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tags/tag78.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notesSlides/notesSlide34.xml" ContentType="application/vnd.openxmlformats-officedocument.presentationml.notesSlide+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tags/tag63.xml" ContentType="application/vnd.openxmlformats-officedocument.presentationml.tags+xml"/>
  <Override PartName="/ppt/tags/tag74.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slides/slide7.xml" ContentType="application/vnd.openxmlformats-officedocument.presentationml.slide+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66.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6"/>
  </p:notesMasterIdLst>
  <p:sldIdLst>
    <p:sldId id="290" r:id="rId2"/>
    <p:sldId id="258" r:id="rId3"/>
    <p:sldId id="259" r:id="rId4"/>
    <p:sldId id="2410" r:id="rId5"/>
    <p:sldId id="2411" r:id="rId6"/>
    <p:sldId id="1823" r:id="rId7"/>
    <p:sldId id="2115" r:id="rId8"/>
    <p:sldId id="1822" r:id="rId9"/>
    <p:sldId id="285" r:id="rId10"/>
    <p:sldId id="1144" r:id="rId11"/>
    <p:sldId id="1413" r:id="rId12"/>
    <p:sldId id="1964" r:id="rId13"/>
    <p:sldId id="291" r:id="rId14"/>
    <p:sldId id="783" r:id="rId15"/>
    <p:sldId id="873" r:id="rId16"/>
    <p:sldId id="874" r:id="rId17"/>
    <p:sldId id="875" r:id="rId18"/>
    <p:sldId id="876" r:id="rId19"/>
    <p:sldId id="2413" r:id="rId20"/>
    <p:sldId id="2415" r:id="rId21"/>
    <p:sldId id="2640" r:id="rId22"/>
    <p:sldId id="2707" r:id="rId23"/>
    <p:sldId id="2675" r:id="rId24"/>
    <p:sldId id="2739" r:id="rId25"/>
    <p:sldId id="2741" r:id="rId26"/>
    <p:sldId id="2599" r:id="rId27"/>
    <p:sldId id="2600" r:id="rId28"/>
    <p:sldId id="2598" r:id="rId29"/>
    <p:sldId id="2414" r:id="rId30"/>
    <p:sldId id="2416" r:id="rId31"/>
    <p:sldId id="2450" r:id="rId32"/>
    <p:sldId id="2472" r:id="rId33"/>
    <p:sldId id="2531" r:id="rId34"/>
    <p:sldId id="292" r:id="rId35"/>
    <p:sldId id="1965" r:id="rId36"/>
    <p:sldId id="2553" r:id="rId37"/>
    <p:sldId id="2113" r:id="rId38"/>
    <p:sldId id="1966" r:id="rId39"/>
    <p:sldId id="2112" r:id="rId40"/>
    <p:sldId id="2117" r:id="rId41"/>
    <p:sldId id="1969" r:id="rId42"/>
    <p:sldId id="1967" r:id="rId43"/>
    <p:sldId id="2575" r:id="rId44"/>
    <p:sldId id="2628" r:id="rId45"/>
    <p:sldId id="2573" r:id="rId46"/>
    <p:sldId id="2742" r:id="rId47"/>
    <p:sldId id="2405" r:id="rId48"/>
    <p:sldId id="2120" r:id="rId49"/>
    <p:sldId id="2116" r:id="rId50"/>
    <p:sldId id="1968" r:id="rId51"/>
    <p:sldId id="2590" r:id="rId52"/>
    <p:sldId id="2589" r:id="rId53"/>
    <p:sldId id="2263" r:id="rId54"/>
    <p:sldId id="295" r:id="rId55"/>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34C83"/>
    <a:srgbClr val="035593"/>
    <a:srgbClr val="FFFFFF"/>
    <a:srgbClr val="293B13"/>
    <a:srgbClr val="0579CD"/>
    <a:srgbClr val="0070C0"/>
    <a:srgbClr val="068EF4"/>
    <a:srgbClr val="0469B4"/>
    <a:srgbClr val="FFAF00"/>
    <a:srgbClr val="06BF7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027" autoAdjust="0"/>
    <p:restoredTop sz="93398" autoAdjust="0"/>
  </p:normalViewPr>
  <p:slideViewPr>
    <p:cSldViewPr snapToGrid="0">
      <p:cViewPr varScale="1">
        <p:scale>
          <a:sx n="104" d="100"/>
          <a:sy n="104" d="100"/>
        </p:scale>
        <p:origin x="-120" y="-84"/>
      </p:cViewPr>
      <p:guideLst>
        <p:guide orient="horz" pos="2160"/>
        <p:guide pos="3840"/>
      </p:guideLst>
    </p:cSldViewPr>
  </p:slideViewPr>
  <p:notesTextViewPr>
    <p:cViewPr>
      <p:scale>
        <a:sx n="3" d="2"/>
        <a:sy n="3" d="2"/>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pPr/>
              <a:t>2023/10/17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28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30</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32</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34</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35</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36</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37</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38</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39</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40</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41</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42</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44</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45</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46</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50</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51</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52</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53</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54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76D35-50AD-4478-9A5C-6F545BDD8EB0}" type="slidenum">
              <a:rPr lang="zh-CN" altLang="en-US" smtClean="0"/>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9801" name="副标题 2"/>
          <p:cNvSpPr>
            <a:spLocks noGrp="1"/>
          </p:cNvSpPr>
          <p:nvPr userDrawn="1">
            <p:ph type="subTitle" idx="1"/>
          </p:nvPr>
        </p:nvSpPr>
        <p:spPr>
          <a:xfrm>
            <a:off x="6035810" y="2364425"/>
            <a:ext cx="5016774" cy="558799"/>
          </a:xfrm>
        </p:spPr>
        <p:txBody>
          <a:bodyPr anchor="t">
            <a:normAutofit/>
          </a:bodyPr>
          <a:lstStyle>
            <a:lvl1pPr marL="0" indent="0" algn="r">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文本占位符 13"/>
          <p:cNvSpPr>
            <a:spLocks noGrp="1"/>
          </p:cNvSpPr>
          <p:nvPr userDrawn="1">
            <p:ph type="body" sz="quarter" idx="10" hasCustomPrompt="1"/>
          </p:nvPr>
        </p:nvSpPr>
        <p:spPr>
          <a:xfrm>
            <a:off x="6035810" y="4276190"/>
            <a:ext cx="5016774" cy="296271"/>
          </a:xfrm>
        </p:spPr>
        <p:txBody>
          <a:bodyPr vert="horz" anchor="ctr">
            <a:noAutofit/>
          </a:bodyPr>
          <a:lstStyle>
            <a:lvl1pPr marL="0" indent="0" algn="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035810" y="4572461"/>
            <a:ext cx="5016774" cy="296271"/>
          </a:xfrm>
        </p:spPr>
        <p:txBody>
          <a:bodyPr vert="horz" anchor="ctr">
            <a:noAutofit/>
          </a:bodyPr>
          <a:lstStyle>
            <a:lvl1pPr marL="0" indent="0" algn="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9802" name="标题 1"/>
          <p:cNvSpPr>
            <a:spLocks noGrp="1"/>
          </p:cNvSpPr>
          <p:nvPr userDrawn="1">
            <p:ph type="ctrTitle"/>
          </p:nvPr>
        </p:nvSpPr>
        <p:spPr>
          <a:xfrm>
            <a:off x="6035810" y="1665834"/>
            <a:ext cx="5016774" cy="698591"/>
          </a:xfrm>
        </p:spPr>
        <p:txBody>
          <a:bodyPr anchor="b">
            <a:normAutofit/>
          </a:bodyPr>
          <a:lstStyle>
            <a:lvl1pPr algn="r">
              <a:defRPr sz="4000">
                <a:solidFill>
                  <a:schemeClr val="accent1"/>
                </a:solidFill>
              </a:defRPr>
            </a:lvl1pPr>
          </a:lstStyle>
          <a:p>
            <a:r>
              <a:rPr lang="en-US" dirty="0"/>
              <a:t>Click to edit Master title style</a:t>
            </a:r>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pPr/>
              <a:t>2023/10/17</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a:t>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7" name="标题 1"/>
          <p:cNvSpPr txBox="1"/>
          <p:nvPr userDrawn="1"/>
        </p:nvSpPr>
        <p:spPr>
          <a:xfrm>
            <a:off x="3775408" y="1554495"/>
            <a:ext cx="2545181" cy="4788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pPr/>
              <a:t>2023/10/17</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椭圆 1"/>
          <p:cNvSpPr/>
          <p:nvPr userDrawn="1"/>
        </p:nvSpPr>
        <p:spPr>
          <a:xfrm rot="19800000">
            <a:off x="2812529" y="1084647"/>
            <a:ext cx="748822" cy="736173"/>
          </a:xfrm>
          <a:prstGeom prst="ellipse">
            <a:avLst/>
          </a:prstGeom>
          <a:blipFill>
            <a:blip r:embed="rId2"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 name="椭圆 3"/>
          <p:cNvSpPr/>
          <p:nvPr userDrawn="1"/>
        </p:nvSpPr>
        <p:spPr>
          <a:xfrm rot="19800000">
            <a:off x="10134469" y="1667726"/>
            <a:ext cx="1442253" cy="149828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5" name="椭圆 4"/>
          <p:cNvSpPr/>
          <p:nvPr userDrawn="1"/>
        </p:nvSpPr>
        <p:spPr>
          <a:xfrm rot="19800000">
            <a:off x="5970075" y="3927990"/>
            <a:ext cx="1256918" cy="1216756"/>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 name="椭圆 5"/>
          <p:cNvSpPr/>
          <p:nvPr userDrawn="1"/>
        </p:nvSpPr>
        <p:spPr>
          <a:xfrm>
            <a:off x="10855595" y="4889887"/>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7" name="椭圆 6"/>
          <p:cNvSpPr/>
          <p:nvPr userDrawn="1"/>
        </p:nvSpPr>
        <p:spPr>
          <a:xfrm>
            <a:off x="2939789" y="5759413"/>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8" name="椭圆 7"/>
          <p:cNvSpPr/>
          <p:nvPr userDrawn="1"/>
        </p:nvSpPr>
        <p:spPr>
          <a:xfrm>
            <a:off x="564355" y="3437783"/>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9" name="椭圆 8"/>
          <p:cNvSpPr/>
          <p:nvPr userDrawn="1"/>
        </p:nvSpPr>
        <p:spPr>
          <a:xfrm rot="19800000">
            <a:off x="7065903" y="293172"/>
            <a:ext cx="1256918" cy="1216756"/>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0" name="矩形 9"/>
          <p:cNvSpPr/>
          <p:nvPr userDrawn="1"/>
        </p:nvSpPr>
        <p:spPr>
          <a:xfrm>
            <a:off x="0" y="0"/>
            <a:ext cx="12192000" cy="6858000"/>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AF9A5CD-C63D-406A-9BBB-6B77D816F63E}" type="datetimeFigureOut">
              <a:rPr lang="zh-CN" altLang="en-US" smtClean="0"/>
              <a:pPr/>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65EE14-1379-4C5D-952D-5216A638A1AC}"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lIns="91438" tIns="45719" rIns="91438" bIns="45719"/>
          <a:lstStyle/>
          <a:p>
            <a:fld id="{7932891C-557F-4DAE-9C62-7A437A8E1DF4}" type="datetimeFigureOut">
              <a:rPr lang="zh-CN" altLang="en-US" smtClean="0"/>
              <a:pPr/>
              <a:t>2023/10/17</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lIns="91438" tIns="45719" rIns="91438" bIns="45719"/>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lIns="91438" tIns="45719" rIns="91438" bIns="45719"/>
          <a:lstStyle/>
          <a:p>
            <a:fld id="{72CD6AF2-9DFB-4C20-B9F9-A186F19BBBF1}"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pPr/>
              <a:t>2023/10/17</a:t>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sp>
        <p:nvSpPr>
          <p:cNvPr id="7" name="标题 1"/>
          <p:cNvSpPr txBox="1"/>
          <p:nvPr userDrawn="1"/>
        </p:nvSpPr>
        <p:spPr>
          <a:xfrm>
            <a:off x="1304924" y="2950159"/>
            <a:ext cx="2545181" cy="4788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 xmlns:p14="http://schemas.microsoft.com/office/powerpoint/2010/main" Requires="p14">
      <p:transition spd="slow" p14:dur="2000" advTm="0"/>
    </mc:Choice>
    <mc:Fallback>
      <p:transition spd="slow" advTm="0"/>
    </mc:Fallback>
  </mc:AlternateConten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3.jpeg"/><Relationship Id="rId4" Type="http://schemas.openxmlformats.org/officeDocument/2006/relationships/notesSlide" Target="../notesSlides/notesSlide12.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17.jpe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4.xml"/><Relationship Id="rId7" Type="http://schemas.openxmlformats.org/officeDocument/2006/relationships/image" Target="../media/image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8.xml"/><Relationship Id="rId11" Type="http://schemas.openxmlformats.org/officeDocument/2006/relationships/image" Target="../media/image13.jpeg"/><Relationship Id="rId5" Type="http://schemas.openxmlformats.org/officeDocument/2006/relationships/slideLayout" Target="../slideLayouts/slideLayout7.xml"/><Relationship Id="rId10" Type="http://schemas.openxmlformats.org/officeDocument/2006/relationships/image" Target="../media/image21.png"/><Relationship Id="rId4" Type="http://schemas.openxmlformats.org/officeDocument/2006/relationships/tags" Target="../tags/tag45.xml"/><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arget="../media/image24.jpeg" Type="http://schemas.openxmlformats.org/officeDocument/2006/relationships/image"/><Relationship Id="rId3" Target="../notesSlides/notesSlide19.xml" Type="http://schemas.openxmlformats.org/officeDocument/2006/relationships/notesSlide"/><Relationship Id="rId7" Target="../media/image23.jpeg" Type="http://schemas.openxmlformats.org/officeDocument/2006/relationships/image"/><Relationship Id="rId2" Target="../slideLayouts/slideLayout7.xml" Type="http://schemas.openxmlformats.org/officeDocument/2006/relationships/slideLayout"/><Relationship Id="rId1" Target="../tags/tag46.xml" Type="http://schemas.openxmlformats.org/officeDocument/2006/relationships/tags"/><Relationship Id="rId6" Target="../media/image22.jpeg" Type="http://schemas.openxmlformats.org/officeDocument/2006/relationships/image"/><Relationship Id="rId5" Target="../media/image7.png" Type="http://schemas.openxmlformats.org/officeDocument/2006/relationships/image"/><Relationship Id="rId10" Target="../media/image26.jpeg" Type="http://schemas.openxmlformats.org/officeDocument/2006/relationships/image"/><Relationship Id="rId4" Target="../media/image6.png" Type="http://schemas.openxmlformats.org/officeDocument/2006/relationships/image"/><Relationship Id="rId9" Target="../media/image25.jpeg" Type="http://schemas.openxmlformats.org/officeDocument/2006/relationships/image"/></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9.xml"/><Relationship Id="rId7" Type="http://schemas.openxmlformats.org/officeDocument/2006/relationships/notesSlide" Target="../notesSlides/notesSlide2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7.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27.jpe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arget="../slideLayouts/slideLayout7.xml" Type="http://schemas.openxmlformats.org/officeDocument/2006/relationships/slideLayout"/><Relationship Id="rId7" Target="../media/image28.jpeg" Type="http://schemas.openxmlformats.org/officeDocument/2006/relationships/image"/><Relationship Id="rId2" Target="../tags/tag54.xml" Type="http://schemas.openxmlformats.org/officeDocument/2006/relationships/tags"/><Relationship Id="rId1" Target="../tags/tag53.xml" Type="http://schemas.openxmlformats.org/officeDocument/2006/relationships/tags"/><Relationship Id="rId6" Target="../media/image7.png" Type="http://schemas.openxmlformats.org/officeDocument/2006/relationships/image"/><Relationship Id="rId5" Target="../media/image6.png" Type="http://schemas.openxmlformats.org/officeDocument/2006/relationships/image"/><Relationship Id="rId4" Target="../notesSlides/notesSlide25.xml" Type="http://schemas.openxmlformats.org/officeDocument/2006/relationships/notesSlide"/></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6.png"/><Relationship Id="rId7"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arget="../media/image6.png" Type="http://schemas.openxmlformats.org/officeDocument/2006/relationships/image"/><Relationship Id="rId7" Target="../media/image35.jpeg" Type="http://schemas.openxmlformats.org/officeDocument/2006/relationships/image"/><Relationship Id="rId2" Target="../notesSlides/notesSlide32.xml" Type="http://schemas.openxmlformats.org/officeDocument/2006/relationships/notesSlide"/><Relationship Id="rId1" Target="../slideLayouts/slideLayout7.xml" Type="http://schemas.openxmlformats.org/officeDocument/2006/relationships/slideLayout"/><Relationship Id="rId6" Target="../media/image34.jpeg" Type="http://schemas.openxmlformats.org/officeDocument/2006/relationships/image"/><Relationship Id="rId5" Target="../media/image33.jpeg" Type="http://schemas.openxmlformats.org/officeDocument/2006/relationships/image"/><Relationship Id="rId4" Target="../media/image7.png" Type="http://schemas.openxmlformats.org/officeDocument/2006/relationships/image"/></Relationships>
</file>

<file path=ppt/slides/_rels/slide37.xml.rels><?xml version="1.0" encoding="UTF-8" standalone="yes" ?><Relationships xmlns="http://schemas.openxmlformats.org/package/2006/relationships"><Relationship Id="rId3" Target="../media/image6.png" Type="http://schemas.openxmlformats.org/officeDocument/2006/relationships/image"/><Relationship Id="rId7" Target="../media/image38.png" Type="http://schemas.openxmlformats.org/officeDocument/2006/relationships/image"/><Relationship Id="rId2" Target="../notesSlides/notesSlide33.xml" Type="http://schemas.openxmlformats.org/officeDocument/2006/relationships/notesSlide"/><Relationship Id="rId1" Target="../slideLayouts/slideLayout7.xml" Type="http://schemas.openxmlformats.org/officeDocument/2006/relationships/slideLayout"/><Relationship Id="rId6" Target="../media/image37.jpeg" Type="http://schemas.openxmlformats.org/officeDocument/2006/relationships/image"/><Relationship Id="rId5" Target="../media/image36.jpeg" Type="http://schemas.openxmlformats.org/officeDocument/2006/relationships/image"/><Relationship Id="rId4" Target="../media/image7.png" Type="http://schemas.openxmlformats.org/officeDocument/2006/relationships/image"/></Relationships>
</file>

<file path=ppt/slides/_rels/slide38.xml.rels><?xml version="1.0" encoding="UTF-8" standalone="yes" ?><Relationships xmlns="http://schemas.openxmlformats.org/package/2006/relationships"><Relationship Id="rId3" Target="../media/image6.png" Type="http://schemas.openxmlformats.org/officeDocument/2006/relationships/image"/><Relationship Id="rId2" Target="../notesSlides/notesSlide34.xml" Type="http://schemas.openxmlformats.org/officeDocument/2006/relationships/notesSlide"/><Relationship Id="rId1" Target="../slideLayouts/slideLayout7.xml" Type="http://schemas.openxmlformats.org/officeDocument/2006/relationships/slideLayout"/><Relationship Id="rId6" Target="../media/image40.png" Type="http://schemas.openxmlformats.org/officeDocument/2006/relationships/image"/><Relationship Id="rId5" Target="../media/image39.jpeg" Type="http://schemas.openxmlformats.org/officeDocument/2006/relationships/image"/><Relationship Id="rId4" Target="../media/image7.png" Type="http://schemas.openxmlformats.org/officeDocument/2006/relationships/image"/></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8.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6.png"/><Relationship Id="rId5" Type="http://schemas.openxmlformats.org/officeDocument/2006/relationships/tags" Target="../tags/tag6.xml"/><Relationship Id="rId10" Type="http://schemas.openxmlformats.org/officeDocument/2006/relationships/notesSlide" Target="../notesSlides/notesSlide4.xml"/><Relationship Id="rId4" Type="http://schemas.openxmlformats.org/officeDocument/2006/relationships/tags" Target="../tags/tag5.xml"/><Relationship Id="rId9"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arget="../media/image44.png" Type="http://schemas.openxmlformats.org/officeDocument/2006/relationships/image"/><Relationship Id="rId3" Target="../media/image6.png" Type="http://schemas.openxmlformats.org/officeDocument/2006/relationships/image"/><Relationship Id="rId7" Target="../media/image43.png" Type="http://schemas.openxmlformats.org/officeDocument/2006/relationships/image"/><Relationship Id="rId12" Target="../media/image48.jpeg" Type="http://schemas.openxmlformats.org/officeDocument/2006/relationships/image"/><Relationship Id="rId2" Target="../notesSlides/notesSlide36.xml" Type="http://schemas.openxmlformats.org/officeDocument/2006/relationships/notesSlide"/><Relationship Id="rId1" Target="../slideLayouts/slideLayout7.xml" Type="http://schemas.openxmlformats.org/officeDocument/2006/relationships/slideLayout"/><Relationship Id="rId6" Target="../media/image42.png" Type="http://schemas.openxmlformats.org/officeDocument/2006/relationships/image"/><Relationship Id="rId11" Target="../media/image47.jpeg" Type="http://schemas.openxmlformats.org/officeDocument/2006/relationships/image"/><Relationship Id="rId5" Target="../media/image41.png" Type="http://schemas.openxmlformats.org/officeDocument/2006/relationships/image"/><Relationship Id="rId10" Target="../media/image46.png" Type="http://schemas.openxmlformats.org/officeDocument/2006/relationships/image"/><Relationship Id="rId4" Target="../media/image7.png" Type="http://schemas.openxmlformats.org/officeDocument/2006/relationships/image"/><Relationship Id="rId9" Target="../media/image45.jpeg" Type="http://schemas.openxmlformats.org/officeDocument/2006/relationships/image"/></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arget="../media/image52.jpeg" Type="http://schemas.openxmlformats.org/officeDocument/2006/relationships/image"/><Relationship Id="rId3" Target="../slideLayouts/slideLayout7.xml" Type="http://schemas.openxmlformats.org/officeDocument/2006/relationships/slideLayout"/><Relationship Id="rId7" Target="../media/image51.jpeg" Type="http://schemas.openxmlformats.org/officeDocument/2006/relationships/image"/><Relationship Id="rId2" Target="../tags/tag62.xml" Type="http://schemas.openxmlformats.org/officeDocument/2006/relationships/tags"/><Relationship Id="rId1" Target="../tags/tag61.xml" Type="http://schemas.openxmlformats.org/officeDocument/2006/relationships/tags"/><Relationship Id="rId6" Target="../media/image7.png" Type="http://schemas.openxmlformats.org/officeDocument/2006/relationships/image"/><Relationship Id="rId5" Target="../media/image6.png" Type="http://schemas.openxmlformats.org/officeDocument/2006/relationships/image"/><Relationship Id="rId4" Target="../notesSlides/notesSlide39.xml" Type="http://schemas.openxmlformats.org/officeDocument/2006/relationships/notesSlide"/></Relationships>
</file>

<file path=ppt/slides/_rels/slide44.xml.rels><?xml version="1.0" encoding="UTF-8" standalone="yes" ?><Relationships xmlns="http://schemas.openxmlformats.org/package/2006/relationships"><Relationship Id="rId3" Target="../media/image6.png" Type="http://schemas.openxmlformats.org/officeDocument/2006/relationships/image"/><Relationship Id="rId2" Target="../notesSlides/notesSlide40.xml" Type="http://schemas.openxmlformats.org/officeDocument/2006/relationships/notesSlide"/><Relationship Id="rId1" Target="../slideLayouts/slideLayout7.xml" Type="http://schemas.openxmlformats.org/officeDocument/2006/relationships/slideLayout"/><Relationship Id="rId6" Target="../media/image53.jpeg" Type="http://schemas.openxmlformats.org/officeDocument/2006/relationships/image"/><Relationship Id="rId5" Target="../media/image51.jpeg" Type="http://schemas.openxmlformats.org/officeDocument/2006/relationships/image"/><Relationship Id="rId4" Target="../media/image7.png" Type="http://schemas.openxmlformats.org/officeDocument/2006/relationships/image"/></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arget="../media/image6.png" Type="http://schemas.openxmlformats.org/officeDocument/2006/relationships/image"/><Relationship Id="rId2" Target="../notesSlides/notesSlide42.xml" Type="http://schemas.openxmlformats.org/officeDocument/2006/relationships/notesSlide"/><Relationship Id="rId1" Target="../slideLayouts/slideLayout7.xml" Type="http://schemas.openxmlformats.org/officeDocument/2006/relationships/slideLayout"/><Relationship Id="rId6" Target="../media/image38.png" Type="http://schemas.openxmlformats.org/officeDocument/2006/relationships/image"/><Relationship Id="rId5" Target="../media/image54.jpeg" Type="http://schemas.openxmlformats.org/officeDocument/2006/relationships/image"/><Relationship Id="rId4" Target="../media/image7.png" Type="http://schemas.openxmlformats.org/officeDocument/2006/relationships/image"/></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2.xml"/><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13.xml"/><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arget="../media/image6.png" Type="http://schemas.openxmlformats.org/officeDocument/2006/relationships/image"/><Relationship Id="rId7" Target="../media/image58.jpeg" Type="http://schemas.openxmlformats.org/officeDocument/2006/relationships/image"/><Relationship Id="rId2" Target="../notesSlides/notesSlide43.xml" Type="http://schemas.openxmlformats.org/officeDocument/2006/relationships/notesSlide"/><Relationship Id="rId1" Target="../slideLayouts/slideLayout7.xml" Type="http://schemas.openxmlformats.org/officeDocument/2006/relationships/slideLayout"/><Relationship Id="rId6" Target="../media/image57.jpeg" Type="http://schemas.openxmlformats.org/officeDocument/2006/relationships/image"/><Relationship Id="rId5" Target="../media/image56.jpeg" Type="http://schemas.openxmlformats.org/officeDocument/2006/relationships/image"/><Relationship Id="rId4" Target="../media/image7.png" Type="http://schemas.openxmlformats.org/officeDocument/2006/relationships/image"/></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image" Target="../media/image60.pn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notesSlide" Target="../notesSlides/notesSlide46.xml"/><Relationship Id="rId2" Type="http://schemas.openxmlformats.org/officeDocument/2006/relationships/tags" Target="../tags/tag66.xml"/><Relationship Id="rId16" Type="http://schemas.openxmlformats.org/officeDocument/2006/relationships/slideLayout" Target="../slideLayouts/slideLayout7.xml"/><Relationship Id="rId20" Type="http://schemas.openxmlformats.org/officeDocument/2006/relationships/image" Target="../media/image7.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19" Type="http://schemas.openxmlformats.org/officeDocument/2006/relationships/image" Target="../media/image6.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6.xml"/><Relationship Id="rId7"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7.png"/><Relationship Id="rId4" Type="http://schemas.openxmlformats.org/officeDocument/2006/relationships/tags" Target="../tags/tag17.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7.pn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notesSlide" Target="../notesSlides/notesSlide8.xml"/><Relationship Id="rId5" Type="http://schemas.openxmlformats.org/officeDocument/2006/relationships/tags" Target="../tags/tag26.xml"/><Relationship Id="rId10" Type="http://schemas.openxmlformats.org/officeDocument/2006/relationships/slideLayout" Target="../slideLayouts/slideLayout7.xml"/><Relationship Id="rId4" Type="http://schemas.openxmlformats.org/officeDocument/2006/relationships/tags" Target="../tags/tag25.xml"/><Relationship Id="rId9"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1916430" y="1127125"/>
            <a:ext cx="8173720" cy="3681730"/>
          </a:xfrm>
          <a:prstGeom prst="rect">
            <a:avLst/>
          </a:prstGeom>
          <a:noFill/>
          <a:ln w="63500">
            <a:solidFill>
              <a:srgbClr val="05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98" name="文本框 97"/>
          <p:cNvSpPr txBox="1"/>
          <p:nvPr/>
        </p:nvSpPr>
        <p:spPr>
          <a:xfrm>
            <a:off x="2146935" y="2404742"/>
            <a:ext cx="7556500" cy="829945"/>
          </a:xfrm>
          <a:prstGeom prst="rect">
            <a:avLst/>
          </a:prstGeom>
          <a:noFill/>
        </p:spPr>
        <p:txBody>
          <a:bodyPr wrap="square" rtlCol="0">
            <a:spAutoFit/>
          </a:bodyPr>
          <a:lstStyle/>
          <a:p>
            <a:pPr algn="ctr"/>
            <a:r>
              <a:rPr lang="zh-CN" altLang="en-US" sz="4800" b="1" dirty="0">
                <a:solidFill>
                  <a:srgbClr val="0579CD"/>
                </a:solidFill>
                <a:latin typeface="+mn-ea"/>
              </a:rPr>
              <a:t>教学评一体化复习路径探索</a:t>
            </a:r>
          </a:p>
        </p:txBody>
      </p:sp>
      <p:sp>
        <p:nvSpPr>
          <p:cNvPr id="126" name="椭圆 125"/>
          <p:cNvSpPr/>
          <p:nvPr/>
        </p:nvSpPr>
        <p:spPr>
          <a:xfrm rot="19800000">
            <a:off x="741130" y="117100"/>
            <a:ext cx="1937169" cy="1937169"/>
          </a:xfrm>
          <a:prstGeom prst="ellipse">
            <a:avLst/>
          </a:prstGeom>
          <a:blipFill>
            <a:blip r:embed="rId4"/>
            <a:stretch>
              <a:fillRect/>
            </a:stretch>
          </a:blipFill>
          <a:ln>
            <a:solidFill>
              <a:srgbClr val="0579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29" name="文本框 128"/>
          <p:cNvSpPr txBox="1"/>
          <p:nvPr/>
        </p:nvSpPr>
        <p:spPr>
          <a:xfrm>
            <a:off x="2635241" y="4061231"/>
            <a:ext cx="7515878" cy="419735"/>
          </a:xfrm>
          <a:prstGeom prst="rect">
            <a:avLst/>
          </a:prstGeom>
          <a:noFill/>
        </p:spPr>
        <p:txBody>
          <a:bodyPr wrap="square" rtlCol="0">
            <a:spAutoFit/>
          </a:bodyPr>
          <a:lstStyle/>
          <a:p>
            <a:pPr indent="0" algn="l" fontAlgn="auto">
              <a:lnSpc>
                <a:spcPts val="2560"/>
              </a:lnSpc>
            </a:pPr>
            <a:r>
              <a:rPr lang="en-US" altLang="zh-CN" dirty="0">
                <a:solidFill>
                  <a:schemeClr val="bg2">
                    <a:lumMod val="25000"/>
                  </a:schemeClr>
                </a:solidFill>
              </a:rPr>
              <a:t>                                                                </a:t>
            </a:r>
            <a:r>
              <a:rPr lang="zh-CN" altLang="en-US" sz="2400" b="1" dirty="0">
                <a:solidFill>
                  <a:srgbClr val="0579CD"/>
                </a:solidFill>
              </a:rPr>
              <a:t>灵石一中</a:t>
            </a:r>
            <a:r>
              <a:rPr lang="en-US" altLang="zh-CN" sz="2400" b="1" dirty="0">
                <a:solidFill>
                  <a:srgbClr val="0579CD"/>
                </a:solidFill>
              </a:rPr>
              <a:t>       </a:t>
            </a:r>
            <a:r>
              <a:rPr lang="zh-CN" altLang="en-US" sz="2400" b="1" dirty="0">
                <a:solidFill>
                  <a:srgbClr val="0579CD"/>
                </a:solidFill>
              </a:rPr>
              <a:t>程玲</a:t>
            </a:r>
            <a:r>
              <a:rPr lang="en-US" altLang="zh-CN" sz="2400" b="1" dirty="0">
                <a:solidFill>
                  <a:srgbClr val="0579CD"/>
                </a:solidFill>
              </a:rPr>
              <a:t>    </a:t>
            </a:r>
          </a:p>
        </p:txBody>
      </p:sp>
      <p:sp>
        <p:nvSpPr>
          <p:cNvPr id="130" name="椭圆 129"/>
          <p:cNvSpPr/>
          <p:nvPr/>
        </p:nvSpPr>
        <p:spPr>
          <a:xfrm rot="19800000">
            <a:off x="11677711" y="6240446"/>
            <a:ext cx="1539908" cy="1539908"/>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31" name="椭圆 130"/>
          <p:cNvSpPr/>
          <p:nvPr/>
        </p:nvSpPr>
        <p:spPr>
          <a:xfrm rot="19800000">
            <a:off x="-1567338" y="3829834"/>
            <a:ext cx="2261554" cy="226155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35" name="椭圆 134"/>
          <p:cNvSpPr/>
          <p:nvPr/>
        </p:nvSpPr>
        <p:spPr>
          <a:xfrm>
            <a:off x="9451975" y="-304079"/>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136" name="椭圆 135"/>
          <p:cNvSpPr/>
          <p:nvPr/>
        </p:nvSpPr>
        <p:spPr>
          <a:xfrm rot="19800000">
            <a:off x="11316889" y="1190883"/>
            <a:ext cx="2261554" cy="226155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37" name="椭圆 136"/>
          <p:cNvSpPr/>
          <p:nvPr/>
        </p:nvSpPr>
        <p:spPr>
          <a:xfrm rot="19800000">
            <a:off x="6465701" y="5688093"/>
            <a:ext cx="2077295" cy="2077295"/>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44" name="椭圆 143"/>
          <p:cNvSpPr/>
          <p:nvPr/>
        </p:nvSpPr>
        <p:spPr>
          <a:xfrm>
            <a:off x="10353702" y="5409330"/>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145" name="椭圆 144"/>
          <p:cNvSpPr/>
          <p:nvPr/>
        </p:nvSpPr>
        <p:spPr>
          <a:xfrm>
            <a:off x="2939789" y="6507916"/>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146" name="椭圆 145"/>
          <p:cNvSpPr/>
          <p:nvPr/>
        </p:nvSpPr>
        <p:spPr>
          <a:xfrm>
            <a:off x="817626" y="5759414"/>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pic>
        <p:nvPicPr>
          <p:cNvPr id="17" name="pd-5b7675dd955b1374">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436561" y="-1684421"/>
            <a:ext cx="609600" cy="57751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699"/>
    </mc:Choice>
    <mc:Fallback>
      <p:transition spd="med"/>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1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1960880" cy="62992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rPr>
                <a:t>一、概述</a:t>
              </a: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6"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68" name="ïşḻîdê"/>
          <p:cNvSpPr/>
          <p:nvPr/>
        </p:nvSpPr>
        <p:spPr bwMode="auto">
          <a:xfrm>
            <a:off x="1400175" y="1720215"/>
            <a:ext cx="3111500" cy="822960"/>
          </a:xfrm>
          <a:prstGeom prst="roundRect">
            <a:avLst>
              <a:gd name="adj"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solidFill>
                  <a:schemeClr val="bg1"/>
                </a:solidFill>
              </a:rPr>
              <a:t>明</a:t>
            </a:r>
            <a:r>
              <a:rPr lang="en-US" altLang="zh-CN" sz="2800" b="1" dirty="0">
                <a:solidFill>
                  <a:schemeClr val="bg1"/>
                </a:solidFill>
              </a:rPr>
              <a:t> </a:t>
            </a:r>
            <a:r>
              <a:rPr lang="zh-CN" altLang="en-US" sz="2800" b="1" dirty="0">
                <a:solidFill>
                  <a:schemeClr val="bg1"/>
                </a:solidFill>
              </a:rPr>
              <a:t>确</a:t>
            </a:r>
          </a:p>
        </p:txBody>
      </p:sp>
      <p:sp>
        <p:nvSpPr>
          <p:cNvPr id="70" name="iṥ1iḋe"/>
          <p:cNvSpPr/>
          <p:nvPr/>
        </p:nvSpPr>
        <p:spPr bwMode="auto">
          <a:xfrm>
            <a:off x="163195" y="2703195"/>
            <a:ext cx="5089525" cy="741680"/>
          </a:xfrm>
          <a:prstGeom prst="roundRect">
            <a:avLst>
              <a:gd name="adj" fmla="val 0"/>
            </a:avLst>
          </a:prstGeom>
          <a:solidFill>
            <a:schemeClr val="accent1">
              <a:alpha val="2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endParaRPr lang="en-US" altLang="zh-CN" sz="2000" b="1" dirty="0">
              <a:solidFill>
                <a:schemeClr val="tx1"/>
              </a:solidFill>
              <a:sym typeface="+mn-ea"/>
            </a:endParaRPr>
          </a:p>
          <a:p>
            <a:pPr algn="l"/>
            <a:r>
              <a:rPr lang="en-US" altLang="zh-CN" sz="2400" b="1" dirty="0">
                <a:solidFill>
                  <a:schemeClr val="tx1"/>
                </a:solidFill>
                <a:sym typeface="+mn-ea"/>
              </a:rPr>
              <a:t>1.</a:t>
            </a:r>
            <a:r>
              <a:rPr lang="zh-CN" altLang="en-US" sz="2400" b="1" dirty="0">
                <a:solidFill>
                  <a:schemeClr val="tx1"/>
                </a:solidFill>
                <a:sym typeface="+mn-ea"/>
              </a:rPr>
              <a:t>内容：</a:t>
            </a:r>
            <a:r>
              <a:rPr lang="en-US" altLang="zh-CN" sz="2000" b="1" dirty="0">
                <a:solidFill>
                  <a:srgbClr val="FF0000"/>
                </a:solidFill>
                <a:sym typeface="+mn-ea"/>
              </a:rPr>
              <a:t>“</a:t>
            </a:r>
            <a:r>
              <a:rPr lang="zh-CN" altLang="en-US" sz="2000" b="1" dirty="0">
                <a:solidFill>
                  <a:srgbClr val="FF0000"/>
                </a:solidFill>
                <a:sym typeface="+mn-ea"/>
              </a:rPr>
              <a:t>核心知识</a:t>
            </a:r>
            <a:r>
              <a:rPr lang="en-US" altLang="zh-CN" sz="2000" b="1" dirty="0">
                <a:solidFill>
                  <a:srgbClr val="FF0000"/>
                </a:solidFill>
                <a:sym typeface="+mn-ea"/>
              </a:rPr>
              <a:t>”</a:t>
            </a:r>
            <a:r>
              <a:rPr lang="zh-CN" altLang="en-US" sz="2000" b="1" dirty="0">
                <a:solidFill>
                  <a:srgbClr val="FF0000"/>
                </a:solidFill>
                <a:sym typeface="+mn-ea"/>
              </a:rPr>
              <a:t>、</a:t>
            </a:r>
            <a:r>
              <a:rPr lang="en-US" altLang="zh-CN" sz="2000" b="1" dirty="0">
                <a:solidFill>
                  <a:srgbClr val="FF0000"/>
                </a:solidFill>
                <a:sym typeface="+mn-ea"/>
              </a:rPr>
              <a:t>“</a:t>
            </a:r>
            <a:r>
              <a:rPr lang="zh-CN" altLang="en-US" sz="2000" b="1" dirty="0">
                <a:solidFill>
                  <a:srgbClr val="FF0000"/>
                </a:solidFill>
                <a:sym typeface="+mn-ea"/>
              </a:rPr>
              <a:t>强有力的知识</a:t>
            </a:r>
            <a:r>
              <a:rPr lang="en-US" altLang="zh-CN" sz="2000" b="1" dirty="0">
                <a:solidFill>
                  <a:srgbClr val="FF0000"/>
                </a:solidFill>
                <a:sym typeface="+mn-ea"/>
              </a:rPr>
              <a:t>”“</a:t>
            </a:r>
            <a:r>
              <a:rPr lang="zh-CN" altLang="en-US" sz="2000" b="1" dirty="0">
                <a:solidFill>
                  <a:srgbClr val="FF0000"/>
                </a:solidFill>
                <a:sym typeface="+mn-ea"/>
              </a:rPr>
              <a:t>最有价值的知识</a:t>
            </a:r>
            <a:r>
              <a:rPr lang="en-US" altLang="zh-CN" sz="2000" b="1" dirty="0">
                <a:solidFill>
                  <a:srgbClr val="FF0000"/>
                </a:solidFill>
                <a:sym typeface="+mn-ea"/>
              </a:rPr>
              <a:t>”</a:t>
            </a:r>
            <a:r>
              <a:rPr lang="zh-CN" altLang="en-US" sz="2000" b="1" dirty="0">
                <a:solidFill>
                  <a:srgbClr val="FF0000"/>
                </a:solidFill>
                <a:sym typeface="+mn-ea"/>
              </a:rPr>
              <a:t>（高频考点）</a:t>
            </a:r>
          </a:p>
          <a:p>
            <a:pPr algn="l"/>
            <a:endParaRPr lang="zh-CN" altLang="en-US" sz="2000" b="1" dirty="0">
              <a:solidFill>
                <a:srgbClr val="FF0000"/>
              </a:solidFill>
              <a:sym typeface="+mn-ea"/>
            </a:endParaRPr>
          </a:p>
        </p:txBody>
      </p:sp>
      <p:sp>
        <p:nvSpPr>
          <p:cNvPr id="71" name="išlíḋé"/>
          <p:cNvSpPr/>
          <p:nvPr/>
        </p:nvSpPr>
        <p:spPr bwMode="auto">
          <a:xfrm>
            <a:off x="156845" y="3528695"/>
            <a:ext cx="5168265" cy="612140"/>
          </a:xfrm>
          <a:prstGeom prst="roundRect">
            <a:avLst>
              <a:gd name="adj" fmla="val 0"/>
            </a:avLst>
          </a:prstGeom>
          <a:solidFill>
            <a:schemeClr val="accent1">
              <a:alpha val="2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zh-CN" sz="2400" b="1" dirty="0">
              <a:solidFill>
                <a:schemeClr val="tx1"/>
              </a:solidFill>
              <a:sym typeface="+mn-ea"/>
            </a:endParaRPr>
          </a:p>
          <a:p>
            <a:pPr algn="l"/>
            <a:r>
              <a:rPr lang="en-US" altLang="zh-CN" sz="2400" b="1" dirty="0">
                <a:solidFill>
                  <a:schemeClr val="tx1"/>
                </a:solidFill>
                <a:sym typeface="+mn-ea"/>
              </a:rPr>
              <a:t>2.</a:t>
            </a:r>
            <a:r>
              <a:rPr lang="zh-CN" altLang="en-US" sz="2400" b="1" dirty="0">
                <a:solidFill>
                  <a:schemeClr val="tx1"/>
                </a:solidFill>
                <a:sym typeface="+mn-ea"/>
              </a:rPr>
              <a:t>课标要求：</a:t>
            </a:r>
            <a:r>
              <a:rPr lang="zh-CN" altLang="en-US" sz="2000" b="1" dirty="0">
                <a:solidFill>
                  <a:srgbClr val="FF0000"/>
                </a:solidFill>
                <a:sym typeface="+mn-ea"/>
              </a:rPr>
              <a:t>要重视、是依据</a:t>
            </a:r>
          </a:p>
          <a:p>
            <a:pPr algn="ctr"/>
            <a:endParaRPr lang="zh-CN" altLang="en-US" sz="2000" b="1" dirty="0">
              <a:solidFill>
                <a:srgbClr val="FF0000"/>
              </a:solidFill>
              <a:sym typeface="+mn-ea"/>
            </a:endParaRPr>
          </a:p>
        </p:txBody>
      </p:sp>
      <p:sp>
        <p:nvSpPr>
          <p:cNvPr id="74" name="î$ļíḋê"/>
          <p:cNvSpPr/>
          <p:nvPr/>
        </p:nvSpPr>
        <p:spPr bwMode="auto">
          <a:xfrm>
            <a:off x="156845" y="4231005"/>
            <a:ext cx="5168265" cy="612140"/>
          </a:xfrm>
          <a:prstGeom prst="roundRect">
            <a:avLst>
              <a:gd name="adj" fmla="val 0"/>
            </a:avLst>
          </a:prstGeom>
          <a:solidFill>
            <a:schemeClr val="accent1">
              <a:alpha val="2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r>
              <a:rPr lang="en-US" altLang="zh-CN" sz="2400" b="1" dirty="0">
                <a:solidFill>
                  <a:schemeClr val="tx1"/>
                </a:solidFill>
                <a:sym typeface="+mn-ea"/>
              </a:rPr>
              <a:t>3.</a:t>
            </a:r>
            <a:r>
              <a:rPr lang="zh-CN" altLang="en-US" sz="2400" b="1" dirty="0">
                <a:solidFill>
                  <a:schemeClr val="tx1"/>
                </a:solidFill>
                <a:sym typeface="+mn-ea"/>
              </a:rPr>
              <a:t>核心素养水平：</a:t>
            </a:r>
            <a:r>
              <a:rPr lang="zh-CN" altLang="en-US" sz="2000" b="1" dirty="0">
                <a:solidFill>
                  <a:srgbClr val="FF0000"/>
                </a:solidFill>
                <a:sym typeface="+mn-ea"/>
              </a:rPr>
              <a:t>五大核心素养</a:t>
            </a:r>
          </a:p>
        </p:txBody>
      </p:sp>
      <p:sp>
        <p:nvSpPr>
          <p:cNvPr id="2" name="文本框 1"/>
          <p:cNvSpPr txBox="1"/>
          <p:nvPr/>
        </p:nvSpPr>
        <p:spPr>
          <a:xfrm>
            <a:off x="680085" y="997585"/>
            <a:ext cx="4419600" cy="521970"/>
          </a:xfrm>
          <a:prstGeom prst="rect">
            <a:avLst/>
          </a:prstGeom>
          <a:noFill/>
        </p:spPr>
        <p:txBody>
          <a:bodyPr wrap="square" rtlCol="0" anchor="t">
            <a:spAutoFit/>
          </a:bodyPr>
          <a:lstStyle/>
          <a:p>
            <a:pPr algn="l"/>
            <a:r>
              <a:rPr lang="zh-CN" altLang="en-US" sz="2800" b="1">
                <a:solidFill>
                  <a:srgbClr val="034C83"/>
                </a:solidFill>
                <a:latin typeface="Arial" panose="020B0604020202020204" pitchFamily="34" charset="0"/>
                <a:ea typeface="微软雅黑" panose="020B0503020204020204" pitchFamily="34" charset="-122"/>
                <a:sym typeface="+mn-ea"/>
              </a:rPr>
              <a:t>教学目标如何确定</a:t>
            </a:r>
          </a:p>
        </p:txBody>
      </p:sp>
      <p:sp>
        <p:nvSpPr>
          <p:cNvPr id="3" name="î$ļíḋê"/>
          <p:cNvSpPr/>
          <p:nvPr>
            <p:custDataLst>
              <p:tags r:id="rId1"/>
            </p:custDataLst>
          </p:nvPr>
        </p:nvSpPr>
        <p:spPr bwMode="auto">
          <a:xfrm>
            <a:off x="156845" y="4971415"/>
            <a:ext cx="5168265" cy="612140"/>
          </a:xfrm>
          <a:prstGeom prst="roundRect">
            <a:avLst>
              <a:gd name="adj" fmla="val 0"/>
            </a:avLst>
          </a:prstGeom>
          <a:solidFill>
            <a:schemeClr val="accent1">
              <a:alpha val="2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endParaRPr lang="zh-CN" altLang="en-US" sz="2000" b="1" dirty="0">
              <a:solidFill>
                <a:srgbClr val="FF0000"/>
              </a:solidFill>
              <a:sym typeface="+mn-ea"/>
            </a:endParaRPr>
          </a:p>
        </p:txBody>
      </p:sp>
      <p:sp>
        <p:nvSpPr>
          <p:cNvPr id="4" name="文本框 3"/>
          <p:cNvSpPr txBox="1"/>
          <p:nvPr/>
        </p:nvSpPr>
        <p:spPr>
          <a:xfrm>
            <a:off x="156845" y="5046980"/>
            <a:ext cx="3545205" cy="460375"/>
          </a:xfrm>
          <a:prstGeom prst="rect">
            <a:avLst/>
          </a:prstGeom>
          <a:noFill/>
        </p:spPr>
        <p:txBody>
          <a:bodyPr wrap="square" rtlCol="0" anchor="t">
            <a:spAutoFit/>
          </a:bodyPr>
          <a:lstStyle/>
          <a:p>
            <a:r>
              <a:rPr lang="en-US" altLang="zh-CN" sz="2400" b="1" dirty="0">
                <a:sym typeface="+mn-ea"/>
              </a:rPr>
              <a:t>4.</a:t>
            </a:r>
            <a:r>
              <a:rPr lang="zh-CN" altLang="en-US" sz="2400" b="1" dirty="0">
                <a:sym typeface="+mn-ea"/>
              </a:rPr>
              <a:t>学业质量水平：</a:t>
            </a:r>
            <a:r>
              <a:rPr lang="zh-CN" altLang="en-US" sz="2000" b="1" dirty="0">
                <a:solidFill>
                  <a:srgbClr val="FF0000"/>
                </a:solidFill>
                <a:sym typeface="+mn-ea"/>
              </a:rPr>
              <a:t>水平</a:t>
            </a:r>
            <a:r>
              <a:rPr lang="en-US" altLang="zh-CN" sz="2000" b="1" dirty="0">
                <a:solidFill>
                  <a:srgbClr val="FF0000"/>
                </a:solidFill>
                <a:sym typeface="+mn-ea"/>
              </a:rPr>
              <a:t>4</a:t>
            </a:r>
          </a:p>
        </p:txBody>
      </p:sp>
      <p:sp>
        <p:nvSpPr>
          <p:cNvPr id="5" name="î$ļíḋê"/>
          <p:cNvSpPr/>
          <p:nvPr>
            <p:custDataLst>
              <p:tags r:id="rId2"/>
            </p:custDataLst>
          </p:nvPr>
        </p:nvSpPr>
        <p:spPr bwMode="auto">
          <a:xfrm>
            <a:off x="155575" y="5711825"/>
            <a:ext cx="5168265" cy="612140"/>
          </a:xfrm>
          <a:prstGeom prst="roundRect">
            <a:avLst>
              <a:gd name="adj" fmla="val 0"/>
            </a:avLst>
          </a:prstGeom>
          <a:solidFill>
            <a:schemeClr val="accent1">
              <a:alpha val="2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endParaRPr lang="zh-CN" altLang="en-US" sz="2000" b="1" dirty="0">
              <a:solidFill>
                <a:srgbClr val="FF0000"/>
              </a:solidFill>
              <a:sym typeface="+mn-ea"/>
            </a:endParaRPr>
          </a:p>
        </p:txBody>
      </p:sp>
      <p:sp>
        <p:nvSpPr>
          <p:cNvPr id="6" name="文本框 5"/>
          <p:cNvSpPr txBox="1"/>
          <p:nvPr/>
        </p:nvSpPr>
        <p:spPr>
          <a:xfrm>
            <a:off x="156845" y="5795645"/>
            <a:ext cx="3366770" cy="460375"/>
          </a:xfrm>
          <a:prstGeom prst="rect">
            <a:avLst/>
          </a:prstGeom>
          <a:noFill/>
        </p:spPr>
        <p:txBody>
          <a:bodyPr wrap="square" rtlCol="0" anchor="t">
            <a:spAutoFit/>
          </a:bodyPr>
          <a:lstStyle/>
          <a:p>
            <a:r>
              <a:rPr lang="en-US" altLang="zh-CN" sz="2400" b="1" dirty="0">
                <a:sym typeface="+mn-ea"/>
              </a:rPr>
              <a:t>5.</a:t>
            </a:r>
            <a:r>
              <a:rPr lang="zh-CN" altLang="en-US" sz="2400" b="1" dirty="0">
                <a:sym typeface="+mn-ea"/>
              </a:rPr>
              <a:t>学情分析</a:t>
            </a:r>
            <a:r>
              <a:rPr lang="en-US" altLang="zh-CN" sz="2400" b="1" dirty="0">
                <a:sym typeface="+mn-ea"/>
              </a:rPr>
              <a:t>:</a:t>
            </a:r>
            <a:r>
              <a:rPr lang="zh-CN" altLang="en-US" sz="2000" b="1" dirty="0">
                <a:solidFill>
                  <a:srgbClr val="FF0000"/>
                </a:solidFill>
                <a:sym typeface="+mn-ea"/>
              </a:rPr>
              <a:t>指向学生</a:t>
            </a:r>
          </a:p>
        </p:txBody>
      </p:sp>
      <p:grpSp>
        <p:nvGrpSpPr>
          <p:cNvPr id="8" name="组合 7"/>
          <p:cNvGrpSpPr/>
          <p:nvPr/>
        </p:nvGrpSpPr>
        <p:grpSpPr>
          <a:xfrm>
            <a:off x="5535295" y="982980"/>
            <a:ext cx="6579870" cy="5782310"/>
            <a:chOff x="8717" y="1548"/>
            <a:chExt cx="10362" cy="9106"/>
          </a:xfrm>
        </p:grpSpPr>
        <p:sp>
          <p:nvSpPr>
            <p:cNvPr id="69" name="íśľíḍe"/>
            <p:cNvSpPr/>
            <p:nvPr/>
          </p:nvSpPr>
          <p:spPr bwMode="auto">
            <a:xfrm>
              <a:off x="11740" y="1548"/>
              <a:ext cx="4786" cy="1296"/>
            </a:xfrm>
            <a:prstGeom prst="roundRect">
              <a:avLst>
                <a:gd name="adj" fmla="val 50000"/>
              </a:avLst>
            </a:prstGeom>
            <a:gradFill>
              <a:gsLst>
                <a:gs pos="0">
                  <a:schemeClr val="accent2">
                    <a:lumMod val="67000"/>
                  </a:schemeClr>
                </a:gs>
                <a:gs pos="67000">
                  <a:schemeClr val="accent2">
                    <a:lumMod val="97000"/>
                    <a:lumOff val="3000"/>
                  </a:schemeClr>
                </a:gs>
                <a:gs pos="100000">
                  <a:schemeClr val="accent2">
                    <a:lumMod val="60000"/>
                    <a:lumOff val="40000"/>
                  </a:schemeClr>
                </a:gs>
              </a:gsLst>
              <a:lin ang="16200000" scaled="1"/>
            </a:grad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solidFill>
                    <a:schemeClr val="bg1"/>
                  </a:solidFill>
                </a:rPr>
                <a:t>具</a:t>
              </a:r>
              <a:r>
                <a:rPr lang="en-US" altLang="zh-CN" sz="2800" b="1" dirty="0">
                  <a:solidFill>
                    <a:schemeClr val="bg1"/>
                  </a:solidFill>
                </a:rPr>
                <a:t> </a:t>
              </a:r>
              <a:r>
                <a:rPr lang="zh-CN" altLang="en-US" sz="2800" b="1" dirty="0">
                  <a:solidFill>
                    <a:schemeClr val="bg1"/>
                  </a:solidFill>
                </a:rPr>
                <a:t>体</a:t>
              </a:r>
            </a:p>
          </p:txBody>
        </p:sp>
        <p:sp>
          <p:nvSpPr>
            <p:cNvPr id="72" name="îsľíḍé"/>
            <p:cNvSpPr/>
            <p:nvPr/>
          </p:nvSpPr>
          <p:spPr bwMode="auto">
            <a:xfrm>
              <a:off x="8717" y="2981"/>
              <a:ext cx="10362" cy="2182"/>
            </a:xfrm>
            <a:prstGeom prst="roundRect">
              <a:avLst>
                <a:gd name="adj" fmla="val 0"/>
              </a:avLst>
            </a:prstGeom>
            <a:solidFill>
              <a:schemeClr val="accent1">
                <a:alpha val="1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r>
                <a:rPr lang="en-US" altLang="zh-CN" sz="2000" b="1">
                  <a:solidFill>
                    <a:schemeClr val="tx1"/>
                  </a:solidFill>
                  <a:latin typeface="Arial" panose="020B0604020202020204" pitchFamily="34" charset="0"/>
                  <a:ea typeface="微软雅黑" panose="020B0503020204020204" pitchFamily="34" charset="-122"/>
                  <a:sym typeface="+mn-ea"/>
                </a:rPr>
                <a:t>1.</a:t>
              </a:r>
              <a:r>
                <a:rPr lang="zh-CN" altLang="en-US" sz="2000" b="1" dirty="0" smtClean="0">
                  <a:sym typeface="+mn-ea"/>
                </a:rPr>
                <a:t>行为主体</a:t>
              </a:r>
              <a:r>
                <a:rPr lang="zh-CN" altLang="en-US" sz="2000" dirty="0" smtClean="0">
                  <a:sym typeface="+mn-ea"/>
                </a:rPr>
                <a:t>：</a:t>
              </a:r>
              <a:r>
                <a:rPr lang="zh-CN" altLang="en-US" sz="1600" b="1" dirty="0" smtClean="0">
                  <a:ea typeface="黑体" panose="02010609060101010101" charset="-122"/>
                  <a:sym typeface="+mn-ea"/>
                </a:rPr>
                <a:t>表述学生的学习行为而不是教师的教学行为，如</a:t>
              </a:r>
              <a:r>
                <a:rPr lang="zh-CN" altLang="en-US" sz="1600" b="1" dirty="0" smtClean="0">
                  <a:latin typeface="黑体" panose="02010609060101010101" charset="-122"/>
                  <a:ea typeface="黑体" panose="02010609060101010101" charset="-122"/>
                  <a:sym typeface="+mn-ea"/>
                </a:rPr>
                <a:t>“</a:t>
              </a:r>
              <a:r>
                <a:rPr lang="zh-CN" altLang="en-US" sz="1600" b="1" dirty="0" smtClean="0">
                  <a:ea typeface="黑体" panose="02010609060101010101" charset="-122"/>
                  <a:sym typeface="+mn-ea"/>
                </a:rPr>
                <a:t>使学生</a:t>
              </a:r>
              <a:r>
                <a:rPr lang="en-US" altLang="zh-CN" sz="1600" b="1" dirty="0" smtClean="0">
                  <a:latin typeface="黑体" panose="02010609060101010101" charset="-122"/>
                  <a:ea typeface="黑体" panose="02010609060101010101" charset="-122"/>
                  <a:sym typeface="+mn-ea"/>
                </a:rPr>
                <a:t>……”“</a:t>
              </a:r>
              <a:r>
                <a:rPr lang="zh-CN" altLang="en-US" sz="1600" b="1" dirty="0" smtClean="0">
                  <a:ea typeface="黑体" panose="02010609060101010101" charset="-122"/>
                  <a:sym typeface="+mn-ea"/>
                </a:rPr>
                <a:t>让学生</a:t>
              </a:r>
              <a:r>
                <a:rPr lang="en-US" altLang="zh-CN" sz="1600" b="1" dirty="0" smtClean="0">
                  <a:latin typeface="黑体" panose="02010609060101010101" charset="-122"/>
                  <a:ea typeface="黑体" panose="02010609060101010101" charset="-122"/>
                  <a:sym typeface="+mn-ea"/>
                </a:rPr>
                <a:t>……”“</a:t>
              </a:r>
              <a:r>
                <a:rPr lang="zh-CN" altLang="en-US" sz="1600" b="1" dirty="0" smtClean="0">
                  <a:ea typeface="黑体" panose="02010609060101010101" charset="-122"/>
                  <a:sym typeface="+mn-ea"/>
                </a:rPr>
                <a:t>提高学生</a:t>
              </a:r>
              <a:r>
                <a:rPr lang="en-US" altLang="zh-CN" sz="1600" b="1" dirty="0" smtClean="0">
                  <a:latin typeface="黑体" panose="02010609060101010101" charset="-122"/>
                  <a:ea typeface="黑体" panose="02010609060101010101" charset="-122"/>
                  <a:sym typeface="+mn-ea"/>
                </a:rPr>
                <a:t>……”</a:t>
              </a:r>
              <a:r>
                <a:rPr lang="zh-CN" altLang="en-US" sz="1600" b="1" dirty="0" smtClean="0">
                  <a:ea typeface="黑体" panose="02010609060101010101" charset="-122"/>
                  <a:sym typeface="+mn-ea"/>
                </a:rPr>
                <a:t>及</a:t>
              </a:r>
              <a:r>
                <a:rPr lang="zh-CN" altLang="en-US" sz="1600" b="1" dirty="0" smtClean="0">
                  <a:latin typeface="黑体" panose="02010609060101010101" charset="-122"/>
                  <a:ea typeface="黑体" panose="02010609060101010101" charset="-122"/>
                  <a:sym typeface="+mn-ea"/>
                </a:rPr>
                <a:t>“</a:t>
              </a:r>
              <a:r>
                <a:rPr lang="zh-CN" altLang="en-US" sz="1600" b="1" dirty="0" smtClean="0">
                  <a:ea typeface="黑体" panose="02010609060101010101" charset="-122"/>
                  <a:sym typeface="+mn-ea"/>
                </a:rPr>
                <a:t>培养学生</a:t>
              </a:r>
              <a:r>
                <a:rPr lang="en-US" altLang="zh-CN" sz="1600" b="1" dirty="0" smtClean="0">
                  <a:latin typeface="黑体" panose="02010609060101010101" charset="-122"/>
                  <a:ea typeface="黑体" panose="02010609060101010101" charset="-122"/>
                  <a:sym typeface="+mn-ea"/>
                </a:rPr>
                <a:t>……”</a:t>
              </a:r>
              <a:r>
                <a:rPr lang="zh-CN" altLang="en-US" sz="1600" b="1" dirty="0" smtClean="0">
                  <a:ea typeface="黑体" panose="02010609060101010101" charset="-122"/>
                  <a:sym typeface="+mn-ea"/>
                </a:rPr>
                <a:t>等描述，</a:t>
              </a:r>
              <a:r>
                <a:rPr lang="zh-CN" altLang="en-US" sz="1600" b="1" dirty="0" smtClean="0">
                  <a:solidFill>
                    <a:srgbClr val="FF0000"/>
                  </a:solidFill>
                  <a:ea typeface="黑体" panose="02010609060101010101" charset="-122"/>
                  <a:sym typeface="+mn-ea"/>
                </a:rPr>
                <a:t>需要改变为</a:t>
              </a:r>
              <a:r>
                <a:rPr lang="zh-CN" altLang="en-US"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能认出</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能解释</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能设计</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能写出</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对</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作出评价</a:t>
              </a:r>
              <a:r>
                <a:rPr lang="zh-CN" altLang="en-US"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或</a:t>
              </a:r>
              <a:r>
                <a:rPr lang="zh-CN" altLang="en-US"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根据</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对</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进行分析</a:t>
              </a:r>
              <a:r>
                <a:rPr lang="zh-CN" altLang="en-US"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等描述</a:t>
              </a:r>
              <a:r>
                <a:rPr lang="zh-CN" altLang="en-US" sz="1600" b="1" dirty="0" smtClean="0">
                  <a:ea typeface="黑体" panose="02010609060101010101" charset="-122"/>
                  <a:sym typeface="+mn-ea"/>
                </a:rPr>
                <a:t>，要清楚地表明达成目标的行为主体是学生。</a:t>
              </a:r>
            </a:p>
          </p:txBody>
        </p:sp>
        <p:sp>
          <p:nvSpPr>
            <p:cNvPr id="73" name="îṥľïḓe"/>
            <p:cNvSpPr/>
            <p:nvPr/>
          </p:nvSpPr>
          <p:spPr bwMode="auto">
            <a:xfrm>
              <a:off x="8717" y="5196"/>
              <a:ext cx="10362" cy="2296"/>
            </a:xfrm>
            <a:prstGeom prst="roundRect">
              <a:avLst>
                <a:gd name="adj" fmla="val 0"/>
              </a:avLst>
            </a:prstGeom>
            <a:solidFill>
              <a:schemeClr val="accent1">
                <a:alpha val="1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r>
                <a:rPr lang="en-US" altLang="zh-CN" sz="2000" b="1" dirty="0" smtClean="0">
                  <a:sym typeface="+mn-ea"/>
                </a:rPr>
                <a:t>2</a:t>
              </a:r>
              <a:r>
                <a:rPr lang="zh-CN" altLang="en-US" sz="2000" b="1" dirty="0" smtClean="0">
                  <a:sym typeface="+mn-ea"/>
                </a:rPr>
                <a:t>、行为动词：</a:t>
              </a:r>
              <a:r>
                <a:rPr lang="zh-CN" altLang="en-US" sz="1600" b="1" dirty="0" smtClean="0">
                  <a:latin typeface="黑体" panose="02010609060101010101" charset="-122"/>
                  <a:ea typeface="黑体" panose="02010609060101010101" charset="-122"/>
                  <a:sym typeface="+mn-ea"/>
                </a:rPr>
                <a:t>教学具体目标应采用可观察、可操作、可检验的行为动词来描述。而传统应用的“了解”“掌握” 等几个笼统、仅表示内部心理过程的动词，往往难以测量，无法检验。</a:t>
              </a:r>
              <a:r>
                <a:rPr lang="zh-CN" altLang="en-US" sz="1600" b="1" dirty="0" smtClean="0">
                  <a:solidFill>
                    <a:srgbClr val="FF0000"/>
                  </a:solidFill>
                  <a:latin typeface="黑体" panose="02010609060101010101" charset="-122"/>
                  <a:ea typeface="黑体" panose="02010609060101010101" charset="-122"/>
                  <a:sym typeface="+mn-ea"/>
                </a:rPr>
                <a:t>而“认出”“说出”“描述”“解释”“说明”“分析” 等词则是意义明确、易于观察、便于检验的行为动词。</a:t>
              </a:r>
            </a:p>
          </p:txBody>
        </p:sp>
        <p:sp>
          <p:nvSpPr>
            <p:cNvPr id="75" name="ïṥļîḓè"/>
            <p:cNvSpPr/>
            <p:nvPr/>
          </p:nvSpPr>
          <p:spPr bwMode="auto">
            <a:xfrm>
              <a:off x="8717" y="7544"/>
              <a:ext cx="10360" cy="1432"/>
            </a:xfrm>
            <a:prstGeom prst="roundRect">
              <a:avLst>
                <a:gd name="adj" fmla="val 0"/>
              </a:avLst>
            </a:prstGeom>
            <a:solidFill>
              <a:schemeClr val="accent1">
                <a:alpha val="1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l"/>
              <a:r>
                <a:rPr lang="en-US" altLang="zh-CN" sz="2000" b="1" dirty="0" smtClean="0">
                  <a:sym typeface="+mn-ea"/>
                </a:rPr>
                <a:t>3</a:t>
              </a:r>
              <a:r>
                <a:rPr lang="zh-CN" altLang="en-US" sz="2000" b="1" dirty="0" smtClean="0">
                  <a:sym typeface="+mn-ea"/>
                </a:rPr>
                <a:t>、行为条件：</a:t>
              </a:r>
              <a:r>
                <a:rPr lang="zh-CN" altLang="en-US" sz="1600" b="1" dirty="0" smtClean="0">
                  <a:ea typeface="黑体" panose="02010609060101010101" charset="-122"/>
                  <a:sym typeface="+mn-ea"/>
                </a:rPr>
                <a:t>需要表明学生在什么情况下或什么范围内完成指定的学习活动，</a:t>
              </a:r>
              <a:r>
                <a:rPr lang="zh-CN" altLang="en-US" sz="1600" b="1" dirty="0" smtClean="0">
                  <a:solidFill>
                    <a:srgbClr val="FF0000"/>
                  </a:solidFill>
                  <a:ea typeface="黑体" panose="02010609060101010101" charset="-122"/>
                  <a:sym typeface="+mn-ea"/>
                </a:rPr>
                <a:t>如</a:t>
              </a:r>
              <a:r>
                <a:rPr lang="zh-CN" altLang="en-US"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用所给的材料探究</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通过小组合作学习讨论，形成（认识）</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通过自行设计比较点，说明（异同点）</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等。</a:t>
              </a:r>
            </a:p>
          </p:txBody>
        </p:sp>
        <p:sp>
          <p:nvSpPr>
            <p:cNvPr id="7" name="ïṥļîḓè"/>
            <p:cNvSpPr/>
            <p:nvPr>
              <p:custDataLst>
                <p:tags r:id="rId3"/>
              </p:custDataLst>
            </p:nvPr>
          </p:nvSpPr>
          <p:spPr bwMode="auto">
            <a:xfrm>
              <a:off x="8719" y="9028"/>
              <a:ext cx="10360" cy="1626"/>
            </a:xfrm>
            <a:prstGeom prst="roundRect">
              <a:avLst>
                <a:gd name="adj" fmla="val 0"/>
              </a:avLst>
            </a:prstGeom>
            <a:solidFill>
              <a:schemeClr val="accent1">
                <a:alpha val="1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buNone/>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、表现程度：</a:t>
              </a:r>
              <a:r>
                <a:rPr lang="zh-CN" altLang="en-US" sz="1600" b="1" dirty="0" smtClean="0">
                  <a:ea typeface="黑体" panose="02010609060101010101" charset="-122"/>
                  <a:sym typeface="+mn-ea"/>
                </a:rPr>
                <a:t>指学生对目标所达到的表现水准，用以测量学生学习的结果所达到的程度。</a:t>
              </a:r>
              <a:r>
                <a:rPr lang="zh-CN" altLang="en-US" sz="1600" b="1" dirty="0" smtClean="0">
                  <a:solidFill>
                    <a:srgbClr val="FF0000"/>
                  </a:solidFill>
                  <a:ea typeface="黑体" panose="02010609060101010101" charset="-122"/>
                  <a:sym typeface="+mn-ea"/>
                </a:rPr>
                <a:t>如</a:t>
              </a:r>
              <a:r>
                <a:rPr lang="zh-CN" altLang="en-US"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能准确无误地说出</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详细地写出</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客观正确地评价</a:t>
              </a:r>
              <a:r>
                <a:rPr lang="en-US" altLang="zh-CN" sz="1600" b="1" dirty="0" smtClean="0">
                  <a:solidFill>
                    <a:srgbClr val="FF0000"/>
                  </a:solidFill>
                  <a:latin typeface="黑体" panose="02010609060101010101" charset="-122"/>
                  <a:ea typeface="黑体" panose="02010609060101010101" charset="-122"/>
                  <a:sym typeface="+mn-ea"/>
                </a:rPr>
                <a:t>……”</a:t>
              </a:r>
              <a:r>
                <a:rPr lang="zh-CN" altLang="en-US" sz="1600" b="1" dirty="0" smtClean="0">
                  <a:solidFill>
                    <a:srgbClr val="FF0000"/>
                  </a:solidFill>
                  <a:ea typeface="黑体" panose="02010609060101010101" charset="-122"/>
                  <a:sym typeface="+mn-ea"/>
                </a:rPr>
                <a:t>等表述中的状语部分，便是目标水平的表现程度，</a:t>
              </a:r>
              <a:r>
                <a:rPr lang="zh-CN" altLang="en-US" sz="1600" b="1" dirty="0" smtClean="0">
                  <a:ea typeface="黑体" panose="02010609060101010101" charset="-122"/>
                  <a:sym typeface="+mn-ea"/>
                </a:rPr>
                <a:t>以便检测。</a:t>
              </a:r>
              <a:endParaRPr lang="zh-CN" altLang="en-US" sz="1600" b="1" dirty="0" smtClean="0">
                <a:solidFill>
                  <a:srgbClr val="FF0000"/>
                </a:solidFill>
                <a:ea typeface="黑体" panose="02010609060101010101" charset="-122"/>
                <a:sym typeface="+mn-ea"/>
              </a:endParaRPr>
            </a:p>
          </p:txBody>
        </p:sp>
      </p:gr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1960880" cy="62992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rPr>
                <a:t>一、概述</a:t>
              </a: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315595" y="1570990"/>
            <a:ext cx="11527790" cy="82994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b="1">
                <a:latin typeface="Arial" panose="020B0604020202020204" pitchFamily="34" charset="0"/>
                <a:ea typeface="微软雅黑" panose="020B0503020204020204" pitchFamily="34" charset="-122"/>
              </a:rPr>
              <a:t>教学目标</a:t>
            </a:r>
            <a:r>
              <a:rPr lang="zh-CN" altLang="en-US" sz="2400" b="1">
                <a:solidFill>
                  <a:srgbClr val="C00000"/>
                </a:solidFill>
                <a:latin typeface="Arial" panose="020B0604020202020204" pitchFamily="34" charset="0"/>
                <a:ea typeface="微软雅黑" panose="020B0503020204020204" pitchFamily="34" charset="-122"/>
              </a:rPr>
              <a:t>表达式：</a:t>
            </a:r>
            <a:r>
              <a:rPr lang="zh-CN" altLang="en-US" sz="2400" b="1">
                <a:latin typeface="Arial" panose="020B0604020202020204" pitchFamily="34" charset="0"/>
                <a:ea typeface="微软雅黑" panose="020B0503020204020204" pitchFamily="34" charset="-122"/>
              </a:rPr>
              <a:t>（学生）</a:t>
            </a:r>
            <a:r>
              <a:rPr lang="zh-CN" altLang="en-US" sz="2400" b="1">
                <a:solidFill>
                  <a:srgbClr val="C00000"/>
                </a:solidFill>
                <a:latin typeface="Arial" panose="020B0604020202020204" pitchFamily="34" charset="0"/>
                <a:ea typeface="微软雅黑" panose="020B0503020204020204" pitchFamily="34" charset="-122"/>
              </a:rPr>
              <a:t>能</a:t>
            </a:r>
            <a:r>
              <a:rPr lang="en-US" altLang="zh-CN" sz="2400" b="1">
                <a:solidFill>
                  <a:schemeClr val="tx1"/>
                </a:solidFill>
                <a:latin typeface="Arial" panose="020B0604020202020204" pitchFamily="34" charset="0"/>
                <a:ea typeface="微软雅黑" panose="020B0503020204020204" pitchFamily="34" charset="-122"/>
              </a:rPr>
              <a:t>+</a:t>
            </a:r>
            <a:r>
              <a:rPr lang="zh-CN" altLang="en-US" sz="2400" b="1">
                <a:solidFill>
                  <a:srgbClr val="C00000"/>
                </a:solidFill>
                <a:latin typeface="Arial" panose="020B0604020202020204" pitchFamily="34" charset="0"/>
                <a:ea typeface="微软雅黑" panose="020B0503020204020204" pitchFamily="34" charset="-122"/>
              </a:rPr>
              <a:t>通过</a:t>
            </a:r>
            <a:r>
              <a:rPr lang="zh-CN" altLang="en-US" sz="2400" b="1">
                <a:solidFill>
                  <a:schemeClr val="tx1"/>
                </a:solidFill>
                <a:latin typeface="Arial" panose="020B0604020202020204" pitchFamily="34" charset="0"/>
                <a:ea typeface="微软雅黑" panose="020B0503020204020204" pitchFamily="34" charset="-122"/>
              </a:rPr>
              <a:t>哪些资源、情境或方法</a:t>
            </a:r>
            <a:r>
              <a:rPr lang="zh-CN" altLang="en-US" sz="2400" b="1">
                <a:solidFill>
                  <a:srgbClr val="C00000"/>
                </a:solidFill>
                <a:latin typeface="Arial" panose="020B0604020202020204" pitchFamily="34" charset="0"/>
                <a:ea typeface="微软雅黑" panose="020B0503020204020204" pitchFamily="34" charset="-122"/>
              </a:rPr>
              <a:t>手段（过程</a:t>
            </a:r>
            <a:r>
              <a:rPr lang="zh-CN" altLang="en-US" sz="2400" b="1">
                <a:solidFill>
                  <a:schemeClr val="tx1"/>
                </a:solidFill>
                <a:latin typeface="Arial" panose="020B0604020202020204" pitchFamily="34" charset="0"/>
                <a:ea typeface="微软雅黑" panose="020B0503020204020204" pitchFamily="34" charset="-122"/>
              </a:rPr>
              <a:t>）</a:t>
            </a:r>
            <a:r>
              <a:rPr lang="zh-CN" altLang="en-US" sz="2400" b="1">
                <a:solidFill>
                  <a:srgbClr val="C00000"/>
                </a:solidFill>
                <a:latin typeface="Arial" panose="020B0604020202020204" pitchFamily="34" charset="0"/>
                <a:ea typeface="微软雅黑" panose="020B0503020204020204" pitchFamily="34" charset="-122"/>
              </a:rPr>
              <a:t>做</a:t>
            </a:r>
            <a:r>
              <a:rPr lang="zh-CN" altLang="en-US" sz="2400" b="1">
                <a:solidFill>
                  <a:schemeClr val="tx1"/>
                </a:solidFill>
                <a:latin typeface="Arial" panose="020B0604020202020204" pitchFamily="34" charset="0"/>
                <a:ea typeface="微软雅黑" panose="020B0503020204020204" pitchFamily="34" charset="-122"/>
              </a:rPr>
              <a:t>（具体行为动词）</a:t>
            </a:r>
            <a:r>
              <a:rPr lang="zh-CN" altLang="en-US" sz="2400" b="1">
                <a:solidFill>
                  <a:srgbClr val="C00000"/>
                </a:solidFill>
                <a:latin typeface="Arial" panose="020B0604020202020204" pitchFamily="34" charset="0"/>
                <a:ea typeface="微软雅黑" panose="020B0503020204020204" pitchFamily="34" charset="-122"/>
              </a:rPr>
              <a:t>哪些事</a:t>
            </a:r>
            <a:r>
              <a:rPr lang="zh-CN" altLang="en-US" sz="2400" b="1">
                <a:solidFill>
                  <a:schemeClr val="tx1"/>
                </a:solidFill>
                <a:latin typeface="Arial" panose="020B0604020202020204" pitchFamily="34" charset="0"/>
                <a:ea typeface="微软雅黑" panose="020B0503020204020204" pitchFamily="34" charset="-122"/>
              </a:rPr>
              <a:t>（课程标准和课程内容的分解项）</a:t>
            </a:r>
            <a:r>
              <a:rPr lang="en-US" altLang="zh-CN" sz="2400" b="1">
                <a:solidFill>
                  <a:schemeClr val="tx1"/>
                </a:solidFill>
                <a:latin typeface="Arial" panose="020B0604020202020204" pitchFamily="34" charset="0"/>
                <a:ea typeface="微软雅黑" panose="020B0503020204020204" pitchFamily="34" charset="-122"/>
              </a:rPr>
              <a:t>+</a:t>
            </a:r>
            <a:r>
              <a:rPr lang="zh-CN" altLang="en-US" sz="2400" b="1">
                <a:solidFill>
                  <a:schemeClr val="tx1"/>
                </a:solidFill>
                <a:latin typeface="Arial" panose="020B0604020202020204" pitchFamily="34" charset="0"/>
                <a:ea typeface="微软雅黑" panose="020B0503020204020204" pitchFamily="34" charset="-122"/>
              </a:rPr>
              <a:t>做到什么程度</a:t>
            </a:r>
          </a:p>
        </p:txBody>
      </p:sp>
      <p:sp>
        <p:nvSpPr>
          <p:cNvPr id="14" name="文本框 13"/>
          <p:cNvSpPr txBox="1"/>
          <p:nvPr/>
        </p:nvSpPr>
        <p:spPr>
          <a:xfrm>
            <a:off x="207010" y="4293235"/>
            <a:ext cx="11242040" cy="156845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a:latin typeface="Arial" panose="020B0604020202020204" pitchFamily="34" charset="0"/>
                <a:ea typeface="微软雅黑" panose="020B0503020204020204" pitchFamily="34" charset="-122"/>
              </a:rPr>
              <a:t>比如：《中外历史纲要》（下）第一单元《古代文明的产生与发展》的教学目标，可以表述为：</a:t>
            </a:r>
          </a:p>
          <a:p>
            <a:pPr algn="l"/>
            <a:r>
              <a:rPr lang="zh-CN" altLang="en-US" sz="2400" b="1">
                <a:solidFill>
                  <a:srgbClr val="FF0000"/>
                </a:solidFill>
                <a:latin typeface="Arial" panose="020B0604020202020204" pitchFamily="34" charset="0"/>
                <a:ea typeface="微软雅黑" panose="020B0503020204020204" pitchFamily="34" charset="-122"/>
              </a:rPr>
              <a:t>学生能通过</a:t>
            </a:r>
            <a:r>
              <a:rPr lang="zh-CN" altLang="en-US" sz="2400" b="1">
                <a:solidFill>
                  <a:schemeClr val="tx1"/>
                </a:solidFill>
                <a:latin typeface="Arial" panose="020B0604020202020204" pitchFamily="34" charset="0"/>
                <a:ea typeface="微软雅黑" panose="020B0503020204020204" pitchFamily="34" charset="-122"/>
              </a:rPr>
              <a:t>展示的世界古人类遗址图片和实物</a:t>
            </a:r>
            <a:r>
              <a:rPr lang="zh-CN" altLang="en-US" sz="2400" b="1">
                <a:solidFill>
                  <a:srgbClr val="FF0000"/>
                </a:solidFill>
                <a:latin typeface="Arial" panose="020B0604020202020204" pitchFamily="34" charset="0"/>
                <a:ea typeface="微软雅黑" panose="020B0503020204020204" pitchFamily="34" charset="-122"/>
              </a:rPr>
              <a:t>，总结</a:t>
            </a:r>
            <a:r>
              <a:rPr lang="zh-CN" altLang="en-US" sz="2400" b="1">
                <a:solidFill>
                  <a:schemeClr val="tx1"/>
                </a:solidFill>
                <a:latin typeface="Arial" panose="020B0604020202020204" pitchFamily="34" charset="0"/>
                <a:ea typeface="微软雅黑" panose="020B0503020204020204" pitchFamily="34" charset="-122"/>
              </a:rPr>
              <a:t>人类文明产生的共同表现</a:t>
            </a:r>
            <a:r>
              <a:rPr lang="zh-CN" altLang="en-US" sz="2400" b="1">
                <a:solidFill>
                  <a:srgbClr val="FF0000"/>
                </a:solidFill>
                <a:latin typeface="Arial" panose="020B0604020202020204" pitchFamily="34" charset="0"/>
                <a:ea typeface="微软雅黑" panose="020B0503020204020204" pitchFamily="34" charset="-122"/>
              </a:rPr>
              <a:t>，并运用历史唯物主义的观点清楚地解释</a:t>
            </a:r>
            <a:r>
              <a:rPr lang="zh-CN" altLang="en-US" sz="2400" b="1">
                <a:solidFill>
                  <a:schemeClr val="tx1"/>
                </a:solidFill>
                <a:latin typeface="Arial" panose="020B0604020202020204" pitchFamily="34" charset="0"/>
                <a:ea typeface="微软雅黑" panose="020B0503020204020204" pitchFamily="34" charset="-122"/>
              </a:rPr>
              <a:t>人类文明产生的过程。</a:t>
            </a:r>
          </a:p>
        </p:txBody>
      </p:sp>
      <p:sp>
        <p:nvSpPr>
          <p:cNvPr id="2" name="文本框 1"/>
          <p:cNvSpPr txBox="1"/>
          <p:nvPr/>
        </p:nvSpPr>
        <p:spPr>
          <a:xfrm>
            <a:off x="850900" y="1049020"/>
            <a:ext cx="3288030" cy="521970"/>
          </a:xfrm>
          <a:prstGeom prst="rect">
            <a:avLst/>
          </a:prstGeom>
          <a:noFill/>
        </p:spPr>
        <p:txBody>
          <a:bodyPr wrap="square" rtlCol="0" anchor="t">
            <a:spAutoFit/>
          </a:bodyPr>
          <a:lstStyle/>
          <a:p>
            <a:pPr algn="l"/>
            <a:r>
              <a:rPr lang="zh-CN" altLang="en-US" sz="2800" b="1">
                <a:solidFill>
                  <a:srgbClr val="034C83"/>
                </a:solidFill>
                <a:latin typeface="Arial" panose="020B0604020202020204" pitchFamily="34" charset="0"/>
                <a:ea typeface="微软雅黑" panose="020B0503020204020204" pitchFamily="34" charset="-122"/>
                <a:sym typeface="+mn-ea"/>
              </a:rPr>
              <a:t>教学目标如何确定</a:t>
            </a:r>
          </a:p>
        </p:txBody>
      </p:sp>
      <p:sp>
        <p:nvSpPr>
          <p:cNvPr id="3" name="文本框 2"/>
          <p:cNvSpPr txBox="1"/>
          <p:nvPr/>
        </p:nvSpPr>
        <p:spPr>
          <a:xfrm>
            <a:off x="754380" y="2833370"/>
            <a:ext cx="9634220" cy="1198880"/>
          </a:xfrm>
          <a:prstGeom prst="rect">
            <a:avLst/>
          </a:prstGeom>
          <a:noFill/>
        </p:spPr>
        <p:txBody>
          <a:bodyPr wrap="square" rtlCol="0" anchor="t">
            <a:spAutoFit/>
          </a:bodyPr>
          <a:lstStyle/>
          <a:p>
            <a:r>
              <a:rPr lang="zh-CN" altLang="en-US" sz="2400" b="1" dirty="0">
                <a:solidFill>
                  <a:srgbClr val="CC0000"/>
                </a:solidFill>
                <a:ea typeface="黑体" panose="02010609060101010101" charset="-122"/>
                <a:sym typeface="+mn-ea"/>
              </a:rPr>
              <a:t>了解</a:t>
            </a:r>
            <a:r>
              <a:rPr lang="zh-CN" altLang="en-US" sz="2400" b="1" dirty="0">
                <a:solidFill>
                  <a:srgbClr val="800000"/>
                </a:solidFill>
                <a:ea typeface="黑体" panose="02010609060101010101" charset="-122"/>
                <a:sym typeface="+mn-ea"/>
              </a:rPr>
              <a:t>：说出；写出；辨认；选出；列举；复述；描述；识别等</a:t>
            </a:r>
            <a:endParaRPr lang="zh-CN" altLang="en-US" sz="2400" b="1" dirty="0">
              <a:solidFill>
                <a:srgbClr val="800000"/>
              </a:solidFill>
              <a:ea typeface="黑体" panose="02010609060101010101" charset="-122"/>
            </a:endParaRPr>
          </a:p>
          <a:p>
            <a:r>
              <a:rPr lang="zh-CN" altLang="en-US" sz="2400" b="1" dirty="0">
                <a:solidFill>
                  <a:srgbClr val="CC0000"/>
                </a:solidFill>
                <a:ea typeface="黑体" panose="02010609060101010101" charset="-122"/>
                <a:sym typeface="+mn-ea"/>
              </a:rPr>
              <a:t>理解</a:t>
            </a:r>
            <a:r>
              <a:rPr lang="zh-CN" altLang="en-US" sz="2400" b="1" dirty="0">
                <a:solidFill>
                  <a:srgbClr val="800000"/>
                </a:solidFill>
                <a:ea typeface="黑体" panose="02010609060101010101" charset="-122"/>
                <a:sym typeface="+mn-ea"/>
              </a:rPr>
              <a:t>：解释；说明；阐释；分类；概述；概括；判断；整理等</a:t>
            </a:r>
            <a:endParaRPr lang="zh-CN" altLang="en-US" sz="2400" b="1" dirty="0">
              <a:solidFill>
                <a:srgbClr val="800000"/>
              </a:solidFill>
              <a:ea typeface="黑体" panose="02010609060101010101" charset="-122"/>
            </a:endParaRPr>
          </a:p>
          <a:p>
            <a:r>
              <a:rPr lang="zh-CN" altLang="en-US" sz="2400" b="1" dirty="0">
                <a:solidFill>
                  <a:srgbClr val="CC0000"/>
                </a:solidFill>
                <a:ea typeface="黑体" panose="02010609060101010101" charset="-122"/>
                <a:sym typeface="+mn-ea"/>
              </a:rPr>
              <a:t>应用</a:t>
            </a:r>
            <a:r>
              <a:rPr lang="zh-CN" altLang="en-US" sz="2400" b="1" dirty="0">
                <a:solidFill>
                  <a:srgbClr val="800000"/>
                </a:solidFill>
                <a:ea typeface="黑体" panose="02010609060101010101" charset="-122"/>
                <a:sym typeface="+mn-ea"/>
              </a:rPr>
              <a:t>：分析；比较；探讨；质疑；总结；评价等</a:t>
            </a: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12</a:t>
            </a:fld>
            <a:endParaRPr lang="zh-CN" altLang="en-US"/>
          </a:p>
        </p:txBody>
      </p:sp>
      <p:graphicFrame>
        <p:nvGraphicFramePr>
          <p:cNvPr id="6" name="表格 5"/>
          <p:cNvGraphicFramePr/>
          <p:nvPr>
            <p:custDataLst>
              <p:tags r:id="rId1"/>
            </p:custDataLst>
          </p:nvPr>
        </p:nvGraphicFramePr>
        <p:xfrm>
          <a:off x="252730" y="66675"/>
          <a:ext cx="11819890" cy="5417185"/>
        </p:xfrm>
        <a:graphic>
          <a:graphicData uri="http://schemas.openxmlformats.org/drawingml/2006/table">
            <a:tbl>
              <a:tblPr firstRow="1" bandRow="1">
                <a:tableStyleId>{5C22544A-7EE6-4342-B048-85BDC9FD1C3A}</a:tableStyleId>
              </a:tblPr>
              <a:tblGrid>
                <a:gridCol w="1483995"/>
                <a:gridCol w="1442720"/>
                <a:gridCol w="1205230"/>
                <a:gridCol w="6781800"/>
                <a:gridCol w="906145"/>
              </a:tblGrid>
              <a:tr h="393065">
                <a:tc>
                  <a:txBody>
                    <a:bodyPr/>
                    <a:lstStyle/>
                    <a:p>
                      <a:pPr algn="ctr">
                        <a:buNone/>
                      </a:pPr>
                      <a:r>
                        <a:rPr lang="zh-CN" altLang="en-US"/>
                        <a:t>课本内容</a:t>
                      </a:r>
                    </a:p>
                  </a:txBody>
                  <a:tcPr/>
                </a:tc>
                <a:tc>
                  <a:txBody>
                    <a:bodyPr/>
                    <a:lstStyle/>
                    <a:p>
                      <a:pPr algn="ctr">
                        <a:buNone/>
                      </a:pPr>
                      <a:r>
                        <a:rPr lang="zh-CN" altLang="en-US"/>
                        <a:t>课标要求</a:t>
                      </a:r>
                    </a:p>
                  </a:txBody>
                  <a:tcPr/>
                </a:tc>
                <a:tc>
                  <a:txBody>
                    <a:bodyPr/>
                    <a:lstStyle/>
                    <a:p>
                      <a:pPr algn="ctr">
                        <a:buNone/>
                      </a:pPr>
                      <a:r>
                        <a:rPr lang="zh-CN" altLang="en-US"/>
                        <a:t>核心素养</a:t>
                      </a:r>
                    </a:p>
                  </a:txBody>
                  <a:tcPr/>
                </a:tc>
                <a:tc>
                  <a:txBody>
                    <a:bodyPr/>
                    <a:lstStyle/>
                    <a:p>
                      <a:pPr algn="ctr">
                        <a:buNone/>
                      </a:pPr>
                      <a:r>
                        <a:rPr lang="zh-CN" altLang="en-US" sz="1800">
                          <a:sym typeface="+mn-ea"/>
                        </a:rPr>
                        <a:t>学业水平质量</a:t>
                      </a:r>
                      <a:r>
                        <a:rPr lang="en-US" altLang="zh-CN" sz="1800">
                          <a:sym typeface="+mn-ea"/>
                        </a:rPr>
                        <a:t>4</a:t>
                      </a:r>
                      <a:endParaRPr lang="zh-CN" altLang="en-US"/>
                    </a:p>
                  </a:txBody>
                  <a:tcPr/>
                </a:tc>
                <a:tc>
                  <a:txBody>
                    <a:bodyPr/>
                    <a:lstStyle/>
                    <a:p>
                      <a:pPr algn="ctr">
                        <a:buNone/>
                      </a:pPr>
                      <a:r>
                        <a:rPr lang="zh-CN" altLang="en-US" sz="1200"/>
                        <a:t>教学素养达成目标</a:t>
                      </a:r>
                    </a:p>
                  </a:txBody>
                  <a:tcPr/>
                </a:tc>
              </a:tr>
              <a:tr h="4959985">
                <a:tc>
                  <a:txBody>
                    <a:bodyPr/>
                    <a:lstStyle/>
                    <a:p>
                      <a:pPr>
                        <a:buNone/>
                      </a:pPr>
                      <a:r>
                        <a:rPr lang="zh-CN" altLang="en-US" sz="2000" b="1"/>
                        <a:t>第</a:t>
                      </a:r>
                      <a:r>
                        <a:rPr lang="en-US" altLang="zh-CN" sz="2000" b="1"/>
                        <a:t>1</a:t>
                      </a:r>
                      <a:r>
                        <a:rPr lang="zh-CN" altLang="en-US" sz="2000" b="1"/>
                        <a:t>课古代文明的产生与发展</a:t>
                      </a:r>
                    </a:p>
                    <a:p>
                      <a:pPr>
                        <a:buNone/>
                      </a:pPr>
                      <a:endParaRPr lang="zh-CN" altLang="en-US" sz="2000" b="1"/>
                    </a:p>
                    <a:p>
                      <a:pPr>
                        <a:buNone/>
                      </a:pPr>
                      <a:r>
                        <a:rPr lang="zh-CN" altLang="en-US" sz="2000" b="1"/>
                        <a:t>子目一：人类文明的产生</a:t>
                      </a:r>
                    </a:p>
                    <a:p>
                      <a:pPr>
                        <a:buNone/>
                      </a:pPr>
                      <a:endParaRPr lang="zh-CN" altLang="en-US" sz="2000" b="1"/>
                    </a:p>
                    <a:p>
                      <a:pPr>
                        <a:buNone/>
                      </a:pPr>
                      <a:r>
                        <a:rPr lang="zh-CN" altLang="en-US" sz="2000" b="1"/>
                        <a:t>子目二：古代文明的多元特点</a:t>
                      </a:r>
                    </a:p>
                  </a:txBody>
                  <a:tcPr/>
                </a:tc>
                <a:tc>
                  <a:txBody>
                    <a:bodyPr/>
                    <a:lstStyle/>
                    <a:p>
                      <a:pPr>
                        <a:buNone/>
                      </a:pPr>
                      <a:r>
                        <a:rPr lang="zh-CN" altLang="en-US" sz="2000" b="1"/>
                        <a:t>通过本课学习，知道早期人类文明的产生；了解各文明古国发展的不同特点，认识这些特点形成的不同时空条件</a:t>
                      </a:r>
                    </a:p>
                  </a:txBody>
                  <a:tcPr/>
                </a:tc>
                <a:tc>
                  <a:txBody>
                    <a:bodyPr/>
                    <a:lstStyle/>
                    <a:p>
                      <a:pPr>
                        <a:buNone/>
                      </a:pPr>
                      <a:r>
                        <a:rPr lang="zh-CN" altLang="en-US" sz="2000" b="1"/>
                        <a:t>唯物史观</a:t>
                      </a:r>
                    </a:p>
                    <a:p>
                      <a:pPr>
                        <a:buNone/>
                      </a:pPr>
                      <a:r>
                        <a:rPr lang="zh-CN" altLang="en-US" sz="2000" b="1"/>
                        <a:t>时空观念</a:t>
                      </a:r>
                    </a:p>
                    <a:p>
                      <a:pPr>
                        <a:buNone/>
                      </a:pPr>
                      <a:r>
                        <a:rPr lang="zh-CN" altLang="en-US" sz="2000" b="1"/>
                        <a:t>历史解释</a:t>
                      </a:r>
                    </a:p>
                    <a:p>
                      <a:pPr>
                        <a:buNone/>
                      </a:pPr>
                      <a:r>
                        <a:rPr lang="zh-CN" altLang="en-US" sz="2000" b="1"/>
                        <a:t>史料实证</a:t>
                      </a:r>
                    </a:p>
                    <a:p>
                      <a:pPr>
                        <a:buNone/>
                      </a:pPr>
                      <a:r>
                        <a:rPr lang="zh-CN" altLang="en-US" sz="2000" b="1"/>
                        <a:t>家国情怀</a:t>
                      </a:r>
                    </a:p>
                  </a:txBody>
                  <a:tcPr/>
                </a:tc>
                <a:tc>
                  <a:txBody>
                    <a:bodyPr/>
                    <a:lstStyle/>
                    <a:p>
                      <a:pPr>
                        <a:buNone/>
                      </a:pPr>
                      <a:endParaRPr lang="zh-CN" altLang="en-US"/>
                    </a:p>
                  </a:txBody>
                  <a:tcPr/>
                </a:tc>
                <a:tc>
                  <a:txBody>
                    <a:bodyPr/>
                    <a:lstStyle/>
                    <a:p>
                      <a:pPr>
                        <a:buNone/>
                      </a:pPr>
                      <a:endParaRPr lang="zh-CN" altLang="en-US"/>
                    </a:p>
                  </a:txBody>
                  <a:tcPr/>
                </a:tc>
              </a:tr>
            </a:tbl>
          </a:graphicData>
        </a:graphic>
      </p:graphicFrame>
      <p:sp>
        <p:nvSpPr>
          <p:cNvPr id="7" name="文本框 6"/>
          <p:cNvSpPr txBox="1"/>
          <p:nvPr/>
        </p:nvSpPr>
        <p:spPr>
          <a:xfrm>
            <a:off x="4361815" y="547370"/>
            <a:ext cx="6757035" cy="4843780"/>
          </a:xfrm>
          <a:prstGeom prst="rect">
            <a:avLst/>
          </a:prstGeom>
          <a:noFill/>
        </p:spPr>
        <p:txBody>
          <a:bodyPr wrap="square" rtlCol="0" anchor="t">
            <a:noAutofit/>
          </a:bodyPr>
          <a:lstStyle/>
          <a:p>
            <a:pPr algn="l">
              <a:buNone/>
            </a:pPr>
            <a:r>
              <a:rPr lang="zh-CN" altLang="en-US" sz="1600" b="1">
                <a:latin typeface="黑体" panose="02010609060101010101" charset="-122"/>
                <a:ea typeface="黑体" panose="02010609060101010101" charset="-122"/>
                <a:cs typeface="黑体" panose="02010609060101010101" charset="-122"/>
                <a:sym typeface="+mn-ea"/>
              </a:rPr>
              <a:t>4-1</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能够根据两个辩证关系来</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理解</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历史上的发展变化和社会形态的演变过程，</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理解</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阶级斗争是推动阶级社会发展的直接动力，</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理解</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人民群众在历史发展中的重要作用；</a:t>
            </a:r>
            <a:r>
              <a:rPr lang="zh-CN" altLang="en-US" sz="1600" b="1">
                <a:latin typeface="黑体" panose="02010609060101010101" charset="-122"/>
                <a:ea typeface="黑体" panose="02010609060101010101" charset="-122"/>
                <a:cs typeface="黑体" panose="02010609060101010101" charset="-122"/>
                <a:sym typeface="+mn-ea"/>
              </a:rPr>
              <a:t>能够史论结合、实事求是地</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论述</a:t>
            </a:r>
            <a:r>
              <a:rPr lang="zh-CN" altLang="en-US" sz="1600" b="1">
                <a:latin typeface="黑体" panose="02010609060101010101" charset="-122"/>
                <a:ea typeface="黑体" panose="02010609060101010101" charset="-122"/>
                <a:cs typeface="黑体" panose="02010609060101010101" charset="-122"/>
                <a:sym typeface="+mn-ea"/>
              </a:rPr>
              <a:t>历史与现实问题。</a:t>
            </a:r>
          </a:p>
          <a:p>
            <a:pPr algn="l">
              <a:buNone/>
            </a:pP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4-2在对历史和现实问题进行独立探究的过程中，能够将其</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置于</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具体的时空框架下；能够</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选择</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恰当的时空尺度对其进行分析、综合、比较，在此基础上作出合理的</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论述</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；能够根据需要并运用相关材料和正确方法，独立绘制相关图表，并加以</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说明。</a:t>
            </a:r>
          </a:p>
          <a:p>
            <a:pPr algn="l">
              <a:buNone/>
            </a:pP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4-3能够</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比较</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分析</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不同来源、不同观点的史料，能够在辨别史料作者意图的基础上利用史料；在</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评述</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历史时，能够对材料进行适当的取舍；在对历史和现实问题进行探究的过程中，能够恰当地运用史料对所探究问题进行</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论述</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；能够符合规范地</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引用</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史料。</a:t>
            </a:r>
          </a:p>
          <a:p>
            <a:pPr algn="l">
              <a:buNone/>
            </a:pP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4-4能够在独立</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探究</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历史问题时，在尽可能占有史料的基础上，尝试</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验证</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以往的说法或提出新的解释；能够在正确的历史观和方法论的指导下，全面、客观地</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论述</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历史和现实问题</a:t>
            </a:r>
            <a:r>
              <a:rPr lang="zh-CN" altLang="en-US" b="1">
                <a:solidFill>
                  <a:schemeClr val="tx1"/>
                </a:solidFill>
                <a:latin typeface="黑体" panose="02010609060101010101" charset="-122"/>
                <a:ea typeface="黑体" panose="02010609060101010101" charset="-122"/>
                <a:cs typeface="黑体" panose="02010609060101010101" charset="-122"/>
                <a:sym typeface="+mn-ea"/>
              </a:rPr>
              <a:t>。</a:t>
            </a:r>
          </a:p>
          <a:p>
            <a:pPr algn="l">
              <a:buNone/>
            </a:pPr>
            <a:r>
              <a:rPr lang="zh-CN" altLang="en-US" sz="1600" b="1">
                <a:latin typeface="黑体" panose="02010609060101010101" charset="-122"/>
                <a:ea typeface="黑体" panose="02010609060101010101" charset="-122"/>
                <a:cs typeface="黑体" panose="02010609060101010101" charset="-122"/>
                <a:sym typeface="+mn-ea"/>
              </a:rPr>
              <a:t>4-5能够</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把握</a:t>
            </a:r>
            <a:r>
              <a:rPr lang="zh-CN" altLang="en-US" sz="1600" b="1">
                <a:latin typeface="黑体" panose="02010609060101010101" charset="-122"/>
                <a:ea typeface="黑体" panose="02010609060101010101" charset="-122"/>
                <a:cs typeface="黑体" panose="02010609060101010101" charset="-122"/>
                <a:sym typeface="+mn-ea"/>
              </a:rPr>
              <a:t>中华民族多元一体的发展趋势，以及世界历史发展的进步历程，</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形成</a:t>
            </a:r>
            <a:r>
              <a:rPr lang="zh-CN" altLang="en-US" sz="1600" b="1">
                <a:latin typeface="黑体" panose="02010609060101010101" charset="-122"/>
                <a:ea typeface="黑体" panose="02010609060101010101" charset="-122"/>
                <a:cs typeface="黑体" panose="02010609060101010101" charset="-122"/>
                <a:sym typeface="+mn-ea"/>
              </a:rPr>
              <a:t>正确的世界观、人生观、价值观和历史观</a:t>
            </a:r>
            <a:r>
              <a:rPr lang="en-US" altLang="zh-CN" sz="1600" b="1">
                <a:latin typeface="黑体" panose="02010609060101010101" charset="-122"/>
                <a:ea typeface="黑体" panose="02010609060101010101" charset="-122"/>
                <a:cs typeface="黑体" panose="02010609060101010101" charset="-122"/>
                <a:sym typeface="+mn-ea"/>
              </a:rPr>
              <a:t>......</a:t>
            </a:r>
          </a:p>
        </p:txBody>
      </p:sp>
      <p:sp>
        <p:nvSpPr>
          <p:cNvPr id="8" name="文本框 7"/>
          <p:cNvSpPr txBox="1"/>
          <p:nvPr/>
        </p:nvSpPr>
        <p:spPr>
          <a:xfrm>
            <a:off x="78740" y="4564380"/>
            <a:ext cx="12059285" cy="2023110"/>
          </a:xfrm>
          <a:prstGeom prst="rect">
            <a:avLst/>
          </a:prstGeom>
          <a:solidFill>
            <a:schemeClr val="bg1"/>
          </a:solidFill>
        </p:spPr>
        <p:txBody>
          <a:bodyPr wrap="square">
            <a:noAutofit/>
            <a:extLst>
              <a:ext uri="{4A0BC546-FE56-4ADE-93B0-CB8AF2F6F144}">
                <wpsdc:textFrameExt xmlns="" xmlns:wpsdc="http://www.wps.cn/officeDocument/2022/drawingmlCustomData" type="text"/>
              </a:ext>
            </a:extLst>
          </a:bodyPr>
          <a:lstStyle/>
          <a:p>
            <a:pPr algn="l"/>
            <a:r>
              <a:rPr lang="zh-CN" altLang="en-US" b="1">
                <a:solidFill>
                  <a:schemeClr val="tx1"/>
                </a:solidFill>
                <a:latin typeface="Arial" panose="020B0604020202020204" pitchFamily="34" charset="0"/>
                <a:ea typeface="微软雅黑" panose="020B0503020204020204" pitchFamily="34" charset="-122"/>
                <a:sym typeface="+mn-ea"/>
              </a:rPr>
              <a:t>素养达成目标：</a:t>
            </a:r>
          </a:p>
          <a:p>
            <a:pPr algn="l"/>
            <a:r>
              <a:rPr lang="en-US" altLang="zh-CN" b="1">
                <a:solidFill>
                  <a:schemeClr val="tx1"/>
                </a:solidFill>
                <a:latin typeface="Arial" panose="020B0604020202020204" pitchFamily="34" charset="0"/>
                <a:ea typeface="微软雅黑" panose="020B0503020204020204" pitchFamily="34" charset="-122"/>
                <a:sym typeface="+mn-ea"/>
              </a:rPr>
              <a:t>1.</a:t>
            </a:r>
            <a:r>
              <a:rPr lang="zh-CN" altLang="en-US" b="1">
                <a:solidFill>
                  <a:schemeClr val="tx1"/>
                </a:solidFill>
                <a:latin typeface="Arial" panose="020B0604020202020204" pitchFamily="34" charset="0"/>
                <a:ea typeface="微软雅黑" panose="020B0503020204020204" pitchFamily="34" charset="-122"/>
                <a:sym typeface="+mn-ea"/>
              </a:rPr>
              <a:t>学生能通过</a:t>
            </a:r>
            <a:r>
              <a:rPr lang="zh-CN" altLang="en-US" b="1">
                <a:latin typeface="Arial" panose="020B0604020202020204" pitchFamily="34" charset="0"/>
                <a:ea typeface="微软雅黑" panose="020B0503020204020204" pitchFamily="34" charset="-122"/>
                <a:sym typeface="+mn-ea"/>
              </a:rPr>
              <a:t>展示的世界古人类遗址图片和实物</a:t>
            </a:r>
            <a:r>
              <a:rPr lang="zh-CN" altLang="en-US" b="1">
                <a:solidFill>
                  <a:srgbClr val="FF0000"/>
                </a:solidFill>
                <a:latin typeface="Arial" panose="020B0604020202020204" pitchFamily="34" charset="0"/>
                <a:ea typeface="微软雅黑" panose="020B0503020204020204" pitchFamily="34" charset="-122"/>
                <a:sym typeface="+mn-ea"/>
              </a:rPr>
              <a:t>，总结人类文明产生的共同表现，并运用历史唯物主义的观点清楚地解释</a:t>
            </a:r>
            <a:r>
              <a:rPr lang="zh-CN" altLang="en-US" b="1">
                <a:latin typeface="Arial" panose="020B0604020202020204" pitchFamily="34" charset="0"/>
                <a:ea typeface="微软雅黑" panose="020B0503020204020204" pitchFamily="34" charset="-122"/>
                <a:sym typeface="+mn-ea"/>
              </a:rPr>
              <a:t>人类文明产生的过程和标志，理解生产力的发展是推动人类社会进步的根本动力。</a:t>
            </a:r>
          </a:p>
          <a:p>
            <a:pPr algn="l"/>
            <a:r>
              <a:rPr lang="en-US" altLang="zh-CN" b="1">
                <a:latin typeface="Arial" panose="020B0604020202020204" pitchFamily="34" charset="0"/>
                <a:ea typeface="微软雅黑" panose="020B0503020204020204" pitchFamily="34" charset="-122"/>
                <a:sym typeface="+mn-ea"/>
              </a:rPr>
              <a:t>2.</a:t>
            </a:r>
            <a:r>
              <a:rPr lang="zh-CN" altLang="en-US" b="1">
                <a:latin typeface="Arial" panose="020B0604020202020204" pitchFamily="34" charset="0"/>
                <a:ea typeface="微软雅黑" panose="020B0503020204020204" pitchFamily="34" charset="-122"/>
                <a:sym typeface="+mn-ea"/>
              </a:rPr>
              <a:t>学生能通过展示的世界地图和人类文明的不同成果，</a:t>
            </a:r>
            <a:r>
              <a:rPr lang="zh-CN" altLang="en-US" b="1">
                <a:solidFill>
                  <a:srgbClr val="FF0000"/>
                </a:solidFill>
                <a:latin typeface="Arial" panose="020B0604020202020204" pitchFamily="34" charset="0"/>
                <a:ea typeface="微软雅黑" panose="020B0503020204020204" pitchFamily="34" charset="-122"/>
                <a:sym typeface="+mn-ea"/>
              </a:rPr>
              <a:t>列举说明同一时期世界各地古代文明的产生和发展的多元特点。</a:t>
            </a:r>
            <a:endParaRPr lang="zh-CN" altLang="en-US" b="1">
              <a:latin typeface="Arial" panose="020B0604020202020204" pitchFamily="34" charset="0"/>
              <a:ea typeface="微软雅黑" panose="020B0503020204020204" pitchFamily="34" charset="-122"/>
              <a:sym typeface="+mn-ea"/>
            </a:endParaRPr>
          </a:p>
          <a:p>
            <a:pPr algn="l"/>
            <a:r>
              <a:rPr lang="en-US" altLang="zh-CN" b="1">
                <a:latin typeface="Arial" panose="020B0604020202020204" pitchFamily="34" charset="0"/>
                <a:ea typeface="微软雅黑" panose="020B0503020204020204" pitchFamily="34" charset="-122"/>
                <a:sym typeface="+mn-ea"/>
              </a:rPr>
              <a:t>3.</a:t>
            </a:r>
            <a:r>
              <a:rPr lang="zh-CN" altLang="en-US" b="1">
                <a:latin typeface="Arial" panose="020B0604020202020204" pitchFamily="34" charset="0"/>
                <a:ea typeface="微软雅黑" panose="020B0503020204020204" pitchFamily="34" charset="-122"/>
                <a:sym typeface="+mn-ea"/>
              </a:rPr>
              <a:t>学生根据所给的史料、图片和不同文明的具体表现，</a:t>
            </a:r>
            <a:r>
              <a:rPr lang="zh-CN" altLang="en-US" b="1">
                <a:solidFill>
                  <a:srgbClr val="FF0000"/>
                </a:solidFill>
                <a:latin typeface="Arial" panose="020B0604020202020204" pitchFamily="34" charset="0"/>
                <a:ea typeface="微软雅黑" panose="020B0503020204020204" pitchFamily="34" charset="-122"/>
                <a:sym typeface="+mn-ea"/>
              </a:rPr>
              <a:t>论述</a:t>
            </a:r>
            <a:r>
              <a:rPr lang="en-US" altLang="zh-CN" b="1">
                <a:solidFill>
                  <a:srgbClr val="FF0000"/>
                </a:solidFill>
                <a:latin typeface="Arial" panose="020B0604020202020204" pitchFamily="34" charset="0"/>
                <a:ea typeface="微软雅黑" panose="020B0503020204020204" pitchFamily="34" charset="-122"/>
                <a:sym typeface="+mn-ea"/>
              </a:rPr>
              <a:t>“</a:t>
            </a:r>
            <a:r>
              <a:rPr lang="zh-CN" altLang="en-US" b="1">
                <a:solidFill>
                  <a:srgbClr val="FF0000"/>
                </a:solidFill>
                <a:latin typeface="Arial" panose="020B0604020202020204" pitchFamily="34" charset="0"/>
                <a:ea typeface="微软雅黑" panose="020B0503020204020204" pitchFamily="34" charset="-122"/>
                <a:sym typeface="+mn-ea"/>
              </a:rPr>
              <a:t>地理环境与人类早期文明之间的关系</a:t>
            </a:r>
            <a:r>
              <a:rPr lang="en-US" altLang="zh-CN" b="1">
                <a:solidFill>
                  <a:srgbClr val="FF0000"/>
                </a:solidFill>
                <a:latin typeface="Arial" panose="020B0604020202020204" pitchFamily="34" charset="0"/>
                <a:ea typeface="微软雅黑" panose="020B0503020204020204" pitchFamily="34" charset="-122"/>
                <a:sym typeface="+mn-ea"/>
              </a:rPr>
              <a:t>”</a:t>
            </a:r>
            <a:r>
              <a:rPr lang="zh-CN" altLang="en-US" b="1">
                <a:solidFill>
                  <a:srgbClr val="FF0000"/>
                </a:solidFill>
                <a:latin typeface="Arial" panose="020B0604020202020204" pitchFamily="34" charset="0"/>
                <a:ea typeface="微软雅黑" panose="020B0503020204020204" pitchFamily="34" charset="-122"/>
                <a:sym typeface="+mn-ea"/>
              </a:rPr>
              <a:t>，具体阐明地理环境对世界文明的影响。</a:t>
            </a:r>
          </a:p>
          <a:p>
            <a:pPr algn="l"/>
            <a:r>
              <a:rPr lang="en-US" altLang="zh-CN" b="1">
                <a:latin typeface="Arial" panose="020B0604020202020204" pitchFamily="34" charset="0"/>
                <a:ea typeface="微软雅黑" panose="020B0503020204020204" pitchFamily="34" charset="-122"/>
                <a:sym typeface="+mn-ea"/>
              </a:rPr>
              <a:t>4.</a:t>
            </a:r>
            <a:r>
              <a:rPr lang="zh-CN" altLang="en-US" b="1">
                <a:latin typeface="Arial" panose="020B0604020202020204" pitchFamily="34" charset="0"/>
                <a:ea typeface="微软雅黑" panose="020B0503020204020204" pitchFamily="34" charset="-122"/>
                <a:sym typeface="+mn-ea"/>
              </a:rPr>
              <a:t>学生根据提供的现代学者关于四大文明古国说的认识的史料，</a:t>
            </a:r>
            <a:r>
              <a:rPr lang="zh-CN" altLang="en-US" b="1">
                <a:solidFill>
                  <a:srgbClr val="FF0000"/>
                </a:solidFill>
                <a:latin typeface="Arial" panose="020B0604020202020204" pitchFamily="34" charset="0"/>
                <a:ea typeface="微软雅黑" panose="020B0503020204020204" pitchFamily="34" charset="-122"/>
                <a:sym typeface="+mn-ea"/>
              </a:rPr>
              <a:t>指出现代学者从不同的角度对古代文明的命名依据。</a:t>
            </a:r>
            <a:endParaRPr lang="zh-CN" altLang="en-US" b="1">
              <a:solidFill>
                <a:srgbClr val="FF0000"/>
              </a:solidFill>
              <a:latin typeface="Arial" panose="020B0604020202020204" pitchFamily="34" charset="0"/>
              <a:ea typeface="微软雅黑" panose="020B0503020204020204" pitchFamily="34" charset="-122"/>
            </a:endParaRPr>
          </a:p>
          <a:p>
            <a:pPr algn="l"/>
            <a:endParaRPr lang="zh-CN" altLang="en-US" sz="1800" b="1">
              <a:solidFill>
                <a:srgbClr val="FF0000"/>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438400"/>
            <a:ext cx="12192000" cy="1466850"/>
          </a:xfrm>
          <a:prstGeom prst="rect">
            <a:avLst/>
          </a:prstGeom>
          <a:gradFill>
            <a:gsLst>
              <a:gs pos="0">
                <a:schemeClr val="bg1">
                  <a:lumMod val="95000"/>
                </a:schemeClr>
              </a:gs>
              <a:gs pos="39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3"/>
          <p:cNvSpPr txBox="1"/>
          <p:nvPr/>
        </p:nvSpPr>
        <p:spPr>
          <a:xfrm>
            <a:off x="5183729" y="2782919"/>
            <a:ext cx="3840480" cy="829945"/>
          </a:xfrm>
          <a:prstGeom prst="rect">
            <a:avLst/>
          </a:prstGeom>
          <a:noFill/>
        </p:spPr>
        <p:txBody>
          <a:bodyPr wrap="none" rtlCol="0">
            <a:spAutoFit/>
          </a:bodyPr>
          <a:lstStyle/>
          <a:p>
            <a:r>
              <a:rPr lang="zh-CN" altLang="en-US" sz="4800" b="1" dirty="0">
                <a:solidFill>
                  <a:srgbClr val="0070C0"/>
                </a:solidFill>
                <a:latin typeface="微软雅黑" panose="020B0503020204020204" pitchFamily="34" charset="-122"/>
                <a:ea typeface="微软雅黑" panose="020B0503020204020204" pitchFamily="34" charset="-122"/>
              </a:rPr>
              <a:t>教学评一体化</a:t>
            </a:r>
          </a:p>
        </p:txBody>
      </p:sp>
      <p:sp>
        <p:nvSpPr>
          <p:cNvPr id="53" name="文本框 13"/>
          <p:cNvSpPr txBox="1"/>
          <p:nvPr/>
        </p:nvSpPr>
        <p:spPr>
          <a:xfrm>
            <a:off x="3308502" y="2605726"/>
            <a:ext cx="1370888" cy="1246495"/>
          </a:xfrm>
          <a:prstGeom prst="rect">
            <a:avLst/>
          </a:prstGeom>
          <a:noFill/>
        </p:spPr>
        <p:txBody>
          <a:bodyPr wrap="none" rtlCol="0">
            <a:spAutoFit/>
          </a:bodyPr>
          <a:lstStyle/>
          <a:p>
            <a:r>
              <a:rPr lang="en-US" altLang="zh-CN" sz="7500" b="1" dirty="0">
                <a:solidFill>
                  <a:srgbClr val="0070C0"/>
                </a:solidFill>
                <a:latin typeface="微软雅黑" panose="020B0503020204020204" pitchFamily="34" charset="-122"/>
                <a:ea typeface="微软雅黑" panose="020B0503020204020204" pitchFamily="34" charset="-122"/>
              </a:rPr>
              <a:t>02</a:t>
            </a:r>
            <a:endParaRPr lang="zh-CN" altLang="en-US" sz="7500" b="1" dirty="0">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79745" y="2036775"/>
            <a:ext cx="2268000" cy="2268000"/>
            <a:chOff x="879745" y="2036775"/>
            <a:chExt cx="2268000" cy="2268000"/>
          </a:xfrm>
        </p:grpSpPr>
        <p:grpSp>
          <p:nvGrpSpPr>
            <p:cNvPr id="4" name="组合 3"/>
            <p:cNvGrpSpPr/>
            <p:nvPr/>
          </p:nvGrpSpPr>
          <p:grpSpPr>
            <a:xfrm>
              <a:off x="971845" y="2145825"/>
              <a:ext cx="2088000" cy="2088000"/>
              <a:chOff x="1105195" y="2145824"/>
              <a:chExt cx="2088000" cy="2052000"/>
            </a:xfrm>
          </p:grpSpPr>
          <p:sp>
            <p:nvSpPr>
              <p:cNvPr id="3" name="椭圆 2"/>
              <p:cNvSpPr/>
              <p:nvPr/>
            </p:nvSpPr>
            <p:spPr>
              <a:xfrm>
                <a:off x="1105195" y="2145824"/>
                <a:ext cx="2088000" cy="2052000"/>
              </a:xfrm>
              <a:prstGeom prst="ellipse">
                <a:avLst/>
              </a:prstGeom>
              <a:solidFill>
                <a:srgbClr val="0579CD"/>
              </a:solidFill>
              <a:ln>
                <a:solidFill>
                  <a:srgbClr val="0579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文本框 13"/>
              <p:cNvSpPr txBox="1"/>
              <p:nvPr/>
            </p:nvSpPr>
            <p:spPr>
              <a:xfrm>
                <a:off x="1202044" y="2814718"/>
                <a:ext cx="1880387" cy="861774"/>
              </a:xfrm>
              <a:prstGeom prst="rect">
                <a:avLst/>
              </a:prstGeom>
              <a:noFill/>
              <a:ln>
                <a:noFill/>
              </a:ln>
            </p:spPr>
            <p:txBody>
              <a:bodyPr wrap="none" rtlCol="0">
                <a:spAutoFit/>
              </a:bodyPr>
              <a:lstStyle/>
              <a:p>
                <a:r>
                  <a:rPr lang="en-US" altLang="zh-CN" sz="5000" b="1" dirty="0">
                    <a:solidFill>
                      <a:schemeClr val="bg1"/>
                    </a:solidFill>
                    <a:latin typeface="微软雅黑" panose="020B0503020204020204" pitchFamily="34" charset="-122"/>
                    <a:ea typeface="微软雅黑" panose="020B0503020204020204" pitchFamily="34" charset="-122"/>
                  </a:rPr>
                  <a:t>PART</a:t>
                </a:r>
                <a:endParaRPr lang="zh-CN" altLang="en-US" sz="5000" b="1" dirty="0">
                  <a:solidFill>
                    <a:schemeClr val="bg1"/>
                  </a:solidFill>
                  <a:latin typeface="微软雅黑" panose="020B0503020204020204" pitchFamily="34" charset="-122"/>
                  <a:ea typeface="微软雅黑" panose="020B0503020204020204" pitchFamily="34" charset="-122"/>
                </a:endParaRPr>
              </a:p>
            </p:txBody>
          </p:sp>
        </p:grpSp>
        <p:sp>
          <p:nvSpPr>
            <p:cNvPr id="54" name="椭圆 53"/>
            <p:cNvSpPr/>
            <p:nvPr/>
          </p:nvSpPr>
          <p:spPr>
            <a:xfrm>
              <a:off x="879745" y="2036775"/>
              <a:ext cx="2268000" cy="2268000"/>
            </a:xfrm>
            <a:prstGeom prst="ellipse">
              <a:avLst/>
            </a:prstGeom>
            <a:noFill/>
            <a:ln w="19050">
              <a:solidFill>
                <a:srgbClr val="05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55" name="椭圆 54"/>
          <p:cNvSpPr/>
          <p:nvPr/>
        </p:nvSpPr>
        <p:spPr>
          <a:xfrm>
            <a:off x="9451975" y="-304079"/>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6" name="椭圆 55"/>
          <p:cNvSpPr/>
          <p:nvPr/>
        </p:nvSpPr>
        <p:spPr>
          <a:xfrm rot="19800000">
            <a:off x="11364545" y="3366125"/>
            <a:ext cx="1654910" cy="1663399"/>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57" name="椭圆 56"/>
          <p:cNvSpPr/>
          <p:nvPr/>
        </p:nvSpPr>
        <p:spPr>
          <a:xfrm>
            <a:off x="6005064" y="4999850"/>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8" name="椭圆 57"/>
          <p:cNvSpPr/>
          <p:nvPr/>
        </p:nvSpPr>
        <p:spPr>
          <a:xfrm>
            <a:off x="1720326" y="5789197"/>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9" name="椭圆 58"/>
          <p:cNvSpPr/>
          <p:nvPr/>
        </p:nvSpPr>
        <p:spPr>
          <a:xfrm rot="19800000">
            <a:off x="2924679" y="-371426"/>
            <a:ext cx="1128804" cy="104205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a:off x="10745936" y="6308707"/>
            <a:ext cx="627234" cy="5492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6" name="流程图: 过程 45"/>
          <p:cNvSpPr/>
          <p:nvPr/>
        </p:nvSpPr>
        <p:spPr>
          <a:xfrm>
            <a:off x="552254" y="3633919"/>
            <a:ext cx="11192288" cy="1953242"/>
          </a:xfrm>
          <a:prstGeom prst="flowChartProcess">
            <a:avLst/>
          </a:pr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4" name="组合 43"/>
          <p:cNvGrpSpPr/>
          <p:nvPr/>
        </p:nvGrpSpPr>
        <p:grpSpPr>
          <a:xfrm>
            <a:off x="-32385" y="10011"/>
            <a:ext cx="12092572" cy="1092528"/>
            <a:chOff x="-32385" y="10011"/>
            <a:chExt cx="12092572" cy="1092528"/>
          </a:xfrm>
        </p:grpSpPr>
        <p:sp>
          <p:nvSpPr>
            <p:cNvPr id="11" name="文本框 13"/>
            <p:cNvSpPr txBox="1"/>
            <p:nvPr/>
          </p:nvSpPr>
          <p:spPr>
            <a:xfrm>
              <a:off x="399761" y="111920"/>
              <a:ext cx="3738880" cy="629920"/>
            </a:xfrm>
            <a:prstGeom prst="rect">
              <a:avLst/>
            </a:prstGeom>
            <a:noFill/>
          </p:spPr>
          <p:txBody>
            <a:bodyPr rtlCol="0" wrap="none">
              <a:spAutoFit/>
            </a:bodyPr>
            <a:lstStyle/>
            <a:p>
              <a:r>
                <a:rPr altLang="en-US" b="1" dirty="0" lang="zh-CN" sz="3500">
                  <a:solidFill>
                    <a:srgbClr val="0070C0"/>
                  </a:solidFill>
                  <a:latin charset="-122" panose="020B0503020204020204" pitchFamily="34" typeface="微软雅黑"/>
                  <a:ea charset="-122" panose="020B0503020204020204" pitchFamily="34" typeface="微软雅黑"/>
                </a:rPr>
                <a:t>二、教学评一体化</a:t>
              </a:r>
            </a:p>
          </p:txBody>
        </p:sp>
        <p:cxnSp>
          <p:nvCxnSpPr>
            <p:cNvPr id="28" name="直接连接符 27"/>
            <p:cNvCxnSpPr/>
            <p:nvPr/>
          </p:nvCxnSpPr>
          <p:spPr>
            <a:xfrm>
              <a:off x="-32385"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0692828" y="10011"/>
              <a:ext cx="1367359" cy="1092528"/>
              <a:chOff x="10692828" y="10011"/>
              <a:chExt cx="1367359" cy="1092528"/>
            </a:xfrm>
          </p:grpSpPr>
          <p:sp>
            <p:nvSpPr>
              <p:cNvPr id="41" name="椭圆 40"/>
              <p:cNvSpPr/>
              <p:nvPr/>
            </p:nvSpPr>
            <p:spPr>
              <a:xfrm rot="19800000">
                <a:off x="11304911" y="175608"/>
                <a:ext cx="755276" cy="729626"/>
              </a:xfrm>
              <a:prstGeom prst="ellipse">
                <a:avLst/>
              </a:prstGeom>
              <a:blipFill>
                <a:blip cstate="print"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42" name="椭圆 41"/>
              <p:cNvSpPr/>
              <p:nvPr/>
            </p:nvSpPr>
            <p:spPr>
              <a:xfrm rot="19800000">
                <a:off x="11042074" y="584389"/>
                <a:ext cx="566125" cy="518150"/>
              </a:xfrm>
              <a:prstGeom prst="ellipse">
                <a:avLst/>
              </a:prstGeom>
              <a:blipFill>
                <a:blip cstate="print"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40" name="椭圆 39"/>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4" name="文本框 3"/>
          <p:cNvSpPr txBox="1"/>
          <p:nvPr/>
        </p:nvSpPr>
        <p:spPr>
          <a:xfrm>
            <a:off x="-32385" y="930275"/>
            <a:ext cx="4923155" cy="521970"/>
          </a:xfrm>
          <a:prstGeom prst="rect">
            <a:avLst/>
          </a:prstGeom>
        </p:spPr>
        <p:txBody>
          <a:bodyPr wrap="square">
            <a:spAutoFit/>
            <a:extLst>
              <a:ext uri="{4A0BC546-FE56-4ADE-93B0-CB8AF2F6F144}">
                <wpsdc:textFrameExt xmlns:wpsdc="http://www.wps.cn/officeDocument/2022/drawingmlCustomData" xmlns="" type="text"/>
              </a:ext>
            </a:extLst>
          </a:bodyPr>
          <a:lstStyle/>
          <a:p>
            <a:r>
              <a:rPr altLang="en-US" b="1" lang="zh-CN" sz="2800">
                <a:solidFill>
                  <a:schemeClr val="accent1"/>
                </a:solidFill>
                <a:latin charset="0" panose="020B0604020202020204" pitchFamily="34" typeface="Arial"/>
                <a:ea charset="-122" panose="020B0503020204020204" pitchFamily="34" typeface="微软雅黑"/>
              </a:rPr>
              <a:t>（</a:t>
            </a:r>
            <a:r>
              <a:rPr altLang="zh-CN" b="1" lang="en-US" sz="2800">
                <a:solidFill>
                  <a:schemeClr val="accent1"/>
                </a:solidFill>
                <a:latin charset="0" panose="020B0604020202020204" pitchFamily="34" typeface="Arial"/>
                <a:ea charset="-122" panose="020B0503020204020204" pitchFamily="34" typeface="微软雅黑"/>
              </a:rPr>
              <a:t>1</a:t>
            </a:r>
            <a:r>
              <a:rPr altLang="en-US" b="1" lang="zh-CN" sz="2800">
                <a:solidFill>
                  <a:schemeClr val="accent1"/>
                </a:solidFill>
                <a:latin charset="0" panose="020B0604020202020204" pitchFamily="34" typeface="Arial"/>
                <a:ea charset="-122" panose="020B0503020204020204" pitchFamily="34" typeface="微软雅黑"/>
              </a:rPr>
              <a:t>）为什么要教学评一体化</a:t>
            </a:r>
          </a:p>
        </p:txBody>
      </p:sp>
      <p:sp>
        <p:nvSpPr>
          <p:cNvPr id="5" name="文本框 4"/>
          <p:cNvSpPr txBox="1"/>
          <p:nvPr/>
        </p:nvSpPr>
        <p:spPr>
          <a:xfrm>
            <a:off x="7512685" y="930275"/>
            <a:ext cx="2771140" cy="460375"/>
          </a:xfrm>
          <a:prstGeom prst="rect">
            <a:avLst/>
          </a:prstGeom>
        </p:spPr>
        <p:txBody>
          <a:bodyPr wrap="square">
            <a:spAutoFit/>
            <a:extLst>
              <a:ext uri="{4A0BC546-FE56-4ADE-93B0-CB8AF2F6F144}">
                <wpsdc:textFrameExt xmlns:wpsdc="http://www.wps.cn/officeDocument/2022/drawingmlCustomData" xmlns="" type="text"/>
              </a:ext>
            </a:extLst>
          </a:bodyPr>
          <a:lstStyle/>
          <a:p>
            <a:r>
              <a:rPr altLang="zh-CN" lang="en-US" sz="2400">
                <a:solidFill>
                  <a:schemeClr val="accent1"/>
                </a:solidFill>
                <a:latin charset="0" panose="020B0604020202020204" pitchFamily="34" typeface="Arial"/>
                <a:ea charset="-122" panose="020B0503020204020204" pitchFamily="34" typeface="微软雅黑"/>
              </a:rPr>
              <a:t>1.</a:t>
            </a:r>
            <a:r>
              <a:rPr altLang="en-US" lang="zh-CN" sz="2400">
                <a:solidFill>
                  <a:schemeClr val="accent1"/>
                </a:solidFill>
                <a:latin charset="0" panose="020B0604020202020204" pitchFamily="34" typeface="Arial"/>
                <a:ea charset="-122" panose="020B0503020204020204" pitchFamily="34" typeface="微软雅黑"/>
              </a:rPr>
              <a:t>高考评价体系</a:t>
            </a:r>
          </a:p>
        </p:txBody>
      </p:sp>
      <p:pic>
        <p:nvPicPr>
          <p:cNvPr id="100" name="图片 99"/>
          <p:cNvPicPr/>
          <p:nvPr/>
        </p:nvPicPr>
        <p:blipFill>
          <a:blip r:embed="rId7"/>
          <a:stretch>
            <a:fillRect/>
          </a:stretch>
        </p:blipFill>
        <p:spPr>
          <a:xfrm>
            <a:off x="1159510" y="1776095"/>
            <a:ext cx="3660775" cy="2711450"/>
          </a:xfrm>
          <a:prstGeom prst="rect">
            <a:avLst/>
          </a:prstGeom>
          <a:noFill/>
          <a:ln w="9525">
            <a:noFill/>
          </a:ln>
        </p:spPr>
      </p:pic>
      <p:pic>
        <p:nvPicPr>
          <p:cNvPr id="107" name="图片 106"/>
          <p:cNvPicPr/>
          <p:nvPr/>
        </p:nvPicPr>
        <p:blipFill>
          <a:blip r:embed="rId8"/>
          <a:stretch>
            <a:fillRect/>
          </a:stretch>
        </p:blipFill>
        <p:spPr>
          <a:xfrm>
            <a:off x="1159510" y="1776095"/>
            <a:ext cx="3660140" cy="2711450"/>
          </a:xfrm>
          <a:prstGeom prst="rect">
            <a:avLst/>
          </a:prstGeom>
          <a:noFill/>
          <a:ln w="9525">
            <a:noFill/>
          </a:ln>
        </p:spPr>
      </p:pic>
      <p:sp>
        <p:nvSpPr>
          <p:cNvPr id="2" name="文本框 1"/>
          <p:cNvSpPr txBox="1"/>
          <p:nvPr/>
        </p:nvSpPr>
        <p:spPr>
          <a:xfrm>
            <a:off x="116840" y="4587875"/>
            <a:ext cx="7069455" cy="2030095"/>
          </a:xfrm>
          <a:prstGeom prst="rect">
            <a:avLst/>
          </a:prstGeom>
          <a:noFill/>
          <a:ln>
            <a:solidFill>
              <a:srgbClr val="0579CD"/>
            </a:solidFill>
          </a:ln>
        </p:spPr>
        <p:txBody>
          <a:bodyPr anchor="t" rtlCol="0" wrap="square">
            <a:spAutoFit/>
          </a:bodyPr>
          <a:lstStyle/>
          <a:p>
            <a:r>
              <a:rPr altLang="zh-CN" lang="en-US"/>
              <a:t>4</a:t>
            </a:r>
            <a:r>
              <a:rPr altLang="en-US" lang="zh-CN"/>
              <a:t>.关键能力</a:t>
            </a:r>
          </a:p>
          <a:p>
            <a:r>
              <a:rPr altLang="en-US" lang="zh-CN">
                <a:solidFill>
                  <a:srgbClr val="FF0000"/>
                </a:solidFill>
              </a:rPr>
              <a:t>知识获取能力群</a:t>
            </a:r>
            <a:r>
              <a:rPr altLang="en-US" lang="zh-CN"/>
              <a:t>，主要包括:语言解码能力、符号理解能力、阅读理解能力、信息搜索能力、信息整理能力，等等。</a:t>
            </a:r>
          </a:p>
          <a:p>
            <a:r>
              <a:rPr altLang="en-US" lang="zh-CN">
                <a:solidFill>
                  <a:srgbClr val="FF0000"/>
                </a:solidFill>
              </a:rPr>
              <a:t>实践操作能力群</a:t>
            </a:r>
            <a:r>
              <a:rPr altLang="en-US" lang="zh-CN"/>
              <a:t>，主要包括:实验设计能力、数据处理能力、信息转化能力、动手操作能力、应用写作能力、语言表达能力，等等。</a:t>
            </a:r>
          </a:p>
          <a:p>
            <a:r>
              <a:rPr altLang="en-US" lang="zh-CN">
                <a:solidFill>
                  <a:srgbClr val="FF0000"/>
                </a:solidFill>
              </a:rPr>
              <a:t>思维认知能力群，</a:t>
            </a:r>
            <a:r>
              <a:rPr altLang="en-US" lang="zh-CN"/>
              <a:t>主要包括:形象思维能力、抽象思维能力、归纳概括能力、演绎推理能力、批判性思维能力、辩证思维能力，等等。</a:t>
            </a:r>
          </a:p>
        </p:txBody>
      </p:sp>
      <p:sp>
        <p:nvSpPr>
          <p:cNvPr id="3" name="文本框 2"/>
          <p:cNvSpPr txBox="1"/>
          <p:nvPr/>
        </p:nvSpPr>
        <p:spPr>
          <a:xfrm>
            <a:off x="7352030" y="4693285"/>
            <a:ext cx="4776470" cy="1819275"/>
          </a:xfrm>
          <a:prstGeom prst="rect">
            <a:avLst/>
          </a:prstGeom>
          <a:noFill/>
          <a:ln>
            <a:solidFill>
              <a:srgbClr val="0579CD"/>
            </a:solidFill>
          </a:ln>
        </p:spPr>
        <p:txBody>
          <a:bodyPr anchor="t" rtlCol="0" wrap="square">
            <a:noAutofit/>
          </a:bodyPr>
          <a:lstStyle/>
          <a:p>
            <a:r>
              <a:rPr altLang="zh-CN" lang="en-US"/>
              <a:t>3</a:t>
            </a:r>
            <a:r>
              <a:rPr altLang="en-US" lang="zh-CN"/>
              <a:t>. 必备知识</a:t>
            </a:r>
          </a:p>
          <a:p>
            <a:r>
              <a:rPr altLang="en-US" lang="zh-CN"/>
              <a:t>理解并掌握</a:t>
            </a:r>
            <a:r>
              <a:rPr altLang="en-US" lang="zh-CN">
                <a:solidFill>
                  <a:srgbClr val="FF0000"/>
                </a:solidFill>
              </a:rPr>
              <a:t>人文社科的基本问题、原理与思想</a:t>
            </a:r>
            <a:r>
              <a:rPr altLang="en-US" lang="zh-CN"/>
              <a:t>，尤其是人文思想的正确立场、观点与方法。</a:t>
            </a:r>
          </a:p>
          <a:p>
            <a:r>
              <a:rPr altLang="en-US" lang="zh-CN"/>
              <a:t>理解并掌握</a:t>
            </a:r>
            <a:r>
              <a:rPr altLang="en-US" lang="zh-CN">
                <a:solidFill>
                  <a:srgbClr val="FF0000"/>
                </a:solidFill>
              </a:rPr>
              <a:t>基本的科学知识与技术、科学精神与思维方法。</a:t>
            </a:r>
          </a:p>
          <a:p>
            <a:r>
              <a:rPr altLang="en-US" lang="zh-CN"/>
              <a:t>掌握</a:t>
            </a:r>
            <a:r>
              <a:rPr altLang="en-US" lang="zh-CN">
                <a:solidFill>
                  <a:srgbClr val="FF0000"/>
                </a:solidFill>
              </a:rPr>
              <a:t>运用语言或其他符号形式进行表达的知识</a:t>
            </a:r>
            <a:r>
              <a:rPr altLang="en-US" lang="zh-CN"/>
              <a:t>。</a:t>
            </a:r>
          </a:p>
        </p:txBody>
      </p:sp>
      <p:grpSp>
        <p:nvGrpSpPr>
          <p:cNvPr id="8" name="组合 7"/>
          <p:cNvGrpSpPr/>
          <p:nvPr/>
        </p:nvGrpSpPr>
        <p:grpSpPr>
          <a:xfrm>
            <a:off x="5104130" y="1627505"/>
            <a:ext cx="3115310" cy="2860040"/>
            <a:chOff x="8038" y="2563"/>
            <a:chExt cx="4906" cy="4504"/>
          </a:xfrm>
        </p:grpSpPr>
        <p:pic>
          <p:nvPicPr>
            <p:cNvPr id="105" name="图片 104"/>
            <p:cNvPicPr/>
            <p:nvPr>
              <p:custDataLst>
                <p:tags r:id="rId2"/>
              </p:custDataLst>
            </p:nvPr>
          </p:nvPicPr>
          <p:blipFill>
            <a:blip cstate="print" r:embed="rId9"/>
            <a:srcRect r="33"/>
            <a:stretch>
              <a:fillRect/>
            </a:stretch>
          </p:blipFill>
          <p:spPr>
            <a:xfrm>
              <a:off x="8038" y="3169"/>
              <a:ext cx="4906" cy="3899"/>
            </a:xfrm>
            <a:prstGeom prst="rect">
              <a:avLst/>
            </a:prstGeom>
            <a:noFill/>
            <a:ln w="6350">
              <a:solidFill>
                <a:schemeClr val="tx1"/>
              </a:solidFill>
            </a:ln>
          </p:spPr>
        </p:pic>
        <p:sp>
          <p:nvSpPr>
            <p:cNvPr id="6" name="文本框 5"/>
            <p:cNvSpPr txBox="1"/>
            <p:nvPr/>
          </p:nvSpPr>
          <p:spPr>
            <a:xfrm>
              <a:off x="8038" y="2563"/>
              <a:ext cx="4903" cy="58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1800">
                  <a:solidFill>
                    <a:srgbClr val="FF0000"/>
                  </a:solidFill>
                  <a:latin charset="0" panose="020B0604020202020204" pitchFamily="34" typeface="Arial"/>
                  <a:ea charset="-122" panose="020B0503020204020204" pitchFamily="34" typeface="微软雅黑"/>
                </a:rPr>
                <a:t>核心价值指标体系</a:t>
              </a:r>
            </a:p>
          </p:txBody>
        </p:sp>
      </p:grpSp>
      <p:grpSp>
        <p:nvGrpSpPr>
          <p:cNvPr id="9" name="组合 8"/>
          <p:cNvGrpSpPr/>
          <p:nvPr/>
        </p:nvGrpSpPr>
        <p:grpSpPr>
          <a:xfrm>
            <a:off x="8395335" y="1625600"/>
            <a:ext cx="3446780" cy="2861945"/>
            <a:chOff x="13221" y="2560"/>
            <a:chExt cx="5428" cy="4507"/>
          </a:xfrm>
        </p:grpSpPr>
        <p:pic>
          <p:nvPicPr>
            <p:cNvPr id="106" name="图片 105"/>
            <p:cNvPicPr/>
            <p:nvPr>
              <p:custDataLst>
                <p:tags r:id="rId1"/>
              </p:custDataLst>
            </p:nvPr>
          </p:nvPicPr>
          <p:blipFill>
            <a:blip r:embed="rId10"/>
            <a:srcRect b="62" r="1"/>
            <a:stretch>
              <a:fillRect/>
            </a:stretch>
          </p:blipFill>
          <p:spPr>
            <a:xfrm>
              <a:off x="13221" y="3143"/>
              <a:ext cx="5428" cy="3925"/>
            </a:xfrm>
            <a:prstGeom prst="rect">
              <a:avLst/>
            </a:prstGeom>
            <a:noFill/>
            <a:ln w="9525">
              <a:noFill/>
            </a:ln>
          </p:spPr>
        </p:pic>
        <p:sp>
          <p:nvSpPr>
            <p:cNvPr id="7" name="文本框 6"/>
            <p:cNvSpPr txBox="1"/>
            <p:nvPr/>
          </p:nvSpPr>
          <p:spPr>
            <a:xfrm>
              <a:off x="13221" y="2560"/>
              <a:ext cx="5427" cy="58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1800">
                  <a:solidFill>
                    <a:srgbClr val="FF0000"/>
                  </a:solidFill>
                  <a:latin charset="0" panose="020B0604020202020204" pitchFamily="34" typeface="Arial"/>
                  <a:ea charset="-122" panose="020B0503020204020204" pitchFamily="34" typeface="微软雅黑"/>
                </a:rPr>
                <a:t>学科素养指标体系</a:t>
              </a:r>
            </a:p>
          </p:txBody>
        </p:sp>
      </p:grpSp>
    </p:spTree>
  </p:cSld>
  <p:clrMapOvr>
    <a:masterClrMapping/>
  </p:clrMapOvr>
  <mc:AlternateContent xmlns:mc="http://schemas.openxmlformats.org/markup-compatibility/2006">
    <mc:Choice xmlns="" xmlns:p14="http://schemas.microsoft.com/office/powerpoint/2010/main" Requires="p14">
      <p:transition p14:dur="125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5">
                                            <p:txEl>
                                              <p:pRg end="0" st="0"/>
                                            </p:txEl>
                                          </p:spTgt>
                                        </p:tgtEl>
                                        <p:attrNameLst>
                                          <p:attrName>style.visibility</p:attrName>
                                        </p:attrNameLst>
                                      </p:cBhvr>
                                      <p:to>
                                        <p:strVal val="visible"/>
                                      </p:to>
                                    </p:set>
                                    <p:animEffect filter="blinds(horizontal)" transition="in">
                                      <p:cBhvr>
                                        <p:cTn dur="500" id="7"/>
                                        <p:tgtEl>
                                          <p:spTgt spid="5">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100"/>
                                        </p:tgtEl>
                                        <p:attrNameLst>
                                          <p:attrName>style.visibility</p:attrName>
                                        </p:attrNameLst>
                                      </p:cBhvr>
                                      <p:to>
                                        <p:strVal val="visible"/>
                                      </p:to>
                                    </p:set>
                                    <p:animEffect filter="blinds(horizontal)" transition="in">
                                      <p:cBhvr>
                                        <p:cTn dur="500" id="12"/>
                                        <p:tgtEl>
                                          <p:spTgt spid="100"/>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107"/>
                                        </p:tgtEl>
                                        <p:attrNameLst>
                                          <p:attrName>style.visibility</p:attrName>
                                        </p:attrNameLst>
                                      </p:cBhvr>
                                      <p:to>
                                        <p:strVal val="visible"/>
                                      </p:to>
                                    </p:set>
                                    <p:animEffect filter="blinds(horizontal)" transition="in">
                                      <p:cBhvr>
                                        <p:cTn dur="500" id="17"/>
                                        <p:tgtEl>
                                          <p:spTgt spid="107"/>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3" presetSubtype="10">
                                  <p:stCondLst>
                                    <p:cond delay="0"/>
                                  </p:stCondLst>
                                  <p:childTnLst>
                                    <p:set>
                                      <p:cBhvr>
                                        <p:cTn dur="1" fill="hold" id="21">
                                          <p:stCondLst>
                                            <p:cond delay="0"/>
                                          </p:stCondLst>
                                        </p:cTn>
                                        <p:tgtEl>
                                          <p:spTgt spid="8"/>
                                        </p:tgtEl>
                                        <p:attrNameLst>
                                          <p:attrName>style.visibility</p:attrName>
                                        </p:attrNameLst>
                                      </p:cBhvr>
                                      <p:to>
                                        <p:strVal val="visible"/>
                                      </p:to>
                                    </p:set>
                                    <p:animEffect filter="blinds(horizontal)" transition="in">
                                      <p:cBhvr>
                                        <p:cTn dur="500" id="22"/>
                                        <p:tgtEl>
                                          <p:spTgt spid="8"/>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3" presetSubtype="10">
                                  <p:stCondLst>
                                    <p:cond delay="0"/>
                                  </p:stCondLst>
                                  <p:childTnLst>
                                    <p:set>
                                      <p:cBhvr>
                                        <p:cTn dur="1" fill="hold" id="26">
                                          <p:stCondLst>
                                            <p:cond delay="0"/>
                                          </p:stCondLst>
                                        </p:cTn>
                                        <p:tgtEl>
                                          <p:spTgt spid="9"/>
                                        </p:tgtEl>
                                        <p:attrNameLst>
                                          <p:attrName>style.visibility</p:attrName>
                                        </p:attrNameLst>
                                      </p:cBhvr>
                                      <p:to>
                                        <p:strVal val="visible"/>
                                      </p:to>
                                    </p:set>
                                    <p:animEffect filter="blinds(horizontal)" transition="in">
                                      <p:cBhvr>
                                        <p:cTn dur="500" id="27"/>
                                        <p:tgtEl>
                                          <p:spTgt spid="9"/>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3" presetSubtype="10">
                                  <p:stCondLst>
                                    <p:cond delay="0"/>
                                  </p:stCondLst>
                                  <p:childTnLst>
                                    <p:set>
                                      <p:cBhvr>
                                        <p:cTn dur="1" fill="hold" id="31">
                                          <p:stCondLst>
                                            <p:cond delay="0"/>
                                          </p:stCondLst>
                                        </p:cTn>
                                        <p:tgtEl>
                                          <p:spTgt spid="3"/>
                                        </p:tgtEl>
                                        <p:attrNameLst>
                                          <p:attrName>style.visibility</p:attrName>
                                        </p:attrNameLst>
                                      </p:cBhvr>
                                      <p:to>
                                        <p:strVal val="visible"/>
                                      </p:to>
                                    </p:set>
                                    <p:animEffect filter="blinds(horizontal)" transition="in">
                                      <p:cBhvr>
                                        <p:cTn dur="500" id="32"/>
                                        <p:tgtEl>
                                          <p:spTgt spid="3"/>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3" presetSubtype="10">
                                  <p:stCondLst>
                                    <p:cond delay="0"/>
                                  </p:stCondLst>
                                  <p:childTnLst>
                                    <p:set>
                                      <p:cBhvr>
                                        <p:cTn dur="1" fill="hold" id="36">
                                          <p:stCondLst>
                                            <p:cond delay="0"/>
                                          </p:stCondLst>
                                        </p:cTn>
                                        <p:tgtEl>
                                          <p:spTgt spid="2"/>
                                        </p:tgtEl>
                                        <p:attrNameLst>
                                          <p:attrName>style.visibility</p:attrName>
                                        </p:attrNameLst>
                                      </p:cBhvr>
                                      <p:to>
                                        <p:strVal val="visible"/>
                                      </p:to>
                                    </p:set>
                                    <p:animEffect filter="blinds(horizontal)" transition="in">
                                      <p:cBhvr>
                                        <p:cTn dur="500" id="37"/>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
      <p:bldP animBg="1" grpId="1" spid="2"/>
      <p:bldP animBg="1" grpId="0" spid="3"/>
      <p:bldP animBg="1" grpId="1" spid="3"/>
    </p:bld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6" name="流程图: 过程 45"/>
          <p:cNvSpPr/>
          <p:nvPr/>
        </p:nvSpPr>
        <p:spPr>
          <a:xfrm>
            <a:off x="552254" y="3633919"/>
            <a:ext cx="11192288" cy="1953242"/>
          </a:xfrm>
          <a:prstGeom prst="flowChartProcess">
            <a:avLst/>
          </a:pr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4" name="组合 43"/>
          <p:cNvGrpSpPr/>
          <p:nvPr/>
        </p:nvGrpSpPr>
        <p:grpSpPr>
          <a:xfrm>
            <a:off x="-32385" y="10011"/>
            <a:ext cx="12092572" cy="1092528"/>
            <a:chOff x="-32385" y="10011"/>
            <a:chExt cx="12092572" cy="1092528"/>
          </a:xfrm>
        </p:grpSpPr>
        <p:sp>
          <p:nvSpPr>
            <p:cNvPr id="11" name="文本框 13"/>
            <p:cNvSpPr txBox="1"/>
            <p:nvPr/>
          </p:nvSpPr>
          <p:spPr>
            <a:xfrm>
              <a:off x="399761" y="111920"/>
              <a:ext cx="3775393" cy="630942"/>
            </a:xfrm>
            <a:prstGeom prst="rect">
              <a:avLst/>
            </a:prstGeom>
            <a:noFill/>
          </p:spPr>
          <p:txBody>
            <a:bodyPr rtlCol="0" wrap="none">
              <a:spAutoFit/>
            </a:bodyPr>
            <a:lstStyle/>
            <a:p>
              <a:r>
                <a:rPr altLang="en-US" b="1" dirty="0" lang="zh-CN" sz="3500">
                  <a:solidFill>
                    <a:srgbClr val="0070C0"/>
                  </a:solidFill>
                  <a:latin charset="-122" panose="020B0503020204020204" pitchFamily="34" typeface="微软雅黑"/>
                  <a:ea charset="-122" panose="020B0503020204020204" pitchFamily="34" typeface="微软雅黑"/>
                </a:rPr>
                <a:t>二</a:t>
              </a:r>
              <a:r>
                <a:rPr altLang="en-US" b="1" dirty="0" lang="zh-CN" smtClean="0" sz="3500">
                  <a:solidFill>
                    <a:srgbClr val="0070C0"/>
                  </a:solidFill>
                  <a:latin charset="-122" panose="020B0503020204020204" pitchFamily="34" typeface="微软雅黑"/>
                  <a:ea charset="-122" panose="020B0503020204020204" pitchFamily="34" typeface="微软雅黑"/>
                </a:rPr>
                <a:t>、</a:t>
              </a:r>
              <a:r>
                <a:rPr altLang="en-US" b="1" dirty="0" lang="zh-CN" sz="3500">
                  <a:solidFill>
                    <a:srgbClr val="0070C0"/>
                  </a:solidFill>
                  <a:latin charset="-122" panose="020B0503020204020204" pitchFamily="34" typeface="微软雅黑"/>
                  <a:ea charset="-122" panose="020B0503020204020204" pitchFamily="34" typeface="微软雅黑"/>
                </a:rPr>
                <a:t>教学评</a:t>
              </a:r>
              <a:r>
                <a:rPr altLang="en-US" b="1" dirty="0" lang="zh-CN" smtClean="0" sz="3500">
                  <a:solidFill>
                    <a:srgbClr val="0070C0"/>
                  </a:solidFill>
                  <a:latin charset="-122" panose="020B0503020204020204" pitchFamily="34" typeface="微软雅黑"/>
                  <a:ea charset="-122" panose="020B0503020204020204" pitchFamily="34" typeface="微软雅黑"/>
                </a:rPr>
                <a:t>一体化</a:t>
              </a:r>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28" name="直接连接符 27"/>
            <p:cNvCxnSpPr/>
            <p:nvPr/>
          </p:nvCxnSpPr>
          <p:spPr>
            <a:xfrm>
              <a:off x="-32385"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0692828" y="10011"/>
              <a:ext cx="1367359" cy="1092528"/>
              <a:chOff x="10692828" y="10011"/>
              <a:chExt cx="1367359" cy="1092528"/>
            </a:xfrm>
          </p:grpSpPr>
          <p:sp>
            <p:nvSpPr>
              <p:cNvPr id="41" name="椭圆 40"/>
              <p:cNvSpPr/>
              <p:nvPr/>
            </p:nvSpPr>
            <p:spPr>
              <a:xfrm rot="19800000">
                <a:off x="11304911" y="175608"/>
                <a:ext cx="755276" cy="729626"/>
              </a:xfrm>
              <a:prstGeom prst="ellipse">
                <a:avLst/>
              </a:prstGeom>
              <a:blipFill>
                <a:blip cstate="print"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42" name="椭圆 41"/>
              <p:cNvSpPr/>
              <p:nvPr/>
            </p:nvSpPr>
            <p:spPr>
              <a:xfrm rot="19800000">
                <a:off x="11042074" y="584389"/>
                <a:ext cx="566125" cy="518150"/>
              </a:xfrm>
              <a:prstGeom prst="ellipse">
                <a:avLst/>
              </a:prstGeom>
              <a:blipFill>
                <a:blip cstate="print"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40" name="椭圆 39"/>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4" name="文本框 3"/>
          <p:cNvSpPr txBox="1"/>
          <p:nvPr/>
        </p:nvSpPr>
        <p:spPr>
          <a:xfrm>
            <a:off x="-32385" y="930275"/>
            <a:ext cx="4923155" cy="521970"/>
          </a:xfrm>
          <a:prstGeom prst="rect">
            <a:avLst/>
          </a:prstGeom>
        </p:spPr>
        <p:txBody>
          <a:bodyPr wrap="square">
            <a:spAutoFit/>
            <a:extLst>
              <a:ext uri="{4A0BC546-FE56-4ADE-93B0-CB8AF2F6F144}">
                <wpsdc:textFrameExt xmlns:wpsdc="http://www.wps.cn/officeDocument/2022/drawingmlCustomData" xmlns="" type="text"/>
              </a:ext>
            </a:extLst>
          </a:bodyPr>
          <a:lstStyle/>
          <a:p>
            <a:r>
              <a:rPr altLang="en-US" b="1" lang="zh-CN" sz="2800">
                <a:solidFill>
                  <a:schemeClr val="accent1"/>
                </a:solidFill>
                <a:latin charset="0" panose="020B0604020202020204" pitchFamily="34" typeface="Arial"/>
                <a:ea charset="-122" panose="020B0503020204020204" pitchFamily="34" typeface="微软雅黑"/>
              </a:rPr>
              <a:t>（</a:t>
            </a:r>
            <a:r>
              <a:rPr altLang="zh-CN" b="1" lang="en-US" sz="2800">
                <a:solidFill>
                  <a:schemeClr val="accent1"/>
                </a:solidFill>
                <a:latin charset="0" panose="020B0604020202020204" pitchFamily="34" typeface="Arial"/>
                <a:ea charset="-122" panose="020B0503020204020204" pitchFamily="34" typeface="微软雅黑"/>
              </a:rPr>
              <a:t>1</a:t>
            </a:r>
            <a:r>
              <a:rPr altLang="en-US" b="1" lang="zh-CN" sz="2800">
                <a:solidFill>
                  <a:schemeClr val="accent1"/>
                </a:solidFill>
                <a:latin charset="0" panose="020B0604020202020204" pitchFamily="34" typeface="Arial"/>
                <a:ea charset="-122" panose="020B0503020204020204" pitchFamily="34" typeface="微软雅黑"/>
              </a:rPr>
              <a:t>）为什么要教学评一体化</a:t>
            </a:r>
          </a:p>
        </p:txBody>
      </p:sp>
      <p:sp>
        <p:nvSpPr>
          <p:cNvPr id="5" name="文本框 4"/>
          <p:cNvSpPr txBox="1"/>
          <p:nvPr/>
        </p:nvSpPr>
        <p:spPr>
          <a:xfrm>
            <a:off x="7456170" y="1209675"/>
            <a:ext cx="2771140" cy="460375"/>
          </a:xfrm>
          <a:prstGeom prst="rect">
            <a:avLst/>
          </a:prstGeom>
        </p:spPr>
        <p:txBody>
          <a:bodyPr wrap="square">
            <a:spAutoFit/>
            <a:extLst>
              <a:ext uri="{4A0BC546-FE56-4ADE-93B0-CB8AF2F6F144}">
                <wpsdc:textFrameExt xmlns:wpsdc="http://www.wps.cn/officeDocument/2022/drawingmlCustomData" xmlns="" type="text"/>
              </a:ext>
            </a:extLst>
          </a:bodyPr>
          <a:lstStyle/>
          <a:p>
            <a:r>
              <a:rPr altLang="zh-CN" lang="en-US" sz="2400">
                <a:solidFill>
                  <a:schemeClr val="accent1"/>
                </a:solidFill>
                <a:latin charset="0" panose="020B0604020202020204" pitchFamily="34" typeface="Arial"/>
                <a:ea charset="-122" panose="020B0503020204020204" pitchFamily="34" typeface="微软雅黑"/>
              </a:rPr>
              <a:t>2.</a:t>
            </a:r>
            <a:r>
              <a:rPr altLang="en-US" lang="zh-CN" sz="2400">
                <a:solidFill>
                  <a:schemeClr val="accent1"/>
                </a:solidFill>
                <a:latin charset="0" panose="020B0604020202020204" pitchFamily="34" typeface="Arial"/>
                <a:ea charset="-122" panose="020B0503020204020204" pitchFamily="34" typeface="微软雅黑"/>
              </a:rPr>
              <a:t>课程标准</a:t>
            </a:r>
          </a:p>
        </p:txBody>
      </p:sp>
      <p:pic>
        <p:nvPicPr>
          <p:cNvPr id="10" name="图片 9"/>
          <p:cNvPicPr/>
          <p:nvPr>
            <p:custDataLst>
              <p:tags r:id="rId1"/>
            </p:custDataLst>
          </p:nvPr>
        </p:nvPicPr>
        <p:blipFill>
          <a:blip r:embed="rId6"/>
          <a:stretch>
            <a:fillRect/>
          </a:stretch>
        </p:blipFill>
        <p:spPr>
          <a:xfrm>
            <a:off x="552450" y="1773555"/>
            <a:ext cx="3363595" cy="4411345"/>
          </a:xfrm>
          <a:prstGeom prst="rect">
            <a:avLst/>
          </a:prstGeom>
          <a:noFill/>
          <a:ln w="9525">
            <a:noFill/>
          </a:ln>
        </p:spPr>
      </p:pic>
      <p:sp>
        <p:nvSpPr>
          <p:cNvPr id="12" name="文本框 11"/>
          <p:cNvSpPr txBox="1"/>
          <p:nvPr/>
        </p:nvSpPr>
        <p:spPr>
          <a:xfrm>
            <a:off x="4240530" y="1870075"/>
            <a:ext cx="7734935" cy="3784600"/>
          </a:xfrm>
          <a:prstGeom prst="rect">
            <a:avLst/>
          </a:prstGeom>
          <a:noFill/>
          <a:ln>
            <a:solidFill>
              <a:srgbClr val="0579CD"/>
            </a:solidFill>
          </a:ln>
        </p:spPr>
        <p:txBody>
          <a:bodyPr anchor="t" rtlCol="0" wrap="square">
            <a:spAutoFit/>
          </a:bodyPr>
          <a:lstStyle/>
          <a:p>
            <a:pPr indent="0"/>
            <a:r>
              <a:rPr dirty="0" lang="zh-CN"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在课程实施上，进一步改进教学方式、学习方式和评价机制，将</a:t>
            </a:r>
            <a:r>
              <a:rPr dirty="0" lang="zh-CN" sz="2000">
                <a:solidFill>
                  <a:srgbClr val="FF0000"/>
                </a:solidFill>
                <a:latin charset="-122" panose="020B0503020204020204" pitchFamily="34" typeface="微软雅黑"/>
                <a:ea charset="-122" panose="020B0503020204020204" pitchFamily="34" typeface="微软雅黑"/>
                <a:cs charset="-122" panose="020B0503020204020204" pitchFamily="34" typeface="微软雅黑"/>
                <a:sym typeface="+mn-ea"/>
              </a:rPr>
              <a:t>教、学、评有机结合</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，促进学生的自主学习、合作学习和探究学习，提高实践能力，培养创新精神。</a:t>
            </a:r>
            <a:r>
              <a:rPr dirty="0" lang="zh-CN"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endParaRPr altLang="zh-CN" dirty="0" lang="en-US" smtClean="0" sz="2000">
              <a:latin charset="-122" panose="020B0503020204020204" pitchFamily="34" typeface="微软雅黑"/>
              <a:ea charset="-122" panose="020B0503020204020204" pitchFamily="34" typeface="微软雅黑"/>
              <a:cs charset="-122" panose="020B0503020204020204" pitchFamily="34" typeface="微软雅黑"/>
            </a:endParaRPr>
          </a:p>
          <a:p>
            <a:pPr indent="0"/>
            <a:endParaRPr dirty="0" lang="zh-CN" sz="2000">
              <a:latin charset="-122" panose="020B0503020204020204" pitchFamily="34" typeface="微软雅黑"/>
              <a:ea charset="-122" panose="020B0503020204020204" pitchFamily="34" typeface="微软雅黑"/>
              <a:cs charset="-122" panose="020B0503020204020204" pitchFamily="34" typeface="微软雅黑"/>
            </a:endParaRPr>
          </a:p>
          <a:p>
            <a:pPr indent="0"/>
            <a:r>
              <a:rPr dirty="0" lang="zh-CN"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注重</a:t>
            </a:r>
            <a:r>
              <a:rPr dirty="0" lang="zh-CN" sz="2000">
                <a:solidFill>
                  <a:srgbClr val="FF0000"/>
                </a:solidFill>
                <a:latin charset="-122" panose="020B0503020204020204" pitchFamily="34" typeface="微软雅黑"/>
                <a:ea charset="-122" panose="020B0503020204020204" pitchFamily="34" typeface="微软雅黑"/>
                <a:cs charset="-122" panose="020B0503020204020204" pitchFamily="34" typeface="微软雅黑"/>
                <a:sym typeface="+mn-ea"/>
              </a:rPr>
              <a:t>评价目标与教学目标的一致性</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，尽可能使教学和评价围绕学生学习这一中心展开，使</a:t>
            </a:r>
            <a:r>
              <a:rPr dirty="0" lang="zh-CN" sz="2000">
                <a:solidFill>
                  <a:srgbClr val="FF0000"/>
                </a:solidFill>
                <a:latin charset="-122" panose="020B0503020204020204" pitchFamily="34" typeface="微软雅黑"/>
                <a:ea charset="-122" panose="020B0503020204020204" pitchFamily="34" typeface="微软雅黑"/>
                <a:cs charset="-122" panose="020B0503020204020204" pitchFamily="34" typeface="微软雅黑"/>
                <a:sym typeface="+mn-ea"/>
              </a:rPr>
              <a:t>教、学、评相互促进</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，共同服务于学生历史学科核心素养的发展。</a:t>
            </a:r>
            <a:r>
              <a:rPr dirty="0" lang="zh-CN"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endParaRPr altLang="zh-CN" dirty="0" lang="en-US" smtClean="0" sz="2000">
              <a:latin charset="-122" panose="020B0503020204020204" pitchFamily="34" typeface="微软雅黑"/>
              <a:ea charset="-122" panose="020B0503020204020204" pitchFamily="34" typeface="微软雅黑"/>
              <a:cs charset="-122" panose="020B0503020204020204" pitchFamily="34" typeface="微软雅黑"/>
            </a:endParaRPr>
          </a:p>
          <a:p>
            <a:pPr indent="0"/>
            <a:endParaRPr dirty="0" lang="zh-CN" sz="2000">
              <a:latin charset="-122" panose="020B0503020204020204" pitchFamily="34" typeface="微软雅黑"/>
              <a:ea charset="-122" panose="020B0503020204020204" pitchFamily="34" typeface="微软雅黑"/>
              <a:cs charset="-122" panose="020B0503020204020204" pitchFamily="34" typeface="微软雅黑"/>
            </a:endParaRPr>
          </a:p>
          <a:p>
            <a:pPr indent="0"/>
            <a:r>
              <a:rPr dirty="0" lang="zh-CN"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加强对评价目标、标准、类型、方法、工具等的研究，努力使</a:t>
            </a:r>
            <a:r>
              <a:rPr dirty="0" lang="zh-CN" sz="2000">
                <a:solidFill>
                  <a:srgbClr val="FF0000"/>
                </a:solidFill>
                <a:latin charset="-122" panose="020B0503020204020204" pitchFamily="34" typeface="微软雅黑"/>
                <a:ea charset="-122" panose="020B0503020204020204" pitchFamily="34" typeface="微软雅黑"/>
                <a:cs charset="-122" panose="020B0503020204020204" pitchFamily="34" typeface="微软雅黑"/>
                <a:sym typeface="+mn-ea"/>
              </a:rPr>
              <a:t>教、学、评一体化</a:t>
            </a:r>
            <a:r>
              <a:rPr dirty="0" lang="zh-CN" sz="2000">
                <a:latin charset="-122" panose="020B0503020204020204" pitchFamily="34" typeface="微软雅黑"/>
                <a:ea charset="-122" panose="020B0503020204020204" pitchFamily="34" typeface="微软雅黑"/>
                <a:cs charset="-122" panose="020B0503020204020204" pitchFamily="34" typeface="微软雅黑"/>
                <a:sym typeface="+mn-ea"/>
              </a:rPr>
              <a:t>，逐步构建以考查发展学科核心素养为重心的评价体系。</a:t>
            </a:r>
            <a:r>
              <a:rPr dirty="0" lang="zh-CN"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p>
          <a:p>
            <a:pPr indent="0"/>
            <a:r>
              <a:rPr altLang="zh-CN" dirty="0" lang="en-US" smtClean="0" sz="2000">
                <a:latin charset="-122" panose="020B0503020204020204" pitchFamily="34" typeface="微软雅黑"/>
                <a:ea charset="-122" panose="020B0503020204020204" pitchFamily="34" typeface="微软雅黑"/>
                <a:cs charset="-122" panose="020B0503020204020204" pitchFamily="34" typeface="微软雅黑"/>
                <a:sym typeface="+mn-ea"/>
              </a:rPr>
              <a:t>          ——《</a:t>
            </a:r>
            <a:r>
              <a:rPr altLang="zh-CN" dirty="0" lang="en-US" sz="2000">
                <a:latin charset="-122" panose="020B0503020204020204" pitchFamily="34" typeface="微软雅黑"/>
                <a:ea charset="-122" panose="020B0503020204020204" pitchFamily="34" typeface="微软雅黑"/>
                <a:cs charset="-122" panose="020B0503020204020204" pitchFamily="34" typeface="微软雅黑"/>
                <a:sym typeface="+mn-ea"/>
              </a:rPr>
              <a:t>普通高中历史课程标准（2017年版2020年修订</a:t>
            </a:r>
            <a:r>
              <a:rPr altLang="zh-CN" dirty="0" lang="en-US" smtClean="0" sz="2000">
                <a:latin charset="-122" panose="020B0503020204020204" pitchFamily="34" typeface="微软雅黑"/>
                <a:ea charset="-122" panose="020B0503020204020204" pitchFamily="34" typeface="微软雅黑"/>
                <a:cs charset="-122" panose="020B0503020204020204" pitchFamily="34" typeface="微软雅黑"/>
                <a:sym typeface="+mn-ea"/>
              </a:rPr>
              <a:t>）》</a:t>
            </a:r>
          </a:p>
        </p:txBody>
      </p:sp>
    </p:spTree>
  </p:cSld>
  <p:clrMapOvr>
    <a:masterClrMapping/>
  </p:clrMapOvr>
  <mc:AlternateContent xmlns:mc="http://schemas.openxmlformats.org/markup-compatibility/2006">
    <mc:Choice xmlns="" xmlns:p14="http://schemas.microsoft.com/office/powerpoint/2010/main" Requires="p14">
      <p:transition p14:dur="125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2"/>
                                        </p:tgtEl>
                                        <p:attrNameLst>
                                          <p:attrName>style.visibility</p:attrName>
                                        </p:attrNameLst>
                                      </p:cBhvr>
                                      <p:to>
                                        <p:strVal val="visible"/>
                                      </p:to>
                                    </p:set>
                                    <p:animEffect filter="blinds(horizontal)" transition="in">
                                      <p:cBhvr>
                                        <p:cTn dur="500" id="7"/>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animBg="1" grpId="1" spid="12"/>
    </p:bldLst>
  </p:timing>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6" name="流程图: 过程 45"/>
          <p:cNvSpPr/>
          <p:nvPr/>
        </p:nvSpPr>
        <p:spPr>
          <a:xfrm>
            <a:off x="552254" y="3633919"/>
            <a:ext cx="11192288" cy="1953242"/>
          </a:xfrm>
          <a:prstGeom prst="flowChartProcess">
            <a:avLst/>
          </a:pr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nvGrpSpPr>
          <p:cNvPr id="44" name="组合 43"/>
          <p:cNvGrpSpPr/>
          <p:nvPr/>
        </p:nvGrpSpPr>
        <p:grpSpPr>
          <a:xfrm>
            <a:off x="-32385" y="10011"/>
            <a:ext cx="12092572" cy="1092528"/>
            <a:chOff x="-32385" y="10011"/>
            <a:chExt cx="12092572" cy="1092528"/>
          </a:xfrm>
        </p:grpSpPr>
        <p:sp>
          <p:nvSpPr>
            <p:cNvPr id="11" name="文本框 13"/>
            <p:cNvSpPr txBox="1"/>
            <p:nvPr/>
          </p:nvSpPr>
          <p:spPr>
            <a:xfrm>
              <a:off x="399761" y="111920"/>
              <a:ext cx="3775393" cy="630942"/>
            </a:xfrm>
            <a:prstGeom prst="rect">
              <a:avLst/>
            </a:prstGeom>
            <a:noFill/>
          </p:spPr>
          <p:txBody>
            <a:bodyPr rtlCol="0" wrap="none">
              <a:spAutoFit/>
            </a:bodyPr>
            <a:lstStyle/>
            <a:p>
              <a:r>
                <a:rPr altLang="en-US" b="1" dirty="0" lang="zh-CN" sz="3500">
                  <a:solidFill>
                    <a:srgbClr val="0070C0"/>
                  </a:solidFill>
                  <a:latin charset="-122" panose="020B0503020204020204" pitchFamily="34" typeface="微软雅黑"/>
                  <a:ea charset="-122" panose="020B0503020204020204" pitchFamily="34" typeface="微软雅黑"/>
                </a:rPr>
                <a:t>二</a:t>
              </a:r>
              <a:r>
                <a:rPr altLang="en-US" b="1" dirty="0" lang="zh-CN" smtClean="0" sz="3500">
                  <a:solidFill>
                    <a:srgbClr val="0070C0"/>
                  </a:solidFill>
                  <a:latin charset="-122" panose="020B0503020204020204" pitchFamily="34" typeface="微软雅黑"/>
                  <a:ea charset="-122" panose="020B0503020204020204" pitchFamily="34" typeface="微软雅黑"/>
                </a:rPr>
                <a:t>、</a:t>
              </a:r>
              <a:r>
                <a:rPr altLang="en-US" b="1" dirty="0" lang="zh-CN" sz="3500">
                  <a:solidFill>
                    <a:srgbClr val="0070C0"/>
                  </a:solidFill>
                  <a:latin charset="-122" panose="020B0503020204020204" pitchFamily="34" typeface="微软雅黑"/>
                  <a:ea charset="-122" panose="020B0503020204020204" pitchFamily="34" typeface="微软雅黑"/>
                </a:rPr>
                <a:t>教学评</a:t>
              </a:r>
              <a:r>
                <a:rPr altLang="en-US" b="1" dirty="0" lang="zh-CN" smtClean="0" sz="3500">
                  <a:solidFill>
                    <a:srgbClr val="0070C0"/>
                  </a:solidFill>
                  <a:latin charset="-122" panose="020B0503020204020204" pitchFamily="34" typeface="微软雅黑"/>
                  <a:ea charset="-122" panose="020B0503020204020204" pitchFamily="34" typeface="微软雅黑"/>
                </a:rPr>
                <a:t>一体化</a:t>
              </a:r>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28" name="直接连接符 27"/>
            <p:cNvCxnSpPr/>
            <p:nvPr/>
          </p:nvCxnSpPr>
          <p:spPr>
            <a:xfrm>
              <a:off x="-32385"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0692828" y="10011"/>
              <a:ext cx="1367359" cy="1092528"/>
              <a:chOff x="10692828" y="10011"/>
              <a:chExt cx="1367359" cy="1092528"/>
            </a:xfrm>
          </p:grpSpPr>
          <p:sp>
            <p:nvSpPr>
              <p:cNvPr id="41" name="椭圆 40"/>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42" name="椭圆 41"/>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40" name="椭圆 39"/>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4" name="文本框 3"/>
          <p:cNvSpPr txBox="1"/>
          <p:nvPr/>
        </p:nvSpPr>
        <p:spPr>
          <a:xfrm>
            <a:off x="-32385" y="930275"/>
            <a:ext cx="4923155" cy="521970"/>
          </a:xfrm>
          <a:prstGeom prst="rect">
            <a:avLst/>
          </a:prstGeom>
        </p:spPr>
        <p:txBody>
          <a:bodyPr wrap="square">
            <a:spAutoFit/>
            <a:extLst>
              <a:ext uri="{4A0BC546-FE56-4ADE-93B0-CB8AF2F6F144}">
                <wpsdc:textFrameExt xmlns:wpsdc="http://www.wps.cn/officeDocument/2022/drawingmlCustomData" xmlns="" type="text"/>
              </a:ext>
            </a:extLst>
          </a:bodyPr>
          <a:lstStyle/>
          <a:p>
            <a:r>
              <a:rPr altLang="en-US" b="1" lang="zh-CN" sz="2800">
                <a:solidFill>
                  <a:schemeClr val="accent1"/>
                </a:solidFill>
                <a:latin charset="0" panose="020B0604020202020204" pitchFamily="34" typeface="Arial"/>
                <a:ea charset="-122" panose="020B0503020204020204" pitchFamily="34" typeface="微软雅黑"/>
              </a:rPr>
              <a:t>（</a:t>
            </a:r>
            <a:r>
              <a:rPr altLang="zh-CN" b="1" lang="en-US" sz="2800">
                <a:solidFill>
                  <a:schemeClr val="accent1"/>
                </a:solidFill>
                <a:latin charset="0" panose="020B0604020202020204" pitchFamily="34" typeface="Arial"/>
                <a:ea charset="-122" panose="020B0503020204020204" pitchFamily="34" typeface="微软雅黑"/>
              </a:rPr>
              <a:t>1</a:t>
            </a:r>
            <a:r>
              <a:rPr altLang="en-US" b="1" lang="zh-CN" sz="2800">
                <a:solidFill>
                  <a:schemeClr val="accent1"/>
                </a:solidFill>
                <a:latin charset="0" panose="020B0604020202020204" pitchFamily="34" typeface="Arial"/>
                <a:ea charset="-122" panose="020B0503020204020204" pitchFamily="34" typeface="微软雅黑"/>
              </a:rPr>
              <a:t>）为什么要教学评一体化</a:t>
            </a:r>
          </a:p>
        </p:txBody>
      </p:sp>
      <p:sp>
        <p:nvSpPr>
          <p:cNvPr id="5" name="文本框 4"/>
          <p:cNvSpPr txBox="1"/>
          <p:nvPr/>
        </p:nvSpPr>
        <p:spPr>
          <a:xfrm>
            <a:off x="7069455" y="1569085"/>
            <a:ext cx="2771140" cy="460375"/>
          </a:xfrm>
          <a:prstGeom prst="rect">
            <a:avLst/>
          </a:prstGeom>
        </p:spPr>
        <p:txBody>
          <a:bodyPr wrap="square">
            <a:spAutoFit/>
            <a:extLst>
              <a:ext uri="{4A0BC546-FE56-4ADE-93B0-CB8AF2F6F144}">
                <wpsdc:textFrameExt xmlns:wpsdc="http://www.wps.cn/officeDocument/2022/drawingmlCustomData" xmlns="" type="text"/>
              </a:ext>
            </a:extLst>
          </a:bodyPr>
          <a:lstStyle/>
          <a:p>
            <a:r>
              <a:rPr altLang="zh-CN" lang="en-US" sz="2400">
                <a:solidFill>
                  <a:schemeClr val="accent1"/>
                </a:solidFill>
                <a:latin charset="0" panose="020B0604020202020204" pitchFamily="34" typeface="Arial"/>
                <a:ea charset="-122" panose="020B0503020204020204" pitchFamily="34" typeface="微软雅黑"/>
              </a:rPr>
              <a:t>3.</a:t>
            </a:r>
            <a:r>
              <a:rPr altLang="en-US" lang="zh-CN" sz="2400">
                <a:solidFill>
                  <a:schemeClr val="accent1"/>
                </a:solidFill>
                <a:latin charset="0" panose="020B0604020202020204" pitchFamily="34" typeface="Arial"/>
                <a:ea charset="-122" panose="020B0503020204020204" pitchFamily="34" typeface="微软雅黑"/>
              </a:rPr>
              <a:t>高考蓝皮书</a:t>
            </a:r>
          </a:p>
        </p:txBody>
      </p:sp>
      <p:pic>
        <p:nvPicPr>
          <p:cNvPr id="109" name="图片 108"/>
          <p:cNvPicPr/>
          <p:nvPr/>
        </p:nvPicPr>
        <p:blipFill>
          <a:blip r:embed="rId5"/>
          <a:srcRect b="38"/>
          <a:stretch>
            <a:fillRect/>
          </a:stretch>
        </p:blipFill>
        <p:spPr>
          <a:xfrm>
            <a:off x="233045" y="1640840"/>
            <a:ext cx="3495040" cy="4375150"/>
          </a:xfrm>
          <a:prstGeom prst="rect">
            <a:avLst/>
          </a:prstGeom>
          <a:noFill/>
          <a:ln w="9525">
            <a:noFill/>
          </a:ln>
        </p:spPr>
      </p:pic>
      <p:sp>
        <p:nvSpPr>
          <p:cNvPr id="6" name="文本框 5"/>
          <p:cNvSpPr txBox="1"/>
          <p:nvPr/>
        </p:nvSpPr>
        <p:spPr>
          <a:xfrm>
            <a:off x="4667250" y="2507615"/>
            <a:ext cx="7032625" cy="2430145"/>
          </a:xfrm>
          <a:prstGeom prst="rect">
            <a:avLst/>
          </a:prstGeom>
          <a:noFill/>
        </p:spPr>
        <p:txBody>
          <a:bodyPr anchor="t" rtlCol="0" wrap="square">
            <a:spAutoFit/>
          </a:bodyPr>
          <a:lstStyle/>
          <a:p>
            <a:r>
              <a:rPr altLang="en-US" lang="zh-CN" sz="2400">
                <a:sym typeface="+mn-ea"/>
              </a:rPr>
              <a:t>针对2023年高考，《报告》指出四大趋势：</a:t>
            </a:r>
            <a:endParaRPr altLang="en-US" lang="zh-CN" sz="2400"/>
          </a:p>
          <a:p>
            <a:r>
              <a:rPr altLang="en-US" lang="zh-CN" sz="2400">
                <a:sym typeface="+mn-ea"/>
              </a:rPr>
              <a:t>1.落实立德树人，鲜明体现时代主题</a:t>
            </a:r>
            <a:endParaRPr altLang="en-US" lang="zh-CN" sz="2400"/>
          </a:p>
          <a:p>
            <a:r>
              <a:rPr altLang="en-US" lang="zh-CN" sz="2400">
                <a:sym typeface="+mn-ea"/>
              </a:rPr>
              <a:t>2.高考由“考知识”向“考能力”转变</a:t>
            </a:r>
            <a:endParaRPr altLang="en-US" lang="zh-CN" sz="2400"/>
          </a:p>
          <a:p>
            <a:r>
              <a:rPr altLang="en-US" lang="zh-CN" sz="2400">
                <a:sym typeface="+mn-ea"/>
              </a:rPr>
              <a:t>3.聚焦“关键能力”和“思维品质”的考查</a:t>
            </a:r>
            <a:endParaRPr altLang="en-US" lang="zh-CN" sz="2400"/>
          </a:p>
          <a:p>
            <a:r>
              <a:rPr altLang="en-US" lang="zh-CN" sz="2400">
                <a:sym typeface="+mn-ea"/>
              </a:rPr>
              <a:t>4.</a:t>
            </a:r>
            <a:r>
              <a:rPr altLang="en-US" b="1" lang="zh-CN" sz="2800">
                <a:solidFill>
                  <a:srgbClr val="FF0000"/>
                </a:solidFill>
                <a:sym typeface="+mn-ea"/>
              </a:rPr>
              <a:t>高考由“以纲定考”到“教考衔接”转变</a:t>
            </a:r>
          </a:p>
          <a:p>
            <a:endParaRPr altLang="en-US" b="1" lang="zh-CN" sz="2800">
              <a:solidFill>
                <a:srgbClr val="FF0000"/>
              </a:solidFill>
              <a:sym typeface="+mn-ea"/>
            </a:endParaRPr>
          </a:p>
        </p:txBody>
      </p:sp>
    </p:spTree>
  </p:cSld>
  <p:clrMapOvr>
    <a:masterClrMapping/>
  </p:clrMapOvr>
  <mc:AlternateContent xmlns:mc="http://schemas.openxmlformats.org/markup-compatibility/2006">
    <mc:Choice xmlns="" xmlns:p14="http://schemas.microsoft.com/office/powerpoint/2010/main" Requires="p14">
      <p:transition p14:dur="125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6"/>
                                        </p:tgtEl>
                                        <p:attrNameLst>
                                          <p:attrName>style.visibility</p:attrName>
                                        </p:attrNameLst>
                                      </p:cBhvr>
                                      <p:to>
                                        <p:strVal val="visible"/>
                                      </p:to>
                                    </p:set>
                                    <p:animEffect filter="blinds(horizontal)" transition="in">
                                      <p:cBhvr>
                                        <p:cTn dur="500" id="7"/>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grpId="1" spid="6"/>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流程图: 过程 45"/>
          <p:cNvSpPr/>
          <p:nvPr/>
        </p:nvSpPr>
        <p:spPr>
          <a:xfrm>
            <a:off x="552254" y="3633919"/>
            <a:ext cx="11192288" cy="1953242"/>
          </a:xfrm>
          <a:prstGeom prst="flowChartProcess">
            <a:avLst/>
          </a:pr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32385" y="10011"/>
            <a:ext cx="12092572" cy="1092528"/>
            <a:chOff x="-32385" y="10011"/>
            <a:chExt cx="12092572" cy="1092528"/>
          </a:xfrm>
        </p:grpSpPr>
        <p:sp>
          <p:nvSpPr>
            <p:cNvPr id="11" name="文本框 13"/>
            <p:cNvSpPr txBox="1"/>
            <p:nvPr/>
          </p:nvSpPr>
          <p:spPr>
            <a:xfrm>
              <a:off x="399761" y="111920"/>
              <a:ext cx="3775393" cy="630942"/>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a:t>
              </a:r>
              <a:r>
                <a:rPr lang="zh-CN" altLang="en-US" sz="3500" b="1" dirty="0" smtClean="0">
                  <a:solidFill>
                    <a:srgbClr val="0070C0"/>
                  </a:solidFill>
                  <a:latin typeface="微软雅黑" panose="020B0503020204020204" pitchFamily="34" charset="-122"/>
                  <a:ea typeface="微软雅黑" panose="020B0503020204020204" pitchFamily="34" charset="-122"/>
                </a:rPr>
                <a:t>、</a:t>
              </a:r>
              <a:r>
                <a:rPr lang="zh-CN" altLang="en-US" sz="3500" b="1" dirty="0">
                  <a:solidFill>
                    <a:srgbClr val="0070C0"/>
                  </a:solidFill>
                  <a:latin typeface="微软雅黑" panose="020B0503020204020204" pitchFamily="34" charset="-122"/>
                  <a:ea typeface="微软雅黑" panose="020B0503020204020204" pitchFamily="34" charset="-122"/>
                </a:rPr>
                <a:t>教学评</a:t>
              </a:r>
              <a:r>
                <a:rPr lang="zh-CN" altLang="en-US" sz="3500" b="1" dirty="0" smtClean="0">
                  <a:solidFill>
                    <a:srgbClr val="0070C0"/>
                  </a:solidFill>
                  <a:latin typeface="微软雅黑" panose="020B0503020204020204" pitchFamily="34" charset="-122"/>
                  <a:ea typeface="微软雅黑" panose="020B0503020204020204" pitchFamily="34" charset="-122"/>
                </a:rPr>
                <a:t>一体化</a:t>
              </a:r>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32385"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0692828" y="10011"/>
              <a:ext cx="1367359" cy="1092528"/>
              <a:chOff x="10692828" y="10011"/>
              <a:chExt cx="1367359" cy="1092528"/>
            </a:xfrm>
          </p:grpSpPr>
          <p:sp>
            <p:nvSpPr>
              <p:cNvPr id="41" name="椭圆 40"/>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2" name="椭圆 41"/>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0" name="椭圆 39"/>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32385" y="930275"/>
            <a:ext cx="4923155" cy="521970"/>
          </a:xfrm>
          <a:prstGeom prst="rect">
            <a:avLst/>
          </a:prstGeom>
        </p:spPr>
        <p:txBody>
          <a:bodyPr wrap="square">
            <a:spAutoFit/>
            <a:extLst>
              <a:ext uri="{4A0BC546-FE56-4ADE-93B0-CB8AF2F6F144}">
                <wpsdc:textFrameExt xmlns="" xmlns:wpsdc="http://www.wps.cn/officeDocument/2022/drawingmlCustomData" type="text"/>
              </a:ext>
            </a:extLst>
          </a:bodyPr>
          <a:lstStyle/>
          <a:p>
            <a:r>
              <a:rPr lang="zh-CN" altLang="en-US" sz="2800" b="1">
                <a:solidFill>
                  <a:schemeClr val="accent1"/>
                </a:solidFill>
                <a:latin typeface="Arial" panose="020B0604020202020204" pitchFamily="34" charset="0"/>
                <a:ea typeface="微软雅黑" panose="020B0503020204020204" pitchFamily="34" charset="-122"/>
              </a:rPr>
              <a:t>（</a:t>
            </a:r>
            <a:r>
              <a:rPr lang="en-US" altLang="zh-CN" sz="2800" b="1">
                <a:solidFill>
                  <a:schemeClr val="accent1"/>
                </a:solidFill>
                <a:latin typeface="Arial" panose="020B0604020202020204" pitchFamily="34" charset="0"/>
                <a:ea typeface="微软雅黑" panose="020B0503020204020204" pitchFamily="34" charset="-122"/>
              </a:rPr>
              <a:t>1</a:t>
            </a:r>
            <a:r>
              <a:rPr lang="zh-CN" altLang="en-US" sz="2800" b="1">
                <a:solidFill>
                  <a:schemeClr val="accent1"/>
                </a:solidFill>
                <a:latin typeface="Arial" panose="020B0604020202020204" pitchFamily="34" charset="0"/>
                <a:ea typeface="微软雅黑" panose="020B0503020204020204" pitchFamily="34" charset="-122"/>
              </a:rPr>
              <a:t>）为什么要教学评一体化</a:t>
            </a:r>
          </a:p>
        </p:txBody>
      </p:sp>
      <p:sp>
        <p:nvSpPr>
          <p:cNvPr id="5" name="文本框 4"/>
          <p:cNvSpPr txBox="1"/>
          <p:nvPr/>
        </p:nvSpPr>
        <p:spPr>
          <a:xfrm>
            <a:off x="7069455" y="1045210"/>
            <a:ext cx="2771140" cy="460375"/>
          </a:xfrm>
          <a:prstGeom prst="rect">
            <a:avLst/>
          </a:prstGeom>
        </p:spPr>
        <p:txBody>
          <a:bodyPr wrap="square">
            <a:spAutoFit/>
            <a:extLst>
              <a:ext uri="{4A0BC546-FE56-4ADE-93B0-CB8AF2F6F144}">
                <wpsdc:textFrameExt xmlns="" xmlns:wpsdc="http://www.wps.cn/officeDocument/2022/drawingmlCustomData" type="text"/>
              </a:ext>
            </a:extLst>
          </a:bodyPr>
          <a:lstStyle/>
          <a:p>
            <a:r>
              <a:rPr lang="en-US" altLang="zh-CN" sz="2400">
                <a:solidFill>
                  <a:schemeClr val="accent1"/>
                </a:solidFill>
                <a:latin typeface="Arial" panose="020B0604020202020204" pitchFamily="34" charset="0"/>
                <a:ea typeface="微软雅黑" panose="020B0503020204020204" pitchFamily="34" charset="-122"/>
              </a:rPr>
              <a:t>4.</a:t>
            </a:r>
            <a:r>
              <a:rPr lang="zh-CN" altLang="en-US" sz="2400">
                <a:solidFill>
                  <a:schemeClr val="accent1"/>
                </a:solidFill>
                <a:latin typeface="Arial" panose="020B0604020202020204" pitchFamily="34" charset="0"/>
                <a:ea typeface="微软雅黑" panose="020B0503020204020204" pitchFamily="34" charset="-122"/>
              </a:rPr>
              <a:t>目前复习课</a:t>
            </a:r>
          </a:p>
        </p:txBody>
      </p:sp>
      <p:pic>
        <p:nvPicPr>
          <p:cNvPr id="110" name="图片 109"/>
          <p:cNvPicPr/>
          <p:nvPr>
            <p:custDataLst>
              <p:tags r:id="rId1"/>
            </p:custDataLst>
          </p:nvPr>
        </p:nvPicPr>
        <p:blipFill>
          <a:blip r:embed="rId6"/>
          <a:stretch>
            <a:fillRect/>
          </a:stretch>
        </p:blipFill>
        <p:spPr>
          <a:xfrm>
            <a:off x="786765" y="2169795"/>
            <a:ext cx="3284220" cy="3507740"/>
          </a:xfrm>
          <a:prstGeom prst="rect">
            <a:avLst/>
          </a:prstGeom>
          <a:noFill/>
          <a:ln w="9525">
            <a:noFill/>
          </a:ln>
        </p:spPr>
      </p:pic>
      <p:sp>
        <p:nvSpPr>
          <p:cNvPr id="109573" name="Text Box 5"/>
          <p:cNvSpPr txBox="1">
            <a:spLocks noChangeArrowheads="1"/>
          </p:cNvSpPr>
          <p:nvPr/>
        </p:nvSpPr>
        <p:spPr bwMode="auto">
          <a:xfrm>
            <a:off x="4897755" y="4076065"/>
            <a:ext cx="6638925" cy="1744980"/>
          </a:xfrm>
          <a:prstGeom prst="rect">
            <a:avLst/>
          </a:prstGeom>
          <a:solidFill>
            <a:schemeClr val="bg1"/>
          </a:solidFill>
          <a:ln w="9525">
            <a:solidFill>
              <a:srgbClr val="0579CD"/>
            </a:solidFill>
            <a:miter lim="800000"/>
          </a:ln>
        </p:spPr>
        <p:txBody>
          <a:bodyPr/>
          <a:lstStyle>
            <a:lvl1pPr marL="365125" indent="-282575">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273685" indent="-212090" algn="l" defTabSz="685800" rtl="0" fontAlgn="base">
              <a:lnSpc>
                <a:spcPts val="2880"/>
              </a:lnSpc>
              <a:spcBef>
                <a:spcPts val="400"/>
              </a:spcBef>
              <a:spcAft>
                <a:spcPct val="0"/>
              </a:spcAft>
              <a:buClr>
                <a:srgbClr val="BBE0E3"/>
              </a:buClr>
              <a:buSzPct val="80000"/>
              <a:buNone/>
            </a:pPr>
            <a:r>
              <a:rPr lang="zh-CN" altLang="en-US" sz="1800" kern="1200" spc="100" dirty="0">
                <a:solidFill>
                  <a:schemeClr val="tx1"/>
                </a:solidFill>
                <a:ea typeface="隶书" panose="02010509060101010101" charset="-122"/>
                <a:cs typeface="隶书" panose="02010509060101010101" charset="-122"/>
              </a:rPr>
              <a:t>注重教的设计，缺乏学的关注</a:t>
            </a:r>
          </a:p>
          <a:p>
            <a:pPr marL="273685" indent="-212090" algn="l" defTabSz="685800" rtl="0" fontAlgn="base">
              <a:lnSpc>
                <a:spcPts val="2880"/>
              </a:lnSpc>
              <a:spcBef>
                <a:spcPts val="400"/>
              </a:spcBef>
              <a:spcAft>
                <a:spcPct val="0"/>
              </a:spcAft>
              <a:buClr>
                <a:srgbClr val="BBE0E3"/>
              </a:buClr>
              <a:buSzPct val="80000"/>
              <a:buNone/>
            </a:pPr>
            <a:r>
              <a:rPr lang="zh-CN" altLang="en-US" sz="1800" spc="100" dirty="0">
                <a:ea typeface="隶书" panose="02010509060101010101" charset="-122"/>
                <a:cs typeface="隶书" panose="02010509060101010101" charset="-122"/>
                <a:sym typeface="+mn-ea"/>
              </a:rPr>
              <a:t>注重试题训练，缺乏反馈评价</a:t>
            </a:r>
            <a:endParaRPr lang="zh-CN" altLang="en-US" sz="1800" kern="1200" spc="100" dirty="0">
              <a:solidFill>
                <a:schemeClr val="tx1"/>
              </a:solidFill>
              <a:ea typeface="隶书" panose="02010509060101010101" charset="-122"/>
              <a:cs typeface="隶书" panose="02010509060101010101" charset="-122"/>
            </a:endParaRPr>
          </a:p>
          <a:p>
            <a:pPr marL="273685" indent="-212090" algn="l" defTabSz="685800" rtl="0" fontAlgn="base">
              <a:lnSpc>
                <a:spcPts val="2880"/>
              </a:lnSpc>
              <a:spcBef>
                <a:spcPts val="400"/>
              </a:spcBef>
              <a:spcAft>
                <a:spcPct val="0"/>
              </a:spcAft>
              <a:buClr>
                <a:srgbClr val="BBE0E3"/>
              </a:buClr>
              <a:buSzPct val="80000"/>
              <a:buNone/>
            </a:pPr>
            <a:r>
              <a:rPr lang="zh-CN" altLang="en-US" sz="1800" kern="1200" spc="100" dirty="0">
                <a:solidFill>
                  <a:schemeClr val="tx1"/>
                </a:solidFill>
                <a:ea typeface="隶书" panose="02010509060101010101" charset="-122"/>
                <a:cs typeface="隶书" panose="02010509060101010101" charset="-122"/>
              </a:rPr>
              <a:t>注重知识梳理，缺乏思维培养</a:t>
            </a:r>
          </a:p>
          <a:p>
            <a:pPr marL="273685" indent="-212090" algn="l" defTabSz="685800" rtl="0" fontAlgn="base">
              <a:lnSpc>
                <a:spcPts val="2880"/>
              </a:lnSpc>
              <a:spcBef>
                <a:spcPts val="400"/>
              </a:spcBef>
              <a:spcAft>
                <a:spcPct val="0"/>
              </a:spcAft>
              <a:buClr>
                <a:srgbClr val="BBE0E3"/>
              </a:buClr>
              <a:buSzPct val="80000"/>
              <a:buNone/>
            </a:pPr>
            <a:r>
              <a:rPr lang="zh-CN" altLang="en-US" sz="1800" kern="1200" spc="100" dirty="0">
                <a:solidFill>
                  <a:schemeClr val="tx1"/>
                </a:solidFill>
                <a:ea typeface="隶书" panose="02010509060101010101" charset="-122"/>
                <a:cs typeface="隶书" panose="02010509060101010101" charset="-122"/>
              </a:rPr>
              <a:t>注重终结性评价，缺乏多元评价</a:t>
            </a:r>
            <a:r>
              <a:rPr lang="en-US" altLang="zh-CN" sz="1800" kern="1200" spc="100" dirty="0">
                <a:solidFill>
                  <a:schemeClr val="tx1"/>
                </a:solidFill>
                <a:ea typeface="隶书" panose="02010509060101010101" charset="-122"/>
                <a:cs typeface="隶书" panose="02010509060101010101" charset="-122"/>
              </a:rPr>
              <a:t>......</a:t>
            </a:r>
            <a:endParaRPr lang="zh-CN" altLang="en-US" sz="1800" kern="1200" spc="100" dirty="0">
              <a:solidFill>
                <a:schemeClr val="tx1"/>
              </a:solidFill>
              <a:ea typeface="隶书" panose="02010509060101010101" charset="-122"/>
              <a:cs typeface="隶书" panose="02010509060101010101" charset="-122"/>
            </a:endParaRPr>
          </a:p>
          <a:p>
            <a:pPr marL="273685" indent="-212090" algn="l" defTabSz="685800" rtl="0" fontAlgn="base">
              <a:lnSpc>
                <a:spcPts val="2880"/>
              </a:lnSpc>
              <a:spcBef>
                <a:spcPts val="400"/>
              </a:spcBef>
              <a:spcAft>
                <a:spcPct val="0"/>
              </a:spcAft>
              <a:buClr>
                <a:srgbClr val="BBE0E3"/>
              </a:buClr>
              <a:buSzPct val="80000"/>
              <a:buFont typeface="Wingdings 2" panose="05020102010507070707" pitchFamily="18" charset="2"/>
              <a:buChar char=""/>
            </a:pPr>
            <a:endParaRPr lang="zh-CN" altLang="en-US" sz="1800" kern="1200" spc="100" dirty="0">
              <a:solidFill>
                <a:schemeClr val="tx1"/>
              </a:solidFill>
              <a:latin typeface="Gill Sans MT" panose="020B0502020104020203" pitchFamily="34" charset="0"/>
              <a:ea typeface="隶书" panose="02010509060101010101" charset="-122"/>
              <a:cs typeface="隶书" panose="02010509060101010101" charset="-122"/>
            </a:endParaRPr>
          </a:p>
        </p:txBody>
      </p:sp>
      <p:sp>
        <p:nvSpPr>
          <p:cNvPr id="2" name="文本框 1"/>
          <p:cNvSpPr txBox="1"/>
          <p:nvPr/>
        </p:nvSpPr>
        <p:spPr>
          <a:xfrm>
            <a:off x="4890770" y="2619375"/>
            <a:ext cx="6645910" cy="1198880"/>
          </a:xfrm>
          <a:prstGeom prst="rect">
            <a:avLst/>
          </a:prstGeom>
          <a:noFill/>
          <a:ln>
            <a:solidFill>
              <a:srgbClr val="0579CD"/>
            </a:solidFill>
          </a:ln>
        </p:spPr>
        <p:txBody>
          <a:bodyPr wrap="square" rtlCol="0" anchor="t">
            <a:spAutoFit/>
          </a:bodyPr>
          <a:lstStyle/>
          <a:p>
            <a:r>
              <a:rPr lang="zh-CN" altLang="en-US">
                <a:sym typeface="+mn-ea"/>
              </a:rPr>
              <a:t>崔允漷教授</a:t>
            </a:r>
            <a:r>
              <a:rPr lang="en-US" altLang="zh-CN">
                <a:sym typeface="+mn-ea"/>
              </a:rPr>
              <a:t>2008</a:t>
            </a:r>
            <a:r>
              <a:rPr lang="zh-CN" altLang="en-US">
                <a:sym typeface="+mn-ea"/>
              </a:rPr>
              <a:t>年就曾经指出</a:t>
            </a:r>
            <a:r>
              <a:rPr lang="zh-CN" altLang="en-US">
                <a:solidFill>
                  <a:srgbClr val="C00000"/>
                </a:solidFill>
                <a:sym typeface="+mn-ea"/>
              </a:rPr>
              <a:t>“重上课轻评价”</a:t>
            </a:r>
            <a:r>
              <a:rPr lang="zh-CN" altLang="en-US">
                <a:sym typeface="+mn-ea"/>
              </a:rPr>
              <a:t>的状况：</a:t>
            </a:r>
            <a:r>
              <a:rPr lang="zh-CN" altLang="en-US" b="1" dirty="0">
                <a:latin typeface="楷体" panose="02010609060101010101" pitchFamily="49" charset="-122"/>
                <a:ea typeface="楷体" panose="02010609060101010101" pitchFamily="49" charset="-122"/>
                <a:sym typeface="+mn-ea"/>
              </a:rPr>
              <a:t>不要以为你教了</a:t>
            </a:r>
            <a:r>
              <a:rPr lang="zh-CN" altLang="en-US" b="1" dirty="0" smtClean="0">
                <a:latin typeface="楷体" panose="02010609060101010101" pitchFamily="49" charset="-122"/>
                <a:ea typeface="楷体" panose="02010609060101010101" pitchFamily="49" charset="-122"/>
                <a:sym typeface="+mn-ea"/>
              </a:rPr>
              <a:t>，学生</a:t>
            </a:r>
            <a:r>
              <a:rPr lang="zh-CN" altLang="en-US" b="1" dirty="0">
                <a:latin typeface="楷体" panose="02010609060101010101" pitchFamily="49" charset="-122"/>
                <a:ea typeface="楷体" panose="02010609060101010101" pitchFamily="49" charset="-122"/>
                <a:sym typeface="+mn-ea"/>
              </a:rPr>
              <a:t>就会学</a:t>
            </a:r>
            <a:r>
              <a:rPr lang="en-US" altLang="zh-CN" b="1" dirty="0">
                <a:latin typeface="楷体" panose="02010609060101010101" pitchFamily="49" charset="-122"/>
                <a:ea typeface="楷体" panose="02010609060101010101" pitchFamily="49" charset="-122"/>
                <a:sym typeface="+mn-ea"/>
              </a:rPr>
              <a:t>;</a:t>
            </a:r>
            <a:r>
              <a:rPr lang="zh-CN" altLang="en-US" b="1" dirty="0">
                <a:latin typeface="楷体" panose="02010609060101010101" pitchFamily="49" charset="-122"/>
                <a:ea typeface="楷体" panose="02010609060101010101" pitchFamily="49" charset="-122"/>
                <a:sym typeface="+mn-ea"/>
              </a:rPr>
              <a:t>不要以为学生学了</a:t>
            </a:r>
            <a:r>
              <a:rPr lang="zh-CN" altLang="en-US" b="1" dirty="0" smtClean="0">
                <a:latin typeface="楷体" panose="02010609060101010101" pitchFamily="49" charset="-122"/>
                <a:ea typeface="楷体" panose="02010609060101010101" pitchFamily="49" charset="-122"/>
                <a:sym typeface="+mn-ea"/>
              </a:rPr>
              <a:t>，他</a:t>
            </a:r>
            <a:r>
              <a:rPr lang="zh-CN" altLang="en-US" b="1" dirty="0">
                <a:latin typeface="楷体" panose="02010609060101010101" pitchFamily="49" charset="-122"/>
                <a:ea typeface="楷体" panose="02010609060101010101" pitchFamily="49" charset="-122"/>
                <a:sym typeface="+mn-ea"/>
              </a:rPr>
              <a:t>就会懂</a:t>
            </a:r>
            <a:r>
              <a:rPr lang="en-US" altLang="zh-CN" b="1" dirty="0">
                <a:latin typeface="楷体" panose="02010609060101010101" pitchFamily="49" charset="-122"/>
                <a:ea typeface="楷体" panose="02010609060101010101" pitchFamily="49" charset="-122"/>
                <a:sym typeface="+mn-ea"/>
              </a:rPr>
              <a:t>; </a:t>
            </a:r>
            <a:r>
              <a:rPr lang="zh-CN" altLang="en-US" b="1" dirty="0">
                <a:latin typeface="楷体" panose="02010609060101010101" pitchFamily="49" charset="-122"/>
                <a:ea typeface="楷体" panose="02010609060101010101" pitchFamily="49" charset="-122"/>
                <a:sym typeface="+mn-ea"/>
              </a:rPr>
              <a:t>不要以为学生懂了</a:t>
            </a:r>
            <a:r>
              <a:rPr lang="zh-CN" altLang="en-US" b="1" dirty="0" smtClean="0">
                <a:latin typeface="楷体" panose="02010609060101010101" pitchFamily="49" charset="-122"/>
                <a:ea typeface="楷体" panose="02010609060101010101" pitchFamily="49" charset="-122"/>
                <a:sym typeface="+mn-ea"/>
              </a:rPr>
              <a:t>，他</a:t>
            </a:r>
            <a:r>
              <a:rPr lang="zh-CN" altLang="en-US" b="1" dirty="0">
                <a:latin typeface="楷体" panose="02010609060101010101" pitchFamily="49" charset="-122"/>
                <a:ea typeface="楷体" panose="02010609060101010101" pitchFamily="49" charset="-122"/>
                <a:sym typeface="+mn-ea"/>
              </a:rPr>
              <a:t>就会用。 </a:t>
            </a:r>
            <a:r>
              <a:rPr lang="zh-CN" altLang="en-US">
                <a:sym typeface="+mn-ea"/>
              </a:rPr>
              <a:t>并呼吁：教师应像关注上课一样关注评价!教师应先学会评价再学习上课!让评价引领自己的教学。</a:t>
            </a:r>
          </a:p>
        </p:txBody>
      </p:sp>
      <p:sp>
        <p:nvSpPr>
          <p:cNvPr id="3" name="文本框 2"/>
          <p:cNvSpPr txBox="1"/>
          <p:nvPr/>
        </p:nvSpPr>
        <p:spPr>
          <a:xfrm>
            <a:off x="4890770" y="1601470"/>
            <a:ext cx="6645275" cy="922020"/>
          </a:xfrm>
          <a:prstGeom prst="rect">
            <a:avLst/>
          </a:prstGeom>
          <a:noFill/>
          <a:ln>
            <a:solidFill>
              <a:srgbClr val="0579CD"/>
            </a:solidFill>
          </a:ln>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最早</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提出“教学一致性”概念的</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是</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美国的教育心理学</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家科</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恩。他通过</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研究</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发现，</a:t>
            </a:r>
            <a:r>
              <a:rPr lang="zh-CN" altLang="en-US"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如果教学目标与评价一体化程度</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越</a:t>
            </a:r>
            <a:r>
              <a:rPr lang="zh-CN" altLang="en-US"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高</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无论是普通学生还是</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天才学生都能取得</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越好的</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成绩。</a:t>
            </a: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9573"/>
                                        </p:tgtEl>
                                        <p:attrNameLst>
                                          <p:attrName>style.visibility</p:attrName>
                                        </p:attrNameLst>
                                      </p:cBhvr>
                                      <p:to>
                                        <p:strVal val="visible"/>
                                      </p:to>
                                    </p:set>
                                    <p:animEffect transition="in" filter="blinds(horizontal)">
                                      <p:cBhvr>
                                        <p:cTn id="17" dur="5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流程图: 过程 45"/>
          <p:cNvSpPr/>
          <p:nvPr/>
        </p:nvSpPr>
        <p:spPr>
          <a:xfrm>
            <a:off x="552254" y="4025079"/>
            <a:ext cx="11192288" cy="1953242"/>
          </a:xfrm>
          <a:prstGeom prst="flowChartProcess">
            <a:avLst/>
          </a:pr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32385" y="10011"/>
            <a:ext cx="12092572" cy="1092528"/>
            <a:chOff x="-32385" y="10011"/>
            <a:chExt cx="12092572" cy="1092528"/>
          </a:xfrm>
        </p:grpSpPr>
        <p:sp>
          <p:nvSpPr>
            <p:cNvPr id="11" name="文本框 13"/>
            <p:cNvSpPr txBox="1"/>
            <p:nvPr/>
          </p:nvSpPr>
          <p:spPr>
            <a:xfrm>
              <a:off x="399761" y="111920"/>
              <a:ext cx="3775393" cy="630942"/>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a:t>
              </a:r>
              <a:r>
                <a:rPr lang="zh-CN" altLang="en-US" sz="3500" b="1" dirty="0" smtClean="0">
                  <a:solidFill>
                    <a:srgbClr val="0070C0"/>
                  </a:solidFill>
                  <a:latin typeface="微软雅黑" panose="020B0503020204020204" pitchFamily="34" charset="-122"/>
                  <a:ea typeface="微软雅黑" panose="020B0503020204020204" pitchFamily="34" charset="-122"/>
                </a:rPr>
                <a:t>、</a:t>
              </a:r>
              <a:r>
                <a:rPr lang="zh-CN" altLang="en-US" sz="3500" b="1" dirty="0">
                  <a:solidFill>
                    <a:srgbClr val="0070C0"/>
                  </a:solidFill>
                  <a:latin typeface="微软雅黑" panose="020B0503020204020204" pitchFamily="34" charset="-122"/>
                  <a:ea typeface="微软雅黑" panose="020B0503020204020204" pitchFamily="34" charset="-122"/>
                </a:rPr>
                <a:t>教学评</a:t>
              </a:r>
              <a:r>
                <a:rPr lang="zh-CN" altLang="en-US" sz="3500" b="1" dirty="0" smtClean="0">
                  <a:solidFill>
                    <a:srgbClr val="0070C0"/>
                  </a:solidFill>
                  <a:latin typeface="微软雅黑" panose="020B0503020204020204" pitchFamily="34" charset="-122"/>
                  <a:ea typeface="微软雅黑" panose="020B0503020204020204" pitchFamily="34" charset="-122"/>
                </a:rPr>
                <a:t>一体化</a:t>
              </a:r>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32385"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0692828" y="10011"/>
              <a:ext cx="1367359" cy="1092528"/>
              <a:chOff x="10692828" y="10011"/>
              <a:chExt cx="1367359" cy="1092528"/>
            </a:xfrm>
          </p:grpSpPr>
          <p:sp>
            <p:nvSpPr>
              <p:cNvPr id="41" name="椭圆 40"/>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2" name="椭圆 41"/>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0" name="椭圆 39"/>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32385" y="930275"/>
            <a:ext cx="4923155" cy="521970"/>
          </a:xfrm>
          <a:prstGeom prst="rect">
            <a:avLst/>
          </a:prstGeom>
        </p:spPr>
        <p:txBody>
          <a:bodyPr wrap="square">
            <a:spAutoFit/>
            <a:extLst>
              <a:ext uri="{4A0BC546-FE56-4ADE-93B0-CB8AF2F6F144}">
                <wpsdc:textFrameExt xmlns="" xmlns:wpsdc="http://www.wps.cn/officeDocument/2022/drawingmlCustomData" type="text"/>
              </a:ext>
            </a:extLst>
          </a:bodyPr>
          <a:lstStyle/>
          <a:p>
            <a:r>
              <a:rPr lang="zh-CN" altLang="en-US" sz="2800" b="1">
                <a:solidFill>
                  <a:schemeClr val="accent1"/>
                </a:solidFill>
                <a:latin typeface="Arial" panose="020B0604020202020204" pitchFamily="34" charset="0"/>
                <a:ea typeface="微软雅黑" panose="020B0503020204020204" pitchFamily="34" charset="-122"/>
              </a:rPr>
              <a:t>（</a:t>
            </a:r>
            <a:r>
              <a:rPr lang="en-US" altLang="zh-CN" sz="2800" b="1">
                <a:solidFill>
                  <a:schemeClr val="accent1"/>
                </a:solidFill>
                <a:latin typeface="Arial" panose="020B0604020202020204" pitchFamily="34" charset="0"/>
                <a:ea typeface="微软雅黑" panose="020B0503020204020204" pitchFamily="34" charset="-122"/>
              </a:rPr>
              <a:t>1</a:t>
            </a:r>
            <a:r>
              <a:rPr lang="zh-CN" altLang="en-US" sz="2800" b="1">
                <a:solidFill>
                  <a:schemeClr val="accent1"/>
                </a:solidFill>
                <a:latin typeface="Arial" panose="020B0604020202020204" pitchFamily="34" charset="0"/>
                <a:ea typeface="微软雅黑" panose="020B0503020204020204" pitchFamily="34" charset="-122"/>
              </a:rPr>
              <a:t>）为什么要教学评一体化</a:t>
            </a:r>
          </a:p>
        </p:txBody>
      </p:sp>
      <p:sp>
        <p:nvSpPr>
          <p:cNvPr id="5" name="文本框 4"/>
          <p:cNvSpPr txBox="1"/>
          <p:nvPr/>
        </p:nvSpPr>
        <p:spPr>
          <a:xfrm>
            <a:off x="7069455" y="1396365"/>
            <a:ext cx="2771140" cy="460375"/>
          </a:xfrm>
          <a:prstGeom prst="rect">
            <a:avLst/>
          </a:prstGeom>
        </p:spPr>
        <p:txBody>
          <a:bodyPr wrap="square">
            <a:spAutoFit/>
            <a:extLst>
              <a:ext uri="{4A0BC546-FE56-4ADE-93B0-CB8AF2F6F144}">
                <wpsdc:textFrameExt xmlns="" xmlns:wpsdc="http://www.wps.cn/officeDocument/2022/drawingmlCustomData" type="text"/>
              </a:ext>
            </a:extLst>
          </a:bodyPr>
          <a:lstStyle/>
          <a:p>
            <a:r>
              <a:rPr lang="en-US" altLang="zh-CN" sz="2400">
                <a:solidFill>
                  <a:schemeClr val="accent1"/>
                </a:solidFill>
                <a:latin typeface="Arial" panose="020B0604020202020204" pitchFamily="34" charset="0"/>
                <a:ea typeface="微软雅黑" panose="020B0503020204020204" pitchFamily="34" charset="-122"/>
              </a:rPr>
              <a:t>5.</a:t>
            </a:r>
            <a:r>
              <a:rPr lang="zh-CN" altLang="en-US" sz="2400">
                <a:solidFill>
                  <a:schemeClr val="accent1"/>
                </a:solidFill>
                <a:latin typeface="Arial" panose="020B0604020202020204" pitchFamily="34" charset="0"/>
                <a:ea typeface="微软雅黑" panose="020B0503020204020204" pitchFamily="34" charset="-122"/>
              </a:rPr>
              <a:t>目前高考</a:t>
            </a:r>
            <a:endParaRPr lang="en-US" altLang="zh-CN" sz="2400">
              <a:solidFill>
                <a:schemeClr val="accent1"/>
              </a:solidFill>
              <a:latin typeface="Arial" panose="020B0604020202020204" pitchFamily="34" charset="0"/>
              <a:ea typeface="微软雅黑" panose="020B0503020204020204" pitchFamily="34" charset="-122"/>
            </a:endParaRPr>
          </a:p>
        </p:txBody>
      </p:sp>
      <p:pic>
        <p:nvPicPr>
          <p:cNvPr id="111" name="图片 110"/>
          <p:cNvPicPr/>
          <p:nvPr>
            <p:custDataLst>
              <p:tags r:id="rId1"/>
            </p:custDataLst>
          </p:nvPr>
        </p:nvPicPr>
        <p:blipFill>
          <a:blip r:embed="rId6" cstate="print"/>
          <a:stretch>
            <a:fillRect/>
          </a:stretch>
        </p:blipFill>
        <p:spPr>
          <a:xfrm>
            <a:off x="400050" y="1856740"/>
            <a:ext cx="4227195" cy="3989705"/>
          </a:xfrm>
          <a:prstGeom prst="rect">
            <a:avLst/>
          </a:prstGeom>
          <a:noFill/>
          <a:ln w="9525">
            <a:noFill/>
          </a:ln>
        </p:spPr>
      </p:pic>
      <p:sp>
        <p:nvSpPr>
          <p:cNvPr id="6" name="文本框 5"/>
          <p:cNvSpPr txBox="1"/>
          <p:nvPr/>
        </p:nvSpPr>
        <p:spPr>
          <a:xfrm>
            <a:off x="5278120" y="2216785"/>
            <a:ext cx="5894705" cy="1198880"/>
          </a:xfrm>
          <a:prstGeom prst="rect">
            <a:avLst/>
          </a:prstGeom>
          <a:ln>
            <a:solidFill>
              <a:srgbClr val="0579CD"/>
            </a:solidFill>
          </a:ln>
        </p:spPr>
        <p:txBody>
          <a:bodyPr wrap="square">
            <a:spAutoFit/>
            <a:extLst>
              <a:ext uri="{4A0BC546-FE56-4ADE-93B0-CB8AF2F6F144}">
                <wpsdc:textFrameExt xmlns="" xmlns:wpsdc="http://www.wps.cn/officeDocument/2022/drawingmlCustomData" type="text"/>
              </a:ext>
            </a:extLst>
          </a:bodyPr>
          <a:lstStyle/>
          <a:p>
            <a:pPr algn="l"/>
            <a:r>
              <a:rPr lang="zh-CN" altLang="en-US" sz="2400">
                <a:latin typeface="Arial" panose="020B0604020202020204" pitchFamily="34" charset="0"/>
                <a:ea typeface="微软雅黑" panose="020B0503020204020204" pitchFamily="34" charset="-122"/>
              </a:rPr>
              <a:t>生：学的都没考，考的都没学</a:t>
            </a:r>
            <a:r>
              <a:rPr lang="en-US" altLang="zh-CN" sz="2400">
                <a:latin typeface="Arial" panose="020B0604020202020204" pitchFamily="34" charset="0"/>
                <a:ea typeface="微软雅黑" panose="020B0503020204020204" pitchFamily="34" charset="-122"/>
              </a:rPr>
              <a:t>......</a:t>
            </a:r>
          </a:p>
          <a:p>
            <a:pPr algn="l"/>
            <a:endParaRPr lang="zh-CN" altLang="en-US" sz="2400">
              <a:latin typeface="Arial" panose="020B0604020202020204" pitchFamily="34" charset="0"/>
              <a:ea typeface="微软雅黑" panose="020B0503020204020204" pitchFamily="34" charset="-122"/>
            </a:endParaRPr>
          </a:p>
          <a:p>
            <a:pPr algn="l"/>
            <a:r>
              <a:rPr lang="zh-CN" altLang="en-US" sz="2400">
                <a:latin typeface="Arial" panose="020B0604020202020204" pitchFamily="34" charset="0"/>
                <a:ea typeface="微软雅黑" panose="020B0503020204020204" pitchFamily="34" charset="-122"/>
              </a:rPr>
              <a:t>师：很无奈！</a:t>
            </a: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8" name="组合 7"/>
          <p:cNvGrpSpPr/>
          <p:nvPr/>
        </p:nvGrpSpPr>
        <p:grpSpPr>
          <a:xfrm>
            <a:off x="4330065" y="2624455"/>
            <a:ext cx="3629660" cy="1981200"/>
            <a:chOff x="6819" y="4133"/>
            <a:chExt cx="5716" cy="3120"/>
          </a:xfrm>
        </p:grpSpPr>
        <p:sp>
          <p:nvSpPr>
            <p:cNvPr id="62" name="îṣḷíde"/>
            <p:cNvSpPr/>
            <p:nvPr/>
          </p:nvSpPr>
          <p:spPr>
            <a:xfrm>
              <a:off x="6819" y="4133"/>
              <a:ext cx="4808" cy="3120"/>
            </a:xfrm>
            <a:prstGeom prst="rect">
              <a:avLst/>
            </a:prstGeom>
            <a:blipFill>
              <a:blip r:embed="rId5"/>
              <a:stretch>
                <a:fillRect/>
              </a:stretch>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sp>
          <p:nvSpPr>
            <p:cNvPr id="78" name="ïšḷiḋe"/>
            <p:cNvSpPr/>
            <p:nvPr/>
          </p:nvSpPr>
          <p:spPr>
            <a:xfrm>
              <a:off x="11469" y="4774"/>
              <a:ext cx="1066" cy="1065"/>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solidFill>
              <a:srgbClr val="0579C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en-US" altLang="zh-CN" sz="2600" b="1" dirty="0"/>
                <a:t>2</a:t>
              </a:r>
              <a:endParaRPr lang="zh-CN" altLang="en-US" sz="2600" b="1" dirty="0"/>
            </a:p>
          </p:txBody>
        </p:sp>
      </p:grpSp>
      <p:grpSp>
        <p:nvGrpSpPr>
          <p:cNvPr id="12" name="组合 11"/>
          <p:cNvGrpSpPr/>
          <p:nvPr/>
        </p:nvGrpSpPr>
        <p:grpSpPr>
          <a:xfrm>
            <a:off x="4330065" y="4408805"/>
            <a:ext cx="3481705" cy="1981200"/>
            <a:chOff x="6819" y="6943"/>
            <a:chExt cx="5483" cy="3120"/>
          </a:xfrm>
        </p:grpSpPr>
        <p:sp>
          <p:nvSpPr>
            <p:cNvPr id="63" name="íSḻíḋè"/>
            <p:cNvSpPr/>
            <p:nvPr/>
          </p:nvSpPr>
          <p:spPr>
            <a:xfrm>
              <a:off x="6819" y="6943"/>
              <a:ext cx="4808" cy="3120"/>
            </a:xfrm>
            <a:prstGeom prst="rect">
              <a:avLst/>
            </a:prstGeom>
            <a:blipFill>
              <a:blip r:embed="rId6" cstate="print"/>
              <a:stretch>
                <a:fillRect/>
              </a:stretch>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sp>
          <p:nvSpPr>
            <p:cNvPr id="76" name="iṡḷiḑê"/>
            <p:cNvSpPr/>
            <p:nvPr/>
          </p:nvSpPr>
          <p:spPr>
            <a:xfrm>
              <a:off x="11236" y="7751"/>
              <a:ext cx="1066" cy="1065"/>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solidFill>
              <a:srgbClr val="0579C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en-US" altLang="zh-CN" sz="2600" b="1" dirty="0"/>
                <a:t>3</a:t>
              </a:r>
              <a:endParaRPr lang="zh-CN" altLang="en-US" sz="2600" b="1" dirty="0"/>
            </a:p>
          </p:txBody>
        </p:sp>
      </p:grpSp>
      <p:grpSp>
        <p:nvGrpSpPr>
          <p:cNvPr id="3" name="组合 2"/>
          <p:cNvGrpSpPr/>
          <p:nvPr/>
        </p:nvGrpSpPr>
        <p:grpSpPr>
          <a:xfrm>
            <a:off x="280035" y="2731135"/>
            <a:ext cx="2378710" cy="2926080"/>
            <a:chOff x="4101999" y="4539172"/>
            <a:chExt cx="1851328" cy="2481176"/>
          </a:xfrm>
        </p:grpSpPr>
        <p:sp>
          <p:nvSpPr>
            <p:cNvPr id="39" name="TextBox 38"/>
            <p:cNvSpPr txBox="1"/>
            <p:nvPr/>
          </p:nvSpPr>
          <p:spPr>
            <a:xfrm>
              <a:off x="4101999" y="5473382"/>
              <a:ext cx="1750977" cy="1546966"/>
            </a:xfrm>
            <a:prstGeom prst="rect">
              <a:avLst/>
            </a:prstGeom>
            <a:noFill/>
          </p:spPr>
          <p:txBody>
            <a:bodyPr wrap="square" rtlCol="0">
              <a:noAutofit/>
            </a:bodyPr>
            <a:lstStyle/>
            <a:p>
              <a:pPr indent="0" algn="l">
                <a:lnSpc>
                  <a:spcPts val="2600"/>
                </a:lnSpc>
                <a:buFont typeface="Arial" panose="020B0604020202020204" pitchFamily="34" charset="0"/>
                <a:buNone/>
              </a:pPr>
              <a:endParaRPr lang="zh-CN" altLang="en-US" sz="800"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4203807" y="4539172"/>
              <a:ext cx="1749520" cy="347838"/>
            </a:xfrm>
            <a:prstGeom prst="rect">
              <a:avLst/>
            </a:prstGeom>
            <a:noFill/>
          </p:spPr>
          <p:txBody>
            <a:bodyPr wrap="square" rtlCol="0">
              <a:noAutofit/>
            </a:bodyPr>
            <a:lstStyle/>
            <a:p>
              <a:pPr indent="0" algn="ctr" fontAlgn="auto">
                <a:lnSpc>
                  <a:spcPts val="2560"/>
                </a:lnSpc>
              </a:pPr>
              <a:r>
                <a:rPr lang="zh-CN" altLang="en-US" sz="2400" b="1">
                  <a:solidFill>
                    <a:schemeClr val="accent1"/>
                  </a:solidFill>
                  <a:sym typeface="+mn-ea"/>
                </a:rPr>
                <a:t>目标一致性</a:t>
              </a:r>
              <a:endParaRPr lang="en-US" altLang="zh-CN" sz="2000" b="1">
                <a:solidFill>
                  <a:srgbClr val="C00000"/>
                </a:solidFill>
                <a:sym typeface="+mn-ea"/>
              </a:endParaRPr>
            </a:p>
            <a:p>
              <a:pPr indent="0" algn="l" fontAlgn="auto">
                <a:lnSpc>
                  <a:spcPts val="2560"/>
                </a:lnSpc>
              </a:pPr>
              <a:r>
                <a:rPr lang="en-US" altLang="zh-CN" sz="2000" b="1">
                  <a:solidFill>
                    <a:srgbClr val="C00000"/>
                  </a:solidFill>
                  <a:sym typeface="+mn-ea"/>
                </a:rPr>
                <a:t>   </a:t>
              </a:r>
            </a:p>
            <a:p>
              <a:pPr indent="0" algn="l" fontAlgn="auto">
                <a:lnSpc>
                  <a:spcPts val="2560"/>
                </a:lnSpc>
              </a:pPr>
              <a:r>
                <a:rPr lang="en-US" altLang="zh-CN" sz="2000" b="1">
                  <a:solidFill>
                    <a:srgbClr val="C00000"/>
                  </a:solidFill>
                  <a:sym typeface="+mn-ea"/>
                </a:rPr>
                <a:t>  </a:t>
              </a:r>
              <a:r>
                <a:rPr lang="zh-CN" altLang="en-US" sz="2000" b="1">
                  <a:solidFill>
                    <a:srgbClr val="C00000"/>
                  </a:solidFill>
                  <a:sym typeface="+mn-ea"/>
                </a:rPr>
                <a:t>强调教学目标、学习目标、课堂评价目标具有一致性,要求在目标的指导下一体化地设计教、学、评的活动。</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grpSp>
      <p:grpSp>
        <p:nvGrpSpPr>
          <p:cNvPr id="41" name="组合 40"/>
          <p:cNvGrpSpPr/>
          <p:nvPr/>
        </p:nvGrpSpPr>
        <p:grpSpPr>
          <a:xfrm>
            <a:off x="7788275" y="4295775"/>
            <a:ext cx="3243579" cy="2484756"/>
            <a:chOff x="8597457" y="-2288056"/>
            <a:chExt cx="2011669" cy="2204439"/>
          </a:xfrm>
          <a:solidFill>
            <a:srgbClr val="0F97C7"/>
          </a:solidFill>
        </p:grpSpPr>
        <p:sp>
          <p:nvSpPr>
            <p:cNvPr id="43" name="TextBox 42"/>
            <p:cNvSpPr txBox="1"/>
            <p:nvPr/>
          </p:nvSpPr>
          <p:spPr>
            <a:xfrm>
              <a:off x="8597457" y="-1939334"/>
              <a:ext cx="2011669" cy="1855717"/>
            </a:xfrm>
            <a:prstGeom prst="rect">
              <a:avLst/>
            </a:prstGeom>
            <a:noFill/>
          </p:spPr>
          <p:txBody>
            <a:bodyPr wrap="square" rtlCol="0">
              <a:spAutoFit/>
            </a:bodyPr>
            <a:lstStyle/>
            <a:p>
              <a:pPr indent="0" algn="l">
                <a:lnSpc>
                  <a:spcPts val="2600"/>
                </a:lnSpc>
                <a:buFont typeface="Arial" panose="020B0604020202020204" pitchFamily="34" charset="0"/>
                <a:buNone/>
              </a:pPr>
              <a:r>
                <a:rPr lang="zh-CN" altLang="en-US" b="1" dirty="0">
                  <a:solidFill>
                    <a:srgbClr val="C00000"/>
                  </a:solidFill>
                  <a:sym typeface="+mn-ea"/>
                </a:rPr>
                <a:t>“教-学-评一体化”的三个主要组成部分之间不是简单的线性发展关系，而是循环进阶的关系，新的</a:t>
              </a:r>
              <a:r>
                <a:rPr lang="zh-CN" altLang="en-US" b="1" dirty="0" smtClean="0">
                  <a:solidFill>
                    <a:srgbClr val="C00000"/>
                  </a:solidFill>
                  <a:sym typeface="+mn-ea"/>
                </a:rPr>
                <a:t>循环要</a:t>
              </a:r>
              <a:r>
                <a:rPr lang="zh-CN" altLang="en-US" b="1" dirty="0">
                  <a:solidFill>
                    <a:srgbClr val="C00000"/>
                  </a:solidFill>
                  <a:sym typeface="+mn-ea"/>
                </a:rPr>
                <a:t>基于上一轮循环的评价结果反馈修正教学</a:t>
              </a:r>
              <a:r>
                <a:rPr lang="zh-CN" altLang="en-US" b="1" dirty="0" smtClean="0">
                  <a:solidFill>
                    <a:srgbClr val="C00000"/>
                  </a:solidFill>
                  <a:sym typeface="+mn-ea"/>
                </a:rPr>
                <a:t>目标，调整</a:t>
              </a:r>
              <a:r>
                <a:rPr lang="zh-CN" altLang="en-US" b="1" dirty="0">
                  <a:solidFill>
                    <a:srgbClr val="C00000"/>
                  </a:solidFill>
                  <a:sym typeface="+mn-ea"/>
                </a:rPr>
                <a:t>教与学的方式。</a:t>
              </a:r>
              <a:endParaRPr lang="zh-CN" altLang="en-US" b="1" dirty="0">
                <a:solidFill>
                  <a:srgbClr val="C00000"/>
                </a:solidFill>
                <a:latin typeface="微软雅黑" panose="020B0503020204020204" pitchFamily="34" charset="-122"/>
                <a:ea typeface="微软雅黑" panose="020B0503020204020204" pitchFamily="34" charset="-122"/>
                <a:sym typeface="+mn-ea"/>
              </a:endParaRPr>
            </a:p>
          </p:txBody>
        </p:sp>
        <p:sp>
          <p:nvSpPr>
            <p:cNvPr id="44" name="TextBox 43"/>
            <p:cNvSpPr txBox="1"/>
            <p:nvPr/>
          </p:nvSpPr>
          <p:spPr>
            <a:xfrm>
              <a:off x="8741638" y="-2288056"/>
              <a:ext cx="1368276" cy="408438"/>
            </a:xfrm>
            <a:prstGeom prst="rect">
              <a:avLst/>
            </a:prstGeom>
            <a:noFill/>
          </p:spPr>
          <p:txBody>
            <a:bodyPr wrap="square" rtlCol="0">
              <a:spAutoFit/>
            </a:bodyPr>
            <a:lstStyle/>
            <a:p>
              <a:pPr algn="ctr"/>
              <a:r>
                <a:rPr lang="zh-CN" altLang="en-US" sz="2400" b="1">
                  <a:solidFill>
                    <a:schemeClr val="accent1"/>
                  </a:solidFill>
                  <a:sym typeface="+mn-ea"/>
                </a:rPr>
                <a:t>结构循环性</a:t>
              </a:r>
              <a:endParaRPr lang="zh-CN" altLang="en-US" sz="2400" b="1" dirty="0">
                <a:solidFill>
                  <a:schemeClr val="accent1"/>
                </a:solidFill>
                <a:latin typeface="微软雅黑" panose="020B0503020204020204" pitchFamily="34" charset="-122"/>
                <a:ea typeface="微软雅黑" panose="020B0503020204020204" pitchFamily="34" charset="-122"/>
                <a:sym typeface="+mn-ea"/>
              </a:endParaRPr>
            </a:p>
          </p:txBody>
        </p:sp>
      </p:grpSp>
      <p:grpSp>
        <p:nvGrpSpPr>
          <p:cNvPr id="2" name="组合 1"/>
          <p:cNvGrpSpPr/>
          <p:nvPr/>
        </p:nvGrpSpPr>
        <p:grpSpPr>
          <a:xfrm>
            <a:off x="8041576" y="2011972"/>
            <a:ext cx="2990215" cy="2506345"/>
            <a:chOff x="9064427" y="5002775"/>
            <a:chExt cx="2990215" cy="2506345"/>
          </a:xfrm>
        </p:grpSpPr>
        <p:sp>
          <p:nvSpPr>
            <p:cNvPr id="47" name="TextBox 46"/>
            <p:cNvSpPr txBox="1"/>
            <p:nvPr/>
          </p:nvSpPr>
          <p:spPr>
            <a:xfrm>
              <a:off x="9064427" y="5436480"/>
              <a:ext cx="2990215" cy="2072640"/>
            </a:xfrm>
            <a:prstGeom prst="rect">
              <a:avLst/>
            </a:prstGeom>
            <a:noFill/>
          </p:spPr>
          <p:txBody>
            <a:bodyPr wrap="square" rtlCol="0">
              <a:noAutofit/>
            </a:bodyPr>
            <a:lstStyle/>
            <a:p>
              <a:pPr indent="0" algn="l">
                <a:lnSpc>
                  <a:spcPts val="2600"/>
                </a:lnSpc>
                <a:buFont typeface="Arial" panose="020B0604020202020204" pitchFamily="34" charset="0"/>
                <a:buNone/>
              </a:pPr>
              <a:r>
                <a:rPr lang="zh-CN" altLang="en-US" b="1">
                  <a:solidFill>
                    <a:srgbClr val="C00000"/>
                  </a:solidFill>
                  <a:sym typeface="+mn-ea"/>
                </a:rPr>
                <a:t>反馈结果让教育参与的各部分主体能够直观了解学生核心素养的发展水平，并依据反馈结果对教育参与行为做出针对性调整</a:t>
              </a:r>
              <a:endParaRPr lang="zh-CN" altLang="en-US" b="1" dirty="0">
                <a:solidFill>
                  <a:srgbClr val="C00000"/>
                </a:solidFill>
                <a:sym typeface="+mn-ea"/>
              </a:endParaRPr>
            </a:p>
            <a:p>
              <a:pPr marL="285750" indent="-285750" algn="l">
                <a:lnSpc>
                  <a:spcPts val="2600"/>
                </a:lnSpc>
                <a:buFont typeface="Arial" panose="020B0604020202020204" pitchFamily="34" charset="0"/>
                <a:buChar char="•"/>
              </a:pPr>
              <a:endParaRPr lang="zh-CN" altLang="en-US" b="1" dirty="0">
                <a:solidFill>
                  <a:srgbClr val="C00000"/>
                </a:solidFill>
                <a:latin typeface="微软雅黑" panose="020B0503020204020204" pitchFamily="34" charset="-122"/>
                <a:ea typeface="微软雅黑" panose="020B0503020204020204" pitchFamily="34" charset="-122"/>
                <a:sym typeface="+mn-ea"/>
              </a:endParaRPr>
            </a:p>
          </p:txBody>
        </p:sp>
        <p:sp>
          <p:nvSpPr>
            <p:cNvPr id="48" name="TextBox 47"/>
            <p:cNvSpPr txBox="1"/>
            <p:nvPr/>
          </p:nvSpPr>
          <p:spPr>
            <a:xfrm>
              <a:off x="9271712" y="5002775"/>
              <a:ext cx="1761931" cy="460375"/>
            </a:xfrm>
            <a:prstGeom prst="rect">
              <a:avLst/>
            </a:prstGeom>
            <a:noFill/>
          </p:spPr>
          <p:txBody>
            <a:bodyPr wrap="square" rtlCol="0">
              <a:spAutoFit/>
            </a:bodyPr>
            <a:lstStyle/>
            <a:p>
              <a:pPr algn="ctr"/>
              <a:r>
                <a:rPr lang="zh-CN" altLang="en-US" sz="2400" b="1">
                  <a:solidFill>
                    <a:schemeClr val="accent1"/>
                  </a:solidFill>
                  <a:sym typeface="+mn-ea"/>
                </a:rPr>
                <a:t>反馈修正性</a:t>
              </a:r>
              <a:endParaRPr lang="zh-CN" altLang="en-US" sz="2400" b="1" dirty="0">
                <a:solidFill>
                  <a:schemeClr val="accent1"/>
                </a:solidFill>
                <a:latin typeface="微软雅黑" panose="020B0503020204020204" pitchFamily="34" charset="-122"/>
                <a:ea typeface="微软雅黑" panose="020B0503020204020204" pitchFamily="34" charset="-122"/>
                <a:sym typeface="+mn-ea"/>
              </a:endParaRPr>
            </a:p>
          </p:txBody>
        </p:sp>
      </p:gr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7"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327025" y="858520"/>
            <a:ext cx="10916920" cy="82994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b="1" dirty="0">
                <a:solidFill>
                  <a:schemeClr val="accent1"/>
                </a:solidFill>
                <a:latin typeface="Arial" panose="020B0604020202020204" pitchFamily="34" charset="0"/>
                <a:ea typeface="微软雅黑" panose="020B0503020204020204" pitchFamily="34" charset="-122"/>
              </a:rPr>
              <a:t>（</a:t>
            </a:r>
            <a:r>
              <a:rPr lang="en-US" altLang="zh-CN" sz="2400" b="1" dirty="0">
                <a:solidFill>
                  <a:schemeClr val="accent1"/>
                </a:solidFill>
                <a:latin typeface="Arial" panose="020B0604020202020204" pitchFamily="34" charset="0"/>
                <a:ea typeface="微软雅黑" panose="020B0503020204020204" pitchFamily="34" charset="-122"/>
              </a:rPr>
              <a:t>2</a:t>
            </a:r>
            <a:r>
              <a:rPr lang="zh-CN" altLang="en-US" sz="2400" b="1" dirty="0">
                <a:solidFill>
                  <a:schemeClr val="accent1"/>
                </a:solidFill>
                <a:latin typeface="Arial" panose="020B0604020202020204" pitchFamily="34" charset="0"/>
                <a:ea typeface="微软雅黑" panose="020B0503020204020204" pitchFamily="34" charset="-122"/>
              </a:rPr>
              <a:t>）理解：</a:t>
            </a:r>
            <a:r>
              <a:rPr lang="zh-CN" altLang="en-US" sz="2000" b="1" dirty="0">
                <a:latin typeface="Arial" panose="020B0604020202020204" pitchFamily="34" charset="0"/>
                <a:ea typeface="微软雅黑" panose="020B0503020204020204" pitchFamily="34" charset="-122"/>
              </a:rPr>
              <a:t>评</a:t>
            </a:r>
            <a:r>
              <a:rPr lang="zh-CN" altLang="en-US" sz="2000" b="1" dirty="0" smtClean="0">
                <a:latin typeface="Arial" panose="020B0604020202020204" pitchFamily="34" charset="0"/>
                <a:ea typeface="微软雅黑" panose="020B0503020204020204" pitchFamily="34" charset="-122"/>
              </a:rPr>
              <a:t>贯穿于整个</a:t>
            </a:r>
            <a:r>
              <a:rPr lang="zh-CN" altLang="en-US" sz="2000" b="1" dirty="0">
                <a:latin typeface="Arial" panose="020B0604020202020204" pitchFamily="34" charset="0"/>
                <a:ea typeface="微软雅黑" panose="020B0503020204020204" pitchFamily="34" charset="-122"/>
              </a:rPr>
              <a:t>教学过程，评不是游离于教学过程之外的</a:t>
            </a:r>
            <a:r>
              <a:rPr lang="zh-CN" altLang="en-US" sz="2000" b="1" dirty="0" smtClean="0">
                <a:latin typeface="Arial" panose="020B0604020202020204" pitchFamily="34" charset="0"/>
                <a:ea typeface="微软雅黑" panose="020B0503020204020204" pitchFamily="34" charset="-122"/>
              </a:rPr>
              <a:t>，在</a:t>
            </a:r>
            <a:r>
              <a:rPr lang="zh-CN" altLang="en-US" sz="2000" b="1" dirty="0">
                <a:latin typeface="Arial" panose="020B0604020202020204" pitchFamily="34" charset="0"/>
                <a:ea typeface="微软雅黑" panose="020B0503020204020204" pitchFamily="34" charset="-122"/>
              </a:rPr>
              <a:t>教学的每个环节中都应该有评，</a:t>
            </a:r>
            <a:r>
              <a:rPr lang="zh-CN" altLang="en-US" sz="2400" b="1" dirty="0">
                <a:solidFill>
                  <a:srgbClr val="FF0000"/>
                </a:solidFill>
                <a:latin typeface="Arial" panose="020B0604020202020204" pitchFamily="34" charset="0"/>
                <a:ea typeface="微软雅黑" panose="020B0503020204020204" pitchFamily="34" charset="-122"/>
              </a:rPr>
              <a:t>评是嵌于复习过程之中的</a:t>
            </a:r>
            <a:r>
              <a:rPr lang="zh-CN" altLang="en-US" sz="2400" b="1" dirty="0" smtClean="0">
                <a:solidFill>
                  <a:srgbClr val="FF0000"/>
                </a:solidFill>
                <a:latin typeface="Arial" panose="020B0604020202020204" pitchFamily="34" charset="0"/>
                <a:ea typeface="微软雅黑" panose="020B0503020204020204" pitchFamily="34" charset="-122"/>
              </a:rPr>
              <a:t>。</a:t>
            </a:r>
            <a:endParaRPr lang="zh-CN" altLang="en-US" sz="2000" b="1" dirty="0">
              <a:latin typeface="Arial" panose="020B0604020202020204" pitchFamily="34" charset="0"/>
              <a:ea typeface="微软雅黑" panose="020B0503020204020204" pitchFamily="34" charset="-122"/>
            </a:endParaRPr>
          </a:p>
        </p:txBody>
      </p:sp>
      <p:sp>
        <p:nvSpPr>
          <p:cNvPr id="5" name="文本框 4"/>
          <p:cNvSpPr txBox="1"/>
          <p:nvPr/>
        </p:nvSpPr>
        <p:spPr>
          <a:xfrm>
            <a:off x="410845" y="1640205"/>
            <a:ext cx="6096000" cy="460375"/>
          </a:xfrm>
          <a:prstGeom prst="rect">
            <a:avLst/>
          </a:prstGeom>
          <a:noFill/>
        </p:spPr>
        <p:txBody>
          <a:bodyPr wrap="square" rtlCol="0" anchor="t">
            <a:spAutoFit/>
          </a:bodyPr>
          <a:lstStyle/>
          <a:p>
            <a:r>
              <a:rPr lang="zh-CN" altLang="en-US" sz="2400" b="1">
                <a:solidFill>
                  <a:schemeClr val="accent1"/>
                </a:solidFill>
                <a:latin typeface="Arial" panose="020B0604020202020204" pitchFamily="34" charset="0"/>
                <a:ea typeface="微软雅黑" panose="020B0503020204020204" pitchFamily="34" charset="-122"/>
                <a:sym typeface="+mn-ea"/>
              </a:rPr>
              <a:t>（</a:t>
            </a:r>
            <a:r>
              <a:rPr lang="en-US" altLang="zh-CN" sz="2400" b="1">
                <a:solidFill>
                  <a:schemeClr val="accent1"/>
                </a:solidFill>
                <a:latin typeface="Arial" panose="020B0604020202020204" pitchFamily="34" charset="0"/>
                <a:ea typeface="微软雅黑" panose="020B0503020204020204" pitchFamily="34" charset="-122"/>
                <a:sym typeface="+mn-ea"/>
              </a:rPr>
              <a:t>3</a:t>
            </a:r>
            <a:r>
              <a:rPr lang="zh-CN" altLang="en-US" sz="2400" b="1">
                <a:solidFill>
                  <a:schemeClr val="accent1"/>
                </a:solidFill>
                <a:latin typeface="Arial" panose="020B0604020202020204" pitchFamily="34" charset="0"/>
                <a:ea typeface="微软雅黑" panose="020B0503020204020204" pitchFamily="34" charset="-122"/>
                <a:sym typeface="+mn-ea"/>
              </a:rPr>
              <a:t>）特点：</a:t>
            </a:r>
          </a:p>
        </p:txBody>
      </p:sp>
      <p:sp>
        <p:nvSpPr>
          <p:cNvPr id="6" name="文本框 5"/>
          <p:cNvSpPr txBox="1"/>
          <p:nvPr/>
        </p:nvSpPr>
        <p:spPr>
          <a:xfrm>
            <a:off x="11172825" y="2199005"/>
            <a:ext cx="544830" cy="4323080"/>
          </a:xfrm>
          <a:prstGeom prst="rect">
            <a:avLst/>
          </a:prstGeom>
        </p:spPr>
        <p:txBody>
          <a:bodyPr wrap="square">
            <a:noAutofit/>
            <a:extLst>
              <a:ext uri="{4A0BC546-FE56-4ADE-93B0-CB8AF2F6F144}">
                <wpsdc:textFrameExt xmlns="" xmlns:wpsdc="http://www.wps.cn/officeDocument/2022/drawingmlCustomData" type="text"/>
              </a:ext>
            </a:extLst>
          </a:bodyPr>
          <a:lstStyle/>
          <a:p>
            <a:pPr algn="l"/>
            <a:endParaRPr lang="zh-CN" altLang="en-US" sz="2400" b="1">
              <a:solidFill>
                <a:srgbClr val="C00000"/>
              </a:solidFill>
              <a:latin typeface="Arial" panose="020B0604020202020204" pitchFamily="34" charset="0"/>
              <a:ea typeface="微软雅黑" panose="020B0503020204020204" pitchFamily="34" charset="-122"/>
            </a:endParaRPr>
          </a:p>
          <a:p>
            <a:pPr algn="l"/>
            <a:r>
              <a:rPr lang="zh-CN" altLang="en-US" sz="2400" b="1">
                <a:solidFill>
                  <a:srgbClr val="C00000"/>
                </a:solidFill>
                <a:latin typeface="Arial" panose="020B0604020202020204" pitchFamily="34" charset="0"/>
                <a:ea typeface="微软雅黑" panose="020B0503020204020204" pitchFamily="34" charset="-122"/>
              </a:rPr>
              <a:t>以评促教</a:t>
            </a:r>
          </a:p>
          <a:p>
            <a:pPr algn="l"/>
            <a:endParaRPr lang="zh-CN" altLang="en-US" sz="2400" b="1">
              <a:solidFill>
                <a:srgbClr val="C00000"/>
              </a:solidFill>
              <a:latin typeface="Arial" panose="020B0604020202020204" pitchFamily="34" charset="0"/>
              <a:ea typeface="微软雅黑" panose="020B0503020204020204" pitchFamily="34" charset="-122"/>
            </a:endParaRPr>
          </a:p>
          <a:p>
            <a:pPr algn="l"/>
            <a:endParaRPr lang="zh-CN" altLang="en-US" sz="2400" b="1">
              <a:solidFill>
                <a:srgbClr val="C00000"/>
              </a:solidFill>
              <a:latin typeface="Arial" panose="020B0604020202020204" pitchFamily="34" charset="0"/>
              <a:ea typeface="微软雅黑" panose="020B0503020204020204" pitchFamily="34" charset="-122"/>
            </a:endParaRPr>
          </a:p>
          <a:p>
            <a:pPr algn="l"/>
            <a:r>
              <a:rPr lang="zh-CN" altLang="en-US" sz="2400" b="1">
                <a:solidFill>
                  <a:srgbClr val="C00000"/>
                </a:solidFill>
                <a:latin typeface="Arial" panose="020B0604020202020204" pitchFamily="34" charset="0"/>
                <a:ea typeface="微软雅黑" panose="020B0503020204020204" pitchFamily="34" charset="-122"/>
              </a:rPr>
              <a:t>以评促学</a:t>
            </a:r>
          </a:p>
        </p:txBody>
      </p:sp>
      <p:grpSp>
        <p:nvGrpSpPr>
          <p:cNvPr id="9" name="组合 8"/>
          <p:cNvGrpSpPr/>
          <p:nvPr/>
        </p:nvGrpSpPr>
        <p:grpSpPr>
          <a:xfrm>
            <a:off x="2846070" y="3491865"/>
            <a:ext cx="3512820" cy="2247900"/>
            <a:chOff x="4187" y="5087"/>
            <a:chExt cx="5532" cy="3540"/>
          </a:xfrm>
        </p:grpSpPr>
        <p:sp>
          <p:nvSpPr>
            <p:cNvPr id="10" name="ïş1îḑè"/>
            <p:cNvSpPr/>
            <p:nvPr>
              <p:custDataLst>
                <p:tags r:id="rId1"/>
              </p:custDataLst>
            </p:nvPr>
          </p:nvSpPr>
          <p:spPr>
            <a:xfrm>
              <a:off x="4911" y="5087"/>
              <a:ext cx="4808" cy="3541"/>
            </a:xfrm>
            <a:prstGeom prst="rect">
              <a:avLst/>
            </a:prstGeom>
            <a:blipFill>
              <a:blip r:embed="rId9" cstate="print"/>
              <a:stretch>
                <a:fillRect/>
              </a:stretch>
            </a:blip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sp>
          <p:nvSpPr>
            <p:cNvPr id="11" name="íṡḻiḋê"/>
            <p:cNvSpPr/>
            <p:nvPr>
              <p:custDataLst>
                <p:tags r:id="rId2"/>
              </p:custDataLst>
            </p:nvPr>
          </p:nvSpPr>
          <p:spPr>
            <a:xfrm>
              <a:off x="4187" y="6334"/>
              <a:ext cx="1066" cy="1065"/>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solidFill>
              <a:srgbClr val="0579C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r>
                <a:rPr lang="en-US" altLang="zh-CN" sz="2600" b="1" dirty="0"/>
                <a:t>1</a:t>
              </a:r>
              <a:endParaRPr lang="zh-CN" altLang="en-US" sz="2600" b="1" dirty="0"/>
            </a:p>
          </p:txBody>
        </p:sp>
      </p:gr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linds(horizontal)">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1169373" y="141701"/>
            <a:ext cx="2119469" cy="1000274"/>
          </a:xfrm>
          <a:prstGeom prst="rect">
            <a:avLst/>
          </a:prstGeom>
          <a:noFill/>
        </p:spPr>
        <p:txBody>
          <a:bodyPr wrap="square" lIns="0" tIns="0" rIns="0" bIns="0" rtlCol="0">
            <a:spAutoFit/>
          </a:bodyPr>
          <a:lstStyle/>
          <a:p>
            <a:pPr algn="ctr"/>
            <a:r>
              <a:rPr lang="zh-CN" altLang="en-US" sz="6500" b="1" dirty="0">
                <a:solidFill>
                  <a:srgbClr val="0070C0"/>
                </a:solidFill>
                <a:latin typeface="微软雅黑" panose="020B0503020204020204" pitchFamily="34" charset="-122"/>
                <a:ea typeface="微软雅黑" panose="020B0503020204020204" pitchFamily="34" charset="-122"/>
              </a:rPr>
              <a:t>目 录 </a:t>
            </a:r>
            <a:endParaRPr lang="zh-CN" altLang="en-US" sz="6500" dirty="0">
              <a:solidFill>
                <a:srgbClr val="0070C0"/>
              </a:solidFill>
              <a:latin typeface="微软雅黑" panose="020B0503020204020204" pitchFamily="34" charset="-122"/>
              <a:ea typeface="微软雅黑" panose="020B0503020204020204" pitchFamily="34" charset="-122"/>
            </a:endParaRPr>
          </a:p>
        </p:txBody>
      </p:sp>
      <p:cxnSp>
        <p:nvCxnSpPr>
          <p:cNvPr id="71" name="直接连接符 70"/>
          <p:cNvCxnSpPr/>
          <p:nvPr/>
        </p:nvCxnSpPr>
        <p:spPr>
          <a:xfrm>
            <a:off x="42639" y="1158262"/>
            <a:ext cx="515953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TextBox 67"/>
          <p:cNvSpPr txBox="1"/>
          <p:nvPr/>
        </p:nvSpPr>
        <p:spPr>
          <a:xfrm>
            <a:off x="3174145" y="562774"/>
            <a:ext cx="2176437" cy="461665"/>
          </a:xfrm>
          <a:prstGeom prst="rect">
            <a:avLst/>
          </a:prstGeom>
          <a:noFill/>
        </p:spPr>
        <p:txBody>
          <a:bodyPr wrap="square" lIns="0" tIns="0" rIns="0" bIns="0" rtlCol="0">
            <a:spAutoFit/>
          </a:bodyPr>
          <a:lstStyle/>
          <a:p>
            <a:pPr algn="ctr"/>
            <a:r>
              <a:rPr lang="en-US" altLang="zh-CN" sz="3000" b="1" dirty="0">
                <a:solidFill>
                  <a:schemeClr val="bg2">
                    <a:lumMod val="25000"/>
                  </a:schemeClr>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rPr>
              <a:t>COMENTS</a:t>
            </a:r>
            <a:r>
              <a:rPr lang="zh-CN" altLang="en-US" sz="3000" b="1" dirty="0">
                <a:solidFill>
                  <a:schemeClr val="bg2">
                    <a:lumMod val="25000"/>
                  </a:schemeClr>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rPr>
              <a:t> </a:t>
            </a:r>
            <a:endParaRPr lang="zh-CN" altLang="en-US" sz="3000" dirty="0">
              <a:solidFill>
                <a:schemeClr val="bg2">
                  <a:lumMod val="25000"/>
                </a:schemeClr>
              </a:solidFill>
              <a:effectLst>
                <a:reflection blurRad="6350" stA="55000" endA="300" endPos="45500" dir="5400000" sy="-100000" algn="bl" rotWithShape="0"/>
              </a:effectLst>
              <a:latin typeface="微软雅黑" panose="020B0503020204020204" pitchFamily="34" charset="-122"/>
              <a:ea typeface="微软雅黑" panose="020B0503020204020204" pitchFamily="34" charset="-122"/>
            </a:endParaRPr>
          </a:p>
        </p:txBody>
      </p:sp>
      <p:grpSp>
        <p:nvGrpSpPr>
          <p:cNvPr id="25" name="组合 24"/>
          <p:cNvGrpSpPr/>
          <p:nvPr/>
        </p:nvGrpSpPr>
        <p:grpSpPr>
          <a:xfrm>
            <a:off x="6400835" y="1448491"/>
            <a:ext cx="4744640" cy="804321"/>
            <a:chOff x="6400835" y="1448491"/>
            <a:chExt cx="4744640" cy="804321"/>
          </a:xfrm>
        </p:grpSpPr>
        <p:sp>
          <p:nvSpPr>
            <p:cNvPr id="33" name="TextBox 6"/>
            <p:cNvSpPr txBox="1">
              <a:spLocks noChangeArrowheads="1"/>
            </p:cNvSpPr>
            <p:nvPr/>
          </p:nvSpPr>
          <p:spPr bwMode="auto">
            <a:xfrm>
              <a:off x="7429535" y="1539296"/>
              <a:ext cx="156273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670" b="1" dirty="0">
                  <a:solidFill>
                    <a:schemeClr val="bg2">
                      <a:lumMod val="10000"/>
                    </a:schemeClr>
                  </a:solidFill>
                  <a:latin typeface="微软雅黑" panose="020B0503020204020204" pitchFamily="34" charset="-122"/>
                  <a:ea typeface="微软雅黑" panose="020B0503020204020204" pitchFamily="34" charset="-122"/>
                </a:rPr>
                <a:t>概</a:t>
              </a:r>
              <a:r>
                <a:rPr lang="en-US" altLang="zh-CN" sz="2670" b="1" dirty="0">
                  <a:solidFill>
                    <a:schemeClr val="bg2">
                      <a:lumMod val="10000"/>
                    </a:schemeClr>
                  </a:solidFill>
                  <a:latin typeface="微软雅黑" panose="020B0503020204020204" pitchFamily="34" charset="-122"/>
                  <a:ea typeface="微软雅黑" panose="020B0503020204020204" pitchFamily="34" charset="-122"/>
                </a:rPr>
                <a:t>    </a:t>
              </a:r>
              <a:r>
                <a:rPr lang="zh-CN" altLang="en-US" sz="2670" b="1" dirty="0">
                  <a:solidFill>
                    <a:schemeClr val="bg2">
                      <a:lumMod val="10000"/>
                    </a:schemeClr>
                  </a:solidFill>
                  <a:latin typeface="微软雅黑" panose="020B0503020204020204" pitchFamily="34" charset="-122"/>
                  <a:ea typeface="微软雅黑" panose="020B0503020204020204" pitchFamily="34" charset="-122"/>
                </a:rPr>
                <a:t>述</a:t>
              </a:r>
            </a:p>
          </p:txBody>
        </p:sp>
        <p:sp>
          <p:nvSpPr>
            <p:cNvPr id="9" name="椭圆 8"/>
            <p:cNvSpPr/>
            <p:nvPr/>
          </p:nvSpPr>
          <p:spPr>
            <a:xfrm>
              <a:off x="6400835" y="1448491"/>
              <a:ext cx="612000" cy="612000"/>
            </a:xfrm>
            <a:prstGeom prst="ellipse">
              <a:avLst/>
            </a:prstGeom>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a:t>1</a:t>
              </a:r>
              <a:endParaRPr lang="zh-CN" altLang="en-US" sz="2200" b="1" dirty="0"/>
            </a:p>
          </p:txBody>
        </p:sp>
        <p:cxnSp>
          <p:nvCxnSpPr>
            <p:cNvPr id="14" name="直接连接符 13"/>
            <p:cNvCxnSpPr/>
            <p:nvPr/>
          </p:nvCxnSpPr>
          <p:spPr>
            <a:xfrm>
              <a:off x="6419885" y="2252812"/>
              <a:ext cx="4725590" cy="0"/>
            </a:xfrm>
            <a:prstGeom prst="line">
              <a:avLst/>
            </a:prstGeom>
            <a:ln w="19050">
              <a:solidFill>
                <a:schemeClr val="bg2">
                  <a:lumMod val="10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6400835" y="2531873"/>
            <a:ext cx="4891562" cy="806789"/>
            <a:chOff x="6400835" y="2531873"/>
            <a:chExt cx="4891562" cy="806789"/>
          </a:xfrm>
        </p:grpSpPr>
        <p:grpSp>
          <p:nvGrpSpPr>
            <p:cNvPr id="5" name="组合 4"/>
            <p:cNvGrpSpPr/>
            <p:nvPr/>
          </p:nvGrpSpPr>
          <p:grpSpPr>
            <a:xfrm>
              <a:off x="7218266" y="2670983"/>
              <a:ext cx="4074131" cy="570806"/>
              <a:chOff x="2624194" y="3928135"/>
              <a:chExt cx="4074131" cy="570806"/>
            </a:xfrm>
          </p:grpSpPr>
          <p:sp>
            <p:nvSpPr>
              <p:cNvPr id="34" name="TextBox 6"/>
              <p:cNvSpPr txBox="1">
                <a:spLocks noChangeArrowheads="1"/>
              </p:cNvSpPr>
              <p:nvPr/>
            </p:nvSpPr>
            <p:spPr bwMode="auto">
              <a:xfrm>
                <a:off x="2624194" y="3928135"/>
                <a:ext cx="2388509"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665" b="1" dirty="0">
                    <a:solidFill>
                      <a:schemeClr val="bg2">
                        <a:lumMod val="10000"/>
                      </a:schemeClr>
                    </a:solidFill>
                    <a:latin typeface="微软雅黑" panose="020B0503020204020204" pitchFamily="34" charset="-122"/>
                    <a:ea typeface="微软雅黑" panose="020B0503020204020204" pitchFamily="34" charset="-122"/>
                  </a:rPr>
                  <a:t>教学评一体化</a:t>
                </a:r>
              </a:p>
            </p:txBody>
          </p:sp>
          <p:sp>
            <p:nvSpPr>
              <p:cNvPr id="38" name="TextBox 37"/>
              <p:cNvSpPr txBox="1"/>
              <p:nvPr/>
            </p:nvSpPr>
            <p:spPr>
              <a:xfrm>
                <a:off x="5122708" y="4182076"/>
                <a:ext cx="1575617" cy="316865"/>
              </a:xfrm>
              <a:prstGeom prst="rect">
                <a:avLst/>
              </a:prstGeom>
              <a:noFill/>
            </p:spPr>
            <p:txBody>
              <a:bodyPr wrap="none" rtlCol="0">
                <a:spAutoFit/>
              </a:bodyPr>
              <a:lstStyle/>
              <a:p>
                <a:pPr marL="0" lvl="1" algn="ctr"/>
                <a:r>
                  <a:rPr lang="zh-CN" altLang="en-US" sz="1465" dirty="0">
                    <a:solidFill>
                      <a:schemeClr val="bg2">
                        <a:lumMod val="10000"/>
                      </a:schemeClr>
                    </a:solidFill>
                    <a:latin typeface="微软雅黑" panose="020B0503020204020204" pitchFamily="34" charset="-122"/>
                    <a:ea typeface="微软雅黑" panose="020B0503020204020204" pitchFamily="34" charset="-122"/>
                  </a:rPr>
                  <a:t>评什么</a:t>
                </a:r>
                <a:r>
                  <a:rPr lang="en-US" altLang="zh-CN" sz="1465" dirty="0">
                    <a:solidFill>
                      <a:schemeClr val="bg2">
                        <a:lumMod val="10000"/>
                      </a:schemeClr>
                    </a:solidFill>
                    <a:latin typeface="微软雅黑" panose="020B0503020204020204" pitchFamily="34" charset="-122"/>
                    <a:ea typeface="微软雅黑" panose="020B0503020204020204" pitchFamily="34" charset="-122"/>
                  </a:rPr>
                  <a:t>   </a:t>
                </a:r>
                <a:r>
                  <a:rPr lang="zh-CN" altLang="en-US" sz="1465" dirty="0">
                    <a:solidFill>
                      <a:schemeClr val="bg2">
                        <a:lumMod val="10000"/>
                      </a:schemeClr>
                    </a:solidFill>
                    <a:latin typeface="微软雅黑" panose="020B0503020204020204" pitchFamily="34" charset="-122"/>
                    <a:ea typeface="微软雅黑" panose="020B0503020204020204" pitchFamily="34" charset="-122"/>
                  </a:rPr>
                  <a:t>如何评</a:t>
                </a:r>
              </a:p>
            </p:txBody>
          </p:sp>
        </p:grpSp>
        <p:sp>
          <p:nvSpPr>
            <p:cNvPr id="72" name="椭圆 71"/>
            <p:cNvSpPr/>
            <p:nvPr/>
          </p:nvSpPr>
          <p:spPr>
            <a:xfrm>
              <a:off x="6400835" y="2531873"/>
              <a:ext cx="612000" cy="612000"/>
            </a:xfrm>
            <a:prstGeom prst="ellipse">
              <a:avLst/>
            </a:prstGeom>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a:t>2</a:t>
              </a:r>
              <a:endParaRPr lang="zh-CN" altLang="en-US" sz="2200" b="1" dirty="0"/>
            </a:p>
          </p:txBody>
        </p:sp>
        <p:cxnSp>
          <p:nvCxnSpPr>
            <p:cNvPr id="76" name="直接连接符 75"/>
            <p:cNvCxnSpPr/>
            <p:nvPr/>
          </p:nvCxnSpPr>
          <p:spPr>
            <a:xfrm>
              <a:off x="6466600" y="3338662"/>
              <a:ext cx="4725590" cy="0"/>
            </a:xfrm>
            <a:prstGeom prst="line">
              <a:avLst/>
            </a:prstGeom>
            <a:ln w="19050">
              <a:solidFill>
                <a:schemeClr val="bg2">
                  <a:lumMod val="10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6400835" y="3643213"/>
            <a:ext cx="4791355" cy="781299"/>
            <a:chOff x="6400835" y="3643213"/>
            <a:chExt cx="4791355" cy="781299"/>
          </a:xfrm>
        </p:grpSpPr>
        <p:grpSp>
          <p:nvGrpSpPr>
            <p:cNvPr id="6" name="组合 5"/>
            <p:cNvGrpSpPr/>
            <p:nvPr/>
          </p:nvGrpSpPr>
          <p:grpSpPr>
            <a:xfrm>
              <a:off x="6569931" y="3684222"/>
              <a:ext cx="3975563" cy="501650"/>
              <a:chOff x="4106243" y="2499258"/>
              <a:chExt cx="3975563" cy="501650"/>
            </a:xfrm>
          </p:grpSpPr>
          <p:sp>
            <p:nvSpPr>
              <p:cNvPr id="35" name="TextBox 6"/>
              <p:cNvSpPr txBox="1">
                <a:spLocks noChangeArrowheads="1"/>
              </p:cNvSpPr>
              <p:nvPr/>
            </p:nvSpPr>
            <p:spPr bwMode="auto">
              <a:xfrm>
                <a:off x="4106243" y="2499258"/>
                <a:ext cx="370586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665" b="1" dirty="0">
                    <a:solidFill>
                      <a:schemeClr val="bg2">
                        <a:lumMod val="10000"/>
                      </a:schemeClr>
                    </a:solidFill>
                    <a:latin typeface="微软雅黑" panose="020B0503020204020204" pitchFamily="34" charset="-122"/>
                    <a:ea typeface="微软雅黑" panose="020B0503020204020204" pitchFamily="34" charset="-122"/>
                  </a:rPr>
                  <a:t>高三复习的探索</a:t>
                </a:r>
              </a:p>
            </p:txBody>
          </p:sp>
          <p:sp>
            <p:nvSpPr>
              <p:cNvPr id="39" name="TextBox 38"/>
              <p:cNvSpPr txBox="1"/>
              <p:nvPr/>
            </p:nvSpPr>
            <p:spPr>
              <a:xfrm>
                <a:off x="7812433" y="2682519"/>
                <a:ext cx="269373" cy="316865"/>
              </a:xfrm>
              <a:prstGeom prst="rect">
                <a:avLst/>
              </a:prstGeom>
              <a:noFill/>
            </p:spPr>
            <p:txBody>
              <a:bodyPr wrap="none" rtlCol="0">
                <a:spAutoFit/>
              </a:bodyPr>
              <a:lstStyle/>
              <a:p>
                <a:pPr marL="0" lvl="1" algn="ctr"/>
                <a:endParaRPr lang="zh-CN" altLang="en-US" sz="1465" dirty="0">
                  <a:solidFill>
                    <a:schemeClr val="bg2">
                      <a:lumMod val="10000"/>
                    </a:schemeClr>
                  </a:solidFill>
                  <a:latin typeface="微软雅黑" panose="020B0503020204020204" pitchFamily="34" charset="-122"/>
                  <a:ea typeface="微软雅黑" panose="020B0503020204020204" pitchFamily="34" charset="-122"/>
                </a:endParaRPr>
              </a:p>
            </p:txBody>
          </p:sp>
        </p:grpSp>
        <p:sp>
          <p:nvSpPr>
            <p:cNvPr id="73" name="椭圆 72"/>
            <p:cNvSpPr/>
            <p:nvPr/>
          </p:nvSpPr>
          <p:spPr>
            <a:xfrm>
              <a:off x="6400835" y="3643213"/>
              <a:ext cx="612000" cy="612000"/>
            </a:xfrm>
            <a:prstGeom prst="ellipse">
              <a:avLst/>
            </a:prstGeom>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a:t>3</a:t>
              </a:r>
              <a:endParaRPr lang="zh-CN" altLang="en-US" sz="2200" b="1" dirty="0"/>
            </a:p>
          </p:txBody>
        </p:sp>
        <p:cxnSp>
          <p:nvCxnSpPr>
            <p:cNvPr id="77" name="直接连接符 76"/>
            <p:cNvCxnSpPr/>
            <p:nvPr/>
          </p:nvCxnSpPr>
          <p:spPr>
            <a:xfrm>
              <a:off x="6466600" y="4424512"/>
              <a:ext cx="4725590" cy="0"/>
            </a:xfrm>
            <a:prstGeom prst="line">
              <a:avLst/>
            </a:prstGeom>
            <a:ln w="19050">
              <a:solidFill>
                <a:schemeClr val="bg2">
                  <a:lumMod val="10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6419850" y="4740910"/>
            <a:ext cx="5405755" cy="788035"/>
            <a:chOff x="6400835" y="4716453"/>
            <a:chExt cx="5292468" cy="787996"/>
          </a:xfrm>
        </p:grpSpPr>
        <p:grpSp>
          <p:nvGrpSpPr>
            <p:cNvPr id="7" name="组合 6"/>
            <p:cNvGrpSpPr/>
            <p:nvPr/>
          </p:nvGrpSpPr>
          <p:grpSpPr>
            <a:xfrm>
              <a:off x="7132567" y="4811183"/>
              <a:ext cx="4560736" cy="501625"/>
              <a:chOff x="6751207" y="3890843"/>
              <a:chExt cx="4560736" cy="501625"/>
            </a:xfrm>
          </p:grpSpPr>
          <p:sp>
            <p:nvSpPr>
              <p:cNvPr id="36" name="TextBox 35"/>
              <p:cNvSpPr txBox="1">
                <a:spLocks noChangeArrowheads="1"/>
              </p:cNvSpPr>
              <p:nvPr/>
            </p:nvSpPr>
            <p:spPr bwMode="auto">
              <a:xfrm>
                <a:off x="6751207" y="3890843"/>
                <a:ext cx="2388509" cy="5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2665" b="1" dirty="0">
                    <a:solidFill>
                      <a:schemeClr val="bg2">
                        <a:lumMod val="10000"/>
                      </a:schemeClr>
                    </a:solidFill>
                    <a:latin typeface="微软雅黑" panose="020B0503020204020204" pitchFamily="34" charset="-122"/>
                    <a:ea typeface="微软雅黑" panose="020B0503020204020204" pitchFamily="34" charset="-122"/>
                  </a:rPr>
                  <a:t>总</a:t>
                </a:r>
                <a:r>
                  <a:rPr lang="en-US" altLang="zh-CN" sz="2665" b="1" dirty="0">
                    <a:solidFill>
                      <a:schemeClr val="bg2">
                        <a:lumMod val="10000"/>
                      </a:schemeClr>
                    </a:solidFill>
                    <a:latin typeface="微软雅黑" panose="020B0503020204020204" pitchFamily="34" charset="-122"/>
                    <a:ea typeface="微软雅黑" panose="020B0503020204020204" pitchFamily="34" charset="-122"/>
                  </a:rPr>
                  <a:t>    </a:t>
                </a:r>
                <a:r>
                  <a:rPr lang="zh-CN" altLang="en-US" sz="2665" b="1" dirty="0">
                    <a:solidFill>
                      <a:schemeClr val="bg2">
                        <a:lumMod val="10000"/>
                      </a:schemeClr>
                    </a:solidFill>
                    <a:latin typeface="微软雅黑" panose="020B0503020204020204" pitchFamily="34" charset="-122"/>
                    <a:ea typeface="微软雅黑" panose="020B0503020204020204" pitchFamily="34" charset="-122"/>
                  </a:rPr>
                  <a:t>结</a:t>
                </a:r>
              </a:p>
            </p:txBody>
          </p:sp>
          <p:sp>
            <p:nvSpPr>
              <p:cNvPr id="40" name="TextBox 39"/>
              <p:cNvSpPr txBox="1"/>
              <p:nvPr/>
            </p:nvSpPr>
            <p:spPr>
              <a:xfrm>
                <a:off x="8888783" y="4017470"/>
                <a:ext cx="2423160" cy="316849"/>
              </a:xfrm>
              <a:prstGeom prst="rect">
                <a:avLst/>
              </a:prstGeom>
              <a:noFill/>
            </p:spPr>
            <p:txBody>
              <a:bodyPr wrap="square" rtlCol="0">
                <a:spAutoFit/>
              </a:bodyPr>
              <a:lstStyle/>
              <a:p>
                <a:pPr marL="0" lvl="1" algn="ctr"/>
                <a:endParaRPr lang="zh-CN" altLang="en-US" sz="1465" dirty="0">
                  <a:solidFill>
                    <a:schemeClr val="bg2">
                      <a:lumMod val="10000"/>
                    </a:schemeClr>
                  </a:solidFill>
                  <a:latin typeface="微软雅黑" panose="020B0503020204020204" pitchFamily="34" charset="-122"/>
                  <a:ea typeface="微软雅黑" panose="020B0503020204020204" pitchFamily="34" charset="-122"/>
                </a:endParaRPr>
              </a:p>
            </p:txBody>
          </p:sp>
        </p:grpSp>
        <p:sp>
          <p:nvSpPr>
            <p:cNvPr id="74" name="椭圆 73"/>
            <p:cNvSpPr/>
            <p:nvPr/>
          </p:nvSpPr>
          <p:spPr>
            <a:xfrm>
              <a:off x="6400835" y="4716453"/>
              <a:ext cx="612000" cy="612000"/>
            </a:xfrm>
            <a:prstGeom prst="ellipse">
              <a:avLst/>
            </a:prstGeom>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a:t>4</a:t>
              </a:r>
              <a:endParaRPr lang="zh-CN" altLang="en-US" sz="2200" b="1" dirty="0"/>
            </a:p>
          </p:txBody>
        </p:sp>
        <p:cxnSp>
          <p:nvCxnSpPr>
            <p:cNvPr id="78" name="直接连接符 77"/>
            <p:cNvCxnSpPr/>
            <p:nvPr/>
          </p:nvCxnSpPr>
          <p:spPr>
            <a:xfrm>
              <a:off x="6466600" y="5504449"/>
              <a:ext cx="4725590" cy="0"/>
            </a:xfrm>
            <a:prstGeom prst="line">
              <a:avLst/>
            </a:prstGeom>
            <a:ln w="19050">
              <a:solidFill>
                <a:schemeClr val="bg2">
                  <a:lumMod val="10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3900" y="1754491"/>
            <a:ext cx="4572000" cy="4762202"/>
          </a:xfrm>
          <a:prstGeom prst="ellipse">
            <a:avLst/>
          </a:prstGeom>
        </p:spPr>
      </p:pic>
      <p:sp>
        <p:nvSpPr>
          <p:cNvPr id="10" name="椭圆 9"/>
          <p:cNvSpPr/>
          <p:nvPr/>
        </p:nvSpPr>
        <p:spPr>
          <a:xfrm>
            <a:off x="494093" y="1686989"/>
            <a:ext cx="4641807" cy="4991802"/>
          </a:xfrm>
          <a:prstGeom prst="ellipse">
            <a:avLst/>
          </a:prstGeom>
          <a:solidFill>
            <a:schemeClr val="bg1">
              <a:lumMod val="9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081135" y="1754505"/>
            <a:ext cx="2110740" cy="368300"/>
          </a:xfrm>
          <a:prstGeom prst="rect">
            <a:avLst/>
          </a:prstGeom>
          <a:noFill/>
        </p:spPr>
        <p:txBody>
          <a:bodyPr wrap="square" rtlCol="0" anchor="t">
            <a:spAutoFit/>
          </a:bodyPr>
          <a:lstStyle/>
          <a:p>
            <a:r>
              <a:rPr lang="zh-CN" altLang="en-US" dirty="0">
                <a:solidFill>
                  <a:schemeClr val="bg2">
                    <a:lumMod val="10000"/>
                  </a:schemeClr>
                </a:solidFill>
                <a:latin typeface="微软雅黑" panose="020B0503020204020204" pitchFamily="34" charset="-122"/>
                <a:ea typeface="微软雅黑" panose="020B0503020204020204" pitchFamily="34" charset="-122"/>
                <a:sym typeface="+mn-ea"/>
              </a:rPr>
              <a:t>教学目标如何确定</a:t>
            </a:r>
          </a:p>
        </p:txBody>
      </p:sp>
      <p:sp>
        <p:nvSpPr>
          <p:cNvPr id="4" name="文本框 3"/>
          <p:cNvSpPr txBox="1"/>
          <p:nvPr/>
        </p:nvSpPr>
        <p:spPr>
          <a:xfrm>
            <a:off x="9974580" y="3966845"/>
            <a:ext cx="1317625" cy="368300"/>
          </a:xfrm>
          <a:prstGeom prst="rect">
            <a:avLst/>
          </a:prstGeom>
          <a:noFill/>
        </p:spPr>
        <p:txBody>
          <a:bodyPr wrap="square" rtlCol="0" anchor="t">
            <a:spAutoFit/>
          </a:bodyPr>
          <a:lstStyle/>
          <a:p>
            <a:r>
              <a:rPr lang="zh-CN" altLang="en-US" dirty="0">
                <a:solidFill>
                  <a:schemeClr val="bg2">
                    <a:lumMod val="10000"/>
                  </a:schemeClr>
                </a:solidFill>
                <a:latin typeface="微软雅黑" panose="020B0503020204020204" pitchFamily="34" charset="-122"/>
                <a:ea typeface="微软雅黑" panose="020B0503020204020204" pitchFamily="34" charset="-122"/>
                <a:sym typeface="+mn-ea"/>
              </a:rPr>
              <a:t>一些做法</a:t>
            </a: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cmpd="sng" w="57150">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rmAutofit/>
          </a:bodyPr>
          <a:lstStyle/>
          <a:p>
            <a:pPr algn="ctr"/>
            <a:endParaRPr altLang="en-US" b="1" lang="zh-CN" sz="2800"/>
          </a:p>
        </p:txBody>
      </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rtlCol="0" wrap="none">
              <a:spAutoFit/>
            </a:bodyPr>
            <a:lstStyle/>
            <a:p>
              <a:r>
                <a:rPr altLang="en-US" b="1" dirty="0" lang="zh-CN" sz="3500">
                  <a:solidFill>
                    <a:srgbClr val="0070C0"/>
                  </a:solidFill>
                  <a:latin charset="-122" panose="020B0503020204020204" pitchFamily="34" typeface="微软雅黑"/>
                  <a:ea charset="-122" panose="020B0503020204020204" pitchFamily="34" typeface="微软雅黑"/>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cstate="print"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0" name="椭圆 59"/>
              <p:cNvSpPr/>
              <p:nvPr/>
            </p:nvSpPr>
            <p:spPr>
              <a:xfrm rot="19800000">
                <a:off x="11042074" y="584389"/>
                <a:ext cx="566125" cy="518150"/>
              </a:xfrm>
              <a:prstGeom prst="ellipse">
                <a:avLst/>
              </a:prstGeom>
              <a:blipFill>
                <a:blip cstate="print"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4" name="文本框 3"/>
          <p:cNvSpPr txBox="1"/>
          <p:nvPr/>
        </p:nvSpPr>
        <p:spPr>
          <a:xfrm>
            <a:off x="280035" y="1352550"/>
            <a:ext cx="7143115" cy="396938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chemeClr val="accent1"/>
                </a:solidFill>
                <a:latin charset="0" panose="020B0604020202020204" pitchFamily="34" typeface="Arial"/>
                <a:ea charset="-122" panose="020B0503020204020204" pitchFamily="34" typeface="微软雅黑"/>
                <a:sym typeface="+mn-ea"/>
              </a:rPr>
              <a:t>（</a:t>
            </a:r>
            <a:r>
              <a:rPr altLang="zh-CN" b="1" lang="en-US" sz="2800">
                <a:solidFill>
                  <a:schemeClr val="accent1"/>
                </a:solidFill>
                <a:latin charset="0" panose="020B0604020202020204" pitchFamily="34" typeface="Arial"/>
                <a:ea charset="-122" panose="020B0503020204020204" pitchFamily="34" typeface="微软雅黑"/>
                <a:sym typeface="+mn-ea"/>
              </a:rPr>
              <a:t>4</a:t>
            </a:r>
            <a:r>
              <a:rPr altLang="en-US" b="1" lang="zh-CN" sz="2800">
                <a:solidFill>
                  <a:schemeClr val="accent1"/>
                </a:solidFill>
                <a:latin charset="0" panose="020B0604020202020204" pitchFamily="34" typeface="Arial"/>
                <a:ea charset="-122" panose="020B0503020204020204" pitchFamily="34" typeface="微软雅黑"/>
                <a:sym typeface="+mn-ea"/>
              </a:rPr>
              <a:t>）高三复习课评什么？</a:t>
            </a:r>
            <a:r>
              <a:rPr altLang="zh-CN" b="1" lang="en-US" sz="2800">
                <a:solidFill>
                  <a:schemeClr val="accent1"/>
                </a:solidFill>
                <a:latin charset="0" panose="020B0604020202020204" pitchFamily="34" typeface="Arial"/>
                <a:ea charset="-122" panose="020B0503020204020204" pitchFamily="34" typeface="微软雅黑"/>
                <a:sym typeface="+mn-ea"/>
              </a:rPr>
              <a:t>   </a:t>
            </a:r>
          </a:p>
          <a:p>
            <a:pPr algn="l"/>
            <a:r>
              <a:rPr altLang="zh-CN" b="1" lang="en-US" sz="2800">
                <a:solidFill>
                  <a:schemeClr val="accent1"/>
                </a:solidFill>
                <a:latin charset="0" panose="020B0604020202020204" pitchFamily="34" typeface="Arial"/>
                <a:ea charset="-122" panose="020B0503020204020204" pitchFamily="34" typeface="微软雅黑"/>
                <a:sym typeface="+mn-ea"/>
              </a:rPr>
              <a:t>  </a:t>
            </a:r>
          </a:p>
          <a:p>
            <a:pPr algn="l"/>
            <a:r>
              <a:rPr altLang="zh-CN" b="1" lang="en-US" sz="2800">
                <a:solidFill>
                  <a:schemeClr val="accent1"/>
                </a:solidFill>
                <a:latin charset="0" panose="020B0604020202020204" pitchFamily="34" typeface="Arial"/>
                <a:ea charset="-122" panose="020B0503020204020204" pitchFamily="34" typeface="微软雅黑"/>
                <a:sym typeface="+mn-ea"/>
              </a:rPr>
              <a:t> 1.</a:t>
            </a:r>
            <a:r>
              <a:rPr altLang="en-US" b="1" lang="zh-CN" sz="2800">
                <a:solidFill>
                  <a:schemeClr val="accent1"/>
                </a:solidFill>
                <a:latin charset="0" panose="020B0604020202020204" pitchFamily="34" typeface="Arial"/>
                <a:ea charset="-122" panose="020B0503020204020204" pitchFamily="34" typeface="微软雅黑"/>
                <a:sym typeface="+mn-ea"/>
              </a:rPr>
              <a:t>评</a:t>
            </a:r>
            <a:r>
              <a:rPr altLang="en-US" b="1" lang="zh-CN" sz="2800">
                <a:solidFill>
                  <a:srgbClr val="C00000"/>
                </a:solidFill>
                <a:latin charset="0" panose="020B0604020202020204" pitchFamily="34" typeface="Arial"/>
                <a:ea charset="-122" panose="020B0503020204020204" pitchFamily="34" typeface="微软雅黑"/>
                <a:sym typeface="+mn-ea"/>
              </a:rPr>
              <a:t>知识</a:t>
            </a:r>
            <a:r>
              <a:rPr altLang="en-US" b="1" lang="zh-CN" sz="2800">
                <a:solidFill>
                  <a:schemeClr val="accent1"/>
                </a:solidFill>
                <a:latin charset="0" panose="020B0604020202020204" pitchFamily="34" typeface="Arial"/>
                <a:ea charset="-122" panose="020B0503020204020204" pitchFamily="34" typeface="微软雅黑"/>
                <a:sym typeface="+mn-ea"/>
              </a:rPr>
              <a:t>掌握程度包括：</a:t>
            </a:r>
          </a:p>
          <a:p>
            <a:pPr algn="l"/>
            <a:r>
              <a:rPr altLang="zh-CN" b="1" lang="en-US" sz="2800">
                <a:solidFill>
                  <a:schemeClr val="accent1"/>
                </a:solidFill>
                <a:latin charset="0" panose="020F0502020204030204" typeface="Calibri"/>
                <a:ea charset="-122" panose="020B0503020204020204" pitchFamily="34" typeface="微软雅黑"/>
                <a:sym typeface="+mn-ea"/>
              </a:rPr>
              <a:t>    </a:t>
            </a:r>
            <a:r>
              <a:rPr altLang="en-US" b="1" lang="zh-CN" sz="2800">
                <a:solidFill>
                  <a:schemeClr val="accent1"/>
                </a:solidFill>
                <a:latin charset="0" panose="020F0502020204030204" typeface="Calibri"/>
                <a:ea charset="-122" panose="020B0503020204020204" pitchFamily="34" typeface="微软雅黑"/>
                <a:sym typeface="+mn-ea"/>
              </a:rPr>
              <a:t>①理解重要概念史实</a:t>
            </a:r>
          </a:p>
          <a:p>
            <a:pPr algn="l"/>
            <a:r>
              <a:rPr altLang="zh-CN" b="1" lang="en-US" sz="2800">
                <a:solidFill>
                  <a:schemeClr val="accent1"/>
                </a:solidFill>
                <a:latin charset="0" panose="020F0502020204030204" typeface="Calibri"/>
                <a:ea charset="-122" panose="020B0503020204020204" pitchFamily="34" typeface="微软雅黑"/>
                <a:sym typeface="+mn-ea"/>
              </a:rPr>
              <a:t>    </a:t>
            </a:r>
            <a:r>
              <a:rPr altLang="en-US" b="1" lang="zh-CN" sz="2800">
                <a:solidFill>
                  <a:schemeClr val="accent1"/>
                </a:solidFill>
                <a:latin charset="0" panose="020F0502020204030204" typeface="Calibri"/>
                <a:ea charset="-122" panose="020B0503020204020204" pitchFamily="34" typeface="微软雅黑"/>
                <a:sym typeface="+mn-ea"/>
              </a:rPr>
              <a:t>②知识系统（有结构的知识）</a:t>
            </a:r>
          </a:p>
          <a:p>
            <a:pPr algn="l"/>
            <a:r>
              <a:rPr altLang="zh-CN" b="1" lang="en-US" sz="2800">
                <a:solidFill>
                  <a:schemeClr val="accent1"/>
                </a:solidFill>
                <a:latin charset="0" panose="020F0502020204030204" typeface="Calibri"/>
                <a:ea charset="-122" panose="020B0503020204020204" pitchFamily="34" typeface="微软雅黑"/>
                <a:sym typeface="+mn-ea"/>
              </a:rPr>
              <a:t>    </a:t>
            </a:r>
          </a:p>
          <a:p>
            <a:pPr algn="l"/>
            <a:r>
              <a:rPr altLang="zh-CN" b="1" lang="en-US" sz="2800">
                <a:solidFill>
                  <a:schemeClr val="accent1"/>
                </a:solidFill>
                <a:latin charset="0" panose="020F0502020204030204" typeface="Calibri"/>
                <a:ea charset="-122" panose="020B0503020204020204" pitchFamily="34" typeface="微软雅黑"/>
                <a:sym typeface="+mn-ea"/>
              </a:rPr>
              <a:t>   2.</a:t>
            </a:r>
            <a:r>
              <a:rPr altLang="en-US" b="1" lang="zh-CN" sz="2800">
                <a:solidFill>
                  <a:schemeClr val="accent1"/>
                </a:solidFill>
                <a:latin charset="0" panose="020F0502020204030204" typeface="Calibri"/>
                <a:ea charset="-122" panose="020B0503020204020204" pitchFamily="34" typeface="微软雅黑"/>
                <a:sym typeface="+mn-ea"/>
              </a:rPr>
              <a:t>评</a:t>
            </a:r>
            <a:r>
              <a:rPr altLang="en-US" b="1" lang="zh-CN" sz="2800">
                <a:solidFill>
                  <a:srgbClr val="C00000"/>
                </a:solidFill>
                <a:latin charset="0" panose="020F0502020204030204" typeface="Calibri"/>
                <a:ea charset="-122" panose="020B0503020204020204" pitchFamily="34" typeface="微软雅黑"/>
                <a:sym typeface="+mn-ea"/>
              </a:rPr>
              <a:t>历史思想方法</a:t>
            </a:r>
            <a:r>
              <a:rPr altLang="en-US" b="1" lang="zh-CN" sz="2800">
                <a:solidFill>
                  <a:schemeClr val="accent1"/>
                </a:solidFill>
                <a:latin charset="0" panose="020F0502020204030204" typeface="Calibri"/>
                <a:ea charset="-122" panose="020B0503020204020204" pitchFamily="34" typeface="微软雅黑"/>
                <a:sym typeface="+mn-ea"/>
              </a:rPr>
              <a:t>掌握程度包括：</a:t>
            </a:r>
          </a:p>
          <a:p>
            <a:pPr algn="l"/>
            <a:r>
              <a:rPr altLang="zh-CN" b="1" lang="en-US" sz="2800">
                <a:solidFill>
                  <a:schemeClr val="accent1"/>
                </a:solidFill>
                <a:latin charset="0" panose="020F0502020204030204" typeface="Calibri"/>
                <a:ea charset="-122" panose="020B0503020204020204" pitchFamily="34" typeface="微软雅黑"/>
                <a:sym typeface="+mn-ea"/>
              </a:rPr>
              <a:t>    </a:t>
            </a:r>
            <a:r>
              <a:rPr altLang="en-US" b="1" lang="zh-CN" sz="2800">
                <a:solidFill>
                  <a:schemeClr val="accent1"/>
                </a:solidFill>
                <a:latin charset="0" panose="020F0502020204030204" typeface="Calibri"/>
                <a:ea charset="-122" panose="020B0503020204020204" pitchFamily="34" typeface="微软雅黑"/>
                <a:sym typeface="+mn-ea"/>
              </a:rPr>
              <a:t>①解题的思路方法</a:t>
            </a:r>
          </a:p>
          <a:p>
            <a:pPr algn="l"/>
            <a:r>
              <a:rPr altLang="zh-CN" b="1" lang="en-US" sz="2800">
                <a:solidFill>
                  <a:schemeClr val="accent1"/>
                </a:solidFill>
                <a:latin charset="0" panose="020F0502020204030204" typeface="Calibri"/>
                <a:ea charset="-122" panose="020B0503020204020204" pitchFamily="34" typeface="微软雅黑"/>
                <a:sym typeface="+mn-ea"/>
              </a:rPr>
              <a:t>    </a:t>
            </a:r>
            <a:r>
              <a:rPr altLang="en-US" b="1" lang="zh-CN" sz="2800">
                <a:solidFill>
                  <a:schemeClr val="accent1"/>
                </a:solidFill>
                <a:latin charset="0" panose="020F0502020204030204" typeface="Calibri"/>
                <a:ea charset="-122" panose="020B0503020204020204" pitchFamily="34" typeface="微软雅黑"/>
                <a:sym typeface="+mn-ea"/>
              </a:rPr>
              <a:t>②解决问题的能力</a:t>
            </a:r>
            <a:r>
              <a:rPr altLang="zh-CN" b="1" lang="en-US" sz="2800">
                <a:solidFill>
                  <a:schemeClr val="accent1"/>
                </a:solidFill>
                <a:latin charset="0" panose="020F0502020204030204" typeface="Calibri"/>
                <a:ea charset="-122" panose="020B0503020204020204" pitchFamily="34" typeface="微软雅黑"/>
                <a:sym typeface="+mn-ea"/>
              </a:rPr>
              <a:t>:</a:t>
            </a:r>
            <a:r>
              <a:rPr altLang="en-US" b="1" lang="zh-CN" sz="2800">
                <a:solidFill>
                  <a:schemeClr val="accent1"/>
                </a:solidFill>
                <a:latin charset="0" panose="020F0502020204030204" typeface="Calibri"/>
                <a:ea charset="-122" panose="020B0503020204020204" pitchFamily="34" typeface="微软雅黑"/>
                <a:sym typeface="+mn-ea"/>
              </a:rPr>
              <a:t>基础能力和高阶能力</a:t>
            </a:r>
          </a:p>
        </p:txBody>
      </p:sp>
      <p:pic>
        <p:nvPicPr>
          <p:cNvPr id="107" name="图片 106"/>
          <p:cNvPicPr/>
          <p:nvPr/>
        </p:nvPicPr>
        <p:blipFill>
          <a:blip r:embed="rId9"/>
          <a:stretch>
            <a:fillRect/>
          </a:stretch>
        </p:blipFill>
        <p:spPr>
          <a:xfrm>
            <a:off x="7290435" y="1921510"/>
            <a:ext cx="3660140" cy="2711450"/>
          </a:xfrm>
          <a:prstGeom prst="rect">
            <a:avLst/>
          </a:prstGeom>
          <a:noFill/>
          <a:ln w="9525">
            <a:noFill/>
          </a:ln>
        </p:spPr>
      </p:pic>
      <p:grpSp>
        <p:nvGrpSpPr>
          <p:cNvPr id="8" name="组合 7"/>
          <p:cNvGrpSpPr/>
          <p:nvPr/>
        </p:nvGrpSpPr>
        <p:grpSpPr>
          <a:xfrm>
            <a:off x="7290435" y="1205865"/>
            <a:ext cx="3512185" cy="3427095"/>
            <a:chOff x="8038" y="2563"/>
            <a:chExt cx="4906" cy="4505"/>
          </a:xfrm>
        </p:grpSpPr>
        <p:pic>
          <p:nvPicPr>
            <p:cNvPr id="105" name="图片 104"/>
            <p:cNvPicPr/>
            <p:nvPr>
              <p:custDataLst>
                <p:tags r:id="rId3"/>
              </p:custDataLst>
            </p:nvPr>
          </p:nvPicPr>
          <p:blipFill>
            <a:blip cstate="print" r:embed="rId10"/>
            <a:stretch>
              <a:fillRect/>
            </a:stretch>
          </p:blipFill>
          <p:spPr>
            <a:xfrm>
              <a:off x="8038" y="3169"/>
              <a:ext cx="4906" cy="3899"/>
            </a:xfrm>
            <a:prstGeom prst="rect">
              <a:avLst/>
            </a:prstGeom>
            <a:noFill/>
            <a:ln w="6350">
              <a:solidFill>
                <a:schemeClr val="tx1"/>
              </a:solidFill>
            </a:ln>
          </p:spPr>
        </p:pic>
        <p:sp>
          <p:nvSpPr>
            <p:cNvPr id="6" name="文本框 5"/>
            <p:cNvSpPr txBox="1"/>
            <p:nvPr>
              <p:custDataLst>
                <p:tags r:id="rId4"/>
              </p:custDataLst>
            </p:nvPr>
          </p:nvSpPr>
          <p:spPr>
            <a:xfrm>
              <a:off x="8038" y="2563"/>
              <a:ext cx="4903" cy="484"/>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1800">
                  <a:solidFill>
                    <a:srgbClr val="C00000"/>
                  </a:solidFill>
                  <a:latin charset="0" panose="020B0604020202020204" pitchFamily="34" typeface="Arial"/>
                  <a:ea charset="-122" panose="020B0503020204020204" pitchFamily="34" typeface="微软雅黑"/>
                </a:rPr>
                <a:t>核心价值指标体系</a:t>
              </a:r>
            </a:p>
          </p:txBody>
        </p:sp>
      </p:grpSp>
      <p:grpSp>
        <p:nvGrpSpPr>
          <p:cNvPr id="9" name="组合 8"/>
          <p:cNvGrpSpPr/>
          <p:nvPr/>
        </p:nvGrpSpPr>
        <p:grpSpPr>
          <a:xfrm>
            <a:off x="7290435" y="1209675"/>
            <a:ext cx="3793490" cy="3667760"/>
            <a:chOff x="7687" y="4300"/>
            <a:chExt cx="5428" cy="4673"/>
          </a:xfrm>
          <a:solidFill>
            <a:schemeClr val="bg1"/>
          </a:solidFill>
        </p:grpSpPr>
        <p:pic>
          <p:nvPicPr>
            <p:cNvPr id="106" name="图片 105"/>
            <p:cNvPicPr/>
            <p:nvPr>
              <p:custDataLst>
                <p:tags r:id="rId1"/>
              </p:custDataLst>
            </p:nvPr>
          </p:nvPicPr>
          <p:blipFill>
            <a:blip r:embed="rId11"/>
            <a:srcRect b="62" r="1"/>
            <a:stretch>
              <a:fillRect/>
            </a:stretch>
          </p:blipFill>
          <p:spPr>
            <a:xfrm>
              <a:off x="7687" y="5048"/>
              <a:ext cx="5428" cy="3925"/>
            </a:xfrm>
            <a:prstGeom prst="rect">
              <a:avLst/>
            </a:prstGeom>
            <a:grpFill/>
            <a:ln w="9525">
              <a:noFill/>
            </a:ln>
          </p:spPr>
        </p:pic>
        <p:sp>
          <p:nvSpPr>
            <p:cNvPr id="7" name="文本框 6"/>
            <p:cNvSpPr txBox="1"/>
            <p:nvPr>
              <p:custDataLst>
                <p:tags r:id="rId2"/>
              </p:custDataLst>
            </p:nvPr>
          </p:nvSpPr>
          <p:spPr>
            <a:xfrm>
              <a:off x="7687" y="4300"/>
              <a:ext cx="5427" cy="469"/>
            </a:xfrm>
            <a:prstGeom prst="rect">
              <a:avLst/>
            </a:prstGeom>
            <a:grpFill/>
          </p:spPr>
          <p:txBody>
            <a:bodyPr wrap="square">
              <a:spAutoFit/>
              <a:extLst>
                <a:ext uri="{4A0BC546-FE56-4ADE-93B0-CB8AF2F6F144}">
                  <wpsdc:textFrameExt xmlns:wpsdc="http://www.wps.cn/officeDocument/2022/drawingmlCustomData" xmlns="" type="text"/>
                </a:ext>
              </a:extLst>
            </a:bodyPr>
            <a:lstStyle/>
            <a:p>
              <a:pPr algn="l"/>
              <a:r>
                <a:rPr altLang="en-US" b="1" lang="zh-CN" sz="1800">
                  <a:solidFill>
                    <a:srgbClr val="C00000"/>
                  </a:solidFill>
                  <a:latin charset="0" panose="020B0604020202020204" pitchFamily="34" typeface="Arial"/>
                  <a:ea charset="-122" panose="020B0503020204020204" pitchFamily="34" typeface="微软雅黑"/>
                </a:rPr>
                <a:t>学科素养指标体系</a:t>
              </a:r>
            </a:p>
          </p:txBody>
        </p:sp>
      </p:grpSp>
      <p:sp>
        <p:nvSpPr>
          <p:cNvPr id="3" name="文本框 2"/>
          <p:cNvSpPr txBox="1"/>
          <p:nvPr/>
        </p:nvSpPr>
        <p:spPr>
          <a:xfrm>
            <a:off x="7067550" y="1209040"/>
            <a:ext cx="4776470" cy="4685665"/>
          </a:xfrm>
          <a:prstGeom prst="rect">
            <a:avLst/>
          </a:prstGeom>
          <a:solidFill>
            <a:schemeClr val="bg1"/>
          </a:solidFill>
          <a:ln>
            <a:solidFill>
              <a:srgbClr val="0579CD"/>
            </a:solidFill>
          </a:ln>
        </p:spPr>
        <p:txBody>
          <a:bodyPr anchor="t" rtlCol="0" wrap="square">
            <a:noAutofit/>
          </a:bodyPr>
          <a:lstStyle/>
          <a:p>
            <a:r>
              <a:rPr altLang="zh-CN" lang="en-US"/>
              <a:t>3</a:t>
            </a:r>
            <a:r>
              <a:rPr altLang="en-US" lang="zh-CN"/>
              <a:t>. 必备知识</a:t>
            </a:r>
          </a:p>
          <a:p>
            <a:r>
              <a:rPr altLang="en-US" lang="zh-CN"/>
              <a:t>理解并掌握</a:t>
            </a:r>
            <a:r>
              <a:rPr altLang="en-US" lang="zh-CN">
                <a:solidFill>
                  <a:srgbClr val="FF0000"/>
                </a:solidFill>
              </a:rPr>
              <a:t>人文社科的基本问题、原理与思想</a:t>
            </a:r>
            <a:r>
              <a:rPr altLang="en-US" lang="zh-CN"/>
              <a:t>，尤其是人文思想的正确立场、观点与方法。</a:t>
            </a:r>
          </a:p>
          <a:p>
            <a:r>
              <a:rPr altLang="en-US" lang="zh-CN"/>
              <a:t>理解并掌握</a:t>
            </a:r>
            <a:r>
              <a:rPr altLang="en-US" lang="zh-CN">
                <a:solidFill>
                  <a:srgbClr val="FF0000"/>
                </a:solidFill>
              </a:rPr>
              <a:t>基本的科学知识与技术、科学精神与思维方法。</a:t>
            </a:r>
          </a:p>
          <a:p>
            <a:r>
              <a:rPr altLang="en-US" lang="zh-CN"/>
              <a:t>掌握</a:t>
            </a:r>
            <a:r>
              <a:rPr altLang="en-US" lang="zh-CN">
                <a:solidFill>
                  <a:srgbClr val="FF0000"/>
                </a:solidFill>
              </a:rPr>
              <a:t>运用语言或其他符号形式进行表达的知识</a:t>
            </a:r>
            <a:r>
              <a:rPr altLang="en-US" lang="zh-CN"/>
              <a:t>。</a:t>
            </a:r>
          </a:p>
        </p:txBody>
      </p:sp>
      <p:sp>
        <p:nvSpPr>
          <p:cNvPr id="2" name="文本框 1"/>
          <p:cNvSpPr txBox="1"/>
          <p:nvPr/>
        </p:nvSpPr>
        <p:spPr>
          <a:xfrm>
            <a:off x="7068820" y="3033395"/>
            <a:ext cx="4775200" cy="2861310"/>
          </a:xfrm>
          <a:prstGeom prst="rect">
            <a:avLst/>
          </a:prstGeom>
          <a:noFill/>
          <a:ln>
            <a:solidFill>
              <a:srgbClr val="0579CD"/>
            </a:solidFill>
          </a:ln>
        </p:spPr>
        <p:txBody>
          <a:bodyPr anchor="t" rtlCol="0" wrap="square">
            <a:spAutoFit/>
          </a:bodyPr>
          <a:lstStyle/>
          <a:p>
            <a:r>
              <a:rPr altLang="zh-CN" lang="en-US"/>
              <a:t>4</a:t>
            </a:r>
            <a:r>
              <a:rPr altLang="en-US" lang="zh-CN"/>
              <a:t>.关键能力</a:t>
            </a:r>
          </a:p>
          <a:p>
            <a:r>
              <a:rPr altLang="en-US" lang="zh-CN">
                <a:solidFill>
                  <a:srgbClr val="FF0000"/>
                </a:solidFill>
              </a:rPr>
              <a:t>知识获取能力群</a:t>
            </a:r>
            <a:r>
              <a:rPr altLang="en-US" lang="zh-CN"/>
              <a:t>，主要包括:语言解码能力、符号理解能力、阅读理解能力、信息搜索能力、信息整理能力，等等。</a:t>
            </a:r>
          </a:p>
          <a:p>
            <a:r>
              <a:rPr altLang="en-US" lang="zh-CN">
                <a:solidFill>
                  <a:srgbClr val="FF0000"/>
                </a:solidFill>
              </a:rPr>
              <a:t>实践操作能力群</a:t>
            </a:r>
            <a:r>
              <a:rPr altLang="en-US" lang="zh-CN"/>
              <a:t>，主要包括:实验设计能力、数据处理能力、信息转化能力、动手操作能力、应用写作能力、语言表达能力，等等。</a:t>
            </a:r>
          </a:p>
          <a:p>
            <a:r>
              <a:rPr altLang="en-US" lang="zh-CN">
                <a:solidFill>
                  <a:srgbClr val="FF0000"/>
                </a:solidFill>
              </a:rPr>
              <a:t>思维认知能力群，</a:t>
            </a:r>
            <a:r>
              <a:rPr altLang="en-US" lang="zh-CN"/>
              <a:t>主要包括:形象思维能力、抽象思维能力、归纳概括能力、演绎推理能力、批判性思维能力、辩证思维能力，等等。</a:t>
            </a:r>
          </a:p>
        </p:txBody>
      </p:sp>
    </p:spTree>
  </p:cSld>
  <p:clrMapOvr>
    <a:masterClrMapping/>
  </p:clrMapOvr>
  <mc:AlternateContent xmlns:mc="http://schemas.openxmlformats.org/markup-compatibility/2006">
    <mc:Choice xmlns="" xmlns:p14="http://schemas.microsoft.com/office/powerpoint/2010/main" Requires="p14">
      <p:transition p14:dur="125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4"/>
                                        </p:tgtEl>
                                        <p:attrNameLst>
                                          <p:attrName>style.visibility</p:attrName>
                                        </p:attrNameLst>
                                      </p:cBhvr>
                                      <p:to>
                                        <p:strVal val="visible"/>
                                      </p:to>
                                    </p:set>
                                    <p:animEffect filter="blinds(horizontal)" transition="in">
                                      <p:cBhvr>
                                        <p:cTn dur="500" id="7"/>
                                        <p:tgtEl>
                                          <p:spTgt spid="4"/>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4">
                                            <p:txEl>
                                              <p:pRg end="0" st="0"/>
                                            </p:txEl>
                                          </p:spTgt>
                                        </p:tgtEl>
                                        <p:attrNameLst>
                                          <p:attrName>style.visibility</p:attrName>
                                        </p:attrNameLst>
                                      </p:cBhvr>
                                      <p:to>
                                        <p:strVal val="visible"/>
                                      </p:to>
                                    </p:set>
                                    <p:animEffect filter="blinds(horizontal)" transition="in">
                                      <p:cBhvr>
                                        <p:cTn dur="500" id="12"/>
                                        <p:tgtEl>
                                          <p:spTgt spid="4">
                                            <p:txEl>
                                              <p:pRg end="0" st="0"/>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107"/>
                                        </p:tgtEl>
                                        <p:attrNameLst>
                                          <p:attrName>style.visibility</p:attrName>
                                        </p:attrNameLst>
                                      </p:cBhvr>
                                      <p:to>
                                        <p:strVal val="visible"/>
                                      </p:to>
                                    </p:set>
                                    <p:animEffect filter="blinds(horizontal)" transition="in">
                                      <p:cBhvr>
                                        <p:cTn dur="500" id="17"/>
                                        <p:tgtEl>
                                          <p:spTgt spid="107"/>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3" presetSubtype="10">
                                  <p:stCondLst>
                                    <p:cond delay="0"/>
                                  </p:stCondLst>
                                  <p:childTnLst>
                                    <p:set>
                                      <p:cBhvr>
                                        <p:cTn dur="1" fill="hold" id="21">
                                          <p:stCondLst>
                                            <p:cond delay="0"/>
                                          </p:stCondLst>
                                        </p:cTn>
                                        <p:tgtEl>
                                          <p:spTgt spid="8"/>
                                        </p:tgtEl>
                                        <p:attrNameLst>
                                          <p:attrName>style.visibility</p:attrName>
                                        </p:attrNameLst>
                                      </p:cBhvr>
                                      <p:to>
                                        <p:strVal val="visible"/>
                                      </p:to>
                                    </p:set>
                                    <p:animEffect filter="blinds(horizontal)" transition="in">
                                      <p:cBhvr>
                                        <p:cTn dur="500" id="22"/>
                                        <p:tgtEl>
                                          <p:spTgt spid="8"/>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3" presetSubtype="10">
                                  <p:stCondLst>
                                    <p:cond delay="0"/>
                                  </p:stCondLst>
                                  <p:childTnLst>
                                    <p:set>
                                      <p:cBhvr>
                                        <p:cTn dur="1" fill="hold" id="26">
                                          <p:stCondLst>
                                            <p:cond delay="0"/>
                                          </p:stCondLst>
                                        </p:cTn>
                                        <p:tgtEl>
                                          <p:spTgt spid="9"/>
                                        </p:tgtEl>
                                        <p:attrNameLst>
                                          <p:attrName>style.visibility</p:attrName>
                                        </p:attrNameLst>
                                      </p:cBhvr>
                                      <p:to>
                                        <p:strVal val="visible"/>
                                      </p:to>
                                    </p:set>
                                    <p:animEffect filter="blinds(horizontal)" transition="in">
                                      <p:cBhvr>
                                        <p:cTn dur="500" id="27"/>
                                        <p:tgtEl>
                                          <p:spTgt spid="9"/>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3" presetSubtype="10">
                                  <p:stCondLst>
                                    <p:cond delay="0"/>
                                  </p:stCondLst>
                                  <p:childTnLst>
                                    <p:set>
                                      <p:cBhvr>
                                        <p:cTn dur="1" fill="hold" id="31">
                                          <p:stCondLst>
                                            <p:cond delay="0"/>
                                          </p:stCondLst>
                                        </p:cTn>
                                        <p:tgtEl>
                                          <p:spTgt spid="3"/>
                                        </p:tgtEl>
                                        <p:attrNameLst>
                                          <p:attrName>style.visibility</p:attrName>
                                        </p:attrNameLst>
                                      </p:cBhvr>
                                      <p:to>
                                        <p:strVal val="visible"/>
                                      </p:to>
                                    </p:set>
                                    <p:animEffect filter="blinds(horizontal)" transition="in">
                                      <p:cBhvr>
                                        <p:cTn dur="500" id="32"/>
                                        <p:tgtEl>
                                          <p:spTgt spid="3"/>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3" presetSubtype="10">
                                  <p:stCondLst>
                                    <p:cond delay="0"/>
                                  </p:stCondLst>
                                  <p:childTnLst>
                                    <p:set>
                                      <p:cBhvr>
                                        <p:cTn dur="1" fill="hold" id="36">
                                          <p:stCondLst>
                                            <p:cond delay="0"/>
                                          </p:stCondLst>
                                        </p:cTn>
                                        <p:tgtEl>
                                          <p:spTgt spid="2"/>
                                        </p:tgtEl>
                                        <p:attrNameLst>
                                          <p:attrName>style.visibility</p:attrName>
                                        </p:attrNameLst>
                                      </p:cBhvr>
                                      <p:to>
                                        <p:strVal val="visible"/>
                                      </p:to>
                                    </p:set>
                                    <p:animEffect filter="blinds(horizontal)" transition="in">
                                      <p:cBhvr>
                                        <p:cTn dur="500" id="37"/>
                                        <p:tgtEl>
                                          <p:spTgt spid="2"/>
                                        </p:tgtEl>
                                      </p:cBhvr>
                                    </p:animEffect>
                                  </p:childTnLst>
                                </p:cTn>
                              </p:par>
                            </p:childTnLst>
                          </p:cTn>
                        </p:par>
                      </p:childTnLst>
                    </p:cTn>
                  </p:par>
                  <p:par>
                    <p:cTn fill="hold" id="38">
                      <p:stCondLst>
                        <p:cond delay="indefinite"/>
                      </p:stCondLst>
                      <p:childTnLst>
                        <p:par>
                          <p:cTn fill="hold" id="39">
                            <p:stCondLst>
                              <p:cond delay="0"/>
                            </p:stCondLst>
                            <p:childTnLst>
                              <p:par>
                                <p:cTn fill="hold" id="40" nodeType="clickEffect" presetClass="entr" presetID="3" presetSubtype="10">
                                  <p:stCondLst>
                                    <p:cond delay="0"/>
                                  </p:stCondLst>
                                  <p:childTnLst>
                                    <p:set>
                                      <p:cBhvr>
                                        <p:cTn dur="1" fill="hold" id="41">
                                          <p:stCondLst>
                                            <p:cond delay="0"/>
                                          </p:stCondLst>
                                        </p:cTn>
                                        <p:tgtEl>
                                          <p:spTgt spid="4">
                                            <p:txEl>
                                              <p:pRg end="2" st="2"/>
                                            </p:txEl>
                                          </p:spTgt>
                                        </p:tgtEl>
                                        <p:attrNameLst>
                                          <p:attrName>style.visibility</p:attrName>
                                        </p:attrNameLst>
                                      </p:cBhvr>
                                      <p:to>
                                        <p:strVal val="visible"/>
                                      </p:to>
                                    </p:set>
                                    <p:animEffect filter="blinds(horizontal)" transition="in">
                                      <p:cBhvr>
                                        <p:cTn dur="500" id="42"/>
                                        <p:tgtEl>
                                          <p:spTgt spid="4">
                                            <p:txEl>
                                              <p:pRg end="2" st="2"/>
                                            </p:txEl>
                                          </p:spTgt>
                                        </p:tgtEl>
                                      </p:cBhvr>
                                    </p:animEffect>
                                  </p:childTnLst>
                                </p:cTn>
                              </p:par>
                              <p:par>
                                <p:cTn fill="hold" id="43" nodeType="withEffect" presetClass="entr" presetID="3" presetSubtype="10">
                                  <p:stCondLst>
                                    <p:cond delay="0"/>
                                  </p:stCondLst>
                                  <p:childTnLst>
                                    <p:set>
                                      <p:cBhvr>
                                        <p:cTn dur="1" fill="hold" id="44">
                                          <p:stCondLst>
                                            <p:cond delay="0"/>
                                          </p:stCondLst>
                                        </p:cTn>
                                        <p:tgtEl>
                                          <p:spTgt spid="4">
                                            <p:txEl>
                                              <p:pRg end="3" st="3"/>
                                            </p:txEl>
                                          </p:spTgt>
                                        </p:tgtEl>
                                        <p:attrNameLst>
                                          <p:attrName>style.visibility</p:attrName>
                                        </p:attrNameLst>
                                      </p:cBhvr>
                                      <p:to>
                                        <p:strVal val="visible"/>
                                      </p:to>
                                    </p:set>
                                    <p:animEffect filter="blinds(horizontal)" transition="in">
                                      <p:cBhvr>
                                        <p:cTn dur="500" id="45"/>
                                        <p:tgtEl>
                                          <p:spTgt spid="4">
                                            <p:txEl>
                                              <p:pRg end="3" st="3"/>
                                            </p:txEl>
                                          </p:spTgt>
                                        </p:tgtEl>
                                      </p:cBhvr>
                                    </p:animEffect>
                                  </p:childTnLst>
                                </p:cTn>
                              </p:par>
                              <p:par>
                                <p:cTn fill="hold" id="46" nodeType="withEffect" presetClass="entr" presetID="3" presetSubtype="10">
                                  <p:stCondLst>
                                    <p:cond delay="0"/>
                                  </p:stCondLst>
                                  <p:childTnLst>
                                    <p:set>
                                      <p:cBhvr>
                                        <p:cTn dur="1" fill="hold" id="47">
                                          <p:stCondLst>
                                            <p:cond delay="0"/>
                                          </p:stCondLst>
                                        </p:cTn>
                                        <p:tgtEl>
                                          <p:spTgt spid="4">
                                            <p:txEl>
                                              <p:pRg end="4" st="4"/>
                                            </p:txEl>
                                          </p:spTgt>
                                        </p:tgtEl>
                                        <p:attrNameLst>
                                          <p:attrName>style.visibility</p:attrName>
                                        </p:attrNameLst>
                                      </p:cBhvr>
                                      <p:to>
                                        <p:strVal val="visible"/>
                                      </p:to>
                                    </p:set>
                                    <p:animEffect filter="blinds(horizontal)" transition="in">
                                      <p:cBhvr>
                                        <p:cTn dur="500" id="48"/>
                                        <p:tgtEl>
                                          <p:spTgt spid="4">
                                            <p:txEl>
                                              <p:pRg end="4" st="4"/>
                                            </p:txEl>
                                          </p:spTgt>
                                        </p:tgtEl>
                                      </p:cBhvr>
                                    </p:animEffect>
                                  </p:childTnLst>
                                </p:cTn>
                              </p:par>
                              <p:par>
                                <p:cTn fill="hold" id="49" nodeType="withEffect" presetClass="entr" presetID="3" presetSubtype="10">
                                  <p:stCondLst>
                                    <p:cond delay="0"/>
                                  </p:stCondLst>
                                  <p:childTnLst>
                                    <p:set>
                                      <p:cBhvr>
                                        <p:cTn dur="1" fill="hold" id="50">
                                          <p:stCondLst>
                                            <p:cond delay="0"/>
                                          </p:stCondLst>
                                        </p:cTn>
                                        <p:tgtEl>
                                          <p:spTgt spid="4">
                                            <p:txEl>
                                              <p:pRg end="5" st="5"/>
                                            </p:txEl>
                                          </p:spTgt>
                                        </p:tgtEl>
                                        <p:attrNameLst>
                                          <p:attrName>style.visibility</p:attrName>
                                        </p:attrNameLst>
                                      </p:cBhvr>
                                      <p:to>
                                        <p:strVal val="visible"/>
                                      </p:to>
                                    </p:set>
                                    <p:animEffect filter="blinds(horizontal)" transition="in">
                                      <p:cBhvr>
                                        <p:cTn dur="500" id="51"/>
                                        <p:tgtEl>
                                          <p:spTgt spid="4">
                                            <p:txEl>
                                              <p:pRg end="5" st="5"/>
                                            </p:txEl>
                                          </p:spTgt>
                                        </p:tgtEl>
                                      </p:cBhvr>
                                    </p:animEffect>
                                  </p:childTnLst>
                                </p:cTn>
                              </p:par>
                              <p:par>
                                <p:cTn fill="hold" id="52" nodeType="withEffect" presetClass="entr" presetID="3" presetSubtype="10">
                                  <p:stCondLst>
                                    <p:cond delay="0"/>
                                  </p:stCondLst>
                                  <p:childTnLst>
                                    <p:set>
                                      <p:cBhvr>
                                        <p:cTn dur="1" fill="hold" id="53">
                                          <p:stCondLst>
                                            <p:cond delay="0"/>
                                          </p:stCondLst>
                                        </p:cTn>
                                        <p:tgtEl>
                                          <p:spTgt spid="4">
                                            <p:txEl>
                                              <p:pRg end="6" st="6"/>
                                            </p:txEl>
                                          </p:spTgt>
                                        </p:tgtEl>
                                        <p:attrNameLst>
                                          <p:attrName>style.visibility</p:attrName>
                                        </p:attrNameLst>
                                      </p:cBhvr>
                                      <p:to>
                                        <p:strVal val="visible"/>
                                      </p:to>
                                    </p:set>
                                    <p:animEffect filter="blinds(horizontal)" transition="in">
                                      <p:cBhvr>
                                        <p:cTn dur="500" id="54"/>
                                        <p:tgtEl>
                                          <p:spTgt spid="4">
                                            <p:txEl>
                                              <p:pRg end="6" st="6"/>
                                            </p:txEl>
                                          </p:spTgt>
                                        </p:tgtEl>
                                      </p:cBhvr>
                                    </p:animEffect>
                                  </p:childTnLst>
                                </p:cTn>
                              </p:par>
                              <p:par>
                                <p:cTn fill="hold" id="55" nodeType="withEffect" presetClass="entr" presetID="3" presetSubtype="10">
                                  <p:stCondLst>
                                    <p:cond delay="0"/>
                                  </p:stCondLst>
                                  <p:childTnLst>
                                    <p:set>
                                      <p:cBhvr>
                                        <p:cTn dur="1" fill="hold" id="56">
                                          <p:stCondLst>
                                            <p:cond delay="0"/>
                                          </p:stCondLst>
                                        </p:cTn>
                                        <p:tgtEl>
                                          <p:spTgt spid="4">
                                            <p:txEl>
                                              <p:pRg end="7" st="7"/>
                                            </p:txEl>
                                          </p:spTgt>
                                        </p:tgtEl>
                                        <p:attrNameLst>
                                          <p:attrName>style.visibility</p:attrName>
                                        </p:attrNameLst>
                                      </p:cBhvr>
                                      <p:to>
                                        <p:strVal val="visible"/>
                                      </p:to>
                                    </p:set>
                                    <p:animEffect filter="blinds(horizontal)" transition="in">
                                      <p:cBhvr>
                                        <p:cTn dur="500" id="57"/>
                                        <p:tgtEl>
                                          <p:spTgt spid="4">
                                            <p:txEl>
                                              <p:pRg end="7" st="7"/>
                                            </p:txEl>
                                          </p:spTgt>
                                        </p:tgtEl>
                                      </p:cBhvr>
                                    </p:animEffect>
                                  </p:childTnLst>
                                </p:cTn>
                              </p:par>
                              <p:par>
                                <p:cTn fill="hold" id="58" nodeType="withEffect" presetClass="entr" presetID="3" presetSubtype="10">
                                  <p:stCondLst>
                                    <p:cond delay="0"/>
                                  </p:stCondLst>
                                  <p:childTnLst>
                                    <p:set>
                                      <p:cBhvr>
                                        <p:cTn dur="1" fill="hold" id="59">
                                          <p:stCondLst>
                                            <p:cond delay="0"/>
                                          </p:stCondLst>
                                        </p:cTn>
                                        <p:tgtEl>
                                          <p:spTgt spid="4">
                                            <p:txEl>
                                              <p:pRg end="8" st="8"/>
                                            </p:txEl>
                                          </p:spTgt>
                                        </p:tgtEl>
                                        <p:attrNameLst>
                                          <p:attrName>style.visibility</p:attrName>
                                        </p:attrNameLst>
                                      </p:cBhvr>
                                      <p:to>
                                        <p:strVal val="visible"/>
                                      </p:to>
                                    </p:set>
                                    <p:animEffect filter="blinds(horizontal)" transition="in">
                                      <p:cBhvr>
                                        <p:cTn dur="500" id="60"/>
                                        <p:tgtEl>
                                          <p:spTgt spid="4">
                                            <p:txEl>
                                              <p:pRg end="8" st="8"/>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1" spid="4"/>
      <p:bldP animBg="1" bldLvl="0" grpId="0" spid="3"/>
      <p:bldP animBg="1" grpId="1" spid="3"/>
      <p:bldP animBg="1" bldLvl="0" grpId="0" spid="2"/>
      <p:bldP animBg="1" grpId="1" spid="2"/>
    </p:bld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cmpd="sng" w="57150">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rmAutofit/>
          </a:bodyPr>
          <a:lstStyle/>
          <a:p>
            <a:pPr algn="ctr"/>
            <a:endParaRPr altLang="en-US" b="1" lang="zh-CN" sz="2800"/>
          </a:p>
        </p:txBody>
      </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rtlCol="0" wrap="none">
              <a:spAutoFit/>
            </a:bodyPr>
            <a:lstStyle/>
            <a:p>
              <a:r>
                <a:rPr altLang="en-US" b="1" dirty="0" lang="zh-CN" sz="3500">
                  <a:solidFill>
                    <a:srgbClr val="0070C0"/>
                  </a:solidFill>
                  <a:latin charset="-122" panose="020B0503020204020204" pitchFamily="34" typeface="微软雅黑"/>
                  <a:ea charset="-122" panose="020B0503020204020204" pitchFamily="34" typeface="微软雅黑"/>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cstate="print"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0" name="椭圆 59"/>
              <p:cNvSpPr/>
              <p:nvPr/>
            </p:nvSpPr>
            <p:spPr>
              <a:xfrm rot="19800000">
                <a:off x="11042074" y="584389"/>
                <a:ext cx="566125" cy="518150"/>
              </a:xfrm>
              <a:prstGeom prst="ellipse">
                <a:avLst/>
              </a:prstGeom>
              <a:blipFill>
                <a:blip cstate="print"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4" name="文本框 3"/>
          <p:cNvSpPr txBox="1"/>
          <p:nvPr/>
        </p:nvSpPr>
        <p:spPr>
          <a:xfrm>
            <a:off x="0" y="949960"/>
            <a:ext cx="4614545" cy="224536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chemeClr val="accent1"/>
                </a:solidFill>
                <a:latin charset="0" panose="020B0604020202020204" pitchFamily="34" typeface="Arial"/>
                <a:ea charset="-122" panose="020B0503020204020204" pitchFamily="34" typeface="微软雅黑"/>
                <a:sym typeface="+mn-ea"/>
              </a:rPr>
              <a:t>（</a:t>
            </a:r>
            <a:r>
              <a:rPr altLang="zh-CN" b="1" lang="en-US" sz="2800">
                <a:solidFill>
                  <a:schemeClr val="accent1"/>
                </a:solidFill>
                <a:latin charset="0" panose="020B0604020202020204" pitchFamily="34" typeface="Arial"/>
                <a:ea charset="-122" panose="020B0503020204020204" pitchFamily="34" typeface="微软雅黑"/>
                <a:sym typeface="+mn-ea"/>
              </a:rPr>
              <a:t>4</a:t>
            </a:r>
            <a:r>
              <a:rPr altLang="en-US" b="1" lang="zh-CN" sz="2800">
                <a:solidFill>
                  <a:schemeClr val="accent1"/>
                </a:solidFill>
                <a:latin charset="0" panose="020B0604020202020204" pitchFamily="34" typeface="Arial"/>
                <a:ea charset="-122" panose="020B0503020204020204" pitchFamily="34" typeface="微软雅黑"/>
                <a:sym typeface="+mn-ea"/>
              </a:rPr>
              <a:t>）高三复习课评什么？</a:t>
            </a:r>
            <a:r>
              <a:rPr altLang="zh-CN" b="1" lang="en-US" sz="2800">
                <a:solidFill>
                  <a:schemeClr val="accent1"/>
                </a:solidFill>
                <a:latin charset="0" panose="020B0604020202020204" pitchFamily="34" typeface="Arial"/>
                <a:ea charset="-122" panose="020B0503020204020204" pitchFamily="34" typeface="微软雅黑"/>
                <a:sym typeface="+mn-ea"/>
              </a:rPr>
              <a:t>   </a:t>
            </a:r>
          </a:p>
          <a:p>
            <a:pPr algn="l"/>
            <a:r>
              <a:rPr altLang="zh-CN" b="1" lang="en-US" sz="2800">
                <a:solidFill>
                  <a:schemeClr val="accent1"/>
                </a:solidFill>
                <a:latin charset="0" panose="020B0604020202020204" pitchFamily="34" typeface="Arial"/>
                <a:ea charset="-122" panose="020B0503020204020204" pitchFamily="34" typeface="微软雅黑"/>
                <a:sym typeface="+mn-ea"/>
              </a:rPr>
              <a:t>  </a:t>
            </a:r>
          </a:p>
          <a:p>
            <a:pPr algn="l"/>
            <a:r>
              <a:rPr altLang="zh-CN" b="1" lang="en-US" sz="2800">
                <a:solidFill>
                  <a:schemeClr val="accent1"/>
                </a:solidFill>
                <a:latin charset="0" panose="020B0604020202020204" pitchFamily="34" typeface="Arial"/>
                <a:ea charset="-122" panose="020B0503020204020204" pitchFamily="34" typeface="微软雅黑"/>
                <a:sym typeface="+mn-ea"/>
              </a:rPr>
              <a:t> 1.</a:t>
            </a:r>
            <a:r>
              <a:rPr altLang="en-US" b="1" lang="zh-CN" sz="2800">
                <a:solidFill>
                  <a:schemeClr val="accent1"/>
                </a:solidFill>
                <a:latin charset="0" panose="020B0604020202020204" pitchFamily="34" typeface="Arial"/>
                <a:ea charset="-122" panose="020B0503020204020204" pitchFamily="34" typeface="微软雅黑"/>
                <a:sym typeface="+mn-ea"/>
              </a:rPr>
              <a:t>评</a:t>
            </a:r>
            <a:r>
              <a:rPr altLang="en-US" b="1" lang="zh-CN" sz="2800">
                <a:solidFill>
                  <a:srgbClr val="C00000"/>
                </a:solidFill>
                <a:latin charset="0" panose="020B0604020202020204" pitchFamily="34" typeface="Arial"/>
                <a:ea charset="-122" panose="020B0503020204020204" pitchFamily="34" typeface="微软雅黑"/>
                <a:sym typeface="+mn-ea"/>
              </a:rPr>
              <a:t>知识</a:t>
            </a:r>
            <a:r>
              <a:rPr altLang="en-US" b="1" lang="zh-CN" sz="2800">
                <a:solidFill>
                  <a:schemeClr val="accent1"/>
                </a:solidFill>
                <a:latin charset="0" panose="020B0604020202020204" pitchFamily="34" typeface="Arial"/>
                <a:ea charset="-122" panose="020B0503020204020204" pitchFamily="34" typeface="微软雅黑"/>
                <a:sym typeface="+mn-ea"/>
              </a:rPr>
              <a:t>掌握程度包括：</a:t>
            </a:r>
          </a:p>
          <a:p>
            <a:pPr algn="l"/>
            <a:r>
              <a:rPr altLang="en-US" b="1" lang="zh-CN" sz="2800">
                <a:solidFill>
                  <a:schemeClr val="accent1"/>
                </a:solidFill>
                <a:latin charset="-122" panose="02010609060101010101" pitchFamily="49" typeface="楷体"/>
                <a:ea charset="-122" panose="02010609060101010101" pitchFamily="49" typeface="楷体"/>
                <a:cs charset="-122" panose="02010609060101010101" pitchFamily="49" typeface="楷体"/>
                <a:sym typeface="+mn-ea"/>
              </a:rPr>
              <a:t>①理解重要概念史实</a:t>
            </a:r>
            <a:r>
              <a:rPr altLang="en-US" b="1" lang="zh-CN" sz="2400">
                <a:solidFill>
                  <a:schemeClr val="accent1"/>
                </a:solidFill>
                <a:latin charset="-122" panose="02010609060101010101" pitchFamily="49" typeface="楷体"/>
                <a:ea charset="-122" panose="02010609060101010101" pitchFamily="49" typeface="楷体"/>
                <a:cs charset="-122" panose="02010609060101010101" pitchFamily="49" typeface="楷体"/>
                <a:sym typeface="+mn-ea"/>
              </a:rPr>
              <a:t>（</a:t>
            </a:r>
            <a:r>
              <a:rPr altLang="zh-CN" b="1" lang="en-US" sz="2400">
                <a:solidFill>
                  <a:schemeClr val="accent1"/>
                </a:solidFill>
                <a:latin charset="-122" panose="02010609060101010101" pitchFamily="49" typeface="楷体"/>
                <a:ea charset="-122" panose="02010609060101010101" pitchFamily="49" typeface="楷体"/>
                <a:cs charset="-122" panose="02010609060101010101" pitchFamily="49" typeface="楷体"/>
                <a:sym typeface="+mn-ea"/>
              </a:rPr>
              <a:t>563</a:t>
            </a:r>
            <a:r>
              <a:rPr altLang="en-US" b="1" lang="zh-CN" sz="2400">
                <a:solidFill>
                  <a:schemeClr val="accent1"/>
                </a:solidFill>
                <a:latin charset="-122" panose="02010609060101010101" pitchFamily="49" typeface="楷体"/>
                <a:ea charset="-122" panose="02010609060101010101" pitchFamily="49" typeface="楷体"/>
                <a:cs charset="-122" panose="02010609060101010101" pitchFamily="49" typeface="楷体"/>
                <a:sym typeface="+mn-ea"/>
              </a:rPr>
              <a:t>个）</a:t>
            </a:r>
          </a:p>
          <a:p>
            <a:pPr algn="l"/>
            <a:r>
              <a:rPr altLang="en-US" b="1" lang="zh-CN" sz="2800">
                <a:solidFill>
                  <a:schemeClr val="accent1"/>
                </a:solidFill>
                <a:latin charset="-122" panose="02010609060101010101" pitchFamily="49" typeface="楷体"/>
                <a:ea charset="-122" panose="02010609060101010101" pitchFamily="49" typeface="楷体"/>
                <a:cs charset="-122" panose="02010609060101010101" pitchFamily="49" typeface="楷体"/>
                <a:sym typeface="+mn-ea"/>
              </a:rPr>
              <a:t>②知识系统（有结构的知识）</a:t>
            </a:r>
            <a:r>
              <a:rPr altLang="zh-CN" b="1" lang="en-US" sz="2800">
                <a:solidFill>
                  <a:schemeClr val="accent1"/>
                </a:solidFill>
                <a:latin charset="0" panose="020F0502020204030204" typeface="Calibri"/>
                <a:ea charset="-122" panose="020B0503020204020204" pitchFamily="34" typeface="微软雅黑"/>
                <a:sym typeface="+mn-ea"/>
              </a:rPr>
              <a:t> </a:t>
            </a:r>
            <a:endParaRPr altLang="en-US" b="1" lang="zh-CN" sz="2800">
              <a:solidFill>
                <a:schemeClr val="accent1"/>
              </a:solidFill>
              <a:latin charset="-122" panose="02010609060101010101" pitchFamily="49" typeface="楷体"/>
              <a:ea charset="-122" panose="02010609060101010101" pitchFamily="49" typeface="楷体"/>
              <a:cs charset="-122" panose="02010609060101010101" pitchFamily="49" typeface="楷体"/>
              <a:sym typeface="+mn-ea"/>
            </a:endParaRPr>
          </a:p>
        </p:txBody>
      </p:sp>
      <p:pic>
        <p:nvPicPr>
          <p:cNvPr id="10" name="图片 9"/>
          <p:cNvPicPr>
            <a:picLocks noChangeAspect="1"/>
          </p:cNvPicPr>
          <p:nvPr/>
        </p:nvPicPr>
        <p:blipFill>
          <a:blip r:embed="rId6"/>
          <a:srcRect b="11" r="34"/>
          <a:stretch>
            <a:fillRect/>
          </a:stretch>
        </p:blipFill>
        <p:spPr>
          <a:xfrm>
            <a:off x="4640580" y="1471930"/>
            <a:ext cx="7362825" cy="4772660"/>
          </a:xfrm>
          <a:prstGeom prst="rect">
            <a:avLst/>
          </a:prstGeom>
        </p:spPr>
      </p:pic>
      <p:pic>
        <p:nvPicPr>
          <p:cNvPr id="17" name="图片 16"/>
          <p:cNvPicPr>
            <a:picLocks noChangeAspect="1"/>
          </p:cNvPicPr>
          <p:nvPr/>
        </p:nvPicPr>
        <p:blipFill>
          <a:blip r:embed="rId7"/>
          <a:srcRect b="77"/>
          <a:stretch>
            <a:fillRect/>
          </a:stretch>
        </p:blipFill>
        <p:spPr>
          <a:xfrm>
            <a:off x="4534535" y="1725295"/>
            <a:ext cx="7430135" cy="4819650"/>
          </a:xfrm>
          <a:prstGeom prst="rect">
            <a:avLst/>
          </a:prstGeom>
        </p:spPr>
      </p:pic>
      <p:pic>
        <p:nvPicPr>
          <p:cNvPr id="18" name="图片 17"/>
          <p:cNvPicPr>
            <a:picLocks noChangeAspect="1"/>
          </p:cNvPicPr>
          <p:nvPr/>
        </p:nvPicPr>
        <p:blipFill>
          <a:blip r:embed="rId8"/>
          <a:srcRect r="40"/>
          <a:stretch>
            <a:fillRect/>
          </a:stretch>
        </p:blipFill>
        <p:spPr>
          <a:xfrm>
            <a:off x="4533900" y="1797050"/>
            <a:ext cx="7430770" cy="4558030"/>
          </a:xfrm>
          <a:prstGeom prst="rect">
            <a:avLst/>
          </a:prstGeom>
        </p:spPr>
      </p:pic>
      <p:pic>
        <p:nvPicPr>
          <p:cNvPr id="19" name="图片 18"/>
          <p:cNvPicPr>
            <a:picLocks noChangeAspect="1"/>
          </p:cNvPicPr>
          <p:nvPr/>
        </p:nvPicPr>
        <p:blipFill>
          <a:blip r:embed="rId9"/>
          <a:stretch>
            <a:fillRect/>
          </a:stretch>
        </p:blipFill>
        <p:spPr>
          <a:xfrm>
            <a:off x="4615180" y="1725295"/>
            <a:ext cx="7576820" cy="4558030"/>
          </a:xfrm>
          <a:prstGeom prst="rect">
            <a:avLst/>
          </a:prstGeom>
        </p:spPr>
      </p:pic>
      <p:pic>
        <p:nvPicPr>
          <p:cNvPr id="20" name="图片 19"/>
          <p:cNvPicPr>
            <a:picLocks noChangeAspect="1"/>
          </p:cNvPicPr>
          <p:nvPr/>
        </p:nvPicPr>
        <p:blipFill>
          <a:blip r:embed="rId10"/>
          <a:stretch>
            <a:fillRect/>
          </a:stretch>
        </p:blipFill>
        <p:spPr>
          <a:xfrm>
            <a:off x="4615180" y="1796415"/>
            <a:ext cx="7508875" cy="4559300"/>
          </a:xfrm>
          <a:prstGeom prst="rect">
            <a:avLst/>
          </a:prstGeom>
        </p:spPr>
      </p:pic>
      <p:sp>
        <p:nvSpPr>
          <p:cNvPr id="21" name="文本框 20"/>
          <p:cNvSpPr txBox="1"/>
          <p:nvPr>
            <p:custDataLst>
              <p:tags r:id="rId1"/>
            </p:custDataLst>
          </p:nvPr>
        </p:nvSpPr>
        <p:spPr>
          <a:xfrm>
            <a:off x="4640580" y="1561465"/>
            <a:ext cx="7362190" cy="4924425"/>
          </a:xfrm>
          <a:prstGeom prst="rect">
            <a:avLst/>
          </a:prstGeom>
          <a:solidFill>
            <a:schemeClr val="bg1"/>
          </a:solidFill>
          <a:ln w="6350">
            <a:solidFill>
              <a:schemeClr val="tx1"/>
            </a:solidFill>
          </a:ln>
        </p:spPr>
        <p:txBody>
          <a:bodyPr anchor="t" rtlCol="0" wrap="square">
            <a:noAutofit/>
          </a:bodyPr>
          <a:lstStyle/>
          <a:p>
            <a:pPr algn="just" fontAlgn="auto" indent="0">
              <a:lnSpc>
                <a:spcPct val="125000"/>
              </a:lnSpc>
            </a:pP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a:t>
            </a:r>
            <a:r>
              <a:rPr altLang="zh-CN" b="1" lang="en-US" sz="2400">
                <a:solidFill>
                  <a:srgbClr val="000000"/>
                </a:solidFill>
                <a:latin charset="-122" panose="02010609060101010101" typeface="黑体"/>
                <a:ea charset="-122" panose="02010609060101010101" typeface="黑体"/>
                <a:cs charset="-122" panose="02010609060101010101" typeface="黑体"/>
                <a:sym typeface="+mn-ea"/>
              </a:rPr>
              <a:t>2021</a:t>
            </a: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年全国乙卷）</a:t>
            </a:r>
            <a:r>
              <a:rPr b="1" lang="en-US" sz="2400">
                <a:solidFill>
                  <a:srgbClr val="000000"/>
                </a:solidFill>
                <a:latin charset="-122" panose="02010609060101010101" typeface="黑体"/>
                <a:ea charset="-122" panose="02010609060101010101" typeface="黑体"/>
                <a:cs charset="-122" panose="02010609060101010101" typeface="黑体"/>
                <a:sym typeface="+mn-ea"/>
              </a:rPr>
              <a:t>24.西周分封制下,周天子与诸侯国君将包括土地及人口的采邑赐给卿、大夫作为世禄。西周中期以后,贵族所获采邑越来越多,到春秋时期,有的诸侯国一个大夫的采邑就多达数十个。这说明</a:t>
            </a:r>
          </a:p>
          <a:p>
            <a:pPr algn="just" fontAlgn="auto" indent="0">
              <a:lnSpc>
                <a:spcPct val="125000"/>
              </a:lnSpc>
            </a:pPr>
            <a:r>
              <a:rPr b="1" lang="en-US" sz="2400">
                <a:solidFill>
                  <a:srgbClr val="000000"/>
                </a:solidFill>
                <a:latin charset="-122" panose="02010609060101010101" typeface="黑体"/>
                <a:ea charset="-122" panose="02010609060101010101" typeface="黑体"/>
                <a:cs charset="-122" panose="02010609060101010101" typeface="黑体"/>
                <a:sym typeface="+mn-ea"/>
              </a:rPr>
              <a:t>(　　)</a:t>
            </a: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　　　　　　　　　　　　　　　　　</a:t>
            </a:r>
            <a:endParaRPr altLang="en-US" b="1" lang="zh-CN" sz="2400">
              <a:solidFill>
                <a:srgbClr val="000000"/>
              </a:solidFill>
              <a:latin charset="-122" panose="02010609060101010101" typeface="黑体"/>
              <a:ea charset="-122" panose="02010609060101010101" typeface="黑体"/>
              <a:cs charset="-122" panose="02010609060101010101" typeface="黑体"/>
            </a:endParaRPr>
          </a:p>
          <a:p>
            <a:pPr algn="just" fontAlgn="auto" indent="0">
              <a:lnSpc>
                <a:spcPct val="125000"/>
              </a:lnSpc>
            </a:pP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A.土地国有制度废除	</a:t>
            </a:r>
          </a:p>
          <a:p>
            <a:pPr algn="just" fontAlgn="auto" indent="0">
              <a:lnSpc>
                <a:spcPct val="125000"/>
              </a:lnSpc>
            </a:pP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B.分封体制不断强化</a:t>
            </a:r>
            <a:endParaRPr altLang="en-US" b="1" lang="zh-CN" sz="2400">
              <a:solidFill>
                <a:srgbClr val="000000"/>
              </a:solidFill>
              <a:latin charset="-122" panose="02010609060101010101" typeface="黑体"/>
              <a:ea charset="-122" panose="02010609060101010101" typeface="黑体"/>
              <a:cs charset="-122" panose="02010609060101010101" typeface="黑体"/>
            </a:endParaRPr>
          </a:p>
          <a:p>
            <a:pPr algn="just" fontAlgn="auto" indent="0">
              <a:lnSpc>
                <a:spcPct val="125000"/>
              </a:lnSpc>
            </a:pP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C.诸侯国君权力巩固	</a:t>
            </a:r>
          </a:p>
          <a:p>
            <a:pPr algn="just" fontAlgn="auto" indent="0">
              <a:lnSpc>
                <a:spcPct val="125000"/>
              </a:lnSpc>
            </a:pPr>
            <a:r>
              <a:rPr altLang="en-US" b="1" lang="zh-CN" sz="2400">
                <a:solidFill>
                  <a:srgbClr val="000000"/>
                </a:solidFill>
                <a:latin charset="-122" panose="02010609060101010101" typeface="黑体"/>
                <a:ea charset="-122" panose="02010609060101010101" typeface="黑体"/>
                <a:cs charset="-122" panose="02010609060101010101" typeface="黑体"/>
                <a:sym typeface="+mn-ea"/>
              </a:rPr>
              <a:t>D.社会生产持续发展</a:t>
            </a:r>
          </a:p>
        </p:txBody>
      </p:sp>
    </p:spTree>
  </p:cSld>
  <p:clrMapOvr>
    <a:masterClrMapping/>
  </p:clrMapOvr>
  <mc:AlternateContent xmlns:mc="http://schemas.openxmlformats.org/markup-compatibility/2006">
    <mc:Choice xmlns="" xmlns:p14="http://schemas.microsoft.com/office/powerpoint/2010/main" Requires="p14">
      <p:transition p14:dur="125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10"/>
                                        </p:tgtEl>
                                        <p:attrNameLst>
                                          <p:attrName>style.visibility</p:attrName>
                                        </p:attrNameLst>
                                      </p:cBhvr>
                                      <p:to>
                                        <p:strVal val="visible"/>
                                      </p:to>
                                    </p:set>
                                    <p:animEffect filter="blinds(horizontal)" transition="in">
                                      <p:cBhvr>
                                        <p:cTn dur="500" id="7"/>
                                        <p:tgtEl>
                                          <p:spTgt spid="10"/>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xit" presetID="3" presetSubtype="10">
                                  <p:stCondLst>
                                    <p:cond delay="0"/>
                                  </p:stCondLst>
                                  <p:childTnLst>
                                    <p:animEffect filter="blinds(horizontal)" transition="out">
                                      <p:cBhvr>
                                        <p:cTn dur="500" id="11"/>
                                        <p:tgtEl>
                                          <p:spTgt spid="10"/>
                                        </p:tgtEl>
                                      </p:cBhvr>
                                    </p:animEffect>
                                    <p:set>
                                      <p:cBhvr>
                                        <p:cTn dur="1" fill="hold" id="12">
                                          <p:stCondLst>
                                            <p:cond delay="499"/>
                                          </p:stCondLst>
                                        </p:cTn>
                                        <p:tgtEl>
                                          <p:spTgt spid="10"/>
                                        </p:tgtEl>
                                        <p:attrNameLst>
                                          <p:attrName>style.visibility</p:attrName>
                                        </p:attrNameLst>
                                      </p:cBhvr>
                                      <p:to>
                                        <p:strVal val="hidden"/>
                                      </p:to>
                                    </p:se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17"/>
                                        </p:tgtEl>
                                        <p:attrNameLst>
                                          <p:attrName>style.visibility</p:attrName>
                                        </p:attrNameLst>
                                      </p:cBhvr>
                                      <p:to>
                                        <p:strVal val="visible"/>
                                      </p:to>
                                    </p:set>
                                    <p:animEffect filter="blinds(horizontal)" transition="in">
                                      <p:cBhvr>
                                        <p:cTn dur="500" id="17"/>
                                        <p:tgtEl>
                                          <p:spTgt spid="17"/>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xit" presetID="22" presetSubtype="4">
                                  <p:stCondLst>
                                    <p:cond delay="0"/>
                                  </p:stCondLst>
                                  <p:childTnLst>
                                    <p:animEffect filter="wipe(down)" transition="out">
                                      <p:cBhvr>
                                        <p:cTn dur="500" id="21"/>
                                        <p:tgtEl>
                                          <p:spTgt spid="17"/>
                                        </p:tgtEl>
                                      </p:cBhvr>
                                    </p:animEffect>
                                    <p:set>
                                      <p:cBhvr>
                                        <p:cTn dur="1" fill="hold" id="22">
                                          <p:stCondLst>
                                            <p:cond delay="499"/>
                                          </p:stCondLst>
                                        </p:cTn>
                                        <p:tgtEl>
                                          <p:spTgt spid="17"/>
                                        </p:tgtEl>
                                        <p:attrNameLst>
                                          <p:attrName>style.visibility</p:attrName>
                                        </p:attrNameLst>
                                      </p:cBhvr>
                                      <p:to>
                                        <p:strVal val="hidden"/>
                                      </p:to>
                                    </p:se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3" presetSubtype="10">
                                  <p:stCondLst>
                                    <p:cond delay="0"/>
                                  </p:stCondLst>
                                  <p:childTnLst>
                                    <p:set>
                                      <p:cBhvr>
                                        <p:cTn dur="1" fill="hold" id="26">
                                          <p:stCondLst>
                                            <p:cond delay="0"/>
                                          </p:stCondLst>
                                        </p:cTn>
                                        <p:tgtEl>
                                          <p:spTgt spid="18"/>
                                        </p:tgtEl>
                                        <p:attrNameLst>
                                          <p:attrName>style.visibility</p:attrName>
                                        </p:attrNameLst>
                                      </p:cBhvr>
                                      <p:to>
                                        <p:strVal val="visible"/>
                                      </p:to>
                                    </p:set>
                                    <p:animEffect filter="blinds(horizontal)" transition="in">
                                      <p:cBhvr>
                                        <p:cTn dur="500" id="27"/>
                                        <p:tgtEl>
                                          <p:spTgt spid="18"/>
                                        </p:tgtEl>
                                      </p:cBhvr>
                                    </p:animEffect>
                                  </p:childTnLst>
                                </p:cTn>
                              </p:par>
                            </p:childTnLst>
                          </p:cTn>
                        </p:par>
                      </p:childTnLst>
                    </p:cTn>
                  </p:par>
                  <p:par>
                    <p:cTn fill="hold" id="28">
                      <p:stCondLst>
                        <p:cond delay="indefinite"/>
                      </p:stCondLst>
                      <p:childTnLst>
                        <p:par>
                          <p:cTn fill="hold" id="29">
                            <p:stCondLst>
                              <p:cond delay="0"/>
                            </p:stCondLst>
                            <p:childTnLst>
                              <p:par>
                                <p:cTn fill="hold" id="30" nodeType="clickEffect" presetClass="exit" presetID="3" presetSubtype="10">
                                  <p:stCondLst>
                                    <p:cond delay="0"/>
                                  </p:stCondLst>
                                  <p:childTnLst>
                                    <p:animEffect filter="blinds(horizontal)" transition="out">
                                      <p:cBhvr>
                                        <p:cTn dur="500" id="31"/>
                                        <p:tgtEl>
                                          <p:spTgt spid="18"/>
                                        </p:tgtEl>
                                      </p:cBhvr>
                                    </p:animEffect>
                                    <p:set>
                                      <p:cBhvr>
                                        <p:cTn dur="1" fill="hold" id="32">
                                          <p:stCondLst>
                                            <p:cond delay="499"/>
                                          </p:stCondLst>
                                        </p:cTn>
                                        <p:tgtEl>
                                          <p:spTgt spid="18"/>
                                        </p:tgtEl>
                                        <p:attrNameLst>
                                          <p:attrName>style.visibility</p:attrName>
                                        </p:attrNameLst>
                                      </p:cBhvr>
                                      <p:to>
                                        <p:strVal val="hidden"/>
                                      </p:to>
                                    </p:set>
                                  </p:childTnLst>
                                </p:cTn>
                              </p:par>
                            </p:childTnLst>
                          </p:cTn>
                        </p:par>
                      </p:childTnLst>
                    </p:cTn>
                  </p:par>
                  <p:par>
                    <p:cTn fill="hold" id="33">
                      <p:stCondLst>
                        <p:cond delay="indefinite"/>
                      </p:stCondLst>
                      <p:childTnLst>
                        <p:par>
                          <p:cTn fill="hold" id="34">
                            <p:stCondLst>
                              <p:cond delay="0"/>
                            </p:stCondLst>
                            <p:childTnLst>
                              <p:par>
                                <p:cTn fill="hold" id="35" nodeType="clickEffect" presetClass="entr" presetID="3" presetSubtype="10">
                                  <p:stCondLst>
                                    <p:cond delay="0"/>
                                  </p:stCondLst>
                                  <p:childTnLst>
                                    <p:set>
                                      <p:cBhvr>
                                        <p:cTn dur="1" fill="hold" id="36">
                                          <p:stCondLst>
                                            <p:cond delay="0"/>
                                          </p:stCondLst>
                                        </p:cTn>
                                        <p:tgtEl>
                                          <p:spTgt spid="19"/>
                                        </p:tgtEl>
                                        <p:attrNameLst>
                                          <p:attrName>style.visibility</p:attrName>
                                        </p:attrNameLst>
                                      </p:cBhvr>
                                      <p:to>
                                        <p:strVal val="visible"/>
                                      </p:to>
                                    </p:set>
                                    <p:animEffect filter="blinds(horizontal)" transition="in">
                                      <p:cBhvr>
                                        <p:cTn dur="500" id="37"/>
                                        <p:tgtEl>
                                          <p:spTgt spid="19"/>
                                        </p:tgtEl>
                                      </p:cBhvr>
                                    </p:animEffect>
                                  </p:childTnLst>
                                </p:cTn>
                              </p:par>
                            </p:childTnLst>
                          </p:cTn>
                        </p:par>
                      </p:childTnLst>
                    </p:cTn>
                  </p:par>
                  <p:par>
                    <p:cTn fill="hold" id="38">
                      <p:stCondLst>
                        <p:cond delay="indefinite"/>
                      </p:stCondLst>
                      <p:childTnLst>
                        <p:par>
                          <p:cTn fill="hold" id="39">
                            <p:stCondLst>
                              <p:cond delay="0"/>
                            </p:stCondLst>
                            <p:childTnLst>
                              <p:par>
                                <p:cTn fill="hold" id="40" nodeType="clickEffect" presetClass="exit" presetID="3" presetSubtype="10">
                                  <p:stCondLst>
                                    <p:cond delay="0"/>
                                  </p:stCondLst>
                                  <p:childTnLst>
                                    <p:animEffect filter="blinds(horizontal)" transition="out">
                                      <p:cBhvr>
                                        <p:cTn dur="500" id="41"/>
                                        <p:tgtEl>
                                          <p:spTgt spid="19"/>
                                        </p:tgtEl>
                                      </p:cBhvr>
                                    </p:animEffect>
                                    <p:set>
                                      <p:cBhvr>
                                        <p:cTn dur="1" fill="hold" id="42">
                                          <p:stCondLst>
                                            <p:cond delay="499"/>
                                          </p:stCondLst>
                                        </p:cTn>
                                        <p:tgtEl>
                                          <p:spTgt spid="19"/>
                                        </p:tgtEl>
                                        <p:attrNameLst>
                                          <p:attrName>style.visibility</p:attrName>
                                        </p:attrNameLst>
                                      </p:cBhvr>
                                      <p:to>
                                        <p:strVal val="hidden"/>
                                      </p:to>
                                    </p:set>
                                  </p:childTnLst>
                                </p:cTn>
                              </p:par>
                            </p:childTnLst>
                          </p:cTn>
                        </p:par>
                      </p:childTnLst>
                    </p:cTn>
                  </p:par>
                  <p:par>
                    <p:cTn fill="hold" id="43">
                      <p:stCondLst>
                        <p:cond delay="indefinite"/>
                      </p:stCondLst>
                      <p:childTnLst>
                        <p:par>
                          <p:cTn fill="hold" id="44">
                            <p:stCondLst>
                              <p:cond delay="0"/>
                            </p:stCondLst>
                            <p:childTnLst>
                              <p:par>
                                <p:cTn fill="hold" id="45" nodeType="clickEffect" presetClass="entr" presetID="3" presetSubtype="10">
                                  <p:stCondLst>
                                    <p:cond delay="0"/>
                                  </p:stCondLst>
                                  <p:childTnLst>
                                    <p:set>
                                      <p:cBhvr>
                                        <p:cTn dur="1" fill="hold" id="46">
                                          <p:stCondLst>
                                            <p:cond delay="0"/>
                                          </p:stCondLst>
                                        </p:cTn>
                                        <p:tgtEl>
                                          <p:spTgt spid="20"/>
                                        </p:tgtEl>
                                        <p:attrNameLst>
                                          <p:attrName>style.visibility</p:attrName>
                                        </p:attrNameLst>
                                      </p:cBhvr>
                                      <p:to>
                                        <p:strVal val="visible"/>
                                      </p:to>
                                    </p:set>
                                    <p:animEffect filter="blinds(horizontal)" transition="in">
                                      <p:cBhvr>
                                        <p:cTn dur="500" id="47"/>
                                        <p:tgtEl>
                                          <p:spTgt spid="20"/>
                                        </p:tgtEl>
                                      </p:cBhvr>
                                    </p:animEffect>
                                  </p:childTnLst>
                                </p:cTn>
                              </p:par>
                            </p:childTnLst>
                          </p:cTn>
                        </p:par>
                      </p:childTnLst>
                    </p:cTn>
                  </p:par>
                  <p:par>
                    <p:cTn fill="hold" id="48">
                      <p:stCondLst>
                        <p:cond delay="indefinite"/>
                      </p:stCondLst>
                      <p:childTnLst>
                        <p:par>
                          <p:cTn fill="hold" id="49">
                            <p:stCondLst>
                              <p:cond delay="0"/>
                            </p:stCondLst>
                            <p:childTnLst>
                              <p:par>
                                <p:cTn fill="hold" id="50" nodeType="clickEffect" presetClass="exit" presetID="3" presetSubtype="10">
                                  <p:stCondLst>
                                    <p:cond delay="0"/>
                                  </p:stCondLst>
                                  <p:childTnLst>
                                    <p:animEffect filter="blinds(horizontal)" transition="out">
                                      <p:cBhvr>
                                        <p:cTn dur="500" id="51"/>
                                        <p:tgtEl>
                                          <p:spTgt spid="20"/>
                                        </p:tgtEl>
                                      </p:cBhvr>
                                    </p:animEffect>
                                    <p:set>
                                      <p:cBhvr>
                                        <p:cTn dur="1" fill="hold" id="52">
                                          <p:stCondLst>
                                            <p:cond delay="499"/>
                                          </p:stCondLst>
                                        </p:cTn>
                                        <p:tgtEl>
                                          <p:spTgt spid="20"/>
                                        </p:tgtEl>
                                        <p:attrNameLst>
                                          <p:attrName>style.visibility</p:attrName>
                                        </p:attrNameLst>
                                      </p:cBhvr>
                                      <p:to>
                                        <p:strVal val="hidden"/>
                                      </p:to>
                                    </p:set>
                                  </p:childTnLst>
                                </p:cTn>
                              </p:par>
                            </p:childTnLst>
                          </p:cTn>
                        </p:par>
                      </p:childTnLst>
                    </p:cTn>
                  </p:par>
                  <p:par>
                    <p:cTn fill="hold" id="53">
                      <p:stCondLst>
                        <p:cond delay="indefinite"/>
                      </p:stCondLst>
                      <p:childTnLst>
                        <p:par>
                          <p:cTn fill="hold" id="54">
                            <p:stCondLst>
                              <p:cond delay="0"/>
                            </p:stCondLst>
                            <p:childTnLst>
                              <p:par>
                                <p:cTn fill="hold" grpId="0" id="55" nodeType="clickEffect" presetClass="entr" presetID="3" presetSubtype="10">
                                  <p:stCondLst>
                                    <p:cond delay="0"/>
                                  </p:stCondLst>
                                  <p:childTnLst>
                                    <p:set>
                                      <p:cBhvr>
                                        <p:cTn dur="1" fill="hold" id="56">
                                          <p:stCondLst>
                                            <p:cond delay="0"/>
                                          </p:stCondLst>
                                        </p:cTn>
                                        <p:tgtEl>
                                          <p:spTgt spid="21"/>
                                        </p:tgtEl>
                                        <p:attrNameLst>
                                          <p:attrName>style.visibility</p:attrName>
                                        </p:attrNameLst>
                                      </p:cBhvr>
                                      <p:to>
                                        <p:strVal val="visible"/>
                                      </p:to>
                                    </p:set>
                                    <p:animEffect filter="blinds(horizontal)" transition="in">
                                      <p:cBhvr>
                                        <p:cTn dur="500" id="57"/>
                                        <p:tgtEl>
                                          <p:spTgt spid="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ldLvl="0" grpId="0" spid="21"/>
      <p:bldP animBg="1" grpId="1" spid="2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0" y="949960"/>
            <a:ext cx="5321935" cy="310769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chemeClr val="accent1"/>
                </a:solidFill>
                <a:latin typeface="Arial" panose="020B0604020202020204" pitchFamily="34" charset="0"/>
                <a:ea typeface="微软雅黑" panose="020B0503020204020204" pitchFamily="34" charset="-122"/>
                <a:sym typeface="+mn-ea"/>
              </a:rPr>
              <a:t>（</a:t>
            </a:r>
            <a:r>
              <a:rPr lang="en-US" altLang="zh-CN" sz="2800" b="1">
                <a:solidFill>
                  <a:schemeClr val="accent1"/>
                </a:solidFill>
                <a:latin typeface="Arial" panose="020B0604020202020204" pitchFamily="34" charset="0"/>
                <a:ea typeface="微软雅黑" panose="020B0503020204020204" pitchFamily="34" charset="-122"/>
                <a:sym typeface="+mn-ea"/>
              </a:rPr>
              <a:t>4</a:t>
            </a:r>
            <a:r>
              <a:rPr lang="zh-CN" altLang="en-US" sz="2800" b="1">
                <a:solidFill>
                  <a:schemeClr val="accent1"/>
                </a:solidFill>
                <a:latin typeface="Arial" panose="020B0604020202020204" pitchFamily="34" charset="0"/>
                <a:ea typeface="微软雅黑" panose="020B0503020204020204" pitchFamily="34" charset="-122"/>
                <a:sym typeface="+mn-ea"/>
              </a:rPr>
              <a:t>）高三复习课评什么？</a:t>
            </a:r>
            <a:r>
              <a:rPr lang="en-US" altLang="zh-CN" sz="2800" b="1">
                <a:solidFill>
                  <a:schemeClr val="accent1"/>
                </a:solidFill>
                <a:latin typeface="Arial" panose="020B0604020202020204" pitchFamily="34" charset="0"/>
                <a:ea typeface="微软雅黑" panose="020B0503020204020204" pitchFamily="34" charset="-122"/>
                <a:sym typeface="+mn-ea"/>
              </a:rPr>
              <a:t>   </a:t>
            </a:r>
          </a:p>
          <a:p>
            <a:pPr algn="l"/>
            <a:r>
              <a:rPr lang="en-US" altLang="zh-CN" sz="2800" b="1">
                <a:solidFill>
                  <a:schemeClr val="accent1"/>
                </a:solidFill>
                <a:latin typeface="Arial" panose="020B0604020202020204" pitchFamily="34" charset="0"/>
                <a:ea typeface="微软雅黑" panose="020B0503020204020204" pitchFamily="34" charset="-122"/>
                <a:sym typeface="+mn-ea"/>
              </a:rPr>
              <a:t>  </a:t>
            </a:r>
          </a:p>
          <a:p>
            <a:pPr algn="l"/>
            <a:r>
              <a:rPr lang="en-US" altLang="zh-CN" sz="2800" b="1">
                <a:solidFill>
                  <a:schemeClr val="accent1"/>
                </a:solidFill>
                <a:latin typeface="Calibri" panose="020F0502020204030204" charset="0"/>
                <a:ea typeface="微软雅黑" panose="020B0503020204020204" pitchFamily="34" charset="-122"/>
                <a:sym typeface="+mn-ea"/>
              </a:rPr>
              <a:t>    </a:t>
            </a:r>
          </a:p>
          <a:p>
            <a:pPr algn="l"/>
            <a:r>
              <a:rPr lang="en-US" altLang="zh-CN" sz="2800" b="1">
                <a:solidFill>
                  <a:schemeClr val="accent1"/>
                </a:solidFill>
                <a:latin typeface="Calibri" panose="020F0502020204030204" charset="0"/>
                <a:ea typeface="微软雅黑" panose="020B0503020204020204" pitchFamily="34" charset="-122"/>
                <a:sym typeface="+mn-ea"/>
              </a:rPr>
              <a:t>2.</a:t>
            </a:r>
            <a:r>
              <a:rPr lang="zh-CN" altLang="en-US" sz="2800" b="1">
                <a:solidFill>
                  <a:schemeClr val="accent1"/>
                </a:solidFill>
                <a:latin typeface="Calibri" panose="020F0502020204030204" charset="0"/>
                <a:ea typeface="微软雅黑" panose="020B0503020204020204" pitchFamily="34" charset="-122"/>
                <a:sym typeface="+mn-ea"/>
              </a:rPr>
              <a:t>评</a:t>
            </a:r>
            <a:r>
              <a:rPr lang="zh-CN" altLang="en-US" sz="2800" b="1">
                <a:solidFill>
                  <a:srgbClr val="C00000"/>
                </a:solidFill>
                <a:latin typeface="Calibri" panose="020F0502020204030204" charset="0"/>
                <a:ea typeface="微软雅黑" panose="020B0503020204020204" pitchFamily="34" charset="-122"/>
                <a:sym typeface="+mn-ea"/>
              </a:rPr>
              <a:t>历史思想方法</a:t>
            </a:r>
            <a:r>
              <a:rPr lang="zh-CN" altLang="en-US" sz="2800" b="1">
                <a:solidFill>
                  <a:schemeClr val="accent1"/>
                </a:solidFill>
                <a:latin typeface="Calibri" panose="020F0502020204030204" charset="0"/>
                <a:ea typeface="微软雅黑" panose="020B0503020204020204" pitchFamily="34" charset="-122"/>
                <a:sym typeface="+mn-ea"/>
              </a:rPr>
              <a:t>掌握程度包括：</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①解题的思路方法</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②解决问题的能力</a:t>
            </a:r>
            <a:r>
              <a:rPr lang="en-US" altLang="zh-CN"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基础能力和高阶能力</a:t>
            </a:r>
          </a:p>
        </p:txBody>
      </p:sp>
      <p:sp>
        <p:nvSpPr>
          <p:cNvPr id="2" name="文本框 1"/>
          <p:cNvSpPr txBox="1"/>
          <p:nvPr/>
        </p:nvSpPr>
        <p:spPr>
          <a:xfrm>
            <a:off x="5410200" y="662940"/>
            <a:ext cx="6409690" cy="6092825"/>
          </a:xfrm>
          <a:prstGeom prst="rect">
            <a:avLst/>
          </a:prstGeom>
          <a:noFill/>
        </p:spPr>
        <p:txBody>
          <a:bodyPr wrap="square" rtlCol="0" anchor="t">
            <a:spAutoFit/>
          </a:bodyPr>
          <a:lstStyle/>
          <a:p>
            <a:r>
              <a:rPr lang="zh-CN" altLang="en-US"/>
              <a:t>1. 时空观念：把问题</a:t>
            </a:r>
            <a:r>
              <a:rPr lang="zh-CN" altLang="en-US" sz="3600">
                <a:solidFill>
                  <a:srgbClr val="FF0000"/>
                </a:solidFill>
              </a:rPr>
              <a:t>放</a:t>
            </a:r>
            <a:r>
              <a:rPr lang="zh-CN" altLang="en-US"/>
              <a:t>在特定的时间、特定的地点发生的，所以对于其时空观念的内涵，才能进一步深化知识理解，明确历史的原因和影响。</a:t>
            </a:r>
          </a:p>
          <a:p>
            <a:r>
              <a:rPr lang="zh-CN" altLang="en-US"/>
              <a:t>2</a:t>
            </a:r>
            <a:r>
              <a:rPr lang="en-US" altLang="zh-CN"/>
              <a:t>.</a:t>
            </a:r>
            <a:r>
              <a:rPr lang="zh-CN" altLang="en-US"/>
              <a:t> 史料实证：不能对历史事件进行妄自揣测，高中历史都是以历史事实为</a:t>
            </a:r>
            <a:r>
              <a:rPr lang="zh-CN" altLang="en-US" sz="2400">
                <a:solidFill>
                  <a:srgbClr val="FF0000"/>
                </a:solidFill>
              </a:rPr>
              <a:t>依据</a:t>
            </a:r>
            <a:r>
              <a:rPr lang="zh-CN" altLang="en-US"/>
              <a:t>的，“以史为证”，力求真实，分析历史做到有理有据。</a:t>
            </a:r>
          </a:p>
          <a:p>
            <a:r>
              <a:rPr lang="zh-CN" altLang="en-US"/>
              <a:t>呈现形式：史料分类、文献史料、实物史料、图像史料、史论结合、观点论证等。</a:t>
            </a:r>
          </a:p>
          <a:p>
            <a:r>
              <a:rPr lang="en-US" altLang="zh-CN"/>
              <a:t>3.</a:t>
            </a:r>
            <a:r>
              <a:rPr lang="zh-CN" altLang="en-US"/>
              <a:t> 历史解释：需从历史的</a:t>
            </a:r>
            <a:r>
              <a:rPr lang="zh-CN" altLang="en-US" sz="2400">
                <a:solidFill>
                  <a:srgbClr val="FF0000"/>
                </a:solidFill>
              </a:rPr>
              <a:t>角度</a:t>
            </a:r>
            <a:r>
              <a:rPr lang="zh-CN" altLang="en-US"/>
              <a:t>来看待历史发展，形成正确的历史认知。</a:t>
            </a:r>
          </a:p>
          <a:p>
            <a:r>
              <a:rPr lang="zh-CN" altLang="en-US"/>
              <a:t>呈现形式：历史叙述、历史评价、历史理解、因果关系等。</a:t>
            </a:r>
          </a:p>
          <a:p>
            <a:r>
              <a:rPr lang="en-US" altLang="zh-CN"/>
              <a:t>4.唯物史观</a:t>
            </a:r>
            <a:r>
              <a:rPr lang="zh-CN" altLang="en-US"/>
              <a:t>：</a:t>
            </a:r>
            <a:r>
              <a:rPr lang="zh-CN" altLang="en-US">
                <a:solidFill>
                  <a:srgbClr val="FF0000"/>
                </a:solidFill>
              </a:rPr>
              <a:t>基本观点：</a:t>
            </a:r>
            <a:r>
              <a:rPr lang="zh-CN" altLang="en-US"/>
              <a:t>社会存在决定社会意识为人类认识自身社会的演进确立了科学的理论基石；生产力决定生产关系；经济基础决定上层建筑；社会形态从低级阶段到高级阶段发展；正确运用阶级分析法；人民群众是历史的创造者。</a:t>
            </a:r>
          </a:p>
          <a:p>
            <a:r>
              <a:rPr lang="en-US" altLang="zh-CN"/>
              <a:t>5.</a:t>
            </a:r>
            <a:r>
              <a:rPr lang="zh-CN" altLang="en-US"/>
              <a:t>家国情怀：探究历史应该具有的人文追求，体现了对国家富强、人民幸福的情感，以及对国家的高度认同感、归属感、责任感和使命感。</a:t>
            </a:r>
          </a:p>
          <a:p>
            <a:r>
              <a:rPr lang="zh-CN" altLang="en-US"/>
              <a:t>呈现形式：优秀传统文化、民族精神、科技文明、爱国精神、科学精神、民主法治、联系现实等。</a:t>
            </a: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8"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0" y="949960"/>
            <a:ext cx="5321935" cy="1630045"/>
          </a:xfrm>
          <a:prstGeom prst="rect">
            <a:avLst/>
          </a:prstGeom>
        </p:spPr>
        <p:txBody>
          <a:bodyPr wrap="square">
            <a:spAutoFit/>
            <a:extLst>
              <a:ext uri="{4A0BC546-FE56-4ADE-93B0-CB8AF2F6F144}">
                <wpsdc:textFrameExt xmlns="" xmlns:wpsdc="http://www.wps.cn/officeDocument/2022/drawingmlCustomData" type="text"/>
              </a:ext>
            </a:extLst>
          </a:bodyPr>
          <a:lstStyle/>
          <a:p>
            <a:r>
              <a:rPr lang="zh-CN" altLang="en-US" sz="2000" b="1">
                <a:solidFill>
                  <a:schemeClr val="accent1"/>
                </a:solidFill>
                <a:latin typeface="Arial" panose="020B0604020202020204" pitchFamily="34" charset="0"/>
                <a:ea typeface="微软雅黑" panose="020B0503020204020204" pitchFamily="34" charset="-122"/>
                <a:sym typeface="+mn-ea"/>
              </a:rPr>
              <a:t>（</a:t>
            </a:r>
            <a:r>
              <a:rPr lang="en-US" altLang="zh-CN" sz="2000" b="1">
                <a:solidFill>
                  <a:schemeClr val="accent1"/>
                </a:solidFill>
                <a:latin typeface="Arial" panose="020B0604020202020204" pitchFamily="34" charset="0"/>
                <a:ea typeface="微软雅黑" panose="020B0503020204020204" pitchFamily="34" charset="-122"/>
                <a:sym typeface="+mn-ea"/>
              </a:rPr>
              <a:t>4</a:t>
            </a:r>
            <a:r>
              <a:rPr lang="zh-CN" altLang="en-US" sz="2000" b="1">
                <a:solidFill>
                  <a:schemeClr val="accent1"/>
                </a:solidFill>
                <a:latin typeface="Arial" panose="020B0604020202020204" pitchFamily="34" charset="0"/>
                <a:ea typeface="微软雅黑" panose="020B0503020204020204" pitchFamily="34" charset="-122"/>
                <a:sym typeface="+mn-ea"/>
              </a:rPr>
              <a:t>）高三复习课评什么？</a:t>
            </a:r>
            <a:r>
              <a:rPr lang="en-US" altLang="zh-CN" sz="2000" b="1">
                <a:solidFill>
                  <a:schemeClr val="accent1"/>
                </a:solidFill>
                <a:latin typeface="Arial" panose="020B0604020202020204" pitchFamily="34" charset="0"/>
                <a:ea typeface="微软雅黑" panose="020B0503020204020204" pitchFamily="34" charset="-122"/>
                <a:sym typeface="+mn-ea"/>
              </a:rPr>
              <a:t>   </a:t>
            </a:r>
          </a:p>
          <a:p>
            <a:r>
              <a:rPr lang="en-US" altLang="zh-CN" sz="2000" b="1">
                <a:solidFill>
                  <a:schemeClr val="accent1"/>
                </a:solidFill>
                <a:latin typeface="Calibri" panose="020F0502020204030204" charset="0"/>
                <a:ea typeface="微软雅黑" panose="020B0503020204020204" pitchFamily="34" charset="-122"/>
                <a:sym typeface="+mn-ea"/>
              </a:rPr>
              <a:t>2.</a:t>
            </a:r>
            <a:r>
              <a:rPr lang="zh-CN" altLang="en-US" sz="2000" b="1">
                <a:solidFill>
                  <a:schemeClr val="accent1"/>
                </a:solidFill>
                <a:latin typeface="Calibri" panose="020F0502020204030204" charset="0"/>
                <a:ea typeface="微软雅黑" panose="020B0503020204020204" pitchFamily="34" charset="-122"/>
                <a:sym typeface="+mn-ea"/>
              </a:rPr>
              <a:t>评</a:t>
            </a:r>
            <a:r>
              <a:rPr lang="zh-CN" altLang="en-US" sz="2000" b="1">
                <a:solidFill>
                  <a:srgbClr val="C00000"/>
                </a:solidFill>
                <a:latin typeface="Calibri" panose="020F0502020204030204" charset="0"/>
                <a:ea typeface="微软雅黑" panose="020B0503020204020204" pitchFamily="34" charset="-122"/>
                <a:sym typeface="+mn-ea"/>
              </a:rPr>
              <a:t>历史学科思想方法</a:t>
            </a:r>
            <a:r>
              <a:rPr lang="zh-CN" altLang="en-US" sz="2000" b="1">
                <a:solidFill>
                  <a:schemeClr val="accent1"/>
                </a:solidFill>
                <a:latin typeface="Calibri" panose="020F0502020204030204" charset="0"/>
                <a:ea typeface="微软雅黑" panose="020B0503020204020204" pitchFamily="34" charset="-122"/>
                <a:sym typeface="+mn-ea"/>
              </a:rPr>
              <a:t>掌握程度包括：</a:t>
            </a:r>
          </a:p>
          <a:p>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①解题的思路方法</a:t>
            </a:r>
          </a:p>
          <a:p>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②解决问题的能力</a:t>
            </a:r>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p>
          <a:p>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基础能力和高阶能力</a:t>
            </a:r>
          </a:p>
        </p:txBody>
      </p:sp>
      <p:sp>
        <p:nvSpPr>
          <p:cNvPr id="2" name="文本框 1"/>
          <p:cNvSpPr txBox="1"/>
          <p:nvPr/>
        </p:nvSpPr>
        <p:spPr>
          <a:xfrm>
            <a:off x="241935" y="4304665"/>
            <a:ext cx="4304030" cy="2553335"/>
          </a:xfrm>
          <a:prstGeom prst="rect">
            <a:avLst/>
          </a:prstGeom>
          <a:noFill/>
          <a:ln w="9525">
            <a:solidFill>
              <a:srgbClr val="C00000"/>
            </a:solidFill>
          </a:ln>
        </p:spPr>
        <p:txBody>
          <a:bodyPr wrap="square">
            <a:spAutoFit/>
          </a:bodyPr>
          <a:lstStyle/>
          <a:p>
            <a:pPr indent="0" fontAlgn="auto"/>
            <a:r>
              <a:rPr lang="zh-CN" sz="1600" b="0">
                <a:solidFill>
                  <a:srgbClr val="000000"/>
                </a:solidFill>
                <a:ea typeface="宋体" panose="02010600030101010101" pitchFamily="2" charset="-122"/>
              </a:rPr>
              <a:t>解答此类型的选择题，一般采用如下的方法：</a:t>
            </a:r>
            <a:endParaRPr lang="en-US" sz="1600" b="0">
              <a:solidFill>
                <a:srgbClr val="000000"/>
              </a:solidFill>
              <a:latin typeface="仿宋" panose="02010609060101010101" charset="-122"/>
              <a:ea typeface="宋体" panose="02010600030101010101" pitchFamily="2" charset="-122"/>
            </a:endParaRPr>
          </a:p>
          <a:p>
            <a:pPr indent="0" fontAlgn="auto"/>
            <a:r>
              <a:rPr lang="zh-CN" sz="1600" b="0">
                <a:solidFill>
                  <a:srgbClr val="000000"/>
                </a:solidFill>
                <a:ea typeface="宋体" panose="02010600030101010101" pitchFamily="2" charset="-122"/>
              </a:rPr>
              <a:t>第一步，审设问：明确设问中的限定语，把握好设问的方向。</a:t>
            </a:r>
            <a:endParaRPr lang="en-US" sz="1600" b="0">
              <a:solidFill>
                <a:srgbClr val="000000"/>
              </a:solidFill>
              <a:latin typeface="仿宋" panose="02010609060101010101" charset="-122"/>
              <a:ea typeface="宋体" panose="02010600030101010101" pitchFamily="2" charset="-122"/>
            </a:endParaRPr>
          </a:p>
          <a:p>
            <a:pPr indent="0" fontAlgn="auto"/>
            <a:r>
              <a:rPr lang="zh-CN" sz="1600" b="0">
                <a:solidFill>
                  <a:srgbClr val="000000"/>
                </a:solidFill>
                <a:ea typeface="宋体" panose="02010600030101010101" pitchFamily="2" charset="-122"/>
              </a:rPr>
              <a:t>第二步，读材料：依据设问的方向有针对性地阅读材料，</a:t>
            </a:r>
            <a:r>
              <a:rPr lang="zh-CN" sz="1600" b="0">
                <a:solidFill>
                  <a:srgbClr val="FF0000"/>
                </a:solidFill>
                <a:ea typeface="宋体" panose="02010600030101010101" pitchFamily="2" charset="-122"/>
              </a:rPr>
              <a:t>阅读过程中一般以句号，分号和省略号为界限划分层次，进而定位每层中的与设问相关的信息词句。</a:t>
            </a:r>
            <a:endParaRPr lang="en-US" sz="1600" b="0">
              <a:solidFill>
                <a:srgbClr val="FF0000"/>
              </a:solidFill>
              <a:latin typeface="仿宋" panose="02010609060101010101" charset="-122"/>
              <a:ea typeface="宋体" panose="02010600030101010101" pitchFamily="2" charset="-122"/>
            </a:endParaRPr>
          </a:p>
          <a:p>
            <a:pPr indent="0" fontAlgn="auto"/>
            <a:r>
              <a:rPr lang="zh-CN" sz="1600" b="0">
                <a:solidFill>
                  <a:srgbClr val="000000"/>
                </a:solidFill>
                <a:ea typeface="宋体" panose="02010600030101010101" pitchFamily="2" charset="-122"/>
              </a:rPr>
              <a:t>第三步，组织答案：以</a:t>
            </a:r>
            <a:r>
              <a:rPr lang="zh-CN" sz="1600" b="0">
                <a:solidFill>
                  <a:srgbClr val="FF0000"/>
                </a:solidFill>
                <a:ea typeface="宋体" panose="02010600030101010101" pitchFamily="2" charset="-122"/>
              </a:rPr>
              <a:t>信息词句为依托</a:t>
            </a:r>
            <a:r>
              <a:rPr lang="zh-CN" sz="1600" b="0">
                <a:solidFill>
                  <a:srgbClr val="000000"/>
                </a:solidFill>
                <a:ea typeface="宋体" panose="02010600030101010101" pitchFamily="2" charset="-122"/>
              </a:rPr>
              <a:t>组织答题要点，相应地借助信息词句关联所学知识，灵活调取所学知识作答。</a:t>
            </a:r>
            <a:endParaRPr lang="zh-CN" altLang="en-US" sz="1600" b="0">
              <a:solidFill>
                <a:srgbClr val="000000"/>
              </a:solidFill>
              <a:ea typeface="宋体" panose="02010600030101010101" pitchFamily="2" charset="-122"/>
            </a:endParaRPr>
          </a:p>
        </p:txBody>
      </p:sp>
      <p:grpSp>
        <p:nvGrpSpPr>
          <p:cNvPr id="13" name="组合 12"/>
          <p:cNvGrpSpPr/>
          <p:nvPr/>
        </p:nvGrpSpPr>
        <p:grpSpPr>
          <a:xfrm>
            <a:off x="4356100" y="881380"/>
            <a:ext cx="7614920" cy="3761740"/>
            <a:chOff x="6860" y="1388"/>
            <a:chExt cx="11992" cy="5924"/>
          </a:xfrm>
        </p:grpSpPr>
        <p:sp>
          <p:nvSpPr>
            <p:cNvPr id="100" name="文本框 99"/>
            <p:cNvSpPr txBox="1"/>
            <p:nvPr/>
          </p:nvSpPr>
          <p:spPr>
            <a:xfrm>
              <a:off x="6860" y="1388"/>
              <a:ext cx="11992" cy="5925"/>
            </a:xfrm>
            <a:prstGeom prst="rect">
              <a:avLst/>
            </a:prstGeom>
            <a:solidFill>
              <a:schemeClr val="bg1"/>
            </a:solidFill>
            <a:ln w="9525">
              <a:noFill/>
            </a:ln>
          </p:spPr>
          <p:txBody>
            <a:bodyPr wrap="square">
              <a:noAutofit/>
            </a:bodyPr>
            <a:lstStyle/>
            <a:p>
              <a:pPr indent="304800"/>
              <a:r>
                <a:rPr lang="zh-CN" sz="1600" b="0">
                  <a:ea typeface="仿宋" panose="02010609060101010101" charset="-122"/>
                </a:rPr>
                <a:t>材料一</a:t>
              </a:r>
              <a:r>
                <a:rPr lang="en-US" sz="1600" b="0">
                  <a:latin typeface="仿宋" panose="02010609060101010101" charset="-122"/>
                </a:rPr>
                <a:t> </a:t>
              </a:r>
              <a:r>
                <a:rPr lang="zh-CN" sz="1600" b="0">
                  <a:ea typeface="仿宋" panose="02010609060101010101" charset="-122"/>
                </a:rPr>
                <a:t>20世纪50年代，日本</a:t>
              </a:r>
              <a:r>
                <a:rPr lang="zh-CN" sz="1600" b="1">
                  <a:solidFill>
                    <a:srgbClr val="FF0000"/>
                  </a:solidFill>
                  <a:ea typeface="仿宋" panose="02010609060101010101" charset="-122"/>
                </a:rPr>
                <a:t>颁布“外资法”等一系列法规</a:t>
              </a:r>
              <a:r>
                <a:rPr lang="zh-CN" sz="1600" b="0">
                  <a:ea typeface="仿宋" panose="02010609060101010101" charset="-122"/>
                </a:rPr>
                <a:t>，加强对技术引进的管理。</a:t>
              </a:r>
              <a:r>
                <a:rPr lang="zh-CN" sz="1600" b="1">
                  <a:solidFill>
                    <a:srgbClr val="FF0000"/>
                  </a:solidFill>
                  <a:ea typeface="仿宋" panose="02010609060101010101" charset="-122"/>
                </a:rPr>
                <a:t>政府有关部门</a:t>
              </a:r>
              <a:r>
                <a:rPr lang="zh-CN" sz="1600" b="0">
                  <a:ea typeface="仿宋" panose="02010609060101010101" charset="-122"/>
                </a:rPr>
                <a:t>根据不同时期经济发展的需要，列出鼓励进口和限制进口的技术项目，对私人企业的技术引进加以指导。其后，日本政府</a:t>
              </a:r>
              <a:r>
                <a:rPr lang="zh-CN" sz="1600" b="1">
                  <a:solidFill>
                    <a:srgbClr val="FF0000"/>
                  </a:solidFill>
                  <a:ea typeface="仿宋" panose="02010609060101010101" charset="-122"/>
                </a:rPr>
                <a:t>逐渐放宽</a:t>
              </a:r>
              <a:r>
                <a:rPr lang="zh-CN" sz="1600" b="0">
                  <a:ea typeface="仿宋" panose="02010609060101010101" charset="-122"/>
                </a:rPr>
                <a:t>引进技术的管理和审查标准。</a:t>
              </a:r>
              <a:r>
                <a:rPr lang="zh-CN" sz="1600" b="1">
                  <a:solidFill>
                    <a:srgbClr val="FF0000"/>
                  </a:solidFill>
                  <a:ea typeface="仿宋" panose="02010609060101010101" charset="-122"/>
                </a:rPr>
                <a:t>企业决定</a:t>
              </a:r>
              <a:r>
                <a:rPr lang="zh-CN" sz="1600" b="0">
                  <a:ea typeface="仿宋" panose="02010609060101010101" charset="-122"/>
                </a:rPr>
                <a:t>引进方式和内容，并</a:t>
              </a:r>
              <a:r>
                <a:rPr lang="zh-CN" sz="1600" b="1">
                  <a:solidFill>
                    <a:srgbClr val="FF0000"/>
                  </a:solidFill>
                  <a:ea typeface="仿宋" panose="02010609060101010101" charset="-122"/>
                </a:rPr>
                <a:t>承担</a:t>
              </a:r>
              <a:r>
                <a:rPr lang="zh-CN" sz="1600" b="0">
                  <a:ea typeface="仿宋" panose="02010609060101010101" charset="-122"/>
                </a:rPr>
                <a:t>引进过程中的一切风险，所引进的技术</a:t>
              </a:r>
              <a:r>
                <a:rPr lang="zh-CN" sz="1600" b="0">
                  <a:solidFill>
                    <a:srgbClr val="FF0000"/>
                  </a:solidFill>
                  <a:ea typeface="仿宋" panose="02010609060101010101" charset="-122"/>
                </a:rPr>
                <a:t>主要来自欧美</a:t>
              </a:r>
              <a:r>
                <a:rPr lang="zh-CN" sz="1600" b="0">
                  <a:ea typeface="仿宋" panose="02010609060101010101" charset="-122"/>
                </a:rPr>
                <a:t>。1962年到1966年，在企业提出的技术引进申请中，有90．4%获得了批准。</a:t>
              </a:r>
              <a:endParaRPr lang="zh-CN" sz="1600" b="0">
                <a:ea typeface="楷体_GB2312" panose="02010609030101010101" charset="-122"/>
              </a:endParaRPr>
            </a:p>
            <a:p>
              <a:pPr indent="304800"/>
              <a:r>
                <a:rPr lang="en-US" altLang="zh-CN" sz="1600" b="0">
                  <a:ea typeface="楷体_GB2312" panose="02010609030101010101" charset="-122"/>
                </a:rPr>
                <a:t>                </a:t>
              </a:r>
              <a:r>
                <a:rPr lang="zh-CN" sz="1600" b="0">
                  <a:ea typeface="楷体_GB2312" panose="02010609030101010101" charset="-122"/>
                </a:rPr>
                <a:t>——摘编自王永生《技术进步及其组织——日本的经验与中国的实践》等</a:t>
              </a:r>
              <a:endParaRPr lang="zh-CN" sz="1600" b="0">
                <a:ea typeface="仿宋" panose="02010609060101010101" charset="-122"/>
              </a:endParaRPr>
            </a:p>
            <a:p>
              <a:r>
                <a:rPr lang="zh-CN" sz="1600" b="0">
                  <a:ea typeface="仿宋" panose="02010609060101010101" charset="-122"/>
                </a:rPr>
                <a:t>材料二</a:t>
              </a:r>
              <a:r>
                <a:rPr lang="en-US" sz="1600" b="0">
                  <a:latin typeface="仿宋" panose="02010609060101010101" charset="-122"/>
                </a:rPr>
                <a:t> </a:t>
              </a:r>
              <a:r>
                <a:rPr lang="zh-CN" sz="1600" b="0">
                  <a:ea typeface="仿宋" panose="02010609060101010101" charset="-122"/>
                </a:rPr>
                <a:t>新中国成立后即</a:t>
              </a:r>
              <a:r>
                <a:rPr lang="zh-CN" sz="1600" b="1">
                  <a:solidFill>
                    <a:srgbClr val="FF0000"/>
                  </a:solidFill>
                  <a:ea typeface="仿宋" panose="02010609060101010101" charset="-122"/>
                </a:rPr>
                <a:t>确立发展科技的方针</a:t>
              </a:r>
              <a:r>
                <a:rPr lang="zh-CN" sz="1600" b="0">
                  <a:ea typeface="仿宋" panose="02010609060101010101" charset="-122"/>
                </a:rPr>
                <a:t>。1956年，国家制定12年科技规划，明确提出在进行科学研究时，应该首先</a:t>
              </a:r>
              <a:r>
                <a:rPr lang="zh-CN" sz="1600" b="1">
                  <a:solidFill>
                    <a:srgbClr val="FF0000"/>
                  </a:solidFill>
                  <a:ea typeface="仿宋" panose="02010609060101010101" charset="-122"/>
                </a:rPr>
                <a:t>掌握世界现有的先进科学成就，在开展国际科学合作时应力求自力更生。</a:t>
              </a:r>
              <a:r>
                <a:rPr lang="zh-CN" sz="1600" b="0">
                  <a:ea typeface="仿宋" panose="02010609060101010101" charset="-122"/>
                </a:rPr>
                <a:t>在技术引进方面，50年代，</a:t>
              </a:r>
              <a:r>
                <a:rPr lang="zh-CN" sz="1600" b="1">
                  <a:solidFill>
                    <a:srgbClr val="FF0000"/>
                  </a:solidFill>
                  <a:ea typeface="仿宋" panose="02010609060101010101" charset="-122"/>
                </a:rPr>
                <a:t>由苏联</a:t>
              </a:r>
              <a:r>
                <a:rPr lang="zh-CN" sz="1600" b="0">
                  <a:ea typeface="仿宋" panose="02010609060101010101" charset="-122"/>
                </a:rPr>
                <a:t>援建、成套供应设备的项目共计304项；</a:t>
              </a:r>
              <a:r>
                <a:rPr lang="zh-CN" sz="1600" b="1">
                  <a:solidFill>
                    <a:srgbClr val="FF0000"/>
                  </a:solidFill>
                  <a:ea typeface="仿宋" panose="02010609060101010101" charset="-122"/>
                </a:rPr>
                <a:t>由东欧各国</a:t>
              </a:r>
              <a:r>
                <a:rPr lang="zh-CN" sz="1600" b="0">
                  <a:ea typeface="仿宋" panose="02010609060101010101" charset="-122"/>
                </a:rPr>
                <a:t>援建、成套供应设备的建设项目共116项。引进成套设备的同时，</a:t>
              </a:r>
              <a:r>
                <a:rPr lang="zh-CN" sz="1600" b="1">
                  <a:solidFill>
                    <a:srgbClr val="FF0000"/>
                  </a:solidFill>
                  <a:ea typeface="仿宋" panose="02010609060101010101" charset="-122"/>
                </a:rPr>
                <a:t>还重视</a:t>
              </a:r>
              <a:r>
                <a:rPr lang="zh-CN" sz="1600" b="0">
                  <a:ea typeface="仿宋" panose="02010609060101010101" charset="-122"/>
                </a:rPr>
                <a:t>引进科学技术、人才、资金和管理经验。1960年，苏联政府决定撤走全部在华专家。这以后，我国完全</a:t>
              </a:r>
              <a:r>
                <a:rPr lang="zh-CN" sz="1600" b="1">
                  <a:solidFill>
                    <a:srgbClr val="FF0000"/>
                  </a:solidFill>
                  <a:ea typeface="仿宋" panose="02010609060101010101" charset="-122"/>
                </a:rPr>
                <a:t>依靠自己的力量</a:t>
              </a:r>
              <a:r>
                <a:rPr lang="zh-CN" sz="1600" b="0">
                  <a:ea typeface="仿宋" panose="02010609060101010101" charset="-122"/>
                </a:rPr>
                <a:t>发展国防尖端科学技术。</a:t>
              </a:r>
              <a:endParaRPr lang="zh-CN" sz="1600" b="0">
                <a:ea typeface="楷体_GB2312" panose="02010609030101010101" charset="-122"/>
              </a:endParaRPr>
            </a:p>
            <a:p>
              <a:pPr indent="304800"/>
              <a:r>
                <a:rPr lang="en-US" altLang="zh-CN" sz="1600" b="0">
                  <a:ea typeface="楷体_GB2312" panose="02010609030101010101" charset="-122"/>
                </a:rPr>
                <a:t>                               </a:t>
              </a:r>
              <a:r>
                <a:rPr lang="zh-CN" sz="1600" b="0">
                  <a:ea typeface="楷体_GB2312" panose="02010609030101010101" charset="-122"/>
                </a:rPr>
                <a:t>——摘编自杨德才等《二十世纪中国科学技术史稿》等</a:t>
              </a:r>
              <a:endParaRPr lang="zh-CN" sz="1600" b="0">
                <a:ea typeface="宋体" panose="02010600030101010101" pitchFamily="2" charset="-122"/>
              </a:endParaRPr>
            </a:p>
            <a:p>
              <a:r>
                <a:rPr lang="zh-CN" sz="1600" b="0">
                  <a:ea typeface="宋体" panose="02010600030101010101" pitchFamily="2" charset="-122"/>
                </a:rPr>
                <a:t>（1）根据材料一、二，概括20世纪五六十年代中日两国技术引进的特点。（8分）</a:t>
              </a:r>
              <a:endParaRPr lang="zh-CN" altLang="en-US" sz="1600" b="0">
                <a:ea typeface="宋体" panose="02010600030101010101" pitchFamily="2" charset="-122"/>
              </a:endParaRPr>
            </a:p>
          </p:txBody>
        </p:sp>
        <p:grpSp>
          <p:nvGrpSpPr>
            <p:cNvPr id="6" name="组合 5"/>
            <p:cNvGrpSpPr/>
            <p:nvPr/>
          </p:nvGrpSpPr>
          <p:grpSpPr>
            <a:xfrm>
              <a:off x="7684" y="1801"/>
              <a:ext cx="233" cy="385"/>
              <a:chOff x="11082" y="8047"/>
              <a:chExt cx="233" cy="385"/>
            </a:xfrm>
          </p:grpSpPr>
          <p:cxnSp>
            <p:nvCxnSpPr>
              <p:cNvPr id="3" name="直接连接符 2"/>
              <p:cNvCxnSpPr/>
              <p:nvPr/>
            </p:nvCxnSpPr>
            <p:spPr>
              <a:xfrm flipH="1">
                <a:off x="11082" y="8047"/>
                <a:ext cx="179" cy="372"/>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custDataLst>
                  <p:tags r:id="rId5"/>
                </p:custDataLst>
              </p:nvPr>
            </p:nvCxnSpPr>
            <p:spPr>
              <a:xfrm flipH="1">
                <a:off x="11179" y="8116"/>
                <a:ext cx="137" cy="316"/>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pSp>
        <p:grpSp>
          <p:nvGrpSpPr>
            <p:cNvPr id="7" name="组合 6"/>
            <p:cNvGrpSpPr/>
            <p:nvPr/>
          </p:nvGrpSpPr>
          <p:grpSpPr>
            <a:xfrm>
              <a:off x="12850" y="2277"/>
              <a:ext cx="233" cy="385"/>
              <a:chOff x="11082" y="8047"/>
              <a:chExt cx="233" cy="385"/>
            </a:xfrm>
          </p:grpSpPr>
          <p:cxnSp>
            <p:nvCxnSpPr>
              <p:cNvPr id="8" name="直接连接符 7"/>
              <p:cNvCxnSpPr/>
              <p:nvPr>
                <p:custDataLst>
                  <p:tags r:id="rId3"/>
                </p:custDataLst>
              </p:nvPr>
            </p:nvCxnSpPr>
            <p:spPr>
              <a:xfrm flipH="1">
                <a:off x="11082" y="8047"/>
                <a:ext cx="179" cy="372"/>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4"/>
                </p:custDataLst>
              </p:nvPr>
            </p:nvCxnSpPr>
            <p:spPr>
              <a:xfrm flipH="1">
                <a:off x="11179" y="8116"/>
                <a:ext cx="137" cy="316"/>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pSp>
        <p:grpSp>
          <p:nvGrpSpPr>
            <p:cNvPr id="10" name="组合 9"/>
            <p:cNvGrpSpPr/>
            <p:nvPr/>
          </p:nvGrpSpPr>
          <p:grpSpPr>
            <a:xfrm>
              <a:off x="9975" y="3363"/>
              <a:ext cx="233" cy="385"/>
              <a:chOff x="11082" y="8047"/>
              <a:chExt cx="233" cy="385"/>
            </a:xfrm>
          </p:grpSpPr>
          <p:cxnSp>
            <p:nvCxnSpPr>
              <p:cNvPr id="11" name="直接连接符 10"/>
              <p:cNvCxnSpPr/>
              <p:nvPr>
                <p:custDataLst>
                  <p:tags r:id="rId1"/>
                </p:custDataLst>
              </p:nvPr>
            </p:nvCxnSpPr>
            <p:spPr>
              <a:xfrm flipH="1">
                <a:off x="11082" y="8047"/>
                <a:ext cx="179" cy="372"/>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custDataLst>
                  <p:tags r:id="rId2"/>
                </p:custDataLst>
              </p:nvPr>
            </p:nvCxnSpPr>
            <p:spPr>
              <a:xfrm flipH="1">
                <a:off x="11179" y="8116"/>
                <a:ext cx="137" cy="316"/>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grpSp>
      </p:grpSp>
      <p:sp>
        <p:nvSpPr>
          <p:cNvPr id="15" name="文本框 14"/>
          <p:cNvSpPr txBox="1"/>
          <p:nvPr/>
        </p:nvSpPr>
        <p:spPr>
          <a:xfrm>
            <a:off x="280035" y="2704465"/>
            <a:ext cx="3857625" cy="1476375"/>
          </a:xfrm>
          <a:prstGeom prst="rect">
            <a:avLst/>
          </a:prstGeom>
          <a:noFill/>
          <a:ln w="9525">
            <a:solidFill>
              <a:srgbClr val="C00000"/>
            </a:solidFill>
          </a:ln>
        </p:spPr>
        <p:txBody>
          <a:bodyPr wrap="square">
            <a:spAutoFit/>
          </a:bodyPr>
          <a:lstStyle/>
          <a:p>
            <a:pPr indent="0" fontAlgn="auto"/>
            <a:r>
              <a:rPr lang="zh-CN" b="0">
                <a:ea typeface="宋体" panose="02010600030101010101" pitchFamily="2" charset="-122"/>
              </a:rPr>
              <a:t>（1）从具体到抽象。</a:t>
            </a:r>
          </a:p>
          <a:p>
            <a:r>
              <a:rPr lang="zh-CN" b="0">
                <a:ea typeface="宋体" panose="02010600030101010101" pitchFamily="2" charset="-122"/>
              </a:rPr>
              <a:t>（2）从特殊到一般。</a:t>
            </a:r>
          </a:p>
          <a:p>
            <a:r>
              <a:rPr lang="zh-CN" b="0">
                <a:ea typeface="宋体" panose="02010600030101010101" pitchFamily="2" charset="-122"/>
              </a:rPr>
              <a:t>（3）从表象到本质。</a:t>
            </a:r>
          </a:p>
          <a:p>
            <a:pPr indent="0" fontAlgn="auto"/>
            <a:r>
              <a:rPr lang="zh-CN" b="0">
                <a:ea typeface="宋体" panose="02010600030101010101" pitchFamily="2" charset="-122"/>
              </a:rPr>
              <a:t>（4）横向对比述差异讲个性。</a:t>
            </a:r>
          </a:p>
          <a:p>
            <a:pPr indent="0" fontAlgn="auto"/>
            <a:r>
              <a:rPr lang="zh-CN" b="0">
                <a:ea typeface="宋体" panose="02010600030101010101" pitchFamily="2" charset="-122"/>
              </a:rPr>
              <a:t>（5）纵向对比讲趋势看变化。</a:t>
            </a:r>
            <a:endParaRPr lang="zh-CN" altLang="en-US" b="0">
              <a:ea typeface="宋体" panose="02010600030101010101" pitchFamily="2" charset="-122"/>
            </a:endParaRPr>
          </a:p>
        </p:txBody>
      </p:sp>
      <p:sp>
        <p:nvSpPr>
          <p:cNvPr id="16" name="文本框 15"/>
          <p:cNvSpPr txBox="1"/>
          <p:nvPr/>
        </p:nvSpPr>
        <p:spPr>
          <a:xfrm>
            <a:off x="4813935" y="4643755"/>
            <a:ext cx="6885940" cy="2030095"/>
          </a:xfrm>
          <a:prstGeom prst="rect">
            <a:avLst/>
          </a:prstGeom>
          <a:noFill/>
          <a:ln w="9525">
            <a:noFill/>
          </a:ln>
        </p:spPr>
        <p:txBody>
          <a:bodyPr wrap="square">
            <a:spAutoFit/>
          </a:bodyPr>
          <a:lstStyle/>
          <a:p>
            <a:pPr indent="304800"/>
            <a:r>
              <a:rPr lang="zh-CN" b="0">
                <a:solidFill>
                  <a:srgbClr val="FF0000"/>
                </a:solidFill>
                <a:ea typeface="宋体" panose="02010600030101010101" pitchFamily="2" charset="-122"/>
              </a:rPr>
              <a:t>【参考答案】</a:t>
            </a:r>
            <a:r>
              <a:rPr lang="en-US" b="0">
                <a:solidFill>
                  <a:srgbClr val="231F20"/>
                </a:solidFill>
                <a:latin typeface="仿宋" panose="02010609060101010101" charset="-122"/>
                <a:ea typeface="宋体" panose="02010600030101010101" pitchFamily="2" charset="-122"/>
              </a:rPr>
              <a:t> </a:t>
            </a:r>
            <a:endParaRPr lang="zh-CN" b="0">
              <a:solidFill>
                <a:srgbClr val="231F20"/>
              </a:solidFill>
              <a:ea typeface="宋体" panose="02010600030101010101" pitchFamily="2" charset="-122"/>
            </a:endParaRPr>
          </a:p>
          <a:p>
            <a:r>
              <a:rPr lang="zh-CN" b="0">
                <a:solidFill>
                  <a:srgbClr val="231F20"/>
                </a:solidFill>
                <a:ea typeface="宋体" panose="02010600030101010101" pitchFamily="2" charset="-122"/>
              </a:rPr>
              <a:t>日本：①以恢复经济为目的；②</a:t>
            </a:r>
            <a:r>
              <a:rPr lang="zh-CN">
                <a:solidFill>
                  <a:srgbClr val="231F20"/>
                </a:solidFill>
                <a:ea typeface="宋体" panose="02010600030101010101" pitchFamily="2" charset="-122"/>
                <a:sym typeface="+mn-ea"/>
              </a:rPr>
              <a:t>出台法规规范技术引进。 </a:t>
            </a:r>
          </a:p>
          <a:p>
            <a:pPr indent="304800"/>
            <a:r>
              <a:rPr lang="zh-CN" b="0">
                <a:solidFill>
                  <a:srgbClr val="231F20"/>
                </a:solidFill>
                <a:ea typeface="宋体" panose="02010600030101010101" pitchFamily="2" charset="-122"/>
              </a:rPr>
              <a:t>③</a:t>
            </a:r>
            <a:r>
              <a:rPr lang="zh-CN">
                <a:solidFill>
                  <a:srgbClr val="231F20"/>
                </a:solidFill>
                <a:ea typeface="宋体" panose="02010600030101010101" pitchFamily="2" charset="-122"/>
                <a:sym typeface="+mn-ea"/>
              </a:rPr>
              <a:t>由政府主导引进的方向，企业承担风险；</a:t>
            </a:r>
            <a:r>
              <a:rPr lang="zh-CN" b="0">
                <a:solidFill>
                  <a:srgbClr val="231F20"/>
                </a:solidFill>
                <a:ea typeface="宋体" panose="02010600030101010101" pitchFamily="2" charset="-122"/>
              </a:rPr>
              <a:t>④</a:t>
            </a:r>
            <a:r>
              <a:rPr lang="zh-CN">
                <a:solidFill>
                  <a:srgbClr val="231F20"/>
                </a:solidFill>
                <a:ea typeface="宋体" panose="02010600030101010101" pitchFamily="2" charset="-122"/>
                <a:sym typeface="+mn-ea"/>
              </a:rPr>
              <a:t>从欧美等发达资本主义国家引进技术；</a:t>
            </a:r>
          </a:p>
          <a:p>
            <a:pPr indent="304800"/>
            <a:r>
              <a:rPr lang="zh-CN" b="0">
                <a:solidFill>
                  <a:srgbClr val="231F20"/>
                </a:solidFill>
                <a:ea typeface="宋体" panose="02010600030101010101" pitchFamily="2" charset="-122"/>
              </a:rPr>
              <a:t>中国：①以实现工业化为目的；②国家主导；③从社会主义国家引进成套技术设备、人才和管理经验；④坚持独立自主发展科技的道路。</a:t>
            </a:r>
            <a:endParaRPr lang="zh-CN" altLang="en-US" b="0">
              <a:solidFill>
                <a:srgbClr val="231F20"/>
              </a:solidFill>
              <a:ea typeface="宋体" panose="02010600030101010101"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bldLvl="0" animBg="1"/>
      <p:bldP spid="15" grpId="1"/>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0" y="741680"/>
            <a:ext cx="5321935" cy="1322070"/>
          </a:xfrm>
          <a:prstGeom prst="rect">
            <a:avLst/>
          </a:prstGeom>
        </p:spPr>
        <p:txBody>
          <a:bodyPr wrap="square">
            <a:spAutoFit/>
            <a:extLst>
              <a:ext uri="{4A0BC546-FE56-4ADE-93B0-CB8AF2F6F144}">
                <wpsdc:textFrameExt xmlns="" xmlns:wpsdc="http://www.wps.cn/officeDocument/2022/drawingmlCustomData" type="text"/>
              </a:ext>
            </a:extLst>
          </a:bodyPr>
          <a:lstStyle/>
          <a:p>
            <a:r>
              <a:rPr lang="zh-CN" altLang="en-US" sz="2000" b="1">
                <a:solidFill>
                  <a:schemeClr val="accent1"/>
                </a:solidFill>
                <a:latin typeface="Arial" panose="020B0604020202020204" pitchFamily="34" charset="0"/>
                <a:ea typeface="微软雅黑" panose="020B0503020204020204" pitchFamily="34" charset="-122"/>
                <a:sym typeface="+mn-ea"/>
              </a:rPr>
              <a:t>（</a:t>
            </a:r>
            <a:r>
              <a:rPr lang="en-US" altLang="zh-CN" sz="2000" b="1">
                <a:solidFill>
                  <a:schemeClr val="accent1"/>
                </a:solidFill>
                <a:latin typeface="Arial" panose="020B0604020202020204" pitchFamily="34" charset="0"/>
                <a:ea typeface="微软雅黑" panose="020B0503020204020204" pitchFamily="34" charset="-122"/>
                <a:sym typeface="+mn-ea"/>
              </a:rPr>
              <a:t>4</a:t>
            </a:r>
            <a:r>
              <a:rPr lang="zh-CN" altLang="en-US" sz="2000" b="1">
                <a:solidFill>
                  <a:schemeClr val="accent1"/>
                </a:solidFill>
                <a:latin typeface="Arial" panose="020B0604020202020204" pitchFamily="34" charset="0"/>
                <a:ea typeface="微软雅黑" panose="020B0503020204020204" pitchFamily="34" charset="-122"/>
                <a:sym typeface="+mn-ea"/>
              </a:rPr>
              <a:t>）高三复习课评什么？</a:t>
            </a:r>
            <a:r>
              <a:rPr lang="en-US" altLang="zh-CN" sz="2000" b="1">
                <a:solidFill>
                  <a:schemeClr val="accent1"/>
                </a:solidFill>
                <a:latin typeface="Arial" panose="020B0604020202020204" pitchFamily="34" charset="0"/>
                <a:ea typeface="微软雅黑" panose="020B0503020204020204" pitchFamily="34" charset="-122"/>
                <a:sym typeface="+mn-ea"/>
              </a:rPr>
              <a:t>   </a:t>
            </a:r>
          </a:p>
          <a:p>
            <a:r>
              <a:rPr lang="en-US" altLang="zh-CN" sz="2000" b="1">
                <a:solidFill>
                  <a:schemeClr val="accent1"/>
                </a:solidFill>
                <a:latin typeface="Calibri" panose="020F0502020204030204" charset="0"/>
                <a:ea typeface="微软雅黑" panose="020B0503020204020204" pitchFamily="34" charset="-122"/>
                <a:sym typeface="+mn-ea"/>
              </a:rPr>
              <a:t>2.</a:t>
            </a:r>
            <a:r>
              <a:rPr lang="zh-CN" altLang="en-US" sz="2000" b="1">
                <a:solidFill>
                  <a:schemeClr val="accent1"/>
                </a:solidFill>
                <a:latin typeface="Calibri" panose="020F0502020204030204" charset="0"/>
                <a:ea typeface="微软雅黑" panose="020B0503020204020204" pitchFamily="34" charset="-122"/>
                <a:sym typeface="+mn-ea"/>
              </a:rPr>
              <a:t>评</a:t>
            </a:r>
            <a:r>
              <a:rPr lang="zh-CN" altLang="en-US" sz="2000" b="1">
                <a:solidFill>
                  <a:srgbClr val="C00000"/>
                </a:solidFill>
                <a:latin typeface="Calibri" panose="020F0502020204030204" charset="0"/>
                <a:ea typeface="微软雅黑" panose="020B0503020204020204" pitchFamily="34" charset="-122"/>
                <a:sym typeface="+mn-ea"/>
              </a:rPr>
              <a:t>历史学科思想方法</a:t>
            </a:r>
            <a:r>
              <a:rPr lang="zh-CN" altLang="en-US" sz="2000" b="1">
                <a:solidFill>
                  <a:schemeClr val="accent1"/>
                </a:solidFill>
                <a:latin typeface="Calibri" panose="020F0502020204030204" charset="0"/>
                <a:ea typeface="微软雅黑" panose="020B0503020204020204" pitchFamily="34" charset="-122"/>
                <a:sym typeface="+mn-ea"/>
              </a:rPr>
              <a:t>掌握程度包括：</a:t>
            </a:r>
          </a:p>
          <a:p>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①解题的思路方法</a:t>
            </a:r>
          </a:p>
          <a:p>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②解决问题的能力</a:t>
            </a:r>
            <a:r>
              <a:rPr lang="en-US" altLang="zh-CN"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基础能力和高阶能力</a:t>
            </a:r>
          </a:p>
        </p:txBody>
      </p:sp>
      <p:sp>
        <p:nvSpPr>
          <p:cNvPr id="14" name="文本框 13"/>
          <p:cNvSpPr txBox="1"/>
          <p:nvPr/>
        </p:nvSpPr>
        <p:spPr>
          <a:xfrm>
            <a:off x="4892675" y="741680"/>
            <a:ext cx="7097395" cy="3291840"/>
          </a:xfrm>
          <a:prstGeom prst="rect">
            <a:avLst/>
          </a:prstGeom>
          <a:solidFill>
            <a:schemeClr val="bg1"/>
          </a:solidFill>
          <a:ln w="9525">
            <a:solidFill>
              <a:srgbClr val="C00000"/>
            </a:solidFill>
          </a:ln>
        </p:spPr>
        <p:txBody>
          <a:bodyPr wrap="square">
            <a:spAutoFit/>
          </a:bodyPr>
          <a:lstStyle/>
          <a:p>
            <a:pPr indent="0" fontAlgn="auto"/>
            <a:r>
              <a:rPr lang="zh-CN" sz="1600" b="0">
                <a:solidFill>
                  <a:srgbClr val="FF0000"/>
                </a:solidFill>
                <a:latin typeface="Times New Roman" panose="02020603050405020304" charset="0"/>
                <a:ea typeface="宋体" panose="02010600030101010101" pitchFamily="2" charset="-122"/>
              </a:rPr>
              <a:t>（</a:t>
            </a:r>
            <a:r>
              <a:rPr lang="en-US" sz="1600" b="0">
                <a:solidFill>
                  <a:srgbClr val="FF0000"/>
                </a:solidFill>
                <a:latin typeface="Times New Roman" panose="02020603050405020304" charset="0"/>
              </a:rPr>
              <a:t>2019</a:t>
            </a:r>
            <a:r>
              <a:rPr lang="zh-CN" sz="1600" b="0">
                <a:solidFill>
                  <a:srgbClr val="FF0000"/>
                </a:solidFill>
                <a:latin typeface="Times New Roman" panose="02020603050405020304" charset="0"/>
                <a:ea typeface="宋体" panose="02010600030101010101" pitchFamily="2" charset="-122"/>
              </a:rPr>
              <a:t>年全国一卷）</a:t>
            </a:r>
            <a:r>
              <a:rPr lang="en-US" sz="1600" b="0">
                <a:solidFill>
                  <a:srgbClr val="FF0000"/>
                </a:solidFill>
                <a:latin typeface="Times New Roman" panose="02020603050405020304" charset="0"/>
              </a:rPr>
              <a:t>42</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阅读材料，完成下列要求。（</a:t>
            </a:r>
            <a:r>
              <a:rPr lang="en-US" sz="1600" b="0">
                <a:latin typeface="Times New Roman" panose="02020603050405020304" charset="0"/>
              </a:rPr>
              <a:t>12 </a:t>
            </a:r>
            <a:r>
              <a:rPr lang="zh-CN" sz="1600" b="0">
                <a:latin typeface="Times New Roman" panose="02020603050405020304" charset="0"/>
                <a:ea typeface="宋体" panose="02010600030101010101" pitchFamily="2" charset="-122"/>
              </a:rPr>
              <a:t>分）</a:t>
            </a:r>
            <a:endParaRPr lang="en-US" sz="1600" b="0">
              <a:latin typeface="Times New Roman" panose="02020603050405020304" charset="0"/>
              <a:cs typeface="Times New Roman" panose="02020603050405020304" charset="0"/>
            </a:endParaRPr>
          </a:p>
          <a:p>
            <a:pPr indent="0" fontAlgn="auto"/>
            <a:r>
              <a:rPr lang="zh-CN" sz="1600" b="0">
                <a:latin typeface="Times New Roman" panose="02020603050405020304" charset="0"/>
                <a:ea typeface="宋体" panose="02010600030101010101" pitchFamily="2" charset="-122"/>
              </a:rPr>
              <a:t>材料</a:t>
            </a:r>
            <a:r>
              <a:rPr lang="en-US" sz="1600" b="0">
                <a:latin typeface="Times New Roman" panose="02020603050405020304" charset="0"/>
                <a:cs typeface="Times New Roman" panose="02020603050405020304" charset="0"/>
              </a:rPr>
              <a:t> </a:t>
            </a:r>
            <a:r>
              <a:rPr lang="zh-CN" sz="1600" b="0">
                <a:latin typeface="Times New Roman" panose="02020603050405020304" charset="0"/>
                <a:ea typeface="宋体" panose="02010600030101010101" pitchFamily="2" charset="-122"/>
              </a:rPr>
              <a:t>凡读本书请先具下列诸信念：</a:t>
            </a:r>
            <a:endParaRPr lang="en-US" sz="1600" b="0">
              <a:latin typeface="Times New Roman" panose="02020603050405020304" charset="0"/>
              <a:cs typeface="Times New Roman" panose="02020603050405020304" charset="0"/>
            </a:endParaRPr>
          </a:p>
          <a:p>
            <a:pPr indent="0" fontAlgn="auto"/>
            <a:r>
              <a:rPr lang="zh-CN" sz="1600" b="0">
                <a:latin typeface="Times New Roman" panose="02020603050405020304" charset="0"/>
                <a:ea typeface="宋体" panose="02010600030101010101" pitchFamily="2" charset="-122"/>
              </a:rPr>
              <a:t>一、当信任何一国之国民，尤其是自称知识在水平线以上之国民，对其本国已往历史，应该略有所知。</a:t>
            </a:r>
            <a:endParaRPr lang="en-US" sz="1600" b="0">
              <a:latin typeface="Times New Roman" panose="02020603050405020304" charset="0"/>
              <a:cs typeface="Times New Roman" panose="02020603050405020304" charset="0"/>
            </a:endParaRPr>
          </a:p>
          <a:p>
            <a:r>
              <a:rPr lang="en-US" sz="1600" b="0">
                <a:latin typeface="Times New Roman" panose="02020603050405020304" charset="0"/>
                <a:cs typeface="Times New Roman" panose="02020603050405020304" charset="0"/>
              </a:rPr>
              <a:t> </a:t>
            </a:r>
            <a:r>
              <a:rPr lang="zh-CN" sz="1600" b="0">
                <a:latin typeface="Times New Roman" panose="02020603050405020304" charset="0"/>
                <a:ea typeface="宋体" panose="02010600030101010101" pitchFamily="2" charset="-122"/>
              </a:rPr>
              <a:t>二、所谓对其本国已往历史略有所知者，尤必附随一种对其本国已往历史之温情与敬意。</a:t>
            </a:r>
            <a:endParaRPr lang="en-US" sz="1600" b="0">
              <a:latin typeface="Times New Roman" panose="02020603050405020304" charset="0"/>
              <a:cs typeface="Times New Roman" panose="02020603050405020304" charset="0"/>
            </a:endParaRPr>
          </a:p>
          <a:p>
            <a:pPr indent="0" fontAlgn="auto"/>
            <a:r>
              <a:rPr lang="zh-CN" sz="1600" b="0">
                <a:latin typeface="Times New Roman" panose="02020603050405020304" charset="0"/>
                <a:ea typeface="宋体" panose="02010600030101010101" pitchFamily="2" charset="-122"/>
              </a:rPr>
              <a:t>三、所谓对其本国已往历史有一种温情与敬意者，至少不会对其本国已往历史抱一种偏激的虚无主义，亦至少不会感到现在我们是站在已往历史最高之顶点，而将我们当身种种罪恶与弱点，一切诿卸于古人。</a:t>
            </a:r>
            <a:endParaRPr lang="en-US" sz="1600" b="0">
              <a:latin typeface="Times New Roman" panose="02020603050405020304" charset="0"/>
              <a:cs typeface="Times New Roman" panose="02020603050405020304" charset="0"/>
            </a:endParaRPr>
          </a:p>
          <a:p>
            <a:pPr indent="0" fontAlgn="auto"/>
            <a:r>
              <a:rPr lang="zh-CN" sz="1600" b="0">
                <a:latin typeface="Times New Roman" panose="02020603050405020304" charset="0"/>
                <a:ea typeface="宋体" panose="02010600030101010101" pitchFamily="2" charset="-122"/>
              </a:rPr>
              <a:t>四、当信每一国家必待其国民备具上列诸条件者比数渐多，其国家乃再有向前发展之希望。——钱穆《国史大纲》（</a:t>
            </a:r>
            <a:r>
              <a:rPr lang="en-US" sz="1600" b="0">
                <a:latin typeface="Times New Roman" panose="02020603050405020304" charset="0"/>
              </a:rPr>
              <a:t>1940</a:t>
            </a:r>
            <a:r>
              <a:rPr lang="zh-CN" sz="1600" b="0">
                <a:latin typeface="Times New Roman" panose="02020603050405020304" charset="0"/>
                <a:ea typeface="宋体" panose="02010600030101010101" pitchFamily="2" charset="-122"/>
              </a:rPr>
              <a:t>）</a:t>
            </a:r>
          </a:p>
          <a:p>
            <a:r>
              <a:rPr lang="zh-CN" sz="1600" b="0">
                <a:latin typeface="Times New Roman" panose="02020603050405020304" charset="0"/>
                <a:ea typeface="宋体" panose="02010600030101010101" pitchFamily="2" charset="-122"/>
              </a:rPr>
              <a:t>评析材料中的观点（任意一点或整体），得出结论。（要求：结论不能重复材料中观点，持论有据，论证充分，表述清晰。）</a:t>
            </a:r>
            <a:endParaRPr lang="zh-CN" altLang="en-US" sz="1600" b="0">
              <a:latin typeface="Times New Roman" panose="02020603050405020304" charset="0"/>
              <a:ea typeface="宋体" panose="02010600030101010101" pitchFamily="2" charset="-122"/>
            </a:endParaRPr>
          </a:p>
        </p:txBody>
      </p:sp>
      <p:sp>
        <p:nvSpPr>
          <p:cNvPr id="17" name="文本框 16"/>
          <p:cNvSpPr txBox="1"/>
          <p:nvPr/>
        </p:nvSpPr>
        <p:spPr>
          <a:xfrm>
            <a:off x="4892040" y="4033520"/>
            <a:ext cx="7098030" cy="2861310"/>
          </a:xfrm>
          <a:prstGeom prst="rect">
            <a:avLst/>
          </a:prstGeom>
          <a:noFill/>
          <a:ln w="9525">
            <a:noFill/>
          </a:ln>
        </p:spPr>
        <p:txBody>
          <a:bodyPr wrap="square">
            <a:spAutoFit/>
          </a:bodyPr>
          <a:lstStyle/>
          <a:p>
            <a:pPr indent="0"/>
            <a:r>
              <a:rPr lang="zh-CN" b="0">
                <a:latin typeface="Times New Roman" panose="02020603050405020304" charset="0"/>
                <a:ea typeface="宋体" panose="02010600030101010101" pitchFamily="2" charset="-122"/>
              </a:rPr>
              <a:t>解题方法</a:t>
            </a:r>
            <a:r>
              <a:rPr lang="en-US" b="0">
                <a:latin typeface="Times New Roman" panose="02020603050405020304" charset="0"/>
                <a:cs typeface="Times New Roman" panose="02020603050405020304" charset="0"/>
              </a:rPr>
              <a:t> </a:t>
            </a:r>
            <a:r>
              <a:rPr lang="zh-CN" b="0">
                <a:latin typeface="Times New Roman" panose="02020603050405020304" charset="0"/>
                <a:ea typeface="宋体" panose="02010600030101010101" pitchFamily="2" charset="-122"/>
              </a:rPr>
              <a:t>（1）看问题：审清题目具体要求，有针对性的解答。</a:t>
            </a:r>
          </a:p>
          <a:p>
            <a:r>
              <a:rPr lang="zh-CN" b="0">
                <a:latin typeface="Times New Roman" panose="02020603050405020304" charset="0"/>
                <a:ea typeface="宋体" panose="02010600030101010101" pitchFamily="2" charset="-122"/>
              </a:rPr>
              <a:t>“评析”、“观点（任意一点或整体）”、“结论不能重复材料中观点”“史论结合”</a:t>
            </a:r>
          </a:p>
          <a:p>
            <a:r>
              <a:rPr lang="zh-CN" b="0">
                <a:latin typeface="Times New Roman" panose="02020603050405020304" charset="0"/>
                <a:ea typeface="宋体" panose="02010600030101010101" pitchFamily="2" charset="-122"/>
              </a:rPr>
              <a:t>（2）读材料：</a:t>
            </a:r>
            <a:r>
              <a:rPr lang="zh-CN" b="1">
                <a:solidFill>
                  <a:srgbClr val="FF0000"/>
                </a:solidFill>
                <a:latin typeface="Times New Roman" panose="02020603050405020304" charset="0"/>
                <a:ea typeface="宋体" panose="02010600030101010101" pitchFamily="2" charset="-122"/>
              </a:rPr>
              <a:t>泛读：找出材料关键词或者关键句，划分层次。</a:t>
            </a:r>
          </a:p>
          <a:p>
            <a:pPr indent="0"/>
            <a:r>
              <a:rPr lang="zh-CN" b="0">
                <a:latin typeface="Times New Roman" panose="02020603050405020304" charset="0"/>
                <a:ea typeface="宋体" panose="02010600030101010101" pitchFamily="2" charset="-122"/>
              </a:rPr>
              <a:t>材料关键词句有如下：</a:t>
            </a:r>
            <a:r>
              <a:rPr lang="en-US" b="0">
                <a:latin typeface="Times New Roman" panose="02020603050405020304" charset="0"/>
              </a:rPr>
              <a:t>“</a:t>
            </a:r>
            <a:r>
              <a:rPr lang="zh-CN" b="0">
                <a:latin typeface="Times New Roman" panose="02020603050405020304" charset="0"/>
                <a:ea typeface="宋体" panose="02010600030101010101" pitchFamily="2" charset="-122"/>
              </a:rPr>
              <a:t>国民对其本国已往历史应该略有所知”、“国民对其本国已往历史充满温情与敬意”、“国民不应对其本国已往历史抱一种偏激的虚无主义，不应将我们当身种种罪恶与弱点，一切诿卸于古人”、“当国民备具上列诸条件者渐多，国家才有向前发展希望”、“钱穆《国史大纲》（</a:t>
            </a:r>
            <a:r>
              <a:rPr lang="en-US" b="0">
                <a:latin typeface="Times New Roman" panose="02020603050405020304" charset="0"/>
              </a:rPr>
              <a:t>1940</a:t>
            </a:r>
            <a:r>
              <a:rPr lang="zh-CN" b="0">
                <a:latin typeface="Times New Roman" panose="02020603050405020304" charset="0"/>
                <a:ea typeface="宋体" panose="02010600030101010101" pitchFamily="2" charset="-122"/>
              </a:rPr>
              <a:t>）”。</a:t>
            </a:r>
          </a:p>
          <a:p>
            <a:pPr indent="0"/>
            <a:r>
              <a:rPr lang="zh-CN" b="1">
                <a:solidFill>
                  <a:srgbClr val="FF0000"/>
                </a:solidFill>
                <a:latin typeface="Times New Roman" panose="02020603050405020304" charset="0"/>
                <a:ea typeface="宋体" panose="02010600030101010101" pitchFamily="2" charset="-122"/>
              </a:rPr>
              <a:t>精读：将关键词句和所学知识联系。</a:t>
            </a:r>
            <a:endParaRPr lang="zh-CN" altLang="en-US" b="1">
              <a:solidFill>
                <a:srgbClr val="FF0000"/>
              </a:solidFill>
              <a:latin typeface="Times New Roman" panose="02020603050405020304" charset="0"/>
              <a:ea typeface="宋体" panose="02010600030101010101" pitchFamily="2" charset="-122"/>
            </a:endParaRPr>
          </a:p>
        </p:txBody>
      </p:sp>
      <p:sp>
        <p:nvSpPr>
          <p:cNvPr id="18" name="文本框 17"/>
          <p:cNvSpPr txBox="1"/>
          <p:nvPr/>
        </p:nvSpPr>
        <p:spPr>
          <a:xfrm>
            <a:off x="0" y="2114550"/>
            <a:ext cx="4836160" cy="4799965"/>
          </a:xfrm>
          <a:prstGeom prst="rect">
            <a:avLst/>
          </a:prstGeom>
          <a:noFill/>
          <a:ln w="9525">
            <a:solidFill>
              <a:srgbClr val="C00000"/>
            </a:solidFill>
          </a:ln>
        </p:spPr>
        <p:txBody>
          <a:bodyPr wrap="square">
            <a:spAutoFit/>
          </a:bodyPr>
          <a:lstStyle/>
          <a:p>
            <a:pPr indent="266700"/>
            <a:r>
              <a:rPr lang="zh-CN" b="0">
                <a:latin typeface="Times New Roman" panose="02020603050405020304" charset="0"/>
                <a:ea typeface="宋体" panose="02010600030101010101" pitchFamily="2" charset="-122"/>
              </a:rPr>
              <a:t>材料信息：</a:t>
            </a:r>
            <a:r>
              <a:rPr lang="en-US" b="0">
                <a:latin typeface="Times New Roman" panose="02020603050405020304" charset="0"/>
                <a:cs typeface="Times New Roman" panose="02020603050405020304" charset="0"/>
              </a:rPr>
              <a:t> </a:t>
            </a:r>
            <a:r>
              <a:rPr lang="zh-CN" b="0">
                <a:solidFill>
                  <a:srgbClr val="FF0000"/>
                </a:solidFill>
                <a:latin typeface="Times New Roman" panose="02020603050405020304" charset="0"/>
                <a:ea typeface="宋体" panose="02010600030101010101" pitchFamily="2" charset="-122"/>
              </a:rPr>
              <a:t>一、当信任何一国之国民，尤其是自称知识在水平线以上之国民，对其本国已往历史，应该略有所知。</a:t>
            </a:r>
            <a:r>
              <a:rPr lang="zh-CN" b="0">
                <a:latin typeface="Times New Roman" panose="02020603050405020304" charset="0"/>
                <a:ea typeface="宋体" panose="02010600030101010101" pitchFamily="2" charset="-122"/>
              </a:rPr>
              <a:t>所学知识：古代中国的政治、经济、文化成就；抗日战争。阐述说明：国民读史可知</a:t>
            </a:r>
            <a:r>
              <a:rPr lang="en-US" b="0">
                <a:latin typeface="Times New Roman" panose="02020603050405020304" charset="0"/>
              </a:rPr>
              <a:t>:</a:t>
            </a:r>
            <a:r>
              <a:rPr lang="zh-CN" b="0">
                <a:latin typeface="Times New Roman" panose="02020603050405020304" charset="0"/>
                <a:ea typeface="宋体" panose="02010600030101010101" pitchFamily="2" charset="-122"/>
              </a:rPr>
              <a:t>中国为人类物质文明做出贡献</a:t>
            </a:r>
            <a:r>
              <a:rPr lang="en-US" b="0">
                <a:latin typeface="Times New Roman" panose="02020603050405020304" charset="0"/>
              </a:rPr>
              <a:t>,</a:t>
            </a:r>
            <a:r>
              <a:rPr lang="zh-CN" b="0">
                <a:latin typeface="Times New Roman" panose="02020603050405020304" charset="0"/>
                <a:ea typeface="宋体" panose="02010600030101010101" pitchFamily="2" charset="-122"/>
              </a:rPr>
              <a:t>如中国最早培植了粟、水稻</a:t>
            </a:r>
            <a:r>
              <a:rPr lang="en-US" b="0">
                <a:latin typeface="Times New Roman" panose="02020603050405020304" charset="0"/>
              </a:rPr>
              <a:t>,</a:t>
            </a:r>
            <a:r>
              <a:rPr lang="zh-CN" b="0">
                <a:latin typeface="Times New Roman" panose="02020603050405020304" charset="0"/>
                <a:ea typeface="宋体" panose="02010600030101010101" pitchFamily="2" charset="-122"/>
              </a:rPr>
              <a:t>创造了丝绸、瓷器文明</a:t>
            </a:r>
            <a:r>
              <a:rPr lang="en-US" b="0">
                <a:latin typeface="Times New Roman" panose="02020603050405020304" charset="0"/>
              </a:rPr>
              <a:t>,</a:t>
            </a:r>
            <a:r>
              <a:rPr lang="zh-CN" b="0">
                <a:latin typeface="Times New Roman" panose="02020603050405020304" charset="0"/>
                <a:ea typeface="宋体" panose="02010600030101010101" pitchFamily="2" charset="-122"/>
              </a:rPr>
              <a:t>丰富了人们的物质生活</a:t>
            </a:r>
            <a:r>
              <a:rPr lang="en-US" b="0">
                <a:latin typeface="Times New Roman" panose="02020603050405020304" charset="0"/>
              </a:rPr>
              <a:t>;</a:t>
            </a:r>
            <a:r>
              <a:rPr lang="zh-CN" b="0">
                <a:latin typeface="Times New Roman" panose="02020603050405020304" charset="0"/>
                <a:ea typeface="宋体" panose="02010600030101010101" pitchFamily="2" charset="-122"/>
              </a:rPr>
              <a:t>中国为人类政治文明做出贡献</a:t>
            </a:r>
            <a:r>
              <a:rPr lang="en-US" b="0">
                <a:latin typeface="Times New Roman" panose="02020603050405020304" charset="0"/>
              </a:rPr>
              <a:t>,</a:t>
            </a:r>
            <a:r>
              <a:rPr lang="zh-CN" b="0">
                <a:latin typeface="Times New Roman" panose="02020603050405020304" charset="0"/>
                <a:ea typeface="宋体" panose="02010600030101010101" pitchFamily="2" charset="-122"/>
              </a:rPr>
              <a:t>如创立了先进的选官制度——科举制</a:t>
            </a:r>
            <a:r>
              <a:rPr lang="en-US" b="0">
                <a:latin typeface="Times New Roman" panose="02020603050405020304" charset="0"/>
              </a:rPr>
              <a:t>,</a:t>
            </a:r>
            <a:r>
              <a:rPr lang="zh-CN" b="0">
                <a:latin typeface="Times New Roman" panose="02020603050405020304" charset="0"/>
                <a:ea typeface="宋体" panose="02010600030101010101" pitchFamily="2" charset="-122"/>
              </a:rPr>
              <a:t>促进了人才的流动</a:t>
            </a:r>
            <a:r>
              <a:rPr lang="en-US" b="0">
                <a:latin typeface="Times New Roman" panose="02020603050405020304" charset="0"/>
              </a:rPr>
              <a:t>;</a:t>
            </a:r>
            <a:r>
              <a:rPr lang="zh-CN" b="0">
                <a:latin typeface="Times New Roman" panose="02020603050405020304" charset="0"/>
                <a:ea typeface="宋体" panose="02010600030101010101" pitchFamily="2" charset="-122"/>
              </a:rPr>
              <a:t>中国为人类精神文明做出贡献</a:t>
            </a:r>
            <a:r>
              <a:rPr lang="en-US" b="0">
                <a:latin typeface="Times New Roman" panose="02020603050405020304" charset="0"/>
              </a:rPr>
              <a:t>,</a:t>
            </a:r>
            <a:r>
              <a:rPr lang="zh-CN" b="0">
                <a:latin typeface="Times New Roman" panose="02020603050405020304" charset="0"/>
                <a:ea typeface="宋体" panose="02010600030101010101" pitchFamily="2" charset="-122"/>
              </a:rPr>
              <a:t>如孔子创立儒家</a:t>
            </a:r>
            <a:r>
              <a:rPr lang="en-US" b="0">
                <a:latin typeface="Times New Roman" panose="02020603050405020304" charset="0"/>
              </a:rPr>
              <a:t>,</a:t>
            </a:r>
            <a:r>
              <a:rPr lang="zh-CN" b="0">
                <a:latin typeface="Times New Roman" panose="02020603050405020304" charset="0"/>
                <a:ea typeface="宋体" panose="02010600030101010101" pitchFamily="2" charset="-122"/>
              </a:rPr>
              <a:t>逐步形成儒家文化圈的格局</a:t>
            </a:r>
            <a:r>
              <a:rPr lang="en-US" b="0">
                <a:latin typeface="Times New Roman" panose="02020603050405020304" charset="0"/>
              </a:rPr>
              <a:t>,</a:t>
            </a:r>
            <a:r>
              <a:rPr lang="zh-CN" b="0">
                <a:latin typeface="Times New Roman" panose="02020603050405020304" charset="0"/>
                <a:ea typeface="宋体" panose="02010600030101010101" pitchFamily="2" charset="-122"/>
              </a:rPr>
              <a:t>四大发明推动了世界的进步和文学艺术的繁荣</a:t>
            </a:r>
            <a:r>
              <a:rPr lang="en-US" b="0">
                <a:latin typeface="Times New Roman" panose="02020603050405020304" charset="0"/>
              </a:rPr>
              <a:t>,</a:t>
            </a:r>
            <a:r>
              <a:rPr lang="zh-CN" b="0">
                <a:latin typeface="Times New Roman" panose="02020603050405020304" charset="0"/>
                <a:ea typeface="宋体" panose="02010600030101010101" pitchFamily="2" charset="-122"/>
              </a:rPr>
              <a:t>丰富了国人精神文化</a:t>
            </a:r>
            <a:r>
              <a:rPr lang="en-US" b="0">
                <a:latin typeface="Times New Roman" panose="02020603050405020304" charset="0"/>
              </a:rPr>
              <a:t>,</a:t>
            </a:r>
            <a:r>
              <a:rPr lang="zh-CN" b="0">
                <a:latin typeface="Times New Roman" panose="02020603050405020304" charset="0"/>
                <a:ea typeface="宋体" panose="02010600030101010101" pitchFamily="2" charset="-122"/>
              </a:rPr>
              <a:t>影响了周边国家的发展。</a:t>
            </a:r>
            <a:r>
              <a:rPr lang="en-US" b="0">
                <a:latin typeface="Times New Roman" panose="02020603050405020304" charset="0"/>
              </a:rPr>
              <a:t>1940</a:t>
            </a:r>
            <a:r>
              <a:rPr lang="zh-CN" b="0">
                <a:latin typeface="Times New Roman" panose="02020603050405020304" charset="0"/>
                <a:ea typeface="宋体" panose="02010600030101010101" pitchFamily="2" charset="-122"/>
              </a:rPr>
              <a:t>年钱穆强调此观点</a:t>
            </a:r>
            <a:r>
              <a:rPr lang="en-US" b="0">
                <a:latin typeface="Times New Roman" panose="02020603050405020304" charset="0"/>
              </a:rPr>
              <a:t>,</a:t>
            </a:r>
            <a:r>
              <a:rPr lang="zh-CN" b="0">
                <a:latin typeface="Times New Roman" panose="02020603050405020304" charset="0"/>
                <a:ea typeface="宋体" panose="02010600030101010101" pitchFamily="2" charset="-122"/>
              </a:rPr>
              <a:t>是为了弘扬中华民族精神</a:t>
            </a:r>
            <a:r>
              <a:rPr lang="en-US" b="0">
                <a:latin typeface="Times New Roman" panose="02020603050405020304" charset="0"/>
              </a:rPr>
              <a:t>,</a:t>
            </a:r>
            <a:r>
              <a:rPr lang="zh-CN" b="0">
                <a:latin typeface="Times New Roman" panose="02020603050405020304" charset="0"/>
                <a:ea typeface="宋体" panose="02010600030101010101" pitchFamily="2" charset="-122"/>
              </a:rPr>
              <a:t>增强抗战胜利的信心。论点与总结：</a:t>
            </a:r>
            <a:r>
              <a:rPr lang="en-US" b="0">
                <a:latin typeface="Times New Roman" panose="02020603050405020304" charset="0"/>
              </a:rPr>
              <a:t>1940</a:t>
            </a:r>
            <a:r>
              <a:rPr lang="zh-CN" b="0">
                <a:latin typeface="Times New Roman" panose="02020603050405020304" charset="0"/>
                <a:ea typeface="宋体" panose="02010600030101010101" pitchFamily="2" charset="-122"/>
              </a:rPr>
              <a:t>年钱穆强调“国民应该了解本国的历史”</a:t>
            </a:r>
            <a:r>
              <a:rPr lang="en-US" b="0">
                <a:latin typeface="Times New Roman" panose="02020603050405020304" charset="0"/>
              </a:rPr>
              <a:t>,</a:t>
            </a:r>
            <a:r>
              <a:rPr lang="zh-CN" b="0">
                <a:latin typeface="Times New Roman" panose="02020603050405020304" charset="0"/>
                <a:ea typeface="宋体" panose="02010600030101010101" pitchFamily="2" charset="-122"/>
              </a:rPr>
              <a:t>是为了弘扬民族精神</a:t>
            </a:r>
            <a:r>
              <a:rPr lang="en-US" b="0">
                <a:latin typeface="Times New Roman" panose="02020603050405020304" charset="0"/>
              </a:rPr>
              <a:t>,</a:t>
            </a:r>
            <a:r>
              <a:rPr lang="zh-CN" b="0">
                <a:latin typeface="Times New Roman" panose="02020603050405020304" charset="0"/>
                <a:ea typeface="宋体" panose="02010600030101010101" pitchFamily="2" charset="-122"/>
              </a:rPr>
              <a:t>增强抗战必胜的信心</a:t>
            </a:r>
            <a:endParaRPr lang="zh-CN" altLang="en-US" b="0">
              <a:latin typeface="Times New Roman" panose="02020603050405020304" charset="0"/>
              <a:ea typeface="宋体" panose="02010600030101010101" pitchFamily="2" charset="-122"/>
            </a:endParaRPr>
          </a:p>
        </p:txBody>
      </p:sp>
      <p:sp>
        <p:nvSpPr>
          <p:cNvPr id="19" name="文本框 18"/>
          <p:cNvSpPr txBox="1"/>
          <p:nvPr/>
        </p:nvSpPr>
        <p:spPr>
          <a:xfrm>
            <a:off x="55880" y="2058035"/>
            <a:ext cx="4836160" cy="4799965"/>
          </a:xfrm>
          <a:prstGeom prst="rect">
            <a:avLst/>
          </a:prstGeom>
          <a:solidFill>
            <a:schemeClr val="bg1"/>
          </a:solidFill>
          <a:ln w="9525">
            <a:solidFill>
              <a:srgbClr val="C00000"/>
            </a:solidFill>
          </a:ln>
        </p:spPr>
        <p:txBody>
          <a:bodyPr wrap="square">
            <a:spAutoFit/>
          </a:bodyPr>
          <a:lstStyle/>
          <a:p>
            <a:pPr indent="266700"/>
            <a:r>
              <a:rPr lang="zh-CN" b="0">
                <a:solidFill>
                  <a:srgbClr val="FF0000"/>
                </a:solidFill>
                <a:latin typeface="Times New Roman" panose="02020603050405020304" charset="0"/>
                <a:ea typeface="宋体" panose="02010600030101010101" pitchFamily="2" charset="-122"/>
              </a:rPr>
              <a:t>材料信息：二、所谓对其本国已往历史略有所知者，尤必附随一种对其本国已往历史之温情与敬意。</a:t>
            </a:r>
            <a:r>
              <a:rPr lang="zh-CN" b="0">
                <a:latin typeface="Times New Roman" panose="02020603050405020304" charset="0"/>
                <a:ea typeface="宋体" panose="02010600030101010101" pitchFamily="2" charset="-122"/>
              </a:rPr>
              <a:t>所学知识：中华文明对世界文明所做的贡献；抗日战争。阐述说明：中华文化曾长期领先世界</a:t>
            </a:r>
            <a:r>
              <a:rPr lang="en-US" b="0">
                <a:latin typeface="Times New Roman" panose="02020603050405020304" charset="0"/>
              </a:rPr>
              <a:t>,</a:t>
            </a:r>
            <a:r>
              <a:rPr lang="zh-CN" b="0">
                <a:latin typeface="Times New Roman" panose="02020603050405020304" charset="0"/>
                <a:ea typeface="宋体" panose="02010600030101010101" pitchFamily="2" charset="-122"/>
              </a:rPr>
              <a:t>必然使国民附随一种对中华历史文化的温情与敬意。如汉代丝绸之路开通</a:t>
            </a:r>
            <a:r>
              <a:rPr lang="en-US" b="0">
                <a:latin typeface="Times New Roman" panose="02020603050405020304" charset="0"/>
              </a:rPr>
              <a:t>,</a:t>
            </a:r>
            <a:r>
              <a:rPr lang="zh-CN" b="0">
                <a:latin typeface="Times New Roman" panose="02020603050405020304" charset="0"/>
                <a:ea typeface="宋体" panose="02010600030101010101" pitchFamily="2" charset="-122"/>
              </a:rPr>
              <a:t>中国的丝织、冶铁技术传入中亚、欧洲</a:t>
            </a:r>
            <a:r>
              <a:rPr lang="en-US" b="0">
                <a:latin typeface="Times New Roman" panose="02020603050405020304" charset="0"/>
              </a:rPr>
              <a:t>,</a:t>
            </a:r>
            <a:r>
              <a:rPr lang="zh-CN" b="0">
                <a:latin typeface="Times New Roman" panose="02020603050405020304" charset="0"/>
                <a:ea typeface="宋体" panose="02010600030101010101" pitchFamily="2" charset="-122"/>
              </a:rPr>
              <a:t>中华文化开始走向世界</a:t>
            </a:r>
            <a:r>
              <a:rPr lang="en-US" b="0">
                <a:latin typeface="Times New Roman" panose="02020603050405020304" charset="0"/>
              </a:rPr>
              <a:t>,</a:t>
            </a:r>
            <a:r>
              <a:rPr lang="zh-CN" b="0">
                <a:latin typeface="Times New Roman" panose="02020603050405020304" charset="0"/>
                <a:ea typeface="宋体" panose="02010600030101010101" pitchFamily="2" charset="-122"/>
              </a:rPr>
              <a:t>促进了世界的进步</a:t>
            </a:r>
            <a:r>
              <a:rPr lang="en-US" b="0">
                <a:latin typeface="Times New Roman" panose="02020603050405020304" charset="0"/>
              </a:rPr>
              <a:t>;</a:t>
            </a:r>
            <a:r>
              <a:rPr lang="zh-CN" b="0">
                <a:latin typeface="Times New Roman" panose="02020603050405020304" charset="0"/>
                <a:ea typeface="宋体" panose="02010600030101010101" pitchFamily="2" charset="-122"/>
              </a:rPr>
              <a:t>唐代丝绸之路海陆并举</a:t>
            </a:r>
            <a:r>
              <a:rPr lang="en-US" b="0">
                <a:latin typeface="Times New Roman" panose="02020603050405020304" charset="0"/>
              </a:rPr>
              <a:t>,</a:t>
            </a:r>
            <a:r>
              <a:rPr lang="zh-CN" b="0">
                <a:latin typeface="Times New Roman" panose="02020603050405020304" charset="0"/>
                <a:ea typeface="宋体" panose="02010600030101010101" pitchFamily="2" charset="-122"/>
              </a:rPr>
              <a:t>茶叶、瓷器、纸张等传播到世界</a:t>
            </a:r>
            <a:r>
              <a:rPr lang="en-US" b="0">
                <a:latin typeface="Times New Roman" panose="02020603050405020304" charset="0"/>
              </a:rPr>
              <a:t>,</a:t>
            </a:r>
            <a:r>
              <a:rPr lang="zh-CN" b="0">
                <a:latin typeface="Times New Roman" panose="02020603050405020304" charset="0"/>
                <a:ea typeface="宋体" panose="02010600030101010101" pitchFamily="2" charset="-122"/>
              </a:rPr>
              <a:t>丰富了世界文化生活</a:t>
            </a:r>
            <a:r>
              <a:rPr lang="en-US" b="0">
                <a:latin typeface="Times New Roman" panose="02020603050405020304" charset="0"/>
              </a:rPr>
              <a:t>,</a:t>
            </a:r>
            <a:r>
              <a:rPr lang="zh-CN" b="0">
                <a:latin typeface="Times New Roman" panose="02020603050405020304" charset="0"/>
                <a:ea typeface="宋体" panose="02010600030101010101" pitchFamily="2" charset="-122"/>
              </a:rPr>
              <a:t>并形成了中华文化圈的格局</a:t>
            </a:r>
            <a:r>
              <a:rPr lang="en-US" b="0">
                <a:latin typeface="Times New Roman" panose="02020603050405020304" charset="0"/>
              </a:rPr>
              <a:t>;</a:t>
            </a:r>
            <a:r>
              <a:rPr lang="zh-CN" b="0">
                <a:latin typeface="Times New Roman" panose="02020603050405020304" charset="0"/>
                <a:ea typeface="宋体" panose="02010600030101010101" pitchFamily="2" charset="-122"/>
              </a:rPr>
              <a:t>宋元时期指南针、火药、印刷术传播到欧洲</a:t>
            </a:r>
            <a:r>
              <a:rPr lang="en-US" b="0">
                <a:latin typeface="Times New Roman" panose="02020603050405020304" charset="0"/>
              </a:rPr>
              <a:t>,</a:t>
            </a:r>
            <a:r>
              <a:rPr lang="zh-CN" b="0">
                <a:latin typeface="Times New Roman" panose="02020603050405020304" charset="0"/>
                <a:ea typeface="宋体" panose="02010600030101010101" pitchFamily="2" charset="-122"/>
              </a:rPr>
              <a:t>促进欧洲社会的进步</a:t>
            </a:r>
            <a:r>
              <a:rPr lang="en-US" b="0">
                <a:latin typeface="Times New Roman" panose="02020603050405020304" charset="0"/>
              </a:rPr>
              <a:t>;</a:t>
            </a:r>
            <a:r>
              <a:rPr lang="zh-CN" b="0">
                <a:latin typeface="Times New Roman" panose="02020603050405020304" charset="0"/>
                <a:ea typeface="宋体" panose="02010600030101010101" pitchFamily="2" charset="-122"/>
              </a:rPr>
              <a:t>明代郑和下西洋后</a:t>
            </a:r>
            <a:r>
              <a:rPr lang="en-US" b="0">
                <a:latin typeface="Times New Roman" panose="02020603050405020304" charset="0"/>
              </a:rPr>
              <a:t>,</a:t>
            </a:r>
            <a:r>
              <a:rPr lang="zh-CN" b="0">
                <a:latin typeface="Times New Roman" panose="02020603050405020304" charset="0"/>
                <a:ea typeface="宋体" panose="02010600030101010101" pitchFamily="2" charset="-122"/>
              </a:rPr>
              <a:t>华侨下南洋</a:t>
            </a:r>
            <a:r>
              <a:rPr lang="en-US" b="0">
                <a:latin typeface="Times New Roman" panose="02020603050405020304" charset="0"/>
              </a:rPr>
              <a:t>,</a:t>
            </a:r>
            <a:r>
              <a:rPr lang="zh-CN" b="0">
                <a:latin typeface="Times New Roman" panose="02020603050405020304" charset="0"/>
                <a:ea typeface="宋体" panose="02010600030101010101" pitchFamily="2" charset="-122"/>
              </a:rPr>
              <a:t>带去了中华先进文化</a:t>
            </a:r>
            <a:r>
              <a:rPr lang="en-US" b="0">
                <a:latin typeface="Times New Roman" panose="02020603050405020304" charset="0"/>
              </a:rPr>
              <a:t>,</a:t>
            </a:r>
            <a:r>
              <a:rPr lang="zh-CN" b="0">
                <a:latin typeface="Times New Roman" panose="02020603050405020304" charset="0"/>
                <a:ea typeface="宋体" panose="02010600030101010101" pitchFamily="2" charset="-122"/>
              </a:rPr>
              <a:t>促进了东南亚的开发。</a:t>
            </a:r>
            <a:r>
              <a:rPr lang="en-US" b="0">
                <a:latin typeface="Times New Roman" panose="02020603050405020304" charset="0"/>
              </a:rPr>
              <a:t>1940</a:t>
            </a:r>
            <a:r>
              <a:rPr lang="zh-CN" b="0">
                <a:latin typeface="Times New Roman" panose="02020603050405020304" charset="0"/>
                <a:ea typeface="宋体" panose="02010600030101010101" pitchFamily="2" charset="-122"/>
              </a:rPr>
              <a:t>年钱穆强调此观点</a:t>
            </a:r>
            <a:r>
              <a:rPr lang="en-US" b="0">
                <a:latin typeface="Times New Roman" panose="02020603050405020304" charset="0"/>
              </a:rPr>
              <a:t>,</a:t>
            </a:r>
            <a:r>
              <a:rPr lang="zh-CN" b="0">
                <a:latin typeface="Times New Roman" panose="02020603050405020304" charset="0"/>
                <a:ea typeface="宋体" panose="02010600030101010101" pitchFamily="2" charset="-122"/>
              </a:rPr>
              <a:t>是为了弘扬民族文化</a:t>
            </a:r>
            <a:r>
              <a:rPr lang="en-US" b="0">
                <a:latin typeface="Times New Roman" panose="02020603050405020304" charset="0"/>
              </a:rPr>
              <a:t>,</a:t>
            </a:r>
            <a:r>
              <a:rPr lang="zh-CN" b="0">
                <a:latin typeface="Times New Roman" panose="02020603050405020304" charset="0"/>
                <a:ea typeface="宋体" panose="02010600030101010101" pitchFamily="2" charset="-122"/>
              </a:rPr>
              <a:t>增强抗战的民族意志精神。论点与总结：对中华文明附随一种温情与敬意</a:t>
            </a:r>
            <a:r>
              <a:rPr lang="en-US" b="0">
                <a:latin typeface="Times New Roman" panose="02020603050405020304" charset="0"/>
              </a:rPr>
              <a:t>,</a:t>
            </a:r>
            <a:r>
              <a:rPr lang="zh-CN" b="0">
                <a:latin typeface="Times New Roman" panose="02020603050405020304" charset="0"/>
                <a:ea typeface="宋体" panose="02010600030101010101" pitchFamily="2" charset="-122"/>
              </a:rPr>
              <a:t>必将促进文化认同、民族认同</a:t>
            </a:r>
            <a:r>
              <a:rPr lang="en-US" b="0">
                <a:latin typeface="Times New Roman" panose="02020603050405020304" charset="0"/>
              </a:rPr>
              <a:t>,</a:t>
            </a:r>
            <a:r>
              <a:rPr lang="zh-CN" b="0">
                <a:latin typeface="Times New Roman" panose="02020603050405020304" charset="0"/>
                <a:ea typeface="宋体" panose="02010600030101010101" pitchFamily="2" charset="-122"/>
              </a:rPr>
              <a:t>进而弘扬民族精神</a:t>
            </a:r>
            <a:endParaRPr lang="zh-CN" altLang="en-US" b="0">
              <a:latin typeface="Times New Roman" panose="02020603050405020304" charset="0"/>
              <a:ea typeface="宋体" panose="02010600030101010101" pitchFamily="2" charset="-122"/>
            </a:endParaRPr>
          </a:p>
        </p:txBody>
      </p:sp>
      <p:sp>
        <p:nvSpPr>
          <p:cNvPr id="20" name="文本框 19"/>
          <p:cNvSpPr txBox="1"/>
          <p:nvPr/>
        </p:nvSpPr>
        <p:spPr>
          <a:xfrm>
            <a:off x="55880" y="2063750"/>
            <a:ext cx="4836160" cy="4828540"/>
          </a:xfrm>
          <a:prstGeom prst="rect">
            <a:avLst/>
          </a:prstGeom>
          <a:solidFill>
            <a:schemeClr val="bg1"/>
          </a:solidFill>
          <a:ln w="9525">
            <a:solidFill>
              <a:srgbClr val="C00000"/>
            </a:solidFill>
          </a:ln>
        </p:spPr>
        <p:txBody>
          <a:bodyPr wrap="square">
            <a:noAutofit/>
          </a:bodyPr>
          <a:lstStyle/>
          <a:p>
            <a:pPr indent="266700"/>
            <a:r>
              <a:rPr lang="zh-CN" sz="1600" b="0">
                <a:latin typeface="Times New Roman" panose="02020603050405020304" charset="0"/>
                <a:ea typeface="宋体" panose="02010600030101010101" pitchFamily="2" charset="-122"/>
              </a:rPr>
              <a:t>材料信息：</a:t>
            </a:r>
            <a:r>
              <a:rPr lang="zh-CN" sz="1600" b="0">
                <a:solidFill>
                  <a:srgbClr val="FF0000"/>
                </a:solidFill>
                <a:latin typeface="Times New Roman" panose="02020603050405020304" charset="0"/>
                <a:ea typeface="宋体" panose="02010600030101010101" pitchFamily="2" charset="-122"/>
              </a:rPr>
              <a:t>三、所谓对其本国已往历史有一种温情与敬意者，至少不会对其本国已往历史抱一种偏激的虚无主义，亦至少不会感到现在我们是站在已往历史最高之顶点，而将我们当身种种罪恶与弱点，一切诿卸于古人。</a:t>
            </a:r>
            <a:r>
              <a:rPr lang="zh-CN" sz="1600" b="0">
                <a:latin typeface="Times New Roman" panose="02020603050405020304" charset="0"/>
                <a:ea typeface="宋体" panose="02010600030101010101" pitchFamily="2" charset="-122"/>
              </a:rPr>
              <a:t>所学知识：近代中国的政治、经济、文化；抗日战争。阐述说明：古代中华文化曾长期领先世界</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到明清形成了“天朝上国”的自大心态</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对外闭关自守</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结果加速了中国的落后。近代中国面对列强的侵略</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主动学习西方</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洋务运动学习器物</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维新运动、辛亥革命学习制度</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新文化运动学习思想</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中国现代化进程逐步深入</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但又出现了“打倒孔家店”全盘西化的民族虚无主义心态。国民只有深入了解本国历史</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在存有温情和敬意的同时认识到自己的不足</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才会减少偏激的虚无主义和自大心态。</a:t>
            </a:r>
            <a:r>
              <a:rPr lang="en-US" sz="1600" b="0">
                <a:latin typeface="Times New Roman" panose="02020603050405020304" charset="0"/>
              </a:rPr>
              <a:t>1940</a:t>
            </a:r>
            <a:r>
              <a:rPr lang="zh-CN" sz="1600" b="0">
                <a:latin typeface="Times New Roman" panose="02020603050405020304" charset="0"/>
                <a:ea typeface="宋体" panose="02010600030101010101" pitchFamily="2" charset="-122"/>
              </a:rPr>
              <a:t>年钱穆强调此观点</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是为了弘扬中华民族精神</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增强抗战胜利的信心。论点与总结：只有树立正确的民族观、国家观、历史观</a:t>
            </a:r>
            <a:r>
              <a:rPr lang="en-US" sz="1600" b="0">
                <a:latin typeface="Times New Roman" panose="02020603050405020304" charset="0"/>
              </a:rPr>
              <a:t>,</a:t>
            </a:r>
            <a:r>
              <a:rPr lang="zh-CN" sz="1600" b="0">
                <a:latin typeface="Times New Roman" panose="02020603050405020304" charset="0"/>
                <a:ea typeface="宋体" panose="02010600030101010101" pitchFamily="2" charset="-122"/>
              </a:rPr>
              <a:t>才能增强国民意识，才有可能实现民族伟大复兴。</a:t>
            </a:r>
            <a:endParaRPr lang="zh-CN" altLang="en-US" sz="1600" b="0">
              <a:latin typeface="Times New Roman" panose="02020603050405020304" charset="0"/>
              <a:ea typeface="宋体" panose="02010600030101010101"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blinds(horizontal)">
                                      <p:cBhvr>
                                        <p:cTn id="15" dur="500"/>
                                        <p:tgtEl>
                                          <p:spTgt spid="17">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blinds(horizontal)">
                                      <p:cBhvr>
                                        <p:cTn id="18" dur="500"/>
                                        <p:tgtEl>
                                          <p:spTgt spid="1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2"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0" nodeType="clickEffect">
                                  <p:stCondLst>
                                    <p:cond delay="0"/>
                                  </p:stCondLst>
                                  <p:childTnLst>
                                    <p:animEffect transition="out" filter="blinds(horizontal)">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2" nodeType="clickEffect">
                                  <p:stCondLst>
                                    <p:cond delay="0"/>
                                  </p:stCondLst>
                                  <p:childTnLst>
                                    <p:animEffect transition="out" filter="blinds(horizontal)">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2" nodeType="clickEffect">
                                  <p:stCondLst>
                                    <p:cond delay="0"/>
                                  </p:stCondLst>
                                  <p:childTnLst>
                                    <p:animEffect transition="out" filter="blinds(horizontal)">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8" grpId="0" animBg="1"/>
      <p:bldP spid="18" grpId="1" animBg="1"/>
      <p:bldP spid="18" grpId="2" animBg="1"/>
      <p:bldP spid="19" grpId="0" animBg="1"/>
      <p:bldP spid="19" grpId="1" animBg="1"/>
      <p:bldP spid="19" grpId="2" animBg="1"/>
      <p:bldP spid="20" grpId="0" bldLvl="0" animBg="1"/>
      <p:bldP spid="20" grpId="1" animBg="1"/>
      <p:bldP spid="20"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42" name="组合 41"/>
          <p:cNvGrpSpPr/>
          <p:nvPr/>
        </p:nvGrpSpPr>
        <p:grpSpPr>
          <a:xfrm>
            <a:off x="0" y="10011"/>
            <a:ext cx="12060187" cy="1092528"/>
            <a:chOff x="0" y="10011"/>
            <a:chExt cx="12060187" cy="1092528"/>
          </a:xfrm>
        </p:grpSpPr>
        <p:sp>
          <p:nvSpPr>
            <p:cNvPr id="52" name="文本框 13"/>
            <p:cNvSpPr txBox="1"/>
            <p:nvPr/>
          </p:nvSpPr>
          <p:spPr>
            <a:xfrm>
              <a:off x="279746" y="111920"/>
              <a:ext cx="3738880" cy="629920"/>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1047115" y="1209675"/>
            <a:ext cx="5321935" cy="439991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chemeClr val="accent1"/>
                </a:solidFill>
                <a:latin typeface="Arial" panose="020B0604020202020204" pitchFamily="34" charset="0"/>
                <a:ea typeface="微软雅黑" panose="020B0503020204020204" pitchFamily="34" charset="-122"/>
                <a:sym typeface="+mn-ea"/>
              </a:rPr>
              <a:t>（</a:t>
            </a:r>
            <a:r>
              <a:rPr lang="en-US" altLang="zh-CN" sz="2800" b="1">
                <a:solidFill>
                  <a:schemeClr val="accent1"/>
                </a:solidFill>
                <a:latin typeface="Arial" panose="020B0604020202020204" pitchFamily="34" charset="0"/>
                <a:ea typeface="微软雅黑" panose="020B0503020204020204" pitchFamily="34" charset="-122"/>
                <a:sym typeface="+mn-ea"/>
              </a:rPr>
              <a:t>4</a:t>
            </a:r>
            <a:r>
              <a:rPr lang="zh-CN" altLang="en-US" sz="2800" b="1">
                <a:solidFill>
                  <a:schemeClr val="accent1"/>
                </a:solidFill>
                <a:latin typeface="Arial" panose="020B0604020202020204" pitchFamily="34" charset="0"/>
                <a:ea typeface="微软雅黑" panose="020B0503020204020204" pitchFamily="34" charset="-122"/>
                <a:sym typeface="+mn-ea"/>
              </a:rPr>
              <a:t>）高三复习课评什么？</a:t>
            </a:r>
            <a:r>
              <a:rPr lang="en-US" altLang="zh-CN" sz="2800" b="1">
                <a:solidFill>
                  <a:schemeClr val="accent1"/>
                </a:solidFill>
                <a:latin typeface="Arial" panose="020B0604020202020204" pitchFamily="34" charset="0"/>
                <a:ea typeface="微软雅黑" panose="020B0503020204020204" pitchFamily="34" charset="-122"/>
                <a:sym typeface="+mn-ea"/>
              </a:rPr>
              <a:t>   </a:t>
            </a:r>
          </a:p>
          <a:p>
            <a:pPr algn="l"/>
            <a:r>
              <a:rPr lang="en-US" altLang="zh-CN" sz="2800" b="1">
                <a:solidFill>
                  <a:schemeClr val="accent1"/>
                </a:solidFill>
                <a:latin typeface="Arial" panose="020B0604020202020204" pitchFamily="34" charset="0"/>
                <a:ea typeface="微软雅黑" panose="020B0503020204020204" pitchFamily="34" charset="-122"/>
                <a:sym typeface="+mn-ea"/>
              </a:rPr>
              <a:t>  </a:t>
            </a:r>
          </a:p>
          <a:p>
            <a:pPr algn="l"/>
            <a:r>
              <a:rPr lang="en-US" altLang="zh-CN" sz="2800" b="1">
                <a:solidFill>
                  <a:schemeClr val="accent1"/>
                </a:solidFill>
                <a:latin typeface="Arial" panose="020B0604020202020204" pitchFamily="34" charset="0"/>
                <a:ea typeface="微软雅黑" panose="020B0503020204020204" pitchFamily="34" charset="-122"/>
                <a:sym typeface="+mn-ea"/>
              </a:rPr>
              <a:t> 1.</a:t>
            </a:r>
            <a:r>
              <a:rPr lang="zh-CN" altLang="en-US" sz="2800" b="1">
                <a:solidFill>
                  <a:schemeClr val="accent1"/>
                </a:solidFill>
                <a:latin typeface="Arial" panose="020B0604020202020204" pitchFamily="34" charset="0"/>
                <a:ea typeface="微软雅黑" panose="020B0503020204020204" pitchFamily="34" charset="-122"/>
                <a:sym typeface="+mn-ea"/>
              </a:rPr>
              <a:t>评</a:t>
            </a:r>
            <a:r>
              <a:rPr lang="zh-CN" altLang="en-US" sz="2800" b="1">
                <a:solidFill>
                  <a:srgbClr val="C00000"/>
                </a:solidFill>
                <a:latin typeface="Arial" panose="020B0604020202020204" pitchFamily="34" charset="0"/>
                <a:ea typeface="微软雅黑" panose="020B0503020204020204" pitchFamily="34" charset="-122"/>
                <a:sym typeface="+mn-ea"/>
              </a:rPr>
              <a:t>知识</a:t>
            </a:r>
            <a:r>
              <a:rPr lang="zh-CN" altLang="en-US" sz="2800" b="1">
                <a:solidFill>
                  <a:schemeClr val="accent1"/>
                </a:solidFill>
                <a:latin typeface="Arial" panose="020B0604020202020204" pitchFamily="34" charset="0"/>
                <a:ea typeface="微软雅黑" panose="020B0503020204020204" pitchFamily="34" charset="-122"/>
                <a:sym typeface="+mn-ea"/>
              </a:rPr>
              <a:t>掌握程度包括：</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①理解重要概念史实</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②知识系统（有结构的知识）</a:t>
            </a:r>
          </a:p>
          <a:p>
            <a:pPr algn="l"/>
            <a:r>
              <a:rPr lang="en-US" altLang="zh-CN" sz="2800" b="1">
                <a:solidFill>
                  <a:schemeClr val="accent1"/>
                </a:solidFill>
                <a:latin typeface="Calibri" panose="020F0502020204030204" charset="0"/>
                <a:ea typeface="微软雅黑" panose="020B0503020204020204" pitchFamily="34" charset="-122"/>
                <a:sym typeface="+mn-ea"/>
              </a:rPr>
              <a:t>    </a:t>
            </a:r>
          </a:p>
          <a:p>
            <a:pPr algn="l"/>
            <a:r>
              <a:rPr lang="en-US" altLang="zh-CN" sz="2800" b="1">
                <a:solidFill>
                  <a:schemeClr val="accent1"/>
                </a:solidFill>
                <a:latin typeface="Calibri" panose="020F0502020204030204" charset="0"/>
                <a:ea typeface="微软雅黑" panose="020B0503020204020204" pitchFamily="34" charset="-122"/>
                <a:sym typeface="+mn-ea"/>
              </a:rPr>
              <a:t>2.</a:t>
            </a:r>
            <a:r>
              <a:rPr lang="zh-CN" altLang="en-US" sz="2800" b="1">
                <a:solidFill>
                  <a:schemeClr val="accent1"/>
                </a:solidFill>
                <a:latin typeface="Calibri" panose="020F0502020204030204" charset="0"/>
                <a:ea typeface="微软雅黑" panose="020B0503020204020204" pitchFamily="34" charset="-122"/>
                <a:sym typeface="+mn-ea"/>
              </a:rPr>
              <a:t>评</a:t>
            </a:r>
            <a:r>
              <a:rPr lang="zh-CN" altLang="en-US" sz="2800" b="1">
                <a:solidFill>
                  <a:srgbClr val="C00000"/>
                </a:solidFill>
                <a:latin typeface="Calibri" panose="020F0502020204030204" charset="0"/>
                <a:ea typeface="微软雅黑" panose="020B0503020204020204" pitchFamily="34" charset="-122"/>
                <a:sym typeface="+mn-ea"/>
              </a:rPr>
              <a:t>历史思想方法</a:t>
            </a:r>
            <a:r>
              <a:rPr lang="zh-CN" altLang="en-US" sz="2800" b="1">
                <a:solidFill>
                  <a:schemeClr val="accent1"/>
                </a:solidFill>
                <a:latin typeface="Calibri" panose="020F0502020204030204" charset="0"/>
                <a:ea typeface="微软雅黑" panose="020B0503020204020204" pitchFamily="34" charset="-122"/>
                <a:sym typeface="+mn-ea"/>
              </a:rPr>
              <a:t>掌握程度包括：</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①解题的思路方法</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②解决问题的能力</a:t>
            </a:r>
            <a:r>
              <a:rPr lang="en-US" altLang="zh-CN"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a:t>
            </a:r>
          </a:p>
          <a:p>
            <a:pPr algn="l"/>
            <a:r>
              <a:rPr lang="zh-CN" altLang="en-US" sz="2800" b="1">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基础能力和高阶能力</a:t>
            </a: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111920"/>
              <a:ext cx="3434080" cy="583565"/>
            </a:xfrm>
            <a:prstGeom prst="rect">
              <a:avLst/>
            </a:prstGeom>
            <a:noFill/>
          </p:spPr>
          <p:txBody>
            <a:bodyPr wrap="none" rtlCol="0">
              <a:spAutoFit/>
            </a:bodyPr>
            <a:lstStyle/>
            <a:p>
              <a:pPr algn="l"/>
              <a:r>
                <a:rPr lang="zh-CN" altLang="en-US" sz="3200" b="1" dirty="0">
                  <a:solidFill>
                    <a:srgbClr val="0070C0"/>
                  </a:solidFill>
                  <a:latin typeface="微软雅黑" panose="020B0503020204020204" pitchFamily="34" charset="-122"/>
                  <a:ea typeface="微软雅黑" panose="020B0503020204020204" pitchFamily="34" charset="-122"/>
                  <a:sym typeface="+mn-ea"/>
                </a:rPr>
                <a:t>二、教学评一体化</a:t>
              </a:r>
            </a:p>
          </p:txBody>
        </p:sp>
        <p:cxnSp>
          <p:nvCxnSpPr>
            <p:cNvPr id="58" name="直接连接符 57"/>
            <p:cNvCxnSpPr/>
            <p:nvPr/>
          </p:nvCxnSpPr>
          <p:spPr>
            <a:xfrm>
              <a:off x="0" y="695325"/>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pic>
        <p:nvPicPr>
          <p:cNvPr id="101" name="图片 100"/>
          <p:cNvPicPr/>
          <p:nvPr>
            <p:custDataLst>
              <p:tags r:id="rId1"/>
            </p:custDataLst>
          </p:nvPr>
        </p:nvPicPr>
        <p:blipFill>
          <a:blip r:embed="rId6"/>
          <a:stretch>
            <a:fillRect/>
          </a:stretch>
        </p:blipFill>
        <p:spPr>
          <a:xfrm>
            <a:off x="553085" y="1876425"/>
            <a:ext cx="9897745" cy="4867910"/>
          </a:xfrm>
          <a:prstGeom prst="rect">
            <a:avLst/>
          </a:prstGeom>
          <a:noFill/>
          <a:ln w="9525">
            <a:noFill/>
          </a:ln>
        </p:spPr>
      </p:pic>
      <p:sp>
        <p:nvSpPr>
          <p:cNvPr id="2" name="文本框 1"/>
          <p:cNvSpPr txBox="1"/>
          <p:nvPr/>
        </p:nvSpPr>
        <p:spPr>
          <a:xfrm>
            <a:off x="836930" y="825500"/>
            <a:ext cx="1680210" cy="46037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en-US" altLang="zh-CN" sz="2400" b="1">
                <a:solidFill>
                  <a:schemeClr val="accent1"/>
                </a:solidFill>
                <a:latin typeface="Arial" panose="020B0604020202020204" pitchFamily="34" charset="0"/>
                <a:ea typeface="微软雅黑" panose="020B0503020204020204" pitchFamily="34" charset="-122"/>
              </a:rPr>
              <a:t>(5)</a:t>
            </a:r>
            <a:r>
              <a:rPr lang="zh-CN" altLang="en-US" sz="2400" b="1">
                <a:solidFill>
                  <a:schemeClr val="accent1"/>
                </a:solidFill>
                <a:latin typeface="Arial" panose="020B0604020202020204" pitchFamily="34" charset="0"/>
                <a:ea typeface="微软雅黑" panose="020B0503020204020204" pitchFamily="34" charset="-122"/>
              </a:rPr>
              <a:t>怎么评</a:t>
            </a:r>
          </a:p>
        </p:txBody>
      </p:sp>
      <p:sp>
        <p:nvSpPr>
          <p:cNvPr id="3" name="文本框 2"/>
          <p:cNvSpPr txBox="1"/>
          <p:nvPr/>
        </p:nvSpPr>
        <p:spPr>
          <a:xfrm>
            <a:off x="691515" y="1416050"/>
            <a:ext cx="2329815" cy="46037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en-US" altLang="zh-CN" sz="2400" b="1">
                <a:solidFill>
                  <a:schemeClr val="accent1"/>
                </a:solidFill>
                <a:latin typeface="Arial" panose="020B0604020202020204" pitchFamily="34" charset="0"/>
                <a:ea typeface="微软雅黑" panose="020B0503020204020204" pitchFamily="34" charset="-122"/>
              </a:rPr>
              <a:t>1.</a:t>
            </a:r>
            <a:r>
              <a:rPr lang="zh-CN" altLang="en-US" sz="2400" b="1">
                <a:solidFill>
                  <a:schemeClr val="accent1"/>
                </a:solidFill>
                <a:latin typeface="Arial" panose="020B0604020202020204" pitchFamily="34" charset="0"/>
                <a:ea typeface="微软雅黑" panose="020B0503020204020204" pitchFamily="34" charset="-122"/>
              </a:rPr>
              <a:t>高考这样评</a:t>
            </a: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60485"/>
              <a:ext cx="3434080" cy="583565"/>
            </a:xfrm>
            <a:prstGeom prst="rect">
              <a:avLst/>
            </a:prstGeom>
            <a:noFill/>
          </p:spPr>
          <p:txBody>
            <a:bodyPr wrap="none" rtlCol="0">
              <a:spAutoFit/>
            </a:bodyPr>
            <a:lstStyle/>
            <a:p>
              <a:pPr algn="l"/>
              <a:r>
                <a:rPr lang="zh-CN" altLang="en-US" sz="3200" b="1" dirty="0">
                  <a:solidFill>
                    <a:srgbClr val="0070C0"/>
                  </a:solidFill>
                  <a:latin typeface="微软雅黑" panose="020B0503020204020204" pitchFamily="34" charset="-122"/>
                  <a:ea typeface="微软雅黑" panose="020B0503020204020204" pitchFamily="34" charset="-122"/>
                  <a:sym typeface="+mn-ea"/>
                </a:rPr>
                <a:t>二、教学评一体化</a:t>
              </a:r>
            </a:p>
          </p:txBody>
        </p:sp>
        <p:cxnSp>
          <p:nvCxnSpPr>
            <p:cNvPr id="58" name="直接连接符 57"/>
            <p:cNvCxnSpPr/>
            <p:nvPr/>
          </p:nvCxnSpPr>
          <p:spPr>
            <a:xfrm>
              <a:off x="0" y="64389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5"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5" name="文本框 4"/>
          <p:cNvSpPr txBox="1"/>
          <p:nvPr>
            <p:custDataLst>
              <p:tags r:id="rId1"/>
            </p:custDataLst>
          </p:nvPr>
        </p:nvSpPr>
        <p:spPr>
          <a:xfrm>
            <a:off x="1012825" y="1278255"/>
            <a:ext cx="3686810" cy="460375"/>
          </a:xfrm>
          <a:prstGeom prst="rect">
            <a:avLst/>
          </a:prstGeom>
          <a:noFill/>
        </p:spPr>
        <p:txBody>
          <a:bodyPr wrap="square" rtlCol="0" anchor="t">
            <a:spAutoFit/>
          </a:bodyPr>
          <a:lstStyle/>
          <a:p>
            <a:r>
              <a:rPr lang="en-US" altLang="zh-CN" sz="2400" b="1">
                <a:solidFill>
                  <a:schemeClr val="accent1"/>
                </a:solidFill>
              </a:rPr>
              <a:t>2.</a:t>
            </a:r>
            <a:r>
              <a:rPr lang="zh-CN" altLang="en-US" sz="2400" b="1">
                <a:solidFill>
                  <a:schemeClr val="accent1"/>
                </a:solidFill>
              </a:rPr>
              <a:t>学生认知需要达到</a:t>
            </a:r>
          </a:p>
        </p:txBody>
      </p:sp>
      <p:pic>
        <p:nvPicPr>
          <p:cNvPr id="101" name="图片 100"/>
          <p:cNvPicPr/>
          <p:nvPr>
            <p:custDataLst>
              <p:tags r:id="rId2"/>
            </p:custDataLst>
          </p:nvPr>
        </p:nvPicPr>
        <p:blipFill>
          <a:blip r:embed="rId7"/>
          <a:stretch>
            <a:fillRect/>
          </a:stretch>
        </p:blipFill>
        <p:spPr>
          <a:xfrm>
            <a:off x="461010" y="1800225"/>
            <a:ext cx="11311890" cy="4775835"/>
          </a:xfrm>
          <a:prstGeom prst="rect">
            <a:avLst/>
          </a:prstGeom>
          <a:noFill/>
          <a:ln w="9525">
            <a:noFill/>
          </a:ln>
        </p:spPr>
      </p:pic>
      <p:sp>
        <p:nvSpPr>
          <p:cNvPr id="2" name="文本框 1"/>
          <p:cNvSpPr txBox="1"/>
          <p:nvPr/>
        </p:nvSpPr>
        <p:spPr>
          <a:xfrm>
            <a:off x="916305" y="756285"/>
            <a:ext cx="2045335" cy="460375"/>
          </a:xfrm>
          <a:prstGeom prst="rect">
            <a:avLst/>
          </a:prstGeom>
          <a:noFill/>
        </p:spPr>
        <p:txBody>
          <a:bodyPr wrap="square" rtlCol="0" anchor="t">
            <a:spAutoFit/>
          </a:bodyPr>
          <a:lstStyle/>
          <a:p>
            <a:pPr algn="l"/>
            <a:r>
              <a:rPr lang="en-US" altLang="zh-CN" sz="2400" b="1">
                <a:solidFill>
                  <a:schemeClr val="accent1"/>
                </a:solidFill>
                <a:latin typeface="Arial" panose="020B0604020202020204" pitchFamily="34" charset="0"/>
                <a:ea typeface="微软雅黑" panose="020B0503020204020204" pitchFamily="34" charset="-122"/>
                <a:sym typeface="+mn-ea"/>
              </a:rPr>
              <a:t>(5)</a:t>
            </a:r>
            <a:r>
              <a:rPr lang="zh-CN" altLang="en-US" sz="2400" b="1">
                <a:solidFill>
                  <a:schemeClr val="accent1"/>
                </a:solidFill>
                <a:latin typeface="Arial" panose="020B0604020202020204" pitchFamily="34" charset="0"/>
                <a:ea typeface="微软雅黑" panose="020B0503020204020204" pitchFamily="34" charset="-122"/>
                <a:sym typeface="+mn-ea"/>
              </a:rPr>
              <a:t>怎么评</a:t>
            </a: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3738880" cy="116840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二、教学评一体化</a:t>
              </a:r>
            </a:p>
            <a:p>
              <a:pPr algn="l"/>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1060450" y="1931035"/>
            <a:ext cx="5696585"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en-US" altLang="zh-CN" sz="28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复习时，评价设计要考虑什么？</a:t>
            </a:r>
          </a:p>
        </p:txBody>
      </p:sp>
      <p:sp>
        <p:nvSpPr>
          <p:cNvPr id="3" name="文本框 2"/>
          <p:cNvSpPr txBox="1"/>
          <p:nvPr/>
        </p:nvSpPr>
        <p:spPr>
          <a:xfrm>
            <a:off x="1169670" y="2588895"/>
            <a:ext cx="8975725" cy="2306955"/>
          </a:xfrm>
          <a:prstGeom prst="rect">
            <a:avLst/>
          </a:prstGeom>
          <a:noFill/>
          <a:ln>
            <a:noFill/>
          </a:ln>
        </p:spPr>
        <p:txBody>
          <a:bodyPr wrap="square" rtlCol="0" anchor="t">
            <a:spAutoFit/>
          </a:bodyPr>
          <a:lstStyle/>
          <a:p>
            <a:r>
              <a:rPr lang="zh-CN" altLang="en-US" sz="2400" b="1" dirty="0" smtClean="0">
                <a:ln>
                  <a:noFill/>
                </a:ln>
                <a:solidFill>
                  <a:schemeClr val="accent1"/>
                </a:solidFill>
                <a:latin typeface="微软雅黑" panose="020B0503020204020204" pitchFamily="34" charset="-122"/>
                <a:ea typeface="微软雅黑" panose="020B0503020204020204" pitchFamily="34" charset="-122"/>
                <a:sym typeface="+mn-ea"/>
              </a:rPr>
              <a:t>与教学目标的一致性</a:t>
            </a:r>
            <a:endParaRPr lang="en-US" altLang="zh-CN" sz="2400" b="1" dirty="0" smtClean="0">
              <a:ln>
                <a:noFill/>
              </a:ln>
              <a:solidFill>
                <a:schemeClr val="accent1"/>
              </a:solidFill>
              <a:latin typeface="微软雅黑" panose="020B0503020204020204" pitchFamily="34" charset="-122"/>
              <a:ea typeface="微软雅黑" panose="020B0503020204020204" pitchFamily="34" charset="-122"/>
            </a:endParaRPr>
          </a:p>
          <a:p>
            <a:r>
              <a:rPr lang="zh-CN" altLang="en-US" sz="2400" b="1" dirty="0" smtClean="0">
                <a:ln>
                  <a:noFill/>
                </a:ln>
                <a:solidFill>
                  <a:schemeClr val="accent1"/>
                </a:solidFill>
                <a:latin typeface="微软雅黑" panose="020B0503020204020204" pitchFamily="34" charset="-122"/>
                <a:ea typeface="微软雅黑" panose="020B0503020204020204" pitchFamily="34" charset="-122"/>
                <a:sym typeface="+mn-ea"/>
              </a:rPr>
              <a:t>明确要达到什么水平（学业质量，也就是评价标准）</a:t>
            </a:r>
            <a:endParaRPr lang="en-US" altLang="zh-CN" sz="2400" b="1" dirty="0" smtClean="0">
              <a:ln>
                <a:noFill/>
              </a:ln>
              <a:solidFill>
                <a:schemeClr val="accent1"/>
              </a:solidFill>
              <a:latin typeface="微软雅黑" panose="020B0503020204020204" pitchFamily="34" charset="-122"/>
              <a:ea typeface="微软雅黑" panose="020B0503020204020204" pitchFamily="34" charset="-122"/>
            </a:endParaRPr>
          </a:p>
          <a:p>
            <a:r>
              <a:rPr lang="zh-CN" altLang="en-US" sz="2400" b="1" dirty="0" smtClean="0">
                <a:ln>
                  <a:noFill/>
                </a:ln>
                <a:solidFill>
                  <a:schemeClr val="accent1"/>
                </a:solidFill>
                <a:latin typeface="微软雅黑" panose="020B0503020204020204" pitchFamily="34" charset="-122"/>
                <a:ea typeface="微软雅黑" panose="020B0503020204020204" pitchFamily="34" charset="-122"/>
                <a:sym typeface="+mn-ea"/>
              </a:rPr>
              <a:t>用什么为载体进行评价（评价载体）</a:t>
            </a:r>
            <a:endParaRPr lang="en-US" altLang="zh-CN" sz="2400" b="1" dirty="0" smtClean="0">
              <a:ln>
                <a:noFill/>
              </a:ln>
              <a:solidFill>
                <a:schemeClr val="accent1"/>
              </a:solidFill>
              <a:latin typeface="微软雅黑" panose="020B0503020204020204" pitchFamily="34" charset="-122"/>
              <a:ea typeface="微软雅黑" panose="020B0503020204020204" pitchFamily="34" charset="-122"/>
            </a:endParaRPr>
          </a:p>
          <a:p>
            <a:r>
              <a:rPr lang="zh-CN" altLang="en-US" sz="2400" b="1" dirty="0" smtClean="0">
                <a:ln>
                  <a:noFill/>
                </a:ln>
                <a:solidFill>
                  <a:schemeClr val="accent1"/>
                </a:solidFill>
                <a:latin typeface="微软雅黑" panose="020B0503020204020204" pitchFamily="34" charset="-122"/>
                <a:ea typeface="微软雅黑" panose="020B0503020204020204" pitchFamily="34" charset="-122"/>
                <a:sym typeface="+mn-ea"/>
              </a:rPr>
              <a:t>怎么知道达到了目标（评价方法）</a:t>
            </a:r>
            <a:endParaRPr lang="en-US" altLang="zh-CN" sz="2400" b="1" dirty="0" smtClean="0">
              <a:ln>
                <a:noFill/>
              </a:ln>
              <a:solidFill>
                <a:schemeClr val="accent1"/>
              </a:solidFill>
              <a:latin typeface="微软雅黑" panose="020B0503020204020204" pitchFamily="34" charset="-122"/>
              <a:ea typeface="微软雅黑" panose="020B0503020204020204" pitchFamily="34" charset="-122"/>
            </a:endParaRPr>
          </a:p>
          <a:p>
            <a:r>
              <a:rPr lang="zh-CN" altLang="en-US" sz="2400" b="1" dirty="0" smtClean="0">
                <a:ln>
                  <a:noFill/>
                </a:ln>
                <a:solidFill>
                  <a:schemeClr val="accent1"/>
                </a:solidFill>
                <a:latin typeface="微软雅黑" panose="020B0503020204020204" pitchFamily="34" charset="-122"/>
                <a:ea typeface="微软雅黑" panose="020B0503020204020204" pitchFamily="34" charset="-122"/>
                <a:sym typeface="+mn-ea"/>
              </a:rPr>
              <a:t>谁来评价（评价主体）</a:t>
            </a:r>
            <a:endParaRPr lang="en-US" altLang="zh-CN" sz="2400" b="1" dirty="0" smtClean="0">
              <a:ln>
                <a:noFill/>
              </a:ln>
              <a:solidFill>
                <a:schemeClr val="accent1"/>
              </a:solidFill>
              <a:latin typeface="微软雅黑" panose="020B0503020204020204" pitchFamily="34" charset="-122"/>
              <a:ea typeface="微软雅黑" panose="020B0503020204020204" pitchFamily="34" charset="-122"/>
            </a:endParaRPr>
          </a:p>
          <a:p>
            <a:r>
              <a:rPr lang="zh-CN" altLang="en-US" sz="2400" b="1" dirty="0" smtClean="0">
                <a:ln>
                  <a:noFill/>
                </a:ln>
                <a:solidFill>
                  <a:schemeClr val="accent1"/>
                </a:solidFill>
                <a:latin typeface="微软雅黑" panose="020B0503020204020204" pitchFamily="34" charset="-122"/>
                <a:ea typeface="微软雅黑" panose="020B0503020204020204" pitchFamily="34" charset="-122"/>
                <a:sym typeface="+mn-ea"/>
              </a:rPr>
              <a:t>什么时候评价（评价时间）</a:t>
            </a:r>
          </a:p>
        </p:txBody>
      </p:sp>
      <p:sp>
        <p:nvSpPr>
          <p:cNvPr id="2" name="文本框 1"/>
          <p:cNvSpPr txBox="1"/>
          <p:nvPr/>
        </p:nvSpPr>
        <p:spPr>
          <a:xfrm>
            <a:off x="770890" y="1049020"/>
            <a:ext cx="2597150" cy="629920"/>
          </a:xfrm>
          <a:prstGeom prst="rect">
            <a:avLst/>
          </a:prstGeom>
          <a:noFill/>
        </p:spPr>
        <p:txBody>
          <a:bodyPr wrap="square" rtlCol="0" anchor="t">
            <a:spAutoFit/>
          </a:bodyPr>
          <a:lstStyle/>
          <a:p>
            <a:pPr algn="l"/>
            <a:r>
              <a:rPr lang="en-US" altLang="zh-CN" sz="3500" b="1">
                <a:solidFill>
                  <a:schemeClr val="accent1"/>
                </a:solidFill>
                <a:latin typeface="Arial" panose="020B0604020202020204" pitchFamily="34" charset="0"/>
                <a:ea typeface="微软雅黑" panose="020B0503020204020204" pitchFamily="34" charset="-122"/>
                <a:sym typeface="+mn-ea"/>
              </a:rPr>
              <a:t>(5)</a:t>
            </a:r>
            <a:r>
              <a:rPr lang="zh-CN" altLang="en-US" sz="3500" b="1">
                <a:solidFill>
                  <a:schemeClr val="accent1"/>
                </a:solidFill>
                <a:latin typeface="Arial" panose="020B0604020202020204" pitchFamily="34" charset="0"/>
                <a:ea typeface="微软雅黑" panose="020B0503020204020204" pitchFamily="34" charset="-122"/>
                <a:sym typeface="+mn-ea"/>
              </a:rPr>
              <a:t>怎么评</a:t>
            </a: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29</a:t>
            </a:fld>
            <a:endParaRPr lang="zh-CN" altLang="en-US"/>
          </a:p>
        </p:txBody>
      </p:sp>
      <p:graphicFrame>
        <p:nvGraphicFramePr>
          <p:cNvPr id="6" name="表格 5"/>
          <p:cNvGraphicFramePr/>
          <p:nvPr>
            <p:custDataLst>
              <p:tags r:id="rId1"/>
            </p:custDataLst>
          </p:nvPr>
        </p:nvGraphicFramePr>
        <p:xfrm>
          <a:off x="635" y="81280"/>
          <a:ext cx="12191365" cy="5402580"/>
        </p:xfrm>
        <a:graphic>
          <a:graphicData uri="http://schemas.openxmlformats.org/drawingml/2006/table">
            <a:tbl>
              <a:tblPr firstRow="1" bandRow="1">
                <a:tableStyleId>{5C22544A-7EE6-4342-B048-85BDC9FD1C3A}</a:tableStyleId>
              </a:tblPr>
              <a:tblGrid>
                <a:gridCol w="1511935"/>
                <a:gridCol w="1207135"/>
                <a:gridCol w="1346835"/>
                <a:gridCol w="7266305"/>
                <a:gridCol w="859155"/>
              </a:tblGrid>
              <a:tr h="457200">
                <a:tc>
                  <a:txBody>
                    <a:bodyPr/>
                    <a:lstStyle/>
                    <a:p>
                      <a:pPr algn="ctr">
                        <a:buNone/>
                      </a:pPr>
                      <a:r>
                        <a:rPr lang="zh-CN" altLang="en-US">
                          <a:solidFill>
                            <a:schemeClr val="tx1"/>
                          </a:solidFill>
                        </a:rPr>
                        <a:t>课本内容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a:solidFill>
                            <a:schemeClr val="tx1"/>
                          </a:solidFill>
                        </a:rPr>
                        <a:t>课标要求</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a:solidFill>
                            <a:schemeClr val="tx1"/>
                          </a:solidFill>
                        </a:rPr>
                        <a:t>核心素养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1800">
                          <a:solidFill>
                            <a:schemeClr val="tx1"/>
                          </a:solidFill>
                          <a:sym typeface="+mn-ea"/>
                        </a:rPr>
                        <a:t>学业水平质量</a:t>
                      </a:r>
                      <a:r>
                        <a:rPr lang="en-US" altLang="zh-CN" sz="1800">
                          <a:solidFill>
                            <a:schemeClr val="tx1"/>
                          </a:solidFill>
                          <a:sym typeface="+mn-ea"/>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1200">
                          <a:solidFill>
                            <a:schemeClr val="tx1"/>
                          </a:solidFill>
                        </a:rPr>
                        <a:t>教学素养达成目标</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945380">
                <a:tc>
                  <a:txBody>
                    <a:bodyPr/>
                    <a:lstStyle/>
                    <a:p>
                      <a:pPr>
                        <a:buNone/>
                      </a:pPr>
                      <a:r>
                        <a:rPr lang="zh-CN" altLang="en-US" sz="2000" b="1">
                          <a:solidFill>
                            <a:schemeClr val="tx1"/>
                          </a:solidFill>
                        </a:rPr>
                        <a:t>第</a:t>
                      </a:r>
                      <a:r>
                        <a:rPr lang="en-US" altLang="zh-CN" sz="2000" b="1">
                          <a:solidFill>
                            <a:schemeClr val="tx1"/>
                          </a:solidFill>
                        </a:rPr>
                        <a:t>1</a:t>
                      </a:r>
                      <a:r>
                        <a:rPr lang="zh-CN" altLang="en-US" sz="2000" b="1">
                          <a:solidFill>
                            <a:schemeClr val="tx1"/>
                          </a:solidFill>
                        </a:rPr>
                        <a:t>课古代文明的产生与发展</a:t>
                      </a:r>
                    </a:p>
                    <a:p>
                      <a:pPr>
                        <a:buNone/>
                      </a:pPr>
                      <a:endParaRPr lang="zh-CN" altLang="en-US" sz="2000" b="1">
                        <a:solidFill>
                          <a:schemeClr val="tx1"/>
                        </a:solidFill>
                      </a:endParaRPr>
                    </a:p>
                    <a:p>
                      <a:pPr>
                        <a:buNone/>
                      </a:pPr>
                      <a:r>
                        <a:rPr lang="zh-CN" altLang="en-US" sz="2000" b="1">
                          <a:solidFill>
                            <a:schemeClr val="tx1"/>
                          </a:solidFill>
                        </a:rPr>
                        <a:t>子目一：人类文明的产生</a:t>
                      </a:r>
                    </a:p>
                    <a:p>
                      <a:pPr>
                        <a:buNone/>
                      </a:pPr>
                      <a:endParaRPr lang="zh-CN" altLang="en-US" sz="2000" b="1">
                        <a:solidFill>
                          <a:schemeClr val="tx1"/>
                        </a:solidFill>
                      </a:endParaRPr>
                    </a:p>
                    <a:p>
                      <a:pPr>
                        <a:buNone/>
                      </a:pPr>
                      <a:r>
                        <a:rPr lang="zh-CN" altLang="en-US" sz="2000" b="1">
                          <a:solidFill>
                            <a:schemeClr val="tx1"/>
                          </a:solidFill>
                        </a:rPr>
                        <a:t>子目二：古代文明的多元特点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zh-CN" altLang="en-US" sz="2000" b="1">
                          <a:solidFill>
                            <a:schemeClr val="tx1"/>
                          </a:solidFill>
                        </a:rPr>
                        <a:t>通过本课学习，知道早期人类文明的产生；了解各文明古国发展的不同特点，认识这些特点形成的不同时空条件</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zh-CN" altLang="en-US" sz="2000" b="1">
                          <a:solidFill>
                            <a:schemeClr val="tx1"/>
                          </a:solidFill>
                        </a:rPr>
                        <a:t>唯物史观</a:t>
                      </a:r>
                    </a:p>
                    <a:p>
                      <a:pPr>
                        <a:buNone/>
                      </a:pPr>
                      <a:r>
                        <a:rPr lang="zh-CN" altLang="en-US" sz="2000" b="1">
                          <a:solidFill>
                            <a:schemeClr val="tx1"/>
                          </a:solidFill>
                        </a:rPr>
                        <a:t>时空观念</a:t>
                      </a:r>
                    </a:p>
                    <a:p>
                      <a:pPr>
                        <a:buNone/>
                      </a:pPr>
                      <a:r>
                        <a:rPr lang="zh-CN" altLang="en-US" sz="2000" b="1">
                          <a:solidFill>
                            <a:schemeClr val="tx1"/>
                          </a:solidFill>
                        </a:rPr>
                        <a:t>历史解释</a:t>
                      </a:r>
                    </a:p>
                    <a:p>
                      <a:pPr>
                        <a:buNone/>
                      </a:pPr>
                      <a:r>
                        <a:rPr lang="zh-CN" altLang="en-US" sz="2000" b="1">
                          <a:solidFill>
                            <a:schemeClr val="tx1"/>
                          </a:solidFill>
                        </a:rPr>
                        <a:t>史料实证</a:t>
                      </a:r>
                    </a:p>
                    <a:p>
                      <a:pPr>
                        <a:buNone/>
                      </a:pPr>
                      <a:r>
                        <a:rPr lang="zh-CN" altLang="en-US" sz="2000" b="1">
                          <a:solidFill>
                            <a:schemeClr val="tx1"/>
                          </a:solidFill>
                        </a:rPr>
                        <a:t>家国情怀</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7" name="文本框 6"/>
          <p:cNvSpPr txBox="1"/>
          <p:nvPr/>
        </p:nvSpPr>
        <p:spPr>
          <a:xfrm>
            <a:off x="4164965" y="462915"/>
            <a:ext cx="7202170" cy="4843780"/>
          </a:xfrm>
          <a:prstGeom prst="rect">
            <a:avLst/>
          </a:prstGeom>
          <a:noFill/>
        </p:spPr>
        <p:txBody>
          <a:bodyPr wrap="square" rtlCol="0" anchor="t">
            <a:noAutofit/>
          </a:bodyPr>
          <a:lstStyle/>
          <a:p>
            <a:pPr algn="l">
              <a:buNone/>
            </a:pPr>
            <a:r>
              <a:rPr lang="zh-CN" altLang="en-US" sz="1700" b="1">
                <a:latin typeface="黑体" panose="02010609060101010101" charset="-122"/>
                <a:ea typeface="黑体" panose="02010609060101010101" charset="-122"/>
                <a:cs typeface="黑体" panose="02010609060101010101" charset="-122"/>
                <a:sym typeface="+mn-ea"/>
              </a:rPr>
              <a:t>4-1</a:t>
            </a:r>
            <a:r>
              <a:rPr lang="zh-CN" altLang="en-US" sz="1700" b="1">
                <a:solidFill>
                  <a:srgbClr val="FF0000"/>
                </a:solidFill>
                <a:latin typeface="黑体" panose="02010609060101010101" charset="-122"/>
                <a:ea typeface="黑体" panose="02010609060101010101" charset="-122"/>
                <a:cs typeface="黑体" panose="02010609060101010101" charset="-122"/>
                <a:sym typeface="+mn-ea"/>
              </a:rPr>
              <a:t>能够根据两个辩证关系来理解历史上的发展变化和社会形态的演变过程，理解阶级斗争是推动阶级社会发展的直接动力，理解人民群众在历史发展中的重要作用</a:t>
            </a:r>
            <a:r>
              <a:rPr lang="zh-CN" altLang="en-US" sz="1700" b="1">
                <a:latin typeface="黑体" panose="02010609060101010101" charset="-122"/>
                <a:ea typeface="黑体" panose="02010609060101010101" charset="-122"/>
                <a:cs typeface="黑体" panose="02010609060101010101" charset="-122"/>
                <a:sym typeface="+mn-ea"/>
              </a:rPr>
              <a:t>；能够史论结合、实事求是地论述历史与现实问题。</a:t>
            </a:r>
          </a:p>
          <a:p>
            <a:pPr algn="l">
              <a:buNone/>
            </a:pPr>
            <a:r>
              <a:rPr lang="zh-CN" altLang="en-US" sz="1700" b="1">
                <a:latin typeface="黑体" panose="02010609060101010101" charset="-122"/>
                <a:ea typeface="黑体" panose="02010609060101010101" charset="-122"/>
                <a:cs typeface="黑体" panose="02010609060101010101" charset="-122"/>
                <a:sym typeface="+mn-ea"/>
              </a:rPr>
              <a:t>4-2</a:t>
            </a:r>
            <a:r>
              <a:rPr lang="zh-CN" altLang="en-US" sz="1700" b="1">
                <a:solidFill>
                  <a:srgbClr val="FF0000"/>
                </a:solidFill>
                <a:latin typeface="黑体" panose="02010609060101010101" charset="-122"/>
                <a:ea typeface="黑体" panose="02010609060101010101" charset="-122"/>
                <a:cs typeface="黑体" panose="02010609060101010101" charset="-122"/>
                <a:sym typeface="+mn-ea"/>
              </a:rPr>
              <a:t>在对历史和现实问题进行独立探究的过程中，能够将其置于具体的时空框架下；能够选择恰当的时空尺度对其进行分析、综合、比较，在此基础上作出合理的论述；</a:t>
            </a:r>
            <a:r>
              <a:rPr lang="zh-CN" altLang="en-US" sz="1700" b="1">
                <a:latin typeface="黑体" panose="02010609060101010101" charset="-122"/>
                <a:ea typeface="黑体" panose="02010609060101010101" charset="-122"/>
                <a:cs typeface="黑体" panose="02010609060101010101" charset="-122"/>
                <a:sym typeface="+mn-ea"/>
              </a:rPr>
              <a:t>能够根据需要并运用相关材料和正确方法，独立绘制相关图表，并加以说明。</a:t>
            </a:r>
            <a:endParaRPr lang="zh-CN" altLang="en-US" b="1">
              <a:latin typeface="黑体" panose="02010609060101010101" charset="-122"/>
              <a:ea typeface="黑体" panose="02010609060101010101" charset="-122"/>
              <a:cs typeface="黑体" panose="02010609060101010101" charset="-122"/>
              <a:sym typeface="+mn-ea"/>
            </a:endParaRPr>
          </a:p>
          <a:p>
            <a:pPr algn="l">
              <a:buNone/>
            </a:pPr>
            <a:r>
              <a:rPr lang="zh-CN" altLang="en-US" sz="1700" b="1">
                <a:latin typeface="黑体" panose="02010609060101010101" charset="-122"/>
                <a:ea typeface="黑体" panose="02010609060101010101" charset="-122"/>
                <a:cs typeface="黑体" panose="02010609060101010101" charset="-122"/>
                <a:sym typeface="+mn-ea"/>
              </a:rPr>
              <a:t>4-3</a:t>
            </a:r>
            <a:r>
              <a:rPr lang="zh-CN" altLang="en-US" sz="1700" b="1">
                <a:solidFill>
                  <a:srgbClr val="FF0000"/>
                </a:solidFill>
                <a:latin typeface="黑体" panose="02010609060101010101" charset="-122"/>
                <a:ea typeface="黑体" panose="02010609060101010101" charset="-122"/>
                <a:cs typeface="黑体" panose="02010609060101010101" charset="-122"/>
                <a:sym typeface="+mn-ea"/>
              </a:rPr>
              <a:t>能够比较、分析不同来源、不同观点的史料，能够在辨别史料作者意图的基础上利用史料；在评述历史时，能够对材料进行适当的取舍；在对历史和现实问题进行探究的过程中，能够恰当地运用史料对所探究问题进行论述；</a:t>
            </a:r>
            <a:r>
              <a:rPr lang="zh-CN" altLang="en-US" sz="1700" b="1">
                <a:latin typeface="黑体" panose="02010609060101010101" charset="-122"/>
                <a:ea typeface="黑体" panose="02010609060101010101" charset="-122"/>
                <a:cs typeface="黑体" panose="02010609060101010101" charset="-122"/>
                <a:sym typeface="+mn-ea"/>
              </a:rPr>
              <a:t>能够符合规范地引用史料。</a:t>
            </a:r>
          </a:p>
          <a:p>
            <a:pPr algn="l">
              <a:buNone/>
            </a:pPr>
            <a:r>
              <a:rPr lang="zh-CN" altLang="en-US" b="1">
                <a:latin typeface="黑体" panose="02010609060101010101" charset="-122"/>
                <a:ea typeface="黑体" panose="02010609060101010101" charset="-122"/>
                <a:cs typeface="黑体" panose="02010609060101010101" charset="-122"/>
                <a:sym typeface="+mn-ea"/>
              </a:rPr>
              <a:t>4-4</a:t>
            </a:r>
            <a:r>
              <a:rPr lang="zh-CN" altLang="en-US" sz="1700" b="1">
                <a:solidFill>
                  <a:srgbClr val="FF0000"/>
                </a:solidFill>
                <a:latin typeface="黑体" panose="02010609060101010101" charset="-122"/>
                <a:ea typeface="黑体" panose="02010609060101010101" charset="-122"/>
                <a:cs typeface="黑体" panose="02010609060101010101" charset="-122"/>
                <a:sym typeface="+mn-ea"/>
              </a:rPr>
              <a:t>能够在独立探究历史问题时，在尽可能占有史料的基础上，尝试验证以往的说法或提出新的解释；能够在正确的历史观和方法论的指导下，全面、客观地论述历史和现实问题。</a:t>
            </a:r>
            <a:endParaRPr lang="zh-CN" altLang="en-US" sz="1700">
              <a:solidFill>
                <a:srgbClr val="FF0000"/>
              </a:solidFill>
            </a:endParaRPr>
          </a:p>
          <a:p>
            <a:pPr algn="l">
              <a:buNone/>
            </a:pPr>
            <a:r>
              <a:rPr lang="zh-CN" altLang="en-US" b="1">
                <a:latin typeface="黑体" panose="02010609060101010101" charset="-122"/>
                <a:ea typeface="黑体" panose="02010609060101010101" charset="-122"/>
                <a:cs typeface="黑体" panose="02010609060101010101" charset="-122"/>
                <a:sym typeface="+mn-ea"/>
              </a:rPr>
              <a:t>4-5能够把握中华民族多元一体的发展趋势，以及世界历史发展的进步历程，形成正确的世界观、人生观、价值观和历史观</a:t>
            </a:r>
            <a:r>
              <a:rPr lang="en-US" altLang="zh-CN" b="1">
                <a:latin typeface="黑体" panose="02010609060101010101" charset="-122"/>
                <a:ea typeface="黑体" panose="02010609060101010101" charset="-122"/>
                <a:cs typeface="黑体" panose="02010609060101010101" charset="-122"/>
                <a:sym typeface="+mn-ea"/>
              </a:rPr>
              <a:t>......</a:t>
            </a:r>
          </a:p>
        </p:txBody>
      </p:sp>
      <p:sp>
        <p:nvSpPr>
          <p:cNvPr id="8" name="文本框 7"/>
          <p:cNvSpPr txBox="1"/>
          <p:nvPr/>
        </p:nvSpPr>
        <p:spPr>
          <a:xfrm>
            <a:off x="0" y="4698365"/>
            <a:ext cx="12192000" cy="2159635"/>
          </a:xfrm>
          <a:prstGeom prst="rect">
            <a:avLst/>
          </a:prstGeom>
          <a:solidFill>
            <a:schemeClr val="bg1"/>
          </a:solidFill>
          <a:ln w="6350">
            <a:solidFill>
              <a:schemeClr val="accent1"/>
            </a:solidFill>
          </a:ln>
        </p:spPr>
        <p:txBody>
          <a:bodyPr wrap="square">
            <a:noAutofit/>
            <a:extLst>
              <a:ext uri="{4A0BC546-FE56-4ADE-93B0-CB8AF2F6F144}">
                <wpsdc:textFrameExt xmlns="" xmlns:wpsdc="http://www.wps.cn/officeDocument/2022/drawingmlCustomData" type="text"/>
              </a:ext>
            </a:extLst>
          </a:bodyPr>
          <a:lstStyle/>
          <a:p>
            <a:pPr algn="l"/>
            <a:r>
              <a:rPr lang="zh-CN" altLang="en-US" b="1">
                <a:solidFill>
                  <a:schemeClr val="tx1"/>
                </a:solidFill>
                <a:latin typeface="Arial" panose="020B0604020202020204" pitchFamily="34" charset="0"/>
                <a:ea typeface="微软雅黑" panose="020B0503020204020204" pitchFamily="34" charset="-122"/>
                <a:sym typeface="+mn-ea"/>
              </a:rPr>
              <a:t>素养达成目标：</a:t>
            </a:r>
          </a:p>
          <a:p>
            <a:pPr algn="l"/>
            <a:r>
              <a:rPr lang="en-US" altLang="zh-CN" b="1">
                <a:solidFill>
                  <a:schemeClr val="tx1"/>
                </a:solidFill>
                <a:latin typeface="Arial" panose="020B0604020202020204" pitchFamily="34" charset="0"/>
                <a:ea typeface="微软雅黑" panose="020B0503020204020204" pitchFamily="34" charset="-122"/>
                <a:sym typeface="+mn-ea"/>
              </a:rPr>
              <a:t>1.</a:t>
            </a:r>
            <a:r>
              <a:rPr lang="zh-CN" altLang="en-US" b="1">
                <a:solidFill>
                  <a:schemeClr val="tx1"/>
                </a:solidFill>
                <a:latin typeface="Arial" panose="020B0604020202020204" pitchFamily="34" charset="0"/>
                <a:ea typeface="微软雅黑" panose="020B0503020204020204" pitchFamily="34" charset="-122"/>
                <a:sym typeface="+mn-ea"/>
              </a:rPr>
              <a:t>学生能通过</a:t>
            </a:r>
            <a:r>
              <a:rPr lang="zh-CN" altLang="en-US" b="1">
                <a:latin typeface="Arial" panose="020B0604020202020204" pitchFamily="34" charset="0"/>
                <a:ea typeface="微软雅黑" panose="020B0503020204020204" pitchFamily="34" charset="-122"/>
                <a:sym typeface="+mn-ea"/>
              </a:rPr>
              <a:t>展示的世界古人类遗址图片和实物</a:t>
            </a:r>
            <a:r>
              <a:rPr lang="zh-CN" altLang="en-US" b="1">
                <a:solidFill>
                  <a:srgbClr val="FF0000"/>
                </a:solidFill>
                <a:latin typeface="Arial" panose="020B0604020202020204" pitchFamily="34" charset="0"/>
                <a:ea typeface="微软雅黑" panose="020B0503020204020204" pitchFamily="34" charset="-122"/>
                <a:sym typeface="+mn-ea"/>
              </a:rPr>
              <a:t>，总结人类文明产生的共同表现，并运用历史唯物主义的观点清楚地解释</a:t>
            </a:r>
            <a:r>
              <a:rPr lang="zh-CN" altLang="en-US" b="1">
                <a:latin typeface="Arial" panose="020B0604020202020204" pitchFamily="34" charset="0"/>
                <a:ea typeface="微软雅黑" panose="020B0503020204020204" pitchFamily="34" charset="-122"/>
                <a:sym typeface="+mn-ea"/>
              </a:rPr>
              <a:t>人类文明产生的过程和标志，理解生产力的发展是推动人类社会进步的根本动力。</a:t>
            </a:r>
          </a:p>
          <a:p>
            <a:pPr algn="l"/>
            <a:r>
              <a:rPr lang="en-US" altLang="zh-CN" b="1">
                <a:latin typeface="Arial" panose="020B0604020202020204" pitchFamily="34" charset="0"/>
                <a:ea typeface="微软雅黑" panose="020B0503020204020204" pitchFamily="34" charset="-122"/>
                <a:sym typeface="+mn-ea"/>
              </a:rPr>
              <a:t>2.</a:t>
            </a:r>
            <a:r>
              <a:rPr lang="zh-CN" altLang="en-US" b="1">
                <a:latin typeface="Arial" panose="020B0604020202020204" pitchFamily="34" charset="0"/>
                <a:ea typeface="微软雅黑" panose="020B0503020204020204" pitchFamily="34" charset="-122"/>
                <a:sym typeface="+mn-ea"/>
              </a:rPr>
              <a:t>学生能通过展示的世界地图和人类文明的不同成果，</a:t>
            </a:r>
            <a:r>
              <a:rPr lang="zh-CN" altLang="en-US" b="1">
                <a:solidFill>
                  <a:srgbClr val="FF0000"/>
                </a:solidFill>
                <a:latin typeface="Arial" panose="020B0604020202020204" pitchFamily="34" charset="0"/>
                <a:ea typeface="微软雅黑" panose="020B0503020204020204" pitchFamily="34" charset="-122"/>
                <a:sym typeface="+mn-ea"/>
              </a:rPr>
              <a:t>列举说明同一时期世界各地古代文明的产生和发展的多元特点。</a:t>
            </a:r>
            <a:endParaRPr lang="zh-CN" altLang="en-US" b="1">
              <a:latin typeface="Arial" panose="020B0604020202020204" pitchFamily="34" charset="0"/>
              <a:ea typeface="微软雅黑" panose="020B0503020204020204" pitchFamily="34" charset="-122"/>
              <a:sym typeface="+mn-ea"/>
            </a:endParaRPr>
          </a:p>
          <a:p>
            <a:pPr algn="l"/>
            <a:r>
              <a:rPr lang="en-US" altLang="zh-CN" b="1">
                <a:latin typeface="Arial" panose="020B0604020202020204" pitchFamily="34" charset="0"/>
                <a:ea typeface="微软雅黑" panose="020B0503020204020204" pitchFamily="34" charset="-122"/>
                <a:sym typeface="+mn-ea"/>
              </a:rPr>
              <a:t>3.</a:t>
            </a:r>
            <a:r>
              <a:rPr lang="zh-CN" altLang="en-US" b="1">
                <a:latin typeface="Arial" panose="020B0604020202020204" pitchFamily="34" charset="0"/>
                <a:ea typeface="微软雅黑" panose="020B0503020204020204" pitchFamily="34" charset="-122"/>
                <a:sym typeface="+mn-ea"/>
              </a:rPr>
              <a:t>学生根据所给的史料、图片和不同文明的具体表现，</a:t>
            </a:r>
            <a:r>
              <a:rPr lang="zh-CN" altLang="en-US" b="1">
                <a:solidFill>
                  <a:srgbClr val="FF0000"/>
                </a:solidFill>
                <a:latin typeface="Arial" panose="020B0604020202020204" pitchFamily="34" charset="0"/>
                <a:ea typeface="微软雅黑" panose="020B0503020204020204" pitchFamily="34" charset="-122"/>
                <a:sym typeface="+mn-ea"/>
              </a:rPr>
              <a:t>论述</a:t>
            </a:r>
            <a:r>
              <a:rPr lang="en-US" altLang="zh-CN" b="1">
                <a:solidFill>
                  <a:srgbClr val="FF0000"/>
                </a:solidFill>
                <a:latin typeface="Arial" panose="020B0604020202020204" pitchFamily="34" charset="0"/>
                <a:ea typeface="微软雅黑" panose="020B0503020204020204" pitchFamily="34" charset="-122"/>
                <a:sym typeface="+mn-ea"/>
              </a:rPr>
              <a:t>“</a:t>
            </a:r>
            <a:r>
              <a:rPr lang="zh-CN" altLang="en-US" b="1">
                <a:solidFill>
                  <a:srgbClr val="FF0000"/>
                </a:solidFill>
                <a:latin typeface="Arial" panose="020B0604020202020204" pitchFamily="34" charset="0"/>
                <a:ea typeface="微软雅黑" panose="020B0503020204020204" pitchFamily="34" charset="-122"/>
                <a:sym typeface="+mn-ea"/>
              </a:rPr>
              <a:t>地理环境与人类早期文明之间的关系</a:t>
            </a:r>
            <a:r>
              <a:rPr lang="en-US" altLang="zh-CN" b="1">
                <a:solidFill>
                  <a:srgbClr val="FF0000"/>
                </a:solidFill>
                <a:latin typeface="Arial" panose="020B0604020202020204" pitchFamily="34" charset="0"/>
                <a:ea typeface="微软雅黑" panose="020B0503020204020204" pitchFamily="34" charset="-122"/>
                <a:sym typeface="+mn-ea"/>
              </a:rPr>
              <a:t>”</a:t>
            </a:r>
            <a:r>
              <a:rPr lang="zh-CN" altLang="en-US" b="1">
                <a:solidFill>
                  <a:srgbClr val="FF0000"/>
                </a:solidFill>
                <a:latin typeface="Arial" panose="020B0604020202020204" pitchFamily="34" charset="0"/>
                <a:ea typeface="微软雅黑" panose="020B0503020204020204" pitchFamily="34" charset="-122"/>
                <a:sym typeface="+mn-ea"/>
              </a:rPr>
              <a:t>，具体阐明地理环境对世界文明的影响。</a:t>
            </a:r>
          </a:p>
          <a:p>
            <a:pPr algn="l"/>
            <a:r>
              <a:rPr lang="en-US" altLang="zh-CN" b="1">
                <a:latin typeface="Arial" panose="020B0604020202020204" pitchFamily="34" charset="0"/>
                <a:ea typeface="微软雅黑" panose="020B0503020204020204" pitchFamily="34" charset="-122"/>
                <a:sym typeface="+mn-ea"/>
              </a:rPr>
              <a:t>4.</a:t>
            </a:r>
            <a:r>
              <a:rPr lang="zh-CN" altLang="en-US" b="1">
                <a:latin typeface="Arial" panose="020B0604020202020204" pitchFamily="34" charset="0"/>
                <a:ea typeface="微软雅黑" panose="020B0503020204020204" pitchFamily="34" charset="-122"/>
                <a:sym typeface="+mn-ea"/>
              </a:rPr>
              <a:t>学生根据提供的现代学者关于四大文明古国说的认识的史料，</a:t>
            </a:r>
            <a:r>
              <a:rPr lang="zh-CN" altLang="en-US" b="1">
                <a:solidFill>
                  <a:srgbClr val="FF0000"/>
                </a:solidFill>
                <a:latin typeface="Arial" panose="020B0604020202020204" pitchFamily="34" charset="0"/>
                <a:ea typeface="微软雅黑" panose="020B0503020204020204" pitchFamily="34" charset="-122"/>
                <a:sym typeface="+mn-ea"/>
              </a:rPr>
              <a:t>指出现代学者从不同的角度对古代文明的命名依据。</a:t>
            </a:r>
            <a:endParaRPr lang="zh-CN" altLang="en-US" b="1">
              <a:solidFill>
                <a:srgbClr val="FF0000"/>
              </a:solidFill>
              <a:latin typeface="Arial" panose="020B0604020202020204" pitchFamily="34" charset="0"/>
              <a:ea typeface="微软雅黑" panose="020B0503020204020204" pitchFamily="34" charset="-122"/>
            </a:endParaRPr>
          </a:p>
          <a:p>
            <a:pPr algn="l"/>
            <a:endParaRPr lang="zh-CN" altLang="en-US" sz="1800" b="1">
              <a:solidFill>
                <a:srgbClr val="FF0000"/>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438400"/>
            <a:ext cx="12192000" cy="1466850"/>
          </a:xfrm>
          <a:prstGeom prst="rect">
            <a:avLst/>
          </a:prstGeom>
          <a:gradFill>
            <a:gsLst>
              <a:gs pos="0">
                <a:schemeClr val="bg1">
                  <a:lumMod val="95000"/>
                </a:schemeClr>
              </a:gs>
              <a:gs pos="39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3"/>
          <p:cNvSpPr txBox="1"/>
          <p:nvPr/>
        </p:nvSpPr>
        <p:spPr>
          <a:xfrm>
            <a:off x="5817459" y="2845149"/>
            <a:ext cx="1633220" cy="768350"/>
          </a:xfrm>
          <a:prstGeom prst="rect">
            <a:avLst/>
          </a:prstGeom>
          <a:noFill/>
        </p:spPr>
        <p:txBody>
          <a:bodyPr wrap="none" rtlCol="0">
            <a:spAutoFit/>
          </a:bodyPr>
          <a:lstStyle/>
          <a:p>
            <a:pPr algn="l"/>
            <a:r>
              <a:rPr lang="zh-CN" altLang="en-US" sz="4400" b="1" dirty="0">
                <a:solidFill>
                  <a:srgbClr val="0070C0"/>
                </a:solidFill>
                <a:latin typeface="微软雅黑" panose="020B0503020204020204" pitchFamily="34" charset="-122"/>
                <a:ea typeface="微软雅黑" panose="020B0503020204020204" pitchFamily="34" charset="-122"/>
              </a:rPr>
              <a:t>概</a:t>
            </a:r>
            <a:r>
              <a:rPr lang="en-US" altLang="zh-CN" sz="4400" b="1" dirty="0">
                <a:solidFill>
                  <a:srgbClr val="0070C0"/>
                </a:solidFill>
                <a:latin typeface="微软雅黑" panose="020B0503020204020204" pitchFamily="34" charset="-122"/>
                <a:ea typeface="微软雅黑" panose="020B0503020204020204" pitchFamily="34" charset="-122"/>
              </a:rPr>
              <a:t>  </a:t>
            </a:r>
            <a:r>
              <a:rPr lang="zh-CN" altLang="en-US" sz="4400" b="1" dirty="0">
                <a:solidFill>
                  <a:srgbClr val="0070C0"/>
                </a:solidFill>
                <a:latin typeface="微软雅黑" panose="020B0503020204020204" pitchFamily="34" charset="-122"/>
                <a:ea typeface="微软雅黑" panose="020B0503020204020204" pitchFamily="34" charset="-122"/>
              </a:rPr>
              <a:t>述</a:t>
            </a:r>
          </a:p>
        </p:txBody>
      </p:sp>
      <p:sp>
        <p:nvSpPr>
          <p:cNvPr id="53" name="文本框 13"/>
          <p:cNvSpPr txBox="1"/>
          <p:nvPr/>
        </p:nvSpPr>
        <p:spPr>
          <a:xfrm>
            <a:off x="3308502" y="2605726"/>
            <a:ext cx="1370888" cy="1246495"/>
          </a:xfrm>
          <a:prstGeom prst="rect">
            <a:avLst/>
          </a:prstGeom>
          <a:noFill/>
        </p:spPr>
        <p:txBody>
          <a:bodyPr wrap="none" rtlCol="0">
            <a:spAutoFit/>
          </a:bodyPr>
          <a:lstStyle/>
          <a:p>
            <a:r>
              <a:rPr lang="en-US" altLang="zh-CN" sz="7500" b="1" dirty="0">
                <a:solidFill>
                  <a:srgbClr val="0070C0"/>
                </a:solidFill>
                <a:latin typeface="微软雅黑" panose="020B0503020204020204" pitchFamily="34" charset="-122"/>
                <a:ea typeface="微软雅黑" panose="020B0503020204020204" pitchFamily="34" charset="-122"/>
              </a:rPr>
              <a:t>01</a:t>
            </a:r>
            <a:endParaRPr lang="zh-CN" altLang="en-US" sz="7500" b="1" dirty="0">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79745" y="2036775"/>
            <a:ext cx="2268000" cy="2268000"/>
            <a:chOff x="879745" y="2036775"/>
            <a:chExt cx="2268000" cy="2268000"/>
          </a:xfrm>
        </p:grpSpPr>
        <p:grpSp>
          <p:nvGrpSpPr>
            <p:cNvPr id="4" name="组合 3"/>
            <p:cNvGrpSpPr/>
            <p:nvPr/>
          </p:nvGrpSpPr>
          <p:grpSpPr>
            <a:xfrm>
              <a:off x="971845" y="2145825"/>
              <a:ext cx="2088000" cy="2088000"/>
              <a:chOff x="1105195" y="2145824"/>
              <a:chExt cx="2088000" cy="2052000"/>
            </a:xfrm>
          </p:grpSpPr>
          <p:sp>
            <p:nvSpPr>
              <p:cNvPr id="3" name="椭圆 2"/>
              <p:cNvSpPr/>
              <p:nvPr/>
            </p:nvSpPr>
            <p:spPr>
              <a:xfrm>
                <a:off x="1105195" y="2145824"/>
                <a:ext cx="2088000" cy="2052000"/>
              </a:xfrm>
              <a:prstGeom prst="ellipse">
                <a:avLst/>
              </a:prstGeom>
              <a:solidFill>
                <a:srgbClr val="0579CD"/>
              </a:solidFill>
              <a:ln>
                <a:solidFill>
                  <a:srgbClr val="0579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文本框 13"/>
              <p:cNvSpPr txBox="1"/>
              <p:nvPr/>
            </p:nvSpPr>
            <p:spPr>
              <a:xfrm>
                <a:off x="1202044" y="2814718"/>
                <a:ext cx="1880387" cy="861774"/>
              </a:xfrm>
              <a:prstGeom prst="rect">
                <a:avLst/>
              </a:prstGeom>
              <a:noFill/>
              <a:ln>
                <a:noFill/>
              </a:ln>
            </p:spPr>
            <p:txBody>
              <a:bodyPr wrap="none" rtlCol="0">
                <a:spAutoFit/>
              </a:bodyPr>
              <a:lstStyle/>
              <a:p>
                <a:r>
                  <a:rPr lang="en-US" altLang="zh-CN" sz="5000" b="1" dirty="0">
                    <a:solidFill>
                      <a:schemeClr val="bg1"/>
                    </a:solidFill>
                    <a:latin typeface="微软雅黑" panose="020B0503020204020204" pitchFamily="34" charset="-122"/>
                    <a:ea typeface="微软雅黑" panose="020B0503020204020204" pitchFamily="34" charset="-122"/>
                  </a:rPr>
                  <a:t>PART</a:t>
                </a:r>
                <a:endParaRPr lang="zh-CN" altLang="en-US" sz="5000" b="1" dirty="0">
                  <a:solidFill>
                    <a:schemeClr val="bg1"/>
                  </a:solidFill>
                  <a:latin typeface="微软雅黑" panose="020B0503020204020204" pitchFamily="34" charset="-122"/>
                  <a:ea typeface="微软雅黑" panose="020B0503020204020204" pitchFamily="34" charset="-122"/>
                </a:endParaRPr>
              </a:p>
            </p:txBody>
          </p:sp>
        </p:grpSp>
        <p:sp>
          <p:nvSpPr>
            <p:cNvPr id="54" name="椭圆 53"/>
            <p:cNvSpPr/>
            <p:nvPr/>
          </p:nvSpPr>
          <p:spPr>
            <a:xfrm>
              <a:off x="879745" y="2036775"/>
              <a:ext cx="2268000" cy="2268000"/>
            </a:xfrm>
            <a:prstGeom prst="ellipse">
              <a:avLst/>
            </a:prstGeom>
            <a:noFill/>
            <a:ln w="19050">
              <a:solidFill>
                <a:srgbClr val="05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55" name="椭圆 54"/>
          <p:cNvSpPr/>
          <p:nvPr/>
        </p:nvSpPr>
        <p:spPr>
          <a:xfrm>
            <a:off x="9451975" y="-304079"/>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6" name="椭圆 55"/>
          <p:cNvSpPr/>
          <p:nvPr/>
        </p:nvSpPr>
        <p:spPr>
          <a:xfrm rot="19800000">
            <a:off x="11364545" y="3366125"/>
            <a:ext cx="1654910" cy="1663399"/>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57" name="椭圆 56"/>
          <p:cNvSpPr/>
          <p:nvPr/>
        </p:nvSpPr>
        <p:spPr>
          <a:xfrm>
            <a:off x="6005064" y="4999850"/>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8" name="椭圆 57"/>
          <p:cNvSpPr/>
          <p:nvPr/>
        </p:nvSpPr>
        <p:spPr>
          <a:xfrm>
            <a:off x="1720326" y="5789197"/>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9" name="椭圆 58"/>
          <p:cNvSpPr/>
          <p:nvPr/>
        </p:nvSpPr>
        <p:spPr>
          <a:xfrm rot="19800000">
            <a:off x="2924679" y="-371426"/>
            <a:ext cx="1128804" cy="104205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a:off x="10745936" y="6308707"/>
            <a:ext cx="627234" cy="5492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42" name="组合 41"/>
          <p:cNvGrpSpPr/>
          <p:nvPr/>
        </p:nvGrpSpPr>
        <p:grpSpPr>
          <a:xfrm>
            <a:off x="0" y="-73174"/>
            <a:ext cx="12060187" cy="1092528"/>
            <a:chOff x="0" y="10011"/>
            <a:chExt cx="12060187" cy="1092528"/>
          </a:xfrm>
        </p:grpSpPr>
        <p:sp>
          <p:nvSpPr>
            <p:cNvPr id="52" name="文本框 13"/>
            <p:cNvSpPr txBox="1"/>
            <p:nvPr/>
          </p:nvSpPr>
          <p:spPr>
            <a:xfrm>
              <a:off x="279746" y="111920"/>
              <a:ext cx="3027680" cy="521970"/>
            </a:xfrm>
            <a:prstGeom prst="rect">
              <a:avLst/>
            </a:prstGeom>
            <a:noFill/>
          </p:spPr>
          <p:txBody>
            <a:bodyPr wrap="none" rtlCol="0">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448945" y="683260"/>
            <a:ext cx="9683750"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chemeClr val="accent1"/>
                </a:solidFill>
                <a:latin typeface="Arial" panose="020B0604020202020204" pitchFamily="34" charset="0"/>
                <a:ea typeface="微软雅黑" panose="020B0503020204020204" pitchFamily="34" charset="-122"/>
                <a:sym typeface="+mn-ea"/>
              </a:rPr>
              <a:t>（</a:t>
            </a:r>
            <a:r>
              <a:rPr lang="en-US" altLang="zh-CN" sz="2800" b="1">
                <a:solidFill>
                  <a:schemeClr val="accent1"/>
                </a:solidFill>
                <a:latin typeface="Arial" panose="020B0604020202020204" pitchFamily="34" charset="0"/>
                <a:ea typeface="微软雅黑" panose="020B0503020204020204" pitchFamily="34" charset="-122"/>
                <a:sym typeface="+mn-ea"/>
              </a:rPr>
              <a:t>5</a:t>
            </a:r>
            <a:r>
              <a:rPr lang="zh-CN" altLang="en-US" sz="2800" b="1">
                <a:solidFill>
                  <a:schemeClr val="accent1"/>
                </a:solidFill>
                <a:latin typeface="Arial" panose="020B0604020202020204" pitchFamily="34" charset="0"/>
                <a:ea typeface="微软雅黑" panose="020B0503020204020204" pitchFamily="34" charset="-122"/>
                <a:sym typeface="+mn-ea"/>
              </a:rPr>
              <a:t>）怎样去实现评？</a:t>
            </a:r>
            <a:endParaRPr lang="zh-CN" altLang="en-US" sz="2800" b="1">
              <a:solidFill>
                <a:schemeClr val="accent1"/>
              </a:solidFill>
              <a:latin typeface="Calibri" panose="020F0502020204030204" charset="0"/>
              <a:ea typeface="微软雅黑" panose="020B0503020204020204" pitchFamily="34" charset="-122"/>
              <a:sym typeface="+mn-ea"/>
            </a:endParaRPr>
          </a:p>
        </p:txBody>
      </p:sp>
      <p:graphicFrame>
        <p:nvGraphicFramePr>
          <p:cNvPr id="2" name="表格 1"/>
          <p:cNvGraphicFramePr/>
          <p:nvPr>
            <p:custDataLst>
              <p:tags r:id="rId1"/>
            </p:custDataLst>
          </p:nvPr>
        </p:nvGraphicFramePr>
        <p:xfrm>
          <a:off x="325755" y="1403985"/>
          <a:ext cx="11662410" cy="5133975"/>
        </p:xfrm>
        <a:graphic>
          <a:graphicData uri="http://schemas.openxmlformats.org/drawingml/2006/table">
            <a:tbl>
              <a:tblPr firstRow="1" bandRow="1">
                <a:tableStyleId>{5C22544A-7EE6-4342-B048-85BDC9FD1C3A}</a:tableStyleId>
              </a:tblPr>
              <a:tblGrid>
                <a:gridCol w="1160145"/>
                <a:gridCol w="4445000"/>
                <a:gridCol w="2623185"/>
                <a:gridCol w="1252220"/>
                <a:gridCol w="2181860"/>
              </a:tblGrid>
              <a:tr h="379095">
                <a:tc>
                  <a:txBody>
                    <a:bodyPr/>
                    <a:lstStyle/>
                    <a:p>
                      <a:pPr algn="l">
                        <a:buNone/>
                      </a:pPr>
                      <a:r>
                        <a:rPr lang="zh-CN" altLang="en-US">
                          <a:solidFill>
                            <a:schemeClr val="tx1"/>
                          </a:solidFill>
                        </a:rPr>
                        <a:t>课标要求</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a:solidFill>
                            <a:schemeClr val="tx1"/>
                          </a:solidFill>
                        </a:rPr>
                        <a:t>教学目标</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a:solidFill>
                            <a:schemeClr val="tx1"/>
                          </a:solidFill>
                        </a:rPr>
                        <a:t>学习任务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ctr">
                        <a:buNone/>
                      </a:pPr>
                      <a:r>
                        <a:rPr lang="zh-CN" altLang="en-US">
                          <a:solidFill>
                            <a:schemeClr val="tx1"/>
                          </a:solidFill>
                        </a:rPr>
                        <a:t>学生活动</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ctr">
                        <a:buNone/>
                      </a:pPr>
                      <a:r>
                        <a:rPr lang="zh-CN" altLang="en-US">
                          <a:solidFill>
                            <a:schemeClr val="tx1"/>
                          </a:solidFill>
                        </a:rPr>
                        <a:t>评价量规（标准）</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1463040">
                <a:tc rowSpan="4">
                  <a:txBody>
                    <a:bodyPr/>
                    <a:lstStyle/>
                    <a:p>
                      <a:pPr algn="l">
                        <a:buNone/>
                      </a:pPr>
                      <a:r>
                        <a:rPr lang="zh-CN" altLang="en-US" sz="1800" b="1">
                          <a:sym typeface="+mn-ea"/>
                        </a:rPr>
                        <a:t>通过本课学习知道早期人类文明的产生；了解各文明古国发展的不同特点，认识这些特点形成的不同时空条件</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rowSpan="4">
                  <a:txBody>
                    <a:bodyPr/>
                    <a:lstStyle/>
                    <a:p>
                      <a:pPr algn="l"/>
                      <a:r>
                        <a:rPr lang="en-US" altLang="zh-CN" sz="1800" b="1">
                          <a:solidFill>
                            <a:schemeClr val="tx1"/>
                          </a:solidFill>
                          <a:latin typeface="Arial" panose="020B0604020202020204" pitchFamily="34" charset="0"/>
                          <a:ea typeface="微软雅黑" panose="020B0503020204020204" pitchFamily="34" charset="-122"/>
                          <a:sym typeface="+mn-ea"/>
                        </a:rPr>
                        <a:t>1.</a:t>
                      </a:r>
                      <a:r>
                        <a:rPr lang="zh-CN" altLang="en-US" sz="1800" b="1">
                          <a:solidFill>
                            <a:schemeClr val="tx1"/>
                          </a:solidFill>
                          <a:latin typeface="Arial" panose="020B0604020202020204" pitchFamily="34" charset="0"/>
                          <a:ea typeface="微软雅黑" panose="020B0503020204020204" pitchFamily="34" charset="-122"/>
                          <a:sym typeface="+mn-ea"/>
                        </a:rPr>
                        <a:t>学生能通过</a:t>
                      </a:r>
                      <a:r>
                        <a:rPr lang="zh-CN" altLang="en-US" sz="1800" b="1">
                          <a:latin typeface="Arial" panose="020B0604020202020204" pitchFamily="34" charset="0"/>
                          <a:ea typeface="微软雅黑" panose="020B0503020204020204" pitchFamily="34" charset="-122"/>
                          <a:sym typeface="+mn-ea"/>
                        </a:rPr>
                        <a:t>展示的世界古人类遗址图片和实物</a:t>
                      </a:r>
                      <a:r>
                        <a:rPr lang="zh-CN" altLang="en-US" sz="1800" b="1">
                          <a:solidFill>
                            <a:srgbClr val="FF0000"/>
                          </a:solidFill>
                          <a:latin typeface="Arial" panose="020B0604020202020204" pitchFamily="34" charset="0"/>
                          <a:ea typeface="微软雅黑" panose="020B0503020204020204" pitchFamily="34" charset="-122"/>
                          <a:sym typeface="+mn-ea"/>
                        </a:rPr>
                        <a:t>，总结人类文明的共同表现，并运用历史唯物主义的观点清楚地解释</a:t>
                      </a:r>
                      <a:r>
                        <a:rPr lang="zh-CN" altLang="en-US" sz="1800" b="1">
                          <a:latin typeface="Arial" panose="020B0604020202020204" pitchFamily="34" charset="0"/>
                          <a:ea typeface="微软雅黑" panose="020B0503020204020204" pitchFamily="34" charset="-122"/>
                          <a:sym typeface="+mn-ea"/>
                        </a:rPr>
                        <a:t>人类文明产生的过程和标志，理解生产力的发展是推动人类社会进步的根本动力。</a:t>
                      </a:r>
                    </a:p>
                    <a:p>
                      <a:pPr algn="l"/>
                      <a:r>
                        <a:rPr lang="en-US" altLang="zh-CN" sz="1800" b="1">
                          <a:latin typeface="Arial" panose="020B0604020202020204" pitchFamily="34" charset="0"/>
                          <a:ea typeface="微软雅黑" panose="020B0503020204020204" pitchFamily="34" charset="-122"/>
                          <a:sym typeface="+mn-ea"/>
                        </a:rPr>
                        <a:t>2.</a:t>
                      </a:r>
                      <a:r>
                        <a:rPr lang="zh-CN" altLang="en-US" sz="1800" b="1">
                          <a:latin typeface="Arial" panose="020B0604020202020204" pitchFamily="34" charset="0"/>
                          <a:ea typeface="微软雅黑" panose="020B0503020204020204" pitchFamily="34" charset="-122"/>
                          <a:sym typeface="+mn-ea"/>
                        </a:rPr>
                        <a:t>学生能通过展示的世界地图和人类文明的不同成果，</a:t>
                      </a:r>
                      <a:r>
                        <a:rPr lang="zh-CN" altLang="en-US" sz="1800" b="1">
                          <a:solidFill>
                            <a:srgbClr val="FF0000"/>
                          </a:solidFill>
                          <a:latin typeface="Arial" panose="020B0604020202020204" pitchFamily="34" charset="0"/>
                          <a:ea typeface="微软雅黑" panose="020B0503020204020204" pitchFamily="34" charset="-122"/>
                          <a:sym typeface="+mn-ea"/>
                        </a:rPr>
                        <a:t>列举说明同一时期世界各地古代文明的产生和发展的多元特点。</a:t>
                      </a:r>
                      <a:endParaRPr lang="zh-CN" altLang="en-US" sz="1800" b="1">
                        <a:latin typeface="Arial" panose="020B0604020202020204" pitchFamily="34" charset="0"/>
                        <a:ea typeface="微软雅黑" panose="020B0503020204020204" pitchFamily="34" charset="-122"/>
                        <a:sym typeface="+mn-ea"/>
                      </a:endParaRPr>
                    </a:p>
                    <a:p>
                      <a:pPr algn="l"/>
                      <a:r>
                        <a:rPr lang="en-US" altLang="zh-CN" sz="1800" b="1">
                          <a:latin typeface="Arial" panose="020B0604020202020204" pitchFamily="34" charset="0"/>
                          <a:ea typeface="微软雅黑" panose="020B0503020204020204" pitchFamily="34" charset="-122"/>
                          <a:sym typeface="+mn-ea"/>
                        </a:rPr>
                        <a:t>3.</a:t>
                      </a:r>
                      <a:r>
                        <a:rPr lang="zh-CN" altLang="en-US" sz="1800" b="1">
                          <a:latin typeface="Arial" panose="020B0604020202020204" pitchFamily="34" charset="0"/>
                          <a:ea typeface="微软雅黑" panose="020B0503020204020204" pitchFamily="34" charset="-122"/>
                          <a:sym typeface="+mn-ea"/>
                        </a:rPr>
                        <a:t>学生根据所给的史料、图片和不同文明的具体表现，</a:t>
                      </a:r>
                      <a:r>
                        <a:rPr lang="zh-CN" altLang="en-US" sz="1800" b="1">
                          <a:solidFill>
                            <a:srgbClr val="FF0000"/>
                          </a:solidFill>
                          <a:latin typeface="Arial" panose="020B0604020202020204" pitchFamily="34" charset="0"/>
                          <a:ea typeface="微软雅黑" panose="020B0503020204020204" pitchFamily="34" charset="-122"/>
                          <a:sym typeface="+mn-ea"/>
                        </a:rPr>
                        <a:t>论述</a:t>
                      </a:r>
                      <a:r>
                        <a:rPr lang="en-US" altLang="zh-CN" sz="1800" b="1">
                          <a:solidFill>
                            <a:srgbClr val="FF0000"/>
                          </a:solidFill>
                          <a:latin typeface="Arial" panose="020B0604020202020204" pitchFamily="34" charset="0"/>
                          <a:ea typeface="微软雅黑" panose="020B0503020204020204" pitchFamily="34" charset="-122"/>
                          <a:sym typeface="+mn-ea"/>
                        </a:rPr>
                        <a:t>“</a:t>
                      </a:r>
                      <a:r>
                        <a:rPr lang="zh-CN" altLang="en-US" sz="1800" b="1">
                          <a:solidFill>
                            <a:srgbClr val="FF0000"/>
                          </a:solidFill>
                          <a:latin typeface="Arial" panose="020B0604020202020204" pitchFamily="34" charset="0"/>
                          <a:ea typeface="微软雅黑" panose="020B0503020204020204" pitchFamily="34" charset="-122"/>
                          <a:sym typeface="+mn-ea"/>
                        </a:rPr>
                        <a:t>地理环境与人类早期文明之间的关系</a:t>
                      </a:r>
                      <a:r>
                        <a:rPr lang="en-US" altLang="zh-CN" sz="1800" b="1">
                          <a:solidFill>
                            <a:srgbClr val="FF0000"/>
                          </a:solidFill>
                          <a:latin typeface="Arial" panose="020B0604020202020204" pitchFamily="34" charset="0"/>
                          <a:ea typeface="微软雅黑" panose="020B0503020204020204" pitchFamily="34" charset="-122"/>
                          <a:sym typeface="+mn-ea"/>
                        </a:rPr>
                        <a:t>”</a:t>
                      </a:r>
                      <a:r>
                        <a:rPr lang="zh-CN" altLang="en-US" sz="1800" b="1">
                          <a:solidFill>
                            <a:srgbClr val="FF0000"/>
                          </a:solidFill>
                          <a:latin typeface="Arial" panose="020B0604020202020204" pitchFamily="34" charset="0"/>
                          <a:ea typeface="微软雅黑" panose="020B0503020204020204" pitchFamily="34" charset="-122"/>
                          <a:sym typeface="+mn-ea"/>
                        </a:rPr>
                        <a:t>，具体阐明地理环境对世界文明的影响。</a:t>
                      </a:r>
                    </a:p>
                    <a:p>
                      <a:pPr algn="l"/>
                      <a:r>
                        <a:rPr lang="en-US" altLang="zh-CN" sz="1800" b="1">
                          <a:latin typeface="Arial" panose="020B0604020202020204" pitchFamily="34" charset="0"/>
                          <a:ea typeface="微软雅黑" panose="020B0503020204020204" pitchFamily="34" charset="-122"/>
                          <a:sym typeface="+mn-ea"/>
                        </a:rPr>
                        <a:t>4.</a:t>
                      </a:r>
                      <a:r>
                        <a:rPr lang="zh-CN" altLang="en-US" sz="1800" b="1">
                          <a:latin typeface="Arial" panose="020B0604020202020204" pitchFamily="34" charset="0"/>
                          <a:ea typeface="微软雅黑" panose="020B0503020204020204" pitchFamily="34" charset="-122"/>
                          <a:sym typeface="+mn-ea"/>
                        </a:rPr>
                        <a:t>学生根据提供的现代学者关于四大文明古国说的认识的史料，</a:t>
                      </a:r>
                      <a:r>
                        <a:rPr lang="zh-CN" altLang="en-US" sz="1800" b="1">
                          <a:solidFill>
                            <a:srgbClr val="FF0000"/>
                          </a:solidFill>
                          <a:latin typeface="Arial" panose="020B0604020202020204" pitchFamily="34" charset="0"/>
                          <a:ea typeface="微软雅黑" panose="020B0503020204020204" pitchFamily="34" charset="-122"/>
                          <a:sym typeface="+mn-ea"/>
                        </a:rPr>
                        <a:t>指出现代学者从不同的角度对古代文明的命名依据。</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800" b="1">
                          <a:solidFill>
                            <a:schemeClr val="tx1"/>
                          </a:solidFill>
                          <a:latin typeface="Arial" panose="020B0604020202020204" pitchFamily="34" charset="0"/>
                          <a:ea typeface="微软雅黑" panose="020B0503020204020204" pitchFamily="34" charset="-122"/>
                          <a:sym typeface="+mn-ea"/>
                        </a:rPr>
                        <a:t>任务</a:t>
                      </a:r>
                      <a:r>
                        <a:rPr lang="en-US" altLang="zh-CN" sz="1800" b="1">
                          <a:solidFill>
                            <a:schemeClr val="tx1"/>
                          </a:solidFill>
                          <a:latin typeface="Arial" panose="020B0604020202020204" pitchFamily="34" charset="0"/>
                          <a:ea typeface="微软雅黑" panose="020B0503020204020204" pitchFamily="34" charset="-122"/>
                          <a:sym typeface="+mn-ea"/>
                        </a:rPr>
                        <a:t>1.</a:t>
                      </a:r>
                      <a:r>
                        <a:rPr lang="zh-CN" altLang="en-US" sz="1800" b="1">
                          <a:solidFill>
                            <a:schemeClr val="tx1"/>
                          </a:solidFill>
                          <a:latin typeface="Arial" panose="020B0604020202020204" pitchFamily="34" charset="0"/>
                          <a:ea typeface="微软雅黑" panose="020B0503020204020204" pitchFamily="34" charset="-122"/>
                          <a:sym typeface="+mn-ea"/>
                        </a:rPr>
                        <a:t>通过</a:t>
                      </a:r>
                      <a:r>
                        <a:rPr lang="zh-CN" altLang="en-US" sz="1800" b="1">
                          <a:latin typeface="Arial" panose="020B0604020202020204" pitchFamily="34" charset="0"/>
                          <a:ea typeface="微软雅黑" panose="020B0503020204020204" pitchFamily="34" charset="-122"/>
                          <a:sym typeface="+mn-ea"/>
                        </a:rPr>
                        <a:t>展示的世界古人类遗址图片和实物</a:t>
                      </a:r>
                      <a:r>
                        <a:rPr lang="zh-CN" altLang="en-US" sz="1800" b="1">
                          <a:solidFill>
                            <a:srgbClr val="FF0000"/>
                          </a:solidFill>
                          <a:latin typeface="Arial" panose="020B0604020202020204" pitchFamily="34" charset="0"/>
                          <a:ea typeface="微软雅黑" panose="020B0503020204020204" pitchFamily="34" charset="-122"/>
                          <a:sym typeface="+mn-ea"/>
                        </a:rPr>
                        <a:t>，</a:t>
                      </a:r>
                      <a:r>
                        <a:rPr lang="zh-CN" altLang="en-US" sz="1800" b="1">
                          <a:solidFill>
                            <a:srgbClr val="C00000"/>
                          </a:solidFill>
                          <a:latin typeface="Arial" panose="020B0604020202020204" pitchFamily="34" charset="0"/>
                          <a:ea typeface="微软雅黑" panose="020B0503020204020204" pitchFamily="34" charset="-122"/>
                          <a:sym typeface="+mn-ea"/>
                        </a:rPr>
                        <a:t>总结人类文明的共同表现，解释人类文明</a:t>
                      </a:r>
                      <a:r>
                        <a:rPr lang="zh-CN" altLang="en-US" sz="1800" b="1">
                          <a:latin typeface="Arial" panose="020B0604020202020204" pitchFamily="34" charset="0"/>
                          <a:ea typeface="微软雅黑" panose="020B0503020204020204" pitchFamily="34" charset="-122"/>
                          <a:sym typeface="+mn-ea"/>
                        </a:rPr>
                        <a:t>产生的过程和标志</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400">
                          <a:solidFill>
                            <a:schemeClr val="tx1"/>
                          </a:solidFill>
                        </a:rPr>
                        <a:t>从材料中获取信息，从不同角度总结人类文明的共同表现，并解释</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准确提取信息，多角度总结，运用历史唯物主义观点解释人类文明产生的过程。</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91440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b="1">
                          <a:solidFill>
                            <a:schemeClr val="tx1"/>
                          </a:solidFill>
                        </a:rPr>
                        <a:t>任务</a:t>
                      </a:r>
                      <a:r>
                        <a:rPr lang="en-US" altLang="zh-CN" b="1">
                          <a:solidFill>
                            <a:schemeClr val="tx1"/>
                          </a:solidFill>
                        </a:rPr>
                        <a:t>2</a:t>
                      </a:r>
                      <a:r>
                        <a:rPr lang="zh-CN" altLang="en-US" b="1">
                          <a:solidFill>
                            <a:schemeClr val="tx1"/>
                          </a:solidFill>
                        </a:rPr>
                        <a:t>：通过展示的世界地图，</a:t>
                      </a:r>
                      <a:r>
                        <a:rPr lang="zh-CN" altLang="en-US" b="1">
                          <a:solidFill>
                            <a:srgbClr val="C00000"/>
                          </a:solidFill>
                        </a:rPr>
                        <a:t>说明世界各地古代文明的多元特点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根据课本内容，列举四大文明特点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能从时空角度，准确说明文明的不同表现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118872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b="1">
                          <a:solidFill>
                            <a:schemeClr val="tx1"/>
                          </a:solidFill>
                        </a:rPr>
                        <a:t>任务</a:t>
                      </a:r>
                      <a:r>
                        <a:rPr lang="en-US" altLang="zh-CN" b="1">
                          <a:solidFill>
                            <a:schemeClr val="tx1"/>
                          </a:solidFill>
                        </a:rPr>
                        <a:t>3</a:t>
                      </a:r>
                      <a:r>
                        <a:rPr lang="zh-CN" altLang="en-US" b="1">
                          <a:solidFill>
                            <a:schemeClr val="tx1"/>
                          </a:solidFill>
                        </a:rPr>
                        <a:t>：</a:t>
                      </a:r>
                      <a:r>
                        <a:rPr lang="zh-CN" altLang="en-US" b="1">
                          <a:solidFill>
                            <a:srgbClr val="C00000"/>
                          </a:solidFill>
                        </a:rPr>
                        <a:t>论述</a:t>
                      </a:r>
                      <a:r>
                        <a:rPr lang="zh-CN" altLang="en-US" b="1">
                          <a:solidFill>
                            <a:schemeClr val="tx1"/>
                          </a:solidFill>
                        </a:rPr>
                        <a:t>地理环境与早期文明之间的关系，</a:t>
                      </a:r>
                      <a:r>
                        <a:rPr lang="zh-CN" altLang="en-US" b="1">
                          <a:solidFill>
                            <a:srgbClr val="C00000"/>
                          </a:solidFill>
                        </a:rPr>
                        <a:t>说出</a:t>
                      </a:r>
                      <a:r>
                        <a:rPr lang="zh-CN" altLang="en-US" b="1">
                          <a:solidFill>
                            <a:schemeClr val="tx1"/>
                          </a:solidFill>
                        </a:rPr>
                        <a:t>地理环境对世界文明的影响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400">
                          <a:solidFill>
                            <a:schemeClr val="tx1"/>
                          </a:solidFill>
                        </a:rPr>
                        <a:t>根据文明的不同特征，说明独特的地理环境对文明的不同影响。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运用地理和历史术语，表述合理，逻辑清晰完整，史论结合</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64262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b="1">
                          <a:solidFill>
                            <a:schemeClr val="tx1"/>
                          </a:solidFill>
                        </a:rPr>
                        <a:t>任务</a:t>
                      </a:r>
                      <a:r>
                        <a:rPr lang="en-US" altLang="zh-CN" b="1">
                          <a:solidFill>
                            <a:schemeClr val="tx1"/>
                          </a:solidFill>
                        </a:rPr>
                        <a:t>4</a:t>
                      </a:r>
                      <a:r>
                        <a:rPr lang="zh-CN" altLang="en-US" b="1">
                          <a:solidFill>
                            <a:schemeClr val="tx1"/>
                          </a:solidFill>
                        </a:rPr>
                        <a:t>：根据史料，辨别史料，归类史料，指出现代学者</a:t>
                      </a:r>
                      <a:r>
                        <a:rPr lang="zh-CN" altLang="en-US" b="1">
                          <a:solidFill>
                            <a:srgbClr val="C00000"/>
                          </a:solidFill>
                        </a:rPr>
                        <a:t>从哪些角度</a:t>
                      </a:r>
                      <a:r>
                        <a:rPr lang="zh-CN" altLang="en-US" b="1">
                          <a:solidFill>
                            <a:schemeClr val="tx1"/>
                          </a:solidFill>
                        </a:rPr>
                        <a:t>命名人类文明</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从材料中发现共性，指出不同角度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准确归类，发现相同，找出不同，表述清楚</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31</a:t>
            </a:fld>
            <a:endParaRPr lang="zh-CN" altLang="en-US"/>
          </a:p>
        </p:txBody>
      </p:sp>
      <p:graphicFrame>
        <p:nvGraphicFramePr>
          <p:cNvPr id="6" name="表格 5"/>
          <p:cNvGraphicFramePr/>
          <p:nvPr>
            <p:custDataLst>
              <p:tags r:id="rId1"/>
            </p:custDataLst>
          </p:nvPr>
        </p:nvGraphicFramePr>
        <p:xfrm>
          <a:off x="0" y="144145"/>
          <a:ext cx="12118975" cy="4392930"/>
        </p:xfrm>
        <a:graphic>
          <a:graphicData uri="http://schemas.openxmlformats.org/drawingml/2006/table">
            <a:tbl>
              <a:tblPr firstRow="1" bandRow="1">
                <a:tableStyleId>{5C22544A-7EE6-4342-B048-85BDC9FD1C3A}</a:tableStyleId>
              </a:tblPr>
              <a:tblGrid>
                <a:gridCol w="1764030"/>
                <a:gridCol w="1308735"/>
                <a:gridCol w="1236980"/>
                <a:gridCol w="6668135"/>
                <a:gridCol w="1141095"/>
              </a:tblGrid>
              <a:tr h="457200">
                <a:tc>
                  <a:txBody>
                    <a:bodyPr/>
                    <a:lstStyle/>
                    <a:p>
                      <a:pPr algn="ctr">
                        <a:buNone/>
                      </a:pPr>
                      <a:r>
                        <a:rPr lang="zh-CN" altLang="en-US">
                          <a:solidFill>
                            <a:schemeClr val="tx1"/>
                          </a:solidFill>
                        </a:rPr>
                        <a:t>课本内容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zh-CN" altLang="en-US">
                          <a:solidFill>
                            <a:schemeClr val="tx1"/>
                          </a:solidFill>
                        </a:rPr>
                        <a:t>课标要求</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zh-CN" altLang="en-US">
                          <a:solidFill>
                            <a:schemeClr val="tx1"/>
                          </a:solidFill>
                        </a:rPr>
                        <a:t>核心素养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zh-CN" altLang="en-US" sz="1800">
                          <a:solidFill>
                            <a:schemeClr val="tx1"/>
                          </a:solidFill>
                          <a:sym typeface="+mn-ea"/>
                        </a:rPr>
                        <a:t>学业水平质量</a:t>
                      </a:r>
                      <a:r>
                        <a:rPr lang="en-US" altLang="zh-CN" sz="1800">
                          <a:solidFill>
                            <a:schemeClr val="tx1"/>
                          </a:solidFill>
                          <a:sym typeface="+mn-ea"/>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zh-CN" altLang="en-US" sz="1200">
                          <a:solidFill>
                            <a:schemeClr val="tx1"/>
                          </a:solidFill>
                        </a:rPr>
                        <a:t>教学素养达成目标</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3935730">
                <a:tc>
                  <a:txBody>
                    <a:bodyPr/>
                    <a:lstStyle/>
                    <a:p>
                      <a:pPr>
                        <a:buNone/>
                      </a:pPr>
                      <a:r>
                        <a:rPr lang="zh-CN" altLang="en-US" sz="2000" b="1">
                          <a:solidFill>
                            <a:schemeClr val="tx1"/>
                          </a:solidFill>
                        </a:rPr>
                        <a:t>第</a:t>
                      </a:r>
                      <a:r>
                        <a:rPr lang="en-US" altLang="zh-CN" sz="2000" b="1">
                          <a:solidFill>
                            <a:schemeClr val="tx1"/>
                          </a:solidFill>
                        </a:rPr>
                        <a:t>4</a:t>
                      </a:r>
                      <a:r>
                        <a:rPr lang="zh-CN" altLang="en-US" sz="2000" b="1">
                          <a:solidFill>
                            <a:schemeClr val="tx1"/>
                          </a:solidFill>
                        </a:rPr>
                        <a:t>课西汉与东汉</a:t>
                      </a:r>
                      <a:r>
                        <a:rPr lang="en-US" altLang="zh-CN" sz="2000" b="1">
                          <a:solidFill>
                            <a:schemeClr val="tx1"/>
                          </a:solidFill>
                        </a:rPr>
                        <a:t>——</a:t>
                      </a:r>
                      <a:r>
                        <a:rPr lang="zh-CN" altLang="en-US" sz="2000" b="1">
                          <a:solidFill>
                            <a:schemeClr val="tx1"/>
                          </a:solidFill>
                        </a:rPr>
                        <a:t>统一多民族封建国家的巩固</a:t>
                      </a:r>
                    </a:p>
                    <a:p>
                      <a:pPr>
                        <a:buNone/>
                      </a:pPr>
                      <a:r>
                        <a:rPr lang="zh-CN" altLang="en-US" sz="1600" b="1">
                          <a:solidFill>
                            <a:schemeClr val="tx1"/>
                          </a:solidFill>
                          <a:latin typeface="楷体" panose="02010609060101010101" pitchFamily="49" charset="-122"/>
                          <a:ea typeface="楷体" panose="02010609060101010101" pitchFamily="49" charset="-122"/>
                          <a:cs typeface="楷体" panose="02010609060101010101" pitchFamily="49" charset="-122"/>
                        </a:rPr>
                        <a:t>子目一：西汉的建立与</a:t>
                      </a:r>
                      <a:r>
                        <a:rPr lang="en-US" altLang="zh-CN" sz="16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1600" b="1">
                          <a:solidFill>
                            <a:schemeClr val="tx1"/>
                          </a:solidFill>
                          <a:latin typeface="楷体" panose="02010609060101010101" pitchFamily="49" charset="-122"/>
                          <a:ea typeface="楷体" panose="02010609060101010101" pitchFamily="49" charset="-122"/>
                          <a:cs typeface="楷体" panose="02010609060101010101" pitchFamily="49" charset="-122"/>
                        </a:rPr>
                        <a:t>文景之治</a:t>
                      </a:r>
                      <a:r>
                        <a:rPr lang="en-US" altLang="zh-CN" sz="1600" b="1">
                          <a:solidFill>
                            <a:schemeClr val="tx1"/>
                          </a:solidFill>
                          <a:latin typeface="楷体" panose="02010609060101010101" pitchFamily="49" charset="-122"/>
                          <a:ea typeface="楷体" panose="02010609060101010101" pitchFamily="49" charset="-122"/>
                          <a:cs typeface="楷体" panose="02010609060101010101" pitchFamily="49" charset="-122"/>
                        </a:rPr>
                        <a:t>”</a:t>
                      </a:r>
                      <a:endParaRPr lang="zh-CN" altLang="en-US" sz="16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1600" b="1">
                          <a:solidFill>
                            <a:schemeClr val="tx1"/>
                          </a:solidFill>
                          <a:latin typeface="楷体" panose="02010609060101010101" pitchFamily="49" charset="-122"/>
                          <a:ea typeface="楷体" panose="02010609060101010101" pitchFamily="49" charset="-122"/>
                          <a:cs typeface="楷体" panose="02010609060101010101" pitchFamily="49" charset="-122"/>
                        </a:rPr>
                        <a:t>子目二：西汉的强盛</a:t>
                      </a:r>
                    </a:p>
                    <a:p>
                      <a:pPr>
                        <a:buNone/>
                      </a:pPr>
                      <a:r>
                        <a:rPr lang="zh-CN" altLang="en-US" sz="1600" b="1">
                          <a:solidFill>
                            <a:schemeClr val="tx1"/>
                          </a:solidFill>
                          <a:latin typeface="楷体" panose="02010609060101010101" pitchFamily="49" charset="-122"/>
                          <a:ea typeface="楷体" panose="02010609060101010101" pitchFamily="49" charset="-122"/>
                          <a:cs typeface="楷体" panose="02010609060101010101" pitchFamily="49" charset="-122"/>
                        </a:rPr>
                        <a:t>子目三：东汉的兴衰</a:t>
                      </a:r>
                    </a:p>
                    <a:p>
                      <a:pPr>
                        <a:buNone/>
                      </a:pPr>
                      <a:r>
                        <a:rPr lang="zh-CN" altLang="en-US" sz="1600" b="1">
                          <a:solidFill>
                            <a:schemeClr val="tx1"/>
                          </a:solidFill>
                          <a:latin typeface="楷体" panose="02010609060101010101" pitchFamily="49" charset="-122"/>
                          <a:ea typeface="楷体" panose="02010609060101010101" pitchFamily="49" charset="-122"/>
                          <a:cs typeface="楷体" panose="02010609060101010101" pitchFamily="49" charset="-122"/>
                        </a:rPr>
                        <a:t>子目四：两汉的文化</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r>
                        <a:rPr lang="zh-CN" altLang="en-US" sz="2000" b="1">
                          <a:solidFill>
                            <a:schemeClr val="tx1"/>
                          </a:solidFill>
                        </a:rPr>
                        <a:t>通过本课学习，认识汉代统一多民族封建国家的巩固在中国历史上的意义，以及两汉衰亡的原因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r>
                        <a:rPr lang="zh-CN" altLang="en-US" sz="2000" b="1">
                          <a:solidFill>
                            <a:schemeClr val="tx1"/>
                          </a:solidFill>
                        </a:rPr>
                        <a:t>唯物史观</a:t>
                      </a:r>
                    </a:p>
                    <a:p>
                      <a:pPr>
                        <a:buNone/>
                      </a:pPr>
                      <a:r>
                        <a:rPr lang="zh-CN" altLang="en-US" sz="2000" b="1">
                          <a:solidFill>
                            <a:schemeClr val="tx1"/>
                          </a:solidFill>
                        </a:rPr>
                        <a:t>时空观念</a:t>
                      </a:r>
                    </a:p>
                    <a:p>
                      <a:pPr>
                        <a:buNone/>
                      </a:pPr>
                      <a:r>
                        <a:rPr lang="zh-CN" altLang="en-US" sz="2000" b="1">
                          <a:solidFill>
                            <a:schemeClr val="tx1"/>
                          </a:solidFill>
                        </a:rPr>
                        <a:t>历史解释</a:t>
                      </a:r>
                    </a:p>
                    <a:p>
                      <a:pPr>
                        <a:buNone/>
                      </a:pPr>
                      <a:r>
                        <a:rPr lang="zh-CN" altLang="en-US" sz="2000" b="1">
                          <a:solidFill>
                            <a:schemeClr val="tx1"/>
                          </a:solidFill>
                        </a:rPr>
                        <a:t>史料实证</a:t>
                      </a:r>
                    </a:p>
                    <a:p>
                      <a:pPr>
                        <a:buNone/>
                      </a:pPr>
                      <a:r>
                        <a:rPr lang="zh-CN" altLang="en-US" sz="2000" b="1">
                          <a:solidFill>
                            <a:schemeClr val="tx1"/>
                          </a:solidFill>
                        </a:rPr>
                        <a:t>家国情怀</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7" name="文本框 6"/>
          <p:cNvSpPr txBox="1"/>
          <p:nvPr/>
        </p:nvSpPr>
        <p:spPr>
          <a:xfrm>
            <a:off x="4321810" y="606425"/>
            <a:ext cx="6715760" cy="3989705"/>
          </a:xfrm>
          <a:prstGeom prst="rect">
            <a:avLst/>
          </a:prstGeom>
          <a:noFill/>
        </p:spPr>
        <p:txBody>
          <a:bodyPr wrap="square" rtlCol="0" anchor="t">
            <a:noAutofit/>
          </a:bodyPr>
          <a:lstStyle/>
          <a:p>
            <a:pPr algn="l">
              <a:buNone/>
            </a:pPr>
            <a:r>
              <a:rPr lang="zh-CN" altLang="en-US" b="1">
                <a:latin typeface="黑体" panose="02010609060101010101" charset="-122"/>
                <a:ea typeface="黑体" panose="02010609060101010101" charset="-122"/>
                <a:cs typeface="黑体" panose="02010609060101010101" charset="-122"/>
                <a:sym typeface="+mn-ea"/>
              </a:rPr>
              <a:t>4-1</a:t>
            </a:r>
            <a:r>
              <a:rPr lang="zh-CN" altLang="en-US" b="1">
                <a:solidFill>
                  <a:srgbClr val="FF0000"/>
                </a:solidFill>
                <a:latin typeface="黑体" panose="02010609060101010101" charset="-122"/>
                <a:ea typeface="黑体" panose="02010609060101010101" charset="-122"/>
                <a:cs typeface="黑体" panose="02010609060101010101" charset="-122"/>
                <a:sym typeface="+mn-ea"/>
              </a:rPr>
              <a:t>能够根据两个辩证关系来理解历史上的发展变化和社会形态的演变过程，理解阶级斗争是推动阶级社会发展的直接动力，理解人民群众在历史发展中的重要作用</a:t>
            </a:r>
            <a:r>
              <a:rPr lang="zh-CN" altLang="en-US" b="1">
                <a:latin typeface="黑体" panose="02010609060101010101" charset="-122"/>
                <a:ea typeface="黑体" panose="02010609060101010101" charset="-122"/>
                <a:cs typeface="黑体" panose="02010609060101010101" charset="-122"/>
                <a:sym typeface="+mn-ea"/>
              </a:rPr>
              <a:t>；能够史论结合、实事求是地论述历史与现实问题。</a:t>
            </a:r>
          </a:p>
          <a:p>
            <a:pPr algn="l">
              <a:buNone/>
            </a:pPr>
            <a:r>
              <a:rPr lang="zh-CN" altLang="en-US" b="1">
                <a:latin typeface="黑体" panose="02010609060101010101" charset="-122"/>
                <a:ea typeface="黑体" panose="02010609060101010101" charset="-122"/>
                <a:cs typeface="黑体" panose="02010609060101010101" charset="-122"/>
                <a:sym typeface="+mn-ea"/>
              </a:rPr>
              <a:t>4-2</a:t>
            </a:r>
            <a:r>
              <a:rPr lang="zh-CN" altLang="en-US" b="1">
                <a:solidFill>
                  <a:srgbClr val="FF0000"/>
                </a:solidFill>
                <a:latin typeface="黑体" panose="02010609060101010101" charset="-122"/>
                <a:ea typeface="黑体" panose="02010609060101010101" charset="-122"/>
                <a:cs typeface="黑体" panose="02010609060101010101" charset="-122"/>
                <a:sym typeface="+mn-ea"/>
              </a:rPr>
              <a:t>在对历史和现实问题进行独立探究的过程中，能够将其置于具体的时空框架下；能够选择恰当的时空尺度对其进行分析、综合、比较，在此基础上作出合理的论述；</a:t>
            </a:r>
            <a:r>
              <a:rPr lang="zh-CN" altLang="en-US" b="1">
                <a:latin typeface="黑体" panose="02010609060101010101" charset="-122"/>
                <a:ea typeface="黑体" panose="02010609060101010101" charset="-122"/>
                <a:cs typeface="黑体" panose="02010609060101010101" charset="-122"/>
                <a:sym typeface="+mn-ea"/>
              </a:rPr>
              <a:t>能够根据需要并运用相关材料和正确方法，独立绘制相关图表，并加以说明。</a:t>
            </a:r>
          </a:p>
          <a:p>
            <a:pPr algn="l">
              <a:buNone/>
            </a:pPr>
            <a:r>
              <a:rPr lang="zh-CN" altLang="en-US" b="1">
                <a:latin typeface="黑体" panose="02010609060101010101" charset="-122"/>
                <a:ea typeface="黑体" panose="02010609060101010101" charset="-122"/>
                <a:cs typeface="黑体" panose="02010609060101010101" charset="-122"/>
                <a:sym typeface="+mn-ea"/>
              </a:rPr>
              <a:t>4-3</a:t>
            </a:r>
            <a:r>
              <a:rPr lang="zh-CN" altLang="en-US" b="1">
                <a:solidFill>
                  <a:srgbClr val="FF0000"/>
                </a:solidFill>
                <a:latin typeface="黑体" panose="02010609060101010101" charset="-122"/>
                <a:ea typeface="黑体" panose="02010609060101010101" charset="-122"/>
                <a:cs typeface="黑体" panose="02010609060101010101" charset="-122"/>
                <a:sym typeface="+mn-ea"/>
              </a:rPr>
              <a:t>能够比较、分析不同来源、不同观点的史料，能够在辨别史料作者意图的基础上利用史料；在评述历史时，能够对材料进行适当的取舍；在对历史和现实问题进行探究的过程中，能够恰当地运用史料对所探究问题进行论述；</a:t>
            </a:r>
            <a:r>
              <a:rPr lang="zh-CN" altLang="en-US" b="1">
                <a:latin typeface="黑体" panose="02010609060101010101" charset="-122"/>
                <a:ea typeface="黑体" panose="02010609060101010101" charset="-122"/>
                <a:cs typeface="黑体" panose="02010609060101010101" charset="-122"/>
                <a:sym typeface="+mn-ea"/>
              </a:rPr>
              <a:t>能够符合规范地引用史料。</a:t>
            </a:r>
          </a:p>
          <a:p>
            <a:pPr algn="l">
              <a:buNone/>
            </a:pPr>
            <a:r>
              <a:rPr lang="zh-CN" altLang="en-US" b="1">
                <a:latin typeface="黑体" panose="02010609060101010101" charset="-122"/>
                <a:ea typeface="黑体" panose="02010609060101010101" charset="-122"/>
                <a:cs typeface="黑体" panose="02010609060101010101" charset="-122"/>
                <a:sym typeface="+mn-ea"/>
              </a:rPr>
              <a:t>4-5能够把握中华民族多元一体的发展趋势，以及世界历史发展的进步历程，形成正确的世界观、人生观、价值观和历史观</a:t>
            </a:r>
            <a:r>
              <a:rPr lang="en-US" altLang="zh-CN" b="1">
                <a:latin typeface="黑体" panose="02010609060101010101" charset="-122"/>
                <a:ea typeface="黑体" panose="02010609060101010101" charset="-122"/>
                <a:cs typeface="黑体" panose="02010609060101010101" charset="-122"/>
                <a:sym typeface="+mn-ea"/>
              </a:rPr>
              <a:t>......</a:t>
            </a:r>
          </a:p>
        </p:txBody>
      </p:sp>
      <p:sp>
        <p:nvSpPr>
          <p:cNvPr id="8" name="文本框 7"/>
          <p:cNvSpPr txBox="1"/>
          <p:nvPr/>
        </p:nvSpPr>
        <p:spPr>
          <a:xfrm>
            <a:off x="0" y="4596130"/>
            <a:ext cx="12192000" cy="2261870"/>
          </a:xfrm>
          <a:prstGeom prst="rect">
            <a:avLst/>
          </a:prstGeom>
          <a:solidFill>
            <a:schemeClr val="bg1"/>
          </a:solidFill>
        </p:spPr>
        <p:txBody>
          <a:bodyPr wrap="square">
            <a:noAutofit/>
            <a:extLst>
              <a:ext uri="{4A0BC546-FE56-4ADE-93B0-CB8AF2F6F144}">
                <wpsdc:textFrameExt xmlns="" xmlns:wpsdc="http://www.wps.cn/officeDocument/2022/drawingmlCustomData" type="text"/>
              </a:ext>
            </a:extLst>
          </a:bodyPr>
          <a:lstStyle/>
          <a:p>
            <a:pPr algn="l"/>
            <a:r>
              <a:rPr lang="zh-CN" altLang="en-US" b="1">
                <a:solidFill>
                  <a:schemeClr val="tx1"/>
                </a:solidFill>
                <a:latin typeface="Arial" panose="020B0604020202020204" pitchFamily="34" charset="0"/>
                <a:ea typeface="微软雅黑" panose="020B0503020204020204" pitchFamily="34" charset="-122"/>
                <a:sym typeface="+mn-ea"/>
              </a:rPr>
              <a:t>素养达成目标：</a:t>
            </a:r>
          </a:p>
          <a:p>
            <a:pPr algn="l"/>
            <a:r>
              <a:rPr lang="en-US" altLang="zh-CN" b="1">
                <a:solidFill>
                  <a:schemeClr val="tx1"/>
                </a:solidFill>
                <a:latin typeface="Arial" panose="020B0604020202020204" pitchFamily="34" charset="0"/>
                <a:ea typeface="微软雅黑" panose="020B0503020204020204" pitchFamily="34" charset="-122"/>
                <a:sym typeface="+mn-ea"/>
              </a:rPr>
              <a:t>1.</a:t>
            </a:r>
            <a:r>
              <a:rPr lang="zh-CN" altLang="en-US" b="1">
                <a:solidFill>
                  <a:schemeClr val="tx1"/>
                </a:solidFill>
                <a:latin typeface="Arial" panose="020B0604020202020204" pitchFamily="34" charset="0"/>
                <a:ea typeface="微软雅黑" panose="020B0503020204020204" pitchFamily="34" charset="-122"/>
                <a:sym typeface="+mn-ea"/>
              </a:rPr>
              <a:t>学生能通过汉初的相关历史史料</a:t>
            </a:r>
            <a:r>
              <a:rPr lang="zh-CN" altLang="en-US" b="1">
                <a:solidFill>
                  <a:srgbClr val="FF0000"/>
                </a:solidFill>
                <a:latin typeface="Arial" panose="020B0604020202020204" pitchFamily="34" charset="0"/>
                <a:ea typeface="微软雅黑" panose="020B0503020204020204" pitchFamily="34" charset="-122"/>
                <a:sym typeface="+mn-ea"/>
              </a:rPr>
              <a:t>，概括出汉初恢复经济的措施，并与秦朝相比较，说明汉初施政方针发生的重大调整和大一统国家在汉初的发展情况。</a:t>
            </a:r>
            <a:endParaRPr lang="zh-CN" altLang="en-US" b="1">
              <a:latin typeface="Arial" panose="020B0604020202020204" pitchFamily="34" charset="0"/>
              <a:ea typeface="微软雅黑" panose="020B0503020204020204" pitchFamily="34" charset="-122"/>
              <a:sym typeface="+mn-ea"/>
            </a:endParaRPr>
          </a:p>
          <a:p>
            <a:pPr algn="l"/>
            <a:r>
              <a:rPr lang="en-US" altLang="zh-CN" b="1">
                <a:latin typeface="Arial" panose="020B0604020202020204" pitchFamily="34" charset="0"/>
                <a:ea typeface="微软雅黑" panose="020B0503020204020204" pitchFamily="34" charset="-122"/>
                <a:sym typeface="+mn-ea"/>
              </a:rPr>
              <a:t>2.</a:t>
            </a:r>
            <a:r>
              <a:rPr lang="zh-CN" altLang="en-US" b="1">
                <a:latin typeface="Arial" panose="020B0604020202020204" pitchFamily="34" charset="0"/>
                <a:ea typeface="微软雅黑" panose="020B0503020204020204" pitchFamily="34" charset="-122"/>
                <a:sym typeface="+mn-ea"/>
              </a:rPr>
              <a:t>学生能通过阅读课本，</a:t>
            </a:r>
            <a:r>
              <a:rPr lang="zh-CN" altLang="en-US" b="1">
                <a:solidFill>
                  <a:srgbClr val="FF0000"/>
                </a:solidFill>
                <a:latin typeface="Arial" panose="020B0604020202020204" pitchFamily="34" charset="0"/>
                <a:ea typeface="微软雅黑" panose="020B0503020204020204" pitchFamily="34" charset="-122"/>
                <a:sym typeface="+mn-ea"/>
              </a:rPr>
              <a:t>列举汉武帝在思想方面、经济发展、民族关系和选官方面等方面采取的大一统措施，小组讨论，准确分析各方面措施对统一多民族国家的作用和对中国历史的深远影响。</a:t>
            </a:r>
          </a:p>
          <a:p>
            <a:pPr algn="l"/>
            <a:r>
              <a:rPr lang="en-US" altLang="zh-CN" b="1">
                <a:latin typeface="Arial" panose="020B0604020202020204" pitchFamily="34" charset="0"/>
                <a:ea typeface="微软雅黑" panose="020B0503020204020204" pitchFamily="34" charset="-122"/>
                <a:sym typeface="+mn-ea"/>
              </a:rPr>
              <a:t>3.</a:t>
            </a:r>
            <a:r>
              <a:rPr lang="zh-CN" altLang="en-US" b="1">
                <a:latin typeface="Arial" panose="020B0604020202020204" pitchFamily="34" charset="0"/>
                <a:ea typeface="微软雅黑" panose="020B0503020204020204" pitchFamily="34" charset="-122"/>
                <a:sym typeface="+mn-ea"/>
              </a:rPr>
              <a:t>学生根据所给的秦末和汉末的史料，</a:t>
            </a:r>
            <a:r>
              <a:rPr lang="zh-CN" altLang="en-US" b="1">
                <a:solidFill>
                  <a:srgbClr val="FF0000"/>
                </a:solidFill>
                <a:latin typeface="Arial" panose="020B0604020202020204" pitchFamily="34" charset="0"/>
                <a:ea typeface="微软雅黑" panose="020B0503020204020204" pitchFamily="34" charset="-122"/>
                <a:sym typeface="+mn-ea"/>
              </a:rPr>
              <a:t>分析并整理出秦汉政权衰亡的原因</a:t>
            </a:r>
            <a:r>
              <a:rPr lang="zh-CN" altLang="en-US" b="1">
                <a:latin typeface="Arial" panose="020B0604020202020204" pitchFamily="34" charset="0"/>
                <a:ea typeface="微软雅黑" panose="020B0503020204020204" pitchFamily="34" charset="-122"/>
                <a:sym typeface="+mn-ea"/>
              </a:rPr>
              <a:t>，总结封建王朝兴衰的历史经验和教训。</a:t>
            </a:r>
          </a:p>
          <a:p>
            <a:pPr algn="l"/>
            <a:r>
              <a:rPr lang="en-US" altLang="zh-CN" b="1">
                <a:latin typeface="Arial" panose="020B0604020202020204" pitchFamily="34" charset="0"/>
                <a:ea typeface="微软雅黑" panose="020B0503020204020204" pitchFamily="34" charset="-122"/>
                <a:sym typeface="+mn-ea"/>
              </a:rPr>
              <a:t>4.</a:t>
            </a:r>
            <a:r>
              <a:rPr lang="zh-CN" altLang="en-US" b="1">
                <a:latin typeface="Arial" panose="020B0604020202020204" pitchFamily="34" charset="0"/>
                <a:ea typeface="微软雅黑" panose="020B0503020204020204" pitchFamily="34" charset="-122"/>
                <a:sym typeface="+mn-ea"/>
              </a:rPr>
              <a:t>学生根据课本知识，设计出两汉文化发展的表现，感受两汉文化在历史上的作用，理解人民群众是历史的创造者和推动者</a:t>
            </a:r>
            <a:endParaRPr lang="zh-CN" altLang="en-US" sz="1800" b="1">
              <a:solidFill>
                <a:srgbClr val="FF0000"/>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iśḻïďé"/>
          <p:cNvSpPr/>
          <p:nvPr/>
        </p:nvSpPr>
        <p:spPr>
          <a:xfrm>
            <a:off x="3214370" y="3230245"/>
            <a:ext cx="2957195" cy="2259330"/>
          </a:xfrm>
          <a:prstGeom prst="rect">
            <a:avLst/>
          </a:prstGeom>
          <a:solidFill>
            <a:schemeClr val="bg1"/>
          </a:solidFill>
          <a:ln w="57150" cmpd="sng">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grpSp>
        <p:nvGrpSpPr>
          <p:cNvPr id="42" name="组合 41"/>
          <p:cNvGrpSpPr/>
          <p:nvPr/>
        </p:nvGrpSpPr>
        <p:grpSpPr>
          <a:xfrm>
            <a:off x="0" y="-73174"/>
            <a:ext cx="12060187" cy="1092528"/>
            <a:chOff x="0" y="10011"/>
            <a:chExt cx="12060187" cy="1092528"/>
          </a:xfrm>
        </p:grpSpPr>
        <p:sp>
          <p:nvSpPr>
            <p:cNvPr id="52" name="文本框 13"/>
            <p:cNvSpPr txBox="1"/>
            <p:nvPr/>
          </p:nvSpPr>
          <p:spPr>
            <a:xfrm>
              <a:off x="279746" y="111920"/>
              <a:ext cx="3027680" cy="521970"/>
            </a:xfrm>
            <a:prstGeom prst="rect">
              <a:avLst/>
            </a:prstGeom>
            <a:noFill/>
          </p:spPr>
          <p:txBody>
            <a:bodyPr wrap="none" rtlCol="0">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二、教学评一体化</a:t>
              </a:r>
            </a:p>
          </p:txBody>
        </p:sp>
        <p:cxnSp>
          <p:nvCxnSpPr>
            <p:cNvPr id="57" name="直接连接符 56"/>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 name="文本框 3"/>
          <p:cNvSpPr txBox="1"/>
          <p:nvPr/>
        </p:nvSpPr>
        <p:spPr>
          <a:xfrm>
            <a:off x="448945" y="683260"/>
            <a:ext cx="9683750" cy="39878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000" b="1">
                <a:solidFill>
                  <a:schemeClr val="accent1"/>
                </a:solidFill>
                <a:latin typeface="Arial" panose="020B0604020202020204" pitchFamily="34" charset="0"/>
                <a:ea typeface="微软雅黑" panose="020B0503020204020204" pitchFamily="34" charset="-122"/>
                <a:sym typeface="+mn-ea"/>
              </a:rPr>
              <a:t>（</a:t>
            </a:r>
            <a:r>
              <a:rPr lang="en-US" altLang="zh-CN" sz="2000" b="1">
                <a:solidFill>
                  <a:schemeClr val="accent1"/>
                </a:solidFill>
                <a:latin typeface="Arial" panose="020B0604020202020204" pitchFamily="34" charset="0"/>
                <a:ea typeface="微软雅黑" panose="020B0503020204020204" pitchFamily="34" charset="-122"/>
                <a:sym typeface="+mn-ea"/>
              </a:rPr>
              <a:t>5</a:t>
            </a:r>
            <a:r>
              <a:rPr lang="zh-CN" altLang="en-US" sz="2000" b="1">
                <a:solidFill>
                  <a:schemeClr val="accent1"/>
                </a:solidFill>
                <a:latin typeface="Arial" panose="020B0604020202020204" pitchFamily="34" charset="0"/>
                <a:ea typeface="微软雅黑" panose="020B0503020204020204" pitchFamily="34" charset="-122"/>
                <a:sym typeface="+mn-ea"/>
              </a:rPr>
              <a:t>）怎样去实现评？</a:t>
            </a:r>
          </a:p>
        </p:txBody>
      </p:sp>
      <p:graphicFrame>
        <p:nvGraphicFramePr>
          <p:cNvPr id="2" name="表格 1"/>
          <p:cNvGraphicFramePr/>
          <p:nvPr>
            <p:custDataLst>
              <p:tags r:id="rId1"/>
            </p:custDataLst>
          </p:nvPr>
        </p:nvGraphicFramePr>
        <p:xfrm>
          <a:off x="309245" y="1106805"/>
          <a:ext cx="11882755" cy="5368290"/>
        </p:xfrm>
        <a:graphic>
          <a:graphicData uri="http://schemas.openxmlformats.org/drawingml/2006/table">
            <a:tbl>
              <a:tblPr firstRow="1" bandRow="1">
                <a:tableStyleId>{5C22544A-7EE6-4342-B048-85BDC9FD1C3A}</a:tableStyleId>
              </a:tblPr>
              <a:tblGrid>
                <a:gridCol w="1469390"/>
                <a:gridCol w="3912870"/>
                <a:gridCol w="2743835"/>
                <a:gridCol w="1719580"/>
                <a:gridCol w="2037080"/>
              </a:tblGrid>
              <a:tr h="262255">
                <a:tc>
                  <a:txBody>
                    <a:bodyPr/>
                    <a:lstStyle/>
                    <a:p>
                      <a:pPr algn="l">
                        <a:buNone/>
                      </a:pPr>
                      <a:r>
                        <a:rPr lang="zh-CN" altLang="en-US" sz="1600">
                          <a:solidFill>
                            <a:schemeClr val="tx1"/>
                          </a:solidFill>
                        </a:rPr>
                        <a:t>课标要求</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教学目标</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学习任务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ctr">
                        <a:buNone/>
                      </a:pPr>
                      <a:r>
                        <a:rPr lang="zh-CN" altLang="en-US" sz="1600">
                          <a:solidFill>
                            <a:schemeClr val="tx1"/>
                          </a:solidFill>
                        </a:rPr>
                        <a:t>活动方式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ctr">
                        <a:buNone/>
                      </a:pPr>
                      <a:r>
                        <a:rPr lang="zh-CN" altLang="en-US" sz="1600">
                          <a:solidFill>
                            <a:schemeClr val="tx1"/>
                          </a:solidFill>
                        </a:rPr>
                        <a:t>评价量规（标准）</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1174750">
                <a:tc rowSpan="4">
                  <a:txBody>
                    <a:bodyPr/>
                    <a:lstStyle/>
                    <a:p>
                      <a:pPr>
                        <a:buNone/>
                      </a:pPr>
                      <a:r>
                        <a:rPr lang="zh-CN" altLang="en-US" sz="1800" b="1">
                          <a:solidFill>
                            <a:schemeClr val="tx1"/>
                          </a:solidFill>
                          <a:sym typeface="+mn-ea"/>
                        </a:rPr>
                        <a:t>第</a:t>
                      </a:r>
                      <a:r>
                        <a:rPr lang="en-US" altLang="zh-CN" sz="1800" b="1">
                          <a:solidFill>
                            <a:schemeClr val="tx1"/>
                          </a:solidFill>
                          <a:sym typeface="+mn-ea"/>
                        </a:rPr>
                        <a:t>4</a:t>
                      </a:r>
                      <a:r>
                        <a:rPr lang="zh-CN" altLang="en-US" sz="1800" b="1">
                          <a:solidFill>
                            <a:schemeClr val="tx1"/>
                          </a:solidFill>
                          <a:sym typeface="+mn-ea"/>
                        </a:rPr>
                        <a:t>课西汉与东汉</a:t>
                      </a:r>
                      <a:r>
                        <a:rPr lang="en-US" altLang="zh-CN" sz="1800" b="1">
                          <a:solidFill>
                            <a:schemeClr val="tx1"/>
                          </a:solidFill>
                          <a:sym typeface="+mn-ea"/>
                        </a:rPr>
                        <a:t>——</a:t>
                      </a:r>
                      <a:r>
                        <a:rPr lang="zh-CN" altLang="en-US" sz="1800" b="1">
                          <a:solidFill>
                            <a:schemeClr val="tx1"/>
                          </a:solidFill>
                          <a:sym typeface="+mn-ea"/>
                        </a:rPr>
                        <a:t>统一多民族封建国家的巩固</a:t>
                      </a:r>
                      <a:endParaRPr lang="zh-CN" altLang="en-US" sz="1800" b="1">
                        <a:solidFill>
                          <a:schemeClr val="tx1"/>
                        </a:solidFill>
                      </a:endParaRPr>
                    </a:p>
                    <a:p>
                      <a:pPr>
                        <a:buNone/>
                      </a:pPr>
                      <a:endPar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buNone/>
                      </a:pPr>
                      <a:r>
                        <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子目一：西汉的建立与</a:t>
                      </a:r>
                      <a:r>
                        <a:rPr lang="en-US" altLang="zh-CN"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文景之治</a:t>
                      </a:r>
                    </a:p>
                    <a:p>
                      <a:pPr>
                        <a:buNone/>
                      </a:pPr>
                      <a:endPar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buNone/>
                      </a:pPr>
                      <a:r>
                        <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子目二：西汉的强盛</a:t>
                      </a:r>
                      <a:endPar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buNone/>
                      </a:pPr>
                      <a:endPar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buNone/>
                      </a:pPr>
                      <a:r>
                        <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子目三：东汉的兴衰</a:t>
                      </a:r>
                      <a:endPar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buNone/>
                      </a:pPr>
                      <a:endPar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buNone/>
                      </a:pPr>
                      <a:r>
                        <a:rPr lang="zh-CN" altLang="en-US" sz="1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子目四：两汉的文化</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rowSpan="4">
                  <a:txBody>
                    <a:bodyPr/>
                    <a:lstStyle/>
                    <a:p>
                      <a:pPr algn="l"/>
                      <a:r>
                        <a:rPr lang="en-US" altLang="zh-CN" sz="1800" b="1">
                          <a:solidFill>
                            <a:schemeClr val="tx1"/>
                          </a:solidFill>
                          <a:latin typeface="Arial" panose="020B0604020202020204" pitchFamily="34" charset="0"/>
                          <a:ea typeface="微软雅黑" panose="020B0503020204020204" pitchFamily="34" charset="-122"/>
                          <a:sym typeface="+mn-ea"/>
                        </a:rPr>
                        <a:t>1.</a:t>
                      </a:r>
                      <a:r>
                        <a:rPr lang="zh-CN" altLang="en-US" sz="1800" b="1">
                          <a:solidFill>
                            <a:schemeClr val="tx1"/>
                          </a:solidFill>
                          <a:latin typeface="Arial" panose="020B0604020202020204" pitchFamily="34" charset="0"/>
                          <a:ea typeface="微软雅黑" panose="020B0503020204020204" pitchFamily="34" charset="-122"/>
                          <a:sym typeface="+mn-ea"/>
                        </a:rPr>
                        <a:t>学生能通过汉初的相关历史史料</a:t>
                      </a:r>
                      <a:r>
                        <a:rPr lang="zh-CN" altLang="en-US" sz="1800" b="1">
                          <a:solidFill>
                            <a:srgbClr val="FF0000"/>
                          </a:solidFill>
                          <a:latin typeface="Arial" panose="020B0604020202020204" pitchFamily="34" charset="0"/>
                          <a:ea typeface="微软雅黑" panose="020B0503020204020204" pitchFamily="34" charset="-122"/>
                          <a:sym typeface="+mn-ea"/>
                        </a:rPr>
                        <a:t>，概括出汉初恢复经济的措施，并与秦朝相比较，说明汉初施政方针发生的重大调整和大一统国家在汉初的发展情况。</a:t>
                      </a:r>
                      <a:endParaRPr lang="zh-CN" altLang="en-US" sz="1800" b="1">
                        <a:latin typeface="Arial" panose="020B0604020202020204" pitchFamily="34" charset="0"/>
                        <a:ea typeface="微软雅黑" panose="020B0503020204020204" pitchFamily="34" charset="-122"/>
                        <a:sym typeface="+mn-ea"/>
                      </a:endParaRPr>
                    </a:p>
                    <a:p>
                      <a:pPr algn="l"/>
                      <a:r>
                        <a:rPr lang="en-US" altLang="zh-CN" sz="1800" b="1">
                          <a:latin typeface="Arial" panose="020B0604020202020204" pitchFamily="34" charset="0"/>
                          <a:ea typeface="微软雅黑" panose="020B0503020204020204" pitchFamily="34" charset="-122"/>
                          <a:sym typeface="+mn-ea"/>
                        </a:rPr>
                        <a:t>2.</a:t>
                      </a:r>
                      <a:r>
                        <a:rPr lang="zh-CN" altLang="en-US" sz="1800" b="1">
                          <a:latin typeface="Arial" panose="020B0604020202020204" pitchFamily="34" charset="0"/>
                          <a:ea typeface="微软雅黑" panose="020B0503020204020204" pitchFamily="34" charset="-122"/>
                          <a:sym typeface="+mn-ea"/>
                        </a:rPr>
                        <a:t>学生能通过阅读课本，</a:t>
                      </a:r>
                      <a:r>
                        <a:rPr lang="zh-CN" altLang="en-US" sz="1800" b="1">
                          <a:solidFill>
                            <a:srgbClr val="FF0000"/>
                          </a:solidFill>
                          <a:latin typeface="Arial" panose="020B0604020202020204" pitchFamily="34" charset="0"/>
                          <a:ea typeface="微软雅黑" panose="020B0503020204020204" pitchFamily="34" charset="-122"/>
                          <a:sym typeface="+mn-ea"/>
                        </a:rPr>
                        <a:t>列举分析汉武帝在思想方面、经济发展、民族关系和选官方面等方面采取的大一统措施，小组讨论，准确分析各方面措施对统一多民族国家的作用和对中国历史的深远影响。</a:t>
                      </a:r>
                    </a:p>
                    <a:p>
                      <a:pPr algn="l"/>
                      <a:r>
                        <a:rPr lang="en-US" altLang="zh-CN" sz="1800" b="1">
                          <a:latin typeface="Arial" panose="020B0604020202020204" pitchFamily="34" charset="0"/>
                          <a:ea typeface="微软雅黑" panose="020B0503020204020204" pitchFamily="34" charset="-122"/>
                          <a:sym typeface="+mn-ea"/>
                        </a:rPr>
                        <a:t>3.</a:t>
                      </a:r>
                      <a:r>
                        <a:rPr lang="zh-CN" altLang="en-US" sz="1800" b="1">
                          <a:latin typeface="Arial" panose="020B0604020202020204" pitchFamily="34" charset="0"/>
                          <a:ea typeface="微软雅黑" panose="020B0503020204020204" pitchFamily="34" charset="-122"/>
                          <a:sym typeface="+mn-ea"/>
                        </a:rPr>
                        <a:t>学生根据所给的秦末和汉末的史料，</a:t>
                      </a:r>
                      <a:r>
                        <a:rPr lang="zh-CN" altLang="en-US" sz="1800" b="1">
                          <a:solidFill>
                            <a:srgbClr val="FF0000"/>
                          </a:solidFill>
                          <a:latin typeface="Arial" panose="020B0604020202020204" pitchFamily="34" charset="0"/>
                          <a:ea typeface="微软雅黑" panose="020B0503020204020204" pitchFamily="34" charset="-122"/>
                          <a:sym typeface="+mn-ea"/>
                        </a:rPr>
                        <a:t>分析并整理出秦汉政权衰亡的原因</a:t>
                      </a:r>
                      <a:r>
                        <a:rPr lang="zh-CN" altLang="en-US" sz="1800" b="1">
                          <a:latin typeface="Arial" panose="020B0604020202020204" pitchFamily="34" charset="0"/>
                          <a:ea typeface="微软雅黑" panose="020B0503020204020204" pitchFamily="34" charset="-122"/>
                          <a:sym typeface="+mn-ea"/>
                        </a:rPr>
                        <a:t>，总结封建王朝兴衰的历史经验和教训。</a:t>
                      </a:r>
                    </a:p>
                    <a:p>
                      <a:pPr algn="l"/>
                      <a:r>
                        <a:rPr lang="en-US" altLang="zh-CN" sz="1800" b="1">
                          <a:latin typeface="Arial" panose="020B0604020202020204" pitchFamily="34" charset="0"/>
                          <a:ea typeface="微软雅黑" panose="020B0503020204020204" pitchFamily="34" charset="-122"/>
                          <a:sym typeface="+mn-ea"/>
                        </a:rPr>
                        <a:t>4.</a:t>
                      </a:r>
                      <a:r>
                        <a:rPr lang="zh-CN" altLang="en-US" sz="1800" b="1">
                          <a:latin typeface="Arial" panose="020B0604020202020204" pitchFamily="34" charset="0"/>
                          <a:ea typeface="微软雅黑" panose="020B0503020204020204" pitchFamily="34" charset="-122"/>
                          <a:sym typeface="+mn-ea"/>
                        </a:rPr>
                        <a:t>学生根据课本知识，设计出两汉文化发展的表格，感受两汉文化在历史上的作用，理解人民群众是历史的创造者和推动者</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b="1">
                          <a:solidFill>
                            <a:schemeClr val="tx1"/>
                          </a:solidFill>
                          <a:latin typeface="Arial" panose="020B0604020202020204" pitchFamily="34" charset="0"/>
                          <a:ea typeface="微软雅黑" panose="020B0503020204020204" pitchFamily="34" charset="-122"/>
                          <a:sym typeface="+mn-ea"/>
                        </a:rPr>
                        <a:t>任务</a:t>
                      </a:r>
                      <a:r>
                        <a:rPr lang="en-US" altLang="zh-CN" sz="1600" b="1">
                          <a:solidFill>
                            <a:schemeClr val="tx1"/>
                          </a:solidFill>
                          <a:latin typeface="Arial" panose="020B0604020202020204" pitchFamily="34" charset="0"/>
                          <a:ea typeface="微软雅黑" panose="020B0503020204020204" pitchFamily="34" charset="-122"/>
                          <a:sym typeface="+mn-ea"/>
                        </a:rPr>
                        <a:t>1.</a:t>
                      </a:r>
                      <a:r>
                        <a:rPr lang="zh-CN" altLang="en-US" sz="1600" b="1">
                          <a:solidFill>
                            <a:schemeClr val="tx1"/>
                          </a:solidFill>
                          <a:latin typeface="Arial" panose="020B0604020202020204" pitchFamily="34" charset="0"/>
                          <a:ea typeface="微软雅黑" panose="020B0503020204020204" pitchFamily="34" charset="-122"/>
                          <a:sym typeface="+mn-ea"/>
                        </a:rPr>
                        <a:t>概括出汉初恢复经济的措施，并与秦朝相比较，说明汉初施政方针发生的重大调整和大一统国家在汉初的发展情况。</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从材料中获取信息，比较秦汉初措施，说明发展的情况。</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能准确提取信息，归纳经济恢复措施，运用比较的方法，得出结论。</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123698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b="1">
                          <a:solidFill>
                            <a:schemeClr val="tx1"/>
                          </a:solidFill>
                        </a:rPr>
                        <a:t>任务</a:t>
                      </a:r>
                      <a:r>
                        <a:rPr lang="en-US" altLang="zh-CN" sz="1600" b="1">
                          <a:solidFill>
                            <a:schemeClr val="tx1"/>
                          </a:solidFill>
                        </a:rPr>
                        <a:t>2</a:t>
                      </a:r>
                      <a:r>
                        <a:rPr lang="zh-CN" altLang="en-US" sz="1600" b="1">
                          <a:solidFill>
                            <a:schemeClr val="tx1"/>
                          </a:solidFill>
                        </a:rPr>
                        <a:t>：</a:t>
                      </a:r>
                      <a:r>
                        <a:rPr lang="zh-CN" altLang="en-US" sz="1600" b="1">
                          <a:solidFill>
                            <a:srgbClr val="FF0000"/>
                          </a:solidFill>
                          <a:latin typeface="Arial" panose="020B0604020202020204" pitchFamily="34" charset="0"/>
                          <a:ea typeface="微软雅黑" panose="020B0503020204020204" pitchFamily="34" charset="-122"/>
                          <a:sym typeface="+mn-ea"/>
                        </a:rPr>
                        <a:t>列举采取的大一统措施，小组讨论，分析各方面措施对统一多民族国家的作用和对中国历史的深远影响。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根据课本内容，归纳汉武帝各项措施及其每一项措施的影响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熟知措施的要点，运用论从史出的方法，多维度分析汉武帝加强中央集权的措施及各自的影响。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705485">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b="1">
                          <a:solidFill>
                            <a:schemeClr val="tx1"/>
                          </a:solidFill>
                        </a:rPr>
                        <a:t>任务</a:t>
                      </a:r>
                      <a:r>
                        <a:rPr lang="en-US" altLang="zh-CN" sz="1600" b="1">
                          <a:solidFill>
                            <a:schemeClr val="tx1"/>
                          </a:solidFill>
                        </a:rPr>
                        <a:t>3</a:t>
                      </a:r>
                      <a:r>
                        <a:rPr lang="zh-CN" altLang="en-US" sz="1600" b="1">
                          <a:solidFill>
                            <a:schemeClr val="tx1"/>
                          </a:solidFill>
                        </a:rPr>
                        <a:t>：</a:t>
                      </a:r>
                      <a:r>
                        <a:rPr lang="zh-CN" altLang="en-US" sz="1600" b="1">
                          <a:solidFill>
                            <a:srgbClr val="FF0000"/>
                          </a:solidFill>
                          <a:latin typeface="Arial" panose="020B0604020202020204" pitchFamily="34" charset="0"/>
                          <a:ea typeface="微软雅黑" panose="020B0503020204020204" pitchFamily="34" charset="-122"/>
                          <a:sym typeface="+mn-ea"/>
                        </a:rPr>
                        <a:t>分析并整理出秦汉政权衰亡的原因</a:t>
                      </a:r>
                      <a:r>
                        <a:rPr lang="zh-CN" altLang="en-US" sz="1600" b="1">
                          <a:latin typeface="Arial" panose="020B0604020202020204" pitchFamily="34" charset="0"/>
                          <a:ea typeface="微软雅黑" panose="020B0503020204020204" pitchFamily="34" charset="-122"/>
                          <a:sym typeface="+mn-ea"/>
                        </a:rPr>
                        <a:t>，总结封建王朝兴衰的历史经验和教训。</a:t>
                      </a:r>
                      <a:endParaRPr lang="zh-CN" altLang="en-US" sz="1600" b="1">
                        <a:solidFill>
                          <a:schemeClr val="tx1"/>
                        </a:solidFill>
                        <a:latin typeface="Arial" panose="020B0604020202020204" pitchFamily="34" charset="0"/>
                        <a:ea typeface="微软雅黑" panose="020B0503020204020204" pitchFamily="3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400">
                          <a:solidFill>
                            <a:schemeClr val="tx1"/>
                          </a:solidFill>
                        </a:rPr>
                        <a:t>依据秦汉政权发展的情况及原因，得出衰亡的教训。</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能够联系当时的社会状况进行总结，表述合理，逻辑清晰完整，史论结合</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134493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b="1">
                          <a:solidFill>
                            <a:schemeClr val="tx1"/>
                          </a:solidFill>
                        </a:rPr>
                        <a:t>任务</a:t>
                      </a:r>
                      <a:r>
                        <a:rPr lang="en-US" altLang="zh-CN" sz="1600" b="1">
                          <a:solidFill>
                            <a:schemeClr val="tx1"/>
                          </a:solidFill>
                        </a:rPr>
                        <a:t>4</a:t>
                      </a:r>
                      <a:r>
                        <a:rPr lang="zh-CN" altLang="en-US" sz="1600" b="1">
                          <a:solidFill>
                            <a:schemeClr val="tx1"/>
                          </a:solidFill>
                        </a:rPr>
                        <a:t>：</a:t>
                      </a:r>
                      <a:r>
                        <a:rPr lang="zh-CN" altLang="en-US" sz="1600" b="1">
                          <a:latin typeface="Arial" panose="020B0604020202020204" pitchFamily="34" charset="0"/>
                          <a:ea typeface="微软雅黑" panose="020B0503020204020204" pitchFamily="34" charset="-122"/>
                          <a:sym typeface="+mn-ea"/>
                        </a:rPr>
                        <a:t>设计出两汉文化发展的表格，感受两汉文化在统一多民族国家的作用，理解人民群众是历史的创造者和推动者</a:t>
                      </a:r>
                      <a:endParaRPr lang="zh-CN" altLang="en-US" sz="1600" b="1">
                        <a:solidFill>
                          <a:schemeClr val="tx1"/>
                        </a:solidFill>
                        <a:latin typeface="Arial" panose="020B0604020202020204" pitchFamily="34" charset="0"/>
                        <a:ea typeface="微软雅黑" panose="020B0503020204020204" pitchFamily="34"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设计表格，结合课后题写出感受。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c>
                  <a:txBody>
                    <a:bodyPr/>
                    <a:lstStyle/>
                    <a:p>
                      <a:pPr algn="l">
                        <a:buNone/>
                      </a:pPr>
                      <a:r>
                        <a:rPr lang="zh-CN" altLang="en-US" sz="1600">
                          <a:solidFill>
                            <a:schemeClr val="tx1"/>
                          </a:solidFill>
                        </a:rPr>
                        <a:t>从不同的方面总结概括，能用历史术语说明感受。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a:spLocks noChangeArrowheads="1"/>
          </p:cNvSpPr>
          <p:nvPr/>
        </p:nvSpPr>
        <p:spPr bwMode="auto">
          <a:xfrm>
            <a:off x="1397549" y="2138447"/>
            <a:ext cx="1885843" cy="2999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p>
            <a:pPr algn="r"/>
            <a:endParaRPr lang="en-US" altLang="zh-CN" b="1" cap="all" dirty="0">
              <a:solidFill>
                <a:srgbClr val="0070C0"/>
              </a:solidFill>
              <a:latin typeface="微软雅黑" panose="020B0503020204020204" pitchFamily="34" charset="-122"/>
              <a:ea typeface="微软雅黑" panose="020B0503020204020204" pitchFamily="34" charset="-122"/>
              <a:cs typeface="+mj-cs"/>
            </a:endParaRPr>
          </a:p>
        </p:txBody>
      </p:sp>
      <p:sp>
        <p:nvSpPr>
          <p:cNvPr id="53" name="矩形 52"/>
          <p:cNvSpPr>
            <a:spLocks noChangeArrowheads="1"/>
          </p:cNvSpPr>
          <p:nvPr/>
        </p:nvSpPr>
        <p:spPr bwMode="auto">
          <a:xfrm>
            <a:off x="1397549" y="3684391"/>
            <a:ext cx="1885843" cy="2999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p>
            <a:pPr algn="r"/>
            <a:endParaRPr lang="en-US" altLang="zh-CN" b="1" cap="all" dirty="0">
              <a:solidFill>
                <a:srgbClr val="0070C0"/>
              </a:solidFill>
              <a:latin typeface="微软雅黑" panose="020B0503020204020204" pitchFamily="34" charset="-122"/>
              <a:ea typeface="微软雅黑" panose="020B0503020204020204" pitchFamily="34" charset="-122"/>
              <a:cs typeface="+mj-cs"/>
            </a:endParaRPr>
          </a:p>
        </p:txBody>
      </p:sp>
      <p:sp>
        <p:nvSpPr>
          <p:cNvPr id="54" name="TextBox 5"/>
          <p:cNvSpPr txBox="1"/>
          <p:nvPr/>
        </p:nvSpPr>
        <p:spPr>
          <a:xfrm>
            <a:off x="659243" y="4116886"/>
            <a:ext cx="2624148" cy="20574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en-US" altLang="zh-CN" sz="1335" dirty="0">
                <a:solidFill>
                  <a:schemeClr val="tx1">
                    <a:lumMod val="75000"/>
                    <a:lumOff val="25000"/>
                  </a:schemeClr>
                </a:solidFill>
              </a:rPr>
              <a:t>…</a:t>
            </a:r>
          </a:p>
        </p:txBody>
      </p:sp>
      <p:sp>
        <p:nvSpPr>
          <p:cNvPr id="55" name="矩形 54"/>
          <p:cNvSpPr>
            <a:spLocks noChangeArrowheads="1"/>
          </p:cNvSpPr>
          <p:nvPr/>
        </p:nvSpPr>
        <p:spPr bwMode="auto">
          <a:xfrm>
            <a:off x="1397549" y="5186953"/>
            <a:ext cx="1885843" cy="2999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p>
            <a:pPr algn="r"/>
            <a:endParaRPr lang="en-US" altLang="zh-CN" b="1" cap="all" dirty="0">
              <a:solidFill>
                <a:srgbClr val="0070C0"/>
              </a:solidFill>
              <a:latin typeface="微软雅黑" panose="020B0503020204020204" pitchFamily="34" charset="-122"/>
              <a:ea typeface="微软雅黑" panose="020B0503020204020204" pitchFamily="34" charset="-122"/>
              <a:cs typeface="+mj-cs"/>
            </a:endParaRPr>
          </a:p>
        </p:txBody>
      </p:sp>
      <p:sp>
        <p:nvSpPr>
          <p:cNvPr id="56" name="TextBox 5"/>
          <p:cNvSpPr txBox="1"/>
          <p:nvPr/>
        </p:nvSpPr>
        <p:spPr>
          <a:xfrm>
            <a:off x="659243" y="5619448"/>
            <a:ext cx="2624148" cy="20574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en-US" altLang="zh-CN" sz="1335" dirty="0">
                <a:solidFill>
                  <a:schemeClr val="tx1">
                    <a:lumMod val="75000"/>
                    <a:lumOff val="25000"/>
                  </a:schemeClr>
                </a:solidFill>
              </a:rPr>
              <a:t>…</a:t>
            </a:r>
          </a:p>
        </p:txBody>
      </p:sp>
      <p:grpSp>
        <p:nvGrpSpPr>
          <p:cNvPr id="61" name="组合 60"/>
          <p:cNvGrpSpPr/>
          <p:nvPr/>
        </p:nvGrpSpPr>
        <p:grpSpPr>
          <a:xfrm>
            <a:off x="0" y="10011"/>
            <a:ext cx="12060187" cy="1092528"/>
            <a:chOff x="0" y="10011"/>
            <a:chExt cx="12060187" cy="1092528"/>
          </a:xfrm>
        </p:grpSpPr>
        <p:sp>
          <p:nvSpPr>
            <p:cNvPr id="62" name="文本框 13"/>
            <p:cNvSpPr txBox="1"/>
            <p:nvPr/>
          </p:nvSpPr>
          <p:spPr>
            <a:xfrm>
              <a:off x="399761" y="224950"/>
              <a:ext cx="3738880" cy="62992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二、教学评一体化</a:t>
              </a:r>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63" name="直接连接符 62"/>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64" name="组合 63"/>
            <p:cNvGrpSpPr/>
            <p:nvPr/>
          </p:nvGrpSpPr>
          <p:grpSpPr>
            <a:xfrm>
              <a:off x="10692828" y="10011"/>
              <a:ext cx="1367359" cy="1092528"/>
              <a:chOff x="10692828" y="10011"/>
              <a:chExt cx="1367359" cy="1092528"/>
            </a:xfrm>
          </p:grpSpPr>
          <p:sp>
            <p:nvSpPr>
              <p:cNvPr id="65" name="椭圆 64"/>
              <p:cNvSpPr/>
              <p:nvPr/>
            </p:nvSpPr>
            <p:spPr>
              <a:xfrm rot="19800000">
                <a:off x="11304911" y="175608"/>
                <a:ext cx="755276" cy="729626"/>
              </a:xfrm>
              <a:prstGeom prst="ellipse">
                <a:avLst/>
              </a:prstGeom>
              <a:blipFill>
                <a:blip r:embed="rId5"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6" name="椭圆 65"/>
              <p:cNvSpPr/>
              <p:nvPr/>
            </p:nvSpPr>
            <p:spPr>
              <a:xfrm rot="19800000">
                <a:off x="11042074" y="584389"/>
                <a:ext cx="566125" cy="51815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7" name="椭圆 66"/>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70" name="文本框 30"/>
          <p:cNvSpPr txBox="1"/>
          <p:nvPr/>
        </p:nvSpPr>
        <p:spPr>
          <a:xfrm>
            <a:off x="4759792" y="1207057"/>
            <a:ext cx="4815840" cy="553085"/>
          </a:xfrm>
          <a:prstGeom prst="rect">
            <a:avLst/>
          </a:prstGeom>
          <a:noFill/>
        </p:spPr>
        <p:txBody>
          <a:bodyPr wrap="none" rtlCol="0">
            <a:spAutoFit/>
          </a:bodyPr>
          <a:lstStyle/>
          <a:p>
            <a:r>
              <a:rPr lang="zh-CN" altLang="en-US" sz="3000" b="1" dirty="0">
                <a:solidFill>
                  <a:srgbClr val="0070C0"/>
                </a:solidFill>
                <a:latin typeface="微软雅黑" panose="020B0503020204020204" pitchFamily="34" charset="-122"/>
                <a:ea typeface="微软雅黑" panose="020B0503020204020204" pitchFamily="34" charset="-122"/>
              </a:rPr>
              <a:t>自评和自我反思</a:t>
            </a:r>
            <a:r>
              <a:rPr lang="en-US" altLang="zh-CN" sz="3000" b="1" dirty="0">
                <a:solidFill>
                  <a:srgbClr val="0070C0"/>
                </a:solidFill>
                <a:latin typeface="微软雅黑" panose="020B0503020204020204" pitchFamily="34" charset="-122"/>
                <a:ea typeface="微软雅黑" panose="020B0503020204020204" pitchFamily="34" charset="-122"/>
              </a:rPr>
              <a:t>——</a:t>
            </a:r>
            <a:r>
              <a:rPr lang="zh-CN" altLang="en-US" sz="3000" b="1" dirty="0">
                <a:solidFill>
                  <a:srgbClr val="0070C0"/>
                </a:solidFill>
                <a:latin typeface="微软雅黑" panose="020B0503020204020204" pitchFamily="34" charset="-122"/>
                <a:ea typeface="微软雅黑" panose="020B0503020204020204" pitchFamily="34" charset="-122"/>
              </a:rPr>
              <a:t>有效性</a:t>
            </a:r>
          </a:p>
        </p:txBody>
      </p:sp>
      <p:sp>
        <p:nvSpPr>
          <p:cNvPr id="75" name="îşḷîďé"/>
          <p:cNvSpPr/>
          <p:nvPr/>
        </p:nvSpPr>
        <p:spPr>
          <a:xfrm>
            <a:off x="8918575" y="2461895"/>
            <a:ext cx="975360" cy="1000760"/>
          </a:xfrm>
          <a:prstGeom prst="roundRect">
            <a:avLst/>
          </a:prstGeom>
          <a:solidFill>
            <a:schemeClr val="bg1">
              <a:lumMod val="75000"/>
            </a:schemeClr>
          </a:solid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1600"/>
          </a:p>
        </p:txBody>
      </p:sp>
      <p:grpSp>
        <p:nvGrpSpPr>
          <p:cNvPr id="3" name="组合 2"/>
          <p:cNvGrpSpPr/>
          <p:nvPr/>
        </p:nvGrpSpPr>
        <p:grpSpPr>
          <a:xfrm>
            <a:off x="8838565" y="2524125"/>
            <a:ext cx="2534920" cy="2005965"/>
            <a:chOff x="13919" y="3975"/>
            <a:chExt cx="3992" cy="3159"/>
          </a:xfrm>
        </p:grpSpPr>
        <p:sp>
          <p:nvSpPr>
            <p:cNvPr id="72" name="îṣ1îḋê"/>
            <p:cNvSpPr/>
            <p:nvPr/>
          </p:nvSpPr>
          <p:spPr>
            <a:xfrm>
              <a:off x="13919" y="4266"/>
              <a:ext cx="3992" cy="2869"/>
            </a:xfrm>
            <a:custGeom>
              <a:avLst/>
              <a:gdLst>
                <a:gd name="connsiteX0" fmla="*/ 1919288 w 3838576"/>
                <a:gd name="connsiteY0" fmla="*/ 0 h 3838576"/>
                <a:gd name="connsiteX1" fmla="*/ 3838576 w 3838576"/>
                <a:gd name="connsiteY1" fmla="*/ 1919288 h 3838576"/>
                <a:gd name="connsiteX2" fmla="*/ 1919288 w 3838576"/>
                <a:gd name="connsiteY2" fmla="*/ 3838576 h 3838576"/>
                <a:gd name="connsiteX3" fmla="*/ 0 w 3838576"/>
                <a:gd name="connsiteY3" fmla="*/ 1919288 h 3838576"/>
                <a:gd name="connsiteX4" fmla="*/ 959644 w 3838576"/>
                <a:gd name="connsiteY4" fmla="*/ 1919288 h 3838576"/>
                <a:gd name="connsiteX5" fmla="*/ 1919288 w 3838576"/>
                <a:gd name="connsiteY5" fmla="*/ 2878932 h 3838576"/>
                <a:gd name="connsiteX6" fmla="*/ 2878932 w 3838576"/>
                <a:gd name="connsiteY6" fmla="*/ 1919288 h 3838576"/>
                <a:gd name="connsiteX7" fmla="*/ 1919288 w 3838576"/>
                <a:gd name="connsiteY7" fmla="*/ 959644 h 3838576"/>
                <a:gd name="connsiteX8" fmla="*/ 1919288 w 3838576"/>
                <a:gd name="connsiteY8" fmla="*/ 0 h 38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8576" h="3838576">
                  <a:moveTo>
                    <a:pt x="1919288" y="0"/>
                  </a:moveTo>
                  <a:cubicBezTo>
                    <a:pt x="2979281" y="0"/>
                    <a:pt x="3838576" y="859295"/>
                    <a:pt x="3838576" y="1919288"/>
                  </a:cubicBezTo>
                  <a:cubicBezTo>
                    <a:pt x="3838576" y="2979281"/>
                    <a:pt x="2979281" y="3838576"/>
                    <a:pt x="1919288" y="3838576"/>
                  </a:cubicBezTo>
                  <a:cubicBezTo>
                    <a:pt x="859295" y="3838576"/>
                    <a:pt x="0" y="2979281"/>
                    <a:pt x="0" y="1919288"/>
                  </a:cubicBezTo>
                  <a:lnTo>
                    <a:pt x="959644" y="1919288"/>
                  </a:lnTo>
                  <a:cubicBezTo>
                    <a:pt x="959644" y="2449285"/>
                    <a:pt x="1389291" y="2878932"/>
                    <a:pt x="1919288" y="2878932"/>
                  </a:cubicBezTo>
                  <a:cubicBezTo>
                    <a:pt x="2449285" y="2878932"/>
                    <a:pt x="2878932" y="2449285"/>
                    <a:pt x="2878932" y="1919288"/>
                  </a:cubicBezTo>
                  <a:cubicBezTo>
                    <a:pt x="2878932" y="1389291"/>
                    <a:pt x="2449285" y="959644"/>
                    <a:pt x="1919288" y="959644"/>
                  </a:cubicBezTo>
                  <a:lnTo>
                    <a:pt x="1919288" y="0"/>
                  </a:lnTo>
                  <a:close/>
                </a:path>
              </a:pathLst>
            </a:cu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76" name="iš1íďé"/>
            <p:cNvSpPr/>
            <p:nvPr/>
          </p:nvSpPr>
          <p:spPr>
            <a:xfrm>
              <a:off x="14141" y="3975"/>
              <a:ext cx="1345" cy="1380"/>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sz="2000" b="1" i="1" dirty="0">
                  <a:solidFill>
                    <a:srgbClr val="0579CD"/>
                  </a:solidFill>
                </a:rPr>
                <a:t>评价量表</a:t>
              </a:r>
            </a:p>
          </p:txBody>
        </p:sp>
      </p:grpSp>
      <p:cxnSp>
        <p:nvCxnSpPr>
          <p:cNvPr id="77" name="直接连接符 76"/>
          <p:cNvCxnSpPr/>
          <p:nvPr/>
        </p:nvCxnSpPr>
        <p:spPr>
          <a:xfrm flipH="1">
            <a:off x="66153" y="5828692"/>
            <a:ext cx="5450533" cy="0"/>
          </a:xfrm>
          <a:prstGeom prst="line">
            <a:avLst/>
          </a:prstGeom>
          <a:ln w="28575">
            <a:solidFill>
              <a:srgbClr val="0579CD"/>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4604385" y="1765527"/>
            <a:ext cx="5450533" cy="0"/>
          </a:xfrm>
          <a:prstGeom prst="line">
            <a:avLst/>
          </a:prstGeom>
          <a:ln w="28575">
            <a:solidFill>
              <a:srgbClr val="0579CD"/>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00050" y="1030605"/>
            <a:ext cx="3832860" cy="521970"/>
          </a:xfrm>
          <a:prstGeom prst="rect">
            <a:avLst/>
          </a:prstGeom>
          <a:noFill/>
        </p:spPr>
        <p:txBody>
          <a:bodyPr wrap="square" rtlCol="0" anchor="t">
            <a:spAutoFit/>
          </a:bodyPr>
          <a:lstStyle/>
          <a:p>
            <a:pPr algn="l"/>
            <a:r>
              <a:rPr lang="zh-CN" altLang="en-US" sz="2800" b="1">
                <a:solidFill>
                  <a:schemeClr val="accent1"/>
                </a:solidFill>
                <a:latin typeface="Arial" panose="020B0604020202020204" pitchFamily="34" charset="0"/>
                <a:ea typeface="微软雅黑" panose="020B0503020204020204" pitchFamily="34" charset="-122"/>
                <a:sym typeface="+mn-ea"/>
              </a:rPr>
              <a:t>（</a:t>
            </a:r>
            <a:r>
              <a:rPr lang="en-US" altLang="zh-CN" sz="2800" b="1">
                <a:solidFill>
                  <a:schemeClr val="accent1"/>
                </a:solidFill>
                <a:latin typeface="Arial" panose="020B0604020202020204" pitchFamily="34" charset="0"/>
                <a:ea typeface="微软雅黑" panose="020B0503020204020204" pitchFamily="34" charset="-122"/>
                <a:sym typeface="+mn-ea"/>
              </a:rPr>
              <a:t>5</a:t>
            </a:r>
            <a:r>
              <a:rPr lang="zh-CN" altLang="en-US" sz="2800" b="1">
                <a:solidFill>
                  <a:schemeClr val="accent1"/>
                </a:solidFill>
                <a:latin typeface="Arial" panose="020B0604020202020204" pitchFamily="34" charset="0"/>
                <a:ea typeface="微软雅黑" panose="020B0503020204020204" pitchFamily="34" charset="-122"/>
                <a:sym typeface="+mn-ea"/>
              </a:rPr>
              <a:t>）怎样去实现评？</a:t>
            </a:r>
          </a:p>
        </p:txBody>
      </p:sp>
      <p:graphicFrame>
        <p:nvGraphicFramePr>
          <p:cNvPr id="6" name="表格 5"/>
          <p:cNvGraphicFramePr/>
          <p:nvPr>
            <p:custDataLst>
              <p:tags r:id="rId1"/>
            </p:custDataLst>
          </p:nvPr>
        </p:nvGraphicFramePr>
        <p:xfrm>
          <a:off x="240030" y="1869440"/>
          <a:ext cx="8297545" cy="3575685"/>
        </p:xfrm>
        <a:graphic>
          <a:graphicData uri="http://schemas.openxmlformats.org/drawingml/2006/table">
            <a:tbl>
              <a:tblPr firstRow="1" bandRow="1">
                <a:tableStyleId>{5C22544A-7EE6-4342-B048-85BDC9FD1C3A}</a:tableStyleId>
              </a:tblPr>
              <a:tblGrid>
                <a:gridCol w="629920"/>
                <a:gridCol w="3471545"/>
                <a:gridCol w="1129665"/>
                <a:gridCol w="1121410"/>
                <a:gridCol w="928370"/>
                <a:gridCol w="1016635"/>
              </a:tblGrid>
              <a:tr h="363220">
                <a:tc rowSpan="2">
                  <a:txBody>
                    <a:bodyPr/>
                    <a:lstStyle/>
                    <a:p>
                      <a:pPr algn="ctr">
                        <a:buNone/>
                      </a:pPr>
                      <a:r>
                        <a:rPr lang="zh-CN" altLang="en-US" sz="1600">
                          <a:solidFill>
                            <a:schemeClr val="tx1"/>
                          </a:solidFill>
                        </a:rPr>
                        <a:t>评价方式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rowSpan="2">
                  <a:txBody>
                    <a:bodyPr/>
                    <a:lstStyle/>
                    <a:p>
                      <a:pPr algn="ctr">
                        <a:buNone/>
                      </a:pPr>
                      <a:endParaRPr lang="zh-CN" altLang="en-US" sz="1600">
                        <a:solidFill>
                          <a:schemeClr val="tx1"/>
                        </a:solidFill>
                      </a:endParaRPr>
                    </a:p>
                    <a:p>
                      <a:pPr algn="ctr">
                        <a:buNone/>
                      </a:pPr>
                      <a:r>
                        <a:rPr lang="zh-CN" altLang="en-US" sz="1600">
                          <a:solidFill>
                            <a:schemeClr val="tx1"/>
                          </a:solidFill>
                        </a:rPr>
                        <a:t>评价项目</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gridSpan="4">
                  <a:txBody>
                    <a:bodyPr/>
                    <a:lstStyle/>
                    <a:p>
                      <a:pPr algn="ctr">
                        <a:buNone/>
                      </a:pPr>
                      <a:r>
                        <a:rPr lang="zh-CN" altLang="en-US" sz="1600">
                          <a:solidFill>
                            <a:schemeClr val="tx1"/>
                          </a:solidFill>
                        </a:rPr>
                        <a:t>评价等级</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tcPr>
                </a:tc>
              </a:tr>
              <a:tr h="335280">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buNone/>
                      </a:pPr>
                      <a:r>
                        <a:rPr lang="en-US" altLang="zh-CN" sz="1600">
                          <a:solidFill>
                            <a:schemeClr val="tx1"/>
                          </a:solidFill>
                        </a:rPr>
                        <a:t>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en-US" altLang="zh-CN" sz="1600">
                          <a:solidFill>
                            <a:schemeClr val="tx1"/>
                          </a:solidFill>
                        </a:rPr>
                        <a:t>B</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en-US" altLang="zh-CN" sz="1600">
                          <a:solidFill>
                            <a:schemeClr val="tx1"/>
                          </a:solidFill>
                        </a:rPr>
                        <a:t>C</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en-US" altLang="zh-CN" sz="1600">
                          <a:solidFill>
                            <a:schemeClr val="tx1"/>
                          </a:solidFill>
                        </a:rPr>
                        <a:t>D</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629920">
                <a:tc rowSpan="4">
                  <a:txBody>
                    <a:bodyPr/>
                    <a:lstStyle/>
                    <a:p>
                      <a:pPr algn="ctr">
                        <a:buNone/>
                      </a:pPr>
                      <a:endParaRPr lang="zh-CN" altLang="en-US" sz="1600">
                        <a:solidFill>
                          <a:schemeClr val="tx1"/>
                        </a:solidFill>
                      </a:endParaRPr>
                    </a:p>
                    <a:p>
                      <a:pPr algn="ctr">
                        <a:buNone/>
                      </a:pPr>
                      <a:r>
                        <a:rPr lang="zh-CN" altLang="en-US" sz="1600" b="1">
                          <a:solidFill>
                            <a:schemeClr val="tx1"/>
                          </a:solidFill>
                        </a:rPr>
                        <a:t>自</a:t>
                      </a:r>
                    </a:p>
                    <a:p>
                      <a:pPr algn="ctr">
                        <a:buNone/>
                      </a:pPr>
                      <a:endParaRPr lang="zh-CN" altLang="en-US" sz="1600" b="1">
                        <a:solidFill>
                          <a:schemeClr val="tx1"/>
                        </a:solidFill>
                      </a:endParaRPr>
                    </a:p>
                    <a:p>
                      <a:pPr algn="ctr">
                        <a:buNone/>
                      </a:pPr>
                      <a:r>
                        <a:rPr lang="zh-CN" altLang="en-US" sz="1600" b="1">
                          <a:solidFill>
                            <a:schemeClr val="tx1"/>
                          </a:solidFill>
                        </a:rPr>
                        <a:t>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600" b="1">
                          <a:solidFill>
                            <a:schemeClr val="tx1"/>
                          </a:solidFill>
                          <a:latin typeface="Arial" panose="020B0604020202020204" pitchFamily="34" charset="0"/>
                          <a:ea typeface="微软雅黑" panose="020B0503020204020204" pitchFamily="34" charset="-122"/>
                          <a:sym typeface="+mn-ea"/>
                        </a:rPr>
                        <a:t>总结人类文明的共同表现，解释人类文明产生过程和标志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表现全面</a:t>
                      </a:r>
                    </a:p>
                    <a:p>
                      <a:pPr algn="l">
                        <a:buNone/>
                      </a:pPr>
                      <a:r>
                        <a:rPr lang="zh-CN" altLang="en-US" sz="1400">
                          <a:solidFill>
                            <a:schemeClr val="tx1"/>
                          </a:solidFill>
                        </a:rPr>
                        <a:t>解释清楚</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表现较全面</a:t>
                      </a:r>
                    </a:p>
                    <a:p>
                      <a:pPr algn="l">
                        <a:buNone/>
                      </a:pPr>
                      <a:r>
                        <a:rPr lang="zh-CN" altLang="en-US" sz="1400">
                          <a:solidFill>
                            <a:schemeClr val="tx1"/>
                          </a:solidFill>
                        </a:rPr>
                        <a:t>解释较清楚</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表现一般</a:t>
                      </a:r>
                    </a:p>
                    <a:p>
                      <a:pPr algn="l">
                        <a:buNone/>
                      </a:pPr>
                      <a:r>
                        <a:rPr lang="zh-CN" altLang="en-US" sz="1400">
                          <a:solidFill>
                            <a:schemeClr val="tx1"/>
                          </a:solidFill>
                        </a:rPr>
                        <a:t>解释一般</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表现单一解释不清</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392430">
                <a:tc vMerge="1">
                  <a:txBody>
                    <a:bodyPr/>
                    <a:lstStyle/>
                    <a:p>
                      <a:endParaRPr lang="zh-CN"/>
                    </a:p>
                  </a:txBody>
                  <a:tcPr>
                    <a:lnL w="12700" cmpd="sng">
                      <a:solidFill>
                        <a:schemeClr val="tx1"/>
                      </a:solidFill>
                      <a:prstDash val="solid"/>
                    </a:lnL>
                    <a:lnR w="12700" cmpd="sng">
                      <a:solidFill>
                        <a:schemeClr val="tx1"/>
                      </a:solidFill>
                      <a:prstDash val="solid"/>
                    </a:lnR>
                  </a:tcPr>
                </a:tc>
                <a:tc>
                  <a:txBody>
                    <a:bodyPr/>
                    <a:lstStyle/>
                    <a:p>
                      <a:pPr algn="l">
                        <a:buNone/>
                      </a:pPr>
                      <a:r>
                        <a:rPr lang="zh-CN" altLang="en-US" sz="1600" b="1">
                          <a:solidFill>
                            <a:schemeClr val="tx1"/>
                          </a:solidFill>
                          <a:sym typeface="+mn-ea"/>
                        </a:rPr>
                        <a:t>说明世界各地古代文明的多元特点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b="0">
                          <a:solidFill>
                            <a:schemeClr val="tx1"/>
                          </a:solidFill>
                        </a:rPr>
                        <a:t>多维度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b="0">
                          <a:solidFill>
                            <a:schemeClr val="tx1"/>
                          </a:solidFill>
                        </a:rPr>
                        <a:t>维度较多</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维度单一</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维度少</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539750">
                <a:tc vMerge="1">
                  <a:txBody>
                    <a:bodyPr/>
                    <a:lstStyle/>
                    <a:p>
                      <a:endParaRPr lang="zh-CN"/>
                    </a:p>
                  </a:txBody>
                  <a:tcPr>
                    <a:lnL w="12700" cmpd="sng">
                      <a:solidFill>
                        <a:schemeClr val="tx1"/>
                      </a:solidFill>
                      <a:prstDash val="solid"/>
                    </a:lnL>
                    <a:lnR w="12700" cmpd="sng">
                      <a:solidFill>
                        <a:schemeClr val="tx1"/>
                      </a:solidFill>
                      <a:prstDash val="solid"/>
                    </a:lnR>
                  </a:tcPr>
                </a:tc>
                <a:tc>
                  <a:txBody>
                    <a:bodyPr/>
                    <a:lstStyle/>
                    <a:p>
                      <a:pPr algn="l">
                        <a:buNone/>
                      </a:pPr>
                      <a:r>
                        <a:rPr lang="zh-CN" altLang="en-US" sz="1600" b="1">
                          <a:solidFill>
                            <a:srgbClr val="C00000"/>
                          </a:solidFill>
                          <a:sym typeface="+mn-ea"/>
                        </a:rPr>
                        <a:t>论述</a:t>
                      </a:r>
                      <a:r>
                        <a:rPr lang="zh-CN" altLang="en-US" sz="1600" b="1">
                          <a:solidFill>
                            <a:schemeClr val="tx1"/>
                          </a:solidFill>
                          <a:sym typeface="+mn-ea"/>
                        </a:rPr>
                        <a:t>地理环境与早期文明之间的关系，</a:t>
                      </a:r>
                      <a:r>
                        <a:rPr lang="zh-CN" altLang="en-US" sz="1600" b="1">
                          <a:solidFill>
                            <a:srgbClr val="C00000"/>
                          </a:solidFill>
                          <a:sym typeface="+mn-ea"/>
                        </a:rPr>
                        <a:t>说出</a:t>
                      </a:r>
                      <a:r>
                        <a:rPr lang="zh-CN" altLang="en-US" sz="1600" b="1">
                          <a:solidFill>
                            <a:schemeClr val="tx1"/>
                          </a:solidFill>
                          <a:sym typeface="+mn-ea"/>
                        </a:rPr>
                        <a:t>地理环境对世界文明的影响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论述清楚准确有结论</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论述较清楚准确有结论</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论述一般无结论</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论述不清无结论</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545465">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l">
                        <a:buNone/>
                      </a:pPr>
                      <a:r>
                        <a:rPr lang="zh-CN" altLang="en-US" sz="1800" b="1">
                          <a:solidFill>
                            <a:schemeClr val="tx1"/>
                          </a:solidFill>
                          <a:sym typeface="+mn-ea"/>
                        </a:rPr>
                        <a:t>指出现代学者</a:t>
                      </a:r>
                      <a:r>
                        <a:rPr lang="zh-CN" altLang="en-US" sz="1800" b="1">
                          <a:solidFill>
                            <a:srgbClr val="C00000"/>
                          </a:solidFill>
                          <a:sym typeface="+mn-ea"/>
                        </a:rPr>
                        <a:t>从哪些角度</a:t>
                      </a:r>
                      <a:r>
                        <a:rPr lang="zh-CN" altLang="en-US" sz="1800" b="1">
                          <a:solidFill>
                            <a:schemeClr val="tx1"/>
                          </a:solidFill>
                          <a:sym typeface="+mn-ea"/>
                        </a:rPr>
                        <a:t>命名人类文明</a:t>
                      </a: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两个角度</a:t>
                      </a:r>
                    </a:p>
                    <a:p>
                      <a:pPr algn="l">
                        <a:buNone/>
                      </a:pPr>
                      <a:r>
                        <a:rPr lang="zh-CN" altLang="en-US" sz="1400">
                          <a:solidFill>
                            <a:schemeClr val="tx1"/>
                          </a:solidFill>
                        </a:rPr>
                        <a:t>有道理</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两个角度</a:t>
                      </a:r>
                    </a:p>
                    <a:p>
                      <a:pPr algn="l">
                        <a:buNone/>
                      </a:pPr>
                      <a:r>
                        <a:rPr lang="zh-CN" altLang="en-US" sz="1400">
                          <a:solidFill>
                            <a:schemeClr val="tx1"/>
                          </a:solidFill>
                        </a:rPr>
                        <a:t>无道理</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一个角度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buNone/>
                      </a:pPr>
                      <a:r>
                        <a:rPr lang="zh-CN" altLang="en-US" sz="1400">
                          <a:solidFill>
                            <a:schemeClr val="tx1"/>
                          </a:solidFill>
                        </a:rPr>
                        <a:t>无角度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635635">
                <a:tc>
                  <a:txBody>
                    <a:bodyPr/>
                    <a:lstStyle/>
                    <a:p>
                      <a:pPr algn="ctr">
                        <a:buNone/>
                      </a:pPr>
                      <a:r>
                        <a:rPr lang="zh-CN" altLang="en-US" sz="1600">
                          <a:solidFill>
                            <a:schemeClr val="tx1"/>
                          </a:solidFill>
                        </a:rPr>
                        <a:t>自我反思</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gridSpan="5">
                  <a:txBody>
                    <a:bodyPr/>
                    <a:lstStyle/>
                    <a:p>
                      <a:pPr algn="ctr">
                        <a:buNone/>
                      </a:pPr>
                      <a:endParaRPr lang="zh-CN" alt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7" name="文本框 6"/>
          <p:cNvSpPr txBox="1"/>
          <p:nvPr/>
        </p:nvSpPr>
        <p:spPr>
          <a:xfrm>
            <a:off x="913765" y="5888355"/>
            <a:ext cx="6963410" cy="36830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b="1">
                <a:solidFill>
                  <a:schemeClr val="accent1"/>
                </a:solidFill>
                <a:sym typeface="+mn-ea"/>
              </a:rPr>
              <a:t>例《</a:t>
            </a:r>
            <a:r>
              <a:rPr lang="en-US" altLang="zh-CN" b="1">
                <a:solidFill>
                  <a:schemeClr val="accent1"/>
                </a:solidFill>
                <a:sym typeface="+mn-ea"/>
              </a:rPr>
              <a:t> </a:t>
            </a:r>
            <a:r>
              <a:rPr lang="zh-CN" altLang="en-US" b="1">
                <a:solidFill>
                  <a:schemeClr val="accent1"/>
                </a:solidFill>
                <a:sym typeface="+mn-ea"/>
              </a:rPr>
              <a:t>中外历史纲要》下册</a:t>
            </a:r>
            <a:r>
              <a:rPr lang="en-US" altLang="zh-CN" b="1">
                <a:solidFill>
                  <a:schemeClr val="accent1"/>
                </a:solidFill>
                <a:sym typeface="+mn-ea"/>
              </a:rPr>
              <a:t>    </a:t>
            </a:r>
            <a:r>
              <a:rPr lang="zh-CN" altLang="en-US" b="1">
                <a:solidFill>
                  <a:schemeClr val="accent1"/>
                </a:solidFill>
                <a:sym typeface="+mn-ea"/>
              </a:rPr>
              <a:t>第</a:t>
            </a:r>
            <a:r>
              <a:rPr lang="en-US" altLang="zh-CN" b="1">
                <a:solidFill>
                  <a:schemeClr val="accent1"/>
                </a:solidFill>
                <a:sym typeface="+mn-ea"/>
              </a:rPr>
              <a:t>1</a:t>
            </a:r>
            <a:r>
              <a:rPr lang="zh-CN" altLang="en-US" b="1">
                <a:solidFill>
                  <a:schemeClr val="accent1"/>
                </a:solidFill>
                <a:sym typeface="+mn-ea"/>
              </a:rPr>
              <a:t>课</a:t>
            </a:r>
            <a:r>
              <a:rPr lang="en-US" altLang="zh-CN" b="1">
                <a:solidFill>
                  <a:schemeClr val="accent1"/>
                </a:solidFill>
                <a:sym typeface="+mn-ea"/>
              </a:rPr>
              <a:t>    </a:t>
            </a:r>
            <a:r>
              <a:rPr lang="zh-CN" altLang="en-US" b="1">
                <a:solidFill>
                  <a:schemeClr val="accent1"/>
                </a:solidFill>
                <a:sym typeface="+mn-ea"/>
              </a:rPr>
              <a:t>古代文明的产生与发展</a:t>
            </a:r>
            <a:endParaRPr lang="zh-CN" altLang="en-US" sz="1800" b="1">
              <a:solidFill>
                <a:schemeClr val="accent1"/>
              </a:solidFill>
              <a:latin typeface="Arial" panose="020B0604020202020204" pitchFamily="34" charset="0"/>
              <a:ea typeface="微软雅黑" panose="020B0503020204020204" pitchFamily="34" charset="-122"/>
              <a:sym typeface="+mn-ea"/>
            </a:endParaRPr>
          </a:p>
        </p:txBody>
      </p:sp>
      <p:graphicFrame>
        <p:nvGraphicFramePr>
          <p:cNvPr id="8" name="表格 7"/>
          <p:cNvGraphicFramePr/>
          <p:nvPr>
            <p:custDataLst>
              <p:tags r:id="rId2"/>
            </p:custDataLst>
          </p:nvPr>
        </p:nvGraphicFramePr>
        <p:xfrm>
          <a:off x="8601075" y="1869440"/>
          <a:ext cx="3292475" cy="4010660"/>
        </p:xfrm>
        <a:graphic>
          <a:graphicData uri="http://schemas.openxmlformats.org/drawingml/2006/table">
            <a:tbl>
              <a:tblPr firstRow="1" bandRow="1">
                <a:tableStyleId>{5C22544A-7EE6-4342-B048-85BDC9FD1C3A}</a:tableStyleId>
              </a:tblPr>
              <a:tblGrid>
                <a:gridCol w="3292475"/>
              </a:tblGrid>
              <a:tr h="1188720">
                <a:tc>
                  <a:txBody>
                    <a:bodyPr/>
                    <a:lstStyle/>
                    <a:p>
                      <a:pPr algn="l">
                        <a:buNone/>
                      </a:pPr>
                      <a:r>
                        <a:rPr lang="zh-CN" altLang="en-US" sz="1800" b="1">
                          <a:solidFill>
                            <a:schemeClr val="tx1"/>
                          </a:solidFill>
                          <a:latin typeface="Arial" panose="020B0604020202020204" pitchFamily="34" charset="0"/>
                          <a:ea typeface="微软雅黑" panose="020B0503020204020204" pitchFamily="34" charset="-122"/>
                          <a:sym typeface="+mn-ea"/>
                        </a:rPr>
                        <a:t>任务</a:t>
                      </a:r>
                      <a:r>
                        <a:rPr lang="en-US" altLang="zh-CN" sz="1800" b="1">
                          <a:solidFill>
                            <a:schemeClr val="tx1"/>
                          </a:solidFill>
                          <a:latin typeface="Arial" panose="020B0604020202020204" pitchFamily="34" charset="0"/>
                          <a:ea typeface="微软雅黑" panose="020B0503020204020204" pitchFamily="34" charset="-122"/>
                          <a:sym typeface="+mn-ea"/>
                        </a:rPr>
                        <a:t>1.</a:t>
                      </a:r>
                      <a:r>
                        <a:rPr lang="zh-CN" altLang="en-US" sz="1800" b="1">
                          <a:solidFill>
                            <a:schemeClr val="tx1"/>
                          </a:solidFill>
                          <a:latin typeface="Arial" panose="020B0604020202020204" pitchFamily="34" charset="0"/>
                          <a:ea typeface="微软雅黑" panose="020B0503020204020204" pitchFamily="34" charset="-122"/>
                          <a:sym typeface="+mn-ea"/>
                        </a:rPr>
                        <a:t>通过展示的世界古人类文明，总结人类文明的共同表现，解释人类文明产生过程和标志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914400">
                <a:tc>
                  <a:txBody>
                    <a:bodyPr/>
                    <a:lstStyle/>
                    <a:p>
                      <a:pPr algn="l">
                        <a:buNone/>
                      </a:pPr>
                      <a:r>
                        <a:rPr lang="zh-CN" altLang="en-US" b="1">
                          <a:solidFill>
                            <a:schemeClr val="tx1"/>
                          </a:solidFill>
                        </a:rPr>
                        <a:t>任务</a:t>
                      </a:r>
                      <a:r>
                        <a:rPr lang="en-US" altLang="zh-CN" b="1">
                          <a:solidFill>
                            <a:schemeClr val="tx1"/>
                          </a:solidFill>
                        </a:rPr>
                        <a:t>2</a:t>
                      </a:r>
                      <a:r>
                        <a:rPr lang="zh-CN" altLang="en-US" b="1">
                          <a:solidFill>
                            <a:schemeClr val="tx1"/>
                          </a:solidFill>
                        </a:rPr>
                        <a:t>：通过展示的世界地图，</a:t>
                      </a:r>
                      <a:r>
                        <a:rPr lang="zh-CN" altLang="en-US" b="1">
                          <a:solidFill>
                            <a:srgbClr val="C00000"/>
                          </a:solidFill>
                        </a:rPr>
                        <a:t>说明世界各地古代文明的多元特点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914400">
                <a:tc>
                  <a:txBody>
                    <a:bodyPr/>
                    <a:lstStyle/>
                    <a:p>
                      <a:pPr algn="l">
                        <a:buNone/>
                      </a:pPr>
                      <a:r>
                        <a:rPr lang="zh-CN" altLang="en-US" b="1">
                          <a:solidFill>
                            <a:schemeClr val="tx1"/>
                          </a:solidFill>
                        </a:rPr>
                        <a:t>任务</a:t>
                      </a:r>
                      <a:r>
                        <a:rPr lang="en-US" altLang="zh-CN" b="1">
                          <a:solidFill>
                            <a:schemeClr val="tx1"/>
                          </a:solidFill>
                        </a:rPr>
                        <a:t>3</a:t>
                      </a:r>
                      <a:r>
                        <a:rPr lang="zh-CN" altLang="en-US" b="1">
                          <a:solidFill>
                            <a:schemeClr val="tx1"/>
                          </a:solidFill>
                        </a:rPr>
                        <a:t>：</a:t>
                      </a:r>
                      <a:r>
                        <a:rPr lang="zh-CN" altLang="en-US" b="1">
                          <a:solidFill>
                            <a:srgbClr val="C00000"/>
                          </a:solidFill>
                        </a:rPr>
                        <a:t>论述</a:t>
                      </a:r>
                      <a:r>
                        <a:rPr lang="zh-CN" altLang="en-US" b="1">
                          <a:solidFill>
                            <a:schemeClr val="tx1"/>
                          </a:solidFill>
                        </a:rPr>
                        <a:t>地理环境与早期文明之间的关系，</a:t>
                      </a:r>
                      <a:r>
                        <a:rPr lang="zh-CN" altLang="en-US" b="1">
                          <a:solidFill>
                            <a:srgbClr val="C00000"/>
                          </a:solidFill>
                        </a:rPr>
                        <a:t>说出</a:t>
                      </a:r>
                      <a:r>
                        <a:rPr lang="zh-CN" altLang="en-US" b="1">
                          <a:solidFill>
                            <a:schemeClr val="tx1"/>
                          </a:solidFill>
                        </a:rPr>
                        <a:t>地理环境对世界文明的影响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r h="993140">
                <a:tc>
                  <a:txBody>
                    <a:bodyPr/>
                    <a:lstStyle/>
                    <a:p>
                      <a:pPr algn="l">
                        <a:buNone/>
                      </a:pPr>
                      <a:r>
                        <a:rPr lang="zh-CN" altLang="en-US" b="1">
                          <a:solidFill>
                            <a:schemeClr val="tx1"/>
                          </a:solidFill>
                        </a:rPr>
                        <a:t>任务</a:t>
                      </a:r>
                      <a:r>
                        <a:rPr lang="en-US" altLang="zh-CN" b="1">
                          <a:solidFill>
                            <a:schemeClr val="tx1"/>
                          </a:solidFill>
                        </a:rPr>
                        <a:t>4</a:t>
                      </a:r>
                      <a:r>
                        <a:rPr lang="zh-CN" altLang="en-US" b="1">
                          <a:solidFill>
                            <a:schemeClr val="tx1"/>
                          </a:solidFill>
                        </a:rPr>
                        <a:t>：根据史料，辨别史料，归类史料，指出现代学者</a:t>
                      </a:r>
                      <a:r>
                        <a:rPr lang="zh-CN" altLang="en-US" b="1">
                          <a:solidFill>
                            <a:srgbClr val="C00000"/>
                          </a:solidFill>
                        </a:rPr>
                        <a:t>从哪些角度</a:t>
                      </a:r>
                      <a:r>
                        <a:rPr lang="zh-CN" altLang="en-US" b="1">
                          <a:solidFill>
                            <a:schemeClr val="tx1"/>
                          </a:solidFill>
                        </a:rPr>
                        <a:t>命名人类文明</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FF"/>
                    </a:solidFill>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438400"/>
            <a:ext cx="12192000" cy="1466850"/>
          </a:xfrm>
          <a:prstGeom prst="rect">
            <a:avLst/>
          </a:prstGeom>
          <a:gradFill>
            <a:gsLst>
              <a:gs pos="0">
                <a:schemeClr val="bg1">
                  <a:lumMod val="95000"/>
                </a:schemeClr>
              </a:gs>
              <a:gs pos="39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3"/>
          <p:cNvSpPr txBox="1"/>
          <p:nvPr/>
        </p:nvSpPr>
        <p:spPr>
          <a:xfrm>
            <a:off x="5573619" y="2782919"/>
            <a:ext cx="4450080" cy="829945"/>
          </a:xfrm>
          <a:prstGeom prst="rect">
            <a:avLst/>
          </a:prstGeom>
          <a:noFill/>
        </p:spPr>
        <p:txBody>
          <a:bodyPr wrap="none" rtlCol="0">
            <a:spAutoFit/>
          </a:bodyPr>
          <a:lstStyle/>
          <a:p>
            <a:r>
              <a:rPr lang="zh-CN" altLang="en-US" sz="4800" b="1" dirty="0">
                <a:solidFill>
                  <a:srgbClr val="0070C0"/>
                </a:solidFill>
                <a:latin typeface="微软雅黑" panose="020B0503020204020204" pitchFamily="34" charset="-122"/>
                <a:ea typeface="微软雅黑" panose="020B0503020204020204" pitchFamily="34" charset="-122"/>
              </a:rPr>
              <a:t>高三复习的探索</a:t>
            </a:r>
          </a:p>
        </p:txBody>
      </p:sp>
      <p:sp>
        <p:nvSpPr>
          <p:cNvPr id="53" name="文本框 13"/>
          <p:cNvSpPr txBox="1"/>
          <p:nvPr/>
        </p:nvSpPr>
        <p:spPr>
          <a:xfrm>
            <a:off x="3308502" y="2605726"/>
            <a:ext cx="1370888" cy="1246495"/>
          </a:xfrm>
          <a:prstGeom prst="rect">
            <a:avLst/>
          </a:prstGeom>
          <a:noFill/>
        </p:spPr>
        <p:txBody>
          <a:bodyPr wrap="none" rtlCol="0">
            <a:spAutoFit/>
          </a:bodyPr>
          <a:lstStyle/>
          <a:p>
            <a:r>
              <a:rPr lang="en-US" altLang="zh-CN" sz="7500" b="1" dirty="0">
                <a:solidFill>
                  <a:srgbClr val="0070C0"/>
                </a:solidFill>
                <a:latin typeface="微软雅黑" panose="020B0503020204020204" pitchFamily="34" charset="-122"/>
                <a:ea typeface="微软雅黑" panose="020B0503020204020204" pitchFamily="34" charset="-122"/>
              </a:rPr>
              <a:t>03</a:t>
            </a:r>
            <a:endParaRPr lang="zh-CN" altLang="en-US" sz="7500" b="1" dirty="0">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79745" y="2036775"/>
            <a:ext cx="2268000" cy="2268000"/>
            <a:chOff x="879745" y="2036775"/>
            <a:chExt cx="2268000" cy="2268000"/>
          </a:xfrm>
        </p:grpSpPr>
        <p:grpSp>
          <p:nvGrpSpPr>
            <p:cNvPr id="4" name="组合 3"/>
            <p:cNvGrpSpPr/>
            <p:nvPr/>
          </p:nvGrpSpPr>
          <p:grpSpPr>
            <a:xfrm>
              <a:off x="971845" y="2145825"/>
              <a:ext cx="2088000" cy="2088000"/>
              <a:chOff x="1105195" y="2145824"/>
              <a:chExt cx="2088000" cy="2052000"/>
            </a:xfrm>
          </p:grpSpPr>
          <p:sp>
            <p:nvSpPr>
              <p:cNvPr id="3" name="椭圆 2"/>
              <p:cNvSpPr/>
              <p:nvPr/>
            </p:nvSpPr>
            <p:spPr>
              <a:xfrm>
                <a:off x="1105195" y="2145824"/>
                <a:ext cx="2088000" cy="2052000"/>
              </a:xfrm>
              <a:prstGeom prst="ellipse">
                <a:avLst/>
              </a:prstGeom>
              <a:solidFill>
                <a:srgbClr val="0579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文本框 13"/>
              <p:cNvSpPr txBox="1"/>
              <p:nvPr/>
            </p:nvSpPr>
            <p:spPr>
              <a:xfrm>
                <a:off x="1202044" y="2814718"/>
                <a:ext cx="1880387" cy="861774"/>
              </a:xfrm>
              <a:prstGeom prst="rect">
                <a:avLst/>
              </a:prstGeom>
              <a:noFill/>
            </p:spPr>
            <p:txBody>
              <a:bodyPr wrap="none" rtlCol="0">
                <a:spAutoFit/>
              </a:bodyPr>
              <a:lstStyle/>
              <a:p>
                <a:r>
                  <a:rPr lang="en-US" altLang="zh-CN" sz="5000" b="1" dirty="0">
                    <a:solidFill>
                      <a:schemeClr val="bg1"/>
                    </a:solidFill>
                    <a:latin typeface="微软雅黑" panose="020B0503020204020204" pitchFamily="34" charset="-122"/>
                    <a:ea typeface="微软雅黑" panose="020B0503020204020204" pitchFamily="34" charset="-122"/>
                  </a:rPr>
                  <a:t>PART</a:t>
                </a:r>
                <a:endParaRPr lang="zh-CN" altLang="en-US" sz="5000" b="1" dirty="0">
                  <a:solidFill>
                    <a:schemeClr val="bg1"/>
                  </a:solidFill>
                  <a:latin typeface="微软雅黑" panose="020B0503020204020204" pitchFamily="34" charset="-122"/>
                  <a:ea typeface="微软雅黑" panose="020B0503020204020204" pitchFamily="34" charset="-122"/>
                </a:endParaRPr>
              </a:p>
            </p:txBody>
          </p:sp>
        </p:grpSp>
        <p:sp>
          <p:nvSpPr>
            <p:cNvPr id="54" name="椭圆 53"/>
            <p:cNvSpPr/>
            <p:nvPr/>
          </p:nvSpPr>
          <p:spPr>
            <a:xfrm>
              <a:off x="879745" y="2036775"/>
              <a:ext cx="2268000" cy="2268000"/>
            </a:xfrm>
            <a:prstGeom prst="ellipse">
              <a:avLst/>
            </a:prstGeom>
            <a:noFill/>
            <a:ln w="19050">
              <a:solidFill>
                <a:srgbClr val="05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55" name="椭圆 54"/>
          <p:cNvSpPr/>
          <p:nvPr/>
        </p:nvSpPr>
        <p:spPr>
          <a:xfrm>
            <a:off x="9451975" y="-304079"/>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6" name="椭圆 55"/>
          <p:cNvSpPr/>
          <p:nvPr/>
        </p:nvSpPr>
        <p:spPr>
          <a:xfrm rot="19800000">
            <a:off x="11364545" y="3366125"/>
            <a:ext cx="1654910" cy="1663399"/>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57" name="椭圆 56"/>
          <p:cNvSpPr/>
          <p:nvPr/>
        </p:nvSpPr>
        <p:spPr>
          <a:xfrm>
            <a:off x="6005064" y="4999850"/>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8" name="椭圆 57"/>
          <p:cNvSpPr/>
          <p:nvPr/>
        </p:nvSpPr>
        <p:spPr>
          <a:xfrm>
            <a:off x="1720326" y="5789197"/>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9" name="椭圆 58"/>
          <p:cNvSpPr/>
          <p:nvPr/>
        </p:nvSpPr>
        <p:spPr>
          <a:xfrm rot="19800000">
            <a:off x="2924679" y="-371426"/>
            <a:ext cx="1128804" cy="104205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a:off x="10745936" y="6308707"/>
            <a:ext cx="627234" cy="5492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4183380" cy="62992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rPr>
                <a:t>三、高三复习的探索</a:t>
              </a: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555625" y="935990"/>
            <a:ext cx="11527790" cy="1383665"/>
          </a:xfrm>
          <a:prstGeom prst="rect">
            <a:avLst/>
          </a:prstGeom>
        </p:spPr>
        <p:txBody>
          <a:bodyPr wrap="square">
            <a:spAutoFit/>
            <a:extLst>
              <a:ext uri="{4A0BC546-FE56-4ADE-93B0-CB8AF2F6F144}">
                <wpsdc:textFrameExt xmlns:wpsdc="http://www.wps.cn/officeDocument/2022/drawingmlCustomData" xmlns="" type="text"/>
              </a:ext>
            </a:extLst>
          </a:bodyPr>
          <a:lstStyle/>
          <a:p>
            <a:pPr algn="l" fontAlgn="auto" indent="0">
              <a:lnSpc>
                <a:spcPct val="150000"/>
              </a:lnSpc>
            </a:pPr>
            <a:r>
              <a:rPr altLang="en-US" b="1" lang="zh-CN" sz="2800">
                <a:solidFill>
                  <a:srgbClr val="034C83"/>
                </a:solidFill>
                <a:latin charset="0" panose="020B0604020202020204" pitchFamily="34" typeface="Arial"/>
                <a:ea charset="-122" panose="020B0503020204020204" pitchFamily="34" typeface="微软雅黑"/>
                <a:sym typeface="+mn-ea"/>
              </a:rPr>
              <a:t>（</a:t>
            </a:r>
            <a:r>
              <a:rPr altLang="zh-CN" b="1" lang="en-US" sz="2800">
                <a:solidFill>
                  <a:srgbClr val="034C83"/>
                </a:solidFill>
                <a:latin charset="0" panose="020B0604020202020204" pitchFamily="34" typeface="Arial"/>
                <a:ea charset="-122" panose="020B0503020204020204" pitchFamily="34" typeface="微软雅黑"/>
                <a:sym typeface="+mn-ea"/>
              </a:rPr>
              <a:t>1</a:t>
            </a:r>
            <a:r>
              <a:rPr altLang="en-US" b="1" lang="zh-CN" sz="2800">
                <a:solidFill>
                  <a:srgbClr val="034C83"/>
                </a:solidFill>
                <a:latin charset="0" panose="020B0604020202020204" pitchFamily="34" typeface="Arial"/>
                <a:ea charset="-122" panose="020B0503020204020204" pitchFamily="34" typeface="微软雅黑"/>
                <a:sym typeface="+mn-ea"/>
              </a:rPr>
              <a:t>）一轮复习论证会</a:t>
            </a:r>
          </a:p>
          <a:p>
            <a:pPr algn="l" fontAlgn="auto" indent="0">
              <a:lnSpc>
                <a:spcPct val="150000"/>
              </a:lnSpc>
            </a:pPr>
            <a:r>
              <a:rPr altLang="en-US" b="1" lang="zh-CN" sz="2800">
                <a:solidFill>
                  <a:srgbClr val="034C83"/>
                </a:solidFill>
                <a:latin charset="0" panose="020B0604020202020204" pitchFamily="34" typeface="Arial"/>
                <a:ea charset="-122" panose="020B0503020204020204" pitchFamily="34" typeface="微软雅黑"/>
                <a:sym typeface="+mn-ea"/>
              </a:rPr>
              <a:t> </a:t>
            </a:r>
            <a:r>
              <a:rPr altLang="zh-CN" b="1" lang="en-US" sz="2800">
                <a:solidFill>
                  <a:srgbClr val="034C83"/>
                </a:solidFill>
                <a:latin charset="0" panose="020B0604020202020204" pitchFamily="34" typeface="Arial"/>
                <a:ea charset="-122" panose="020B0503020204020204" pitchFamily="34" typeface="微软雅黑"/>
                <a:sym typeface="+mn-ea"/>
              </a:rPr>
              <a:t>  </a:t>
            </a:r>
            <a:r>
              <a:rPr altLang="zh-CN" b="1" lang="en-US" sz="2400">
                <a:solidFill>
                  <a:srgbClr val="034C83"/>
                </a:solidFill>
                <a:latin charset="0" panose="020B0604020202020204" pitchFamily="34" typeface="Arial"/>
                <a:ea charset="-122" panose="020B0503020204020204" pitchFamily="34" typeface="微软雅黑"/>
                <a:sym typeface="+mn-ea"/>
              </a:rPr>
              <a:t> 1.</a:t>
            </a:r>
            <a:r>
              <a:rPr altLang="en-US" b="1" lang="zh-CN" sz="2400">
                <a:solidFill>
                  <a:srgbClr val="034C83"/>
                </a:solidFill>
                <a:latin charset="0" panose="020B0604020202020204" pitchFamily="34" typeface="Arial"/>
                <a:ea charset="-122" panose="020B0503020204020204" pitchFamily="34" typeface="微软雅黑"/>
                <a:sym typeface="+mn-ea"/>
              </a:rPr>
              <a:t>复习有计划、计划有评价</a:t>
            </a:r>
          </a:p>
        </p:txBody>
      </p:sp>
      <p:pic>
        <p:nvPicPr>
          <p:cNvPr id="3" name="图片 2"/>
          <p:cNvPicPr>
            <a:picLocks noChangeAspect="1"/>
          </p:cNvPicPr>
          <p:nvPr/>
        </p:nvPicPr>
        <p:blipFill>
          <a:blip cstate="print" r:embed="rId5"/>
          <a:stretch>
            <a:fillRect/>
          </a:stretch>
        </p:blipFill>
        <p:spPr>
          <a:xfrm>
            <a:off x="239395" y="2365375"/>
            <a:ext cx="3634740" cy="4022725"/>
          </a:xfrm>
          <a:prstGeom prst="rect">
            <a:avLst/>
          </a:prstGeom>
        </p:spPr>
      </p:pic>
      <p:pic>
        <p:nvPicPr>
          <p:cNvPr id="5" name="图片 4"/>
          <p:cNvPicPr>
            <a:picLocks noChangeAspect="1"/>
          </p:cNvPicPr>
          <p:nvPr/>
        </p:nvPicPr>
        <p:blipFill>
          <a:blip cstate="print" r:embed="rId6"/>
          <a:stretch>
            <a:fillRect/>
          </a:stretch>
        </p:blipFill>
        <p:spPr>
          <a:xfrm>
            <a:off x="483907" y="2445721"/>
            <a:ext cx="3781425" cy="3829050"/>
          </a:xfrm>
          <a:prstGeom prst="rect">
            <a:avLst/>
          </a:prstGeom>
        </p:spPr>
      </p:pic>
      <p:pic>
        <p:nvPicPr>
          <p:cNvPr id="6" name="图片 5"/>
          <p:cNvPicPr>
            <a:picLocks noChangeAspect="1"/>
          </p:cNvPicPr>
          <p:nvPr/>
        </p:nvPicPr>
        <p:blipFill>
          <a:blip cstate="print" r:embed="rId7"/>
          <a:srcRect r="35"/>
          <a:stretch>
            <a:fillRect/>
          </a:stretch>
        </p:blipFill>
        <p:spPr>
          <a:xfrm>
            <a:off x="5895414" y="2405119"/>
            <a:ext cx="5687060" cy="4114800"/>
          </a:xfrm>
          <a:prstGeom prst="rect">
            <a:avLst/>
          </a:prstGeom>
        </p:spPr>
      </p:pic>
      <p:pic>
        <p:nvPicPr>
          <p:cNvPr id="7" name="图片 6"/>
          <p:cNvPicPr>
            <a:picLocks noChangeAspect="1"/>
          </p:cNvPicPr>
          <p:nvPr/>
        </p:nvPicPr>
        <p:blipFill>
          <a:blip cstate="print" r:embed="rId8"/>
          <a:srcRect b="46"/>
          <a:stretch>
            <a:fillRect/>
          </a:stretch>
        </p:blipFill>
        <p:spPr>
          <a:xfrm>
            <a:off x="270024" y="2324436"/>
            <a:ext cx="5362575" cy="411988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5"/>
                                        </p:tgtEl>
                                        <p:attrNameLst>
                                          <p:attrName>style.visibility</p:attrName>
                                        </p:attrNameLst>
                                      </p:cBhvr>
                                      <p:to>
                                        <p:strVal val="visible"/>
                                      </p:to>
                                    </p:set>
                                    <p:animEffect filter="blinds(horizontal)" transition="in">
                                      <p:cBhvr>
                                        <p:cTn dur="500" id="7"/>
                                        <p:tgtEl>
                                          <p:spTgt spid="5"/>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6"/>
                                        </p:tgtEl>
                                        <p:attrNameLst>
                                          <p:attrName>style.visibility</p:attrName>
                                        </p:attrNameLst>
                                      </p:cBhvr>
                                      <p:to>
                                        <p:strVal val="visible"/>
                                      </p:to>
                                    </p:set>
                                    <p:animEffect filter="blinds(horizontal)" transition="in">
                                      <p:cBhvr>
                                        <p:cTn dur="500" id="12"/>
                                        <p:tgtEl>
                                          <p:spTgt spid="6"/>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7"/>
                                        </p:tgtEl>
                                        <p:attrNameLst>
                                          <p:attrName>style.visibility</p:attrName>
                                        </p:attrNameLst>
                                      </p:cBhvr>
                                      <p:to>
                                        <p:strVal val="visible"/>
                                      </p:to>
                                    </p:set>
                                    <p:animEffect filter="blinds(horizontal)" transition="in">
                                      <p:cBhvr>
                                        <p:cTn dur="500" id="17"/>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4183380" cy="62992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rPr>
                <a:t>三、高三复习的探索</a:t>
              </a: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11527790" cy="46037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zh-CN" b="1" lang="en-US" sz="2400">
                <a:solidFill>
                  <a:srgbClr val="034C83"/>
                </a:solidFill>
                <a:latin charset="0" panose="020B0604020202020204" pitchFamily="34" typeface="Arial"/>
                <a:ea charset="-122" panose="020B0503020204020204" pitchFamily="34" typeface="微软雅黑"/>
                <a:sym typeface="+mn-ea"/>
              </a:rPr>
              <a:t>2.</a:t>
            </a:r>
            <a:r>
              <a:rPr altLang="en-US" b="1" lang="zh-CN" sz="2400">
                <a:solidFill>
                  <a:srgbClr val="034C83"/>
                </a:solidFill>
                <a:latin charset="0" panose="020B0604020202020204" pitchFamily="34" typeface="Arial"/>
                <a:ea charset="-122" panose="020B0503020204020204" pitchFamily="34" typeface="微软雅黑"/>
                <a:sym typeface="+mn-ea"/>
              </a:rPr>
              <a:t>分层分类做评价，定出措施逐个抓</a:t>
            </a:r>
          </a:p>
        </p:txBody>
      </p:sp>
      <p:sp>
        <p:nvSpPr>
          <p:cNvPr id="2" name="文本框 1"/>
          <p:cNvSpPr txBox="1"/>
          <p:nvPr/>
        </p:nvSpPr>
        <p:spPr>
          <a:xfrm>
            <a:off x="5584825" y="1049020"/>
            <a:ext cx="3373755"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endParaRPr altLang="en-US" b="1" lang="zh-CN" sz="2800">
              <a:latin charset="0" panose="020B0604020202020204" pitchFamily="34" typeface="Arial"/>
              <a:ea charset="-122" panose="020B0503020204020204" pitchFamily="34" typeface="微软雅黑"/>
            </a:endParaRPr>
          </a:p>
        </p:txBody>
      </p:sp>
      <p:pic>
        <p:nvPicPr>
          <p:cNvPr id="9" name="图片 8"/>
          <p:cNvPicPr>
            <a:picLocks noChangeAspect="1"/>
          </p:cNvPicPr>
          <p:nvPr/>
        </p:nvPicPr>
        <p:blipFill>
          <a:blip cstate="print" r:embed="rId5"/>
          <a:srcRect r="16"/>
          <a:stretch>
            <a:fillRect/>
          </a:stretch>
        </p:blipFill>
        <p:spPr>
          <a:xfrm>
            <a:off x="905435" y="1703705"/>
            <a:ext cx="10425505" cy="4358640"/>
          </a:xfrm>
          <a:prstGeom prst="rect">
            <a:avLst/>
          </a:prstGeom>
        </p:spPr>
      </p:pic>
      <p:grpSp>
        <p:nvGrpSpPr>
          <p:cNvPr id="13" name="组合 12"/>
          <p:cNvGrpSpPr/>
          <p:nvPr/>
        </p:nvGrpSpPr>
        <p:grpSpPr>
          <a:xfrm>
            <a:off x="941294" y="1757493"/>
            <a:ext cx="10542633" cy="4358667"/>
            <a:chOff x="492" y="3726"/>
            <a:chExt cx="18077" cy="6586"/>
          </a:xfrm>
        </p:grpSpPr>
        <p:pic>
          <p:nvPicPr>
            <p:cNvPr id="10" name="图片 9"/>
            <p:cNvPicPr>
              <a:picLocks noChangeAspect="1"/>
            </p:cNvPicPr>
            <p:nvPr/>
          </p:nvPicPr>
          <p:blipFill>
            <a:blip cstate="print" r:embed="rId6"/>
            <a:srcRect b="23" r="2"/>
            <a:stretch>
              <a:fillRect/>
            </a:stretch>
          </p:blipFill>
          <p:spPr>
            <a:xfrm>
              <a:off x="492" y="3726"/>
              <a:ext cx="18067" cy="4069"/>
            </a:xfrm>
            <a:prstGeom prst="rect">
              <a:avLst/>
            </a:prstGeom>
          </p:spPr>
        </p:pic>
        <p:pic>
          <p:nvPicPr>
            <p:cNvPr id="11" name="图片 10"/>
            <p:cNvPicPr>
              <a:picLocks noChangeAspect="1"/>
            </p:cNvPicPr>
            <p:nvPr/>
          </p:nvPicPr>
          <p:blipFill>
            <a:blip cstate="print" r:embed="rId7"/>
            <a:srcRect b="77" r="1"/>
            <a:stretch>
              <a:fillRect/>
            </a:stretch>
          </p:blipFill>
          <p:spPr>
            <a:xfrm>
              <a:off x="494" y="7765"/>
              <a:ext cx="18075" cy="2547"/>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9"/>
                                        </p:tgtEl>
                                        <p:attrNameLst>
                                          <p:attrName>style.visibility</p:attrName>
                                        </p:attrNameLst>
                                      </p:cBhvr>
                                      <p:to>
                                        <p:strVal val="visible"/>
                                      </p:to>
                                    </p:set>
                                    <p:animEffect filter="blinds(horizontal)" transition="in">
                                      <p:cBhvr>
                                        <p:cTn dur="500" id="7"/>
                                        <p:tgtEl>
                                          <p:spTgt spid="9"/>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13"/>
                                        </p:tgtEl>
                                        <p:attrNameLst>
                                          <p:attrName>style.visibility</p:attrName>
                                        </p:attrNameLst>
                                      </p:cBhvr>
                                      <p:to>
                                        <p:strVal val="visible"/>
                                      </p:to>
                                    </p:set>
                                    <p:animEffect filter="blinds(horizontal)" transition="in">
                                      <p:cBhvr>
                                        <p:cTn dur="500" id="12"/>
                                        <p:tgtEl>
                                          <p:spTgt spid="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4224233" cy="630942"/>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a:t>
              </a:r>
              <a:r>
                <a:rPr altLang="en-US" b="1" dirty="0" lang="zh-CN" smtClean="0" sz="3500">
                  <a:solidFill>
                    <a:srgbClr val="0070C0"/>
                  </a:solidFill>
                  <a:latin charset="-122" panose="020B0503020204020204" pitchFamily="34" typeface="微软雅黑"/>
                  <a:ea charset="-122" panose="020B0503020204020204" pitchFamily="34" typeface="微软雅黑"/>
                  <a:sym typeface="+mn-ea"/>
                </a:rPr>
                <a:t>、</a:t>
              </a:r>
              <a:r>
                <a:rPr altLang="en-US" b="1" dirty="0" lang="zh-CN" smtClean="0" sz="3500">
                  <a:solidFill>
                    <a:srgbClr val="0070C0"/>
                  </a:solidFill>
                  <a:latin charset="-122" panose="020B0503020204020204" pitchFamily="34" typeface="微软雅黑"/>
                  <a:ea charset="-122" panose="020B0503020204020204" pitchFamily="34" typeface="微软雅黑"/>
                  <a:sym typeface="+mn-ea"/>
                </a:rPr>
                <a:t>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11527790"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rgbClr val="034C83"/>
                </a:solidFill>
                <a:latin charset="0" panose="020B0604020202020204" pitchFamily="34" typeface="Arial"/>
                <a:ea charset="-122" panose="020B0503020204020204" pitchFamily="34" typeface="微软雅黑"/>
                <a:sym typeface="+mn-ea"/>
              </a:rPr>
              <a:t>（</a:t>
            </a:r>
            <a:r>
              <a:rPr altLang="zh-CN" b="1" lang="en-US" sz="2800">
                <a:solidFill>
                  <a:srgbClr val="034C83"/>
                </a:solidFill>
                <a:latin charset="0" panose="020B0604020202020204" pitchFamily="34" typeface="Arial"/>
                <a:ea charset="-122" panose="020B0503020204020204" pitchFamily="34" typeface="微软雅黑"/>
                <a:sym typeface="+mn-ea"/>
              </a:rPr>
              <a:t>2</a:t>
            </a:r>
            <a:r>
              <a:rPr altLang="en-US" b="1" lang="zh-CN" sz="2800">
                <a:solidFill>
                  <a:srgbClr val="034C83"/>
                </a:solidFill>
                <a:latin charset="0" panose="020B0604020202020204" pitchFamily="34" typeface="Arial"/>
                <a:ea charset="-122" panose="020B0503020204020204" pitchFamily="34" typeface="微软雅黑"/>
                <a:sym typeface="+mn-ea"/>
              </a:rPr>
              <a:t>）检查</a:t>
            </a:r>
            <a:r>
              <a:rPr altLang="zh-CN" b="1" lang="en-US" sz="2800">
                <a:solidFill>
                  <a:srgbClr val="034C83"/>
                </a:solidFill>
                <a:latin charset="0" panose="020B0604020202020204" pitchFamily="34" typeface="Arial"/>
                <a:ea charset="-122" panose="020B0503020204020204" pitchFamily="34" typeface="微软雅黑"/>
                <a:sym typeface="+mn-ea"/>
              </a:rPr>
              <a:t>“</a:t>
            </a:r>
            <a:r>
              <a:rPr altLang="en-US" b="1" lang="zh-CN" sz="2800">
                <a:solidFill>
                  <a:srgbClr val="034C83"/>
                </a:solidFill>
                <a:latin charset="0" panose="020B0604020202020204" pitchFamily="34" typeface="Arial"/>
                <a:ea charset="-122" panose="020B0503020204020204" pitchFamily="34" typeface="微软雅黑"/>
                <a:sym typeface="+mn-ea"/>
              </a:rPr>
              <a:t>三本</a:t>
            </a:r>
            <a:r>
              <a:rPr altLang="zh-CN" b="1" lang="en-US" sz="2800">
                <a:solidFill>
                  <a:srgbClr val="034C83"/>
                </a:solidFill>
                <a:latin charset="0" panose="020B0604020202020204" pitchFamily="34" typeface="Arial"/>
                <a:ea charset="-122" panose="020B0503020204020204" pitchFamily="34" typeface="微软雅黑"/>
                <a:sym typeface="+mn-ea"/>
              </a:rPr>
              <a:t>”</a:t>
            </a:r>
            <a:r>
              <a:rPr altLang="en-US" b="1" lang="zh-CN" sz="2800">
                <a:solidFill>
                  <a:srgbClr val="034C83"/>
                </a:solidFill>
                <a:latin charset="0" panose="020B0604020202020204" pitchFamily="34" typeface="Arial"/>
                <a:ea charset="-122" panose="020B0503020204020204" pitchFamily="34" typeface="微软雅黑"/>
                <a:sym typeface="+mn-ea"/>
              </a:rPr>
              <a:t>（笔记本、错题本、标答本）</a:t>
            </a:r>
          </a:p>
        </p:txBody>
      </p:sp>
      <p:pic>
        <p:nvPicPr>
          <p:cNvPr id="3" name="图片 2"/>
          <p:cNvPicPr>
            <a:picLocks noChangeAspect="1"/>
          </p:cNvPicPr>
          <p:nvPr/>
        </p:nvPicPr>
        <p:blipFill>
          <a:blip r:embed="rId5"/>
          <a:srcRect b="3"/>
          <a:stretch>
            <a:fillRect/>
          </a:stretch>
        </p:blipFill>
        <p:spPr>
          <a:xfrm>
            <a:off x="409313" y="1595718"/>
            <a:ext cx="5510530" cy="5091990"/>
          </a:xfrm>
          <a:prstGeom prst="rect">
            <a:avLst/>
          </a:prstGeom>
        </p:spPr>
      </p:pic>
      <p:grpSp>
        <p:nvGrpSpPr>
          <p:cNvPr id="7" name="组合 6"/>
          <p:cNvGrpSpPr/>
          <p:nvPr/>
        </p:nvGrpSpPr>
        <p:grpSpPr>
          <a:xfrm>
            <a:off x="4018915" y="1704004"/>
            <a:ext cx="6085840" cy="5261610"/>
            <a:chOff x="2643" y="2480"/>
            <a:chExt cx="9584" cy="8286"/>
          </a:xfrm>
        </p:grpSpPr>
        <p:pic>
          <p:nvPicPr>
            <p:cNvPr id="5" name="图片 4"/>
            <p:cNvPicPr>
              <a:picLocks noChangeAspect="1"/>
            </p:cNvPicPr>
            <p:nvPr/>
          </p:nvPicPr>
          <p:blipFill>
            <a:blip cstate="print" r:embed="rId6"/>
            <a:srcRect b="3"/>
            <a:stretch>
              <a:fillRect/>
            </a:stretch>
          </p:blipFill>
          <p:spPr>
            <a:xfrm>
              <a:off x="2643" y="2480"/>
              <a:ext cx="9584" cy="8286"/>
            </a:xfrm>
            <a:prstGeom prst="rect">
              <a:avLst/>
            </a:prstGeom>
          </p:spPr>
        </p:pic>
        <p:sp>
          <p:nvSpPr>
            <p:cNvPr id="6" name="圆角矩形 5"/>
            <p:cNvSpPr/>
            <p:nvPr/>
          </p:nvSpPr>
          <p:spPr>
            <a:xfrm>
              <a:off x="10081" y="4273"/>
              <a:ext cx="2039" cy="3243"/>
            </a:xfrm>
            <a:prstGeom prst="roundRect">
              <a:avLst/>
            </a:prstGeom>
            <a:noFill/>
            <a:ln>
              <a:solidFill>
                <a:srgbClr val="C00000"/>
              </a:solidFill>
            </a:ln>
            <a:extLst>
              <a:ext uri="{909E8E84-426E-40DD-AFC4-6F175D3DCCD1}">
                <a14:hiddenFill xmlns:a14="http://schemas.microsoft.com/office/drawing/2010/main" xmlns="">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grpSp>
      <p:pic>
        <p:nvPicPr>
          <p:cNvPr id="4" name="图片 3"/>
          <p:cNvPicPr>
            <a:picLocks noChangeAspect="1"/>
          </p:cNvPicPr>
          <p:nvPr/>
        </p:nvPicPr>
        <p:blipFill>
          <a:blip r:embed="rId7"/>
          <a:srcRect b="245"/>
          <a:stretch>
            <a:fillRect/>
          </a:stretch>
        </p:blipFill>
        <p:spPr>
          <a:xfrm>
            <a:off x="3565525" y="1574800"/>
            <a:ext cx="7229475" cy="512826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3"/>
                                        </p:tgtEl>
                                        <p:attrNameLst>
                                          <p:attrName>style.visibility</p:attrName>
                                        </p:attrNameLst>
                                      </p:cBhvr>
                                      <p:to>
                                        <p:strVal val="visible"/>
                                      </p:to>
                                    </p:set>
                                    <p:animEffect filter="blinds(horizontal)"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7"/>
                                        </p:tgtEl>
                                        <p:attrNameLst>
                                          <p:attrName>style.visibility</p:attrName>
                                        </p:attrNameLst>
                                      </p:cBhvr>
                                      <p:to>
                                        <p:strVal val="visible"/>
                                      </p:to>
                                    </p:set>
                                    <p:animEffect filter="blinds(horizontal)" transition="in">
                                      <p:cBhvr>
                                        <p:cTn dur="500" id="12"/>
                                        <p:tgtEl>
                                          <p:spTgt spid="7"/>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4"/>
                                        </p:tgtEl>
                                        <p:attrNameLst>
                                          <p:attrName>style.visibility</p:attrName>
                                        </p:attrNameLst>
                                      </p:cBhvr>
                                      <p:to>
                                        <p:strVal val="visible"/>
                                      </p:to>
                                    </p:set>
                                    <p:animEffect filter="blinds(horizontal)" transition="in">
                                      <p:cBhvr>
                                        <p:cTn dur="500" id="17"/>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a:p>
              <a:pPr algn="l"/>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307340" y="1049020"/>
            <a:ext cx="7234555" cy="1876425"/>
          </a:xfrm>
          <a:prstGeom prst="rect">
            <a:avLst/>
          </a:prstGeom>
        </p:spPr>
        <p:txBody>
          <a:bodyPr wrap="square">
            <a:spAutoFit/>
            <a:extLst>
              <a:ext uri="{4A0BC546-FE56-4ADE-93B0-CB8AF2F6F144}">
                <wpsdc:textFrameExt xmlns:wpsdc="http://www.wps.cn/officeDocument/2022/drawingmlCustomData" xmlns="" type="text"/>
              </a:ext>
            </a:extLst>
          </a:bodyPr>
          <a:lstStyle/>
          <a:p>
            <a:pPr algn="l" fontAlgn="auto" indent="0">
              <a:lnSpc>
                <a:spcPts val="3480"/>
              </a:lnSpc>
            </a:pPr>
            <a:r>
              <a:rPr altLang="en-US" b="1" dirty="0" lang="zh-CN" sz="2400">
                <a:solidFill>
                  <a:srgbClr val="034C83"/>
                </a:solidFill>
                <a:latin charset="0" panose="020B0604020202020204" pitchFamily="34" typeface="Arial"/>
                <a:ea charset="-122" panose="020B0503020204020204" pitchFamily="34" typeface="微软雅黑"/>
                <a:sym typeface="+mn-ea"/>
              </a:rPr>
              <a:t>（</a:t>
            </a:r>
            <a:r>
              <a:rPr altLang="zh-CN" b="1" dirty="0" lang="en-US" sz="2400">
                <a:solidFill>
                  <a:srgbClr val="034C83"/>
                </a:solidFill>
                <a:latin charset="0" panose="020B0604020202020204" pitchFamily="34" typeface="Arial"/>
                <a:ea charset="-122" panose="020B0503020204020204" pitchFamily="34" typeface="微软雅黑"/>
                <a:sym typeface="+mn-ea"/>
              </a:rPr>
              <a:t>3</a:t>
            </a:r>
            <a:r>
              <a:rPr altLang="en-US" b="1" dirty="0" lang="zh-CN" sz="2400">
                <a:solidFill>
                  <a:srgbClr val="034C83"/>
                </a:solidFill>
                <a:latin charset="0" panose="020B0604020202020204" pitchFamily="34" typeface="Arial"/>
                <a:ea charset="-122" panose="020B0503020204020204" pitchFamily="34" typeface="微软雅黑"/>
                <a:sym typeface="+mn-ea"/>
              </a:rPr>
              <a:t>）夯实基础知识：</a:t>
            </a:r>
          </a:p>
          <a:p>
            <a:pPr algn="l" fontAlgn="auto" indent="0">
              <a:lnSpc>
                <a:spcPts val="3480"/>
              </a:lnSpc>
            </a:pPr>
            <a:r>
              <a:rPr altLang="zh-CN" b="1" dirty="0" lang="en-US" sz="2400">
                <a:solidFill>
                  <a:srgbClr val="034C83"/>
                </a:solidFill>
                <a:latin charset="0" panose="020B0604020202020204" pitchFamily="34" typeface="Arial"/>
                <a:ea charset="-122" panose="020B0503020204020204" pitchFamily="34" typeface="微软雅黑"/>
                <a:sym typeface="+mn-ea"/>
              </a:rPr>
              <a:t> </a:t>
            </a:r>
            <a:r>
              <a:rPr altLang="zh-CN" b="1" dirty="0" lang="en-US" sz="2000">
                <a:solidFill>
                  <a:srgbClr val="034C83"/>
                </a:solidFill>
                <a:latin charset="0" panose="020B0604020202020204" pitchFamily="34" typeface="Arial"/>
                <a:ea charset="-122" panose="020B0503020204020204" pitchFamily="34" typeface="微软雅黑"/>
                <a:sym typeface="+mn-ea"/>
              </a:rPr>
              <a:t>1.</a:t>
            </a:r>
            <a:r>
              <a:rPr altLang="en-US" b="1" dirty="0" lang="zh-CN" sz="2000">
                <a:solidFill>
                  <a:srgbClr val="034C83"/>
                </a:solidFill>
                <a:latin charset="0" panose="020B0604020202020204" pitchFamily="34" typeface="Arial"/>
                <a:ea charset="-122" panose="020B0503020204020204" pitchFamily="34" typeface="微软雅黑"/>
                <a:sym typeface="+mn-ea"/>
              </a:rPr>
              <a:t>课标问题化，知识问题化引导学生自学评</a:t>
            </a:r>
          </a:p>
          <a:p>
            <a:pPr algn="l" fontAlgn="auto" indent="0">
              <a:lnSpc>
                <a:spcPts val="3480"/>
              </a:lnSpc>
            </a:pPr>
            <a:r>
              <a:rPr altLang="zh-CN" b="1" dirty="0" lang="en-US" sz="2400">
                <a:solidFill>
                  <a:srgbClr val="034C83"/>
                </a:solidFill>
                <a:latin charset="0" panose="020B0604020202020204" pitchFamily="34" typeface="Arial"/>
                <a:ea charset="-122" panose="020B0503020204020204" pitchFamily="34" typeface="微软雅黑"/>
                <a:sym typeface="+mn-ea"/>
              </a:rPr>
              <a:t>   </a:t>
            </a:r>
          </a:p>
          <a:p>
            <a:pPr algn="l" fontAlgn="auto" indent="0">
              <a:lnSpc>
                <a:spcPts val="3480"/>
              </a:lnSpc>
            </a:pPr>
            <a:r>
              <a:rPr altLang="zh-CN" b="1" dirty="0" lang="en-US" sz="2000">
                <a:solidFill>
                  <a:srgbClr val="034C83"/>
                </a:solidFill>
                <a:latin charset="0" panose="020B0604020202020204" pitchFamily="34" typeface="Arial"/>
                <a:ea charset="-122" panose="020B0503020204020204" pitchFamily="34" typeface="微软雅黑"/>
                <a:sym typeface="+mn-ea"/>
              </a:rPr>
              <a:t>2.</a:t>
            </a:r>
            <a:r>
              <a:rPr altLang="en-US" b="1" dirty="0" lang="zh-CN" sz="2000">
                <a:solidFill>
                  <a:srgbClr val="034C83"/>
                </a:solidFill>
                <a:latin charset="0" panose="020B0604020202020204" pitchFamily="34" typeface="Arial"/>
                <a:ea charset="-122" panose="020B0503020204020204" pitchFamily="34" typeface="微软雅黑"/>
                <a:sym typeface="+mn-ea"/>
              </a:rPr>
              <a:t>制作问题落实卡，课前课后评</a:t>
            </a:r>
          </a:p>
        </p:txBody>
      </p:sp>
      <p:pic>
        <p:nvPicPr>
          <p:cNvPr id="3" name="图片 2"/>
          <p:cNvPicPr>
            <a:picLocks noChangeAspect="1"/>
          </p:cNvPicPr>
          <p:nvPr/>
        </p:nvPicPr>
        <p:blipFill>
          <a:blip r:embed="rId5"/>
          <a:srcRect r="37"/>
          <a:stretch>
            <a:fillRect/>
          </a:stretch>
        </p:blipFill>
        <p:spPr>
          <a:xfrm>
            <a:off x="5697220" y="895985"/>
            <a:ext cx="5684520" cy="2449195"/>
          </a:xfrm>
          <a:prstGeom prst="rect">
            <a:avLst/>
          </a:prstGeom>
        </p:spPr>
      </p:pic>
      <p:sp>
        <p:nvSpPr>
          <p:cNvPr id="5" name="椭圆形标注 4"/>
          <p:cNvSpPr/>
          <p:nvPr/>
        </p:nvSpPr>
        <p:spPr>
          <a:xfrm>
            <a:off x="6006465" y="1049655"/>
            <a:ext cx="5694045" cy="2258695"/>
          </a:xfrm>
          <a:prstGeom prst="wedgeEllipseCallout">
            <a:avLst/>
          </a:prstGeom>
          <a:noFill/>
          <a:ln w="12700">
            <a:solidFill>
              <a:srgbClr val="C00000"/>
            </a:solidFill>
          </a:ln>
          <a:extLst>
            <a:ext uri="{909E8E84-426E-40DD-AFC4-6F175D3DCCD1}">
              <a14:hiddenFill xmlns:a14="http://schemas.microsoft.com/office/drawing/2010/main" xmlns="">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ln w="9525">
                <a:solidFill>
                  <a:schemeClr val="tx1"/>
                </a:solidFill>
              </a:ln>
            </a:endParaRPr>
          </a:p>
        </p:txBody>
      </p:sp>
      <p:sp>
        <p:nvSpPr>
          <p:cNvPr id="7" name="文本框 6"/>
          <p:cNvSpPr txBox="1"/>
          <p:nvPr/>
        </p:nvSpPr>
        <p:spPr>
          <a:xfrm>
            <a:off x="725805" y="3351530"/>
            <a:ext cx="4818380" cy="822960"/>
          </a:xfrm>
          <a:prstGeom prst="rect">
            <a:avLst/>
          </a:prstGeom>
        </p:spPr>
        <p:txBody>
          <a:bodyPr>
            <a:noAutofit/>
            <a:extLst>
              <a:ext uri="{4A0BC546-FE56-4ADE-93B0-CB8AF2F6F144}">
                <wpsdc:textFrameExt xmlns:wpsdc="http://www.wps.cn/officeDocument/2022/drawingmlCustomData" xmlns="" type="text"/>
              </a:ext>
            </a:extLst>
          </a:bodyPr>
          <a:lstStyle/>
          <a:p>
            <a:pPr algn="l"/>
            <a:r>
              <a:rPr altLang="en-US" b="1" dirty="0" lang="zh-CN" sz="2400">
                <a:latin charset="0" panose="020B0604020202020204" pitchFamily="34" typeface="Arial"/>
                <a:ea charset="-122" panose="020B0503020204020204" pitchFamily="34" typeface="微软雅黑"/>
              </a:rPr>
              <a:t>听写、抽背、板演</a:t>
            </a:r>
          </a:p>
          <a:p>
            <a:pPr algn="l"/>
            <a:r>
              <a:rPr altLang="en-US" b="1" dirty="0" lang="zh-CN" sz="2400">
                <a:latin charset="0" panose="020B0604020202020204" pitchFamily="34" typeface="Arial"/>
                <a:ea charset="-122" panose="020B0503020204020204" pitchFamily="34" typeface="微软雅黑"/>
              </a:rPr>
              <a:t>课前十分钟写、课后巩固记忆等</a:t>
            </a:r>
          </a:p>
        </p:txBody>
      </p:sp>
      <p:pic>
        <p:nvPicPr>
          <p:cNvPr id="2" name="图片 1"/>
          <p:cNvPicPr>
            <a:picLocks noChangeAspect="1"/>
          </p:cNvPicPr>
          <p:nvPr/>
        </p:nvPicPr>
        <p:blipFill>
          <a:blip r:embed="rId6"/>
          <a:stretch>
            <a:fillRect/>
          </a:stretch>
        </p:blipFill>
        <p:spPr>
          <a:xfrm>
            <a:off x="5697855" y="1049020"/>
            <a:ext cx="6269990" cy="5363210"/>
          </a:xfrm>
          <a:prstGeom prst="rect">
            <a:avLst/>
          </a:prstGeom>
        </p:spPr>
      </p:pic>
      <p:sp>
        <p:nvSpPr>
          <p:cNvPr id="4" name="文本框 3"/>
          <p:cNvSpPr txBox="1"/>
          <p:nvPr/>
        </p:nvSpPr>
        <p:spPr>
          <a:xfrm>
            <a:off x="8738235" y="4956810"/>
            <a:ext cx="2212340"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rgbClr val="C00000"/>
                </a:solidFill>
                <a:latin charset="0" panose="020B0604020202020204" pitchFamily="34" typeface="Arial"/>
                <a:ea charset="-122" panose="020B0503020204020204" pitchFamily="34" typeface="微软雅黑"/>
              </a:rPr>
              <a:t>问题落实卡</a:t>
            </a:r>
          </a:p>
        </p:txBody>
      </p:sp>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
                                        </p:tgtEl>
                                        <p:attrNameLst>
                                          <p:attrName>style.visibility</p:attrName>
                                        </p:attrNameLst>
                                      </p:cBhvr>
                                      <p:to>
                                        <p:strVal val="visible"/>
                                      </p:to>
                                    </p:set>
                                    <p:animEffect filter="blinds(horizontal)" transition="in">
                                      <p:cBhvr>
                                        <p:cTn dur="500" id="7"/>
                                        <p:tgtEl>
                                          <p:spTgt spid="2"/>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3" presetSubtype="10">
                                  <p:stCondLst>
                                    <p:cond delay="0"/>
                                  </p:stCondLst>
                                  <p:childTnLst>
                                    <p:set>
                                      <p:cBhvr>
                                        <p:cTn dur="1" fill="hold" id="11">
                                          <p:stCondLst>
                                            <p:cond delay="0"/>
                                          </p:stCondLst>
                                        </p:cTn>
                                        <p:tgtEl>
                                          <p:spTgt spid="4"/>
                                        </p:tgtEl>
                                        <p:attrNameLst>
                                          <p:attrName>style.visibility</p:attrName>
                                        </p:attrNameLst>
                                      </p:cBhvr>
                                      <p:to>
                                        <p:strVal val="visible"/>
                                      </p:to>
                                    </p:set>
                                    <p:animEffect filter="blinds(horizontal)" transition="in">
                                      <p:cBhvr>
                                        <p:cTn dur="500" id="12"/>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grpId="1" spid="4"/>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三、高三复习的探索</a:t>
              </a:r>
              <a:endParaRPr lang="zh-CN" altLang="en-US" sz="3500" b="1" dirty="0">
                <a:solidFill>
                  <a:srgbClr val="0070C0"/>
                </a:solidFill>
                <a:latin typeface="微软雅黑" panose="020B0503020204020204" pitchFamily="34" charset="-122"/>
                <a:ea typeface="微软雅黑" panose="020B0503020204020204" pitchFamily="34" charset="-122"/>
              </a:endParaRPr>
            </a:p>
            <a:p>
              <a:pPr algn="l"/>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400050" y="1049020"/>
            <a:ext cx="11527790"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rgbClr val="034C83"/>
                </a:solidFill>
                <a:latin typeface="Arial" panose="020B0604020202020204" pitchFamily="34" charset="0"/>
                <a:ea typeface="微软雅黑" panose="020B0503020204020204" pitchFamily="34" charset="-122"/>
                <a:sym typeface="+mn-ea"/>
              </a:rPr>
              <a:t>（</a:t>
            </a:r>
            <a:r>
              <a:rPr lang="en-US" altLang="zh-CN" sz="2800" b="1">
                <a:solidFill>
                  <a:srgbClr val="034C83"/>
                </a:solidFill>
                <a:latin typeface="Arial" panose="020B0604020202020204" pitchFamily="34" charset="0"/>
                <a:ea typeface="微软雅黑" panose="020B0503020204020204" pitchFamily="34" charset="-122"/>
                <a:sym typeface="+mn-ea"/>
              </a:rPr>
              <a:t>3</a:t>
            </a:r>
            <a:r>
              <a:rPr lang="zh-CN" altLang="en-US" sz="2800" b="1">
                <a:solidFill>
                  <a:srgbClr val="034C83"/>
                </a:solidFill>
                <a:latin typeface="Arial" panose="020B0604020202020204" pitchFamily="34" charset="0"/>
                <a:ea typeface="微软雅黑" panose="020B0503020204020204" pitchFamily="34" charset="-122"/>
                <a:sym typeface="+mn-ea"/>
              </a:rPr>
              <a:t>）夯实基础知识：</a:t>
            </a:r>
          </a:p>
        </p:txBody>
      </p:sp>
      <p:sp>
        <p:nvSpPr>
          <p:cNvPr id="4" name="文本框 3"/>
          <p:cNvSpPr txBox="1"/>
          <p:nvPr/>
        </p:nvSpPr>
        <p:spPr>
          <a:xfrm>
            <a:off x="6667500" y="1049020"/>
            <a:ext cx="3454400"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rgbClr val="034C83"/>
                </a:solidFill>
                <a:latin typeface="Arial" panose="020B0604020202020204" pitchFamily="34" charset="0"/>
                <a:ea typeface="微软雅黑" panose="020B0503020204020204" pitchFamily="34" charset="-122"/>
              </a:rPr>
              <a:t>熟悉教材到什么程度？</a:t>
            </a:r>
          </a:p>
        </p:txBody>
      </p:sp>
      <p:sp>
        <p:nvSpPr>
          <p:cNvPr id="5" name="文本框 4"/>
          <p:cNvSpPr txBox="1"/>
          <p:nvPr/>
        </p:nvSpPr>
        <p:spPr>
          <a:xfrm>
            <a:off x="400050" y="1574800"/>
            <a:ext cx="11657965" cy="4984750"/>
          </a:xfrm>
          <a:prstGeom prst="rect">
            <a:avLst/>
          </a:prstGeom>
          <a:noFill/>
          <a:ln w="9525">
            <a:solidFill>
              <a:schemeClr val="tx1"/>
            </a:solidFill>
          </a:ln>
        </p:spPr>
        <p:txBody>
          <a:bodyPr wrap="square" rtlCol="0" anchor="t">
            <a:spAutoFit/>
          </a:bodyPr>
          <a:lstStyle/>
          <a:p>
            <a:pPr indent="0" fontAlgn="auto">
              <a:lnSpc>
                <a:spcPts val="2120"/>
              </a:lnSpc>
            </a:pPr>
            <a:r>
              <a:rPr lang="zh-CN" altLang="en-US" sz="1600">
                <a:sym typeface="+mn-ea"/>
              </a:rPr>
              <a:t>《中国高考报告》编委会编撰的2023年度高考蓝皮书《中国高考报告（2023）》，和高中生学习息息相关的是：高考命题要回归教材、促进“双减”，落实教考衔接。试题源于教材，紧扣课标。</a:t>
            </a:r>
            <a:endParaRPr lang="zh-CN" altLang="en-US" sz="1600"/>
          </a:p>
          <a:p>
            <a:pPr indent="0" fontAlgn="auto">
              <a:lnSpc>
                <a:spcPts val="2120"/>
              </a:lnSpc>
            </a:pPr>
            <a:r>
              <a:rPr lang="zh-CN" altLang="en-US" sz="2000" b="1">
                <a:sym typeface="+mn-ea"/>
              </a:rPr>
              <a:t>1、正在进行的高考改革启动了新一轮的回归教材。</a:t>
            </a:r>
            <a:endParaRPr lang="zh-CN" altLang="en-US" sz="2000" b="1"/>
          </a:p>
          <a:p>
            <a:pPr indent="0" fontAlgn="auto">
              <a:lnSpc>
                <a:spcPts val="2120"/>
              </a:lnSpc>
            </a:pPr>
            <a:r>
              <a:rPr lang="zh-CN" altLang="en-US" sz="1600">
                <a:sym typeface="+mn-ea"/>
              </a:rPr>
              <a:t>（1）高考命题改革要配合、促进新教材的推进及相关理念的落实。</a:t>
            </a:r>
            <a:endParaRPr lang="zh-CN" altLang="en-US" sz="1600"/>
          </a:p>
          <a:p>
            <a:pPr indent="0" fontAlgn="auto">
              <a:lnSpc>
                <a:spcPts val="2120"/>
              </a:lnSpc>
            </a:pPr>
            <a:r>
              <a:rPr lang="zh-CN" altLang="en-US" sz="1600">
                <a:sym typeface="+mn-ea"/>
              </a:rPr>
              <a:t>（2）改革中的高考命题要全面、深入地反映新课标的理念。</a:t>
            </a:r>
            <a:endParaRPr lang="zh-CN" altLang="en-US" sz="1600"/>
          </a:p>
          <a:p>
            <a:pPr indent="0" fontAlgn="auto">
              <a:lnSpc>
                <a:spcPts val="2120"/>
              </a:lnSpc>
            </a:pPr>
            <a:r>
              <a:rPr lang="zh-CN" altLang="en-US" sz="1600">
                <a:sym typeface="+mn-ea"/>
              </a:rPr>
              <a:t>（3）《中国考试报告》指出：高考命题会以教材中的知识为蓝本进行改造，既可以实现对基础知识的考查，又可以引导回归教材，减轻学习负担，提高学生学习的针对性和有效性。</a:t>
            </a:r>
            <a:endParaRPr lang="zh-CN" altLang="en-US" sz="1600"/>
          </a:p>
          <a:p>
            <a:pPr indent="0" fontAlgn="auto">
              <a:lnSpc>
                <a:spcPts val="2120"/>
              </a:lnSpc>
            </a:pPr>
            <a:r>
              <a:rPr lang="zh-CN" altLang="en-US" sz="2000" b="1">
                <a:sym typeface="+mn-ea"/>
              </a:rPr>
              <a:t>2、这一轮的回归教材，表现出了两个显著的特点：</a:t>
            </a:r>
            <a:r>
              <a:rPr lang="zh-CN" altLang="en-US" sz="1600">
                <a:sym typeface="+mn-ea"/>
              </a:rPr>
              <a:t>第一：不是简单的联系教材，而是从学科本质上回归学科。</a:t>
            </a:r>
            <a:endParaRPr lang="zh-CN" altLang="en-US" sz="1600"/>
          </a:p>
          <a:p>
            <a:pPr indent="0" fontAlgn="auto">
              <a:lnSpc>
                <a:spcPts val="2120"/>
              </a:lnSpc>
            </a:pPr>
            <a:r>
              <a:rPr lang="en-US" altLang="zh-CN" sz="1600">
                <a:sym typeface="+mn-ea"/>
              </a:rPr>
              <a:t> </a:t>
            </a:r>
            <a:r>
              <a:rPr lang="zh-CN" altLang="en-US" sz="1600">
                <a:sym typeface="+mn-ea"/>
              </a:rPr>
              <a:t>第二：在操作上，强调深入挖掘教材的考评价值：</a:t>
            </a:r>
            <a:endParaRPr lang="zh-CN" altLang="en-US" sz="1600"/>
          </a:p>
          <a:p>
            <a:pPr indent="0" fontAlgn="auto">
              <a:lnSpc>
                <a:spcPts val="2120"/>
              </a:lnSpc>
            </a:pPr>
            <a:r>
              <a:rPr lang="zh-CN" altLang="en-US" sz="1600">
                <a:sym typeface="+mn-ea"/>
              </a:rPr>
              <a:t>（1）高考和教材的直接联系，如教材的典型例题、典型实例。（2）对形成学科思想有帮助的相关内容，如小结、引言等。</a:t>
            </a:r>
            <a:endParaRPr lang="zh-CN" altLang="en-US" sz="1600"/>
          </a:p>
          <a:p>
            <a:pPr indent="0" fontAlgn="auto">
              <a:lnSpc>
                <a:spcPts val="2120"/>
              </a:lnSpc>
            </a:pPr>
            <a:r>
              <a:rPr lang="zh-CN" altLang="en-US" sz="1600">
                <a:sym typeface="+mn-ea"/>
              </a:rPr>
              <a:t>（3）体现新课程理念和特点的内容。</a:t>
            </a:r>
            <a:r>
              <a:rPr lang="en-US" altLang="zh-CN" sz="1600">
                <a:sym typeface="+mn-ea"/>
              </a:rPr>
              <a:t>                                        </a:t>
            </a:r>
            <a:r>
              <a:rPr lang="zh-CN" altLang="en-US" sz="1600">
                <a:sym typeface="+mn-ea"/>
              </a:rPr>
              <a:t>（4）中学忽视，而在大学很重要的内容。</a:t>
            </a:r>
          </a:p>
          <a:p>
            <a:pPr indent="0" fontAlgn="auto">
              <a:lnSpc>
                <a:spcPts val="2120"/>
              </a:lnSpc>
            </a:pPr>
            <a:r>
              <a:rPr lang="en-US" altLang="zh-CN" sz="2000" b="1">
                <a:sym typeface="+mn-ea"/>
              </a:rPr>
              <a:t>3</a:t>
            </a:r>
            <a:r>
              <a:rPr lang="zh-CN" altLang="en-US" sz="2000" b="1">
                <a:sym typeface="+mn-ea"/>
              </a:rPr>
              <a:t>、立足基础知识，根据高考的考核要求，</a:t>
            </a:r>
            <a:r>
              <a:rPr lang="zh-CN" altLang="en-US" sz="1600">
                <a:sym typeface="+mn-ea"/>
              </a:rPr>
              <a:t>从知识形成过程、学科的思想方法、美学价值、教育功能以及在解决实际问题时的独特的作用等方面，深入挖掘教材的考评价值。</a:t>
            </a:r>
            <a:endParaRPr lang="zh-CN" altLang="en-US" sz="1600"/>
          </a:p>
          <a:p>
            <a:pPr indent="0" fontAlgn="auto">
              <a:lnSpc>
                <a:spcPts val="2120"/>
              </a:lnSpc>
            </a:pPr>
            <a:r>
              <a:rPr lang="en-US" altLang="zh-CN" sz="2400" b="1">
                <a:sym typeface="+mn-ea"/>
              </a:rPr>
              <a:t>4</a:t>
            </a:r>
            <a:r>
              <a:rPr lang="zh-CN" altLang="en-US" sz="2400" b="1">
                <a:sym typeface="+mn-ea"/>
              </a:rPr>
              <a:t>、教材是高考命题的发源地</a:t>
            </a:r>
            <a:endParaRPr lang="zh-CN" altLang="en-US" sz="2400" b="1"/>
          </a:p>
          <a:p>
            <a:pPr indent="0" fontAlgn="auto">
              <a:lnSpc>
                <a:spcPts val="2120"/>
              </a:lnSpc>
            </a:pPr>
            <a:r>
              <a:rPr lang="zh-CN" altLang="en-US" sz="1600">
                <a:sym typeface="+mn-ea"/>
              </a:rPr>
              <a:t>（1）几乎所有的高考题都可以用教材上的知识去解决；</a:t>
            </a:r>
            <a:endParaRPr lang="zh-CN" altLang="en-US" sz="1600"/>
          </a:p>
          <a:p>
            <a:pPr indent="0" fontAlgn="auto">
              <a:lnSpc>
                <a:spcPts val="2120"/>
              </a:lnSpc>
            </a:pPr>
            <a:r>
              <a:rPr lang="zh-CN" altLang="en-US" sz="1600">
                <a:sym typeface="+mn-ea"/>
              </a:rPr>
              <a:t>（）许多高考题都能在课本上找到“根源”，如2022年高考很多试题在材料选择上与教材内容进行呼应，在设问上也指向教材进行设计。要求高考命题的题意、描述、问题、解答等都必须能在教材上找到援引。</a:t>
            </a:r>
            <a:endParaRPr lang="zh-CN" altLang="en-US" sz="1600"/>
          </a:p>
          <a:p>
            <a:pPr indent="0" fontAlgn="auto">
              <a:lnSpc>
                <a:spcPts val="2120"/>
              </a:lnSpc>
            </a:pPr>
            <a:r>
              <a:rPr lang="zh-CN" altLang="en-US" sz="1600">
                <a:sym typeface="+mn-ea"/>
              </a:rPr>
              <a:t>（3）相当数量的高考题是对教材内容的变形、改造及综合；</a:t>
            </a: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0" y="-149374"/>
            <a:ext cx="12060187" cy="1092528"/>
            <a:chOff x="0" y="10011"/>
            <a:chExt cx="12060187" cy="1092528"/>
          </a:xfrm>
        </p:grpSpPr>
        <p:sp>
          <p:nvSpPr>
            <p:cNvPr id="62" name="文本框 13"/>
            <p:cNvSpPr txBox="1"/>
            <p:nvPr/>
          </p:nvSpPr>
          <p:spPr>
            <a:xfrm>
              <a:off x="271491" y="165260"/>
              <a:ext cx="309880" cy="583565"/>
            </a:xfrm>
            <a:prstGeom prst="rect">
              <a:avLst/>
            </a:prstGeom>
            <a:noFill/>
          </p:spPr>
          <p:txBody>
            <a:bodyPr wrap="none" rtlCol="0">
              <a:spAutoFit/>
            </a:bodyPr>
            <a:lstStyle/>
            <a:p>
              <a:pPr algn="l"/>
              <a:endParaRPr lang="zh-CN" altLang="en-US" sz="3200" b="1" dirty="0">
                <a:solidFill>
                  <a:srgbClr val="0070C0"/>
                </a:solidFill>
                <a:latin typeface="微软雅黑" panose="020B0503020204020204" pitchFamily="34" charset="-122"/>
                <a:ea typeface="微软雅黑" panose="020B0503020204020204" pitchFamily="34" charset="-122"/>
                <a:sym typeface="+mn-ea"/>
              </a:endParaRPr>
            </a:p>
          </p:txBody>
        </p:sp>
        <p:cxnSp>
          <p:nvCxnSpPr>
            <p:cNvPr id="63" name="直接连接符 62"/>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64" name="组合 63"/>
            <p:cNvGrpSpPr/>
            <p:nvPr/>
          </p:nvGrpSpPr>
          <p:grpSpPr>
            <a:xfrm>
              <a:off x="10692828" y="10011"/>
              <a:ext cx="1367359" cy="1092528"/>
              <a:chOff x="10692828" y="10011"/>
              <a:chExt cx="1367359" cy="1092528"/>
            </a:xfrm>
          </p:grpSpPr>
          <p:sp>
            <p:nvSpPr>
              <p:cNvPr id="65" name="椭圆 64"/>
              <p:cNvSpPr/>
              <p:nvPr/>
            </p:nvSpPr>
            <p:spPr>
              <a:xfrm rot="19800000">
                <a:off x="11304911" y="175608"/>
                <a:ext cx="755276" cy="729626"/>
              </a:xfrm>
              <a:prstGeom prst="ellipse">
                <a:avLst/>
              </a:prstGeom>
              <a:blipFill>
                <a:blip r:embed="rId11"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6" name="椭圆 65"/>
              <p:cNvSpPr/>
              <p:nvPr/>
            </p:nvSpPr>
            <p:spPr>
              <a:xfrm rot="19800000">
                <a:off x="11042074" y="584389"/>
                <a:ext cx="566125" cy="51815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7" name="椭圆 66"/>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6" name="箭头: 右 5"/>
          <p:cNvSpPr/>
          <p:nvPr/>
        </p:nvSpPr>
        <p:spPr>
          <a:xfrm>
            <a:off x="0" y="3674407"/>
            <a:ext cx="12192000" cy="457368"/>
          </a:xfrm>
          <a:prstGeom prst="rightArrow">
            <a:avLst/>
          </a:prstGeom>
          <a:gradFill flip="none" rotWithShape="1">
            <a:gsLst>
              <a:gs pos="0">
                <a:schemeClr val="bg1">
                  <a:lumMod val="95000"/>
                </a:schemeClr>
              </a:gs>
              <a:gs pos="48000">
                <a:schemeClr val="bg1">
                  <a:lumMod val="85000"/>
                </a:schemeClr>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99415" y="741680"/>
            <a:ext cx="4448810" cy="460375"/>
          </a:xfrm>
          <a:prstGeom prst="rect">
            <a:avLst/>
          </a:prstGeom>
          <a:noFill/>
        </p:spPr>
        <p:txBody>
          <a:bodyPr wrap="square" rtlCol="0" anchor="t">
            <a:spAutoFit/>
          </a:bodyPr>
          <a:lstStyle/>
          <a:p>
            <a:pPr algn="l"/>
            <a:r>
              <a:rPr lang="zh-CN" altLang="en-US" sz="2400" b="1">
                <a:solidFill>
                  <a:srgbClr val="034C83"/>
                </a:solidFill>
                <a:latin typeface="Arial" panose="020B0604020202020204" pitchFamily="34" charset="0"/>
                <a:ea typeface="微软雅黑" panose="020B0503020204020204" pitchFamily="34" charset="-122"/>
                <a:sym typeface="+mn-ea"/>
              </a:rPr>
              <a:t>（</a:t>
            </a:r>
            <a:r>
              <a:rPr lang="en-US" altLang="zh-CN" sz="2400" b="1">
                <a:solidFill>
                  <a:srgbClr val="034C83"/>
                </a:solidFill>
                <a:latin typeface="Arial" panose="020B0604020202020204" pitchFamily="34" charset="0"/>
                <a:ea typeface="微软雅黑" panose="020B0503020204020204" pitchFamily="34" charset="-122"/>
                <a:sym typeface="+mn-ea"/>
              </a:rPr>
              <a:t>1</a:t>
            </a:r>
            <a:r>
              <a:rPr lang="zh-CN" altLang="en-US" sz="2400" b="1">
                <a:solidFill>
                  <a:srgbClr val="034C83"/>
                </a:solidFill>
                <a:latin typeface="Arial" panose="020B0604020202020204" pitchFamily="34" charset="0"/>
                <a:ea typeface="微软雅黑" panose="020B0503020204020204" pitchFamily="34" charset="-122"/>
                <a:sym typeface="+mn-ea"/>
              </a:rPr>
              <a:t>）教学评一致性</a:t>
            </a:r>
          </a:p>
        </p:txBody>
      </p:sp>
      <p:sp>
        <p:nvSpPr>
          <p:cNvPr id="2" name="文本框 1"/>
          <p:cNvSpPr txBox="1"/>
          <p:nvPr/>
        </p:nvSpPr>
        <p:spPr>
          <a:xfrm>
            <a:off x="784225" y="1468755"/>
            <a:ext cx="4505960" cy="82994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b="1">
                <a:latin typeface="Arial" panose="020B0604020202020204" pitchFamily="34" charset="0"/>
                <a:ea typeface="微软雅黑" panose="020B0503020204020204" pitchFamily="34" charset="-122"/>
              </a:rPr>
              <a:t>侧重于讲教学评是一致的，教学和评价都指向</a:t>
            </a:r>
            <a:r>
              <a:rPr lang="zh-CN" altLang="en-US" sz="2400" b="1">
                <a:solidFill>
                  <a:srgbClr val="FF0000"/>
                </a:solidFill>
                <a:latin typeface="Arial" panose="020B0604020202020204" pitchFamily="34" charset="0"/>
                <a:ea typeface="微软雅黑" panose="020B0503020204020204" pitchFamily="34" charset="-122"/>
              </a:rPr>
              <a:t>教学目标。</a:t>
            </a:r>
          </a:p>
        </p:txBody>
      </p:sp>
      <p:grpSp>
        <p:nvGrpSpPr>
          <p:cNvPr id="5" name="组合 4"/>
          <p:cNvGrpSpPr/>
          <p:nvPr/>
        </p:nvGrpSpPr>
        <p:grpSpPr>
          <a:xfrm>
            <a:off x="6183630" y="735965"/>
            <a:ext cx="4766945" cy="2846705"/>
            <a:chOff x="2897" y="3413"/>
            <a:chExt cx="9720" cy="5810"/>
          </a:xfrm>
        </p:grpSpPr>
        <p:pic>
          <p:nvPicPr>
            <p:cNvPr id="24582" name="Picture 3"/>
            <p:cNvPicPr>
              <a:picLocks noChangeAspect="1"/>
            </p:cNvPicPr>
            <p:nvPr>
              <p:custDataLst>
                <p:tags r:id="rId5"/>
              </p:custDataLst>
            </p:nvPr>
          </p:nvPicPr>
          <p:blipFill>
            <a:blip r:embed="rId13"/>
            <a:stretch>
              <a:fillRect/>
            </a:stretch>
          </p:blipFill>
          <p:spPr>
            <a:xfrm>
              <a:off x="2897" y="3413"/>
              <a:ext cx="9721" cy="5811"/>
            </a:xfrm>
            <a:prstGeom prst="rect">
              <a:avLst/>
            </a:prstGeom>
            <a:noFill/>
            <a:ln w="9525">
              <a:noFill/>
            </a:ln>
          </p:spPr>
        </p:pic>
        <p:sp>
          <p:nvSpPr>
            <p:cNvPr id="24583" name="WordArt 4"/>
            <p:cNvSpPr/>
            <p:nvPr>
              <p:custDataLst>
                <p:tags r:id="rId6"/>
              </p:custDataLst>
            </p:nvPr>
          </p:nvSpPr>
          <p:spPr>
            <a:xfrm>
              <a:off x="3134" y="6988"/>
              <a:ext cx="1686" cy="1387"/>
            </a:xfrm>
            <a:prstGeom prst="rect">
              <a:avLst/>
            </a:prstGeom>
          </p:spPr>
          <p:txBody>
            <a:bodyPr wrap="none" fromWordArt="1">
              <a:prstTxWarp prst="textPlain">
                <a:avLst>
                  <a:gd name="adj" fmla="val 50000"/>
                </a:avLst>
              </a:prstTxWarp>
              <a:normAutofit/>
            </a:bodyPr>
            <a:lstStyle/>
            <a:p>
              <a:pPr algn="ctr"/>
              <a:r>
                <a:rPr lang="zh-CN" altLang="en-US" sz="2400">
                  <a:ln w="9525" cap="flat" cmpd="sng">
                    <a:solidFill>
                      <a:srgbClr val="000000"/>
                    </a:solidFill>
                    <a:prstDash val="solid"/>
                    <a:headEnd type="none" w="med" len="med"/>
                    <a:tailEnd type="none" w="med" len="med"/>
                  </a:ln>
                  <a:solidFill>
                    <a:srgbClr val="FFFFFF"/>
                  </a:solidFill>
                  <a:latin typeface="宋体" panose="02010600030101010101" pitchFamily="2" charset="-122"/>
                  <a:ea typeface="宋体" panose="02010600030101010101" pitchFamily="2" charset="-122"/>
                </a:rPr>
                <a:t>教学、学习</a:t>
              </a:r>
            </a:p>
          </p:txBody>
        </p:sp>
        <p:sp>
          <p:nvSpPr>
            <p:cNvPr id="24584" name="WordArt 5"/>
            <p:cNvSpPr/>
            <p:nvPr>
              <p:custDataLst>
                <p:tags r:id="rId7"/>
              </p:custDataLst>
            </p:nvPr>
          </p:nvSpPr>
          <p:spPr>
            <a:xfrm>
              <a:off x="11013" y="7264"/>
              <a:ext cx="1603" cy="837"/>
            </a:xfrm>
            <a:prstGeom prst="rect">
              <a:avLst/>
            </a:prstGeom>
          </p:spPr>
          <p:txBody>
            <a:bodyPr wrap="none" fromWordArt="1">
              <a:prstTxWarp prst="textPlain">
                <a:avLst>
                  <a:gd name="adj" fmla="val 50000"/>
                </a:avLst>
              </a:prstTxWarp>
              <a:normAutofit fontScale="85000" lnSpcReduction="20000"/>
            </a:bodyPr>
            <a:lstStyle/>
            <a:p>
              <a:pPr algn="ctr"/>
              <a:r>
                <a:rPr lang="zh-CN" altLang="en-US" sz="2800">
                  <a:ln w="12700" cap="flat" cmpd="sng">
                    <a:solidFill>
                      <a:srgbClr val="3333CC"/>
                    </a:solidFill>
                    <a:prstDash val="solid"/>
                    <a:headEnd type="none" w="med" len="med"/>
                    <a:tailEnd type="none" w="med" len="med"/>
                  </a:ln>
                  <a:solidFill>
                    <a:srgbClr val="B2B2B2">
                      <a:alpha val="50195"/>
                    </a:srgbClr>
                  </a:solidFill>
                  <a:effectLst>
                    <a:outerShdw dist="38100" algn="ctr" rotWithShape="0">
                      <a:srgbClr val="9999FF"/>
                    </a:outerShdw>
                  </a:effectLst>
                  <a:latin typeface="宋体" panose="02010600030101010101" pitchFamily="2" charset="-122"/>
                  <a:ea typeface="宋体" panose="02010600030101010101" pitchFamily="2" charset="-122"/>
                </a:rPr>
                <a:t>评价</a:t>
              </a:r>
            </a:p>
          </p:txBody>
        </p:sp>
        <p:sp>
          <p:nvSpPr>
            <p:cNvPr id="24579" name="WordArt 6"/>
            <p:cNvSpPr/>
            <p:nvPr>
              <p:custDataLst>
                <p:tags r:id="rId8"/>
              </p:custDataLst>
            </p:nvPr>
          </p:nvSpPr>
          <p:spPr>
            <a:xfrm>
              <a:off x="7094" y="4976"/>
              <a:ext cx="1440" cy="820"/>
            </a:xfrm>
            <a:prstGeom prst="rect">
              <a:avLst/>
            </a:prstGeom>
          </p:spPr>
          <p:txBody>
            <a:bodyPr wrap="none" fromWordArt="1">
              <a:prstTxWarp prst="textArchUp">
                <a:avLst>
                  <a:gd name="adj" fmla="val 10800000"/>
                </a:avLst>
              </a:prstTxWarp>
              <a:normAutofit fontScale="65000" lnSpcReduction="20000"/>
            </a:bodyPr>
            <a:lstStyle/>
            <a:p>
              <a:pPr algn="ctr" eaLnBrk="0" hangingPunct="0"/>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目标</a:t>
              </a:r>
            </a:p>
          </p:txBody>
        </p:sp>
      </p:grpSp>
      <p:sp>
        <p:nvSpPr>
          <p:cNvPr id="7" name="文本框 6"/>
          <p:cNvSpPr txBox="1"/>
          <p:nvPr/>
        </p:nvSpPr>
        <p:spPr>
          <a:xfrm>
            <a:off x="399415" y="125730"/>
            <a:ext cx="8163560" cy="583565"/>
          </a:xfrm>
          <a:prstGeom prst="rect">
            <a:avLst/>
          </a:prstGeom>
          <a:noFill/>
        </p:spPr>
        <p:txBody>
          <a:bodyPr wrap="square" rtlCol="0" anchor="t">
            <a:spAutoFit/>
          </a:bodyPr>
          <a:lstStyle/>
          <a:p>
            <a:r>
              <a:rPr lang="zh-CN" altLang="en-US" sz="3200" b="1" dirty="0">
                <a:solidFill>
                  <a:srgbClr val="0070C0"/>
                </a:solidFill>
                <a:latin typeface="微软雅黑" panose="020B0503020204020204" pitchFamily="34" charset="-122"/>
                <a:ea typeface="微软雅黑" panose="020B0503020204020204" pitchFamily="34" charset="-122"/>
                <a:sym typeface="+mn-ea"/>
              </a:rPr>
              <a:t>一、概述</a:t>
            </a:r>
          </a:p>
        </p:txBody>
      </p:sp>
      <p:grpSp>
        <p:nvGrpSpPr>
          <p:cNvPr id="3" name="组合 2"/>
          <p:cNvGrpSpPr/>
          <p:nvPr/>
        </p:nvGrpSpPr>
        <p:grpSpPr>
          <a:xfrm>
            <a:off x="399415" y="4222750"/>
            <a:ext cx="4627245" cy="2073910"/>
            <a:chOff x="629" y="6650"/>
            <a:chExt cx="7287" cy="3266"/>
          </a:xfrm>
        </p:grpSpPr>
        <p:sp>
          <p:nvSpPr>
            <p:cNvPr id="8" name="文本框 7"/>
            <p:cNvSpPr txBox="1"/>
            <p:nvPr/>
          </p:nvSpPr>
          <p:spPr>
            <a:xfrm>
              <a:off x="629" y="6650"/>
              <a:ext cx="4935" cy="725"/>
            </a:xfrm>
            <a:prstGeom prst="rect">
              <a:avLst/>
            </a:prstGeom>
            <a:noFill/>
          </p:spPr>
          <p:txBody>
            <a:bodyPr wrap="square" rtlCol="0" anchor="t">
              <a:spAutoFit/>
            </a:bodyPr>
            <a:lstStyle/>
            <a:p>
              <a:pPr algn="l"/>
              <a:r>
                <a:rPr lang="zh-CN" altLang="en-US" sz="2400" b="1">
                  <a:solidFill>
                    <a:srgbClr val="034C83"/>
                  </a:solidFill>
                  <a:latin typeface="Arial" panose="020B0604020202020204" pitchFamily="34" charset="0"/>
                  <a:ea typeface="微软雅黑" panose="020B0503020204020204" pitchFamily="34" charset="-122"/>
                  <a:sym typeface="+mn-ea"/>
                </a:rPr>
                <a:t>（</a:t>
              </a:r>
              <a:r>
                <a:rPr lang="en-US" altLang="zh-CN" sz="2400" b="1">
                  <a:solidFill>
                    <a:srgbClr val="034C83"/>
                  </a:solidFill>
                  <a:latin typeface="Arial" panose="020B0604020202020204" pitchFamily="34" charset="0"/>
                  <a:ea typeface="微软雅黑" panose="020B0503020204020204" pitchFamily="34" charset="-122"/>
                  <a:sym typeface="+mn-ea"/>
                </a:rPr>
                <a:t>2</a:t>
              </a:r>
              <a:r>
                <a:rPr lang="zh-CN" altLang="en-US" sz="2400" b="1">
                  <a:solidFill>
                    <a:srgbClr val="034C83"/>
                  </a:solidFill>
                  <a:latin typeface="Arial" panose="020B0604020202020204" pitchFamily="34" charset="0"/>
                  <a:ea typeface="微软雅黑" panose="020B0503020204020204" pitchFamily="34" charset="-122"/>
                  <a:sym typeface="+mn-ea"/>
                </a:rPr>
                <a:t>）教学评一体化</a:t>
              </a:r>
            </a:p>
          </p:txBody>
        </p:sp>
        <p:sp>
          <p:nvSpPr>
            <p:cNvPr id="9" name="文本框 8"/>
            <p:cNvSpPr txBox="1"/>
            <p:nvPr/>
          </p:nvSpPr>
          <p:spPr>
            <a:xfrm>
              <a:off x="916" y="8028"/>
              <a:ext cx="7000" cy="1888"/>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b="1">
                  <a:latin typeface="Arial" panose="020B0604020202020204" pitchFamily="34" charset="0"/>
                  <a:ea typeface="微软雅黑" panose="020B0503020204020204" pitchFamily="34" charset="-122"/>
                </a:rPr>
                <a:t>侧重于讲教学评是一体的，</a:t>
              </a:r>
              <a:r>
                <a:rPr lang="zh-CN" altLang="en-US" sz="2400" b="1">
                  <a:solidFill>
                    <a:srgbClr val="FF0000"/>
                  </a:solidFill>
                  <a:latin typeface="Arial" panose="020B0604020202020204" pitchFamily="34" charset="0"/>
                  <a:ea typeface="微软雅黑" panose="020B0503020204020204" pitchFamily="34" charset="-122"/>
                </a:rPr>
                <a:t>评价贯穿于（嵌于）</a:t>
              </a:r>
              <a:r>
                <a:rPr lang="zh-CN" altLang="en-US" sz="2400" b="1">
                  <a:latin typeface="Arial" panose="020B0604020202020204" pitchFamily="34" charset="0"/>
                  <a:ea typeface="微软雅黑" panose="020B0503020204020204" pitchFamily="34" charset="-122"/>
                </a:rPr>
                <a:t>教学的整个过程之中。</a:t>
              </a:r>
            </a:p>
          </p:txBody>
        </p:sp>
      </p:grpSp>
      <p:grpSp>
        <p:nvGrpSpPr>
          <p:cNvPr id="10" name="组合 9"/>
          <p:cNvGrpSpPr/>
          <p:nvPr/>
        </p:nvGrpSpPr>
        <p:grpSpPr>
          <a:xfrm>
            <a:off x="6073775" y="4222750"/>
            <a:ext cx="4767435" cy="2635068"/>
            <a:chOff x="2897" y="3413"/>
            <a:chExt cx="9721" cy="5811"/>
          </a:xfrm>
        </p:grpSpPr>
        <p:pic>
          <p:nvPicPr>
            <p:cNvPr id="12" name="Picture 3"/>
            <p:cNvPicPr>
              <a:picLocks noChangeAspect="1"/>
            </p:cNvPicPr>
            <p:nvPr>
              <p:custDataLst>
                <p:tags r:id="rId1"/>
              </p:custDataLst>
            </p:nvPr>
          </p:nvPicPr>
          <p:blipFill>
            <a:blip r:embed="rId13"/>
            <a:stretch>
              <a:fillRect/>
            </a:stretch>
          </p:blipFill>
          <p:spPr>
            <a:xfrm>
              <a:off x="2897" y="3413"/>
              <a:ext cx="9721" cy="5811"/>
            </a:xfrm>
            <a:prstGeom prst="rect">
              <a:avLst/>
            </a:prstGeom>
            <a:noFill/>
            <a:ln w="9525">
              <a:noFill/>
            </a:ln>
          </p:spPr>
        </p:pic>
        <p:sp>
          <p:nvSpPr>
            <p:cNvPr id="13" name="WordArt 4"/>
            <p:cNvSpPr/>
            <p:nvPr>
              <p:custDataLst>
                <p:tags r:id="rId2"/>
              </p:custDataLst>
            </p:nvPr>
          </p:nvSpPr>
          <p:spPr>
            <a:xfrm>
              <a:off x="3134" y="6988"/>
              <a:ext cx="1686" cy="1387"/>
            </a:xfrm>
            <a:prstGeom prst="rect">
              <a:avLst/>
            </a:prstGeom>
          </p:spPr>
          <p:txBody>
            <a:bodyPr wrap="none" fromWordArt="1">
              <a:prstTxWarp prst="textPlain">
                <a:avLst>
                  <a:gd name="adj" fmla="val 50000"/>
                </a:avLst>
              </a:prstTxWarp>
              <a:normAutofit/>
            </a:bodyPr>
            <a:lstStyle/>
            <a:p>
              <a:pPr algn="ctr"/>
              <a:r>
                <a:rPr lang="zh-CN" altLang="en-US" sz="2400">
                  <a:ln w="9525" cap="flat" cmpd="sng">
                    <a:solidFill>
                      <a:srgbClr val="000000"/>
                    </a:solidFill>
                    <a:prstDash val="solid"/>
                    <a:headEnd type="none" w="med" len="med"/>
                    <a:tailEnd type="none" w="med" len="med"/>
                  </a:ln>
                  <a:solidFill>
                    <a:srgbClr val="FFFFFF"/>
                  </a:solidFill>
                  <a:latin typeface="宋体" panose="02010600030101010101" pitchFamily="2" charset="-122"/>
                  <a:ea typeface="宋体" panose="02010600030101010101" pitchFamily="2" charset="-122"/>
                </a:rPr>
                <a:t>教学、学习</a:t>
              </a:r>
            </a:p>
          </p:txBody>
        </p:sp>
        <p:sp>
          <p:nvSpPr>
            <p:cNvPr id="18" name="WordArt 5"/>
            <p:cNvSpPr/>
            <p:nvPr>
              <p:custDataLst>
                <p:tags r:id="rId3"/>
              </p:custDataLst>
            </p:nvPr>
          </p:nvSpPr>
          <p:spPr>
            <a:xfrm>
              <a:off x="10636" y="6810"/>
              <a:ext cx="1980" cy="1291"/>
            </a:xfrm>
            <a:prstGeom prst="rect">
              <a:avLst/>
            </a:prstGeom>
            <a:solidFill>
              <a:srgbClr val="FFFFFF"/>
            </a:solidFill>
          </p:spPr>
          <p:txBody>
            <a:bodyPr wrap="none" fromWordArt="1">
              <a:prstTxWarp prst="textPlain">
                <a:avLst>
                  <a:gd name="adj" fmla="val 50000"/>
                </a:avLst>
              </a:prstTxWarp>
            </a:bodyPr>
            <a:lstStyle/>
            <a:p>
              <a:pPr algn="ctr"/>
              <a:r>
                <a:rPr lang="zh-CN" altLang="en-US" sz="3200">
                  <a:ln w="12700" cap="flat" cmpd="sng">
                    <a:solidFill>
                      <a:srgbClr val="3333CC"/>
                    </a:solidFill>
                    <a:prstDash val="solid"/>
                    <a:headEnd type="none" w="med" len="med"/>
                    <a:tailEnd type="none" w="med" len="med"/>
                  </a:ln>
                  <a:solidFill>
                    <a:srgbClr val="B2B2B2">
                      <a:alpha val="50195"/>
                    </a:srgbClr>
                  </a:solidFill>
                  <a:effectLst>
                    <a:outerShdw dist="38100" algn="ctr" rotWithShape="0">
                      <a:srgbClr val="9999FF"/>
                    </a:outerShdw>
                  </a:effectLst>
                  <a:latin typeface="宋体" panose="02010600030101010101" pitchFamily="2" charset="-122"/>
                  <a:ea typeface="宋体" panose="02010600030101010101" pitchFamily="2" charset="-122"/>
                </a:rPr>
                <a:t>教学、学习</a:t>
              </a:r>
            </a:p>
          </p:txBody>
        </p:sp>
        <p:sp>
          <p:nvSpPr>
            <p:cNvPr id="19" name="WordArt 6"/>
            <p:cNvSpPr/>
            <p:nvPr>
              <p:custDataLst>
                <p:tags r:id="rId4"/>
              </p:custDataLst>
            </p:nvPr>
          </p:nvSpPr>
          <p:spPr>
            <a:xfrm>
              <a:off x="7094" y="4976"/>
              <a:ext cx="1440" cy="820"/>
            </a:xfrm>
            <a:prstGeom prst="rect">
              <a:avLst/>
            </a:prstGeom>
          </p:spPr>
          <p:txBody>
            <a:bodyPr wrap="none" fromWordArt="1">
              <a:prstTxWarp prst="textArchUp">
                <a:avLst>
                  <a:gd name="adj" fmla="val 10800000"/>
                </a:avLst>
              </a:prstTxWarp>
              <a:normAutofit fontScale="57500" lnSpcReduction="20000"/>
            </a:bodyPr>
            <a:lstStyle/>
            <a:p>
              <a:pPr algn="ctr" eaLnBrk="0" hangingPunct="0"/>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评价</a:t>
              </a:r>
            </a:p>
          </p:txBody>
        </p:sp>
      </p:gr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a:p>
              <a:pPr algn="l"/>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11236960" cy="95313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zh-CN" b="1" lang="en-US" sz="2800">
                <a:solidFill>
                  <a:srgbClr val="034C83"/>
                </a:solidFill>
                <a:latin charset="0" panose="020B0604020202020204" pitchFamily="34" typeface="Arial"/>
                <a:ea charset="-122" panose="020B0503020204020204" pitchFamily="34" typeface="微软雅黑"/>
                <a:sym typeface="+mn-ea"/>
              </a:rPr>
              <a:t>3.</a:t>
            </a:r>
            <a:r>
              <a:rPr altLang="en-US" b="1" lang="zh-CN" sz="2800">
                <a:solidFill>
                  <a:srgbClr val="034C83"/>
                </a:solidFill>
                <a:latin charset="0" panose="020B0604020202020204" pitchFamily="34" typeface="Arial"/>
                <a:ea charset="-122" panose="020B0503020204020204" pitchFamily="34" typeface="微软雅黑"/>
                <a:sym typeface="+mn-ea"/>
              </a:rPr>
              <a:t>关注前沿、五史</a:t>
            </a:r>
            <a:r>
              <a:rPr altLang="en-US" b="1" lang="zh-CN" sz="1600">
                <a:solidFill>
                  <a:srgbClr val="034C83"/>
                </a:solidFill>
                <a:latin charset="0" panose="020B0604020202020204" pitchFamily="34" typeface="Arial"/>
                <a:ea charset="-122" panose="020B0503020204020204" pitchFamily="34" typeface="微软雅黑"/>
                <a:sym typeface="+mn-ea"/>
              </a:rPr>
              <a:t>（中国共产党史、中华人民共和国史、改革开放史、社会主义发展史、中华民族发展史</a:t>
            </a:r>
            <a:r>
              <a:rPr altLang="en-US" b="1" lang="zh-CN" sz="2800">
                <a:solidFill>
                  <a:srgbClr val="034C83"/>
                </a:solidFill>
                <a:latin charset="0" panose="020B0604020202020204" pitchFamily="34" typeface="Arial"/>
                <a:ea charset="-122" panose="020B0503020204020204" pitchFamily="34" typeface="微软雅黑"/>
                <a:sym typeface="+mn-ea"/>
              </a:rPr>
              <a:t>）</a:t>
            </a:r>
          </a:p>
          <a:p>
            <a:pPr algn="l"/>
            <a:r>
              <a:rPr altLang="zh-CN" b="1" lang="en-US" sz="2800">
                <a:solidFill>
                  <a:srgbClr val="034C83"/>
                </a:solidFill>
                <a:latin charset="0" panose="020B0604020202020204" pitchFamily="34" typeface="Arial"/>
                <a:ea charset="-122" panose="020B0503020204020204" pitchFamily="34" typeface="微软雅黑"/>
                <a:sym typeface="+mn-ea"/>
              </a:rPr>
              <a:t>4.</a:t>
            </a:r>
            <a:r>
              <a:rPr altLang="en-US" b="1" lang="zh-CN" sz="2800">
                <a:solidFill>
                  <a:srgbClr val="034C83"/>
                </a:solidFill>
                <a:latin charset="0" panose="020B0604020202020204" pitchFamily="34" typeface="Arial"/>
                <a:ea charset="-122" panose="020B0503020204020204" pitchFamily="34" typeface="微软雅黑"/>
                <a:sym typeface="+mn-ea"/>
              </a:rPr>
              <a:t>重视能力、方法</a:t>
            </a:r>
          </a:p>
        </p:txBody>
      </p:sp>
      <p:pic>
        <p:nvPicPr>
          <p:cNvPr id="4" name="图片 3"/>
          <p:cNvPicPr>
            <a:picLocks noChangeAspect="1"/>
          </p:cNvPicPr>
          <p:nvPr/>
        </p:nvPicPr>
        <p:blipFill>
          <a:blip r:embed="rId5"/>
          <a:stretch>
            <a:fillRect/>
          </a:stretch>
        </p:blipFill>
        <p:spPr>
          <a:xfrm>
            <a:off x="4867275" y="1569085"/>
            <a:ext cx="7003415" cy="5182235"/>
          </a:xfrm>
          <a:prstGeom prst="rect">
            <a:avLst/>
          </a:prstGeom>
        </p:spPr>
      </p:pic>
      <p:pic>
        <p:nvPicPr>
          <p:cNvPr id="9" name="图片 8"/>
          <p:cNvPicPr>
            <a:picLocks noChangeAspect="1"/>
          </p:cNvPicPr>
          <p:nvPr/>
        </p:nvPicPr>
        <p:blipFill>
          <a:blip r:embed="rId6"/>
          <a:srcRect b="42"/>
          <a:stretch>
            <a:fillRect/>
          </a:stretch>
        </p:blipFill>
        <p:spPr>
          <a:xfrm>
            <a:off x="5063490" y="1569085"/>
            <a:ext cx="6748780" cy="5287645"/>
          </a:xfrm>
          <a:prstGeom prst="rect">
            <a:avLst/>
          </a:prstGeom>
        </p:spPr>
      </p:pic>
      <p:pic>
        <p:nvPicPr>
          <p:cNvPr id="10" name="图片 9"/>
          <p:cNvPicPr>
            <a:picLocks noChangeAspect="1"/>
          </p:cNvPicPr>
          <p:nvPr/>
        </p:nvPicPr>
        <p:blipFill>
          <a:blip r:embed="rId7"/>
          <a:srcRect r="17"/>
          <a:stretch>
            <a:fillRect/>
          </a:stretch>
        </p:blipFill>
        <p:spPr>
          <a:xfrm>
            <a:off x="4961255" y="1570355"/>
            <a:ext cx="6749415" cy="5286375"/>
          </a:xfrm>
          <a:prstGeom prst="rect">
            <a:avLst/>
          </a:prstGeom>
        </p:spPr>
      </p:pic>
      <p:pic>
        <p:nvPicPr>
          <p:cNvPr id="11" name="图片 10"/>
          <p:cNvPicPr>
            <a:picLocks noChangeAspect="1"/>
          </p:cNvPicPr>
          <p:nvPr/>
        </p:nvPicPr>
        <p:blipFill>
          <a:blip r:embed="rId8"/>
          <a:srcRect b="56" r="27"/>
          <a:stretch>
            <a:fillRect/>
          </a:stretch>
        </p:blipFill>
        <p:spPr>
          <a:xfrm>
            <a:off x="4950460" y="1464310"/>
            <a:ext cx="6985635" cy="5287010"/>
          </a:xfrm>
          <a:prstGeom prst="rect">
            <a:avLst/>
          </a:prstGeom>
        </p:spPr>
      </p:pic>
      <p:pic>
        <p:nvPicPr>
          <p:cNvPr id="12" name="图片 11"/>
          <p:cNvPicPr>
            <a:picLocks noChangeAspect="1"/>
          </p:cNvPicPr>
          <p:nvPr/>
        </p:nvPicPr>
        <p:blipFill>
          <a:blip r:embed="rId9"/>
          <a:srcRect b="77"/>
          <a:stretch>
            <a:fillRect/>
          </a:stretch>
        </p:blipFill>
        <p:spPr>
          <a:xfrm>
            <a:off x="4939665" y="1570355"/>
            <a:ext cx="6996430" cy="5095240"/>
          </a:xfrm>
          <a:prstGeom prst="rect">
            <a:avLst/>
          </a:prstGeom>
        </p:spPr>
      </p:pic>
      <p:pic>
        <p:nvPicPr>
          <p:cNvPr id="3" name="图片 2"/>
          <p:cNvPicPr>
            <a:picLocks noChangeAspect="1"/>
          </p:cNvPicPr>
          <p:nvPr/>
        </p:nvPicPr>
        <p:blipFill>
          <a:blip r:embed="rId10"/>
          <a:stretch>
            <a:fillRect/>
          </a:stretch>
        </p:blipFill>
        <p:spPr>
          <a:xfrm>
            <a:off x="229235" y="2005965"/>
            <a:ext cx="4551680" cy="4763135"/>
          </a:xfrm>
          <a:prstGeom prst="rect">
            <a:avLst/>
          </a:prstGeom>
        </p:spPr>
      </p:pic>
      <p:pic>
        <p:nvPicPr>
          <p:cNvPr id="5" name="图片 4"/>
          <p:cNvPicPr>
            <a:picLocks noChangeAspect="1"/>
          </p:cNvPicPr>
          <p:nvPr/>
        </p:nvPicPr>
        <p:blipFill>
          <a:blip r:embed="rId11"/>
          <a:srcRect b="20" r="10"/>
          <a:stretch>
            <a:fillRect/>
          </a:stretch>
        </p:blipFill>
        <p:spPr>
          <a:xfrm>
            <a:off x="0" y="2005965"/>
            <a:ext cx="4781550" cy="4659630"/>
          </a:xfrm>
          <a:prstGeom prst="rect">
            <a:avLst/>
          </a:prstGeom>
        </p:spPr>
      </p:pic>
      <p:pic>
        <p:nvPicPr>
          <p:cNvPr id="6" name="图片 5"/>
          <p:cNvPicPr>
            <a:picLocks noChangeAspect="1"/>
          </p:cNvPicPr>
          <p:nvPr/>
        </p:nvPicPr>
        <p:blipFill>
          <a:blip r:embed="rId12"/>
          <a:srcRect r="20"/>
          <a:stretch>
            <a:fillRect/>
          </a:stretch>
        </p:blipFill>
        <p:spPr>
          <a:xfrm>
            <a:off x="81915" y="1948815"/>
            <a:ext cx="4857750" cy="480187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3"/>
                                        </p:tgtEl>
                                        <p:attrNameLst>
                                          <p:attrName>style.visibility</p:attrName>
                                        </p:attrNameLst>
                                      </p:cBhvr>
                                      <p:to>
                                        <p:strVal val="visible"/>
                                      </p:to>
                                    </p:set>
                                    <p:animEffect filter="blinds(horizontal)"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5"/>
                                        </p:tgtEl>
                                        <p:attrNameLst>
                                          <p:attrName>style.visibility</p:attrName>
                                        </p:attrNameLst>
                                      </p:cBhvr>
                                      <p:to>
                                        <p:strVal val="visible"/>
                                      </p:to>
                                    </p:set>
                                    <p:animEffect filter="blinds(horizontal)" transition="in">
                                      <p:cBhvr>
                                        <p:cTn dur="500" id="12"/>
                                        <p:tgtEl>
                                          <p:spTgt spid="5"/>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6"/>
                                        </p:tgtEl>
                                        <p:attrNameLst>
                                          <p:attrName>style.visibility</p:attrName>
                                        </p:attrNameLst>
                                      </p:cBhvr>
                                      <p:to>
                                        <p:strVal val="visible"/>
                                      </p:to>
                                    </p:set>
                                    <p:animEffect filter="blinds(horizontal)" transition="in">
                                      <p:cBhvr>
                                        <p:cTn dur="500" id="17"/>
                                        <p:tgtEl>
                                          <p:spTgt spid="6"/>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3" presetSubtype="10">
                                  <p:stCondLst>
                                    <p:cond delay="0"/>
                                  </p:stCondLst>
                                  <p:childTnLst>
                                    <p:set>
                                      <p:cBhvr>
                                        <p:cTn dur="1" fill="hold" id="21">
                                          <p:stCondLst>
                                            <p:cond delay="0"/>
                                          </p:stCondLst>
                                        </p:cTn>
                                        <p:tgtEl>
                                          <p:spTgt spid="4"/>
                                        </p:tgtEl>
                                        <p:attrNameLst>
                                          <p:attrName>style.visibility</p:attrName>
                                        </p:attrNameLst>
                                      </p:cBhvr>
                                      <p:to>
                                        <p:strVal val="visible"/>
                                      </p:to>
                                    </p:set>
                                    <p:animEffect filter="blinds(horizontal)" transition="in">
                                      <p:cBhvr>
                                        <p:cTn dur="500" id="22"/>
                                        <p:tgtEl>
                                          <p:spTgt spid="4"/>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3" presetSubtype="10">
                                  <p:stCondLst>
                                    <p:cond delay="0"/>
                                  </p:stCondLst>
                                  <p:childTnLst>
                                    <p:set>
                                      <p:cBhvr>
                                        <p:cTn dur="1" fill="hold" id="26">
                                          <p:stCondLst>
                                            <p:cond delay="0"/>
                                          </p:stCondLst>
                                        </p:cTn>
                                        <p:tgtEl>
                                          <p:spTgt spid="9"/>
                                        </p:tgtEl>
                                        <p:attrNameLst>
                                          <p:attrName>style.visibility</p:attrName>
                                        </p:attrNameLst>
                                      </p:cBhvr>
                                      <p:to>
                                        <p:strVal val="visible"/>
                                      </p:to>
                                    </p:set>
                                    <p:animEffect filter="blinds(horizontal)" transition="in">
                                      <p:cBhvr>
                                        <p:cTn dur="500" id="27"/>
                                        <p:tgtEl>
                                          <p:spTgt spid="9"/>
                                        </p:tgtEl>
                                      </p:cBhvr>
                                    </p:animEffect>
                                  </p:childTnLst>
                                </p:cTn>
                              </p:par>
                            </p:childTnLst>
                          </p:cTn>
                        </p:par>
                      </p:childTnLst>
                    </p:cTn>
                  </p:par>
                  <p:par>
                    <p:cTn fill="hold" id="28">
                      <p:stCondLst>
                        <p:cond delay="indefinite"/>
                      </p:stCondLst>
                      <p:childTnLst>
                        <p:par>
                          <p:cTn fill="hold" id="29">
                            <p:stCondLst>
                              <p:cond delay="0"/>
                            </p:stCondLst>
                            <p:childTnLst>
                              <p:par>
                                <p:cTn fill="hold" id="30" nodeType="clickEffect" presetClass="entr" presetID="3" presetSubtype="10">
                                  <p:stCondLst>
                                    <p:cond delay="0"/>
                                  </p:stCondLst>
                                  <p:childTnLst>
                                    <p:set>
                                      <p:cBhvr>
                                        <p:cTn dur="1" fill="hold" id="31">
                                          <p:stCondLst>
                                            <p:cond delay="0"/>
                                          </p:stCondLst>
                                        </p:cTn>
                                        <p:tgtEl>
                                          <p:spTgt spid="10"/>
                                        </p:tgtEl>
                                        <p:attrNameLst>
                                          <p:attrName>style.visibility</p:attrName>
                                        </p:attrNameLst>
                                      </p:cBhvr>
                                      <p:to>
                                        <p:strVal val="visible"/>
                                      </p:to>
                                    </p:set>
                                    <p:animEffect filter="blinds(horizontal)" transition="in">
                                      <p:cBhvr>
                                        <p:cTn dur="500" id="32"/>
                                        <p:tgtEl>
                                          <p:spTgt spid="10"/>
                                        </p:tgtEl>
                                      </p:cBhvr>
                                    </p:animEffect>
                                  </p:childTnLst>
                                </p:cTn>
                              </p:par>
                            </p:childTnLst>
                          </p:cTn>
                        </p:par>
                      </p:childTnLst>
                    </p:cTn>
                  </p:par>
                  <p:par>
                    <p:cTn fill="hold" id="33">
                      <p:stCondLst>
                        <p:cond delay="indefinite"/>
                      </p:stCondLst>
                      <p:childTnLst>
                        <p:par>
                          <p:cTn fill="hold" id="34">
                            <p:stCondLst>
                              <p:cond delay="0"/>
                            </p:stCondLst>
                            <p:childTnLst>
                              <p:par>
                                <p:cTn fill="hold" id="35" nodeType="clickEffect" presetClass="entr" presetID="3" presetSubtype="10">
                                  <p:stCondLst>
                                    <p:cond delay="0"/>
                                  </p:stCondLst>
                                  <p:childTnLst>
                                    <p:set>
                                      <p:cBhvr>
                                        <p:cTn dur="1" fill="hold" id="36">
                                          <p:stCondLst>
                                            <p:cond delay="0"/>
                                          </p:stCondLst>
                                        </p:cTn>
                                        <p:tgtEl>
                                          <p:spTgt spid="11"/>
                                        </p:tgtEl>
                                        <p:attrNameLst>
                                          <p:attrName>style.visibility</p:attrName>
                                        </p:attrNameLst>
                                      </p:cBhvr>
                                      <p:to>
                                        <p:strVal val="visible"/>
                                      </p:to>
                                    </p:set>
                                    <p:animEffect filter="blinds(horizontal)" transition="in">
                                      <p:cBhvr>
                                        <p:cTn dur="500" id="37"/>
                                        <p:tgtEl>
                                          <p:spTgt spid="11"/>
                                        </p:tgtEl>
                                      </p:cBhvr>
                                    </p:animEffect>
                                  </p:childTnLst>
                                </p:cTn>
                              </p:par>
                            </p:childTnLst>
                          </p:cTn>
                        </p:par>
                      </p:childTnLst>
                    </p:cTn>
                  </p:par>
                  <p:par>
                    <p:cTn fill="hold" id="38">
                      <p:stCondLst>
                        <p:cond delay="indefinite"/>
                      </p:stCondLst>
                      <p:childTnLst>
                        <p:par>
                          <p:cTn fill="hold" id="39">
                            <p:stCondLst>
                              <p:cond delay="0"/>
                            </p:stCondLst>
                            <p:childTnLst>
                              <p:par>
                                <p:cTn fill="hold" id="40" nodeType="clickEffect" presetClass="entr" presetID="3" presetSubtype="10">
                                  <p:stCondLst>
                                    <p:cond delay="0"/>
                                  </p:stCondLst>
                                  <p:childTnLst>
                                    <p:set>
                                      <p:cBhvr>
                                        <p:cTn dur="1" fill="hold" id="41">
                                          <p:stCondLst>
                                            <p:cond delay="0"/>
                                          </p:stCondLst>
                                        </p:cTn>
                                        <p:tgtEl>
                                          <p:spTgt spid="12"/>
                                        </p:tgtEl>
                                        <p:attrNameLst>
                                          <p:attrName>style.visibility</p:attrName>
                                        </p:attrNameLst>
                                      </p:cBhvr>
                                      <p:to>
                                        <p:strVal val="visible"/>
                                      </p:to>
                                    </p:set>
                                    <p:animEffect filter="blinds(horizontal)" transition="in">
                                      <p:cBhvr>
                                        <p:cTn dur="500" id="42"/>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三、高三复习的探索</a:t>
              </a:r>
              <a:endParaRPr lang="zh-CN" altLang="en-US" sz="3500" b="1" dirty="0">
                <a:solidFill>
                  <a:srgbClr val="0070C0"/>
                </a:solidFill>
                <a:latin typeface="微软雅黑" panose="020B0503020204020204" pitchFamily="34" charset="-122"/>
                <a:ea typeface="微软雅黑" panose="020B0503020204020204" pitchFamily="34" charset="-122"/>
              </a:endParaRPr>
            </a:p>
            <a:p>
              <a:pPr algn="l"/>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400050" y="1049020"/>
            <a:ext cx="8911590"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rgbClr val="034C83"/>
                </a:solidFill>
                <a:latin typeface="Arial" panose="020B0604020202020204" pitchFamily="34" charset="0"/>
                <a:ea typeface="微软雅黑" panose="020B0503020204020204" pitchFamily="34" charset="-122"/>
                <a:sym typeface="+mn-ea"/>
              </a:rPr>
              <a:t>（</a:t>
            </a:r>
            <a:r>
              <a:rPr lang="en-US" altLang="zh-CN" sz="2800" b="1">
                <a:solidFill>
                  <a:srgbClr val="034C83"/>
                </a:solidFill>
                <a:latin typeface="Arial" panose="020B0604020202020204" pitchFamily="34" charset="0"/>
                <a:ea typeface="微软雅黑" panose="020B0503020204020204" pitchFamily="34" charset="-122"/>
                <a:sym typeface="+mn-ea"/>
              </a:rPr>
              <a:t>4</a:t>
            </a:r>
            <a:r>
              <a:rPr lang="zh-CN" altLang="en-US" sz="2800" b="1">
                <a:solidFill>
                  <a:srgbClr val="034C83"/>
                </a:solidFill>
                <a:latin typeface="Arial" panose="020B0604020202020204" pitchFamily="34" charset="0"/>
                <a:ea typeface="微软雅黑" panose="020B0503020204020204" pitchFamily="34" charset="-122"/>
                <a:sym typeface="+mn-ea"/>
              </a:rPr>
              <a:t>）日常快反馈，循环评</a:t>
            </a:r>
          </a:p>
        </p:txBody>
      </p:sp>
      <p:sp>
        <p:nvSpPr>
          <p:cNvPr id="2" name="文本框 1"/>
          <p:cNvSpPr txBox="1"/>
          <p:nvPr/>
        </p:nvSpPr>
        <p:spPr>
          <a:xfrm>
            <a:off x="400050" y="1912620"/>
            <a:ext cx="11476355" cy="3143885"/>
          </a:xfrm>
          <a:prstGeom prst="rect">
            <a:avLst/>
          </a:prstGeom>
          <a:ln>
            <a:solidFill>
              <a:srgbClr val="C00000"/>
            </a:solidFill>
          </a:ln>
        </p:spPr>
        <p:txBody>
          <a:bodyPr wrap="square">
            <a:noAutofit/>
            <a:extLst>
              <a:ext uri="{4A0BC546-FE56-4ADE-93B0-CB8AF2F6F144}">
                <wpsdc:textFrameExt xmlns="" xmlns:wpsdc="http://www.wps.cn/officeDocument/2022/drawingmlCustomData" type="text"/>
              </a:ext>
            </a:extLst>
          </a:bodyPr>
          <a:lstStyle/>
          <a:p>
            <a:pPr algn="l"/>
            <a:r>
              <a:rPr lang="zh-CN" altLang="en-US" sz="2400" b="1" dirty="0">
                <a:solidFill>
                  <a:schemeClr val="accent1"/>
                </a:solidFill>
                <a:latin typeface="Arial" panose="020B0604020202020204" pitchFamily="34" charset="0"/>
                <a:ea typeface="微软雅黑" panose="020B0503020204020204" pitchFamily="34" charset="-122"/>
              </a:rPr>
              <a:t>优生：机读</a:t>
            </a:r>
            <a:r>
              <a:rPr lang="en-US" altLang="zh-CN" sz="2400" b="1" dirty="0">
                <a:solidFill>
                  <a:schemeClr val="accent1"/>
                </a:solidFill>
                <a:latin typeface="Arial" panose="020B0604020202020204" pitchFamily="34" charset="0"/>
                <a:ea typeface="微软雅黑" panose="020B0503020204020204" pitchFamily="34" charset="-122"/>
              </a:rPr>
              <a:t>+</a:t>
            </a:r>
            <a:r>
              <a:rPr lang="zh-CN" altLang="en-US" sz="2400" b="1" dirty="0">
                <a:solidFill>
                  <a:schemeClr val="accent1"/>
                </a:solidFill>
                <a:latin typeface="Arial" panose="020B0604020202020204" pitchFamily="34" charset="0"/>
                <a:ea typeface="微软雅黑" panose="020B0503020204020204" pitchFamily="34" charset="-122"/>
              </a:rPr>
              <a:t>手阅</a:t>
            </a:r>
            <a:r>
              <a:rPr lang="en-US" altLang="zh-CN" sz="2400" b="1" dirty="0">
                <a:solidFill>
                  <a:schemeClr val="accent1"/>
                </a:solidFill>
                <a:latin typeface="Arial" panose="020B0604020202020204" pitchFamily="34" charset="0"/>
                <a:ea typeface="微软雅黑" panose="020B0503020204020204" pitchFamily="34" charset="-122"/>
              </a:rPr>
              <a:t> </a:t>
            </a:r>
            <a:r>
              <a:rPr lang="zh-CN" altLang="en-US" sz="2400" b="1" dirty="0">
                <a:solidFill>
                  <a:schemeClr val="accent1"/>
                </a:solidFill>
                <a:latin typeface="Arial" panose="020B0604020202020204" pitchFamily="34" charset="0"/>
                <a:ea typeface="微软雅黑" panose="020B0503020204020204" pitchFamily="34" charset="-122"/>
              </a:rPr>
              <a:t>（单独辅导、面批面改）</a:t>
            </a:r>
            <a:endParaRPr lang="en-US" altLang="zh-CN" sz="2400" b="1" dirty="0">
              <a:solidFill>
                <a:schemeClr val="accent1"/>
              </a:solidFill>
              <a:latin typeface="Arial" panose="020B0604020202020204" pitchFamily="34" charset="0"/>
              <a:ea typeface="微软雅黑" panose="020B0503020204020204" pitchFamily="34" charset="-122"/>
            </a:endParaRPr>
          </a:p>
          <a:p>
            <a:pPr algn="l"/>
            <a:endParaRPr lang="zh-CN" altLang="en-US" sz="2400" b="1" dirty="0">
              <a:solidFill>
                <a:schemeClr val="accent1"/>
              </a:solidFill>
              <a:latin typeface="Arial" panose="020B0604020202020204" pitchFamily="34" charset="0"/>
              <a:ea typeface="微软雅黑" panose="020B0503020204020204" pitchFamily="34" charset="-122"/>
            </a:endParaRPr>
          </a:p>
          <a:p>
            <a:pPr algn="l"/>
            <a:r>
              <a:rPr lang="zh-CN" altLang="en-US" sz="2400" b="1" dirty="0">
                <a:solidFill>
                  <a:schemeClr val="accent1"/>
                </a:solidFill>
                <a:latin typeface="Arial" panose="020B0604020202020204" pitchFamily="34" charset="0"/>
                <a:ea typeface="微软雅黑" panose="020B0503020204020204" pitchFamily="34" charset="-122"/>
              </a:rPr>
              <a:t>平行班：小题量小步走（中午）</a:t>
            </a:r>
            <a:r>
              <a:rPr lang="en-US" altLang="zh-CN" sz="2400" b="1" dirty="0">
                <a:solidFill>
                  <a:schemeClr val="accent1"/>
                </a:solidFill>
                <a:latin typeface="Arial" panose="020B0604020202020204" pitchFamily="34" charset="0"/>
                <a:ea typeface="微软雅黑" panose="020B0503020204020204" pitchFamily="34" charset="-122"/>
              </a:rPr>
              <a:t> </a:t>
            </a:r>
          </a:p>
          <a:p>
            <a:pPr algn="l"/>
            <a:endParaRPr lang="zh-CN" altLang="en-US" sz="2400" b="1" dirty="0">
              <a:solidFill>
                <a:schemeClr val="accent1"/>
              </a:solidFill>
              <a:latin typeface="Arial" panose="020B0604020202020204" pitchFamily="34" charset="0"/>
              <a:ea typeface="微软雅黑" panose="020B0503020204020204" pitchFamily="34" charset="-122"/>
            </a:endParaRPr>
          </a:p>
          <a:p>
            <a:pPr algn="l"/>
            <a:r>
              <a:rPr lang="zh-CN" altLang="en-US" sz="2400" b="1" dirty="0" smtClean="0">
                <a:solidFill>
                  <a:schemeClr val="accent1"/>
                </a:solidFill>
                <a:latin typeface="Arial" panose="020B0604020202020204" pitchFamily="34" charset="0"/>
                <a:ea typeface="微软雅黑" panose="020B0503020204020204" pitchFamily="34" charset="-122"/>
              </a:rPr>
              <a:t>边缘</a:t>
            </a:r>
            <a:r>
              <a:rPr lang="zh-CN" altLang="en-US" sz="2400" b="1" dirty="0">
                <a:solidFill>
                  <a:schemeClr val="accent1"/>
                </a:solidFill>
                <a:latin typeface="Arial" panose="020B0604020202020204" pitchFamily="34" charset="0"/>
                <a:ea typeface="微软雅黑" panose="020B0503020204020204" pitchFamily="34" charset="-122"/>
              </a:rPr>
              <a:t>生：每周日把月考错的、学过的、典型的、周考的等，再出成题，边缘生考试</a:t>
            </a:r>
          </a:p>
          <a:p>
            <a:pPr algn="l"/>
            <a:r>
              <a:rPr lang="zh-CN" altLang="en-US" sz="2400" b="1" dirty="0">
                <a:solidFill>
                  <a:schemeClr val="accent1"/>
                </a:solidFill>
                <a:latin typeface="Arial" panose="020B0604020202020204" pitchFamily="34" charset="0"/>
                <a:ea typeface="微软雅黑" panose="020B0503020204020204" pitchFamily="34" charset="-122"/>
              </a:rPr>
              <a:t>（错题重考、快考快阅）</a:t>
            </a: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a:p>
              <a:pPr algn="l"/>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11527790"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rgbClr val="034C83"/>
                </a:solidFill>
                <a:latin charset="0" panose="020B0604020202020204" pitchFamily="34" typeface="Arial"/>
                <a:ea charset="-122" panose="020B0503020204020204" pitchFamily="34" typeface="微软雅黑"/>
                <a:sym typeface="+mn-ea"/>
              </a:rPr>
              <a:t>（</a:t>
            </a:r>
            <a:r>
              <a:rPr altLang="zh-CN" b="1" lang="en-US" sz="2800">
                <a:solidFill>
                  <a:srgbClr val="034C83"/>
                </a:solidFill>
                <a:latin charset="0" panose="020B0604020202020204" pitchFamily="34" typeface="Arial"/>
                <a:ea charset="-122" panose="020B0503020204020204" pitchFamily="34" typeface="微软雅黑"/>
                <a:sym typeface="+mn-ea"/>
              </a:rPr>
              <a:t>5</a:t>
            </a:r>
            <a:r>
              <a:rPr altLang="en-US" b="1" lang="zh-CN" sz="2800">
                <a:solidFill>
                  <a:srgbClr val="034C83"/>
                </a:solidFill>
                <a:latin charset="0" panose="020B0604020202020204" pitchFamily="34" typeface="Arial"/>
                <a:ea charset="-122" panose="020B0503020204020204" pitchFamily="34" typeface="微软雅黑"/>
                <a:sym typeface="+mn-ea"/>
              </a:rPr>
              <a:t>）训练有滚动，经常评</a:t>
            </a:r>
          </a:p>
        </p:txBody>
      </p:sp>
      <p:sp>
        <p:nvSpPr>
          <p:cNvPr id="2" name="文本框 1"/>
          <p:cNvSpPr txBox="1"/>
          <p:nvPr/>
        </p:nvSpPr>
        <p:spPr>
          <a:xfrm>
            <a:off x="782320" y="1724660"/>
            <a:ext cx="5313680" cy="46037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dirty="0" lang="zh-CN" sz="2400">
                <a:solidFill>
                  <a:schemeClr val="accent1"/>
                </a:solidFill>
                <a:latin charset="0" panose="020B0604020202020204" pitchFamily="34" typeface="Arial"/>
                <a:ea charset="-122" panose="020B0503020204020204" pitchFamily="34" typeface="微软雅黑"/>
              </a:rPr>
              <a:t>每周周清建立错题库（高一开始）</a:t>
            </a:r>
          </a:p>
        </p:txBody>
      </p:sp>
      <p:pic>
        <p:nvPicPr>
          <p:cNvPr id="3" name="图片 2"/>
          <p:cNvPicPr>
            <a:picLocks noChangeAspect="1"/>
          </p:cNvPicPr>
          <p:nvPr/>
        </p:nvPicPr>
        <p:blipFill>
          <a:blip cstate="print" r:embed="rId5"/>
          <a:stretch>
            <a:fillRect/>
          </a:stretch>
        </p:blipFill>
        <p:spPr>
          <a:xfrm>
            <a:off x="759534" y="2587289"/>
            <a:ext cx="4377241" cy="4147185"/>
          </a:xfrm>
          <a:prstGeom prst="rect">
            <a:avLst/>
          </a:prstGeom>
        </p:spPr>
      </p:pic>
      <p:pic>
        <p:nvPicPr>
          <p:cNvPr id="4" name="图片 3"/>
          <p:cNvPicPr>
            <a:picLocks noChangeAspect="1"/>
          </p:cNvPicPr>
          <p:nvPr/>
        </p:nvPicPr>
        <p:blipFill>
          <a:blip cstate="print" r:embed="rId6"/>
          <a:stretch>
            <a:fillRect/>
          </a:stretch>
        </p:blipFill>
        <p:spPr>
          <a:xfrm>
            <a:off x="1028476" y="2407994"/>
            <a:ext cx="4054512" cy="4306570"/>
          </a:xfrm>
          <a:prstGeom prst="rect">
            <a:avLst/>
          </a:prstGeom>
        </p:spPr>
      </p:pic>
      <p:sp>
        <p:nvSpPr>
          <p:cNvPr id="5" name="文本框 4"/>
          <p:cNvSpPr txBox="1"/>
          <p:nvPr/>
        </p:nvSpPr>
        <p:spPr>
          <a:xfrm>
            <a:off x="6200140" y="2637155"/>
            <a:ext cx="4690110" cy="138366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dirty="0" lang="zh-CN" sz="2800">
                <a:solidFill>
                  <a:schemeClr val="accent1"/>
                </a:solidFill>
                <a:latin charset="0" panose="020B0604020202020204" pitchFamily="34" typeface="Arial"/>
                <a:ea charset="-122" panose="020B0503020204020204" pitchFamily="34" typeface="微软雅黑"/>
              </a:rPr>
              <a:t>周一到周六</a:t>
            </a:r>
            <a:r>
              <a:rPr altLang="zh-CN" dirty="0" lang="en-US" sz="2800">
                <a:solidFill>
                  <a:schemeClr val="accent1"/>
                </a:solidFill>
                <a:latin charset="0" panose="020B0604020202020204" pitchFamily="34" typeface="Arial"/>
                <a:ea charset="-122" panose="020B0503020204020204" pitchFamily="34" typeface="微软雅黑"/>
              </a:rPr>
              <a:t>  </a:t>
            </a:r>
            <a:r>
              <a:rPr altLang="en-US" dirty="0" lang="zh-CN" sz="2800">
                <a:solidFill>
                  <a:schemeClr val="accent1"/>
                </a:solidFill>
                <a:latin charset="0" panose="020B0604020202020204" pitchFamily="34" typeface="Arial"/>
                <a:ea charset="-122" panose="020B0503020204020204" pitchFamily="34" typeface="微软雅黑"/>
              </a:rPr>
              <a:t>每天下午一科</a:t>
            </a:r>
          </a:p>
          <a:p>
            <a:pPr algn="l"/>
            <a:r>
              <a:rPr altLang="en-US" dirty="0" lang="zh-CN" sz="2800">
                <a:solidFill>
                  <a:schemeClr val="accent1"/>
                </a:solidFill>
                <a:latin charset="0" panose="020B0604020202020204" pitchFamily="34" typeface="Arial"/>
                <a:ea charset="-122" panose="020B0503020204020204" pitchFamily="34" typeface="微软雅黑"/>
              </a:rPr>
              <a:t>一部分新题</a:t>
            </a:r>
          </a:p>
          <a:p>
            <a:pPr algn="l"/>
            <a:r>
              <a:rPr altLang="en-US" dirty="0" lang="zh-CN" sz="2800">
                <a:solidFill>
                  <a:schemeClr val="accent1"/>
                </a:solidFill>
                <a:latin charset="0" panose="020B0604020202020204" pitchFamily="34" typeface="Arial"/>
                <a:ea charset="-122" panose="020B0503020204020204" pitchFamily="34" typeface="微软雅黑"/>
              </a:rPr>
              <a:t>一部分错误频率高的题</a:t>
            </a:r>
          </a:p>
        </p:txBody>
      </p:sp>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3"/>
                                        </p:tgtEl>
                                        <p:attrNameLst>
                                          <p:attrName>style.visibility</p:attrName>
                                        </p:attrNameLst>
                                      </p:cBhvr>
                                      <p:to>
                                        <p:strVal val="visible"/>
                                      </p:to>
                                    </p:set>
                                    <p:animEffect filter="blinds(horizontal)"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4"/>
                                        </p:tgtEl>
                                        <p:attrNameLst>
                                          <p:attrName>style.visibility</p:attrName>
                                        </p:attrNameLst>
                                      </p:cBhvr>
                                      <p:to>
                                        <p:strVal val="visible"/>
                                      </p:to>
                                    </p:set>
                                    <p:animEffect filter="blinds(horizontal)" transition="in">
                                      <p:cBhvr>
                                        <p:cTn dur="500" id="12"/>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三、高三复习的探索</a:t>
              </a:r>
              <a:endParaRPr lang="zh-CN" altLang="en-US" sz="3500" b="1" dirty="0">
                <a:solidFill>
                  <a:srgbClr val="0070C0"/>
                </a:solidFill>
                <a:latin typeface="微软雅黑" panose="020B0503020204020204" pitchFamily="34" charset="-122"/>
                <a:ea typeface="微软雅黑" panose="020B0503020204020204" pitchFamily="34" charset="-122"/>
              </a:endParaRPr>
            </a:p>
            <a:p>
              <a:pPr algn="l"/>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5"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400050" y="1049020"/>
            <a:ext cx="5897245"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dirty="0" smtClean="0">
                <a:solidFill>
                  <a:srgbClr val="034C83"/>
                </a:solidFill>
                <a:latin typeface="Arial" panose="020B0604020202020204" pitchFamily="34" charset="0"/>
                <a:ea typeface="微软雅黑" panose="020B0503020204020204" pitchFamily="34" charset="-122"/>
                <a:sym typeface="+mn-ea"/>
              </a:rPr>
              <a:t>（</a:t>
            </a:r>
            <a:r>
              <a:rPr lang="en-US" altLang="zh-CN" sz="2800" b="1" dirty="0" smtClean="0">
                <a:solidFill>
                  <a:srgbClr val="034C83"/>
                </a:solidFill>
                <a:latin typeface="Arial" panose="020B0604020202020204" pitchFamily="34" charset="0"/>
                <a:ea typeface="微软雅黑" panose="020B0503020204020204" pitchFamily="34" charset="-122"/>
                <a:sym typeface="+mn-ea"/>
              </a:rPr>
              <a:t>6</a:t>
            </a:r>
            <a:r>
              <a:rPr lang="zh-CN" altLang="en-US" sz="2800" b="1" dirty="0" smtClean="0">
                <a:solidFill>
                  <a:srgbClr val="034C83"/>
                </a:solidFill>
                <a:latin typeface="Arial" panose="020B0604020202020204" pitchFamily="34" charset="0"/>
                <a:ea typeface="微软雅黑" panose="020B0503020204020204" pitchFamily="34" charset="-122"/>
                <a:sym typeface="+mn-ea"/>
              </a:rPr>
              <a:t>）</a:t>
            </a:r>
            <a:r>
              <a:rPr lang="zh-CN" altLang="en-US" sz="2800" b="1" dirty="0">
                <a:solidFill>
                  <a:srgbClr val="034C83"/>
                </a:solidFill>
                <a:latin typeface="Arial" panose="020B0604020202020204" pitchFamily="34" charset="0"/>
                <a:ea typeface="微软雅黑" panose="020B0503020204020204" pitchFamily="34" charset="-122"/>
                <a:sym typeface="+mn-ea"/>
              </a:rPr>
              <a:t>每月分析，评价有对象</a:t>
            </a:r>
          </a:p>
        </p:txBody>
      </p:sp>
      <p:sp>
        <p:nvSpPr>
          <p:cNvPr id="3" name="文本框 2"/>
          <p:cNvSpPr txBox="1"/>
          <p:nvPr/>
        </p:nvSpPr>
        <p:spPr>
          <a:xfrm>
            <a:off x="757555" y="1951355"/>
            <a:ext cx="3467735" cy="258445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1800" dirty="0">
                <a:solidFill>
                  <a:schemeClr val="accent1"/>
                </a:solidFill>
                <a:latin typeface="Arial" panose="020B0604020202020204" pitchFamily="34" charset="0"/>
                <a:ea typeface="微软雅黑" panose="020B0503020204020204" pitchFamily="34" charset="-122"/>
              </a:rPr>
              <a:t>成绩分析册：大数据精准分析</a:t>
            </a:r>
          </a:p>
          <a:p>
            <a:pPr algn="l"/>
            <a:endParaRPr lang="zh-CN" altLang="en-US" sz="1800" dirty="0">
              <a:solidFill>
                <a:schemeClr val="accent1"/>
              </a:solidFill>
              <a:latin typeface="Arial" panose="020B0604020202020204" pitchFamily="34" charset="0"/>
              <a:ea typeface="微软雅黑" panose="020B0503020204020204" pitchFamily="34" charset="-122"/>
            </a:endParaRPr>
          </a:p>
          <a:p>
            <a:pPr algn="l"/>
            <a:endParaRPr lang="zh-CN" altLang="en-US" sz="1800" dirty="0">
              <a:solidFill>
                <a:schemeClr val="accent1"/>
              </a:solidFill>
              <a:latin typeface="Arial" panose="020B0604020202020204" pitchFamily="34" charset="0"/>
              <a:ea typeface="微软雅黑" panose="020B0503020204020204" pitchFamily="34" charset="-122"/>
            </a:endParaRPr>
          </a:p>
          <a:p>
            <a:pPr algn="l"/>
            <a:endParaRPr lang="zh-CN" altLang="en-US" sz="1800" dirty="0">
              <a:solidFill>
                <a:schemeClr val="accent1"/>
              </a:solidFill>
              <a:latin typeface="Arial" panose="020B0604020202020204" pitchFamily="34" charset="0"/>
              <a:ea typeface="微软雅黑" panose="020B0503020204020204" pitchFamily="34" charset="-122"/>
            </a:endParaRPr>
          </a:p>
          <a:p>
            <a:pPr algn="l"/>
            <a:r>
              <a:rPr lang="zh-CN" altLang="en-US" sz="1800" dirty="0">
                <a:solidFill>
                  <a:schemeClr val="accent1"/>
                </a:solidFill>
                <a:latin typeface="Arial" panose="020B0604020202020204" pitchFamily="34" charset="0"/>
                <a:ea typeface="微软雅黑" panose="020B0503020204020204" pitchFamily="34" charset="-122"/>
              </a:rPr>
              <a:t>课上针对谁</a:t>
            </a:r>
          </a:p>
          <a:p>
            <a:pPr algn="l"/>
            <a:endParaRPr lang="zh-CN" altLang="en-US" sz="1800" dirty="0">
              <a:solidFill>
                <a:schemeClr val="accent1"/>
              </a:solidFill>
              <a:latin typeface="Arial" panose="020B0604020202020204" pitchFamily="34" charset="0"/>
              <a:ea typeface="微软雅黑" panose="020B0503020204020204" pitchFamily="34" charset="-122"/>
            </a:endParaRPr>
          </a:p>
          <a:p>
            <a:pPr algn="l"/>
            <a:endParaRPr lang="zh-CN" altLang="en-US" sz="1800" dirty="0">
              <a:solidFill>
                <a:schemeClr val="accent1"/>
              </a:solidFill>
              <a:latin typeface="Arial" panose="020B0604020202020204" pitchFamily="34" charset="0"/>
              <a:ea typeface="微软雅黑" panose="020B0503020204020204" pitchFamily="34" charset="-122"/>
            </a:endParaRPr>
          </a:p>
          <a:p>
            <a:pPr algn="l"/>
            <a:endParaRPr lang="zh-CN" altLang="en-US" sz="1800" dirty="0">
              <a:solidFill>
                <a:schemeClr val="accent1"/>
              </a:solidFill>
              <a:latin typeface="Arial" panose="020B0604020202020204" pitchFamily="34" charset="0"/>
              <a:ea typeface="微软雅黑" panose="020B0503020204020204" pitchFamily="34" charset="-122"/>
            </a:endParaRPr>
          </a:p>
          <a:p>
            <a:pPr algn="l"/>
            <a:r>
              <a:rPr lang="zh-CN" altLang="en-US" sz="1800" dirty="0">
                <a:solidFill>
                  <a:schemeClr val="accent1"/>
                </a:solidFill>
                <a:latin typeface="Arial" panose="020B0604020202020204" pitchFamily="34" charset="0"/>
                <a:ea typeface="微软雅黑" panose="020B0503020204020204" pitchFamily="34" charset="-122"/>
              </a:rPr>
              <a:t>课下针对谁</a:t>
            </a:r>
          </a:p>
        </p:txBody>
      </p:sp>
      <p:pic>
        <p:nvPicPr>
          <p:cNvPr id="4" name="图片 3" descr="69864bad37aba4c0b3849e74bfd8a34"/>
          <p:cNvPicPr>
            <a:picLocks noChangeAspect="1"/>
          </p:cNvPicPr>
          <p:nvPr/>
        </p:nvPicPr>
        <p:blipFill>
          <a:blip r:embed="rId7" cstate="print"/>
          <a:stretch>
            <a:fillRect/>
          </a:stretch>
        </p:blipFill>
        <p:spPr>
          <a:xfrm>
            <a:off x="4687951" y="2080260"/>
            <a:ext cx="6329680" cy="2761615"/>
          </a:xfrm>
          <a:prstGeom prst="rect">
            <a:avLst/>
          </a:prstGeom>
        </p:spPr>
      </p:pic>
      <p:pic>
        <p:nvPicPr>
          <p:cNvPr id="10" name="图片 9"/>
          <p:cNvPicPr>
            <a:picLocks noChangeAspect="1"/>
          </p:cNvPicPr>
          <p:nvPr>
            <p:custDataLst>
              <p:tags r:id="rId1"/>
            </p:custDataLst>
          </p:nvPr>
        </p:nvPicPr>
        <p:blipFill>
          <a:blip r:embed="rId8" cstate="print"/>
          <a:stretch>
            <a:fillRect/>
          </a:stretch>
        </p:blipFill>
        <p:spPr>
          <a:xfrm>
            <a:off x="20592415" y="12812395"/>
            <a:ext cx="10469880" cy="5155565"/>
          </a:xfrm>
          <a:prstGeom prst="rect">
            <a:avLst/>
          </a:prstGeom>
        </p:spPr>
      </p:pic>
      <p:pic>
        <p:nvPicPr>
          <p:cNvPr id="11" name="图片 10"/>
          <p:cNvPicPr>
            <a:picLocks noChangeAspect="1"/>
          </p:cNvPicPr>
          <p:nvPr>
            <p:custDataLst>
              <p:tags r:id="rId2"/>
            </p:custDataLst>
          </p:nvPr>
        </p:nvPicPr>
        <p:blipFill>
          <a:blip r:embed="rId8" cstate="print"/>
          <a:stretch>
            <a:fillRect/>
          </a:stretch>
        </p:blipFill>
        <p:spPr>
          <a:xfrm>
            <a:off x="20592415" y="11814810"/>
            <a:ext cx="10469880" cy="515556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a:p>
              <a:pPr algn="l"/>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5897245"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dirty="0" lang="zh-CN" smtClean="0" sz="2800">
                <a:solidFill>
                  <a:srgbClr val="034C83"/>
                </a:solidFill>
                <a:latin charset="0" panose="020B0604020202020204" pitchFamily="34" typeface="Arial"/>
                <a:ea charset="-122" panose="020B0503020204020204" pitchFamily="34" typeface="微软雅黑"/>
                <a:sym typeface="+mn-ea"/>
              </a:rPr>
              <a:t>（</a:t>
            </a:r>
            <a:r>
              <a:rPr altLang="zh-CN" b="1" dirty="0" lang="en-US" smtClean="0" sz="2800">
                <a:solidFill>
                  <a:srgbClr val="034C83"/>
                </a:solidFill>
                <a:latin charset="0" panose="020B0604020202020204" pitchFamily="34" typeface="Arial"/>
                <a:ea charset="-122" panose="020B0503020204020204" pitchFamily="34" typeface="微软雅黑"/>
                <a:sym typeface="+mn-ea"/>
              </a:rPr>
              <a:t>6</a:t>
            </a:r>
            <a:r>
              <a:rPr altLang="en-US" b="1" dirty="0" lang="zh-CN" smtClean="0" sz="2800">
                <a:solidFill>
                  <a:srgbClr val="034C83"/>
                </a:solidFill>
                <a:latin charset="0" panose="020B0604020202020204" pitchFamily="34" typeface="Arial"/>
                <a:ea charset="-122" panose="020B0503020204020204" pitchFamily="34" typeface="微软雅黑"/>
                <a:sym typeface="+mn-ea"/>
              </a:rPr>
              <a:t>）</a:t>
            </a:r>
            <a:r>
              <a:rPr altLang="en-US" b="1" dirty="0" lang="zh-CN" sz="2800">
                <a:solidFill>
                  <a:srgbClr val="034C83"/>
                </a:solidFill>
                <a:latin charset="0" panose="020B0604020202020204" pitchFamily="34" typeface="Arial"/>
                <a:ea charset="-122" panose="020B0503020204020204" pitchFamily="34" typeface="微软雅黑"/>
                <a:sym typeface="+mn-ea"/>
              </a:rPr>
              <a:t>每月分析，评价有对象</a:t>
            </a:r>
          </a:p>
        </p:txBody>
      </p:sp>
      <p:sp>
        <p:nvSpPr>
          <p:cNvPr id="3" name="文本框 2"/>
          <p:cNvSpPr txBox="1"/>
          <p:nvPr/>
        </p:nvSpPr>
        <p:spPr>
          <a:xfrm>
            <a:off x="757555" y="1951355"/>
            <a:ext cx="3467735" cy="258445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dirty="0" lang="zh-CN" sz="1800">
                <a:solidFill>
                  <a:schemeClr val="accent1"/>
                </a:solidFill>
                <a:latin charset="0" panose="020B0604020202020204" pitchFamily="34" typeface="Arial"/>
                <a:ea charset="-122" panose="020B0503020204020204" pitchFamily="34" typeface="微软雅黑"/>
              </a:rPr>
              <a:t>成绩分析册：大数据精准分析</a:t>
            </a:r>
          </a:p>
          <a:p>
            <a:pPr algn="l"/>
            <a:endParaRPr altLang="en-US" dirty="0" lang="zh-CN" sz="1800">
              <a:solidFill>
                <a:schemeClr val="accent1"/>
              </a:solidFill>
              <a:latin charset="0" panose="020B0604020202020204" pitchFamily="34" typeface="Arial"/>
              <a:ea charset="-122" panose="020B0503020204020204" pitchFamily="34" typeface="微软雅黑"/>
            </a:endParaRPr>
          </a:p>
          <a:p>
            <a:pPr algn="l"/>
            <a:endParaRPr altLang="en-US" dirty="0" lang="zh-CN" sz="1800">
              <a:solidFill>
                <a:schemeClr val="accent1"/>
              </a:solidFill>
              <a:latin charset="0" panose="020B0604020202020204" pitchFamily="34" typeface="Arial"/>
              <a:ea charset="-122" panose="020B0503020204020204" pitchFamily="34" typeface="微软雅黑"/>
            </a:endParaRPr>
          </a:p>
          <a:p>
            <a:pPr algn="l"/>
            <a:endParaRPr altLang="en-US" dirty="0" lang="zh-CN" sz="1800">
              <a:solidFill>
                <a:schemeClr val="accent1"/>
              </a:solidFill>
              <a:latin charset="0" panose="020B0604020202020204" pitchFamily="34" typeface="Arial"/>
              <a:ea charset="-122" panose="020B0503020204020204" pitchFamily="34" typeface="微软雅黑"/>
            </a:endParaRPr>
          </a:p>
          <a:p>
            <a:pPr algn="l"/>
            <a:r>
              <a:rPr altLang="en-US" dirty="0" lang="zh-CN" sz="1800">
                <a:solidFill>
                  <a:schemeClr val="accent1"/>
                </a:solidFill>
                <a:latin charset="0" panose="020B0604020202020204" pitchFamily="34" typeface="Arial"/>
                <a:ea charset="-122" panose="020B0503020204020204" pitchFamily="34" typeface="微软雅黑"/>
              </a:rPr>
              <a:t>课上针对谁</a:t>
            </a:r>
          </a:p>
          <a:p>
            <a:pPr algn="l"/>
            <a:endParaRPr altLang="en-US" dirty="0" lang="zh-CN" sz="1800">
              <a:solidFill>
                <a:schemeClr val="accent1"/>
              </a:solidFill>
              <a:latin charset="0" panose="020B0604020202020204" pitchFamily="34" typeface="Arial"/>
              <a:ea charset="-122" panose="020B0503020204020204" pitchFamily="34" typeface="微软雅黑"/>
            </a:endParaRPr>
          </a:p>
          <a:p>
            <a:pPr algn="l"/>
            <a:endParaRPr altLang="en-US" dirty="0" lang="zh-CN" sz="1800">
              <a:solidFill>
                <a:schemeClr val="accent1"/>
              </a:solidFill>
              <a:latin charset="0" panose="020B0604020202020204" pitchFamily="34" typeface="Arial"/>
              <a:ea charset="-122" panose="020B0503020204020204" pitchFamily="34" typeface="微软雅黑"/>
            </a:endParaRPr>
          </a:p>
          <a:p>
            <a:pPr algn="l"/>
            <a:endParaRPr altLang="en-US" dirty="0" lang="zh-CN" sz="1800">
              <a:solidFill>
                <a:schemeClr val="accent1"/>
              </a:solidFill>
              <a:latin charset="0" panose="020B0604020202020204" pitchFamily="34" typeface="Arial"/>
              <a:ea charset="-122" panose="020B0503020204020204" pitchFamily="34" typeface="微软雅黑"/>
            </a:endParaRPr>
          </a:p>
          <a:p>
            <a:pPr algn="l"/>
            <a:r>
              <a:rPr altLang="en-US" dirty="0" lang="zh-CN" sz="1800">
                <a:solidFill>
                  <a:schemeClr val="accent1"/>
                </a:solidFill>
                <a:latin charset="0" panose="020B0604020202020204" pitchFamily="34" typeface="Arial"/>
                <a:ea charset="-122" panose="020B0503020204020204" pitchFamily="34" typeface="微软雅黑"/>
              </a:rPr>
              <a:t>课下针对谁</a:t>
            </a:r>
          </a:p>
        </p:txBody>
      </p:sp>
      <p:pic>
        <p:nvPicPr>
          <p:cNvPr descr="69864bad37aba4c0b3849e74bfd8a34" id="4" name="图片 3"/>
          <p:cNvPicPr>
            <a:picLocks noChangeAspect="1"/>
          </p:cNvPicPr>
          <p:nvPr/>
        </p:nvPicPr>
        <p:blipFill>
          <a:blip cstate="print" r:embed="rId5"/>
          <a:stretch>
            <a:fillRect/>
          </a:stretch>
        </p:blipFill>
        <p:spPr>
          <a:xfrm>
            <a:off x="4285615" y="2263140"/>
            <a:ext cx="6329680" cy="2761615"/>
          </a:xfrm>
          <a:prstGeom prst="rect">
            <a:avLst/>
          </a:prstGeom>
        </p:spPr>
      </p:pic>
      <p:pic>
        <p:nvPicPr>
          <p:cNvPr id="2" name="图片 1"/>
          <p:cNvPicPr>
            <a:picLocks noChangeAspect="1"/>
          </p:cNvPicPr>
          <p:nvPr/>
        </p:nvPicPr>
        <p:blipFill>
          <a:blip cstate="print" r:embed="rId6"/>
          <a:stretch>
            <a:fillRect/>
          </a:stretch>
        </p:blipFill>
        <p:spPr>
          <a:xfrm>
            <a:off x="4536141" y="2159000"/>
            <a:ext cx="7459644" cy="392112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三、高三复习的探索</a:t>
              </a:r>
              <a:endParaRPr lang="zh-CN" altLang="en-US" sz="3500" b="1" dirty="0">
                <a:solidFill>
                  <a:srgbClr val="0070C0"/>
                </a:solidFill>
                <a:latin typeface="微软雅黑" panose="020B0503020204020204" pitchFamily="34" charset="-122"/>
                <a:ea typeface="微软雅黑" panose="020B0503020204020204" pitchFamily="34" charset="-122"/>
              </a:endParaRPr>
            </a:p>
            <a:p>
              <a:pPr algn="l"/>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400050" y="1049020"/>
            <a:ext cx="3418205"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rgbClr val="034C83"/>
                </a:solidFill>
                <a:latin typeface="Arial" panose="020B0604020202020204" pitchFamily="34" charset="0"/>
                <a:ea typeface="微软雅黑" panose="020B0503020204020204" pitchFamily="34" charset="-122"/>
                <a:sym typeface="+mn-ea"/>
              </a:rPr>
              <a:t>（</a:t>
            </a:r>
            <a:r>
              <a:rPr lang="en-US" altLang="zh-CN" sz="2800" b="1">
                <a:solidFill>
                  <a:srgbClr val="034C83"/>
                </a:solidFill>
                <a:latin typeface="Arial" panose="020B0604020202020204" pitchFamily="34" charset="0"/>
                <a:ea typeface="微软雅黑" panose="020B0503020204020204" pitchFamily="34" charset="-122"/>
                <a:sym typeface="+mn-ea"/>
              </a:rPr>
              <a:t>7</a:t>
            </a:r>
            <a:r>
              <a:rPr lang="zh-CN" altLang="en-US" sz="2800" b="1">
                <a:solidFill>
                  <a:srgbClr val="034C83"/>
                </a:solidFill>
                <a:latin typeface="Arial" panose="020B0604020202020204" pitchFamily="34" charset="0"/>
                <a:ea typeface="微软雅黑" panose="020B0503020204020204" pitchFamily="34" charset="-122"/>
                <a:sym typeface="+mn-ea"/>
              </a:rPr>
              <a:t>）每周评价</a:t>
            </a:r>
          </a:p>
        </p:txBody>
      </p:sp>
      <p:sp>
        <p:nvSpPr>
          <p:cNvPr id="4" name="文本框 3"/>
          <p:cNvSpPr txBox="1"/>
          <p:nvPr/>
        </p:nvSpPr>
        <p:spPr>
          <a:xfrm>
            <a:off x="1115060" y="2230120"/>
            <a:ext cx="7289800" cy="1938992"/>
          </a:xfrm>
          <a:prstGeom prst="rect">
            <a:avLst/>
          </a:prstGeom>
          <a:noFill/>
        </p:spPr>
        <p:txBody>
          <a:bodyPr wrap="square" rtlCol="0" anchor="t">
            <a:spAutoFit/>
          </a:bodyPr>
          <a:lstStyle/>
          <a:p>
            <a:r>
              <a:rPr lang="zh-CN" altLang="en-US" sz="2400" b="1" dirty="0">
                <a:solidFill>
                  <a:schemeClr val="accent1"/>
                </a:solidFill>
                <a:latin typeface="Arial" panose="020B0604020202020204" pitchFamily="34" charset="0"/>
                <a:ea typeface="微软雅黑" panose="020B0503020204020204" pitchFamily="34" charset="-122"/>
                <a:sym typeface="+mn-ea"/>
              </a:rPr>
              <a:t>边缘生：两生一导师</a:t>
            </a:r>
          </a:p>
          <a:p>
            <a:endParaRPr lang="zh-CN" altLang="en-US" sz="2400" b="1" dirty="0">
              <a:solidFill>
                <a:schemeClr val="accent1"/>
              </a:solidFill>
              <a:latin typeface="Arial" panose="020B0604020202020204" pitchFamily="34" charset="0"/>
              <a:ea typeface="微软雅黑" panose="020B0503020204020204" pitchFamily="34" charset="-122"/>
              <a:sym typeface="+mn-ea"/>
            </a:endParaRPr>
          </a:p>
          <a:p>
            <a:r>
              <a:rPr lang="zh-CN" altLang="en-US" sz="2400" b="1" dirty="0">
                <a:solidFill>
                  <a:schemeClr val="accent1"/>
                </a:solidFill>
                <a:latin typeface="Arial" panose="020B0604020202020204" pitchFamily="34" charset="0"/>
                <a:ea typeface="微软雅黑" panose="020B0503020204020204" pitchFamily="34" charset="-122"/>
                <a:sym typeface="+mn-ea"/>
              </a:rPr>
              <a:t>心理辅导</a:t>
            </a:r>
            <a:r>
              <a:rPr lang="en-US" altLang="zh-CN" sz="2400" b="1" dirty="0">
                <a:solidFill>
                  <a:schemeClr val="accent1"/>
                </a:solidFill>
                <a:latin typeface="Arial" panose="020B0604020202020204" pitchFamily="34" charset="0"/>
                <a:ea typeface="微软雅黑" panose="020B0503020204020204" pitchFamily="34" charset="-122"/>
                <a:sym typeface="+mn-ea"/>
              </a:rPr>
              <a:t>——</a:t>
            </a:r>
            <a:r>
              <a:rPr lang="zh-CN" altLang="en-US" sz="2400" b="1" dirty="0">
                <a:solidFill>
                  <a:schemeClr val="accent1"/>
                </a:solidFill>
                <a:latin typeface="Arial" panose="020B0604020202020204" pitchFamily="34" charset="0"/>
                <a:ea typeface="微软雅黑" panose="020B0503020204020204" pitchFamily="34" charset="-122"/>
                <a:sym typeface="+mn-ea"/>
              </a:rPr>
              <a:t>跳出</a:t>
            </a:r>
            <a:r>
              <a:rPr lang="zh-CN" altLang="en-US" sz="2400" b="1" dirty="0" smtClean="0">
                <a:solidFill>
                  <a:schemeClr val="accent1"/>
                </a:solidFill>
                <a:latin typeface="Arial" panose="020B0604020202020204" pitchFamily="34" charset="0"/>
                <a:ea typeface="微软雅黑" panose="020B0503020204020204" pitchFamily="34" charset="-122"/>
                <a:sym typeface="+mn-ea"/>
              </a:rPr>
              <a:t>教学促教学</a:t>
            </a:r>
            <a:endParaRPr lang="zh-CN" altLang="en-US" sz="2400" b="1" dirty="0">
              <a:solidFill>
                <a:schemeClr val="accent1"/>
              </a:solidFill>
              <a:latin typeface="Arial" panose="020B0604020202020204" pitchFamily="34" charset="0"/>
              <a:ea typeface="微软雅黑" panose="020B0503020204020204" pitchFamily="34" charset="-122"/>
              <a:sym typeface="+mn-ea"/>
            </a:endParaRPr>
          </a:p>
          <a:p>
            <a:endParaRPr lang="en-US" altLang="zh-CN" sz="2400" b="1" dirty="0" smtClean="0">
              <a:solidFill>
                <a:schemeClr val="accent1"/>
              </a:solidFill>
              <a:latin typeface="Arial" panose="020B0604020202020204" pitchFamily="34" charset="0"/>
              <a:ea typeface="微软雅黑" panose="020B0503020204020204" pitchFamily="34" charset="-122"/>
              <a:sym typeface="+mn-ea"/>
            </a:endParaRPr>
          </a:p>
          <a:p>
            <a:r>
              <a:rPr lang="zh-CN" altLang="en-US" sz="2400" b="1" dirty="0" smtClean="0">
                <a:solidFill>
                  <a:schemeClr val="accent1"/>
                </a:solidFill>
                <a:latin typeface="Arial" panose="020B0604020202020204" pitchFamily="34" charset="0"/>
                <a:ea typeface="微软雅黑" panose="020B0503020204020204" pitchFamily="34" charset="-122"/>
                <a:sym typeface="+mn-ea"/>
              </a:rPr>
              <a:t>师生共同面对所有复习中出现的各种问题</a:t>
            </a:r>
            <a:endParaRPr lang="zh-CN" altLang="en-US" sz="2400" b="1" dirty="0">
              <a:solidFill>
                <a:schemeClr val="accent1"/>
              </a:solidFill>
              <a:latin typeface="Arial" panose="020B0604020202020204" pitchFamily="34" charset="0"/>
              <a:ea typeface="微软雅黑" panose="020B0503020204020204" pitchFamily="34" charset="-122"/>
              <a:sym typeface="+mn-ea"/>
            </a:endParaRPr>
          </a:p>
        </p:txBody>
      </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2" name="组合 55"/>
          <p:cNvGrpSpPr/>
          <p:nvPr/>
        </p:nvGrpSpPr>
        <p:grpSpPr>
          <a:xfrm>
            <a:off x="0" y="10011"/>
            <a:ext cx="12060187" cy="1383339"/>
            <a:chOff x="0" y="10011"/>
            <a:chExt cx="12060187" cy="1383339"/>
          </a:xfrm>
        </p:grpSpPr>
        <p:sp>
          <p:nvSpPr>
            <p:cNvPr id="57" name="文本框 13"/>
            <p:cNvSpPr txBox="1"/>
            <p:nvPr/>
          </p:nvSpPr>
          <p:spPr>
            <a:xfrm>
              <a:off x="399761" y="224950"/>
              <a:ext cx="4183380" cy="1168400"/>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a:p>
              <a:pPr algn="l"/>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3"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6323479" cy="954107"/>
          </a:xfrm>
          <a:prstGeom prst="rect">
            <a:avLst/>
          </a:prstGeom>
        </p:spPr>
        <p:txBody>
          <a:bodyPr wrap="square">
            <a:spAutoFit/>
            <a:extLst>
              <a:ext uri="{4A0BC546-FE56-4ADE-93B0-CB8AF2F6F144}">
                <wpsdc:textFrameExt xmlns:wpsdc="http://www.wps.cn/officeDocument/2022/drawingmlCustomData" xmlns="" type="text"/>
              </a:ext>
            </a:extLst>
          </a:bodyPr>
          <a:lstStyle/>
          <a:p>
            <a:r>
              <a:rPr altLang="en-US" b="1" dirty="0" lang="zh-CN" smtClean="0" sz="2800">
                <a:solidFill>
                  <a:srgbClr val="034C83"/>
                </a:solidFill>
                <a:latin charset="0" panose="020B0604020202020204" pitchFamily="34" typeface="Arial"/>
                <a:ea charset="-122" panose="020B0503020204020204" pitchFamily="34" typeface="微软雅黑"/>
                <a:sym typeface="+mn-ea"/>
              </a:rPr>
              <a:t>（</a:t>
            </a:r>
            <a:r>
              <a:rPr altLang="zh-CN" b="1" dirty="0" lang="en-US" smtClean="0" sz="2800">
                <a:solidFill>
                  <a:srgbClr val="034C83"/>
                </a:solidFill>
                <a:latin charset="0" panose="020B0604020202020204" pitchFamily="34" typeface="Arial"/>
                <a:ea charset="-122" panose="020B0503020204020204" pitchFamily="34" typeface="微软雅黑"/>
                <a:sym typeface="+mn-ea"/>
              </a:rPr>
              <a:t>8</a:t>
            </a:r>
            <a:r>
              <a:rPr altLang="en-US" b="1" dirty="0" lang="zh-CN" smtClean="0" sz="2800">
                <a:solidFill>
                  <a:srgbClr val="034C83"/>
                </a:solidFill>
                <a:latin charset="0" panose="020B0604020202020204" pitchFamily="34" typeface="Arial"/>
                <a:ea charset="-122" panose="020B0503020204020204" pitchFamily="34" typeface="微软雅黑"/>
                <a:sym typeface="+mn-ea"/>
              </a:rPr>
              <a:t>）</a:t>
            </a:r>
            <a:r>
              <a:rPr altLang="en-US" b="1" dirty="0" lang="zh-CN" smtClean="0" sz="2800">
                <a:solidFill>
                  <a:srgbClr val="034C83"/>
                </a:solidFill>
                <a:latin charset="0" panose="020B0604020202020204" pitchFamily="34" typeface="Arial"/>
                <a:ea charset="-122" panose="020B0503020204020204" pitchFamily="34" typeface="微软雅黑"/>
              </a:rPr>
              <a:t>如何</a:t>
            </a:r>
            <a:r>
              <a:rPr altLang="en-US" b="1" dirty="0" lang="zh-CN" smtClean="0" sz="2800">
                <a:solidFill>
                  <a:srgbClr val="034C83"/>
                </a:solidFill>
                <a:latin charset="0" panose="020B0604020202020204" pitchFamily="34" typeface="Arial"/>
                <a:ea charset="-122" panose="020B0503020204020204" pitchFamily="34" typeface="微软雅黑"/>
              </a:rPr>
              <a:t>讲评试卷？</a:t>
            </a:r>
          </a:p>
          <a:p>
            <a:pPr algn="l"/>
            <a:endParaRPr altLang="en-US" b="1" dirty="0" lang="zh-CN" sz="2800">
              <a:solidFill>
                <a:srgbClr val="034C83"/>
              </a:solidFill>
              <a:latin charset="0" panose="020B0604020202020204" pitchFamily="34" typeface="Arial"/>
              <a:ea charset="-122" panose="020B0503020204020204" pitchFamily="34" typeface="微软雅黑"/>
              <a:sym typeface="+mn-ea"/>
            </a:endParaRPr>
          </a:p>
        </p:txBody>
      </p:sp>
      <p:sp>
        <p:nvSpPr>
          <p:cNvPr id="11" name="文本框 6"/>
          <p:cNvSpPr txBox="1"/>
          <p:nvPr/>
        </p:nvSpPr>
        <p:spPr>
          <a:xfrm>
            <a:off x="574339" y="1691341"/>
            <a:ext cx="6266180" cy="147637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zh-CN" dirty="0" lang="en-US" sz="1800">
                <a:solidFill>
                  <a:schemeClr val="accent1"/>
                </a:solidFill>
                <a:latin charset="0" panose="020B0604020202020204" pitchFamily="34" typeface="Arial"/>
                <a:ea charset="-122" panose="020B0503020204020204" pitchFamily="34" typeface="微软雅黑"/>
              </a:rPr>
              <a:t>1.</a:t>
            </a:r>
            <a:r>
              <a:rPr altLang="en-US" dirty="0" lang="zh-CN" sz="1800">
                <a:solidFill>
                  <a:schemeClr val="accent1"/>
                </a:solidFill>
                <a:latin charset="0" panose="020B0604020202020204" pitchFamily="34" typeface="Arial"/>
                <a:ea charset="-122" panose="020B0503020204020204" pitchFamily="34" typeface="微软雅黑"/>
              </a:rPr>
              <a:t>学生先标出选择题错题和大题每一问的小分</a:t>
            </a:r>
            <a:endParaRPr altLang="zh-CN" dirty="0" lang="en-US" sz="1800">
              <a:solidFill>
                <a:schemeClr val="accent1"/>
              </a:solidFill>
              <a:latin charset="0" panose="020B0604020202020204" pitchFamily="34" typeface="Arial"/>
              <a:ea charset="-122" panose="020B0503020204020204" pitchFamily="34" typeface="微软雅黑"/>
            </a:endParaRPr>
          </a:p>
          <a:p>
            <a:pPr algn="l"/>
            <a:r>
              <a:rPr altLang="zh-CN" dirty="0" lang="en-US" sz="1800">
                <a:solidFill>
                  <a:schemeClr val="accent1"/>
                </a:solidFill>
                <a:latin charset="0" panose="020B0604020202020204" pitchFamily="34" typeface="Arial"/>
                <a:ea charset="-122" panose="020B0503020204020204" pitchFamily="34" typeface="微软雅黑"/>
              </a:rPr>
              <a:t>2.</a:t>
            </a:r>
            <a:r>
              <a:rPr altLang="en-US" dirty="0" lang="zh-CN" sz="1800">
                <a:solidFill>
                  <a:schemeClr val="accent1"/>
                </a:solidFill>
                <a:latin charset="0" panose="020B0604020202020204" pitchFamily="34" typeface="Arial"/>
                <a:ea charset="-122" panose="020B0503020204020204" pitchFamily="34" typeface="微软雅黑"/>
              </a:rPr>
              <a:t>老师先总体分析：选择题错误率高的选项，学生问题何在</a:t>
            </a:r>
            <a:r>
              <a:rPr altLang="zh-CN" dirty="0" lang="en-US" sz="1800">
                <a:solidFill>
                  <a:schemeClr val="accent1"/>
                </a:solidFill>
                <a:latin charset="0" panose="020B0604020202020204" pitchFamily="34" typeface="Arial"/>
                <a:ea charset="-122" panose="020B0503020204020204" pitchFamily="34" typeface="微软雅黑"/>
              </a:rPr>
              <a:t>?</a:t>
            </a:r>
          </a:p>
          <a:p>
            <a:pPr algn="l"/>
            <a:r>
              <a:rPr altLang="zh-CN" dirty="0" lang="en-US" sz="1800">
                <a:solidFill>
                  <a:schemeClr val="accent1"/>
                </a:solidFill>
                <a:latin charset="0" panose="020B0604020202020204" pitchFamily="34" typeface="Arial"/>
                <a:ea charset="-122" panose="020B0503020204020204" pitchFamily="34" typeface="微软雅黑"/>
              </a:rPr>
              <a:t>3.</a:t>
            </a:r>
            <a:r>
              <a:rPr altLang="en-US" dirty="0" lang="zh-CN" sz="1800">
                <a:solidFill>
                  <a:schemeClr val="accent1"/>
                </a:solidFill>
                <a:latin charset="0" panose="020B0604020202020204" pitchFamily="34" typeface="Arial"/>
                <a:ea charset="-122" panose="020B0503020204020204" pitchFamily="34" typeface="微软雅黑"/>
              </a:rPr>
              <a:t>和学生面对面分析试卷</a:t>
            </a:r>
          </a:p>
          <a:p>
            <a:pPr algn="l"/>
            <a:r>
              <a:rPr altLang="zh-CN" dirty="0" lang="en-US" sz="1800">
                <a:solidFill>
                  <a:schemeClr val="accent1"/>
                </a:solidFill>
                <a:latin charset="0" panose="020B0604020202020204" pitchFamily="34" typeface="Arial"/>
                <a:ea charset="-122" panose="020B0503020204020204" pitchFamily="34" typeface="微软雅黑"/>
              </a:rPr>
              <a:t>4.</a:t>
            </a:r>
            <a:r>
              <a:rPr altLang="en-US" dirty="0" lang="zh-CN" sz="1800">
                <a:solidFill>
                  <a:schemeClr val="accent1"/>
                </a:solidFill>
                <a:latin charset="0" panose="020B0604020202020204" pitchFamily="34" typeface="Arial"/>
                <a:ea charset="-122" panose="020B0503020204020204" pitchFamily="34" typeface="微软雅黑"/>
              </a:rPr>
              <a:t>上课展示典型试卷，师生共同面对问题。</a:t>
            </a:r>
          </a:p>
          <a:p>
            <a:pPr algn="l"/>
            <a:r>
              <a:rPr altLang="zh-CN" dirty="0" lang="en-US" sz="1800">
                <a:solidFill>
                  <a:schemeClr val="accent1"/>
                </a:solidFill>
                <a:latin charset="0" panose="020B0604020202020204" pitchFamily="34" typeface="Arial"/>
                <a:ea charset="-122" panose="020B0503020204020204" pitchFamily="34" typeface="微软雅黑"/>
              </a:rPr>
              <a:t>5.</a:t>
            </a:r>
            <a:r>
              <a:rPr altLang="en-US" dirty="0" lang="zh-CN" sz="1800">
                <a:solidFill>
                  <a:schemeClr val="accent1"/>
                </a:solidFill>
                <a:latin charset="0" panose="020B0604020202020204" pitchFamily="34" typeface="Arial"/>
                <a:ea charset="-122" panose="020B0503020204020204" pitchFamily="34" typeface="微软雅黑"/>
              </a:rPr>
              <a:t>纠错必有反思</a:t>
            </a:r>
          </a:p>
        </p:txBody>
      </p:sp>
      <p:grpSp>
        <p:nvGrpSpPr>
          <p:cNvPr id="16" name="组合 15"/>
          <p:cNvGrpSpPr/>
          <p:nvPr/>
        </p:nvGrpSpPr>
        <p:grpSpPr>
          <a:xfrm>
            <a:off x="591670" y="3343836"/>
            <a:ext cx="5011047" cy="3153071"/>
            <a:chOff x="591670" y="3343836"/>
            <a:chExt cx="5011047" cy="3153071"/>
          </a:xfrm>
        </p:grpSpPr>
        <p:pic>
          <p:nvPicPr>
            <p:cNvPr id="12" name="图片 11"/>
            <p:cNvPicPr>
              <a:picLocks noChangeAspect="1"/>
            </p:cNvPicPr>
            <p:nvPr/>
          </p:nvPicPr>
          <p:blipFill>
            <a:blip r:embed="rId5"/>
            <a:srcRect r="44"/>
            <a:stretch>
              <a:fillRect/>
            </a:stretch>
          </p:blipFill>
          <p:spPr>
            <a:xfrm>
              <a:off x="591670" y="3843778"/>
              <a:ext cx="5011047" cy="2653129"/>
            </a:xfrm>
            <a:prstGeom prst="rect">
              <a:avLst/>
            </a:prstGeom>
          </p:spPr>
        </p:pic>
        <p:sp>
          <p:nvSpPr>
            <p:cNvPr id="13" name="TextBox 12"/>
            <p:cNvSpPr txBox="1"/>
            <p:nvPr/>
          </p:nvSpPr>
          <p:spPr>
            <a:xfrm>
              <a:off x="842682" y="3343836"/>
              <a:ext cx="1338828" cy="369332"/>
            </a:xfrm>
            <a:prstGeom prst="rect">
              <a:avLst/>
            </a:prstGeom>
            <a:noFill/>
          </p:spPr>
          <p:txBody>
            <a:bodyPr rtlCol="0" wrap="none">
              <a:spAutoFit/>
            </a:bodyPr>
            <a:lstStyle/>
            <a:p>
              <a:r>
                <a:rPr altLang="en-US" dirty="0" lang="zh-CN" smtClean="0">
                  <a:solidFill>
                    <a:schemeClr val="accent1"/>
                  </a:solidFill>
                </a:rPr>
                <a:t>老师要做的</a:t>
              </a:r>
              <a:endParaRPr altLang="en-US" dirty="0" lang="zh-CN">
                <a:solidFill>
                  <a:schemeClr val="accent1"/>
                </a:solidFill>
              </a:endParaRPr>
            </a:p>
          </p:txBody>
        </p:sp>
      </p:grpSp>
      <p:grpSp>
        <p:nvGrpSpPr>
          <p:cNvPr id="17" name="组合 16"/>
          <p:cNvGrpSpPr/>
          <p:nvPr/>
        </p:nvGrpSpPr>
        <p:grpSpPr>
          <a:xfrm>
            <a:off x="5894817" y="3514165"/>
            <a:ext cx="5580380" cy="2991672"/>
            <a:chOff x="5894817" y="3514165"/>
            <a:chExt cx="5580380" cy="2991672"/>
          </a:xfrm>
        </p:grpSpPr>
        <p:pic>
          <p:nvPicPr>
            <p:cNvPr id="14" name="图片 13"/>
            <p:cNvPicPr>
              <a:picLocks noChangeAspect="1"/>
            </p:cNvPicPr>
            <p:nvPr/>
          </p:nvPicPr>
          <p:blipFill>
            <a:blip r:embed="rId6"/>
            <a:srcRect b="7346" l="1175" t="7053"/>
            <a:stretch>
              <a:fillRect/>
            </a:stretch>
          </p:blipFill>
          <p:spPr>
            <a:xfrm>
              <a:off x="5894817" y="3765176"/>
              <a:ext cx="5580380" cy="2740661"/>
            </a:xfrm>
            <a:prstGeom prst="rect">
              <a:avLst/>
            </a:prstGeom>
          </p:spPr>
        </p:pic>
        <p:sp>
          <p:nvSpPr>
            <p:cNvPr id="15" name="TextBox 14"/>
            <p:cNvSpPr txBox="1"/>
            <p:nvPr/>
          </p:nvSpPr>
          <p:spPr>
            <a:xfrm>
              <a:off x="7413812" y="3514165"/>
              <a:ext cx="1338828" cy="369332"/>
            </a:xfrm>
            <a:prstGeom prst="rect">
              <a:avLst/>
            </a:prstGeom>
            <a:noFill/>
          </p:spPr>
          <p:txBody>
            <a:bodyPr rtlCol="0" wrap="none">
              <a:spAutoFit/>
            </a:bodyPr>
            <a:lstStyle/>
            <a:p>
              <a:r>
                <a:rPr altLang="en-US" dirty="0" lang="zh-CN" smtClean="0">
                  <a:solidFill>
                    <a:schemeClr val="accent1"/>
                  </a:solidFill>
                </a:rPr>
                <a:t>学生要做的</a:t>
              </a:r>
              <a:endParaRPr altLang="en-US" dirty="0" lang="zh-CN">
                <a:solidFill>
                  <a:schemeClr val="accent1"/>
                </a:solidFill>
              </a:endParaRPr>
            </a:p>
          </p:txBody>
        </p:sp>
      </p:grpSp>
      <p:sp>
        <p:nvSpPr>
          <p:cNvPr id="18" name="文本框 7"/>
          <p:cNvSpPr txBox="1"/>
          <p:nvPr/>
        </p:nvSpPr>
        <p:spPr>
          <a:xfrm>
            <a:off x="7342362" y="1021854"/>
            <a:ext cx="3784348" cy="2246769"/>
          </a:xfrm>
          <a:prstGeom prst="rect">
            <a:avLst/>
          </a:prstGeom>
          <a:noFill/>
        </p:spPr>
        <p:txBody>
          <a:bodyPr anchor="t" rtlCol="0" wrap="square">
            <a:spAutoFit/>
          </a:bodyPr>
          <a:lstStyle/>
          <a:p>
            <a:r>
              <a:rPr altLang="en-US" dirty="0" lang="zh-CN" sz="2800">
                <a:solidFill>
                  <a:schemeClr val="accent1"/>
                </a:solidFill>
              </a:rPr>
              <a:t>应该有两项评价的指标，一是老师的评讲有针对性，有深度;</a:t>
            </a:r>
          </a:p>
          <a:p>
            <a:r>
              <a:rPr altLang="en-US" dirty="0" lang="zh-CN" sz="2800">
                <a:solidFill>
                  <a:schemeClr val="accent1"/>
                </a:solidFill>
              </a:rPr>
              <a:t>二是学生听了之后有思路、有启发。</a:t>
            </a:r>
          </a:p>
        </p:txBody>
      </p:sp>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6"/>
                                        </p:tgtEl>
                                        <p:attrNameLst>
                                          <p:attrName>style.visibility</p:attrName>
                                        </p:attrNameLst>
                                      </p:cBhvr>
                                      <p:to>
                                        <p:strVal val="visible"/>
                                      </p:to>
                                    </p:set>
                                    <p:animEffect filter="fade" transition="in">
                                      <p:cBhvr>
                                        <p:cTn dur="2000" id="7"/>
                                        <p:tgtEl>
                                          <p:spTgt spid="16"/>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17"/>
                                        </p:tgtEl>
                                        <p:attrNameLst>
                                          <p:attrName>style.visibility</p:attrName>
                                        </p:attrNameLst>
                                      </p:cBhvr>
                                      <p:to>
                                        <p:strVal val="visible"/>
                                      </p:to>
                                    </p:set>
                                    <p:animEffect filter="fade" transition="in">
                                      <p:cBhvr>
                                        <p:cTn dur="2000" id="12"/>
                                        <p:tgtEl>
                                          <p:spTgt spid="17"/>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3" presetSubtype="10">
                                  <p:stCondLst>
                                    <p:cond delay="0"/>
                                  </p:stCondLst>
                                  <p:childTnLst>
                                    <p:set>
                                      <p:cBhvr>
                                        <p:cTn dur="1" fill="hold" id="16">
                                          <p:stCondLst>
                                            <p:cond delay="0"/>
                                          </p:stCondLst>
                                        </p:cTn>
                                        <p:tgtEl>
                                          <p:spTgt spid="18"/>
                                        </p:tgtEl>
                                        <p:attrNameLst>
                                          <p:attrName>style.visibility</p:attrName>
                                        </p:attrNameLst>
                                      </p:cBhvr>
                                      <p:to>
                                        <p:strVal val="visible"/>
                                      </p:to>
                                    </p:set>
                                    <p:animEffect filter="blinds(horizontal)" transition="in">
                                      <p:cBhvr>
                                        <p:cTn dur="500" id="17"/>
                                        <p:tgtEl>
                                          <p:spTgt spid="1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Lst>
  </p:timing>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 name="页脚占位符 3"/>
          <p:cNvSpPr>
            <a:spLocks noGrp="1"/>
          </p:cNvSpPr>
          <p:nvPr>
            <p:ph idx="11" sz="quarter" type="ftr"/>
          </p:nvPr>
        </p:nvSpPr>
        <p:spPr/>
        <p:txBody>
          <a:bodyPr/>
          <a:lstStyle/>
          <a:p>
            <a:r>
              <a:rPr altLang="zh-CN" lang="en-US"/>
              <a:t>www.islide.cc</a:t>
            </a:r>
            <a:endParaRPr altLang="en-US" dirty="0" lang="zh-CN"/>
          </a:p>
        </p:txBody>
      </p:sp>
      <p:sp>
        <p:nvSpPr>
          <p:cNvPr id="5" name="灯片编号占位符 4"/>
          <p:cNvSpPr>
            <a:spLocks noGrp="1"/>
          </p:cNvSpPr>
          <p:nvPr>
            <p:ph idx="12" sz="quarter" type="sldNum"/>
          </p:nvPr>
        </p:nvSpPr>
        <p:spPr/>
        <p:txBody>
          <a:bodyPr/>
          <a:lstStyle/>
          <a:p>
            <a:fld id="{5DD3DB80-B894-403A-B48E-6FDC1A72010E}" type="slidenum">
              <a:rPr altLang="en-US" lang="zh-CN" smtClean="0"/>
              <a:pPr/>
              <a:t>47</a:t>
            </a:fld>
            <a:endParaRPr altLang="en-US" lang="zh-CN"/>
          </a:p>
        </p:txBody>
      </p:sp>
      <p:pic>
        <p:nvPicPr>
          <p:cNvPr id="6" name="图片 5"/>
          <p:cNvPicPr>
            <a:picLocks noChangeAspect="1"/>
          </p:cNvPicPr>
          <p:nvPr/>
        </p:nvPicPr>
        <p:blipFill>
          <a:blip r:embed="rId2"/>
          <a:srcRect r="11"/>
          <a:stretch>
            <a:fillRect/>
          </a:stretch>
        </p:blipFill>
        <p:spPr>
          <a:xfrm>
            <a:off x="3519170" y="206375"/>
            <a:ext cx="8335010" cy="6586855"/>
          </a:xfrm>
          <a:prstGeom prst="rect">
            <a:avLst/>
          </a:prstGeom>
        </p:spPr>
      </p:pic>
      <p:sp>
        <p:nvSpPr>
          <p:cNvPr id="7" name="文本框 6"/>
          <p:cNvSpPr txBox="1"/>
          <p:nvPr/>
        </p:nvSpPr>
        <p:spPr>
          <a:xfrm>
            <a:off x="1122680" y="948690"/>
            <a:ext cx="2232660"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rgbClr val="034C83"/>
                </a:solidFill>
                <a:latin charset="0" panose="020B0604020202020204" pitchFamily="34" typeface="Arial"/>
                <a:ea charset="-122" panose="020B0503020204020204" pitchFamily="34" typeface="微软雅黑"/>
              </a:rPr>
              <a:t>分析高考题</a:t>
            </a:r>
          </a:p>
        </p:txBody>
      </p:sp>
    </p:spTree>
  </p:cSld>
  <p:clrMapOvr>
    <a:masterClrMapping/>
  </p:clrMapOvr>
  <mc:AlternateContent xmlns:mc="http://schemas.openxmlformats.org/markup-compatibility/2006">
    <mc:Choice xmlns="" xmlns:p14="http://schemas.microsoft.com/office/powerpoint/2010/main" Requires="p14">
      <p:transition p14:dur="2000" spd="slow"/>
    </mc:Choice>
    <mc:Fallback>
      <p:transition spd="slow"/>
    </mc:Fallback>
  </mc:AlternateContent>
  <p:timing>
    <p:tnLst>
      <p:par>
        <p:cTn dur="indefinite" id="1" nodeType="tmRoot" restart="never"/>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2169160" y="270510"/>
          <a:ext cx="9342120" cy="6335395"/>
        </p:xfrm>
        <a:graphic>
          <a:graphicData uri="http://schemas.openxmlformats.org/drawingml/2006/table">
            <a:tbl>
              <a:tblPr firstRow="1" bandRow="1">
                <a:tableStyleId>{5C22544A-7EE6-4342-B048-85BDC9FD1C3A}</a:tableStyleId>
              </a:tblPr>
              <a:tblGrid>
                <a:gridCol w="835025"/>
                <a:gridCol w="1012825"/>
                <a:gridCol w="1011555"/>
                <a:gridCol w="832485"/>
                <a:gridCol w="868045"/>
                <a:gridCol w="832485"/>
                <a:gridCol w="988060"/>
                <a:gridCol w="986790"/>
                <a:gridCol w="987425"/>
                <a:gridCol w="987425"/>
              </a:tblGrid>
              <a:tr h="344805">
                <a:tc rowSpan="2" gridSpan="2">
                  <a:txBody>
                    <a:bodyPr/>
                    <a:lstStyle/>
                    <a:p>
                      <a:pPr algn="ctr">
                        <a:buNone/>
                      </a:pPr>
                      <a:endParaRPr lang="zh-CN" altLang="en-US" sz="1400" b="0">
                        <a:ln w="12700">
                          <a:noFill/>
                        </a:ln>
                        <a:solidFill>
                          <a:schemeClr val="tx1"/>
                        </a:solidFill>
                      </a:endParaRPr>
                    </a:p>
                    <a:p>
                      <a:pPr algn="ctr">
                        <a:buNone/>
                      </a:pPr>
                      <a:r>
                        <a:rPr lang="zh-CN" altLang="en-US" sz="1400" b="0">
                          <a:ln w="12700">
                            <a:noFill/>
                          </a:ln>
                          <a:solidFill>
                            <a:schemeClr val="tx1"/>
                          </a:solidFill>
                        </a:rPr>
                        <a:t>维度</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noFill/>
                  </a:tcPr>
                </a:tc>
                <a:tc gridSpan="2">
                  <a:txBody>
                    <a:bodyPr/>
                    <a:lstStyle/>
                    <a:p>
                      <a:pPr algn="ctr">
                        <a:buNone/>
                      </a:pPr>
                      <a:r>
                        <a:rPr lang="zh-CN" altLang="en-US" sz="1400" b="0">
                          <a:ln w="12700">
                            <a:noFill/>
                          </a:ln>
                          <a:solidFill>
                            <a:schemeClr val="tx1"/>
                          </a:solidFill>
                        </a:rPr>
                        <a:t>内容模块</a:t>
                      </a:r>
                      <a:r>
                        <a:rPr lang="en-US" altLang="zh-CN" sz="1400" b="0">
                          <a:ln w="12700">
                            <a:noFill/>
                          </a:ln>
                          <a:solidFill>
                            <a:schemeClr val="tx1"/>
                          </a:solidFill>
                        </a:rPr>
                        <a:t>1</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tc gridSpan="2">
                  <a:txBody>
                    <a:bodyPr/>
                    <a:lstStyle/>
                    <a:p>
                      <a:pPr algn="ctr">
                        <a:buNone/>
                      </a:pPr>
                      <a:r>
                        <a:rPr lang="zh-CN" altLang="en-US" sz="1400" b="0">
                          <a:ln w="12700">
                            <a:noFill/>
                          </a:ln>
                          <a:solidFill>
                            <a:schemeClr val="tx1"/>
                          </a:solidFill>
                        </a:rPr>
                        <a:t>内容模块</a:t>
                      </a:r>
                      <a:r>
                        <a:rPr lang="en-US" altLang="zh-CN" sz="1400" b="0">
                          <a:ln w="12700">
                            <a:noFill/>
                          </a:ln>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tc gridSpan="2">
                  <a:txBody>
                    <a:bodyPr/>
                    <a:lstStyle/>
                    <a:p>
                      <a:pPr algn="ctr">
                        <a:buNone/>
                      </a:pPr>
                      <a:r>
                        <a:rPr lang="en-US" altLang="zh-CN" sz="1400" b="0">
                          <a:ln w="12700">
                            <a:noFill/>
                          </a:ln>
                          <a:solidFill>
                            <a:schemeClr val="tx1"/>
                          </a:solidFill>
                        </a:rPr>
                        <a: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tc gridSpan="2">
                  <a:txBody>
                    <a:bodyPr/>
                    <a:lstStyle/>
                    <a:p>
                      <a:pPr algn="ctr">
                        <a:buNone/>
                      </a:pPr>
                      <a:r>
                        <a:rPr lang="zh-CN" altLang="en-US" sz="1400" b="0">
                          <a:ln w="12700">
                            <a:noFill/>
                          </a:ln>
                          <a:solidFill>
                            <a:schemeClr val="tx1"/>
                          </a:solidFill>
                        </a:rPr>
                        <a:t>素养分布</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tr>
              <a:tr h="355600">
                <a:tc gridSpan="2" vMerge="1">
                  <a:txBody>
                    <a:bodyPr/>
                    <a:lstStyle/>
                    <a:p>
                      <a:endParaRPr lang="zh-CN"/>
                    </a:p>
                  </a:txBody>
                  <a:tcPr>
                    <a:lnL w="12700">
                      <a:solidFill>
                        <a:schemeClr val="tx1"/>
                      </a:solidFill>
                      <a:prstDash val="solid"/>
                    </a:lnL>
                    <a:lnR w="12700" cmpd="sng">
                      <a:solidFill>
                        <a:schemeClr val="tx1"/>
                      </a:solidFill>
                      <a:prstDash val="solid"/>
                    </a:lnR>
                    <a:lnB w="12700">
                      <a:solidFill>
                        <a:schemeClr val="tx1"/>
                      </a:solidFill>
                      <a:prstDash val="solid"/>
                    </a:lnB>
                  </a:tcPr>
                </a:tc>
                <a:tc hMerge="1" vMerge="1">
                  <a:txBody>
                    <a:bodyPr/>
                    <a:lstStyle/>
                    <a:p>
                      <a:endParaRPr lang="zh-CN"/>
                    </a:p>
                  </a:txBody>
                  <a:tcPr>
                    <a:lnL w="12700" cmpd="sng">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题数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分值</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题数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分值</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题数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分值</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题数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分值</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04800">
                <a:tc rowSpan="4">
                  <a:txBody>
                    <a:bodyPr/>
                    <a:lstStyle/>
                    <a:p>
                      <a:pPr algn="ctr">
                        <a:buNone/>
                      </a:pPr>
                      <a:endParaRPr lang="zh-CN" altLang="en-US" sz="1400" b="0">
                        <a:ln w="12700">
                          <a:noFill/>
                        </a:ln>
                        <a:solidFill>
                          <a:schemeClr val="tx1"/>
                        </a:solidFill>
                      </a:endParaRPr>
                    </a:p>
                    <a:p>
                      <a:pPr algn="ctr">
                        <a:buNone/>
                      </a:pPr>
                      <a:endParaRPr lang="zh-CN" altLang="en-US" sz="1400" b="0">
                        <a:ln w="12700">
                          <a:noFill/>
                        </a:ln>
                        <a:solidFill>
                          <a:schemeClr val="tx1"/>
                        </a:solidFill>
                      </a:endParaRPr>
                    </a:p>
                    <a:p>
                      <a:pPr algn="ctr">
                        <a:buNone/>
                      </a:pPr>
                      <a:r>
                        <a:rPr lang="zh-CN" altLang="en-US" sz="1400" b="0">
                          <a:ln w="12700">
                            <a:noFill/>
                          </a:ln>
                          <a:solidFill>
                            <a:schemeClr val="tx1"/>
                          </a:solidFill>
                        </a:rPr>
                        <a:t>素养</a:t>
                      </a:r>
                      <a:r>
                        <a:rPr lang="en-US" altLang="zh-CN" sz="1400" b="0">
                          <a:ln w="12700">
                            <a:noFill/>
                          </a:ln>
                          <a:solidFill>
                            <a:schemeClr val="tx1"/>
                          </a:solidFill>
                        </a:rPr>
                        <a:t>1</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1</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4">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4">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04800">
                <a:tc vMerge="1">
                  <a:txBody>
                    <a:bodyPr/>
                    <a:lstStyle/>
                    <a:p>
                      <a:endParaRPr lang="zh-CN"/>
                    </a:p>
                  </a:txBody>
                  <a:tcPr>
                    <a:lnL w="12700">
                      <a:solidFill>
                        <a:schemeClr val="tx1"/>
                      </a:solidFill>
                      <a:prstDash val="solid"/>
                    </a:lnL>
                    <a:lnR w="12700">
                      <a:solidFill>
                        <a:schemeClr val="tx1"/>
                      </a:solidFill>
                      <a:prstDash val="solid"/>
                    </a:lnR>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tcPr>
                </a:tc>
                <a:tc vMerge="1">
                  <a:txBody>
                    <a:bodyPr/>
                    <a:lstStyle/>
                    <a:p>
                      <a:endParaRPr lang="zh-CN"/>
                    </a:p>
                  </a:txBody>
                  <a:tcPr>
                    <a:lnL w="12700">
                      <a:solidFill>
                        <a:schemeClr val="tx1"/>
                      </a:solidFill>
                      <a:prstDash val="solid"/>
                    </a:lnL>
                    <a:lnR w="12700">
                      <a:solidFill>
                        <a:schemeClr val="tx1"/>
                      </a:solidFill>
                      <a:prstDash val="solid"/>
                    </a:lnR>
                  </a:tcPr>
                </a:tc>
              </a:tr>
              <a:tr h="304800">
                <a:tc vMerge="1">
                  <a:txBody>
                    <a:bodyPr/>
                    <a:lstStyle/>
                    <a:p>
                      <a:endParaRPr lang="zh-CN"/>
                    </a:p>
                  </a:txBody>
                  <a:tcPr>
                    <a:lnL w="12700">
                      <a:solidFill>
                        <a:schemeClr val="tx1"/>
                      </a:solidFill>
                      <a:prstDash val="solid"/>
                    </a:lnL>
                    <a:lnR w="12700">
                      <a:solidFill>
                        <a:schemeClr val="tx1"/>
                      </a:solidFill>
                      <a:prstDash val="solid"/>
                    </a:lnR>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3</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tcPr>
                </a:tc>
                <a:tc vMerge="1">
                  <a:txBody>
                    <a:bodyPr/>
                    <a:lstStyle/>
                    <a:p>
                      <a:endParaRPr lang="zh-CN"/>
                    </a:p>
                  </a:txBody>
                  <a:tcPr>
                    <a:lnL w="12700">
                      <a:solidFill>
                        <a:schemeClr val="tx1"/>
                      </a:solidFill>
                      <a:prstDash val="solid"/>
                    </a:lnL>
                    <a:lnR w="12700">
                      <a:solidFill>
                        <a:schemeClr val="tx1"/>
                      </a:solidFill>
                      <a:prstDash val="solid"/>
                    </a:lnR>
                  </a:tcPr>
                </a:tc>
              </a:tr>
              <a:tr h="304800">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4</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r>
              <a:tr h="304800">
                <a:tc rowSpan="4">
                  <a:txBody>
                    <a:bodyPr/>
                    <a:lstStyle/>
                    <a:p>
                      <a:pPr algn="ctr">
                        <a:buNone/>
                      </a:pPr>
                      <a:endParaRPr lang="zh-CN" altLang="en-US" sz="1400" b="0">
                        <a:ln w="12700">
                          <a:noFill/>
                        </a:ln>
                        <a:solidFill>
                          <a:schemeClr val="tx1"/>
                        </a:solidFill>
                      </a:endParaRPr>
                    </a:p>
                    <a:p>
                      <a:pPr algn="ctr">
                        <a:buNone/>
                      </a:pPr>
                      <a:endParaRPr lang="zh-CN" altLang="en-US" sz="1400" b="0">
                        <a:ln w="12700">
                          <a:noFill/>
                        </a:ln>
                        <a:solidFill>
                          <a:schemeClr val="tx1"/>
                        </a:solidFill>
                      </a:endParaRPr>
                    </a:p>
                    <a:p>
                      <a:pPr algn="ctr">
                        <a:buNone/>
                      </a:pPr>
                      <a:r>
                        <a:rPr lang="zh-CN" altLang="en-US" sz="1400" b="0">
                          <a:ln w="12700">
                            <a:noFill/>
                          </a:ln>
                          <a:solidFill>
                            <a:schemeClr val="tx1"/>
                          </a:solidFill>
                        </a:rPr>
                        <a:t>素养</a:t>
                      </a:r>
                      <a:r>
                        <a:rPr lang="en-US" altLang="zh-CN" sz="1400" b="0">
                          <a:ln w="12700">
                            <a:noFill/>
                          </a:ln>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1</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4">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4">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04800">
                <a:tc vMerge="1">
                  <a:txBody>
                    <a:bodyPr/>
                    <a:lstStyle/>
                    <a:p>
                      <a:endParaRPr lang="zh-CN"/>
                    </a:p>
                  </a:txBody>
                  <a:tcPr>
                    <a:lnL w="12700">
                      <a:solidFill>
                        <a:schemeClr val="tx1"/>
                      </a:solidFill>
                      <a:prstDash val="solid"/>
                    </a:lnL>
                    <a:lnR w="12700">
                      <a:solidFill>
                        <a:schemeClr val="tx1"/>
                      </a:solidFill>
                      <a:prstDash val="solid"/>
                    </a:lnR>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tcPr>
                </a:tc>
                <a:tc vMerge="1">
                  <a:txBody>
                    <a:bodyPr/>
                    <a:lstStyle/>
                    <a:p>
                      <a:endParaRPr lang="zh-CN"/>
                    </a:p>
                  </a:txBody>
                  <a:tcPr>
                    <a:lnL w="12700">
                      <a:solidFill>
                        <a:schemeClr val="tx1"/>
                      </a:solidFill>
                      <a:prstDash val="solid"/>
                    </a:lnL>
                    <a:lnR w="12700">
                      <a:solidFill>
                        <a:schemeClr val="tx1"/>
                      </a:solidFill>
                      <a:prstDash val="solid"/>
                    </a:lnR>
                  </a:tcPr>
                </a:tc>
              </a:tr>
              <a:tr h="304800">
                <a:tc vMerge="1">
                  <a:txBody>
                    <a:bodyPr/>
                    <a:lstStyle/>
                    <a:p>
                      <a:endParaRPr lang="zh-CN"/>
                    </a:p>
                  </a:txBody>
                  <a:tcPr>
                    <a:lnL w="12700">
                      <a:solidFill>
                        <a:schemeClr val="tx1"/>
                      </a:solidFill>
                      <a:prstDash val="solid"/>
                    </a:lnL>
                    <a:lnR w="12700">
                      <a:solidFill>
                        <a:schemeClr val="tx1"/>
                      </a:solidFill>
                      <a:prstDash val="solid"/>
                    </a:lnR>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3</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tcPr>
                </a:tc>
                <a:tc vMerge="1">
                  <a:txBody>
                    <a:bodyPr/>
                    <a:lstStyle/>
                    <a:p>
                      <a:endParaRPr lang="zh-CN"/>
                    </a:p>
                  </a:txBody>
                  <a:tcPr>
                    <a:lnL w="12700">
                      <a:solidFill>
                        <a:schemeClr val="tx1"/>
                      </a:solidFill>
                      <a:prstDash val="solid"/>
                    </a:lnL>
                    <a:lnR w="12700">
                      <a:solidFill>
                        <a:schemeClr val="tx1"/>
                      </a:solidFill>
                      <a:prstDash val="solid"/>
                    </a:lnR>
                  </a:tcPr>
                </a:tc>
              </a:tr>
              <a:tr h="304800">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4</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r>
              <a:tr h="304800">
                <a:tc rowSpan="4">
                  <a:txBody>
                    <a:bodyPr/>
                    <a:lstStyle/>
                    <a:p>
                      <a:pPr algn="ctr">
                        <a:buNone/>
                      </a:pPr>
                      <a:endParaRPr lang="zh-CN" altLang="en-US" sz="1400" b="0">
                        <a:ln w="12700">
                          <a:noFill/>
                        </a:ln>
                        <a:solidFill>
                          <a:schemeClr val="tx1"/>
                        </a:solidFill>
                      </a:endParaRPr>
                    </a:p>
                    <a:p>
                      <a:pPr algn="ctr">
                        <a:buNone/>
                      </a:pPr>
                      <a:endParaRPr lang="zh-CN" altLang="en-US" sz="1400" b="0">
                        <a:ln w="12700">
                          <a:noFill/>
                        </a:ln>
                        <a:solidFill>
                          <a:schemeClr val="tx1"/>
                        </a:solidFill>
                      </a:endParaRPr>
                    </a:p>
                    <a:p>
                      <a:pPr algn="ctr">
                        <a:buNone/>
                      </a:pPr>
                      <a:r>
                        <a:rPr lang="zh-CN" altLang="en-US" sz="1400" b="0">
                          <a:ln w="12700">
                            <a:noFill/>
                          </a:ln>
                          <a:solidFill>
                            <a:schemeClr val="tx1"/>
                          </a:solidFill>
                        </a:rPr>
                        <a:t>素养</a:t>
                      </a:r>
                      <a:r>
                        <a:rPr lang="en-US" altLang="zh-CN" sz="1400" b="0">
                          <a:ln w="12700">
                            <a:noFill/>
                          </a:ln>
                          <a:solidFill>
                            <a:schemeClr val="tx1"/>
                          </a:solidFill>
                        </a:rPr>
                        <a:t>3</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1</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4">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4">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04800">
                <a:tc vMerge="1">
                  <a:txBody>
                    <a:bodyPr/>
                    <a:lstStyle/>
                    <a:p>
                      <a:endParaRPr lang="zh-CN"/>
                    </a:p>
                  </a:txBody>
                  <a:tcPr>
                    <a:lnL w="12700">
                      <a:solidFill>
                        <a:schemeClr val="tx1"/>
                      </a:solidFill>
                      <a:prstDash val="solid"/>
                    </a:lnL>
                    <a:lnR w="12700">
                      <a:solidFill>
                        <a:schemeClr val="tx1"/>
                      </a:solidFill>
                      <a:prstDash val="solid"/>
                    </a:lnR>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tcPr>
                </a:tc>
                <a:tc vMerge="1">
                  <a:txBody>
                    <a:bodyPr/>
                    <a:lstStyle/>
                    <a:p>
                      <a:endParaRPr lang="zh-CN"/>
                    </a:p>
                  </a:txBody>
                  <a:tcPr>
                    <a:lnL w="12700">
                      <a:solidFill>
                        <a:schemeClr val="tx1"/>
                      </a:solidFill>
                      <a:prstDash val="solid"/>
                    </a:lnL>
                    <a:lnR w="12700">
                      <a:solidFill>
                        <a:schemeClr val="tx1"/>
                      </a:solidFill>
                      <a:prstDash val="solid"/>
                    </a:lnR>
                  </a:tcPr>
                </a:tc>
              </a:tr>
              <a:tr h="304800">
                <a:tc vMerge="1">
                  <a:txBody>
                    <a:bodyPr/>
                    <a:lstStyle/>
                    <a:p>
                      <a:endParaRPr lang="zh-CN"/>
                    </a:p>
                  </a:txBody>
                  <a:tcPr>
                    <a:lnL w="12700">
                      <a:solidFill>
                        <a:schemeClr val="tx1"/>
                      </a:solidFill>
                      <a:prstDash val="solid"/>
                    </a:lnL>
                    <a:lnR w="12700">
                      <a:solidFill>
                        <a:schemeClr val="tx1"/>
                      </a:solidFill>
                      <a:prstDash val="solid"/>
                    </a:lnR>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3</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tcPr>
                </a:tc>
                <a:tc vMerge="1">
                  <a:txBody>
                    <a:bodyPr/>
                    <a:lstStyle/>
                    <a:p>
                      <a:endParaRPr lang="zh-CN"/>
                    </a:p>
                  </a:txBody>
                  <a:tcPr>
                    <a:lnL w="12700">
                      <a:solidFill>
                        <a:schemeClr val="tx1"/>
                      </a:solidFill>
                      <a:prstDash val="solid"/>
                    </a:lnL>
                    <a:lnR w="12700">
                      <a:solidFill>
                        <a:schemeClr val="tx1"/>
                      </a:solidFill>
                      <a:prstDash val="solid"/>
                    </a:lnR>
                  </a:tcPr>
                </a:tc>
              </a:tr>
              <a:tr h="304800">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4</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c vMerge="1">
                  <a:txBody>
                    <a:bodyPr/>
                    <a:lstStyle/>
                    <a:p>
                      <a:endParaRPr lang="zh-CN"/>
                    </a:p>
                  </a:txBody>
                  <a:tcPr>
                    <a:lnL w="12700">
                      <a:solidFill>
                        <a:schemeClr val="tx1"/>
                      </a:solidFill>
                      <a:prstDash val="solid"/>
                    </a:lnL>
                    <a:lnR w="12700">
                      <a:solidFill>
                        <a:schemeClr val="tx1"/>
                      </a:solidFill>
                      <a:prstDash val="solid"/>
                    </a:lnR>
                    <a:lnB w="12700">
                      <a:solidFill>
                        <a:schemeClr val="tx1"/>
                      </a:solidFill>
                      <a:prstDash val="solid"/>
                    </a:lnB>
                  </a:tcPr>
                </a:tc>
              </a:tr>
              <a:tr h="304800">
                <a:tc>
                  <a:txBody>
                    <a:bodyPr/>
                    <a:lstStyle/>
                    <a:p>
                      <a:pPr algn="ctr">
                        <a:buNone/>
                      </a:pPr>
                      <a:r>
                        <a:rPr lang="en-US" altLang="zh-CN" sz="1400" b="0">
                          <a:ln w="12700">
                            <a:noFill/>
                          </a:ln>
                          <a:solidFill>
                            <a:schemeClr val="tx1"/>
                          </a:solidFill>
                        </a:rPr>
                        <a: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en-US" altLang="zh-CN" sz="1400" b="0">
                          <a:ln w="12700">
                            <a:noFill/>
                          </a:ln>
                          <a:solidFill>
                            <a:schemeClr val="tx1"/>
                          </a:solidFill>
                        </a:rPr>
                        <a: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53695">
                <a:tc rowSpan="2" gridSpan="2">
                  <a:txBody>
                    <a:bodyPr/>
                    <a:lstStyle/>
                    <a:p>
                      <a:pPr algn="ctr">
                        <a:buNone/>
                      </a:pPr>
                      <a:endParaRPr lang="zh-CN" altLang="en-US" sz="1400" b="0">
                        <a:ln w="12700">
                          <a:noFill/>
                        </a:ln>
                        <a:solidFill>
                          <a:schemeClr val="tx1"/>
                        </a:solidFill>
                      </a:endParaRPr>
                    </a:p>
                    <a:p>
                      <a:pPr algn="ctr">
                        <a:buNone/>
                      </a:pPr>
                      <a:r>
                        <a:rPr lang="zh-CN" altLang="en-US" sz="1400" b="0">
                          <a:ln w="12700">
                            <a:noFill/>
                          </a:ln>
                          <a:solidFill>
                            <a:schemeClr val="tx1"/>
                          </a:solidFill>
                        </a:rPr>
                        <a:t>内容分布</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noFill/>
                  </a:tcPr>
                </a:tc>
                <a:tc row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gridSpan="2">
                  <a:txBody>
                    <a:bodyPr/>
                    <a:lstStyle/>
                    <a:p>
                      <a:pPr algn="ctr">
                        <a:buNone/>
                      </a:pPr>
                      <a:r>
                        <a:rPr lang="zh-CN" altLang="en-US" sz="1400" b="0">
                          <a:ln w="12700">
                            <a:noFill/>
                          </a:ln>
                          <a:solidFill>
                            <a:schemeClr val="tx1"/>
                          </a:solidFill>
                        </a:rPr>
                        <a:t>试卷总分数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0">
                <a:tc gridSpan="2" vMerge="1">
                  <a:txBody>
                    <a:bodyPr/>
                    <a:lstStyle/>
                    <a:p>
                      <a:endParaRPr lang="zh-CN"/>
                    </a:p>
                  </a:txBody>
                  <a:tcPr>
                    <a:lnL w="12700">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hMerge="1" vMerge="1">
                  <a:txBody>
                    <a:bodyPr/>
                    <a:lstStyle/>
                    <a:p>
                      <a:endParaRPr lang="zh-CN"/>
                    </a:p>
                  </a:txBody>
                  <a:tcPr>
                    <a:lnL w="12700" cmpd="sng">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vMerge="1">
                  <a:txBody>
                    <a:bodyPr/>
                    <a:lstStyle/>
                    <a:p>
                      <a:endParaRPr lang="zh-CN"/>
                    </a:p>
                  </a:txBody>
                  <a:tcPr>
                    <a:lnL w="12700">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grid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04800">
                <a:tc rowSpan="3" gridSpan="2">
                  <a:txBody>
                    <a:bodyPr/>
                    <a:lstStyle/>
                    <a:p>
                      <a:pPr algn="ctr">
                        <a:buNone/>
                      </a:pPr>
                      <a:endParaRPr lang="zh-CN" altLang="en-US" sz="1400" b="0">
                        <a:ln w="12700">
                          <a:noFill/>
                        </a:ln>
                        <a:solidFill>
                          <a:schemeClr val="tx1"/>
                        </a:solidFill>
                      </a:endParaRPr>
                    </a:p>
                    <a:p>
                      <a:pPr algn="ctr">
                        <a:buNone/>
                      </a:pPr>
                      <a:r>
                        <a:rPr lang="zh-CN" altLang="en-US" sz="1400" b="0">
                          <a:ln w="12700">
                            <a:noFill/>
                          </a:ln>
                          <a:solidFill>
                            <a:schemeClr val="tx1"/>
                          </a:solidFill>
                        </a:rPr>
                        <a:t>水平分布</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3"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buNone/>
                      </a:pPr>
                      <a:r>
                        <a:rPr lang="zh-CN" altLang="en-US" sz="1400" b="0">
                          <a:ln w="12700">
                            <a:noFill/>
                          </a:ln>
                          <a:solidFill>
                            <a:schemeClr val="tx1"/>
                          </a:solidFill>
                          <a:sym typeface="+mn-ea"/>
                        </a:rPr>
                        <a:t>水平</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gridSpan="2">
                  <a:txBody>
                    <a:bodyPr/>
                    <a:lstStyle/>
                    <a:p>
                      <a:pPr algn="ctr">
                        <a:buNone/>
                      </a:pPr>
                      <a:r>
                        <a:rPr lang="zh-CN" altLang="en-US" sz="1400" b="0">
                          <a:ln w="12700">
                            <a:noFill/>
                          </a:ln>
                        </a:rPr>
                        <a:t>水平</a:t>
                      </a:r>
                      <a:r>
                        <a:rPr lang="en-US" altLang="zh-CN" sz="1400" b="0">
                          <a:ln w="12700">
                            <a:noFill/>
                          </a:ln>
                        </a:rPr>
                        <a:t>1</a:t>
                      </a:r>
                      <a:endParaRPr lang="en-US" altLang="zh-CN"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gridSpan="2">
                  <a:txBody>
                    <a:bodyPr/>
                    <a:lstStyle/>
                    <a:p>
                      <a:pPr algn="ctr">
                        <a:buNone/>
                      </a:pPr>
                      <a:r>
                        <a:rPr lang="zh-CN" altLang="en-US" sz="1400" b="0">
                          <a:ln w="12700">
                            <a:noFill/>
                          </a:ln>
                          <a:solidFill>
                            <a:schemeClr val="tx1"/>
                          </a:solidFill>
                        </a:rPr>
                        <a:t>水平</a:t>
                      </a:r>
                      <a:r>
                        <a:rPr lang="en-US" altLang="zh-CN" sz="1400" b="0">
                          <a:ln w="12700">
                            <a:noFill/>
                          </a:ln>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r>
                        <a:rPr lang="en-US" altLang="zh-CN" sz="1400" b="0">
                          <a:ln w="12700">
                            <a:noFill/>
                          </a:ln>
                          <a:solidFill>
                            <a:schemeClr val="tx1"/>
                          </a:solidFill>
                        </a:rPr>
                        <a: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gridSpan="2">
                  <a:txBody>
                    <a:bodyPr/>
                    <a:lstStyle/>
                    <a:p>
                      <a:pPr algn="ctr">
                        <a:buNone/>
                      </a:pPr>
                      <a:r>
                        <a:rPr lang="zh-CN" altLang="en-US" sz="1400" b="0">
                          <a:ln w="12700">
                            <a:noFill/>
                          </a:ln>
                          <a:solidFill>
                            <a:schemeClr val="tx1"/>
                          </a:solidFill>
                        </a:rPr>
                        <a:t>试卷总题数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r>
              <a:tr h="354330">
                <a:tc gridSpan="2" vMerge="1">
                  <a:txBody>
                    <a:bodyPr/>
                    <a:lstStyle/>
                    <a:p>
                      <a:endParaRPr lang="zh-CN"/>
                    </a:p>
                  </a:txBody>
                  <a:tcP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vMerge="1">
                  <a:txBody>
                    <a:bodyPr/>
                    <a:lstStyle/>
                    <a:p>
                      <a:endParaRPr lang="zh-CN"/>
                    </a:p>
                  </a:txBody>
                  <a:tcP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1400" b="0">
                          <a:ln w="12700">
                            <a:noFill/>
                          </a:ln>
                          <a:solidFill>
                            <a:schemeClr val="tx1"/>
                          </a:solidFill>
                        </a:rPr>
                        <a:t>题数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gridSpan="2">
                  <a:txBody>
                    <a:bodyPr/>
                    <a:lstStyle/>
                    <a:p>
                      <a:pPr algn="ctr">
                        <a:buNone/>
                      </a:pPr>
                      <a:endParaRPr lang="zh-CN" altLang="en-US" sz="1400" b="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rowSpan="2" hMerge="1">
                  <a:txBody>
                    <a:bodyPr/>
                    <a:lstStyle/>
                    <a:p>
                      <a:endParaRPr lang="zh-CN"/>
                    </a:p>
                  </a:txBody>
                  <a:tcPr>
                    <a:lnL w="12700" cmpd="sng">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noFill/>
                  </a:tcPr>
                </a:tc>
              </a:tr>
              <a:tr h="354965">
                <a:tc gridSpan="2" vMerge="1">
                  <a:txBody>
                    <a:bodyPr/>
                    <a:lstStyle/>
                    <a:p>
                      <a:endParaRPr lang="zh-CN"/>
                    </a:p>
                  </a:txBody>
                  <a:tcPr>
                    <a:lnL w="12700">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hMerge="1" vMerge="1">
                  <a:txBody>
                    <a:bodyPr/>
                    <a:lstStyle/>
                    <a:p>
                      <a:endParaRPr lang="zh-CN"/>
                    </a:p>
                  </a:txBody>
                  <a:tcPr>
                    <a:lnL w="12700" cmpd="sng">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buNone/>
                      </a:pPr>
                      <a:r>
                        <a:rPr lang="zh-CN" altLang="en-US" sz="1400">
                          <a:ln w="12700">
                            <a:noFill/>
                          </a:ln>
                          <a:solidFill>
                            <a:schemeClr val="tx1"/>
                          </a:solidFill>
                        </a:rPr>
                        <a:t>分数</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None/>
                      </a:pPr>
                      <a:endParaRPr lang="zh-CN" altLang="en-US" sz="1400">
                        <a:ln w="12700">
                          <a:noFill/>
                        </a:ln>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gridSpan="2" vMerge="1">
                  <a:txBody>
                    <a:bodyPr/>
                    <a:lstStyle/>
                    <a:p>
                      <a:endParaRPr lang="zh-CN"/>
                    </a:p>
                  </a:txBody>
                  <a:tcPr>
                    <a:lnL w="12700">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hMerge="1" vMerge="1">
                  <a:txBody>
                    <a:bodyPr/>
                    <a:lstStyle/>
                    <a:p>
                      <a:endParaRPr lang="zh-CN"/>
                    </a:p>
                  </a:txBody>
                  <a:tcPr>
                    <a:lnL w="12700" cmpd="sng">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noFill/>
                  </a:tcPr>
                </a:tc>
              </a:tr>
            </a:tbl>
          </a:graphicData>
        </a:graphic>
      </p:graphicFrame>
      <p:sp>
        <p:nvSpPr>
          <p:cNvPr id="2" name="文本框 1"/>
          <p:cNvSpPr txBox="1"/>
          <p:nvPr/>
        </p:nvSpPr>
        <p:spPr>
          <a:xfrm>
            <a:off x="812800" y="1280160"/>
            <a:ext cx="731520" cy="403098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3200" b="1">
                <a:solidFill>
                  <a:schemeClr val="accent1"/>
                </a:solidFill>
                <a:latin typeface="Arial" panose="020B0604020202020204" pitchFamily="34" charset="0"/>
                <a:ea typeface="微软雅黑" panose="020B0503020204020204" pitchFamily="34" charset="-122"/>
              </a:rPr>
              <a:t>素养水平评价设计</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49</a:t>
            </a:fld>
            <a:endParaRPr lang="zh-CN" altLang="en-US"/>
          </a:p>
        </p:txBody>
      </p:sp>
      <p:graphicFrame>
        <p:nvGraphicFramePr>
          <p:cNvPr id="7" name="表格 6"/>
          <p:cNvGraphicFramePr/>
          <p:nvPr>
            <p:custDataLst>
              <p:tags r:id="rId1"/>
            </p:custDataLst>
          </p:nvPr>
        </p:nvGraphicFramePr>
        <p:xfrm>
          <a:off x="1365885" y="1183640"/>
          <a:ext cx="9857740" cy="4490720"/>
        </p:xfrm>
        <a:graphic>
          <a:graphicData uri="http://schemas.openxmlformats.org/drawingml/2006/table">
            <a:tbl>
              <a:tblPr firstRow="1" bandRow="1">
                <a:tableStyleId>{5C22544A-7EE6-4342-B048-85BDC9FD1C3A}</a:tableStyleId>
              </a:tblPr>
              <a:tblGrid>
                <a:gridCol w="774700"/>
                <a:gridCol w="619125"/>
                <a:gridCol w="889635"/>
                <a:gridCol w="6553835"/>
                <a:gridCol w="1020445"/>
              </a:tblGrid>
              <a:tr h="640080">
                <a:tc>
                  <a:txBody>
                    <a:bodyPr/>
                    <a:lstStyle/>
                    <a:p>
                      <a:pPr>
                        <a:buNone/>
                      </a:pPr>
                      <a:r>
                        <a:rPr lang="zh-CN" altLang="en-US" b="0">
                          <a:ln>
                            <a:noFill/>
                          </a:ln>
                          <a:solidFill>
                            <a:schemeClr val="tx1"/>
                          </a:solidFill>
                        </a:rPr>
                        <a:t>目标要素</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b="0">
                          <a:ln>
                            <a:noFill/>
                          </a:ln>
                          <a:solidFill>
                            <a:schemeClr val="tx1"/>
                          </a:solidFill>
                        </a:rPr>
                        <a:t>分值</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gridSpan="2">
                  <a:txBody>
                    <a:bodyPr/>
                    <a:lstStyle/>
                    <a:p>
                      <a:pPr algn="ctr">
                        <a:buNone/>
                      </a:pPr>
                      <a:r>
                        <a:rPr lang="zh-CN" altLang="en-US" b="0">
                          <a:ln>
                            <a:noFill/>
                          </a:ln>
                          <a:solidFill>
                            <a:schemeClr val="tx1"/>
                          </a:solidFill>
                        </a:rPr>
                        <a:t>表现水平</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hMerge="1">
                  <a:txBody>
                    <a:bodyPr/>
                    <a:lstStyle/>
                    <a:p>
                      <a:endParaRPr lang="zh-CN"/>
                    </a:p>
                  </a:txBody>
                  <a:tcPr>
                    <a:lnR w="12700" cmpd="sng">
                      <a:solidFill>
                        <a:srgbClr val="C00000"/>
                      </a:solidFill>
                      <a:prstDash val="solid"/>
                    </a:lnR>
                    <a:lnT w="12700" cmpd="sng">
                      <a:solidFill>
                        <a:srgbClr val="C00000"/>
                      </a:solidFill>
                      <a:prstDash val="solid"/>
                    </a:lnT>
                    <a:lnB w="12700" cmpd="sng">
                      <a:solidFill>
                        <a:srgbClr val="C00000"/>
                      </a:solidFill>
                      <a:prstDash val="solid"/>
                    </a:lnB>
                  </a:tcPr>
                </a:tc>
                <a:tc>
                  <a:txBody>
                    <a:bodyPr/>
                    <a:lstStyle/>
                    <a:p>
                      <a:pPr>
                        <a:buNone/>
                      </a:pPr>
                      <a:r>
                        <a:rPr lang="zh-CN" altLang="en-US" b="0">
                          <a:ln>
                            <a:noFill/>
                          </a:ln>
                          <a:solidFill>
                            <a:schemeClr val="tx1"/>
                          </a:solidFill>
                        </a:rPr>
                        <a:t>赋分</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386080">
                <a:tc rowSpan="3">
                  <a:txBody>
                    <a:bodyPr/>
                    <a:lstStyle/>
                    <a:p>
                      <a:pPr>
                        <a:buNone/>
                      </a:pPr>
                      <a:r>
                        <a:rPr lang="zh-CN" altLang="en-US">
                          <a:ln>
                            <a:noFill/>
                          </a:ln>
                          <a:solidFill>
                            <a:schemeClr val="tx1"/>
                          </a:solidFill>
                        </a:rPr>
                        <a:t>论点</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rowSpan="3">
                  <a:txBody>
                    <a:bodyPr/>
                    <a:lstStyle/>
                    <a:p>
                      <a:pPr>
                        <a:buNone/>
                      </a:pPr>
                      <a:r>
                        <a:rPr lang="en-US" altLang="zh-CN">
                          <a:ln>
                            <a:noFill/>
                          </a:ln>
                          <a:solidFill>
                            <a:schemeClr val="tx1"/>
                          </a:solidFill>
                        </a:rPr>
                        <a:t>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1</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明确归纳出中心论点具有概括性	</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en-US" altLang="zh-CN">
                          <a:ln>
                            <a:noFill/>
                          </a:ln>
                          <a:solidFill>
                            <a:schemeClr val="tx1"/>
                          </a:solidFill>
                        </a:rPr>
                        <a:t>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386715">
                <a:tc vMerge="1">
                  <a:txBody>
                    <a:bodyPr/>
                    <a:lstStyle/>
                    <a:p>
                      <a:endParaRPr lang="zh-CN"/>
                    </a:p>
                  </a:txBody>
                  <a:tcPr>
                    <a:lnL w="12700" cmpd="sng">
                      <a:solidFill>
                        <a:srgbClr val="C00000"/>
                      </a:solidFill>
                      <a:prstDash val="solid"/>
                    </a:lnL>
                    <a:lnR w="12700" cmpd="sng">
                      <a:solidFill>
                        <a:srgbClr val="C00000"/>
                      </a:solidFill>
                      <a:prstDash val="solid"/>
                    </a:lnR>
                  </a:tcPr>
                </a:tc>
                <a:tc vMerge="1">
                  <a:txBody>
                    <a:bodyPr/>
                    <a:lstStyle/>
                    <a:p>
                      <a:endParaRPr lang="zh-CN"/>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中心论点含题目要求，但不具有概括性</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1</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385445">
                <a:tc vMerge="1">
                  <a:txBody>
                    <a:bodyPr/>
                    <a:lstStyle/>
                    <a:p>
                      <a:endParaRPr lang="zh-CN"/>
                    </a:p>
                  </a:txBody>
                  <a:tcPr>
                    <a:lnL w="12700" cmpd="sng">
                      <a:solidFill>
                        <a:srgbClr val="C00000"/>
                      </a:solidFill>
                      <a:prstDash val="solid"/>
                    </a:lnL>
                    <a:lnR w="12700" cmpd="sng">
                      <a:solidFill>
                        <a:srgbClr val="C00000"/>
                      </a:solidFill>
                      <a:prstDash val="solid"/>
                    </a:lnR>
                    <a:lnB w="12700" cmpd="sng">
                      <a:solidFill>
                        <a:srgbClr val="C00000"/>
                      </a:solidFill>
                      <a:prstDash val="solid"/>
                    </a:lnB>
                  </a:tcPr>
                </a:tc>
                <a:tc vMerge="1">
                  <a:txBody>
                    <a:bodyPr/>
                    <a:lstStyle/>
                    <a:p>
                      <a:endParaRPr lang="zh-CN"/>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3</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中心论点偏颇，或缺少中心论点</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0</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640080">
                <a:tc rowSpan="3">
                  <a:txBody>
                    <a:bodyPr/>
                    <a:lstStyle/>
                    <a:p>
                      <a:pPr>
                        <a:buNone/>
                      </a:pPr>
                      <a:r>
                        <a:rPr lang="zh-CN" altLang="en-US">
                          <a:ln>
                            <a:noFill/>
                          </a:ln>
                          <a:solidFill>
                            <a:schemeClr val="tx1"/>
                          </a:solidFill>
                        </a:rPr>
                        <a:t>论据、论证和结论</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rowSpan="3">
                  <a:txBody>
                    <a:bodyPr/>
                    <a:lstStyle/>
                    <a:p>
                      <a:pPr>
                        <a:buNone/>
                      </a:pPr>
                      <a:r>
                        <a:rPr lang="en-US" altLang="zh-CN">
                          <a:ln>
                            <a:noFill/>
                          </a:ln>
                          <a:solidFill>
                            <a:schemeClr val="tx1"/>
                          </a:solidFill>
                        </a:rPr>
                        <a:t>8</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1</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sz="1800">
                          <a:ln>
                            <a:noFill/>
                          </a:ln>
                          <a:solidFill>
                            <a:schemeClr val="tx1"/>
                          </a:solidFill>
                          <a:sym typeface="+mn-ea"/>
                        </a:rPr>
                        <a:t>引用史实准确:能充分运用史实支持论点:论据充分。紧密围绕论点的内涵和外延论证，逻辑严谨</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en-US" altLang="zh-CN">
                          <a:ln>
                            <a:noFill/>
                          </a:ln>
                          <a:solidFill>
                            <a:schemeClr val="tx1"/>
                          </a:solidFill>
                        </a:rPr>
                        <a:t>7—8</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564515">
                <a:tc vMerge="1">
                  <a:txBody>
                    <a:bodyPr/>
                    <a:lstStyle/>
                    <a:p>
                      <a:endParaRPr lang="zh-CN"/>
                    </a:p>
                  </a:txBody>
                  <a:tcPr>
                    <a:lnL w="12700" cmpd="sng">
                      <a:solidFill>
                        <a:srgbClr val="C00000"/>
                      </a:solidFill>
                      <a:prstDash val="solid"/>
                    </a:lnL>
                    <a:lnR w="12700" cmpd="sng">
                      <a:solidFill>
                        <a:srgbClr val="C00000"/>
                      </a:solidFill>
                      <a:prstDash val="solid"/>
                    </a:lnR>
                  </a:tcPr>
                </a:tc>
                <a:tc vMerge="1">
                  <a:txBody>
                    <a:bodyPr/>
                    <a:lstStyle/>
                    <a:p>
                      <a:endParaRPr lang="zh-CN"/>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引用史实较准确;能较充分运用史实支持论点;论据较充分。能就内涵和外延其中一个方面进行充分论证，逻辑较严谨	</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en-US" altLang="zh-CN">
                          <a:ln>
                            <a:noFill/>
                          </a:ln>
                          <a:solidFill>
                            <a:schemeClr val="tx1"/>
                          </a:solidFill>
                        </a:rPr>
                        <a:t>4—6</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386715">
                <a:tc vMerge="1">
                  <a:txBody>
                    <a:bodyPr/>
                    <a:lstStyle/>
                    <a:p>
                      <a:endParaRPr lang="zh-CN"/>
                    </a:p>
                  </a:txBody>
                  <a:tcPr>
                    <a:lnL w="12700" cmpd="sng">
                      <a:solidFill>
                        <a:srgbClr val="C00000"/>
                      </a:solidFill>
                      <a:prstDash val="solid"/>
                    </a:lnL>
                    <a:lnR w="12700" cmpd="sng">
                      <a:solidFill>
                        <a:srgbClr val="C00000"/>
                      </a:solidFill>
                      <a:prstDash val="solid"/>
                    </a:lnR>
                    <a:lnB w="12700" cmpd="sng">
                      <a:solidFill>
                        <a:srgbClr val="C00000"/>
                      </a:solidFill>
                      <a:prstDash val="solid"/>
                    </a:lnB>
                  </a:tcPr>
                </a:tc>
                <a:tc vMerge="1">
                  <a:txBody>
                    <a:bodyPr/>
                    <a:lstStyle/>
                    <a:p>
                      <a:endParaRPr lang="zh-CN"/>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3</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引用史实基本准确;尚能运用史实支持论点;论据不够充分。逻辑不够严谨</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en-US" altLang="zh-CN">
                          <a:ln>
                            <a:noFill/>
                          </a:ln>
                          <a:solidFill>
                            <a:schemeClr val="tx1"/>
                          </a:solidFill>
                        </a:rPr>
                        <a:t>0—3</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386080">
                <a:tc rowSpan="2">
                  <a:txBody>
                    <a:bodyPr/>
                    <a:lstStyle/>
                    <a:p>
                      <a:pPr>
                        <a:buNone/>
                      </a:pPr>
                      <a:r>
                        <a:rPr lang="zh-CN" altLang="en-US">
                          <a:ln>
                            <a:noFill/>
                          </a:ln>
                          <a:solidFill>
                            <a:schemeClr val="tx1"/>
                          </a:solidFill>
                        </a:rPr>
                        <a:t>表述</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rowSpan="2">
                  <a:txBody>
                    <a:bodyPr/>
                    <a:lstStyle/>
                    <a:p>
                      <a:pPr>
                        <a:buNone/>
                      </a:pPr>
                      <a:r>
                        <a:rPr lang="en-US" altLang="zh-CN">
                          <a:ln>
                            <a:noFill/>
                          </a:ln>
                          <a:solidFill>
                            <a:schemeClr val="tx1"/>
                          </a:solidFill>
                        </a:rPr>
                        <a:t>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1</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sz="1800">
                          <a:ln>
                            <a:noFill/>
                          </a:ln>
                          <a:solidFill>
                            <a:schemeClr val="tx1"/>
                          </a:solidFill>
                          <a:sym typeface="+mn-ea"/>
                        </a:rPr>
                        <a:t>层次分明;表达通畅;字数足额</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en-US" altLang="zh-CN">
                          <a:ln>
                            <a:noFill/>
                          </a:ln>
                          <a:solidFill>
                            <a:schemeClr val="tx1"/>
                          </a:solidFill>
                        </a:rPr>
                        <a:t>1—2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r h="386080">
                <a:tc vMerge="1">
                  <a:txBody>
                    <a:bodyPr/>
                    <a:lstStyle/>
                    <a:p>
                      <a:endParaRPr lang="zh-CN"/>
                    </a:p>
                  </a:txBody>
                  <a:tcPr>
                    <a:lnL w="12700" cmpd="sng">
                      <a:solidFill>
                        <a:srgbClr val="C00000"/>
                      </a:solidFill>
                      <a:prstDash val="solid"/>
                    </a:lnL>
                    <a:lnR w="12700" cmpd="sng">
                      <a:solidFill>
                        <a:srgbClr val="C00000"/>
                      </a:solidFill>
                      <a:prstDash val="solid"/>
                    </a:lnR>
                    <a:lnB w="12700" cmpd="sng">
                      <a:solidFill>
                        <a:srgbClr val="C00000"/>
                      </a:solidFill>
                      <a:prstDash val="solid"/>
                    </a:lnB>
                  </a:tcPr>
                </a:tc>
                <a:tc vMerge="1">
                  <a:txBody>
                    <a:bodyPr/>
                    <a:lstStyle/>
                    <a:p>
                      <a:endParaRPr lang="zh-CN"/>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a:ln>
                            <a:noFill/>
                          </a:ln>
                          <a:solidFill>
                            <a:schemeClr val="tx1"/>
                          </a:solidFill>
                        </a:rPr>
                        <a:t>等级</a:t>
                      </a:r>
                      <a:r>
                        <a:rPr lang="en-US" altLang="zh-CN">
                          <a:ln>
                            <a:noFill/>
                          </a:ln>
                          <a:solidFill>
                            <a:schemeClr val="tx1"/>
                          </a:solidFill>
                        </a:rPr>
                        <a:t>2</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zh-CN" altLang="en-US" sz="1800">
                          <a:ln>
                            <a:noFill/>
                          </a:ln>
                          <a:solidFill>
                            <a:schemeClr val="tx1"/>
                          </a:solidFill>
                          <a:sym typeface="+mn-ea"/>
                        </a:rPr>
                        <a:t>层次不分明;表达不通畅;字数过少</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c>
                  <a:txBody>
                    <a:bodyPr/>
                    <a:lstStyle/>
                    <a:p>
                      <a:pPr>
                        <a:buNone/>
                      </a:pPr>
                      <a:r>
                        <a:rPr lang="en-US" altLang="zh-CN">
                          <a:ln>
                            <a:noFill/>
                          </a:ln>
                          <a:solidFill>
                            <a:schemeClr val="tx1"/>
                          </a:solidFill>
                        </a:rPr>
                        <a:t>0</a:t>
                      </a:r>
                    </a:p>
                  </a:txBody>
                  <a:tcPr>
                    <a:lnL w="12700" cmpd="sng">
                      <a:solidFill>
                        <a:srgbClr val="C00000"/>
                      </a:solidFill>
                      <a:prstDash val="solid"/>
                    </a:lnL>
                    <a:lnR w="12700" cmpd="sng">
                      <a:solidFill>
                        <a:srgbClr val="C00000"/>
                      </a:solidFill>
                      <a:prstDash val="solid"/>
                    </a:lnR>
                    <a:lnT w="12700" cmpd="sng">
                      <a:solidFill>
                        <a:srgbClr val="C00000"/>
                      </a:solidFill>
                      <a:prstDash val="solid"/>
                    </a:lnT>
                    <a:lnB w="12700" cmpd="sng">
                      <a:solidFill>
                        <a:srgbClr val="C00000"/>
                      </a:solidFill>
                      <a:prstDash val="solid"/>
                    </a:lnB>
                    <a:noFill/>
                  </a:tcPr>
                </a:tc>
              </a:tr>
            </a:tbl>
          </a:graphicData>
        </a:graphic>
      </p:graphicFrame>
      <p:sp>
        <p:nvSpPr>
          <p:cNvPr id="2" name="文本框 1"/>
          <p:cNvSpPr txBox="1"/>
          <p:nvPr/>
        </p:nvSpPr>
        <p:spPr>
          <a:xfrm>
            <a:off x="3729990" y="487680"/>
            <a:ext cx="4732020"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ctr"/>
            <a:r>
              <a:rPr lang="zh-CN" altLang="en-US" sz="2800" b="1">
                <a:solidFill>
                  <a:srgbClr val="034C83"/>
                </a:solidFill>
                <a:latin typeface="Arial" panose="020B0604020202020204" pitchFamily="34" charset="0"/>
                <a:ea typeface="微软雅黑" panose="020B0503020204020204" pitchFamily="34" charset="-122"/>
              </a:rPr>
              <a:t>分层次评价的设计</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0" y="-149374"/>
            <a:ext cx="12060187" cy="1092528"/>
            <a:chOff x="0" y="10011"/>
            <a:chExt cx="12060187" cy="1092528"/>
          </a:xfrm>
        </p:grpSpPr>
        <p:sp>
          <p:nvSpPr>
            <p:cNvPr id="62" name="文本框 13"/>
            <p:cNvSpPr txBox="1"/>
            <p:nvPr/>
          </p:nvSpPr>
          <p:spPr>
            <a:xfrm>
              <a:off x="271491" y="165260"/>
              <a:ext cx="309880" cy="583565"/>
            </a:xfrm>
            <a:prstGeom prst="rect">
              <a:avLst/>
            </a:prstGeom>
            <a:noFill/>
          </p:spPr>
          <p:txBody>
            <a:bodyPr wrap="none" rtlCol="0">
              <a:spAutoFit/>
            </a:bodyPr>
            <a:lstStyle/>
            <a:p>
              <a:pPr algn="l"/>
              <a:endParaRPr lang="zh-CN" altLang="en-US" sz="3200" b="1" dirty="0">
                <a:solidFill>
                  <a:srgbClr val="0070C0"/>
                </a:solidFill>
                <a:latin typeface="微软雅黑" panose="020B0503020204020204" pitchFamily="34" charset="-122"/>
                <a:ea typeface="微软雅黑" panose="020B0503020204020204" pitchFamily="34" charset="-122"/>
                <a:sym typeface="+mn-ea"/>
              </a:endParaRPr>
            </a:p>
          </p:txBody>
        </p:sp>
        <p:cxnSp>
          <p:nvCxnSpPr>
            <p:cNvPr id="63" name="直接连接符 62"/>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64" name="组合 63"/>
            <p:cNvGrpSpPr/>
            <p:nvPr/>
          </p:nvGrpSpPr>
          <p:grpSpPr>
            <a:xfrm>
              <a:off x="10692828" y="10011"/>
              <a:ext cx="1367359" cy="1092528"/>
              <a:chOff x="10692828" y="10011"/>
              <a:chExt cx="1367359" cy="1092528"/>
            </a:xfrm>
          </p:grpSpPr>
          <p:sp>
            <p:nvSpPr>
              <p:cNvPr id="65" name="椭圆 64"/>
              <p:cNvSpPr/>
              <p:nvPr/>
            </p:nvSpPr>
            <p:spPr>
              <a:xfrm rot="19800000">
                <a:off x="11304911" y="175608"/>
                <a:ext cx="755276" cy="729626"/>
              </a:xfrm>
              <a:prstGeom prst="ellipse">
                <a:avLst/>
              </a:prstGeom>
              <a:blipFill>
                <a:blip r:embed="rId7"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6" name="椭圆 65"/>
              <p:cNvSpPr/>
              <p:nvPr/>
            </p:nvSpPr>
            <p:spPr>
              <a:xfrm rot="19800000">
                <a:off x="11042074" y="584389"/>
                <a:ext cx="566125" cy="518150"/>
              </a:xfrm>
              <a:prstGeom prst="ellipse">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7" name="椭圆 66"/>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6" name="箭头: 右 5"/>
          <p:cNvSpPr/>
          <p:nvPr/>
        </p:nvSpPr>
        <p:spPr>
          <a:xfrm>
            <a:off x="0" y="3674407"/>
            <a:ext cx="12192000" cy="457368"/>
          </a:xfrm>
          <a:prstGeom prst="rightArrow">
            <a:avLst/>
          </a:prstGeom>
          <a:gradFill flip="none" rotWithShape="1">
            <a:gsLst>
              <a:gs pos="0">
                <a:schemeClr val="bg1">
                  <a:lumMod val="95000"/>
                </a:schemeClr>
              </a:gs>
              <a:gs pos="48000">
                <a:schemeClr val="bg1">
                  <a:lumMod val="85000"/>
                </a:schemeClr>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99415" y="741680"/>
            <a:ext cx="4448810" cy="460375"/>
          </a:xfrm>
          <a:prstGeom prst="rect">
            <a:avLst/>
          </a:prstGeom>
          <a:noFill/>
        </p:spPr>
        <p:txBody>
          <a:bodyPr wrap="square" rtlCol="0" anchor="t">
            <a:spAutoFit/>
          </a:bodyPr>
          <a:lstStyle/>
          <a:p>
            <a:pPr algn="l"/>
            <a:r>
              <a:rPr lang="zh-CN" altLang="en-US" sz="2400" b="1">
                <a:solidFill>
                  <a:srgbClr val="034C83"/>
                </a:solidFill>
                <a:latin typeface="Arial" panose="020B0604020202020204" pitchFamily="34" charset="0"/>
                <a:ea typeface="微软雅黑" panose="020B0503020204020204" pitchFamily="34" charset="-122"/>
                <a:sym typeface="+mn-ea"/>
              </a:rPr>
              <a:t>（</a:t>
            </a:r>
            <a:r>
              <a:rPr lang="en-US" altLang="zh-CN" sz="2400" b="1">
                <a:solidFill>
                  <a:srgbClr val="034C83"/>
                </a:solidFill>
                <a:latin typeface="Arial" panose="020B0604020202020204" pitchFamily="34" charset="0"/>
                <a:ea typeface="微软雅黑" panose="020B0503020204020204" pitchFamily="34" charset="-122"/>
                <a:sym typeface="+mn-ea"/>
              </a:rPr>
              <a:t>1</a:t>
            </a:r>
            <a:r>
              <a:rPr lang="zh-CN" altLang="en-US" sz="2400" b="1">
                <a:solidFill>
                  <a:srgbClr val="034C83"/>
                </a:solidFill>
                <a:latin typeface="Arial" panose="020B0604020202020204" pitchFamily="34" charset="0"/>
                <a:ea typeface="微软雅黑" panose="020B0503020204020204" pitchFamily="34" charset="-122"/>
                <a:sym typeface="+mn-ea"/>
              </a:rPr>
              <a:t>）教学评一致性</a:t>
            </a:r>
          </a:p>
        </p:txBody>
      </p:sp>
      <p:sp>
        <p:nvSpPr>
          <p:cNvPr id="2" name="文本框 1"/>
          <p:cNvSpPr txBox="1"/>
          <p:nvPr/>
        </p:nvSpPr>
        <p:spPr>
          <a:xfrm>
            <a:off x="784225" y="1468755"/>
            <a:ext cx="4505960" cy="82994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b="1">
                <a:latin typeface="Arial" panose="020B0604020202020204" pitchFamily="34" charset="0"/>
                <a:ea typeface="微软雅黑" panose="020B0503020204020204" pitchFamily="34" charset="-122"/>
              </a:rPr>
              <a:t>侧重于讲教学评是一致的，教学和评价都指向</a:t>
            </a:r>
            <a:r>
              <a:rPr lang="zh-CN" altLang="en-US" sz="2400" b="1">
                <a:solidFill>
                  <a:srgbClr val="FF0000"/>
                </a:solidFill>
                <a:latin typeface="Arial" panose="020B0604020202020204" pitchFamily="34" charset="0"/>
                <a:ea typeface="微软雅黑" panose="020B0503020204020204" pitchFamily="34" charset="-122"/>
              </a:rPr>
              <a:t>教学目标。</a:t>
            </a:r>
          </a:p>
        </p:txBody>
      </p:sp>
      <p:grpSp>
        <p:nvGrpSpPr>
          <p:cNvPr id="5" name="组合 4"/>
          <p:cNvGrpSpPr/>
          <p:nvPr/>
        </p:nvGrpSpPr>
        <p:grpSpPr>
          <a:xfrm>
            <a:off x="6183630" y="735965"/>
            <a:ext cx="4766945" cy="2846705"/>
            <a:chOff x="2897" y="3413"/>
            <a:chExt cx="9720" cy="5810"/>
          </a:xfrm>
        </p:grpSpPr>
        <p:pic>
          <p:nvPicPr>
            <p:cNvPr id="24582" name="Picture 3"/>
            <p:cNvPicPr>
              <a:picLocks noChangeAspect="1"/>
            </p:cNvPicPr>
            <p:nvPr>
              <p:custDataLst>
                <p:tags r:id="rId1"/>
              </p:custDataLst>
            </p:nvPr>
          </p:nvPicPr>
          <p:blipFill>
            <a:blip r:embed="rId9"/>
            <a:stretch>
              <a:fillRect/>
            </a:stretch>
          </p:blipFill>
          <p:spPr>
            <a:xfrm>
              <a:off x="2897" y="3413"/>
              <a:ext cx="9721" cy="5811"/>
            </a:xfrm>
            <a:prstGeom prst="rect">
              <a:avLst/>
            </a:prstGeom>
            <a:noFill/>
            <a:ln w="9525">
              <a:noFill/>
            </a:ln>
          </p:spPr>
        </p:pic>
        <p:sp>
          <p:nvSpPr>
            <p:cNvPr id="24583" name="WordArt 4"/>
            <p:cNvSpPr/>
            <p:nvPr>
              <p:custDataLst>
                <p:tags r:id="rId2"/>
              </p:custDataLst>
            </p:nvPr>
          </p:nvSpPr>
          <p:spPr>
            <a:xfrm>
              <a:off x="3134" y="6988"/>
              <a:ext cx="1686" cy="1387"/>
            </a:xfrm>
            <a:prstGeom prst="rect">
              <a:avLst/>
            </a:prstGeom>
          </p:spPr>
          <p:txBody>
            <a:bodyPr wrap="none" fromWordArt="1">
              <a:prstTxWarp prst="textPlain">
                <a:avLst>
                  <a:gd name="adj" fmla="val 50000"/>
                </a:avLst>
              </a:prstTxWarp>
              <a:normAutofit/>
            </a:bodyPr>
            <a:lstStyle/>
            <a:p>
              <a:pPr algn="ctr"/>
              <a:r>
                <a:rPr lang="zh-CN" altLang="en-US" sz="2400">
                  <a:ln w="9525" cap="flat" cmpd="sng">
                    <a:solidFill>
                      <a:srgbClr val="000000"/>
                    </a:solidFill>
                    <a:prstDash val="solid"/>
                    <a:headEnd type="none" w="med" len="med"/>
                    <a:tailEnd type="none" w="med" len="med"/>
                  </a:ln>
                  <a:solidFill>
                    <a:srgbClr val="FFFFFF"/>
                  </a:solidFill>
                  <a:latin typeface="宋体" panose="02010600030101010101" pitchFamily="2" charset="-122"/>
                  <a:ea typeface="宋体" panose="02010600030101010101" pitchFamily="2" charset="-122"/>
                </a:rPr>
                <a:t>教学、学习</a:t>
              </a:r>
            </a:p>
          </p:txBody>
        </p:sp>
        <p:sp>
          <p:nvSpPr>
            <p:cNvPr id="24584" name="WordArt 5"/>
            <p:cNvSpPr/>
            <p:nvPr>
              <p:custDataLst>
                <p:tags r:id="rId3"/>
              </p:custDataLst>
            </p:nvPr>
          </p:nvSpPr>
          <p:spPr>
            <a:xfrm>
              <a:off x="11013" y="7264"/>
              <a:ext cx="1603" cy="837"/>
            </a:xfrm>
            <a:prstGeom prst="rect">
              <a:avLst/>
            </a:prstGeom>
          </p:spPr>
          <p:txBody>
            <a:bodyPr wrap="none" fromWordArt="1">
              <a:prstTxWarp prst="textPlain">
                <a:avLst>
                  <a:gd name="adj" fmla="val 50000"/>
                </a:avLst>
              </a:prstTxWarp>
              <a:normAutofit fontScale="85000" lnSpcReduction="20000"/>
            </a:bodyPr>
            <a:lstStyle/>
            <a:p>
              <a:pPr algn="ctr"/>
              <a:r>
                <a:rPr lang="zh-CN" altLang="en-US" sz="2800">
                  <a:ln w="12700" cap="flat" cmpd="sng">
                    <a:solidFill>
                      <a:srgbClr val="3333CC"/>
                    </a:solidFill>
                    <a:prstDash val="solid"/>
                    <a:headEnd type="none" w="med" len="med"/>
                    <a:tailEnd type="none" w="med" len="med"/>
                  </a:ln>
                  <a:solidFill>
                    <a:srgbClr val="B2B2B2">
                      <a:alpha val="50195"/>
                    </a:srgbClr>
                  </a:solidFill>
                  <a:effectLst>
                    <a:outerShdw dist="38100" algn="ctr" rotWithShape="0">
                      <a:srgbClr val="9999FF"/>
                    </a:outerShdw>
                  </a:effectLst>
                  <a:latin typeface="宋体" panose="02010600030101010101" pitchFamily="2" charset="-122"/>
                  <a:ea typeface="宋体" panose="02010600030101010101" pitchFamily="2" charset="-122"/>
                </a:rPr>
                <a:t>评价</a:t>
              </a:r>
            </a:p>
          </p:txBody>
        </p:sp>
        <p:sp>
          <p:nvSpPr>
            <p:cNvPr id="24579" name="WordArt 6"/>
            <p:cNvSpPr/>
            <p:nvPr>
              <p:custDataLst>
                <p:tags r:id="rId4"/>
              </p:custDataLst>
            </p:nvPr>
          </p:nvSpPr>
          <p:spPr>
            <a:xfrm>
              <a:off x="7094" y="4976"/>
              <a:ext cx="1440" cy="820"/>
            </a:xfrm>
            <a:prstGeom prst="rect">
              <a:avLst/>
            </a:prstGeom>
          </p:spPr>
          <p:txBody>
            <a:bodyPr wrap="none" fromWordArt="1">
              <a:prstTxWarp prst="textArchUp">
                <a:avLst>
                  <a:gd name="adj" fmla="val 10800000"/>
                </a:avLst>
              </a:prstTxWarp>
              <a:normAutofit fontScale="65000" lnSpcReduction="20000"/>
            </a:bodyPr>
            <a:lstStyle/>
            <a:p>
              <a:pPr algn="ctr" eaLnBrk="0" hangingPunct="0"/>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目标</a:t>
              </a:r>
            </a:p>
          </p:txBody>
        </p:sp>
      </p:grpSp>
      <p:sp>
        <p:nvSpPr>
          <p:cNvPr id="7" name="文本框 6"/>
          <p:cNvSpPr txBox="1"/>
          <p:nvPr/>
        </p:nvSpPr>
        <p:spPr>
          <a:xfrm>
            <a:off x="399415" y="125730"/>
            <a:ext cx="8163560" cy="583565"/>
          </a:xfrm>
          <a:prstGeom prst="rect">
            <a:avLst/>
          </a:prstGeom>
          <a:noFill/>
        </p:spPr>
        <p:txBody>
          <a:bodyPr wrap="square" rtlCol="0" anchor="t">
            <a:spAutoFit/>
          </a:bodyPr>
          <a:lstStyle/>
          <a:p>
            <a:r>
              <a:rPr lang="zh-CN" altLang="en-US" sz="3200" b="1" dirty="0">
                <a:solidFill>
                  <a:srgbClr val="0070C0"/>
                </a:solidFill>
                <a:latin typeface="微软雅黑" panose="020B0503020204020204" pitchFamily="34" charset="-122"/>
                <a:ea typeface="微软雅黑" panose="020B0503020204020204" pitchFamily="34" charset="-122"/>
                <a:sym typeface="+mn-ea"/>
              </a:rPr>
              <a:t>一、概述</a:t>
            </a:r>
          </a:p>
        </p:txBody>
      </p:sp>
      <p:sp>
        <p:nvSpPr>
          <p:cNvPr id="8" name="文本框 7"/>
          <p:cNvSpPr txBox="1"/>
          <p:nvPr/>
        </p:nvSpPr>
        <p:spPr>
          <a:xfrm>
            <a:off x="399415" y="4222750"/>
            <a:ext cx="6823710" cy="460375"/>
          </a:xfrm>
          <a:prstGeom prst="rect">
            <a:avLst/>
          </a:prstGeom>
          <a:noFill/>
        </p:spPr>
        <p:txBody>
          <a:bodyPr wrap="square" rtlCol="0" anchor="t">
            <a:spAutoFit/>
          </a:bodyPr>
          <a:lstStyle/>
          <a:p>
            <a:pPr algn="l"/>
            <a:r>
              <a:rPr lang="zh-CN" altLang="en-US" sz="2400" b="1">
                <a:solidFill>
                  <a:srgbClr val="034C83"/>
                </a:solidFill>
                <a:latin typeface="Arial" panose="020B0604020202020204" pitchFamily="34" charset="0"/>
                <a:ea typeface="微软雅黑" panose="020B0503020204020204" pitchFamily="34" charset="-122"/>
                <a:sym typeface="+mn-ea"/>
              </a:rPr>
              <a:t>二者的关系：先讲一致性，再讲一体化，为什么？</a:t>
            </a:r>
          </a:p>
        </p:txBody>
      </p:sp>
      <p:sp>
        <p:nvSpPr>
          <p:cNvPr id="3" name="文本框 2"/>
          <p:cNvSpPr txBox="1"/>
          <p:nvPr/>
        </p:nvSpPr>
        <p:spPr>
          <a:xfrm>
            <a:off x="738505" y="5107305"/>
            <a:ext cx="9248140" cy="58356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b="1">
                <a:latin typeface="Arial" panose="020B0604020202020204" pitchFamily="34" charset="0"/>
                <a:ea typeface="微软雅黑" panose="020B0503020204020204" pitchFamily="34" charset="-122"/>
              </a:rPr>
              <a:t>要实现教学评的一体化，先要保证</a:t>
            </a:r>
            <a:r>
              <a:rPr lang="zh-CN" altLang="en-US" sz="3200" b="1">
                <a:solidFill>
                  <a:srgbClr val="FF0000"/>
                </a:solidFill>
                <a:latin typeface="Arial" panose="020B0604020202020204" pitchFamily="34" charset="0"/>
                <a:ea typeface="微软雅黑" panose="020B0503020204020204" pitchFamily="34" charset="-122"/>
              </a:rPr>
              <a:t>目标</a:t>
            </a:r>
            <a:r>
              <a:rPr lang="zh-CN" altLang="en-US" sz="2400" b="1">
                <a:latin typeface="Arial" panose="020B0604020202020204" pitchFamily="34" charset="0"/>
                <a:ea typeface="微软雅黑" panose="020B0503020204020204" pitchFamily="34" charset="-122"/>
              </a:rPr>
              <a:t>、教学、评价的一致性</a:t>
            </a: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4224233" cy="630942"/>
            </a:xfrm>
            <a:prstGeom prst="rect">
              <a:avLst/>
            </a:prstGeom>
            <a:noFill/>
          </p:spPr>
          <p:txBody>
            <a:bodyPr rtlCol="0" wrap="none">
              <a:spAutoFit/>
            </a:bodyPr>
            <a:lstStyle/>
            <a:p>
              <a:pPr algn="l"/>
              <a:r>
                <a:rPr altLang="en-US" b="1" dirty="0" lang="zh-CN" sz="3500">
                  <a:solidFill>
                    <a:srgbClr val="0070C0"/>
                  </a:solidFill>
                  <a:latin charset="-122" panose="020B0503020204020204" pitchFamily="34" typeface="微软雅黑"/>
                  <a:ea charset="-122" panose="020B0503020204020204" pitchFamily="34" typeface="微软雅黑"/>
                  <a:sym typeface="+mn-ea"/>
                </a:rPr>
                <a:t>三</a:t>
              </a:r>
              <a:r>
                <a:rPr altLang="en-US" b="1" dirty="0" lang="zh-CN" smtClean="0" sz="3500">
                  <a:solidFill>
                    <a:srgbClr val="0070C0"/>
                  </a:solidFill>
                  <a:latin charset="-122" panose="020B0503020204020204" pitchFamily="34" typeface="微软雅黑"/>
                  <a:ea charset="-122" panose="020B0503020204020204" pitchFamily="34" typeface="微软雅黑"/>
                  <a:sym typeface="+mn-ea"/>
                </a:rPr>
                <a:t>、</a:t>
              </a:r>
              <a:r>
                <a:rPr altLang="en-US" b="1" dirty="0" lang="zh-CN" smtClean="0" sz="3500">
                  <a:solidFill>
                    <a:srgbClr val="0070C0"/>
                  </a:solidFill>
                  <a:latin charset="-122" panose="020B0503020204020204" pitchFamily="34" typeface="微软雅黑"/>
                  <a:ea charset="-122" panose="020B0503020204020204" pitchFamily="34" typeface="微软雅黑"/>
                  <a:sym typeface="+mn-ea"/>
                </a:rPr>
                <a:t>高三复习的探索</a:t>
              </a:r>
              <a:endParaRPr altLang="en-US" b="1" dirty="0" lang="zh-CN" sz="3500">
                <a:solidFill>
                  <a:srgbClr val="0070C0"/>
                </a:solidFill>
                <a:latin charset="-122" panose="020B0503020204020204" pitchFamily="34" typeface="微软雅黑"/>
                <a:ea charset="-122" panose="020B0503020204020204" pitchFamily="34" typeface="微软雅黑"/>
              </a:endParaRP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cstate="print"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1" name="椭圆 60"/>
              <p:cNvSpPr/>
              <p:nvPr/>
            </p:nvSpPr>
            <p:spPr>
              <a:xfrm rot="19800000">
                <a:off x="11042074" y="584389"/>
                <a:ext cx="566125" cy="518150"/>
              </a:xfrm>
              <a:prstGeom prst="ellipse">
                <a:avLst/>
              </a:prstGeom>
              <a:blipFill>
                <a:blip cstate="print"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sz="2400">
                  <a:solidFill>
                    <a:srgbClr val="0579CD"/>
                  </a:solidFill>
                </a:endParaRPr>
              </a:p>
            </p:txBody>
          </p:sp>
        </p:grpSp>
      </p:grpSp>
      <p:sp>
        <p:nvSpPr>
          <p:cNvPr id="8" name="文本框 7"/>
          <p:cNvSpPr txBox="1"/>
          <p:nvPr/>
        </p:nvSpPr>
        <p:spPr>
          <a:xfrm>
            <a:off x="400050" y="1049020"/>
            <a:ext cx="7486650" cy="5219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b="1" lang="zh-CN" sz="2800">
                <a:solidFill>
                  <a:srgbClr val="034C83"/>
                </a:solidFill>
                <a:latin charset="0" panose="020B0604020202020204" pitchFamily="34" typeface="Arial"/>
                <a:ea charset="-122" panose="020B0503020204020204" pitchFamily="34" typeface="微软雅黑"/>
                <a:sym typeface="+mn-ea"/>
              </a:rPr>
              <a:t>（</a:t>
            </a:r>
            <a:r>
              <a:rPr altLang="zh-CN" b="1" lang="en-US" sz="2800">
                <a:solidFill>
                  <a:srgbClr val="034C83"/>
                </a:solidFill>
                <a:latin charset="0" panose="020B0604020202020204" pitchFamily="34" typeface="Arial"/>
                <a:ea charset="-122" panose="020B0503020204020204" pitchFamily="34" typeface="微软雅黑"/>
                <a:sym typeface="+mn-ea"/>
              </a:rPr>
              <a:t>9</a:t>
            </a:r>
            <a:r>
              <a:rPr altLang="en-US" b="1" lang="zh-CN" sz="2800">
                <a:solidFill>
                  <a:srgbClr val="034C83"/>
                </a:solidFill>
                <a:latin charset="0" panose="020B0604020202020204" pitchFamily="34" typeface="Arial"/>
                <a:ea charset="-122" panose="020B0503020204020204" pitchFamily="34" typeface="微软雅黑"/>
                <a:sym typeface="+mn-ea"/>
              </a:rPr>
              <a:t>）重问题</a:t>
            </a:r>
            <a:r>
              <a:rPr altLang="zh-CN" b="1" lang="en-US" sz="2800">
                <a:solidFill>
                  <a:srgbClr val="034C83"/>
                </a:solidFill>
                <a:latin charset="0" panose="020B0604020202020204" pitchFamily="34" typeface="Arial"/>
                <a:ea charset="-122" panose="020B0503020204020204" pitchFamily="34" typeface="微软雅黑"/>
                <a:sym typeface="+mn-ea"/>
              </a:rPr>
              <a:t>     </a:t>
            </a:r>
            <a:r>
              <a:rPr altLang="en-US" b="1" lang="zh-CN" sz="2800">
                <a:solidFill>
                  <a:srgbClr val="034C83"/>
                </a:solidFill>
                <a:latin charset="0" panose="020B0604020202020204" pitchFamily="34" typeface="Arial"/>
                <a:ea charset="-122" panose="020B0503020204020204" pitchFamily="34" typeface="微软雅黑"/>
                <a:sym typeface="+mn-ea"/>
              </a:rPr>
              <a:t>重细节</a:t>
            </a:r>
          </a:p>
        </p:txBody>
      </p:sp>
      <p:sp>
        <p:nvSpPr>
          <p:cNvPr id="10" name="文本框 9"/>
          <p:cNvSpPr txBox="1"/>
          <p:nvPr/>
        </p:nvSpPr>
        <p:spPr>
          <a:xfrm>
            <a:off x="7823200" y="1470025"/>
            <a:ext cx="1195070" cy="58356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altLang="en-US" dirty="0" lang="zh-CN" sz="3200">
                <a:solidFill>
                  <a:schemeClr val="accent1"/>
                </a:solidFill>
                <a:latin charset="0" panose="020B0604020202020204" pitchFamily="34" typeface="Arial"/>
                <a:ea charset="-122" panose="020B0503020204020204" pitchFamily="34" typeface="微软雅黑"/>
              </a:rPr>
              <a:t>书写</a:t>
            </a:r>
          </a:p>
        </p:txBody>
      </p:sp>
      <p:pic>
        <p:nvPicPr>
          <p:cNvPr id="2" name="图片 1"/>
          <p:cNvPicPr>
            <a:picLocks noChangeAspect="1"/>
          </p:cNvPicPr>
          <p:nvPr/>
        </p:nvPicPr>
        <p:blipFill>
          <a:blip r:embed="rId5"/>
          <a:stretch>
            <a:fillRect/>
          </a:stretch>
        </p:blipFill>
        <p:spPr>
          <a:xfrm>
            <a:off x="400050" y="2299335"/>
            <a:ext cx="5001260" cy="3546475"/>
          </a:xfrm>
          <a:prstGeom prst="rect">
            <a:avLst/>
          </a:prstGeom>
        </p:spPr>
      </p:pic>
      <p:pic>
        <p:nvPicPr>
          <p:cNvPr id="3" name="图片 2"/>
          <p:cNvPicPr>
            <a:picLocks noChangeAspect="1"/>
          </p:cNvPicPr>
          <p:nvPr/>
        </p:nvPicPr>
        <p:blipFill>
          <a:blip r:embed="rId6"/>
          <a:stretch>
            <a:fillRect/>
          </a:stretch>
        </p:blipFill>
        <p:spPr>
          <a:xfrm>
            <a:off x="5657215" y="2461895"/>
            <a:ext cx="5791835" cy="3550920"/>
          </a:xfrm>
          <a:prstGeom prst="rect">
            <a:avLst/>
          </a:prstGeom>
        </p:spPr>
      </p:pic>
      <p:pic>
        <p:nvPicPr>
          <p:cNvPr id="4" name="图片 3"/>
          <p:cNvPicPr>
            <a:picLocks noChangeAspect="1"/>
          </p:cNvPicPr>
          <p:nvPr/>
        </p:nvPicPr>
        <p:blipFill>
          <a:blip r:embed="rId7"/>
          <a:srcRect b="41" r="23"/>
          <a:stretch>
            <a:fillRect/>
          </a:stretch>
        </p:blipFill>
        <p:spPr>
          <a:xfrm>
            <a:off x="5657215" y="2299335"/>
            <a:ext cx="5765165" cy="354647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2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
                                        </p:tgtEl>
                                        <p:attrNameLst>
                                          <p:attrName>style.visibility</p:attrName>
                                        </p:attrNameLst>
                                      </p:cBhvr>
                                      <p:to>
                                        <p:strVal val="visible"/>
                                      </p:to>
                                    </p:set>
                                    <p:animEffect filter="blinds(horizontal)" transition="in">
                                      <p:cBhvr>
                                        <p:cTn dur="500" id="7"/>
                                        <p:tgtEl>
                                          <p:spTgt spid="2"/>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3" presetSubtype="10">
                                  <p:stCondLst>
                                    <p:cond delay="0"/>
                                  </p:stCondLst>
                                  <p:childTnLst>
                                    <p:set>
                                      <p:cBhvr>
                                        <p:cTn dur="1" fill="hold" id="11">
                                          <p:stCondLst>
                                            <p:cond delay="0"/>
                                          </p:stCondLst>
                                        </p:cTn>
                                        <p:tgtEl>
                                          <p:spTgt spid="10"/>
                                        </p:tgtEl>
                                        <p:attrNameLst>
                                          <p:attrName>style.visibility</p:attrName>
                                        </p:attrNameLst>
                                      </p:cBhvr>
                                      <p:to>
                                        <p:strVal val="visible"/>
                                      </p:to>
                                    </p:set>
                                    <p:animEffect filter="blinds(horizontal)" transition="in">
                                      <p:cBhvr>
                                        <p:cTn dur="500" id="12"/>
                                        <p:tgtEl>
                                          <p:spTgt spid="10"/>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3" presetSubtype="10">
                                  <p:stCondLst>
                                    <p:cond delay="0"/>
                                  </p:stCondLst>
                                  <p:childTnLst>
                                    <p:set>
                                      <p:cBhvr>
                                        <p:cTn dur="1" fill="hold" id="16">
                                          <p:stCondLst>
                                            <p:cond delay="0"/>
                                          </p:stCondLst>
                                        </p:cTn>
                                        <p:tgtEl>
                                          <p:spTgt spid="3"/>
                                        </p:tgtEl>
                                        <p:attrNameLst>
                                          <p:attrName>style.visibility</p:attrName>
                                        </p:attrNameLst>
                                      </p:cBhvr>
                                      <p:to>
                                        <p:strVal val="visible"/>
                                      </p:to>
                                    </p:set>
                                    <p:animEffect filter="blinds(horizontal)" transition="in">
                                      <p:cBhvr>
                                        <p:cTn dur="500" id="17"/>
                                        <p:tgtEl>
                                          <p:spTgt spid="3"/>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3" presetSubtype="10">
                                  <p:stCondLst>
                                    <p:cond delay="0"/>
                                  </p:stCondLst>
                                  <p:childTnLst>
                                    <p:set>
                                      <p:cBhvr>
                                        <p:cTn dur="1" fill="hold" id="21">
                                          <p:stCondLst>
                                            <p:cond delay="0"/>
                                          </p:stCondLst>
                                        </p:cTn>
                                        <p:tgtEl>
                                          <p:spTgt spid="4"/>
                                        </p:tgtEl>
                                        <p:attrNameLst>
                                          <p:attrName>style.visibility</p:attrName>
                                        </p:attrNameLst>
                                      </p:cBhvr>
                                      <p:to>
                                        <p:strVal val="visible"/>
                                      </p:to>
                                    </p:set>
                                    <p:animEffect filter="blinds(horizontal)" transition="in">
                                      <p:cBhvr>
                                        <p:cTn dur="500" id="22"/>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P grpId="1" spid="1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438400"/>
            <a:ext cx="12192000" cy="1466850"/>
          </a:xfrm>
          <a:prstGeom prst="rect">
            <a:avLst/>
          </a:prstGeom>
          <a:gradFill>
            <a:gsLst>
              <a:gs pos="0">
                <a:schemeClr val="bg1">
                  <a:lumMod val="95000"/>
                </a:schemeClr>
              </a:gs>
              <a:gs pos="39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13"/>
          <p:cNvSpPr txBox="1"/>
          <p:nvPr/>
        </p:nvSpPr>
        <p:spPr>
          <a:xfrm>
            <a:off x="3308502" y="2605726"/>
            <a:ext cx="1357630" cy="1245235"/>
          </a:xfrm>
          <a:prstGeom prst="rect">
            <a:avLst/>
          </a:prstGeom>
          <a:noFill/>
        </p:spPr>
        <p:txBody>
          <a:bodyPr wrap="none" rtlCol="0">
            <a:spAutoFit/>
          </a:bodyPr>
          <a:lstStyle/>
          <a:p>
            <a:r>
              <a:rPr lang="en-US" altLang="zh-CN" sz="7500" b="1" dirty="0">
                <a:solidFill>
                  <a:srgbClr val="0070C0"/>
                </a:solidFill>
                <a:latin typeface="微软雅黑" panose="020B0503020204020204" pitchFamily="34" charset="-122"/>
                <a:ea typeface="微软雅黑" panose="020B0503020204020204" pitchFamily="34" charset="-122"/>
              </a:rPr>
              <a:t>04</a:t>
            </a:r>
            <a:endParaRPr lang="zh-CN" altLang="en-US" sz="7500" b="1" dirty="0">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79745" y="2036775"/>
            <a:ext cx="2268000" cy="2268000"/>
            <a:chOff x="879745" y="2036775"/>
            <a:chExt cx="2268000" cy="2268000"/>
          </a:xfrm>
        </p:grpSpPr>
        <p:grpSp>
          <p:nvGrpSpPr>
            <p:cNvPr id="4" name="组合 3"/>
            <p:cNvGrpSpPr/>
            <p:nvPr/>
          </p:nvGrpSpPr>
          <p:grpSpPr>
            <a:xfrm>
              <a:off x="971845" y="2145825"/>
              <a:ext cx="2088000" cy="2088000"/>
              <a:chOff x="1105195" y="2145824"/>
              <a:chExt cx="2088000" cy="2052000"/>
            </a:xfrm>
          </p:grpSpPr>
          <p:sp>
            <p:nvSpPr>
              <p:cNvPr id="3" name="椭圆 2"/>
              <p:cNvSpPr/>
              <p:nvPr/>
            </p:nvSpPr>
            <p:spPr>
              <a:xfrm>
                <a:off x="1105195" y="2145824"/>
                <a:ext cx="2088000" cy="2052000"/>
              </a:xfrm>
              <a:prstGeom prst="ellipse">
                <a:avLst/>
              </a:prstGeom>
              <a:solidFill>
                <a:srgbClr val="0579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文本框 13"/>
              <p:cNvSpPr txBox="1"/>
              <p:nvPr/>
            </p:nvSpPr>
            <p:spPr>
              <a:xfrm>
                <a:off x="1202044" y="2814718"/>
                <a:ext cx="1880387" cy="861774"/>
              </a:xfrm>
              <a:prstGeom prst="rect">
                <a:avLst/>
              </a:prstGeom>
              <a:noFill/>
            </p:spPr>
            <p:txBody>
              <a:bodyPr wrap="none" rtlCol="0">
                <a:spAutoFit/>
              </a:bodyPr>
              <a:lstStyle/>
              <a:p>
                <a:r>
                  <a:rPr lang="en-US" altLang="zh-CN" sz="5000" b="1" dirty="0">
                    <a:solidFill>
                      <a:schemeClr val="bg1"/>
                    </a:solidFill>
                    <a:latin typeface="微软雅黑" panose="020B0503020204020204" pitchFamily="34" charset="-122"/>
                    <a:ea typeface="微软雅黑" panose="020B0503020204020204" pitchFamily="34" charset="-122"/>
                  </a:rPr>
                  <a:t>PART</a:t>
                </a:r>
                <a:endParaRPr lang="zh-CN" altLang="en-US" sz="5000" b="1" dirty="0">
                  <a:solidFill>
                    <a:schemeClr val="bg1"/>
                  </a:solidFill>
                  <a:latin typeface="微软雅黑" panose="020B0503020204020204" pitchFamily="34" charset="-122"/>
                  <a:ea typeface="微软雅黑" panose="020B0503020204020204" pitchFamily="34" charset="-122"/>
                </a:endParaRPr>
              </a:p>
            </p:txBody>
          </p:sp>
        </p:grpSp>
        <p:sp>
          <p:nvSpPr>
            <p:cNvPr id="54" name="椭圆 53"/>
            <p:cNvSpPr/>
            <p:nvPr/>
          </p:nvSpPr>
          <p:spPr>
            <a:xfrm>
              <a:off x="879745" y="2036775"/>
              <a:ext cx="2268000" cy="2268000"/>
            </a:xfrm>
            <a:prstGeom prst="ellipse">
              <a:avLst/>
            </a:prstGeom>
            <a:noFill/>
            <a:ln w="19050">
              <a:solidFill>
                <a:srgbClr val="05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55" name="椭圆 54"/>
          <p:cNvSpPr/>
          <p:nvPr/>
        </p:nvSpPr>
        <p:spPr>
          <a:xfrm>
            <a:off x="9451975" y="-304079"/>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6" name="椭圆 55"/>
          <p:cNvSpPr/>
          <p:nvPr/>
        </p:nvSpPr>
        <p:spPr>
          <a:xfrm rot="19800000">
            <a:off x="11364545" y="3366125"/>
            <a:ext cx="1654910" cy="1663399"/>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57" name="椭圆 56"/>
          <p:cNvSpPr/>
          <p:nvPr/>
        </p:nvSpPr>
        <p:spPr>
          <a:xfrm>
            <a:off x="6005064" y="4999850"/>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8" name="椭圆 57"/>
          <p:cNvSpPr/>
          <p:nvPr/>
        </p:nvSpPr>
        <p:spPr>
          <a:xfrm>
            <a:off x="1720326" y="5789197"/>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59" name="椭圆 58"/>
          <p:cNvSpPr/>
          <p:nvPr/>
        </p:nvSpPr>
        <p:spPr>
          <a:xfrm rot="19800000">
            <a:off x="2924679" y="-371426"/>
            <a:ext cx="1128804" cy="104205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a:off x="10745936" y="6308707"/>
            <a:ext cx="627234" cy="5492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6" name="文本框 5"/>
          <p:cNvSpPr txBox="1"/>
          <p:nvPr/>
        </p:nvSpPr>
        <p:spPr>
          <a:xfrm>
            <a:off x="5892165" y="2781300"/>
            <a:ext cx="2752725" cy="92202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5400" b="1">
                <a:solidFill>
                  <a:schemeClr val="accent1"/>
                </a:solidFill>
                <a:latin typeface="Arial" panose="020B0604020202020204" pitchFamily="34" charset="0"/>
                <a:ea typeface="微软雅黑" panose="020B0503020204020204" pitchFamily="34" charset="-122"/>
              </a:rPr>
              <a:t>总</a:t>
            </a:r>
            <a:r>
              <a:rPr lang="en-US" altLang="zh-CN" sz="5400" b="1">
                <a:solidFill>
                  <a:schemeClr val="accent1"/>
                </a:solidFill>
                <a:latin typeface="Arial" panose="020B0604020202020204" pitchFamily="34" charset="0"/>
                <a:ea typeface="微软雅黑" panose="020B0503020204020204" pitchFamily="34" charset="-122"/>
              </a:rPr>
              <a:t>    </a:t>
            </a:r>
            <a:r>
              <a:rPr lang="zh-CN" altLang="en-US" sz="5400" b="1">
                <a:solidFill>
                  <a:schemeClr val="accent1"/>
                </a:solidFill>
                <a:latin typeface="Arial" panose="020B0604020202020204" pitchFamily="34" charset="0"/>
                <a:ea typeface="微软雅黑" panose="020B0503020204020204" pitchFamily="34" charset="-122"/>
              </a:rPr>
              <a:t>结</a:t>
            </a:r>
          </a:p>
        </p:txBody>
      </p:sp>
    </p:spTree>
  </p:cSld>
  <p:clrMapOvr>
    <a:masterClrMapping/>
  </p:clrMapOvr>
  <mc:AlternateContent xmlns:mc="http://schemas.openxmlformats.org/markup-compatibility/2006">
    <mc:Choice xmlns="" xmlns:p14="http://schemas.microsoft.com/office/powerpoint/2010/main" Requires="p14">
      <p:transition spd="slow" p14:dur="16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ïṥ1îḓè"/>
          <p:cNvGrpSpPr/>
          <p:nvPr/>
        </p:nvGrpSpPr>
        <p:grpSpPr>
          <a:xfrm>
            <a:off x="4072462" y="2519989"/>
            <a:ext cx="4231473" cy="4226401"/>
            <a:chOff x="7289015" y="1801679"/>
            <a:chExt cx="4231473" cy="4226401"/>
          </a:xfrm>
        </p:grpSpPr>
        <p:sp>
          <p:nvSpPr>
            <p:cNvPr id="102" name="îṣ1íḍè"/>
            <p:cNvSpPr/>
            <p:nvPr/>
          </p:nvSpPr>
          <p:spPr>
            <a:xfrm>
              <a:off x="8416253" y="2952750"/>
              <a:ext cx="1966866" cy="1975352"/>
            </a:xfrm>
            <a:prstGeom prst="ellipse">
              <a:avLst/>
            </a:prstGeom>
            <a:blipFill>
              <a:blip r:embed="rId3" cstate="print"/>
              <a:stretch>
                <a:fillRect l="-25192" r="-24869"/>
              </a:stretch>
            </a:blipFill>
            <a:ln w="12700" cap="flat" cmpd="sng" algn="ctr">
              <a:noFill/>
              <a:prstDash val="solid"/>
              <a:miter lim="800000"/>
            </a:ln>
            <a:effectLst>
              <a:outerShdw blurRad="50800" sx="101000" sy="101000" algn="ctr" rotWithShape="0">
                <a:prstClr val="black">
                  <a:alpha val="40000"/>
                </a:prstClr>
              </a:outerShdw>
            </a:effectLst>
            <a:extLst>
              <a:ext uri="{91240B29-F687-4F45-9708-019B960494DF}">
                <a14:hiddenLine xmlns=""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p>
          </p:txBody>
        </p:sp>
        <p:sp>
          <p:nvSpPr>
            <p:cNvPr id="103" name="îSľïďè"/>
            <p:cNvSpPr/>
            <p:nvPr/>
          </p:nvSpPr>
          <p:spPr>
            <a:xfrm rot="2364690" flipH="1">
              <a:off x="7289015" y="1801680"/>
              <a:ext cx="4226405" cy="4226399"/>
            </a:xfrm>
            <a:prstGeom prst="blockArc">
              <a:avLst>
                <a:gd name="adj1" fmla="val 15011212"/>
                <a:gd name="adj2" fmla="val 18376964"/>
                <a:gd name="adj3" fmla="val 21530"/>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04" name="íS1íḍe"/>
            <p:cNvSpPr/>
            <p:nvPr/>
          </p:nvSpPr>
          <p:spPr>
            <a:xfrm rot="19235310">
              <a:off x="7294081" y="1801680"/>
              <a:ext cx="4226405" cy="4226399"/>
            </a:xfrm>
            <a:prstGeom prst="blockArc">
              <a:avLst>
                <a:gd name="adj1" fmla="val 15011212"/>
                <a:gd name="adj2" fmla="val 18376964"/>
                <a:gd name="adj3" fmla="val 21530"/>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05" name="îsliḓè"/>
            <p:cNvSpPr/>
            <p:nvPr/>
          </p:nvSpPr>
          <p:spPr>
            <a:xfrm rot="6037468" flipH="1">
              <a:off x="7289018" y="1801677"/>
              <a:ext cx="4226401" cy="4226405"/>
            </a:xfrm>
            <a:prstGeom prst="blockArc">
              <a:avLst>
                <a:gd name="adj1" fmla="val 15011212"/>
                <a:gd name="adj2" fmla="val 18376964"/>
                <a:gd name="adj3" fmla="val 21530"/>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06" name="í$ḷîḓé"/>
            <p:cNvSpPr/>
            <p:nvPr/>
          </p:nvSpPr>
          <p:spPr>
            <a:xfrm rot="15562532">
              <a:off x="7294085" y="1801677"/>
              <a:ext cx="4226401" cy="4226405"/>
            </a:xfrm>
            <a:prstGeom prst="blockArc">
              <a:avLst>
                <a:gd name="adj1" fmla="val 15011212"/>
                <a:gd name="adj2" fmla="val 18376964"/>
                <a:gd name="adj3" fmla="val 21530"/>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07" name="ïṩlide"/>
            <p:cNvSpPr/>
            <p:nvPr/>
          </p:nvSpPr>
          <p:spPr>
            <a:xfrm rot="2364690" flipH="1">
              <a:off x="7582797" y="2100526"/>
              <a:ext cx="3628711" cy="3628707"/>
            </a:xfrm>
            <a:prstGeom prst="blockArc">
              <a:avLst>
                <a:gd name="adj1" fmla="val 15011212"/>
                <a:gd name="adj2" fmla="val 18376964"/>
                <a:gd name="adj3" fmla="val 21530"/>
              </a:avLst>
            </a:prstGeom>
            <a:solidFill>
              <a:srgbClr val="0579CD"/>
            </a:solidFill>
            <a:ln w="63500">
              <a:solidFill>
                <a:schemeClr val="bg1"/>
              </a:solid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08" name="ïşľiḍê"/>
            <p:cNvSpPr/>
            <p:nvPr/>
          </p:nvSpPr>
          <p:spPr>
            <a:xfrm rot="19235310">
              <a:off x="7587863" y="2100526"/>
              <a:ext cx="3628711" cy="3628707"/>
            </a:xfrm>
            <a:prstGeom prst="blockArc">
              <a:avLst>
                <a:gd name="adj1" fmla="val 15011212"/>
                <a:gd name="adj2" fmla="val 18376964"/>
                <a:gd name="adj3" fmla="val 21530"/>
              </a:avLst>
            </a:prstGeom>
            <a:solidFill>
              <a:schemeClr val="accent2"/>
            </a:solidFill>
            <a:ln w="63500">
              <a:solidFill>
                <a:schemeClr val="bg1"/>
              </a:solid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09" name="is1ïḑé"/>
            <p:cNvSpPr/>
            <p:nvPr/>
          </p:nvSpPr>
          <p:spPr>
            <a:xfrm rot="6037468" flipH="1">
              <a:off x="7582800" y="2100525"/>
              <a:ext cx="3628707" cy="3628711"/>
            </a:xfrm>
            <a:prstGeom prst="blockArc">
              <a:avLst>
                <a:gd name="adj1" fmla="val 15011212"/>
                <a:gd name="adj2" fmla="val 18376964"/>
                <a:gd name="adj3" fmla="val 21530"/>
              </a:avLst>
            </a:prstGeom>
            <a:solidFill>
              <a:srgbClr val="0579CD"/>
            </a:solidFill>
            <a:ln w="63500">
              <a:solidFill>
                <a:schemeClr val="bg1"/>
              </a:solid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10" name="îṥļïḋe"/>
            <p:cNvSpPr/>
            <p:nvPr/>
          </p:nvSpPr>
          <p:spPr>
            <a:xfrm rot="15562532">
              <a:off x="7587866" y="2100525"/>
              <a:ext cx="3628707" cy="3628711"/>
            </a:xfrm>
            <a:prstGeom prst="blockArc">
              <a:avLst>
                <a:gd name="adj1" fmla="val 15011212"/>
                <a:gd name="adj2" fmla="val 18376964"/>
                <a:gd name="adj3" fmla="val 21530"/>
              </a:avLst>
            </a:prstGeom>
            <a:gradFill>
              <a:gsLst>
                <a:gs pos="0">
                  <a:schemeClr val="accent1"/>
                </a:gs>
                <a:gs pos="50000">
                  <a:schemeClr val="accent1">
                    <a:satMod val="110000"/>
                    <a:lumMod val="100000"/>
                    <a:shade val="100000"/>
                  </a:schemeClr>
                </a:gs>
                <a:gs pos="100000">
                  <a:schemeClr val="accent1">
                    <a:lumMod val="99000"/>
                    <a:satMod val="120000"/>
                    <a:shade val="78000"/>
                  </a:schemeClr>
                </a:gs>
              </a:gsLst>
            </a:gradFill>
            <a:ln w="63500">
              <a:solidFill>
                <a:schemeClr val="bg1"/>
              </a:solid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endParaRPr lang="en-US" dirty="0">
                <a:solidFill>
                  <a:schemeClr val="tx1"/>
                </a:solidFill>
              </a:endParaRPr>
            </a:p>
          </p:txBody>
        </p:sp>
        <p:sp>
          <p:nvSpPr>
            <p:cNvPr id="111" name="iṥḻîďe"/>
            <p:cNvSpPr/>
            <p:nvPr/>
          </p:nvSpPr>
          <p:spPr>
            <a:xfrm>
              <a:off x="7821879" y="3778870"/>
              <a:ext cx="243949" cy="360000"/>
            </a:xfrm>
            <a:custGeom>
              <a:avLst/>
              <a:gdLst>
                <a:gd name="connsiteX0" fmla="*/ 212645 w 410038"/>
                <a:gd name="connsiteY0" fmla="*/ 455994 h 605099"/>
                <a:gd name="connsiteX1" fmla="*/ 354526 w 410038"/>
                <a:gd name="connsiteY1" fmla="*/ 455994 h 605099"/>
                <a:gd name="connsiteX2" fmla="*/ 367629 w 410038"/>
                <a:gd name="connsiteY2" fmla="*/ 469084 h 605099"/>
                <a:gd name="connsiteX3" fmla="*/ 354526 w 410038"/>
                <a:gd name="connsiteY3" fmla="*/ 482174 h 605099"/>
                <a:gd name="connsiteX4" fmla="*/ 212645 w 410038"/>
                <a:gd name="connsiteY4" fmla="*/ 482174 h 605099"/>
                <a:gd name="connsiteX5" fmla="*/ 199542 w 410038"/>
                <a:gd name="connsiteY5" fmla="*/ 469084 h 605099"/>
                <a:gd name="connsiteX6" fmla="*/ 212645 w 410038"/>
                <a:gd name="connsiteY6" fmla="*/ 455994 h 605099"/>
                <a:gd name="connsiteX7" fmla="*/ 212645 w 410038"/>
                <a:gd name="connsiteY7" fmla="*/ 398907 h 605099"/>
                <a:gd name="connsiteX8" fmla="*/ 354526 w 410038"/>
                <a:gd name="connsiteY8" fmla="*/ 398907 h 605099"/>
                <a:gd name="connsiteX9" fmla="*/ 367629 w 410038"/>
                <a:gd name="connsiteY9" fmla="*/ 411997 h 605099"/>
                <a:gd name="connsiteX10" fmla="*/ 354526 w 410038"/>
                <a:gd name="connsiteY10" fmla="*/ 425087 h 605099"/>
                <a:gd name="connsiteX11" fmla="*/ 212645 w 410038"/>
                <a:gd name="connsiteY11" fmla="*/ 425087 h 605099"/>
                <a:gd name="connsiteX12" fmla="*/ 199542 w 410038"/>
                <a:gd name="connsiteY12" fmla="*/ 411997 h 605099"/>
                <a:gd name="connsiteX13" fmla="*/ 212645 w 410038"/>
                <a:gd name="connsiteY13" fmla="*/ 398907 h 605099"/>
                <a:gd name="connsiteX14" fmla="*/ 212645 w 410038"/>
                <a:gd name="connsiteY14" fmla="*/ 341819 h 605099"/>
                <a:gd name="connsiteX15" fmla="*/ 354526 w 410038"/>
                <a:gd name="connsiteY15" fmla="*/ 341819 h 605099"/>
                <a:gd name="connsiteX16" fmla="*/ 367629 w 410038"/>
                <a:gd name="connsiteY16" fmla="*/ 354887 h 605099"/>
                <a:gd name="connsiteX17" fmla="*/ 354526 w 410038"/>
                <a:gd name="connsiteY17" fmla="*/ 367858 h 605099"/>
                <a:gd name="connsiteX18" fmla="*/ 212645 w 410038"/>
                <a:gd name="connsiteY18" fmla="*/ 367858 h 605099"/>
                <a:gd name="connsiteX19" fmla="*/ 199542 w 410038"/>
                <a:gd name="connsiteY19" fmla="*/ 354887 h 605099"/>
                <a:gd name="connsiteX20" fmla="*/ 212645 w 410038"/>
                <a:gd name="connsiteY20" fmla="*/ 341819 h 605099"/>
                <a:gd name="connsiteX21" fmla="*/ 212643 w 410038"/>
                <a:gd name="connsiteY21" fmla="*/ 284661 h 605099"/>
                <a:gd name="connsiteX22" fmla="*/ 283327 w 410038"/>
                <a:gd name="connsiteY22" fmla="*/ 284661 h 605099"/>
                <a:gd name="connsiteX23" fmla="*/ 296428 w 410038"/>
                <a:gd name="connsiteY23" fmla="*/ 297764 h 605099"/>
                <a:gd name="connsiteX24" fmla="*/ 283327 w 410038"/>
                <a:gd name="connsiteY24" fmla="*/ 310770 h 605099"/>
                <a:gd name="connsiteX25" fmla="*/ 212643 w 410038"/>
                <a:gd name="connsiteY25" fmla="*/ 310770 h 605099"/>
                <a:gd name="connsiteX26" fmla="*/ 199542 w 410038"/>
                <a:gd name="connsiteY26" fmla="*/ 297764 h 605099"/>
                <a:gd name="connsiteX27" fmla="*/ 212643 w 410038"/>
                <a:gd name="connsiteY27" fmla="*/ 284661 h 605099"/>
                <a:gd name="connsiteX28" fmla="*/ 182737 w 410038"/>
                <a:gd name="connsiteY28" fmla="*/ 245641 h 605099"/>
                <a:gd name="connsiteX29" fmla="*/ 182737 w 410038"/>
                <a:gd name="connsiteY29" fmla="*/ 509523 h 605099"/>
                <a:gd name="connsiteX30" fmla="*/ 383935 w 410038"/>
                <a:gd name="connsiteY30" fmla="*/ 509523 h 605099"/>
                <a:gd name="connsiteX31" fmla="*/ 383935 w 410038"/>
                <a:gd name="connsiteY31" fmla="*/ 319251 h 605099"/>
                <a:gd name="connsiteX32" fmla="*/ 343070 w 410038"/>
                <a:gd name="connsiteY32" fmla="*/ 319251 h 605099"/>
                <a:gd name="connsiteX33" fmla="*/ 316967 w 410038"/>
                <a:gd name="connsiteY33" fmla="*/ 293087 h 605099"/>
                <a:gd name="connsiteX34" fmla="*/ 316967 w 410038"/>
                <a:gd name="connsiteY34" fmla="*/ 245738 h 605099"/>
                <a:gd name="connsiteX35" fmla="*/ 315500 w 410038"/>
                <a:gd name="connsiteY35" fmla="*/ 245641 h 605099"/>
                <a:gd name="connsiteX36" fmla="*/ 88492 w 410038"/>
                <a:gd name="connsiteY36" fmla="*/ 163147 h 605099"/>
                <a:gd name="connsiteX37" fmla="*/ 197499 w 410038"/>
                <a:gd name="connsiteY37" fmla="*/ 163147 h 605099"/>
                <a:gd name="connsiteX38" fmla="*/ 225264 w 410038"/>
                <a:gd name="connsiteY38" fmla="*/ 181403 h 605099"/>
                <a:gd name="connsiteX39" fmla="*/ 241786 w 410038"/>
                <a:gd name="connsiteY39" fmla="*/ 219477 h 605099"/>
                <a:gd name="connsiteX40" fmla="*/ 315500 w 410038"/>
                <a:gd name="connsiteY40" fmla="*/ 219477 h 605099"/>
                <a:gd name="connsiteX41" fmla="*/ 347078 w 410038"/>
                <a:gd name="connsiteY41" fmla="*/ 232461 h 605099"/>
                <a:gd name="connsiteX42" fmla="*/ 396938 w 410038"/>
                <a:gd name="connsiteY42" fmla="*/ 281860 h 605099"/>
                <a:gd name="connsiteX43" fmla="*/ 410038 w 410038"/>
                <a:gd name="connsiteY43" fmla="*/ 313491 h 605099"/>
                <a:gd name="connsiteX44" fmla="*/ 410038 w 410038"/>
                <a:gd name="connsiteY44" fmla="*/ 509523 h 605099"/>
                <a:gd name="connsiteX45" fmla="*/ 383935 w 410038"/>
                <a:gd name="connsiteY45" fmla="*/ 535589 h 605099"/>
                <a:gd name="connsiteX46" fmla="*/ 215390 w 410038"/>
                <a:gd name="connsiteY46" fmla="*/ 535589 h 605099"/>
                <a:gd name="connsiteX47" fmla="*/ 215390 w 410038"/>
                <a:gd name="connsiteY47" fmla="*/ 571906 h 605099"/>
                <a:gd name="connsiteX48" fmla="*/ 182052 w 410038"/>
                <a:gd name="connsiteY48" fmla="*/ 605099 h 605099"/>
                <a:gd name="connsiteX49" fmla="*/ 148813 w 410038"/>
                <a:gd name="connsiteY49" fmla="*/ 571906 h 605099"/>
                <a:gd name="connsiteX50" fmla="*/ 148813 w 410038"/>
                <a:gd name="connsiteY50" fmla="*/ 399694 h 605099"/>
                <a:gd name="connsiteX51" fmla="*/ 135126 w 410038"/>
                <a:gd name="connsiteY51" fmla="*/ 399694 h 605099"/>
                <a:gd name="connsiteX52" fmla="*/ 135126 w 410038"/>
                <a:gd name="connsiteY52" fmla="*/ 571906 h 605099"/>
                <a:gd name="connsiteX53" fmla="*/ 101886 w 410038"/>
                <a:gd name="connsiteY53" fmla="*/ 605099 h 605099"/>
                <a:gd name="connsiteX54" fmla="*/ 68548 w 410038"/>
                <a:gd name="connsiteY54" fmla="*/ 571906 h 605099"/>
                <a:gd name="connsiteX55" fmla="*/ 68548 w 410038"/>
                <a:gd name="connsiteY55" fmla="*/ 315346 h 605099"/>
                <a:gd name="connsiteX56" fmla="*/ 57990 w 410038"/>
                <a:gd name="connsiteY56" fmla="*/ 339752 h 605099"/>
                <a:gd name="connsiteX57" fmla="*/ 30225 w 410038"/>
                <a:gd name="connsiteY57" fmla="*/ 358008 h 605099"/>
                <a:gd name="connsiteX58" fmla="*/ 18200 w 410038"/>
                <a:gd name="connsiteY58" fmla="*/ 355470 h 605099"/>
                <a:gd name="connsiteX59" fmla="*/ 2167 w 410038"/>
                <a:gd name="connsiteY59" fmla="*/ 338971 h 605099"/>
                <a:gd name="connsiteX60" fmla="*/ 2460 w 410038"/>
                <a:gd name="connsiteY60" fmla="*/ 315834 h 605099"/>
                <a:gd name="connsiteX61" fmla="*/ 60727 w 410038"/>
                <a:gd name="connsiteY61" fmla="*/ 181403 h 605099"/>
                <a:gd name="connsiteX62" fmla="*/ 88492 w 410038"/>
                <a:gd name="connsiteY62" fmla="*/ 163147 h 605099"/>
                <a:gd name="connsiteX63" fmla="*/ 139173 w 410038"/>
                <a:gd name="connsiteY63" fmla="*/ 0 h 605099"/>
                <a:gd name="connsiteX64" fmla="*/ 215278 w 410038"/>
                <a:gd name="connsiteY64" fmla="*/ 76070 h 605099"/>
                <a:gd name="connsiteX65" fmla="*/ 139173 w 410038"/>
                <a:gd name="connsiteY65" fmla="*/ 152140 h 605099"/>
                <a:gd name="connsiteX66" fmla="*/ 63068 w 410038"/>
                <a:gd name="connsiteY66" fmla="*/ 76070 h 605099"/>
                <a:gd name="connsiteX67" fmla="*/ 139173 w 410038"/>
                <a:gd name="connsiteY67"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0038" h="605099">
                  <a:moveTo>
                    <a:pt x="212645" y="455994"/>
                  </a:moveTo>
                  <a:lnTo>
                    <a:pt x="354526" y="455994"/>
                  </a:lnTo>
                  <a:cubicBezTo>
                    <a:pt x="361762" y="455994"/>
                    <a:pt x="367629" y="461855"/>
                    <a:pt x="367629" y="469084"/>
                  </a:cubicBezTo>
                  <a:cubicBezTo>
                    <a:pt x="367629" y="476313"/>
                    <a:pt x="361762" y="482174"/>
                    <a:pt x="354526" y="482174"/>
                  </a:cubicBezTo>
                  <a:lnTo>
                    <a:pt x="212645" y="482174"/>
                  </a:lnTo>
                  <a:cubicBezTo>
                    <a:pt x="205409" y="482174"/>
                    <a:pt x="199542" y="476313"/>
                    <a:pt x="199542" y="469084"/>
                  </a:cubicBezTo>
                  <a:cubicBezTo>
                    <a:pt x="199542" y="461855"/>
                    <a:pt x="205409" y="455994"/>
                    <a:pt x="212645" y="455994"/>
                  </a:cubicBezTo>
                  <a:close/>
                  <a:moveTo>
                    <a:pt x="212645" y="398907"/>
                  </a:moveTo>
                  <a:lnTo>
                    <a:pt x="354526" y="398907"/>
                  </a:lnTo>
                  <a:cubicBezTo>
                    <a:pt x="361762" y="398907"/>
                    <a:pt x="367629" y="404768"/>
                    <a:pt x="367629" y="411997"/>
                  </a:cubicBezTo>
                  <a:cubicBezTo>
                    <a:pt x="367629" y="419226"/>
                    <a:pt x="361762" y="425087"/>
                    <a:pt x="354526" y="425087"/>
                  </a:cubicBezTo>
                  <a:lnTo>
                    <a:pt x="212645" y="425087"/>
                  </a:lnTo>
                  <a:cubicBezTo>
                    <a:pt x="205409" y="425087"/>
                    <a:pt x="199542" y="419226"/>
                    <a:pt x="199542" y="411997"/>
                  </a:cubicBezTo>
                  <a:cubicBezTo>
                    <a:pt x="199542" y="404768"/>
                    <a:pt x="205409" y="398907"/>
                    <a:pt x="212645" y="398907"/>
                  </a:cubicBezTo>
                  <a:close/>
                  <a:moveTo>
                    <a:pt x="212645" y="341819"/>
                  </a:moveTo>
                  <a:lnTo>
                    <a:pt x="354526" y="341819"/>
                  </a:lnTo>
                  <a:cubicBezTo>
                    <a:pt x="361762" y="341819"/>
                    <a:pt x="367629" y="347670"/>
                    <a:pt x="367629" y="354887"/>
                  </a:cubicBezTo>
                  <a:cubicBezTo>
                    <a:pt x="367629" y="362104"/>
                    <a:pt x="361762" y="367858"/>
                    <a:pt x="354526" y="367858"/>
                  </a:cubicBezTo>
                  <a:lnTo>
                    <a:pt x="212645" y="367858"/>
                  </a:lnTo>
                  <a:cubicBezTo>
                    <a:pt x="205409" y="367858"/>
                    <a:pt x="199542" y="362104"/>
                    <a:pt x="199542" y="354887"/>
                  </a:cubicBezTo>
                  <a:cubicBezTo>
                    <a:pt x="199542" y="347670"/>
                    <a:pt x="205409" y="341819"/>
                    <a:pt x="212645" y="341819"/>
                  </a:cubicBezTo>
                  <a:close/>
                  <a:moveTo>
                    <a:pt x="212643" y="284661"/>
                  </a:moveTo>
                  <a:lnTo>
                    <a:pt x="283327" y="284661"/>
                  </a:lnTo>
                  <a:cubicBezTo>
                    <a:pt x="290562" y="284661"/>
                    <a:pt x="296428" y="290528"/>
                    <a:pt x="296428" y="297764"/>
                  </a:cubicBezTo>
                  <a:cubicBezTo>
                    <a:pt x="296428" y="304903"/>
                    <a:pt x="290562" y="310770"/>
                    <a:pt x="283327" y="310770"/>
                  </a:cubicBezTo>
                  <a:lnTo>
                    <a:pt x="212643" y="310770"/>
                  </a:lnTo>
                  <a:cubicBezTo>
                    <a:pt x="205408" y="310770"/>
                    <a:pt x="199542" y="304903"/>
                    <a:pt x="199542" y="297764"/>
                  </a:cubicBezTo>
                  <a:cubicBezTo>
                    <a:pt x="199542" y="290528"/>
                    <a:pt x="205408" y="284661"/>
                    <a:pt x="212643" y="284661"/>
                  </a:cubicBezTo>
                  <a:close/>
                  <a:moveTo>
                    <a:pt x="182737" y="245641"/>
                  </a:moveTo>
                  <a:lnTo>
                    <a:pt x="182737" y="509523"/>
                  </a:lnTo>
                  <a:lnTo>
                    <a:pt x="383935" y="509523"/>
                  </a:lnTo>
                  <a:lnTo>
                    <a:pt x="383935" y="319251"/>
                  </a:lnTo>
                  <a:lnTo>
                    <a:pt x="343070" y="319251"/>
                  </a:lnTo>
                  <a:cubicBezTo>
                    <a:pt x="328699" y="319251"/>
                    <a:pt x="316967" y="307438"/>
                    <a:pt x="316967" y="293087"/>
                  </a:cubicBezTo>
                  <a:lnTo>
                    <a:pt x="316967" y="245738"/>
                  </a:lnTo>
                  <a:cubicBezTo>
                    <a:pt x="316380" y="245641"/>
                    <a:pt x="315891" y="245641"/>
                    <a:pt x="315500" y="245641"/>
                  </a:cubicBezTo>
                  <a:close/>
                  <a:moveTo>
                    <a:pt x="88492" y="163147"/>
                  </a:moveTo>
                  <a:lnTo>
                    <a:pt x="197499" y="163147"/>
                  </a:lnTo>
                  <a:cubicBezTo>
                    <a:pt x="209524" y="163147"/>
                    <a:pt x="220474" y="170274"/>
                    <a:pt x="225264" y="181403"/>
                  </a:cubicBezTo>
                  <a:lnTo>
                    <a:pt x="241786" y="219477"/>
                  </a:lnTo>
                  <a:lnTo>
                    <a:pt x="315500" y="219477"/>
                  </a:lnTo>
                  <a:cubicBezTo>
                    <a:pt x="326157" y="219477"/>
                    <a:pt x="339453" y="224944"/>
                    <a:pt x="347078" y="232461"/>
                  </a:cubicBezTo>
                  <a:lnTo>
                    <a:pt x="396938" y="281860"/>
                  </a:lnTo>
                  <a:cubicBezTo>
                    <a:pt x="404563" y="289475"/>
                    <a:pt x="410038" y="302752"/>
                    <a:pt x="410038" y="313491"/>
                  </a:cubicBezTo>
                  <a:lnTo>
                    <a:pt x="410038" y="509523"/>
                  </a:lnTo>
                  <a:cubicBezTo>
                    <a:pt x="410038" y="523874"/>
                    <a:pt x="398306" y="535589"/>
                    <a:pt x="383935" y="535589"/>
                  </a:cubicBezTo>
                  <a:lnTo>
                    <a:pt x="215390" y="535589"/>
                  </a:lnTo>
                  <a:lnTo>
                    <a:pt x="215390" y="571906"/>
                  </a:lnTo>
                  <a:cubicBezTo>
                    <a:pt x="215390" y="590260"/>
                    <a:pt x="200432" y="605099"/>
                    <a:pt x="182052" y="605099"/>
                  </a:cubicBezTo>
                  <a:cubicBezTo>
                    <a:pt x="163770" y="605099"/>
                    <a:pt x="148813" y="590260"/>
                    <a:pt x="148813" y="571906"/>
                  </a:cubicBezTo>
                  <a:lnTo>
                    <a:pt x="148813" y="399694"/>
                  </a:lnTo>
                  <a:lnTo>
                    <a:pt x="135126" y="399694"/>
                  </a:lnTo>
                  <a:lnTo>
                    <a:pt x="135126" y="571906"/>
                  </a:lnTo>
                  <a:cubicBezTo>
                    <a:pt x="135126" y="590260"/>
                    <a:pt x="120168" y="605099"/>
                    <a:pt x="101886" y="605099"/>
                  </a:cubicBezTo>
                  <a:cubicBezTo>
                    <a:pt x="83506" y="605099"/>
                    <a:pt x="68548" y="590260"/>
                    <a:pt x="68548" y="571906"/>
                  </a:cubicBezTo>
                  <a:lnTo>
                    <a:pt x="68548" y="315346"/>
                  </a:lnTo>
                  <a:lnTo>
                    <a:pt x="57990" y="339752"/>
                  </a:lnTo>
                  <a:cubicBezTo>
                    <a:pt x="53199" y="350881"/>
                    <a:pt x="42250" y="358008"/>
                    <a:pt x="30225" y="358008"/>
                  </a:cubicBezTo>
                  <a:cubicBezTo>
                    <a:pt x="26119" y="358008"/>
                    <a:pt x="22110" y="357129"/>
                    <a:pt x="18200" y="355470"/>
                  </a:cubicBezTo>
                  <a:cubicBezTo>
                    <a:pt x="10868" y="352346"/>
                    <a:pt x="5099" y="346391"/>
                    <a:pt x="2167" y="338971"/>
                  </a:cubicBezTo>
                  <a:cubicBezTo>
                    <a:pt x="-864" y="331454"/>
                    <a:pt x="-669" y="323253"/>
                    <a:pt x="2460" y="315834"/>
                  </a:cubicBezTo>
                  <a:lnTo>
                    <a:pt x="60727" y="181403"/>
                  </a:lnTo>
                  <a:cubicBezTo>
                    <a:pt x="65518" y="170274"/>
                    <a:pt x="76467" y="163147"/>
                    <a:pt x="88492" y="163147"/>
                  </a:cubicBezTo>
                  <a:close/>
                  <a:moveTo>
                    <a:pt x="139173" y="0"/>
                  </a:moveTo>
                  <a:cubicBezTo>
                    <a:pt x="181205" y="0"/>
                    <a:pt x="215278" y="34058"/>
                    <a:pt x="215278" y="76070"/>
                  </a:cubicBezTo>
                  <a:cubicBezTo>
                    <a:pt x="215278" y="118082"/>
                    <a:pt x="181205" y="152140"/>
                    <a:pt x="139173" y="152140"/>
                  </a:cubicBezTo>
                  <a:cubicBezTo>
                    <a:pt x="97141" y="152140"/>
                    <a:pt x="63068" y="118082"/>
                    <a:pt x="63068" y="76070"/>
                  </a:cubicBezTo>
                  <a:cubicBezTo>
                    <a:pt x="63068" y="34058"/>
                    <a:pt x="97141" y="0"/>
                    <a:pt x="139173" y="0"/>
                  </a:cubicBezTo>
                  <a:close/>
                </a:path>
              </a:pathLst>
            </a:custGeom>
            <a:solidFill>
              <a:schemeClr val="bg1"/>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8600">
                <a:defRPr sz="3000" cap="none">
                  <a:solidFill>
                    <a:srgbClr val="FFFFFF"/>
                  </a:solidFill>
                  <a:effectLst>
                    <a:outerShdw blurRad="38100" dist="12700" dir="5400000" rotWithShape="0">
                      <a:srgbClr val="000000">
                        <a:alpha val="50000"/>
                      </a:srgbClr>
                    </a:outerShdw>
                  </a:effectLst>
                </a:defRPr>
              </a:pPr>
              <a:endParaRPr sz="1500" dirty="0"/>
            </a:p>
          </p:txBody>
        </p:sp>
        <p:sp>
          <p:nvSpPr>
            <p:cNvPr id="112" name="ïšlîďè"/>
            <p:cNvSpPr/>
            <p:nvPr/>
          </p:nvSpPr>
          <p:spPr>
            <a:xfrm>
              <a:off x="8569268" y="2546427"/>
              <a:ext cx="300531" cy="360000"/>
            </a:xfrm>
            <a:custGeom>
              <a:avLst/>
              <a:gdLst>
                <a:gd name="connsiteX0" fmla="*/ 143463 w 503376"/>
                <a:gd name="connsiteY0" fmla="*/ 516211 h 602982"/>
                <a:gd name="connsiteX1" fmla="*/ 175426 w 503376"/>
                <a:gd name="connsiteY1" fmla="*/ 548121 h 602982"/>
                <a:gd name="connsiteX2" fmla="*/ 207388 w 503376"/>
                <a:gd name="connsiteY2" fmla="*/ 516211 h 602982"/>
                <a:gd name="connsiteX3" fmla="*/ 488487 w 503376"/>
                <a:gd name="connsiteY3" fmla="*/ 160801 h 602982"/>
                <a:gd name="connsiteX4" fmla="*/ 494388 w 503376"/>
                <a:gd name="connsiteY4" fmla="*/ 162765 h 602982"/>
                <a:gd name="connsiteX5" fmla="*/ 497338 w 503376"/>
                <a:gd name="connsiteY5" fmla="*/ 168288 h 602982"/>
                <a:gd name="connsiteX6" fmla="*/ 503361 w 503376"/>
                <a:gd name="connsiteY6" fmla="*/ 243403 h 602982"/>
                <a:gd name="connsiteX7" fmla="*/ 501394 w 503376"/>
                <a:gd name="connsiteY7" fmla="*/ 249294 h 602982"/>
                <a:gd name="connsiteX8" fmla="*/ 495863 w 503376"/>
                <a:gd name="connsiteY8" fmla="*/ 252117 h 602982"/>
                <a:gd name="connsiteX9" fmla="*/ 476195 w 503376"/>
                <a:gd name="connsiteY9" fmla="*/ 253712 h 602982"/>
                <a:gd name="connsiteX10" fmla="*/ 467467 w 503376"/>
                <a:gd name="connsiteY10" fmla="*/ 246225 h 602982"/>
                <a:gd name="connsiteX11" fmla="*/ 465746 w 503376"/>
                <a:gd name="connsiteY11" fmla="*/ 225360 h 602982"/>
                <a:gd name="connsiteX12" fmla="*/ 367038 w 503376"/>
                <a:gd name="connsiteY12" fmla="*/ 345396 h 602982"/>
                <a:gd name="connsiteX13" fmla="*/ 356343 w 503376"/>
                <a:gd name="connsiteY13" fmla="*/ 347115 h 602982"/>
                <a:gd name="connsiteX14" fmla="*/ 262552 w 503376"/>
                <a:gd name="connsiteY14" fmla="*/ 288692 h 602982"/>
                <a:gd name="connsiteX15" fmla="*/ 181422 w 503376"/>
                <a:gd name="connsiteY15" fmla="*/ 401610 h 602982"/>
                <a:gd name="connsiteX16" fmla="*/ 174784 w 503376"/>
                <a:gd name="connsiteY16" fmla="*/ 405046 h 602982"/>
                <a:gd name="connsiteX17" fmla="*/ 169990 w 503376"/>
                <a:gd name="connsiteY17" fmla="*/ 403451 h 602982"/>
                <a:gd name="connsiteX18" fmla="*/ 154010 w 503376"/>
                <a:gd name="connsiteY18" fmla="*/ 392036 h 602982"/>
                <a:gd name="connsiteX19" fmla="*/ 150691 w 503376"/>
                <a:gd name="connsiteY19" fmla="*/ 386759 h 602982"/>
                <a:gd name="connsiteX20" fmla="*/ 152166 w 503376"/>
                <a:gd name="connsiteY20" fmla="*/ 380622 h 602982"/>
                <a:gd name="connsiteX21" fmla="*/ 248539 w 503376"/>
                <a:gd name="connsiteY21" fmla="*/ 246471 h 602982"/>
                <a:gd name="connsiteX22" fmla="*/ 259479 w 503376"/>
                <a:gd name="connsiteY22" fmla="*/ 244384 h 602982"/>
                <a:gd name="connsiteX23" fmla="*/ 354623 w 503376"/>
                <a:gd name="connsiteY23" fmla="*/ 303666 h 602982"/>
                <a:gd name="connsiteX24" fmla="*/ 439195 w 503376"/>
                <a:gd name="connsiteY24" fmla="*/ 200936 h 602982"/>
                <a:gd name="connsiteX25" fmla="*/ 416208 w 503376"/>
                <a:gd name="connsiteY25" fmla="*/ 202777 h 602982"/>
                <a:gd name="connsiteX26" fmla="*/ 410184 w 503376"/>
                <a:gd name="connsiteY26" fmla="*/ 200813 h 602982"/>
                <a:gd name="connsiteX27" fmla="*/ 407357 w 503376"/>
                <a:gd name="connsiteY27" fmla="*/ 195290 h 602982"/>
                <a:gd name="connsiteX28" fmla="*/ 405759 w 503376"/>
                <a:gd name="connsiteY28" fmla="*/ 175652 h 602982"/>
                <a:gd name="connsiteX29" fmla="*/ 413257 w 503376"/>
                <a:gd name="connsiteY29" fmla="*/ 166938 h 602982"/>
                <a:gd name="connsiteX30" fmla="*/ 103887 w 503376"/>
                <a:gd name="connsiteY30" fmla="*/ 137956 h 602982"/>
                <a:gd name="connsiteX31" fmla="*/ 126874 w 503376"/>
                <a:gd name="connsiteY31" fmla="*/ 137956 h 602982"/>
                <a:gd name="connsiteX32" fmla="*/ 132652 w 503376"/>
                <a:gd name="connsiteY32" fmla="*/ 143602 h 602982"/>
                <a:gd name="connsiteX33" fmla="*/ 132652 w 503376"/>
                <a:gd name="connsiteY33" fmla="*/ 155507 h 602982"/>
                <a:gd name="connsiteX34" fmla="*/ 166456 w 503376"/>
                <a:gd name="connsiteY34" fmla="*/ 167413 h 602982"/>
                <a:gd name="connsiteX35" fmla="*/ 168177 w 503376"/>
                <a:gd name="connsiteY35" fmla="*/ 175268 h 602982"/>
                <a:gd name="connsiteX36" fmla="*/ 155639 w 503376"/>
                <a:gd name="connsiteY36" fmla="*/ 194537 h 602982"/>
                <a:gd name="connsiteX37" fmla="*/ 147772 w 503376"/>
                <a:gd name="connsiteY37" fmla="*/ 196256 h 602982"/>
                <a:gd name="connsiteX38" fmla="*/ 120482 w 503376"/>
                <a:gd name="connsiteY38" fmla="*/ 189014 h 602982"/>
                <a:gd name="connsiteX39" fmla="*/ 93931 w 503376"/>
                <a:gd name="connsiteY39" fmla="*/ 202270 h 602982"/>
                <a:gd name="connsiteX40" fmla="*/ 123801 w 503376"/>
                <a:gd name="connsiteY40" fmla="*/ 223748 h 602982"/>
                <a:gd name="connsiteX41" fmla="*/ 176044 w 503376"/>
                <a:gd name="connsiteY41" fmla="*/ 275788 h 602982"/>
                <a:gd name="connsiteX42" fmla="*/ 132652 w 503376"/>
                <a:gd name="connsiteY42" fmla="*/ 320710 h 602982"/>
                <a:gd name="connsiteX43" fmla="*/ 132652 w 503376"/>
                <a:gd name="connsiteY43" fmla="*/ 333229 h 602982"/>
                <a:gd name="connsiteX44" fmla="*/ 126874 w 503376"/>
                <a:gd name="connsiteY44" fmla="*/ 338997 h 602982"/>
                <a:gd name="connsiteX45" fmla="*/ 103887 w 503376"/>
                <a:gd name="connsiteY45" fmla="*/ 338997 h 602982"/>
                <a:gd name="connsiteX46" fmla="*/ 98233 w 503376"/>
                <a:gd name="connsiteY46" fmla="*/ 333229 h 602982"/>
                <a:gd name="connsiteX47" fmla="*/ 98233 w 503376"/>
                <a:gd name="connsiteY47" fmla="*/ 320096 h 602982"/>
                <a:gd name="connsiteX48" fmla="*/ 59512 w 503376"/>
                <a:gd name="connsiteY48" fmla="*/ 298740 h 602982"/>
                <a:gd name="connsiteX49" fmla="*/ 59758 w 503376"/>
                <a:gd name="connsiteY49" fmla="*/ 290762 h 602982"/>
                <a:gd name="connsiteX50" fmla="*/ 76352 w 503376"/>
                <a:gd name="connsiteY50" fmla="*/ 274929 h 602982"/>
                <a:gd name="connsiteX51" fmla="*/ 80532 w 503376"/>
                <a:gd name="connsiteY51" fmla="*/ 273334 h 602982"/>
                <a:gd name="connsiteX52" fmla="*/ 84465 w 503376"/>
                <a:gd name="connsiteY52" fmla="*/ 275175 h 602982"/>
                <a:gd name="connsiteX53" fmla="*/ 116180 w 503376"/>
                <a:gd name="connsiteY53" fmla="*/ 287816 h 602982"/>
                <a:gd name="connsiteX54" fmla="*/ 141625 w 503376"/>
                <a:gd name="connsiteY54" fmla="*/ 275666 h 602982"/>
                <a:gd name="connsiteX55" fmla="*/ 113721 w 503376"/>
                <a:gd name="connsiteY55" fmla="*/ 256642 h 602982"/>
                <a:gd name="connsiteX56" fmla="*/ 59512 w 503376"/>
                <a:gd name="connsiteY56" fmla="*/ 202270 h 602982"/>
                <a:gd name="connsiteX57" fmla="*/ 98233 w 503376"/>
                <a:gd name="connsiteY57" fmla="*/ 157348 h 602982"/>
                <a:gd name="connsiteX58" fmla="*/ 98233 w 503376"/>
                <a:gd name="connsiteY58" fmla="*/ 143602 h 602982"/>
                <a:gd name="connsiteX59" fmla="*/ 103887 w 503376"/>
                <a:gd name="connsiteY59" fmla="*/ 137956 h 602982"/>
                <a:gd name="connsiteX60" fmla="*/ 23603 w 503376"/>
                <a:gd name="connsiteY60" fmla="*/ 0 h 602982"/>
                <a:gd name="connsiteX61" fmla="*/ 327248 w 503376"/>
                <a:gd name="connsiteY61" fmla="*/ 0 h 602982"/>
                <a:gd name="connsiteX62" fmla="*/ 350851 w 503376"/>
                <a:gd name="connsiteY62" fmla="*/ 23564 h 602982"/>
                <a:gd name="connsiteX63" fmla="*/ 350851 w 503376"/>
                <a:gd name="connsiteY63" fmla="*/ 281915 h 602982"/>
                <a:gd name="connsiteX64" fmla="*/ 322945 w 503376"/>
                <a:gd name="connsiteY64" fmla="*/ 264610 h 602982"/>
                <a:gd name="connsiteX65" fmla="*/ 322945 w 503376"/>
                <a:gd name="connsiteY65" fmla="*/ 105672 h 602982"/>
                <a:gd name="connsiteX66" fmla="*/ 27906 w 503376"/>
                <a:gd name="connsiteY66" fmla="*/ 105672 h 602982"/>
                <a:gd name="connsiteX67" fmla="*/ 27906 w 503376"/>
                <a:gd name="connsiteY67" fmla="*/ 497310 h 602982"/>
                <a:gd name="connsiteX68" fmla="*/ 322945 w 503376"/>
                <a:gd name="connsiteY68" fmla="*/ 497310 h 602982"/>
                <a:gd name="connsiteX69" fmla="*/ 322945 w 503376"/>
                <a:gd name="connsiteY69" fmla="*/ 345613 h 602982"/>
                <a:gd name="connsiteX70" fmla="*/ 350851 w 503376"/>
                <a:gd name="connsiteY70" fmla="*/ 363164 h 602982"/>
                <a:gd name="connsiteX71" fmla="*/ 350851 w 503376"/>
                <a:gd name="connsiteY71" fmla="*/ 579540 h 602982"/>
                <a:gd name="connsiteX72" fmla="*/ 327248 w 503376"/>
                <a:gd name="connsiteY72" fmla="*/ 602982 h 602982"/>
                <a:gd name="connsiteX73" fmla="*/ 23603 w 503376"/>
                <a:gd name="connsiteY73" fmla="*/ 602982 h 602982"/>
                <a:gd name="connsiteX74" fmla="*/ 0 w 503376"/>
                <a:gd name="connsiteY74" fmla="*/ 579540 h 602982"/>
                <a:gd name="connsiteX75" fmla="*/ 0 w 503376"/>
                <a:gd name="connsiteY75" fmla="*/ 23564 h 602982"/>
                <a:gd name="connsiteX76" fmla="*/ 23603 w 503376"/>
                <a:gd name="connsiteY76" fmla="*/ 0 h 60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3376" h="602982">
                  <a:moveTo>
                    <a:pt x="143463" y="516211"/>
                  </a:moveTo>
                  <a:cubicBezTo>
                    <a:pt x="143463" y="533761"/>
                    <a:pt x="157723" y="548121"/>
                    <a:pt x="175426" y="548121"/>
                  </a:cubicBezTo>
                  <a:cubicBezTo>
                    <a:pt x="193128" y="548121"/>
                    <a:pt x="207388" y="533761"/>
                    <a:pt x="207388" y="516211"/>
                  </a:cubicBezTo>
                  <a:close/>
                  <a:moveTo>
                    <a:pt x="488487" y="160801"/>
                  </a:moveTo>
                  <a:cubicBezTo>
                    <a:pt x="490577" y="160678"/>
                    <a:pt x="492790" y="161292"/>
                    <a:pt x="494388" y="162765"/>
                  </a:cubicBezTo>
                  <a:cubicBezTo>
                    <a:pt x="496109" y="164115"/>
                    <a:pt x="497092" y="166201"/>
                    <a:pt x="497338" y="168288"/>
                  </a:cubicBezTo>
                  <a:lnTo>
                    <a:pt x="503361" y="243403"/>
                  </a:lnTo>
                  <a:cubicBezTo>
                    <a:pt x="503484" y="245489"/>
                    <a:pt x="502869" y="247698"/>
                    <a:pt x="501394" y="249294"/>
                  </a:cubicBezTo>
                  <a:cubicBezTo>
                    <a:pt x="500042" y="251012"/>
                    <a:pt x="497952" y="251994"/>
                    <a:pt x="495863" y="252117"/>
                  </a:cubicBezTo>
                  <a:lnTo>
                    <a:pt x="476195" y="253712"/>
                  </a:lnTo>
                  <a:cubicBezTo>
                    <a:pt x="471770" y="254081"/>
                    <a:pt x="467836" y="250767"/>
                    <a:pt x="467467" y="246225"/>
                  </a:cubicBezTo>
                  <a:lnTo>
                    <a:pt x="465746" y="225360"/>
                  </a:lnTo>
                  <a:lnTo>
                    <a:pt x="367038" y="345396"/>
                  </a:lnTo>
                  <a:cubicBezTo>
                    <a:pt x="364456" y="348588"/>
                    <a:pt x="359785" y="349324"/>
                    <a:pt x="356343" y="347115"/>
                  </a:cubicBezTo>
                  <a:lnTo>
                    <a:pt x="262552" y="288692"/>
                  </a:lnTo>
                  <a:lnTo>
                    <a:pt x="181422" y="401610"/>
                  </a:lnTo>
                  <a:cubicBezTo>
                    <a:pt x="179824" y="403819"/>
                    <a:pt x="177365" y="405046"/>
                    <a:pt x="174784" y="405046"/>
                  </a:cubicBezTo>
                  <a:cubicBezTo>
                    <a:pt x="173186" y="405046"/>
                    <a:pt x="171465" y="404555"/>
                    <a:pt x="169990" y="403451"/>
                  </a:cubicBezTo>
                  <a:lnTo>
                    <a:pt x="154010" y="392036"/>
                  </a:lnTo>
                  <a:cubicBezTo>
                    <a:pt x="152289" y="390809"/>
                    <a:pt x="151060" y="388845"/>
                    <a:pt x="150691" y="386759"/>
                  </a:cubicBezTo>
                  <a:cubicBezTo>
                    <a:pt x="150445" y="384549"/>
                    <a:pt x="150937" y="382340"/>
                    <a:pt x="152166" y="380622"/>
                  </a:cubicBezTo>
                  <a:lnTo>
                    <a:pt x="248539" y="246471"/>
                  </a:lnTo>
                  <a:cubicBezTo>
                    <a:pt x="250997" y="243034"/>
                    <a:pt x="255791" y="242052"/>
                    <a:pt x="259479" y="244384"/>
                  </a:cubicBezTo>
                  <a:lnTo>
                    <a:pt x="354623" y="303666"/>
                  </a:lnTo>
                  <a:lnTo>
                    <a:pt x="439195" y="200936"/>
                  </a:lnTo>
                  <a:lnTo>
                    <a:pt x="416208" y="202777"/>
                  </a:lnTo>
                  <a:cubicBezTo>
                    <a:pt x="413995" y="202900"/>
                    <a:pt x="411905" y="202286"/>
                    <a:pt x="410184" y="200813"/>
                  </a:cubicBezTo>
                  <a:cubicBezTo>
                    <a:pt x="408586" y="199463"/>
                    <a:pt x="407603" y="197376"/>
                    <a:pt x="407357" y="195290"/>
                  </a:cubicBezTo>
                  <a:lnTo>
                    <a:pt x="405759" y="175652"/>
                  </a:lnTo>
                  <a:cubicBezTo>
                    <a:pt x="405390" y="171234"/>
                    <a:pt x="408832" y="167306"/>
                    <a:pt x="413257" y="166938"/>
                  </a:cubicBezTo>
                  <a:close/>
                  <a:moveTo>
                    <a:pt x="103887" y="137956"/>
                  </a:moveTo>
                  <a:lnTo>
                    <a:pt x="126874" y="137956"/>
                  </a:lnTo>
                  <a:cubicBezTo>
                    <a:pt x="130070" y="137956"/>
                    <a:pt x="132652" y="140411"/>
                    <a:pt x="132652" y="143602"/>
                  </a:cubicBezTo>
                  <a:lnTo>
                    <a:pt x="132652" y="155507"/>
                  </a:lnTo>
                  <a:cubicBezTo>
                    <a:pt x="145067" y="157226"/>
                    <a:pt x="157237" y="161399"/>
                    <a:pt x="166456" y="167413"/>
                  </a:cubicBezTo>
                  <a:cubicBezTo>
                    <a:pt x="169038" y="169131"/>
                    <a:pt x="169898" y="172690"/>
                    <a:pt x="168177" y="175268"/>
                  </a:cubicBezTo>
                  <a:lnTo>
                    <a:pt x="155639" y="194537"/>
                  </a:lnTo>
                  <a:cubicBezTo>
                    <a:pt x="153918" y="197238"/>
                    <a:pt x="150353" y="197974"/>
                    <a:pt x="147772" y="196256"/>
                  </a:cubicBezTo>
                  <a:cubicBezTo>
                    <a:pt x="141134" y="191960"/>
                    <a:pt x="129947" y="189014"/>
                    <a:pt x="120482" y="189014"/>
                  </a:cubicBezTo>
                  <a:cubicBezTo>
                    <a:pt x="110648" y="189014"/>
                    <a:pt x="93931" y="191714"/>
                    <a:pt x="93931" y="202270"/>
                  </a:cubicBezTo>
                  <a:cubicBezTo>
                    <a:pt x="93931" y="212457"/>
                    <a:pt x="99216" y="216384"/>
                    <a:pt x="123801" y="223748"/>
                  </a:cubicBezTo>
                  <a:cubicBezTo>
                    <a:pt x="144698" y="230131"/>
                    <a:pt x="176413" y="239704"/>
                    <a:pt x="176044" y="275788"/>
                  </a:cubicBezTo>
                  <a:cubicBezTo>
                    <a:pt x="176044" y="298494"/>
                    <a:pt x="159204" y="315800"/>
                    <a:pt x="132652" y="320710"/>
                  </a:cubicBezTo>
                  <a:lnTo>
                    <a:pt x="132652" y="333229"/>
                  </a:lnTo>
                  <a:cubicBezTo>
                    <a:pt x="132652" y="336420"/>
                    <a:pt x="130070" y="338997"/>
                    <a:pt x="126874" y="338997"/>
                  </a:cubicBezTo>
                  <a:lnTo>
                    <a:pt x="103887" y="338997"/>
                  </a:lnTo>
                  <a:cubicBezTo>
                    <a:pt x="100814" y="338997"/>
                    <a:pt x="98233" y="336420"/>
                    <a:pt x="98233" y="333229"/>
                  </a:cubicBezTo>
                  <a:lnTo>
                    <a:pt x="98233" y="320096"/>
                  </a:lnTo>
                  <a:cubicBezTo>
                    <a:pt x="83113" y="316659"/>
                    <a:pt x="69223" y="309050"/>
                    <a:pt x="59512" y="298740"/>
                  </a:cubicBezTo>
                  <a:cubicBezTo>
                    <a:pt x="57299" y="296531"/>
                    <a:pt x="57422" y="292849"/>
                    <a:pt x="59758" y="290762"/>
                  </a:cubicBezTo>
                  <a:lnTo>
                    <a:pt x="76352" y="274929"/>
                  </a:lnTo>
                  <a:cubicBezTo>
                    <a:pt x="77459" y="273947"/>
                    <a:pt x="78934" y="273334"/>
                    <a:pt x="80532" y="273334"/>
                  </a:cubicBezTo>
                  <a:cubicBezTo>
                    <a:pt x="82007" y="273456"/>
                    <a:pt x="83482" y="274070"/>
                    <a:pt x="84465" y="275175"/>
                  </a:cubicBezTo>
                  <a:cubicBezTo>
                    <a:pt x="91595" y="282662"/>
                    <a:pt x="104625" y="287816"/>
                    <a:pt x="116180" y="287816"/>
                  </a:cubicBezTo>
                  <a:cubicBezTo>
                    <a:pt x="125645" y="287816"/>
                    <a:pt x="141625" y="285239"/>
                    <a:pt x="141625" y="275666"/>
                  </a:cubicBezTo>
                  <a:cubicBezTo>
                    <a:pt x="141748" y="266829"/>
                    <a:pt x="137077" y="263638"/>
                    <a:pt x="113721" y="256642"/>
                  </a:cubicBezTo>
                  <a:cubicBezTo>
                    <a:pt x="92210" y="250137"/>
                    <a:pt x="59512" y="240195"/>
                    <a:pt x="59512" y="202270"/>
                  </a:cubicBezTo>
                  <a:cubicBezTo>
                    <a:pt x="59512" y="180546"/>
                    <a:pt x="74140" y="163731"/>
                    <a:pt x="98233" y="157348"/>
                  </a:cubicBezTo>
                  <a:lnTo>
                    <a:pt x="98233" y="143602"/>
                  </a:lnTo>
                  <a:cubicBezTo>
                    <a:pt x="98233" y="140411"/>
                    <a:pt x="100814" y="137956"/>
                    <a:pt x="103887" y="137956"/>
                  </a:cubicBezTo>
                  <a:close/>
                  <a:moveTo>
                    <a:pt x="23603" y="0"/>
                  </a:moveTo>
                  <a:lnTo>
                    <a:pt x="327248" y="0"/>
                  </a:lnTo>
                  <a:cubicBezTo>
                    <a:pt x="340279" y="0"/>
                    <a:pt x="350851" y="10555"/>
                    <a:pt x="350851" y="23564"/>
                  </a:cubicBezTo>
                  <a:lnTo>
                    <a:pt x="350851" y="281915"/>
                  </a:lnTo>
                  <a:lnTo>
                    <a:pt x="322945" y="264610"/>
                  </a:lnTo>
                  <a:lnTo>
                    <a:pt x="322945" y="105672"/>
                  </a:lnTo>
                  <a:lnTo>
                    <a:pt x="27906" y="105672"/>
                  </a:lnTo>
                  <a:lnTo>
                    <a:pt x="27906" y="497310"/>
                  </a:lnTo>
                  <a:lnTo>
                    <a:pt x="322945" y="497310"/>
                  </a:lnTo>
                  <a:lnTo>
                    <a:pt x="322945" y="345613"/>
                  </a:lnTo>
                  <a:lnTo>
                    <a:pt x="350851" y="363164"/>
                  </a:lnTo>
                  <a:lnTo>
                    <a:pt x="350851" y="579540"/>
                  </a:lnTo>
                  <a:cubicBezTo>
                    <a:pt x="350851" y="592427"/>
                    <a:pt x="340279" y="602982"/>
                    <a:pt x="327248" y="602982"/>
                  </a:cubicBezTo>
                  <a:lnTo>
                    <a:pt x="23603" y="602982"/>
                  </a:lnTo>
                  <a:cubicBezTo>
                    <a:pt x="10572" y="602982"/>
                    <a:pt x="0" y="592427"/>
                    <a:pt x="0" y="579540"/>
                  </a:cubicBezTo>
                  <a:lnTo>
                    <a:pt x="0" y="23564"/>
                  </a:lnTo>
                  <a:cubicBezTo>
                    <a:pt x="0" y="10555"/>
                    <a:pt x="10572" y="0"/>
                    <a:pt x="23603" y="0"/>
                  </a:cubicBezTo>
                  <a:close/>
                </a:path>
              </a:pathLst>
            </a:custGeom>
            <a:solidFill>
              <a:schemeClr val="bg1"/>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8600">
                <a:defRPr sz="3000" cap="none">
                  <a:solidFill>
                    <a:srgbClr val="FFFFFF"/>
                  </a:solidFill>
                  <a:effectLst>
                    <a:outerShdw blurRad="38100" dist="12700" dir="5400000" rotWithShape="0">
                      <a:srgbClr val="000000">
                        <a:alpha val="50000"/>
                      </a:srgbClr>
                    </a:outerShdw>
                  </a:effectLst>
                </a:defRPr>
              </a:pPr>
              <a:endParaRPr sz="1500"/>
            </a:p>
          </p:txBody>
        </p:sp>
        <p:sp>
          <p:nvSpPr>
            <p:cNvPr id="113" name="iṡ1ïḍè"/>
            <p:cNvSpPr/>
            <p:nvPr/>
          </p:nvSpPr>
          <p:spPr>
            <a:xfrm>
              <a:off x="9974615" y="2568524"/>
              <a:ext cx="360000" cy="315806"/>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bg1"/>
            </a:solidFill>
            <a:ln w="12700">
              <a:miter lim="400000"/>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8600">
                <a:defRPr sz="3000" cap="none">
                  <a:solidFill>
                    <a:srgbClr val="FFFFFF"/>
                  </a:solidFill>
                  <a:effectLst>
                    <a:outerShdw blurRad="38100" dist="12700" dir="5400000" rotWithShape="0">
                      <a:srgbClr val="000000">
                        <a:alpha val="50000"/>
                      </a:srgbClr>
                    </a:outerShdw>
                  </a:effectLst>
                </a:defRPr>
              </a:pPr>
              <a:endParaRPr sz="1500"/>
            </a:p>
          </p:txBody>
        </p:sp>
        <p:sp>
          <p:nvSpPr>
            <p:cNvPr id="114" name="îṩḷíďé"/>
            <p:cNvSpPr/>
            <p:nvPr/>
          </p:nvSpPr>
          <p:spPr>
            <a:xfrm>
              <a:off x="10626044" y="3750647"/>
              <a:ext cx="377576" cy="416445"/>
            </a:xfrm>
            <a:custGeom>
              <a:avLst/>
              <a:gdLst>
                <a:gd name="connsiteX0" fmla="*/ 435944 w 550382"/>
                <a:gd name="connsiteY0" fmla="*/ 440821 h 607039"/>
                <a:gd name="connsiteX1" fmla="*/ 411829 w 550382"/>
                <a:gd name="connsiteY1" fmla="*/ 450698 h 607039"/>
                <a:gd name="connsiteX2" fmla="*/ 393649 w 550382"/>
                <a:gd name="connsiteY2" fmla="*/ 477504 h 607039"/>
                <a:gd name="connsiteX3" fmla="*/ 393272 w 550382"/>
                <a:gd name="connsiteY3" fmla="*/ 478821 h 607039"/>
                <a:gd name="connsiteX4" fmla="*/ 380650 w 550382"/>
                <a:gd name="connsiteY4" fmla="*/ 478821 h 607039"/>
                <a:gd name="connsiteX5" fmla="*/ 377070 w 550382"/>
                <a:gd name="connsiteY5" fmla="*/ 482396 h 607039"/>
                <a:gd name="connsiteX6" fmla="*/ 377070 w 550382"/>
                <a:gd name="connsiteY6" fmla="*/ 490485 h 607039"/>
                <a:gd name="connsiteX7" fmla="*/ 380650 w 550382"/>
                <a:gd name="connsiteY7" fmla="*/ 494059 h 607039"/>
                <a:gd name="connsiteX8" fmla="*/ 390635 w 550382"/>
                <a:gd name="connsiteY8" fmla="*/ 494059 h 607039"/>
                <a:gd name="connsiteX9" fmla="*/ 390635 w 550382"/>
                <a:gd name="connsiteY9" fmla="*/ 500643 h 607039"/>
                <a:gd name="connsiteX10" fmla="*/ 380650 w 550382"/>
                <a:gd name="connsiteY10" fmla="*/ 500643 h 607039"/>
                <a:gd name="connsiteX11" fmla="*/ 377070 w 550382"/>
                <a:gd name="connsiteY11" fmla="*/ 504217 h 607039"/>
                <a:gd name="connsiteX12" fmla="*/ 377070 w 550382"/>
                <a:gd name="connsiteY12" fmla="*/ 512306 h 607039"/>
                <a:gd name="connsiteX13" fmla="*/ 380650 w 550382"/>
                <a:gd name="connsiteY13" fmla="*/ 515881 h 607039"/>
                <a:gd name="connsiteX14" fmla="*/ 392613 w 550382"/>
                <a:gd name="connsiteY14" fmla="*/ 515881 h 607039"/>
                <a:gd name="connsiteX15" fmla="*/ 395345 w 550382"/>
                <a:gd name="connsiteY15" fmla="*/ 524534 h 607039"/>
                <a:gd name="connsiteX16" fmla="*/ 426807 w 550382"/>
                <a:gd name="connsiteY16" fmla="*/ 554445 h 607039"/>
                <a:gd name="connsiteX17" fmla="*/ 464675 w 550382"/>
                <a:gd name="connsiteY17" fmla="*/ 554915 h 607039"/>
                <a:gd name="connsiteX18" fmla="*/ 474377 w 550382"/>
                <a:gd name="connsiteY18" fmla="*/ 551435 h 607039"/>
                <a:gd name="connsiteX19" fmla="*/ 476920 w 550382"/>
                <a:gd name="connsiteY19" fmla="*/ 544851 h 607039"/>
                <a:gd name="connsiteX20" fmla="*/ 472776 w 550382"/>
                <a:gd name="connsiteY20" fmla="*/ 535257 h 607039"/>
                <a:gd name="connsiteX21" fmla="*/ 466747 w 550382"/>
                <a:gd name="connsiteY21" fmla="*/ 532247 h 607039"/>
                <a:gd name="connsiteX22" fmla="*/ 455066 w 550382"/>
                <a:gd name="connsiteY22" fmla="*/ 535069 h 607039"/>
                <a:gd name="connsiteX23" fmla="*/ 432270 w 550382"/>
                <a:gd name="connsiteY23" fmla="*/ 534504 h 607039"/>
                <a:gd name="connsiteX24" fmla="*/ 414844 w 550382"/>
                <a:gd name="connsiteY24" fmla="*/ 515881 h 607039"/>
                <a:gd name="connsiteX25" fmla="*/ 440371 w 550382"/>
                <a:gd name="connsiteY25" fmla="*/ 515881 h 607039"/>
                <a:gd name="connsiteX26" fmla="*/ 443951 w 550382"/>
                <a:gd name="connsiteY26" fmla="*/ 512306 h 607039"/>
                <a:gd name="connsiteX27" fmla="*/ 443951 w 550382"/>
                <a:gd name="connsiteY27" fmla="*/ 504217 h 607039"/>
                <a:gd name="connsiteX28" fmla="*/ 440371 w 550382"/>
                <a:gd name="connsiteY28" fmla="*/ 500643 h 607039"/>
                <a:gd name="connsiteX29" fmla="*/ 412489 w 550382"/>
                <a:gd name="connsiteY29" fmla="*/ 500643 h 607039"/>
                <a:gd name="connsiteX30" fmla="*/ 412489 w 550382"/>
                <a:gd name="connsiteY30" fmla="*/ 494059 h 607039"/>
                <a:gd name="connsiteX31" fmla="*/ 440371 w 550382"/>
                <a:gd name="connsiteY31" fmla="*/ 494059 h 607039"/>
                <a:gd name="connsiteX32" fmla="*/ 443951 w 550382"/>
                <a:gd name="connsiteY32" fmla="*/ 490485 h 607039"/>
                <a:gd name="connsiteX33" fmla="*/ 443951 w 550382"/>
                <a:gd name="connsiteY33" fmla="*/ 482396 h 607039"/>
                <a:gd name="connsiteX34" fmla="*/ 440371 w 550382"/>
                <a:gd name="connsiteY34" fmla="*/ 478821 h 607039"/>
                <a:gd name="connsiteX35" fmla="*/ 415974 w 550382"/>
                <a:gd name="connsiteY35" fmla="*/ 478821 h 607039"/>
                <a:gd name="connsiteX36" fmla="*/ 415974 w 550382"/>
                <a:gd name="connsiteY36" fmla="*/ 478539 h 607039"/>
                <a:gd name="connsiteX37" fmla="*/ 430198 w 550382"/>
                <a:gd name="connsiteY37" fmla="*/ 463772 h 607039"/>
                <a:gd name="connsiteX38" fmla="*/ 455066 w 550382"/>
                <a:gd name="connsiteY38" fmla="*/ 462361 h 607039"/>
                <a:gd name="connsiteX39" fmla="*/ 466841 w 550382"/>
                <a:gd name="connsiteY39" fmla="*/ 465277 h 607039"/>
                <a:gd name="connsiteX40" fmla="*/ 472776 w 550382"/>
                <a:gd name="connsiteY40" fmla="*/ 462361 h 607039"/>
                <a:gd name="connsiteX41" fmla="*/ 476920 w 550382"/>
                <a:gd name="connsiteY41" fmla="*/ 452861 h 607039"/>
                <a:gd name="connsiteX42" fmla="*/ 474660 w 550382"/>
                <a:gd name="connsiteY42" fmla="*/ 446089 h 607039"/>
                <a:gd name="connsiteX43" fmla="*/ 472399 w 550382"/>
                <a:gd name="connsiteY43" fmla="*/ 445054 h 607039"/>
                <a:gd name="connsiteX44" fmla="*/ 435944 w 550382"/>
                <a:gd name="connsiteY44" fmla="*/ 440821 h 607039"/>
                <a:gd name="connsiteX45" fmla="*/ 441172 w 550382"/>
                <a:gd name="connsiteY45" fmla="*/ 389089 h 607039"/>
                <a:gd name="connsiteX46" fmla="*/ 518367 w 550382"/>
                <a:gd name="connsiteY46" fmla="*/ 420975 h 607039"/>
                <a:gd name="connsiteX47" fmla="*/ 518462 w 550382"/>
                <a:gd name="connsiteY47" fmla="*/ 575138 h 607039"/>
                <a:gd name="connsiteX48" fmla="*/ 385925 w 550382"/>
                <a:gd name="connsiteY48" fmla="*/ 592069 h 607039"/>
                <a:gd name="connsiteX49" fmla="*/ 385737 w 550382"/>
                <a:gd name="connsiteY49" fmla="*/ 591880 h 607039"/>
                <a:gd name="connsiteX50" fmla="*/ 339203 w 550382"/>
                <a:gd name="connsiteY50" fmla="*/ 604578 h 607039"/>
                <a:gd name="connsiteX51" fmla="*/ 337978 w 550382"/>
                <a:gd name="connsiteY51" fmla="*/ 596583 h 607039"/>
                <a:gd name="connsiteX52" fmla="*/ 360491 w 550382"/>
                <a:gd name="connsiteY52" fmla="*/ 571187 h 607039"/>
                <a:gd name="connsiteX53" fmla="*/ 359361 w 550382"/>
                <a:gd name="connsiteY53" fmla="*/ 570341 h 607039"/>
                <a:gd name="connsiteX54" fmla="*/ 363977 w 550382"/>
                <a:gd name="connsiteY54" fmla="*/ 420975 h 607039"/>
                <a:gd name="connsiteX55" fmla="*/ 441172 w 550382"/>
                <a:gd name="connsiteY55" fmla="*/ 389089 h 607039"/>
                <a:gd name="connsiteX56" fmla="*/ 149968 w 550382"/>
                <a:gd name="connsiteY56" fmla="*/ 318620 h 607039"/>
                <a:gd name="connsiteX57" fmla="*/ 193583 w 550382"/>
                <a:gd name="connsiteY57" fmla="*/ 456051 h 607039"/>
                <a:gd name="connsiteX58" fmla="*/ 199423 w 550382"/>
                <a:gd name="connsiteY58" fmla="*/ 474771 h 607039"/>
                <a:gd name="connsiteX59" fmla="*/ 218923 w 550382"/>
                <a:gd name="connsiteY59" fmla="*/ 419554 h 607039"/>
                <a:gd name="connsiteX60" fmla="*/ 230698 w 550382"/>
                <a:gd name="connsiteY60" fmla="*/ 354083 h 607039"/>
                <a:gd name="connsiteX61" fmla="*/ 230886 w 550382"/>
                <a:gd name="connsiteY61" fmla="*/ 354083 h 607039"/>
                <a:gd name="connsiteX62" fmla="*/ 230981 w 550382"/>
                <a:gd name="connsiteY62" fmla="*/ 354083 h 607039"/>
                <a:gd name="connsiteX63" fmla="*/ 231075 w 550382"/>
                <a:gd name="connsiteY63" fmla="*/ 354083 h 607039"/>
                <a:gd name="connsiteX64" fmla="*/ 231263 w 550382"/>
                <a:gd name="connsiteY64" fmla="*/ 354083 h 607039"/>
                <a:gd name="connsiteX65" fmla="*/ 243038 w 550382"/>
                <a:gd name="connsiteY65" fmla="*/ 419554 h 607039"/>
                <a:gd name="connsiteX66" fmla="*/ 262538 w 550382"/>
                <a:gd name="connsiteY66" fmla="*/ 474771 h 607039"/>
                <a:gd name="connsiteX67" fmla="*/ 268378 w 550382"/>
                <a:gd name="connsiteY67" fmla="*/ 456051 h 607039"/>
                <a:gd name="connsiteX68" fmla="*/ 311993 w 550382"/>
                <a:gd name="connsiteY68" fmla="*/ 318620 h 607039"/>
                <a:gd name="connsiteX69" fmla="*/ 402331 w 550382"/>
                <a:gd name="connsiteY69" fmla="*/ 362267 h 607039"/>
                <a:gd name="connsiteX70" fmla="*/ 407418 w 550382"/>
                <a:gd name="connsiteY70" fmla="*/ 364242 h 607039"/>
                <a:gd name="connsiteX71" fmla="*/ 343550 w 550382"/>
                <a:gd name="connsiteY71" fmla="*/ 400552 h 607039"/>
                <a:gd name="connsiteX72" fmla="*/ 307377 w 550382"/>
                <a:gd name="connsiteY72" fmla="*/ 531869 h 607039"/>
                <a:gd name="connsiteX73" fmla="*/ 231263 w 550382"/>
                <a:gd name="connsiteY73" fmla="*/ 531869 h 607039"/>
                <a:gd name="connsiteX74" fmla="*/ 230698 w 550382"/>
                <a:gd name="connsiteY74" fmla="*/ 531869 h 607039"/>
                <a:gd name="connsiteX75" fmla="*/ 0 w 550382"/>
                <a:gd name="connsiteY75" fmla="*/ 531869 h 607039"/>
                <a:gd name="connsiteX76" fmla="*/ 59629 w 550382"/>
                <a:gd name="connsiteY76" fmla="*/ 362267 h 607039"/>
                <a:gd name="connsiteX77" fmla="*/ 149968 w 550382"/>
                <a:gd name="connsiteY77" fmla="*/ 318620 h 607039"/>
                <a:gd name="connsiteX78" fmla="*/ 223411 w 550382"/>
                <a:gd name="connsiteY78" fmla="*/ 393 h 607039"/>
                <a:gd name="connsiteX79" fmla="*/ 282097 w 550382"/>
                <a:gd name="connsiteY79" fmla="*/ 12809 h 607039"/>
                <a:gd name="connsiteX80" fmla="*/ 310545 w 550382"/>
                <a:gd name="connsiteY80" fmla="*/ 39334 h 607039"/>
                <a:gd name="connsiteX81" fmla="*/ 342008 w 550382"/>
                <a:gd name="connsiteY81" fmla="*/ 138850 h 607039"/>
                <a:gd name="connsiteX82" fmla="*/ 337863 w 550382"/>
                <a:gd name="connsiteY82" fmla="*/ 154182 h 607039"/>
                <a:gd name="connsiteX83" fmla="*/ 348037 w 550382"/>
                <a:gd name="connsiteY83" fmla="*/ 195945 h 607039"/>
                <a:gd name="connsiteX84" fmla="*/ 327784 w 550382"/>
                <a:gd name="connsiteY84" fmla="*/ 231217 h 607039"/>
                <a:gd name="connsiteX85" fmla="*/ 256663 w 550382"/>
                <a:gd name="connsiteY85" fmla="*/ 318881 h 607039"/>
                <a:gd name="connsiteX86" fmla="*/ 204665 w 550382"/>
                <a:gd name="connsiteY86" fmla="*/ 318975 h 607039"/>
                <a:gd name="connsiteX87" fmla="*/ 133733 w 550382"/>
                <a:gd name="connsiteY87" fmla="*/ 231217 h 607039"/>
                <a:gd name="connsiteX88" fmla="*/ 113385 w 550382"/>
                <a:gd name="connsiteY88" fmla="*/ 195850 h 607039"/>
                <a:gd name="connsiteX89" fmla="*/ 123559 w 550382"/>
                <a:gd name="connsiteY89" fmla="*/ 154088 h 607039"/>
                <a:gd name="connsiteX90" fmla="*/ 119414 w 550382"/>
                <a:gd name="connsiteY90" fmla="*/ 138756 h 607039"/>
                <a:gd name="connsiteX91" fmla="*/ 119132 w 550382"/>
                <a:gd name="connsiteY91" fmla="*/ 89845 h 607039"/>
                <a:gd name="connsiteX92" fmla="*/ 147768 w 550382"/>
                <a:gd name="connsiteY92" fmla="*/ 39805 h 607039"/>
                <a:gd name="connsiteX93" fmla="*/ 174333 w 550382"/>
                <a:gd name="connsiteY93" fmla="*/ 17983 h 607039"/>
                <a:gd name="connsiteX94" fmla="*/ 200049 w 550382"/>
                <a:gd name="connsiteY94" fmla="*/ 4814 h 607039"/>
                <a:gd name="connsiteX95" fmla="*/ 223411 w 550382"/>
                <a:gd name="connsiteY95" fmla="*/ 393 h 60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50382" h="607039">
                  <a:moveTo>
                    <a:pt x="435944" y="440821"/>
                  </a:moveTo>
                  <a:cubicBezTo>
                    <a:pt x="427184" y="442138"/>
                    <a:pt x="418988" y="445148"/>
                    <a:pt x="411829" y="450698"/>
                  </a:cubicBezTo>
                  <a:cubicBezTo>
                    <a:pt x="402786" y="457752"/>
                    <a:pt x="397040" y="466782"/>
                    <a:pt x="393649" y="477504"/>
                  </a:cubicBezTo>
                  <a:lnTo>
                    <a:pt x="393272" y="478821"/>
                  </a:lnTo>
                  <a:lnTo>
                    <a:pt x="380650" y="478821"/>
                  </a:lnTo>
                  <a:cubicBezTo>
                    <a:pt x="378672" y="478821"/>
                    <a:pt x="377070" y="480420"/>
                    <a:pt x="377070" y="482396"/>
                  </a:cubicBezTo>
                  <a:lnTo>
                    <a:pt x="377070" y="490485"/>
                  </a:lnTo>
                  <a:cubicBezTo>
                    <a:pt x="377070" y="492460"/>
                    <a:pt x="378672" y="494059"/>
                    <a:pt x="380650" y="494059"/>
                  </a:cubicBezTo>
                  <a:lnTo>
                    <a:pt x="390635" y="494059"/>
                  </a:lnTo>
                  <a:lnTo>
                    <a:pt x="390635" y="500643"/>
                  </a:lnTo>
                  <a:lnTo>
                    <a:pt x="380650" y="500643"/>
                  </a:lnTo>
                  <a:cubicBezTo>
                    <a:pt x="378672" y="500643"/>
                    <a:pt x="377070" y="502242"/>
                    <a:pt x="377070" y="504217"/>
                  </a:cubicBezTo>
                  <a:lnTo>
                    <a:pt x="377070" y="512306"/>
                  </a:lnTo>
                  <a:cubicBezTo>
                    <a:pt x="377070" y="514282"/>
                    <a:pt x="378672" y="515881"/>
                    <a:pt x="380650" y="515881"/>
                  </a:cubicBezTo>
                  <a:lnTo>
                    <a:pt x="392613" y="515881"/>
                  </a:lnTo>
                  <a:cubicBezTo>
                    <a:pt x="393461" y="518796"/>
                    <a:pt x="394214" y="521806"/>
                    <a:pt x="395345" y="524534"/>
                  </a:cubicBezTo>
                  <a:cubicBezTo>
                    <a:pt x="401562" y="539113"/>
                    <a:pt x="411547" y="549554"/>
                    <a:pt x="426807" y="554445"/>
                  </a:cubicBezTo>
                  <a:cubicBezTo>
                    <a:pt x="439335" y="558584"/>
                    <a:pt x="452052" y="558395"/>
                    <a:pt x="464675" y="554915"/>
                  </a:cubicBezTo>
                  <a:cubicBezTo>
                    <a:pt x="467972" y="554069"/>
                    <a:pt x="471268" y="552752"/>
                    <a:pt x="474377" y="551435"/>
                  </a:cubicBezTo>
                  <a:cubicBezTo>
                    <a:pt x="477391" y="550024"/>
                    <a:pt x="478145" y="547767"/>
                    <a:pt x="476920" y="544851"/>
                  </a:cubicBezTo>
                  <a:cubicBezTo>
                    <a:pt x="475507" y="541653"/>
                    <a:pt x="474283" y="538361"/>
                    <a:pt x="472776" y="535257"/>
                  </a:cubicBezTo>
                  <a:cubicBezTo>
                    <a:pt x="471457" y="532341"/>
                    <a:pt x="469855" y="531494"/>
                    <a:pt x="466747" y="532247"/>
                  </a:cubicBezTo>
                  <a:cubicBezTo>
                    <a:pt x="462791" y="533093"/>
                    <a:pt x="458928" y="534316"/>
                    <a:pt x="455066" y="535069"/>
                  </a:cubicBezTo>
                  <a:cubicBezTo>
                    <a:pt x="447342" y="536762"/>
                    <a:pt x="439806" y="536856"/>
                    <a:pt x="432270" y="534504"/>
                  </a:cubicBezTo>
                  <a:cubicBezTo>
                    <a:pt x="422851" y="531494"/>
                    <a:pt x="417952" y="524722"/>
                    <a:pt x="414844" y="515881"/>
                  </a:cubicBezTo>
                  <a:lnTo>
                    <a:pt x="440371" y="515881"/>
                  </a:lnTo>
                  <a:cubicBezTo>
                    <a:pt x="442350" y="515881"/>
                    <a:pt x="443951" y="514282"/>
                    <a:pt x="443951" y="512306"/>
                  </a:cubicBezTo>
                  <a:lnTo>
                    <a:pt x="443951" y="504217"/>
                  </a:lnTo>
                  <a:cubicBezTo>
                    <a:pt x="443951" y="502242"/>
                    <a:pt x="442350" y="500643"/>
                    <a:pt x="440371" y="500643"/>
                  </a:cubicBezTo>
                  <a:lnTo>
                    <a:pt x="412489" y="500643"/>
                  </a:lnTo>
                  <a:lnTo>
                    <a:pt x="412489" y="494059"/>
                  </a:lnTo>
                  <a:lnTo>
                    <a:pt x="440371" y="494059"/>
                  </a:lnTo>
                  <a:cubicBezTo>
                    <a:pt x="442350" y="494059"/>
                    <a:pt x="443951" y="492460"/>
                    <a:pt x="443951" y="490485"/>
                  </a:cubicBezTo>
                  <a:lnTo>
                    <a:pt x="443951" y="482396"/>
                  </a:lnTo>
                  <a:cubicBezTo>
                    <a:pt x="443951" y="480420"/>
                    <a:pt x="442350" y="478821"/>
                    <a:pt x="440371" y="478821"/>
                  </a:cubicBezTo>
                  <a:lnTo>
                    <a:pt x="415974" y="478821"/>
                  </a:lnTo>
                  <a:lnTo>
                    <a:pt x="415974" y="478539"/>
                  </a:lnTo>
                  <a:cubicBezTo>
                    <a:pt x="418894" y="471861"/>
                    <a:pt x="423133" y="466500"/>
                    <a:pt x="430198" y="463772"/>
                  </a:cubicBezTo>
                  <a:cubicBezTo>
                    <a:pt x="438299" y="460574"/>
                    <a:pt x="446589" y="460574"/>
                    <a:pt x="455066" y="462361"/>
                  </a:cubicBezTo>
                  <a:cubicBezTo>
                    <a:pt x="458928" y="463113"/>
                    <a:pt x="462791" y="464336"/>
                    <a:pt x="466841" y="465277"/>
                  </a:cubicBezTo>
                  <a:cubicBezTo>
                    <a:pt x="469855" y="465841"/>
                    <a:pt x="471457" y="464995"/>
                    <a:pt x="472776" y="462361"/>
                  </a:cubicBezTo>
                  <a:cubicBezTo>
                    <a:pt x="474283" y="459257"/>
                    <a:pt x="475602" y="455965"/>
                    <a:pt x="476920" y="452861"/>
                  </a:cubicBezTo>
                  <a:cubicBezTo>
                    <a:pt x="478145" y="449851"/>
                    <a:pt x="477391" y="447688"/>
                    <a:pt x="474660" y="446089"/>
                  </a:cubicBezTo>
                  <a:cubicBezTo>
                    <a:pt x="473906" y="445712"/>
                    <a:pt x="473152" y="445336"/>
                    <a:pt x="472399" y="445054"/>
                  </a:cubicBezTo>
                  <a:cubicBezTo>
                    <a:pt x="460530" y="440539"/>
                    <a:pt x="448473" y="438752"/>
                    <a:pt x="435944" y="440821"/>
                  </a:cubicBezTo>
                  <a:close/>
                  <a:moveTo>
                    <a:pt x="441172" y="389089"/>
                  </a:moveTo>
                  <a:cubicBezTo>
                    <a:pt x="469125" y="389089"/>
                    <a:pt x="497079" y="399717"/>
                    <a:pt x="518367" y="420975"/>
                  </a:cubicBezTo>
                  <a:cubicBezTo>
                    <a:pt x="561039" y="463490"/>
                    <a:pt x="561039" y="532623"/>
                    <a:pt x="518462" y="575138"/>
                  </a:cubicBezTo>
                  <a:cubicBezTo>
                    <a:pt x="482572" y="610975"/>
                    <a:pt x="427749" y="616618"/>
                    <a:pt x="385925" y="592069"/>
                  </a:cubicBezTo>
                  <a:lnTo>
                    <a:pt x="385737" y="591880"/>
                  </a:lnTo>
                  <a:cubicBezTo>
                    <a:pt x="369252" y="604296"/>
                    <a:pt x="351543" y="606460"/>
                    <a:pt x="339203" y="604578"/>
                  </a:cubicBezTo>
                  <a:cubicBezTo>
                    <a:pt x="335058" y="603920"/>
                    <a:pt x="334210" y="598465"/>
                    <a:pt x="337978" y="596583"/>
                  </a:cubicBezTo>
                  <a:cubicBezTo>
                    <a:pt x="349282" y="591034"/>
                    <a:pt x="356347" y="580123"/>
                    <a:pt x="360491" y="571187"/>
                  </a:cubicBezTo>
                  <a:lnTo>
                    <a:pt x="359361" y="570341"/>
                  </a:lnTo>
                  <a:cubicBezTo>
                    <a:pt x="321399" y="527450"/>
                    <a:pt x="322906" y="461985"/>
                    <a:pt x="363977" y="420975"/>
                  </a:cubicBezTo>
                  <a:cubicBezTo>
                    <a:pt x="385266" y="399717"/>
                    <a:pt x="413219" y="389089"/>
                    <a:pt x="441172" y="389089"/>
                  </a:cubicBezTo>
                  <a:close/>
                  <a:moveTo>
                    <a:pt x="149968" y="318620"/>
                  </a:moveTo>
                  <a:lnTo>
                    <a:pt x="193583" y="456051"/>
                  </a:lnTo>
                  <a:lnTo>
                    <a:pt x="199423" y="474771"/>
                  </a:lnTo>
                  <a:lnTo>
                    <a:pt x="218923" y="419554"/>
                  </a:lnTo>
                  <a:cubicBezTo>
                    <a:pt x="174178" y="357093"/>
                    <a:pt x="222408" y="354083"/>
                    <a:pt x="230698" y="354083"/>
                  </a:cubicBezTo>
                  <a:lnTo>
                    <a:pt x="230886" y="354083"/>
                  </a:lnTo>
                  <a:lnTo>
                    <a:pt x="230981" y="354083"/>
                  </a:lnTo>
                  <a:lnTo>
                    <a:pt x="231075" y="354083"/>
                  </a:lnTo>
                  <a:lnTo>
                    <a:pt x="231263" y="354083"/>
                  </a:lnTo>
                  <a:cubicBezTo>
                    <a:pt x="239647" y="354271"/>
                    <a:pt x="287878" y="357093"/>
                    <a:pt x="243038" y="419554"/>
                  </a:cubicBezTo>
                  <a:lnTo>
                    <a:pt x="262538" y="474771"/>
                  </a:lnTo>
                  <a:lnTo>
                    <a:pt x="268378" y="456051"/>
                  </a:lnTo>
                  <a:lnTo>
                    <a:pt x="311993" y="318620"/>
                  </a:lnTo>
                  <a:cubicBezTo>
                    <a:pt x="311993" y="318620"/>
                    <a:pt x="345811" y="340726"/>
                    <a:pt x="402331" y="362267"/>
                  </a:cubicBezTo>
                  <a:cubicBezTo>
                    <a:pt x="404027" y="362925"/>
                    <a:pt x="405817" y="363678"/>
                    <a:pt x="407418" y="364242"/>
                  </a:cubicBezTo>
                  <a:cubicBezTo>
                    <a:pt x="383491" y="370263"/>
                    <a:pt x="361448" y="382585"/>
                    <a:pt x="343550" y="400552"/>
                  </a:cubicBezTo>
                  <a:cubicBezTo>
                    <a:pt x="308131" y="436015"/>
                    <a:pt x="295885" y="486341"/>
                    <a:pt x="307377" y="531869"/>
                  </a:cubicBezTo>
                  <a:lnTo>
                    <a:pt x="231263" y="531869"/>
                  </a:lnTo>
                  <a:lnTo>
                    <a:pt x="230698" y="531869"/>
                  </a:lnTo>
                  <a:lnTo>
                    <a:pt x="0" y="531869"/>
                  </a:lnTo>
                  <a:cubicBezTo>
                    <a:pt x="1225" y="436015"/>
                    <a:pt x="-2637" y="384843"/>
                    <a:pt x="59629" y="362267"/>
                  </a:cubicBezTo>
                  <a:cubicBezTo>
                    <a:pt x="116150" y="340726"/>
                    <a:pt x="149968" y="318620"/>
                    <a:pt x="149968" y="318620"/>
                  </a:cubicBezTo>
                  <a:close/>
                  <a:moveTo>
                    <a:pt x="223411" y="393"/>
                  </a:moveTo>
                  <a:cubicBezTo>
                    <a:pt x="248939" y="-1676"/>
                    <a:pt x="268250" y="4720"/>
                    <a:pt x="282097" y="12809"/>
                  </a:cubicBezTo>
                  <a:cubicBezTo>
                    <a:pt x="302633" y="24285"/>
                    <a:pt x="310545" y="39334"/>
                    <a:pt x="310545" y="39334"/>
                  </a:cubicBezTo>
                  <a:cubicBezTo>
                    <a:pt x="310545" y="39334"/>
                    <a:pt x="358022" y="42720"/>
                    <a:pt x="342008" y="138850"/>
                  </a:cubicBezTo>
                  <a:cubicBezTo>
                    <a:pt x="340972" y="144023"/>
                    <a:pt x="339747" y="149009"/>
                    <a:pt x="337863" y="154182"/>
                  </a:cubicBezTo>
                  <a:cubicBezTo>
                    <a:pt x="347377" y="153335"/>
                    <a:pt x="358587" y="158791"/>
                    <a:pt x="348037" y="195945"/>
                  </a:cubicBezTo>
                  <a:cubicBezTo>
                    <a:pt x="340312" y="223128"/>
                    <a:pt x="333153" y="230841"/>
                    <a:pt x="327784" y="231217"/>
                  </a:cubicBezTo>
                  <a:cubicBezTo>
                    <a:pt x="322886" y="263386"/>
                    <a:pt x="296981" y="304302"/>
                    <a:pt x="256663" y="318881"/>
                  </a:cubicBezTo>
                  <a:cubicBezTo>
                    <a:pt x="239990" y="324901"/>
                    <a:pt x="221527" y="324901"/>
                    <a:pt x="204665" y="318975"/>
                  </a:cubicBezTo>
                  <a:cubicBezTo>
                    <a:pt x="163594" y="304584"/>
                    <a:pt x="138725" y="263574"/>
                    <a:pt x="133733" y="231217"/>
                  </a:cubicBezTo>
                  <a:cubicBezTo>
                    <a:pt x="128363" y="230653"/>
                    <a:pt x="121204" y="223128"/>
                    <a:pt x="113385" y="195850"/>
                  </a:cubicBezTo>
                  <a:cubicBezTo>
                    <a:pt x="102929" y="158697"/>
                    <a:pt x="114139" y="153147"/>
                    <a:pt x="123559" y="154088"/>
                  </a:cubicBezTo>
                  <a:cubicBezTo>
                    <a:pt x="121675" y="148914"/>
                    <a:pt x="120262" y="143741"/>
                    <a:pt x="119414" y="138756"/>
                  </a:cubicBezTo>
                  <a:cubicBezTo>
                    <a:pt x="116023" y="121449"/>
                    <a:pt x="115175" y="105271"/>
                    <a:pt x="119132" y="89845"/>
                  </a:cubicBezTo>
                  <a:cubicBezTo>
                    <a:pt x="124030" y="69151"/>
                    <a:pt x="135240" y="52597"/>
                    <a:pt x="147768" y="39805"/>
                  </a:cubicBezTo>
                  <a:cubicBezTo>
                    <a:pt x="155869" y="31433"/>
                    <a:pt x="164724" y="24002"/>
                    <a:pt x="174333" y="17983"/>
                  </a:cubicBezTo>
                  <a:cubicBezTo>
                    <a:pt x="182057" y="12621"/>
                    <a:pt x="190629" y="7918"/>
                    <a:pt x="200049" y="4814"/>
                  </a:cubicBezTo>
                  <a:cubicBezTo>
                    <a:pt x="207303" y="2463"/>
                    <a:pt x="215121" y="770"/>
                    <a:pt x="223411" y="393"/>
                  </a:cubicBezTo>
                  <a:close/>
                </a:path>
              </a:pathLst>
            </a:custGeom>
            <a:solidFill>
              <a:schemeClr val="bg1"/>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228600">
                <a:defRPr sz="3000" cap="none">
                  <a:solidFill>
                    <a:srgbClr val="FFFFFF"/>
                  </a:solidFill>
                  <a:effectLst>
                    <a:outerShdw blurRad="38100" dist="12700" dir="5400000" rotWithShape="0">
                      <a:srgbClr val="000000">
                        <a:alpha val="50000"/>
                      </a:srgbClr>
                    </a:outerShdw>
                  </a:effectLst>
                </a:defRPr>
              </a:pPr>
              <a:endParaRPr sz="1500"/>
            </a:p>
          </p:txBody>
        </p:sp>
      </p:grpSp>
      <p:sp>
        <p:nvSpPr>
          <p:cNvPr id="63" name="TextBox 62"/>
          <p:cNvSpPr txBox="1"/>
          <p:nvPr/>
        </p:nvSpPr>
        <p:spPr>
          <a:xfrm>
            <a:off x="5388940" y="5909876"/>
            <a:ext cx="1603579" cy="400110"/>
          </a:xfrm>
          <a:prstGeom prst="rect">
            <a:avLst/>
          </a:prstGeom>
          <a:noFill/>
        </p:spPr>
        <p:txBody>
          <a:bodyPr wrap="square" lIns="0" tIns="0" rIns="0" bIns="0" rtlCol="0">
            <a:spAutoFit/>
          </a:bodyPr>
          <a:lstStyle/>
          <a:p>
            <a:pPr algn="ctr"/>
            <a:r>
              <a:rPr lang="zh-CN" altLang="en-US" sz="2600" b="1" dirty="0">
                <a:solidFill>
                  <a:srgbClr val="0070C0"/>
                </a:solidFill>
                <a:effectLst>
                  <a:reflection blurRad="6350" stA="55000" endA="300" endPos="50000" dist="88900" dir="5400000" sy="-100000" algn="bl" rotWithShape="0"/>
                </a:effectLst>
                <a:latin typeface="微软雅黑" panose="020B0503020204020204" pitchFamily="34" charset="-122"/>
                <a:ea typeface="微软雅黑" panose="020B0503020204020204" pitchFamily="34" charset="-122"/>
              </a:rPr>
              <a:t>对症方法</a:t>
            </a:r>
          </a:p>
        </p:txBody>
      </p:sp>
      <p:grpSp>
        <p:nvGrpSpPr>
          <p:cNvPr id="6" name="组合 5"/>
          <p:cNvGrpSpPr/>
          <p:nvPr/>
        </p:nvGrpSpPr>
        <p:grpSpPr>
          <a:xfrm>
            <a:off x="700405" y="2079625"/>
            <a:ext cx="3263900" cy="1176655"/>
            <a:chOff x="1103" y="3275"/>
            <a:chExt cx="5140" cy="1853"/>
          </a:xfrm>
        </p:grpSpPr>
        <p:grpSp>
          <p:nvGrpSpPr>
            <p:cNvPr id="62" name="îšļiḓe"/>
            <p:cNvGrpSpPr/>
            <p:nvPr/>
          </p:nvGrpSpPr>
          <p:grpSpPr>
            <a:xfrm>
              <a:off x="1200" y="3275"/>
              <a:ext cx="3888" cy="944"/>
              <a:chOff x="669925" y="1361190"/>
              <a:chExt cx="2468880" cy="599228"/>
            </a:xfrm>
          </p:grpSpPr>
          <p:sp>
            <p:nvSpPr>
              <p:cNvPr id="100" name="íṩļiďe"/>
              <p:cNvSpPr/>
              <p:nvPr/>
            </p:nvSpPr>
            <p:spPr>
              <a:xfrm>
                <a:off x="669925" y="1361190"/>
                <a:ext cx="599228" cy="599228"/>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635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rPr>
                  <a:t>1</a:t>
                </a:r>
              </a:p>
            </p:txBody>
          </p:sp>
          <p:sp>
            <p:nvSpPr>
              <p:cNvPr id="98" name="ís1íḍè"/>
              <p:cNvSpPr txBox="1"/>
              <p:nvPr/>
            </p:nvSpPr>
            <p:spPr bwMode="auto">
              <a:xfrm>
                <a:off x="1297940" y="1439930"/>
                <a:ext cx="1840865" cy="44196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b="1" dirty="0"/>
                  <a:t>确定教学目标以核心素养为导向</a:t>
                </a:r>
              </a:p>
            </p:txBody>
          </p:sp>
        </p:grpSp>
        <p:sp>
          <p:nvSpPr>
            <p:cNvPr id="68" name="TextBox 67"/>
            <p:cNvSpPr txBox="1"/>
            <p:nvPr/>
          </p:nvSpPr>
          <p:spPr>
            <a:xfrm>
              <a:off x="1103" y="4522"/>
              <a:ext cx="5141" cy="606"/>
            </a:xfrm>
            <a:prstGeom prst="rect">
              <a:avLst/>
            </a:prstGeom>
            <a:noFill/>
          </p:spPr>
          <p:txBody>
            <a:bodyPr wrap="square" rtlCol="0">
              <a:spAutoFit/>
            </a:bodyPr>
            <a:lstStyle/>
            <a:p>
              <a:pPr>
                <a:lnSpc>
                  <a:spcPct val="130000"/>
                </a:lnSpc>
              </a:pPr>
              <a:r>
                <a:rPr lang="zh-CN" altLang="en-US" sz="1465" dirty="0">
                  <a:latin typeface="微软雅黑" panose="020B0503020204020204" pitchFamily="34" charset="-122"/>
                  <a:ea typeface="微软雅黑" panose="020B0503020204020204" pitchFamily="34" charset="-122"/>
                  <a:sym typeface="+mn-ea"/>
                </a:rPr>
                <a:t>用行为动词表达，</a:t>
              </a:r>
              <a:r>
                <a:rPr lang="zh-CN" altLang="en-US" sz="1465" dirty="0">
                  <a:latin typeface="微软雅黑" panose="020B0503020204020204" pitchFamily="34" charset="-122"/>
                  <a:ea typeface="微软雅黑" panose="020B0503020204020204" pitchFamily="34" charset="-122"/>
                </a:rPr>
                <a:t>以学业水平</a:t>
              </a:r>
              <a:r>
                <a:rPr lang="en-US" altLang="zh-CN" sz="1465" dirty="0">
                  <a:latin typeface="微软雅黑" panose="020B0503020204020204" pitchFamily="34" charset="-122"/>
                  <a:ea typeface="微软雅黑" panose="020B0503020204020204" pitchFamily="34" charset="-122"/>
                </a:rPr>
                <a:t>4</a:t>
              </a:r>
              <a:r>
                <a:rPr lang="zh-CN" altLang="en-US" sz="1465" dirty="0">
                  <a:latin typeface="微软雅黑" panose="020B0503020204020204" pitchFamily="34" charset="-122"/>
                  <a:ea typeface="微软雅黑" panose="020B0503020204020204" pitchFamily="34" charset="-122"/>
                </a:rPr>
                <a:t>为主。</a:t>
              </a:r>
            </a:p>
          </p:txBody>
        </p:sp>
      </p:grpSp>
      <p:grpSp>
        <p:nvGrpSpPr>
          <p:cNvPr id="74" name="组合 73"/>
          <p:cNvGrpSpPr/>
          <p:nvPr/>
        </p:nvGrpSpPr>
        <p:grpSpPr>
          <a:xfrm>
            <a:off x="0" y="10011"/>
            <a:ext cx="12060187" cy="1092528"/>
            <a:chOff x="0" y="10011"/>
            <a:chExt cx="12060187" cy="1092528"/>
          </a:xfrm>
        </p:grpSpPr>
        <p:sp>
          <p:nvSpPr>
            <p:cNvPr id="75" name="文本框 13"/>
            <p:cNvSpPr txBox="1"/>
            <p:nvPr/>
          </p:nvSpPr>
          <p:spPr>
            <a:xfrm>
              <a:off x="399761" y="224950"/>
              <a:ext cx="4627880" cy="629920"/>
            </a:xfrm>
            <a:prstGeom prst="rect">
              <a:avLst/>
            </a:prstGeom>
            <a:noFill/>
          </p:spPr>
          <p:txBody>
            <a:bodyPr wrap="none" rtlCol="0">
              <a:spAutoFit/>
            </a:bodyPr>
            <a:lstStyle/>
            <a:p>
              <a:r>
                <a:rPr lang="zh-CN" altLang="en-US" sz="3500" b="1" dirty="0">
                  <a:solidFill>
                    <a:srgbClr val="0070C0"/>
                  </a:solidFill>
                  <a:latin typeface="微软雅黑" panose="020B0503020204020204" pitchFamily="34" charset="-122"/>
                  <a:ea typeface="微软雅黑" panose="020B0503020204020204" pitchFamily="34" charset="-122"/>
                </a:rPr>
                <a:t>四、教学评一体化总结</a:t>
              </a:r>
            </a:p>
          </p:txBody>
        </p:sp>
        <p:cxnSp>
          <p:nvCxnSpPr>
            <p:cNvPr id="76" name="直接连接符 75"/>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10692828" y="10011"/>
              <a:ext cx="1367359" cy="1092528"/>
              <a:chOff x="10692828" y="10011"/>
              <a:chExt cx="1367359" cy="1092528"/>
            </a:xfrm>
          </p:grpSpPr>
          <p:sp>
            <p:nvSpPr>
              <p:cNvPr id="78" name="椭圆 77"/>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79" name="椭圆 78"/>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80" name="椭圆 79"/>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47" name="文本框 30"/>
          <p:cNvSpPr txBox="1"/>
          <p:nvPr/>
        </p:nvSpPr>
        <p:spPr>
          <a:xfrm>
            <a:off x="4062912" y="1190547"/>
            <a:ext cx="4754880" cy="553085"/>
          </a:xfrm>
          <a:prstGeom prst="rect">
            <a:avLst/>
          </a:prstGeom>
          <a:noFill/>
        </p:spPr>
        <p:txBody>
          <a:bodyPr wrap="none" rtlCol="0">
            <a:spAutoFit/>
          </a:bodyPr>
          <a:lstStyle/>
          <a:p>
            <a:r>
              <a:rPr lang="zh-CN" altLang="en-US" sz="3000" b="1" dirty="0">
                <a:solidFill>
                  <a:srgbClr val="0070C0"/>
                </a:solidFill>
                <a:latin typeface="微软雅黑" panose="020B0503020204020204" pitchFamily="34" charset="-122"/>
                <a:ea typeface="微软雅黑" panose="020B0503020204020204" pitchFamily="34" charset="-122"/>
              </a:rPr>
              <a:t>高三复习：坚持做正确的事</a:t>
            </a:r>
          </a:p>
        </p:txBody>
      </p:sp>
      <p:grpSp>
        <p:nvGrpSpPr>
          <p:cNvPr id="9" name="组合 8"/>
          <p:cNvGrpSpPr/>
          <p:nvPr/>
        </p:nvGrpSpPr>
        <p:grpSpPr>
          <a:xfrm>
            <a:off x="8465185" y="4388485"/>
            <a:ext cx="3263900" cy="1476375"/>
            <a:chOff x="13331" y="6911"/>
            <a:chExt cx="5140" cy="2325"/>
          </a:xfrm>
        </p:grpSpPr>
        <p:grpSp>
          <p:nvGrpSpPr>
            <p:cNvPr id="4" name="组合 3"/>
            <p:cNvGrpSpPr/>
            <p:nvPr/>
          </p:nvGrpSpPr>
          <p:grpSpPr>
            <a:xfrm>
              <a:off x="13352" y="6911"/>
              <a:ext cx="4935" cy="944"/>
              <a:chOff x="8478817" y="4388249"/>
              <a:chExt cx="3133869" cy="599228"/>
            </a:xfrm>
          </p:grpSpPr>
          <p:grpSp>
            <p:nvGrpSpPr>
              <p:cNvPr id="81" name="iṣlíḋê"/>
              <p:cNvGrpSpPr/>
              <p:nvPr/>
            </p:nvGrpSpPr>
            <p:grpSpPr>
              <a:xfrm>
                <a:off x="8623036" y="4491344"/>
                <a:ext cx="2989650" cy="441805"/>
                <a:chOff x="829875" y="1439901"/>
                <a:chExt cx="2989650" cy="441805"/>
              </a:xfrm>
            </p:grpSpPr>
            <p:sp>
              <p:nvSpPr>
                <p:cNvPr id="86" name="îšľïḓé"/>
                <p:cNvSpPr/>
                <p:nvPr/>
              </p:nvSpPr>
              <p:spPr>
                <a:xfrm>
                  <a:off x="829875" y="152114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wrap="square" lIns="91440" tIns="45720" rIns="91440" bIns="45720" anchor="ctr">
                  <a:normAutofit fontScale="92500" lnSpcReduction="20000"/>
                </a:bodyPr>
                <a:lstStyle/>
                <a:p>
                  <a:pPr defTabSz="228600">
                    <a:defRPr sz="3000" cap="none">
                      <a:solidFill>
                        <a:srgbClr val="FFFFFF"/>
                      </a:solidFill>
                      <a:effectLst>
                        <a:outerShdw blurRad="38100" dist="12700" dir="5400000" rotWithShape="0">
                          <a:srgbClr val="000000">
                            <a:alpha val="50000"/>
                          </a:srgbClr>
                        </a:outerShdw>
                      </a:effectLst>
                    </a:defRPr>
                  </a:pPr>
                  <a:endParaRPr sz="1500"/>
                </a:p>
              </p:txBody>
            </p:sp>
            <p:sp>
              <p:nvSpPr>
                <p:cNvPr id="83" name="ïSľiďé"/>
                <p:cNvSpPr txBox="1"/>
                <p:nvPr/>
              </p:nvSpPr>
              <p:spPr bwMode="auto">
                <a:xfrm>
                  <a:off x="1297728" y="1439901"/>
                  <a:ext cx="2521797" cy="44180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b="1" dirty="0"/>
                    <a:t>学生的自我反思最重要</a:t>
                  </a:r>
                </a:p>
              </p:txBody>
            </p:sp>
          </p:grpSp>
          <p:sp>
            <p:nvSpPr>
              <p:cNvPr id="117" name="íṩļiďe"/>
              <p:cNvSpPr/>
              <p:nvPr/>
            </p:nvSpPr>
            <p:spPr>
              <a:xfrm>
                <a:off x="8478817" y="4388249"/>
                <a:ext cx="599228" cy="599228"/>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635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rPr>
                  <a:t>4</a:t>
                </a:r>
              </a:p>
            </p:txBody>
          </p:sp>
        </p:grpSp>
        <p:sp>
          <p:nvSpPr>
            <p:cNvPr id="118" name="TextBox 67"/>
            <p:cNvSpPr txBox="1"/>
            <p:nvPr/>
          </p:nvSpPr>
          <p:spPr>
            <a:xfrm>
              <a:off x="13331" y="8168"/>
              <a:ext cx="5141" cy="1068"/>
            </a:xfrm>
            <a:prstGeom prst="rect">
              <a:avLst/>
            </a:prstGeom>
            <a:noFill/>
          </p:spPr>
          <p:txBody>
            <a:bodyPr wrap="square" rtlCol="0">
              <a:spAutoFit/>
            </a:bodyPr>
            <a:lstStyle/>
            <a:p>
              <a:pPr>
                <a:lnSpc>
                  <a:spcPct val="130000"/>
                </a:lnSpc>
              </a:pPr>
              <a:r>
                <a:rPr lang="zh-CN" altLang="en-US" sz="1465" dirty="0">
                  <a:latin typeface="微软雅黑" panose="020B0503020204020204" pitchFamily="34" charset="-122"/>
                  <a:ea typeface="微软雅黑" panose="020B0503020204020204" pitchFamily="34" charset="-122"/>
                </a:rPr>
                <a:t>学生得到的才是有效的，才是我们的最终目的，学生自评多开展。</a:t>
              </a:r>
            </a:p>
          </p:txBody>
        </p:sp>
      </p:grpSp>
      <p:grpSp>
        <p:nvGrpSpPr>
          <p:cNvPr id="8" name="组合 7"/>
          <p:cNvGrpSpPr/>
          <p:nvPr/>
        </p:nvGrpSpPr>
        <p:grpSpPr>
          <a:xfrm>
            <a:off x="721995" y="4377690"/>
            <a:ext cx="3263900" cy="1459865"/>
            <a:chOff x="1137" y="6894"/>
            <a:chExt cx="5140" cy="2299"/>
          </a:xfrm>
        </p:grpSpPr>
        <p:grpSp>
          <p:nvGrpSpPr>
            <p:cNvPr id="3" name="组合 2"/>
            <p:cNvGrpSpPr/>
            <p:nvPr/>
          </p:nvGrpSpPr>
          <p:grpSpPr>
            <a:xfrm>
              <a:off x="1203" y="6894"/>
              <a:ext cx="4958" cy="944"/>
              <a:chOff x="763588" y="4377565"/>
              <a:chExt cx="3148135" cy="599228"/>
            </a:xfrm>
          </p:grpSpPr>
          <p:grpSp>
            <p:nvGrpSpPr>
              <p:cNvPr id="64" name="îs1íḓê"/>
              <p:cNvGrpSpPr/>
              <p:nvPr/>
            </p:nvGrpSpPr>
            <p:grpSpPr>
              <a:xfrm>
                <a:off x="922073" y="4491344"/>
                <a:ext cx="2989650" cy="441805"/>
                <a:chOff x="829875" y="1439901"/>
                <a:chExt cx="2989650" cy="441805"/>
              </a:xfrm>
            </p:grpSpPr>
            <p:sp>
              <p:nvSpPr>
                <p:cNvPr id="96" name="íşļíḍé"/>
                <p:cNvSpPr/>
                <p:nvPr/>
              </p:nvSpPr>
              <p:spPr>
                <a:xfrm>
                  <a:off x="829875" y="152114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wrap="square" lIns="91440" tIns="45720" rIns="91440" bIns="45720" anchor="ctr">
                  <a:noAutofit/>
                </a:bodyPr>
                <a:lstStyle/>
                <a:p>
                  <a:pPr defTabSz="228600">
                    <a:defRPr sz="3000" cap="none">
                      <a:solidFill>
                        <a:srgbClr val="FFFFFF"/>
                      </a:solidFill>
                      <a:effectLst>
                        <a:outerShdw blurRad="38100" dist="12700" dir="5400000" rotWithShape="0">
                          <a:srgbClr val="000000">
                            <a:alpha val="50000"/>
                          </a:srgbClr>
                        </a:outerShdw>
                      </a:effectLst>
                    </a:defRPr>
                  </a:pPr>
                  <a:endParaRPr sz="1700"/>
                </a:p>
              </p:txBody>
            </p:sp>
            <p:sp>
              <p:nvSpPr>
                <p:cNvPr id="93" name="îṣḻiḑê"/>
                <p:cNvSpPr txBox="1"/>
                <p:nvPr/>
              </p:nvSpPr>
              <p:spPr bwMode="auto">
                <a:xfrm>
                  <a:off x="1297728" y="1439901"/>
                  <a:ext cx="2521797" cy="44180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b="1" dirty="0"/>
                    <a:t>评价贯穿整个复习过程</a:t>
                  </a:r>
                </a:p>
              </p:txBody>
            </p:sp>
          </p:grpSp>
          <p:sp>
            <p:nvSpPr>
              <p:cNvPr id="116" name="íṩļiďe"/>
              <p:cNvSpPr/>
              <p:nvPr/>
            </p:nvSpPr>
            <p:spPr>
              <a:xfrm>
                <a:off x="763588" y="4377565"/>
                <a:ext cx="599228" cy="599228"/>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635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b="1" dirty="0">
                    <a:solidFill>
                      <a:schemeClr val="bg1"/>
                    </a:solidFill>
                  </a:rPr>
                  <a:t>3</a:t>
                </a:r>
              </a:p>
            </p:txBody>
          </p:sp>
        </p:grpSp>
        <p:sp>
          <p:nvSpPr>
            <p:cNvPr id="119" name="TextBox 67"/>
            <p:cNvSpPr txBox="1"/>
            <p:nvPr/>
          </p:nvSpPr>
          <p:spPr>
            <a:xfrm>
              <a:off x="1137" y="8125"/>
              <a:ext cx="5141" cy="1068"/>
            </a:xfrm>
            <a:prstGeom prst="rect">
              <a:avLst/>
            </a:prstGeom>
            <a:noFill/>
          </p:spPr>
          <p:txBody>
            <a:bodyPr wrap="square" rtlCol="0">
              <a:spAutoFit/>
            </a:bodyPr>
            <a:lstStyle/>
            <a:p>
              <a:pPr>
                <a:lnSpc>
                  <a:spcPct val="130000"/>
                </a:lnSpc>
              </a:pPr>
              <a:r>
                <a:rPr lang="zh-CN" altLang="en-US" sz="1465" dirty="0">
                  <a:latin typeface="微软雅黑" panose="020B0503020204020204" pitchFamily="34" charset="-122"/>
                  <a:ea typeface="微软雅黑" panose="020B0503020204020204" pitchFamily="34" charset="-122"/>
                </a:rPr>
                <a:t>有教就有评，有学就有评，评价要有量规。</a:t>
              </a:r>
            </a:p>
          </p:txBody>
        </p:sp>
      </p:grpSp>
      <p:grpSp>
        <p:nvGrpSpPr>
          <p:cNvPr id="7" name="组合 6"/>
          <p:cNvGrpSpPr/>
          <p:nvPr/>
        </p:nvGrpSpPr>
        <p:grpSpPr>
          <a:xfrm>
            <a:off x="8477885" y="2079625"/>
            <a:ext cx="3263900" cy="1771650"/>
            <a:chOff x="13351" y="3275"/>
            <a:chExt cx="5140" cy="2790"/>
          </a:xfrm>
        </p:grpSpPr>
        <p:grpSp>
          <p:nvGrpSpPr>
            <p:cNvPr id="2" name="组合 1"/>
            <p:cNvGrpSpPr/>
            <p:nvPr/>
          </p:nvGrpSpPr>
          <p:grpSpPr>
            <a:xfrm>
              <a:off x="13352" y="3275"/>
              <a:ext cx="4935" cy="944"/>
              <a:chOff x="8478817" y="2079499"/>
              <a:chExt cx="3133869" cy="599228"/>
            </a:xfrm>
          </p:grpSpPr>
          <p:grpSp>
            <p:nvGrpSpPr>
              <p:cNvPr id="65" name="ïŝľïḍe"/>
              <p:cNvGrpSpPr/>
              <p:nvPr/>
            </p:nvGrpSpPr>
            <p:grpSpPr>
              <a:xfrm>
                <a:off x="8623036" y="2158211"/>
                <a:ext cx="2989650" cy="441805"/>
                <a:chOff x="829875" y="1439901"/>
                <a:chExt cx="2989650" cy="441805"/>
              </a:xfrm>
            </p:grpSpPr>
            <p:sp>
              <p:nvSpPr>
                <p:cNvPr id="91" name="íŝḷíḓe"/>
                <p:cNvSpPr/>
                <p:nvPr/>
              </p:nvSpPr>
              <p:spPr>
                <a:xfrm>
                  <a:off x="829875" y="152114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wrap="square" lIns="91440" tIns="45720" rIns="91440" bIns="45720" anchor="ctr">
                  <a:normAutofit fontScale="92500" lnSpcReduction="20000"/>
                </a:bodyPr>
                <a:lstStyle/>
                <a:p>
                  <a:pPr defTabSz="228600">
                    <a:defRPr sz="3000" cap="none">
                      <a:solidFill>
                        <a:srgbClr val="FFFFFF"/>
                      </a:solidFill>
                      <a:effectLst>
                        <a:outerShdw blurRad="38100" dist="12700" dir="5400000" rotWithShape="0">
                          <a:srgbClr val="000000">
                            <a:alpha val="50000"/>
                          </a:srgbClr>
                        </a:outerShdw>
                      </a:effectLst>
                    </a:defRPr>
                  </a:pPr>
                  <a:endParaRPr sz="1500"/>
                </a:p>
              </p:txBody>
            </p:sp>
            <p:sp>
              <p:nvSpPr>
                <p:cNvPr id="88" name="ïš1îďê"/>
                <p:cNvSpPr txBox="1"/>
                <p:nvPr/>
              </p:nvSpPr>
              <p:spPr bwMode="auto">
                <a:xfrm>
                  <a:off x="1297728" y="1439901"/>
                  <a:ext cx="2521797" cy="44180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zh-CN" altLang="en-US" b="1" dirty="0"/>
                    <a:t>评价引导教学的过程</a:t>
                  </a:r>
                </a:p>
              </p:txBody>
            </p:sp>
          </p:grpSp>
          <p:sp>
            <p:nvSpPr>
              <p:cNvPr id="115" name="íṩļiďe"/>
              <p:cNvSpPr/>
              <p:nvPr/>
            </p:nvSpPr>
            <p:spPr>
              <a:xfrm>
                <a:off x="8478817" y="2079499"/>
                <a:ext cx="599228" cy="599228"/>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63500">
                <a:noFill/>
              </a:ln>
              <a:effectLst/>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ctr">
                <a:normAutofit/>
              </a:bodyPr>
              <a:lstStyle/>
              <a:p>
                <a:pPr algn="ctr"/>
                <a:r>
                  <a:rPr lang="en-US" sz="2400" b="1" dirty="0">
                    <a:solidFill>
                      <a:schemeClr val="bg1"/>
                    </a:solidFill>
                  </a:rPr>
                  <a:t>2</a:t>
                </a:r>
              </a:p>
            </p:txBody>
          </p:sp>
        </p:grpSp>
        <p:sp>
          <p:nvSpPr>
            <p:cNvPr id="120" name="TextBox 67"/>
            <p:cNvSpPr txBox="1"/>
            <p:nvPr/>
          </p:nvSpPr>
          <p:spPr>
            <a:xfrm>
              <a:off x="13351" y="4535"/>
              <a:ext cx="5141" cy="1531"/>
            </a:xfrm>
            <a:prstGeom prst="rect">
              <a:avLst/>
            </a:prstGeom>
            <a:noFill/>
          </p:spPr>
          <p:txBody>
            <a:bodyPr wrap="square" rtlCol="0">
              <a:spAutoFit/>
            </a:bodyPr>
            <a:lstStyle/>
            <a:p>
              <a:pPr>
                <a:lnSpc>
                  <a:spcPct val="130000"/>
                </a:lnSpc>
              </a:pPr>
              <a:r>
                <a:rPr lang="zh-CN" altLang="en-US" sz="1465" dirty="0">
                  <a:latin typeface="微软雅黑" panose="020B0503020204020204" pitchFamily="34" charset="-122"/>
                  <a:ea typeface="微软雅黑" panose="020B0503020204020204" pitchFamily="34" charset="-122"/>
                </a:rPr>
                <a:t>过程性评价，形成性评价和诊断性评价使我们重视的细节，其中反馈的数据信息，有助于我们针对性地复习。</a:t>
              </a:r>
            </a:p>
          </p:txBody>
        </p:sp>
      </p:grpSp>
      <p:sp>
        <p:nvSpPr>
          <p:cNvPr id="5" name="文本框 4"/>
          <p:cNvSpPr txBox="1"/>
          <p:nvPr/>
        </p:nvSpPr>
        <p:spPr>
          <a:xfrm>
            <a:off x="7325360" y="1504315"/>
            <a:ext cx="4064000" cy="368300"/>
          </a:xfrm>
          <a:prstGeom prst="rect">
            <a:avLst/>
          </a:prstGeom>
          <a:noFill/>
        </p:spPr>
        <p:txBody>
          <a:bodyPr wrap="square" rtlCol="0">
            <a:spAutoFit/>
          </a:bodyPr>
          <a:lstStyle/>
          <a:p>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337185" y="2513965"/>
            <a:ext cx="3867150" cy="3231515"/>
          </a:xfrm>
          <a:prstGeom prst="rect">
            <a:avLst/>
          </a:prstGeom>
        </p:spPr>
      </p:pic>
      <p:sp>
        <p:nvSpPr>
          <p:cNvPr id="65" name="íṧḷîḓe"/>
          <p:cNvSpPr/>
          <p:nvPr/>
        </p:nvSpPr>
        <p:spPr>
          <a:xfrm>
            <a:off x="1309155" y="3262622"/>
            <a:ext cx="2219826" cy="116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nvGrpSpPr>
          <p:cNvPr id="42" name="组合 41"/>
          <p:cNvGrpSpPr/>
          <p:nvPr/>
        </p:nvGrpSpPr>
        <p:grpSpPr>
          <a:xfrm>
            <a:off x="0" y="10011"/>
            <a:ext cx="12060187" cy="1383339"/>
            <a:chOff x="0" y="10011"/>
            <a:chExt cx="12060187" cy="1383339"/>
          </a:xfrm>
        </p:grpSpPr>
        <p:sp>
          <p:nvSpPr>
            <p:cNvPr id="52" name="文本框 13"/>
            <p:cNvSpPr txBox="1"/>
            <p:nvPr/>
          </p:nvSpPr>
          <p:spPr>
            <a:xfrm>
              <a:off x="399761" y="224950"/>
              <a:ext cx="5072380" cy="116840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rPr>
                <a:t>总结：</a:t>
              </a:r>
              <a:r>
                <a:rPr lang="zh-CN" altLang="en-US" sz="3500" b="1" dirty="0">
                  <a:solidFill>
                    <a:srgbClr val="0070C0"/>
                  </a:solidFill>
                  <a:latin typeface="微软雅黑" panose="020B0503020204020204" pitchFamily="34" charset="-122"/>
                  <a:ea typeface="微软雅黑" panose="020B0503020204020204" pitchFamily="34" charset="-122"/>
                  <a:sym typeface="+mn-ea"/>
                </a:rPr>
                <a:t>教学评一体化路径</a:t>
              </a:r>
              <a:endParaRPr lang="zh-CN" altLang="en-US" sz="3500" b="1" dirty="0">
                <a:solidFill>
                  <a:srgbClr val="0070C0"/>
                </a:solidFill>
                <a:latin typeface="微软雅黑" panose="020B0503020204020204" pitchFamily="34" charset="-122"/>
                <a:ea typeface="微软雅黑" panose="020B0503020204020204" pitchFamily="34" charset="-122"/>
              </a:endParaRPr>
            </a:p>
            <a:p>
              <a:endParaRPr lang="zh-CN" altLang="en-US" sz="3500" b="1" dirty="0">
                <a:solidFill>
                  <a:srgbClr val="0070C0"/>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0692828" y="10011"/>
              <a:ext cx="1367359" cy="1092528"/>
              <a:chOff x="10692828" y="10011"/>
              <a:chExt cx="1367359" cy="1092528"/>
            </a:xfrm>
          </p:grpSpPr>
          <p:sp>
            <p:nvSpPr>
              <p:cNvPr id="59" name="椭圆 58"/>
              <p:cNvSpPr/>
              <p:nvPr/>
            </p:nvSpPr>
            <p:spPr>
              <a:xfrm rot="19800000">
                <a:off x="11304911" y="175608"/>
                <a:ext cx="755276" cy="729626"/>
              </a:xfrm>
              <a:prstGeom prst="ellipse">
                <a:avLst/>
              </a:prstGeom>
              <a:blipFill>
                <a:blip r:embed="rId19"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0" name="椭圆 59"/>
              <p:cNvSpPr/>
              <p:nvPr/>
            </p:nvSpPr>
            <p:spPr>
              <a:xfrm rot="19800000">
                <a:off x="11042074" y="584389"/>
                <a:ext cx="566125" cy="518150"/>
              </a:xfrm>
              <a:prstGeom prst="ellipse">
                <a:avLst/>
              </a:prstGeom>
              <a:blipFill>
                <a:blip r:embed="rId2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2" name="文本框 1"/>
          <p:cNvSpPr txBox="1"/>
          <p:nvPr/>
        </p:nvSpPr>
        <p:spPr>
          <a:xfrm>
            <a:off x="370840" y="3052445"/>
            <a:ext cx="3752850" cy="1898650"/>
          </a:xfrm>
          <a:prstGeom prst="rect">
            <a:avLst/>
          </a:prstGeom>
          <a:noFill/>
        </p:spPr>
        <p:txBody>
          <a:bodyPr wrap="square" rtlCol="0" anchor="t">
            <a:noAutofit/>
          </a:bodyPr>
          <a:lstStyle/>
          <a:p>
            <a:r>
              <a:rPr lang="en-US" altLang="zh-CN" sz="2000" b="1" dirty="0">
                <a:solidFill>
                  <a:schemeClr val="accent1"/>
                </a:solidFill>
              </a:rPr>
              <a:t>      </a:t>
            </a:r>
            <a:r>
              <a:rPr lang="zh-CN" altLang="en-US" sz="2000" b="1" dirty="0">
                <a:solidFill>
                  <a:schemeClr val="accent1"/>
                </a:solidFill>
              </a:rPr>
              <a:t>高考强调以课标中“学业质量”与“学业要求”“评价建议”为依据，实现“教、学、评”一体化，改进结果评价，强化过程评价，探索增值评价，健全综合评价。</a:t>
            </a:r>
          </a:p>
        </p:txBody>
      </p:sp>
      <p:grpSp>
        <p:nvGrpSpPr>
          <p:cNvPr id="24" name="组合 23"/>
          <p:cNvGrpSpPr/>
          <p:nvPr/>
        </p:nvGrpSpPr>
        <p:grpSpPr>
          <a:xfrm>
            <a:off x="4597400" y="2139315"/>
            <a:ext cx="7228840" cy="3863340"/>
            <a:chOff x="7378" y="3369"/>
            <a:chExt cx="11384" cy="6084"/>
          </a:xfrm>
        </p:grpSpPr>
        <p:sp>
          <p:nvSpPr>
            <p:cNvPr id="3" name="右箭头 2"/>
            <p:cNvSpPr/>
            <p:nvPr/>
          </p:nvSpPr>
          <p:spPr>
            <a:xfrm>
              <a:off x="7378" y="3369"/>
              <a:ext cx="11384" cy="2481"/>
            </a:xfrm>
            <a:prstGeom prst="rightArrow">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 name="圆角矩形 3"/>
            <p:cNvSpPr/>
            <p:nvPr/>
          </p:nvSpPr>
          <p:spPr>
            <a:xfrm>
              <a:off x="7507" y="4136"/>
              <a:ext cx="2092"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1"/>
                  </a:solidFill>
                </a:rPr>
                <a:t>为什么教</a:t>
              </a:r>
            </a:p>
            <a:p>
              <a:pPr algn="ctr"/>
              <a:r>
                <a:rPr lang="zh-CN" altLang="en-US" b="1" dirty="0">
                  <a:solidFill>
                    <a:schemeClr val="accent1"/>
                  </a:solidFill>
                  <a:sym typeface="+mn-ea"/>
                </a:rPr>
                <a:t>教学目标</a:t>
              </a:r>
            </a:p>
          </p:txBody>
        </p:sp>
        <p:sp>
          <p:nvSpPr>
            <p:cNvPr id="5" name="圆角矩形 4"/>
            <p:cNvSpPr/>
            <p:nvPr>
              <p:custDataLst>
                <p:tags r:id="rId4"/>
              </p:custDataLst>
            </p:nvPr>
          </p:nvSpPr>
          <p:spPr>
            <a:xfrm>
              <a:off x="9851" y="4136"/>
              <a:ext cx="2092"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accent1"/>
                  </a:solidFill>
                </a:rPr>
                <a:t>教什么</a:t>
              </a:r>
            </a:p>
            <a:p>
              <a:pPr algn="ctr"/>
              <a:r>
                <a:rPr lang="zh-CN" altLang="en-US" b="1">
                  <a:solidFill>
                    <a:schemeClr val="accent1"/>
                  </a:solidFill>
                </a:rPr>
                <a:t>教学内容</a:t>
              </a:r>
            </a:p>
          </p:txBody>
        </p:sp>
        <p:sp>
          <p:nvSpPr>
            <p:cNvPr id="6" name="圆角矩形 5"/>
            <p:cNvSpPr/>
            <p:nvPr>
              <p:custDataLst>
                <p:tags r:id="rId5"/>
              </p:custDataLst>
            </p:nvPr>
          </p:nvSpPr>
          <p:spPr>
            <a:xfrm>
              <a:off x="12195" y="4108"/>
              <a:ext cx="2092"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accent1"/>
                  </a:solidFill>
                </a:rPr>
                <a:t>怎么教</a:t>
              </a:r>
            </a:p>
            <a:p>
              <a:pPr algn="ctr"/>
              <a:r>
                <a:rPr lang="zh-CN" altLang="en-US" b="1">
                  <a:solidFill>
                    <a:schemeClr val="accent1"/>
                  </a:solidFill>
                </a:rPr>
                <a:t>教学设计</a:t>
              </a:r>
            </a:p>
          </p:txBody>
        </p:sp>
        <p:sp>
          <p:nvSpPr>
            <p:cNvPr id="7" name="圆角矩形 6"/>
            <p:cNvSpPr/>
            <p:nvPr>
              <p:custDataLst>
                <p:tags r:id="rId6"/>
              </p:custDataLst>
            </p:nvPr>
          </p:nvSpPr>
          <p:spPr>
            <a:xfrm>
              <a:off x="14538" y="4136"/>
              <a:ext cx="2660"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accent1"/>
                  </a:solidFill>
                </a:rPr>
                <a:t>教到什么程度</a:t>
              </a:r>
            </a:p>
            <a:p>
              <a:pPr algn="ctr"/>
              <a:r>
                <a:rPr lang="zh-CN" altLang="en-US" b="1">
                  <a:solidFill>
                    <a:schemeClr val="accent1"/>
                  </a:solidFill>
                </a:rPr>
                <a:t>评价</a:t>
              </a:r>
            </a:p>
          </p:txBody>
        </p:sp>
        <p:grpSp>
          <p:nvGrpSpPr>
            <p:cNvPr id="9" name="组合 8"/>
            <p:cNvGrpSpPr/>
            <p:nvPr/>
          </p:nvGrpSpPr>
          <p:grpSpPr>
            <a:xfrm>
              <a:off x="7378" y="6972"/>
              <a:ext cx="11384" cy="2481"/>
              <a:chOff x="7378" y="3369"/>
              <a:chExt cx="11384" cy="2481"/>
            </a:xfrm>
          </p:grpSpPr>
          <p:sp>
            <p:nvSpPr>
              <p:cNvPr id="10" name="右箭头 9"/>
              <p:cNvSpPr/>
              <p:nvPr>
                <p:custDataLst>
                  <p:tags r:id="rId11"/>
                </p:custDataLst>
              </p:nvPr>
            </p:nvSpPr>
            <p:spPr>
              <a:xfrm>
                <a:off x="7378" y="3369"/>
                <a:ext cx="11384" cy="2481"/>
              </a:xfrm>
              <a:prstGeom prst="rightArrow">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1" name="圆角矩形 10"/>
              <p:cNvSpPr/>
              <p:nvPr>
                <p:custDataLst>
                  <p:tags r:id="rId12"/>
                </p:custDataLst>
              </p:nvPr>
            </p:nvSpPr>
            <p:spPr>
              <a:xfrm>
                <a:off x="7507" y="4136"/>
                <a:ext cx="2092"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accent1"/>
                    </a:solidFill>
                  </a:rPr>
                  <a:t>为什么学</a:t>
                </a:r>
              </a:p>
              <a:p>
                <a:pPr algn="ctr"/>
                <a:r>
                  <a:rPr lang="zh-CN" altLang="en-US" b="1">
                    <a:solidFill>
                      <a:schemeClr val="accent1"/>
                    </a:solidFill>
                    <a:sym typeface="+mn-ea"/>
                  </a:rPr>
                  <a:t>学习目标</a:t>
                </a:r>
              </a:p>
            </p:txBody>
          </p:sp>
          <p:sp>
            <p:nvSpPr>
              <p:cNvPr id="12" name="圆角矩形 11"/>
              <p:cNvSpPr/>
              <p:nvPr>
                <p:custDataLst>
                  <p:tags r:id="rId13"/>
                </p:custDataLst>
              </p:nvPr>
            </p:nvSpPr>
            <p:spPr>
              <a:xfrm>
                <a:off x="9851" y="4136"/>
                <a:ext cx="2092"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accent1"/>
                    </a:solidFill>
                  </a:rPr>
                  <a:t>学什么</a:t>
                </a:r>
              </a:p>
              <a:p>
                <a:pPr algn="ctr"/>
                <a:r>
                  <a:rPr lang="zh-CN" altLang="en-US" sz="1600" b="1">
                    <a:solidFill>
                      <a:schemeClr val="accent1"/>
                    </a:solidFill>
                  </a:rPr>
                  <a:t>问题与任务</a:t>
                </a:r>
              </a:p>
            </p:txBody>
          </p:sp>
          <p:sp>
            <p:nvSpPr>
              <p:cNvPr id="13" name="圆角矩形 12"/>
              <p:cNvSpPr/>
              <p:nvPr>
                <p:custDataLst>
                  <p:tags r:id="rId14"/>
                </p:custDataLst>
              </p:nvPr>
            </p:nvSpPr>
            <p:spPr>
              <a:xfrm>
                <a:off x="12122" y="4108"/>
                <a:ext cx="2261"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accent1"/>
                    </a:solidFill>
                  </a:rPr>
                  <a:t>怎么学</a:t>
                </a:r>
              </a:p>
              <a:p>
                <a:pPr algn="ctr"/>
                <a:r>
                  <a:rPr lang="zh-CN" altLang="en-US" b="1">
                    <a:solidFill>
                      <a:schemeClr val="accent1"/>
                    </a:solidFill>
                  </a:rPr>
                  <a:t>活动与方法</a:t>
                </a:r>
              </a:p>
            </p:txBody>
          </p:sp>
          <p:sp>
            <p:nvSpPr>
              <p:cNvPr id="14" name="圆角矩形 13"/>
              <p:cNvSpPr/>
              <p:nvPr>
                <p:custDataLst>
                  <p:tags r:id="rId15"/>
                </p:custDataLst>
              </p:nvPr>
            </p:nvSpPr>
            <p:spPr>
              <a:xfrm>
                <a:off x="14538" y="4136"/>
                <a:ext cx="2660" cy="1002"/>
              </a:xfrm>
              <a:prstGeom prst="round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accent1"/>
                    </a:solidFill>
                  </a:rPr>
                  <a:t>学到什么程度</a:t>
                </a:r>
              </a:p>
              <a:p>
                <a:pPr algn="ctr"/>
                <a:r>
                  <a:rPr lang="zh-CN" altLang="en-US" b="1">
                    <a:solidFill>
                      <a:schemeClr val="accent1"/>
                    </a:solidFill>
                  </a:rPr>
                  <a:t>评价</a:t>
                </a:r>
              </a:p>
            </p:txBody>
          </p:sp>
        </p:grpSp>
        <p:sp>
          <p:nvSpPr>
            <p:cNvPr id="17" name="文本框 16"/>
            <p:cNvSpPr txBox="1"/>
            <p:nvPr/>
          </p:nvSpPr>
          <p:spPr>
            <a:xfrm>
              <a:off x="11970" y="5992"/>
              <a:ext cx="2317" cy="1113"/>
            </a:xfrm>
            <a:prstGeom prst="rect">
              <a:avLst/>
            </a:prstGeom>
            <a:ln w="3175">
              <a:solidFill>
                <a:schemeClr val="accent1"/>
              </a:solidFill>
            </a:ln>
          </p:spPr>
          <p:txBody>
            <a:bodyPr wrap="square">
              <a:spAutoFit/>
              <a:extLst>
                <a:ext uri="{4A0BC546-FE56-4ADE-93B0-CB8AF2F6F144}">
                  <wpsdc:textFrameExt xmlns="" xmlns:wpsdc="http://www.wps.cn/officeDocument/2022/drawingmlCustomData" type="text"/>
                </a:ext>
              </a:extLst>
            </a:bodyPr>
            <a:lstStyle/>
            <a:p>
              <a:pPr algn="l"/>
              <a:r>
                <a:rPr lang="zh-CN" altLang="en-US" sz="2000" b="1">
                  <a:solidFill>
                    <a:schemeClr val="accent1"/>
                  </a:solidFill>
                  <a:latin typeface="Arial" panose="020B0604020202020204" pitchFamily="34" charset="0"/>
                  <a:ea typeface="微软雅黑" panose="020B0503020204020204" pitchFamily="34" charset="-122"/>
                </a:rPr>
                <a:t>过程性评价</a:t>
              </a:r>
            </a:p>
            <a:p>
              <a:pPr algn="l"/>
              <a:r>
                <a:rPr lang="zh-CN" altLang="en-US" sz="2000" b="1">
                  <a:solidFill>
                    <a:schemeClr val="accent1"/>
                  </a:solidFill>
                  <a:latin typeface="Arial" panose="020B0604020202020204" pitchFamily="34" charset="0"/>
                  <a:ea typeface="微软雅黑" panose="020B0503020204020204" pitchFamily="34" charset="-122"/>
                </a:rPr>
                <a:t>诊断性评价</a:t>
              </a:r>
            </a:p>
          </p:txBody>
        </p:sp>
        <p:sp>
          <p:nvSpPr>
            <p:cNvPr id="18" name="文本框 17"/>
            <p:cNvSpPr txBox="1"/>
            <p:nvPr>
              <p:custDataLst>
                <p:tags r:id="rId7"/>
              </p:custDataLst>
            </p:nvPr>
          </p:nvSpPr>
          <p:spPr>
            <a:xfrm>
              <a:off x="14863" y="5992"/>
              <a:ext cx="1751" cy="1113"/>
            </a:xfrm>
            <a:prstGeom prst="rect">
              <a:avLst/>
            </a:prstGeom>
            <a:ln w="3175">
              <a:solidFill>
                <a:schemeClr val="accent1"/>
              </a:solidFill>
            </a:ln>
          </p:spPr>
          <p:txBody>
            <a:bodyPr wrap="square">
              <a:spAutoFit/>
              <a:extLst>
                <a:ext uri="{4A0BC546-FE56-4ADE-93B0-CB8AF2F6F144}">
                  <wpsdc:textFrameExt xmlns="" xmlns:wpsdc="http://www.wps.cn/officeDocument/2022/drawingmlCustomData" type="text"/>
                </a:ext>
              </a:extLst>
            </a:bodyPr>
            <a:lstStyle/>
            <a:p>
              <a:pPr algn="ctr"/>
              <a:r>
                <a:rPr lang="zh-CN" altLang="en-US" sz="2000" b="1">
                  <a:solidFill>
                    <a:schemeClr val="accent1"/>
                  </a:solidFill>
                  <a:latin typeface="Arial" panose="020B0604020202020204" pitchFamily="34" charset="0"/>
                  <a:ea typeface="微软雅黑" panose="020B0503020204020204" pitchFamily="34" charset="-122"/>
                </a:rPr>
                <a:t>结果性</a:t>
              </a:r>
            </a:p>
            <a:p>
              <a:pPr algn="ctr"/>
              <a:r>
                <a:rPr lang="zh-CN" altLang="en-US" sz="2000" b="1">
                  <a:solidFill>
                    <a:schemeClr val="accent1"/>
                  </a:solidFill>
                  <a:latin typeface="Arial" panose="020B0604020202020204" pitchFamily="34" charset="0"/>
                  <a:ea typeface="微软雅黑" panose="020B0503020204020204" pitchFamily="34" charset="-122"/>
                </a:rPr>
                <a:t>评价</a:t>
              </a:r>
            </a:p>
          </p:txBody>
        </p:sp>
        <p:cxnSp>
          <p:nvCxnSpPr>
            <p:cNvPr id="19" name="直接箭头连接符 18"/>
            <p:cNvCxnSpPr/>
            <p:nvPr/>
          </p:nvCxnSpPr>
          <p:spPr>
            <a:xfrm flipH="1">
              <a:off x="13160" y="5204"/>
              <a:ext cx="16" cy="908"/>
            </a:xfrm>
            <a:prstGeom prst="straightConnector1">
              <a:avLst/>
            </a:prstGeom>
            <a:ln w="3175">
              <a:solidFill>
                <a:schemeClr val="accent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custDataLst>
                <p:tags r:id="rId8"/>
              </p:custDataLst>
            </p:nvPr>
          </p:nvCxnSpPr>
          <p:spPr>
            <a:xfrm flipH="1">
              <a:off x="13127" y="7052"/>
              <a:ext cx="17" cy="745"/>
            </a:xfrm>
            <a:prstGeom prst="straightConnector1">
              <a:avLst/>
            </a:prstGeom>
            <a:ln w="3175">
              <a:solidFill>
                <a:schemeClr val="accent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custDataLst>
                <p:tags r:id="rId9"/>
              </p:custDataLst>
            </p:nvPr>
          </p:nvCxnSpPr>
          <p:spPr>
            <a:xfrm flipH="1">
              <a:off x="15860" y="5204"/>
              <a:ext cx="16" cy="908"/>
            </a:xfrm>
            <a:prstGeom prst="straightConnector1">
              <a:avLst/>
            </a:prstGeom>
            <a:ln w="3175">
              <a:solidFill>
                <a:schemeClr val="accent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custDataLst>
                <p:tags r:id="rId10"/>
              </p:custDataLst>
            </p:nvPr>
          </p:nvCxnSpPr>
          <p:spPr>
            <a:xfrm flipH="1">
              <a:off x="15843" y="7025"/>
              <a:ext cx="17" cy="745"/>
            </a:xfrm>
            <a:prstGeom prst="straightConnector1">
              <a:avLst/>
            </a:prstGeom>
            <a:ln w="3175">
              <a:solidFill>
                <a:schemeClr val="accent1"/>
              </a:solidFill>
              <a:headEnd type="arrow"/>
              <a:tailEnd type="arrow"/>
            </a:ln>
          </p:spPr>
          <p:style>
            <a:lnRef idx="2">
              <a:schemeClr val="accent1"/>
            </a:lnRef>
            <a:fillRef idx="0">
              <a:srgbClr val="FFFFFF"/>
            </a:fillRef>
            <a:effectRef idx="0">
              <a:srgbClr val="FFFFFF"/>
            </a:effectRef>
            <a:fontRef idx="minor">
              <a:schemeClr val="tx1"/>
            </a:fontRef>
          </p:style>
        </p:cxnSp>
      </p:grpSp>
      <p:cxnSp>
        <p:nvCxnSpPr>
          <p:cNvPr id="25" name="直接箭头连接符 24"/>
          <p:cNvCxnSpPr/>
          <p:nvPr>
            <p:custDataLst>
              <p:tags r:id="rId1"/>
            </p:custDataLst>
          </p:nvPr>
        </p:nvCxnSpPr>
        <p:spPr>
          <a:xfrm>
            <a:off x="6725285" y="3304540"/>
            <a:ext cx="23495" cy="157416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custDataLst>
              <p:tags r:id="rId2"/>
            </p:custDataLst>
          </p:nvPr>
        </p:nvCxnSpPr>
        <p:spPr>
          <a:xfrm flipH="1">
            <a:off x="5354955" y="3362960"/>
            <a:ext cx="6985" cy="145097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
        <p:nvSpPr>
          <p:cNvPr id="27" name="文本框 13"/>
          <p:cNvSpPr txBox="1"/>
          <p:nvPr>
            <p:custDataLst>
              <p:tags r:id="rId3"/>
            </p:custDataLst>
          </p:nvPr>
        </p:nvSpPr>
        <p:spPr>
          <a:xfrm>
            <a:off x="5472430" y="1286510"/>
            <a:ext cx="4290135" cy="644525"/>
          </a:xfrm>
          <a:prstGeom prst="rect">
            <a:avLst/>
          </a:prstGeom>
          <a:noFill/>
        </p:spPr>
        <p:txBody>
          <a:bodyPr wrap="none" rtlCol="0">
            <a:no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sym typeface="+mn-ea"/>
              </a:rPr>
              <a:t>教学评一体化</a:t>
            </a:r>
            <a:r>
              <a:rPr lang="zh-CN" altLang="en-US" sz="3500" b="1" dirty="0" smtClean="0">
                <a:solidFill>
                  <a:srgbClr val="0070C0"/>
                </a:solidFill>
                <a:latin typeface="微软雅黑" panose="020B0503020204020204" pitchFamily="34" charset="-122"/>
                <a:ea typeface="微软雅黑" panose="020B0503020204020204" pitchFamily="34" charset="-122"/>
                <a:sym typeface="+mn-ea"/>
              </a:rPr>
              <a:t>路径</a:t>
            </a:r>
            <a:endParaRPr lang="zh-CN" altLang="en-US" sz="3500" b="1" dirty="0">
              <a:solidFill>
                <a:srgbClr val="0070C0"/>
              </a:solidFill>
              <a:latin typeface="微软雅黑" panose="020B0503020204020204" pitchFamily="34" charset="-122"/>
              <a:ea typeface="微软雅黑" panose="020B0503020204020204" pitchFamily="34" charset="-122"/>
            </a:endParaRPr>
          </a:p>
          <a:p>
            <a:endParaRPr lang="zh-CN" altLang="en-US" sz="35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2111375" y="1127277"/>
            <a:ext cx="7556500" cy="3681952"/>
          </a:xfrm>
          <a:prstGeom prst="rect">
            <a:avLst/>
          </a:prstGeom>
          <a:noFill/>
          <a:ln w="63500">
            <a:solidFill>
              <a:srgbClr val="05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97" name="文本框 96"/>
          <p:cNvSpPr txBox="1"/>
          <p:nvPr/>
        </p:nvSpPr>
        <p:spPr>
          <a:xfrm>
            <a:off x="2327275" y="1220863"/>
            <a:ext cx="7124700" cy="1862048"/>
          </a:xfrm>
          <a:prstGeom prst="rect">
            <a:avLst/>
          </a:prstGeom>
          <a:noFill/>
        </p:spPr>
        <p:txBody>
          <a:bodyPr wrap="square" rtlCol="0">
            <a:spAutoFit/>
          </a:bodyPr>
          <a:lstStyle/>
          <a:p>
            <a:pPr algn="ctr"/>
            <a:r>
              <a:rPr lang="en-US" altLang="zh-CN" sz="11500" b="1" smtClean="0">
                <a:solidFill>
                  <a:srgbClr val="0579CD"/>
                </a:solidFill>
                <a:latin typeface="+mn-ea"/>
              </a:rPr>
              <a:t>2023</a:t>
            </a:r>
            <a:endParaRPr lang="zh-CN" altLang="en-US" sz="11500" b="1" dirty="0">
              <a:solidFill>
                <a:srgbClr val="0579CD"/>
              </a:solidFill>
              <a:latin typeface="+mn-ea"/>
            </a:endParaRPr>
          </a:p>
        </p:txBody>
      </p:sp>
      <p:sp>
        <p:nvSpPr>
          <p:cNvPr id="98" name="文本框 97"/>
          <p:cNvSpPr txBox="1"/>
          <p:nvPr/>
        </p:nvSpPr>
        <p:spPr>
          <a:xfrm>
            <a:off x="2111375" y="2861942"/>
            <a:ext cx="7556500" cy="1015663"/>
          </a:xfrm>
          <a:prstGeom prst="rect">
            <a:avLst/>
          </a:prstGeom>
          <a:noFill/>
        </p:spPr>
        <p:txBody>
          <a:bodyPr wrap="square" rtlCol="0">
            <a:spAutoFit/>
          </a:bodyPr>
          <a:lstStyle/>
          <a:p>
            <a:pPr algn="ctr"/>
            <a:r>
              <a:rPr lang="zh-CN" altLang="en-US" sz="6000" b="1" dirty="0">
                <a:solidFill>
                  <a:srgbClr val="0579CD"/>
                </a:solidFill>
                <a:latin typeface="+mn-ea"/>
              </a:rPr>
              <a:t>汇报完毕，感谢聆听</a:t>
            </a:r>
          </a:p>
        </p:txBody>
      </p:sp>
      <p:sp>
        <p:nvSpPr>
          <p:cNvPr id="126" name="椭圆 125"/>
          <p:cNvSpPr/>
          <p:nvPr/>
        </p:nvSpPr>
        <p:spPr>
          <a:xfrm rot="19800000">
            <a:off x="741130" y="117100"/>
            <a:ext cx="1937169" cy="1937169"/>
          </a:xfrm>
          <a:prstGeom prst="ellipse">
            <a:avLst/>
          </a:prstGeom>
          <a:blipFill>
            <a:blip r:embed="rId3"/>
            <a:stretch>
              <a:fillRect/>
            </a:stretch>
          </a:blipFill>
          <a:ln>
            <a:solidFill>
              <a:srgbClr val="0579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29" name="文本框 128"/>
          <p:cNvSpPr txBox="1"/>
          <p:nvPr/>
        </p:nvSpPr>
        <p:spPr>
          <a:xfrm>
            <a:off x="2131686" y="4312056"/>
            <a:ext cx="7515878" cy="368300"/>
          </a:xfrm>
          <a:prstGeom prst="rect">
            <a:avLst/>
          </a:prstGeom>
          <a:noFill/>
        </p:spPr>
        <p:txBody>
          <a:bodyPr wrap="square" rtlCol="0">
            <a:spAutoFit/>
          </a:bodyPr>
          <a:lstStyle/>
          <a:p>
            <a:pPr algn="ctr"/>
            <a:r>
              <a:rPr lang="zh-CN" altLang="en-US" dirty="0">
                <a:solidFill>
                  <a:schemeClr val="bg2">
                    <a:lumMod val="25000"/>
                  </a:schemeClr>
                </a:solidFill>
              </a:rPr>
              <a:t>汇报人：程玲</a:t>
            </a:r>
            <a:r>
              <a:rPr lang="en-US" altLang="zh-CN" dirty="0">
                <a:solidFill>
                  <a:schemeClr val="bg2">
                    <a:lumMod val="25000"/>
                  </a:schemeClr>
                </a:solidFill>
              </a:rPr>
              <a:t>    </a:t>
            </a:r>
            <a:r>
              <a:rPr lang="zh-CN" altLang="en-US" dirty="0">
                <a:solidFill>
                  <a:schemeClr val="bg2">
                    <a:lumMod val="25000"/>
                  </a:schemeClr>
                </a:solidFill>
              </a:rPr>
              <a:t>汇报日期</a:t>
            </a:r>
            <a:r>
              <a:rPr lang="zh-CN" altLang="en-US" dirty="0" smtClean="0">
                <a:solidFill>
                  <a:schemeClr val="bg2">
                    <a:lumMod val="25000"/>
                  </a:schemeClr>
                </a:solidFill>
              </a:rPr>
              <a:t>：</a:t>
            </a:r>
            <a:r>
              <a:rPr lang="en-US" altLang="zh-CN" dirty="0" smtClean="0">
                <a:solidFill>
                  <a:schemeClr val="bg2">
                    <a:lumMod val="25000"/>
                  </a:schemeClr>
                </a:solidFill>
              </a:rPr>
              <a:t>2023</a:t>
            </a:r>
            <a:r>
              <a:rPr lang="zh-CN" altLang="en-US" dirty="0" smtClean="0">
                <a:solidFill>
                  <a:schemeClr val="bg2">
                    <a:lumMod val="25000"/>
                  </a:schemeClr>
                </a:solidFill>
              </a:rPr>
              <a:t>年</a:t>
            </a:r>
            <a:r>
              <a:rPr lang="en-US" altLang="zh-CN" dirty="0" smtClean="0">
                <a:solidFill>
                  <a:schemeClr val="bg2">
                    <a:lumMod val="25000"/>
                  </a:schemeClr>
                </a:solidFill>
              </a:rPr>
              <a:t>10</a:t>
            </a:r>
            <a:r>
              <a:rPr lang="zh-CN" altLang="en-US" dirty="0">
                <a:solidFill>
                  <a:schemeClr val="bg2">
                    <a:lumMod val="25000"/>
                  </a:schemeClr>
                </a:solidFill>
              </a:rPr>
              <a:t>月</a:t>
            </a:r>
            <a:r>
              <a:rPr lang="en-US" altLang="zh-CN" dirty="0">
                <a:solidFill>
                  <a:schemeClr val="bg2">
                    <a:lumMod val="25000"/>
                  </a:schemeClr>
                </a:solidFill>
              </a:rPr>
              <a:t>14</a:t>
            </a:r>
            <a:r>
              <a:rPr lang="zh-CN" altLang="en-US" dirty="0">
                <a:solidFill>
                  <a:schemeClr val="bg2">
                    <a:lumMod val="25000"/>
                  </a:schemeClr>
                </a:solidFill>
              </a:rPr>
              <a:t>日</a:t>
            </a:r>
          </a:p>
        </p:txBody>
      </p:sp>
      <p:sp>
        <p:nvSpPr>
          <p:cNvPr id="130" name="椭圆 129"/>
          <p:cNvSpPr/>
          <p:nvPr/>
        </p:nvSpPr>
        <p:spPr>
          <a:xfrm rot="19800000">
            <a:off x="11677711" y="6240446"/>
            <a:ext cx="1539908" cy="1539908"/>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31" name="椭圆 130"/>
          <p:cNvSpPr/>
          <p:nvPr/>
        </p:nvSpPr>
        <p:spPr>
          <a:xfrm rot="19800000">
            <a:off x="-1567338" y="3829834"/>
            <a:ext cx="2261554" cy="226155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35" name="椭圆 134"/>
          <p:cNvSpPr/>
          <p:nvPr/>
        </p:nvSpPr>
        <p:spPr>
          <a:xfrm>
            <a:off x="9451975" y="-304079"/>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136" name="椭圆 135"/>
          <p:cNvSpPr/>
          <p:nvPr/>
        </p:nvSpPr>
        <p:spPr>
          <a:xfrm rot="19800000">
            <a:off x="11316889" y="1190883"/>
            <a:ext cx="2261554" cy="226155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37" name="椭圆 136"/>
          <p:cNvSpPr/>
          <p:nvPr/>
        </p:nvSpPr>
        <p:spPr>
          <a:xfrm rot="19800000">
            <a:off x="6465701" y="5688093"/>
            <a:ext cx="2077295" cy="2077295"/>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144" name="椭圆 143"/>
          <p:cNvSpPr/>
          <p:nvPr/>
        </p:nvSpPr>
        <p:spPr>
          <a:xfrm>
            <a:off x="10353702" y="5409330"/>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145" name="椭圆 144"/>
          <p:cNvSpPr/>
          <p:nvPr/>
        </p:nvSpPr>
        <p:spPr>
          <a:xfrm>
            <a:off x="2939789" y="6507916"/>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
        <p:nvSpPr>
          <p:cNvPr id="146" name="椭圆 145"/>
          <p:cNvSpPr/>
          <p:nvPr/>
        </p:nvSpPr>
        <p:spPr>
          <a:xfrm>
            <a:off x="817626" y="5759414"/>
            <a:ext cx="1098585" cy="109858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0" y="10011"/>
            <a:ext cx="12060187" cy="1092528"/>
            <a:chOff x="0" y="10011"/>
            <a:chExt cx="12060187" cy="1092528"/>
          </a:xfrm>
        </p:grpSpPr>
        <p:sp>
          <p:nvSpPr>
            <p:cNvPr id="57" name="文本框 13"/>
            <p:cNvSpPr txBox="1"/>
            <p:nvPr/>
          </p:nvSpPr>
          <p:spPr>
            <a:xfrm>
              <a:off x="399761" y="224950"/>
              <a:ext cx="1960880" cy="629920"/>
            </a:xfrm>
            <a:prstGeom prst="rect">
              <a:avLst/>
            </a:prstGeom>
            <a:noFill/>
          </p:spPr>
          <p:txBody>
            <a:bodyPr wrap="none" rtlCol="0">
              <a:spAutoFit/>
            </a:bodyPr>
            <a:lstStyle/>
            <a:p>
              <a:pPr algn="l"/>
              <a:r>
                <a:rPr lang="zh-CN" altLang="en-US" sz="3500" b="1" dirty="0">
                  <a:solidFill>
                    <a:srgbClr val="0070C0"/>
                  </a:solidFill>
                  <a:latin typeface="微软雅黑" panose="020B0503020204020204" pitchFamily="34" charset="-122"/>
                  <a:ea typeface="微软雅黑" panose="020B0503020204020204" pitchFamily="34" charset="-122"/>
                </a:rPr>
                <a:t>一、概述</a:t>
              </a:r>
            </a:p>
          </p:txBody>
        </p:sp>
        <p:cxnSp>
          <p:nvCxnSpPr>
            <p:cNvPr id="58" name="直接连接符 57"/>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10692828" y="10011"/>
              <a:ext cx="1367359" cy="1092528"/>
              <a:chOff x="10692828" y="10011"/>
              <a:chExt cx="1367359" cy="1092528"/>
            </a:xfrm>
          </p:grpSpPr>
          <p:sp>
            <p:nvSpPr>
              <p:cNvPr id="60" name="椭圆 59"/>
              <p:cNvSpPr/>
              <p:nvPr/>
            </p:nvSpPr>
            <p:spPr>
              <a:xfrm rot="19800000">
                <a:off x="11304911" y="175608"/>
                <a:ext cx="755276" cy="729626"/>
              </a:xfrm>
              <a:prstGeom prst="ellipse">
                <a:avLst/>
              </a:prstGeom>
              <a:blipFill>
                <a:blip r:embed="rId9"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1" name="椭圆 60"/>
              <p:cNvSpPr/>
              <p:nvPr/>
            </p:nvSpPr>
            <p:spPr>
              <a:xfrm rot="19800000">
                <a:off x="11042074" y="584389"/>
                <a:ext cx="566125" cy="51815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62" name="椭圆 61"/>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8" name="文本框 7"/>
          <p:cNvSpPr txBox="1"/>
          <p:nvPr/>
        </p:nvSpPr>
        <p:spPr>
          <a:xfrm>
            <a:off x="400050" y="1049020"/>
            <a:ext cx="3996055" cy="521970"/>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800" b="1">
                <a:solidFill>
                  <a:srgbClr val="034C83"/>
                </a:solidFill>
                <a:latin typeface="Arial" panose="020B0604020202020204" pitchFamily="34" charset="0"/>
                <a:ea typeface="微软雅黑" panose="020B0503020204020204" pitchFamily="34" charset="-122"/>
                <a:sym typeface="+mn-ea"/>
              </a:rPr>
              <a:t>教学目标如何确定</a:t>
            </a:r>
          </a:p>
        </p:txBody>
      </p:sp>
      <p:sp>
        <p:nvSpPr>
          <p:cNvPr id="3" name="object 3"/>
          <p:cNvSpPr txBox="1">
            <a:spLocks noGrp="1"/>
          </p:cNvSpPr>
          <p:nvPr>
            <p:ph type="title"/>
            <p:custDataLst>
              <p:tags r:id="rId1"/>
            </p:custDataLst>
          </p:nvPr>
        </p:nvSpPr>
        <p:spPr>
          <a:xfrm>
            <a:off x="3380105" y="2006600"/>
            <a:ext cx="4888865" cy="443230"/>
          </a:xfrm>
          <a:prstGeom prst="rect">
            <a:avLst/>
          </a:prstGeom>
        </p:spPr>
        <p:txBody>
          <a:bodyPr vert="horz" wrap="square" lIns="0" tIns="12700" rIns="0" bIns="0" rtlCol="0">
            <a:spAutoFit/>
          </a:bodyPr>
          <a:lstStyle/>
          <a:p>
            <a:pPr marL="12700">
              <a:lnSpc>
                <a:spcPct val="100000"/>
              </a:lnSpc>
              <a:spcBef>
                <a:spcPts val="100"/>
              </a:spcBef>
            </a:pPr>
            <a:r>
              <a:rPr lang="en-US" dirty="0">
                <a:latin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cs typeface="微软雅黑" panose="020B0503020204020204" pitchFamily="34" charset="-122"/>
              </a:rPr>
              <a:t>三新</a:t>
            </a:r>
            <a:r>
              <a:rPr lang="en-US" dirty="0">
                <a:latin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cs typeface="微软雅黑" panose="020B0503020204020204" pitchFamily="34" charset="-122"/>
              </a:rPr>
              <a:t>高考</a:t>
            </a:r>
            <a:r>
              <a:rPr lang="zh-CN" dirty="0">
                <a:latin typeface="微软雅黑" panose="020B0503020204020204" pitchFamily="34" charset="-122"/>
                <a:cs typeface="微软雅黑" panose="020B0503020204020204" pitchFamily="34" charset="-122"/>
              </a:rPr>
              <a:t>要求的教学目标</a:t>
            </a:r>
          </a:p>
        </p:txBody>
      </p:sp>
      <p:grpSp>
        <p:nvGrpSpPr>
          <p:cNvPr id="7" name="组合 6"/>
          <p:cNvGrpSpPr/>
          <p:nvPr/>
        </p:nvGrpSpPr>
        <p:grpSpPr>
          <a:xfrm>
            <a:off x="1861185" y="2885440"/>
            <a:ext cx="6007280" cy="2458724"/>
            <a:chOff x="2216" y="2643"/>
            <a:chExt cx="8481" cy="5441"/>
          </a:xfrm>
        </p:grpSpPr>
        <p:sp>
          <p:nvSpPr>
            <p:cNvPr id="9" name="object 9"/>
            <p:cNvSpPr txBox="1"/>
            <p:nvPr>
              <p:custDataLst>
                <p:tags r:id="rId2"/>
              </p:custDataLst>
            </p:nvPr>
          </p:nvSpPr>
          <p:spPr>
            <a:xfrm>
              <a:off x="4177" y="2643"/>
              <a:ext cx="1906" cy="5441"/>
            </a:xfrm>
            <a:prstGeom prst="rect">
              <a:avLst/>
            </a:prstGeom>
          </p:spPr>
          <p:txBody>
            <a:bodyPr vert="horz" wrap="square" lIns="0" tIns="12065" rIns="0" bIns="0" rtlCol="0">
              <a:spAutoFit/>
            </a:bodyPr>
            <a:lstStyle/>
            <a:p>
              <a:pPr marL="42545">
                <a:lnSpc>
                  <a:spcPct val="100000"/>
                </a:lnSpc>
                <a:spcBef>
                  <a:spcPts val="95"/>
                </a:spcBef>
              </a:pPr>
              <a:r>
                <a:rPr sz="2000" b="1" dirty="0">
                  <a:latin typeface="微软雅黑" panose="020B0503020204020204" pitchFamily="34" charset="-122"/>
                  <a:cs typeface="微软雅黑" panose="020B0503020204020204" pitchFamily="34" charset="-122"/>
                </a:rPr>
                <a:t>唯物史</a:t>
              </a:r>
              <a:r>
                <a:rPr sz="2000" b="1" spc="-5" dirty="0">
                  <a:latin typeface="微软雅黑" panose="020B0503020204020204" pitchFamily="34" charset="-122"/>
                  <a:cs typeface="微软雅黑" panose="020B0503020204020204" pitchFamily="34" charset="-122"/>
                </a:rPr>
                <a:t>观</a:t>
              </a:r>
              <a:endParaRPr sz="2000">
                <a:latin typeface="微软雅黑" panose="020B0503020204020204" pitchFamily="34" charset="-122"/>
                <a:cs typeface="微软雅黑" panose="020B0503020204020204" pitchFamily="34" charset="-122"/>
              </a:endParaRPr>
            </a:p>
            <a:p>
              <a:pPr marL="12700" marR="15240" indent="17145" algn="just">
                <a:lnSpc>
                  <a:spcPct val="153000"/>
                </a:lnSpc>
                <a:spcBef>
                  <a:spcPts val="500"/>
                </a:spcBef>
              </a:pPr>
              <a:r>
                <a:rPr sz="2000" b="1" dirty="0">
                  <a:latin typeface="微软雅黑" panose="020B0503020204020204" pitchFamily="34" charset="-122"/>
                  <a:cs typeface="微软雅黑" panose="020B0503020204020204" pitchFamily="34" charset="-122"/>
                </a:rPr>
                <a:t>时空观</a:t>
              </a:r>
              <a:r>
                <a:rPr sz="2000" b="1" spc="-5" dirty="0">
                  <a:latin typeface="微软雅黑" panose="020B0503020204020204" pitchFamily="34" charset="-122"/>
                  <a:cs typeface="微软雅黑" panose="020B0503020204020204" pitchFamily="34" charset="-122"/>
                </a:rPr>
                <a:t>念 </a:t>
              </a:r>
            </a:p>
            <a:p>
              <a:pPr marL="12700" marR="15240" indent="17145" algn="just">
                <a:lnSpc>
                  <a:spcPct val="153000"/>
                </a:lnSpc>
                <a:spcBef>
                  <a:spcPts val="500"/>
                </a:spcBef>
              </a:pPr>
              <a:r>
                <a:rPr sz="2000" b="1" dirty="0">
                  <a:latin typeface="微软雅黑" panose="020B0503020204020204" pitchFamily="34" charset="-122"/>
                  <a:cs typeface="微软雅黑" panose="020B0503020204020204" pitchFamily="34" charset="-122"/>
                </a:rPr>
                <a:t>史料实</a:t>
              </a:r>
              <a:r>
                <a:rPr sz="2000" b="1" spc="-5" dirty="0">
                  <a:latin typeface="微软雅黑" panose="020B0503020204020204" pitchFamily="34" charset="-122"/>
                  <a:cs typeface="微软雅黑" panose="020B0503020204020204" pitchFamily="34" charset="-122"/>
                </a:rPr>
                <a:t>证 </a:t>
              </a:r>
            </a:p>
            <a:p>
              <a:pPr marL="12700" marR="15240" indent="17145" algn="just">
                <a:lnSpc>
                  <a:spcPct val="153000"/>
                </a:lnSpc>
                <a:spcBef>
                  <a:spcPts val="500"/>
                </a:spcBef>
              </a:pPr>
              <a:r>
                <a:rPr sz="2000" b="1" dirty="0">
                  <a:latin typeface="微软雅黑" panose="020B0503020204020204" pitchFamily="34" charset="-122"/>
                  <a:cs typeface="微软雅黑" panose="020B0503020204020204" pitchFamily="34" charset="-122"/>
                </a:rPr>
                <a:t>历史解</a:t>
              </a:r>
              <a:r>
                <a:rPr sz="2000" b="1" spc="-5" dirty="0">
                  <a:latin typeface="微软雅黑" panose="020B0503020204020204" pitchFamily="34" charset="-122"/>
                  <a:cs typeface="微软雅黑" panose="020B0503020204020204" pitchFamily="34" charset="-122"/>
                </a:rPr>
                <a:t>释</a:t>
              </a:r>
            </a:p>
            <a:p>
              <a:pPr marL="12700" marR="15240" indent="17145" algn="just">
                <a:lnSpc>
                  <a:spcPct val="153000"/>
                </a:lnSpc>
                <a:spcBef>
                  <a:spcPts val="500"/>
                </a:spcBef>
              </a:pPr>
              <a:r>
                <a:rPr sz="2000" b="1" spc="-5" dirty="0">
                  <a:latin typeface="微软雅黑" panose="020B0503020204020204" pitchFamily="34" charset="-122"/>
                  <a:cs typeface="微软雅黑" panose="020B0503020204020204" pitchFamily="34" charset="-122"/>
                </a:rPr>
                <a:t> </a:t>
              </a:r>
              <a:r>
                <a:rPr sz="2000" b="1" dirty="0">
                  <a:latin typeface="微软雅黑" panose="020B0503020204020204" pitchFamily="34" charset="-122"/>
                  <a:cs typeface="微软雅黑" panose="020B0503020204020204" pitchFamily="34" charset="-122"/>
                </a:rPr>
                <a:t>家国情</a:t>
              </a:r>
              <a:r>
                <a:rPr sz="2000" b="1" spc="-5" dirty="0">
                  <a:latin typeface="微软雅黑" panose="020B0503020204020204" pitchFamily="34" charset="-122"/>
                  <a:cs typeface="微软雅黑" panose="020B0503020204020204" pitchFamily="34" charset="-122"/>
                </a:rPr>
                <a:t>怀</a:t>
              </a:r>
            </a:p>
          </p:txBody>
        </p:sp>
        <p:sp>
          <p:nvSpPr>
            <p:cNvPr id="10" name="object 10"/>
            <p:cNvSpPr/>
            <p:nvPr>
              <p:custDataLst>
                <p:tags r:id="rId3"/>
              </p:custDataLst>
            </p:nvPr>
          </p:nvSpPr>
          <p:spPr>
            <a:xfrm>
              <a:off x="6158" y="2902"/>
              <a:ext cx="877" cy="4983"/>
            </a:xfrm>
            <a:custGeom>
              <a:avLst/>
              <a:gdLst/>
              <a:ahLst/>
              <a:cxnLst/>
              <a:rect l="l" t="t" r="r" b="b"/>
              <a:pathLst>
                <a:path w="1267460" h="3048000">
                  <a:moveTo>
                    <a:pt x="488950" y="50800"/>
                  </a:moveTo>
                  <a:lnTo>
                    <a:pt x="0" y="50800"/>
                  </a:lnTo>
                  <a:lnTo>
                    <a:pt x="241" y="0"/>
                  </a:lnTo>
                  <a:lnTo>
                    <a:pt x="272186" y="0"/>
                  </a:lnTo>
                  <a:lnTo>
                    <a:pt x="293573" y="12700"/>
                  </a:lnTo>
                  <a:lnTo>
                    <a:pt x="353453" y="12700"/>
                  </a:lnTo>
                  <a:lnTo>
                    <a:pt x="371894" y="25400"/>
                  </a:lnTo>
                  <a:lnTo>
                    <a:pt x="422338" y="25400"/>
                  </a:lnTo>
                  <a:lnTo>
                    <a:pt x="437438" y="38100"/>
                  </a:lnTo>
                  <a:lnTo>
                    <a:pt x="477418" y="38100"/>
                  </a:lnTo>
                  <a:lnTo>
                    <a:pt x="488950" y="50800"/>
                  </a:lnTo>
                  <a:close/>
                </a:path>
                <a:path w="1267460" h="3048000">
                  <a:moveTo>
                    <a:pt x="509206" y="63500"/>
                  </a:moveTo>
                  <a:lnTo>
                    <a:pt x="200317" y="63500"/>
                  </a:lnTo>
                  <a:lnTo>
                    <a:pt x="176745" y="50800"/>
                  </a:lnTo>
                  <a:lnTo>
                    <a:pt x="499630" y="50800"/>
                  </a:lnTo>
                  <a:lnTo>
                    <a:pt x="509206" y="63500"/>
                  </a:lnTo>
                  <a:close/>
                </a:path>
                <a:path w="1267460" h="3048000">
                  <a:moveTo>
                    <a:pt x="530669" y="76200"/>
                  </a:moveTo>
                  <a:lnTo>
                    <a:pt x="326618" y="76200"/>
                  </a:lnTo>
                  <a:lnTo>
                    <a:pt x="307009" y="63500"/>
                  </a:lnTo>
                  <a:lnTo>
                    <a:pt x="526770" y="63500"/>
                  </a:lnTo>
                  <a:lnTo>
                    <a:pt x="530669" y="76200"/>
                  </a:lnTo>
                  <a:close/>
                </a:path>
                <a:path w="1267460" h="3048000">
                  <a:moveTo>
                    <a:pt x="541032" y="88900"/>
                  </a:moveTo>
                  <a:lnTo>
                    <a:pt x="410184" y="88900"/>
                  </a:lnTo>
                  <a:lnTo>
                    <a:pt x="394766" y="76200"/>
                  </a:lnTo>
                  <a:lnTo>
                    <a:pt x="537845" y="76200"/>
                  </a:lnTo>
                  <a:lnTo>
                    <a:pt x="541032" y="88900"/>
                  </a:lnTo>
                  <a:close/>
                </a:path>
                <a:path w="1267460" h="3048000">
                  <a:moveTo>
                    <a:pt x="545985" y="101600"/>
                  </a:moveTo>
                  <a:lnTo>
                    <a:pt x="459206" y="101600"/>
                  </a:lnTo>
                  <a:lnTo>
                    <a:pt x="447738" y="88900"/>
                  </a:lnTo>
                  <a:lnTo>
                    <a:pt x="543788" y="88900"/>
                  </a:lnTo>
                  <a:lnTo>
                    <a:pt x="545985" y="101600"/>
                  </a:lnTo>
                  <a:close/>
                </a:path>
                <a:path w="1267460" h="3048000">
                  <a:moveTo>
                    <a:pt x="483273" y="114300"/>
                  </a:moveTo>
                  <a:lnTo>
                    <a:pt x="475119" y="101600"/>
                  </a:lnTo>
                  <a:lnTo>
                    <a:pt x="481939" y="101600"/>
                  </a:lnTo>
                  <a:lnTo>
                    <a:pt x="483273" y="114300"/>
                  </a:lnTo>
                  <a:close/>
                </a:path>
                <a:path w="1267460" h="3048000">
                  <a:moveTo>
                    <a:pt x="547458" y="1435100"/>
                  </a:moveTo>
                  <a:lnTo>
                    <a:pt x="490664" y="1435100"/>
                  </a:lnTo>
                  <a:lnTo>
                    <a:pt x="490664" y="114300"/>
                  </a:lnTo>
                  <a:lnTo>
                    <a:pt x="485584" y="114300"/>
                  </a:lnTo>
                  <a:lnTo>
                    <a:pt x="481939" y="101600"/>
                  </a:lnTo>
                  <a:lnTo>
                    <a:pt x="547814" y="101600"/>
                  </a:lnTo>
                  <a:lnTo>
                    <a:pt x="547814" y="1422400"/>
                  </a:lnTo>
                  <a:lnTo>
                    <a:pt x="545973" y="1422400"/>
                  </a:lnTo>
                  <a:lnTo>
                    <a:pt x="547458" y="1435100"/>
                  </a:lnTo>
                  <a:close/>
                </a:path>
                <a:path w="1267460" h="3048000">
                  <a:moveTo>
                    <a:pt x="547458" y="1435100"/>
                  </a:moveTo>
                  <a:lnTo>
                    <a:pt x="545973" y="1422400"/>
                  </a:lnTo>
                  <a:lnTo>
                    <a:pt x="546893" y="1426532"/>
                  </a:lnTo>
                  <a:lnTo>
                    <a:pt x="547458" y="1435100"/>
                  </a:lnTo>
                  <a:close/>
                </a:path>
                <a:path w="1267460" h="3048000">
                  <a:moveTo>
                    <a:pt x="546893" y="1426532"/>
                  </a:moveTo>
                  <a:lnTo>
                    <a:pt x="546100" y="1422400"/>
                  </a:lnTo>
                  <a:lnTo>
                    <a:pt x="546620" y="1422400"/>
                  </a:lnTo>
                  <a:lnTo>
                    <a:pt x="546893" y="1426532"/>
                  </a:lnTo>
                  <a:close/>
                </a:path>
                <a:path w="1267460" h="3048000">
                  <a:moveTo>
                    <a:pt x="547814" y="1431329"/>
                  </a:moveTo>
                  <a:lnTo>
                    <a:pt x="547089" y="1427555"/>
                  </a:lnTo>
                  <a:lnTo>
                    <a:pt x="546620" y="1422400"/>
                  </a:lnTo>
                  <a:lnTo>
                    <a:pt x="547154" y="1422400"/>
                  </a:lnTo>
                  <a:lnTo>
                    <a:pt x="547716" y="1427555"/>
                  </a:lnTo>
                  <a:lnTo>
                    <a:pt x="547814" y="1431329"/>
                  </a:lnTo>
                  <a:close/>
                </a:path>
                <a:path w="1267460" h="3048000">
                  <a:moveTo>
                    <a:pt x="547814" y="1428458"/>
                  </a:moveTo>
                  <a:lnTo>
                    <a:pt x="547154" y="1422400"/>
                  </a:lnTo>
                  <a:lnTo>
                    <a:pt x="547814" y="1425457"/>
                  </a:lnTo>
                  <a:lnTo>
                    <a:pt x="547814" y="1428458"/>
                  </a:lnTo>
                  <a:close/>
                </a:path>
                <a:path w="1267460" h="3048000">
                  <a:moveTo>
                    <a:pt x="547814" y="1425457"/>
                  </a:moveTo>
                  <a:lnTo>
                    <a:pt x="547154" y="1422400"/>
                  </a:lnTo>
                  <a:lnTo>
                    <a:pt x="547814" y="1422400"/>
                  </a:lnTo>
                  <a:lnTo>
                    <a:pt x="547814" y="1425457"/>
                  </a:lnTo>
                  <a:close/>
                </a:path>
                <a:path w="1267460" h="3048000">
                  <a:moveTo>
                    <a:pt x="549897" y="1435100"/>
                  </a:moveTo>
                  <a:lnTo>
                    <a:pt x="548538" y="1435100"/>
                  </a:lnTo>
                  <a:lnTo>
                    <a:pt x="547814" y="1428458"/>
                  </a:lnTo>
                  <a:lnTo>
                    <a:pt x="547814" y="1425457"/>
                  </a:lnTo>
                  <a:lnTo>
                    <a:pt x="549897" y="1435100"/>
                  </a:lnTo>
                  <a:close/>
                </a:path>
                <a:path w="1267460" h="3048000">
                  <a:moveTo>
                    <a:pt x="547776" y="1435100"/>
                  </a:moveTo>
                  <a:lnTo>
                    <a:pt x="547458" y="1435100"/>
                  </a:lnTo>
                  <a:lnTo>
                    <a:pt x="546893" y="1426532"/>
                  </a:lnTo>
                  <a:lnTo>
                    <a:pt x="547089" y="1427555"/>
                  </a:lnTo>
                  <a:lnTo>
                    <a:pt x="547776" y="1435100"/>
                  </a:lnTo>
                  <a:close/>
                </a:path>
                <a:path w="1267460" h="3048000">
                  <a:moveTo>
                    <a:pt x="547814" y="1435100"/>
                  </a:moveTo>
                  <a:lnTo>
                    <a:pt x="547089" y="1427555"/>
                  </a:lnTo>
                  <a:lnTo>
                    <a:pt x="547814" y="1431329"/>
                  </a:lnTo>
                  <a:lnTo>
                    <a:pt x="547814" y="1435100"/>
                  </a:lnTo>
                  <a:close/>
                </a:path>
                <a:path w="1267460" h="3048000">
                  <a:moveTo>
                    <a:pt x="548538" y="1435100"/>
                  </a:moveTo>
                  <a:lnTo>
                    <a:pt x="547814" y="1435100"/>
                  </a:lnTo>
                  <a:lnTo>
                    <a:pt x="547814" y="1431329"/>
                  </a:lnTo>
                  <a:lnTo>
                    <a:pt x="548538" y="1435100"/>
                  </a:lnTo>
                  <a:close/>
                </a:path>
                <a:path w="1267460" h="3048000">
                  <a:moveTo>
                    <a:pt x="580313" y="1447800"/>
                  </a:moveTo>
                  <a:lnTo>
                    <a:pt x="492493" y="1447800"/>
                  </a:lnTo>
                  <a:lnTo>
                    <a:pt x="491070" y="1435100"/>
                  </a:lnTo>
                  <a:lnTo>
                    <a:pt x="569912" y="1435100"/>
                  </a:lnTo>
                  <a:lnTo>
                    <a:pt x="580313" y="1447800"/>
                  </a:lnTo>
                  <a:close/>
                </a:path>
                <a:path w="1267460" h="3048000">
                  <a:moveTo>
                    <a:pt x="628891" y="1460500"/>
                  </a:moveTo>
                  <a:lnTo>
                    <a:pt x="497446" y="1460500"/>
                  </a:lnTo>
                  <a:lnTo>
                    <a:pt x="494690" y="1447800"/>
                  </a:lnTo>
                  <a:lnTo>
                    <a:pt x="614413" y="1447800"/>
                  </a:lnTo>
                  <a:lnTo>
                    <a:pt x="628891" y="1460500"/>
                  </a:lnTo>
                  <a:close/>
                </a:path>
                <a:path w="1267460" h="3048000">
                  <a:moveTo>
                    <a:pt x="693801" y="1473200"/>
                  </a:moveTo>
                  <a:lnTo>
                    <a:pt x="507809" y="1473200"/>
                  </a:lnTo>
                  <a:lnTo>
                    <a:pt x="504113" y="1460500"/>
                  </a:lnTo>
                  <a:lnTo>
                    <a:pt x="675767" y="1460500"/>
                  </a:lnTo>
                  <a:lnTo>
                    <a:pt x="693801" y="1473200"/>
                  </a:lnTo>
                  <a:close/>
                </a:path>
                <a:path w="1267460" h="3048000">
                  <a:moveTo>
                    <a:pt x="793635" y="1485900"/>
                  </a:moveTo>
                  <a:lnTo>
                    <a:pt x="524446" y="1485900"/>
                  </a:lnTo>
                  <a:lnTo>
                    <a:pt x="520026" y="1473200"/>
                  </a:lnTo>
                  <a:lnTo>
                    <a:pt x="771893" y="1473200"/>
                  </a:lnTo>
                  <a:lnTo>
                    <a:pt x="793635" y="1485900"/>
                  </a:lnTo>
                  <a:close/>
                </a:path>
                <a:path w="1267460" h="3048000">
                  <a:moveTo>
                    <a:pt x="932764" y="1498600"/>
                  </a:moveTo>
                  <a:lnTo>
                    <a:pt x="549529" y="1498600"/>
                  </a:lnTo>
                  <a:lnTo>
                    <a:pt x="538848" y="1485900"/>
                  </a:lnTo>
                  <a:lnTo>
                    <a:pt x="958570" y="1485900"/>
                  </a:lnTo>
                  <a:lnTo>
                    <a:pt x="932764" y="1498600"/>
                  </a:lnTo>
                  <a:close/>
                </a:path>
                <a:path w="1267460" h="3048000">
                  <a:moveTo>
                    <a:pt x="1038225" y="1549400"/>
                  </a:moveTo>
                  <a:lnTo>
                    <a:pt x="882497" y="1549400"/>
                  </a:lnTo>
                  <a:lnTo>
                    <a:pt x="858126" y="1536700"/>
                  </a:lnTo>
                  <a:lnTo>
                    <a:pt x="724217" y="1536700"/>
                  </a:lnTo>
                  <a:lnTo>
                    <a:pt x="704253" y="1524000"/>
                  </a:lnTo>
                  <a:lnTo>
                    <a:pt x="648931" y="1524000"/>
                  </a:lnTo>
                  <a:lnTo>
                    <a:pt x="666584" y="1511300"/>
                  </a:lnTo>
                  <a:lnTo>
                    <a:pt x="744905" y="1511300"/>
                  </a:lnTo>
                  <a:lnTo>
                    <a:pt x="766292" y="1498600"/>
                  </a:lnTo>
                  <a:lnTo>
                    <a:pt x="932764" y="1498600"/>
                  </a:lnTo>
                  <a:lnTo>
                    <a:pt x="958570" y="1485900"/>
                  </a:lnTo>
                  <a:lnTo>
                    <a:pt x="1038225" y="1485900"/>
                  </a:lnTo>
                  <a:lnTo>
                    <a:pt x="1038225" y="1549400"/>
                  </a:lnTo>
                  <a:close/>
                </a:path>
                <a:path w="1267460" h="3048000">
                  <a:moveTo>
                    <a:pt x="1266952" y="1549400"/>
                  </a:moveTo>
                  <a:lnTo>
                    <a:pt x="1038225" y="1549400"/>
                  </a:lnTo>
                  <a:lnTo>
                    <a:pt x="1038225" y="1485900"/>
                  </a:lnTo>
                  <a:lnTo>
                    <a:pt x="1266952" y="1485900"/>
                  </a:lnTo>
                  <a:lnTo>
                    <a:pt x="1266952" y="1549400"/>
                  </a:lnTo>
                  <a:close/>
                </a:path>
                <a:path w="1267460" h="3048000">
                  <a:moveTo>
                    <a:pt x="744905" y="1511300"/>
                  </a:moveTo>
                  <a:lnTo>
                    <a:pt x="586816" y="1511300"/>
                  </a:lnTo>
                  <a:lnTo>
                    <a:pt x="573493" y="1498600"/>
                  </a:lnTo>
                  <a:lnTo>
                    <a:pt x="766292" y="1498600"/>
                  </a:lnTo>
                  <a:lnTo>
                    <a:pt x="744905" y="1511300"/>
                  </a:lnTo>
                  <a:close/>
                </a:path>
                <a:path w="1267460" h="3048000">
                  <a:moveTo>
                    <a:pt x="648931" y="1524000"/>
                  </a:moveTo>
                  <a:lnTo>
                    <a:pt x="632117" y="1511300"/>
                  </a:lnTo>
                  <a:lnTo>
                    <a:pt x="666584" y="1511300"/>
                  </a:lnTo>
                  <a:lnTo>
                    <a:pt x="648931" y="1524000"/>
                  </a:lnTo>
                  <a:close/>
                </a:path>
                <a:path w="1267460" h="3048000">
                  <a:moveTo>
                    <a:pt x="724217" y="1536700"/>
                  </a:moveTo>
                  <a:lnTo>
                    <a:pt x="586816" y="1536700"/>
                  </a:lnTo>
                  <a:lnTo>
                    <a:pt x="601040" y="1524000"/>
                  </a:lnTo>
                  <a:lnTo>
                    <a:pt x="704253" y="1524000"/>
                  </a:lnTo>
                  <a:lnTo>
                    <a:pt x="724217" y="1536700"/>
                  </a:lnTo>
                  <a:close/>
                </a:path>
                <a:path w="1267460" h="3048000">
                  <a:moveTo>
                    <a:pt x="882497" y="1549400"/>
                  </a:moveTo>
                  <a:lnTo>
                    <a:pt x="549529" y="1549400"/>
                  </a:lnTo>
                  <a:lnTo>
                    <a:pt x="561060" y="1536700"/>
                  </a:lnTo>
                  <a:lnTo>
                    <a:pt x="858126" y="1536700"/>
                  </a:lnTo>
                  <a:lnTo>
                    <a:pt x="882497" y="1549400"/>
                  </a:lnTo>
                  <a:close/>
                </a:path>
                <a:path w="1267460" h="3048000">
                  <a:moveTo>
                    <a:pt x="815441" y="1562100"/>
                  </a:moveTo>
                  <a:lnTo>
                    <a:pt x="524446" y="1562100"/>
                  </a:lnTo>
                  <a:lnTo>
                    <a:pt x="529272" y="1549400"/>
                  </a:lnTo>
                  <a:lnTo>
                    <a:pt x="838441" y="1549400"/>
                  </a:lnTo>
                  <a:lnTo>
                    <a:pt x="815441" y="1562100"/>
                  </a:lnTo>
                  <a:close/>
                </a:path>
                <a:path w="1267460" h="3048000">
                  <a:moveTo>
                    <a:pt x="693394" y="1574800"/>
                  </a:moveTo>
                  <a:lnTo>
                    <a:pt x="507809" y="1574800"/>
                  </a:lnTo>
                  <a:lnTo>
                    <a:pt x="511708" y="1562100"/>
                  </a:lnTo>
                  <a:lnTo>
                    <a:pt x="712228" y="1562100"/>
                  </a:lnTo>
                  <a:lnTo>
                    <a:pt x="693394" y="1574800"/>
                  </a:lnTo>
                  <a:close/>
                </a:path>
                <a:path w="1267460" h="3048000">
                  <a:moveTo>
                    <a:pt x="628294" y="1587500"/>
                  </a:moveTo>
                  <a:lnTo>
                    <a:pt x="497446" y="1587500"/>
                  </a:lnTo>
                  <a:lnTo>
                    <a:pt x="500634" y="1574800"/>
                  </a:lnTo>
                  <a:lnTo>
                    <a:pt x="643712" y="1574800"/>
                  </a:lnTo>
                  <a:lnTo>
                    <a:pt x="628294" y="1587500"/>
                  </a:lnTo>
                  <a:close/>
                </a:path>
                <a:path w="1267460" h="3048000">
                  <a:moveTo>
                    <a:pt x="579272" y="1600200"/>
                  </a:moveTo>
                  <a:lnTo>
                    <a:pt x="491070" y="1600200"/>
                  </a:lnTo>
                  <a:lnTo>
                    <a:pt x="492493" y="1587500"/>
                  </a:lnTo>
                  <a:lnTo>
                    <a:pt x="590740" y="1587500"/>
                  </a:lnTo>
                  <a:lnTo>
                    <a:pt x="579272" y="1600200"/>
                  </a:lnTo>
                  <a:close/>
                </a:path>
                <a:path w="1267460" h="3048000">
                  <a:moveTo>
                    <a:pt x="490664" y="2931921"/>
                  </a:moveTo>
                  <a:lnTo>
                    <a:pt x="490664" y="1600200"/>
                  </a:lnTo>
                  <a:lnTo>
                    <a:pt x="547814" y="1600200"/>
                  </a:lnTo>
                  <a:lnTo>
                    <a:pt x="547802" y="1602220"/>
                  </a:lnTo>
                  <a:lnTo>
                    <a:pt x="547268" y="1612900"/>
                  </a:lnTo>
                  <a:lnTo>
                    <a:pt x="547814" y="1612900"/>
                  </a:lnTo>
                  <a:lnTo>
                    <a:pt x="547814" y="2921000"/>
                  </a:lnTo>
                  <a:lnTo>
                    <a:pt x="491210" y="2921000"/>
                  </a:lnTo>
                  <a:lnTo>
                    <a:pt x="490664" y="2931921"/>
                  </a:lnTo>
                  <a:close/>
                </a:path>
                <a:path w="1267460" h="3048000">
                  <a:moveTo>
                    <a:pt x="547814" y="1601978"/>
                  </a:moveTo>
                  <a:lnTo>
                    <a:pt x="547814" y="1600200"/>
                  </a:lnTo>
                  <a:lnTo>
                    <a:pt x="547814" y="1601978"/>
                  </a:lnTo>
                  <a:close/>
                </a:path>
                <a:path w="1267460" h="3048000">
                  <a:moveTo>
                    <a:pt x="552894" y="1612900"/>
                  </a:moveTo>
                  <a:lnTo>
                    <a:pt x="547814" y="1612900"/>
                  </a:lnTo>
                  <a:lnTo>
                    <a:pt x="547903" y="1600200"/>
                  </a:lnTo>
                  <a:lnTo>
                    <a:pt x="556539" y="1600200"/>
                  </a:lnTo>
                  <a:lnTo>
                    <a:pt x="552894" y="1612900"/>
                  </a:lnTo>
                  <a:close/>
                </a:path>
                <a:path w="1267460" h="3048000">
                  <a:moveTo>
                    <a:pt x="547738" y="1612900"/>
                  </a:moveTo>
                  <a:lnTo>
                    <a:pt x="547268" y="1612900"/>
                  </a:lnTo>
                  <a:lnTo>
                    <a:pt x="547802" y="1602220"/>
                  </a:lnTo>
                  <a:lnTo>
                    <a:pt x="547738" y="1612900"/>
                  </a:lnTo>
                  <a:close/>
                </a:path>
                <a:path w="1267460" h="3048000">
                  <a:moveTo>
                    <a:pt x="547814" y="1612900"/>
                  </a:moveTo>
                  <a:lnTo>
                    <a:pt x="547814" y="1607038"/>
                  </a:lnTo>
                  <a:lnTo>
                    <a:pt x="547814" y="1612900"/>
                  </a:lnTo>
                  <a:close/>
                </a:path>
                <a:path w="1267460" h="3048000">
                  <a:moveTo>
                    <a:pt x="490575" y="2933700"/>
                  </a:moveTo>
                  <a:lnTo>
                    <a:pt x="486778" y="2933700"/>
                  </a:lnTo>
                  <a:lnTo>
                    <a:pt x="489826" y="2921000"/>
                  </a:lnTo>
                  <a:lnTo>
                    <a:pt x="490664" y="2921000"/>
                  </a:lnTo>
                  <a:lnTo>
                    <a:pt x="490575" y="2933700"/>
                  </a:lnTo>
                  <a:close/>
                </a:path>
                <a:path w="1267460" h="3048000">
                  <a:moveTo>
                    <a:pt x="490702" y="2933700"/>
                  </a:moveTo>
                  <a:lnTo>
                    <a:pt x="490664" y="2931921"/>
                  </a:lnTo>
                  <a:lnTo>
                    <a:pt x="491210" y="2921000"/>
                  </a:lnTo>
                  <a:lnTo>
                    <a:pt x="490702" y="2933700"/>
                  </a:lnTo>
                  <a:close/>
                </a:path>
                <a:path w="1267460" h="3048000">
                  <a:moveTo>
                    <a:pt x="490702" y="2933700"/>
                  </a:moveTo>
                  <a:lnTo>
                    <a:pt x="491210" y="2921000"/>
                  </a:lnTo>
                  <a:lnTo>
                    <a:pt x="491858" y="2921000"/>
                  </a:lnTo>
                  <a:lnTo>
                    <a:pt x="490702" y="2933700"/>
                  </a:lnTo>
                  <a:close/>
                </a:path>
                <a:path w="1267460" h="3048000">
                  <a:moveTo>
                    <a:pt x="547814" y="2933700"/>
                  </a:moveTo>
                  <a:lnTo>
                    <a:pt x="490702" y="2933700"/>
                  </a:lnTo>
                  <a:lnTo>
                    <a:pt x="491858" y="2921000"/>
                  </a:lnTo>
                  <a:lnTo>
                    <a:pt x="547814" y="2921000"/>
                  </a:lnTo>
                  <a:lnTo>
                    <a:pt x="547814" y="2933700"/>
                  </a:lnTo>
                  <a:close/>
                </a:path>
                <a:path w="1267460" h="3048000">
                  <a:moveTo>
                    <a:pt x="545985" y="2946400"/>
                  </a:moveTo>
                  <a:lnTo>
                    <a:pt x="458165" y="2946400"/>
                  </a:lnTo>
                  <a:lnTo>
                    <a:pt x="468566" y="2933700"/>
                  </a:lnTo>
                  <a:lnTo>
                    <a:pt x="547408" y="2933700"/>
                  </a:lnTo>
                  <a:lnTo>
                    <a:pt x="545985" y="2946400"/>
                  </a:lnTo>
                  <a:close/>
                </a:path>
                <a:path w="1267460" h="3048000">
                  <a:moveTo>
                    <a:pt x="541032" y="2959100"/>
                  </a:moveTo>
                  <a:lnTo>
                    <a:pt x="409587" y="2959100"/>
                  </a:lnTo>
                  <a:lnTo>
                    <a:pt x="424065" y="2946400"/>
                  </a:lnTo>
                  <a:lnTo>
                    <a:pt x="543788" y="2946400"/>
                  </a:lnTo>
                  <a:lnTo>
                    <a:pt x="541032" y="2959100"/>
                  </a:lnTo>
                  <a:close/>
                </a:path>
                <a:path w="1267460" h="3048000">
                  <a:moveTo>
                    <a:pt x="530669" y="2971800"/>
                  </a:moveTo>
                  <a:lnTo>
                    <a:pt x="344678" y="2971800"/>
                  </a:lnTo>
                  <a:lnTo>
                    <a:pt x="362712" y="2959100"/>
                  </a:lnTo>
                  <a:lnTo>
                    <a:pt x="534365" y="2959100"/>
                  </a:lnTo>
                  <a:lnTo>
                    <a:pt x="530669" y="2971800"/>
                  </a:lnTo>
                  <a:close/>
                </a:path>
                <a:path w="1267460" h="3048000">
                  <a:moveTo>
                    <a:pt x="514032" y="2984500"/>
                  </a:moveTo>
                  <a:lnTo>
                    <a:pt x="222758" y="2984500"/>
                  </a:lnTo>
                  <a:lnTo>
                    <a:pt x="245135" y="2971800"/>
                  </a:lnTo>
                  <a:lnTo>
                    <a:pt x="518452" y="2971800"/>
                  </a:lnTo>
                  <a:lnTo>
                    <a:pt x="514032" y="2984500"/>
                  </a:lnTo>
                  <a:close/>
                </a:path>
                <a:path w="1267460" h="3048000">
                  <a:moveTo>
                    <a:pt x="131089" y="3048000"/>
                  </a:moveTo>
                  <a:lnTo>
                    <a:pt x="241" y="3048000"/>
                  </a:lnTo>
                  <a:lnTo>
                    <a:pt x="0" y="2984500"/>
                  </a:lnTo>
                  <a:lnTo>
                    <a:pt x="488950" y="2984500"/>
                  </a:lnTo>
                  <a:lnTo>
                    <a:pt x="477418" y="2997200"/>
                  </a:lnTo>
                  <a:lnTo>
                    <a:pt x="451662" y="2997200"/>
                  </a:lnTo>
                  <a:lnTo>
                    <a:pt x="437438" y="3009900"/>
                  </a:lnTo>
                  <a:lnTo>
                    <a:pt x="406361" y="3009900"/>
                  </a:lnTo>
                  <a:lnTo>
                    <a:pt x="389547" y="3022600"/>
                  </a:lnTo>
                  <a:lnTo>
                    <a:pt x="314261" y="3022600"/>
                  </a:lnTo>
                  <a:lnTo>
                    <a:pt x="293573" y="3035300"/>
                  </a:lnTo>
                  <a:lnTo>
                    <a:pt x="155968" y="3035300"/>
                  </a:lnTo>
                  <a:lnTo>
                    <a:pt x="131089" y="3048000"/>
                  </a:lnTo>
                  <a:close/>
                </a:path>
              </a:pathLst>
            </a:custGeom>
            <a:solidFill>
              <a:srgbClr val="311AEA"/>
            </a:solidFill>
          </p:spPr>
          <p:txBody>
            <a:bodyPr wrap="square" lIns="0" tIns="0" rIns="0" bIns="0" rtlCol="0"/>
            <a:lstStyle/>
            <a:p>
              <a:endParaRPr sz="1400"/>
            </a:p>
          </p:txBody>
        </p:sp>
        <p:sp>
          <p:nvSpPr>
            <p:cNvPr id="14" name="object 14"/>
            <p:cNvSpPr txBox="1"/>
            <p:nvPr>
              <p:custDataLst>
                <p:tags r:id="rId4"/>
              </p:custDataLst>
            </p:nvPr>
          </p:nvSpPr>
          <p:spPr>
            <a:xfrm>
              <a:off x="7283" y="4258"/>
              <a:ext cx="3414" cy="3256"/>
            </a:xfrm>
            <a:prstGeom prst="rect">
              <a:avLst/>
            </a:prstGeom>
          </p:spPr>
          <p:txBody>
            <a:bodyPr vert="horz" wrap="square" lIns="0" tIns="12065" rIns="0" bIns="0" rtlCol="0">
              <a:spAutoFit/>
            </a:bodyPr>
            <a:lstStyle/>
            <a:p>
              <a:pPr marL="22225">
                <a:lnSpc>
                  <a:spcPct val="100000"/>
                </a:lnSpc>
                <a:spcBef>
                  <a:spcPts val="95"/>
                </a:spcBef>
              </a:pPr>
              <a:r>
                <a:rPr sz="2000" b="1" dirty="0">
                  <a:latin typeface="微软雅黑" panose="020B0503020204020204" pitchFamily="34" charset="-122"/>
                  <a:cs typeface="微软雅黑" panose="020B0503020204020204" pitchFamily="34" charset="-122"/>
                </a:rPr>
                <a:t>正确的价值</a:t>
              </a:r>
              <a:r>
                <a:rPr sz="2000" b="1" spc="-5" dirty="0">
                  <a:latin typeface="微软雅黑" panose="020B0503020204020204" pitchFamily="34" charset="-122"/>
                  <a:cs typeface="微软雅黑" panose="020B0503020204020204" pitchFamily="34" charset="-122"/>
                </a:rPr>
                <a:t>观</a:t>
              </a:r>
              <a:endParaRPr sz="2000">
                <a:latin typeface="微软雅黑" panose="020B0503020204020204" pitchFamily="34" charset="-122"/>
                <a:cs typeface="微软雅黑" panose="020B0503020204020204" pitchFamily="34" charset="-122"/>
              </a:endParaRPr>
            </a:p>
            <a:p>
              <a:pPr marL="12700" marR="716280" indent="9525">
                <a:lnSpc>
                  <a:spcPct val="165000"/>
                </a:lnSpc>
                <a:spcBef>
                  <a:spcPts val="530"/>
                </a:spcBef>
              </a:pPr>
              <a:r>
                <a:rPr sz="2000" b="1" dirty="0">
                  <a:latin typeface="微软雅黑" panose="020B0503020204020204" pitchFamily="34" charset="-122"/>
                  <a:cs typeface="微软雅黑" panose="020B0503020204020204" pitchFamily="34" charset="-122"/>
                </a:rPr>
                <a:t>必备品</a:t>
              </a:r>
              <a:r>
                <a:rPr sz="2000" b="1" spc="-5" dirty="0">
                  <a:latin typeface="微软雅黑" panose="020B0503020204020204" pitchFamily="34" charset="-122"/>
                  <a:cs typeface="微软雅黑" panose="020B0503020204020204" pitchFamily="34" charset="-122"/>
                </a:rPr>
                <a:t>格 </a:t>
              </a:r>
            </a:p>
            <a:p>
              <a:pPr marL="12700" marR="716280" indent="9525">
                <a:lnSpc>
                  <a:spcPct val="165000"/>
                </a:lnSpc>
                <a:spcBef>
                  <a:spcPts val="530"/>
                </a:spcBef>
              </a:pPr>
              <a:r>
                <a:rPr sz="2000" b="1" dirty="0">
                  <a:latin typeface="微软雅黑" panose="020B0503020204020204" pitchFamily="34" charset="-122"/>
                  <a:cs typeface="微软雅黑" panose="020B0503020204020204" pitchFamily="34" charset="-122"/>
                </a:rPr>
                <a:t>关键能</a:t>
              </a:r>
              <a:r>
                <a:rPr sz="2000" b="1" spc="-5" dirty="0">
                  <a:latin typeface="微软雅黑" panose="020B0503020204020204" pitchFamily="34" charset="-122"/>
                  <a:cs typeface="微软雅黑" panose="020B0503020204020204" pitchFamily="34" charset="-122"/>
                </a:rPr>
                <a:t>力</a:t>
              </a:r>
            </a:p>
          </p:txBody>
        </p:sp>
        <p:sp>
          <p:nvSpPr>
            <p:cNvPr id="18" name="object 18"/>
            <p:cNvSpPr txBox="1"/>
            <p:nvPr>
              <p:custDataLst>
                <p:tags r:id="rId5"/>
              </p:custDataLst>
            </p:nvPr>
          </p:nvSpPr>
          <p:spPr>
            <a:xfrm>
              <a:off x="2216" y="3465"/>
              <a:ext cx="599" cy="2750"/>
            </a:xfrm>
            <a:prstGeom prst="rect">
              <a:avLst/>
            </a:prstGeom>
          </p:spPr>
          <p:txBody>
            <a:bodyPr vert="horz" wrap="square" lIns="0" tIns="12065" rIns="0" bIns="0" rtlCol="0">
              <a:spAutoFit/>
            </a:bodyPr>
            <a:lstStyle/>
            <a:p>
              <a:pPr marL="12700" marR="5080" algn="just">
                <a:lnSpc>
                  <a:spcPct val="100000"/>
                </a:lnSpc>
                <a:spcBef>
                  <a:spcPts val="95"/>
                </a:spcBef>
              </a:pPr>
              <a:r>
                <a:rPr sz="2000" b="1" spc="-5" dirty="0">
                  <a:latin typeface="微软雅黑" panose="020B0503020204020204" pitchFamily="34" charset="-122"/>
                  <a:cs typeface="微软雅黑" panose="020B0503020204020204" pitchFamily="34" charset="-122"/>
                </a:rPr>
                <a:t>课 程 内 容</a:t>
              </a:r>
            </a:p>
          </p:txBody>
        </p:sp>
        <p:sp>
          <p:nvSpPr>
            <p:cNvPr id="19" name="object 19"/>
            <p:cNvSpPr txBox="1"/>
            <p:nvPr>
              <p:custDataLst>
                <p:tags r:id="rId6"/>
              </p:custDataLst>
            </p:nvPr>
          </p:nvSpPr>
          <p:spPr>
            <a:xfrm>
              <a:off x="3226" y="4561"/>
              <a:ext cx="681" cy="846"/>
            </a:xfrm>
            <a:prstGeom prst="rect">
              <a:avLst/>
            </a:prstGeom>
          </p:spPr>
          <p:txBody>
            <a:bodyPr vert="horz" wrap="square" lIns="0" tIns="13335" rIns="0" bIns="0" rtlCol="0">
              <a:spAutoFit/>
            </a:bodyPr>
            <a:lstStyle/>
            <a:p>
              <a:pPr marL="12700">
                <a:lnSpc>
                  <a:spcPct val="100000"/>
                </a:lnSpc>
                <a:spcBef>
                  <a:spcPts val="105"/>
                </a:spcBef>
              </a:pPr>
              <a:r>
                <a:rPr sz="2400" b="1" spc="-10" dirty="0">
                  <a:latin typeface="宋体" panose="02010600030101010101" pitchFamily="2" charset="-122"/>
                  <a:cs typeface="宋体" panose="02010600030101010101" pitchFamily="2" charset="-122"/>
                </a:rPr>
                <a:t>╋</a:t>
              </a:r>
            </a:p>
          </p:txBody>
        </p:sp>
      </p:grpSp>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 name="页脚占位符 3"/>
          <p:cNvSpPr>
            <a:spLocks noGrp="1"/>
          </p:cNvSpPr>
          <p:nvPr>
            <p:ph idx="4294967295" sz="quarter" type="ftr"/>
          </p:nvPr>
        </p:nvSpPr>
        <p:spPr>
          <a:xfrm>
            <a:off x="0" y="6240780"/>
            <a:ext cx="4140200" cy="206375"/>
          </a:xfrm>
        </p:spPr>
        <p:txBody>
          <a:bodyPr/>
          <a:lstStyle/>
          <a:p>
            <a:r>
              <a:rPr altLang="zh-CN" lang="en-US"/>
              <a:t>www.islide.cc</a:t>
            </a:r>
            <a:endParaRPr altLang="en-US" dirty="0" lang="zh-CN"/>
          </a:p>
        </p:txBody>
      </p:sp>
      <p:sp>
        <p:nvSpPr>
          <p:cNvPr id="5" name="灯片编号占位符 4"/>
          <p:cNvSpPr>
            <a:spLocks noGrp="1"/>
          </p:cNvSpPr>
          <p:nvPr>
            <p:ph idx="4294967295" sz="quarter" type="sldNum"/>
          </p:nvPr>
        </p:nvSpPr>
        <p:spPr>
          <a:xfrm>
            <a:off x="9282430" y="6240780"/>
            <a:ext cx="2909570" cy="206375"/>
          </a:xfrm>
        </p:spPr>
        <p:txBody>
          <a:bodyPr/>
          <a:lstStyle/>
          <a:p>
            <a:fld id="{5DD3DB80-B894-403A-B48E-6FDC1A72010E}" type="slidenum">
              <a:rPr altLang="en-US" lang="zh-CN" smtClean="0"/>
              <a:pPr/>
              <a:t>7</a:t>
            </a:fld>
            <a:endParaRPr altLang="en-US" lang="zh-CN"/>
          </a:p>
        </p:txBody>
      </p:sp>
      <p:pic>
        <p:nvPicPr>
          <p:cNvPr id="103" name="图片 102"/>
          <p:cNvPicPr/>
          <p:nvPr>
            <p:custDataLst>
              <p:tags r:id="rId1"/>
            </p:custDataLst>
          </p:nvPr>
        </p:nvPicPr>
        <p:blipFill>
          <a:blip r:embed="rId3"/>
          <a:stretch>
            <a:fillRect/>
          </a:stretch>
        </p:blipFill>
        <p:spPr>
          <a:xfrm>
            <a:off x="699135" y="321310"/>
            <a:ext cx="10535285" cy="6125845"/>
          </a:xfrm>
          <a:prstGeom prst="rect">
            <a:avLst/>
          </a:prstGeom>
          <a:noFill/>
          <a:ln w="9525">
            <a:solidFill>
              <a:srgbClr val="034C83"/>
            </a:solidFill>
          </a:ln>
        </p:spPr>
      </p:pic>
      <p:sp>
        <p:nvSpPr>
          <p:cNvPr id="7" name="流程图: 终止 6"/>
          <p:cNvSpPr/>
          <p:nvPr/>
        </p:nvSpPr>
        <p:spPr>
          <a:xfrm>
            <a:off x="4063365" y="949325"/>
            <a:ext cx="914400" cy="342265"/>
          </a:xfrm>
          <a:prstGeom prst="flowChartTerminator">
            <a:avLst/>
          </a:prstGeom>
          <a:noFill/>
          <a:ln w="19050">
            <a:solidFill>
              <a:srgbClr val="C00000"/>
            </a:solidFill>
          </a:ln>
          <a:extLst>
            <a:ext uri="{909E8E84-426E-40DD-AFC4-6F175D3DCCD1}">
              <a14:hiddenFill xmlns:a14="http://schemas.microsoft.com/office/drawing/2010/main" xmlns="">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流程图: 终止 7"/>
          <p:cNvSpPr/>
          <p:nvPr/>
        </p:nvSpPr>
        <p:spPr>
          <a:xfrm>
            <a:off x="4063365" y="2187575"/>
            <a:ext cx="914400" cy="342265"/>
          </a:xfrm>
          <a:prstGeom prst="flowChartTerminator">
            <a:avLst/>
          </a:prstGeom>
          <a:noFill/>
          <a:ln w="19050">
            <a:solidFill>
              <a:srgbClr val="C00000"/>
            </a:solidFill>
          </a:ln>
          <a:extLst>
            <a:ext uri="{909E8E84-426E-40DD-AFC4-6F175D3DCCD1}">
              <a14:hiddenFill xmlns:a14="http://schemas.microsoft.com/office/drawing/2010/main" xmlns="">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9" name="流程图: 终止 8"/>
          <p:cNvSpPr/>
          <p:nvPr/>
        </p:nvSpPr>
        <p:spPr>
          <a:xfrm>
            <a:off x="3990975" y="3343910"/>
            <a:ext cx="914400" cy="342265"/>
          </a:xfrm>
          <a:prstGeom prst="flowChartTerminator">
            <a:avLst/>
          </a:prstGeom>
          <a:noFill/>
          <a:ln w="19050">
            <a:solidFill>
              <a:srgbClr val="C00000"/>
            </a:solidFill>
          </a:ln>
          <a:extLst>
            <a:ext uri="{909E8E84-426E-40DD-AFC4-6F175D3DCCD1}">
              <a14:hiddenFill xmlns:a14="http://schemas.microsoft.com/office/drawing/2010/main" xmlns="">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1" name="流程图: 终止 10"/>
          <p:cNvSpPr/>
          <p:nvPr/>
        </p:nvSpPr>
        <p:spPr>
          <a:xfrm>
            <a:off x="3891280" y="4623435"/>
            <a:ext cx="914400" cy="342265"/>
          </a:xfrm>
          <a:prstGeom prst="flowChartTerminator">
            <a:avLst/>
          </a:prstGeom>
          <a:noFill/>
          <a:ln w="19050">
            <a:solidFill>
              <a:srgbClr val="C00000"/>
            </a:solidFill>
          </a:ln>
          <a:extLst>
            <a:ext uri="{909E8E84-426E-40DD-AFC4-6F175D3DCCD1}">
              <a14:hiddenFill xmlns:a14="http://schemas.microsoft.com/office/drawing/2010/main" xmlns="">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12" name="流程图: 终止 11"/>
          <p:cNvSpPr/>
          <p:nvPr/>
        </p:nvSpPr>
        <p:spPr>
          <a:xfrm>
            <a:off x="3891280" y="5902960"/>
            <a:ext cx="914400" cy="342265"/>
          </a:xfrm>
          <a:prstGeom prst="flowChartTerminator">
            <a:avLst/>
          </a:prstGeom>
          <a:noFill/>
          <a:ln w="19050">
            <a:solidFill>
              <a:srgbClr val="C00000"/>
            </a:solidFill>
          </a:ln>
          <a:extLst>
            <a:ext uri="{909E8E84-426E-40DD-AFC4-6F175D3DCCD1}">
              <a14:hiddenFill xmlns:a14="http://schemas.microsoft.com/office/drawing/2010/main" xmlns="">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lang="zh-CN"/>
          </a:p>
        </p:txBody>
      </p:sp>
    </p:spTree>
  </p:cSld>
  <p:clrMapOvr>
    <a:masterClrMapping/>
  </p:clrMapOvr>
  <mc:AlternateContent xmlns:mc="http://schemas.openxmlformats.org/markup-compatibility/2006">
    <mc:Choice xmlns="" xmlns:p14="http://schemas.microsoft.com/office/powerpoint/2010/main" Requires="p14">
      <p:transition p14:dur="2000" spd="slow"/>
    </mc:Choice>
    <mc:Fallback>
      <p:transition spd="slow"/>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7"/>
                                        </p:tgtEl>
                                        <p:attrNameLst>
                                          <p:attrName>style.visibility</p:attrName>
                                        </p:attrNameLst>
                                      </p:cBhvr>
                                      <p:to>
                                        <p:strVal val="visible"/>
                                      </p:to>
                                    </p:set>
                                    <p:animEffect filter="blinds(horizontal)" transition="in">
                                      <p:cBhvr>
                                        <p:cTn dur="500" id="7"/>
                                        <p:tgtEl>
                                          <p:spTgt spid="7"/>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3" presetSubtype="10">
                                  <p:stCondLst>
                                    <p:cond delay="0"/>
                                  </p:stCondLst>
                                  <p:childTnLst>
                                    <p:set>
                                      <p:cBhvr>
                                        <p:cTn dur="1" fill="hold" id="11">
                                          <p:stCondLst>
                                            <p:cond delay="0"/>
                                          </p:stCondLst>
                                        </p:cTn>
                                        <p:tgtEl>
                                          <p:spTgt spid="8"/>
                                        </p:tgtEl>
                                        <p:attrNameLst>
                                          <p:attrName>style.visibility</p:attrName>
                                        </p:attrNameLst>
                                      </p:cBhvr>
                                      <p:to>
                                        <p:strVal val="visible"/>
                                      </p:to>
                                    </p:set>
                                    <p:animEffect filter="blinds(horizontal)" transition="in">
                                      <p:cBhvr>
                                        <p:cTn dur="500" id="12"/>
                                        <p:tgtEl>
                                          <p:spTgt spid="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3" presetSubtype="10">
                                  <p:stCondLst>
                                    <p:cond delay="0"/>
                                  </p:stCondLst>
                                  <p:childTnLst>
                                    <p:set>
                                      <p:cBhvr>
                                        <p:cTn dur="1" fill="hold" id="16">
                                          <p:stCondLst>
                                            <p:cond delay="0"/>
                                          </p:stCondLst>
                                        </p:cTn>
                                        <p:tgtEl>
                                          <p:spTgt spid="9"/>
                                        </p:tgtEl>
                                        <p:attrNameLst>
                                          <p:attrName>style.visibility</p:attrName>
                                        </p:attrNameLst>
                                      </p:cBhvr>
                                      <p:to>
                                        <p:strVal val="visible"/>
                                      </p:to>
                                    </p:set>
                                    <p:animEffect filter="blinds(horizontal)" transition="in">
                                      <p:cBhvr>
                                        <p:cTn dur="500" id="17"/>
                                        <p:tgtEl>
                                          <p:spTgt spid="9"/>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3" presetSubtype="10">
                                  <p:stCondLst>
                                    <p:cond delay="0"/>
                                  </p:stCondLst>
                                  <p:childTnLst>
                                    <p:set>
                                      <p:cBhvr>
                                        <p:cTn dur="1" fill="hold" id="21">
                                          <p:stCondLst>
                                            <p:cond delay="0"/>
                                          </p:stCondLst>
                                        </p:cTn>
                                        <p:tgtEl>
                                          <p:spTgt spid="11"/>
                                        </p:tgtEl>
                                        <p:attrNameLst>
                                          <p:attrName>style.visibility</p:attrName>
                                        </p:attrNameLst>
                                      </p:cBhvr>
                                      <p:to>
                                        <p:strVal val="visible"/>
                                      </p:to>
                                    </p:set>
                                    <p:animEffect filter="blinds(horizontal)" transition="in">
                                      <p:cBhvr>
                                        <p:cTn dur="500" id="22"/>
                                        <p:tgtEl>
                                          <p:spTgt spid="11"/>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3" presetSubtype="10">
                                  <p:stCondLst>
                                    <p:cond delay="0"/>
                                  </p:stCondLst>
                                  <p:childTnLst>
                                    <p:set>
                                      <p:cBhvr>
                                        <p:cTn dur="1" fill="hold" id="26">
                                          <p:stCondLst>
                                            <p:cond delay="0"/>
                                          </p:stCondLst>
                                        </p:cTn>
                                        <p:tgtEl>
                                          <p:spTgt spid="12"/>
                                        </p:tgtEl>
                                        <p:attrNameLst>
                                          <p:attrName>style.visibility</p:attrName>
                                        </p:attrNameLst>
                                      </p:cBhvr>
                                      <p:to>
                                        <p:strVal val="visible"/>
                                      </p:to>
                                    </p:set>
                                    <p:animEffect filter="blinds(horizontal)" transition="in">
                                      <p:cBhvr>
                                        <p:cTn dur="500" id="27"/>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7"/>
      <p:bldP animBg="1" grpId="1" spid="7"/>
      <p:bldP animBg="1" grpId="0" spid="8"/>
      <p:bldP animBg="1" grpId="1" spid="8"/>
      <p:bldP animBg="1" bldLvl="0" grpId="0" spid="9"/>
      <p:bldP animBg="1" grpId="1" spid="9"/>
      <p:bldP animBg="1" grpId="0" spid="11"/>
      <p:bldP animBg="1" grpId="1" spid="11"/>
      <p:bldP animBg="1" grpId="0" spid="12"/>
      <p:bldP animBg="1" grpId="1" spid="1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0" y="10011"/>
            <a:ext cx="12060187" cy="1092528"/>
            <a:chOff x="0" y="10011"/>
            <a:chExt cx="12060187" cy="1092528"/>
          </a:xfrm>
        </p:grpSpPr>
        <p:cxnSp>
          <p:nvCxnSpPr>
            <p:cNvPr id="44" name="直接连接符 43"/>
            <p:cNvCxnSpPr/>
            <p:nvPr/>
          </p:nvCxnSpPr>
          <p:spPr>
            <a:xfrm>
              <a:off x="0" y="74168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10692828" y="10011"/>
              <a:ext cx="1367359" cy="1092528"/>
              <a:chOff x="10692828" y="10011"/>
              <a:chExt cx="1367359" cy="1092528"/>
            </a:xfrm>
          </p:grpSpPr>
          <p:sp>
            <p:nvSpPr>
              <p:cNvPr id="46" name="椭圆 45"/>
              <p:cNvSpPr/>
              <p:nvPr/>
            </p:nvSpPr>
            <p:spPr>
              <a:xfrm rot="19800000">
                <a:off x="11304911" y="175608"/>
                <a:ext cx="755276" cy="729626"/>
              </a:xfrm>
              <a:prstGeom prst="ellipse">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7" name="椭圆 46"/>
              <p:cNvSpPr/>
              <p:nvPr/>
            </p:nvSpPr>
            <p:spPr>
              <a:xfrm rot="19800000">
                <a:off x="11042074" y="584389"/>
                <a:ext cx="566125" cy="51815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48" name="椭圆 47"/>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sp>
        <p:nvSpPr>
          <p:cNvPr id="2" name="文本框 1"/>
          <p:cNvSpPr txBox="1"/>
          <p:nvPr/>
        </p:nvSpPr>
        <p:spPr>
          <a:xfrm>
            <a:off x="167005" y="41275"/>
            <a:ext cx="6096000" cy="629920"/>
          </a:xfrm>
          <a:prstGeom prst="rect">
            <a:avLst/>
          </a:prstGeom>
          <a:noFill/>
        </p:spPr>
        <p:txBody>
          <a:bodyPr wrap="square" rtlCol="0" anchor="t">
            <a:spAutoFit/>
          </a:bodyPr>
          <a:lstStyle/>
          <a:p>
            <a:r>
              <a:rPr lang="zh-CN" altLang="en-US" sz="3500" b="1" dirty="0">
                <a:solidFill>
                  <a:srgbClr val="0070C0"/>
                </a:solidFill>
                <a:latin typeface="微软雅黑" panose="020B0503020204020204" pitchFamily="34" charset="-122"/>
                <a:ea typeface="微软雅黑" panose="020B0503020204020204" pitchFamily="34" charset="-122"/>
                <a:sym typeface="+mn-ea"/>
              </a:rPr>
              <a:t>一、概述</a:t>
            </a:r>
          </a:p>
        </p:txBody>
      </p:sp>
      <p:sp>
        <p:nvSpPr>
          <p:cNvPr id="3" name="文本框 2"/>
          <p:cNvSpPr txBox="1"/>
          <p:nvPr/>
        </p:nvSpPr>
        <p:spPr>
          <a:xfrm>
            <a:off x="167005" y="812165"/>
            <a:ext cx="6096000" cy="521970"/>
          </a:xfrm>
          <a:prstGeom prst="rect">
            <a:avLst/>
          </a:prstGeom>
          <a:noFill/>
        </p:spPr>
        <p:txBody>
          <a:bodyPr wrap="square" rtlCol="0" anchor="t">
            <a:spAutoFit/>
          </a:bodyPr>
          <a:lstStyle/>
          <a:p>
            <a:pPr algn="l"/>
            <a:r>
              <a:rPr lang="en-US" altLang="zh-CN" sz="2800" b="1">
                <a:solidFill>
                  <a:srgbClr val="034C83"/>
                </a:solidFill>
                <a:latin typeface="Arial" panose="020B0604020202020204" pitchFamily="34" charset="0"/>
                <a:ea typeface="微软雅黑" panose="020B0503020204020204" pitchFamily="34" charset="-122"/>
                <a:sym typeface="+mn-ea"/>
              </a:rPr>
              <a:t>   </a:t>
            </a:r>
            <a:r>
              <a:rPr lang="zh-CN" altLang="en-US" sz="2800" b="1">
                <a:solidFill>
                  <a:srgbClr val="034C83"/>
                </a:solidFill>
                <a:latin typeface="Arial" panose="020B0604020202020204" pitchFamily="34" charset="0"/>
                <a:ea typeface="微软雅黑" panose="020B0503020204020204" pitchFamily="34" charset="-122"/>
                <a:sym typeface="+mn-ea"/>
              </a:rPr>
              <a:t>教学目标如何确定</a:t>
            </a:r>
          </a:p>
        </p:txBody>
      </p:sp>
      <p:graphicFrame>
        <p:nvGraphicFramePr>
          <p:cNvPr id="8" name="表格 7"/>
          <p:cNvGraphicFramePr/>
          <p:nvPr>
            <p:custDataLst>
              <p:tags r:id="rId1"/>
            </p:custDataLst>
          </p:nvPr>
        </p:nvGraphicFramePr>
        <p:xfrm>
          <a:off x="167005" y="1475105"/>
          <a:ext cx="11913235" cy="4947920"/>
        </p:xfrm>
        <a:graphic>
          <a:graphicData uri="http://schemas.openxmlformats.org/drawingml/2006/table">
            <a:tbl>
              <a:tblPr firstRow="1" bandRow="1">
                <a:tableStyleId>{5C22544A-7EE6-4342-B048-85BDC9FD1C3A}</a:tableStyleId>
              </a:tblPr>
              <a:tblGrid>
                <a:gridCol w="1277620"/>
                <a:gridCol w="10635615"/>
              </a:tblGrid>
              <a:tr h="365760">
                <a:tc>
                  <a:txBody>
                    <a:bodyPr/>
                    <a:lstStyle/>
                    <a:p>
                      <a:pPr algn="ctr">
                        <a:buNone/>
                      </a:pPr>
                      <a:r>
                        <a:rPr lang="zh-CN" altLang="en-US" dirty="0">
                          <a:solidFill>
                            <a:srgbClr val="034C83"/>
                          </a:solidFill>
                        </a:rPr>
                        <a:t>核心素养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dirty="0">
                          <a:solidFill>
                            <a:srgbClr val="034C83"/>
                          </a:solidFill>
                        </a:rPr>
                        <a:t>学业质量水平</a:t>
                      </a:r>
                      <a:r>
                        <a:rPr lang="en-US" altLang="zh-CN" dirty="0">
                          <a:solidFill>
                            <a:srgbClr val="034C83"/>
                          </a:solidFill>
                        </a:rPr>
                        <a:t>4</a:t>
                      </a:r>
                      <a:r>
                        <a:rPr lang="zh-CN" altLang="en-US" dirty="0">
                          <a:solidFill>
                            <a:srgbClr val="034C83"/>
                          </a:solidFill>
                        </a:rPr>
                        <a:t>描述（高考要求）</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4400">
                <a:tc>
                  <a:txBody>
                    <a:bodyPr/>
                    <a:lstStyle/>
                    <a:p>
                      <a:pPr algn="ctr">
                        <a:buNone/>
                      </a:pPr>
                      <a:endParaRPr lang="zh-CN" altLang="en-US" sz="1800" b="1">
                        <a:solidFill>
                          <a:srgbClr val="034C83"/>
                        </a:solidFill>
                        <a:latin typeface="黑体" panose="02010609060101010101" charset="-122"/>
                        <a:ea typeface="黑体" panose="02010609060101010101" charset="-122"/>
                        <a:cs typeface="黑体" panose="02010609060101010101" charset="-122"/>
                        <a:sym typeface="+mn-ea"/>
                      </a:endParaRPr>
                    </a:p>
                    <a:p>
                      <a:pPr algn="ctr">
                        <a:buNone/>
                      </a:pPr>
                      <a:r>
                        <a:rPr lang="zh-CN" altLang="en-US" sz="1800" b="1">
                          <a:solidFill>
                            <a:srgbClr val="034C83"/>
                          </a:solidFill>
                          <a:latin typeface="黑体" panose="02010609060101010101" charset="-122"/>
                          <a:ea typeface="黑体" panose="02010609060101010101" charset="-122"/>
                          <a:cs typeface="黑体" panose="02010609060101010101" charset="-122"/>
                          <a:sym typeface="+mn-ea"/>
                        </a:rPr>
                        <a:t>唯物史观</a:t>
                      </a:r>
                      <a:endParaRPr lang="zh-CN" altLang="en-US">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l">
                        <a:buNone/>
                      </a:pPr>
                      <a:r>
                        <a:rPr lang="zh-CN" altLang="en-US" sz="1800" b="1" dirty="0">
                          <a:solidFill>
                            <a:srgbClr val="034C83"/>
                          </a:solidFill>
                          <a:latin typeface="黑体" panose="02010609060101010101" charset="-122"/>
                          <a:ea typeface="黑体" panose="02010609060101010101" charset="-122"/>
                          <a:cs typeface="黑体" panose="02010609060101010101" charset="-122"/>
                          <a:sym typeface="+mn-ea"/>
                        </a:rPr>
                        <a:t>4-1能够从生产力与生产关系、经济基础与上层建筑的辩证关系来理解历史上的发展变化和社会形态的演变过程，理解阶级斗争是推动阶级社会发展的直接动力，理解人民群众在历史发展中的重要作用；能够史论结合、实事求是地论述历史与现实问题。</a:t>
                      </a:r>
                      <a:endParaRPr lang="zh-CN" altLang="en-US" dirty="0">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4400">
                <a:tc>
                  <a:txBody>
                    <a:bodyPr/>
                    <a:lstStyle/>
                    <a:p>
                      <a:pPr algn="ctr">
                        <a:buNone/>
                      </a:pPr>
                      <a:endParaRPr lang="zh-CN" altLang="en-US" sz="1800" b="1">
                        <a:solidFill>
                          <a:srgbClr val="034C83"/>
                        </a:solidFill>
                        <a:latin typeface="黑体" panose="02010609060101010101" charset="-122"/>
                        <a:ea typeface="黑体" panose="02010609060101010101" charset="-122"/>
                        <a:cs typeface="黑体" panose="02010609060101010101" charset="-122"/>
                        <a:sym typeface="+mn-ea"/>
                      </a:endParaRPr>
                    </a:p>
                    <a:p>
                      <a:pPr algn="ctr">
                        <a:buNone/>
                      </a:pPr>
                      <a:r>
                        <a:rPr lang="zh-CN" altLang="en-US" sz="1800" b="1">
                          <a:solidFill>
                            <a:srgbClr val="034C83"/>
                          </a:solidFill>
                          <a:latin typeface="黑体" panose="02010609060101010101" charset="-122"/>
                          <a:ea typeface="黑体" panose="02010609060101010101" charset="-122"/>
                          <a:cs typeface="黑体" panose="02010609060101010101" charset="-122"/>
                          <a:sym typeface="+mn-ea"/>
                        </a:rPr>
                        <a:t>时空观念</a:t>
                      </a:r>
                      <a:endParaRPr lang="zh-CN" altLang="en-US">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l">
                        <a:buNone/>
                      </a:pPr>
                      <a:r>
                        <a:rPr lang="zh-CN" altLang="en-US" sz="1800" b="1" dirty="0">
                          <a:solidFill>
                            <a:srgbClr val="034C83"/>
                          </a:solidFill>
                          <a:latin typeface="黑体" panose="02010609060101010101" charset="-122"/>
                          <a:ea typeface="黑体" panose="02010609060101010101" charset="-122"/>
                          <a:cs typeface="黑体" panose="02010609060101010101" charset="-122"/>
                          <a:sym typeface="+mn-ea"/>
                        </a:rPr>
                        <a:t>4-2在对历史和现实问题进行独立探究的过程中，能够将其置于具体的时空框架下；能够选择恰当的时空尺度对其进行分析、综合、比较，在此基础上作出合理的论述；能够根据需要并运用相关材料和正确方法，独立绘制相关图表，并加以说明。</a:t>
                      </a:r>
                      <a:endParaRPr lang="zh-CN" altLang="en-US" dirty="0">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4400">
                <a:tc>
                  <a:txBody>
                    <a:bodyPr/>
                    <a:lstStyle/>
                    <a:p>
                      <a:pPr algn="ctr">
                        <a:buNone/>
                      </a:pPr>
                      <a:endParaRPr lang="zh-CN" altLang="en-US" sz="1800" b="1">
                        <a:solidFill>
                          <a:srgbClr val="034C83"/>
                        </a:solidFill>
                        <a:latin typeface="黑体" panose="02010609060101010101" charset="-122"/>
                        <a:ea typeface="黑体" panose="02010609060101010101" charset="-122"/>
                        <a:cs typeface="黑体" panose="02010609060101010101" charset="-122"/>
                        <a:sym typeface="+mn-ea"/>
                      </a:endParaRPr>
                    </a:p>
                    <a:p>
                      <a:pPr algn="ctr">
                        <a:buNone/>
                      </a:pPr>
                      <a:r>
                        <a:rPr lang="zh-CN" altLang="en-US" sz="1800" b="1">
                          <a:solidFill>
                            <a:srgbClr val="034C83"/>
                          </a:solidFill>
                          <a:latin typeface="黑体" panose="02010609060101010101" charset="-122"/>
                          <a:ea typeface="黑体" panose="02010609060101010101" charset="-122"/>
                          <a:cs typeface="黑体" panose="02010609060101010101" charset="-122"/>
                          <a:sym typeface="+mn-ea"/>
                        </a:rPr>
                        <a:t>史料实证</a:t>
                      </a:r>
                      <a:endParaRPr lang="zh-CN" altLang="en-US">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l">
                        <a:buNone/>
                      </a:pPr>
                      <a:r>
                        <a:rPr lang="zh-CN" altLang="en-US" sz="1800" b="1" dirty="0">
                          <a:solidFill>
                            <a:srgbClr val="034C83"/>
                          </a:solidFill>
                          <a:latin typeface="黑体" panose="02010609060101010101" charset="-122"/>
                          <a:ea typeface="黑体" panose="02010609060101010101" charset="-122"/>
                          <a:cs typeface="黑体" panose="02010609060101010101" charset="-122"/>
                          <a:sym typeface="+mn-ea"/>
                        </a:rPr>
                        <a:t>4-3能够比较、分析不同来源、不同观点的史料，能够在辨别史料作者意图的基础上利用史料；在评述历史时，能够对材料进行适当的取舍；在对历史和现实问题进行探究的过程中，能够恰当地运用史料对所探究问题进行论述；能够符合规范地引用史料。</a:t>
                      </a:r>
                      <a:endParaRPr lang="zh-CN" altLang="en-US" dirty="0">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40080">
                <a:tc>
                  <a:txBody>
                    <a:bodyPr/>
                    <a:lstStyle/>
                    <a:p>
                      <a:pPr algn="ctr">
                        <a:buNone/>
                      </a:pPr>
                      <a:endParaRPr lang="zh-CN" altLang="en-US" sz="1800" b="1">
                        <a:solidFill>
                          <a:srgbClr val="034C83"/>
                        </a:solidFill>
                        <a:latin typeface="黑体" panose="02010609060101010101" charset="-122"/>
                        <a:ea typeface="黑体" panose="02010609060101010101" charset="-122"/>
                        <a:cs typeface="黑体" panose="02010609060101010101" charset="-122"/>
                        <a:sym typeface="+mn-ea"/>
                      </a:endParaRPr>
                    </a:p>
                    <a:p>
                      <a:pPr algn="ctr">
                        <a:buNone/>
                      </a:pPr>
                      <a:r>
                        <a:rPr lang="zh-CN" altLang="en-US" sz="1800" b="1">
                          <a:solidFill>
                            <a:srgbClr val="034C83"/>
                          </a:solidFill>
                          <a:latin typeface="黑体" panose="02010609060101010101" charset="-122"/>
                          <a:ea typeface="黑体" panose="02010609060101010101" charset="-122"/>
                          <a:cs typeface="黑体" panose="02010609060101010101" charset="-122"/>
                          <a:sym typeface="+mn-ea"/>
                        </a:rPr>
                        <a:t>历史解释</a:t>
                      </a:r>
                      <a:endParaRPr lang="zh-CN" altLang="en-US">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l">
                        <a:buNone/>
                      </a:pPr>
                      <a:r>
                        <a:rPr lang="zh-CN" altLang="en-US" sz="1800" b="1" dirty="0">
                          <a:solidFill>
                            <a:srgbClr val="034C83"/>
                          </a:solidFill>
                          <a:latin typeface="黑体" panose="02010609060101010101" charset="-122"/>
                          <a:ea typeface="黑体" panose="02010609060101010101" charset="-122"/>
                          <a:cs typeface="黑体" panose="02010609060101010101" charset="-122"/>
                          <a:sym typeface="+mn-ea"/>
                        </a:rPr>
                        <a:t>4-4能够在独立探究历史问题时，在尽可能占有史料的基础上，尝试验证以往的说法或提出新的解释；能够在正确的历史观和方法论的指导下，全面、客观地论述历史和现实问题。</a:t>
                      </a:r>
                      <a:endParaRPr lang="zh-CN" altLang="en-US" dirty="0">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198880">
                <a:tc>
                  <a:txBody>
                    <a:bodyPr/>
                    <a:lstStyle/>
                    <a:p>
                      <a:pPr algn="ctr">
                        <a:buNone/>
                      </a:pPr>
                      <a:endParaRPr lang="zh-CN" altLang="en-US" sz="1800" b="1">
                        <a:solidFill>
                          <a:srgbClr val="034C83"/>
                        </a:solidFill>
                        <a:latin typeface="黑体" panose="02010609060101010101" charset="-122"/>
                        <a:ea typeface="黑体" panose="02010609060101010101" charset="-122"/>
                        <a:cs typeface="黑体" panose="02010609060101010101" charset="-122"/>
                        <a:sym typeface="+mn-ea"/>
                      </a:endParaRPr>
                    </a:p>
                    <a:p>
                      <a:pPr algn="ctr">
                        <a:buNone/>
                      </a:pPr>
                      <a:r>
                        <a:rPr lang="zh-CN" altLang="en-US" sz="1800" b="1">
                          <a:solidFill>
                            <a:srgbClr val="034C83"/>
                          </a:solidFill>
                          <a:latin typeface="黑体" panose="02010609060101010101" charset="-122"/>
                          <a:ea typeface="黑体" panose="02010609060101010101" charset="-122"/>
                          <a:cs typeface="黑体" panose="02010609060101010101" charset="-122"/>
                          <a:sym typeface="+mn-ea"/>
                        </a:rPr>
                        <a:t>家国情怀</a:t>
                      </a:r>
                      <a:endParaRPr lang="zh-CN" altLang="en-US" sz="1800" b="1">
                        <a:solidFill>
                          <a:srgbClr val="034C83"/>
                        </a:solidFill>
                        <a:latin typeface="黑体" panose="02010609060101010101" charset="-122"/>
                        <a:ea typeface="黑体" panose="02010609060101010101" charset="-122"/>
                        <a:cs typeface="黑体" panose="02010609060101010101" charset="-122"/>
                      </a:endParaRPr>
                    </a:p>
                    <a:p>
                      <a:pPr algn="ctr">
                        <a:buNone/>
                      </a:pPr>
                      <a:endParaRPr lang="zh-CN" altLang="en-US">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l">
                        <a:buNone/>
                      </a:pPr>
                      <a:r>
                        <a:rPr lang="zh-CN" altLang="en-US" sz="1800" b="1" dirty="0">
                          <a:solidFill>
                            <a:srgbClr val="034C83"/>
                          </a:solidFill>
                          <a:latin typeface="黑体" panose="02010609060101010101" charset="-122"/>
                          <a:ea typeface="黑体" panose="02010609060101010101" charset="-122"/>
                          <a:cs typeface="黑体" panose="02010609060101010101" charset="-122"/>
                          <a:sym typeface="+mn-ea"/>
                        </a:rPr>
                        <a:t>4-5能够把握中华民族多元一体的发展趋势，以及世界历史发展的进步历程，形成正确的世界观、人生观、价值观和历史观；能够表现出对历史的反思，从历史中汲取经验教训，更全面、客观地认识历史和现实社会问题；能够将历史学习所得与家乡、民族和国家的发展繁荣结合起来，立志为新时代中国特色社会主义建设、中华民族伟大复兴作出自己的贡献。</a:t>
                      </a:r>
                      <a:endParaRPr lang="zh-CN" altLang="en-US" dirty="0">
                        <a:solidFill>
                          <a:srgbClr val="034C83"/>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0" y="10011"/>
            <a:ext cx="12060187" cy="1092528"/>
            <a:chOff x="0" y="10011"/>
            <a:chExt cx="12060187" cy="1092528"/>
          </a:xfrm>
        </p:grpSpPr>
        <p:sp>
          <p:nvSpPr>
            <p:cNvPr id="70" name="文本框 13"/>
            <p:cNvSpPr txBox="1"/>
            <p:nvPr/>
          </p:nvSpPr>
          <p:spPr>
            <a:xfrm>
              <a:off x="399761" y="224950"/>
              <a:ext cx="1980029" cy="630942"/>
            </a:xfrm>
            <a:prstGeom prst="rect">
              <a:avLst/>
            </a:prstGeom>
            <a:noFill/>
          </p:spPr>
          <p:txBody>
            <a:bodyPr wrap="none" rtlCol="0">
              <a:spAutoFit/>
            </a:bodyPr>
            <a:lstStyle/>
            <a:p>
              <a:r>
                <a:rPr lang="zh-CN" altLang="en-US" sz="3500" b="1" dirty="0" smtClean="0">
                  <a:solidFill>
                    <a:srgbClr val="0070C0"/>
                  </a:solidFill>
                  <a:latin typeface="微软雅黑" panose="020B0503020204020204" pitchFamily="34" charset="-122"/>
                  <a:ea typeface="微软雅黑" panose="020B0503020204020204" pitchFamily="34" charset="-122"/>
                </a:rPr>
                <a:t>一</a:t>
              </a:r>
              <a:r>
                <a:rPr lang="zh-CN" altLang="en-US" sz="3500" b="1" dirty="0" smtClean="0">
                  <a:solidFill>
                    <a:srgbClr val="0070C0"/>
                  </a:solidFill>
                  <a:latin typeface="微软雅黑" panose="020B0503020204020204" pitchFamily="34" charset="-122"/>
                  <a:ea typeface="微软雅黑" panose="020B0503020204020204" pitchFamily="34" charset="-122"/>
                </a:rPr>
                <a:t>、</a:t>
              </a:r>
              <a:r>
                <a:rPr lang="zh-CN" altLang="en-US" sz="3500" b="1" dirty="0">
                  <a:solidFill>
                    <a:srgbClr val="0070C0"/>
                  </a:solidFill>
                  <a:latin typeface="微软雅黑" panose="020B0503020204020204" pitchFamily="34" charset="-122"/>
                  <a:ea typeface="微软雅黑" panose="020B0503020204020204" pitchFamily="34" charset="-122"/>
                </a:rPr>
                <a:t>概述</a:t>
              </a:r>
            </a:p>
          </p:txBody>
        </p:sp>
        <p:cxnSp>
          <p:nvCxnSpPr>
            <p:cNvPr id="71" name="直接连接符 70"/>
            <p:cNvCxnSpPr/>
            <p:nvPr/>
          </p:nvCxnSpPr>
          <p:spPr>
            <a:xfrm>
              <a:off x="0" y="895350"/>
              <a:ext cx="10725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10692828" y="10011"/>
              <a:ext cx="1367359" cy="1092528"/>
              <a:chOff x="10692828" y="10011"/>
              <a:chExt cx="1367359" cy="1092528"/>
            </a:xfrm>
          </p:grpSpPr>
          <p:sp>
            <p:nvSpPr>
              <p:cNvPr id="73" name="椭圆 72"/>
              <p:cNvSpPr/>
              <p:nvPr/>
            </p:nvSpPr>
            <p:spPr>
              <a:xfrm rot="19800000">
                <a:off x="11304911" y="175608"/>
                <a:ext cx="755276" cy="729626"/>
              </a:xfrm>
              <a:prstGeom prst="ellipse">
                <a:avLst/>
              </a:prstGeom>
              <a:blipFill>
                <a:blip r:embed="rId12"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74" name="椭圆 73"/>
              <p:cNvSpPr/>
              <p:nvPr/>
            </p:nvSpPr>
            <p:spPr>
              <a:xfrm rot="19800000">
                <a:off x="11042074" y="584389"/>
                <a:ext cx="566125" cy="518150"/>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79CD"/>
                  </a:solidFill>
                </a:endParaRPr>
              </a:p>
            </p:txBody>
          </p:sp>
          <p:sp>
            <p:nvSpPr>
              <p:cNvPr id="75" name="椭圆 74"/>
              <p:cNvSpPr/>
              <p:nvPr/>
            </p:nvSpPr>
            <p:spPr>
              <a:xfrm>
                <a:off x="10692828" y="10011"/>
                <a:ext cx="756134" cy="73179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579CD"/>
                  </a:solidFill>
                </a:endParaRPr>
              </a:p>
            </p:txBody>
          </p:sp>
        </p:grpSp>
      </p:grpSp>
      <p:grpSp>
        <p:nvGrpSpPr>
          <p:cNvPr id="79" name="îSḷîďé"/>
          <p:cNvGrpSpPr/>
          <p:nvPr/>
        </p:nvGrpSpPr>
        <p:grpSpPr>
          <a:xfrm>
            <a:off x="773430" y="3159760"/>
            <a:ext cx="2737485" cy="2566035"/>
            <a:chOff x="3935205" y="1580952"/>
            <a:chExt cx="4321590" cy="3696096"/>
          </a:xfrm>
          <a:effectLst>
            <a:outerShdw blurRad="76200" dist="12700" dir="8100000" sy="-23000" kx="800400" algn="br" rotWithShape="0">
              <a:prstClr val="black">
                <a:alpha val="20000"/>
              </a:prstClr>
            </a:outerShdw>
          </a:effectLst>
        </p:grpSpPr>
        <p:sp>
          <p:nvSpPr>
            <p:cNvPr id="80" name="iṥḷïḑè"/>
            <p:cNvSpPr/>
            <p:nvPr/>
          </p:nvSpPr>
          <p:spPr bwMode="auto">
            <a:xfrm>
              <a:off x="3935205" y="1580952"/>
              <a:ext cx="3206201" cy="3696096"/>
            </a:xfrm>
            <a:custGeom>
              <a:avLst/>
              <a:gdLst>
                <a:gd name="T0" fmla="*/ 317 w 351"/>
                <a:gd name="T1" fmla="*/ 153 h 405"/>
                <a:gd name="T2" fmla="*/ 237 w 351"/>
                <a:gd name="T3" fmla="*/ 377 h 405"/>
                <a:gd name="T4" fmla="*/ 34 w 351"/>
                <a:gd name="T5" fmla="*/ 252 h 405"/>
                <a:gd name="T6" fmla="*/ 114 w 351"/>
                <a:gd name="T7" fmla="*/ 28 h 405"/>
                <a:gd name="T8" fmla="*/ 317 w 351"/>
                <a:gd name="T9" fmla="*/ 153 h 405"/>
              </a:gdLst>
              <a:ahLst/>
              <a:cxnLst>
                <a:cxn ang="0">
                  <a:pos x="T0" y="T1"/>
                </a:cxn>
                <a:cxn ang="0">
                  <a:pos x="T2" y="T3"/>
                </a:cxn>
                <a:cxn ang="0">
                  <a:pos x="T4" y="T5"/>
                </a:cxn>
                <a:cxn ang="0">
                  <a:pos x="T6" y="T7"/>
                </a:cxn>
                <a:cxn ang="0">
                  <a:pos x="T8" y="T9"/>
                </a:cxn>
              </a:cxnLst>
              <a:rect l="0" t="0" r="r" b="b"/>
              <a:pathLst>
                <a:path w="351" h="405">
                  <a:moveTo>
                    <a:pt x="317" y="153"/>
                  </a:moveTo>
                  <a:cubicBezTo>
                    <a:pt x="351" y="250"/>
                    <a:pt x="315" y="350"/>
                    <a:pt x="237" y="377"/>
                  </a:cubicBezTo>
                  <a:cubicBezTo>
                    <a:pt x="158" y="405"/>
                    <a:pt x="68" y="349"/>
                    <a:pt x="34" y="252"/>
                  </a:cubicBezTo>
                  <a:cubicBezTo>
                    <a:pt x="0" y="155"/>
                    <a:pt x="36" y="55"/>
                    <a:pt x="114" y="28"/>
                  </a:cubicBezTo>
                  <a:cubicBezTo>
                    <a:pt x="193" y="0"/>
                    <a:pt x="283" y="56"/>
                    <a:pt x="317" y="153"/>
                  </a:cubicBezTo>
                  <a:close/>
                </a:path>
              </a:pathLst>
            </a:custGeom>
            <a:solidFill>
              <a:schemeClr val="bg1">
                <a:lumMod val="95000"/>
              </a:schemeClr>
            </a:solidFill>
            <a:ln>
              <a:noFill/>
            </a:ln>
          </p:spPr>
          <p:txBody>
            <a:bodyPr anchor="ctr"/>
            <a:lstStyle/>
            <a:p>
              <a:pPr algn="ctr"/>
              <a:endParaRPr/>
            </a:p>
          </p:txBody>
        </p:sp>
        <p:sp>
          <p:nvSpPr>
            <p:cNvPr id="81" name="iṩḻîḓê"/>
            <p:cNvSpPr/>
            <p:nvPr/>
          </p:nvSpPr>
          <p:spPr bwMode="auto">
            <a:xfrm>
              <a:off x="4254514" y="1580952"/>
              <a:ext cx="2895640" cy="3547378"/>
            </a:xfrm>
            <a:custGeom>
              <a:avLst/>
              <a:gdLst>
                <a:gd name="T0" fmla="*/ 284 w 317"/>
                <a:gd name="T1" fmla="*/ 150 h 389"/>
                <a:gd name="T2" fmla="*/ 218 w 317"/>
                <a:gd name="T3" fmla="*/ 364 h 389"/>
                <a:gd name="T4" fmla="*/ 33 w 317"/>
                <a:gd name="T5" fmla="*/ 238 h 389"/>
                <a:gd name="T6" fmla="*/ 99 w 317"/>
                <a:gd name="T7" fmla="*/ 24 h 389"/>
                <a:gd name="T8" fmla="*/ 284 w 317"/>
                <a:gd name="T9" fmla="*/ 150 h 389"/>
              </a:gdLst>
              <a:ahLst/>
              <a:cxnLst>
                <a:cxn ang="0">
                  <a:pos x="T0" y="T1"/>
                </a:cxn>
                <a:cxn ang="0">
                  <a:pos x="T2" y="T3"/>
                </a:cxn>
                <a:cxn ang="0">
                  <a:pos x="T4" y="T5"/>
                </a:cxn>
                <a:cxn ang="0">
                  <a:pos x="T6" y="T7"/>
                </a:cxn>
                <a:cxn ang="0">
                  <a:pos x="T8" y="T9"/>
                </a:cxn>
              </a:cxnLst>
              <a:rect l="0" t="0" r="r" b="b"/>
              <a:pathLst>
                <a:path w="317" h="389">
                  <a:moveTo>
                    <a:pt x="284" y="150"/>
                  </a:moveTo>
                  <a:cubicBezTo>
                    <a:pt x="317" y="244"/>
                    <a:pt x="287" y="340"/>
                    <a:pt x="218" y="364"/>
                  </a:cubicBezTo>
                  <a:cubicBezTo>
                    <a:pt x="149" y="389"/>
                    <a:pt x="66" y="332"/>
                    <a:pt x="33" y="238"/>
                  </a:cubicBezTo>
                  <a:cubicBezTo>
                    <a:pt x="0" y="144"/>
                    <a:pt x="30" y="48"/>
                    <a:pt x="99" y="24"/>
                  </a:cubicBezTo>
                  <a:cubicBezTo>
                    <a:pt x="168" y="0"/>
                    <a:pt x="251" y="56"/>
                    <a:pt x="284" y="150"/>
                  </a:cubicBezTo>
                  <a:close/>
                </a:path>
              </a:pathLst>
            </a:custGeom>
            <a:solidFill>
              <a:schemeClr val="bg1">
                <a:lumMod val="85000"/>
              </a:schemeClr>
            </a:solidFill>
            <a:ln>
              <a:noFill/>
            </a:ln>
          </p:spPr>
          <p:txBody>
            <a:bodyPr anchor="ctr"/>
            <a:lstStyle/>
            <a:p>
              <a:pPr algn="ctr"/>
              <a:endParaRPr/>
            </a:p>
          </p:txBody>
        </p:sp>
        <p:sp>
          <p:nvSpPr>
            <p:cNvPr id="82" name="iSļîḍè"/>
            <p:cNvSpPr/>
            <p:nvPr/>
          </p:nvSpPr>
          <p:spPr bwMode="auto">
            <a:xfrm>
              <a:off x="4372612" y="1716547"/>
              <a:ext cx="2668188" cy="3267436"/>
            </a:xfrm>
            <a:custGeom>
              <a:avLst/>
              <a:gdLst>
                <a:gd name="T0" fmla="*/ 261 w 292"/>
                <a:gd name="T1" fmla="*/ 139 h 358"/>
                <a:gd name="T2" fmla="*/ 200 w 292"/>
                <a:gd name="T3" fmla="*/ 336 h 358"/>
                <a:gd name="T4" fmla="*/ 30 w 292"/>
                <a:gd name="T5" fmla="*/ 220 h 358"/>
                <a:gd name="T6" fmla="*/ 91 w 292"/>
                <a:gd name="T7" fmla="*/ 22 h 358"/>
                <a:gd name="T8" fmla="*/ 261 w 292"/>
                <a:gd name="T9" fmla="*/ 139 h 358"/>
              </a:gdLst>
              <a:ahLst/>
              <a:cxnLst>
                <a:cxn ang="0">
                  <a:pos x="T0" y="T1"/>
                </a:cxn>
                <a:cxn ang="0">
                  <a:pos x="T2" y="T3"/>
                </a:cxn>
                <a:cxn ang="0">
                  <a:pos x="T4" y="T5"/>
                </a:cxn>
                <a:cxn ang="0">
                  <a:pos x="T6" y="T7"/>
                </a:cxn>
                <a:cxn ang="0">
                  <a:pos x="T8" y="T9"/>
                </a:cxn>
              </a:cxnLst>
              <a:rect l="0" t="0" r="r" b="b"/>
              <a:pathLst>
                <a:path w="292" h="358">
                  <a:moveTo>
                    <a:pt x="261" y="139"/>
                  </a:moveTo>
                  <a:cubicBezTo>
                    <a:pt x="292" y="225"/>
                    <a:pt x="264" y="314"/>
                    <a:pt x="200" y="336"/>
                  </a:cubicBezTo>
                  <a:cubicBezTo>
                    <a:pt x="137" y="358"/>
                    <a:pt x="60" y="306"/>
                    <a:pt x="30" y="220"/>
                  </a:cubicBezTo>
                  <a:cubicBezTo>
                    <a:pt x="0" y="133"/>
                    <a:pt x="27" y="44"/>
                    <a:pt x="91" y="22"/>
                  </a:cubicBezTo>
                  <a:cubicBezTo>
                    <a:pt x="155" y="0"/>
                    <a:pt x="231" y="52"/>
                    <a:pt x="261" y="139"/>
                  </a:cubicBezTo>
                  <a:close/>
                </a:path>
              </a:pathLst>
            </a:custGeom>
            <a:solidFill>
              <a:schemeClr val="bg1"/>
            </a:solidFill>
            <a:ln>
              <a:noFill/>
            </a:ln>
          </p:spPr>
          <p:txBody>
            <a:bodyPr anchor="ctr"/>
            <a:lstStyle/>
            <a:p>
              <a:pPr algn="ctr"/>
              <a:endParaRPr/>
            </a:p>
          </p:txBody>
        </p:sp>
        <p:sp>
          <p:nvSpPr>
            <p:cNvPr id="83" name="îṣļïdè"/>
            <p:cNvSpPr/>
            <p:nvPr/>
          </p:nvSpPr>
          <p:spPr bwMode="auto">
            <a:xfrm>
              <a:off x="5352407" y="1799656"/>
              <a:ext cx="1679647" cy="2974372"/>
            </a:xfrm>
            <a:custGeom>
              <a:avLst/>
              <a:gdLst>
                <a:gd name="T0" fmla="*/ 96 w 184"/>
                <a:gd name="T1" fmla="*/ 326 h 326"/>
                <a:gd name="T2" fmla="*/ 154 w 184"/>
                <a:gd name="T3" fmla="*/ 130 h 326"/>
                <a:gd name="T4" fmla="*/ 0 w 184"/>
                <a:gd name="T5" fmla="*/ 9 h 326"/>
                <a:gd name="T6" fmla="*/ 96 w 184"/>
                <a:gd name="T7" fmla="*/ 326 h 326"/>
              </a:gdLst>
              <a:ahLst/>
              <a:cxnLst>
                <a:cxn ang="0">
                  <a:pos x="T0" y="T1"/>
                </a:cxn>
                <a:cxn ang="0">
                  <a:pos x="T2" y="T3"/>
                </a:cxn>
                <a:cxn ang="0">
                  <a:pos x="T4" y="T5"/>
                </a:cxn>
                <a:cxn ang="0">
                  <a:pos x="T6" y="T7"/>
                </a:cxn>
              </a:cxnLst>
              <a:rect l="0" t="0" r="r" b="b"/>
              <a:pathLst>
                <a:path w="184" h="326">
                  <a:moveTo>
                    <a:pt x="96" y="326"/>
                  </a:moveTo>
                  <a:cubicBezTo>
                    <a:pt x="158" y="303"/>
                    <a:pt x="184" y="215"/>
                    <a:pt x="154" y="130"/>
                  </a:cubicBezTo>
                  <a:cubicBezTo>
                    <a:pt x="127" y="50"/>
                    <a:pt x="60" y="0"/>
                    <a:pt x="0" y="9"/>
                  </a:cubicBezTo>
                  <a:lnTo>
                    <a:pt x="96" y="326"/>
                  </a:lnTo>
                  <a:close/>
                </a:path>
              </a:pathLst>
            </a:custGeom>
            <a:solidFill>
              <a:schemeClr val="bg1">
                <a:lumMod val="95000"/>
              </a:schemeClr>
            </a:solidFill>
            <a:ln>
              <a:noFill/>
            </a:ln>
          </p:spPr>
          <p:txBody>
            <a:bodyPr anchor="ctr"/>
            <a:lstStyle/>
            <a:p>
              <a:pPr algn="ctr"/>
              <a:endParaRPr/>
            </a:p>
          </p:txBody>
        </p:sp>
        <p:sp>
          <p:nvSpPr>
            <p:cNvPr id="84" name="îṩľíďé"/>
            <p:cNvSpPr/>
            <p:nvPr/>
          </p:nvSpPr>
          <p:spPr bwMode="auto">
            <a:xfrm>
              <a:off x="4683174" y="2018359"/>
              <a:ext cx="2147674" cy="2589453"/>
            </a:xfrm>
            <a:custGeom>
              <a:avLst/>
              <a:gdLst>
                <a:gd name="T0" fmla="*/ 211 w 235"/>
                <a:gd name="T1" fmla="*/ 110 h 284"/>
                <a:gd name="T2" fmla="*/ 76 w 235"/>
                <a:gd name="T3" fmla="*/ 18 h 284"/>
                <a:gd name="T4" fmla="*/ 24 w 235"/>
                <a:gd name="T5" fmla="*/ 176 h 284"/>
                <a:gd name="T6" fmla="*/ 163 w 235"/>
                <a:gd name="T7" fmla="*/ 267 h 284"/>
                <a:gd name="T8" fmla="*/ 211 w 235"/>
                <a:gd name="T9" fmla="*/ 110 h 284"/>
                <a:gd name="T10" fmla="*/ 154 w 235"/>
                <a:gd name="T11" fmla="*/ 241 h 284"/>
                <a:gd name="T12" fmla="*/ 49 w 235"/>
                <a:gd name="T13" fmla="*/ 167 h 284"/>
                <a:gd name="T14" fmla="*/ 85 w 235"/>
                <a:gd name="T15" fmla="*/ 43 h 284"/>
                <a:gd name="T16" fmla="*/ 192 w 235"/>
                <a:gd name="T17" fmla="*/ 117 h 284"/>
                <a:gd name="T18" fmla="*/ 154 w 235"/>
                <a:gd name="T19" fmla="*/ 2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84">
                  <a:moveTo>
                    <a:pt x="211" y="110"/>
                  </a:moveTo>
                  <a:cubicBezTo>
                    <a:pt x="187" y="41"/>
                    <a:pt x="126" y="0"/>
                    <a:pt x="76" y="18"/>
                  </a:cubicBezTo>
                  <a:cubicBezTo>
                    <a:pt x="25" y="35"/>
                    <a:pt x="0" y="107"/>
                    <a:pt x="24" y="176"/>
                  </a:cubicBezTo>
                  <a:cubicBezTo>
                    <a:pt x="48" y="244"/>
                    <a:pt x="112" y="284"/>
                    <a:pt x="163" y="267"/>
                  </a:cubicBezTo>
                  <a:cubicBezTo>
                    <a:pt x="213" y="249"/>
                    <a:pt x="235" y="179"/>
                    <a:pt x="211" y="110"/>
                  </a:cubicBezTo>
                  <a:close/>
                  <a:moveTo>
                    <a:pt x="154" y="241"/>
                  </a:moveTo>
                  <a:cubicBezTo>
                    <a:pt x="113" y="255"/>
                    <a:pt x="68" y="222"/>
                    <a:pt x="49" y="167"/>
                  </a:cubicBezTo>
                  <a:cubicBezTo>
                    <a:pt x="30" y="113"/>
                    <a:pt x="44" y="57"/>
                    <a:pt x="85" y="43"/>
                  </a:cubicBezTo>
                  <a:cubicBezTo>
                    <a:pt x="125" y="29"/>
                    <a:pt x="173" y="62"/>
                    <a:pt x="192" y="117"/>
                  </a:cubicBezTo>
                  <a:cubicBezTo>
                    <a:pt x="211" y="171"/>
                    <a:pt x="194" y="227"/>
                    <a:pt x="154" y="241"/>
                  </a:cubicBezTo>
                  <a:close/>
                </a:path>
              </a:pathLst>
            </a:custGeom>
            <a:solidFill>
              <a:schemeClr val="bg1">
                <a:lumMod val="95000"/>
              </a:schemeClr>
            </a:solidFill>
            <a:ln>
              <a:noFill/>
            </a:ln>
          </p:spPr>
          <p:txBody>
            <a:bodyPr anchor="ctr"/>
            <a:lstStyle/>
            <a:p>
              <a:pPr algn="ctr"/>
              <a:endParaRPr/>
            </a:p>
          </p:txBody>
        </p:sp>
        <p:sp>
          <p:nvSpPr>
            <p:cNvPr id="85" name="ïsḻïdè"/>
            <p:cNvSpPr/>
            <p:nvPr/>
          </p:nvSpPr>
          <p:spPr bwMode="auto">
            <a:xfrm>
              <a:off x="5444264" y="2053352"/>
              <a:ext cx="1386585" cy="2410117"/>
            </a:xfrm>
            <a:custGeom>
              <a:avLst/>
              <a:gdLst>
                <a:gd name="T0" fmla="*/ 128 w 152"/>
                <a:gd name="T1" fmla="*/ 106 h 264"/>
                <a:gd name="T2" fmla="*/ 0 w 152"/>
                <a:gd name="T3" fmla="*/ 12 h 264"/>
                <a:gd name="T4" fmla="*/ 7 w 152"/>
                <a:gd name="T5" fmla="*/ 38 h 264"/>
                <a:gd name="T6" fmla="*/ 109 w 152"/>
                <a:gd name="T7" fmla="*/ 113 h 264"/>
                <a:gd name="T8" fmla="*/ 71 w 152"/>
                <a:gd name="T9" fmla="*/ 237 h 264"/>
                <a:gd name="T10" fmla="*/ 67 w 152"/>
                <a:gd name="T11" fmla="*/ 238 h 264"/>
                <a:gd name="T12" fmla="*/ 75 w 152"/>
                <a:gd name="T13" fmla="*/ 264 h 264"/>
                <a:gd name="T14" fmla="*/ 80 w 152"/>
                <a:gd name="T15" fmla="*/ 263 h 264"/>
                <a:gd name="T16" fmla="*/ 128 w 152"/>
                <a:gd name="T17" fmla="*/ 10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64">
                  <a:moveTo>
                    <a:pt x="128" y="106"/>
                  </a:moveTo>
                  <a:cubicBezTo>
                    <a:pt x="105" y="40"/>
                    <a:pt x="49" y="0"/>
                    <a:pt x="0" y="12"/>
                  </a:cubicBezTo>
                  <a:cubicBezTo>
                    <a:pt x="7" y="38"/>
                    <a:pt x="7" y="38"/>
                    <a:pt x="7" y="38"/>
                  </a:cubicBezTo>
                  <a:cubicBezTo>
                    <a:pt x="46" y="28"/>
                    <a:pt x="91" y="61"/>
                    <a:pt x="109" y="113"/>
                  </a:cubicBezTo>
                  <a:cubicBezTo>
                    <a:pt x="128" y="167"/>
                    <a:pt x="111" y="223"/>
                    <a:pt x="71" y="237"/>
                  </a:cubicBezTo>
                  <a:cubicBezTo>
                    <a:pt x="70" y="237"/>
                    <a:pt x="68" y="238"/>
                    <a:pt x="67" y="238"/>
                  </a:cubicBezTo>
                  <a:cubicBezTo>
                    <a:pt x="75" y="264"/>
                    <a:pt x="75" y="264"/>
                    <a:pt x="75" y="264"/>
                  </a:cubicBezTo>
                  <a:cubicBezTo>
                    <a:pt x="77" y="264"/>
                    <a:pt x="78" y="263"/>
                    <a:pt x="80" y="263"/>
                  </a:cubicBezTo>
                  <a:cubicBezTo>
                    <a:pt x="130" y="245"/>
                    <a:pt x="152" y="175"/>
                    <a:pt x="128" y="106"/>
                  </a:cubicBezTo>
                  <a:close/>
                </a:path>
              </a:pathLst>
            </a:custGeom>
            <a:solidFill>
              <a:schemeClr val="bg1">
                <a:lumMod val="85000"/>
              </a:schemeClr>
            </a:solidFill>
            <a:ln>
              <a:noFill/>
            </a:ln>
          </p:spPr>
          <p:txBody>
            <a:bodyPr anchor="ctr"/>
            <a:lstStyle/>
            <a:p>
              <a:pPr algn="ctr"/>
              <a:endParaRPr/>
            </a:p>
          </p:txBody>
        </p:sp>
        <p:sp>
          <p:nvSpPr>
            <p:cNvPr id="86" name="íSľîḑe"/>
            <p:cNvSpPr/>
            <p:nvPr/>
          </p:nvSpPr>
          <p:spPr bwMode="auto">
            <a:xfrm>
              <a:off x="5124954" y="2521377"/>
              <a:ext cx="1294728" cy="1587791"/>
            </a:xfrm>
            <a:custGeom>
              <a:avLst/>
              <a:gdLst>
                <a:gd name="T0" fmla="*/ 127 w 142"/>
                <a:gd name="T1" fmla="*/ 68 h 174"/>
                <a:gd name="T2" fmla="*/ 45 w 142"/>
                <a:gd name="T3" fmla="*/ 11 h 174"/>
                <a:gd name="T4" fmla="*/ 15 w 142"/>
                <a:gd name="T5" fmla="*/ 107 h 174"/>
                <a:gd name="T6" fmla="*/ 98 w 142"/>
                <a:gd name="T7" fmla="*/ 163 h 174"/>
                <a:gd name="T8" fmla="*/ 127 w 142"/>
                <a:gd name="T9" fmla="*/ 68 h 174"/>
                <a:gd name="T10" fmla="*/ 89 w 142"/>
                <a:gd name="T11" fmla="*/ 139 h 174"/>
                <a:gd name="T12" fmla="*/ 35 w 142"/>
                <a:gd name="T13" fmla="*/ 100 h 174"/>
                <a:gd name="T14" fmla="*/ 53 w 142"/>
                <a:gd name="T15" fmla="*/ 35 h 174"/>
                <a:gd name="T16" fmla="*/ 109 w 142"/>
                <a:gd name="T17" fmla="*/ 74 h 174"/>
                <a:gd name="T18" fmla="*/ 89 w 142"/>
                <a:gd name="T19" fmla="*/ 1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74">
                  <a:moveTo>
                    <a:pt x="127" y="68"/>
                  </a:moveTo>
                  <a:cubicBezTo>
                    <a:pt x="112" y="26"/>
                    <a:pt x="75" y="0"/>
                    <a:pt x="45" y="11"/>
                  </a:cubicBezTo>
                  <a:cubicBezTo>
                    <a:pt x="14" y="22"/>
                    <a:pt x="0" y="65"/>
                    <a:pt x="15" y="107"/>
                  </a:cubicBezTo>
                  <a:cubicBezTo>
                    <a:pt x="30" y="149"/>
                    <a:pt x="67" y="174"/>
                    <a:pt x="98" y="163"/>
                  </a:cubicBezTo>
                  <a:cubicBezTo>
                    <a:pt x="129" y="152"/>
                    <a:pt x="142" y="109"/>
                    <a:pt x="127" y="68"/>
                  </a:cubicBezTo>
                  <a:close/>
                  <a:moveTo>
                    <a:pt x="89" y="139"/>
                  </a:moveTo>
                  <a:cubicBezTo>
                    <a:pt x="68" y="146"/>
                    <a:pt x="45" y="128"/>
                    <a:pt x="35" y="100"/>
                  </a:cubicBezTo>
                  <a:cubicBezTo>
                    <a:pt x="25" y="71"/>
                    <a:pt x="32" y="43"/>
                    <a:pt x="53" y="35"/>
                  </a:cubicBezTo>
                  <a:cubicBezTo>
                    <a:pt x="74" y="28"/>
                    <a:pt x="99" y="45"/>
                    <a:pt x="109" y="74"/>
                  </a:cubicBezTo>
                  <a:cubicBezTo>
                    <a:pt x="119" y="102"/>
                    <a:pt x="110" y="132"/>
                    <a:pt x="89" y="139"/>
                  </a:cubicBezTo>
                  <a:close/>
                </a:path>
              </a:pathLst>
            </a:custGeom>
            <a:solidFill>
              <a:schemeClr val="bg1">
                <a:lumMod val="95000"/>
              </a:schemeClr>
            </a:solidFill>
            <a:ln>
              <a:noFill/>
            </a:ln>
          </p:spPr>
          <p:txBody>
            <a:bodyPr anchor="ctr"/>
            <a:lstStyle/>
            <a:p>
              <a:pPr algn="ctr"/>
              <a:endParaRPr/>
            </a:p>
          </p:txBody>
        </p:sp>
        <p:sp>
          <p:nvSpPr>
            <p:cNvPr id="87" name="íṥ1ïde"/>
            <p:cNvSpPr/>
            <p:nvPr/>
          </p:nvSpPr>
          <p:spPr bwMode="auto">
            <a:xfrm>
              <a:off x="5571111" y="2547621"/>
              <a:ext cx="848572" cy="1469689"/>
            </a:xfrm>
            <a:custGeom>
              <a:avLst/>
              <a:gdLst>
                <a:gd name="T0" fmla="*/ 0 w 93"/>
                <a:gd name="T1" fmla="*/ 7 h 161"/>
                <a:gd name="T2" fmla="*/ 8 w 93"/>
                <a:gd name="T3" fmla="*/ 31 h 161"/>
                <a:gd name="T4" fmla="*/ 60 w 93"/>
                <a:gd name="T5" fmla="*/ 71 h 161"/>
                <a:gd name="T6" fmla="*/ 40 w 93"/>
                <a:gd name="T7" fmla="*/ 136 h 161"/>
                <a:gd name="T8" fmla="*/ 39 w 93"/>
                <a:gd name="T9" fmla="*/ 136 h 161"/>
                <a:gd name="T10" fmla="*/ 46 w 93"/>
                <a:gd name="T11" fmla="*/ 161 h 161"/>
                <a:gd name="T12" fmla="*/ 49 w 93"/>
                <a:gd name="T13" fmla="*/ 160 h 161"/>
                <a:gd name="T14" fmla="*/ 78 w 93"/>
                <a:gd name="T15" fmla="*/ 65 h 161"/>
                <a:gd name="T16" fmla="*/ 0 w 93"/>
                <a:gd name="T17" fmla="*/ 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61">
                  <a:moveTo>
                    <a:pt x="0" y="7"/>
                  </a:moveTo>
                  <a:cubicBezTo>
                    <a:pt x="8" y="31"/>
                    <a:pt x="8" y="31"/>
                    <a:pt x="8" y="31"/>
                  </a:cubicBezTo>
                  <a:cubicBezTo>
                    <a:pt x="28" y="27"/>
                    <a:pt x="51" y="44"/>
                    <a:pt x="60" y="71"/>
                  </a:cubicBezTo>
                  <a:cubicBezTo>
                    <a:pt x="70" y="99"/>
                    <a:pt x="61" y="129"/>
                    <a:pt x="40" y="136"/>
                  </a:cubicBezTo>
                  <a:cubicBezTo>
                    <a:pt x="40" y="136"/>
                    <a:pt x="39" y="136"/>
                    <a:pt x="39" y="136"/>
                  </a:cubicBezTo>
                  <a:cubicBezTo>
                    <a:pt x="46" y="161"/>
                    <a:pt x="46" y="161"/>
                    <a:pt x="46" y="161"/>
                  </a:cubicBezTo>
                  <a:cubicBezTo>
                    <a:pt x="47" y="160"/>
                    <a:pt x="48" y="160"/>
                    <a:pt x="49" y="160"/>
                  </a:cubicBezTo>
                  <a:cubicBezTo>
                    <a:pt x="80" y="149"/>
                    <a:pt x="93" y="106"/>
                    <a:pt x="78" y="65"/>
                  </a:cubicBezTo>
                  <a:cubicBezTo>
                    <a:pt x="64" y="25"/>
                    <a:pt x="30" y="0"/>
                    <a:pt x="0" y="7"/>
                  </a:cubicBezTo>
                  <a:close/>
                </a:path>
              </a:pathLst>
            </a:custGeom>
            <a:solidFill>
              <a:schemeClr val="bg1">
                <a:lumMod val="85000"/>
              </a:schemeClr>
            </a:solidFill>
            <a:ln>
              <a:noFill/>
            </a:ln>
          </p:spPr>
          <p:txBody>
            <a:bodyPr anchor="ctr"/>
            <a:lstStyle/>
            <a:p>
              <a:pPr algn="ctr"/>
              <a:endParaRPr/>
            </a:p>
          </p:txBody>
        </p:sp>
        <p:sp>
          <p:nvSpPr>
            <p:cNvPr id="88" name="ïṡľïḋê"/>
            <p:cNvSpPr/>
            <p:nvPr/>
          </p:nvSpPr>
          <p:spPr bwMode="auto">
            <a:xfrm>
              <a:off x="5527370" y="3011273"/>
              <a:ext cx="489897" cy="612371"/>
            </a:xfrm>
            <a:custGeom>
              <a:avLst/>
              <a:gdLst>
                <a:gd name="T0" fmla="*/ 49 w 54"/>
                <a:gd name="T1" fmla="*/ 26 h 67"/>
                <a:gd name="T2" fmla="*/ 37 w 54"/>
                <a:gd name="T3" fmla="*/ 62 h 67"/>
                <a:gd name="T4" fmla="*/ 5 w 54"/>
                <a:gd name="T5" fmla="*/ 41 h 67"/>
                <a:gd name="T6" fmla="*/ 17 w 54"/>
                <a:gd name="T7" fmla="*/ 4 h 67"/>
                <a:gd name="T8" fmla="*/ 49 w 54"/>
                <a:gd name="T9" fmla="*/ 26 h 67"/>
              </a:gdLst>
              <a:ahLst/>
              <a:cxnLst>
                <a:cxn ang="0">
                  <a:pos x="T0" y="T1"/>
                </a:cxn>
                <a:cxn ang="0">
                  <a:pos x="T2" y="T3"/>
                </a:cxn>
                <a:cxn ang="0">
                  <a:pos x="T4" y="T5"/>
                </a:cxn>
                <a:cxn ang="0">
                  <a:pos x="T6" y="T7"/>
                </a:cxn>
                <a:cxn ang="0">
                  <a:pos x="T8" y="T9"/>
                </a:cxn>
              </a:cxnLst>
              <a:rect l="0" t="0" r="r" b="b"/>
              <a:pathLst>
                <a:path w="54" h="67">
                  <a:moveTo>
                    <a:pt x="49" y="26"/>
                  </a:moveTo>
                  <a:cubicBezTo>
                    <a:pt x="54" y="42"/>
                    <a:pt x="49" y="58"/>
                    <a:pt x="37" y="62"/>
                  </a:cubicBezTo>
                  <a:cubicBezTo>
                    <a:pt x="25" y="67"/>
                    <a:pt x="11" y="57"/>
                    <a:pt x="5" y="41"/>
                  </a:cubicBezTo>
                  <a:cubicBezTo>
                    <a:pt x="0" y="24"/>
                    <a:pt x="5" y="8"/>
                    <a:pt x="17" y="4"/>
                  </a:cubicBezTo>
                  <a:cubicBezTo>
                    <a:pt x="29" y="0"/>
                    <a:pt x="43" y="9"/>
                    <a:pt x="49" y="26"/>
                  </a:cubicBezTo>
                  <a:close/>
                </a:path>
              </a:pathLst>
            </a:custGeom>
            <a:solidFill>
              <a:schemeClr val="accent1">
                <a:lumMod val="60000"/>
                <a:lumOff val="40000"/>
              </a:schemeClr>
            </a:solidFill>
            <a:ln>
              <a:noFill/>
            </a:ln>
          </p:spPr>
          <p:txBody>
            <a:bodyPr anchor="ctr"/>
            <a:lstStyle/>
            <a:p>
              <a:pPr algn="ctr"/>
              <a:endParaRPr/>
            </a:p>
          </p:txBody>
        </p:sp>
        <p:sp>
          <p:nvSpPr>
            <p:cNvPr id="89" name="íśľiḋe"/>
            <p:cNvSpPr/>
            <p:nvPr/>
          </p:nvSpPr>
          <p:spPr bwMode="auto">
            <a:xfrm>
              <a:off x="5697961" y="3020022"/>
              <a:ext cx="319309" cy="559881"/>
            </a:xfrm>
            <a:custGeom>
              <a:avLst/>
              <a:gdLst>
                <a:gd name="T0" fmla="*/ 0 w 35"/>
                <a:gd name="T1" fmla="*/ 2 h 61"/>
                <a:gd name="T2" fmla="*/ 18 w 35"/>
                <a:gd name="T3" fmla="*/ 61 h 61"/>
                <a:gd name="T4" fmla="*/ 18 w 35"/>
                <a:gd name="T5" fmla="*/ 61 h 61"/>
                <a:gd name="T6" fmla="*/ 30 w 35"/>
                <a:gd name="T7" fmla="*/ 25 h 61"/>
                <a:gd name="T8" fmla="*/ 0 w 35"/>
                <a:gd name="T9" fmla="*/ 2 h 61"/>
              </a:gdLst>
              <a:ahLst/>
              <a:cxnLst>
                <a:cxn ang="0">
                  <a:pos x="T0" y="T1"/>
                </a:cxn>
                <a:cxn ang="0">
                  <a:pos x="T2" y="T3"/>
                </a:cxn>
                <a:cxn ang="0">
                  <a:pos x="T4" y="T5"/>
                </a:cxn>
                <a:cxn ang="0">
                  <a:pos x="T6" y="T7"/>
                </a:cxn>
                <a:cxn ang="0">
                  <a:pos x="T8" y="T9"/>
                </a:cxn>
              </a:cxnLst>
              <a:rect l="0" t="0" r="r" b="b"/>
              <a:pathLst>
                <a:path w="35" h="61">
                  <a:moveTo>
                    <a:pt x="0" y="2"/>
                  </a:moveTo>
                  <a:cubicBezTo>
                    <a:pt x="18" y="61"/>
                    <a:pt x="18" y="61"/>
                    <a:pt x="18" y="61"/>
                  </a:cubicBezTo>
                  <a:cubicBezTo>
                    <a:pt x="18" y="61"/>
                    <a:pt x="18" y="61"/>
                    <a:pt x="18" y="61"/>
                  </a:cubicBezTo>
                  <a:cubicBezTo>
                    <a:pt x="30" y="57"/>
                    <a:pt x="35" y="41"/>
                    <a:pt x="30" y="25"/>
                  </a:cubicBezTo>
                  <a:cubicBezTo>
                    <a:pt x="24" y="10"/>
                    <a:pt x="12" y="0"/>
                    <a:pt x="0" y="2"/>
                  </a:cubicBezTo>
                  <a:close/>
                </a:path>
              </a:pathLst>
            </a:custGeom>
            <a:solidFill>
              <a:schemeClr val="accent1"/>
            </a:solidFill>
            <a:ln>
              <a:noFill/>
            </a:ln>
          </p:spPr>
          <p:txBody>
            <a:bodyPr anchor="ctr"/>
            <a:lstStyle/>
            <a:p>
              <a:pPr algn="ctr"/>
              <a:endParaRPr/>
            </a:p>
          </p:txBody>
        </p:sp>
        <p:sp>
          <p:nvSpPr>
            <p:cNvPr id="90" name="ïşļiḓé"/>
            <p:cNvSpPr/>
            <p:nvPr/>
          </p:nvSpPr>
          <p:spPr bwMode="auto">
            <a:xfrm>
              <a:off x="7172023" y="1909006"/>
              <a:ext cx="809206" cy="822326"/>
            </a:xfrm>
            <a:custGeom>
              <a:avLst/>
              <a:gdLst>
                <a:gd name="T0" fmla="*/ 0 w 185"/>
                <a:gd name="T1" fmla="*/ 188 h 188"/>
                <a:gd name="T2" fmla="*/ 20 w 185"/>
                <a:gd name="T3" fmla="*/ 85 h 188"/>
                <a:gd name="T4" fmla="*/ 185 w 185"/>
                <a:gd name="T5" fmla="*/ 0 h 188"/>
                <a:gd name="T6" fmla="*/ 160 w 185"/>
                <a:gd name="T7" fmla="*/ 119 h 188"/>
                <a:gd name="T8" fmla="*/ 0 w 185"/>
                <a:gd name="T9" fmla="*/ 188 h 188"/>
              </a:gdLst>
              <a:ahLst/>
              <a:cxnLst>
                <a:cxn ang="0">
                  <a:pos x="T0" y="T1"/>
                </a:cxn>
                <a:cxn ang="0">
                  <a:pos x="T2" y="T3"/>
                </a:cxn>
                <a:cxn ang="0">
                  <a:pos x="T4" y="T5"/>
                </a:cxn>
                <a:cxn ang="0">
                  <a:pos x="T6" y="T7"/>
                </a:cxn>
                <a:cxn ang="0">
                  <a:pos x="T8" y="T9"/>
                </a:cxn>
              </a:cxnLst>
              <a:rect l="0" t="0" r="r" b="b"/>
              <a:pathLst>
                <a:path w="185" h="188">
                  <a:moveTo>
                    <a:pt x="0" y="188"/>
                  </a:moveTo>
                  <a:lnTo>
                    <a:pt x="20" y="85"/>
                  </a:lnTo>
                  <a:lnTo>
                    <a:pt x="185" y="0"/>
                  </a:lnTo>
                  <a:lnTo>
                    <a:pt x="160" y="119"/>
                  </a:lnTo>
                  <a:lnTo>
                    <a:pt x="0" y="188"/>
                  </a:lnTo>
                  <a:close/>
                </a:path>
              </a:pathLst>
            </a:custGeom>
            <a:solidFill>
              <a:schemeClr val="bg1">
                <a:lumMod val="85000"/>
              </a:schemeClr>
            </a:solidFill>
            <a:ln>
              <a:noFill/>
            </a:ln>
          </p:spPr>
          <p:txBody>
            <a:bodyPr anchor="ctr"/>
            <a:lstStyle/>
            <a:p>
              <a:pPr algn="ctr"/>
              <a:endParaRPr/>
            </a:p>
          </p:txBody>
        </p:sp>
        <p:sp>
          <p:nvSpPr>
            <p:cNvPr id="91" name="ïśḻiḋè"/>
            <p:cNvSpPr/>
            <p:nvPr/>
          </p:nvSpPr>
          <p:spPr bwMode="auto">
            <a:xfrm>
              <a:off x="7172023" y="2429522"/>
              <a:ext cx="1084772" cy="529265"/>
            </a:xfrm>
            <a:custGeom>
              <a:avLst/>
              <a:gdLst>
                <a:gd name="T0" fmla="*/ 0 w 248"/>
                <a:gd name="T1" fmla="*/ 69 h 121"/>
                <a:gd name="T2" fmla="*/ 87 w 248"/>
                <a:gd name="T3" fmla="*/ 121 h 121"/>
                <a:gd name="T4" fmla="*/ 248 w 248"/>
                <a:gd name="T5" fmla="*/ 69 h 121"/>
                <a:gd name="T6" fmla="*/ 160 w 248"/>
                <a:gd name="T7" fmla="*/ 0 h 121"/>
                <a:gd name="T8" fmla="*/ 0 w 248"/>
                <a:gd name="T9" fmla="*/ 69 h 121"/>
              </a:gdLst>
              <a:ahLst/>
              <a:cxnLst>
                <a:cxn ang="0">
                  <a:pos x="T0" y="T1"/>
                </a:cxn>
                <a:cxn ang="0">
                  <a:pos x="T2" y="T3"/>
                </a:cxn>
                <a:cxn ang="0">
                  <a:pos x="T4" y="T5"/>
                </a:cxn>
                <a:cxn ang="0">
                  <a:pos x="T6" y="T7"/>
                </a:cxn>
                <a:cxn ang="0">
                  <a:pos x="T8" y="T9"/>
                </a:cxn>
              </a:cxnLst>
              <a:rect l="0" t="0" r="r" b="b"/>
              <a:pathLst>
                <a:path w="248" h="121">
                  <a:moveTo>
                    <a:pt x="0" y="69"/>
                  </a:moveTo>
                  <a:lnTo>
                    <a:pt x="87" y="121"/>
                  </a:lnTo>
                  <a:lnTo>
                    <a:pt x="248" y="69"/>
                  </a:lnTo>
                  <a:lnTo>
                    <a:pt x="160" y="0"/>
                  </a:lnTo>
                  <a:lnTo>
                    <a:pt x="0" y="69"/>
                  </a:lnTo>
                  <a:close/>
                </a:path>
              </a:pathLst>
            </a:custGeom>
            <a:solidFill>
              <a:schemeClr val="bg1">
                <a:lumMod val="65000"/>
              </a:schemeClr>
            </a:solidFill>
            <a:ln>
              <a:noFill/>
            </a:ln>
          </p:spPr>
          <p:txBody>
            <a:bodyPr anchor="ctr"/>
            <a:lstStyle/>
            <a:p>
              <a:pPr algn="ctr"/>
              <a:endParaRPr/>
            </a:p>
          </p:txBody>
        </p:sp>
        <p:sp>
          <p:nvSpPr>
            <p:cNvPr id="92" name="iş1îḓé"/>
            <p:cNvSpPr/>
            <p:nvPr/>
          </p:nvSpPr>
          <p:spPr bwMode="auto">
            <a:xfrm>
              <a:off x="5671716" y="2320170"/>
              <a:ext cx="2322637" cy="1084771"/>
            </a:xfrm>
            <a:custGeom>
              <a:avLst/>
              <a:gdLst>
                <a:gd name="T0" fmla="*/ 11 w 254"/>
                <a:gd name="T1" fmla="*/ 119 h 119"/>
                <a:gd name="T2" fmla="*/ 2 w 254"/>
                <a:gd name="T3" fmla="*/ 113 h 119"/>
                <a:gd name="T4" fmla="*/ 7 w 254"/>
                <a:gd name="T5" fmla="*/ 100 h 119"/>
                <a:gd name="T6" fmla="*/ 239 w 254"/>
                <a:gd name="T7" fmla="*/ 2 h 119"/>
                <a:gd name="T8" fmla="*/ 252 w 254"/>
                <a:gd name="T9" fmla="*/ 8 h 119"/>
                <a:gd name="T10" fmla="*/ 247 w 254"/>
                <a:gd name="T11" fmla="*/ 21 h 119"/>
                <a:gd name="T12" fmla="*/ 15 w 254"/>
                <a:gd name="T13" fmla="*/ 118 h 119"/>
                <a:gd name="T14" fmla="*/ 11 w 254"/>
                <a:gd name="T15" fmla="*/ 11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119">
                  <a:moveTo>
                    <a:pt x="11" y="119"/>
                  </a:moveTo>
                  <a:cubicBezTo>
                    <a:pt x="7" y="119"/>
                    <a:pt x="3" y="117"/>
                    <a:pt x="2" y="113"/>
                  </a:cubicBezTo>
                  <a:cubicBezTo>
                    <a:pt x="0" y="108"/>
                    <a:pt x="2" y="102"/>
                    <a:pt x="7" y="100"/>
                  </a:cubicBezTo>
                  <a:cubicBezTo>
                    <a:pt x="239" y="2"/>
                    <a:pt x="239" y="2"/>
                    <a:pt x="239" y="2"/>
                  </a:cubicBezTo>
                  <a:cubicBezTo>
                    <a:pt x="244" y="0"/>
                    <a:pt x="250" y="3"/>
                    <a:pt x="252" y="8"/>
                  </a:cubicBezTo>
                  <a:cubicBezTo>
                    <a:pt x="254" y="13"/>
                    <a:pt x="252" y="19"/>
                    <a:pt x="247" y="21"/>
                  </a:cubicBezTo>
                  <a:cubicBezTo>
                    <a:pt x="15" y="118"/>
                    <a:pt x="15" y="118"/>
                    <a:pt x="15" y="118"/>
                  </a:cubicBezTo>
                  <a:cubicBezTo>
                    <a:pt x="14" y="119"/>
                    <a:pt x="12" y="119"/>
                    <a:pt x="11" y="119"/>
                  </a:cubicBezTo>
                  <a:close/>
                </a:path>
              </a:pathLst>
            </a:custGeom>
            <a:solidFill>
              <a:schemeClr val="bg1">
                <a:lumMod val="75000"/>
              </a:schemeClr>
            </a:solidFill>
            <a:ln>
              <a:noFill/>
            </a:ln>
          </p:spPr>
          <p:txBody>
            <a:bodyPr anchor="ctr"/>
            <a:lstStyle/>
            <a:p>
              <a:pPr algn="ctr"/>
              <a:endParaRPr/>
            </a:p>
          </p:txBody>
        </p:sp>
      </p:grpSp>
      <p:sp>
        <p:nvSpPr>
          <p:cNvPr id="2" name="文本框 1"/>
          <p:cNvSpPr txBox="1"/>
          <p:nvPr/>
        </p:nvSpPr>
        <p:spPr>
          <a:xfrm>
            <a:off x="652145" y="1584960"/>
            <a:ext cx="4798060" cy="674370"/>
          </a:xfrm>
          <a:prstGeom prst="rect">
            <a:avLst/>
          </a:prstGeom>
        </p:spPr>
        <p:txBody>
          <a:bodyPr wrap="square">
            <a:noAutofit/>
            <a:extLst>
              <a:ext uri="{4A0BC546-FE56-4ADE-93B0-CB8AF2F6F144}">
                <wpsdc:textFrameExt xmlns="" xmlns:wpsdc="http://www.wps.cn/officeDocument/2022/drawingmlCustomData" type="text"/>
              </a:ext>
            </a:extLst>
          </a:bodyPr>
          <a:lstStyle/>
          <a:p>
            <a:pPr algn="l"/>
            <a:r>
              <a:rPr lang="zh-CN" altLang="en-US" sz="3600" b="1" dirty="0">
                <a:solidFill>
                  <a:srgbClr val="0070C0"/>
                </a:solidFill>
                <a:latin typeface="微软雅黑" panose="020B0503020204020204" pitchFamily="34" charset="-122"/>
                <a:ea typeface="微软雅黑" panose="020B0503020204020204" pitchFamily="34" charset="-122"/>
                <a:sym typeface="+mn-ea"/>
              </a:rPr>
              <a:t>教学目标如何确定</a:t>
            </a:r>
            <a:endParaRPr lang="zh-CN" altLang="en-US" sz="3600" b="1" dirty="0">
              <a:solidFill>
                <a:srgbClr val="0070C0"/>
              </a:solidFill>
              <a:latin typeface="微软雅黑" panose="020B0503020204020204" pitchFamily="34" charset="-122"/>
              <a:ea typeface="微软雅黑" panose="020B0503020204020204" pitchFamily="34" charset="-122"/>
            </a:endParaRPr>
          </a:p>
          <a:p>
            <a:pPr algn="l"/>
            <a:endParaRPr lang="zh-CN" altLang="en-US" sz="3600" b="1" dirty="0">
              <a:solidFill>
                <a:srgbClr val="0070C0"/>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6078260" y="1973580"/>
            <a:ext cx="4995651" cy="3752215"/>
            <a:chOff x="1416" y="2026"/>
            <a:chExt cx="4966" cy="5909"/>
          </a:xfrm>
        </p:grpSpPr>
        <p:grpSp>
          <p:nvGrpSpPr>
            <p:cNvPr id="16" name="组合 15"/>
            <p:cNvGrpSpPr/>
            <p:nvPr/>
          </p:nvGrpSpPr>
          <p:grpSpPr>
            <a:xfrm>
              <a:off x="1416" y="2026"/>
              <a:ext cx="2665" cy="5909"/>
              <a:chOff x="1416" y="2026"/>
              <a:chExt cx="2665" cy="5909"/>
            </a:xfrm>
          </p:grpSpPr>
          <p:sp>
            <p:nvSpPr>
              <p:cNvPr id="3" name="文本框 2"/>
              <p:cNvSpPr txBox="1"/>
              <p:nvPr>
                <p:custDataLst>
                  <p:tags r:id="rId3"/>
                </p:custDataLst>
              </p:nvPr>
            </p:nvSpPr>
            <p:spPr>
              <a:xfrm>
                <a:off x="1416" y="2879"/>
                <a:ext cx="2665" cy="72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dirty="0">
                    <a:ln>
                      <a:solidFill>
                        <a:srgbClr val="034C83"/>
                      </a:solidFill>
                    </a:ln>
                    <a:latin typeface="Arial" panose="020B0604020202020204" pitchFamily="34" charset="0"/>
                    <a:ea typeface="微软雅黑" panose="020B0503020204020204" pitchFamily="34" charset="-122"/>
                  </a:rPr>
                  <a:t>课标内容要求</a:t>
                </a:r>
              </a:p>
            </p:txBody>
          </p:sp>
          <p:sp>
            <p:nvSpPr>
              <p:cNvPr id="10" name="文本框 9"/>
              <p:cNvSpPr txBox="1"/>
              <p:nvPr>
                <p:custDataLst>
                  <p:tags r:id="rId4"/>
                </p:custDataLst>
              </p:nvPr>
            </p:nvSpPr>
            <p:spPr>
              <a:xfrm>
                <a:off x="1416" y="3637"/>
                <a:ext cx="2127" cy="725"/>
              </a:xfrm>
              <a:prstGeom prst="rect">
                <a:avLst/>
              </a:prstGeom>
              <a:ln>
                <a:noFill/>
              </a:ln>
            </p:spPr>
            <p:txBody>
              <a:bodyPr wrap="square">
                <a:spAutoFit/>
                <a:extLst>
                  <a:ext uri="{4A0BC546-FE56-4ADE-93B0-CB8AF2F6F144}">
                    <wpsdc:textFrameExt xmlns="" xmlns:wpsdc="http://www.wps.cn/officeDocument/2022/drawingmlCustomData" type="text"/>
                  </a:ext>
                </a:extLst>
              </a:bodyPr>
              <a:lstStyle/>
              <a:p>
                <a:pPr algn="l"/>
                <a:r>
                  <a:rPr lang="zh-CN" altLang="en-US" sz="2400" b="1" dirty="0">
                    <a:ln>
                      <a:noFill/>
                    </a:ln>
                    <a:solidFill>
                      <a:schemeClr val="accent1">
                        <a:lumMod val="75000"/>
                      </a:schemeClr>
                    </a:solidFill>
                    <a:latin typeface="Arial" panose="020B0604020202020204" pitchFamily="34" charset="0"/>
                    <a:ea typeface="微软雅黑" panose="020B0503020204020204" pitchFamily="34" charset="-122"/>
                  </a:rPr>
                  <a:t>核心素养水平</a:t>
                </a:r>
              </a:p>
            </p:txBody>
          </p:sp>
          <p:sp>
            <p:nvSpPr>
              <p:cNvPr id="11" name="文本框 10"/>
              <p:cNvSpPr txBox="1"/>
              <p:nvPr>
                <p:custDataLst>
                  <p:tags r:id="rId5"/>
                </p:custDataLst>
              </p:nvPr>
            </p:nvSpPr>
            <p:spPr>
              <a:xfrm>
                <a:off x="1417" y="4557"/>
                <a:ext cx="2125" cy="72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a:ln>
                      <a:solidFill>
                        <a:srgbClr val="034C83"/>
                      </a:solidFill>
                    </a:ln>
                    <a:latin typeface="Arial" panose="020B0604020202020204" pitchFamily="34" charset="0"/>
                    <a:ea typeface="微软雅黑" panose="020B0503020204020204" pitchFamily="34" charset="-122"/>
                  </a:rPr>
                  <a:t>学业质量等级</a:t>
                </a:r>
              </a:p>
            </p:txBody>
          </p:sp>
          <p:sp>
            <p:nvSpPr>
              <p:cNvPr id="12" name="文本框 11"/>
              <p:cNvSpPr txBox="1"/>
              <p:nvPr>
                <p:custDataLst>
                  <p:tags r:id="rId6"/>
                </p:custDataLst>
              </p:nvPr>
            </p:nvSpPr>
            <p:spPr>
              <a:xfrm>
                <a:off x="1416" y="2026"/>
                <a:ext cx="2457" cy="72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a:ln>
                      <a:solidFill>
                        <a:srgbClr val="034C83"/>
                      </a:solidFill>
                    </a:ln>
                    <a:latin typeface="Arial" panose="020B0604020202020204" pitchFamily="34" charset="0"/>
                    <a:ea typeface="微软雅黑" panose="020B0503020204020204" pitchFamily="34" charset="-122"/>
                  </a:rPr>
                  <a:t>学科课程内容</a:t>
                </a:r>
              </a:p>
            </p:txBody>
          </p:sp>
          <p:sp>
            <p:nvSpPr>
              <p:cNvPr id="13" name="文本框 12"/>
              <p:cNvSpPr txBox="1"/>
              <p:nvPr>
                <p:custDataLst>
                  <p:tags r:id="rId7"/>
                </p:custDataLst>
              </p:nvPr>
            </p:nvSpPr>
            <p:spPr>
              <a:xfrm>
                <a:off x="1417" y="6305"/>
                <a:ext cx="2606" cy="72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a:ln>
                      <a:solidFill>
                        <a:srgbClr val="034C83"/>
                      </a:solidFill>
                    </a:ln>
                    <a:latin typeface="Arial" panose="020B0604020202020204" pitchFamily="34" charset="0"/>
                    <a:ea typeface="微软雅黑" panose="020B0503020204020204" pitchFamily="34" charset="-122"/>
                  </a:rPr>
                  <a:t>历年高考真题</a:t>
                </a:r>
              </a:p>
            </p:txBody>
          </p:sp>
          <p:sp>
            <p:nvSpPr>
              <p:cNvPr id="14" name="文本框 13"/>
              <p:cNvSpPr txBox="1"/>
              <p:nvPr>
                <p:custDataLst>
                  <p:tags r:id="rId8"/>
                </p:custDataLst>
              </p:nvPr>
            </p:nvSpPr>
            <p:spPr>
              <a:xfrm>
                <a:off x="1417" y="7210"/>
                <a:ext cx="2457" cy="72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a:ln>
                      <a:solidFill>
                        <a:srgbClr val="034C83"/>
                      </a:solidFill>
                    </a:ln>
                    <a:latin typeface="Arial" panose="020B0604020202020204" pitchFamily="34" charset="0"/>
                    <a:ea typeface="微软雅黑" panose="020B0503020204020204" pitchFamily="34" charset="-122"/>
                  </a:rPr>
                  <a:t>备课课程资源</a:t>
                </a:r>
              </a:p>
            </p:txBody>
          </p:sp>
          <p:sp>
            <p:nvSpPr>
              <p:cNvPr id="15" name="文本框 14"/>
              <p:cNvSpPr txBox="1"/>
              <p:nvPr>
                <p:custDataLst>
                  <p:tags r:id="rId9"/>
                </p:custDataLst>
              </p:nvPr>
            </p:nvSpPr>
            <p:spPr>
              <a:xfrm>
                <a:off x="1417" y="5400"/>
                <a:ext cx="2519" cy="725"/>
              </a:xfrm>
              <a:prstGeom prst="rect">
                <a:avLst/>
              </a:prstGeom>
            </p:spPr>
            <p:txBody>
              <a:bodyPr wrap="square">
                <a:spAutoFit/>
                <a:extLst>
                  <a:ext uri="{4A0BC546-FE56-4ADE-93B0-CB8AF2F6F144}">
                    <wpsdc:textFrameExt xmlns="" xmlns:wpsdc="http://www.wps.cn/officeDocument/2022/drawingmlCustomData" type="text"/>
                  </a:ext>
                </a:extLst>
              </a:bodyPr>
              <a:lstStyle/>
              <a:p>
                <a:pPr algn="l"/>
                <a:r>
                  <a:rPr lang="zh-CN" altLang="en-US" sz="2400">
                    <a:ln>
                      <a:solidFill>
                        <a:srgbClr val="034C83"/>
                      </a:solidFill>
                    </a:ln>
                    <a:latin typeface="Arial" panose="020B0604020202020204" pitchFamily="34" charset="0"/>
                    <a:ea typeface="微软雅黑" panose="020B0503020204020204" pitchFamily="34" charset="-122"/>
                  </a:rPr>
                  <a:t>学生学情分析</a:t>
                </a:r>
              </a:p>
            </p:txBody>
          </p:sp>
        </p:grpSp>
        <p:sp>
          <p:nvSpPr>
            <p:cNvPr id="17" name="右大括号 16"/>
            <p:cNvSpPr/>
            <p:nvPr>
              <p:custDataLst>
                <p:tags r:id="rId1"/>
              </p:custDataLst>
            </p:nvPr>
          </p:nvSpPr>
          <p:spPr>
            <a:xfrm>
              <a:off x="3642" y="2110"/>
              <a:ext cx="956" cy="5620"/>
            </a:xfrm>
            <a:prstGeom prst="righ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a:ln>
                  <a:solidFill>
                    <a:srgbClr val="034C83"/>
                  </a:solidFill>
                </a:ln>
              </a:endParaRPr>
            </a:p>
          </p:txBody>
        </p:sp>
        <p:sp>
          <p:nvSpPr>
            <p:cNvPr id="18" name="文本框 17"/>
            <p:cNvSpPr txBox="1"/>
            <p:nvPr>
              <p:custDataLst>
                <p:tags r:id="rId2"/>
              </p:custDataLst>
            </p:nvPr>
          </p:nvSpPr>
          <p:spPr>
            <a:xfrm>
              <a:off x="4769" y="4583"/>
              <a:ext cx="1613" cy="822"/>
            </a:xfrm>
            <a:prstGeom prst="rect">
              <a:avLst/>
            </a:prstGeom>
            <a:ln w="6350">
              <a:solidFill>
                <a:srgbClr val="0579CD"/>
              </a:solidFill>
            </a:ln>
          </p:spPr>
          <p:txBody>
            <a:bodyPr wrap="square">
              <a:spAutoFit/>
              <a:extLst>
                <a:ext uri="{4A0BC546-FE56-4ADE-93B0-CB8AF2F6F144}">
                  <wpsdc:textFrameExt xmlns="" xmlns:wpsdc="http://www.wps.cn/officeDocument/2022/drawingmlCustomData" type="text"/>
                </a:ext>
              </a:extLst>
            </a:bodyPr>
            <a:lstStyle/>
            <a:p>
              <a:pPr algn="l"/>
              <a:r>
                <a:rPr lang="zh-CN" altLang="en-US" sz="2800">
                  <a:ln>
                    <a:solidFill>
                      <a:srgbClr val="034C83"/>
                    </a:solidFill>
                  </a:ln>
                  <a:latin typeface="Arial" panose="020B0604020202020204" pitchFamily="34" charset="0"/>
                  <a:ea typeface="微软雅黑" panose="020B0503020204020204" pitchFamily="34" charset="-122"/>
                </a:rPr>
                <a:t>教学目标</a:t>
              </a:r>
            </a:p>
          </p:txBody>
        </p:sp>
      </p:grpSp>
    </p:spTree>
  </p:cSld>
  <p:clrMapOvr>
    <a:masterClrMapping/>
  </p:clrMapOvr>
  <mc:AlternateContent xmlns:mc="http://schemas.openxmlformats.org/markup-compatibility/2006">
    <mc:Choice xmlns=""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THINKCELLUNDODONOTDELETE" val="0"/>
  <p:tag name="ISLIDE.THEME" val="fa22a004-816b-405f-98f3-75c6fceb51cf"/>
  <p:tag name="ISPRING_PRESENTATION_TITLE" val="蓝色简约商务框架完整通用总结计划PPT模板"/>
  <p:tag name="ISPRING_FIRST_PUBLISH" val="1"/>
  <p:tag name="KSO_WPP_MARK_KEY" val="70111895-64a5-4dec-a63c-c181988b2944"/>
  <p:tag name="COMMONDATA" val="eyJoZGlkIjoiZDNkODY4MDFiMTdkNTRlYTUzYmZlNTEwZTQzNjM0OT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938*376"/>
  <p:tag name="TABLE_ENDDRAG_RECT" val="13*110*938*376"/>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TABLE_ENDDRAG_ORIGIN_RECT" val="930*509"/>
  <p:tag name="TABLE_ENDDRAG_RECT" val="19*5*930*509"/>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TABLE_ENDDRAG_ORIGIN_RECT" val="959*425"/>
  <p:tag name="TABLE_ENDDRAG_RECT" val="0*6*959*425"/>
</p:tagLst>
</file>

<file path=ppt/tags/tag56.xml><?xml version="1.0" encoding="utf-8"?>
<p:tagLst xmlns:a="http://schemas.openxmlformats.org/drawingml/2006/main" xmlns:r="http://schemas.openxmlformats.org/officeDocument/2006/relationships" xmlns:p="http://schemas.openxmlformats.org/presentationml/2006/main">
  <p:tag name="TABLE_ENDDRAG_ORIGIN_RECT" val="918*378"/>
  <p:tag name="TABLE_ENDDRAG_RECT" val="27*96*918*378"/>
</p:tagLst>
</file>

<file path=ppt/tags/tag57.xml><?xml version="1.0" encoding="utf-8"?>
<p:tagLst xmlns:a="http://schemas.openxmlformats.org/drawingml/2006/main" xmlns:r="http://schemas.openxmlformats.org/officeDocument/2006/relationships" xmlns:p="http://schemas.openxmlformats.org/presentationml/2006/main">
  <p:tag name="TABLE_ENDDRAG_ORIGIN_RECT" val="954*344"/>
  <p:tag name="TABLE_ENDDRAG_RECT" val="0*11*954*344"/>
</p:tagLst>
</file>

<file path=ppt/tags/tag58.xml><?xml version="1.0" encoding="utf-8"?>
<p:tagLst xmlns:a="http://schemas.openxmlformats.org/drawingml/2006/main" xmlns:r="http://schemas.openxmlformats.org/officeDocument/2006/relationships" xmlns:p="http://schemas.openxmlformats.org/presentationml/2006/main">
  <p:tag name="TABLE_ENDDRAG_ORIGIN_RECT" val="935*437"/>
  <p:tag name="TABLE_ENDDRAG_RECT" val="24*75*935*437"/>
</p:tagLst>
</file>

<file path=ppt/tags/tag59.xml><?xml version="1.0" encoding="utf-8"?>
<p:tagLst xmlns:a="http://schemas.openxmlformats.org/drawingml/2006/main" xmlns:r="http://schemas.openxmlformats.org/officeDocument/2006/relationships" xmlns:p="http://schemas.openxmlformats.org/presentationml/2006/main">
  <p:tag name="TABLE_ENDDRAG_ORIGIN_RECT" val="653*280"/>
  <p:tag name="TABLE_ENDDRAG_RECT" val="18*147*653*28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TABLE_ENDDRAG_ORIGIN_RECT" val="259*313"/>
  <p:tag name="TABLE_ENDDRAG_RECT" val="662*148*259*313"/>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TABLE_ENDDRAG_ORIGIN_RECT" val="735*498"/>
  <p:tag name="TABLE_ENDDRAG_RECT" val="170*8*735*498"/>
</p:tagLst>
</file>

<file path=ppt/tags/tag64.xml><?xml version="1.0" encoding="utf-8"?>
<p:tagLst xmlns:a="http://schemas.openxmlformats.org/drawingml/2006/main" xmlns:r="http://schemas.openxmlformats.org/officeDocument/2006/relationships" xmlns:p="http://schemas.openxmlformats.org/presentationml/2006/main">
  <p:tag name="TABLE_ENDDRAG_ORIGIN_RECT" val="776*334"/>
  <p:tag name="TABLE_ENDDRAG_RECT" val="144*130*776*334"/>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主题5">
  <a:themeElements>
    <a:clrScheme name="房利美">
      <a:dk1>
        <a:srgbClr val="000000"/>
      </a:dk1>
      <a:lt1>
        <a:srgbClr val="FFFFFF"/>
      </a:lt1>
      <a:dk2>
        <a:srgbClr val="768394"/>
      </a:dk2>
      <a:lt2>
        <a:srgbClr val="F0F0F0"/>
      </a:lt2>
      <a:accent1>
        <a:srgbClr val="1E65BA"/>
      </a:accent1>
      <a:accent2>
        <a:srgbClr val="258BCD"/>
      </a:accent2>
      <a:accent3>
        <a:srgbClr val="3BD1EA"/>
      </a:accent3>
      <a:accent4>
        <a:srgbClr val="3F2C60"/>
      </a:accent4>
      <a:accent5>
        <a:srgbClr val="02987B"/>
      </a:accent5>
      <a:accent6>
        <a:srgbClr val="4788C3"/>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32</TotalTime>
  <Words>8378</Words>
  <PresentationFormat>自定义</PresentationFormat>
  <Paragraphs>752</Paragraphs>
  <Slides>54</Slides>
  <Notes>47</Notes>
  <HiddenSlides>0</HiddenSlides>
  <MMClips>1</MMClips>
  <ScaleCrop>false</ScaleCrop>
  <HeadingPairs>
    <vt:vector size="4" baseType="variant">
      <vt:variant>
        <vt:lpstr>主题</vt:lpstr>
      </vt:variant>
      <vt:variant>
        <vt:i4>1</vt:i4>
      </vt:variant>
      <vt:variant>
        <vt:lpstr>幻灯片标题</vt:lpstr>
      </vt:variant>
      <vt:variant>
        <vt:i4>54</vt:i4>
      </vt:variant>
    </vt:vector>
  </HeadingPairs>
  <TitlesOfParts>
    <vt:vector size="55" baseType="lpstr">
      <vt:lpstr>主题5</vt:lpstr>
      <vt:lpstr>幻灯片 1</vt:lpstr>
      <vt:lpstr>幻灯片 2</vt:lpstr>
      <vt:lpstr>幻灯片 3</vt:lpstr>
      <vt:lpstr>幻灯片 4</vt:lpstr>
      <vt:lpstr>幻灯片 5</vt:lpstr>
      <vt:lpstr>“三新”高考要求的教学目标</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vector>
  </TitlesOfParts>
  <LinksUpToDate>false</LinksUpToDate>
  <SharedDoc>false</SharedDoc>
  <HyperlinkBase>https://www.islide.cc</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2018-12-02T16:00:00Z</cp:lastPrinted>
  <dcterms:created xsi:type="dcterms:W3CDTF">2018-12-02T16:00:00Z</dcterms:created>
  <dcterms:modified xsi:type="dcterms:W3CDTF">2023-10-17T04:27:59Z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ICV" pid="2">
    <vt:lpwstr>79AC55F1F96C45BAB13610A15D9A12D7_13</vt:lpwstr>
  </property>
  <property fmtid="{D5CDD505-2E9C-101B-9397-08002B2CF9AE}" name="KSOProductBuildVer" pid="3">
    <vt:lpwstr>2052-12.1.0.15712</vt:lpwstr>
  </property>
  <property fmtid="{D5CDD505-2E9C-101B-9397-08002B2CF9AE}" name="NXPowerLiteLastOptimized" pid="4">
    <vt:lpwstr>14047053</vt:lpwstr>
  </property>
  <property fmtid="{D5CDD505-2E9C-101B-9397-08002B2CF9AE}" name="NXPowerLiteSettings" pid="5">
    <vt:lpwstr>F7000400038000</vt:lpwstr>
  </property>
  <property fmtid="{D5CDD505-2E9C-101B-9397-08002B2CF9AE}" name="NXPowerLiteVersion" pid="6">
    <vt:lpwstr>D5.0.3</vt:lpwstr>
  </property>
  <property fmtid="{D5CDD505-2E9C-101B-9397-08002B2CF9AE}" name="iSlide.Theme" pid="7">
    <vt:lpwstr>48706f29-9ca0-418e-876d-de7b156ca083</vt:lpwstr>
  </property>
</Properties>
</file>