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73" r:id="rId4"/>
    <p:sldId id="260" r:id="rId5"/>
    <p:sldId id="261" r:id="rId6"/>
    <p:sldId id="272" r:id="rId7"/>
    <p:sldId id="262" r:id="rId8"/>
    <p:sldId id="263" r:id="rId9"/>
    <p:sldId id="264" r:id="rId10"/>
    <p:sldId id="266" r:id="rId11"/>
    <p:sldId id="267" r:id="rId12"/>
    <p:sldId id="259" r:id="rId13"/>
    <p:sldId id="265" r:id="rId14"/>
    <p:sldId id="257" r:id="rId15"/>
    <p:sldId id="258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作" lastIdx="0" clrIdx="1"/>
  <p:cmAuthor id="3" name="abacab" initials="a" lastIdx="2" clrIdx="2"/>
  <p:cmAuthor id="4" name="zhang bq" initials="z" lastIdx="1" clrIdx="0"/>
  <p:cmAuthor id="5" name="842315294@qq.com" initials="8" lastIdx="1" clrIdx="0"/>
  <p:cmAuthor id="0" name="PPTer_Tang" initials="" lastIdx="1" clrIdx="0"/>
  <p:cmAuthor id="6" name="lenovo" initials="l" lastIdx="6" clrIdx="2"/>
  <p:cmAuthor id="7" name="宋洁然" initials="宋" lastIdx="2" clrIdx="1"/>
  <p:cmAuthor id="8" name="ming qiu" initials="m" lastIdx="17" clrIdx="1"/>
  <p:cmAuthor id="11" name="xiaoxuan Zeng" initials="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2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优秀是我们每个人的标配，优秀是我们每个人努力的方向。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rcRect l="12596" t="14058" r="12557" b="13873"/>
          <a:stretch>
            <a:fillRect/>
          </a:stretch>
        </p:blipFill>
        <p:spPr>
          <a:xfrm>
            <a:off x="534670" y="1462399"/>
            <a:ext cx="3460750" cy="3450594"/>
          </a:xfrm>
          <a:prstGeom prst="ellipse">
            <a:avLst/>
          </a:prstGeom>
        </p:spPr>
      </p:pic>
      <p:sp>
        <p:nvSpPr>
          <p:cNvPr id="5" name="标题 4"/>
          <p:cNvSpPr/>
          <p:nvPr>
            <p:ph type="ctrTitle"/>
          </p:nvPr>
        </p:nvSpPr>
        <p:spPr>
          <a:xfrm>
            <a:off x="2887980" y="1089660"/>
            <a:ext cx="8713470" cy="3281680"/>
          </a:xfrm>
        </p:spPr>
        <p:txBody>
          <a:bodyPr>
            <a:normAutofit fontScale="90000"/>
          </a:bodyPr>
          <a:p>
            <a:pPr algn="ctr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知识的融通</a:t>
            </a:r>
            <a:b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思维的进阶</a:t>
            </a:r>
            <a:r>
              <a:rPr lang="en-US" altLang="zh-CN" sz="5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5400" b="1">
                <a:solidFill>
                  <a:srgbClr val="C00000"/>
                </a:solidFill>
              </a:rPr>
              <a:t>               </a:t>
            </a:r>
            <a:br>
              <a:rPr lang="en-US" altLang="zh-CN" sz="5400" b="1">
                <a:solidFill>
                  <a:srgbClr val="C00000"/>
                </a:solidFill>
              </a:rPr>
            </a:br>
            <a:r>
              <a:rPr lang="en-US" altLang="zh-CN" sz="5400" b="1">
                <a:solidFill>
                  <a:srgbClr val="0070C0"/>
                </a:solidFill>
              </a:rPr>
              <a:t>     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——以秦朝政治为例谈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选必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与</a:t>
            </a:r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纲要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的整合</a:t>
            </a:r>
            <a:endParaRPr lang="zh-CN" altLang="en-US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 flipH="1">
            <a:off x="1220470" y="6007100"/>
            <a:ext cx="2082800" cy="42989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txBody>
          <a:bodyPr wrap="square" rtlCol="0" anchor="t">
            <a:spAutoFit/>
          </a:bodyPr>
          <a:p>
            <a:pPr algn="ctr">
              <a:lnSpc>
                <a:spcPct val="110000"/>
              </a:lnSpc>
            </a:pPr>
            <a:r>
              <a:rPr lang="en-US" altLang="zh-CN" sz="2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贵族政治</a:t>
            </a:r>
            <a:endParaRPr lang="zh-CN" altLang="en-US" sz="20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1221105" y="4912360"/>
            <a:ext cx="2081530" cy="768350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加强对地方控制，</a:t>
            </a:r>
            <a:endParaRPr lang="zh-CN" altLang="en-US" sz="20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>
              <a:lnSpc>
                <a:spcPct val="110000"/>
              </a:lnSpc>
            </a:pPr>
            <a:r>
              <a:rPr lang="zh-CN" altLang="en-US" sz="2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但尚未高度集权</a:t>
            </a:r>
            <a:endParaRPr lang="zh-CN" altLang="en-US" sz="20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1221105" y="4234180"/>
            <a:ext cx="2118995" cy="49720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txBody>
          <a:bodyPr wrap="square" rtlCol="0" anchor="t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王控制力有限</a:t>
            </a:r>
            <a:endParaRPr lang="zh-CN" altLang="en-US" sz="24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 flipH="1">
            <a:off x="4895850" y="4204970"/>
            <a:ext cx="5386705" cy="49720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txBody>
          <a:bodyPr wrap="squar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君主权力不断加强</a:t>
            </a:r>
            <a:endParaRPr lang="zh-CN" altLang="en-US" sz="24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4896485" y="6007100"/>
            <a:ext cx="5386705" cy="49720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txBody>
          <a:bodyPr wrap="squar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官僚政治</a:t>
            </a:r>
            <a:endParaRPr lang="zh-CN" altLang="en-US" sz="24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4895850" y="5099685"/>
            <a:ext cx="5387340" cy="497205"/>
          </a:xfrm>
          <a:prstGeom prst="rect">
            <a:avLst/>
          </a:prstGeom>
          <a:noFill/>
          <a:ln w="28575" cmpd="sng">
            <a:solidFill>
              <a:srgbClr val="7030A0"/>
            </a:solidFill>
            <a:prstDash val="solid"/>
          </a:ln>
        </p:spPr>
        <p:txBody>
          <a:bodyPr wrap="square" rtlCol="0" anchor="t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中央集权不断加强</a:t>
            </a:r>
            <a:endParaRPr lang="zh-CN" altLang="en-US" sz="24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3622040" y="4272915"/>
            <a:ext cx="915035" cy="409575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49225" y="4215765"/>
            <a:ext cx="116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62B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</a:t>
            </a:r>
            <a:r>
              <a:rPr lang="en-US" altLang="zh-CN" sz="2400" b="1">
                <a:solidFill>
                  <a:srgbClr val="062B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zh-CN" sz="2400" b="1">
              <a:solidFill>
                <a:srgbClr val="062B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08585" y="4982210"/>
            <a:ext cx="116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62B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</a:t>
            </a:r>
            <a:r>
              <a:rPr lang="en-US" altLang="zh-CN" sz="2400" b="1">
                <a:solidFill>
                  <a:srgbClr val="062B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zh-CN" sz="2400" b="1">
              <a:solidFill>
                <a:srgbClr val="062B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08585" y="5972810"/>
            <a:ext cx="116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62B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变化</a:t>
            </a:r>
            <a:r>
              <a:rPr lang="en-US" altLang="zh-CN" sz="2400" b="1">
                <a:solidFill>
                  <a:srgbClr val="062B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zh-CN" sz="2400" b="1">
              <a:solidFill>
                <a:srgbClr val="062B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06645" y="329565"/>
            <a:ext cx="2020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3200" b="1" u="sng">
                <a:solidFill>
                  <a:srgbClr val="062BCC"/>
                </a:solidFill>
              </a:rPr>
              <a:t>周秦之变</a:t>
            </a:r>
            <a:endParaRPr lang="zh-CN" altLang="en-US" sz="3200" b="1" u="sng"/>
          </a:p>
        </p:txBody>
      </p:sp>
      <p:sp>
        <p:nvSpPr>
          <p:cNvPr id="46" name="文本框 45"/>
          <p:cNvSpPr txBox="1"/>
          <p:nvPr/>
        </p:nvSpPr>
        <p:spPr>
          <a:xfrm>
            <a:off x="2282825" y="1224280"/>
            <a:ext cx="954405" cy="132207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宗法制</a:t>
            </a:r>
            <a:r>
              <a:rPr lang="en-US" altLang="zh-CN" sz="2000" b="1">
                <a:solidFill>
                  <a:srgbClr val="C00000"/>
                </a:solidFill>
              </a:rPr>
              <a:t>  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分封制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礼乐制</a:t>
            </a:r>
            <a:r>
              <a:rPr lang="en-US" altLang="zh-CN" sz="2000" b="1">
                <a:solidFill>
                  <a:srgbClr val="C00000"/>
                </a:solidFill>
              </a:rPr>
              <a:t>  </a:t>
            </a:r>
            <a:endParaRPr lang="en-US" altLang="zh-CN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世官制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370840" y="2667635"/>
            <a:ext cx="11092815" cy="64389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>
            <a:off x="7374890" y="2296795"/>
            <a:ext cx="9525" cy="5257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156210" y="2818130"/>
            <a:ext cx="11035665" cy="368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/>
              <a:t>夏</a:t>
            </a:r>
            <a:r>
              <a:rPr lang="en-US" altLang="zh-CN" b="1"/>
              <a:t>                   </a:t>
            </a:r>
            <a:r>
              <a:rPr lang="zh-CN" altLang="en-US" b="1"/>
              <a:t>商</a:t>
            </a:r>
            <a:r>
              <a:rPr lang="en-US" altLang="zh-CN" b="1"/>
              <a:t>              </a:t>
            </a:r>
            <a:r>
              <a:rPr lang="zh-CN" altLang="en-US" b="1"/>
              <a:t>西周</a:t>
            </a:r>
            <a:r>
              <a:rPr lang="en-US" altLang="zh-CN" b="1"/>
              <a:t>          </a:t>
            </a:r>
            <a:r>
              <a:rPr lang="zh-CN" altLang="en-US" b="1"/>
              <a:t>春秋</a:t>
            </a:r>
            <a:r>
              <a:rPr lang="en-US" altLang="zh-CN" b="1"/>
              <a:t>                            </a:t>
            </a:r>
            <a:r>
              <a:rPr lang="zh-CN" altLang="en-US" b="1"/>
              <a:t>战国</a:t>
            </a:r>
            <a:r>
              <a:rPr lang="en-US" altLang="zh-CN" b="1"/>
              <a:t>                                                             </a:t>
            </a:r>
            <a:r>
              <a:rPr lang="zh-CN" altLang="en-US" b="1"/>
              <a:t>秦</a:t>
            </a:r>
            <a:r>
              <a:rPr lang="en-US" altLang="zh-CN" b="1"/>
              <a:t>     </a:t>
            </a:r>
            <a:endParaRPr lang="en-US" altLang="zh-CN" b="1"/>
          </a:p>
        </p:txBody>
      </p:sp>
      <p:sp>
        <p:nvSpPr>
          <p:cNvPr id="53" name="左大括号 52"/>
          <p:cNvSpPr/>
          <p:nvPr/>
        </p:nvSpPr>
        <p:spPr>
          <a:xfrm rot="16200000">
            <a:off x="2424430" y="1219835"/>
            <a:ext cx="138430" cy="410083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248920" y="3370580"/>
            <a:ext cx="46475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贵族政治（贵族等级分封制）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55" name="左大括号 54"/>
          <p:cNvSpPr/>
          <p:nvPr/>
        </p:nvSpPr>
        <p:spPr>
          <a:xfrm rot="16200000">
            <a:off x="8517255" y="854710"/>
            <a:ext cx="162560" cy="4851400"/>
          </a:xfrm>
          <a:prstGeom prst="lef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324600" y="3432810"/>
            <a:ext cx="455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官僚政治（中央集权制度）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48920" y="1236980"/>
            <a:ext cx="701675" cy="7067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世袭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制；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157210" y="1069975"/>
            <a:ext cx="2218055" cy="1322070"/>
          </a:xfrm>
          <a:prstGeom prst="rect">
            <a:avLst/>
          </a:prstGeom>
          <a:noFill/>
          <a:ln w="2222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>
              <a:buClrTx/>
              <a:buSzTx/>
              <a:buNone/>
            </a:pP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皇帝制、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中央行政制度、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地方行政制度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buClrTx/>
              <a:buSzTx/>
              <a:buNone/>
            </a:pP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文书行政管理；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340100" y="1223645"/>
            <a:ext cx="1252855" cy="10147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rgbClr val="C00000"/>
                </a:solidFill>
                <a:sym typeface="+mn-ea"/>
              </a:rPr>
              <a:t>贵族等级</a:t>
            </a:r>
            <a:endParaRPr lang="zh-CN" altLang="en-US" sz="2000" b="1">
              <a:solidFill>
                <a:srgbClr val="C00000"/>
              </a:solidFill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rgbClr val="C00000"/>
                </a:solidFill>
                <a:sym typeface="+mn-ea"/>
              </a:rPr>
              <a:t>分封制</a:t>
            </a:r>
            <a:endParaRPr lang="zh-CN" altLang="en-US" sz="2000" b="1">
              <a:solidFill>
                <a:srgbClr val="C00000"/>
              </a:solidFill>
            </a:endParaRPr>
          </a:p>
          <a:p>
            <a:pPr algn="l">
              <a:buClrTx/>
              <a:buSzTx/>
              <a:buNone/>
            </a:pPr>
            <a:r>
              <a:rPr lang="zh-CN" altLang="en-US" sz="2000" b="1">
                <a:solidFill>
                  <a:srgbClr val="C00000"/>
                </a:solidFill>
                <a:sym typeface="+mn-ea"/>
              </a:rPr>
              <a:t>开始解体</a:t>
            </a:r>
            <a:endParaRPr lang="zh-CN" altLang="en-US" sz="2000" b="1">
              <a:solidFill>
                <a:srgbClr val="C00000"/>
              </a:solidFill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740275" y="1223645"/>
            <a:ext cx="2540000" cy="101473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君主权力加强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郡县制、官僚制等封建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kumimoji="1"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政治制度开始产生</a:t>
            </a:r>
            <a:endParaRPr kumimoji="1"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322705" y="1265555"/>
            <a:ext cx="690880" cy="706755"/>
          </a:xfrm>
          <a:prstGeom prst="rect">
            <a:avLst/>
          </a:prstGeom>
          <a:noFill/>
          <a:ln w="2222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rgbClr val="C00000"/>
                </a:solidFill>
                <a:sym typeface="+mn-ea"/>
              </a:rPr>
              <a:t>内外</a:t>
            </a:r>
            <a:endParaRPr lang="zh-CN" altLang="en-US" sz="2000" b="1">
              <a:solidFill>
                <a:srgbClr val="C00000"/>
              </a:solidFill>
              <a:sym typeface="+mn-ea"/>
            </a:endParaRPr>
          </a:p>
          <a:p>
            <a:pPr algn="l"/>
            <a:r>
              <a:rPr lang="zh-CN" altLang="en-US" sz="2000" b="1">
                <a:solidFill>
                  <a:srgbClr val="C00000"/>
                </a:solidFill>
                <a:sym typeface="+mn-ea"/>
              </a:rPr>
              <a:t>服制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622040" y="5091430"/>
            <a:ext cx="915035" cy="409575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3622040" y="6031230"/>
            <a:ext cx="915035" cy="409575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4709160" y="2296795"/>
            <a:ext cx="9525" cy="5257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300095" y="2294255"/>
            <a:ext cx="9525" cy="5257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43430" y="2291715"/>
            <a:ext cx="9525" cy="5257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20140" y="2279650"/>
            <a:ext cx="9525" cy="5257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368280" y="4221480"/>
            <a:ext cx="182308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政权组织结构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日趋紧密，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统治力度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大大加强。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62" grpId="0" bldLvl="0" animBg="1"/>
      <p:bldP spid="46" grpId="0" bldLvl="0" animBg="1"/>
      <p:bldP spid="60" grpId="0" bldLvl="0" animBg="1"/>
      <p:bldP spid="61" grpId="0" bldLvl="0" animBg="1"/>
      <p:bldP spid="53" grpId="0" bldLvl="0" animBg="1"/>
      <p:bldP spid="54" grpId="1"/>
      <p:bldP spid="55" grpId="1" bldLvl="0" animBg="1"/>
      <p:bldP spid="56" grpId="1"/>
      <p:bldP spid="25" grpId="0"/>
      <p:bldP spid="23" grpId="1" bldLvl="0" animBg="1"/>
      <p:bldP spid="27" grpId="0" bldLvl="0" animBg="1"/>
      <p:bldP spid="26" grpId="0" bldLvl="0" animBg="1"/>
      <p:bldP spid="43" grpId="0"/>
      <p:bldP spid="20" grpId="0" bldLvl="0" animBg="1"/>
      <p:bldP spid="5" grpId="0" bldLvl="0" animBg="1"/>
      <p:bldP spid="30" grpId="0" bldLvl="0" animBg="1"/>
      <p:bldP spid="44" grpId="0"/>
      <p:bldP spid="17" grpId="0" bldLvl="0" animBg="1"/>
      <p:bldP spid="6" grpId="0" bldLvl="0" animBg="1"/>
      <p:bldP spid="28" grpId="0" bldLvl="0" animBg="1"/>
      <p:bldP spid="11" grpId="1"/>
      <p:bldP spid="1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" name="直接连接符 1"/>
          <p:cNvCxnSpPr/>
          <p:nvPr/>
        </p:nvCxnSpPr>
        <p:spPr>
          <a:xfrm>
            <a:off x="0" y="4133215"/>
            <a:ext cx="12202795" cy="32385"/>
          </a:xfrm>
          <a:prstGeom prst="line">
            <a:avLst/>
          </a:prstGeom>
          <a:ln w="317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4699000" y="1442720"/>
            <a:ext cx="1706880" cy="2653665"/>
            <a:chOff x="7400" y="2272"/>
            <a:chExt cx="2688" cy="4179"/>
          </a:xfrm>
        </p:grpSpPr>
        <p:sp>
          <p:nvSpPr>
            <p:cNvPr id="3" name="文本框 2"/>
            <p:cNvSpPr txBox="1"/>
            <p:nvPr/>
          </p:nvSpPr>
          <p:spPr>
            <a:xfrm>
              <a:off x="7672" y="2272"/>
              <a:ext cx="173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皇帝制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400" y="3864"/>
              <a:ext cx="268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三公九卿制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774" y="5727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郡县制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3" name="上箭头 22"/>
            <p:cNvSpPr/>
            <p:nvPr/>
          </p:nvSpPr>
          <p:spPr>
            <a:xfrm>
              <a:off x="8334" y="3121"/>
              <a:ext cx="442" cy="713"/>
            </a:xfrm>
            <a:prstGeom prst="up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上箭头 23"/>
            <p:cNvSpPr/>
            <p:nvPr/>
          </p:nvSpPr>
          <p:spPr>
            <a:xfrm>
              <a:off x="8417" y="4801"/>
              <a:ext cx="442" cy="713"/>
            </a:xfrm>
            <a:prstGeom prst="up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259195" y="1899285"/>
            <a:ext cx="488950" cy="1684020"/>
            <a:chOff x="9857" y="2991"/>
            <a:chExt cx="770" cy="2652"/>
          </a:xfrm>
        </p:grpSpPr>
        <p:sp>
          <p:nvSpPr>
            <p:cNvPr id="21" name="文本框 20"/>
            <p:cNvSpPr txBox="1"/>
            <p:nvPr/>
          </p:nvSpPr>
          <p:spPr>
            <a:xfrm>
              <a:off x="9857" y="2991"/>
              <a:ext cx="770" cy="2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文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书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制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度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0" name="右弧形箭头 29"/>
            <p:cNvSpPr/>
            <p:nvPr/>
          </p:nvSpPr>
          <p:spPr>
            <a:xfrm rot="10800000" flipH="1">
              <a:off x="9924" y="3085"/>
              <a:ext cx="326" cy="2558"/>
            </a:xfrm>
            <a:prstGeom prst="curvedLeft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96920" y="3199765"/>
            <a:ext cx="1693545" cy="896620"/>
            <a:chOff x="5192" y="5039"/>
            <a:chExt cx="2667" cy="1412"/>
          </a:xfrm>
        </p:grpSpPr>
        <p:sp>
          <p:nvSpPr>
            <p:cNvPr id="6" name="文本框 5"/>
            <p:cNvSpPr txBox="1"/>
            <p:nvPr/>
          </p:nvSpPr>
          <p:spPr>
            <a:xfrm>
              <a:off x="5192" y="5727"/>
              <a:ext cx="220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rgbClr val="C00000"/>
                  </a:solidFill>
                  <a:latin typeface="黑体" panose="02010609060101010101" charset="-122"/>
                  <a:ea typeface="黑体" panose="02010609060101010101" charset="-122"/>
                </a:rPr>
                <a:t>边疆治理</a:t>
              </a:r>
              <a:endPara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上箭头 31"/>
            <p:cNvSpPr/>
            <p:nvPr/>
          </p:nvSpPr>
          <p:spPr>
            <a:xfrm rot="2820000">
              <a:off x="6890" y="4512"/>
              <a:ext cx="442" cy="1496"/>
            </a:xfrm>
            <a:prstGeom prst="up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71500" y="2650490"/>
            <a:ext cx="2790825" cy="1153160"/>
            <a:chOff x="900" y="4174"/>
            <a:chExt cx="4395" cy="1816"/>
          </a:xfrm>
        </p:grpSpPr>
        <p:sp>
          <p:nvSpPr>
            <p:cNvPr id="7" name="文本框 6"/>
            <p:cNvSpPr txBox="1"/>
            <p:nvPr/>
          </p:nvSpPr>
          <p:spPr>
            <a:xfrm>
              <a:off x="3411" y="4589"/>
              <a:ext cx="1248" cy="1307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选拔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官员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00" y="4589"/>
              <a:ext cx="2216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以法为教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以吏为师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左大括号 37"/>
            <p:cNvSpPr/>
            <p:nvPr/>
          </p:nvSpPr>
          <p:spPr>
            <a:xfrm>
              <a:off x="5143" y="4174"/>
              <a:ext cx="153" cy="1816"/>
            </a:xfrm>
            <a:prstGeom prst="leftBrace">
              <a:avLst/>
            </a:prstGeom>
            <a:ln w="4127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034530" y="2635250"/>
            <a:ext cx="3423285" cy="1393190"/>
            <a:chOff x="11078" y="4150"/>
            <a:chExt cx="5391" cy="2194"/>
          </a:xfrm>
        </p:grpSpPr>
        <p:sp>
          <p:nvSpPr>
            <p:cNvPr id="8" name="文本框 7"/>
            <p:cNvSpPr txBox="1"/>
            <p:nvPr/>
          </p:nvSpPr>
          <p:spPr>
            <a:xfrm>
              <a:off x="11521" y="4538"/>
              <a:ext cx="1248" cy="1307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管理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官员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807" y="4456"/>
              <a:ext cx="3662" cy="1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考核：上计制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监察：御史大夫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 </a:t>
              </a:r>
              <a:r>
                <a:rPr lang="en-US" altLang="zh-CN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     </a:t>
              </a:r>
              <a:r>
                <a:rPr lang="zh-CN" altLang="en-US" sz="2400" b="1">
                  <a:gradFill>
                    <a:gsLst>
                      <a:gs pos="0">
                        <a:srgbClr val="7B32B2"/>
                      </a:gs>
                      <a:gs pos="100000">
                        <a:srgbClr val="401A5D"/>
                      </a:gs>
                    </a:gsLst>
                    <a:lin scaled="0"/>
                  </a:gradFill>
                  <a:latin typeface="黑体" panose="02010609060101010101" charset="-122"/>
                  <a:ea typeface="黑体" panose="02010609060101010101" charset="-122"/>
                </a:rPr>
                <a:t>监御史</a:t>
              </a:r>
              <a:endParaRPr lang="zh-CN" altLang="en-US" sz="2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左大括号 38"/>
            <p:cNvSpPr/>
            <p:nvPr/>
          </p:nvSpPr>
          <p:spPr>
            <a:xfrm rot="10800000">
              <a:off x="11078" y="4150"/>
              <a:ext cx="153" cy="1816"/>
            </a:xfrm>
            <a:prstGeom prst="leftBrace">
              <a:avLst/>
            </a:prstGeom>
            <a:ln w="41275" cmpd="sng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99085" y="4172585"/>
            <a:ext cx="2995930" cy="1588770"/>
            <a:chOff x="471" y="6571"/>
            <a:chExt cx="4718" cy="2502"/>
          </a:xfrm>
        </p:grpSpPr>
        <p:sp>
          <p:nvSpPr>
            <p:cNvPr id="11" name="文本框 10"/>
            <p:cNvSpPr txBox="1"/>
            <p:nvPr/>
          </p:nvSpPr>
          <p:spPr>
            <a:xfrm>
              <a:off x="1998" y="7426"/>
              <a:ext cx="2700" cy="725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p>
              <a:pPr algn="l"/>
              <a:r>
                <a:rPr lang="zh-CN" altLang="en-US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法律</a:t>
              </a:r>
              <a:r>
                <a:rPr lang="en-US" altLang="zh-CN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</a:t>
              </a:r>
              <a:r>
                <a:rPr lang="zh-CN" altLang="en-US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教化</a:t>
              </a:r>
              <a:endParaRPr lang="zh-CN" altLang="en-US" sz="2400" b="1" kern="100" dirty="0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71" y="8349"/>
              <a:ext cx="2940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 b="1" kern="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法</a:t>
              </a:r>
              <a:r>
                <a:rPr lang="zh-CN" sz="2400" b="1" kern="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家</a:t>
              </a:r>
              <a:r>
                <a:rPr lang="en-US" altLang="zh-CN" sz="2400" b="1" kern="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-</a:t>
              </a:r>
              <a:r>
                <a:rPr lang="zh-CN" altLang="en-US" sz="2400" b="1" kern="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律、令</a:t>
              </a:r>
              <a:endParaRPr lang="zh-CN" altLang="en-US" sz="2400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628" y="8349"/>
              <a:ext cx="1252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sz="2400" b="1" kern="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三老</a:t>
              </a:r>
              <a:endParaRPr lang="zh-CN" sz="2400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V="1">
              <a:off x="3917" y="6571"/>
              <a:ext cx="1273" cy="696"/>
            </a:xfrm>
            <a:prstGeom prst="line">
              <a:avLst/>
            </a:prstGeom>
            <a:ln w="762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3221990" y="4172585"/>
            <a:ext cx="1489710" cy="1588770"/>
            <a:chOff x="5074" y="6571"/>
            <a:chExt cx="2346" cy="2502"/>
          </a:xfrm>
        </p:grpSpPr>
        <p:sp>
          <p:nvSpPr>
            <p:cNvPr id="15" name="文本框 14"/>
            <p:cNvSpPr txBox="1"/>
            <p:nvPr/>
          </p:nvSpPr>
          <p:spPr>
            <a:xfrm>
              <a:off x="5074" y="7409"/>
              <a:ext cx="2216" cy="725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p>
              <a:pPr algn="l"/>
              <a:r>
                <a:rPr lang="zh-CN" altLang="en-US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户籍管理</a:t>
              </a:r>
              <a:endParaRPr lang="zh-CN" altLang="en-US" sz="2400" b="1" kern="100" dirty="0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204" y="8349"/>
              <a:ext cx="221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分类登记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6017" y="6571"/>
              <a:ext cx="212" cy="794"/>
            </a:xfrm>
            <a:prstGeom prst="line">
              <a:avLst/>
            </a:prstGeom>
            <a:ln w="762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4886960" y="4194175"/>
            <a:ext cx="3244850" cy="1567180"/>
            <a:chOff x="7696" y="6605"/>
            <a:chExt cx="5110" cy="2468"/>
          </a:xfrm>
        </p:grpSpPr>
        <p:sp>
          <p:nvSpPr>
            <p:cNvPr id="9" name="文本框 8"/>
            <p:cNvSpPr txBox="1"/>
            <p:nvPr/>
          </p:nvSpPr>
          <p:spPr>
            <a:xfrm>
              <a:off x="7774" y="8349"/>
              <a:ext cx="1734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4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乡里制</a:t>
              </a:r>
              <a:endPara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269" y="8349"/>
              <a:ext cx="221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 b="1" kern="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什伍组织</a:t>
              </a:r>
              <a:endParaRPr lang="zh-CN" altLang="en-US" sz="2400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696" y="7426"/>
              <a:ext cx="5110" cy="725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p>
              <a:pPr algn="l"/>
              <a:r>
                <a:rPr lang="zh-CN" altLang="en-US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基层组织</a:t>
              </a:r>
              <a:r>
                <a:rPr lang="en-US" altLang="zh-CN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 </a:t>
              </a:r>
              <a:r>
                <a:rPr lang="zh-CN" altLang="en-US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管理与监督</a:t>
              </a:r>
              <a:endParaRPr lang="zh-CN" altLang="en-US" sz="2400" b="1" kern="100" dirty="0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1" name="上箭头 30"/>
            <p:cNvSpPr/>
            <p:nvPr/>
          </p:nvSpPr>
          <p:spPr>
            <a:xfrm>
              <a:off x="8408" y="6665"/>
              <a:ext cx="442" cy="713"/>
            </a:xfrm>
            <a:prstGeom prst="upArrow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 flipV="1">
              <a:off x="10694" y="6605"/>
              <a:ext cx="361" cy="785"/>
            </a:xfrm>
            <a:prstGeom prst="line">
              <a:avLst/>
            </a:prstGeom>
            <a:ln w="762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8528050" y="4161790"/>
            <a:ext cx="2937510" cy="1599565"/>
            <a:chOff x="13430" y="6554"/>
            <a:chExt cx="4626" cy="2519"/>
          </a:xfrm>
        </p:grpSpPr>
        <p:sp>
          <p:nvSpPr>
            <p:cNvPr id="16" name="文本框 15"/>
            <p:cNvSpPr txBox="1"/>
            <p:nvPr/>
          </p:nvSpPr>
          <p:spPr>
            <a:xfrm>
              <a:off x="13719" y="7409"/>
              <a:ext cx="2216" cy="725"/>
            </a:xfrm>
            <a:prstGeom prst="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ysDot"/>
            </a:ln>
          </p:spPr>
          <p:txBody>
            <a:bodyPr wrap="none" rtlCol="0">
              <a:spAutoFit/>
            </a:bodyPr>
            <a:p>
              <a:pPr algn="l"/>
              <a:r>
                <a:rPr lang="zh-CN" sz="2400" b="1" kern="100" dirty="0">
                  <a:solidFill>
                    <a:srgbClr val="062BCC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征发赋役</a:t>
              </a:r>
              <a:endParaRPr lang="zh-CN" sz="2400" b="1" kern="100" dirty="0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430" y="8349"/>
              <a:ext cx="4626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400" b="1" kern="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田赋、人头税和徭役</a:t>
              </a:r>
              <a:endParaRPr lang="zh-CN" altLang="en-US" sz="2400" b="1" kern="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 flipV="1">
              <a:off x="13851" y="6554"/>
              <a:ext cx="596" cy="848"/>
            </a:xfrm>
            <a:prstGeom prst="line">
              <a:avLst/>
            </a:prstGeom>
            <a:ln w="76200" cmpd="sng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236855" y="264795"/>
            <a:ext cx="3583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三、整合的实施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99085" y="909955"/>
            <a:ext cx="4529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solidFill>
                  <a:srgbClr val="062BCC"/>
                </a:solidFill>
                <a:sym typeface="+mn-ea"/>
              </a:rPr>
              <a:t>（二）</a:t>
            </a:r>
            <a:r>
              <a:rPr lang="zh-CN" altLang="en-US" sz="3600" b="1">
                <a:solidFill>
                  <a:srgbClr val="062BCC"/>
                </a:solidFill>
              </a:rPr>
              <a:t>选必</a:t>
            </a:r>
            <a:r>
              <a:rPr lang="en-US" altLang="zh-CN" sz="3600" b="1">
                <a:solidFill>
                  <a:srgbClr val="062BCC"/>
                </a:solidFill>
              </a:rPr>
              <a:t>1</a:t>
            </a:r>
            <a:r>
              <a:rPr lang="zh-CN" altLang="en-US" sz="3600" b="1">
                <a:solidFill>
                  <a:srgbClr val="062BCC"/>
                </a:solidFill>
              </a:rPr>
              <a:t>内的整合</a:t>
            </a:r>
            <a:endParaRPr lang="zh-CN" altLang="en-US" sz="3600" b="1">
              <a:solidFill>
                <a:srgbClr val="062B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83845" y="1624330"/>
            <a:ext cx="1162431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buClrTx/>
              <a:buSzTx/>
              <a:buFontTx/>
            </a:pPr>
            <a:r>
              <a:rPr lang="zh-CN" altLang="en-US" sz="2800" b="0">
                <a:solidFill>
                  <a:schemeClr val="tx1"/>
                </a:solidFill>
                <a:latin typeface="Times New Roman" panose="02020603050405020304" charset="0"/>
                <a:cs typeface="楷体_GB2312" charset="0"/>
              </a:rPr>
              <a:t>材料</a:t>
            </a:r>
            <a:r>
              <a:rPr lang="en-US" altLang="zh-CN" sz="2800" b="0">
                <a:solidFill>
                  <a:schemeClr val="tx1"/>
                </a:solidFill>
                <a:latin typeface="Times New Roman" panose="02020603050405020304" charset="0"/>
                <a:cs typeface="楷体_GB2312" charset="0"/>
              </a:rPr>
              <a:t>      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秦朝彻底废除了周朝的分封制度，全国共设36郡，后来陆续增设至40余郡，郡下设县。郡、县主要官员均由朝廷任免，他们通过自战国沿用下来的“上计”制度接受中央考核。县以下又有乡、里两级基层管理组织。这样，秦王朝的统治由朝廷下至郡、县、乡、里，层层控制，国家权力自上而下延伸到社会最底层，又自下而上逐级集中到最高统治者皇帝手中。这也是秦以下中国历代王朝的基本统治模式。</a:t>
            </a:r>
            <a:endParaRPr lang="en-US" altLang="zh-CN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>
              <a:buClrTx/>
              <a:buSzTx/>
              <a:buFontTx/>
            </a:pPr>
            <a:r>
              <a:rPr lang="en-US" altLang="zh-CN" sz="2800" b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                        </a:t>
            </a:r>
            <a:r>
              <a:rPr lang="zh-CN" sz="28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———摘编自张帆《中国古代简史》</a:t>
            </a:r>
            <a:endParaRPr lang="zh-CN" sz="280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36855" y="26479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三、整合的实施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0870" y="4776470"/>
            <a:ext cx="101682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根据材料并结合所学概括秦朝管理地方的举措。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115" y="5342890"/>
            <a:ext cx="1048512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733425" indent="-733425"/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举措：废除分封制，推行郡县制；实行“上计”制度，考核官员；</a:t>
            </a:r>
            <a:endParaRPr lang="zh-CN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33425" indent="-733425"/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设乡、里和亭管理民众和治安，</a:t>
            </a:r>
            <a:endParaRPr lang="zh-CN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33425" indent="-733425"/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</a:t>
            </a:r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建立</a:t>
            </a:r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什伍组织，基层实行自我管理和监督机制。</a:t>
            </a:r>
            <a:endParaRPr lang="en-US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9085" y="909955"/>
            <a:ext cx="4529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solidFill>
                  <a:srgbClr val="062BCC"/>
                </a:solidFill>
                <a:sym typeface="+mn-ea"/>
              </a:rPr>
              <a:t>（二）</a:t>
            </a:r>
            <a:r>
              <a:rPr lang="zh-CN" altLang="en-US" sz="3600" b="1">
                <a:solidFill>
                  <a:srgbClr val="062BCC"/>
                </a:solidFill>
              </a:rPr>
              <a:t>选必</a:t>
            </a:r>
            <a:r>
              <a:rPr lang="en-US" altLang="zh-CN" sz="3600" b="1">
                <a:solidFill>
                  <a:srgbClr val="062BCC"/>
                </a:solidFill>
              </a:rPr>
              <a:t>1</a:t>
            </a:r>
            <a:r>
              <a:rPr lang="zh-CN" altLang="en-US" sz="3600" b="1">
                <a:solidFill>
                  <a:srgbClr val="062BCC"/>
                </a:solidFill>
              </a:rPr>
              <a:t>内的整合</a:t>
            </a:r>
            <a:endParaRPr lang="zh-CN" altLang="en-US" sz="3600" b="1">
              <a:solidFill>
                <a:srgbClr val="062B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文本框 36"/>
          <p:cNvSpPr txBox="1"/>
          <p:nvPr/>
        </p:nvSpPr>
        <p:spPr>
          <a:xfrm>
            <a:off x="236855" y="26479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三、整合的实施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721360" y="1705610"/>
            <a:ext cx="107499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altLang="en-US" sz="2400" b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_GB2312" charset="0"/>
              </a:rPr>
              <a:t>材料</a:t>
            </a:r>
            <a:r>
              <a:rPr lang="en-US" altLang="zh-CN" sz="2400" b="0">
                <a:solidFill>
                  <a:schemeClr val="tx1"/>
                </a:solidFill>
                <a:latin typeface="Times New Roman" panose="02020603050405020304" charset="0"/>
                <a:cs typeface="楷体_GB2312" charset="0"/>
              </a:rPr>
              <a:t>      </a:t>
            </a:r>
            <a:r>
              <a:rPr 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_GB2312" charset="0"/>
              </a:rPr>
              <a:t>统一后，秦朝铺设有以首都咸阳为中心辐射于全国的驰道，并对在道路上行驶的车子两轮间的距离作了统一规定。为了与匈奴作战时能迅速地将军队派往长城，以咸阳为起点修筑了一条直线延伸向北的道路。秦朝还在山区修筑了通往西南夷的五尺道，加强了对云、贵一带的控制。一条道路可以通往帝国最偏僻的地方，就中央而言，任何地方道路的中断，都意味着妨碍了对那里的统治。</a:t>
            </a:r>
            <a:endParaRPr lang="zh-CN" sz="2400" b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6700"/>
            <a:r>
              <a:rPr lang="en-US" altLang="zh-CN" sz="2400" b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                           </a:t>
            </a:r>
            <a:r>
              <a:rPr lang="zh-CN" sz="2400" b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rPr>
              <a:t>——摘编自〔日〕鹤间和幸《秦汉帝国：始皇帝的遗产》</a:t>
            </a:r>
            <a:endParaRPr lang="zh-CN" altLang="en-US" sz="2400" b="0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4838065"/>
            <a:ext cx="12397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33375" indent="-333375"/>
            <a:r>
              <a:rPr lang="zh-CN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根据材料指出秦朝在道路交通建设方面的举措，概括这些举措实施的政治意义。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6555" y="5446395"/>
            <a:ext cx="8763000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33375" indent="-333375"/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举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</a:t>
            </a:r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措：修筑驰道、直道、五尺道；统一车轨；</a:t>
            </a:r>
            <a:endParaRPr lang="zh-CN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33375" indent="-333375"/>
            <a:r>
              <a:rPr 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政治意义：加强边疆管理，强化中央集权，巩固统一。</a:t>
            </a:r>
            <a:endParaRPr lang="zh-CN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9085" y="909955"/>
            <a:ext cx="476123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600" b="1">
                <a:solidFill>
                  <a:srgbClr val="062BCC"/>
                </a:solidFill>
                <a:sym typeface="+mn-ea"/>
              </a:rPr>
              <a:t>（三）</a:t>
            </a:r>
            <a:r>
              <a:rPr lang="zh-CN" altLang="en-US" sz="3600" b="1">
                <a:solidFill>
                  <a:srgbClr val="062BCC"/>
                </a:solidFill>
              </a:rPr>
              <a:t>选必</a:t>
            </a:r>
            <a:r>
              <a:rPr lang="en-US" altLang="zh-CN" sz="3600" b="1">
                <a:solidFill>
                  <a:srgbClr val="062BCC"/>
                </a:solidFill>
              </a:rPr>
              <a:t>1</a:t>
            </a:r>
            <a:r>
              <a:rPr lang="zh-CN" altLang="en-US" sz="3600" b="1">
                <a:solidFill>
                  <a:srgbClr val="062BCC"/>
                </a:solidFill>
              </a:rPr>
              <a:t>、</a:t>
            </a:r>
            <a:r>
              <a:rPr lang="en-US" altLang="zh-CN" sz="3600" b="1">
                <a:solidFill>
                  <a:srgbClr val="062BCC"/>
                </a:solidFill>
              </a:rPr>
              <a:t>2</a:t>
            </a:r>
            <a:r>
              <a:rPr lang="zh-CN" altLang="en-US" sz="3600" b="1">
                <a:solidFill>
                  <a:srgbClr val="062BCC"/>
                </a:solidFill>
              </a:rPr>
              <a:t>的整合</a:t>
            </a:r>
            <a:endParaRPr lang="zh-CN" altLang="en-US" sz="3600" b="1">
              <a:solidFill>
                <a:srgbClr val="062B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img (1)"/>
          <p:cNvPicPr>
            <a:picLocks noChangeAspect="1"/>
          </p:cNvPicPr>
          <p:nvPr/>
        </p:nvPicPr>
        <p:blipFill>
          <a:blip r:embed="rId1"/>
          <a:srcRect l="12596" t="14058" r="12557" b="13873"/>
          <a:stretch>
            <a:fillRect/>
          </a:stretch>
        </p:blipFill>
        <p:spPr>
          <a:xfrm>
            <a:off x="807085" y="1483354"/>
            <a:ext cx="3460750" cy="3450594"/>
          </a:xfrm>
          <a:prstGeom prst="ellipse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57420" y="2425700"/>
            <a:ext cx="498348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>
                <a:solidFill>
                  <a:srgbClr val="C00000"/>
                </a:solidFill>
                <a:sym typeface="+mn-ea"/>
              </a:rPr>
              <a:t>仅为个人探索，</a:t>
            </a:r>
            <a:endParaRPr lang="zh-CN" altLang="en-US" sz="5400" b="1">
              <a:solidFill>
                <a:srgbClr val="C00000"/>
              </a:solidFill>
              <a:sym typeface="+mn-ea"/>
            </a:endParaRPr>
          </a:p>
          <a:p>
            <a:r>
              <a:rPr lang="zh-CN" altLang="en-US" sz="5400" b="1">
                <a:solidFill>
                  <a:srgbClr val="C00000"/>
                </a:solidFill>
                <a:sym typeface="+mn-ea"/>
              </a:rPr>
              <a:t>敬请批判指正！</a:t>
            </a:r>
            <a:endParaRPr lang="zh-CN" altLang="en-US" sz="54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62100" y="2047240"/>
            <a:ext cx="27355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从选必出发</a:t>
            </a:r>
            <a:endParaRPr lang="zh-CN" altLang="en-US" sz="40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4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联系纲要</a:t>
            </a:r>
            <a:endParaRPr lang="zh-CN" altLang="en-US" sz="40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10805" y="2047240"/>
            <a:ext cx="27355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从纲要出发</a:t>
            </a:r>
            <a:endParaRPr lang="zh-CN" altLang="en-US" sz="40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40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联系选必</a:t>
            </a:r>
            <a:endParaRPr lang="zh-CN" altLang="en-US" sz="4000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81680" y="770890"/>
            <a:ext cx="49834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5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整合的总体思路</a:t>
            </a:r>
            <a:endParaRPr lang="zh-CN" altLang="en-US" sz="5400" b="1">
              <a:solidFill>
                <a:srgbClr val="062BCC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5313680" y="2598420"/>
            <a:ext cx="1623695" cy="40957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2823210" y="3430905"/>
            <a:ext cx="367665" cy="470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4770" y="3895725"/>
            <a:ext cx="543687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用纲要内容深化选择性必修，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多角度认知人类历史的发展。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0665" y="5693410"/>
            <a:ext cx="467423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强化历史多元发展的整合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2823210" y="5124450"/>
            <a:ext cx="367665" cy="470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20715" y="3857625"/>
            <a:ext cx="671576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总结阶段特征，建构历史内在逻辑；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</a:rPr>
              <a:t>理解转型时期历史发展的前后联系。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53530" y="5277485"/>
            <a:ext cx="465328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加强历史横向联系的整合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凸显历史纵向联系的整合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8880475" y="3430905"/>
            <a:ext cx="367665" cy="470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下箭头 15"/>
          <p:cNvSpPr/>
          <p:nvPr/>
        </p:nvSpPr>
        <p:spPr>
          <a:xfrm>
            <a:off x="8880475" y="4923155"/>
            <a:ext cx="367665" cy="4705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微信图片_202205091040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70185" y="122555"/>
            <a:ext cx="1669415" cy="2967990"/>
          </a:xfrm>
          <a:prstGeom prst="rect">
            <a:avLst/>
          </a:prstGeom>
        </p:spPr>
      </p:pic>
      <p:pic>
        <p:nvPicPr>
          <p:cNvPr id="3" name="图片 2" descr="微信图片_202205091040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" y="82550"/>
            <a:ext cx="1691640" cy="3007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 bldLvl="0" animBg="1"/>
      <p:bldP spid="10" grpId="0"/>
      <p:bldP spid="12" grpId="0" bldLvl="0" animBg="1"/>
      <p:bldP spid="11" grpId="0"/>
      <p:bldP spid="15" grpId="0" bldLvl="0" animBg="1"/>
      <p:bldP spid="13" grpId="0"/>
      <p:bldP spid="16" grpId="0" bldLvl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0830" y="297180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一、整合的依据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2160" y="858520"/>
            <a:ext cx="24206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1</a:t>
            </a:r>
            <a:r>
              <a:rPr lang="zh-CN" altLang="en-US" sz="3200" b="1"/>
              <a:t>、课程标准</a:t>
            </a:r>
            <a:endParaRPr lang="zh-CN" altLang="en-US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657225" y="1442085"/>
            <a:ext cx="9573895" cy="34867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【选必1】第1课</a:t>
            </a:r>
            <a:endParaRPr lang="zh-CN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  <a:sym typeface="+mn-ea"/>
              </a:rPr>
              <a:t>了解中国古代政治体制在秦朝建立前后的巨大变化。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【纲要】第</a:t>
            </a:r>
            <a:r>
              <a:rPr lang="en-US" altLang="zh-CN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</a:t>
            </a:r>
            <a:endParaRPr lang="zh-CN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通过了解秦朝的统一业绩……等举措，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认识统一多民族国家的建立及巩固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zh-CN" altLang="en-US" sz="32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楷体" panose="02010609060101010101" charset="-122"/>
              </a:rPr>
              <a:t>在中国历史上的意义；</a:t>
            </a:r>
            <a:endParaRPr lang="zh-CN" altLang="en-US" sz="32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微信图片_20220509103237"/>
          <p:cNvPicPr>
            <a:picLocks noChangeAspect="1"/>
          </p:cNvPicPr>
          <p:nvPr/>
        </p:nvPicPr>
        <p:blipFill>
          <a:blip r:embed="rId1"/>
          <a:srcRect t="4398"/>
          <a:stretch>
            <a:fillRect/>
          </a:stretch>
        </p:blipFill>
        <p:spPr>
          <a:xfrm>
            <a:off x="9142730" y="2712720"/>
            <a:ext cx="2726055" cy="3952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20509103243"/>
          <p:cNvPicPr>
            <a:picLocks noChangeAspect="1"/>
          </p:cNvPicPr>
          <p:nvPr/>
        </p:nvPicPr>
        <p:blipFill>
          <a:blip r:embed="rId1"/>
          <a:srcRect t="6759"/>
          <a:stretch>
            <a:fillRect/>
          </a:stretch>
        </p:blipFill>
        <p:spPr>
          <a:xfrm>
            <a:off x="8237220" y="231775"/>
            <a:ext cx="3857625" cy="63944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840" y="584200"/>
            <a:ext cx="10645140" cy="22453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【选必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】第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学习要点</a:t>
            </a:r>
            <a:r>
              <a:rPr lang="en-US" altLang="zh-CN" sz="2800" b="1">
                <a:solidFill>
                  <a:srgbClr val="062B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62B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：中国古代政治制度在秦朝建立前后的巨大变化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从秦朝开始，君主专制中央集权制度确立，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皇帝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取代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王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官僚政治取代贵族政治，郡县制取代分封制，政权组织结构更加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紧密，统治力度大大加强。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565" y="635"/>
            <a:ext cx="4977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</a:t>
            </a:r>
            <a:r>
              <a:rPr lang="zh-CN" altLang="en-US" sz="3200" b="1"/>
              <a:t>、教学指导意见</a:t>
            </a:r>
            <a:r>
              <a:rPr lang="en-US" altLang="zh-CN" sz="2800" b="1">
                <a:solidFill>
                  <a:srgbClr val="C00000"/>
                </a:solidFill>
              </a:rPr>
              <a:t>—</a:t>
            </a:r>
            <a:r>
              <a:rPr lang="zh-CN" altLang="en-US" sz="2800" b="1">
                <a:solidFill>
                  <a:srgbClr val="C00000"/>
                </a:solidFill>
              </a:rPr>
              <a:t>学习要点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840" y="2954655"/>
            <a:ext cx="11152505" cy="31076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【纲要】第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</a:t>
            </a:r>
            <a:endParaRPr lang="zh-CN" altLang="en-US" sz="2800" b="1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800" b="1">
                <a:solidFill>
                  <a:srgbClr val="062B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学习要点</a:t>
            </a:r>
            <a:r>
              <a:rPr lang="en-US" altLang="zh-CN" sz="2800" b="1">
                <a:solidFill>
                  <a:srgbClr val="062B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062B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：大一统国家的建立与巩固及其在中国历史上的意义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秦汉是中国统一多民族国家的形成时期，奠定了大一统中央集权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国家治理的基本模式。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统一中央集权国家的形成是历史发展的必然，也是客观需要。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秦朝建立统一多民族封建国家，从军事、政治、经济、文化等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方面巩固统治，并确立中央集权体制。</a:t>
            </a:r>
            <a:endParaRPr lang="zh-CN" altLang="en-US" sz="2800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2823845" y="1466215"/>
            <a:ext cx="6898640" cy="10795"/>
          </a:xfrm>
          <a:prstGeom prst="line">
            <a:avLst/>
          </a:prstGeom>
          <a:ln w="317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752090" y="3816350"/>
            <a:ext cx="7649845" cy="19050"/>
          </a:xfrm>
          <a:prstGeom prst="line">
            <a:avLst/>
          </a:prstGeom>
          <a:ln w="317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3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58140" y="906780"/>
          <a:ext cx="1147572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2330"/>
                <a:gridCol w="4720590"/>
                <a:gridCol w="4622800"/>
              </a:tblGrid>
              <a:tr h="4959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</a:rPr>
                        <a:t>学习要点</a:t>
                      </a:r>
                      <a:endParaRPr lang="zh-CN" altLang="en-US" sz="28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1-2</a:t>
                      </a:r>
                      <a:endParaRPr lang="en-US" altLang="zh-CN" sz="24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3-4</a:t>
                      </a:r>
                      <a:endParaRPr lang="en-US" altLang="zh-CN" sz="24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1346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</a:rPr>
                        <a:t>中国古代政治体制在秦朝确立前后的巨大变化</a:t>
                      </a:r>
                      <a:endParaRPr lang="zh-CN" altLang="en-US" sz="28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能够叙述夏商西周主要政治制度，秦朝中央集权制度的主要内容；能够梳理大一统政治体制的形成过程；能够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    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通过比较，概括夏商西周政治制度与秦朝政治制度的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特点。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能够运用唯物史观分析中央集权制度取代早期政治制度的原因，评价中央集权制度建立的意义；能够理解我国早期政治制度、秦朝政治制度与相应历史阶段的适应性，体会先民在制度创新方面的政治智慧。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8745" y="151130"/>
            <a:ext cx="65805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</a:t>
            </a:r>
            <a:r>
              <a:rPr lang="zh-CN" altLang="en-US" sz="3200" b="1"/>
              <a:t>、教学指导意见</a:t>
            </a:r>
            <a:r>
              <a:rPr lang="en-US" altLang="zh-CN" sz="2800" b="1">
                <a:solidFill>
                  <a:srgbClr val="C00000"/>
                </a:solidFill>
              </a:rPr>
              <a:t>—</a:t>
            </a:r>
            <a:r>
              <a:rPr lang="zh-CN" altLang="en-US" sz="2800" b="1">
                <a:solidFill>
                  <a:srgbClr val="C00000"/>
                </a:solidFill>
              </a:rPr>
              <a:t>《选必</a:t>
            </a:r>
            <a:r>
              <a:rPr lang="en-US" altLang="zh-CN" sz="2800" b="1">
                <a:solidFill>
                  <a:srgbClr val="C00000"/>
                </a:solidFill>
              </a:rPr>
              <a:t>1</a:t>
            </a:r>
            <a:r>
              <a:rPr lang="zh-CN" altLang="en-US" sz="2800" b="1">
                <a:solidFill>
                  <a:srgbClr val="C00000"/>
                </a:solidFill>
              </a:rPr>
              <a:t>》学习目标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97150" y="2317750"/>
            <a:ext cx="1423035" cy="441960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362450" y="2759710"/>
            <a:ext cx="1423035" cy="441960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33015" y="4008120"/>
            <a:ext cx="960120" cy="441960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72070" y="2317750"/>
            <a:ext cx="755015" cy="441960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359775" y="2759710"/>
            <a:ext cx="711835" cy="379730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21550" y="4450080"/>
            <a:ext cx="1456055" cy="479425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18745" y="151130"/>
            <a:ext cx="67557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2</a:t>
            </a:r>
            <a:r>
              <a:rPr lang="zh-CN" altLang="en-US" sz="3200" b="1"/>
              <a:t>、教学指导意见</a:t>
            </a:r>
            <a:r>
              <a:rPr lang="en-US" altLang="zh-CN" sz="2800" b="1">
                <a:solidFill>
                  <a:srgbClr val="C00000"/>
                </a:solidFill>
              </a:rPr>
              <a:t>—</a:t>
            </a:r>
            <a:r>
              <a:rPr lang="zh-CN" altLang="en-US" sz="2800" b="1">
                <a:solidFill>
                  <a:srgbClr val="C00000"/>
                </a:solidFill>
              </a:rPr>
              <a:t>《纲要上》学习目标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58140" y="906780"/>
          <a:ext cx="1147572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2330"/>
                <a:gridCol w="5097780"/>
                <a:gridCol w="4245610"/>
              </a:tblGrid>
              <a:tr h="5181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</a:rPr>
                        <a:t>学习要点</a:t>
                      </a:r>
                      <a:endParaRPr lang="zh-CN" altLang="en-US" sz="28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1-2</a:t>
                      </a:r>
                      <a:endParaRPr lang="en-US" altLang="zh-CN" sz="24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水平</a:t>
                      </a:r>
                      <a:r>
                        <a:rPr lang="en-US" altLang="zh-CN" sz="24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3-4</a:t>
                      </a:r>
                      <a:endParaRPr lang="en-US" altLang="zh-CN" sz="24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101346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062BCC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</a:rPr>
                        <a:t>大一统国家的建立与巩固及其在中国历史上的意义</a:t>
                      </a:r>
                      <a:endParaRPr lang="zh-CN" altLang="en-US" sz="2800" b="1">
                        <a:solidFill>
                          <a:srgbClr val="062BCC"/>
                        </a:solidFill>
                        <a:latin typeface="黑体" panose="02010609060101010101" charset="-122"/>
                        <a:ea typeface="黑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能够运用秦朝疆域图，明确秦朝疆域的四至；能够运用相关文献记载，梳理和概括秦朝时期的皇帝制度、中央官制、郡县制度等的历史演进过程，了解秦朝时期政治、经济、文化上巩固大一统的重要举措，并认识它们对统一多民族国家形成与发展的意义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能够搜集若干关于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“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统一多民族封建国家建立和巩固</a:t>
                      </a:r>
                      <a:r>
                        <a:rPr lang="en-US" altLang="zh-CN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”</a:t>
                      </a: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的学术观点，在正确的历史观和方法论的指导下，评析学术观点，认识统一多民族封建国家建立和巩固在中国历史上的重要意义。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945130" y="1830705"/>
            <a:ext cx="1725930" cy="479425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32380" y="2378710"/>
            <a:ext cx="4776470" cy="1200150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32380" y="3647440"/>
            <a:ext cx="4776470" cy="1609725"/>
          </a:xfrm>
          <a:prstGeom prst="rect">
            <a:avLst/>
          </a:prstGeom>
          <a:noFill/>
          <a:ln w="44450"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" grpId="0" bldLvl="0" animBg="1"/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0830" y="297180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一、整合的依据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310" y="1045845"/>
            <a:ext cx="16078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3</a:t>
            </a:r>
            <a:r>
              <a:rPr lang="zh-CN" altLang="en-US" sz="3200" b="1"/>
              <a:t>、</a:t>
            </a:r>
            <a:r>
              <a:rPr lang="zh-CN" sz="3200" b="1"/>
              <a:t>教材</a:t>
            </a:r>
            <a:endParaRPr lang="zh-CN" sz="28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4310" y="1629410"/>
            <a:ext cx="24206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/>
              <a:t>4</a:t>
            </a:r>
            <a:r>
              <a:rPr lang="zh-CN" altLang="en-US" sz="3200" b="1"/>
              <a:t>、</a:t>
            </a:r>
            <a:r>
              <a:rPr lang="zh-CN" sz="3200" b="1"/>
              <a:t>学习图册</a:t>
            </a:r>
            <a:endParaRPr lang="zh-CN" sz="2800" b="1">
              <a:solidFill>
                <a:srgbClr val="C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6590" y="2521585"/>
            <a:ext cx="465645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纲要上图册</a:t>
            </a:r>
            <a:endParaRPr lang="zh-CN" altLang="en-US" sz="28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1-42 </a:t>
            </a: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秦灭六国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1-45 </a:t>
            </a: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秦朝形势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1-46 </a:t>
            </a: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秦朝行政体系示意图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8135" y="2521585"/>
            <a:ext cx="662368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选必</a:t>
            </a:r>
            <a:r>
              <a:rPr lang="en-US" altLang="zh-CN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8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图册</a:t>
            </a:r>
            <a:endParaRPr lang="zh-CN" altLang="en-US" sz="28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图1-7   秦朝政府机构示意图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图1-8   里耶秦简—“迁陵以邮行洞庭”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800" b="1">
                <a:solidFill>
                  <a:srgbClr val="062BCC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图1-9   秦郡分布示意图</a:t>
            </a:r>
            <a:endParaRPr lang="zh-CN" altLang="en-US" sz="2800" b="1">
              <a:solidFill>
                <a:srgbClr val="062BCC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6855" y="264795"/>
            <a:ext cx="475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>
                <a:solidFill>
                  <a:srgbClr val="C00000"/>
                </a:solidFill>
              </a:rPr>
              <a:t>二、整合主题的确定</a:t>
            </a:r>
            <a:endParaRPr lang="zh-CN" altLang="en-US" sz="40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3495" y="3406140"/>
            <a:ext cx="10558145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4000" b="1">
                <a:solidFill>
                  <a:srgbClr val="062BCC"/>
                </a:solidFill>
              </a:rPr>
              <a:t>（二）统一多民族封建国家的建立</a:t>
            </a:r>
            <a:endParaRPr lang="zh-CN" altLang="en-US" sz="4000" b="1">
              <a:solidFill>
                <a:srgbClr val="062BCC"/>
              </a:solidFill>
            </a:endParaRPr>
          </a:p>
          <a:p>
            <a:pPr algn="l">
              <a:buClrTx/>
              <a:buSzTx/>
              <a:buNone/>
            </a:pPr>
            <a:r>
              <a:rPr lang="zh-CN" altLang="en-US" sz="4000" b="1">
                <a:solidFill>
                  <a:srgbClr val="062BCC"/>
                </a:solidFill>
              </a:rPr>
              <a:t>整合：</a:t>
            </a:r>
            <a:r>
              <a:rPr lang="zh-CN" altLang="en-US" sz="4000" b="1">
                <a:solidFill>
                  <a:srgbClr val="062BCC"/>
                </a:solidFill>
                <a:highlight>
                  <a:srgbClr val="FFFF00"/>
                </a:highlight>
                <a:sym typeface="+mn-ea"/>
              </a:rPr>
              <a:t>选必1</a:t>
            </a:r>
            <a:r>
              <a:rPr lang="en-US" altLang="zh-CN" sz="4000" b="1">
                <a:solidFill>
                  <a:srgbClr val="062BCC"/>
                </a:solidFill>
                <a:highlight>
                  <a:srgbClr val="FFFF00"/>
                </a:highlight>
                <a:sym typeface="+mn-ea"/>
              </a:rPr>
              <a:t>  </a:t>
            </a:r>
            <a:r>
              <a:rPr lang="zh-CN" altLang="en-US" sz="4000" b="1">
                <a:solidFill>
                  <a:srgbClr val="062BCC"/>
                </a:solidFill>
                <a:sym typeface="+mn-ea"/>
              </a:rPr>
              <a:t>第11课 </a:t>
            </a:r>
            <a:r>
              <a:rPr lang="zh-CN" altLang="en-US" sz="4000" b="1">
                <a:solidFill>
                  <a:srgbClr val="FF0000"/>
                </a:solidFill>
                <a:sym typeface="+mn-ea"/>
              </a:rPr>
              <a:t>“秦汉时期的民族关系” </a:t>
            </a:r>
            <a:endParaRPr lang="zh-CN" altLang="en-US" sz="4000" b="1">
              <a:solidFill>
                <a:srgbClr val="062BCC"/>
              </a:solidFill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 b="1">
                <a:solidFill>
                  <a:srgbClr val="062BCC"/>
                </a:solidFill>
                <a:sym typeface="+mn-ea"/>
              </a:rPr>
              <a:t> </a:t>
            </a:r>
            <a:r>
              <a:rPr lang="en-US" altLang="zh-CN" sz="4000" b="1">
                <a:solidFill>
                  <a:srgbClr val="062BCC"/>
                </a:solidFill>
                <a:sym typeface="+mn-ea"/>
              </a:rPr>
              <a:t>            </a:t>
            </a:r>
            <a:r>
              <a:rPr lang="zh-CN" altLang="en-US" sz="4000" b="1">
                <a:solidFill>
                  <a:srgbClr val="062BCC"/>
                </a:solidFill>
                <a:highlight>
                  <a:srgbClr val="FFFF00"/>
                </a:highlight>
              </a:rPr>
              <a:t>纲要上</a:t>
            </a:r>
            <a:r>
              <a:rPr lang="zh-CN" altLang="en-US" sz="4000" b="1">
                <a:solidFill>
                  <a:srgbClr val="062BCC"/>
                </a:solidFill>
              </a:rPr>
              <a:t>第3课</a:t>
            </a:r>
            <a:r>
              <a:rPr lang="en-US" altLang="zh-CN" sz="4000" b="1">
                <a:solidFill>
                  <a:srgbClr val="062BCC"/>
                </a:solidFill>
              </a:rPr>
              <a:t>   </a:t>
            </a:r>
            <a:r>
              <a:rPr lang="en-US" altLang="zh-CN" sz="4000" b="1">
                <a:solidFill>
                  <a:srgbClr val="FF0000"/>
                </a:solidFill>
              </a:rPr>
              <a:t> </a:t>
            </a:r>
            <a:r>
              <a:rPr lang="zh-CN" altLang="en-US" sz="4000" b="1">
                <a:solidFill>
                  <a:srgbClr val="FF0000"/>
                </a:solidFill>
              </a:rPr>
              <a:t> </a:t>
            </a:r>
            <a:r>
              <a:rPr lang="en-US" altLang="zh-CN" sz="4000" b="1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4000" b="1">
                <a:solidFill>
                  <a:srgbClr val="FF0000"/>
                </a:solidFill>
                <a:sym typeface="+mn-ea"/>
              </a:rPr>
              <a:t>秦的统一</a:t>
            </a:r>
            <a:r>
              <a:rPr lang="en-US" altLang="zh-CN" sz="4000" b="1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40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7135" y="1219835"/>
            <a:ext cx="91274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solidFill>
                  <a:srgbClr val="062BCC"/>
                </a:solidFill>
              </a:rPr>
              <a:t>（一）中央集权政治制度的建立</a:t>
            </a:r>
            <a:endParaRPr lang="zh-CN" altLang="en-US" sz="4000" b="1">
              <a:solidFill>
                <a:srgbClr val="062BCC"/>
              </a:solidFill>
            </a:endParaRPr>
          </a:p>
          <a:p>
            <a:r>
              <a:rPr lang="zh-CN" altLang="en-US" sz="4000" b="1">
                <a:solidFill>
                  <a:srgbClr val="062BCC"/>
                </a:solidFill>
              </a:rPr>
              <a:t>整合：</a:t>
            </a:r>
            <a:r>
              <a:rPr lang="zh-CN" altLang="en-US" sz="4000" b="1">
                <a:solidFill>
                  <a:srgbClr val="062BCC"/>
                </a:solidFill>
                <a:highlight>
                  <a:srgbClr val="FFFF00"/>
                </a:highlight>
                <a:sym typeface="+mn-ea"/>
              </a:rPr>
              <a:t>选必</a:t>
            </a:r>
            <a:r>
              <a:rPr lang="en-US" altLang="zh-CN" sz="4000" b="1">
                <a:solidFill>
                  <a:srgbClr val="062BCC"/>
                </a:solidFill>
                <a:highlight>
                  <a:srgbClr val="FFFF00"/>
                </a:highlight>
                <a:sym typeface="+mn-ea"/>
              </a:rPr>
              <a:t>1  </a:t>
            </a:r>
            <a:r>
              <a:rPr lang="zh-CN" altLang="en-US" sz="4000" b="1">
                <a:solidFill>
                  <a:srgbClr val="062BCC"/>
                </a:solidFill>
                <a:sym typeface="+mn-ea"/>
              </a:rPr>
              <a:t>第</a:t>
            </a:r>
            <a:r>
              <a:rPr lang="en-US" altLang="zh-CN" sz="4000" b="1">
                <a:solidFill>
                  <a:srgbClr val="062BCC"/>
                </a:solidFill>
                <a:sym typeface="+mn-ea"/>
              </a:rPr>
              <a:t>1</a:t>
            </a:r>
            <a:r>
              <a:rPr lang="zh-CN" altLang="en-US" sz="4000" b="1">
                <a:solidFill>
                  <a:srgbClr val="062BCC"/>
                </a:solidFill>
                <a:sym typeface="+mn-ea"/>
              </a:rPr>
              <a:t>课</a:t>
            </a:r>
            <a:r>
              <a:rPr lang="en-US" altLang="zh-CN" sz="4000" b="1">
                <a:solidFill>
                  <a:srgbClr val="062BCC"/>
                </a:solidFill>
                <a:sym typeface="+mn-ea"/>
              </a:rPr>
              <a:t>      </a:t>
            </a:r>
            <a:r>
              <a:rPr lang="en-US" altLang="zh-CN" sz="4000" b="1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4000" b="1">
                <a:solidFill>
                  <a:srgbClr val="FF0000"/>
                </a:solidFill>
                <a:sym typeface="+mn-ea"/>
              </a:rPr>
              <a:t>秦朝政治制度</a:t>
            </a:r>
            <a:r>
              <a:rPr lang="en-US" altLang="zh-CN" sz="4000" b="1">
                <a:solidFill>
                  <a:srgbClr val="FF0000"/>
                </a:solidFill>
                <a:sym typeface="+mn-ea"/>
              </a:rPr>
              <a:t>”</a:t>
            </a:r>
            <a:endParaRPr lang="en-US" altLang="zh-CN" sz="4000" b="1">
              <a:solidFill>
                <a:srgbClr val="FF0000"/>
              </a:solidFill>
              <a:sym typeface="+mn-ea"/>
            </a:endParaRPr>
          </a:p>
          <a:p>
            <a:r>
              <a:rPr lang="en-US" altLang="zh-CN" sz="4000" b="1">
                <a:solidFill>
                  <a:srgbClr val="062BCC"/>
                </a:solidFill>
                <a:sym typeface="+mn-ea"/>
              </a:rPr>
              <a:t>            </a:t>
            </a:r>
            <a:r>
              <a:rPr lang="en-US" altLang="zh-CN" sz="4000" b="1">
                <a:solidFill>
                  <a:srgbClr val="062BCC"/>
                </a:solidFill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sz="4000" b="1">
                <a:solidFill>
                  <a:srgbClr val="062BCC"/>
                </a:solidFill>
                <a:highlight>
                  <a:srgbClr val="FFFF00"/>
                </a:highlight>
              </a:rPr>
              <a:t>纲要上</a:t>
            </a:r>
            <a:r>
              <a:rPr lang="zh-CN" altLang="en-US" sz="4000" b="1">
                <a:solidFill>
                  <a:srgbClr val="062BCC"/>
                </a:solidFill>
              </a:rPr>
              <a:t>第</a:t>
            </a:r>
            <a:r>
              <a:rPr lang="en-US" altLang="zh-CN" sz="4000" b="1">
                <a:solidFill>
                  <a:srgbClr val="062BCC"/>
                </a:solidFill>
              </a:rPr>
              <a:t>3</a:t>
            </a:r>
            <a:r>
              <a:rPr lang="zh-CN" altLang="en-US" sz="4000" b="1">
                <a:solidFill>
                  <a:srgbClr val="062BCC"/>
                </a:solidFill>
              </a:rPr>
              <a:t>课</a:t>
            </a:r>
            <a:r>
              <a:rPr lang="en-US" altLang="zh-CN" sz="4000" b="1">
                <a:solidFill>
                  <a:srgbClr val="FF0000"/>
                </a:solidFill>
              </a:rPr>
              <a:t>      “</a:t>
            </a:r>
            <a:r>
              <a:rPr lang="zh-CN" altLang="en-US" sz="4000" b="1">
                <a:solidFill>
                  <a:srgbClr val="FF0000"/>
                </a:solidFill>
              </a:rPr>
              <a:t>秦的统一</a:t>
            </a:r>
            <a:r>
              <a:rPr lang="en-US" altLang="zh-CN" sz="4000" b="1">
                <a:solidFill>
                  <a:srgbClr val="FF0000"/>
                </a:solidFill>
              </a:rPr>
              <a:t>”</a:t>
            </a:r>
            <a:endParaRPr lang="en-US" altLang="zh-CN" sz="4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855" y="2455545"/>
            <a:ext cx="80200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800" b="1">
                <a:solidFill>
                  <a:srgbClr val="C00000"/>
                </a:solidFill>
                <a:sym typeface="+mn-ea"/>
              </a:rPr>
              <a:t>秦朝</a:t>
            </a:r>
            <a:endParaRPr lang="zh-CN" altLang="en-US" sz="4800" b="1">
              <a:solidFill>
                <a:srgbClr val="C0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1244600" y="2966085"/>
            <a:ext cx="10176510" cy="3712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6855" y="26479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600" b="1">
                <a:solidFill>
                  <a:srgbClr val="C00000"/>
                </a:solidFill>
              </a:rPr>
              <a:t>三、整合的实施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3040" y="3153410"/>
            <a:ext cx="6899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1</a:t>
            </a:r>
            <a:r>
              <a:rPr lang="zh-CN" altLang="en-US" sz="3200" b="1">
                <a:solidFill>
                  <a:schemeClr val="bg1"/>
                </a:solidFill>
              </a:rPr>
              <a:t>、简述中央集权制度的主要内容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33040" y="3898900"/>
            <a:ext cx="6652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2</a:t>
            </a:r>
            <a:r>
              <a:rPr lang="zh-CN" altLang="en-US" sz="3200" b="1">
                <a:solidFill>
                  <a:schemeClr val="bg1"/>
                </a:solidFill>
              </a:rPr>
              <a:t>、溯源中央集权制度的形成过程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33040" y="4644390"/>
            <a:ext cx="6652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、概括周秦之变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33040" y="5491480"/>
            <a:ext cx="8696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4</a:t>
            </a:r>
            <a:r>
              <a:rPr lang="zh-CN" altLang="en-US" sz="3200" b="1">
                <a:solidFill>
                  <a:schemeClr val="bg1"/>
                </a:solidFill>
              </a:rPr>
              <a:t>、分析中央集权制度形成的原因及意义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737735" y="3573780"/>
            <a:ext cx="325120" cy="4095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4737735" y="4323715"/>
            <a:ext cx="325120" cy="4095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4737735" y="5166360"/>
            <a:ext cx="325120" cy="4095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2790" y="909955"/>
            <a:ext cx="4977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062BCC"/>
                </a:solidFill>
              </a:rPr>
              <a:t>（一）</a:t>
            </a:r>
            <a:r>
              <a:rPr lang="en-US" altLang="zh-CN" sz="3200" b="1">
                <a:solidFill>
                  <a:srgbClr val="062BCC"/>
                </a:solidFill>
              </a:rPr>
              <a:t>  </a:t>
            </a:r>
            <a:r>
              <a:rPr lang="zh-CN" altLang="en-US" sz="3200" b="1">
                <a:solidFill>
                  <a:srgbClr val="062BCC"/>
                </a:solidFill>
                <a:sym typeface="+mn-ea"/>
              </a:rPr>
              <a:t>选必与纲要的整合</a:t>
            </a:r>
            <a:endParaRPr lang="zh-CN" altLang="en-US" sz="3200" b="1">
              <a:solidFill>
                <a:srgbClr val="062BCC"/>
              </a:solidFill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01520" y="1493520"/>
            <a:ext cx="72605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rgbClr val="C00000"/>
                </a:solidFill>
                <a:highlight>
                  <a:srgbClr val="FFFF00"/>
                </a:highlight>
                <a:sym typeface="+mn-ea"/>
              </a:rPr>
              <a:t>例</a:t>
            </a:r>
            <a:r>
              <a:rPr lang="en-US" altLang="zh-CN" sz="2800" b="1">
                <a:solidFill>
                  <a:srgbClr val="C00000"/>
                </a:solidFill>
                <a:highlight>
                  <a:srgbClr val="FFFF00"/>
                </a:highlight>
                <a:sym typeface="+mn-ea"/>
              </a:rPr>
              <a:t>1</a:t>
            </a:r>
            <a:r>
              <a:rPr lang="zh-CN" altLang="en-US" sz="2800" b="1">
                <a:solidFill>
                  <a:srgbClr val="062BCC"/>
                </a:solidFill>
                <a:highlight>
                  <a:srgbClr val="FFFF00"/>
                </a:highlight>
                <a:sym typeface="+mn-ea"/>
              </a:rPr>
              <a:t>：</a:t>
            </a:r>
            <a:r>
              <a:rPr lang="zh-CN" altLang="en-US" sz="2800" b="1">
                <a:solidFill>
                  <a:srgbClr val="062BCC"/>
                </a:solidFill>
                <a:sym typeface="+mn-ea"/>
              </a:rPr>
              <a:t>秦朝中央集权政治制度的建立</a:t>
            </a:r>
            <a:endParaRPr lang="zh-CN" altLang="en-US" sz="2800" b="1">
              <a:solidFill>
                <a:srgbClr val="062BCC"/>
              </a:solidFill>
            </a:endParaRPr>
          </a:p>
          <a:p>
            <a:r>
              <a:rPr lang="zh-CN" altLang="en-US" sz="2800" b="1">
                <a:solidFill>
                  <a:srgbClr val="062BCC"/>
                </a:solidFill>
                <a:sym typeface="+mn-ea"/>
              </a:rPr>
              <a:t>整合：</a:t>
            </a:r>
            <a:r>
              <a:rPr lang="zh-CN" altLang="en-US" sz="2800" b="1">
                <a:solidFill>
                  <a:srgbClr val="062BCC"/>
                </a:solidFill>
                <a:sym typeface="+mn-ea"/>
              </a:rPr>
              <a:t>选必</a:t>
            </a:r>
            <a:r>
              <a:rPr lang="en-US" altLang="zh-CN" sz="2800" b="1">
                <a:solidFill>
                  <a:srgbClr val="062BCC"/>
                </a:solidFill>
                <a:sym typeface="+mn-ea"/>
              </a:rPr>
              <a:t>1  </a:t>
            </a:r>
            <a:r>
              <a:rPr lang="zh-CN" altLang="en-US" sz="2800" b="1">
                <a:solidFill>
                  <a:srgbClr val="062BCC"/>
                </a:solidFill>
                <a:sym typeface="+mn-ea"/>
              </a:rPr>
              <a:t>第</a:t>
            </a:r>
            <a:r>
              <a:rPr lang="en-US" altLang="zh-CN" sz="2800" b="1">
                <a:solidFill>
                  <a:srgbClr val="062BCC"/>
                </a:solidFill>
                <a:sym typeface="+mn-ea"/>
              </a:rPr>
              <a:t>1</a:t>
            </a:r>
            <a:r>
              <a:rPr lang="zh-CN" altLang="en-US" sz="2800" b="1">
                <a:solidFill>
                  <a:srgbClr val="062BCC"/>
                </a:solidFill>
                <a:sym typeface="+mn-ea"/>
              </a:rPr>
              <a:t>课</a:t>
            </a:r>
            <a:r>
              <a:rPr lang="en-US" altLang="zh-CN" sz="2800" b="1">
                <a:solidFill>
                  <a:srgbClr val="062BCC"/>
                </a:solidFill>
                <a:sym typeface="+mn-ea"/>
              </a:rPr>
              <a:t>“</a:t>
            </a:r>
            <a:r>
              <a:rPr lang="zh-CN" altLang="en-US" sz="2800" b="1">
                <a:solidFill>
                  <a:srgbClr val="062BCC"/>
                </a:solidFill>
                <a:sym typeface="+mn-ea"/>
              </a:rPr>
              <a:t>秦朝政治制度</a:t>
            </a:r>
            <a:r>
              <a:rPr lang="en-US" altLang="zh-CN" sz="2800" b="1">
                <a:solidFill>
                  <a:srgbClr val="062BCC"/>
                </a:solidFill>
                <a:sym typeface="+mn-ea"/>
              </a:rPr>
              <a:t>”</a:t>
            </a:r>
            <a:endParaRPr lang="en-US" altLang="zh-CN" sz="2800" b="1">
              <a:solidFill>
                <a:srgbClr val="062BCC"/>
              </a:solidFill>
              <a:sym typeface="+mn-ea"/>
            </a:endParaRPr>
          </a:p>
          <a:p>
            <a:r>
              <a:rPr lang="en-US" altLang="zh-CN" sz="2800" b="1">
                <a:solidFill>
                  <a:srgbClr val="062BCC"/>
                </a:solidFill>
                <a:sym typeface="+mn-ea"/>
              </a:rPr>
              <a:t>             </a:t>
            </a:r>
            <a:r>
              <a:rPr lang="zh-CN" altLang="en-US" sz="2800" b="1">
                <a:solidFill>
                  <a:srgbClr val="062BCC"/>
                </a:solidFill>
                <a:sym typeface="+mn-ea"/>
              </a:rPr>
              <a:t>纲要上第</a:t>
            </a:r>
            <a:r>
              <a:rPr lang="en-US" altLang="zh-CN" sz="2800" b="1">
                <a:solidFill>
                  <a:srgbClr val="062BCC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rgbClr val="062BCC"/>
                </a:solidFill>
                <a:sym typeface="+mn-ea"/>
              </a:rPr>
              <a:t>课</a:t>
            </a:r>
            <a:r>
              <a:rPr lang="en-US" altLang="zh-CN" sz="2800" b="1">
                <a:solidFill>
                  <a:srgbClr val="062BCC"/>
                </a:solidFill>
                <a:sym typeface="+mn-ea"/>
              </a:rPr>
              <a:t> 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2724150" y="6179820"/>
            <a:ext cx="8696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</a:rPr>
              <a:t>5</a:t>
            </a:r>
            <a:r>
              <a:rPr lang="zh-CN" altLang="en-US" sz="3200" b="1">
                <a:solidFill>
                  <a:schemeClr val="bg1"/>
                </a:solidFill>
              </a:rPr>
              <a:t>、升华至政治智慧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4737735" y="5888990"/>
            <a:ext cx="325120" cy="40957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bldLvl="0" animBg="1"/>
      <p:bldP spid="11" grpId="0" bldLvl="0" animBg="1"/>
      <p:bldP spid="12" grpId="0" bldLvl="0" animBg="1"/>
      <p:bldP spid="3" grpId="0" bldLvl="0" animBg="1"/>
      <p:bldP spid="6" grpId="0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ce600eae-867e-4234-a1fd-44498cbc988a}"/>
  <p:tag name="TABLE_ENDDRAG_ORIGIN_RECT" val="903*239"/>
  <p:tag name="TABLE_ENDDRAG_RECT" val="27*91*903*239"/>
</p:tagLst>
</file>

<file path=ppt/tags/tag2.xml><?xml version="1.0" encoding="utf-8"?>
<p:tagLst xmlns:p="http://schemas.openxmlformats.org/presentationml/2006/main">
  <p:tag name="KSO_WM_UNIT_TABLE_BEAUTIFY" val="smartTable{ce600eae-867e-4234-a1fd-44498cbc988a}"/>
  <p:tag name="TABLE_ENDDRAG_ORIGIN_RECT" val="903*239"/>
  <p:tag name="TABLE_ENDDRAG_RECT" val="27*91*903*239"/>
</p:tagLst>
</file>

<file path=ppt/tags/tag3.xml><?xml version="1.0" encoding="utf-8"?>
<p:tagLst xmlns:p="http://schemas.openxmlformats.org/presentationml/2006/main">
  <p:tag name="COMMONDATA" val="eyJoZGlkIjoiZWIwNzQxYWMxNTY0ZTEwMGM4NjJhYTYzY2QxYTlkMj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2590</Words>
  <PresentationFormat>宽屏</PresentationFormat>
  <Paragraphs>256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楷体</vt:lpstr>
      <vt:lpstr>黑体</vt:lpstr>
      <vt:lpstr>Times New Roman</vt:lpstr>
      <vt:lpstr>楷体_GB2312</vt:lpstr>
      <vt:lpstr>新宋体</vt:lpstr>
      <vt:lpstr>Calibri</vt:lpstr>
      <vt:lpstr>Arial Unicode MS</vt:lpstr>
      <vt:lpstr>Office 主题</vt:lpstr>
      <vt:lpstr>知识的融通 思维的进阶                      ——以秦朝政治为例谈选必与纲要的整合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2022-05-08T01:21:00Z</dcterms:created>
  <dcterms:modified xsi:type="dcterms:W3CDTF">2022-06-03T14:05:27Z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C065ABFE97D34E7A8A7BD41785038145</vt:lpwstr>
  </property>
  <property fmtid="{D5CDD505-2E9C-101B-9397-08002B2CF9AE}" pid="3" name="KSOProductBuildVer">
    <vt:lpwstr>2052-11.1.0.11744</vt:lpwstr>
  </property>
</Properties>
</file>