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85" r:id="rId6"/>
    <p:sldId id="273" r:id="rId7"/>
    <p:sldId id="277" r:id="rId8"/>
    <p:sldId id="276" r:id="rId9"/>
    <p:sldId id="281" r:id="rId10"/>
    <p:sldId id="289" r:id="rId11"/>
    <p:sldId id="282" r:id="rId12"/>
    <p:sldId id="274" r:id="rId13"/>
    <p:sldId id="290" r:id="rId14"/>
    <p:sldId id="278" r:id="rId15"/>
    <p:sldId id="286" r:id="rId16"/>
  </p:sldIdLst>
  <p:sldSz cx="12192000" cy="6858000"/>
  <p:notesSz cx="6858000" cy="9144000"/>
  <p:embeddedFontLst>
    <p:embeddedFont>
      <p:font typeface="汉仪小隶书简" panose="02010600000101010101" charset="-128"/>
      <p:regular r:id="rId20"/>
    </p:embeddedFont>
    <p:embeddedFont>
      <p:font typeface="汉仪中等线简" panose="02010600000101010101" charset="-128"/>
      <p:regular r:id="rId21"/>
    </p:embeddedFont>
    <p:embeddedFont>
      <p:font typeface="等线" panose="02010600030101010101" charset="-122"/>
      <p:regular r:id="rId22"/>
    </p:embeddedFont>
    <p:embeddedFont>
      <p:font typeface="楷体" panose="02010609060101010101" charset="-122"/>
      <p:regular r:id="rId23"/>
    </p:embeddedFont>
    <p:embeddedFont>
      <p:font typeface="黑体" panose="02010609060101010101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  <p:embeddedFont>
      <p:font typeface="文悦古典明朝体 (非商业使用) W5" pitchFamily="2" charset="-122"/>
      <p:regular r:id="rId29"/>
    </p:embeddedFont>
    <p:embeddedFont>
      <p:font typeface="等线 Light" panose="02010600030101010101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6B84"/>
    <a:srgbClr val="053759"/>
    <a:srgbClr val="E6D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300" y="102"/>
      </p:cViewPr>
      <p:guideLst>
        <p:guide orient="horz" pos="222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tags" Target="tags/tag3.xml"/><Relationship Id="rId30" Type="http://schemas.openxmlformats.org/officeDocument/2006/relationships/font" Target="fonts/font11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17AF2-0E5E-4415-B57F-B9A900BEBE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1DD7C-9C08-4609-A704-2ABC108AC3F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1DD7C-9C08-4609-A704-2ABC108AC3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530858-1D88-4D84-8C87-DF45CE7A41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530858-1D88-4D84-8C87-DF45CE7A41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530858-1D88-4D84-8C87-DF45CE7A41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530858-1D88-4D84-8C87-DF45CE7A41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530858-1D88-4D84-8C87-DF45CE7A41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530858-1D88-4D84-8C87-DF45CE7A41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530858-1D88-4D84-8C87-DF45CE7A41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530858-1D88-4D84-8C87-DF45CE7A41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530858-1D88-4D84-8C87-DF45CE7A41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530858-1D88-4D84-8C87-DF45CE7A41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530858-1D88-4D84-8C87-DF45CE7A41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5892-E59B-41DC-B353-DBEAF5C311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C30A-BA95-4CE5-8300-1B81D7C9ED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5892-E59B-41DC-B353-DBEAF5C311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C30A-BA95-4CE5-8300-1B81D7C9ED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5892-E59B-41DC-B353-DBEAF5C311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C30A-BA95-4CE5-8300-1B81D7C9ED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5892-E59B-41DC-B353-DBEAF5C311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C30A-BA95-4CE5-8300-1B81D7C9ED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5892-E59B-41DC-B353-DBEAF5C311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C30A-BA95-4CE5-8300-1B81D7C9ED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5892-E59B-41DC-B353-DBEAF5C311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C30A-BA95-4CE5-8300-1B81D7C9ED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5892-E59B-41DC-B353-DBEAF5C311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C30A-BA95-4CE5-8300-1B81D7C9ED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5892-E59B-41DC-B353-DBEAF5C311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C30A-BA95-4CE5-8300-1B81D7C9ED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5892-E59B-41DC-B353-DBEAF5C311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C30A-BA95-4CE5-8300-1B81D7C9ED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5892-E59B-41DC-B353-DBEAF5C311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C30A-BA95-4CE5-8300-1B81D7C9ED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5892-E59B-41DC-B353-DBEAF5C311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EC30A-BA95-4CE5-8300-1B81D7C9ED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95892-E59B-41DC-B353-DBEAF5C311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EC30A-BA95-4CE5-8300-1B81D7C9ED4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6B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.png"/><Relationship Id="rId3" Type="http://schemas.openxmlformats.org/officeDocument/2006/relationships/tags" Target="../tags/tag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904" y="1207704"/>
            <a:ext cx="5562600" cy="491242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691505" y="1819910"/>
            <a:ext cx="607568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800" b="1">
                <a:solidFill>
                  <a:schemeClr val="bg1"/>
                </a:solidFill>
                <a:effectLst>
                  <a:glow rad="76200">
                    <a:schemeClr val="bg2">
                      <a:alpha val="38000"/>
                    </a:schemeClr>
                  </a:glow>
                </a:effectLst>
                <a:latin typeface="汉仪小隶书简" panose="02010600000101010101" charset="-128"/>
                <a:ea typeface="汉仪小隶书简" panose="02010600000101010101" charset="-128"/>
                <a:cs typeface="米开飘逸行楷减细版" charset="-122"/>
                <a:sym typeface="+mn-ea"/>
              </a:rPr>
              <a:t>北洋军阀统治时期的政治、经济与文化</a:t>
            </a:r>
            <a:endParaRPr lang="zh-CN" altLang="en-US" sz="4800" b="1">
              <a:solidFill>
                <a:schemeClr val="bg1"/>
              </a:solidFill>
              <a:effectLst>
                <a:glow rad="76200">
                  <a:schemeClr val="bg2">
                    <a:alpha val="38000"/>
                  </a:schemeClr>
                </a:glow>
              </a:effectLst>
              <a:latin typeface="汉仪小隶书简" panose="02010600000101010101" charset="-128"/>
              <a:ea typeface="汉仪小隶书简" panose="02010600000101010101" charset="-128"/>
              <a:cs typeface="米开飘逸行楷减细版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69275" y="3837940"/>
            <a:ext cx="3287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临沂十九中</a:t>
            </a:r>
            <a:r>
              <a:rPr lang="en-US" altLang="zh-CN" sz="280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何文秀</a:t>
            </a:r>
            <a:endParaRPr lang="zh-CN" altLang="en-US" sz="280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97705" y="1242060"/>
            <a:ext cx="7259320" cy="1438275"/>
          </a:xfrm>
          <a:prstGeom prst="rect">
            <a:avLst/>
          </a:prstGeom>
          <a:solidFill>
            <a:srgbClr val="466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3030" y="140970"/>
            <a:ext cx="4163060" cy="52197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汉仪小隶书简" panose="02010600000101010101" charset="-128"/>
                <a:ea typeface="汉仪小隶书简" panose="02010600000101010101" charset="-128"/>
              </a:rPr>
              <a:t>北洋军阀统治时期之文化</a:t>
            </a:r>
            <a:endParaRPr lang="zh-CN" altLang="en-US" sz="2800">
              <a:solidFill>
                <a:schemeClr val="bg1"/>
              </a:solidFill>
              <a:latin typeface="汉仪小隶书简" panose="02010600000101010101" charset="-128"/>
              <a:ea typeface="汉仪小隶书简" panose="02010600000101010101" charset="-128"/>
            </a:endParaRPr>
          </a:p>
        </p:txBody>
      </p:sp>
      <p:pic>
        <p:nvPicPr>
          <p:cNvPr id="9" name="辜鸿铭.mp4_20211224_10081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9150" y="923925"/>
            <a:ext cx="10483850" cy="541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0841446" y="1324894"/>
            <a:ext cx="800219" cy="24088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466B84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</a:rPr>
              <a:t>夜归人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466B84"/>
              </a:solidFill>
              <a:effectLst/>
              <a:uLnTx/>
              <a:uFillTx/>
              <a:latin typeface="文悦古典明朝体 (非商业使用) W5" pitchFamily="2" charset="-122"/>
              <a:ea typeface="文悦古典明朝体 (非商业使用) W5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3030" y="140970"/>
            <a:ext cx="4163060" cy="52197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汉仪小隶书简" panose="02010600000101010101" charset="-128"/>
                <a:ea typeface="汉仪小隶书简" panose="02010600000101010101" charset="-128"/>
              </a:rPr>
              <a:t>北洋军阀统治时期之文化</a:t>
            </a:r>
            <a:endParaRPr lang="zh-CN" altLang="en-US" sz="2800">
              <a:solidFill>
                <a:schemeClr val="bg1"/>
              </a:solidFill>
              <a:latin typeface="汉仪小隶书简" panose="02010600000101010101" charset="-128"/>
              <a:ea typeface="汉仪小隶书简" panose="02010600000101010101" charset="-128"/>
            </a:endParaRPr>
          </a:p>
        </p:txBody>
      </p:sp>
      <p:pic>
        <p:nvPicPr>
          <p:cNvPr id="20" name="图片 19" descr="timg1CI03V1Y"/>
          <p:cNvPicPr>
            <a:picLocks noChangeAspect="1"/>
          </p:cNvPicPr>
          <p:nvPr/>
        </p:nvPicPr>
        <p:blipFill>
          <a:blip r:embed="rId1"/>
          <a:srcRect l="3819" r="2720"/>
          <a:stretch>
            <a:fillRect/>
          </a:stretch>
        </p:blipFill>
        <p:spPr>
          <a:xfrm>
            <a:off x="635635" y="1184275"/>
            <a:ext cx="1586230" cy="2040890"/>
          </a:xfrm>
          <a:prstGeom prst="ellipse">
            <a:avLst/>
          </a:prstGeom>
        </p:spPr>
      </p:pic>
      <p:pic>
        <p:nvPicPr>
          <p:cNvPr id="21" name="图片 20" descr="timgH8VYWVU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915" y="1184910"/>
            <a:ext cx="1584325" cy="2040255"/>
          </a:xfrm>
          <a:prstGeom prst="ellipse">
            <a:avLst/>
          </a:prstGeom>
        </p:spPr>
      </p:pic>
      <p:sp>
        <p:nvSpPr>
          <p:cNvPr id="37900" name="文本框 16"/>
          <p:cNvSpPr txBox="1"/>
          <p:nvPr/>
        </p:nvSpPr>
        <p:spPr>
          <a:xfrm>
            <a:off x="2334895" y="1658303"/>
            <a:ext cx="428625" cy="81280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陈独秀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901" name="文本框 17"/>
          <p:cNvSpPr txBox="1"/>
          <p:nvPr/>
        </p:nvSpPr>
        <p:spPr>
          <a:xfrm>
            <a:off x="4572635" y="1658303"/>
            <a:ext cx="428625" cy="81280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李大钊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2" name="图片 21" descr="timgNOX917H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290" y="1184910"/>
            <a:ext cx="1584960" cy="2040255"/>
          </a:xfrm>
          <a:prstGeom prst="ellipse">
            <a:avLst/>
          </a:prstGeom>
        </p:spPr>
      </p:pic>
      <p:sp>
        <p:nvSpPr>
          <p:cNvPr id="37902" name="文本框 18"/>
          <p:cNvSpPr txBox="1"/>
          <p:nvPr/>
        </p:nvSpPr>
        <p:spPr>
          <a:xfrm>
            <a:off x="6895148" y="1658303"/>
            <a:ext cx="428625" cy="81280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胡  适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4" name="图片 23" descr="timg[3]"/>
          <p:cNvPicPr/>
          <p:nvPr/>
        </p:nvPicPr>
        <p:blipFill>
          <a:blip r:embed="rId4"/>
          <a:srcRect l="9203" r="8136"/>
          <a:stretch>
            <a:fillRect/>
          </a:stretch>
        </p:blipFill>
        <p:spPr>
          <a:xfrm>
            <a:off x="7352030" y="1185545"/>
            <a:ext cx="1583690" cy="2039620"/>
          </a:xfrm>
          <a:prstGeom prst="ellipse">
            <a:avLst/>
          </a:prstGeom>
        </p:spPr>
      </p:pic>
      <p:pic>
        <p:nvPicPr>
          <p:cNvPr id="25" name="图片 24" descr="timg[8]"/>
          <p:cNvPicPr/>
          <p:nvPr/>
        </p:nvPicPr>
        <p:blipFill>
          <a:blip r:embed="rId5"/>
          <a:stretch>
            <a:fillRect/>
          </a:stretch>
        </p:blipFill>
        <p:spPr>
          <a:xfrm>
            <a:off x="9591675" y="1186180"/>
            <a:ext cx="1583690" cy="2038985"/>
          </a:xfrm>
          <a:prstGeom prst="ellipse">
            <a:avLst/>
          </a:prstGeom>
        </p:spPr>
      </p:pic>
      <p:sp>
        <p:nvSpPr>
          <p:cNvPr id="37903" name="文本框 19"/>
          <p:cNvSpPr txBox="1"/>
          <p:nvPr/>
        </p:nvSpPr>
        <p:spPr>
          <a:xfrm>
            <a:off x="9049703" y="1658303"/>
            <a:ext cx="428625" cy="81280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鲁  迅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904" name="文本框 20"/>
          <p:cNvSpPr txBox="1"/>
          <p:nvPr/>
        </p:nvSpPr>
        <p:spPr>
          <a:xfrm>
            <a:off x="11288078" y="1658303"/>
            <a:ext cx="428625" cy="81280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钱玄同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4965" y="3646805"/>
            <a:ext cx="5912485" cy="2676525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</a:rPr>
              <a:t>前期：</a:t>
            </a:r>
            <a:endParaRPr lang="zh-CN" altLang="en-US" sz="240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</a:rPr>
              <a:t>提倡民主，反对专制；提倡科学，反对愚昧；提倡新道德，反对旧道德；提倡新文学，反对旧文学。</a:t>
            </a:r>
            <a:endParaRPr lang="zh-CN" altLang="en-US" sz="240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</a:rPr>
              <a:t>后期：</a:t>
            </a:r>
            <a:endParaRPr lang="zh-CN" altLang="en-US" sz="240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</a:endParaRPr>
          </a:p>
          <a:p>
            <a:r>
              <a:rPr lang="zh-CN" altLang="en-US" sz="240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</a:rPr>
              <a:t>宣传十月革命，宣传马克思主义（新阶段、新特点）</a:t>
            </a:r>
            <a:endParaRPr lang="zh-CN" altLang="en-US" sz="240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6423660" y="3364230"/>
            <a:ext cx="5427345" cy="3241040"/>
          </a:xfrm>
          <a:prstGeom prst="roundRect">
            <a:avLst>
              <a:gd name="adj" fmla="val 1180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just" fontAlgn="base">
              <a:lnSpc>
                <a:spcPct val="135000"/>
              </a:lnSpc>
            </a:pPr>
            <a:r>
              <a:rPr lang="zh-CN" strike="noStrike" noProof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【历史趣闻】</a:t>
            </a:r>
            <a:endParaRPr lang="zh-CN" strike="noStrike" noProof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 fontAlgn="base">
              <a:lnSpc>
                <a:spcPct val="135000"/>
              </a:lnSpc>
            </a:pPr>
            <a:r>
              <a:rPr lang="zh-CN" altLang="en-US" strike="noStrike" noProof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胡适授课时，北大的学生抵触白话文，嫌其啰嗦。于是胡适出题目：前几天行政院有位朋友给我打来电报，邀我去做行政院秘书，我不愿从政，决定不去，请替我用最少的字复电拒绝。</a:t>
            </a:r>
            <a:endParaRPr lang="zh-CN" altLang="en-US" strike="noStrike" noProof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just" fontAlgn="base">
              <a:lnSpc>
                <a:spcPct val="135000"/>
              </a:lnSpc>
            </a:pPr>
            <a:r>
              <a:rPr lang="zh-CN" altLang="en-US" strike="noStrike" noProof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    结果：文言用字最少的是12个字“才学疏浅，恐难胜任，恕不从命。”</a:t>
            </a:r>
            <a:endParaRPr lang="zh-CN" altLang="en-US" strike="noStrike" noProof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ea"/>
            </a:endParaRPr>
          </a:p>
          <a:p>
            <a:pPr algn="just" fontAlgn="base">
              <a:lnSpc>
                <a:spcPct val="135000"/>
              </a:lnSpc>
            </a:pPr>
            <a:r>
              <a:rPr lang="zh-CN" altLang="en-US" strike="noStrike" noProof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    胡适只用了5个字“干不了，谢谢。” </a:t>
            </a:r>
            <a:endParaRPr lang="zh-CN" altLang="en-US" strike="noStrike" noProof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754370" y="984250"/>
            <a:ext cx="682625" cy="682625"/>
            <a:chOff x="11203" y="5263"/>
            <a:chExt cx="1075" cy="1075"/>
          </a:xfrm>
        </p:grpSpPr>
        <p:sp>
          <p:nvSpPr>
            <p:cNvPr id="271" name="花边圆形"/>
            <p:cNvSpPr/>
            <p:nvPr/>
          </p:nvSpPr>
          <p:spPr>
            <a:xfrm>
              <a:off x="11203" y="5263"/>
              <a:ext cx="1075" cy="1075"/>
            </a:xfrm>
            <a:custGeom>
              <a:avLst/>
              <a:gdLst>
                <a:gd name="connsiteX0" fmla="*/ 2055718 w 4111436"/>
                <a:gd name="connsiteY0" fmla="*/ 3729003 h 4111436"/>
                <a:gd name="connsiteX1" fmla="*/ 2055718 w 4111436"/>
                <a:gd name="connsiteY1" fmla="*/ 4019426 h 4111436"/>
                <a:gd name="connsiteX2" fmla="*/ 2055718 w 4111436"/>
                <a:gd name="connsiteY2" fmla="*/ 3729003 h 4111436"/>
                <a:gd name="connsiteX3" fmla="*/ 2488796 w 4111436"/>
                <a:gd name="connsiteY3" fmla="*/ 3671988 h 4111436"/>
                <a:gd name="connsiteX4" fmla="*/ 2563963 w 4111436"/>
                <a:gd name="connsiteY4" fmla="*/ 3952515 h 4111436"/>
                <a:gd name="connsiteX5" fmla="*/ 2488796 w 4111436"/>
                <a:gd name="connsiteY5" fmla="*/ 3671988 h 4111436"/>
                <a:gd name="connsiteX6" fmla="*/ 1622639 w 4111436"/>
                <a:gd name="connsiteY6" fmla="*/ 3671987 h 4111436"/>
                <a:gd name="connsiteX7" fmla="*/ 1547472 w 4111436"/>
                <a:gd name="connsiteY7" fmla="*/ 3952514 h 4111436"/>
                <a:gd name="connsiteX8" fmla="*/ 1622639 w 4111436"/>
                <a:gd name="connsiteY8" fmla="*/ 3671987 h 4111436"/>
                <a:gd name="connsiteX9" fmla="*/ 2892361 w 4111436"/>
                <a:gd name="connsiteY9" fmla="*/ 3504825 h 4111436"/>
                <a:gd name="connsiteX10" fmla="*/ 3037572 w 4111436"/>
                <a:gd name="connsiteY10" fmla="*/ 3756339 h 4111436"/>
                <a:gd name="connsiteX11" fmla="*/ 2892361 w 4111436"/>
                <a:gd name="connsiteY11" fmla="*/ 3504825 h 4111436"/>
                <a:gd name="connsiteX12" fmla="*/ 1219076 w 4111436"/>
                <a:gd name="connsiteY12" fmla="*/ 3504825 h 4111436"/>
                <a:gd name="connsiteX13" fmla="*/ 1073864 w 4111436"/>
                <a:gd name="connsiteY13" fmla="*/ 3756338 h 4111436"/>
                <a:gd name="connsiteX14" fmla="*/ 1219076 w 4111436"/>
                <a:gd name="connsiteY14" fmla="*/ 3504825 h 4111436"/>
                <a:gd name="connsiteX15" fmla="*/ 3323502 w 4111436"/>
                <a:gd name="connsiteY15" fmla="*/ 3230123 h 4111436"/>
                <a:gd name="connsiteX16" fmla="*/ 3444269 w 4111436"/>
                <a:gd name="connsiteY16" fmla="*/ 3444269 h 4111436"/>
                <a:gd name="connsiteX17" fmla="*/ 3238909 w 4111436"/>
                <a:gd name="connsiteY17" fmla="*/ 3238909 h 4111436"/>
                <a:gd name="connsiteX18" fmla="*/ 3323502 w 4111436"/>
                <a:gd name="connsiteY18" fmla="*/ 3230123 h 4111436"/>
                <a:gd name="connsiteX19" fmla="*/ 787934 w 4111436"/>
                <a:gd name="connsiteY19" fmla="*/ 3230122 h 4111436"/>
                <a:gd name="connsiteX20" fmla="*/ 872527 w 4111436"/>
                <a:gd name="connsiteY20" fmla="*/ 3238909 h 4111436"/>
                <a:gd name="connsiteX21" fmla="*/ 667167 w 4111436"/>
                <a:gd name="connsiteY21" fmla="*/ 3444269 h 4111436"/>
                <a:gd name="connsiteX22" fmla="*/ 787934 w 4111436"/>
                <a:gd name="connsiteY22" fmla="*/ 3230122 h 4111436"/>
                <a:gd name="connsiteX23" fmla="*/ 3715047 w 4111436"/>
                <a:gd name="connsiteY23" fmla="*/ 2836253 h 4111436"/>
                <a:gd name="connsiteX24" fmla="*/ 3756338 w 4111436"/>
                <a:gd name="connsiteY24" fmla="*/ 3037573 h 4111436"/>
                <a:gd name="connsiteX25" fmla="*/ 3504825 w 4111436"/>
                <a:gd name="connsiteY25" fmla="*/ 2892361 h 4111436"/>
                <a:gd name="connsiteX26" fmla="*/ 3715047 w 4111436"/>
                <a:gd name="connsiteY26" fmla="*/ 2836253 h 4111436"/>
                <a:gd name="connsiteX27" fmla="*/ 396389 w 4111436"/>
                <a:gd name="connsiteY27" fmla="*/ 2836252 h 4111436"/>
                <a:gd name="connsiteX28" fmla="*/ 606611 w 4111436"/>
                <a:gd name="connsiteY28" fmla="*/ 2892361 h 4111436"/>
                <a:gd name="connsiteX29" fmla="*/ 355097 w 4111436"/>
                <a:gd name="connsiteY29" fmla="*/ 3037572 h 4111436"/>
                <a:gd name="connsiteX30" fmla="*/ 396389 w 4111436"/>
                <a:gd name="connsiteY30" fmla="*/ 2836252 h 4111436"/>
                <a:gd name="connsiteX31" fmla="*/ 3954844 w 4111436"/>
                <a:gd name="connsiteY31" fmla="*/ 2366424 h 4111436"/>
                <a:gd name="connsiteX32" fmla="*/ 3952514 w 4111436"/>
                <a:gd name="connsiteY32" fmla="*/ 2563964 h 4111436"/>
                <a:gd name="connsiteX33" fmla="*/ 3671987 w 4111436"/>
                <a:gd name="connsiteY33" fmla="*/ 2488797 h 4111436"/>
                <a:gd name="connsiteX34" fmla="*/ 3954844 w 4111436"/>
                <a:gd name="connsiteY34" fmla="*/ 2366424 h 4111436"/>
                <a:gd name="connsiteX35" fmla="*/ 156592 w 4111436"/>
                <a:gd name="connsiteY35" fmla="*/ 2366423 h 4111436"/>
                <a:gd name="connsiteX36" fmla="*/ 439449 w 4111436"/>
                <a:gd name="connsiteY36" fmla="*/ 2488796 h 4111436"/>
                <a:gd name="connsiteX37" fmla="*/ 158922 w 4111436"/>
                <a:gd name="connsiteY37" fmla="*/ 2563963 h 4111436"/>
                <a:gd name="connsiteX38" fmla="*/ 156592 w 4111436"/>
                <a:gd name="connsiteY38" fmla="*/ 2366423 h 4111436"/>
                <a:gd name="connsiteX39" fmla="*/ 4008082 w 4111436"/>
                <a:gd name="connsiteY39" fmla="*/ 1860732 h 4111436"/>
                <a:gd name="connsiteX40" fmla="*/ 4019426 w 4111436"/>
                <a:gd name="connsiteY40" fmla="*/ 2055719 h 4111436"/>
                <a:gd name="connsiteX41" fmla="*/ 3729003 w 4111436"/>
                <a:gd name="connsiteY41" fmla="*/ 2055719 h 4111436"/>
                <a:gd name="connsiteX42" fmla="*/ 4008082 w 4111436"/>
                <a:gd name="connsiteY42" fmla="*/ 1860732 h 4111436"/>
                <a:gd name="connsiteX43" fmla="*/ 103354 w 4111436"/>
                <a:gd name="connsiteY43" fmla="*/ 1860732 h 4111436"/>
                <a:gd name="connsiteX44" fmla="*/ 382433 w 4111436"/>
                <a:gd name="connsiteY44" fmla="*/ 2055718 h 4111436"/>
                <a:gd name="connsiteX45" fmla="*/ 92010 w 4111436"/>
                <a:gd name="connsiteY45" fmla="*/ 2055718 h 4111436"/>
                <a:gd name="connsiteX46" fmla="*/ 103354 w 4111436"/>
                <a:gd name="connsiteY46" fmla="*/ 1860732 h 4111436"/>
                <a:gd name="connsiteX47" fmla="*/ 3923829 w 4111436"/>
                <a:gd name="connsiteY47" fmla="*/ 1358232 h 4111436"/>
                <a:gd name="connsiteX48" fmla="*/ 3952515 w 4111436"/>
                <a:gd name="connsiteY48" fmla="*/ 1547474 h 4111436"/>
                <a:gd name="connsiteX49" fmla="*/ 3671988 w 4111436"/>
                <a:gd name="connsiteY49" fmla="*/ 1622641 h 4111436"/>
                <a:gd name="connsiteX50" fmla="*/ 3923829 w 4111436"/>
                <a:gd name="connsiteY50" fmla="*/ 1358232 h 4111436"/>
                <a:gd name="connsiteX51" fmla="*/ 187608 w 4111436"/>
                <a:gd name="connsiteY51" fmla="*/ 1358232 h 4111436"/>
                <a:gd name="connsiteX52" fmla="*/ 439450 w 4111436"/>
                <a:gd name="connsiteY52" fmla="*/ 1622641 h 4111436"/>
                <a:gd name="connsiteX53" fmla="*/ 158923 w 4111436"/>
                <a:gd name="connsiteY53" fmla="*/ 1547474 h 4111436"/>
                <a:gd name="connsiteX54" fmla="*/ 187608 w 4111436"/>
                <a:gd name="connsiteY54" fmla="*/ 1358232 h 4111436"/>
                <a:gd name="connsiteX55" fmla="*/ 3709013 w 4111436"/>
                <a:gd name="connsiteY55" fmla="*/ 895087 h 4111436"/>
                <a:gd name="connsiteX56" fmla="*/ 3756339 w 4111436"/>
                <a:gd name="connsiteY56" fmla="*/ 1073865 h 4111436"/>
                <a:gd name="connsiteX57" fmla="*/ 3504825 w 4111436"/>
                <a:gd name="connsiteY57" fmla="*/ 1219077 h 4111436"/>
                <a:gd name="connsiteX58" fmla="*/ 3709013 w 4111436"/>
                <a:gd name="connsiteY58" fmla="*/ 895087 h 4111436"/>
                <a:gd name="connsiteX59" fmla="*/ 402423 w 4111436"/>
                <a:gd name="connsiteY59" fmla="*/ 895086 h 4111436"/>
                <a:gd name="connsiteX60" fmla="*/ 606612 w 4111436"/>
                <a:gd name="connsiteY60" fmla="*/ 1219076 h 4111436"/>
                <a:gd name="connsiteX61" fmla="*/ 355098 w 4111436"/>
                <a:gd name="connsiteY61" fmla="*/ 1073864 h 4111436"/>
                <a:gd name="connsiteX62" fmla="*/ 402423 w 4111436"/>
                <a:gd name="connsiteY62" fmla="*/ 895086 h 4111436"/>
                <a:gd name="connsiteX63" fmla="*/ 3379430 w 4111436"/>
                <a:gd name="connsiteY63" fmla="*/ 504060 h 4111436"/>
                <a:gd name="connsiteX64" fmla="*/ 3444269 w 4111436"/>
                <a:gd name="connsiteY64" fmla="*/ 667168 h 4111436"/>
                <a:gd name="connsiteX65" fmla="*/ 3238909 w 4111436"/>
                <a:gd name="connsiteY65" fmla="*/ 872528 h 4111436"/>
                <a:gd name="connsiteX66" fmla="*/ 3379430 w 4111436"/>
                <a:gd name="connsiteY66" fmla="*/ 504060 h 4111436"/>
                <a:gd name="connsiteX67" fmla="*/ 732007 w 4111436"/>
                <a:gd name="connsiteY67" fmla="*/ 504060 h 4111436"/>
                <a:gd name="connsiteX68" fmla="*/ 872528 w 4111436"/>
                <a:gd name="connsiteY68" fmla="*/ 872527 h 4111436"/>
                <a:gd name="connsiteX69" fmla="*/ 667167 w 4111436"/>
                <a:gd name="connsiteY69" fmla="*/ 667167 h 4111436"/>
                <a:gd name="connsiteX70" fmla="*/ 732007 w 4111436"/>
                <a:gd name="connsiteY70" fmla="*/ 504060 h 4111436"/>
                <a:gd name="connsiteX71" fmla="*/ 2958580 w 4111436"/>
                <a:gd name="connsiteY71" fmla="*/ 212554 h 4111436"/>
                <a:gd name="connsiteX72" fmla="*/ 3037573 w 4111436"/>
                <a:gd name="connsiteY72" fmla="*/ 355098 h 4111436"/>
                <a:gd name="connsiteX73" fmla="*/ 2892361 w 4111436"/>
                <a:gd name="connsiteY73" fmla="*/ 606612 h 4111436"/>
                <a:gd name="connsiteX74" fmla="*/ 2958580 w 4111436"/>
                <a:gd name="connsiteY74" fmla="*/ 212554 h 4111436"/>
                <a:gd name="connsiteX75" fmla="*/ 1152857 w 4111436"/>
                <a:gd name="connsiteY75" fmla="*/ 212554 h 4111436"/>
                <a:gd name="connsiteX76" fmla="*/ 1219077 w 4111436"/>
                <a:gd name="connsiteY76" fmla="*/ 606611 h 4111436"/>
                <a:gd name="connsiteX77" fmla="*/ 1073865 w 4111436"/>
                <a:gd name="connsiteY77" fmla="*/ 355098 h 4111436"/>
                <a:gd name="connsiteX78" fmla="*/ 1152857 w 4111436"/>
                <a:gd name="connsiteY78" fmla="*/ 212554 h 4111436"/>
                <a:gd name="connsiteX79" fmla="*/ 2476140 w 4111436"/>
                <a:gd name="connsiteY79" fmla="*/ 40943 h 4111436"/>
                <a:gd name="connsiteX80" fmla="*/ 2563964 w 4111436"/>
                <a:gd name="connsiteY80" fmla="*/ 158922 h 4111436"/>
                <a:gd name="connsiteX81" fmla="*/ 2488797 w 4111436"/>
                <a:gd name="connsiteY81" fmla="*/ 439449 h 4111436"/>
                <a:gd name="connsiteX82" fmla="*/ 2476140 w 4111436"/>
                <a:gd name="connsiteY82" fmla="*/ 40943 h 4111436"/>
                <a:gd name="connsiteX83" fmla="*/ 1635297 w 4111436"/>
                <a:gd name="connsiteY83" fmla="*/ 40941 h 4111436"/>
                <a:gd name="connsiteX84" fmla="*/ 1622640 w 4111436"/>
                <a:gd name="connsiteY84" fmla="*/ 439449 h 4111436"/>
                <a:gd name="connsiteX85" fmla="*/ 1547473 w 4111436"/>
                <a:gd name="connsiteY85" fmla="*/ 158922 h 4111436"/>
                <a:gd name="connsiteX86" fmla="*/ 1635297 w 4111436"/>
                <a:gd name="connsiteY86" fmla="*/ 40941 h 4111436"/>
                <a:gd name="connsiteX87" fmla="*/ 2171086 w 4111436"/>
                <a:gd name="connsiteY87" fmla="*/ 781 h 4111436"/>
                <a:gd name="connsiteX88" fmla="*/ 2055719 w 4111436"/>
                <a:gd name="connsiteY88" fmla="*/ 382434 h 4111436"/>
                <a:gd name="connsiteX89" fmla="*/ 1940352 w 4111436"/>
                <a:gd name="connsiteY89" fmla="*/ 783 h 4111436"/>
                <a:gd name="connsiteX90" fmla="*/ 2055719 w 4111436"/>
                <a:gd name="connsiteY90" fmla="*/ 92011 h 4111436"/>
                <a:gd name="connsiteX91" fmla="*/ 2171086 w 4111436"/>
                <a:gd name="connsiteY91" fmla="*/ 781 h 411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111436" h="4111436">
                  <a:moveTo>
                    <a:pt x="2055718" y="3729003"/>
                  </a:moveTo>
                  <a:cubicBezTo>
                    <a:pt x="2451017" y="4019426"/>
                    <a:pt x="2136392" y="4245311"/>
                    <a:pt x="2055718" y="4019426"/>
                  </a:cubicBezTo>
                  <a:cubicBezTo>
                    <a:pt x="1975045" y="4245311"/>
                    <a:pt x="1660420" y="4019426"/>
                    <a:pt x="2055718" y="3729003"/>
                  </a:cubicBezTo>
                  <a:close/>
                  <a:moveTo>
                    <a:pt x="2488796" y="3671988"/>
                  </a:moveTo>
                  <a:cubicBezTo>
                    <a:pt x="2945792" y="3850204"/>
                    <a:pt x="2700351" y="4149823"/>
                    <a:pt x="2563963" y="3952515"/>
                  </a:cubicBezTo>
                  <a:cubicBezTo>
                    <a:pt x="2544502" y="4191583"/>
                    <a:pt x="2182134" y="4054825"/>
                    <a:pt x="2488796" y="3671988"/>
                  </a:cubicBezTo>
                  <a:close/>
                  <a:moveTo>
                    <a:pt x="1622639" y="3671987"/>
                  </a:moveTo>
                  <a:cubicBezTo>
                    <a:pt x="1929302" y="4054825"/>
                    <a:pt x="1566934" y="4191583"/>
                    <a:pt x="1547472" y="3952514"/>
                  </a:cubicBezTo>
                  <a:cubicBezTo>
                    <a:pt x="1411085" y="4149823"/>
                    <a:pt x="1165644" y="3850204"/>
                    <a:pt x="1622639" y="3671987"/>
                  </a:cubicBezTo>
                  <a:close/>
                  <a:moveTo>
                    <a:pt x="2892361" y="3504825"/>
                  </a:moveTo>
                  <a:cubicBezTo>
                    <a:pt x="3379911" y="3558689"/>
                    <a:pt x="3220380" y="3911624"/>
                    <a:pt x="3037572" y="3756339"/>
                  </a:cubicBezTo>
                  <a:cubicBezTo>
                    <a:pt x="3080650" y="3992297"/>
                    <a:pt x="2695234" y="3953988"/>
                    <a:pt x="2892361" y="3504825"/>
                  </a:cubicBezTo>
                  <a:close/>
                  <a:moveTo>
                    <a:pt x="1219076" y="3504825"/>
                  </a:moveTo>
                  <a:cubicBezTo>
                    <a:pt x="1416203" y="3953988"/>
                    <a:pt x="1030787" y="3992297"/>
                    <a:pt x="1073864" y="3756338"/>
                  </a:cubicBezTo>
                  <a:cubicBezTo>
                    <a:pt x="891057" y="3911624"/>
                    <a:pt x="731526" y="3558689"/>
                    <a:pt x="1219076" y="3504825"/>
                  </a:cubicBezTo>
                  <a:close/>
                  <a:moveTo>
                    <a:pt x="3323502" y="3230123"/>
                  </a:moveTo>
                  <a:cubicBezTo>
                    <a:pt x="3715342" y="3210632"/>
                    <a:pt x="3647491" y="3540532"/>
                    <a:pt x="3444269" y="3444269"/>
                  </a:cubicBezTo>
                  <a:cubicBezTo>
                    <a:pt x="3546949" y="3661039"/>
                    <a:pt x="3164751" y="3723787"/>
                    <a:pt x="3238909" y="3238909"/>
                  </a:cubicBezTo>
                  <a:cubicBezTo>
                    <a:pt x="3269214" y="3234274"/>
                    <a:pt x="3297379" y="3231422"/>
                    <a:pt x="3323502" y="3230123"/>
                  </a:cubicBezTo>
                  <a:close/>
                  <a:moveTo>
                    <a:pt x="787934" y="3230122"/>
                  </a:moveTo>
                  <a:cubicBezTo>
                    <a:pt x="814056" y="3231422"/>
                    <a:pt x="842222" y="3234274"/>
                    <a:pt x="872527" y="3238909"/>
                  </a:cubicBezTo>
                  <a:cubicBezTo>
                    <a:pt x="946685" y="3723787"/>
                    <a:pt x="564487" y="3661039"/>
                    <a:pt x="667167" y="3444269"/>
                  </a:cubicBezTo>
                  <a:cubicBezTo>
                    <a:pt x="463946" y="3540532"/>
                    <a:pt x="396094" y="3210632"/>
                    <a:pt x="787934" y="3230122"/>
                  </a:cubicBezTo>
                  <a:close/>
                  <a:moveTo>
                    <a:pt x="3715047" y="2836253"/>
                  </a:moveTo>
                  <a:cubicBezTo>
                    <a:pt x="3958712" y="2824701"/>
                    <a:pt x="3948055" y="3072573"/>
                    <a:pt x="3756338" y="3037573"/>
                  </a:cubicBezTo>
                  <a:cubicBezTo>
                    <a:pt x="3911624" y="3220380"/>
                    <a:pt x="3558689" y="3379911"/>
                    <a:pt x="3504825" y="2892361"/>
                  </a:cubicBezTo>
                  <a:cubicBezTo>
                    <a:pt x="3589043" y="2855400"/>
                    <a:pt x="3658817" y="2838918"/>
                    <a:pt x="3715047" y="2836253"/>
                  </a:cubicBezTo>
                  <a:close/>
                  <a:moveTo>
                    <a:pt x="396389" y="2836252"/>
                  </a:moveTo>
                  <a:cubicBezTo>
                    <a:pt x="452619" y="2838918"/>
                    <a:pt x="522393" y="2855399"/>
                    <a:pt x="606611" y="2892361"/>
                  </a:cubicBezTo>
                  <a:cubicBezTo>
                    <a:pt x="552747" y="3379911"/>
                    <a:pt x="199812" y="3220380"/>
                    <a:pt x="355097" y="3037572"/>
                  </a:cubicBezTo>
                  <a:cubicBezTo>
                    <a:pt x="163381" y="3072573"/>
                    <a:pt x="152725" y="2824701"/>
                    <a:pt x="396389" y="2836252"/>
                  </a:cubicBezTo>
                  <a:close/>
                  <a:moveTo>
                    <a:pt x="3954844" y="2366424"/>
                  </a:moveTo>
                  <a:cubicBezTo>
                    <a:pt x="4103597" y="2375127"/>
                    <a:pt x="4116874" y="2550584"/>
                    <a:pt x="3952514" y="2563964"/>
                  </a:cubicBezTo>
                  <a:cubicBezTo>
                    <a:pt x="4149823" y="2700351"/>
                    <a:pt x="3850204" y="2945792"/>
                    <a:pt x="3671987" y="2488797"/>
                  </a:cubicBezTo>
                  <a:cubicBezTo>
                    <a:pt x="3791624" y="2392965"/>
                    <a:pt x="3887230" y="2362468"/>
                    <a:pt x="3954844" y="2366424"/>
                  </a:cubicBezTo>
                  <a:close/>
                  <a:moveTo>
                    <a:pt x="156592" y="2366423"/>
                  </a:moveTo>
                  <a:cubicBezTo>
                    <a:pt x="224207" y="2362467"/>
                    <a:pt x="319813" y="2392964"/>
                    <a:pt x="439449" y="2488796"/>
                  </a:cubicBezTo>
                  <a:cubicBezTo>
                    <a:pt x="261233" y="2945792"/>
                    <a:pt x="-38385" y="2700351"/>
                    <a:pt x="158922" y="2563963"/>
                  </a:cubicBezTo>
                  <a:cubicBezTo>
                    <a:pt x="-5437" y="2550584"/>
                    <a:pt x="7840" y="2375127"/>
                    <a:pt x="156592" y="2366423"/>
                  </a:cubicBezTo>
                  <a:close/>
                  <a:moveTo>
                    <a:pt x="4008082" y="1860732"/>
                  </a:moveTo>
                  <a:cubicBezTo>
                    <a:pt x="4125310" y="1863490"/>
                    <a:pt x="4160604" y="2005298"/>
                    <a:pt x="4019426" y="2055719"/>
                  </a:cubicBezTo>
                  <a:cubicBezTo>
                    <a:pt x="4245311" y="2136392"/>
                    <a:pt x="4019426" y="2451017"/>
                    <a:pt x="3729003" y="2055719"/>
                  </a:cubicBezTo>
                  <a:cubicBezTo>
                    <a:pt x="3837912" y="1907482"/>
                    <a:pt x="3937745" y="1859078"/>
                    <a:pt x="4008082" y="1860732"/>
                  </a:cubicBezTo>
                  <a:close/>
                  <a:moveTo>
                    <a:pt x="103354" y="1860732"/>
                  </a:moveTo>
                  <a:cubicBezTo>
                    <a:pt x="173691" y="1859078"/>
                    <a:pt x="273524" y="1907481"/>
                    <a:pt x="382433" y="2055718"/>
                  </a:cubicBezTo>
                  <a:cubicBezTo>
                    <a:pt x="92010" y="2451017"/>
                    <a:pt x="-133875" y="2136392"/>
                    <a:pt x="92010" y="2055718"/>
                  </a:cubicBezTo>
                  <a:cubicBezTo>
                    <a:pt x="-49167" y="2005298"/>
                    <a:pt x="-13874" y="1863489"/>
                    <a:pt x="103354" y="1860732"/>
                  </a:cubicBezTo>
                  <a:close/>
                  <a:moveTo>
                    <a:pt x="3923829" y="1358232"/>
                  </a:moveTo>
                  <a:cubicBezTo>
                    <a:pt x="4017255" y="1359533"/>
                    <a:pt x="4063500" y="1470756"/>
                    <a:pt x="3952515" y="1547474"/>
                  </a:cubicBezTo>
                  <a:cubicBezTo>
                    <a:pt x="4191583" y="1566935"/>
                    <a:pt x="4054825" y="1929303"/>
                    <a:pt x="3671988" y="1622641"/>
                  </a:cubicBezTo>
                  <a:cubicBezTo>
                    <a:pt x="3749957" y="1422705"/>
                    <a:pt x="3851164" y="1357220"/>
                    <a:pt x="3923829" y="1358232"/>
                  </a:cubicBezTo>
                  <a:close/>
                  <a:moveTo>
                    <a:pt x="187608" y="1358232"/>
                  </a:moveTo>
                  <a:cubicBezTo>
                    <a:pt x="260273" y="1357220"/>
                    <a:pt x="361480" y="1422705"/>
                    <a:pt x="439450" y="1622641"/>
                  </a:cubicBezTo>
                  <a:cubicBezTo>
                    <a:pt x="56612" y="1929303"/>
                    <a:pt x="-80145" y="1566935"/>
                    <a:pt x="158923" y="1547474"/>
                  </a:cubicBezTo>
                  <a:cubicBezTo>
                    <a:pt x="47937" y="1470756"/>
                    <a:pt x="94182" y="1359532"/>
                    <a:pt x="187608" y="1358232"/>
                  </a:cubicBezTo>
                  <a:close/>
                  <a:moveTo>
                    <a:pt x="3709013" y="895087"/>
                  </a:moveTo>
                  <a:cubicBezTo>
                    <a:pt x="3784569" y="896877"/>
                    <a:pt x="3833981" y="982461"/>
                    <a:pt x="3756339" y="1073865"/>
                  </a:cubicBezTo>
                  <a:cubicBezTo>
                    <a:pt x="3992297" y="1030788"/>
                    <a:pt x="3953988" y="1416203"/>
                    <a:pt x="3504825" y="1219077"/>
                  </a:cubicBezTo>
                  <a:cubicBezTo>
                    <a:pt x="3531757" y="975302"/>
                    <a:pt x="3633457" y="893297"/>
                    <a:pt x="3709013" y="895087"/>
                  </a:cubicBezTo>
                  <a:close/>
                  <a:moveTo>
                    <a:pt x="402423" y="895086"/>
                  </a:moveTo>
                  <a:cubicBezTo>
                    <a:pt x="477979" y="893297"/>
                    <a:pt x="579679" y="975301"/>
                    <a:pt x="606612" y="1219076"/>
                  </a:cubicBezTo>
                  <a:cubicBezTo>
                    <a:pt x="157448" y="1416203"/>
                    <a:pt x="119139" y="1030788"/>
                    <a:pt x="355098" y="1073864"/>
                  </a:cubicBezTo>
                  <a:cubicBezTo>
                    <a:pt x="277455" y="982461"/>
                    <a:pt x="326867" y="896876"/>
                    <a:pt x="402423" y="895086"/>
                  </a:cubicBezTo>
                  <a:close/>
                  <a:moveTo>
                    <a:pt x="3379430" y="504060"/>
                  </a:moveTo>
                  <a:cubicBezTo>
                    <a:pt x="3441305" y="506975"/>
                    <a:pt x="3489192" y="572331"/>
                    <a:pt x="3444269" y="667168"/>
                  </a:cubicBezTo>
                  <a:cubicBezTo>
                    <a:pt x="3661039" y="564487"/>
                    <a:pt x="3723787" y="946686"/>
                    <a:pt x="3238909" y="872528"/>
                  </a:cubicBezTo>
                  <a:cubicBezTo>
                    <a:pt x="3197195" y="599784"/>
                    <a:pt x="3299875" y="500312"/>
                    <a:pt x="3379430" y="504060"/>
                  </a:cubicBezTo>
                  <a:close/>
                  <a:moveTo>
                    <a:pt x="732007" y="504060"/>
                  </a:moveTo>
                  <a:cubicBezTo>
                    <a:pt x="811561" y="500312"/>
                    <a:pt x="914241" y="599783"/>
                    <a:pt x="872528" y="872527"/>
                  </a:cubicBezTo>
                  <a:cubicBezTo>
                    <a:pt x="387649" y="946686"/>
                    <a:pt x="450398" y="564487"/>
                    <a:pt x="667167" y="667167"/>
                  </a:cubicBezTo>
                  <a:cubicBezTo>
                    <a:pt x="622245" y="572331"/>
                    <a:pt x="670131" y="506975"/>
                    <a:pt x="732007" y="504060"/>
                  </a:cubicBezTo>
                  <a:close/>
                  <a:moveTo>
                    <a:pt x="2958580" y="212554"/>
                  </a:moveTo>
                  <a:cubicBezTo>
                    <a:pt x="3009624" y="216698"/>
                    <a:pt x="3053727" y="266613"/>
                    <a:pt x="3037573" y="355098"/>
                  </a:cubicBezTo>
                  <a:cubicBezTo>
                    <a:pt x="3220380" y="199812"/>
                    <a:pt x="3379911" y="552747"/>
                    <a:pt x="2892361" y="606612"/>
                  </a:cubicBezTo>
                  <a:cubicBezTo>
                    <a:pt x="2769157" y="325885"/>
                    <a:pt x="2873508" y="205647"/>
                    <a:pt x="2958580" y="212554"/>
                  </a:cubicBezTo>
                  <a:close/>
                  <a:moveTo>
                    <a:pt x="1152857" y="212554"/>
                  </a:moveTo>
                  <a:cubicBezTo>
                    <a:pt x="1237929" y="205647"/>
                    <a:pt x="1342281" y="325885"/>
                    <a:pt x="1219077" y="606611"/>
                  </a:cubicBezTo>
                  <a:cubicBezTo>
                    <a:pt x="731526" y="552747"/>
                    <a:pt x="891057" y="199812"/>
                    <a:pt x="1073865" y="355098"/>
                  </a:cubicBezTo>
                  <a:cubicBezTo>
                    <a:pt x="1057711" y="266613"/>
                    <a:pt x="1101814" y="216698"/>
                    <a:pt x="1152857" y="212554"/>
                  </a:cubicBezTo>
                  <a:close/>
                  <a:moveTo>
                    <a:pt x="2476140" y="40943"/>
                  </a:moveTo>
                  <a:cubicBezTo>
                    <a:pt x="2518313" y="46208"/>
                    <a:pt x="2557882" y="84213"/>
                    <a:pt x="2563964" y="158922"/>
                  </a:cubicBezTo>
                  <a:cubicBezTo>
                    <a:pt x="2700351" y="-38385"/>
                    <a:pt x="2945792" y="261233"/>
                    <a:pt x="2488797" y="439449"/>
                  </a:cubicBezTo>
                  <a:cubicBezTo>
                    <a:pt x="2277966" y="176248"/>
                    <a:pt x="2383357" y="29360"/>
                    <a:pt x="2476140" y="40943"/>
                  </a:cubicBezTo>
                  <a:close/>
                  <a:moveTo>
                    <a:pt x="1635297" y="40941"/>
                  </a:moveTo>
                  <a:cubicBezTo>
                    <a:pt x="1728079" y="29358"/>
                    <a:pt x="1833470" y="176248"/>
                    <a:pt x="1622640" y="439449"/>
                  </a:cubicBezTo>
                  <a:cubicBezTo>
                    <a:pt x="1165644" y="261233"/>
                    <a:pt x="1411085" y="-38387"/>
                    <a:pt x="1547473" y="158922"/>
                  </a:cubicBezTo>
                  <a:cubicBezTo>
                    <a:pt x="1553555" y="84213"/>
                    <a:pt x="1593123" y="46206"/>
                    <a:pt x="1635297" y="40941"/>
                  </a:cubicBezTo>
                  <a:close/>
                  <a:moveTo>
                    <a:pt x="2171086" y="781"/>
                  </a:moveTo>
                  <a:cubicBezTo>
                    <a:pt x="2263704" y="13607"/>
                    <a:pt x="2327487" y="182768"/>
                    <a:pt x="2055719" y="382434"/>
                  </a:cubicBezTo>
                  <a:cubicBezTo>
                    <a:pt x="1783951" y="182768"/>
                    <a:pt x="1847733" y="13608"/>
                    <a:pt x="1940352" y="783"/>
                  </a:cubicBezTo>
                  <a:cubicBezTo>
                    <a:pt x="1982451" y="-5047"/>
                    <a:pt x="2030509" y="21423"/>
                    <a:pt x="2055719" y="92011"/>
                  </a:cubicBezTo>
                  <a:cubicBezTo>
                    <a:pt x="2080930" y="21423"/>
                    <a:pt x="2128987" y="-5049"/>
                    <a:pt x="2171086" y="781"/>
                  </a:cubicBezTo>
                  <a:close/>
                </a:path>
              </a:pathLst>
            </a:custGeom>
            <a:solidFill>
              <a:srgbClr val="466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6B84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1398" y="5322"/>
              <a:ext cx="68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466B84"/>
                  </a:solidFill>
                  <a:effectLst/>
                  <a:uLnTx/>
                  <a:uFillTx/>
                  <a:latin typeface="文悦古典明朝体 (非商业使用) W5" pitchFamily="2" charset="-122"/>
                  <a:ea typeface="文悦古典明朝体 (非商业使用) W5" pitchFamily="2" charset="-122"/>
                </a:rPr>
                <a:t>风</a:t>
              </a: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466B84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754370" y="3518535"/>
            <a:ext cx="682625" cy="682625"/>
            <a:chOff x="11203" y="5263"/>
            <a:chExt cx="1075" cy="1075"/>
          </a:xfrm>
        </p:grpSpPr>
        <p:sp>
          <p:nvSpPr>
            <p:cNvPr id="8" name="花边圆形"/>
            <p:cNvSpPr/>
            <p:nvPr/>
          </p:nvSpPr>
          <p:spPr>
            <a:xfrm>
              <a:off x="11203" y="5263"/>
              <a:ext cx="1075" cy="1075"/>
            </a:xfrm>
            <a:custGeom>
              <a:avLst/>
              <a:gdLst>
                <a:gd name="connsiteX0" fmla="*/ 2055718 w 4111436"/>
                <a:gd name="connsiteY0" fmla="*/ 3729003 h 4111436"/>
                <a:gd name="connsiteX1" fmla="*/ 2055718 w 4111436"/>
                <a:gd name="connsiteY1" fmla="*/ 4019426 h 4111436"/>
                <a:gd name="connsiteX2" fmla="*/ 2055718 w 4111436"/>
                <a:gd name="connsiteY2" fmla="*/ 3729003 h 4111436"/>
                <a:gd name="connsiteX3" fmla="*/ 2488796 w 4111436"/>
                <a:gd name="connsiteY3" fmla="*/ 3671988 h 4111436"/>
                <a:gd name="connsiteX4" fmla="*/ 2563963 w 4111436"/>
                <a:gd name="connsiteY4" fmla="*/ 3952515 h 4111436"/>
                <a:gd name="connsiteX5" fmla="*/ 2488796 w 4111436"/>
                <a:gd name="connsiteY5" fmla="*/ 3671988 h 4111436"/>
                <a:gd name="connsiteX6" fmla="*/ 1622639 w 4111436"/>
                <a:gd name="connsiteY6" fmla="*/ 3671987 h 4111436"/>
                <a:gd name="connsiteX7" fmla="*/ 1547472 w 4111436"/>
                <a:gd name="connsiteY7" fmla="*/ 3952514 h 4111436"/>
                <a:gd name="connsiteX8" fmla="*/ 1622639 w 4111436"/>
                <a:gd name="connsiteY8" fmla="*/ 3671987 h 4111436"/>
                <a:gd name="connsiteX9" fmla="*/ 2892361 w 4111436"/>
                <a:gd name="connsiteY9" fmla="*/ 3504825 h 4111436"/>
                <a:gd name="connsiteX10" fmla="*/ 3037572 w 4111436"/>
                <a:gd name="connsiteY10" fmla="*/ 3756339 h 4111436"/>
                <a:gd name="connsiteX11" fmla="*/ 2892361 w 4111436"/>
                <a:gd name="connsiteY11" fmla="*/ 3504825 h 4111436"/>
                <a:gd name="connsiteX12" fmla="*/ 1219076 w 4111436"/>
                <a:gd name="connsiteY12" fmla="*/ 3504825 h 4111436"/>
                <a:gd name="connsiteX13" fmla="*/ 1073864 w 4111436"/>
                <a:gd name="connsiteY13" fmla="*/ 3756338 h 4111436"/>
                <a:gd name="connsiteX14" fmla="*/ 1219076 w 4111436"/>
                <a:gd name="connsiteY14" fmla="*/ 3504825 h 4111436"/>
                <a:gd name="connsiteX15" fmla="*/ 3323502 w 4111436"/>
                <a:gd name="connsiteY15" fmla="*/ 3230123 h 4111436"/>
                <a:gd name="connsiteX16" fmla="*/ 3444269 w 4111436"/>
                <a:gd name="connsiteY16" fmla="*/ 3444269 h 4111436"/>
                <a:gd name="connsiteX17" fmla="*/ 3238909 w 4111436"/>
                <a:gd name="connsiteY17" fmla="*/ 3238909 h 4111436"/>
                <a:gd name="connsiteX18" fmla="*/ 3323502 w 4111436"/>
                <a:gd name="connsiteY18" fmla="*/ 3230123 h 4111436"/>
                <a:gd name="connsiteX19" fmla="*/ 787934 w 4111436"/>
                <a:gd name="connsiteY19" fmla="*/ 3230122 h 4111436"/>
                <a:gd name="connsiteX20" fmla="*/ 872527 w 4111436"/>
                <a:gd name="connsiteY20" fmla="*/ 3238909 h 4111436"/>
                <a:gd name="connsiteX21" fmla="*/ 667167 w 4111436"/>
                <a:gd name="connsiteY21" fmla="*/ 3444269 h 4111436"/>
                <a:gd name="connsiteX22" fmla="*/ 787934 w 4111436"/>
                <a:gd name="connsiteY22" fmla="*/ 3230122 h 4111436"/>
                <a:gd name="connsiteX23" fmla="*/ 3715047 w 4111436"/>
                <a:gd name="connsiteY23" fmla="*/ 2836253 h 4111436"/>
                <a:gd name="connsiteX24" fmla="*/ 3756338 w 4111436"/>
                <a:gd name="connsiteY24" fmla="*/ 3037573 h 4111436"/>
                <a:gd name="connsiteX25" fmla="*/ 3504825 w 4111436"/>
                <a:gd name="connsiteY25" fmla="*/ 2892361 h 4111436"/>
                <a:gd name="connsiteX26" fmla="*/ 3715047 w 4111436"/>
                <a:gd name="connsiteY26" fmla="*/ 2836253 h 4111436"/>
                <a:gd name="connsiteX27" fmla="*/ 396389 w 4111436"/>
                <a:gd name="connsiteY27" fmla="*/ 2836252 h 4111436"/>
                <a:gd name="connsiteX28" fmla="*/ 606611 w 4111436"/>
                <a:gd name="connsiteY28" fmla="*/ 2892361 h 4111436"/>
                <a:gd name="connsiteX29" fmla="*/ 355097 w 4111436"/>
                <a:gd name="connsiteY29" fmla="*/ 3037572 h 4111436"/>
                <a:gd name="connsiteX30" fmla="*/ 396389 w 4111436"/>
                <a:gd name="connsiteY30" fmla="*/ 2836252 h 4111436"/>
                <a:gd name="connsiteX31" fmla="*/ 3954844 w 4111436"/>
                <a:gd name="connsiteY31" fmla="*/ 2366424 h 4111436"/>
                <a:gd name="connsiteX32" fmla="*/ 3952514 w 4111436"/>
                <a:gd name="connsiteY32" fmla="*/ 2563964 h 4111436"/>
                <a:gd name="connsiteX33" fmla="*/ 3671987 w 4111436"/>
                <a:gd name="connsiteY33" fmla="*/ 2488797 h 4111436"/>
                <a:gd name="connsiteX34" fmla="*/ 3954844 w 4111436"/>
                <a:gd name="connsiteY34" fmla="*/ 2366424 h 4111436"/>
                <a:gd name="connsiteX35" fmla="*/ 156592 w 4111436"/>
                <a:gd name="connsiteY35" fmla="*/ 2366423 h 4111436"/>
                <a:gd name="connsiteX36" fmla="*/ 439449 w 4111436"/>
                <a:gd name="connsiteY36" fmla="*/ 2488796 h 4111436"/>
                <a:gd name="connsiteX37" fmla="*/ 158922 w 4111436"/>
                <a:gd name="connsiteY37" fmla="*/ 2563963 h 4111436"/>
                <a:gd name="connsiteX38" fmla="*/ 156592 w 4111436"/>
                <a:gd name="connsiteY38" fmla="*/ 2366423 h 4111436"/>
                <a:gd name="connsiteX39" fmla="*/ 4008082 w 4111436"/>
                <a:gd name="connsiteY39" fmla="*/ 1860732 h 4111436"/>
                <a:gd name="connsiteX40" fmla="*/ 4019426 w 4111436"/>
                <a:gd name="connsiteY40" fmla="*/ 2055719 h 4111436"/>
                <a:gd name="connsiteX41" fmla="*/ 3729003 w 4111436"/>
                <a:gd name="connsiteY41" fmla="*/ 2055719 h 4111436"/>
                <a:gd name="connsiteX42" fmla="*/ 4008082 w 4111436"/>
                <a:gd name="connsiteY42" fmla="*/ 1860732 h 4111436"/>
                <a:gd name="connsiteX43" fmla="*/ 103354 w 4111436"/>
                <a:gd name="connsiteY43" fmla="*/ 1860732 h 4111436"/>
                <a:gd name="connsiteX44" fmla="*/ 382433 w 4111436"/>
                <a:gd name="connsiteY44" fmla="*/ 2055718 h 4111436"/>
                <a:gd name="connsiteX45" fmla="*/ 92010 w 4111436"/>
                <a:gd name="connsiteY45" fmla="*/ 2055718 h 4111436"/>
                <a:gd name="connsiteX46" fmla="*/ 103354 w 4111436"/>
                <a:gd name="connsiteY46" fmla="*/ 1860732 h 4111436"/>
                <a:gd name="connsiteX47" fmla="*/ 3923829 w 4111436"/>
                <a:gd name="connsiteY47" fmla="*/ 1358232 h 4111436"/>
                <a:gd name="connsiteX48" fmla="*/ 3952515 w 4111436"/>
                <a:gd name="connsiteY48" fmla="*/ 1547474 h 4111436"/>
                <a:gd name="connsiteX49" fmla="*/ 3671988 w 4111436"/>
                <a:gd name="connsiteY49" fmla="*/ 1622641 h 4111436"/>
                <a:gd name="connsiteX50" fmla="*/ 3923829 w 4111436"/>
                <a:gd name="connsiteY50" fmla="*/ 1358232 h 4111436"/>
                <a:gd name="connsiteX51" fmla="*/ 187608 w 4111436"/>
                <a:gd name="connsiteY51" fmla="*/ 1358232 h 4111436"/>
                <a:gd name="connsiteX52" fmla="*/ 439450 w 4111436"/>
                <a:gd name="connsiteY52" fmla="*/ 1622641 h 4111436"/>
                <a:gd name="connsiteX53" fmla="*/ 158923 w 4111436"/>
                <a:gd name="connsiteY53" fmla="*/ 1547474 h 4111436"/>
                <a:gd name="connsiteX54" fmla="*/ 187608 w 4111436"/>
                <a:gd name="connsiteY54" fmla="*/ 1358232 h 4111436"/>
                <a:gd name="connsiteX55" fmla="*/ 3709013 w 4111436"/>
                <a:gd name="connsiteY55" fmla="*/ 895087 h 4111436"/>
                <a:gd name="connsiteX56" fmla="*/ 3756339 w 4111436"/>
                <a:gd name="connsiteY56" fmla="*/ 1073865 h 4111436"/>
                <a:gd name="connsiteX57" fmla="*/ 3504825 w 4111436"/>
                <a:gd name="connsiteY57" fmla="*/ 1219077 h 4111436"/>
                <a:gd name="connsiteX58" fmla="*/ 3709013 w 4111436"/>
                <a:gd name="connsiteY58" fmla="*/ 895087 h 4111436"/>
                <a:gd name="connsiteX59" fmla="*/ 402423 w 4111436"/>
                <a:gd name="connsiteY59" fmla="*/ 895086 h 4111436"/>
                <a:gd name="connsiteX60" fmla="*/ 606612 w 4111436"/>
                <a:gd name="connsiteY60" fmla="*/ 1219076 h 4111436"/>
                <a:gd name="connsiteX61" fmla="*/ 355098 w 4111436"/>
                <a:gd name="connsiteY61" fmla="*/ 1073864 h 4111436"/>
                <a:gd name="connsiteX62" fmla="*/ 402423 w 4111436"/>
                <a:gd name="connsiteY62" fmla="*/ 895086 h 4111436"/>
                <a:gd name="connsiteX63" fmla="*/ 3379430 w 4111436"/>
                <a:gd name="connsiteY63" fmla="*/ 504060 h 4111436"/>
                <a:gd name="connsiteX64" fmla="*/ 3444269 w 4111436"/>
                <a:gd name="connsiteY64" fmla="*/ 667168 h 4111436"/>
                <a:gd name="connsiteX65" fmla="*/ 3238909 w 4111436"/>
                <a:gd name="connsiteY65" fmla="*/ 872528 h 4111436"/>
                <a:gd name="connsiteX66" fmla="*/ 3379430 w 4111436"/>
                <a:gd name="connsiteY66" fmla="*/ 504060 h 4111436"/>
                <a:gd name="connsiteX67" fmla="*/ 732007 w 4111436"/>
                <a:gd name="connsiteY67" fmla="*/ 504060 h 4111436"/>
                <a:gd name="connsiteX68" fmla="*/ 872528 w 4111436"/>
                <a:gd name="connsiteY68" fmla="*/ 872527 h 4111436"/>
                <a:gd name="connsiteX69" fmla="*/ 667167 w 4111436"/>
                <a:gd name="connsiteY69" fmla="*/ 667167 h 4111436"/>
                <a:gd name="connsiteX70" fmla="*/ 732007 w 4111436"/>
                <a:gd name="connsiteY70" fmla="*/ 504060 h 4111436"/>
                <a:gd name="connsiteX71" fmla="*/ 2958580 w 4111436"/>
                <a:gd name="connsiteY71" fmla="*/ 212554 h 4111436"/>
                <a:gd name="connsiteX72" fmla="*/ 3037573 w 4111436"/>
                <a:gd name="connsiteY72" fmla="*/ 355098 h 4111436"/>
                <a:gd name="connsiteX73" fmla="*/ 2892361 w 4111436"/>
                <a:gd name="connsiteY73" fmla="*/ 606612 h 4111436"/>
                <a:gd name="connsiteX74" fmla="*/ 2958580 w 4111436"/>
                <a:gd name="connsiteY74" fmla="*/ 212554 h 4111436"/>
                <a:gd name="connsiteX75" fmla="*/ 1152857 w 4111436"/>
                <a:gd name="connsiteY75" fmla="*/ 212554 h 4111436"/>
                <a:gd name="connsiteX76" fmla="*/ 1219077 w 4111436"/>
                <a:gd name="connsiteY76" fmla="*/ 606611 h 4111436"/>
                <a:gd name="connsiteX77" fmla="*/ 1073865 w 4111436"/>
                <a:gd name="connsiteY77" fmla="*/ 355098 h 4111436"/>
                <a:gd name="connsiteX78" fmla="*/ 1152857 w 4111436"/>
                <a:gd name="connsiteY78" fmla="*/ 212554 h 4111436"/>
                <a:gd name="connsiteX79" fmla="*/ 2476140 w 4111436"/>
                <a:gd name="connsiteY79" fmla="*/ 40943 h 4111436"/>
                <a:gd name="connsiteX80" fmla="*/ 2563964 w 4111436"/>
                <a:gd name="connsiteY80" fmla="*/ 158922 h 4111436"/>
                <a:gd name="connsiteX81" fmla="*/ 2488797 w 4111436"/>
                <a:gd name="connsiteY81" fmla="*/ 439449 h 4111436"/>
                <a:gd name="connsiteX82" fmla="*/ 2476140 w 4111436"/>
                <a:gd name="connsiteY82" fmla="*/ 40943 h 4111436"/>
                <a:gd name="connsiteX83" fmla="*/ 1635297 w 4111436"/>
                <a:gd name="connsiteY83" fmla="*/ 40941 h 4111436"/>
                <a:gd name="connsiteX84" fmla="*/ 1622640 w 4111436"/>
                <a:gd name="connsiteY84" fmla="*/ 439449 h 4111436"/>
                <a:gd name="connsiteX85" fmla="*/ 1547473 w 4111436"/>
                <a:gd name="connsiteY85" fmla="*/ 158922 h 4111436"/>
                <a:gd name="connsiteX86" fmla="*/ 1635297 w 4111436"/>
                <a:gd name="connsiteY86" fmla="*/ 40941 h 4111436"/>
                <a:gd name="connsiteX87" fmla="*/ 2171086 w 4111436"/>
                <a:gd name="connsiteY87" fmla="*/ 781 h 4111436"/>
                <a:gd name="connsiteX88" fmla="*/ 2055719 w 4111436"/>
                <a:gd name="connsiteY88" fmla="*/ 382434 h 4111436"/>
                <a:gd name="connsiteX89" fmla="*/ 1940352 w 4111436"/>
                <a:gd name="connsiteY89" fmla="*/ 783 h 4111436"/>
                <a:gd name="connsiteX90" fmla="*/ 2055719 w 4111436"/>
                <a:gd name="connsiteY90" fmla="*/ 92011 h 4111436"/>
                <a:gd name="connsiteX91" fmla="*/ 2171086 w 4111436"/>
                <a:gd name="connsiteY91" fmla="*/ 781 h 411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111436" h="4111436">
                  <a:moveTo>
                    <a:pt x="2055718" y="3729003"/>
                  </a:moveTo>
                  <a:cubicBezTo>
                    <a:pt x="2451017" y="4019426"/>
                    <a:pt x="2136392" y="4245311"/>
                    <a:pt x="2055718" y="4019426"/>
                  </a:cubicBezTo>
                  <a:cubicBezTo>
                    <a:pt x="1975045" y="4245311"/>
                    <a:pt x="1660420" y="4019426"/>
                    <a:pt x="2055718" y="3729003"/>
                  </a:cubicBezTo>
                  <a:close/>
                  <a:moveTo>
                    <a:pt x="2488796" y="3671988"/>
                  </a:moveTo>
                  <a:cubicBezTo>
                    <a:pt x="2945792" y="3850204"/>
                    <a:pt x="2700351" y="4149823"/>
                    <a:pt x="2563963" y="3952515"/>
                  </a:cubicBezTo>
                  <a:cubicBezTo>
                    <a:pt x="2544502" y="4191583"/>
                    <a:pt x="2182134" y="4054825"/>
                    <a:pt x="2488796" y="3671988"/>
                  </a:cubicBezTo>
                  <a:close/>
                  <a:moveTo>
                    <a:pt x="1622639" y="3671987"/>
                  </a:moveTo>
                  <a:cubicBezTo>
                    <a:pt x="1929302" y="4054825"/>
                    <a:pt x="1566934" y="4191583"/>
                    <a:pt x="1547472" y="3952514"/>
                  </a:cubicBezTo>
                  <a:cubicBezTo>
                    <a:pt x="1411085" y="4149823"/>
                    <a:pt x="1165644" y="3850204"/>
                    <a:pt x="1622639" y="3671987"/>
                  </a:cubicBezTo>
                  <a:close/>
                  <a:moveTo>
                    <a:pt x="2892361" y="3504825"/>
                  </a:moveTo>
                  <a:cubicBezTo>
                    <a:pt x="3379911" y="3558689"/>
                    <a:pt x="3220380" y="3911624"/>
                    <a:pt x="3037572" y="3756339"/>
                  </a:cubicBezTo>
                  <a:cubicBezTo>
                    <a:pt x="3080650" y="3992297"/>
                    <a:pt x="2695234" y="3953988"/>
                    <a:pt x="2892361" y="3504825"/>
                  </a:cubicBezTo>
                  <a:close/>
                  <a:moveTo>
                    <a:pt x="1219076" y="3504825"/>
                  </a:moveTo>
                  <a:cubicBezTo>
                    <a:pt x="1416203" y="3953988"/>
                    <a:pt x="1030787" y="3992297"/>
                    <a:pt x="1073864" y="3756338"/>
                  </a:cubicBezTo>
                  <a:cubicBezTo>
                    <a:pt x="891057" y="3911624"/>
                    <a:pt x="731526" y="3558689"/>
                    <a:pt x="1219076" y="3504825"/>
                  </a:cubicBezTo>
                  <a:close/>
                  <a:moveTo>
                    <a:pt x="3323502" y="3230123"/>
                  </a:moveTo>
                  <a:cubicBezTo>
                    <a:pt x="3715342" y="3210632"/>
                    <a:pt x="3647491" y="3540532"/>
                    <a:pt x="3444269" y="3444269"/>
                  </a:cubicBezTo>
                  <a:cubicBezTo>
                    <a:pt x="3546949" y="3661039"/>
                    <a:pt x="3164751" y="3723787"/>
                    <a:pt x="3238909" y="3238909"/>
                  </a:cubicBezTo>
                  <a:cubicBezTo>
                    <a:pt x="3269214" y="3234274"/>
                    <a:pt x="3297379" y="3231422"/>
                    <a:pt x="3323502" y="3230123"/>
                  </a:cubicBezTo>
                  <a:close/>
                  <a:moveTo>
                    <a:pt x="787934" y="3230122"/>
                  </a:moveTo>
                  <a:cubicBezTo>
                    <a:pt x="814056" y="3231422"/>
                    <a:pt x="842222" y="3234274"/>
                    <a:pt x="872527" y="3238909"/>
                  </a:cubicBezTo>
                  <a:cubicBezTo>
                    <a:pt x="946685" y="3723787"/>
                    <a:pt x="564487" y="3661039"/>
                    <a:pt x="667167" y="3444269"/>
                  </a:cubicBezTo>
                  <a:cubicBezTo>
                    <a:pt x="463946" y="3540532"/>
                    <a:pt x="396094" y="3210632"/>
                    <a:pt x="787934" y="3230122"/>
                  </a:cubicBezTo>
                  <a:close/>
                  <a:moveTo>
                    <a:pt x="3715047" y="2836253"/>
                  </a:moveTo>
                  <a:cubicBezTo>
                    <a:pt x="3958712" y="2824701"/>
                    <a:pt x="3948055" y="3072573"/>
                    <a:pt x="3756338" y="3037573"/>
                  </a:cubicBezTo>
                  <a:cubicBezTo>
                    <a:pt x="3911624" y="3220380"/>
                    <a:pt x="3558689" y="3379911"/>
                    <a:pt x="3504825" y="2892361"/>
                  </a:cubicBezTo>
                  <a:cubicBezTo>
                    <a:pt x="3589043" y="2855400"/>
                    <a:pt x="3658817" y="2838918"/>
                    <a:pt x="3715047" y="2836253"/>
                  </a:cubicBezTo>
                  <a:close/>
                  <a:moveTo>
                    <a:pt x="396389" y="2836252"/>
                  </a:moveTo>
                  <a:cubicBezTo>
                    <a:pt x="452619" y="2838918"/>
                    <a:pt x="522393" y="2855399"/>
                    <a:pt x="606611" y="2892361"/>
                  </a:cubicBezTo>
                  <a:cubicBezTo>
                    <a:pt x="552747" y="3379911"/>
                    <a:pt x="199812" y="3220380"/>
                    <a:pt x="355097" y="3037572"/>
                  </a:cubicBezTo>
                  <a:cubicBezTo>
                    <a:pt x="163381" y="3072573"/>
                    <a:pt x="152725" y="2824701"/>
                    <a:pt x="396389" y="2836252"/>
                  </a:cubicBezTo>
                  <a:close/>
                  <a:moveTo>
                    <a:pt x="3954844" y="2366424"/>
                  </a:moveTo>
                  <a:cubicBezTo>
                    <a:pt x="4103597" y="2375127"/>
                    <a:pt x="4116874" y="2550584"/>
                    <a:pt x="3952514" y="2563964"/>
                  </a:cubicBezTo>
                  <a:cubicBezTo>
                    <a:pt x="4149823" y="2700351"/>
                    <a:pt x="3850204" y="2945792"/>
                    <a:pt x="3671987" y="2488797"/>
                  </a:cubicBezTo>
                  <a:cubicBezTo>
                    <a:pt x="3791624" y="2392965"/>
                    <a:pt x="3887230" y="2362468"/>
                    <a:pt x="3954844" y="2366424"/>
                  </a:cubicBezTo>
                  <a:close/>
                  <a:moveTo>
                    <a:pt x="156592" y="2366423"/>
                  </a:moveTo>
                  <a:cubicBezTo>
                    <a:pt x="224207" y="2362467"/>
                    <a:pt x="319813" y="2392964"/>
                    <a:pt x="439449" y="2488796"/>
                  </a:cubicBezTo>
                  <a:cubicBezTo>
                    <a:pt x="261233" y="2945792"/>
                    <a:pt x="-38385" y="2700351"/>
                    <a:pt x="158922" y="2563963"/>
                  </a:cubicBezTo>
                  <a:cubicBezTo>
                    <a:pt x="-5437" y="2550584"/>
                    <a:pt x="7840" y="2375127"/>
                    <a:pt x="156592" y="2366423"/>
                  </a:cubicBezTo>
                  <a:close/>
                  <a:moveTo>
                    <a:pt x="4008082" y="1860732"/>
                  </a:moveTo>
                  <a:cubicBezTo>
                    <a:pt x="4125310" y="1863490"/>
                    <a:pt x="4160604" y="2005298"/>
                    <a:pt x="4019426" y="2055719"/>
                  </a:cubicBezTo>
                  <a:cubicBezTo>
                    <a:pt x="4245311" y="2136392"/>
                    <a:pt x="4019426" y="2451017"/>
                    <a:pt x="3729003" y="2055719"/>
                  </a:cubicBezTo>
                  <a:cubicBezTo>
                    <a:pt x="3837912" y="1907482"/>
                    <a:pt x="3937745" y="1859078"/>
                    <a:pt x="4008082" y="1860732"/>
                  </a:cubicBezTo>
                  <a:close/>
                  <a:moveTo>
                    <a:pt x="103354" y="1860732"/>
                  </a:moveTo>
                  <a:cubicBezTo>
                    <a:pt x="173691" y="1859078"/>
                    <a:pt x="273524" y="1907481"/>
                    <a:pt x="382433" y="2055718"/>
                  </a:cubicBezTo>
                  <a:cubicBezTo>
                    <a:pt x="92010" y="2451017"/>
                    <a:pt x="-133875" y="2136392"/>
                    <a:pt x="92010" y="2055718"/>
                  </a:cubicBezTo>
                  <a:cubicBezTo>
                    <a:pt x="-49167" y="2005298"/>
                    <a:pt x="-13874" y="1863489"/>
                    <a:pt x="103354" y="1860732"/>
                  </a:cubicBezTo>
                  <a:close/>
                  <a:moveTo>
                    <a:pt x="3923829" y="1358232"/>
                  </a:moveTo>
                  <a:cubicBezTo>
                    <a:pt x="4017255" y="1359533"/>
                    <a:pt x="4063500" y="1470756"/>
                    <a:pt x="3952515" y="1547474"/>
                  </a:cubicBezTo>
                  <a:cubicBezTo>
                    <a:pt x="4191583" y="1566935"/>
                    <a:pt x="4054825" y="1929303"/>
                    <a:pt x="3671988" y="1622641"/>
                  </a:cubicBezTo>
                  <a:cubicBezTo>
                    <a:pt x="3749957" y="1422705"/>
                    <a:pt x="3851164" y="1357220"/>
                    <a:pt x="3923829" y="1358232"/>
                  </a:cubicBezTo>
                  <a:close/>
                  <a:moveTo>
                    <a:pt x="187608" y="1358232"/>
                  </a:moveTo>
                  <a:cubicBezTo>
                    <a:pt x="260273" y="1357220"/>
                    <a:pt x="361480" y="1422705"/>
                    <a:pt x="439450" y="1622641"/>
                  </a:cubicBezTo>
                  <a:cubicBezTo>
                    <a:pt x="56612" y="1929303"/>
                    <a:pt x="-80145" y="1566935"/>
                    <a:pt x="158923" y="1547474"/>
                  </a:cubicBezTo>
                  <a:cubicBezTo>
                    <a:pt x="47937" y="1470756"/>
                    <a:pt x="94182" y="1359532"/>
                    <a:pt x="187608" y="1358232"/>
                  </a:cubicBezTo>
                  <a:close/>
                  <a:moveTo>
                    <a:pt x="3709013" y="895087"/>
                  </a:moveTo>
                  <a:cubicBezTo>
                    <a:pt x="3784569" y="896877"/>
                    <a:pt x="3833981" y="982461"/>
                    <a:pt x="3756339" y="1073865"/>
                  </a:cubicBezTo>
                  <a:cubicBezTo>
                    <a:pt x="3992297" y="1030788"/>
                    <a:pt x="3953988" y="1416203"/>
                    <a:pt x="3504825" y="1219077"/>
                  </a:cubicBezTo>
                  <a:cubicBezTo>
                    <a:pt x="3531757" y="975302"/>
                    <a:pt x="3633457" y="893297"/>
                    <a:pt x="3709013" y="895087"/>
                  </a:cubicBezTo>
                  <a:close/>
                  <a:moveTo>
                    <a:pt x="402423" y="895086"/>
                  </a:moveTo>
                  <a:cubicBezTo>
                    <a:pt x="477979" y="893297"/>
                    <a:pt x="579679" y="975301"/>
                    <a:pt x="606612" y="1219076"/>
                  </a:cubicBezTo>
                  <a:cubicBezTo>
                    <a:pt x="157448" y="1416203"/>
                    <a:pt x="119139" y="1030788"/>
                    <a:pt x="355098" y="1073864"/>
                  </a:cubicBezTo>
                  <a:cubicBezTo>
                    <a:pt x="277455" y="982461"/>
                    <a:pt x="326867" y="896876"/>
                    <a:pt x="402423" y="895086"/>
                  </a:cubicBezTo>
                  <a:close/>
                  <a:moveTo>
                    <a:pt x="3379430" y="504060"/>
                  </a:moveTo>
                  <a:cubicBezTo>
                    <a:pt x="3441305" y="506975"/>
                    <a:pt x="3489192" y="572331"/>
                    <a:pt x="3444269" y="667168"/>
                  </a:cubicBezTo>
                  <a:cubicBezTo>
                    <a:pt x="3661039" y="564487"/>
                    <a:pt x="3723787" y="946686"/>
                    <a:pt x="3238909" y="872528"/>
                  </a:cubicBezTo>
                  <a:cubicBezTo>
                    <a:pt x="3197195" y="599784"/>
                    <a:pt x="3299875" y="500312"/>
                    <a:pt x="3379430" y="504060"/>
                  </a:cubicBezTo>
                  <a:close/>
                  <a:moveTo>
                    <a:pt x="732007" y="504060"/>
                  </a:moveTo>
                  <a:cubicBezTo>
                    <a:pt x="811561" y="500312"/>
                    <a:pt x="914241" y="599783"/>
                    <a:pt x="872528" y="872527"/>
                  </a:cubicBezTo>
                  <a:cubicBezTo>
                    <a:pt x="387649" y="946686"/>
                    <a:pt x="450398" y="564487"/>
                    <a:pt x="667167" y="667167"/>
                  </a:cubicBezTo>
                  <a:cubicBezTo>
                    <a:pt x="622245" y="572331"/>
                    <a:pt x="670131" y="506975"/>
                    <a:pt x="732007" y="504060"/>
                  </a:cubicBezTo>
                  <a:close/>
                  <a:moveTo>
                    <a:pt x="2958580" y="212554"/>
                  </a:moveTo>
                  <a:cubicBezTo>
                    <a:pt x="3009624" y="216698"/>
                    <a:pt x="3053727" y="266613"/>
                    <a:pt x="3037573" y="355098"/>
                  </a:cubicBezTo>
                  <a:cubicBezTo>
                    <a:pt x="3220380" y="199812"/>
                    <a:pt x="3379911" y="552747"/>
                    <a:pt x="2892361" y="606612"/>
                  </a:cubicBezTo>
                  <a:cubicBezTo>
                    <a:pt x="2769157" y="325885"/>
                    <a:pt x="2873508" y="205647"/>
                    <a:pt x="2958580" y="212554"/>
                  </a:cubicBezTo>
                  <a:close/>
                  <a:moveTo>
                    <a:pt x="1152857" y="212554"/>
                  </a:moveTo>
                  <a:cubicBezTo>
                    <a:pt x="1237929" y="205647"/>
                    <a:pt x="1342281" y="325885"/>
                    <a:pt x="1219077" y="606611"/>
                  </a:cubicBezTo>
                  <a:cubicBezTo>
                    <a:pt x="731526" y="552747"/>
                    <a:pt x="891057" y="199812"/>
                    <a:pt x="1073865" y="355098"/>
                  </a:cubicBezTo>
                  <a:cubicBezTo>
                    <a:pt x="1057711" y="266613"/>
                    <a:pt x="1101814" y="216698"/>
                    <a:pt x="1152857" y="212554"/>
                  </a:cubicBezTo>
                  <a:close/>
                  <a:moveTo>
                    <a:pt x="2476140" y="40943"/>
                  </a:moveTo>
                  <a:cubicBezTo>
                    <a:pt x="2518313" y="46208"/>
                    <a:pt x="2557882" y="84213"/>
                    <a:pt x="2563964" y="158922"/>
                  </a:cubicBezTo>
                  <a:cubicBezTo>
                    <a:pt x="2700351" y="-38385"/>
                    <a:pt x="2945792" y="261233"/>
                    <a:pt x="2488797" y="439449"/>
                  </a:cubicBezTo>
                  <a:cubicBezTo>
                    <a:pt x="2277966" y="176248"/>
                    <a:pt x="2383357" y="29360"/>
                    <a:pt x="2476140" y="40943"/>
                  </a:cubicBezTo>
                  <a:close/>
                  <a:moveTo>
                    <a:pt x="1635297" y="40941"/>
                  </a:moveTo>
                  <a:cubicBezTo>
                    <a:pt x="1728079" y="29358"/>
                    <a:pt x="1833470" y="176248"/>
                    <a:pt x="1622640" y="439449"/>
                  </a:cubicBezTo>
                  <a:cubicBezTo>
                    <a:pt x="1165644" y="261233"/>
                    <a:pt x="1411085" y="-38387"/>
                    <a:pt x="1547473" y="158922"/>
                  </a:cubicBezTo>
                  <a:cubicBezTo>
                    <a:pt x="1553555" y="84213"/>
                    <a:pt x="1593123" y="46206"/>
                    <a:pt x="1635297" y="40941"/>
                  </a:cubicBezTo>
                  <a:close/>
                  <a:moveTo>
                    <a:pt x="2171086" y="781"/>
                  </a:moveTo>
                  <a:cubicBezTo>
                    <a:pt x="2263704" y="13607"/>
                    <a:pt x="2327487" y="182768"/>
                    <a:pt x="2055719" y="382434"/>
                  </a:cubicBezTo>
                  <a:cubicBezTo>
                    <a:pt x="1783951" y="182768"/>
                    <a:pt x="1847733" y="13608"/>
                    <a:pt x="1940352" y="783"/>
                  </a:cubicBezTo>
                  <a:cubicBezTo>
                    <a:pt x="1982451" y="-5047"/>
                    <a:pt x="2030509" y="21423"/>
                    <a:pt x="2055719" y="92011"/>
                  </a:cubicBezTo>
                  <a:cubicBezTo>
                    <a:pt x="2080930" y="21423"/>
                    <a:pt x="2128987" y="-5049"/>
                    <a:pt x="2171086" y="781"/>
                  </a:cubicBezTo>
                  <a:close/>
                </a:path>
              </a:pathLst>
            </a:custGeom>
            <a:solidFill>
              <a:srgbClr val="466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6B84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398" y="5322"/>
              <a:ext cx="68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466B84"/>
                  </a:solidFill>
                  <a:effectLst/>
                  <a:uLnTx/>
                  <a:uFillTx/>
                  <a:latin typeface="文悦古典明朝体 (非商业使用) W5" pitchFamily="2" charset="-122"/>
                  <a:ea typeface="文悦古典明朝体 (非商业使用) W5" pitchFamily="2" charset="-122"/>
                </a:rPr>
                <a:t>雪</a:t>
              </a: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466B84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1169650" y="311467"/>
            <a:ext cx="738664" cy="20656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466B84"/>
                </a:solidFill>
                <a:effectLst/>
                <a:uLnTx/>
                <a:uFillTx/>
                <a:latin typeface="文悦古典明朝体 (非商业使用) W5" pitchFamily="2" charset="-122"/>
                <a:ea typeface="文悦古典明朝体 (非商业使用) W5" pitchFamily="2" charset="-122"/>
              </a:rPr>
              <a:t>夜归人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466B84"/>
              </a:solidFill>
              <a:effectLst/>
              <a:uLnTx/>
              <a:uFillTx/>
              <a:latin typeface="文悦古典明朝体 (非商业使用) W5" pitchFamily="2" charset="-122"/>
              <a:ea typeface="文悦古典明朝体 (非商业使用) W5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3030" y="140970"/>
            <a:ext cx="4163060" cy="52197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汉仪小隶书简" panose="02010600000101010101" charset="-128"/>
                <a:ea typeface="汉仪小隶书简" panose="02010600000101010101" charset="-128"/>
              </a:rPr>
              <a:t>北洋军阀统治时期之文化</a:t>
            </a:r>
            <a:endParaRPr lang="zh-CN" altLang="en-US" sz="2800">
              <a:solidFill>
                <a:schemeClr val="bg1"/>
              </a:solidFill>
              <a:latin typeface="汉仪小隶书简" panose="02010600000101010101" charset="-128"/>
              <a:ea typeface="汉仪小隶书简" panose="02010600000101010101" charset="-128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82575" y="1245870"/>
            <a:ext cx="4753610" cy="4366895"/>
          </a:xfrm>
          <a:prstGeom prst="roundRect">
            <a:avLst>
              <a:gd name="adj" fmla="val 11801"/>
            </a:avLst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just" fontAlgn="base">
              <a:lnSpc>
                <a:spcPct val="135000"/>
              </a:lnSpc>
            </a:pPr>
            <a:r>
              <a:rPr lang="en-US" altLang="zh-CN" sz="2400" strike="noStrike" noProof="1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   </a:t>
            </a:r>
            <a:r>
              <a:rPr lang="zh-CN" sz="2400" strike="noStrike" noProof="1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在新文化运动的推动下，一批受过新思想熏陶的青年男女，开始反对包办婚姻，主张婚姻自主；恋爱自由、婚姻自主成为一种时尚。社会上出现了许多抗婚、逃婚、离婚等现象。婚礼也由中式开始效仿西方的新式婚礼。                    </a:t>
            </a:r>
            <a:endParaRPr lang="zh-CN" sz="2400" strike="noStrike" noProof="1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  <a:p>
            <a:pPr algn="r" fontAlgn="base">
              <a:lnSpc>
                <a:spcPct val="135000"/>
              </a:lnSpc>
            </a:pPr>
            <a:r>
              <a:rPr lang="zh-CN" sz="2400" strike="noStrike" noProof="1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——《上海妇女志》</a:t>
            </a:r>
            <a:endParaRPr lang="zh-CN" sz="2400" strike="noStrike" noProof="1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60670" y="662940"/>
            <a:ext cx="6461760" cy="5692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just"/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性质：是我国近代史上一次空前的思想解放运动</a:t>
            </a:r>
            <a:endParaRPr lang="zh-CN" altLang="en-US" sz="2800">
              <a:solidFill>
                <a:schemeClr val="tx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  <a:p>
            <a:pPr algn="just"/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意义：</a:t>
            </a:r>
            <a:r>
              <a:rPr lang="en-US" altLang="zh-CN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）它高举民主与科学的旗帜，对封建专制制度和封建思想文化进行了一次猛烈的扫荡。</a:t>
            </a:r>
            <a:r>
              <a:rPr lang="en-US" altLang="zh-CN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）知识分子受到民主与科学的洗礼，促进了中国人民特别是知识青年的觉醒，为马克思主义在中国的传播创造了条件，也为中国共产党的诞生做了思想准备。</a:t>
            </a:r>
            <a:endParaRPr lang="zh-CN" altLang="en-US" sz="2800">
              <a:solidFill>
                <a:schemeClr val="tx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  <a:p>
            <a:pPr algn="just"/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局限性：对传统文化的批判有一定的片面性，把一切中国文化都看作是落后的，甚至把一些优秀的民族文化遗产也当作封建文化加以否定。</a:t>
            </a:r>
            <a:endParaRPr lang="zh-CN" altLang="en-US" sz="2800">
              <a:solidFill>
                <a:schemeClr val="tx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559560" y="669925"/>
            <a:ext cx="9482455" cy="51504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835785" y="1045210"/>
            <a:ext cx="8930640" cy="43999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北洋军阀统治时期（</a:t>
            </a:r>
            <a:r>
              <a:rPr lang="en-US" altLang="zh-CN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1912—1928</a:t>
            </a:r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年）</a:t>
            </a:r>
            <a:endParaRPr lang="zh-CN" altLang="en-US" sz="2800">
              <a:solidFill>
                <a:schemeClr val="tx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   </a:t>
            </a:r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大致可以分为两个阶段：袁世凯统治时期（</a:t>
            </a:r>
            <a:r>
              <a:rPr lang="en-US" altLang="zh-CN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1912—1916</a:t>
            </a:r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年）和军阀割据时期（</a:t>
            </a:r>
            <a:r>
              <a:rPr lang="en-US" altLang="zh-CN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1916—1928</a:t>
            </a:r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年）。</a:t>
            </a:r>
            <a:r>
              <a:rPr lang="en-US" altLang="zh-CN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1895</a:t>
            </a:r>
            <a:r>
              <a:rPr lang="zh-CN" altLang="en-US" sz="2800" dirty="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年，袁世凯开始为清政府编练新式陆军。后来，逐渐形成了一个以他为首的军事集团。由于袁世凯长期担任北洋大臣、直隶总督，这个军事集团通常被称为</a:t>
            </a:r>
            <a:r>
              <a:rPr lang="zh-CN" altLang="en-US" sz="2800" b="1" dirty="0">
                <a:solidFill>
                  <a:schemeClr val="tx2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北洋军阀</a:t>
            </a:r>
            <a:r>
              <a:rPr lang="zh-CN" altLang="en-US" sz="2800" dirty="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。北洋军阀执政时期的政府被称为</a:t>
            </a:r>
            <a:r>
              <a:rPr lang="en-US" altLang="zh-CN" sz="2800" b="1">
                <a:solidFill>
                  <a:schemeClr val="tx2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北洋政府</a:t>
            </a:r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。</a:t>
            </a:r>
            <a:r>
              <a:rPr lang="en-US" altLang="zh-CN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1916</a:t>
            </a:r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年，袁世凯死后，北洋军阀分裂，主要包括直、皖、奉三大派系，彼此展开了军阀混战。</a:t>
            </a:r>
            <a:r>
              <a:rPr lang="en-US" altLang="zh-CN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1928</a:t>
            </a:r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年，奉系军阀</a:t>
            </a:r>
            <a:r>
              <a:rPr lang="en-US" altLang="zh-CN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改旗易帜</a:t>
            </a:r>
            <a:r>
              <a:rPr lang="en-US" altLang="zh-CN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，服从国民政府，北洋军阀统治结束。</a:t>
            </a:r>
            <a:endParaRPr lang="zh-CN" altLang="en-US" sz="2800">
              <a:solidFill>
                <a:schemeClr val="tx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13030" y="140970"/>
            <a:ext cx="4163060" cy="52197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汉仪小隶书简" panose="02010600000101010101" charset="-128"/>
                <a:ea typeface="汉仪小隶书简" panose="02010600000101010101" charset="-128"/>
              </a:rPr>
              <a:t>北洋军阀统治时期之政治</a:t>
            </a:r>
            <a:endParaRPr lang="zh-CN" altLang="en-US" sz="2800">
              <a:solidFill>
                <a:schemeClr val="bg1"/>
              </a:solidFill>
              <a:latin typeface="汉仪小隶书简" panose="02010600000101010101" charset="-128"/>
              <a:ea typeface="汉仪小隶书简" panose="02010600000101010101" charset="-128"/>
            </a:endParaRPr>
          </a:p>
        </p:txBody>
      </p:sp>
      <p:pic>
        <p:nvPicPr>
          <p:cNvPr id="7169" name="Picture 3"/>
          <p:cNvPicPr>
            <a:picLocks noChangeAspect="1" noChangeArrowheads="1"/>
          </p:cNvPicPr>
          <p:nvPr/>
        </p:nvPicPr>
        <p:blipFill>
          <a:blip r:embed="rId1"/>
          <a:srcRect r="750" b="10640"/>
          <a:stretch>
            <a:fillRect/>
          </a:stretch>
        </p:blipFill>
        <p:spPr bwMode="auto">
          <a:xfrm>
            <a:off x="760730" y="1197610"/>
            <a:ext cx="5320665" cy="387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1387475" y="5383530"/>
            <a:ext cx="3851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袁世凯就任临时大总统誓词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9217" name="Picture 2" descr="20041216222451175"/>
          <p:cNvPicPr>
            <a:picLocks noChangeAspect="1" noChangeArrowheads="1"/>
          </p:cNvPicPr>
          <p:nvPr/>
        </p:nvPicPr>
        <p:blipFill>
          <a:blip r:embed="rId2" cstate="email"/>
          <a:srcRect l="52524" t="10797" r="6861" b="24098"/>
          <a:stretch>
            <a:fillRect/>
          </a:stretch>
        </p:blipFill>
        <p:spPr bwMode="auto">
          <a:xfrm>
            <a:off x="6759575" y="1198245"/>
            <a:ext cx="4783455" cy="387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7130415" y="5383530"/>
            <a:ext cx="3851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《政府人物之真相》漫画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64810" y="366395"/>
            <a:ext cx="5516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对内专制独裁，对外投靠帝国主义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13030" y="140970"/>
            <a:ext cx="4163060" cy="52197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汉仪小隶书简" panose="02010600000101010101" charset="-128"/>
                <a:ea typeface="汉仪小隶书简" panose="02010600000101010101" charset="-128"/>
              </a:rPr>
              <a:t>北洋军阀统治时期之政治</a:t>
            </a:r>
            <a:endParaRPr lang="zh-CN" altLang="en-US" sz="2800">
              <a:solidFill>
                <a:schemeClr val="bg1"/>
              </a:solidFill>
              <a:latin typeface="汉仪小隶书简" panose="02010600000101010101" charset="-128"/>
              <a:ea typeface="汉仪小隶书简" panose="02010600000101010101" charset="-128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4524693" y="1149350"/>
          <a:ext cx="7232650" cy="1900238"/>
        </p:xfrm>
        <a:graphic>
          <a:graphicData uri="http://schemas.openxmlformats.org/drawingml/2006/table">
            <a:tbl>
              <a:tblPr firstRow="1" bandRow="1"/>
              <a:tblGrid>
                <a:gridCol w="725170"/>
                <a:gridCol w="1002665"/>
                <a:gridCol w="950595"/>
                <a:gridCol w="4553585"/>
              </a:tblGrid>
              <a:tr h="4749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FFFFFF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派系</a:t>
                      </a:r>
                      <a:endParaRPr lang="zh-CN" altLang="en-US" sz="2000">
                        <a:solidFill>
                          <a:srgbClr val="FFFFFF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8F9887"/>
                      </a:solidFill>
                      <a:prstDash val="solid"/>
                    </a:lnT>
                    <a:lnB w="19050">
                      <a:solidFill>
                        <a:srgbClr val="8F9887"/>
                      </a:solidFill>
                      <a:prstDash val="solid"/>
                    </a:lnB>
                    <a:solidFill>
                      <a:srgbClr val="8F9887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FFFFFF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代表</a:t>
                      </a:r>
                      <a:endParaRPr lang="zh-CN" altLang="en-US" sz="2000">
                        <a:solidFill>
                          <a:srgbClr val="FFFFFF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8F9887"/>
                      </a:solidFill>
                      <a:prstDash val="solid"/>
                    </a:lnT>
                    <a:lnB w="19050">
                      <a:solidFill>
                        <a:srgbClr val="8F9887"/>
                      </a:solidFill>
                      <a:prstDash val="solid"/>
                    </a:lnB>
                    <a:solidFill>
                      <a:srgbClr val="8F9887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FFFFFF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支持国</a:t>
                      </a:r>
                      <a:endParaRPr lang="zh-CN" altLang="en-US" sz="2000">
                        <a:solidFill>
                          <a:srgbClr val="FFFFFF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8F9887"/>
                      </a:solidFill>
                      <a:prstDash val="solid"/>
                    </a:lnT>
                    <a:lnB w="19050">
                      <a:solidFill>
                        <a:srgbClr val="8F9887"/>
                      </a:solidFill>
                      <a:prstDash val="solid"/>
                    </a:lnB>
                    <a:solidFill>
                      <a:srgbClr val="8F9887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FFFFFF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占据区域</a:t>
                      </a:r>
                      <a:endParaRPr lang="zh-CN" altLang="en-US" sz="2000">
                        <a:solidFill>
                          <a:srgbClr val="FFFFFF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19050" cap="rnd">
                      <a:solidFill>
                        <a:srgbClr val="8F9887"/>
                      </a:solidFill>
                      <a:prstDash val="solid"/>
                    </a:lnT>
                    <a:lnB w="19050">
                      <a:solidFill>
                        <a:srgbClr val="8F9887"/>
                      </a:solidFill>
                      <a:prstDash val="solid"/>
                    </a:lnB>
                    <a:solidFill>
                      <a:srgbClr val="8F9887"/>
                    </a:solidFill>
                  </a:tcPr>
                </a:tc>
              </a:tr>
              <a:tr h="4749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40404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直系</a:t>
                      </a:r>
                      <a:endParaRPr lang="zh-CN" altLang="en-US" sz="2000">
                        <a:solidFill>
                          <a:srgbClr val="40404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19050">
                      <a:solidFill>
                        <a:srgbClr val="8F9887"/>
                      </a:solidFill>
                      <a:prstDash val="solid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40404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冯国璋</a:t>
                      </a:r>
                      <a:endParaRPr lang="zh-CN" altLang="en-US" sz="2000">
                        <a:solidFill>
                          <a:srgbClr val="40404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19050">
                      <a:solidFill>
                        <a:srgbClr val="8F9887"/>
                      </a:solidFill>
                      <a:prstDash val="solid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40404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英、美</a:t>
                      </a:r>
                      <a:endParaRPr lang="zh-CN" altLang="en-US" sz="2000">
                        <a:solidFill>
                          <a:srgbClr val="40404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19050">
                      <a:solidFill>
                        <a:srgbClr val="8F9887"/>
                      </a:solidFill>
                      <a:prstDash val="solid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000">
                          <a:solidFill>
                            <a:srgbClr val="40404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直隶及长江中下游的苏、赣、鄂等省</a:t>
                      </a:r>
                      <a:endParaRPr lang="zh-CN" altLang="en-US" sz="2000">
                        <a:solidFill>
                          <a:srgbClr val="40404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19050">
                      <a:solidFill>
                        <a:srgbClr val="8F9887"/>
                      </a:solidFill>
                      <a:prstDash val="solid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4749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40404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皖系</a:t>
                      </a:r>
                      <a:endParaRPr lang="zh-CN" altLang="en-US" sz="2000">
                        <a:solidFill>
                          <a:srgbClr val="40404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40404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段祺瑞</a:t>
                      </a:r>
                      <a:endParaRPr lang="zh-CN" altLang="en-US" sz="2000">
                        <a:solidFill>
                          <a:srgbClr val="40404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40404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日本</a:t>
                      </a:r>
                      <a:endParaRPr lang="zh-CN" altLang="en-US" sz="2000">
                        <a:solidFill>
                          <a:srgbClr val="40404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000">
                          <a:solidFill>
                            <a:srgbClr val="40404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皖、浙、闽、鲁、陕</a:t>
                      </a:r>
                      <a:endParaRPr lang="zh-CN" altLang="en-US" sz="2000">
                        <a:solidFill>
                          <a:srgbClr val="40404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4749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40404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奉系</a:t>
                      </a:r>
                      <a:endParaRPr lang="zh-CN" altLang="en-US" sz="2000">
                        <a:solidFill>
                          <a:srgbClr val="40404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19050" cap="rnd">
                      <a:solidFill>
                        <a:srgbClr val="8F9887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40404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张作霖</a:t>
                      </a:r>
                      <a:endParaRPr lang="zh-CN" altLang="en-US" sz="2000">
                        <a:solidFill>
                          <a:srgbClr val="40404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19050" cap="rnd">
                      <a:solidFill>
                        <a:srgbClr val="8F9887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40404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日本</a:t>
                      </a:r>
                      <a:endParaRPr lang="zh-CN" altLang="en-US" sz="2000">
                        <a:solidFill>
                          <a:srgbClr val="40404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19050" cap="rnd">
                      <a:solidFill>
                        <a:srgbClr val="8F9887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000">
                          <a:solidFill>
                            <a:srgbClr val="40404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东北三省</a:t>
                      </a:r>
                      <a:endParaRPr lang="zh-CN" altLang="en-US" sz="2000">
                        <a:solidFill>
                          <a:srgbClr val="40404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19050" cap="rnd">
                      <a:solidFill>
                        <a:srgbClr val="8F9887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8" name="图片 7" descr="timg[3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010" y="3373120"/>
            <a:ext cx="2100263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324" name="文本框 10"/>
          <p:cNvSpPr txBox="1"/>
          <p:nvPr/>
        </p:nvSpPr>
        <p:spPr>
          <a:xfrm>
            <a:off x="4525010" y="6276975"/>
            <a:ext cx="2100263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冯国璋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图片 8" descr="timgUP5LAKF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80" y="3373120"/>
            <a:ext cx="2098675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325" name="文本框 11"/>
          <p:cNvSpPr txBox="1"/>
          <p:nvPr/>
        </p:nvSpPr>
        <p:spPr>
          <a:xfrm>
            <a:off x="7091363" y="6276975"/>
            <a:ext cx="2100262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段祺瑞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" name="图片 9" descr="timg1CA0P9A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128" y="3373120"/>
            <a:ext cx="2098675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326" name="文本框 12"/>
          <p:cNvSpPr txBox="1"/>
          <p:nvPr/>
        </p:nvSpPr>
        <p:spPr>
          <a:xfrm>
            <a:off x="9657715" y="6276975"/>
            <a:ext cx="2100263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张作霖</a:t>
            </a:r>
            <a:endParaRPr lang="zh-CN" altLang="en-US" sz="200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75920" y="1149350"/>
            <a:ext cx="3814445" cy="2306955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p>
            <a:pPr indent="0" algn="just" fontAlgn="auto" latinLnBrk="1"/>
            <a:r>
              <a:rPr lang="en-US" altLang="zh-CN" sz="2400" b="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   </a:t>
            </a:r>
            <a:r>
              <a:rPr lang="zh-CN" sz="2400" b="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军阀割据，政局动荡，国会党争，民众因为军队扩张，互争地盘，内战频仍，的确比之清末时期负担加重而且痛苦程度加剧。</a:t>
            </a:r>
            <a:r>
              <a:rPr lang="en-US" sz="2400" b="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     </a:t>
            </a:r>
            <a:endParaRPr lang="en-US" sz="2400" b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  <a:p>
            <a:pPr indent="0"/>
            <a:r>
              <a:rPr lang="en-US" sz="2400" b="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——</a:t>
            </a:r>
            <a:r>
              <a:rPr lang="zh-CN" sz="2400" b="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张鸣《共和中的帝制》</a:t>
            </a:r>
            <a:endParaRPr lang="zh-CN" altLang="en-US" sz="2400" b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5920" y="3828415"/>
            <a:ext cx="3814445" cy="2306955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p>
            <a:pPr indent="0" algn="just" fontAlgn="auto" latinLnBrk="1"/>
            <a:r>
              <a:rPr lang="en-US" altLang="zh-CN" sz="2400" b="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   1916</a:t>
            </a:r>
            <a:r>
              <a:rPr lang="zh-CN" altLang="en-US" sz="2400" b="0">
                <a:solidFill>
                  <a:schemeClr val="bg1"/>
                </a:solidFill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至</a:t>
            </a:r>
            <a:r>
              <a:rPr lang="en-US" altLang="zh-CN" sz="2400" b="0">
                <a:solidFill>
                  <a:schemeClr val="bg1"/>
                </a:solidFill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1928</a:t>
            </a:r>
            <a:r>
              <a:rPr lang="zh-CN" altLang="en-US" sz="2400" b="0">
                <a:solidFill>
                  <a:schemeClr val="bg1"/>
                </a:solidFill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年间，共发生</a:t>
            </a:r>
            <a:r>
              <a:rPr lang="en-US" altLang="zh-CN" sz="2400" b="0">
                <a:solidFill>
                  <a:schemeClr val="bg1"/>
                </a:solidFill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140</a:t>
            </a:r>
            <a:r>
              <a:rPr lang="zh-CN" altLang="en-US" sz="2400" b="0">
                <a:solidFill>
                  <a:schemeClr val="bg1"/>
                </a:solidFill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余次战争，如将小规模武装冲突算在内，仅四川一省就发生了四百余次</a:t>
            </a:r>
            <a:r>
              <a:rPr lang="zh-CN" sz="2400" b="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。</a:t>
            </a:r>
            <a:r>
              <a:rPr lang="en-US" sz="2400" b="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     </a:t>
            </a:r>
            <a:endParaRPr lang="en-US" sz="2400" b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  <a:p>
            <a:pPr indent="0" algn="r"/>
            <a:r>
              <a:rPr lang="en-US" sz="2400" b="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——</a:t>
            </a:r>
            <a:r>
              <a:rPr lang="zh-CN" altLang="en-US" sz="2400" b="0">
                <a:solidFill>
                  <a:schemeClr val="bg1"/>
                </a:solidFill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王建朗</a:t>
            </a:r>
            <a:r>
              <a:rPr lang="zh-CN" sz="2400" b="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《两岸新编中国近代史》</a:t>
            </a:r>
            <a:endParaRPr lang="zh-CN" altLang="en-US" sz="2400" b="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55515" y="303530"/>
            <a:ext cx="70027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军阀割据，分崩离析，政局动荡，人民困苦</a:t>
            </a:r>
            <a:endParaRPr lang="zh-CN" altLang="en-US" sz="2800" b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雪花"/>
          <p:cNvSpPr/>
          <p:nvPr/>
        </p:nvSpPr>
        <p:spPr bwMode="auto">
          <a:xfrm>
            <a:off x="1063625" y="1536700"/>
            <a:ext cx="441960" cy="441960"/>
          </a:xfrm>
          <a:custGeom>
            <a:avLst/>
            <a:gdLst>
              <a:gd name="T0" fmla="*/ 2147483646 w 5135"/>
              <a:gd name="T1" fmla="*/ 2147483646 h 5902"/>
              <a:gd name="T2" fmla="*/ 2147483646 w 5135"/>
              <a:gd name="T3" fmla="*/ 2147483646 h 5902"/>
              <a:gd name="T4" fmla="*/ 2147483646 w 5135"/>
              <a:gd name="T5" fmla="*/ 2147483646 h 5902"/>
              <a:gd name="T6" fmla="*/ 2147483646 w 5135"/>
              <a:gd name="T7" fmla="*/ 2147483646 h 5902"/>
              <a:gd name="T8" fmla="*/ 2147483646 w 5135"/>
              <a:gd name="T9" fmla="*/ 2147483646 h 5902"/>
              <a:gd name="T10" fmla="*/ 2147483646 w 5135"/>
              <a:gd name="T11" fmla="*/ 2147483646 h 5902"/>
              <a:gd name="T12" fmla="*/ 2147483646 w 5135"/>
              <a:gd name="T13" fmla="*/ 2147483646 h 5902"/>
              <a:gd name="T14" fmla="*/ 2147483646 w 5135"/>
              <a:gd name="T15" fmla="*/ 2147483646 h 5902"/>
              <a:gd name="T16" fmla="*/ 2147483646 w 5135"/>
              <a:gd name="T17" fmla="*/ 2147483646 h 5902"/>
              <a:gd name="T18" fmla="*/ 2147483646 w 5135"/>
              <a:gd name="T19" fmla="*/ 2147483646 h 5902"/>
              <a:gd name="T20" fmla="*/ 2147483646 w 5135"/>
              <a:gd name="T21" fmla="*/ 2147483646 h 5902"/>
              <a:gd name="T22" fmla="*/ 2147483646 w 5135"/>
              <a:gd name="T23" fmla="*/ 0 h 5902"/>
              <a:gd name="T24" fmla="*/ 2147483646 w 5135"/>
              <a:gd name="T25" fmla="*/ 2147483646 h 5902"/>
              <a:gd name="T26" fmla="*/ 2147483646 w 5135"/>
              <a:gd name="T27" fmla="*/ 2147483646 h 5902"/>
              <a:gd name="T28" fmla="*/ 2147483646 w 5135"/>
              <a:gd name="T29" fmla="*/ 2147483646 h 5902"/>
              <a:gd name="T30" fmla="*/ 2147483646 w 5135"/>
              <a:gd name="T31" fmla="*/ 2147483646 h 5902"/>
              <a:gd name="T32" fmla="*/ 2147483646 w 5135"/>
              <a:gd name="T33" fmla="*/ 2147483646 h 5902"/>
              <a:gd name="T34" fmla="*/ 0 w 5135"/>
              <a:gd name="T35" fmla="*/ 2147483646 h 5902"/>
              <a:gd name="T36" fmla="*/ 2147483646 w 5135"/>
              <a:gd name="T37" fmla="*/ 2147483646 h 5902"/>
              <a:gd name="T38" fmla="*/ 2147483646 w 5135"/>
              <a:gd name="T39" fmla="*/ 2147483646 h 5902"/>
              <a:gd name="T40" fmla="*/ 2147483646 w 5135"/>
              <a:gd name="T41" fmla="*/ 2147483646 h 5902"/>
              <a:gd name="T42" fmla="*/ 2147483646 w 5135"/>
              <a:gd name="T43" fmla="*/ 2147483646 h 5902"/>
              <a:gd name="T44" fmla="*/ 2147483646 w 5135"/>
              <a:gd name="T45" fmla="*/ 2147483646 h 5902"/>
              <a:gd name="T46" fmla="*/ 0 w 5135"/>
              <a:gd name="T47" fmla="*/ 2147483646 h 5902"/>
              <a:gd name="T48" fmla="*/ 2147483646 w 5135"/>
              <a:gd name="T49" fmla="*/ 2147483646 h 5902"/>
              <a:gd name="T50" fmla="*/ 2147483646 w 5135"/>
              <a:gd name="T51" fmla="*/ 2147483646 h 5902"/>
              <a:gd name="T52" fmla="*/ 2147483646 w 5135"/>
              <a:gd name="T53" fmla="*/ 2147483646 h 5902"/>
              <a:gd name="T54" fmla="*/ 2147483646 w 5135"/>
              <a:gd name="T55" fmla="*/ 2147483646 h 5902"/>
              <a:gd name="T56" fmla="*/ 2147483646 w 5135"/>
              <a:gd name="T57" fmla="*/ 2147483646 h 5902"/>
              <a:gd name="T58" fmla="*/ 2147483646 w 5135"/>
              <a:gd name="T59" fmla="*/ 2147483646 h 5902"/>
              <a:gd name="T60" fmla="*/ 2147483646 w 5135"/>
              <a:gd name="T61" fmla="*/ 2147483646 h 5902"/>
              <a:gd name="T62" fmla="*/ 2147483646 w 5135"/>
              <a:gd name="T63" fmla="*/ 2147483646 h 5902"/>
              <a:gd name="T64" fmla="*/ 2147483646 w 5135"/>
              <a:gd name="T65" fmla="*/ 2147483646 h 5902"/>
              <a:gd name="T66" fmla="*/ 2147483646 w 5135"/>
              <a:gd name="T67" fmla="*/ 2147483646 h 5902"/>
              <a:gd name="T68" fmla="*/ 2147483646 w 5135"/>
              <a:gd name="T69" fmla="*/ 2147483646 h 5902"/>
              <a:gd name="T70" fmla="*/ 2147483646 w 5135"/>
              <a:gd name="T71" fmla="*/ 2147483646 h 5902"/>
              <a:gd name="T72" fmla="*/ 2147483646 w 5135"/>
              <a:gd name="T73" fmla="*/ 2147483646 h 5902"/>
              <a:gd name="T74" fmla="*/ 2147483646 w 5135"/>
              <a:gd name="T75" fmla="*/ 2147483646 h 5902"/>
              <a:gd name="T76" fmla="*/ 2147483646 w 5135"/>
              <a:gd name="T77" fmla="*/ 2147483646 h 5902"/>
              <a:gd name="T78" fmla="*/ 2147483646 w 5135"/>
              <a:gd name="T79" fmla="*/ 2147483646 h 5902"/>
              <a:gd name="T80" fmla="*/ 2147483646 w 5135"/>
              <a:gd name="T81" fmla="*/ 2147483646 h 5902"/>
              <a:gd name="T82" fmla="*/ 2147483646 w 5135"/>
              <a:gd name="T83" fmla="*/ 2147483646 h 5902"/>
              <a:gd name="T84" fmla="*/ 2147483646 w 5135"/>
              <a:gd name="T85" fmla="*/ 2147483646 h 5902"/>
              <a:gd name="T86" fmla="*/ 2147483646 w 5135"/>
              <a:gd name="T87" fmla="*/ 2147483646 h 5902"/>
              <a:gd name="T88" fmla="*/ 2147483646 w 5135"/>
              <a:gd name="T89" fmla="*/ 2147483646 h 5902"/>
              <a:gd name="T90" fmla="*/ 2147483646 w 5135"/>
              <a:gd name="T91" fmla="*/ 2147483646 h 5902"/>
              <a:gd name="T92" fmla="*/ 2147483646 w 5135"/>
              <a:gd name="T93" fmla="*/ 2147483646 h 5902"/>
              <a:gd name="T94" fmla="*/ 2147483646 w 5135"/>
              <a:gd name="T95" fmla="*/ 2147483646 h 5902"/>
              <a:gd name="T96" fmla="*/ 2147483646 w 5135"/>
              <a:gd name="T97" fmla="*/ 2147483646 h 5902"/>
              <a:gd name="T98" fmla="*/ 2147483646 w 5135"/>
              <a:gd name="T99" fmla="*/ 2147483646 h 5902"/>
              <a:gd name="T100" fmla="*/ 2147483646 w 5135"/>
              <a:gd name="T101" fmla="*/ 2147483646 h 5902"/>
              <a:gd name="T102" fmla="*/ 2147483646 w 5135"/>
              <a:gd name="T103" fmla="*/ 2147483646 h 590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35" h="5902">
                <a:moveTo>
                  <a:pt x="5066" y="4173"/>
                </a:moveTo>
                <a:lnTo>
                  <a:pt x="4828" y="4036"/>
                </a:lnTo>
                <a:lnTo>
                  <a:pt x="5058" y="3910"/>
                </a:lnTo>
                <a:lnTo>
                  <a:pt x="4735" y="3725"/>
                </a:lnTo>
                <a:lnTo>
                  <a:pt x="4498" y="3846"/>
                </a:lnTo>
                <a:lnTo>
                  <a:pt x="4379" y="3779"/>
                </a:lnTo>
                <a:lnTo>
                  <a:pt x="4780" y="3561"/>
                </a:lnTo>
                <a:lnTo>
                  <a:pt x="4457" y="3375"/>
                </a:lnTo>
                <a:lnTo>
                  <a:pt x="4049" y="3588"/>
                </a:lnTo>
                <a:lnTo>
                  <a:pt x="3859" y="3477"/>
                </a:lnTo>
                <a:lnTo>
                  <a:pt x="3859" y="3121"/>
                </a:lnTo>
                <a:lnTo>
                  <a:pt x="4297" y="2969"/>
                </a:lnTo>
                <a:lnTo>
                  <a:pt x="3859" y="2783"/>
                </a:lnTo>
                <a:lnTo>
                  <a:pt x="3859" y="2417"/>
                </a:lnTo>
                <a:lnTo>
                  <a:pt x="4049" y="2315"/>
                </a:lnTo>
                <a:lnTo>
                  <a:pt x="4457" y="2529"/>
                </a:lnTo>
                <a:lnTo>
                  <a:pt x="4780" y="2343"/>
                </a:lnTo>
                <a:lnTo>
                  <a:pt x="4379" y="2124"/>
                </a:lnTo>
                <a:lnTo>
                  <a:pt x="4498" y="2057"/>
                </a:lnTo>
                <a:lnTo>
                  <a:pt x="4735" y="2178"/>
                </a:lnTo>
                <a:lnTo>
                  <a:pt x="5058" y="1993"/>
                </a:lnTo>
                <a:lnTo>
                  <a:pt x="4828" y="1866"/>
                </a:lnTo>
                <a:lnTo>
                  <a:pt x="5067" y="1730"/>
                </a:lnTo>
                <a:lnTo>
                  <a:pt x="5135" y="1475"/>
                </a:lnTo>
                <a:lnTo>
                  <a:pt x="4880" y="1408"/>
                </a:lnTo>
                <a:lnTo>
                  <a:pt x="4641" y="1545"/>
                </a:lnTo>
                <a:lnTo>
                  <a:pt x="4647" y="1283"/>
                </a:lnTo>
                <a:lnTo>
                  <a:pt x="4323" y="1470"/>
                </a:lnTo>
                <a:lnTo>
                  <a:pt x="4312" y="1735"/>
                </a:lnTo>
                <a:lnTo>
                  <a:pt x="4193" y="1802"/>
                </a:lnTo>
                <a:lnTo>
                  <a:pt x="4203" y="1347"/>
                </a:lnTo>
                <a:lnTo>
                  <a:pt x="3880" y="1534"/>
                </a:lnTo>
                <a:lnTo>
                  <a:pt x="3863" y="1992"/>
                </a:lnTo>
                <a:lnTo>
                  <a:pt x="3646" y="2110"/>
                </a:lnTo>
                <a:lnTo>
                  <a:pt x="3353" y="1942"/>
                </a:lnTo>
                <a:lnTo>
                  <a:pt x="3444" y="1471"/>
                </a:lnTo>
                <a:lnTo>
                  <a:pt x="3048" y="1767"/>
                </a:lnTo>
                <a:lnTo>
                  <a:pt x="2754" y="1598"/>
                </a:lnTo>
                <a:lnTo>
                  <a:pt x="2754" y="1355"/>
                </a:lnTo>
                <a:lnTo>
                  <a:pt x="3144" y="1111"/>
                </a:lnTo>
                <a:lnTo>
                  <a:pt x="3144" y="740"/>
                </a:lnTo>
                <a:lnTo>
                  <a:pt x="2754" y="976"/>
                </a:lnTo>
                <a:lnTo>
                  <a:pt x="2754" y="839"/>
                </a:lnTo>
                <a:lnTo>
                  <a:pt x="2979" y="696"/>
                </a:lnTo>
                <a:lnTo>
                  <a:pt x="2979" y="325"/>
                </a:lnTo>
                <a:lnTo>
                  <a:pt x="2754" y="460"/>
                </a:lnTo>
                <a:lnTo>
                  <a:pt x="2754" y="186"/>
                </a:lnTo>
                <a:lnTo>
                  <a:pt x="2567" y="0"/>
                </a:lnTo>
                <a:lnTo>
                  <a:pt x="2381" y="186"/>
                </a:lnTo>
                <a:lnTo>
                  <a:pt x="2381" y="460"/>
                </a:lnTo>
                <a:lnTo>
                  <a:pt x="2156" y="325"/>
                </a:lnTo>
                <a:lnTo>
                  <a:pt x="2156" y="696"/>
                </a:lnTo>
                <a:lnTo>
                  <a:pt x="2381" y="839"/>
                </a:lnTo>
                <a:lnTo>
                  <a:pt x="2381" y="976"/>
                </a:lnTo>
                <a:lnTo>
                  <a:pt x="1990" y="740"/>
                </a:lnTo>
                <a:lnTo>
                  <a:pt x="1990" y="1111"/>
                </a:lnTo>
                <a:lnTo>
                  <a:pt x="2381" y="1355"/>
                </a:lnTo>
                <a:lnTo>
                  <a:pt x="2381" y="1615"/>
                </a:lnTo>
                <a:lnTo>
                  <a:pt x="2091" y="1782"/>
                </a:lnTo>
                <a:lnTo>
                  <a:pt x="1714" y="1458"/>
                </a:lnTo>
                <a:lnTo>
                  <a:pt x="1774" y="1963"/>
                </a:lnTo>
                <a:lnTo>
                  <a:pt x="1506" y="2118"/>
                </a:lnTo>
                <a:lnTo>
                  <a:pt x="1272" y="1992"/>
                </a:lnTo>
                <a:lnTo>
                  <a:pt x="1254" y="1534"/>
                </a:lnTo>
                <a:lnTo>
                  <a:pt x="931" y="1347"/>
                </a:lnTo>
                <a:lnTo>
                  <a:pt x="943" y="1802"/>
                </a:lnTo>
                <a:lnTo>
                  <a:pt x="823" y="1734"/>
                </a:lnTo>
                <a:lnTo>
                  <a:pt x="811" y="1470"/>
                </a:lnTo>
                <a:lnTo>
                  <a:pt x="488" y="1283"/>
                </a:lnTo>
                <a:lnTo>
                  <a:pt x="494" y="1544"/>
                </a:lnTo>
                <a:lnTo>
                  <a:pt x="256" y="1408"/>
                </a:lnTo>
                <a:lnTo>
                  <a:pt x="0" y="1475"/>
                </a:lnTo>
                <a:lnTo>
                  <a:pt x="69" y="1729"/>
                </a:lnTo>
                <a:lnTo>
                  <a:pt x="306" y="1866"/>
                </a:lnTo>
                <a:lnTo>
                  <a:pt x="77" y="1992"/>
                </a:lnTo>
                <a:lnTo>
                  <a:pt x="400" y="2178"/>
                </a:lnTo>
                <a:lnTo>
                  <a:pt x="636" y="2057"/>
                </a:lnTo>
                <a:lnTo>
                  <a:pt x="755" y="2124"/>
                </a:lnTo>
                <a:lnTo>
                  <a:pt x="354" y="2343"/>
                </a:lnTo>
                <a:lnTo>
                  <a:pt x="679" y="2529"/>
                </a:lnTo>
                <a:lnTo>
                  <a:pt x="1085" y="2315"/>
                </a:lnTo>
                <a:lnTo>
                  <a:pt x="1306" y="2433"/>
                </a:lnTo>
                <a:lnTo>
                  <a:pt x="1306" y="2780"/>
                </a:lnTo>
                <a:lnTo>
                  <a:pt x="836" y="2944"/>
                </a:lnTo>
                <a:lnTo>
                  <a:pt x="1306" y="3143"/>
                </a:lnTo>
                <a:lnTo>
                  <a:pt x="1306" y="3460"/>
                </a:lnTo>
                <a:lnTo>
                  <a:pt x="1085" y="3588"/>
                </a:lnTo>
                <a:lnTo>
                  <a:pt x="678" y="3373"/>
                </a:lnTo>
                <a:lnTo>
                  <a:pt x="354" y="3560"/>
                </a:lnTo>
                <a:lnTo>
                  <a:pt x="755" y="3778"/>
                </a:lnTo>
                <a:lnTo>
                  <a:pt x="636" y="3846"/>
                </a:lnTo>
                <a:lnTo>
                  <a:pt x="400" y="3724"/>
                </a:lnTo>
                <a:lnTo>
                  <a:pt x="77" y="3910"/>
                </a:lnTo>
                <a:lnTo>
                  <a:pt x="306" y="4036"/>
                </a:lnTo>
                <a:lnTo>
                  <a:pt x="69" y="4172"/>
                </a:lnTo>
                <a:lnTo>
                  <a:pt x="0" y="4427"/>
                </a:lnTo>
                <a:lnTo>
                  <a:pt x="255" y="4494"/>
                </a:lnTo>
                <a:lnTo>
                  <a:pt x="494" y="4358"/>
                </a:lnTo>
                <a:lnTo>
                  <a:pt x="488" y="4619"/>
                </a:lnTo>
                <a:lnTo>
                  <a:pt x="811" y="4434"/>
                </a:lnTo>
                <a:lnTo>
                  <a:pt x="823" y="4169"/>
                </a:lnTo>
                <a:lnTo>
                  <a:pt x="941" y="4100"/>
                </a:lnTo>
                <a:lnTo>
                  <a:pt x="931" y="4555"/>
                </a:lnTo>
                <a:lnTo>
                  <a:pt x="1254" y="4369"/>
                </a:lnTo>
                <a:lnTo>
                  <a:pt x="1272" y="3910"/>
                </a:lnTo>
                <a:lnTo>
                  <a:pt x="1472" y="3796"/>
                </a:lnTo>
                <a:lnTo>
                  <a:pt x="1780" y="3973"/>
                </a:lnTo>
                <a:lnTo>
                  <a:pt x="1691" y="4442"/>
                </a:lnTo>
                <a:lnTo>
                  <a:pt x="2084" y="4148"/>
                </a:lnTo>
                <a:lnTo>
                  <a:pt x="2380" y="4317"/>
                </a:lnTo>
                <a:lnTo>
                  <a:pt x="2380" y="4548"/>
                </a:lnTo>
                <a:lnTo>
                  <a:pt x="1990" y="4791"/>
                </a:lnTo>
                <a:lnTo>
                  <a:pt x="1990" y="5164"/>
                </a:lnTo>
                <a:lnTo>
                  <a:pt x="2380" y="4927"/>
                </a:lnTo>
                <a:lnTo>
                  <a:pt x="2380" y="5063"/>
                </a:lnTo>
                <a:lnTo>
                  <a:pt x="2156" y="5206"/>
                </a:lnTo>
                <a:lnTo>
                  <a:pt x="2156" y="5579"/>
                </a:lnTo>
                <a:lnTo>
                  <a:pt x="2380" y="5443"/>
                </a:lnTo>
                <a:lnTo>
                  <a:pt x="2380" y="5717"/>
                </a:lnTo>
                <a:lnTo>
                  <a:pt x="2567" y="5902"/>
                </a:lnTo>
                <a:lnTo>
                  <a:pt x="2754" y="5717"/>
                </a:lnTo>
                <a:lnTo>
                  <a:pt x="2754" y="5443"/>
                </a:lnTo>
                <a:lnTo>
                  <a:pt x="2979" y="5579"/>
                </a:lnTo>
                <a:lnTo>
                  <a:pt x="2979" y="5206"/>
                </a:lnTo>
                <a:lnTo>
                  <a:pt x="2754" y="5063"/>
                </a:lnTo>
                <a:lnTo>
                  <a:pt x="2754" y="4927"/>
                </a:lnTo>
                <a:lnTo>
                  <a:pt x="3144" y="5164"/>
                </a:lnTo>
                <a:lnTo>
                  <a:pt x="3144" y="4791"/>
                </a:lnTo>
                <a:lnTo>
                  <a:pt x="2754" y="4548"/>
                </a:lnTo>
                <a:lnTo>
                  <a:pt x="2754" y="4336"/>
                </a:lnTo>
                <a:lnTo>
                  <a:pt x="3071" y="4154"/>
                </a:lnTo>
                <a:lnTo>
                  <a:pt x="3421" y="4454"/>
                </a:lnTo>
                <a:lnTo>
                  <a:pt x="3364" y="3986"/>
                </a:lnTo>
                <a:lnTo>
                  <a:pt x="3680" y="3804"/>
                </a:lnTo>
                <a:lnTo>
                  <a:pt x="3863" y="3912"/>
                </a:lnTo>
                <a:lnTo>
                  <a:pt x="3880" y="4369"/>
                </a:lnTo>
                <a:lnTo>
                  <a:pt x="4203" y="4555"/>
                </a:lnTo>
                <a:lnTo>
                  <a:pt x="4193" y="4101"/>
                </a:lnTo>
                <a:lnTo>
                  <a:pt x="4311" y="4169"/>
                </a:lnTo>
                <a:lnTo>
                  <a:pt x="4323" y="4434"/>
                </a:lnTo>
                <a:lnTo>
                  <a:pt x="4647" y="4620"/>
                </a:lnTo>
                <a:lnTo>
                  <a:pt x="4641" y="4358"/>
                </a:lnTo>
                <a:lnTo>
                  <a:pt x="4880" y="4495"/>
                </a:lnTo>
                <a:lnTo>
                  <a:pt x="5135" y="4427"/>
                </a:lnTo>
                <a:lnTo>
                  <a:pt x="5066" y="4173"/>
                </a:lnTo>
                <a:close/>
                <a:moveTo>
                  <a:pt x="2754" y="1987"/>
                </a:moveTo>
                <a:lnTo>
                  <a:pt x="2754" y="1987"/>
                </a:lnTo>
                <a:lnTo>
                  <a:pt x="3297" y="2299"/>
                </a:lnTo>
                <a:lnTo>
                  <a:pt x="2969" y="2478"/>
                </a:lnTo>
                <a:lnTo>
                  <a:pt x="2754" y="2354"/>
                </a:lnTo>
                <a:lnTo>
                  <a:pt x="2754" y="1987"/>
                </a:lnTo>
                <a:close/>
                <a:moveTo>
                  <a:pt x="2381" y="2004"/>
                </a:moveTo>
                <a:lnTo>
                  <a:pt x="2381" y="2371"/>
                </a:lnTo>
                <a:lnTo>
                  <a:pt x="2332" y="2399"/>
                </a:lnTo>
                <a:lnTo>
                  <a:pt x="2183" y="2484"/>
                </a:lnTo>
                <a:lnTo>
                  <a:pt x="1855" y="2306"/>
                </a:lnTo>
                <a:lnTo>
                  <a:pt x="2381" y="2004"/>
                </a:lnTo>
                <a:close/>
                <a:moveTo>
                  <a:pt x="1644" y="2617"/>
                </a:moveTo>
                <a:lnTo>
                  <a:pt x="1964" y="2788"/>
                </a:lnTo>
                <a:lnTo>
                  <a:pt x="1964" y="3082"/>
                </a:lnTo>
                <a:lnTo>
                  <a:pt x="1644" y="3266"/>
                </a:lnTo>
                <a:lnTo>
                  <a:pt x="1644" y="2617"/>
                </a:lnTo>
                <a:close/>
                <a:moveTo>
                  <a:pt x="2380" y="3929"/>
                </a:moveTo>
                <a:lnTo>
                  <a:pt x="2380" y="3929"/>
                </a:lnTo>
                <a:lnTo>
                  <a:pt x="1810" y="3601"/>
                </a:lnTo>
                <a:lnTo>
                  <a:pt x="2129" y="3418"/>
                </a:lnTo>
                <a:lnTo>
                  <a:pt x="2380" y="3562"/>
                </a:lnTo>
                <a:lnTo>
                  <a:pt x="2380" y="3929"/>
                </a:lnTo>
                <a:close/>
                <a:moveTo>
                  <a:pt x="2582" y="3297"/>
                </a:moveTo>
                <a:lnTo>
                  <a:pt x="2582" y="3297"/>
                </a:lnTo>
                <a:lnTo>
                  <a:pt x="2439" y="3215"/>
                </a:lnTo>
                <a:lnTo>
                  <a:pt x="2295" y="3132"/>
                </a:lnTo>
                <a:lnTo>
                  <a:pt x="2295" y="2801"/>
                </a:lnTo>
                <a:lnTo>
                  <a:pt x="2467" y="2703"/>
                </a:lnTo>
                <a:lnTo>
                  <a:pt x="2582" y="2636"/>
                </a:lnTo>
                <a:lnTo>
                  <a:pt x="2870" y="2801"/>
                </a:lnTo>
                <a:lnTo>
                  <a:pt x="2870" y="3132"/>
                </a:lnTo>
                <a:lnTo>
                  <a:pt x="2727" y="3215"/>
                </a:lnTo>
                <a:lnTo>
                  <a:pt x="2582" y="3297"/>
                </a:lnTo>
                <a:close/>
                <a:moveTo>
                  <a:pt x="2754" y="3580"/>
                </a:moveTo>
                <a:lnTo>
                  <a:pt x="2754" y="3580"/>
                </a:lnTo>
                <a:lnTo>
                  <a:pt x="3029" y="3423"/>
                </a:lnTo>
                <a:lnTo>
                  <a:pt x="3344" y="3608"/>
                </a:lnTo>
                <a:lnTo>
                  <a:pt x="2754" y="3946"/>
                </a:lnTo>
                <a:lnTo>
                  <a:pt x="2754" y="3580"/>
                </a:lnTo>
                <a:close/>
                <a:moveTo>
                  <a:pt x="3521" y="3279"/>
                </a:moveTo>
                <a:lnTo>
                  <a:pt x="3203" y="3092"/>
                </a:lnTo>
                <a:lnTo>
                  <a:pt x="3203" y="2775"/>
                </a:lnTo>
                <a:lnTo>
                  <a:pt x="3521" y="2602"/>
                </a:lnTo>
                <a:lnTo>
                  <a:pt x="3521" y="3279"/>
                </a:lnTo>
                <a:close/>
              </a:path>
            </a:pathLst>
          </a:custGeom>
          <a:solidFill>
            <a:srgbClr val="466B84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雪花"/>
          <p:cNvSpPr/>
          <p:nvPr/>
        </p:nvSpPr>
        <p:spPr bwMode="auto">
          <a:xfrm>
            <a:off x="1063625" y="3084195"/>
            <a:ext cx="441960" cy="441960"/>
          </a:xfrm>
          <a:custGeom>
            <a:avLst/>
            <a:gdLst>
              <a:gd name="T0" fmla="*/ 2147483646 w 5135"/>
              <a:gd name="T1" fmla="*/ 2147483646 h 5902"/>
              <a:gd name="T2" fmla="*/ 2147483646 w 5135"/>
              <a:gd name="T3" fmla="*/ 2147483646 h 5902"/>
              <a:gd name="T4" fmla="*/ 2147483646 w 5135"/>
              <a:gd name="T5" fmla="*/ 2147483646 h 5902"/>
              <a:gd name="T6" fmla="*/ 2147483646 w 5135"/>
              <a:gd name="T7" fmla="*/ 2147483646 h 5902"/>
              <a:gd name="T8" fmla="*/ 2147483646 w 5135"/>
              <a:gd name="T9" fmla="*/ 2147483646 h 5902"/>
              <a:gd name="T10" fmla="*/ 2147483646 w 5135"/>
              <a:gd name="T11" fmla="*/ 2147483646 h 5902"/>
              <a:gd name="T12" fmla="*/ 2147483646 w 5135"/>
              <a:gd name="T13" fmla="*/ 2147483646 h 5902"/>
              <a:gd name="T14" fmla="*/ 2147483646 w 5135"/>
              <a:gd name="T15" fmla="*/ 2147483646 h 5902"/>
              <a:gd name="T16" fmla="*/ 2147483646 w 5135"/>
              <a:gd name="T17" fmla="*/ 2147483646 h 5902"/>
              <a:gd name="T18" fmla="*/ 2147483646 w 5135"/>
              <a:gd name="T19" fmla="*/ 2147483646 h 5902"/>
              <a:gd name="T20" fmla="*/ 2147483646 w 5135"/>
              <a:gd name="T21" fmla="*/ 2147483646 h 5902"/>
              <a:gd name="T22" fmla="*/ 2147483646 w 5135"/>
              <a:gd name="T23" fmla="*/ 0 h 5902"/>
              <a:gd name="T24" fmla="*/ 2147483646 w 5135"/>
              <a:gd name="T25" fmla="*/ 2147483646 h 5902"/>
              <a:gd name="T26" fmla="*/ 2147483646 w 5135"/>
              <a:gd name="T27" fmla="*/ 2147483646 h 5902"/>
              <a:gd name="T28" fmla="*/ 2147483646 w 5135"/>
              <a:gd name="T29" fmla="*/ 2147483646 h 5902"/>
              <a:gd name="T30" fmla="*/ 2147483646 w 5135"/>
              <a:gd name="T31" fmla="*/ 2147483646 h 5902"/>
              <a:gd name="T32" fmla="*/ 2147483646 w 5135"/>
              <a:gd name="T33" fmla="*/ 2147483646 h 5902"/>
              <a:gd name="T34" fmla="*/ 0 w 5135"/>
              <a:gd name="T35" fmla="*/ 2147483646 h 5902"/>
              <a:gd name="T36" fmla="*/ 2147483646 w 5135"/>
              <a:gd name="T37" fmla="*/ 2147483646 h 5902"/>
              <a:gd name="T38" fmla="*/ 2147483646 w 5135"/>
              <a:gd name="T39" fmla="*/ 2147483646 h 5902"/>
              <a:gd name="T40" fmla="*/ 2147483646 w 5135"/>
              <a:gd name="T41" fmla="*/ 2147483646 h 5902"/>
              <a:gd name="T42" fmla="*/ 2147483646 w 5135"/>
              <a:gd name="T43" fmla="*/ 2147483646 h 5902"/>
              <a:gd name="T44" fmla="*/ 2147483646 w 5135"/>
              <a:gd name="T45" fmla="*/ 2147483646 h 5902"/>
              <a:gd name="T46" fmla="*/ 0 w 5135"/>
              <a:gd name="T47" fmla="*/ 2147483646 h 5902"/>
              <a:gd name="T48" fmla="*/ 2147483646 w 5135"/>
              <a:gd name="T49" fmla="*/ 2147483646 h 5902"/>
              <a:gd name="T50" fmla="*/ 2147483646 w 5135"/>
              <a:gd name="T51" fmla="*/ 2147483646 h 5902"/>
              <a:gd name="T52" fmla="*/ 2147483646 w 5135"/>
              <a:gd name="T53" fmla="*/ 2147483646 h 5902"/>
              <a:gd name="T54" fmla="*/ 2147483646 w 5135"/>
              <a:gd name="T55" fmla="*/ 2147483646 h 5902"/>
              <a:gd name="T56" fmla="*/ 2147483646 w 5135"/>
              <a:gd name="T57" fmla="*/ 2147483646 h 5902"/>
              <a:gd name="T58" fmla="*/ 2147483646 w 5135"/>
              <a:gd name="T59" fmla="*/ 2147483646 h 5902"/>
              <a:gd name="T60" fmla="*/ 2147483646 w 5135"/>
              <a:gd name="T61" fmla="*/ 2147483646 h 5902"/>
              <a:gd name="T62" fmla="*/ 2147483646 w 5135"/>
              <a:gd name="T63" fmla="*/ 2147483646 h 5902"/>
              <a:gd name="T64" fmla="*/ 2147483646 w 5135"/>
              <a:gd name="T65" fmla="*/ 2147483646 h 5902"/>
              <a:gd name="T66" fmla="*/ 2147483646 w 5135"/>
              <a:gd name="T67" fmla="*/ 2147483646 h 5902"/>
              <a:gd name="T68" fmla="*/ 2147483646 w 5135"/>
              <a:gd name="T69" fmla="*/ 2147483646 h 5902"/>
              <a:gd name="T70" fmla="*/ 2147483646 w 5135"/>
              <a:gd name="T71" fmla="*/ 2147483646 h 5902"/>
              <a:gd name="T72" fmla="*/ 2147483646 w 5135"/>
              <a:gd name="T73" fmla="*/ 2147483646 h 5902"/>
              <a:gd name="T74" fmla="*/ 2147483646 w 5135"/>
              <a:gd name="T75" fmla="*/ 2147483646 h 5902"/>
              <a:gd name="T76" fmla="*/ 2147483646 w 5135"/>
              <a:gd name="T77" fmla="*/ 2147483646 h 5902"/>
              <a:gd name="T78" fmla="*/ 2147483646 w 5135"/>
              <a:gd name="T79" fmla="*/ 2147483646 h 5902"/>
              <a:gd name="T80" fmla="*/ 2147483646 w 5135"/>
              <a:gd name="T81" fmla="*/ 2147483646 h 5902"/>
              <a:gd name="T82" fmla="*/ 2147483646 w 5135"/>
              <a:gd name="T83" fmla="*/ 2147483646 h 5902"/>
              <a:gd name="T84" fmla="*/ 2147483646 w 5135"/>
              <a:gd name="T85" fmla="*/ 2147483646 h 5902"/>
              <a:gd name="T86" fmla="*/ 2147483646 w 5135"/>
              <a:gd name="T87" fmla="*/ 2147483646 h 5902"/>
              <a:gd name="T88" fmla="*/ 2147483646 w 5135"/>
              <a:gd name="T89" fmla="*/ 2147483646 h 5902"/>
              <a:gd name="T90" fmla="*/ 2147483646 w 5135"/>
              <a:gd name="T91" fmla="*/ 2147483646 h 5902"/>
              <a:gd name="T92" fmla="*/ 2147483646 w 5135"/>
              <a:gd name="T93" fmla="*/ 2147483646 h 5902"/>
              <a:gd name="T94" fmla="*/ 2147483646 w 5135"/>
              <a:gd name="T95" fmla="*/ 2147483646 h 5902"/>
              <a:gd name="T96" fmla="*/ 2147483646 w 5135"/>
              <a:gd name="T97" fmla="*/ 2147483646 h 5902"/>
              <a:gd name="T98" fmla="*/ 2147483646 w 5135"/>
              <a:gd name="T99" fmla="*/ 2147483646 h 5902"/>
              <a:gd name="T100" fmla="*/ 2147483646 w 5135"/>
              <a:gd name="T101" fmla="*/ 2147483646 h 5902"/>
              <a:gd name="T102" fmla="*/ 2147483646 w 5135"/>
              <a:gd name="T103" fmla="*/ 2147483646 h 590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35" h="5902">
                <a:moveTo>
                  <a:pt x="5066" y="4173"/>
                </a:moveTo>
                <a:lnTo>
                  <a:pt x="4828" y="4036"/>
                </a:lnTo>
                <a:lnTo>
                  <a:pt x="5058" y="3910"/>
                </a:lnTo>
                <a:lnTo>
                  <a:pt x="4735" y="3725"/>
                </a:lnTo>
                <a:lnTo>
                  <a:pt x="4498" y="3846"/>
                </a:lnTo>
                <a:lnTo>
                  <a:pt x="4379" y="3779"/>
                </a:lnTo>
                <a:lnTo>
                  <a:pt x="4780" y="3561"/>
                </a:lnTo>
                <a:lnTo>
                  <a:pt x="4457" y="3375"/>
                </a:lnTo>
                <a:lnTo>
                  <a:pt x="4049" y="3588"/>
                </a:lnTo>
                <a:lnTo>
                  <a:pt x="3859" y="3477"/>
                </a:lnTo>
                <a:lnTo>
                  <a:pt x="3859" y="3121"/>
                </a:lnTo>
                <a:lnTo>
                  <a:pt x="4297" y="2969"/>
                </a:lnTo>
                <a:lnTo>
                  <a:pt x="3859" y="2783"/>
                </a:lnTo>
                <a:lnTo>
                  <a:pt x="3859" y="2417"/>
                </a:lnTo>
                <a:lnTo>
                  <a:pt x="4049" y="2315"/>
                </a:lnTo>
                <a:lnTo>
                  <a:pt x="4457" y="2529"/>
                </a:lnTo>
                <a:lnTo>
                  <a:pt x="4780" y="2343"/>
                </a:lnTo>
                <a:lnTo>
                  <a:pt x="4379" y="2124"/>
                </a:lnTo>
                <a:lnTo>
                  <a:pt x="4498" y="2057"/>
                </a:lnTo>
                <a:lnTo>
                  <a:pt x="4735" y="2178"/>
                </a:lnTo>
                <a:lnTo>
                  <a:pt x="5058" y="1993"/>
                </a:lnTo>
                <a:lnTo>
                  <a:pt x="4828" y="1866"/>
                </a:lnTo>
                <a:lnTo>
                  <a:pt x="5067" y="1730"/>
                </a:lnTo>
                <a:lnTo>
                  <a:pt x="5135" y="1475"/>
                </a:lnTo>
                <a:lnTo>
                  <a:pt x="4880" y="1408"/>
                </a:lnTo>
                <a:lnTo>
                  <a:pt x="4641" y="1545"/>
                </a:lnTo>
                <a:lnTo>
                  <a:pt x="4647" y="1283"/>
                </a:lnTo>
                <a:lnTo>
                  <a:pt x="4323" y="1470"/>
                </a:lnTo>
                <a:lnTo>
                  <a:pt x="4312" y="1735"/>
                </a:lnTo>
                <a:lnTo>
                  <a:pt x="4193" y="1802"/>
                </a:lnTo>
                <a:lnTo>
                  <a:pt x="4203" y="1347"/>
                </a:lnTo>
                <a:lnTo>
                  <a:pt x="3880" y="1534"/>
                </a:lnTo>
                <a:lnTo>
                  <a:pt x="3863" y="1992"/>
                </a:lnTo>
                <a:lnTo>
                  <a:pt x="3646" y="2110"/>
                </a:lnTo>
                <a:lnTo>
                  <a:pt x="3353" y="1942"/>
                </a:lnTo>
                <a:lnTo>
                  <a:pt x="3444" y="1471"/>
                </a:lnTo>
                <a:lnTo>
                  <a:pt x="3048" y="1767"/>
                </a:lnTo>
                <a:lnTo>
                  <a:pt x="2754" y="1598"/>
                </a:lnTo>
                <a:lnTo>
                  <a:pt x="2754" y="1355"/>
                </a:lnTo>
                <a:lnTo>
                  <a:pt x="3144" y="1111"/>
                </a:lnTo>
                <a:lnTo>
                  <a:pt x="3144" y="740"/>
                </a:lnTo>
                <a:lnTo>
                  <a:pt x="2754" y="976"/>
                </a:lnTo>
                <a:lnTo>
                  <a:pt x="2754" y="839"/>
                </a:lnTo>
                <a:lnTo>
                  <a:pt x="2979" y="696"/>
                </a:lnTo>
                <a:lnTo>
                  <a:pt x="2979" y="325"/>
                </a:lnTo>
                <a:lnTo>
                  <a:pt x="2754" y="460"/>
                </a:lnTo>
                <a:lnTo>
                  <a:pt x="2754" y="186"/>
                </a:lnTo>
                <a:lnTo>
                  <a:pt x="2567" y="0"/>
                </a:lnTo>
                <a:lnTo>
                  <a:pt x="2381" y="186"/>
                </a:lnTo>
                <a:lnTo>
                  <a:pt x="2381" y="460"/>
                </a:lnTo>
                <a:lnTo>
                  <a:pt x="2156" y="325"/>
                </a:lnTo>
                <a:lnTo>
                  <a:pt x="2156" y="696"/>
                </a:lnTo>
                <a:lnTo>
                  <a:pt x="2381" y="839"/>
                </a:lnTo>
                <a:lnTo>
                  <a:pt x="2381" y="976"/>
                </a:lnTo>
                <a:lnTo>
                  <a:pt x="1990" y="740"/>
                </a:lnTo>
                <a:lnTo>
                  <a:pt x="1990" y="1111"/>
                </a:lnTo>
                <a:lnTo>
                  <a:pt x="2381" y="1355"/>
                </a:lnTo>
                <a:lnTo>
                  <a:pt x="2381" y="1615"/>
                </a:lnTo>
                <a:lnTo>
                  <a:pt x="2091" y="1782"/>
                </a:lnTo>
                <a:lnTo>
                  <a:pt x="1714" y="1458"/>
                </a:lnTo>
                <a:lnTo>
                  <a:pt x="1774" y="1963"/>
                </a:lnTo>
                <a:lnTo>
                  <a:pt x="1506" y="2118"/>
                </a:lnTo>
                <a:lnTo>
                  <a:pt x="1272" y="1992"/>
                </a:lnTo>
                <a:lnTo>
                  <a:pt x="1254" y="1534"/>
                </a:lnTo>
                <a:lnTo>
                  <a:pt x="931" y="1347"/>
                </a:lnTo>
                <a:lnTo>
                  <a:pt x="943" y="1802"/>
                </a:lnTo>
                <a:lnTo>
                  <a:pt x="823" y="1734"/>
                </a:lnTo>
                <a:lnTo>
                  <a:pt x="811" y="1470"/>
                </a:lnTo>
                <a:lnTo>
                  <a:pt x="488" y="1283"/>
                </a:lnTo>
                <a:lnTo>
                  <a:pt x="494" y="1544"/>
                </a:lnTo>
                <a:lnTo>
                  <a:pt x="256" y="1408"/>
                </a:lnTo>
                <a:lnTo>
                  <a:pt x="0" y="1475"/>
                </a:lnTo>
                <a:lnTo>
                  <a:pt x="69" y="1729"/>
                </a:lnTo>
                <a:lnTo>
                  <a:pt x="306" y="1866"/>
                </a:lnTo>
                <a:lnTo>
                  <a:pt x="77" y="1992"/>
                </a:lnTo>
                <a:lnTo>
                  <a:pt x="400" y="2178"/>
                </a:lnTo>
                <a:lnTo>
                  <a:pt x="636" y="2057"/>
                </a:lnTo>
                <a:lnTo>
                  <a:pt x="755" y="2124"/>
                </a:lnTo>
                <a:lnTo>
                  <a:pt x="354" y="2343"/>
                </a:lnTo>
                <a:lnTo>
                  <a:pt x="679" y="2529"/>
                </a:lnTo>
                <a:lnTo>
                  <a:pt x="1085" y="2315"/>
                </a:lnTo>
                <a:lnTo>
                  <a:pt x="1306" y="2433"/>
                </a:lnTo>
                <a:lnTo>
                  <a:pt x="1306" y="2780"/>
                </a:lnTo>
                <a:lnTo>
                  <a:pt x="836" y="2944"/>
                </a:lnTo>
                <a:lnTo>
                  <a:pt x="1306" y="3143"/>
                </a:lnTo>
                <a:lnTo>
                  <a:pt x="1306" y="3460"/>
                </a:lnTo>
                <a:lnTo>
                  <a:pt x="1085" y="3588"/>
                </a:lnTo>
                <a:lnTo>
                  <a:pt x="678" y="3373"/>
                </a:lnTo>
                <a:lnTo>
                  <a:pt x="354" y="3560"/>
                </a:lnTo>
                <a:lnTo>
                  <a:pt x="755" y="3778"/>
                </a:lnTo>
                <a:lnTo>
                  <a:pt x="636" y="3846"/>
                </a:lnTo>
                <a:lnTo>
                  <a:pt x="400" y="3724"/>
                </a:lnTo>
                <a:lnTo>
                  <a:pt x="77" y="3910"/>
                </a:lnTo>
                <a:lnTo>
                  <a:pt x="306" y="4036"/>
                </a:lnTo>
                <a:lnTo>
                  <a:pt x="69" y="4172"/>
                </a:lnTo>
                <a:lnTo>
                  <a:pt x="0" y="4427"/>
                </a:lnTo>
                <a:lnTo>
                  <a:pt x="255" y="4494"/>
                </a:lnTo>
                <a:lnTo>
                  <a:pt x="494" y="4358"/>
                </a:lnTo>
                <a:lnTo>
                  <a:pt x="488" y="4619"/>
                </a:lnTo>
                <a:lnTo>
                  <a:pt x="811" y="4434"/>
                </a:lnTo>
                <a:lnTo>
                  <a:pt x="823" y="4169"/>
                </a:lnTo>
                <a:lnTo>
                  <a:pt x="941" y="4100"/>
                </a:lnTo>
                <a:lnTo>
                  <a:pt x="931" y="4555"/>
                </a:lnTo>
                <a:lnTo>
                  <a:pt x="1254" y="4369"/>
                </a:lnTo>
                <a:lnTo>
                  <a:pt x="1272" y="3910"/>
                </a:lnTo>
                <a:lnTo>
                  <a:pt x="1472" y="3796"/>
                </a:lnTo>
                <a:lnTo>
                  <a:pt x="1780" y="3973"/>
                </a:lnTo>
                <a:lnTo>
                  <a:pt x="1691" y="4442"/>
                </a:lnTo>
                <a:lnTo>
                  <a:pt x="2084" y="4148"/>
                </a:lnTo>
                <a:lnTo>
                  <a:pt x="2380" y="4317"/>
                </a:lnTo>
                <a:lnTo>
                  <a:pt x="2380" y="4548"/>
                </a:lnTo>
                <a:lnTo>
                  <a:pt x="1990" y="4791"/>
                </a:lnTo>
                <a:lnTo>
                  <a:pt x="1990" y="5164"/>
                </a:lnTo>
                <a:lnTo>
                  <a:pt x="2380" y="4927"/>
                </a:lnTo>
                <a:lnTo>
                  <a:pt x="2380" y="5063"/>
                </a:lnTo>
                <a:lnTo>
                  <a:pt x="2156" y="5206"/>
                </a:lnTo>
                <a:lnTo>
                  <a:pt x="2156" y="5579"/>
                </a:lnTo>
                <a:lnTo>
                  <a:pt x="2380" y="5443"/>
                </a:lnTo>
                <a:lnTo>
                  <a:pt x="2380" y="5717"/>
                </a:lnTo>
                <a:lnTo>
                  <a:pt x="2567" y="5902"/>
                </a:lnTo>
                <a:lnTo>
                  <a:pt x="2754" y="5717"/>
                </a:lnTo>
                <a:lnTo>
                  <a:pt x="2754" y="5443"/>
                </a:lnTo>
                <a:lnTo>
                  <a:pt x="2979" y="5579"/>
                </a:lnTo>
                <a:lnTo>
                  <a:pt x="2979" y="5206"/>
                </a:lnTo>
                <a:lnTo>
                  <a:pt x="2754" y="5063"/>
                </a:lnTo>
                <a:lnTo>
                  <a:pt x="2754" y="4927"/>
                </a:lnTo>
                <a:lnTo>
                  <a:pt x="3144" y="5164"/>
                </a:lnTo>
                <a:lnTo>
                  <a:pt x="3144" y="4791"/>
                </a:lnTo>
                <a:lnTo>
                  <a:pt x="2754" y="4548"/>
                </a:lnTo>
                <a:lnTo>
                  <a:pt x="2754" y="4336"/>
                </a:lnTo>
                <a:lnTo>
                  <a:pt x="3071" y="4154"/>
                </a:lnTo>
                <a:lnTo>
                  <a:pt x="3421" y="4454"/>
                </a:lnTo>
                <a:lnTo>
                  <a:pt x="3364" y="3986"/>
                </a:lnTo>
                <a:lnTo>
                  <a:pt x="3680" y="3804"/>
                </a:lnTo>
                <a:lnTo>
                  <a:pt x="3863" y="3912"/>
                </a:lnTo>
                <a:lnTo>
                  <a:pt x="3880" y="4369"/>
                </a:lnTo>
                <a:lnTo>
                  <a:pt x="4203" y="4555"/>
                </a:lnTo>
                <a:lnTo>
                  <a:pt x="4193" y="4101"/>
                </a:lnTo>
                <a:lnTo>
                  <a:pt x="4311" y="4169"/>
                </a:lnTo>
                <a:lnTo>
                  <a:pt x="4323" y="4434"/>
                </a:lnTo>
                <a:lnTo>
                  <a:pt x="4647" y="4620"/>
                </a:lnTo>
                <a:lnTo>
                  <a:pt x="4641" y="4358"/>
                </a:lnTo>
                <a:lnTo>
                  <a:pt x="4880" y="4495"/>
                </a:lnTo>
                <a:lnTo>
                  <a:pt x="5135" y="4427"/>
                </a:lnTo>
                <a:lnTo>
                  <a:pt x="5066" y="4173"/>
                </a:lnTo>
                <a:close/>
                <a:moveTo>
                  <a:pt x="2754" y="1987"/>
                </a:moveTo>
                <a:lnTo>
                  <a:pt x="2754" y="1987"/>
                </a:lnTo>
                <a:lnTo>
                  <a:pt x="3297" y="2299"/>
                </a:lnTo>
                <a:lnTo>
                  <a:pt x="2969" y="2478"/>
                </a:lnTo>
                <a:lnTo>
                  <a:pt x="2754" y="2354"/>
                </a:lnTo>
                <a:lnTo>
                  <a:pt x="2754" y="1987"/>
                </a:lnTo>
                <a:close/>
                <a:moveTo>
                  <a:pt x="2381" y="2004"/>
                </a:moveTo>
                <a:lnTo>
                  <a:pt x="2381" y="2371"/>
                </a:lnTo>
                <a:lnTo>
                  <a:pt x="2332" y="2399"/>
                </a:lnTo>
                <a:lnTo>
                  <a:pt x="2183" y="2484"/>
                </a:lnTo>
                <a:lnTo>
                  <a:pt x="1855" y="2306"/>
                </a:lnTo>
                <a:lnTo>
                  <a:pt x="2381" y="2004"/>
                </a:lnTo>
                <a:close/>
                <a:moveTo>
                  <a:pt x="1644" y="2617"/>
                </a:moveTo>
                <a:lnTo>
                  <a:pt x="1964" y="2788"/>
                </a:lnTo>
                <a:lnTo>
                  <a:pt x="1964" y="3082"/>
                </a:lnTo>
                <a:lnTo>
                  <a:pt x="1644" y="3266"/>
                </a:lnTo>
                <a:lnTo>
                  <a:pt x="1644" y="2617"/>
                </a:lnTo>
                <a:close/>
                <a:moveTo>
                  <a:pt x="2380" y="3929"/>
                </a:moveTo>
                <a:lnTo>
                  <a:pt x="2380" y="3929"/>
                </a:lnTo>
                <a:lnTo>
                  <a:pt x="1810" y="3601"/>
                </a:lnTo>
                <a:lnTo>
                  <a:pt x="2129" y="3418"/>
                </a:lnTo>
                <a:lnTo>
                  <a:pt x="2380" y="3562"/>
                </a:lnTo>
                <a:lnTo>
                  <a:pt x="2380" y="3929"/>
                </a:lnTo>
                <a:close/>
                <a:moveTo>
                  <a:pt x="2582" y="3297"/>
                </a:moveTo>
                <a:lnTo>
                  <a:pt x="2582" y="3297"/>
                </a:lnTo>
                <a:lnTo>
                  <a:pt x="2439" y="3215"/>
                </a:lnTo>
                <a:lnTo>
                  <a:pt x="2295" y="3132"/>
                </a:lnTo>
                <a:lnTo>
                  <a:pt x="2295" y="2801"/>
                </a:lnTo>
                <a:lnTo>
                  <a:pt x="2467" y="2703"/>
                </a:lnTo>
                <a:lnTo>
                  <a:pt x="2582" y="2636"/>
                </a:lnTo>
                <a:lnTo>
                  <a:pt x="2870" y="2801"/>
                </a:lnTo>
                <a:lnTo>
                  <a:pt x="2870" y="3132"/>
                </a:lnTo>
                <a:lnTo>
                  <a:pt x="2727" y="3215"/>
                </a:lnTo>
                <a:lnTo>
                  <a:pt x="2582" y="3297"/>
                </a:lnTo>
                <a:close/>
                <a:moveTo>
                  <a:pt x="2754" y="3580"/>
                </a:moveTo>
                <a:lnTo>
                  <a:pt x="2754" y="3580"/>
                </a:lnTo>
                <a:lnTo>
                  <a:pt x="3029" y="3423"/>
                </a:lnTo>
                <a:lnTo>
                  <a:pt x="3344" y="3608"/>
                </a:lnTo>
                <a:lnTo>
                  <a:pt x="2754" y="3946"/>
                </a:lnTo>
                <a:lnTo>
                  <a:pt x="2754" y="3580"/>
                </a:lnTo>
                <a:close/>
                <a:moveTo>
                  <a:pt x="3521" y="3279"/>
                </a:moveTo>
                <a:lnTo>
                  <a:pt x="3203" y="3092"/>
                </a:lnTo>
                <a:lnTo>
                  <a:pt x="3203" y="2775"/>
                </a:lnTo>
                <a:lnTo>
                  <a:pt x="3521" y="2602"/>
                </a:lnTo>
                <a:lnTo>
                  <a:pt x="3521" y="3279"/>
                </a:lnTo>
                <a:close/>
              </a:path>
            </a:pathLst>
          </a:custGeom>
          <a:solidFill>
            <a:srgbClr val="466B84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雪花"/>
          <p:cNvSpPr/>
          <p:nvPr/>
        </p:nvSpPr>
        <p:spPr bwMode="auto">
          <a:xfrm>
            <a:off x="1063625" y="4630420"/>
            <a:ext cx="441960" cy="441960"/>
          </a:xfrm>
          <a:custGeom>
            <a:avLst/>
            <a:gdLst>
              <a:gd name="T0" fmla="*/ 2147483646 w 5135"/>
              <a:gd name="T1" fmla="*/ 2147483646 h 5902"/>
              <a:gd name="T2" fmla="*/ 2147483646 w 5135"/>
              <a:gd name="T3" fmla="*/ 2147483646 h 5902"/>
              <a:gd name="T4" fmla="*/ 2147483646 w 5135"/>
              <a:gd name="T5" fmla="*/ 2147483646 h 5902"/>
              <a:gd name="T6" fmla="*/ 2147483646 w 5135"/>
              <a:gd name="T7" fmla="*/ 2147483646 h 5902"/>
              <a:gd name="T8" fmla="*/ 2147483646 w 5135"/>
              <a:gd name="T9" fmla="*/ 2147483646 h 5902"/>
              <a:gd name="T10" fmla="*/ 2147483646 w 5135"/>
              <a:gd name="T11" fmla="*/ 2147483646 h 5902"/>
              <a:gd name="T12" fmla="*/ 2147483646 w 5135"/>
              <a:gd name="T13" fmla="*/ 2147483646 h 5902"/>
              <a:gd name="T14" fmla="*/ 2147483646 w 5135"/>
              <a:gd name="T15" fmla="*/ 2147483646 h 5902"/>
              <a:gd name="T16" fmla="*/ 2147483646 w 5135"/>
              <a:gd name="T17" fmla="*/ 2147483646 h 5902"/>
              <a:gd name="T18" fmla="*/ 2147483646 w 5135"/>
              <a:gd name="T19" fmla="*/ 2147483646 h 5902"/>
              <a:gd name="T20" fmla="*/ 2147483646 w 5135"/>
              <a:gd name="T21" fmla="*/ 2147483646 h 5902"/>
              <a:gd name="T22" fmla="*/ 2147483646 w 5135"/>
              <a:gd name="T23" fmla="*/ 0 h 5902"/>
              <a:gd name="T24" fmla="*/ 2147483646 w 5135"/>
              <a:gd name="T25" fmla="*/ 2147483646 h 5902"/>
              <a:gd name="T26" fmla="*/ 2147483646 w 5135"/>
              <a:gd name="T27" fmla="*/ 2147483646 h 5902"/>
              <a:gd name="T28" fmla="*/ 2147483646 w 5135"/>
              <a:gd name="T29" fmla="*/ 2147483646 h 5902"/>
              <a:gd name="T30" fmla="*/ 2147483646 w 5135"/>
              <a:gd name="T31" fmla="*/ 2147483646 h 5902"/>
              <a:gd name="T32" fmla="*/ 2147483646 w 5135"/>
              <a:gd name="T33" fmla="*/ 2147483646 h 5902"/>
              <a:gd name="T34" fmla="*/ 0 w 5135"/>
              <a:gd name="T35" fmla="*/ 2147483646 h 5902"/>
              <a:gd name="T36" fmla="*/ 2147483646 w 5135"/>
              <a:gd name="T37" fmla="*/ 2147483646 h 5902"/>
              <a:gd name="T38" fmla="*/ 2147483646 w 5135"/>
              <a:gd name="T39" fmla="*/ 2147483646 h 5902"/>
              <a:gd name="T40" fmla="*/ 2147483646 w 5135"/>
              <a:gd name="T41" fmla="*/ 2147483646 h 5902"/>
              <a:gd name="T42" fmla="*/ 2147483646 w 5135"/>
              <a:gd name="T43" fmla="*/ 2147483646 h 5902"/>
              <a:gd name="T44" fmla="*/ 2147483646 w 5135"/>
              <a:gd name="T45" fmla="*/ 2147483646 h 5902"/>
              <a:gd name="T46" fmla="*/ 0 w 5135"/>
              <a:gd name="T47" fmla="*/ 2147483646 h 5902"/>
              <a:gd name="T48" fmla="*/ 2147483646 w 5135"/>
              <a:gd name="T49" fmla="*/ 2147483646 h 5902"/>
              <a:gd name="T50" fmla="*/ 2147483646 w 5135"/>
              <a:gd name="T51" fmla="*/ 2147483646 h 5902"/>
              <a:gd name="T52" fmla="*/ 2147483646 w 5135"/>
              <a:gd name="T53" fmla="*/ 2147483646 h 5902"/>
              <a:gd name="T54" fmla="*/ 2147483646 w 5135"/>
              <a:gd name="T55" fmla="*/ 2147483646 h 5902"/>
              <a:gd name="T56" fmla="*/ 2147483646 w 5135"/>
              <a:gd name="T57" fmla="*/ 2147483646 h 5902"/>
              <a:gd name="T58" fmla="*/ 2147483646 w 5135"/>
              <a:gd name="T59" fmla="*/ 2147483646 h 5902"/>
              <a:gd name="T60" fmla="*/ 2147483646 w 5135"/>
              <a:gd name="T61" fmla="*/ 2147483646 h 5902"/>
              <a:gd name="T62" fmla="*/ 2147483646 w 5135"/>
              <a:gd name="T63" fmla="*/ 2147483646 h 5902"/>
              <a:gd name="T64" fmla="*/ 2147483646 w 5135"/>
              <a:gd name="T65" fmla="*/ 2147483646 h 5902"/>
              <a:gd name="T66" fmla="*/ 2147483646 w 5135"/>
              <a:gd name="T67" fmla="*/ 2147483646 h 5902"/>
              <a:gd name="T68" fmla="*/ 2147483646 w 5135"/>
              <a:gd name="T69" fmla="*/ 2147483646 h 5902"/>
              <a:gd name="T70" fmla="*/ 2147483646 w 5135"/>
              <a:gd name="T71" fmla="*/ 2147483646 h 5902"/>
              <a:gd name="T72" fmla="*/ 2147483646 w 5135"/>
              <a:gd name="T73" fmla="*/ 2147483646 h 5902"/>
              <a:gd name="T74" fmla="*/ 2147483646 w 5135"/>
              <a:gd name="T75" fmla="*/ 2147483646 h 5902"/>
              <a:gd name="T76" fmla="*/ 2147483646 w 5135"/>
              <a:gd name="T77" fmla="*/ 2147483646 h 5902"/>
              <a:gd name="T78" fmla="*/ 2147483646 w 5135"/>
              <a:gd name="T79" fmla="*/ 2147483646 h 5902"/>
              <a:gd name="T80" fmla="*/ 2147483646 w 5135"/>
              <a:gd name="T81" fmla="*/ 2147483646 h 5902"/>
              <a:gd name="T82" fmla="*/ 2147483646 w 5135"/>
              <a:gd name="T83" fmla="*/ 2147483646 h 5902"/>
              <a:gd name="T84" fmla="*/ 2147483646 w 5135"/>
              <a:gd name="T85" fmla="*/ 2147483646 h 5902"/>
              <a:gd name="T86" fmla="*/ 2147483646 w 5135"/>
              <a:gd name="T87" fmla="*/ 2147483646 h 5902"/>
              <a:gd name="T88" fmla="*/ 2147483646 w 5135"/>
              <a:gd name="T89" fmla="*/ 2147483646 h 5902"/>
              <a:gd name="T90" fmla="*/ 2147483646 w 5135"/>
              <a:gd name="T91" fmla="*/ 2147483646 h 5902"/>
              <a:gd name="T92" fmla="*/ 2147483646 w 5135"/>
              <a:gd name="T93" fmla="*/ 2147483646 h 5902"/>
              <a:gd name="T94" fmla="*/ 2147483646 w 5135"/>
              <a:gd name="T95" fmla="*/ 2147483646 h 5902"/>
              <a:gd name="T96" fmla="*/ 2147483646 w 5135"/>
              <a:gd name="T97" fmla="*/ 2147483646 h 5902"/>
              <a:gd name="T98" fmla="*/ 2147483646 w 5135"/>
              <a:gd name="T99" fmla="*/ 2147483646 h 5902"/>
              <a:gd name="T100" fmla="*/ 2147483646 w 5135"/>
              <a:gd name="T101" fmla="*/ 2147483646 h 5902"/>
              <a:gd name="T102" fmla="*/ 2147483646 w 5135"/>
              <a:gd name="T103" fmla="*/ 2147483646 h 590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35" h="5902">
                <a:moveTo>
                  <a:pt x="5066" y="4173"/>
                </a:moveTo>
                <a:lnTo>
                  <a:pt x="4828" y="4036"/>
                </a:lnTo>
                <a:lnTo>
                  <a:pt x="5058" y="3910"/>
                </a:lnTo>
                <a:lnTo>
                  <a:pt x="4735" y="3725"/>
                </a:lnTo>
                <a:lnTo>
                  <a:pt x="4498" y="3846"/>
                </a:lnTo>
                <a:lnTo>
                  <a:pt x="4379" y="3779"/>
                </a:lnTo>
                <a:lnTo>
                  <a:pt x="4780" y="3561"/>
                </a:lnTo>
                <a:lnTo>
                  <a:pt x="4457" y="3375"/>
                </a:lnTo>
                <a:lnTo>
                  <a:pt x="4049" y="3588"/>
                </a:lnTo>
                <a:lnTo>
                  <a:pt x="3859" y="3477"/>
                </a:lnTo>
                <a:lnTo>
                  <a:pt x="3859" y="3121"/>
                </a:lnTo>
                <a:lnTo>
                  <a:pt x="4297" y="2969"/>
                </a:lnTo>
                <a:lnTo>
                  <a:pt x="3859" y="2783"/>
                </a:lnTo>
                <a:lnTo>
                  <a:pt x="3859" y="2417"/>
                </a:lnTo>
                <a:lnTo>
                  <a:pt x="4049" y="2315"/>
                </a:lnTo>
                <a:lnTo>
                  <a:pt x="4457" y="2529"/>
                </a:lnTo>
                <a:lnTo>
                  <a:pt x="4780" y="2343"/>
                </a:lnTo>
                <a:lnTo>
                  <a:pt x="4379" y="2124"/>
                </a:lnTo>
                <a:lnTo>
                  <a:pt x="4498" y="2057"/>
                </a:lnTo>
                <a:lnTo>
                  <a:pt x="4735" y="2178"/>
                </a:lnTo>
                <a:lnTo>
                  <a:pt x="5058" y="1993"/>
                </a:lnTo>
                <a:lnTo>
                  <a:pt x="4828" y="1866"/>
                </a:lnTo>
                <a:lnTo>
                  <a:pt x="5067" y="1730"/>
                </a:lnTo>
                <a:lnTo>
                  <a:pt x="5135" y="1475"/>
                </a:lnTo>
                <a:lnTo>
                  <a:pt x="4880" y="1408"/>
                </a:lnTo>
                <a:lnTo>
                  <a:pt x="4641" y="1545"/>
                </a:lnTo>
                <a:lnTo>
                  <a:pt x="4647" y="1283"/>
                </a:lnTo>
                <a:lnTo>
                  <a:pt x="4323" y="1470"/>
                </a:lnTo>
                <a:lnTo>
                  <a:pt x="4312" y="1735"/>
                </a:lnTo>
                <a:lnTo>
                  <a:pt x="4193" y="1802"/>
                </a:lnTo>
                <a:lnTo>
                  <a:pt x="4203" y="1347"/>
                </a:lnTo>
                <a:lnTo>
                  <a:pt x="3880" y="1534"/>
                </a:lnTo>
                <a:lnTo>
                  <a:pt x="3863" y="1992"/>
                </a:lnTo>
                <a:lnTo>
                  <a:pt x="3646" y="2110"/>
                </a:lnTo>
                <a:lnTo>
                  <a:pt x="3353" y="1942"/>
                </a:lnTo>
                <a:lnTo>
                  <a:pt x="3444" y="1471"/>
                </a:lnTo>
                <a:lnTo>
                  <a:pt x="3048" y="1767"/>
                </a:lnTo>
                <a:lnTo>
                  <a:pt x="2754" y="1598"/>
                </a:lnTo>
                <a:lnTo>
                  <a:pt x="2754" y="1355"/>
                </a:lnTo>
                <a:lnTo>
                  <a:pt x="3144" y="1111"/>
                </a:lnTo>
                <a:lnTo>
                  <a:pt x="3144" y="740"/>
                </a:lnTo>
                <a:lnTo>
                  <a:pt x="2754" y="976"/>
                </a:lnTo>
                <a:lnTo>
                  <a:pt x="2754" y="839"/>
                </a:lnTo>
                <a:lnTo>
                  <a:pt x="2979" y="696"/>
                </a:lnTo>
                <a:lnTo>
                  <a:pt x="2979" y="325"/>
                </a:lnTo>
                <a:lnTo>
                  <a:pt x="2754" y="460"/>
                </a:lnTo>
                <a:lnTo>
                  <a:pt x="2754" y="186"/>
                </a:lnTo>
                <a:lnTo>
                  <a:pt x="2567" y="0"/>
                </a:lnTo>
                <a:lnTo>
                  <a:pt x="2381" y="186"/>
                </a:lnTo>
                <a:lnTo>
                  <a:pt x="2381" y="460"/>
                </a:lnTo>
                <a:lnTo>
                  <a:pt x="2156" y="325"/>
                </a:lnTo>
                <a:lnTo>
                  <a:pt x="2156" y="696"/>
                </a:lnTo>
                <a:lnTo>
                  <a:pt x="2381" y="839"/>
                </a:lnTo>
                <a:lnTo>
                  <a:pt x="2381" y="976"/>
                </a:lnTo>
                <a:lnTo>
                  <a:pt x="1990" y="740"/>
                </a:lnTo>
                <a:lnTo>
                  <a:pt x="1990" y="1111"/>
                </a:lnTo>
                <a:lnTo>
                  <a:pt x="2381" y="1355"/>
                </a:lnTo>
                <a:lnTo>
                  <a:pt x="2381" y="1615"/>
                </a:lnTo>
                <a:lnTo>
                  <a:pt x="2091" y="1782"/>
                </a:lnTo>
                <a:lnTo>
                  <a:pt x="1714" y="1458"/>
                </a:lnTo>
                <a:lnTo>
                  <a:pt x="1774" y="1963"/>
                </a:lnTo>
                <a:lnTo>
                  <a:pt x="1506" y="2118"/>
                </a:lnTo>
                <a:lnTo>
                  <a:pt x="1272" y="1992"/>
                </a:lnTo>
                <a:lnTo>
                  <a:pt x="1254" y="1534"/>
                </a:lnTo>
                <a:lnTo>
                  <a:pt x="931" y="1347"/>
                </a:lnTo>
                <a:lnTo>
                  <a:pt x="943" y="1802"/>
                </a:lnTo>
                <a:lnTo>
                  <a:pt x="823" y="1734"/>
                </a:lnTo>
                <a:lnTo>
                  <a:pt x="811" y="1470"/>
                </a:lnTo>
                <a:lnTo>
                  <a:pt x="488" y="1283"/>
                </a:lnTo>
                <a:lnTo>
                  <a:pt x="494" y="1544"/>
                </a:lnTo>
                <a:lnTo>
                  <a:pt x="256" y="1408"/>
                </a:lnTo>
                <a:lnTo>
                  <a:pt x="0" y="1475"/>
                </a:lnTo>
                <a:lnTo>
                  <a:pt x="69" y="1729"/>
                </a:lnTo>
                <a:lnTo>
                  <a:pt x="306" y="1866"/>
                </a:lnTo>
                <a:lnTo>
                  <a:pt x="77" y="1992"/>
                </a:lnTo>
                <a:lnTo>
                  <a:pt x="400" y="2178"/>
                </a:lnTo>
                <a:lnTo>
                  <a:pt x="636" y="2057"/>
                </a:lnTo>
                <a:lnTo>
                  <a:pt x="755" y="2124"/>
                </a:lnTo>
                <a:lnTo>
                  <a:pt x="354" y="2343"/>
                </a:lnTo>
                <a:lnTo>
                  <a:pt x="679" y="2529"/>
                </a:lnTo>
                <a:lnTo>
                  <a:pt x="1085" y="2315"/>
                </a:lnTo>
                <a:lnTo>
                  <a:pt x="1306" y="2433"/>
                </a:lnTo>
                <a:lnTo>
                  <a:pt x="1306" y="2780"/>
                </a:lnTo>
                <a:lnTo>
                  <a:pt x="836" y="2944"/>
                </a:lnTo>
                <a:lnTo>
                  <a:pt x="1306" y="3143"/>
                </a:lnTo>
                <a:lnTo>
                  <a:pt x="1306" y="3460"/>
                </a:lnTo>
                <a:lnTo>
                  <a:pt x="1085" y="3588"/>
                </a:lnTo>
                <a:lnTo>
                  <a:pt x="678" y="3373"/>
                </a:lnTo>
                <a:lnTo>
                  <a:pt x="354" y="3560"/>
                </a:lnTo>
                <a:lnTo>
                  <a:pt x="755" y="3778"/>
                </a:lnTo>
                <a:lnTo>
                  <a:pt x="636" y="3846"/>
                </a:lnTo>
                <a:lnTo>
                  <a:pt x="400" y="3724"/>
                </a:lnTo>
                <a:lnTo>
                  <a:pt x="77" y="3910"/>
                </a:lnTo>
                <a:lnTo>
                  <a:pt x="306" y="4036"/>
                </a:lnTo>
                <a:lnTo>
                  <a:pt x="69" y="4172"/>
                </a:lnTo>
                <a:lnTo>
                  <a:pt x="0" y="4427"/>
                </a:lnTo>
                <a:lnTo>
                  <a:pt x="255" y="4494"/>
                </a:lnTo>
                <a:lnTo>
                  <a:pt x="494" y="4358"/>
                </a:lnTo>
                <a:lnTo>
                  <a:pt x="488" y="4619"/>
                </a:lnTo>
                <a:lnTo>
                  <a:pt x="811" y="4434"/>
                </a:lnTo>
                <a:lnTo>
                  <a:pt x="823" y="4169"/>
                </a:lnTo>
                <a:lnTo>
                  <a:pt x="941" y="4100"/>
                </a:lnTo>
                <a:lnTo>
                  <a:pt x="931" y="4555"/>
                </a:lnTo>
                <a:lnTo>
                  <a:pt x="1254" y="4369"/>
                </a:lnTo>
                <a:lnTo>
                  <a:pt x="1272" y="3910"/>
                </a:lnTo>
                <a:lnTo>
                  <a:pt x="1472" y="3796"/>
                </a:lnTo>
                <a:lnTo>
                  <a:pt x="1780" y="3973"/>
                </a:lnTo>
                <a:lnTo>
                  <a:pt x="1691" y="4442"/>
                </a:lnTo>
                <a:lnTo>
                  <a:pt x="2084" y="4148"/>
                </a:lnTo>
                <a:lnTo>
                  <a:pt x="2380" y="4317"/>
                </a:lnTo>
                <a:lnTo>
                  <a:pt x="2380" y="4548"/>
                </a:lnTo>
                <a:lnTo>
                  <a:pt x="1990" y="4791"/>
                </a:lnTo>
                <a:lnTo>
                  <a:pt x="1990" y="5164"/>
                </a:lnTo>
                <a:lnTo>
                  <a:pt x="2380" y="4927"/>
                </a:lnTo>
                <a:lnTo>
                  <a:pt x="2380" y="5063"/>
                </a:lnTo>
                <a:lnTo>
                  <a:pt x="2156" y="5206"/>
                </a:lnTo>
                <a:lnTo>
                  <a:pt x="2156" y="5579"/>
                </a:lnTo>
                <a:lnTo>
                  <a:pt x="2380" y="5443"/>
                </a:lnTo>
                <a:lnTo>
                  <a:pt x="2380" y="5717"/>
                </a:lnTo>
                <a:lnTo>
                  <a:pt x="2567" y="5902"/>
                </a:lnTo>
                <a:lnTo>
                  <a:pt x="2754" y="5717"/>
                </a:lnTo>
                <a:lnTo>
                  <a:pt x="2754" y="5443"/>
                </a:lnTo>
                <a:lnTo>
                  <a:pt x="2979" y="5579"/>
                </a:lnTo>
                <a:lnTo>
                  <a:pt x="2979" y="5206"/>
                </a:lnTo>
                <a:lnTo>
                  <a:pt x="2754" y="5063"/>
                </a:lnTo>
                <a:lnTo>
                  <a:pt x="2754" y="4927"/>
                </a:lnTo>
                <a:lnTo>
                  <a:pt x="3144" y="5164"/>
                </a:lnTo>
                <a:lnTo>
                  <a:pt x="3144" y="4791"/>
                </a:lnTo>
                <a:lnTo>
                  <a:pt x="2754" y="4548"/>
                </a:lnTo>
                <a:lnTo>
                  <a:pt x="2754" y="4336"/>
                </a:lnTo>
                <a:lnTo>
                  <a:pt x="3071" y="4154"/>
                </a:lnTo>
                <a:lnTo>
                  <a:pt x="3421" y="4454"/>
                </a:lnTo>
                <a:lnTo>
                  <a:pt x="3364" y="3986"/>
                </a:lnTo>
                <a:lnTo>
                  <a:pt x="3680" y="3804"/>
                </a:lnTo>
                <a:lnTo>
                  <a:pt x="3863" y="3912"/>
                </a:lnTo>
                <a:lnTo>
                  <a:pt x="3880" y="4369"/>
                </a:lnTo>
                <a:lnTo>
                  <a:pt x="4203" y="4555"/>
                </a:lnTo>
                <a:lnTo>
                  <a:pt x="4193" y="4101"/>
                </a:lnTo>
                <a:lnTo>
                  <a:pt x="4311" y="4169"/>
                </a:lnTo>
                <a:lnTo>
                  <a:pt x="4323" y="4434"/>
                </a:lnTo>
                <a:lnTo>
                  <a:pt x="4647" y="4620"/>
                </a:lnTo>
                <a:lnTo>
                  <a:pt x="4641" y="4358"/>
                </a:lnTo>
                <a:lnTo>
                  <a:pt x="4880" y="4495"/>
                </a:lnTo>
                <a:lnTo>
                  <a:pt x="5135" y="4427"/>
                </a:lnTo>
                <a:lnTo>
                  <a:pt x="5066" y="4173"/>
                </a:lnTo>
                <a:close/>
                <a:moveTo>
                  <a:pt x="2754" y="1987"/>
                </a:moveTo>
                <a:lnTo>
                  <a:pt x="2754" y="1987"/>
                </a:lnTo>
                <a:lnTo>
                  <a:pt x="3297" y="2299"/>
                </a:lnTo>
                <a:lnTo>
                  <a:pt x="2969" y="2478"/>
                </a:lnTo>
                <a:lnTo>
                  <a:pt x="2754" y="2354"/>
                </a:lnTo>
                <a:lnTo>
                  <a:pt x="2754" y="1987"/>
                </a:lnTo>
                <a:close/>
                <a:moveTo>
                  <a:pt x="2381" y="2004"/>
                </a:moveTo>
                <a:lnTo>
                  <a:pt x="2381" y="2371"/>
                </a:lnTo>
                <a:lnTo>
                  <a:pt x="2332" y="2399"/>
                </a:lnTo>
                <a:lnTo>
                  <a:pt x="2183" y="2484"/>
                </a:lnTo>
                <a:lnTo>
                  <a:pt x="1855" y="2306"/>
                </a:lnTo>
                <a:lnTo>
                  <a:pt x="2381" y="2004"/>
                </a:lnTo>
                <a:close/>
                <a:moveTo>
                  <a:pt x="1644" y="2617"/>
                </a:moveTo>
                <a:lnTo>
                  <a:pt x="1964" y="2788"/>
                </a:lnTo>
                <a:lnTo>
                  <a:pt x="1964" y="3082"/>
                </a:lnTo>
                <a:lnTo>
                  <a:pt x="1644" y="3266"/>
                </a:lnTo>
                <a:lnTo>
                  <a:pt x="1644" y="2617"/>
                </a:lnTo>
                <a:close/>
                <a:moveTo>
                  <a:pt x="2380" y="3929"/>
                </a:moveTo>
                <a:lnTo>
                  <a:pt x="2380" y="3929"/>
                </a:lnTo>
                <a:lnTo>
                  <a:pt x="1810" y="3601"/>
                </a:lnTo>
                <a:lnTo>
                  <a:pt x="2129" y="3418"/>
                </a:lnTo>
                <a:lnTo>
                  <a:pt x="2380" y="3562"/>
                </a:lnTo>
                <a:lnTo>
                  <a:pt x="2380" y="3929"/>
                </a:lnTo>
                <a:close/>
                <a:moveTo>
                  <a:pt x="2582" y="3297"/>
                </a:moveTo>
                <a:lnTo>
                  <a:pt x="2582" y="3297"/>
                </a:lnTo>
                <a:lnTo>
                  <a:pt x="2439" y="3215"/>
                </a:lnTo>
                <a:lnTo>
                  <a:pt x="2295" y="3132"/>
                </a:lnTo>
                <a:lnTo>
                  <a:pt x="2295" y="2801"/>
                </a:lnTo>
                <a:lnTo>
                  <a:pt x="2467" y="2703"/>
                </a:lnTo>
                <a:lnTo>
                  <a:pt x="2582" y="2636"/>
                </a:lnTo>
                <a:lnTo>
                  <a:pt x="2870" y="2801"/>
                </a:lnTo>
                <a:lnTo>
                  <a:pt x="2870" y="3132"/>
                </a:lnTo>
                <a:lnTo>
                  <a:pt x="2727" y="3215"/>
                </a:lnTo>
                <a:lnTo>
                  <a:pt x="2582" y="3297"/>
                </a:lnTo>
                <a:close/>
                <a:moveTo>
                  <a:pt x="2754" y="3580"/>
                </a:moveTo>
                <a:lnTo>
                  <a:pt x="2754" y="3580"/>
                </a:lnTo>
                <a:lnTo>
                  <a:pt x="3029" y="3423"/>
                </a:lnTo>
                <a:lnTo>
                  <a:pt x="3344" y="3608"/>
                </a:lnTo>
                <a:lnTo>
                  <a:pt x="2754" y="3946"/>
                </a:lnTo>
                <a:lnTo>
                  <a:pt x="2754" y="3580"/>
                </a:lnTo>
                <a:close/>
                <a:moveTo>
                  <a:pt x="3521" y="3279"/>
                </a:moveTo>
                <a:lnTo>
                  <a:pt x="3203" y="3092"/>
                </a:lnTo>
                <a:lnTo>
                  <a:pt x="3203" y="2775"/>
                </a:lnTo>
                <a:lnTo>
                  <a:pt x="3521" y="2602"/>
                </a:lnTo>
                <a:lnTo>
                  <a:pt x="3521" y="3279"/>
                </a:lnTo>
                <a:close/>
              </a:path>
            </a:pathLst>
          </a:custGeom>
          <a:solidFill>
            <a:srgbClr val="466B84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3030" y="140970"/>
            <a:ext cx="4163060" cy="52197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汉仪小隶书简" panose="02010600000101010101" charset="-128"/>
                <a:ea typeface="汉仪小隶书简" panose="02010600000101010101" charset="-128"/>
              </a:rPr>
              <a:t>北洋军阀统治时期之政治</a:t>
            </a:r>
            <a:endParaRPr lang="zh-CN" altLang="en-US" sz="2800">
              <a:solidFill>
                <a:schemeClr val="bg1"/>
              </a:solidFill>
              <a:latin typeface="汉仪小隶书简" panose="02010600000101010101" charset="-128"/>
              <a:ea typeface="汉仪小隶书简" panose="02010600000101010101" charset="-128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505585" y="1374140"/>
            <a:ext cx="9482455" cy="369887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 fontAlgn="auto">
              <a:lnSpc>
                <a:spcPct val="130000"/>
              </a:lnSpc>
            </a:pPr>
            <a:r>
              <a:rPr lang="zh-CN" altLang="en-US" sz="32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袁世凯复辟帝制失败的原因</a:t>
            </a:r>
            <a:endParaRPr lang="zh-CN" altLang="en-US" sz="3200"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1</a:t>
            </a:r>
            <a:r>
              <a:rPr lang="zh-CN" altLang="en-US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）复辟帝制违背历史发展潮流</a:t>
            </a:r>
            <a:endParaRPr lang="zh-CN" altLang="en-US" sz="2800"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2</a:t>
            </a:r>
            <a:r>
              <a:rPr lang="zh-CN" altLang="en-US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）辛亥革命传播了民主共和理念</a:t>
            </a:r>
            <a:endParaRPr lang="zh-CN" altLang="en-US" sz="2800"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3</a:t>
            </a:r>
            <a:r>
              <a:rPr lang="zh-CN" altLang="en-US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）护国战争的开展，各地讨袁势力的强大</a:t>
            </a:r>
            <a:endParaRPr lang="zh-CN" altLang="en-US" sz="2800"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4</a:t>
            </a:r>
            <a:r>
              <a:rPr lang="zh-CN" altLang="en-US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）</a:t>
            </a:r>
            <a:r>
              <a:rPr lang="en-US" altLang="zh-CN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“</a:t>
            </a:r>
            <a:r>
              <a:rPr lang="zh-CN" altLang="en-US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中日民四条约</a:t>
            </a:r>
            <a:r>
              <a:rPr lang="en-US" altLang="zh-CN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”</a:t>
            </a:r>
            <a:r>
              <a:rPr lang="zh-CN" altLang="en-US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出卖了国家民族利益，引起众怒</a:t>
            </a:r>
            <a:endParaRPr lang="zh-CN" altLang="en-US" sz="2800"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3030" y="140970"/>
            <a:ext cx="4163060" cy="52197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汉仪小隶书简" panose="02010600000101010101" charset="-128"/>
                <a:ea typeface="汉仪小隶书简" panose="02010600000101010101" charset="-128"/>
              </a:rPr>
              <a:t>北洋军阀统治时期之经济</a:t>
            </a:r>
            <a:endParaRPr lang="zh-CN" altLang="en-US" sz="2800">
              <a:solidFill>
                <a:schemeClr val="bg1"/>
              </a:solidFill>
              <a:latin typeface="汉仪小隶书简" panose="02010600000101010101" charset="-128"/>
              <a:ea typeface="汉仪小隶书简" panose="02010600000101010101" charset="-128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06500" y="3698875"/>
            <a:ext cx="9778365" cy="2399665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p>
            <a:pPr indent="0" fontAlgn="auto">
              <a:lnSpc>
                <a:spcPct val="125000"/>
              </a:lnSpc>
            </a:pPr>
            <a:r>
              <a:rPr lang="en-US" sz="1050" b="1">
                <a:latin typeface="宋体" panose="02010600030101010101" pitchFamily="2" charset="-122"/>
              </a:rPr>
              <a:t>       </a:t>
            </a:r>
            <a:r>
              <a:rPr lang="zh-CN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据《欧战前后农商部注册工业公司年别表》战前（</a:t>
            </a:r>
            <a:r>
              <a:rPr lang="en-US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1914</a:t>
            </a:r>
            <a:r>
              <a:rPr lang="zh-CN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</a:t>
            </a:r>
            <a:r>
              <a:rPr lang="zh-CN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月）注册的工业公司，共计</a:t>
            </a:r>
            <a:r>
              <a:rPr lang="en-US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146</a:t>
            </a:r>
            <a:r>
              <a:rPr lang="zh-CN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个，资本总额</a:t>
            </a:r>
            <a:r>
              <a:rPr lang="en-US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41148205</a:t>
            </a:r>
            <a:r>
              <a:rPr lang="zh-CN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元；而自</a:t>
            </a:r>
            <a:r>
              <a:rPr lang="en-US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1914</a:t>
            </a:r>
            <a:r>
              <a:rPr lang="zh-CN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</a:t>
            </a:r>
            <a:r>
              <a:rPr lang="zh-CN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月至</a:t>
            </a:r>
            <a:r>
              <a:rPr lang="en-US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1920</a:t>
            </a:r>
            <a:r>
              <a:rPr lang="zh-CN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年，新注册的公司就有</a:t>
            </a:r>
            <a:r>
              <a:rPr lang="en-US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272</a:t>
            </a:r>
            <a:r>
              <a:rPr lang="zh-CN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个，资本额为</a:t>
            </a:r>
            <a:r>
              <a:rPr lang="en-US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117434500</a:t>
            </a:r>
            <a:r>
              <a:rPr lang="zh-CN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元。所涉及的行业众多，尤以纺织业和面粉业这两个关系民众衣食的行业发展的最快。</a:t>
            </a:r>
            <a:endParaRPr lang="zh-CN" sz="2400" b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25000"/>
              </a:lnSpc>
            </a:pPr>
            <a:r>
              <a:rPr lang="en-US" altLang="zh-CN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               </a:t>
            </a:r>
            <a:r>
              <a:rPr lang="zh-CN" sz="2400" b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——《第一回中国年鉴》</a:t>
            </a:r>
            <a:endParaRPr lang="zh-CN" altLang="en-US" sz="2400" b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07135" y="981075"/>
            <a:ext cx="9778365" cy="239966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t">
            <a:spAutoFit/>
          </a:bodyPr>
          <a:p>
            <a:pPr algn="just" fontAlgn="auto">
              <a:lnSpc>
                <a:spcPct val="125000"/>
              </a:lnSpc>
            </a:pP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从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1912-1916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年间，北京政府所颁发的有关发展实业的条例、章程、细则、法规等达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96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项之多。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有关工商业方面的重要法令有：《暂行工艺品奖励章程》《公司条例》《公司注册规则》《商人通例》《商业注册规则》《商会法》《商标法》</a:t>
            </a: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r" fontAlgn="auto">
              <a:lnSpc>
                <a:spcPct val="125000"/>
              </a:lnSpc>
            </a:pPr>
            <a:r>
              <a:rPr lang="en-US" altLang="zh-CN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——</a:t>
            </a:r>
            <a:r>
              <a:rPr lang="zh-CN" altLang="en-US" sz="2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《北洋军阀统治时期中国社会之变迁》</a:t>
            </a:r>
            <a:endParaRPr lang="zh-CN" altLang="en-US" sz="24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97705" y="1242060"/>
            <a:ext cx="7259320" cy="1438275"/>
          </a:xfrm>
          <a:prstGeom prst="rect">
            <a:avLst/>
          </a:prstGeom>
          <a:solidFill>
            <a:srgbClr val="466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60755" y="852805"/>
            <a:ext cx="10271125" cy="55448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 fontAlgn="auto">
              <a:lnSpc>
                <a:spcPct val="130000"/>
              </a:lnSpc>
            </a:pPr>
            <a:endParaRPr lang="zh-CN" altLang="en-US" sz="2800"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  <a:p>
            <a:pPr algn="ctr" fontAlgn="auto">
              <a:lnSpc>
                <a:spcPct val="130000"/>
              </a:lnSpc>
            </a:pPr>
            <a:r>
              <a:rPr lang="zh-CN" altLang="en-US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第一次世界大战期间中国民族工业发展的原因</a:t>
            </a:r>
            <a:endParaRPr lang="zh-CN" altLang="en-US" sz="2800"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800"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</a:rPr>
              <a:t>1</a:t>
            </a:r>
            <a:r>
              <a:rPr lang="zh-CN" altLang="en-US" sz="2800"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）辛亥革命推翻清朝统治，建立中华民国，为民族资本主义的发展扫除了一些障碍。</a:t>
            </a:r>
            <a:endParaRPr lang="zh-CN" altLang="en-US" sz="2800">
              <a:latin typeface="汉仪中等线简" panose="02010600000101010101" charset="-128"/>
              <a:ea typeface="宋体" panose="02010600030101010101" pitchFamily="2" charset="-122"/>
              <a:cs typeface="汉仪中等线简" panose="02010600000101010101" charset="-128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800"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2</a:t>
            </a:r>
            <a:r>
              <a:rPr lang="zh-CN" altLang="en-US" sz="2800"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）</a:t>
            </a:r>
            <a:r>
              <a:rPr lang="zh-CN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南京临时政府成立后，鼓励民间兴办实业。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汉仪中等线简" panose="02010600000101010101" charset="-128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800"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3</a:t>
            </a:r>
            <a:r>
              <a:rPr lang="zh-CN" altLang="en-US" sz="2800"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）群众性的反帝爱国运动此起彼伏。</a:t>
            </a:r>
            <a:endParaRPr lang="zh-CN" altLang="en-US" sz="2800">
              <a:latin typeface="汉仪中等线简" panose="02010600000101010101" charset="-128"/>
              <a:ea typeface="宋体" panose="02010600030101010101" pitchFamily="2" charset="-122"/>
              <a:cs typeface="汉仪中等线简" panose="02010600000101010101" charset="-128"/>
            </a:endParaRPr>
          </a:p>
          <a:p>
            <a:pPr algn="l" fontAlgn="auto">
              <a:lnSpc>
                <a:spcPct val="130000"/>
              </a:lnSpc>
            </a:pPr>
            <a:r>
              <a:rPr lang="en-US" altLang="zh-CN" sz="2800"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4</a:t>
            </a:r>
            <a:r>
              <a:rPr lang="zh-CN" altLang="en-US" sz="2800"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）第一次世界大战爆发后，欧洲列强忙于战争，暂时放松了对中国的经济侵略，客观上为中国民族资本主义的发展提供了有利的外部条件。</a:t>
            </a:r>
            <a:endParaRPr lang="zh-CN" altLang="en-US" sz="2800">
              <a:latin typeface="汉仪中等线简" panose="02010600000101010101" charset="-128"/>
              <a:ea typeface="宋体" panose="02010600030101010101" pitchFamily="2" charset="-122"/>
              <a:cs typeface="汉仪中等线简" panose="02010600000101010101" charset="-128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2800">
                <a:latin typeface="汉仪中等线简" panose="02010600000101010101" charset="-128"/>
                <a:ea typeface="宋体" panose="02010600030101010101" pitchFamily="2" charset="-122"/>
                <a:cs typeface="汉仪中等线简" panose="02010600000101010101" charset="-128"/>
              </a:rPr>
              <a:t>这些因素使处于帝国主义和封建主义夹缝中的民族工业，获得了一个迅速发展的短暂春天。</a:t>
            </a:r>
            <a:endParaRPr lang="zh-CN" altLang="en-US" sz="2800">
              <a:latin typeface="汉仪中等线简" panose="02010600000101010101" charset="-128"/>
              <a:ea typeface="宋体" panose="02010600030101010101" pitchFamily="2" charset="-122"/>
              <a:cs typeface="汉仪中等线简" panose="02010600000101010101" charset="-128"/>
            </a:endParaRPr>
          </a:p>
          <a:p>
            <a:pPr algn="l" fontAlgn="auto">
              <a:lnSpc>
                <a:spcPct val="130000"/>
              </a:lnSpc>
            </a:pPr>
            <a:endParaRPr lang="zh-CN" altLang="en-US" sz="2800">
              <a:latin typeface="汉仪中等线简" panose="02010600000101010101" charset="-128"/>
              <a:ea typeface="宋体" panose="02010600030101010101" pitchFamily="2" charset="-122"/>
              <a:cs typeface="汉仪中等线简" panose="02010600000101010101" charset="-128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3030" y="140970"/>
            <a:ext cx="4163060" cy="52197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汉仪小隶书简" panose="02010600000101010101" charset="-128"/>
                <a:ea typeface="汉仪小隶书简" panose="02010600000101010101" charset="-128"/>
              </a:rPr>
              <a:t>北洋军阀统治时期之经济</a:t>
            </a:r>
            <a:endParaRPr lang="zh-CN" altLang="en-US" sz="2800">
              <a:solidFill>
                <a:schemeClr val="bg1"/>
              </a:solidFill>
              <a:latin typeface="汉仪小隶书简" panose="02010600000101010101" charset="-128"/>
              <a:ea typeface="汉仪小隶书简" panose="0201060000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13030" y="140970"/>
            <a:ext cx="4163060" cy="52197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汉仪小隶书简" panose="02010600000101010101" charset="-128"/>
                <a:ea typeface="汉仪小隶书简" panose="02010600000101010101" charset="-128"/>
              </a:rPr>
              <a:t>北洋军阀统治时期之经济</a:t>
            </a:r>
            <a:endParaRPr lang="zh-CN" altLang="en-US" sz="2800">
              <a:solidFill>
                <a:schemeClr val="bg1"/>
              </a:solidFill>
              <a:latin typeface="汉仪小隶书简" panose="02010600000101010101" charset="-128"/>
              <a:ea typeface="汉仪小隶书简" panose="02010600000101010101" charset="-128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89585" y="1548765"/>
            <a:ext cx="5314950" cy="1482725"/>
          </a:xfrm>
          <a:prstGeom prst="roundRect">
            <a:avLst>
              <a:gd name="adj" fmla="val 1180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just" fontAlgn="base">
              <a:lnSpc>
                <a:spcPct val="125000"/>
              </a:lnSpc>
            </a:pPr>
            <a:r>
              <a:rPr lang="zh-CN" altLang="en-US" sz="2400" strike="noStrike" noProof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以荣宗敬、荣德生兄弟开办的面粉厂、纱厂为代表的一批民族企业迅速壮大起来</a:t>
            </a:r>
            <a:endParaRPr lang="zh-CN" altLang="en-US" sz="2400" strike="noStrike" noProof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1754" name="文本框 4"/>
          <p:cNvSpPr txBox="1"/>
          <p:nvPr/>
        </p:nvSpPr>
        <p:spPr>
          <a:xfrm>
            <a:off x="5804535" y="1907540"/>
            <a:ext cx="3573145" cy="629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>
              <a:lnSpc>
                <a:spcPct val="125000"/>
              </a:lnSpc>
            </a:pP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———</a:t>
            </a: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以轻工业为主</a:t>
            </a:r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89585" y="3917315"/>
            <a:ext cx="5314950" cy="1482725"/>
          </a:xfrm>
          <a:prstGeom prst="roundRect">
            <a:avLst>
              <a:gd name="adj" fmla="val 1180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just" fontAlgn="base">
              <a:lnSpc>
                <a:spcPct val="125000"/>
              </a:lnSpc>
            </a:pPr>
            <a:r>
              <a:rPr lang="zh-CN" altLang="en-US" sz="2400" strike="noStrike" noProof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随着民族工业的迅速发展，中国产业工人的人数也急剧增加，成为不可忽视的社会力量</a:t>
            </a:r>
            <a:endParaRPr lang="zh-CN" altLang="en-US" sz="2400" strike="noStrike" noProof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5962650" y="3662680"/>
            <a:ext cx="267335" cy="1861185"/>
          </a:xfrm>
          <a:prstGeom prst="leftBrace">
            <a:avLst>
              <a:gd name="adj1" fmla="val 51982"/>
              <a:gd name="adj2" fmla="val 50000"/>
            </a:avLst>
          </a:prstGeom>
          <a:ln w="2857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4" name="圆角矩形 13"/>
          <p:cNvSpPr/>
          <p:nvPr/>
        </p:nvSpPr>
        <p:spPr>
          <a:xfrm>
            <a:off x="6206490" y="3139440"/>
            <a:ext cx="5314950" cy="1000760"/>
          </a:xfrm>
          <a:prstGeom prst="roundRect">
            <a:avLst>
              <a:gd name="adj" fmla="val 1180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just" fontAlgn="base">
              <a:lnSpc>
                <a:spcPct val="125000"/>
              </a:lnSpc>
            </a:pPr>
            <a:r>
              <a:rPr lang="zh-CN" altLang="en-US" sz="2400" strike="noStrike" noProof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促进了资产阶级力量不断增强，推动了新文化运动的开展</a:t>
            </a:r>
            <a:endParaRPr lang="zh-CN" altLang="en-US" sz="2400" strike="noStrike" noProof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206490" y="4819650"/>
            <a:ext cx="5314950" cy="960120"/>
          </a:xfrm>
          <a:prstGeom prst="roundRect">
            <a:avLst>
              <a:gd name="adj" fmla="val 1180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just" fontAlgn="base">
              <a:lnSpc>
                <a:spcPct val="125000"/>
              </a:lnSpc>
            </a:pPr>
            <a:r>
              <a:rPr lang="zh-CN" altLang="en-US" sz="2400" strike="noStrike" noProof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促进了无产阶级队伍壮大，为新民主主义革命奠定基础（五四运动）</a:t>
            </a:r>
            <a:endParaRPr lang="zh-CN" altLang="en-US" sz="2400" strike="noStrike" noProof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1747" name="文本框 3"/>
          <p:cNvSpPr txBox="1"/>
          <p:nvPr/>
        </p:nvSpPr>
        <p:spPr>
          <a:xfrm>
            <a:off x="2280285" y="722630"/>
            <a:ext cx="82607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民国初年民族工业进一步发展的表现与影响</a:t>
            </a:r>
            <a:endParaRPr lang="zh-CN" altLang="en-US" sz="32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13030" y="140970"/>
            <a:ext cx="4163060" cy="52197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汉仪小隶书简" panose="02010600000101010101" charset="-128"/>
                <a:ea typeface="汉仪小隶书简" panose="02010600000101010101" charset="-128"/>
              </a:rPr>
              <a:t>北洋军阀统治时期之文化</a:t>
            </a:r>
            <a:endParaRPr lang="zh-CN" altLang="en-US" sz="2800">
              <a:solidFill>
                <a:schemeClr val="bg1"/>
              </a:solidFill>
              <a:latin typeface="汉仪小隶书简" panose="02010600000101010101" charset="-128"/>
              <a:ea typeface="汉仪小隶书简" panose="02010600000101010101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04315" y="953770"/>
            <a:ext cx="9183370" cy="274955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t">
            <a:spAutoFit/>
          </a:bodyPr>
          <a:p>
            <a:pPr algn="just" fontAlgn="base">
              <a:lnSpc>
                <a:spcPct val="120000"/>
              </a:lnSpc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</a:t>
            </a:r>
            <a:r>
              <a:rPr lang="en-US" altLang="zh-CN" sz="2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三年以来，吾人于共和国体之下，备受专制政治之痛苦。自经此次之实验，国中贤者，宝爱共和之心，因以勃发，厌弃专制之心，因以明确。吾人拜赐于执政，可谓没齿不忘者矣。然自今以往。共和国体 ，果能巩固无虞乎！立宪政治，果能施行无阻乎？以予观之，此等政治根本解决问题，犹待吾人最后之觉悟。</a:t>
            </a:r>
            <a:endParaRPr lang="en-US" altLang="zh-CN" sz="2400" strike="noStrike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r" fontAlgn="base">
              <a:lnSpc>
                <a:spcPct val="120000"/>
              </a:lnSpc>
            </a:pPr>
            <a:r>
              <a:rPr lang="en-US" altLang="zh-CN" sz="2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     ——陈独秀1916年《吾人最后之觉悟》</a:t>
            </a:r>
            <a:endParaRPr lang="en-US" altLang="zh-CN" sz="24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970" y="3875405"/>
            <a:ext cx="1837055" cy="2281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timg5MR6M9TG"/>
          <p:cNvPicPr>
            <a:picLocks noChangeAspect="1"/>
          </p:cNvPicPr>
          <p:nvPr/>
        </p:nvPicPr>
        <p:blipFill>
          <a:blip r:embed="rId2"/>
          <a:srcRect l="3251" t="1651" r="47105" b="907"/>
          <a:stretch>
            <a:fillRect/>
          </a:stretch>
        </p:blipFill>
        <p:spPr>
          <a:xfrm>
            <a:off x="2105025" y="3877310"/>
            <a:ext cx="1837055" cy="2279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C:/Users/ASUS/AppData/Local/Temp/kaimatting_20191002164410/output_20191002164419..pngoutput_20191002164419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080" y="3875405"/>
            <a:ext cx="1973580" cy="2281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6470015" y="4048125"/>
            <a:ext cx="4685030" cy="19380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 anchor="t">
            <a:spAutoFit/>
          </a:bodyPr>
          <a:p>
            <a:pPr algn="just"/>
            <a:r>
              <a:rPr lang="zh-CN" sz="240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cs typeface="汉仪中等线简" panose="02010600000101010101" charset="-128"/>
                <a:sym typeface="+mn-ea"/>
              </a:rPr>
              <a:t>标志：1915年9月，陈独秀在上海创办《青年杂志》。《青年杂志》从第2卷起改名为《新青年》。</a:t>
            </a:r>
            <a:endParaRPr lang="zh-CN" sz="240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  <a:sym typeface="+mn-ea"/>
            </a:endParaRPr>
          </a:p>
          <a:p>
            <a:pPr algn="just"/>
            <a:r>
              <a:rPr lang="en-US" altLang="zh-CN" sz="2400">
                <a:solidFill>
                  <a:schemeClr val="bg1"/>
                </a:solidFill>
                <a:latin typeface="汉仪中等线简" panose="02010600000101010101" charset="-128"/>
                <a:ea typeface="汉仪中等线简" panose="02010600000101010101" charset="-128"/>
                <a:sym typeface="+mn-ea"/>
              </a:rPr>
              <a:t>主要阵地：北京大学和《新青年》杂志。</a:t>
            </a:r>
            <a:endParaRPr lang="en-US" altLang="zh-CN" sz="2400">
              <a:solidFill>
                <a:schemeClr val="bg1"/>
              </a:solidFill>
              <a:latin typeface="汉仪中等线简" panose="02010600000101010101" charset="-128"/>
              <a:ea typeface="汉仪中等线简" panose="02010600000101010101" charset="-128"/>
              <a:cs typeface="汉仪中等线简" panose="02010600000101010101" charset="-128"/>
              <a:sym typeface="+mn-ea"/>
            </a:endParaRPr>
          </a:p>
        </p:txBody>
      </p:sp>
      <p:sp>
        <p:nvSpPr>
          <p:cNvPr id="35850" name="文本框 5"/>
          <p:cNvSpPr txBox="1"/>
          <p:nvPr/>
        </p:nvSpPr>
        <p:spPr>
          <a:xfrm>
            <a:off x="985203" y="6156960"/>
            <a:ext cx="4256087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◎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《青年杂志》第一卷第一号、正月号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◎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《新青年》第四卷第一号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307bcbc5-5eb4-4a0a-99b8-e048410a1df6}"/>
  <p:tag name="TABLE_EMPHASIZE_COLOR" val="9410695"/>
  <p:tag name="TABLE_SKINIDX" val="0"/>
  <p:tag name="TABLE_COLORIDX" val="6"/>
  <p:tag name="TABLE_COLOR_RGB" val="0x000000*0xFFFFFF*0x212121*0xFFFFFF*0x8F9887*0xB5BE87*0xB8BACF*0xB7C8D2*0xC3AFB0*0xEFB2C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743*3756*1022*10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ISPRING_PRESENTATION_TITLE" val="蓝色文艺复古画册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2274</Words>
  <PresentationFormat>宽屏</PresentationFormat>
  <Paragraphs>155</Paragraphs>
  <Slides>12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宋体</vt:lpstr>
      <vt:lpstr>Wingdings</vt:lpstr>
      <vt:lpstr>汉仪小隶书简</vt:lpstr>
      <vt:lpstr>米开飘逸行楷减细版</vt:lpstr>
      <vt:lpstr>汉仪中等线简</vt:lpstr>
      <vt:lpstr>等线</vt:lpstr>
      <vt:lpstr>楷体</vt:lpstr>
      <vt:lpstr>黑体</vt:lpstr>
      <vt:lpstr>Calibri</vt:lpstr>
      <vt:lpstr>Calibri</vt:lpstr>
      <vt:lpstr>文悦古典明朝体 (非商业使用) W5</vt:lpstr>
      <vt:lpstr>微软雅黑</vt:lpstr>
      <vt:lpstr>Arial Unicode MS</vt:lpstr>
      <vt:lpstr>等线 Light</vt:lpstr>
      <vt:lpstr>方正楷体简体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2018-11-17T09:50:00Z</dcterms:created>
  <dcterms:modified xsi:type="dcterms:W3CDTF">2021-12-24T02:21:20Z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258B4DB6E9E54387BD9B92EDB35580FF</vt:lpwstr>
  </property>
  <property fmtid="{D5CDD505-2E9C-101B-9397-08002B2CF9AE}" pid="3" name="KSOProductBuildVer">
    <vt:lpwstr>2052-11.1.0.11115</vt:lpwstr>
  </property>
</Properties>
</file>