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7"/>
  </p:notesMasterIdLst>
  <p:handoutMasterIdLst>
    <p:handoutMasterId r:id="rId98"/>
  </p:handoutMasterIdLst>
  <p:sldIdLst>
    <p:sldId id="292" r:id="rId2"/>
    <p:sldId id="405" r:id="rId3"/>
    <p:sldId id="1494" r:id="rId4"/>
    <p:sldId id="293" r:id="rId5"/>
    <p:sldId id="333" r:id="rId6"/>
    <p:sldId id="328" r:id="rId7"/>
    <p:sldId id="294" r:id="rId8"/>
    <p:sldId id="281" r:id="rId9"/>
    <p:sldId id="331" r:id="rId10"/>
    <p:sldId id="262" r:id="rId11"/>
    <p:sldId id="407" r:id="rId12"/>
    <p:sldId id="266" r:id="rId13"/>
    <p:sldId id="376" r:id="rId14"/>
    <p:sldId id="1485" r:id="rId15"/>
    <p:sldId id="375" r:id="rId16"/>
    <p:sldId id="373" r:id="rId17"/>
    <p:sldId id="374" r:id="rId18"/>
    <p:sldId id="330" r:id="rId19"/>
    <p:sldId id="377" r:id="rId20"/>
    <p:sldId id="378" r:id="rId21"/>
    <p:sldId id="403" r:id="rId22"/>
    <p:sldId id="257" r:id="rId23"/>
    <p:sldId id="288" r:id="rId24"/>
    <p:sldId id="404" r:id="rId25"/>
    <p:sldId id="280" r:id="rId26"/>
    <p:sldId id="406" r:id="rId27"/>
    <p:sldId id="410" r:id="rId28"/>
    <p:sldId id="411" r:id="rId29"/>
    <p:sldId id="425" r:id="rId30"/>
    <p:sldId id="418" r:id="rId31"/>
    <p:sldId id="422" r:id="rId32"/>
    <p:sldId id="421" r:id="rId33"/>
    <p:sldId id="994" r:id="rId34"/>
    <p:sldId id="1493" r:id="rId35"/>
    <p:sldId id="408" r:id="rId36"/>
    <p:sldId id="276" r:id="rId37"/>
    <p:sldId id="273" r:id="rId38"/>
    <p:sldId id="336" r:id="rId39"/>
    <p:sldId id="337" r:id="rId40"/>
    <p:sldId id="338" r:id="rId41"/>
    <p:sldId id="275" r:id="rId42"/>
    <p:sldId id="258" r:id="rId43"/>
    <p:sldId id="271" r:id="rId44"/>
    <p:sldId id="259" r:id="rId45"/>
    <p:sldId id="305" r:id="rId46"/>
    <p:sldId id="306" r:id="rId47"/>
    <p:sldId id="307" r:id="rId48"/>
    <p:sldId id="1486" r:id="rId49"/>
    <p:sldId id="1476" r:id="rId50"/>
    <p:sldId id="1475" r:id="rId51"/>
    <p:sldId id="1487" r:id="rId52"/>
    <p:sldId id="268" r:id="rId53"/>
    <p:sldId id="272" r:id="rId54"/>
    <p:sldId id="286" r:id="rId55"/>
    <p:sldId id="1488" r:id="rId56"/>
    <p:sldId id="1489" r:id="rId57"/>
    <p:sldId id="1490" r:id="rId58"/>
    <p:sldId id="264" r:id="rId59"/>
    <p:sldId id="301" r:id="rId60"/>
    <p:sldId id="302" r:id="rId61"/>
    <p:sldId id="340" r:id="rId62"/>
    <p:sldId id="304" r:id="rId63"/>
    <p:sldId id="1355" r:id="rId64"/>
    <p:sldId id="1356" r:id="rId65"/>
    <p:sldId id="303" r:id="rId66"/>
    <p:sldId id="310" r:id="rId67"/>
    <p:sldId id="308" r:id="rId68"/>
    <p:sldId id="309" r:id="rId69"/>
    <p:sldId id="312" r:id="rId70"/>
    <p:sldId id="311" r:id="rId71"/>
    <p:sldId id="341" r:id="rId72"/>
    <p:sldId id="342" r:id="rId73"/>
    <p:sldId id="1453" r:id="rId74"/>
    <p:sldId id="1454" r:id="rId75"/>
    <p:sldId id="1456" r:id="rId76"/>
    <p:sldId id="1457" r:id="rId77"/>
    <p:sldId id="1459" r:id="rId78"/>
    <p:sldId id="1462" r:id="rId79"/>
    <p:sldId id="1458" r:id="rId80"/>
    <p:sldId id="1460" r:id="rId81"/>
    <p:sldId id="1467" r:id="rId82"/>
    <p:sldId id="438" r:id="rId83"/>
    <p:sldId id="1464" r:id="rId84"/>
    <p:sldId id="1465" r:id="rId85"/>
    <p:sldId id="1468" r:id="rId86"/>
    <p:sldId id="1469" r:id="rId87"/>
    <p:sldId id="1470" r:id="rId88"/>
    <p:sldId id="1472" r:id="rId89"/>
    <p:sldId id="483" r:id="rId90"/>
    <p:sldId id="352" r:id="rId91"/>
    <p:sldId id="412" r:id="rId92"/>
    <p:sldId id="413" r:id="rId93"/>
    <p:sldId id="414" r:id="rId94"/>
    <p:sldId id="285" r:id="rId95"/>
    <p:sldId id="263" r:id="rId9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p15:clr>
            <a:srgbClr val="A4A3A4"/>
          </p15:clr>
        </p15:guide>
        <p15:guide id="2" pos="391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PTer_Tang" initials="" lastIdx="1" clrIdx="0"/>
  <p:cmAuthor id="7" name="1206988966@qq.com" initials="1" lastIdx="1" clrIdx="2"/>
  <p:cmAuthor id="1" name="Thomas" initials="T" lastIdx="1" clrIdx="0"/>
  <p:cmAuthor id="8" name="姜伟光" initials="姜" lastIdx="1" clrIdx="0"/>
  <p:cmAuthor id="2" name="Author" initials="A" lastIdx="0" clrIdx="1"/>
  <p:cmAuthor id="3" name="lenovo" initials="l" lastIdx="6" clrIdx="2"/>
  <p:cmAuthor id="10" name="Shinelon" initials="S" lastIdx="1" clrIdx="9"/>
  <p:cmAuthor id="4" name="Administrator" initials="A" lastIdx="4" clrIdx="3"/>
  <p:cmAuthor id="11" name="8613582352761" initials="8" lastIdx="1" clrIdx="10">
    <p:extLst>
      <p:ext uri="{19B8F6BF-5375-455C-9EA6-DF929625EA0E}">
        <p15:presenceInfo xmlns:p15="http://schemas.microsoft.com/office/powerpoint/2012/main" userId="f8955c99d57182e0" providerId="Windows Live"/>
      </p:ext>
    </p:extLst>
  </p:cmAuthor>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D2DFF"/>
    <a:srgbClr val="202020"/>
    <a:srgbClr val="4831D3"/>
    <a:srgbClr val="10003F"/>
    <a:srgbClr val="B2B2B2"/>
    <a:srgbClr val="323232"/>
    <a:srgbClr val="CC3300"/>
    <a:srgbClr val="CC00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84" autoAdjust="0"/>
    <p:restoredTop sz="94660"/>
  </p:normalViewPr>
  <p:slideViewPr>
    <p:cSldViewPr snapToGrid="0" showGuides="1">
      <p:cViewPr varScale="1">
        <p:scale>
          <a:sx n="80" d="100"/>
          <a:sy n="80" d="100"/>
        </p:scale>
        <p:origin x="244" y="44"/>
      </p:cViewPr>
      <p:guideLst>
        <p:guide orient="horz" pos="2184"/>
        <p:guide pos="3919"/>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1" dt="2021-11-13T09:25:55.490" idx="1">
    <p:pos x="5542" y="1412"/>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2A46950-46DF-4E52-9A74-AD5DD3C3F1A0}" type="doc">
      <dgm:prSet loTypeId="urn:microsoft.com/office/officeart/2005/8/layout/radial4#2" loCatId="relationship" qsTypeId="urn:microsoft.com/office/officeart/2005/8/quickstyle/simple5#1" qsCatId="simple" csTypeId="urn:microsoft.com/office/officeart/2005/8/colors/colorful1#1" csCatId="accent1" phldr="1"/>
      <dgm:spPr/>
      <dgm:t>
        <a:bodyPr/>
        <a:lstStyle/>
        <a:p>
          <a:endParaRPr lang="zh-CN" altLang="en-US"/>
        </a:p>
      </dgm:t>
    </dgm:pt>
    <dgm:pt modelId="{500760AA-7B35-4888-83CF-E186874CAA43}">
      <dgm:prSet phldrT="[文本]" phldr="0" custT="1"/>
      <dgm:spPr/>
      <dgm:t>
        <a:bodyPr vert="horz" wrap="square"/>
        <a:lstStyle/>
        <a:p>
          <a:pPr>
            <a:lnSpc>
              <a:spcPct val="100000"/>
            </a:lnSpc>
            <a:spcBef>
              <a:spcPct val="0"/>
            </a:spcBef>
            <a:spcAft>
              <a:spcPct val="35000"/>
            </a:spcAft>
          </a:pPr>
          <a:r>
            <a:rPr lang="zh-CN" altLang="en-US" sz="1600" b="1" dirty="0">
              <a:latin typeface="微软雅黑" panose="020B0503020204020204" charset="-122"/>
              <a:ea typeface="微软雅黑" panose="020B0503020204020204" charset="-122"/>
            </a:rPr>
            <a:t>人文素养</a:t>
          </a:r>
          <a:endParaRPr sz="6500">
            <a:latin typeface="微软雅黑" panose="020B0503020204020204" charset="-122"/>
            <a:ea typeface="微软雅黑" panose="020B0503020204020204" charset="-122"/>
          </a:endParaRPr>
        </a:p>
      </dgm:t>
    </dgm:pt>
    <dgm:pt modelId="{01B1FDE0-BDEB-4ED2-B700-71B9FDBEAEE2}" type="parTrans" cxnId="{5BBFAC47-9AE7-4EFE-8746-F93B33573AF2}">
      <dgm:prSet/>
      <dgm:spPr/>
      <dgm:t>
        <a:bodyPr/>
        <a:lstStyle/>
        <a:p>
          <a:endParaRPr lang="zh-CN" altLang="en-US" sz="1600" b="1">
            <a:latin typeface="微软雅黑" panose="020B0503020204020204" charset="-122"/>
            <a:ea typeface="微软雅黑" panose="020B0503020204020204" charset="-122"/>
          </a:endParaRPr>
        </a:p>
      </dgm:t>
    </dgm:pt>
    <dgm:pt modelId="{41710857-A347-4EBC-8E9E-FAB47BD1F3DD}" type="sibTrans" cxnId="{5BBFAC47-9AE7-4EFE-8746-F93B33573AF2}">
      <dgm:prSet/>
      <dgm:spPr/>
      <dgm:t>
        <a:bodyPr/>
        <a:lstStyle/>
        <a:p>
          <a:endParaRPr lang="zh-CN" altLang="en-US" sz="1600" b="1">
            <a:latin typeface="微软雅黑" panose="020B0503020204020204" charset="-122"/>
            <a:ea typeface="微软雅黑" panose="020B0503020204020204" charset="-122"/>
          </a:endParaRPr>
        </a:p>
      </dgm:t>
    </dgm:pt>
    <dgm:pt modelId="{958AE6FD-1184-4A4C-91BB-E6C377E01156}">
      <dgm:prSet phldrT="[文本]" phldr="0" custT="1"/>
      <dgm:spPr/>
      <dgm:t>
        <a:bodyPr vert="horz" wrap="square"/>
        <a:lstStyle/>
        <a:p>
          <a:pPr>
            <a:lnSpc>
              <a:spcPct val="100000"/>
            </a:lnSpc>
            <a:spcBef>
              <a:spcPct val="0"/>
            </a:spcBef>
            <a:spcAft>
              <a:spcPct val="35000"/>
            </a:spcAft>
          </a:pPr>
          <a:r>
            <a:rPr lang="zh-CN" altLang="en-US" sz="1600" b="1" dirty="0">
              <a:solidFill>
                <a:srgbClr val="4831D3"/>
              </a:solidFill>
              <a:latin typeface="微软雅黑" panose="020B0503020204020204" charset="-122"/>
              <a:ea typeface="微软雅黑" panose="020B0503020204020204" charset="-122"/>
            </a:rPr>
            <a:t>唯物史观（理论）</a:t>
          </a:r>
        </a:p>
      </dgm:t>
    </dgm:pt>
    <dgm:pt modelId="{87E1ACC5-94B6-4395-88C4-D829B7D1A033}" type="parTrans" cxnId="{0C8E0355-0635-4C84-8EB3-1C534CB12F18}">
      <dgm:prSet/>
      <dgm:spPr/>
      <dgm:t>
        <a:bodyPr/>
        <a:lstStyle/>
        <a:p>
          <a:endParaRPr lang="zh-CN" altLang="en-US" sz="1600" b="1">
            <a:latin typeface="微软雅黑" panose="020B0503020204020204" charset="-122"/>
            <a:ea typeface="微软雅黑" panose="020B0503020204020204" charset="-122"/>
          </a:endParaRPr>
        </a:p>
      </dgm:t>
    </dgm:pt>
    <dgm:pt modelId="{20DD8B09-0865-42D8-A099-0BC8BADADE96}" type="sibTrans" cxnId="{0C8E0355-0635-4C84-8EB3-1C534CB12F18}">
      <dgm:prSet/>
      <dgm:spPr/>
      <dgm:t>
        <a:bodyPr/>
        <a:lstStyle/>
        <a:p>
          <a:endParaRPr lang="zh-CN" altLang="en-US" sz="1600" b="1">
            <a:latin typeface="微软雅黑" panose="020B0503020204020204" charset="-122"/>
            <a:ea typeface="微软雅黑" panose="020B0503020204020204" charset="-122"/>
          </a:endParaRPr>
        </a:p>
      </dgm:t>
    </dgm:pt>
    <dgm:pt modelId="{61C15639-1017-4CE5-8A13-586995E04098}">
      <dgm:prSet phldrT="[文本]" phldr="0" custT="1"/>
      <dgm:spPr/>
      <dgm:t>
        <a:bodyPr vert="horz" wrap="square"/>
        <a:lstStyle/>
        <a:p>
          <a:pPr>
            <a:lnSpc>
              <a:spcPct val="100000"/>
            </a:lnSpc>
            <a:spcBef>
              <a:spcPct val="0"/>
            </a:spcBef>
            <a:spcAft>
              <a:spcPct val="35000"/>
            </a:spcAft>
          </a:pPr>
          <a:r>
            <a:rPr lang="zh-CN" altLang="en-US" sz="1600" b="1" dirty="0">
              <a:solidFill>
                <a:srgbClr val="4831D3"/>
              </a:solidFill>
              <a:latin typeface="微软雅黑" panose="020B0503020204020204" charset="-122"/>
              <a:ea typeface="微软雅黑" panose="020B0503020204020204" charset="-122"/>
            </a:rPr>
            <a:t>时空观念（知识）</a:t>
          </a:r>
        </a:p>
      </dgm:t>
    </dgm:pt>
    <dgm:pt modelId="{01099CF2-CFCE-4326-BF90-B7BCCA3527C1}" type="parTrans" cxnId="{76C7A9CE-DCEF-4DD5-BD17-E81ECCAD984D}">
      <dgm:prSet/>
      <dgm:spPr/>
      <dgm:t>
        <a:bodyPr/>
        <a:lstStyle/>
        <a:p>
          <a:endParaRPr lang="zh-CN" altLang="en-US" sz="1600" b="1">
            <a:latin typeface="微软雅黑" panose="020B0503020204020204" charset="-122"/>
            <a:ea typeface="微软雅黑" panose="020B0503020204020204" charset="-122"/>
          </a:endParaRPr>
        </a:p>
      </dgm:t>
    </dgm:pt>
    <dgm:pt modelId="{0B11AC81-A4F0-4D53-A169-746C1B32E65D}" type="sibTrans" cxnId="{76C7A9CE-DCEF-4DD5-BD17-E81ECCAD984D}">
      <dgm:prSet/>
      <dgm:spPr/>
      <dgm:t>
        <a:bodyPr/>
        <a:lstStyle/>
        <a:p>
          <a:endParaRPr lang="zh-CN" altLang="en-US" sz="1600" b="1">
            <a:latin typeface="微软雅黑" panose="020B0503020204020204" charset="-122"/>
            <a:ea typeface="微软雅黑" panose="020B0503020204020204" charset="-122"/>
          </a:endParaRPr>
        </a:p>
      </dgm:t>
    </dgm:pt>
    <dgm:pt modelId="{3DE2EDB6-21B9-4FE5-B408-ABE2A1DF12A4}">
      <dgm:prSet phldrT="[文本]" phldr="0" custT="1"/>
      <dgm:spPr/>
      <dgm:t>
        <a:bodyPr vert="horz" wrap="square"/>
        <a:lstStyle/>
        <a:p>
          <a:pPr>
            <a:lnSpc>
              <a:spcPct val="100000"/>
            </a:lnSpc>
            <a:spcBef>
              <a:spcPct val="0"/>
            </a:spcBef>
            <a:spcAft>
              <a:spcPct val="35000"/>
            </a:spcAft>
          </a:pPr>
          <a:r>
            <a:rPr lang="zh-CN" altLang="en-US" sz="1600" b="1" dirty="0">
              <a:solidFill>
                <a:srgbClr val="4831D3"/>
              </a:solidFill>
              <a:latin typeface="微软雅黑" panose="020B0503020204020204" charset="-122"/>
              <a:ea typeface="微软雅黑" panose="020B0503020204020204" charset="-122"/>
            </a:rPr>
            <a:t>史料求证（方法）</a:t>
          </a:r>
        </a:p>
      </dgm:t>
    </dgm:pt>
    <dgm:pt modelId="{39987842-2F6C-40D3-89AC-5A822CDDD646}" type="parTrans" cxnId="{FAD7DFA3-5FA5-489C-97B6-475CC1D1F59A}">
      <dgm:prSet/>
      <dgm:spPr/>
      <dgm:t>
        <a:bodyPr/>
        <a:lstStyle/>
        <a:p>
          <a:endParaRPr lang="zh-CN" altLang="en-US" sz="1600" b="1">
            <a:latin typeface="微软雅黑" panose="020B0503020204020204" charset="-122"/>
            <a:ea typeface="微软雅黑" panose="020B0503020204020204" charset="-122"/>
          </a:endParaRPr>
        </a:p>
      </dgm:t>
    </dgm:pt>
    <dgm:pt modelId="{E5C6E6C4-50E8-4C76-AE4E-8BF8043F8E69}" type="sibTrans" cxnId="{FAD7DFA3-5FA5-489C-97B6-475CC1D1F59A}">
      <dgm:prSet/>
      <dgm:spPr/>
      <dgm:t>
        <a:bodyPr/>
        <a:lstStyle/>
        <a:p>
          <a:endParaRPr lang="zh-CN" altLang="en-US" sz="1600" b="1">
            <a:latin typeface="微软雅黑" panose="020B0503020204020204" charset="-122"/>
            <a:ea typeface="微软雅黑" panose="020B0503020204020204" charset="-122"/>
          </a:endParaRPr>
        </a:p>
      </dgm:t>
    </dgm:pt>
    <dgm:pt modelId="{40761099-60B9-4D79-90E6-D561DB80FAEB}">
      <dgm:prSet phldr="0" custT="1"/>
      <dgm:spPr/>
      <dgm:t>
        <a:bodyPr vert="horz" wrap="square"/>
        <a:lstStyle/>
        <a:p>
          <a:pPr>
            <a:lnSpc>
              <a:spcPct val="100000"/>
            </a:lnSpc>
            <a:spcBef>
              <a:spcPct val="0"/>
            </a:spcBef>
            <a:spcAft>
              <a:spcPct val="35000"/>
            </a:spcAft>
          </a:pPr>
          <a:r>
            <a:rPr lang="zh-CN" altLang="en-US" sz="1600" b="1" dirty="0">
              <a:latin typeface="微软雅黑" panose="020B0503020204020204" charset="-122"/>
              <a:ea typeface="微软雅黑" panose="020B0503020204020204" charset="-122"/>
            </a:rPr>
            <a:t>历史解释（能力）</a:t>
          </a:r>
          <a:endParaRPr sz="6500">
            <a:latin typeface="微软雅黑" panose="020B0503020204020204" charset="-122"/>
            <a:ea typeface="微软雅黑" panose="020B0503020204020204" charset="-122"/>
          </a:endParaRPr>
        </a:p>
      </dgm:t>
    </dgm:pt>
    <dgm:pt modelId="{B3F10266-2F5B-48DC-8129-9C8AF0DFE34A}" type="parTrans" cxnId="{B7706C23-0CA2-4A5D-80DE-A28347A5EB38}">
      <dgm:prSet/>
      <dgm:spPr/>
      <dgm:t>
        <a:bodyPr/>
        <a:lstStyle/>
        <a:p>
          <a:endParaRPr lang="zh-CN" altLang="en-US" sz="1600" b="1">
            <a:latin typeface="微软雅黑" panose="020B0503020204020204" charset="-122"/>
            <a:ea typeface="微软雅黑" panose="020B0503020204020204" charset="-122"/>
          </a:endParaRPr>
        </a:p>
      </dgm:t>
    </dgm:pt>
    <dgm:pt modelId="{3E0957E4-1B0C-4BE1-9A2D-9AF888579B6C}" type="sibTrans" cxnId="{B7706C23-0CA2-4A5D-80DE-A28347A5EB38}">
      <dgm:prSet/>
      <dgm:spPr/>
      <dgm:t>
        <a:bodyPr/>
        <a:lstStyle/>
        <a:p>
          <a:endParaRPr lang="zh-CN" altLang="en-US" sz="1600" b="1">
            <a:latin typeface="微软雅黑" panose="020B0503020204020204" charset="-122"/>
            <a:ea typeface="微软雅黑" panose="020B0503020204020204" charset="-122"/>
          </a:endParaRPr>
        </a:p>
      </dgm:t>
    </dgm:pt>
    <dgm:pt modelId="{B03A4ED1-EA16-4F16-98A0-DDC65AF9F8B7}">
      <dgm:prSet phldr="0" custT="1"/>
      <dgm:spPr/>
      <dgm:t>
        <a:bodyPr vert="horz" wrap="square"/>
        <a:lstStyle/>
        <a:p>
          <a:pPr>
            <a:lnSpc>
              <a:spcPct val="100000"/>
            </a:lnSpc>
            <a:spcBef>
              <a:spcPct val="0"/>
            </a:spcBef>
            <a:spcAft>
              <a:spcPct val="35000"/>
            </a:spcAft>
          </a:pPr>
          <a:r>
            <a:rPr lang="zh-CN" altLang="en-US" sz="1600" b="1" dirty="0">
              <a:solidFill>
                <a:srgbClr val="4831D3"/>
              </a:solidFill>
              <a:latin typeface="微软雅黑" panose="020B0503020204020204" charset="-122"/>
              <a:ea typeface="微软雅黑" panose="020B0503020204020204" charset="-122"/>
            </a:rPr>
            <a:t>家国情怀（价值）</a:t>
          </a:r>
        </a:p>
      </dgm:t>
    </dgm:pt>
    <dgm:pt modelId="{59667EAC-9409-44D6-B08B-B8AFE7E64D5A}" type="parTrans" cxnId="{A800B401-1D62-4B69-9A65-488A17EB5180}">
      <dgm:prSet/>
      <dgm:spPr/>
      <dgm:t>
        <a:bodyPr/>
        <a:lstStyle/>
        <a:p>
          <a:endParaRPr lang="zh-CN" altLang="en-US" sz="1600" b="1">
            <a:latin typeface="微软雅黑" panose="020B0503020204020204" charset="-122"/>
            <a:ea typeface="微软雅黑" panose="020B0503020204020204" charset="-122"/>
          </a:endParaRPr>
        </a:p>
      </dgm:t>
    </dgm:pt>
    <dgm:pt modelId="{73A6050E-3B09-4B97-A965-7A48AF5DFB93}" type="sibTrans" cxnId="{A800B401-1D62-4B69-9A65-488A17EB5180}">
      <dgm:prSet/>
      <dgm:spPr/>
      <dgm:t>
        <a:bodyPr/>
        <a:lstStyle/>
        <a:p>
          <a:endParaRPr lang="zh-CN" altLang="en-US" sz="1600" b="1">
            <a:latin typeface="微软雅黑" panose="020B0503020204020204" charset="-122"/>
            <a:ea typeface="微软雅黑" panose="020B0503020204020204" charset="-122"/>
          </a:endParaRPr>
        </a:p>
      </dgm:t>
    </dgm:pt>
    <dgm:pt modelId="{BC68311E-B51B-480A-9DC4-7231B94C5FD0}" type="pres">
      <dgm:prSet presAssocID="{C2A46950-46DF-4E52-9A74-AD5DD3C3F1A0}" presName="cycle" presStyleCnt="0">
        <dgm:presLayoutVars>
          <dgm:chMax val="1"/>
          <dgm:dir/>
          <dgm:animLvl val="ctr"/>
          <dgm:resizeHandles val="exact"/>
        </dgm:presLayoutVars>
      </dgm:prSet>
      <dgm:spPr/>
    </dgm:pt>
    <dgm:pt modelId="{310DA203-3BBF-4383-8E8E-CD962B7E4DF6}" type="pres">
      <dgm:prSet presAssocID="{500760AA-7B35-4888-83CF-E186874CAA43}" presName="centerShape" presStyleLbl="node0" presStyleIdx="0" presStyleCnt="1" custScaleX="96875" custScaleY="111040"/>
      <dgm:spPr/>
    </dgm:pt>
    <dgm:pt modelId="{45101A9B-5379-4FCD-BD97-A4D689687F78}" type="pres">
      <dgm:prSet presAssocID="{87E1ACC5-94B6-4395-88C4-D829B7D1A033}" presName="parTrans" presStyleLbl="bgSibTrans2D1" presStyleIdx="0" presStyleCnt="5"/>
      <dgm:spPr/>
    </dgm:pt>
    <dgm:pt modelId="{858D5686-A31D-47E2-A41C-0F844C024D10}" type="pres">
      <dgm:prSet presAssocID="{958AE6FD-1184-4A4C-91BB-E6C377E01156}" presName="node" presStyleLbl="node1" presStyleIdx="0" presStyleCnt="5">
        <dgm:presLayoutVars>
          <dgm:bulletEnabled val="1"/>
        </dgm:presLayoutVars>
      </dgm:prSet>
      <dgm:spPr/>
    </dgm:pt>
    <dgm:pt modelId="{46858A17-002C-4A6C-85CE-872F04F37A47}" type="pres">
      <dgm:prSet presAssocID="{01099CF2-CFCE-4326-BF90-B7BCCA3527C1}" presName="parTrans" presStyleLbl="bgSibTrans2D1" presStyleIdx="1" presStyleCnt="5"/>
      <dgm:spPr/>
    </dgm:pt>
    <dgm:pt modelId="{01D75059-EE2E-4D97-9CA3-BBEE12C4ACB6}" type="pres">
      <dgm:prSet presAssocID="{61C15639-1017-4CE5-8A13-586995E04098}" presName="node" presStyleLbl="node1" presStyleIdx="1" presStyleCnt="5">
        <dgm:presLayoutVars>
          <dgm:bulletEnabled val="1"/>
        </dgm:presLayoutVars>
      </dgm:prSet>
      <dgm:spPr/>
    </dgm:pt>
    <dgm:pt modelId="{618F21E5-8D70-49CB-B1DB-5554DC0882B5}" type="pres">
      <dgm:prSet presAssocID="{39987842-2F6C-40D3-89AC-5A822CDDD646}" presName="parTrans" presStyleLbl="bgSibTrans2D1" presStyleIdx="2" presStyleCnt="5"/>
      <dgm:spPr/>
    </dgm:pt>
    <dgm:pt modelId="{533488B7-4CBE-47F7-BB26-2F80E91A5612}" type="pres">
      <dgm:prSet presAssocID="{3DE2EDB6-21B9-4FE5-B408-ABE2A1DF12A4}" presName="node" presStyleLbl="node1" presStyleIdx="2" presStyleCnt="5">
        <dgm:presLayoutVars>
          <dgm:bulletEnabled val="1"/>
        </dgm:presLayoutVars>
      </dgm:prSet>
      <dgm:spPr/>
    </dgm:pt>
    <dgm:pt modelId="{C0FA8504-2DE3-4394-8A6C-EF3A002A8188}" type="pres">
      <dgm:prSet presAssocID="{B3F10266-2F5B-48DC-8129-9C8AF0DFE34A}" presName="parTrans" presStyleLbl="bgSibTrans2D1" presStyleIdx="3" presStyleCnt="5"/>
      <dgm:spPr/>
    </dgm:pt>
    <dgm:pt modelId="{BBF9549B-BE0D-4A46-895D-C6D1EC67EE3F}" type="pres">
      <dgm:prSet presAssocID="{40761099-60B9-4D79-90E6-D561DB80FAEB}" presName="node" presStyleLbl="node1" presStyleIdx="3" presStyleCnt="5">
        <dgm:presLayoutVars>
          <dgm:bulletEnabled val="1"/>
        </dgm:presLayoutVars>
      </dgm:prSet>
      <dgm:spPr/>
    </dgm:pt>
    <dgm:pt modelId="{71A10FD6-DD9F-43DA-8B61-AD7F2F1DB22B}" type="pres">
      <dgm:prSet presAssocID="{59667EAC-9409-44D6-B08B-B8AFE7E64D5A}" presName="parTrans" presStyleLbl="bgSibTrans2D1" presStyleIdx="4" presStyleCnt="5"/>
      <dgm:spPr/>
    </dgm:pt>
    <dgm:pt modelId="{3C4AFBD8-AFC8-448E-95C9-37462860B11D}" type="pres">
      <dgm:prSet presAssocID="{B03A4ED1-EA16-4F16-98A0-DDC65AF9F8B7}" presName="node" presStyleLbl="node1" presStyleIdx="4" presStyleCnt="5">
        <dgm:presLayoutVars>
          <dgm:bulletEnabled val="1"/>
        </dgm:presLayoutVars>
      </dgm:prSet>
      <dgm:spPr/>
    </dgm:pt>
  </dgm:ptLst>
  <dgm:cxnLst>
    <dgm:cxn modelId="{A800B401-1D62-4B69-9A65-488A17EB5180}" srcId="{500760AA-7B35-4888-83CF-E186874CAA43}" destId="{B03A4ED1-EA16-4F16-98A0-DDC65AF9F8B7}" srcOrd="4" destOrd="0" parTransId="{59667EAC-9409-44D6-B08B-B8AFE7E64D5A}" sibTransId="{73A6050E-3B09-4B97-A965-7A48AF5DFB93}"/>
    <dgm:cxn modelId="{5ADEF603-6088-4D3B-AB70-FB9EFCAD1C07}" type="presOf" srcId="{01099CF2-CFCE-4326-BF90-B7BCCA3527C1}" destId="{46858A17-002C-4A6C-85CE-872F04F37A47}" srcOrd="0" destOrd="0" presId="urn:microsoft.com/office/officeart/2005/8/layout/radial4#2"/>
    <dgm:cxn modelId="{8DFFD705-3979-4F8E-9D31-7D29E151B191}" type="presOf" srcId="{B3F10266-2F5B-48DC-8129-9C8AF0DFE34A}" destId="{C0FA8504-2DE3-4394-8A6C-EF3A002A8188}" srcOrd="0" destOrd="0" presId="urn:microsoft.com/office/officeart/2005/8/layout/radial4#2"/>
    <dgm:cxn modelId="{B7706C23-0CA2-4A5D-80DE-A28347A5EB38}" srcId="{500760AA-7B35-4888-83CF-E186874CAA43}" destId="{40761099-60B9-4D79-90E6-D561DB80FAEB}" srcOrd="3" destOrd="0" parTransId="{B3F10266-2F5B-48DC-8129-9C8AF0DFE34A}" sibTransId="{3E0957E4-1B0C-4BE1-9A2D-9AF888579B6C}"/>
    <dgm:cxn modelId="{5BBFAC47-9AE7-4EFE-8746-F93B33573AF2}" srcId="{C2A46950-46DF-4E52-9A74-AD5DD3C3F1A0}" destId="{500760AA-7B35-4888-83CF-E186874CAA43}" srcOrd="0" destOrd="0" parTransId="{01B1FDE0-BDEB-4ED2-B700-71B9FDBEAEE2}" sibTransId="{41710857-A347-4EBC-8E9E-FAB47BD1F3DD}"/>
    <dgm:cxn modelId="{3DD77B68-EBA0-4323-A156-97D5DB9F5416}" type="presOf" srcId="{C2A46950-46DF-4E52-9A74-AD5DD3C3F1A0}" destId="{BC68311E-B51B-480A-9DC4-7231B94C5FD0}" srcOrd="0" destOrd="0" presId="urn:microsoft.com/office/officeart/2005/8/layout/radial4#2"/>
    <dgm:cxn modelId="{AD77114A-A156-45BF-9FAE-7F869071D8CF}" type="presOf" srcId="{B03A4ED1-EA16-4F16-98A0-DDC65AF9F8B7}" destId="{3C4AFBD8-AFC8-448E-95C9-37462860B11D}" srcOrd="0" destOrd="0" presId="urn:microsoft.com/office/officeart/2005/8/layout/radial4#2"/>
    <dgm:cxn modelId="{3C94BA50-53B1-4DBC-98B4-656B5D49D847}" type="presOf" srcId="{40761099-60B9-4D79-90E6-D561DB80FAEB}" destId="{BBF9549B-BE0D-4A46-895D-C6D1EC67EE3F}" srcOrd="0" destOrd="0" presId="urn:microsoft.com/office/officeart/2005/8/layout/radial4#2"/>
    <dgm:cxn modelId="{0C8E0355-0635-4C84-8EB3-1C534CB12F18}" srcId="{500760AA-7B35-4888-83CF-E186874CAA43}" destId="{958AE6FD-1184-4A4C-91BB-E6C377E01156}" srcOrd="0" destOrd="0" parTransId="{87E1ACC5-94B6-4395-88C4-D829B7D1A033}" sibTransId="{20DD8B09-0865-42D8-A099-0BC8BADADE96}"/>
    <dgm:cxn modelId="{FAD7DFA3-5FA5-489C-97B6-475CC1D1F59A}" srcId="{500760AA-7B35-4888-83CF-E186874CAA43}" destId="{3DE2EDB6-21B9-4FE5-B408-ABE2A1DF12A4}" srcOrd="2" destOrd="0" parTransId="{39987842-2F6C-40D3-89AC-5A822CDDD646}" sibTransId="{E5C6E6C4-50E8-4C76-AE4E-8BF8043F8E69}"/>
    <dgm:cxn modelId="{DE2706AF-631D-4CDC-8521-0597C852AD9B}" type="presOf" srcId="{500760AA-7B35-4888-83CF-E186874CAA43}" destId="{310DA203-3BBF-4383-8E8E-CD962B7E4DF6}" srcOrd="0" destOrd="0" presId="urn:microsoft.com/office/officeart/2005/8/layout/radial4#2"/>
    <dgm:cxn modelId="{D04ED8B5-E8A7-41E8-8A12-C9C63DA7220E}" type="presOf" srcId="{39987842-2F6C-40D3-89AC-5A822CDDD646}" destId="{618F21E5-8D70-49CB-B1DB-5554DC0882B5}" srcOrd="0" destOrd="0" presId="urn:microsoft.com/office/officeart/2005/8/layout/radial4#2"/>
    <dgm:cxn modelId="{76C7A9CE-DCEF-4DD5-BD17-E81ECCAD984D}" srcId="{500760AA-7B35-4888-83CF-E186874CAA43}" destId="{61C15639-1017-4CE5-8A13-586995E04098}" srcOrd="1" destOrd="0" parTransId="{01099CF2-CFCE-4326-BF90-B7BCCA3527C1}" sibTransId="{0B11AC81-A4F0-4D53-A169-746C1B32E65D}"/>
    <dgm:cxn modelId="{D71916D2-25F8-4A86-8B4D-D6CED5ADADEB}" type="presOf" srcId="{61C15639-1017-4CE5-8A13-586995E04098}" destId="{01D75059-EE2E-4D97-9CA3-BBEE12C4ACB6}" srcOrd="0" destOrd="0" presId="urn:microsoft.com/office/officeart/2005/8/layout/radial4#2"/>
    <dgm:cxn modelId="{0E5FA0D3-0A6A-4049-8902-00CC23CA2E76}" type="presOf" srcId="{958AE6FD-1184-4A4C-91BB-E6C377E01156}" destId="{858D5686-A31D-47E2-A41C-0F844C024D10}" srcOrd="0" destOrd="0" presId="urn:microsoft.com/office/officeart/2005/8/layout/radial4#2"/>
    <dgm:cxn modelId="{DE56D3DC-EEA1-4484-936E-A00B74DEF6F9}" type="presOf" srcId="{59667EAC-9409-44D6-B08B-B8AFE7E64D5A}" destId="{71A10FD6-DD9F-43DA-8B61-AD7F2F1DB22B}" srcOrd="0" destOrd="0" presId="urn:microsoft.com/office/officeart/2005/8/layout/radial4#2"/>
    <dgm:cxn modelId="{3965A5F7-D0C2-454B-93A9-83F8F2F2AA49}" type="presOf" srcId="{3DE2EDB6-21B9-4FE5-B408-ABE2A1DF12A4}" destId="{533488B7-4CBE-47F7-BB26-2F80E91A5612}" srcOrd="0" destOrd="0" presId="urn:microsoft.com/office/officeart/2005/8/layout/radial4#2"/>
    <dgm:cxn modelId="{87126BFA-B3A3-4A5E-B1FC-1A646D2C3E1E}" type="presOf" srcId="{87E1ACC5-94B6-4395-88C4-D829B7D1A033}" destId="{45101A9B-5379-4FCD-BD97-A4D689687F78}" srcOrd="0" destOrd="0" presId="urn:microsoft.com/office/officeart/2005/8/layout/radial4#2"/>
    <dgm:cxn modelId="{FBC3398F-E720-4C32-A836-75ADAFFC8503}" type="presParOf" srcId="{BC68311E-B51B-480A-9DC4-7231B94C5FD0}" destId="{310DA203-3BBF-4383-8E8E-CD962B7E4DF6}" srcOrd="0" destOrd="0" presId="urn:microsoft.com/office/officeart/2005/8/layout/radial4#2"/>
    <dgm:cxn modelId="{35CBE94D-AD2E-4FA0-A5D8-F460B6B075B1}" type="presParOf" srcId="{BC68311E-B51B-480A-9DC4-7231B94C5FD0}" destId="{45101A9B-5379-4FCD-BD97-A4D689687F78}" srcOrd="1" destOrd="0" presId="urn:microsoft.com/office/officeart/2005/8/layout/radial4#2"/>
    <dgm:cxn modelId="{2B978122-7E6C-4A02-BEEA-1D89367FDA06}" type="presParOf" srcId="{BC68311E-B51B-480A-9DC4-7231B94C5FD0}" destId="{858D5686-A31D-47E2-A41C-0F844C024D10}" srcOrd="2" destOrd="0" presId="urn:microsoft.com/office/officeart/2005/8/layout/radial4#2"/>
    <dgm:cxn modelId="{4ABDC6C9-4762-48C3-AA59-A35DFDBBC6D7}" type="presParOf" srcId="{BC68311E-B51B-480A-9DC4-7231B94C5FD0}" destId="{46858A17-002C-4A6C-85CE-872F04F37A47}" srcOrd="3" destOrd="0" presId="urn:microsoft.com/office/officeart/2005/8/layout/radial4#2"/>
    <dgm:cxn modelId="{8F4DCB57-D17D-481E-AB9B-1A9F13688926}" type="presParOf" srcId="{BC68311E-B51B-480A-9DC4-7231B94C5FD0}" destId="{01D75059-EE2E-4D97-9CA3-BBEE12C4ACB6}" srcOrd="4" destOrd="0" presId="urn:microsoft.com/office/officeart/2005/8/layout/radial4#2"/>
    <dgm:cxn modelId="{77E839D1-502D-4AA7-943C-71AB5314C5F7}" type="presParOf" srcId="{BC68311E-B51B-480A-9DC4-7231B94C5FD0}" destId="{618F21E5-8D70-49CB-B1DB-5554DC0882B5}" srcOrd="5" destOrd="0" presId="urn:microsoft.com/office/officeart/2005/8/layout/radial4#2"/>
    <dgm:cxn modelId="{B077ED20-E78D-45A2-81EF-511B8C01B5F4}" type="presParOf" srcId="{BC68311E-B51B-480A-9DC4-7231B94C5FD0}" destId="{533488B7-4CBE-47F7-BB26-2F80E91A5612}" srcOrd="6" destOrd="0" presId="urn:microsoft.com/office/officeart/2005/8/layout/radial4#2"/>
    <dgm:cxn modelId="{2AE11021-B077-4B8A-92BE-4A93A7DF7620}" type="presParOf" srcId="{BC68311E-B51B-480A-9DC4-7231B94C5FD0}" destId="{C0FA8504-2DE3-4394-8A6C-EF3A002A8188}" srcOrd="7" destOrd="0" presId="urn:microsoft.com/office/officeart/2005/8/layout/radial4#2"/>
    <dgm:cxn modelId="{0EFCF7F3-449C-428F-BCEA-E1E8B16BF930}" type="presParOf" srcId="{BC68311E-B51B-480A-9DC4-7231B94C5FD0}" destId="{BBF9549B-BE0D-4A46-895D-C6D1EC67EE3F}" srcOrd="8" destOrd="0" presId="urn:microsoft.com/office/officeart/2005/8/layout/radial4#2"/>
    <dgm:cxn modelId="{6D899ED2-D639-4E73-80E6-46BDBE92CA19}" type="presParOf" srcId="{BC68311E-B51B-480A-9DC4-7231B94C5FD0}" destId="{71A10FD6-DD9F-43DA-8B61-AD7F2F1DB22B}" srcOrd="9" destOrd="0" presId="urn:microsoft.com/office/officeart/2005/8/layout/radial4#2"/>
    <dgm:cxn modelId="{172A8FEB-EBAB-4704-8FB5-4ACD59178D14}" type="presParOf" srcId="{BC68311E-B51B-480A-9DC4-7231B94C5FD0}" destId="{3C4AFBD8-AFC8-448E-95C9-37462860B11D}" srcOrd="10" destOrd="0" presId="urn:microsoft.com/office/officeart/2005/8/layout/radial4#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6C2808-4946-4D10-B3C6-CFECB6B88B69}" type="doc">
      <dgm:prSet loTypeId="urn:microsoft.com/office/officeart/2005/8/layout/radial5" loCatId="relationship" qsTypeId="urn:microsoft.com/office/officeart/2005/8/quickstyle/simple5#2" qsCatId="simple" csTypeId="urn:microsoft.com/office/officeart/2005/8/colors/colorful1#2" csCatId="accent1" phldr="0"/>
      <dgm:spPr/>
      <dgm:t>
        <a:bodyPr/>
        <a:lstStyle/>
        <a:p>
          <a:endParaRPr lang="zh-CN" altLang="en-US"/>
        </a:p>
      </dgm:t>
    </dgm:pt>
    <dgm:pt modelId="{606C32C2-2B81-43D2-8731-7AA5BC539E85}">
      <dgm:prSet phldrT="[文本]" phldr="0" custT="0"/>
      <dgm:spPr/>
      <dgm:t>
        <a:bodyPr vert="horz" wrap="square"/>
        <a:lstStyle/>
        <a:p>
          <a:pPr>
            <a:lnSpc>
              <a:spcPct val="100000"/>
            </a:lnSpc>
            <a:spcBef>
              <a:spcPct val="0"/>
            </a:spcBef>
            <a:spcAft>
              <a:spcPct val="35000"/>
            </a:spcAft>
          </a:pPr>
          <a:r>
            <a:rPr lang="zh-CN" altLang="en-US" dirty="0">
              <a:solidFill>
                <a:srgbClr val="FFFF00"/>
              </a:solidFill>
              <a:latin typeface="华文琥珀" panose="02010800040101010101" pitchFamily="2" charset="-122"/>
              <a:ea typeface="华文琥珀" panose="02010800040101010101" pitchFamily="2" charset="-122"/>
            </a:rPr>
            <a:t>新课标</a:t>
          </a:r>
        </a:p>
      </dgm:t>
    </dgm:pt>
    <dgm:pt modelId="{6A930F7C-102B-4B74-A810-0EF8A77C9C80}" type="parTrans" cxnId="{DAE1F051-1ADA-468B-997F-B8FFF838352A}">
      <dgm:prSet/>
      <dgm:spPr/>
      <dgm:t>
        <a:bodyPr/>
        <a:lstStyle/>
        <a:p>
          <a:endParaRPr lang="zh-CN" altLang="en-US"/>
        </a:p>
      </dgm:t>
    </dgm:pt>
    <dgm:pt modelId="{6834A72C-D888-4AEC-9D62-346A2EEC237F}" type="sibTrans" cxnId="{DAE1F051-1ADA-468B-997F-B8FFF838352A}">
      <dgm:prSet/>
      <dgm:spPr/>
      <dgm:t>
        <a:bodyPr/>
        <a:lstStyle/>
        <a:p>
          <a:endParaRPr lang="zh-CN" altLang="en-US"/>
        </a:p>
      </dgm:t>
    </dgm:pt>
    <dgm:pt modelId="{9EB41CF7-2687-4840-AAF4-087A996B7653}">
      <dgm:prSet phldrT="[文本]" phldr="0" custT="0"/>
      <dgm:spPr/>
      <dgm:t>
        <a:bodyPr vert="horz" wrap="square"/>
        <a:lstStyle/>
        <a:p>
          <a:pPr>
            <a:lnSpc>
              <a:spcPct val="100000"/>
            </a:lnSpc>
            <a:spcBef>
              <a:spcPct val="0"/>
            </a:spcBef>
            <a:spcAft>
              <a:spcPct val="35000"/>
            </a:spcAft>
          </a:pPr>
          <a:r>
            <a:rPr lang="zh-CN" altLang="en-US" dirty="0">
              <a:solidFill>
                <a:srgbClr val="2D2DFF"/>
              </a:solidFill>
              <a:latin typeface="华文琥珀" panose="02010800040101010101" pitchFamily="2" charset="-122"/>
              <a:ea typeface="华文琥珀" panose="02010800040101010101" pitchFamily="2" charset="-122"/>
            </a:rPr>
            <a:t>课程新目标</a:t>
          </a:r>
        </a:p>
      </dgm:t>
    </dgm:pt>
    <dgm:pt modelId="{F725B255-70E4-4BF2-A614-1EEFDC4C0EBD}" type="parTrans" cxnId="{3FF29F48-F8EE-41AD-9DB3-5DCE4F611523}">
      <dgm:prSet phldr="0" custT="0"/>
      <dgm:spPr/>
      <dgm:t>
        <a:bodyPr vert="horz" wrap="square"/>
        <a:lstStyle/>
        <a:p>
          <a:pPr>
            <a:lnSpc>
              <a:spcPct val="100000"/>
            </a:lnSpc>
            <a:spcBef>
              <a:spcPct val="0"/>
            </a:spcBef>
            <a:spcAft>
              <a:spcPct val="35000"/>
            </a:spcAft>
          </a:pPr>
          <a:endParaRPr lang="zh-CN" altLang="en-US">
            <a:highlight>
              <a:srgbClr val="0000FF"/>
            </a:highlight>
            <a:latin typeface="华文琥珀" panose="02010800040101010101" pitchFamily="2" charset="-122"/>
            <a:ea typeface="华文琥珀" panose="02010800040101010101" pitchFamily="2" charset="-122"/>
          </a:endParaRPr>
        </a:p>
      </dgm:t>
    </dgm:pt>
    <dgm:pt modelId="{BE024001-52C8-4377-9A93-EA2645AD60B3}" type="sibTrans" cxnId="{3FF29F48-F8EE-41AD-9DB3-5DCE4F611523}">
      <dgm:prSet/>
      <dgm:spPr/>
      <dgm:t>
        <a:bodyPr/>
        <a:lstStyle/>
        <a:p>
          <a:endParaRPr lang="zh-CN" altLang="en-US"/>
        </a:p>
      </dgm:t>
    </dgm:pt>
    <dgm:pt modelId="{1FD7F08B-44CE-4CDA-8621-DB00C9588F7D}">
      <dgm:prSet phldrT="[文本]" phldr="0" custT="0"/>
      <dgm:spPr/>
      <dgm:t>
        <a:bodyPr vert="horz" wrap="square"/>
        <a:lstStyle/>
        <a:p>
          <a:pPr>
            <a:lnSpc>
              <a:spcPct val="100000"/>
            </a:lnSpc>
            <a:spcBef>
              <a:spcPct val="0"/>
            </a:spcBef>
            <a:spcAft>
              <a:spcPct val="35000"/>
            </a:spcAft>
          </a:pPr>
          <a:r>
            <a:rPr lang="zh-CN" altLang="en-US">
              <a:solidFill>
                <a:srgbClr val="2D2DFF"/>
              </a:solidFill>
              <a:latin typeface="华文琥珀" panose="02010800040101010101" pitchFamily="2" charset="-122"/>
              <a:ea typeface="华文琥珀" panose="02010800040101010101" pitchFamily="2" charset="-122"/>
            </a:rPr>
            <a:t>课程新结构</a:t>
          </a:r>
        </a:p>
      </dgm:t>
    </dgm:pt>
    <dgm:pt modelId="{3006E1B4-77FC-4EBD-A8B7-17D26EF2CDA2}" type="parTrans" cxnId="{B0792D63-5031-438C-9F91-40E551F4C782}">
      <dgm:prSet phldr="0" custT="0"/>
      <dgm:spPr/>
      <dgm:t>
        <a:bodyPr vert="horz" wrap="square"/>
        <a:lstStyle/>
        <a:p>
          <a:pPr>
            <a:lnSpc>
              <a:spcPct val="100000"/>
            </a:lnSpc>
            <a:spcBef>
              <a:spcPct val="0"/>
            </a:spcBef>
            <a:spcAft>
              <a:spcPct val="35000"/>
            </a:spcAft>
          </a:pPr>
          <a:endParaRPr lang="zh-CN" altLang="en-US">
            <a:latin typeface="华文琥珀" panose="02010800040101010101" pitchFamily="2" charset="-122"/>
            <a:ea typeface="华文琥珀" panose="02010800040101010101" pitchFamily="2" charset="-122"/>
          </a:endParaRPr>
        </a:p>
      </dgm:t>
    </dgm:pt>
    <dgm:pt modelId="{397A3741-028F-425D-9B8D-8571BF64A664}" type="sibTrans" cxnId="{B0792D63-5031-438C-9F91-40E551F4C782}">
      <dgm:prSet/>
      <dgm:spPr/>
      <dgm:t>
        <a:bodyPr/>
        <a:lstStyle/>
        <a:p>
          <a:endParaRPr lang="zh-CN" altLang="en-US"/>
        </a:p>
      </dgm:t>
    </dgm:pt>
    <dgm:pt modelId="{ADED47CE-A0EF-4FB0-BBC7-BAA2394A2793}">
      <dgm:prSet phldr="0" custT="0"/>
      <dgm:spPr/>
      <dgm:t>
        <a:bodyPr vert="horz" wrap="square"/>
        <a:lstStyle/>
        <a:p>
          <a:pPr>
            <a:lnSpc>
              <a:spcPct val="100000"/>
            </a:lnSpc>
            <a:spcBef>
              <a:spcPct val="0"/>
            </a:spcBef>
            <a:spcAft>
              <a:spcPct val="35000"/>
            </a:spcAft>
          </a:pPr>
          <a:r>
            <a:rPr lang="zh-CN">
              <a:solidFill>
                <a:srgbClr val="2D2DFF"/>
              </a:solidFill>
              <a:latin typeface="华文琥珀" panose="02010800040101010101" pitchFamily="2" charset="-122"/>
              <a:ea typeface="华文琥珀" panose="02010800040101010101" pitchFamily="2" charset="-122"/>
            </a:rPr>
            <a:t>课程新内容</a:t>
          </a:r>
        </a:p>
      </dgm:t>
    </dgm:pt>
    <dgm:pt modelId="{38FC0B14-6979-4167-A4E1-573708E78C5A}" type="parTrans" cxnId="{59EE0757-0C13-46E1-B133-53E3BE4FEF40}">
      <dgm:prSet phldr="0" custT="0"/>
      <dgm:spPr/>
      <dgm:t>
        <a:bodyPr vert="horz" wrap="square"/>
        <a:lstStyle/>
        <a:p>
          <a:pPr>
            <a:lnSpc>
              <a:spcPct val="100000"/>
            </a:lnSpc>
            <a:spcBef>
              <a:spcPct val="0"/>
            </a:spcBef>
            <a:spcAft>
              <a:spcPct val="35000"/>
            </a:spcAft>
          </a:pPr>
          <a:endParaRPr>
            <a:latin typeface="华文琥珀" panose="02010800040101010101" pitchFamily="2" charset="-122"/>
            <a:ea typeface="华文琥珀" panose="02010800040101010101" pitchFamily="2" charset="-122"/>
          </a:endParaRPr>
        </a:p>
      </dgm:t>
    </dgm:pt>
    <dgm:pt modelId="{B5F1CA28-8CB5-4279-A728-FAB1D4616C8A}" type="sibTrans" cxnId="{59EE0757-0C13-46E1-B133-53E3BE4FEF40}">
      <dgm:prSet/>
      <dgm:spPr/>
      <dgm:t>
        <a:bodyPr/>
        <a:lstStyle/>
        <a:p>
          <a:endParaRPr lang="zh-CN" altLang="en-US"/>
        </a:p>
      </dgm:t>
    </dgm:pt>
    <dgm:pt modelId="{31D1D303-25E8-4D32-91E3-085595839514}">
      <dgm:prSet phldrT="[文本]" phldr="0" custT="0"/>
      <dgm:spPr/>
      <dgm:t>
        <a:bodyPr vert="horz" wrap="square"/>
        <a:lstStyle/>
        <a:p>
          <a:pPr>
            <a:lnSpc>
              <a:spcPct val="100000"/>
            </a:lnSpc>
            <a:spcBef>
              <a:spcPct val="0"/>
            </a:spcBef>
            <a:spcAft>
              <a:spcPct val="35000"/>
            </a:spcAft>
          </a:pPr>
          <a:r>
            <a:rPr lang="zh-CN" altLang="en-US">
              <a:latin typeface="华文琥珀" panose="02010800040101010101" pitchFamily="2" charset="-122"/>
              <a:ea typeface="华文琥珀" panose="02010800040101010101" pitchFamily="2" charset="-122"/>
            </a:rPr>
            <a:t>质量新标准</a:t>
          </a:r>
        </a:p>
      </dgm:t>
    </dgm:pt>
    <dgm:pt modelId="{E7143639-131F-4238-BF6C-40B660E1F12E}" type="parTrans" cxnId="{AFA97AA9-5282-4543-A54D-851A40607C42}">
      <dgm:prSet phldr="0" custT="0"/>
      <dgm:spPr/>
      <dgm:t>
        <a:bodyPr vert="horz" wrap="square"/>
        <a:lstStyle/>
        <a:p>
          <a:pPr>
            <a:lnSpc>
              <a:spcPct val="100000"/>
            </a:lnSpc>
            <a:spcBef>
              <a:spcPct val="0"/>
            </a:spcBef>
            <a:spcAft>
              <a:spcPct val="35000"/>
            </a:spcAft>
          </a:pPr>
          <a:endParaRPr lang="zh-CN" altLang="en-US">
            <a:latin typeface="华文琥珀" panose="02010800040101010101" pitchFamily="2" charset="-122"/>
            <a:ea typeface="华文琥珀" panose="02010800040101010101" pitchFamily="2" charset="-122"/>
          </a:endParaRPr>
        </a:p>
      </dgm:t>
    </dgm:pt>
    <dgm:pt modelId="{5A4727C6-0B9F-4DBB-9FD5-4817C9BACE96}" type="sibTrans" cxnId="{AFA97AA9-5282-4543-A54D-851A40607C42}">
      <dgm:prSet/>
      <dgm:spPr/>
      <dgm:t>
        <a:bodyPr/>
        <a:lstStyle/>
        <a:p>
          <a:endParaRPr lang="zh-CN" altLang="en-US"/>
        </a:p>
      </dgm:t>
    </dgm:pt>
    <dgm:pt modelId="{DCF8B728-F144-4EC7-AF0E-C62B9EF024D9}">
      <dgm:prSet phldr="0" custT="0"/>
      <dgm:spPr/>
      <dgm:t>
        <a:bodyPr vert="horz" wrap="square"/>
        <a:lstStyle/>
        <a:p>
          <a:pPr>
            <a:lnSpc>
              <a:spcPct val="100000"/>
            </a:lnSpc>
            <a:spcBef>
              <a:spcPct val="0"/>
            </a:spcBef>
            <a:spcAft>
              <a:spcPct val="35000"/>
            </a:spcAft>
          </a:pPr>
          <a:r>
            <a:rPr lang="zh-CN" b="1">
              <a:latin typeface="微软雅黑" panose="020B0503020204020204" charset="-122"/>
              <a:ea typeface="微软雅黑" panose="020B0503020204020204" charset="-122"/>
            </a:rPr>
            <a:t>教学新要求</a:t>
          </a:r>
        </a:p>
      </dgm:t>
    </dgm:pt>
    <dgm:pt modelId="{C4168CC7-0117-47CB-831D-DD40E85AF4A3}" type="parTrans" cxnId="{D575D017-BD4F-4365-A5BB-DC4075E6A5A0}">
      <dgm:prSet/>
      <dgm:spPr/>
      <dgm:t>
        <a:bodyPr/>
        <a:lstStyle/>
        <a:p>
          <a:endParaRPr lang="zh-CN" altLang="en-US"/>
        </a:p>
      </dgm:t>
    </dgm:pt>
    <dgm:pt modelId="{1671B494-24C0-4197-8424-37496597B4DB}" type="sibTrans" cxnId="{D575D017-BD4F-4365-A5BB-DC4075E6A5A0}">
      <dgm:prSet/>
      <dgm:spPr/>
      <dgm:t>
        <a:bodyPr/>
        <a:lstStyle/>
        <a:p>
          <a:endParaRPr lang="zh-CN" altLang="en-US"/>
        </a:p>
      </dgm:t>
    </dgm:pt>
    <dgm:pt modelId="{ACC556BC-B091-4088-80C6-AED14A312FB5}">
      <dgm:prSet phldrT="[文本]" phldr="0" custT="0"/>
      <dgm:spPr/>
      <dgm:t>
        <a:bodyPr vert="horz" wrap="square"/>
        <a:lstStyle/>
        <a:p>
          <a:pPr>
            <a:lnSpc>
              <a:spcPct val="100000"/>
            </a:lnSpc>
            <a:spcBef>
              <a:spcPct val="0"/>
            </a:spcBef>
            <a:spcAft>
              <a:spcPct val="35000"/>
            </a:spcAft>
          </a:pPr>
          <a:r>
            <a:rPr lang="zh-CN" altLang="en-US">
              <a:solidFill>
                <a:srgbClr val="2D2DFF"/>
              </a:solidFill>
              <a:latin typeface="华文琥珀" panose="02010800040101010101" pitchFamily="2" charset="-122"/>
              <a:ea typeface="华文琥珀" panose="02010800040101010101" pitchFamily="2" charset="-122"/>
            </a:rPr>
            <a:t>课程新理念</a:t>
          </a:r>
        </a:p>
      </dgm:t>
    </dgm:pt>
    <dgm:pt modelId="{D8C837FD-B8AC-4CC7-A639-B541B9D52215}" type="parTrans" cxnId="{34DC3FFC-F131-448C-90E1-61559F05AFCC}">
      <dgm:prSet phldr="0" custT="0"/>
      <dgm:spPr/>
      <dgm:t>
        <a:bodyPr vert="horz" wrap="square"/>
        <a:lstStyle/>
        <a:p>
          <a:pPr>
            <a:lnSpc>
              <a:spcPct val="100000"/>
            </a:lnSpc>
            <a:spcBef>
              <a:spcPct val="0"/>
            </a:spcBef>
            <a:spcAft>
              <a:spcPct val="35000"/>
            </a:spcAft>
          </a:pPr>
          <a:endParaRPr lang="zh-CN" altLang="en-US">
            <a:latin typeface="华文琥珀" panose="02010800040101010101" pitchFamily="2" charset="-122"/>
            <a:ea typeface="华文琥珀" panose="02010800040101010101" pitchFamily="2" charset="-122"/>
          </a:endParaRPr>
        </a:p>
      </dgm:t>
    </dgm:pt>
    <dgm:pt modelId="{F98D1FBC-D7A2-45AF-ABA0-D342C8F70BC4}" type="sibTrans" cxnId="{34DC3FFC-F131-448C-90E1-61559F05AFCC}">
      <dgm:prSet/>
      <dgm:spPr/>
      <dgm:t>
        <a:bodyPr/>
        <a:lstStyle/>
        <a:p>
          <a:endParaRPr lang="zh-CN" altLang="en-US"/>
        </a:p>
      </dgm:t>
    </dgm:pt>
    <dgm:pt modelId="{3159887D-BC34-4F44-B574-5DC0809E4A70}" type="pres">
      <dgm:prSet presAssocID="{E06C2808-4946-4D10-B3C6-CFECB6B88B69}" presName="Name0" presStyleCnt="0">
        <dgm:presLayoutVars>
          <dgm:chMax val="1"/>
          <dgm:dir/>
          <dgm:animLvl val="ctr"/>
          <dgm:resizeHandles val="exact"/>
        </dgm:presLayoutVars>
      </dgm:prSet>
      <dgm:spPr/>
    </dgm:pt>
    <dgm:pt modelId="{B49960C0-2478-4BCF-A9C0-745AB8F5088C}" type="pres">
      <dgm:prSet presAssocID="{606C32C2-2B81-43D2-8731-7AA5BC539E85}" presName="centerShape" presStyleLbl="node0" presStyleIdx="0" presStyleCnt="1"/>
      <dgm:spPr/>
    </dgm:pt>
    <dgm:pt modelId="{EC0B8BA3-D1A0-4681-887A-385E8DD367D4}" type="pres">
      <dgm:prSet presAssocID="{F725B255-70E4-4BF2-A614-1EEFDC4C0EBD}" presName="parTrans" presStyleLbl="sibTrans2D1" presStyleIdx="0" presStyleCnt="6"/>
      <dgm:spPr/>
    </dgm:pt>
    <dgm:pt modelId="{3EC7B1D9-2BD6-405A-B2BE-EE40634A0814}" type="pres">
      <dgm:prSet presAssocID="{F725B255-70E4-4BF2-A614-1EEFDC4C0EBD}" presName="connectorText" presStyleLbl="sibTrans2D1" presStyleIdx="0" presStyleCnt="6"/>
      <dgm:spPr/>
    </dgm:pt>
    <dgm:pt modelId="{E439FB7C-643C-454F-9092-F27C7C66C5B0}" type="pres">
      <dgm:prSet presAssocID="{9EB41CF7-2687-4840-AAF4-087A996B7653}" presName="node" presStyleLbl="node1" presStyleIdx="0" presStyleCnt="6">
        <dgm:presLayoutVars>
          <dgm:bulletEnabled val="1"/>
        </dgm:presLayoutVars>
      </dgm:prSet>
      <dgm:spPr/>
    </dgm:pt>
    <dgm:pt modelId="{7B6555EF-08DC-4AF8-B351-7FF0D98BC600}" type="pres">
      <dgm:prSet presAssocID="{3006E1B4-77FC-4EBD-A8B7-17D26EF2CDA2}" presName="parTrans" presStyleLbl="sibTrans2D1" presStyleIdx="1" presStyleCnt="6"/>
      <dgm:spPr/>
    </dgm:pt>
    <dgm:pt modelId="{54D044D7-DDFF-4962-9EA3-1FA11B88BED4}" type="pres">
      <dgm:prSet presAssocID="{3006E1B4-77FC-4EBD-A8B7-17D26EF2CDA2}" presName="connectorText" presStyleLbl="sibTrans2D1" presStyleIdx="1" presStyleCnt="6"/>
      <dgm:spPr/>
    </dgm:pt>
    <dgm:pt modelId="{DA72E5D4-62CF-433D-B5E8-B21F597C9891}" type="pres">
      <dgm:prSet presAssocID="{1FD7F08B-44CE-4CDA-8621-DB00C9588F7D}" presName="node" presStyleLbl="node1" presStyleIdx="1" presStyleCnt="6">
        <dgm:presLayoutVars>
          <dgm:bulletEnabled val="1"/>
        </dgm:presLayoutVars>
      </dgm:prSet>
      <dgm:spPr/>
    </dgm:pt>
    <dgm:pt modelId="{8715C763-A471-44E9-861E-594264207349}" type="pres">
      <dgm:prSet presAssocID="{38FC0B14-6979-4167-A4E1-573708E78C5A}" presName="parTrans" presStyleLbl="sibTrans2D1" presStyleIdx="2" presStyleCnt="6"/>
      <dgm:spPr/>
    </dgm:pt>
    <dgm:pt modelId="{373F551C-30AE-48A1-8609-FC4BDDB90A66}" type="pres">
      <dgm:prSet presAssocID="{38FC0B14-6979-4167-A4E1-573708E78C5A}" presName="connectorText" presStyleLbl="sibTrans2D1" presStyleIdx="2" presStyleCnt="6"/>
      <dgm:spPr/>
    </dgm:pt>
    <dgm:pt modelId="{40C2FA27-BD4B-410A-863C-1BE02DB0E3BE}" type="pres">
      <dgm:prSet presAssocID="{ADED47CE-A0EF-4FB0-BBC7-BAA2394A2793}" presName="node" presStyleLbl="node1" presStyleIdx="2" presStyleCnt="6">
        <dgm:presLayoutVars>
          <dgm:bulletEnabled val="1"/>
        </dgm:presLayoutVars>
      </dgm:prSet>
      <dgm:spPr/>
    </dgm:pt>
    <dgm:pt modelId="{BAA4AF61-D85D-4172-B49F-287A0B9C89FD}" type="pres">
      <dgm:prSet presAssocID="{E7143639-131F-4238-BF6C-40B660E1F12E}" presName="parTrans" presStyleLbl="sibTrans2D1" presStyleIdx="3" presStyleCnt="6"/>
      <dgm:spPr/>
    </dgm:pt>
    <dgm:pt modelId="{0EA34702-5ACE-401D-9EDC-0AEAC90B2447}" type="pres">
      <dgm:prSet presAssocID="{E7143639-131F-4238-BF6C-40B660E1F12E}" presName="connectorText" presStyleLbl="sibTrans2D1" presStyleIdx="3" presStyleCnt="6"/>
      <dgm:spPr/>
    </dgm:pt>
    <dgm:pt modelId="{9E9F3594-8892-41E8-B3EB-FCDEECCFF202}" type="pres">
      <dgm:prSet presAssocID="{31D1D303-25E8-4D32-91E3-085595839514}" presName="node" presStyleLbl="node1" presStyleIdx="3" presStyleCnt="6">
        <dgm:presLayoutVars>
          <dgm:bulletEnabled val="1"/>
        </dgm:presLayoutVars>
      </dgm:prSet>
      <dgm:spPr/>
    </dgm:pt>
    <dgm:pt modelId="{B1F19C04-2AEC-4EF6-98C0-AFBEE251C4A0}" type="pres">
      <dgm:prSet presAssocID="{C4168CC7-0117-47CB-831D-DD40E85AF4A3}" presName="parTrans" presStyleLbl="sibTrans2D1" presStyleIdx="4" presStyleCnt="6"/>
      <dgm:spPr/>
    </dgm:pt>
    <dgm:pt modelId="{5BC7C4C2-C48B-4887-AEF2-F87AF9F4F289}" type="pres">
      <dgm:prSet presAssocID="{C4168CC7-0117-47CB-831D-DD40E85AF4A3}" presName="connectorText" presStyleLbl="sibTrans2D1" presStyleIdx="4" presStyleCnt="6"/>
      <dgm:spPr/>
    </dgm:pt>
    <dgm:pt modelId="{B0A6623D-19D9-40E7-9F49-BE16F48268AE}" type="pres">
      <dgm:prSet presAssocID="{DCF8B728-F144-4EC7-AF0E-C62B9EF024D9}" presName="node" presStyleLbl="node1" presStyleIdx="4" presStyleCnt="6">
        <dgm:presLayoutVars>
          <dgm:bulletEnabled val="1"/>
        </dgm:presLayoutVars>
      </dgm:prSet>
      <dgm:spPr/>
    </dgm:pt>
    <dgm:pt modelId="{61326397-1233-4C08-8969-7FBCBC2B26B2}" type="pres">
      <dgm:prSet presAssocID="{D8C837FD-B8AC-4CC7-A639-B541B9D52215}" presName="parTrans" presStyleLbl="sibTrans2D1" presStyleIdx="5" presStyleCnt="6"/>
      <dgm:spPr/>
    </dgm:pt>
    <dgm:pt modelId="{6505D330-90B3-4BB2-8F76-B02E19E3B067}" type="pres">
      <dgm:prSet presAssocID="{D8C837FD-B8AC-4CC7-A639-B541B9D52215}" presName="connectorText" presStyleLbl="sibTrans2D1" presStyleIdx="5" presStyleCnt="6"/>
      <dgm:spPr/>
    </dgm:pt>
    <dgm:pt modelId="{EFD94A1D-1705-44D4-9F71-52ACA21AC469}" type="pres">
      <dgm:prSet presAssocID="{ACC556BC-B091-4088-80C6-AED14A312FB5}" presName="node" presStyleLbl="node1" presStyleIdx="5" presStyleCnt="6">
        <dgm:presLayoutVars>
          <dgm:bulletEnabled val="1"/>
        </dgm:presLayoutVars>
      </dgm:prSet>
      <dgm:spPr/>
    </dgm:pt>
  </dgm:ptLst>
  <dgm:cxnLst>
    <dgm:cxn modelId="{D575D017-BD4F-4365-A5BB-DC4075E6A5A0}" srcId="{606C32C2-2B81-43D2-8731-7AA5BC539E85}" destId="{DCF8B728-F144-4EC7-AF0E-C62B9EF024D9}" srcOrd="4" destOrd="0" parTransId="{C4168CC7-0117-47CB-831D-DD40E85AF4A3}" sibTransId="{1671B494-24C0-4197-8424-37496597B4DB}"/>
    <dgm:cxn modelId="{596C931E-189F-49DE-8683-DABCD1194457}" type="presOf" srcId="{E7143639-131F-4238-BF6C-40B660E1F12E}" destId="{0EA34702-5ACE-401D-9EDC-0AEAC90B2447}" srcOrd="1" destOrd="0" presId="urn:microsoft.com/office/officeart/2005/8/layout/radial5"/>
    <dgm:cxn modelId="{DD94631F-02AB-4669-A0B5-B87886CB643E}" type="presOf" srcId="{31D1D303-25E8-4D32-91E3-085595839514}" destId="{9E9F3594-8892-41E8-B3EB-FCDEECCFF202}" srcOrd="0" destOrd="0" presId="urn:microsoft.com/office/officeart/2005/8/layout/radial5"/>
    <dgm:cxn modelId="{D80B3A20-679D-4967-94D1-0DFC19C28DE1}" type="presOf" srcId="{ADED47CE-A0EF-4FB0-BBC7-BAA2394A2793}" destId="{40C2FA27-BD4B-410A-863C-1BE02DB0E3BE}" srcOrd="0" destOrd="0" presId="urn:microsoft.com/office/officeart/2005/8/layout/radial5"/>
    <dgm:cxn modelId="{D0DBDF25-A7D8-4CAE-ABB0-A876F1134F41}" type="presOf" srcId="{38FC0B14-6979-4167-A4E1-573708E78C5A}" destId="{373F551C-30AE-48A1-8609-FC4BDDB90A66}" srcOrd="1" destOrd="0" presId="urn:microsoft.com/office/officeart/2005/8/layout/radial5"/>
    <dgm:cxn modelId="{A77F1A3D-19C3-4A0E-B4E1-D232AA8EBC3A}" type="presOf" srcId="{E06C2808-4946-4D10-B3C6-CFECB6B88B69}" destId="{3159887D-BC34-4F44-B574-5DC0809E4A70}" srcOrd="0" destOrd="0" presId="urn:microsoft.com/office/officeart/2005/8/layout/radial5"/>
    <dgm:cxn modelId="{32D16C60-9EBB-4426-BFF8-07D1169DA464}" type="presOf" srcId="{ACC556BC-B091-4088-80C6-AED14A312FB5}" destId="{EFD94A1D-1705-44D4-9F71-52ACA21AC469}" srcOrd="0" destOrd="0" presId="urn:microsoft.com/office/officeart/2005/8/layout/radial5"/>
    <dgm:cxn modelId="{F31CA160-E70F-4E75-B37C-854CD71834D1}" type="presOf" srcId="{606C32C2-2B81-43D2-8731-7AA5BC539E85}" destId="{B49960C0-2478-4BCF-A9C0-745AB8F5088C}" srcOrd="0" destOrd="0" presId="urn:microsoft.com/office/officeart/2005/8/layout/radial5"/>
    <dgm:cxn modelId="{B0792D63-5031-438C-9F91-40E551F4C782}" srcId="{606C32C2-2B81-43D2-8731-7AA5BC539E85}" destId="{1FD7F08B-44CE-4CDA-8621-DB00C9588F7D}" srcOrd="1" destOrd="0" parTransId="{3006E1B4-77FC-4EBD-A8B7-17D26EF2CDA2}" sibTransId="{397A3741-028F-425D-9B8D-8571BF64A664}"/>
    <dgm:cxn modelId="{B5781D64-4A9F-464B-9D2F-0887C84AB20E}" type="presOf" srcId="{DCF8B728-F144-4EC7-AF0E-C62B9EF024D9}" destId="{B0A6623D-19D9-40E7-9F49-BE16F48268AE}" srcOrd="0" destOrd="0" presId="urn:microsoft.com/office/officeart/2005/8/layout/radial5"/>
    <dgm:cxn modelId="{A59EE166-16E8-421D-B96B-B411F5C0D295}" type="presOf" srcId="{C4168CC7-0117-47CB-831D-DD40E85AF4A3}" destId="{5BC7C4C2-C48B-4887-AEF2-F87AF9F4F289}" srcOrd="1" destOrd="0" presId="urn:microsoft.com/office/officeart/2005/8/layout/radial5"/>
    <dgm:cxn modelId="{3FF29F48-F8EE-41AD-9DB3-5DCE4F611523}" srcId="{606C32C2-2B81-43D2-8731-7AA5BC539E85}" destId="{9EB41CF7-2687-4840-AAF4-087A996B7653}" srcOrd="0" destOrd="0" parTransId="{F725B255-70E4-4BF2-A614-1EEFDC4C0EBD}" sibTransId="{BE024001-52C8-4377-9A93-EA2645AD60B3}"/>
    <dgm:cxn modelId="{C1602D4D-233B-491D-9CDF-E46C485680DC}" type="presOf" srcId="{D8C837FD-B8AC-4CC7-A639-B541B9D52215}" destId="{6505D330-90B3-4BB2-8F76-B02E19E3B067}" srcOrd="1" destOrd="0" presId="urn:microsoft.com/office/officeart/2005/8/layout/radial5"/>
    <dgm:cxn modelId="{DAE1F051-1ADA-468B-997F-B8FFF838352A}" srcId="{E06C2808-4946-4D10-B3C6-CFECB6B88B69}" destId="{606C32C2-2B81-43D2-8731-7AA5BC539E85}" srcOrd="0" destOrd="0" parTransId="{6A930F7C-102B-4B74-A810-0EF8A77C9C80}" sibTransId="{6834A72C-D888-4AEC-9D62-346A2EEC237F}"/>
    <dgm:cxn modelId="{79F31D72-9C30-48EF-A292-9E660794FD5E}" type="presOf" srcId="{3006E1B4-77FC-4EBD-A8B7-17D26EF2CDA2}" destId="{54D044D7-DDFF-4962-9EA3-1FA11B88BED4}" srcOrd="1" destOrd="0" presId="urn:microsoft.com/office/officeart/2005/8/layout/radial5"/>
    <dgm:cxn modelId="{7DE9D873-F438-4A15-B5CC-E588FA49CBC4}" type="presOf" srcId="{E7143639-131F-4238-BF6C-40B660E1F12E}" destId="{BAA4AF61-D85D-4172-B49F-287A0B9C89FD}" srcOrd="0" destOrd="0" presId="urn:microsoft.com/office/officeart/2005/8/layout/radial5"/>
    <dgm:cxn modelId="{78F30E54-6355-49D3-AA74-48E63AD3980D}" type="presOf" srcId="{9EB41CF7-2687-4840-AAF4-087A996B7653}" destId="{E439FB7C-643C-454F-9092-F27C7C66C5B0}" srcOrd="0" destOrd="0" presId="urn:microsoft.com/office/officeart/2005/8/layout/radial5"/>
    <dgm:cxn modelId="{C3C87274-6CF4-4432-8A1D-957A579443F2}" type="presOf" srcId="{F725B255-70E4-4BF2-A614-1EEFDC4C0EBD}" destId="{EC0B8BA3-D1A0-4681-887A-385E8DD367D4}" srcOrd="0" destOrd="0" presId="urn:microsoft.com/office/officeart/2005/8/layout/radial5"/>
    <dgm:cxn modelId="{59EE0757-0C13-46E1-B133-53E3BE4FEF40}" srcId="{606C32C2-2B81-43D2-8731-7AA5BC539E85}" destId="{ADED47CE-A0EF-4FB0-BBC7-BAA2394A2793}" srcOrd="2" destOrd="0" parTransId="{38FC0B14-6979-4167-A4E1-573708E78C5A}" sibTransId="{B5F1CA28-8CB5-4279-A728-FAB1D4616C8A}"/>
    <dgm:cxn modelId="{17BF977C-DB23-48A5-93DD-4A26189AE031}" type="presOf" srcId="{38FC0B14-6979-4167-A4E1-573708E78C5A}" destId="{8715C763-A471-44E9-861E-594264207349}" srcOrd="0" destOrd="0" presId="urn:microsoft.com/office/officeart/2005/8/layout/radial5"/>
    <dgm:cxn modelId="{EC7A9C8C-5EE8-49EE-ADE2-10DDA6CB335C}" type="presOf" srcId="{C4168CC7-0117-47CB-831D-DD40E85AF4A3}" destId="{B1F19C04-2AEC-4EF6-98C0-AFBEE251C4A0}" srcOrd="0" destOrd="0" presId="urn:microsoft.com/office/officeart/2005/8/layout/radial5"/>
    <dgm:cxn modelId="{91421592-BAF9-4804-BA04-005352FE2BF5}" type="presOf" srcId="{F725B255-70E4-4BF2-A614-1EEFDC4C0EBD}" destId="{3EC7B1D9-2BD6-405A-B2BE-EE40634A0814}" srcOrd="1" destOrd="0" presId="urn:microsoft.com/office/officeart/2005/8/layout/radial5"/>
    <dgm:cxn modelId="{AFA97AA9-5282-4543-A54D-851A40607C42}" srcId="{606C32C2-2B81-43D2-8731-7AA5BC539E85}" destId="{31D1D303-25E8-4D32-91E3-085595839514}" srcOrd="3" destOrd="0" parTransId="{E7143639-131F-4238-BF6C-40B660E1F12E}" sibTransId="{5A4727C6-0B9F-4DBB-9FD5-4817C9BACE96}"/>
    <dgm:cxn modelId="{C91681AF-DD8E-48D7-B2BF-6B7DFAF62056}" type="presOf" srcId="{3006E1B4-77FC-4EBD-A8B7-17D26EF2CDA2}" destId="{7B6555EF-08DC-4AF8-B351-7FF0D98BC600}" srcOrd="0" destOrd="0" presId="urn:microsoft.com/office/officeart/2005/8/layout/radial5"/>
    <dgm:cxn modelId="{E4EFE4D6-337C-4C41-AB38-9FFB262EB3F8}" type="presOf" srcId="{D8C837FD-B8AC-4CC7-A639-B541B9D52215}" destId="{61326397-1233-4C08-8969-7FBCBC2B26B2}" srcOrd="0" destOrd="0" presId="urn:microsoft.com/office/officeart/2005/8/layout/radial5"/>
    <dgm:cxn modelId="{07DEBDF1-1BA4-4A8C-AFF5-31005F4B9A74}" type="presOf" srcId="{1FD7F08B-44CE-4CDA-8621-DB00C9588F7D}" destId="{DA72E5D4-62CF-433D-B5E8-B21F597C9891}" srcOrd="0" destOrd="0" presId="urn:microsoft.com/office/officeart/2005/8/layout/radial5"/>
    <dgm:cxn modelId="{34DC3FFC-F131-448C-90E1-61559F05AFCC}" srcId="{606C32C2-2B81-43D2-8731-7AA5BC539E85}" destId="{ACC556BC-B091-4088-80C6-AED14A312FB5}" srcOrd="5" destOrd="0" parTransId="{D8C837FD-B8AC-4CC7-A639-B541B9D52215}" sibTransId="{F98D1FBC-D7A2-45AF-ABA0-D342C8F70BC4}"/>
    <dgm:cxn modelId="{CB139E42-03A9-4921-95B1-3A7A6978ED1E}" type="presParOf" srcId="{3159887D-BC34-4F44-B574-5DC0809E4A70}" destId="{B49960C0-2478-4BCF-A9C0-745AB8F5088C}" srcOrd="0" destOrd="0" presId="urn:microsoft.com/office/officeart/2005/8/layout/radial5"/>
    <dgm:cxn modelId="{3DCCE8F7-762A-4B37-A2D8-F0F702FAB66F}" type="presParOf" srcId="{3159887D-BC34-4F44-B574-5DC0809E4A70}" destId="{EC0B8BA3-D1A0-4681-887A-385E8DD367D4}" srcOrd="1" destOrd="0" presId="urn:microsoft.com/office/officeart/2005/8/layout/radial5"/>
    <dgm:cxn modelId="{C4E2F36E-FD10-4442-8F0A-269ECA158A4B}" type="presParOf" srcId="{EC0B8BA3-D1A0-4681-887A-385E8DD367D4}" destId="{3EC7B1D9-2BD6-405A-B2BE-EE40634A0814}" srcOrd="0" destOrd="0" presId="urn:microsoft.com/office/officeart/2005/8/layout/radial5"/>
    <dgm:cxn modelId="{68928AB4-8319-4BCB-A005-AE26EF3FF031}" type="presParOf" srcId="{3159887D-BC34-4F44-B574-5DC0809E4A70}" destId="{E439FB7C-643C-454F-9092-F27C7C66C5B0}" srcOrd="2" destOrd="0" presId="urn:microsoft.com/office/officeart/2005/8/layout/radial5"/>
    <dgm:cxn modelId="{40A4575E-00EB-4999-99B7-B808D4684DBD}" type="presParOf" srcId="{3159887D-BC34-4F44-B574-5DC0809E4A70}" destId="{7B6555EF-08DC-4AF8-B351-7FF0D98BC600}" srcOrd="3" destOrd="0" presId="urn:microsoft.com/office/officeart/2005/8/layout/radial5"/>
    <dgm:cxn modelId="{257F0E99-286C-4E07-B9B5-1DDAD2BA5BF1}" type="presParOf" srcId="{7B6555EF-08DC-4AF8-B351-7FF0D98BC600}" destId="{54D044D7-DDFF-4962-9EA3-1FA11B88BED4}" srcOrd="0" destOrd="0" presId="urn:microsoft.com/office/officeart/2005/8/layout/radial5"/>
    <dgm:cxn modelId="{57065587-D702-4CCE-A395-61A9559C3A4D}" type="presParOf" srcId="{3159887D-BC34-4F44-B574-5DC0809E4A70}" destId="{DA72E5D4-62CF-433D-B5E8-B21F597C9891}" srcOrd="4" destOrd="0" presId="urn:microsoft.com/office/officeart/2005/8/layout/radial5"/>
    <dgm:cxn modelId="{545129AB-067D-402E-BC85-37522F42C53B}" type="presParOf" srcId="{3159887D-BC34-4F44-B574-5DC0809E4A70}" destId="{8715C763-A471-44E9-861E-594264207349}" srcOrd="5" destOrd="0" presId="urn:microsoft.com/office/officeart/2005/8/layout/radial5"/>
    <dgm:cxn modelId="{6094BB9A-FBBE-4C24-981E-1FCEFA3D5AE8}" type="presParOf" srcId="{8715C763-A471-44E9-861E-594264207349}" destId="{373F551C-30AE-48A1-8609-FC4BDDB90A66}" srcOrd="0" destOrd="0" presId="urn:microsoft.com/office/officeart/2005/8/layout/radial5"/>
    <dgm:cxn modelId="{03520F7F-EE8F-4584-8CD4-79C418CF0F26}" type="presParOf" srcId="{3159887D-BC34-4F44-B574-5DC0809E4A70}" destId="{40C2FA27-BD4B-410A-863C-1BE02DB0E3BE}" srcOrd="6" destOrd="0" presId="urn:microsoft.com/office/officeart/2005/8/layout/radial5"/>
    <dgm:cxn modelId="{CDA6CE17-4A8D-401C-818F-3797FF4C4C1C}" type="presParOf" srcId="{3159887D-BC34-4F44-B574-5DC0809E4A70}" destId="{BAA4AF61-D85D-4172-B49F-287A0B9C89FD}" srcOrd="7" destOrd="0" presId="urn:microsoft.com/office/officeart/2005/8/layout/radial5"/>
    <dgm:cxn modelId="{D6D4FF0C-EAFB-4A40-9B62-F34943F21012}" type="presParOf" srcId="{BAA4AF61-D85D-4172-B49F-287A0B9C89FD}" destId="{0EA34702-5ACE-401D-9EDC-0AEAC90B2447}" srcOrd="0" destOrd="0" presId="urn:microsoft.com/office/officeart/2005/8/layout/radial5"/>
    <dgm:cxn modelId="{C601B1D6-E3FE-4011-AA92-11C2C8EFCAD4}" type="presParOf" srcId="{3159887D-BC34-4F44-B574-5DC0809E4A70}" destId="{9E9F3594-8892-41E8-B3EB-FCDEECCFF202}" srcOrd="8" destOrd="0" presId="urn:microsoft.com/office/officeart/2005/8/layout/radial5"/>
    <dgm:cxn modelId="{E4EC221D-0B76-4CC4-B4BA-66C8BA036BA6}" type="presParOf" srcId="{3159887D-BC34-4F44-B574-5DC0809E4A70}" destId="{B1F19C04-2AEC-4EF6-98C0-AFBEE251C4A0}" srcOrd="9" destOrd="0" presId="urn:microsoft.com/office/officeart/2005/8/layout/radial5"/>
    <dgm:cxn modelId="{2CDF75F0-5165-4ACF-9AA0-8DFDB1AC48DB}" type="presParOf" srcId="{B1F19C04-2AEC-4EF6-98C0-AFBEE251C4A0}" destId="{5BC7C4C2-C48B-4887-AEF2-F87AF9F4F289}" srcOrd="0" destOrd="0" presId="urn:microsoft.com/office/officeart/2005/8/layout/radial5"/>
    <dgm:cxn modelId="{2BD9D0F7-5D6D-4E9C-B0E0-6F9B4D51544F}" type="presParOf" srcId="{3159887D-BC34-4F44-B574-5DC0809E4A70}" destId="{B0A6623D-19D9-40E7-9F49-BE16F48268AE}" srcOrd="10" destOrd="0" presId="urn:microsoft.com/office/officeart/2005/8/layout/radial5"/>
    <dgm:cxn modelId="{3D2C6AF9-10DE-44D8-97A0-7195E59E8A25}" type="presParOf" srcId="{3159887D-BC34-4F44-B574-5DC0809E4A70}" destId="{61326397-1233-4C08-8969-7FBCBC2B26B2}" srcOrd="11" destOrd="0" presId="urn:microsoft.com/office/officeart/2005/8/layout/radial5"/>
    <dgm:cxn modelId="{DB2F9004-A345-4A1F-B388-D79ED1EDB65D}" type="presParOf" srcId="{61326397-1233-4C08-8969-7FBCBC2B26B2}" destId="{6505D330-90B3-4BB2-8F76-B02E19E3B067}" srcOrd="0" destOrd="0" presId="urn:microsoft.com/office/officeart/2005/8/layout/radial5"/>
    <dgm:cxn modelId="{C1F7F4C2-CF24-4C81-B706-15564A53F039}" type="presParOf" srcId="{3159887D-BC34-4F44-B574-5DC0809E4A70}" destId="{EFD94A1D-1705-44D4-9F71-52ACA21AC469}" srcOrd="12"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DA203-3BBF-4383-8E8E-CD962B7E4DF6}">
      <dsp:nvSpPr>
        <dsp:cNvPr id="0" name=""/>
        <dsp:cNvSpPr/>
      </dsp:nvSpPr>
      <dsp:spPr bwMode="white">
        <a:xfrm>
          <a:off x="1643638" y="1827541"/>
          <a:ext cx="1091682" cy="125130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ct val="35000"/>
            </a:spcAft>
            <a:buNone/>
          </a:pPr>
          <a:r>
            <a:rPr lang="zh-CN" altLang="en-US" sz="1600" b="1" kern="1200" dirty="0">
              <a:latin typeface="微软雅黑" panose="020B0503020204020204" charset="-122"/>
              <a:ea typeface="微软雅黑" panose="020B0503020204020204" charset="-122"/>
            </a:rPr>
            <a:t>人文素养</a:t>
          </a:r>
          <a:endParaRPr sz="6500" kern="1200">
            <a:latin typeface="微软雅黑" panose="020B0503020204020204" charset="-122"/>
            <a:ea typeface="微软雅黑" panose="020B0503020204020204" charset="-122"/>
          </a:endParaRPr>
        </a:p>
      </dsp:txBody>
      <dsp:txXfrm>
        <a:off x="1803511" y="2010791"/>
        <a:ext cx="771936" cy="884807"/>
      </dsp:txXfrm>
    </dsp:sp>
    <dsp:sp modelId="{45101A9B-5379-4FCD-BD97-A4D689687F78}">
      <dsp:nvSpPr>
        <dsp:cNvPr id="0" name=""/>
        <dsp:cNvSpPr/>
      </dsp:nvSpPr>
      <dsp:spPr>
        <a:xfrm rot="10800000">
          <a:off x="535611" y="2292612"/>
          <a:ext cx="1047085" cy="321165"/>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58D5686-A31D-47E2-A41C-0F844C024D10}">
      <dsp:nvSpPr>
        <dsp:cNvPr id="0" name=""/>
        <dsp:cNvSpPr/>
      </dsp:nvSpPr>
      <dsp:spPr bwMode="white">
        <a:xfrm>
          <a:off x="335" y="2024974"/>
          <a:ext cx="1070553" cy="85644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100000"/>
            </a:lnSpc>
            <a:spcBef>
              <a:spcPct val="0"/>
            </a:spcBef>
            <a:spcAft>
              <a:spcPct val="35000"/>
            </a:spcAft>
            <a:buNone/>
          </a:pPr>
          <a:r>
            <a:rPr lang="zh-CN" altLang="en-US" sz="1600" b="1" kern="1200" dirty="0">
              <a:solidFill>
                <a:srgbClr val="4831D3"/>
              </a:solidFill>
              <a:latin typeface="微软雅黑" panose="020B0503020204020204" charset="-122"/>
              <a:ea typeface="微软雅黑" panose="020B0503020204020204" charset="-122"/>
            </a:rPr>
            <a:t>唯物史观（理论）</a:t>
          </a:r>
        </a:p>
      </dsp:txBody>
      <dsp:txXfrm>
        <a:off x="25419" y="2050058"/>
        <a:ext cx="1020385" cy="806274"/>
      </dsp:txXfrm>
    </dsp:sp>
    <dsp:sp modelId="{46858A17-002C-4A6C-85CE-872F04F37A47}">
      <dsp:nvSpPr>
        <dsp:cNvPr id="0" name=""/>
        <dsp:cNvSpPr/>
      </dsp:nvSpPr>
      <dsp:spPr>
        <a:xfrm rot="13500000">
          <a:off x="871636" y="1481377"/>
          <a:ext cx="1013217" cy="321165"/>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1D75059-EE2E-4D97-9CA3-BBEE12C4ACB6}">
      <dsp:nvSpPr>
        <dsp:cNvPr id="0" name=""/>
        <dsp:cNvSpPr/>
      </dsp:nvSpPr>
      <dsp:spPr bwMode="white">
        <a:xfrm>
          <a:off x="484742" y="855512"/>
          <a:ext cx="1070553" cy="85644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100000"/>
            </a:lnSpc>
            <a:spcBef>
              <a:spcPct val="0"/>
            </a:spcBef>
            <a:spcAft>
              <a:spcPct val="35000"/>
            </a:spcAft>
            <a:buNone/>
          </a:pPr>
          <a:r>
            <a:rPr lang="zh-CN" altLang="en-US" sz="1600" b="1" kern="1200" dirty="0">
              <a:solidFill>
                <a:srgbClr val="4831D3"/>
              </a:solidFill>
              <a:latin typeface="微软雅黑" panose="020B0503020204020204" charset="-122"/>
              <a:ea typeface="微软雅黑" panose="020B0503020204020204" charset="-122"/>
            </a:rPr>
            <a:t>时空观念（知识）</a:t>
          </a:r>
        </a:p>
      </dsp:txBody>
      <dsp:txXfrm>
        <a:off x="509826" y="880596"/>
        <a:ext cx="1020385" cy="806274"/>
      </dsp:txXfrm>
    </dsp:sp>
    <dsp:sp modelId="{618F21E5-8D70-49CB-B1DB-5554DC0882B5}">
      <dsp:nvSpPr>
        <dsp:cNvPr id="0" name=""/>
        <dsp:cNvSpPr/>
      </dsp:nvSpPr>
      <dsp:spPr>
        <a:xfrm rot="16200000">
          <a:off x="1703648" y="1124575"/>
          <a:ext cx="971662" cy="321165"/>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33488B7-4CBE-47F7-BB26-2F80E91A5612}">
      <dsp:nvSpPr>
        <dsp:cNvPr id="0" name=""/>
        <dsp:cNvSpPr/>
      </dsp:nvSpPr>
      <dsp:spPr bwMode="white">
        <a:xfrm>
          <a:off x="1654203" y="371105"/>
          <a:ext cx="1070553" cy="85644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100000"/>
            </a:lnSpc>
            <a:spcBef>
              <a:spcPct val="0"/>
            </a:spcBef>
            <a:spcAft>
              <a:spcPct val="35000"/>
            </a:spcAft>
            <a:buNone/>
          </a:pPr>
          <a:r>
            <a:rPr lang="zh-CN" altLang="en-US" sz="1600" b="1" kern="1200" dirty="0">
              <a:solidFill>
                <a:srgbClr val="4831D3"/>
              </a:solidFill>
              <a:latin typeface="微软雅黑" panose="020B0503020204020204" charset="-122"/>
              <a:ea typeface="微软雅黑" panose="020B0503020204020204" charset="-122"/>
            </a:rPr>
            <a:t>史料求证（方法）</a:t>
          </a:r>
        </a:p>
      </dsp:txBody>
      <dsp:txXfrm>
        <a:off x="1679287" y="396189"/>
        <a:ext cx="1020385" cy="806274"/>
      </dsp:txXfrm>
    </dsp:sp>
    <dsp:sp modelId="{C0FA8504-2DE3-4394-8A6C-EF3A002A8188}">
      <dsp:nvSpPr>
        <dsp:cNvPr id="0" name=""/>
        <dsp:cNvSpPr/>
      </dsp:nvSpPr>
      <dsp:spPr>
        <a:xfrm rot="18900000">
          <a:off x="2494106" y="1481377"/>
          <a:ext cx="1013217" cy="321165"/>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F9549B-BE0D-4A46-895D-C6D1EC67EE3F}">
      <dsp:nvSpPr>
        <dsp:cNvPr id="0" name=""/>
        <dsp:cNvSpPr/>
      </dsp:nvSpPr>
      <dsp:spPr bwMode="white">
        <a:xfrm>
          <a:off x="2823664" y="855512"/>
          <a:ext cx="1070553" cy="85644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100000"/>
            </a:lnSpc>
            <a:spcBef>
              <a:spcPct val="0"/>
            </a:spcBef>
            <a:spcAft>
              <a:spcPct val="35000"/>
            </a:spcAft>
            <a:buNone/>
          </a:pPr>
          <a:r>
            <a:rPr lang="zh-CN" altLang="en-US" sz="1600" b="1" kern="1200" dirty="0">
              <a:latin typeface="微软雅黑" panose="020B0503020204020204" charset="-122"/>
              <a:ea typeface="微软雅黑" panose="020B0503020204020204" charset="-122"/>
            </a:rPr>
            <a:t>历史解释（能力）</a:t>
          </a:r>
          <a:endParaRPr sz="6500" kern="1200">
            <a:latin typeface="微软雅黑" panose="020B0503020204020204" charset="-122"/>
            <a:ea typeface="微软雅黑" panose="020B0503020204020204" charset="-122"/>
          </a:endParaRPr>
        </a:p>
      </dsp:txBody>
      <dsp:txXfrm>
        <a:off x="2848748" y="880596"/>
        <a:ext cx="1020385" cy="806274"/>
      </dsp:txXfrm>
    </dsp:sp>
    <dsp:sp modelId="{71A10FD6-DD9F-43DA-8B61-AD7F2F1DB22B}">
      <dsp:nvSpPr>
        <dsp:cNvPr id="0" name=""/>
        <dsp:cNvSpPr/>
      </dsp:nvSpPr>
      <dsp:spPr>
        <a:xfrm>
          <a:off x="2796262" y="2292612"/>
          <a:ext cx="1047085" cy="321165"/>
        </a:xfrm>
        <a:prstGeom prst="lef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C4AFBD8-AFC8-448E-95C9-37462860B11D}">
      <dsp:nvSpPr>
        <dsp:cNvPr id="0" name=""/>
        <dsp:cNvSpPr/>
      </dsp:nvSpPr>
      <dsp:spPr bwMode="white">
        <a:xfrm>
          <a:off x="3308071" y="2024974"/>
          <a:ext cx="1070553" cy="85644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100000"/>
            </a:lnSpc>
            <a:spcBef>
              <a:spcPct val="0"/>
            </a:spcBef>
            <a:spcAft>
              <a:spcPct val="35000"/>
            </a:spcAft>
            <a:buNone/>
          </a:pPr>
          <a:r>
            <a:rPr lang="zh-CN" altLang="en-US" sz="1600" b="1" kern="1200" dirty="0">
              <a:solidFill>
                <a:srgbClr val="4831D3"/>
              </a:solidFill>
              <a:latin typeface="微软雅黑" panose="020B0503020204020204" charset="-122"/>
              <a:ea typeface="微软雅黑" panose="020B0503020204020204" charset="-122"/>
            </a:rPr>
            <a:t>家国情怀（价值）</a:t>
          </a:r>
        </a:p>
      </dsp:txBody>
      <dsp:txXfrm>
        <a:off x="3333155" y="2050058"/>
        <a:ext cx="1020385" cy="806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960C0-2478-4BCF-A9C0-745AB8F5088C}">
      <dsp:nvSpPr>
        <dsp:cNvPr id="0" name=""/>
        <dsp:cNvSpPr/>
      </dsp:nvSpPr>
      <dsp:spPr>
        <a:xfrm>
          <a:off x="2567033" y="1651998"/>
          <a:ext cx="1177198" cy="117719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100000"/>
            </a:lnSpc>
            <a:spcBef>
              <a:spcPct val="0"/>
            </a:spcBef>
            <a:spcAft>
              <a:spcPct val="35000"/>
            </a:spcAft>
            <a:buNone/>
          </a:pPr>
          <a:r>
            <a:rPr lang="zh-CN" altLang="en-US" sz="2200" kern="1200" dirty="0">
              <a:solidFill>
                <a:srgbClr val="FFFF00"/>
              </a:solidFill>
              <a:latin typeface="华文琥珀" panose="02010800040101010101" pitchFamily="2" charset="-122"/>
              <a:ea typeface="华文琥珀" panose="02010800040101010101" pitchFamily="2" charset="-122"/>
            </a:rPr>
            <a:t>新课标</a:t>
          </a:r>
        </a:p>
      </dsp:txBody>
      <dsp:txXfrm>
        <a:off x="2739430" y="1824395"/>
        <a:ext cx="832404" cy="832404"/>
      </dsp:txXfrm>
    </dsp:sp>
    <dsp:sp modelId="{EC0B8BA3-D1A0-4681-887A-385E8DD367D4}">
      <dsp:nvSpPr>
        <dsp:cNvPr id="0" name=""/>
        <dsp:cNvSpPr/>
      </dsp:nvSpPr>
      <dsp:spPr>
        <a:xfrm rot="16200000">
          <a:off x="3030300" y="1222492"/>
          <a:ext cx="250664" cy="400247"/>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100000"/>
            </a:lnSpc>
            <a:spcBef>
              <a:spcPct val="0"/>
            </a:spcBef>
            <a:spcAft>
              <a:spcPct val="35000"/>
            </a:spcAft>
            <a:buNone/>
          </a:pPr>
          <a:endParaRPr lang="zh-CN" altLang="en-US" sz="1400" kern="1200">
            <a:highlight>
              <a:srgbClr val="0000FF"/>
            </a:highlight>
            <a:latin typeface="华文琥珀" panose="02010800040101010101" pitchFamily="2" charset="-122"/>
            <a:ea typeface="华文琥珀" panose="02010800040101010101" pitchFamily="2" charset="-122"/>
          </a:endParaRPr>
        </a:p>
      </dsp:txBody>
      <dsp:txXfrm>
        <a:off x="3067900" y="1340141"/>
        <a:ext cx="175465" cy="240149"/>
      </dsp:txXfrm>
    </dsp:sp>
    <dsp:sp modelId="{E439FB7C-643C-454F-9092-F27C7C66C5B0}">
      <dsp:nvSpPr>
        <dsp:cNvPr id="0" name=""/>
        <dsp:cNvSpPr/>
      </dsp:nvSpPr>
      <dsp:spPr>
        <a:xfrm>
          <a:off x="2567033" y="1846"/>
          <a:ext cx="1177198" cy="117719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altLang="en-US" sz="1800" kern="1200" dirty="0">
              <a:solidFill>
                <a:srgbClr val="2D2DFF"/>
              </a:solidFill>
              <a:latin typeface="华文琥珀" panose="02010800040101010101" pitchFamily="2" charset="-122"/>
              <a:ea typeface="华文琥珀" panose="02010800040101010101" pitchFamily="2" charset="-122"/>
            </a:rPr>
            <a:t>课程新目标</a:t>
          </a:r>
        </a:p>
      </dsp:txBody>
      <dsp:txXfrm>
        <a:off x="2739430" y="174243"/>
        <a:ext cx="832404" cy="832404"/>
      </dsp:txXfrm>
    </dsp:sp>
    <dsp:sp modelId="{7B6555EF-08DC-4AF8-B351-7FF0D98BC600}">
      <dsp:nvSpPr>
        <dsp:cNvPr id="0" name=""/>
        <dsp:cNvSpPr/>
      </dsp:nvSpPr>
      <dsp:spPr>
        <a:xfrm rot="19800000">
          <a:off x="3738692" y="1631483"/>
          <a:ext cx="250664" cy="400247"/>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100000"/>
            </a:lnSpc>
            <a:spcBef>
              <a:spcPct val="0"/>
            </a:spcBef>
            <a:spcAft>
              <a:spcPct val="35000"/>
            </a:spcAft>
            <a:buNone/>
          </a:pPr>
          <a:endParaRPr lang="zh-CN" altLang="en-US" sz="1400" kern="1200">
            <a:latin typeface="华文琥珀" panose="02010800040101010101" pitchFamily="2" charset="-122"/>
            <a:ea typeface="华文琥珀" panose="02010800040101010101" pitchFamily="2" charset="-122"/>
          </a:endParaRPr>
        </a:p>
      </dsp:txBody>
      <dsp:txXfrm>
        <a:off x="3743729" y="1730332"/>
        <a:ext cx="175465" cy="240149"/>
      </dsp:txXfrm>
    </dsp:sp>
    <dsp:sp modelId="{DA72E5D4-62CF-433D-B5E8-B21F597C9891}">
      <dsp:nvSpPr>
        <dsp:cNvPr id="0" name=""/>
        <dsp:cNvSpPr/>
      </dsp:nvSpPr>
      <dsp:spPr>
        <a:xfrm>
          <a:off x="3996105" y="826922"/>
          <a:ext cx="1177198" cy="117719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altLang="en-US" sz="1800" kern="1200">
              <a:solidFill>
                <a:srgbClr val="2D2DFF"/>
              </a:solidFill>
              <a:latin typeface="华文琥珀" panose="02010800040101010101" pitchFamily="2" charset="-122"/>
              <a:ea typeface="华文琥珀" panose="02010800040101010101" pitchFamily="2" charset="-122"/>
            </a:rPr>
            <a:t>课程新结构</a:t>
          </a:r>
        </a:p>
      </dsp:txBody>
      <dsp:txXfrm>
        <a:off x="4168502" y="999319"/>
        <a:ext cx="832404" cy="832404"/>
      </dsp:txXfrm>
    </dsp:sp>
    <dsp:sp modelId="{8715C763-A471-44E9-861E-594264207349}">
      <dsp:nvSpPr>
        <dsp:cNvPr id="0" name=""/>
        <dsp:cNvSpPr/>
      </dsp:nvSpPr>
      <dsp:spPr>
        <a:xfrm rot="1800000">
          <a:off x="3738692" y="2449464"/>
          <a:ext cx="250664" cy="400247"/>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100000"/>
            </a:lnSpc>
            <a:spcBef>
              <a:spcPct val="0"/>
            </a:spcBef>
            <a:spcAft>
              <a:spcPct val="35000"/>
            </a:spcAft>
            <a:buNone/>
          </a:pPr>
          <a:endParaRPr sz="1400" kern="1200">
            <a:latin typeface="华文琥珀" panose="02010800040101010101" pitchFamily="2" charset="-122"/>
            <a:ea typeface="华文琥珀" panose="02010800040101010101" pitchFamily="2" charset="-122"/>
          </a:endParaRPr>
        </a:p>
      </dsp:txBody>
      <dsp:txXfrm>
        <a:off x="3743729" y="2510713"/>
        <a:ext cx="175465" cy="240149"/>
      </dsp:txXfrm>
    </dsp:sp>
    <dsp:sp modelId="{40C2FA27-BD4B-410A-863C-1BE02DB0E3BE}">
      <dsp:nvSpPr>
        <dsp:cNvPr id="0" name=""/>
        <dsp:cNvSpPr/>
      </dsp:nvSpPr>
      <dsp:spPr>
        <a:xfrm>
          <a:off x="3996105" y="2477073"/>
          <a:ext cx="1177198" cy="117719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sz="1800" kern="1200">
              <a:solidFill>
                <a:srgbClr val="2D2DFF"/>
              </a:solidFill>
              <a:latin typeface="华文琥珀" panose="02010800040101010101" pitchFamily="2" charset="-122"/>
              <a:ea typeface="华文琥珀" panose="02010800040101010101" pitchFamily="2" charset="-122"/>
            </a:rPr>
            <a:t>课程新内容</a:t>
          </a:r>
        </a:p>
      </dsp:txBody>
      <dsp:txXfrm>
        <a:off x="4168502" y="2649470"/>
        <a:ext cx="832404" cy="832404"/>
      </dsp:txXfrm>
    </dsp:sp>
    <dsp:sp modelId="{BAA4AF61-D85D-4172-B49F-287A0B9C89FD}">
      <dsp:nvSpPr>
        <dsp:cNvPr id="0" name=""/>
        <dsp:cNvSpPr/>
      </dsp:nvSpPr>
      <dsp:spPr>
        <a:xfrm rot="5400000">
          <a:off x="3030300" y="2858454"/>
          <a:ext cx="250664" cy="400247"/>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100000"/>
            </a:lnSpc>
            <a:spcBef>
              <a:spcPct val="0"/>
            </a:spcBef>
            <a:spcAft>
              <a:spcPct val="35000"/>
            </a:spcAft>
            <a:buNone/>
          </a:pPr>
          <a:endParaRPr lang="zh-CN" altLang="en-US" sz="1400" kern="1200">
            <a:latin typeface="华文琥珀" panose="02010800040101010101" pitchFamily="2" charset="-122"/>
            <a:ea typeface="华文琥珀" panose="02010800040101010101" pitchFamily="2" charset="-122"/>
          </a:endParaRPr>
        </a:p>
      </dsp:txBody>
      <dsp:txXfrm>
        <a:off x="3067900" y="2900904"/>
        <a:ext cx="175465" cy="240149"/>
      </dsp:txXfrm>
    </dsp:sp>
    <dsp:sp modelId="{9E9F3594-8892-41E8-B3EB-FCDEECCFF202}">
      <dsp:nvSpPr>
        <dsp:cNvPr id="0" name=""/>
        <dsp:cNvSpPr/>
      </dsp:nvSpPr>
      <dsp:spPr>
        <a:xfrm>
          <a:off x="2567033" y="3302149"/>
          <a:ext cx="1177198" cy="117719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altLang="en-US" sz="1800" kern="1200">
              <a:latin typeface="华文琥珀" panose="02010800040101010101" pitchFamily="2" charset="-122"/>
              <a:ea typeface="华文琥珀" panose="02010800040101010101" pitchFamily="2" charset="-122"/>
            </a:rPr>
            <a:t>质量新标准</a:t>
          </a:r>
        </a:p>
      </dsp:txBody>
      <dsp:txXfrm>
        <a:off x="2739430" y="3474546"/>
        <a:ext cx="832404" cy="832404"/>
      </dsp:txXfrm>
    </dsp:sp>
    <dsp:sp modelId="{B1F19C04-2AEC-4EF6-98C0-AFBEE251C4A0}">
      <dsp:nvSpPr>
        <dsp:cNvPr id="0" name=""/>
        <dsp:cNvSpPr/>
      </dsp:nvSpPr>
      <dsp:spPr>
        <a:xfrm rot="9000000">
          <a:off x="2321907" y="2449464"/>
          <a:ext cx="250664" cy="400247"/>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rot="10800000">
        <a:off x="2392069" y="2510713"/>
        <a:ext cx="175465" cy="240149"/>
      </dsp:txXfrm>
    </dsp:sp>
    <dsp:sp modelId="{B0A6623D-19D9-40E7-9F49-BE16F48268AE}">
      <dsp:nvSpPr>
        <dsp:cNvPr id="0" name=""/>
        <dsp:cNvSpPr/>
      </dsp:nvSpPr>
      <dsp:spPr>
        <a:xfrm>
          <a:off x="1137960" y="2477073"/>
          <a:ext cx="1177198" cy="117719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sz="1800" b="1" kern="1200">
              <a:latin typeface="微软雅黑" panose="020B0503020204020204" charset="-122"/>
              <a:ea typeface="微软雅黑" panose="020B0503020204020204" charset="-122"/>
            </a:rPr>
            <a:t>教学新要求</a:t>
          </a:r>
        </a:p>
      </dsp:txBody>
      <dsp:txXfrm>
        <a:off x="1310357" y="2649470"/>
        <a:ext cx="832404" cy="832404"/>
      </dsp:txXfrm>
    </dsp:sp>
    <dsp:sp modelId="{61326397-1233-4C08-8969-7FBCBC2B26B2}">
      <dsp:nvSpPr>
        <dsp:cNvPr id="0" name=""/>
        <dsp:cNvSpPr/>
      </dsp:nvSpPr>
      <dsp:spPr>
        <a:xfrm rot="12600000">
          <a:off x="2321907" y="1631483"/>
          <a:ext cx="250664" cy="400247"/>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100000"/>
            </a:lnSpc>
            <a:spcBef>
              <a:spcPct val="0"/>
            </a:spcBef>
            <a:spcAft>
              <a:spcPct val="35000"/>
            </a:spcAft>
            <a:buNone/>
          </a:pPr>
          <a:endParaRPr lang="zh-CN" altLang="en-US" sz="1400" kern="1200">
            <a:latin typeface="华文琥珀" panose="02010800040101010101" pitchFamily="2" charset="-122"/>
            <a:ea typeface="华文琥珀" panose="02010800040101010101" pitchFamily="2" charset="-122"/>
          </a:endParaRPr>
        </a:p>
      </dsp:txBody>
      <dsp:txXfrm rot="10800000">
        <a:off x="2392069" y="1730332"/>
        <a:ext cx="175465" cy="240149"/>
      </dsp:txXfrm>
    </dsp:sp>
    <dsp:sp modelId="{EFD94A1D-1705-44D4-9F71-52ACA21AC469}">
      <dsp:nvSpPr>
        <dsp:cNvPr id="0" name=""/>
        <dsp:cNvSpPr/>
      </dsp:nvSpPr>
      <dsp:spPr>
        <a:xfrm>
          <a:off x="1137960" y="826922"/>
          <a:ext cx="1177198" cy="117719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altLang="en-US" sz="1800" kern="1200">
              <a:solidFill>
                <a:srgbClr val="2D2DFF"/>
              </a:solidFill>
              <a:latin typeface="华文琥珀" panose="02010800040101010101" pitchFamily="2" charset="-122"/>
              <a:ea typeface="华文琥珀" panose="02010800040101010101" pitchFamily="2" charset="-122"/>
            </a:rPr>
            <a:t>课程新理念</a:t>
          </a:r>
        </a:p>
      </dsp:txBody>
      <dsp:txXfrm>
        <a:off x="1310357" y="999319"/>
        <a:ext cx="832404" cy="832404"/>
      </dsp:txXfrm>
    </dsp:sp>
  </dsp:spTree>
</dsp:drawing>
</file>

<file path=ppt/diagrams/layout1.xml><?xml version="1.0" encoding="utf-8"?>
<dgm:layoutDef xmlns:dgm="http://schemas.openxmlformats.org/drawingml/2006/diagram" xmlns:a="http://schemas.openxmlformats.org/drawingml/2006/main" uniqueId="urn:microsoft.com/office/officeart/2005/8/layout/radial4#2">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2">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2022/6/19</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2022/6/19</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baike.baidu.com/item/%E7%8E%8B%E6%87%BF%E8%8D%A3/3767364" TargetMode="External"/><Relationship Id="rId13" Type="http://schemas.openxmlformats.org/officeDocument/2006/relationships/hyperlink" Target="https://baike.baidu.com/item/%E3%80%8A%E4%B8%96%E7%95%8C%E8%AE%B0%E5%BF%86%E5%90%8D%E5%BD%95%E3%80%8B/5215245" TargetMode="External"/><Relationship Id="rId3" Type="http://schemas.openxmlformats.org/officeDocument/2006/relationships/hyperlink" Target="https://baike.baidu.com/item/%E6%B2%B3%E5%8D%97/132980" TargetMode="External"/><Relationship Id="rId7" Type="http://schemas.openxmlformats.org/officeDocument/2006/relationships/hyperlink" Target="https://baike.baidu.com/item/%E9%87%91%E7%9F%B3%E5%AD%A6%E5%AE%B6/396573" TargetMode="External"/><Relationship Id="rId12" Type="http://schemas.openxmlformats.org/officeDocument/2006/relationships/hyperlink" Target="https://baike.baidu.com/item/%E8%AF%84%E5%AE%A1/476222"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baike.baidu.com/item/%E6%99%9A%E6%B8%85/459273" TargetMode="External"/><Relationship Id="rId11" Type="http://schemas.openxmlformats.org/officeDocument/2006/relationships/hyperlink" Target="https://baike.baidu.com/item/%E4%B8%96%E7%95%8C%E8%AE%B0%E5%BF%86%E5%B7%A5%E7%A8%8B/6167131" TargetMode="External"/><Relationship Id="rId5" Type="http://schemas.openxmlformats.org/officeDocument/2006/relationships/hyperlink" Target="https://baike.baidu.com/item/%E5%B0%8F%E5%B1%AF%E6%9D%91/6608562" TargetMode="External"/><Relationship Id="rId10" Type="http://schemas.openxmlformats.org/officeDocument/2006/relationships/hyperlink" Target="https://baike.baidu.com/item/%E8%81%94%E5%90%88%E5%9B%BD%E6%95%99%E7%A7%91%E6%96%87%E7%BB%84%E7%BB%87/265071" TargetMode="External"/><Relationship Id="rId4" Type="http://schemas.openxmlformats.org/officeDocument/2006/relationships/hyperlink" Target="https://baike.baidu.com/item/%E5%AE%89%E9%98%B3/8202" TargetMode="External"/><Relationship Id="rId9" Type="http://schemas.openxmlformats.org/officeDocument/2006/relationships/hyperlink" Target="https://baike.baidu.com/item/1899%E5%B9%B4/188568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cs typeface="+mn-cs"/>
              </a:rPr>
              <a:t>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cs typeface="+mn-cs"/>
              </a:rPr>
              <a:t>15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cs typeface="+mn-cs"/>
              </a:rPr>
              <a:t>23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6D7AEE-68AB-44D5-9E95-00BC703F1485}" type="slidenum">
              <a:rPr lang="zh-CN" altLang="en-US" smtClean="0"/>
              <a:t>25</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信史意思是较为详实可信的史书。也指纪事真实可信、无所讳饰的史籍。有文字记载，或有实物印证的历史。相对于世界其他地方，中国在商代较早进入信史时代。</a:t>
            </a:r>
          </a:p>
        </p:txBody>
      </p:sp>
      <p:sp>
        <p:nvSpPr>
          <p:cNvPr id="4" name="灯片编号占位符 3"/>
          <p:cNvSpPr>
            <a:spLocks noGrp="1"/>
          </p:cNvSpPr>
          <p:nvPr>
            <p:ph type="sldNum" sz="quarter" idx="10"/>
          </p:nvPr>
        </p:nvSpPr>
        <p:spPr/>
        <p:txBody>
          <a:bodyPr/>
          <a:lstStyle/>
          <a:p>
            <a:fld id="{DD6CD99B-5463-4096-BAC0-47F3217AEE98}" type="slidenum">
              <a:rPr lang="zh-CN" altLang="en-US" smtClean="0"/>
              <a:t>91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记载了甲子日清晨武王伐纣这一重大历史事件。簋腹内底铸铭文</a:t>
            </a:r>
            <a:r>
              <a:rPr lang="en-US" altLang="zh-CN"/>
              <a:t>4</a:t>
            </a:r>
            <a:r>
              <a:rPr lang="zh-CN" altLang="en-US"/>
              <a:t>行</a:t>
            </a:r>
            <a:r>
              <a:rPr lang="en-US" altLang="zh-CN"/>
              <a:t>33</a:t>
            </a:r>
            <a:r>
              <a:rPr lang="zh-CN" altLang="en-US"/>
              <a:t>字如下：</a:t>
            </a:r>
          </a:p>
          <a:p>
            <a:r>
              <a:rPr lang="zh-CN" altLang="en-US"/>
              <a:t>武王征商，唯甲子朝，岁鼎，克昏夙有商，辛未，王在阑师，赐有事利金，用作檀公宝尊彝。</a:t>
            </a:r>
            <a:endParaRPr lang="en-US" altLang="zh-CN"/>
          </a:p>
          <a:p>
            <a:r>
              <a:rPr lang="zh-CN" altLang="en-US"/>
              <a:t>利簋采用上圆下方的形制，是西周初期铜簋的典型造型，同时也是中国古人对天圆地方这种古老观念的体现</a:t>
            </a:r>
          </a:p>
        </p:txBody>
      </p:sp>
      <p:sp>
        <p:nvSpPr>
          <p:cNvPr id="4" name="灯片编号占位符 3"/>
          <p:cNvSpPr>
            <a:spLocks noGrp="1"/>
          </p:cNvSpPr>
          <p:nvPr>
            <p:ph type="sldNum" sz="quarter" idx="10"/>
          </p:nvPr>
        </p:nvSpPr>
        <p:spPr/>
        <p:txBody>
          <a:bodyPr/>
          <a:lstStyle/>
          <a:p>
            <a:fld id="{DD6CD99B-5463-4096-BAC0-47F3217AEE98}" type="slidenum">
              <a:rPr lang="zh-CN" altLang="en-US" smtClean="0"/>
              <a:t>92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a:solidFill>
                  <a:schemeClr val="tx1"/>
                </a:solidFill>
                <a:effectLst/>
                <a:latin typeface="+mn-lt"/>
                <a:ea typeface="+mn-ea"/>
                <a:cs typeface="+mn-cs"/>
              </a:rPr>
              <a:t>最早被</a:t>
            </a:r>
            <a:r>
              <a:rPr lang="zh-CN" altLang="en-US" sz="1200" b="0" i="0" u="none" strike="noStrike" kern="1200">
                <a:solidFill>
                  <a:schemeClr val="tx1"/>
                </a:solidFill>
                <a:effectLst/>
                <a:latin typeface="+mn-lt"/>
                <a:ea typeface="+mn-ea"/>
                <a:cs typeface="+mn-cs"/>
                <a:hlinkClick r:id="rId3"/>
              </a:rPr>
              <a:t>河南</a:t>
            </a:r>
            <a:r>
              <a:rPr lang="zh-CN" altLang="en-US" sz="1200" b="0" i="0" u="none" strike="noStrike" kern="1200">
                <a:solidFill>
                  <a:schemeClr val="tx1"/>
                </a:solidFill>
                <a:effectLst/>
                <a:latin typeface="+mn-lt"/>
                <a:ea typeface="+mn-ea"/>
                <a:cs typeface="+mn-cs"/>
                <a:hlinkClick r:id="rId4"/>
              </a:rPr>
              <a:t>安阳</a:t>
            </a:r>
            <a:r>
              <a:rPr lang="zh-CN" altLang="en-US" sz="1200" b="0" i="0" u="none" strike="noStrike" kern="1200">
                <a:solidFill>
                  <a:schemeClr val="tx1"/>
                </a:solidFill>
                <a:effectLst/>
                <a:latin typeface="+mn-lt"/>
                <a:ea typeface="+mn-ea"/>
                <a:cs typeface="+mn-cs"/>
                <a:hlinkClick r:id="rId5"/>
              </a:rPr>
              <a:t>小屯村</a:t>
            </a:r>
            <a:r>
              <a:rPr lang="zh-CN" altLang="en-US" sz="1200" b="0" i="0" kern="1200">
                <a:solidFill>
                  <a:schemeClr val="tx1"/>
                </a:solidFill>
                <a:effectLst/>
                <a:latin typeface="+mn-lt"/>
                <a:ea typeface="+mn-ea"/>
                <a:cs typeface="+mn-cs"/>
              </a:rPr>
              <a:t>的村民们找到，当时他们还不知道这是古代的遗物，只当做包治百病的药材“龙骨”使用，把许多刻着甲骨文的龟甲兽骨磨成粉末，浪费了许多极为有价值的文物，后来，</a:t>
            </a:r>
            <a:r>
              <a:rPr lang="zh-CN" altLang="en-US" sz="1200" b="0" i="0" u="none" strike="noStrike" kern="1200">
                <a:solidFill>
                  <a:schemeClr val="tx1"/>
                </a:solidFill>
                <a:effectLst/>
                <a:latin typeface="+mn-lt"/>
                <a:ea typeface="+mn-ea"/>
                <a:cs typeface="+mn-cs"/>
                <a:hlinkClick r:id="rId6"/>
              </a:rPr>
              <a:t>晚清</a:t>
            </a:r>
            <a:r>
              <a:rPr lang="zh-CN" altLang="en-US" sz="1200" b="0" i="0" kern="1200">
                <a:solidFill>
                  <a:schemeClr val="tx1"/>
                </a:solidFill>
                <a:effectLst/>
                <a:latin typeface="+mn-lt"/>
                <a:ea typeface="+mn-ea"/>
                <a:cs typeface="+mn-cs"/>
              </a:rPr>
              <a:t>官员、</a:t>
            </a:r>
            <a:r>
              <a:rPr lang="zh-CN" altLang="en-US" sz="1200" b="0" i="0" u="none" strike="noStrike" kern="1200">
                <a:solidFill>
                  <a:schemeClr val="tx1"/>
                </a:solidFill>
                <a:effectLst/>
                <a:latin typeface="+mn-lt"/>
                <a:ea typeface="+mn-ea"/>
                <a:cs typeface="+mn-cs"/>
                <a:hlinkClick r:id="rId7"/>
              </a:rPr>
              <a:t>金石学家</a:t>
            </a:r>
            <a:r>
              <a:rPr lang="zh-CN" altLang="en-US" sz="1200" b="0" i="0" u="none" strike="noStrike" kern="1200">
                <a:solidFill>
                  <a:schemeClr val="tx1"/>
                </a:solidFill>
                <a:effectLst/>
                <a:latin typeface="+mn-lt"/>
                <a:ea typeface="+mn-ea"/>
                <a:cs typeface="+mn-cs"/>
                <a:hlinkClick r:id="rId8"/>
              </a:rPr>
              <a:t>王懿荣</a:t>
            </a:r>
            <a:r>
              <a:rPr lang="zh-CN" altLang="en-US" sz="1200" b="0" i="0" kern="1200">
                <a:solidFill>
                  <a:schemeClr val="tx1"/>
                </a:solidFill>
                <a:effectLst/>
                <a:latin typeface="+mn-lt"/>
                <a:ea typeface="+mn-ea"/>
                <a:cs typeface="+mn-cs"/>
              </a:rPr>
              <a:t>于光绪二十五年（</a:t>
            </a:r>
            <a:r>
              <a:rPr lang="en-US" altLang="zh-CN" sz="1200" b="0" i="0" u="none" strike="noStrike" kern="1200">
                <a:solidFill>
                  <a:schemeClr val="tx1"/>
                </a:solidFill>
                <a:effectLst/>
                <a:latin typeface="+mn-lt"/>
                <a:ea typeface="+mn-ea"/>
                <a:cs typeface="+mn-cs"/>
                <a:hlinkClick r:id="rId9"/>
              </a:rPr>
              <a:t>1899</a:t>
            </a:r>
            <a:r>
              <a:rPr lang="zh-CN" altLang="en-US" sz="1200" b="0" i="0" u="none" strike="noStrike" kern="1200">
                <a:solidFill>
                  <a:schemeClr val="tx1"/>
                </a:solidFill>
                <a:effectLst/>
                <a:latin typeface="+mn-lt"/>
                <a:ea typeface="+mn-ea"/>
                <a:cs typeface="+mn-cs"/>
                <a:hlinkClick r:id="rId9"/>
              </a:rPr>
              <a:t>年</a:t>
            </a:r>
            <a:r>
              <a:rPr lang="zh-CN" altLang="en-US" sz="1200" b="0" i="0" kern="1200">
                <a:solidFill>
                  <a:schemeClr val="tx1"/>
                </a:solidFill>
                <a:effectLst/>
                <a:latin typeface="+mn-lt"/>
                <a:ea typeface="+mn-ea"/>
                <a:cs typeface="+mn-cs"/>
              </a:rPr>
              <a:t>）治病时从来自河南安阳的甲骨上发现了甲骨文所在地。</a:t>
            </a:r>
            <a:endParaRPr lang="en-US" altLang="zh-CN" sz="1200" b="0" i="0" kern="1200">
              <a:solidFill>
                <a:schemeClr val="tx1"/>
              </a:solidFill>
              <a:effectLst/>
              <a:latin typeface="+mn-lt"/>
              <a:ea typeface="+mn-ea"/>
              <a:cs typeface="+mn-cs"/>
            </a:endParaRPr>
          </a:p>
          <a:p>
            <a:r>
              <a:rPr lang="en-US" altLang="zh-CN" sz="1200" b="0" i="0" kern="1200">
                <a:solidFill>
                  <a:schemeClr val="tx1"/>
                </a:solidFill>
                <a:effectLst/>
                <a:latin typeface="+mn-lt"/>
                <a:ea typeface="+mn-ea"/>
                <a:cs typeface="+mn-cs"/>
              </a:rPr>
              <a:t>2017</a:t>
            </a:r>
            <a:r>
              <a:rPr lang="zh-CN" altLang="en-US" sz="1200" b="0" i="0" kern="1200">
                <a:solidFill>
                  <a:schemeClr val="tx1"/>
                </a:solidFill>
                <a:effectLst/>
                <a:latin typeface="+mn-lt"/>
                <a:ea typeface="+mn-ea"/>
                <a:cs typeface="+mn-cs"/>
              </a:rPr>
              <a:t>年</a:t>
            </a:r>
            <a:r>
              <a:rPr lang="en-US" altLang="zh-CN" sz="1200" b="0" i="0" kern="1200">
                <a:solidFill>
                  <a:schemeClr val="tx1"/>
                </a:solidFill>
                <a:effectLst/>
                <a:latin typeface="+mn-lt"/>
                <a:ea typeface="+mn-ea"/>
                <a:cs typeface="+mn-cs"/>
              </a:rPr>
              <a:t>11</a:t>
            </a:r>
            <a:r>
              <a:rPr lang="zh-CN" altLang="en-US" sz="1200" b="0" i="0" kern="1200">
                <a:solidFill>
                  <a:schemeClr val="tx1"/>
                </a:solidFill>
                <a:effectLst/>
                <a:latin typeface="+mn-lt"/>
                <a:ea typeface="+mn-ea"/>
                <a:cs typeface="+mn-cs"/>
              </a:rPr>
              <a:t>月</a:t>
            </a:r>
            <a:r>
              <a:rPr lang="en-US" altLang="zh-CN" sz="1200" b="0" i="0" kern="1200">
                <a:solidFill>
                  <a:schemeClr val="tx1"/>
                </a:solidFill>
                <a:effectLst/>
                <a:latin typeface="+mn-lt"/>
                <a:ea typeface="+mn-ea"/>
                <a:cs typeface="+mn-cs"/>
              </a:rPr>
              <a:t>24</a:t>
            </a:r>
            <a:r>
              <a:rPr lang="zh-CN" altLang="en-US" sz="1200" b="0" i="0" kern="1200">
                <a:solidFill>
                  <a:schemeClr val="tx1"/>
                </a:solidFill>
                <a:effectLst/>
                <a:latin typeface="+mn-lt"/>
                <a:ea typeface="+mn-ea"/>
                <a:cs typeface="+mn-cs"/>
              </a:rPr>
              <a:t>日，甲骨文顺利通过</a:t>
            </a:r>
            <a:r>
              <a:rPr lang="zh-CN" altLang="en-US" sz="1200" b="0" i="0" u="none" strike="noStrike" kern="1200">
                <a:solidFill>
                  <a:schemeClr val="tx1"/>
                </a:solidFill>
                <a:effectLst/>
                <a:latin typeface="+mn-lt"/>
                <a:ea typeface="+mn-ea"/>
                <a:cs typeface="+mn-cs"/>
                <a:hlinkClick r:id="rId10"/>
              </a:rPr>
              <a:t>联合国教科文组织</a:t>
            </a:r>
            <a:r>
              <a:rPr lang="zh-CN" altLang="en-US" sz="1200" b="0" i="0" u="none" strike="noStrike" kern="1200">
                <a:solidFill>
                  <a:schemeClr val="tx1"/>
                </a:solidFill>
                <a:effectLst/>
                <a:latin typeface="+mn-lt"/>
                <a:ea typeface="+mn-ea"/>
                <a:cs typeface="+mn-cs"/>
                <a:hlinkClick r:id="rId11"/>
              </a:rPr>
              <a:t>世界记忆工程</a:t>
            </a:r>
            <a:r>
              <a:rPr lang="zh-CN" altLang="en-US" sz="1200" b="0" i="0" kern="1200">
                <a:solidFill>
                  <a:schemeClr val="tx1"/>
                </a:solidFill>
                <a:effectLst/>
                <a:latin typeface="+mn-lt"/>
                <a:ea typeface="+mn-ea"/>
                <a:cs typeface="+mn-cs"/>
              </a:rPr>
              <a:t>国际咨询委员会的</a:t>
            </a:r>
            <a:r>
              <a:rPr lang="zh-CN" altLang="en-US" sz="1200" b="0" i="0" u="none" strike="noStrike" kern="1200">
                <a:solidFill>
                  <a:schemeClr val="tx1"/>
                </a:solidFill>
                <a:effectLst/>
                <a:latin typeface="+mn-lt"/>
                <a:ea typeface="+mn-ea"/>
                <a:cs typeface="+mn-cs"/>
                <a:hlinkClick r:id="rId12"/>
              </a:rPr>
              <a:t>评审</a:t>
            </a:r>
            <a:r>
              <a:rPr lang="zh-CN" altLang="en-US" sz="1200" b="0" i="0" kern="1200">
                <a:solidFill>
                  <a:schemeClr val="tx1"/>
                </a:solidFill>
                <a:effectLst/>
                <a:latin typeface="+mn-lt"/>
                <a:ea typeface="+mn-ea"/>
                <a:cs typeface="+mn-cs"/>
              </a:rPr>
              <a:t>，成功入选</a:t>
            </a:r>
            <a:r>
              <a:rPr lang="en-US" altLang="zh-CN" sz="1200" b="0" i="0" u="none" strike="noStrike" kern="1200">
                <a:solidFill>
                  <a:schemeClr val="tx1"/>
                </a:solidFill>
                <a:effectLst/>
                <a:latin typeface="+mn-lt"/>
                <a:ea typeface="+mn-ea"/>
                <a:cs typeface="+mn-cs"/>
                <a:hlinkClick r:id="rId13"/>
              </a:rPr>
              <a:t>《</a:t>
            </a:r>
            <a:r>
              <a:rPr lang="zh-CN" altLang="en-US" sz="1200" b="0" i="0" u="none" strike="noStrike" kern="1200">
                <a:solidFill>
                  <a:schemeClr val="tx1"/>
                </a:solidFill>
                <a:effectLst/>
                <a:latin typeface="+mn-lt"/>
                <a:ea typeface="+mn-ea"/>
                <a:cs typeface="+mn-cs"/>
                <a:hlinkClick r:id="rId13"/>
              </a:rPr>
              <a:t>世界记忆名录</a:t>
            </a:r>
            <a:r>
              <a:rPr lang="en-US" altLang="zh-CN" sz="1200" b="0" i="0" u="none" strike="noStrike" kern="1200">
                <a:solidFill>
                  <a:schemeClr val="tx1"/>
                </a:solidFill>
                <a:effectLst/>
                <a:latin typeface="+mn-lt"/>
                <a:ea typeface="+mn-ea"/>
                <a:cs typeface="+mn-cs"/>
                <a:hlinkClick r:id="rId13"/>
              </a:rPr>
              <a:t>》</a:t>
            </a:r>
            <a:r>
              <a:rPr lang="zh-CN" altLang="en-US" sz="1200" b="0" i="0" kern="1200">
                <a:solidFill>
                  <a:schemeClr val="tx1"/>
                </a:solidFill>
                <a:effectLst/>
                <a:latin typeface="+mn-lt"/>
                <a:ea typeface="+mn-ea"/>
                <a:cs typeface="+mn-cs"/>
              </a:rPr>
              <a:t>。</a:t>
            </a:r>
          </a:p>
          <a:p>
            <a:br>
              <a:rPr lang="zh-CN" altLang="en-US" sz="1200" b="0" i="0" kern="1200">
                <a:solidFill>
                  <a:schemeClr val="tx1"/>
                </a:solidFill>
                <a:effectLst/>
                <a:latin typeface="+mn-lt"/>
                <a:ea typeface="+mn-ea"/>
                <a:cs typeface="+mn-cs"/>
              </a:rPr>
            </a:br>
            <a:endParaRPr lang="zh-CN" altLang="en-US" b="1"/>
          </a:p>
        </p:txBody>
      </p:sp>
      <p:sp>
        <p:nvSpPr>
          <p:cNvPr id="4" name="灯片编号占位符 3"/>
          <p:cNvSpPr>
            <a:spLocks noGrp="1"/>
          </p:cNvSpPr>
          <p:nvPr>
            <p:ph type="sldNum" sz="quarter" idx="10"/>
          </p:nvPr>
        </p:nvSpPr>
        <p:spPr/>
        <p:txBody>
          <a:bodyPr/>
          <a:lstStyle/>
          <a:p>
            <a:fld id="{DD6CD99B-5463-4096-BAC0-47F3217AEE98}" type="slidenum">
              <a:rPr lang="zh-CN" altLang="en-US" smtClean="0"/>
              <a:t>93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cs typeface="+mn-cs"/>
              </a:rPr>
              <a:t>94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2022/6/19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xfrm>
            <a:off x="11247076" y="6377384"/>
            <a:ext cx="335328" cy="326233"/>
          </a:xfrm>
          <a:prstGeom prst="rect">
            <a:avLst/>
          </a:prstGeom>
        </p:spPr>
        <p:txBody>
          <a:bodyPr lIns="46137" tIns="46137" rIns="46137" bIns="46137"/>
          <a:lstStyle>
            <a:lvl1pPr defTabSz="584200">
              <a:defRPr sz="1465">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126145862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412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2022/6/19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2022/6/19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2022/6/19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2022/6/19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2022/6/19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2022/6/19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2000" b="1" i="0" u="none" kern="1200">
          <a:solidFill>
            <a:srgbClr val="000000"/>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7.jpeg"/><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png"/><Relationship Id="rId7" Type="http://schemas.openxmlformats.org/officeDocument/2006/relationships/diagramLayout" Target="../diagrams/layout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4.wdp"/></Relationships>
</file>

<file path=ppt/slides/_rels/slide9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jpeg"/></Relationships>
</file>

<file path=ppt/slides/_rels/slide9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4.jpeg"/><Relationship Id="rId7" Type="http://schemas.openxmlformats.org/officeDocument/2006/relationships/image" Target="../media/image67.png"/><Relationship Id="rId12" Type="http://schemas.microsoft.com/office/2007/relationships/hdphoto" Target="../media/hdphoto9.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69.png"/><Relationship Id="rId5" Type="http://schemas.openxmlformats.org/officeDocument/2006/relationships/image" Target="../media/image66.png"/><Relationship Id="rId10" Type="http://schemas.microsoft.com/office/2007/relationships/hdphoto" Target="../media/hdphoto8.wdp"/><Relationship Id="rId4" Type="http://schemas.openxmlformats.org/officeDocument/2006/relationships/image" Target="../media/image65.jpeg"/><Relationship Id="rId9" Type="http://schemas.openxmlformats.org/officeDocument/2006/relationships/image" Target="../media/image68.png"/></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50CC6ED-33D0-6FA8-8D31-CBCCAD725C4B}"/>
              </a:ext>
            </a:extLst>
          </p:cNvPr>
          <p:cNvPicPr>
            <a:picLocks noChangeAspect="1"/>
          </p:cNvPicPr>
          <p:nvPr/>
        </p:nvPicPr>
        <p:blipFill>
          <a:blip r:embed="rId2"/>
          <a:stretch>
            <a:fillRect/>
          </a:stretch>
        </p:blipFill>
        <p:spPr>
          <a:xfrm>
            <a:off x="7229591" y="28713"/>
            <a:ext cx="5065776" cy="652007"/>
          </a:xfrm>
          <a:prstGeom prst="rect">
            <a:avLst/>
          </a:prstGeom>
        </p:spPr>
      </p:pic>
      <p:sp>
        <p:nvSpPr>
          <p:cNvPr id="2" name="标题 1"/>
          <p:cNvSpPr>
            <a:spLocks noGrp="1"/>
          </p:cNvSpPr>
          <p:nvPr>
            <p:ph type="ctrTitle"/>
          </p:nvPr>
        </p:nvSpPr>
        <p:spPr>
          <a:xfrm>
            <a:off x="1004570" y="1308735"/>
            <a:ext cx="7842250" cy="3020695"/>
          </a:xfrm>
          <a:solidFill>
            <a:srgbClr val="FF0000"/>
          </a:solidFill>
          <a:ln w="34925" cmpd="sng">
            <a:solidFill>
              <a:srgbClr val="10003F"/>
            </a:solidFill>
            <a:prstDash val="solid"/>
          </a:ln>
        </p:spPr>
        <p:txBody>
          <a:bodyPr>
            <a:normAutofit fontScale="90000"/>
          </a:bodyPr>
          <a:lstStyle/>
          <a:p>
            <a:r>
              <a:rPr lang="zh-CN" altLang="en-US" b="1" dirty="0">
                <a:solidFill>
                  <a:srgbClr val="2D2DFF"/>
                </a:solidFill>
                <a:latin typeface="华文行楷" panose="02010800040101010101" charset="-122"/>
                <a:ea typeface="华文行楷" panose="02010800040101010101" charset="-122"/>
                <a:cs typeface="华文行楷" panose="02010800040101010101" charset="-122"/>
              </a:rPr>
              <a:t>《高中历史新课程标准》</a:t>
            </a:r>
            <a:r>
              <a:rPr lang="zh-CN" altLang="en-US" sz="3200" b="1" dirty="0">
                <a:solidFill>
                  <a:schemeClr val="tx1"/>
                </a:solidFill>
                <a:latin typeface="华文行楷" panose="02010800040101010101" charset="-122"/>
                <a:ea typeface="华文行楷" panose="02010800040101010101" charset="-122"/>
                <a:cs typeface="华文行楷" panose="02010800040101010101" charset="-122"/>
              </a:rPr>
              <a:t>（</a:t>
            </a:r>
            <a:r>
              <a:rPr lang="en-US" altLang="zh-CN" sz="3200" b="1" dirty="0">
                <a:solidFill>
                  <a:schemeClr val="tx1"/>
                </a:solidFill>
                <a:latin typeface="华文行楷" panose="02010800040101010101" charset="-122"/>
                <a:ea typeface="华文行楷" panose="02010800040101010101" charset="-122"/>
                <a:cs typeface="华文行楷" panose="02010800040101010101" charset="-122"/>
              </a:rPr>
              <a:t>2017</a:t>
            </a:r>
            <a:r>
              <a:rPr lang="zh-CN" altLang="en-US" sz="3200" b="1" dirty="0">
                <a:solidFill>
                  <a:schemeClr val="tx1"/>
                </a:solidFill>
                <a:latin typeface="华文行楷" panose="02010800040101010101" charset="-122"/>
                <a:ea typeface="华文行楷" panose="02010800040101010101" charset="-122"/>
                <a:cs typeface="华文行楷" panose="02010800040101010101" charset="-122"/>
              </a:rPr>
              <a:t>版</a:t>
            </a:r>
            <a:r>
              <a:rPr lang="en-US" altLang="zh-CN" sz="3200" b="1" dirty="0">
                <a:solidFill>
                  <a:schemeClr val="tx1"/>
                </a:solidFill>
                <a:latin typeface="华文行楷" panose="02010800040101010101" charset="-122"/>
                <a:ea typeface="华文行楷" panose="02010800040101010101" charset="-122"/>
                <a:cs typeface="华文行楷" panose="02010800040101010101" charset="-122"/>
              </a:rPr>
              <a:t>220</a:t>
            </a:r>
            <a:r>
              <a:rPr lang="zh-CN" altLang="en-US" sz="3200" b="1" dirty="0">
                <a:solidFill>
                  <a:schemeClr val="tx1"/>
                </a:solidFill>
                <a:latin typeface="华文行楷" panose="02010800040101010101" charset="-122"/>
                <a:ea typeface="华文行楷" panose="02010800040101010101" charset="-122"/>
                <a:cs typeface="华文行楷" panose="02010800040101010101" charset="-122"/>
              </a:rPr>
              <a:t>修订）</a:t>
            </a:r>
            <a:br>
              <a:rPr lang="zh-CN" altLang="en-US" sz="3200" b="1" dirty="0">
                <a:solidFill>
                  <a:schemeClr val="tx1"/>
                </a:solidFill>
                <a:latin typeface="华文行楷" panose="02010800040101010101" charset="-122"/>
                <a:ea typeface="华文行楷" panose="02010800040101010101" charset="-122"/>
                <a:cs typeface="华文行楷" panose="02010800040101010101" charset="-122"/>
              </a:rPr>
            </a:br>
            <a:r>
              <a:rPr lang="zh-CN" altLang="en-US" b="1" dirty="0">
                <a:solidFill>
                  <a:srgbClr val="2D2DFF"/>
                </a:solidFill>
                <a:latin typeface="华文行楷" panose="02010800040101010101" charset="-122"/>
                <a:ea typeface="华文行楷" panose="02010800040101010101" charset="-122"/>
                <a:cs typeface="华文行楷" panose="02010800040101010101" charset="-122"/>
              </a:rPr>
              <a:t>解读与运用</a:t>
            </a:r>
          </a:p>
        </p:txBody>
      </p:sp>
      <p:sp>
        <p:nvSpPr>
          <p:cNvPr id="3" name="副标题 2"/>
          <p:cNvSpPr>
            <a:spLocks noGrp="1"/>
          </p:cNvSpPr>
          <p:nvPr>
            <p:ph type="subTitle" idx="1"/>
          </p:nvPr>
        </p:nvSpPr>
        <p:spPr>
          <a:xfrm>
            <a:off x="1093470" y="4921250"/>
            <a:ext cx="7726045" cy="1013460"/>
          </a:xfrm>
          <a:solidFill>
            <a:srgbClr val="FF0000"/>
          </a:solidFill>
          <a:ln w="15875">
            <a:solidFill>
              <a:srgbClr val="002060"/>
            </a:solidFill>
          </a:ln>
        </p:spPr>
        <p:txBody>
          <a:bodyPr>
            <a:noAutofit/>
            <a:scene3d>
              <a:camera prst="orthographicFront"/>
              <a:lightRig rig="threePt" dir="t"/>
            </a:scene3d>
          </a:bodyPr>
          <a:lstStyle/>
          <a:p>
            <a:pPr>
              <a:lnSpc>
                <a:spcPct val="150000"/>
              </a:lnSpc>
            </a:pPr>
            <a:r>
              <a:rPr lang="zh-CN" altLang="en-US" sz="36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河北正定中学</a:t>
            </a:r>
            <a:r>
              <a:rPr lang="en-US" altLang="zh-CN" sz="36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    </a:t>
            </a:r>
            <a:r>
              <a:rPr lang="zh-CN" altLang="en-US" sz="36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杨正午</a:t>
            </a:r>
          </a:p>
        </p:txBody>
      </p:sp>
      <p:pic>
        <p:nvPicPr>
          <p:cNvPr id="5" name="图片 4" descr="pifeng"/>
          <p:cNvPicPr>
            <a:picLocks noChangeAspect="1"/>
          </p:cNvPicPr>
          <p:nvPr/>
        </p:nvPicPr>
        <p:blipFill>
          <a:blip r:embed="rId3">
            <a:lum bright="-18000" contrast="12000"/>
          </a:blip>
          <a:stretch>
            <a:fillRect/>
          </a:stretch>
        </p:blipFill>
        <p:spPr>
          <a:xfrm>
            <a:off x="8931275" y="1272540"/>
            <a:ext cx="3034665" cy="4668520"/>
          </a:xfrm>
          <a:prstGeom prst="rect">
            <a:avLst/>
          </a:prstGeom>
          <a:ln w="15875">
            <a:solidFill>
              <a:srgbClr val="323232"/>
            </a:solidFill>
          </a:ln>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梯形 82"/>
          <p:cNvSpPr/>
          <p:nvPr/>
        </p:nvSpPr>
        <p:spPr>
          <a:xfrm rot="4380000">
            <a:off x="4112895" y="3308985"/>
            <a:ext cx="1797050" cy="572770"/>
          </a:xfrm>
          <a:prstGeom prst="trapezoid">
            <a:avLst>
              <a:gd name="adj" fmla="val 57643"/>
            </a:avLst>
          </a:prstGeom>
          <a:solidFill>
            <a:srgbClr val="9999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84" name="梯形 83"/>
          <p:cNvSpPr/>
          <p:nvPr/>
        </p:nvSpPr>
        <p:spPr>
          <a:xfrm rot="8993242">
            <a:off x="4523105" y="2142490"/>
            <a:ext cx="1851025" cy="572770"/>
          </a:xfrm>
          <a:prstGeom prst="trapezoid">
            <a:avLst>
              <a:gd name="adj" fmla="val 57643"/>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85" name="梯形 84"/>
          <p:cNvSpPr/>
          <p:nvPr/>
        </p:nvSpPr>
        <p:spPr>
          <a:xfrm>
            <a:off x="5139055" y="4070350"/>
            <a:ext cx="1913255" cy="458470"/>
          </a:xfrm>
          <a:prstGeom prst="trapezoid">
            <a:avLst>
              <a:gd name="adj" fmla="val 57643"/>
            </a:avLst>
          </a:prstGeom>
          <a:solidFill>
            <a:srgbClr val="F595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grpSp>
        <p:nvGrpSpPr>
          <p:cNvPr id="86" name="组合 85"/>
          <p:cNvGrpSpPr/>
          <p:nvPr/>
        </p:nvGrpSpPr>
        <p:grpSpPr>
          <a:xfrm>
            <a:off x="5851853" y="2133641"/>
            <a:ext cx="1755775" cy="2353945"/>
            <a:chOff x="5851853" y="2143166"/>
            <a:chExt cx="1755775" cy="2353945"/>
          </a:xfrm>
          <a:solidFill>
            <a:srgbClr val="21A3D0"/>
          </a:solidFill>
        </p:grpSpPr>
        <p:sp>
          <p:nvSpPr>
            <p:cNvPr id="87" name="梯形 86"/>
            <p:cNvSpPr/>
            <p:nvPr/>
          </p:nvSpPr>
          <p:spPr>
            <a:xfrm rot="16980000" flipH="1">
              <a:off x="6241743" y="3291246"/>
              <a:ext cx="1838960" cy="572770"/>
            </a:xfrm>
            <a:prstGeom prst="trapezoid">
              <a:avLst>
                <a:gd name="adj" fmla="val 57643"/>
              </a:avLst>
            </a:prstGeom>
            <a:solidFill>
              <a:srgbClr val="FFC000"/>
            </a:solidFill>
            <a:ln>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89" name="梯形 88"/>
            <p:cNvSpPr/>
            <p:nvPr/>
          </p:nvSpPr>
          <p:spPr>
            <a:xfrm rot="12600000" flipH="1">
              <a:off x="5851853" y="2143166"/>
              <a:ext cx="1755775" cy="572770"/>
            </a:xfrm>
            <a:prstGeom prst="trapezoid">
              <a:avLst>
                <a:gd name="adj" fmla="val 57643"/>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grpSp>
      <p:cxnSp>
        <p:nvCxnSpPr>
          <p:cNvPr id="90" name="直接连接符 89"/>
          <p:cNvCxnSpPr/>
          <p:nvPr/>
        </p:nvCxnSpPr>
        <p:spPr>
          <a:xfrm flipV="1">
            <a:off x="735707" y="3426080"/>
            <a:ext cx="3666516" cy="1"/>
          </a:xfrm>
          <a:prstGeom prst="line">
            <a:avLst/>
          </a:prstGeom>
          <a:ln w="28575">
            <a:solidFill>
              <a:srgbClr val="2D2DFF"/>
            </a:solidFill>
            <a:tailEnd type="oval"/>
          </a:ln>
        </p:spPr>
        <p:style>
          <a:lnRef idx="1">
            <a:schemeClr val="accent1"/>
          </a:lnRef>
          <a:fillRef idx="0">
            <a:schemeClr val="accent1"/>
          </a:fillRef>
          <a:effectRef idx="0">
            <a:schemeClr val="accent1"/>
          </a:effectRef>
          <a:fontRef idx="minor">
            <a:schemeClr val="tx1"/>
          </a:fontRef>
        </p:style>
      </p:cxnSp>
      <p:sp>
        <p:nvSpPr>
          <p:cNvPr id="91" name="任意多边形 90"/>
          <p:cNvSpPr/>
          <p:nvPr/>
        </p:nvSpPr>
        <p:spPr>
          <a:xfrm>
            <a:off x="735708" y="1689079"/>
            <a:ext cx="4299209" cy="432087"/>
          </a:xfrm>
          <a:custGeom>
            <a:avLst/>
            <a:gdLst>
              <a:gd name="connsiteX0" fmla="*/ 0 w 3611880"/>
              <a:gd name="connsiteY0" fmla="*/ 0 h 678180"/>
              <a:gd name="connsiteX1" fmla="*/ 2933700 w 3611880"/>
              <a:gd name="connsiteY1" fmla="*/ 0 h 678180"/>
              <a:gd name="connsiteX2" fmla="*/ 3611880 w 3611880"/>
              <a:gd name="connsiteY2" fmla="*/ 678180 h 678180"/>
            </a:gdLst>
            <a:ahLst/>
            <a:cxnLst>
              <a:cxn ang="0">
                <a:pos x="connsiteX0" y="connsiteY0"/>
              </a:cxn>
              <a:cxn ang="0">
                <a:pos x="connsiteX1" y="connsiteY1"/>
              </a:cxn>
              <a:cxn ang="0">
                <a:pos x="connsiteX2" y="connsiteY2"/>
              </a:cxn>
            </a:cxnLst>
            <a:rect l="l" t="t" r="r" b="b"/>
            <a:pathLst>
              <a:path w="3611879" h="678180">
                <a:moveTo>
                  <a:pt x="0" y="0"/>
                </a:moveTo>
                <a:lnTo>
                  <a:pt x="2933700" y="0"/>
                </a:lnTo>
                <a:lnTo>
                  <a:pt x="3611880" y="678180"/>
                </a:lnTo>
              </a:path>
            </a:pathLst>
          </a:custGeom>
          <a:ln w="12700">
            <a:solidFill>
              <a:srgbClr val="2D2DFF"/>
            </a:solidFill>
            <a:tailEnd type="ova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400"/>
          </a:p>
        </p:txBody>
      </p:sp>
      <p:sp>
        <p:nvSpPr>
          <p:cNvPr id="92" name="任意多边形 91"/>
          <p:cNvSpPr/>
          <p:nvPr/>
        </p:nvSpPr>
        <p:spPr>
          <a:xfrm flipV="1">
            <a:off x="731839" y="4730993"/>
            <a:ext cx="4299209" cy="432087"/>
          </a:xfrm>
          <a:custGeom>
            <a:avLst/>
            <a:gdLst>
              <a:gd name="connsiteX0" fmla="*/ 0 w 3611880"/>
              <a:gd name="connsiteY0" fmla="*/ 0 h 678180"/>
              <a:gd name="connsiteX1" fmla="*/ 2933700 w 3611880"/>
              <a:gd name="connsiteY1" fmla="*/ 0 h 678180"/>
              <a:gd name="connsiteX2" fmla="*/ 3611880 w 3611880"/>
              <a:gd name="connsiteY2" fmla="*/ 678180 h 678180"/>
            </a:gdLst>
            <a:ahLst/>
            <a:cxnLst>
              <a:cxn ang="0">
                <a:pos x="connsiteX0" y="connsiteY0"/>
              </a:cxn>
              <a:cxn ang="0">
                <a:pos x="connsiteX1" y="connsiteY1"/>
              </a:cxn>
              <a:cxn ang="0">
                <a:pos x="connsiteX2" y="connsiteY2"/>
              </a:cxn>
            </a:cxnLst>
            <a:rect l="l" t="t" r="r" b="b"/>
            <a:pathLst>
              <a:path w="3611879" h="678180">
                <a:moveTo>
                  <a:pt x="0" y="0"/>
                </a:moveTo>
                <a:lnTo>
                  <a:pt x="2933700" y="0"/>
                </a:lnTo>
                <a:lnTo>
                  <a:pt x="3611880" y="678180"/>
                </a:lnTo>
              </a:path>
            </a:pathLst>
          </a:custGeom>
          <a:ln w="12700">
            <a:solidFill>
              <a:srgbClr val="2D2DFF"/>
            </a:solidFill>
            <a:tailEnd type="ova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400"/>
          </a:p>
        </p:txBody>
      </p:sp>
      <p:cxnSp>
        <p:nvCxnSpPr>
          <p:cNvPr id="93" name="直接连接符 92"/>
          <p:cNvCxnSpPr>
            <a:cxnSpLocks/>
          </p:cNvCxnSpPr>
          <p:nvPr/>
        </p:nvCxnSpPr>
        <p:spPr>
          <a:xfrm flipH="1">
            <a:off x="7446452" y="4055494"/>
            <a:ext cx="3926742" cy="5876"/>
          </a:xfrm>
          <a:prstGeom prst="line">
            <a:avLst/>
          </a:prstGeom>
          <a:ln w="12700">
            <a:solidFill>
              <a:srgbClr val="2D2DFF"/>
            </a:solidFill>
            <a:tailEnd type="oval"/>
          </a:ln>
        </p:spPr>
        <p:style>
          <a:lnRef idx="1">
            <a:schemeClr val="accent1"/>
          </a:lnRef>
          <a:fillRef idx="0">
            <a:schemeClr val="accent1"/>
          </a:fillRef>
          <a:effectRef idx="0">
            <a:schemeClr val="accent1"/>
          </a:effectRef>
          <a:fontRef idx="minor">
            <a:schemeClr val="tx1"/>
          </a:fontRef>
        </p:style>
      </p:cxnSp>
      <p:sp>
        <p:nvSpPr>
          <p:cNvPr id="94" name="任意多边形 93"/>
          <p:cNvSpPr/>
          <p:nvPr/>
        </p:nvSpPr>
        <p:spPr>
          <a:xfrm flipH="1">
            <a:off x="7158765" y="1689079"/>
            <a:ext cx="4297531" cy="432087"/>
          </a:xfrm>
          <a:custGeom>
            <a:avLst/>
            <a:gdLst>
              <a:gd name="connsiteX0" fmla="*/ 0 w 3611880"/>
              <a:gd name="connsiteY0" fmla="*/ 0 h 678180"/>
              <a:gd name="connsiteX1" fmla="*/ 2933700 w 3611880"/>
              <a:gd name="connsiteY1" fmla="*/ 0 h 678180"/>
              <a:gd name="connsiteX2" fmla="*/ 3611880 w 3611880"/>
              <a:gd name="connsiteY2" fmla="*/ 678180 h 678180"/>
            </a:gdLst>
            <a:ahLst/>
            <a:cxnLst>
              <a:cxn ang="0">
                <a:pos x="connsiteX0" y="connsiteY0"/>
              </a:cxn>
              <a:cxn ang="0">
                <a:pos x="connsiteX1" y="connsiteY1"/>
              </a:cxn>
              <a:cxn ang="0">
                <a:pos x="connsiteX2" y="connsiteY2"/>
              </a:cxn>
            </a:cxnLst>
            <a:rect l="l" t="t" r="r" b="b"/>
            <a:pathLst>
              <a:path w="3611879" h="678180">
                <a:moveTo>
                  <a:pt x="0" y="0"/>
                </a:moveTo>
                <a:lnTo>
                  <a:pt x="2933700" y="0"/>
                </a:lnTo>
                <a:lnTo>
                  <a:pt x="3611880" y="678180"/>
                </a:lnTo>
              </a:path>
            </a:pathLst>
          </a:custGeom>
          <a:ln w="12700">
            <a:solidFill>
              <a:srgbClr val="2D2DFF"/>
            </a:solidFill>
            <a:tailEnd type="ova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400"/>
          </a:p>
        </p:txBody>
      </p:sp>
      <p:pic>
        <p:nvPicPr>
          <p:cNvPr id="98" name="图片 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923" y="4874564"/>
            <a:ext cx="203116" cy="203116"/>
          </a:xfrm>
          <a:prstGeom prst="rect">
            <a:avLst/>
          </a:prstGeom>
        </p:spPr>
      </p:pic>
      <p:pic>
        <p:nvPicPr>
          <p:cNvPr id="99" name="图片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4996" y="3158768"/>
            <a:ext cx="206968" cy="185257"/>
          </a:xfrm>
          <a:prstGeom prst="rect">
            <a:avLst/>
          </a:prstGeom>
          <a:ln>
            <a:solidFill>
              <a:srgbClr val="2D2DFF"/>
            </a:solidFill>
          </a:ln>
        </p:spPr>
      </p:pic>
      <p:pic>
        <p:nvPicPr>
          <p:cNvPr id="100" name="图片 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6483" y="1320864"/>
            <a:ext cx="283995" cy="283995"/>
          </a:xfrm>
          <a:prstGeom prst="rect">
            <a:avLst/>
          </a:prstGeom>
          <a:ln>
            <a:solidFill>
              <a:srgbClr val="2D2DFF"/>
            </a:solidFill>
          </a:ln>
        </p:spPr>
      </p:pic>
      <p:pic>
        <p:nvPicPr>
          <p:cNvPr id="101" name="图片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873659" y="3764419"/>
            <a:ext cx="368323" cy="368323"/>
          </a:xfrm>
          <a:prstGeom prst="rect">
            <a:avLst/>
          </a:prstGeom>
        </p:spPr>
      </p:pic>
      <p:grpSp>
        <p:nvGrpSpPr>
          <p:cNvPr id="102" name="组合 101"/>
          <p:cNvGrpSpPr/>
          <p:nvPr/>
        </p:nvGrpSpPr>
        <p:grpSpPr>
          <a:xfrm>
            <a:off x="812802" y="1286448"/>
            <a:ext cx="3363062" cy="1471461"/>
            <a:chOff x="812802" y="1286447"/>
            <a:chExt cx="3363062" cy="1471460"/>
          </a:xfrm>
          <a:solidFill>
            <a:schemeClr val="accent4">
              <a:lumMod val="60000"/>
              <a:lumOff val="40000"/>
            </a:schemeClr>
          </a:solidFill>
        </p:grpSpPr>
        <p:sp>
          <p:nvSpPr>
            <p:cNvPr id="103" name="文本框 45"/>
            <p:cNvSpPr txBox="1"/>
            <p:nvPr/>
          </p:nvSpPr>
          <p:spPr>
            <a:xfrm>
              <a:off x="2251208" y="1286447"/>
              <a:ext cx="1586865" cy="398780"/>
            </a:xfrm>
            <a:prstGeom prst="rect">
              <a:avLst/>
            </a:prstGeom>
            <a:grpFill/>
            <a:ln w="28575">
              <a:solidFill>
                <a:srgbClr val="2D2DFF"/>
              </a:solidFill>
            </a:ln>
          </p:spPr>
          <p:txBody>
            <a:bodyPr wrap="square" rtlCol="0">
              <a:spAutoFit/>
            </a:bodyPr>
            <a:lstStyle/>
            <a:p>
              <a:pPr algn="r">
                <a:lnSpc>
                  <a:spcPct val="100000"/>
                </a:lnSpc>
                <a:spcBef>
                  <a:spcPts val="0"/>
                </a:spcBef>
                <a:spcAft>
                  <a:spcPts val="0"/>
                </a:spcAft>
              </a:pPr>
              <a:r>
                <a:rPr lang="en-US" altLang="zh-CN" sz="2000" b="1" u="none">
                  <a:solidFill>
                    <a:srgbClr val="000000"/>
                  </a:solidFill>
                  <a:latin typeface="微软雅黑" panose="020B0503020204020204" charset="-122"/>
                  <a:ea typeface="微软雅黑" panose="020B0503020204020204" charset="-122"/>
                </a:rPr>
                <a:t>1.</a:t>
              </a:r>
              <a:r>
                <a:rPr lang="zh-CN" altLang="en-US" sz="2000" b="1" u="none">
                  <a:solidFill>
                    <a:srgbClr val="000000"/>
                  </a:solidFill>
                  <a:latin typeface="微软雅黑" panose="020B0503020204020204" charset="-122"/>
                  <a:ea typeface="微软雅黑" panose="020B0503020204020204" charset="-122"/>
                </a:rPr>
                <a:t>唯物史观</a:t>
              </a:r>
            </a:p>
          </p:txBody>
        </p:sp>
        <p:sp>
          <p:nvSpPr>
            <p:cNvPr id="104" name="文本框 48"/>
            <p:cNvSpPr txBox="1"/>
            <p:nvPr/>
          </p:nvSpPr>
          <p:spPr>
            <a:xfrm>
              <a:off x="812802" y="1743178"/>
              <a:ext cx="3363062" cy="1014729"/>
            </a:xfrm>
            <a:prstGeom prst="rect">
              <a:avLst/>
            </a:prstGeom>
            <a:grpFill/>
            <a:ln w="28575">
              <a:solidFill>
                <a:srgbClr val="2D2DFF"/>
              </a:solidFill>
            </a:ln>
          </p:spPr>
          <p:txBody>
            <a:bodyPr wrap="square" rtlCol="0">
              <a:spAutoFit/>
            </a:bodyPr>
            <a:lstStyle/>
            <a:p>
              <a:pPr algn="l">
                <a:lnSpc>
                  <a:spcPct val="100000"/>
                </a:lnSpc>
                <a:spcBef>
                  <a:spcPts val="0"/>
                </a:spcBef>
                <a:spcAft>
                  <a:spcPts val="0"/>
                </a:spcAft>
              </a:pPr>
              <a:r>
                <a:rPr lang="zh-CN" altLang="en-US" sz="2000" b="1" u="none">
                  <a:solidFill>
                    <a:srgbClr val="000000"/>
                  </a:solidFill>
                  <a:latin typeface="微软雅黑" panose="020B0503020204020204" charset="-122"/>
                  <a:ea typeface="微软雅黑" panose="020B0503020204020204" charset="-122"/>
                </a:rPr>
                <a:t>揭示人类社会历史客观基础及发展规律的科学的历史观和方法论</a:t>
              </a:r>
            </a:p>
          </p:txBody>
        </p:sp>
      </p:grpSp>
      <p:grpSp>
        <p:nvGrpSpPr>
          <p:cNvPr id="105" name="组合 104"/>
          <p:cNvGrpSpPr/>
          <p:nvPr/>
        </p:nvGrpSpPr>
        <p:grpSpPr>
          <a:xfrm>
            <a:off x="812808" y="3017164"/>
            <a:ext cx="3363063" cy="1487206"/>
            <a:chOff x="812809" y="3017162"/>
            <a:chExt cx="3363062" cy="1487206"/>
          </a:xfrm>
          <a:solidFill>
            <a:schemeClr val="accent4">
              <a:lumMod val="60000"/>
              <a:lumOff val="40000"/>
            </a:schemeClr>
          </a:solidFill>
        </p:grpSpPr>
        <p:sp>
          <p:nvSpPr>
            <p:cNvPr id="106" name="文本框 46"/>
            <p:cNvSpPr txBox="1"/>
            <p:nvPr/>
          </p:nvSpPr>
          <p:spPr>
            <a:xfrm>
              <a:off x="2279148" y="3017162"/>
              <a:ext cx="1558925" cy="398780"/>
            </a:xfrm>
            <a:prstGeom prst="rect">
              <a:avLst/>
            </a:prstGeom>
            <a:grpFill/>
            <a:ln w="28575">
              <a:solidFill>
                <a:srgbClr val="2D2DFF"/>
              </a:solidFill>
            </a:ln>
          </p:spPr>
          <p:txBody>
            <a:bodyPr wrap="square" rtlCol="0">
              <a:spAutoFit/>
            </a:bodyPr>
            <a:lstStyle/>
            <a:p>
              <a:pPr algn="r">
                <a:lnSpc>
                  <a:spcPct val="100000"/>
                </a:lnSpc>
                <a:spcBef>
                  <a:spcPts val="0"/>
                </a:spcBef>
                <a:spcAft>
                  <a:spcPts val="0"/>
                </a:spcAft>
              </a:pPr>
              <a:r>
                <a:rPr lang="en-US" altLang="zh-CN" sz="2000" b="1" u="none">
                  <a:solidFill>
                    <a:srgbClr val="000000"/>
                  </a:solidFill>
                  <a:latin typeface="微软雅黑" panose="020B0503020204020204" charset="-122"/>
                  <a:ea typeface="微软雅黑" panose="020B0503020204020204" charset="-122"/>
                </a:rPr>
                <a:t>2.</a:t>
              </a:r>
              <a:r>
                <a:rPr lang="zh-CN" altLang="en-US" sz="2000" b="1" u="none">
                  <a:solidFill>
                    <a:srgbClr val="000000"/>
                  </a:solidFill>
                  <a:latin typeface="微软雅黑" panose="020B0503020204020204" charset="-122"/>
                  <a:ea typeface="微软雅黑" panose="020B0503020204020204" charset="-122"/>
                </a:rPr>
                <a:t>时空观念</a:t>
              </a:r>
              <a:r>
                <a:rPr lang="en-US" altLang="zh-CN" sz="2000" b="1" u="none">
                  <a:solidFill>
                    <a:srgbClr val="000000"/>
                  </a:solidFill>
                  <a:latin typeface="微软雅黑" panose="020B0503020204020204" charset="-122"/>
                  <a:ea typeface="微软雅黑" panose="020B0503020204020204" charset="-122"/>
                </a:rPr>
                <a:t> </a:t>
              </a:r>
            </a:p>
          </p:txBody>
        </p:sp>
        <p:sp>
          <p:nvSpPr>
            <p:cNvPr id="107" name="文本框 49"/>
            <p:cNvSpPr txBox="1"/>
            <p:nvPr/>
          </p:nvSpPr>
          <p:spPr>
            <a:xfrm>
              <a:off x="812809" y="3489638"/>
              <a:ext cx="3363062" cy="1014730"/>
            </a:xfrm>
            <a:prstGeom prst="rect">
              <a:avLst/>
            </a:prstGeom>
            <a:grpFill/>
            <a:ln w="28575">
              <a:solidFill>
                <a:srgbClr val="2D2DFF"/>
              </a:solidFill>
            </a:ln>
          </p:spPr>
          <p:txBody>
            <a:bodyPr wrap="square" rtlCol="0">
              <a:spAutoFit/>
            </a:bodyPr>
            <a:lstStyle/>
            <a:p>
              <a:pPr algn="l">
                <a:lnSpc>
                  <a:spcPct val="100000"/>
                </a:lnSpc>
                <a:spcBef>
                  <a:spcPts val="0"/>
                </a:spcBef>
                <a:spcAft>
                  <a:spcPts val="0"/>
                </a:spcAft>
              </a:pPr>
              <a:r>
                <a:rPr lang="zh-CN" altLang="en-US" sz="2000" b="1" u="none">
                  <a:solidFill>
                    <a:srgbClr val="000000"/>
                  </a:solidFill>
                  <a:latin typeface="微软雅黑" panose="020B0503020204020204" charset="-122"/>
                  <a:ea typeface="微软雅黑" panose="020B0503020204020204" charset="-122"/>
                </a:rPr>
                <a:t>是指在特定的时间联系和空间联系中对事物进行观察、分析的意识和思维方式</a:t>
              </a:r>
            </a:p>
          </p:txBody>
        </p:sp>
      </p:grpSp>
      <p:grpSp>
        <p:nvGrpSpPr>
          <p:cNvPr id="108" name="组合 107"/>
          <p:cNvGrpSpPr/>
          <p:nvPr/>
        </p:nvGrpSpPr>
        <p:grpSpPr>
          <a:xfrm>
            <a:off x="817562" y="4740547"/>
            <a:ext cx="3363062" cy="1495435"/>
            <a:chOff x="817562" y="4740545"/>
            <a:chExt cx="3363062" cy="1495435"/>
          </a:xfrm>
          <a:solidFill>
            <a:schemeClr val="accent4">
              <a:lumMod val="60000"/>
              <a:lumOff val="40000"/>
            </a:schemeClr>
          </a:solidFill>
        </p:grpSpPr>
        <p:sp>
          <p:nvSpPr>
            <p:cNvPr id="109" name="文本框 47"/>
            <p:cNvSpPr txBox="1"/>
            <p:nvPr/>
          </p:nvSpPr>
          <p:spPr>
            <a:xfrm>
              <a:off x="2317883" y="4740545"/>
              <a:ext cx="1520190" cy="398780"/>
            </a:xfrm>
            <a:prstGeom prst="rect">
              <a:avLst/>
            </a:prstGeom>
            <a:grpFill/>
            <a:ln w="28575">
              <a:solidFill>
                <a:srgbClr val="2D2DFF"/>
              </a:solidFill>
            </a:ln>
          </p:spPr>
          <p:txBody>
            <a:bodyPr wrap="square" rtlCol="0">
              <a:spAutoFit/>
            </a:bodyPr>
            <a:lstStyle/>
            <a:p>
              <a:pPr algn="r">
                <a:lnSpc>
                  <a:spcPct val="100000"/>
                </a:lnSpc>
                <a:spcBef>
                  <a:spcPts val="0"/>
                </a:spcBef>
                <a:spcAft>
                  <a:spcPts val="0"/>
                </a:spcAft>
              </a:pPr>
              <a:r>
                <a:rPr lang="en-US" altLang="zh-CN" sz="2000" b="1" u="none">
                  <a:solidFill>
                    <a:srgbClr val="000000"/>
                  </a:solidFill>
                  <a:latin typeface="微软雅黑" panose="020B0503020204020204" charset="-122"/>
                  <a:ea typeface="微软雅黑" panose="020B0503020204020204" charset="-122"/>
                </a:rPr>
                <a:t>3.</a:t>
              </a:r>
              <a:r>
                <a:rPr lang="zh-CN" altLang="en-US" sz="2000" b="1" u="none">
                  <a:solidFill>
                    <a:srgbClr val="000000"/>
                  </a:solidFill>
                  <a:latin typeface="微软雅黑" panose="020B0503020204020204" charset="-122"/>
                  <a:ea typeface="微软雅黑" panose="020B0503020204020204" charset="-122"/>
                </a:rPr>
                <a:t>史料实证</a:t>
              </a:r>
            </a:p>
          </p:txBody>
        </p:sp>
        <p:sp>
          <p:nvSpPr>
            <p:cNvPr id="110" name="文本框 50"/>
            <p:cNvSpPr txBox="1"/>
            <p:nvPr/>
          </p:nvSpPr>
          <p:spPr>
            <a:xfrm>
              <a:off x="817562" y="5221250"/>
              <a:ext cx="3363062" cy="1014730"/>
            </a:xfrm>
            <a:prstGeom prst="rect">
              <a:avLst/>
            </a:prstGeom>
            <a:grpFill/>
            <a:ln w="28575">
              <a:solidFill>
                <a:srgbClr val="2D2DFF"/>
              </a:solidFill>
            </a:ln>
          </p:spPr>
          <p:txBody>
            <a:bodyPr wrap="square" rtlCol="0">
              <a:spAutoFit/>
            </a:bodyPr>
            <a:lstStyle/>
            <a:p>
              <a:pPr algn="l">
                <a:lnSpc>
                  <a:spcPct val="100000"/>
                </a:lnSpc>
                <a:spcBef>
                  <a:spcPts val="0"/>
                </a:spcBef>
                <a:spcAft>
                  <a:spcPts val="0"/>
                </a:spcAft>
              </a:pPr>
              <a:r>
                <a:rPr lang="zh-CN" altLang="en-US" sz="2000" b="1" u="none">
                  <a:solidFill>
                    <a:srgbClr val="000000"/>
                  </a:solidFill>
                  <a:latin typeface="微软雅黑" panose="020B0503020204020204" charset="-122"/>
                  <a:ea typeface="微软雅黑" panose="020B0503020204020204" charset="-122"/>
                </a:rPr>
                <a:t>对获取的史料进行辨析，并运用可信的史料努力重现历史真实的态度和方法</a:t>
              </a:r>
            </a:p>
          </p:txBody>
        </p:sp>
      </p:grpSp>
      <p:grpSp>
        <p:nvGrpSpPr>
          <p:cNvPr id="111" name="组合 110"/>
          <p:cNvGrpSpPr/>
          <p:nvPr/>
        </p:nvGrpSpPr>
        <p:grpSpPr>
          <a:xfrm>
            <a:off x="8015715" y="1367278"/>
            <a:ext cx="3363063" cy="1486074"/>
            <a:chOff x="7983378" y="1271833"/>
            <a:chExt cx="3363062" cy="1486074"/>
          </a:xfrm>
          <a:solidFill>
            <a:schemeClr val="accent4">
              <a:lumMod val="60000"/>
              <a:lumOff val="40000"/>
            </a:schemeClr>
          </a:solidFill>
        </p:grpSpPr>
        <p:sp>
          <p:nvSpPr>
            <p:cNvPr id="112" name="文本框 51"/>
            <p:cNvSpPr txBox="1"/>
            <p:nvPr/>
          </p:nvSpPr>
          <p:spPr>
            <a:xfrm>
              <a:off x="8266588" y="1271833"/>
              <a:ext cx="1567815" cy="398780"/>
            </a:xfrm>
            <a:prstGeom prst="rect">
              <a:avLst/>
            </a:prstGeom>
            <a:grpFill/>
            <a:ln w="28575">
              <a:solidFill>
                <a:srgbClr val="2D2DFF"/>
              </a:solidFill>
            </a:ln>
          </p:spPr>
          <p:txBody>
            <a:bodyPr wrap="square" rtlCol="0">
              <a:spAutoFit/>
            </a:bodyPr>
            <a:lstStyle/>
            <a:p>
              <a:pPr>
                <a:lnSpc>
                  <a:spcPct val="100000"/>
                </a:lnSpc>
                <a:spcBef>
                  <a:spcPts val="0"/>
                </a:spcBef>
                <a:spcAft>
                  <a:spcPts val="0"/>
                </a:spcAft>
              </a:pPr>
              <a:r>
                <a:rPr lang="en-US" altLang="zh-CN" sz="2000" b="1" u="none">
                  <a:solidFill>
                    <a:srgbClr val="000000"/>
                  </a:solidFill>
                  <a:latin typeface="微软雅黑" panose="020B0503020204020204" charset="-122"/>
                  <a:ea typeface="微软雅黑" panose="020B0503020204020204" charset="-122"/>
                </a:rPr>
                <a:t>4.</a:t>
              </a:r>
              <a:r>
                <a:rPr lang="zh-CN" altLang="en-US" sz="2000" b="1" u="none">
                  <a:solidFill>
                    <a:srgbClr val="000000"/>
                  </a:solidFill>
                  <a:latin typeface="微软雅黑" panose="020B0503020204020204" charset="-122"/>
                  <a:ea typeface="微软雅黑" panose="020B0503020204020204" charset="-122"/>
                </a:rPr>
                <a:t>历史解释</a:t>
              </a:r>
            </a:p>
          </p:txBody>
        </p:sp>
        <p:sp>
          <p:nvSpPr>
            <p:cNvPr id="113" name="文本框 54"/>
            <p:cNvSpPr txBox="1"/>
            <p:nvPr/>
          </p:nvSpPr>
          <p:spPr>
            <a:xfrm>
              <a:off x="7983378" y="1743177"/>
              <a:ext cx="3363062" cy="1014730"/>
            </a:xfrm>
            <a:prstGeom prst="rect">
              <a:avLst/>
            </a:prstGeom>
            <a:grpFill/>
            <a:ln w="28575">
              <a:solidFill>
                <a:srgbClr val="2D2DFF"/>
              </a:solidFill>
            </a:ln>
          </p:spPr>
          <p:txBody>
            <a:bodyPr wrap="square" rtlCol="0">
              <a:spAutoFit/>
            </a:bodyPr>
            <a:lstStyle/>
            <a:p>
              <a:pPr algn="just">
                <a:lnSpc>
                  <a:spcPct val="100000"/>
                </a:lnSpc>
                <a:spcBef>
                  <a:spcPts val="0"/>
                </a:spcBef>
                <a:spcAft>
                  <a:spcPts val="0"/>
                </a:spcAft>
              </a:pPr>
              <a:r>
                <a:rPr lang="zh-CN" altLang="en-US" sz="2000" b="1" u="none">
                  <a:solidFill>
                    <a:srgbClr val="000000"/>
                  </a:solidFill>
                  <a:latin typeface="微软雅黑" panose="020B0503020204020204" charset="-122"/>
                  <a:ea typeface="微软雅黑" panose="020B0503020204020204" charset="-122"/>
                </a:rPr>
                <a:t>以史料为依据，对历史事物进行理性分析和客观评判的态度、能力与方法</a:t>
              </a:r>
            </a:p>
          </p:txBody>
        </p:sp>
      </p:grpSp>
      <p:grpSp>
        <p:nvGrpSpPr>
          <p:cNvPr id="114" name="组合 113"/>
          <p:cNvGrpSpPr/>
          <p:nvPr/>
        </p:nvGrpSpPr>
        <p:grpSpPr>
          <a:xfrm>
            <a:off x="8015715" y="3618497"/>
            <a:ext cx="3363063" cy="2117135"/>
            <a:chOff x="7982743" y="3002548"/>
            <a:chExt cx="3363062" cy="2117134"/>
          </a:xfrm>
          <a:solidFill>
            <a:schemeClr val="accent4">
              <a:lumMod val="60000"/>
              <a:lumOff val="40000"/>
            </a:schemeClr>
          </a:solidFill>
        </p:grpSpPr>
        <p:sp>
          <p:nvSpPr>
            <p:cNvPr id="115" name="文本框 52"/>
            <p:cNvSpPr txBox="1"/>
            <p:nvPr/>
          </p:nvSpPr>
          <p:spPr>
            <a:xfrm>
              <a:off x="8266588" y="3002548"/>
              <a:ext cx="1568450" cy="398780"/>
            </a:xfrm>
            <a:prstGeom prst="rect">
              <a:avLst/>
            </a:prstGeom>
            <a:grpFill/>
            <a:ln w="28575">
              <a:solidFill>
                <a:srgbClr val="2D2DFF"/>
              </a:solidFill>
            </a:ln>
          </p:spPr>
          <p:txBody>
            <a:bodyPr wrap="square" rtlCol="0">
              <a:spAutoFit/>
            </a:bodyPr>
            <a:lstStyle/>
            <a:p>
              <a:pPr>
                <a:lnSpc>
                  <a:spcPct val="100000"/>
                </a:lnSpc>
                <a:spcBef>
                  <a:spcPts val="0"/>
                </a:spcBef>
                <a:spcAft>
                  <a:spcPts val="0"/>
                </a:spcAft>
              </a:pPr>
              <a:r>
                <a:rPr lang="en-US" altLang="zh-CN" sz="2000" b="1" u="none">
                  <a:solidFill>
                    <a:srgbClr val="000000"/>
                  </a:solidFill>
                  <a:latin typeface="微软雅黑" panose="020B0503020204020204" charset="-122"/>
                  <a:ea typeface="微软雅黑" panose="020B0503020204020204" charset="-122"/>
                </a:rPr>
                <a:t>5.</a:t>
              </a:r>
              <a:r>
                <a:rPr lang="zh-CN" altLang="en-US" sz="2000" b="1" u="none">
                  <a:solidFill>
                    <a:srgbClr val="000000"/>
                  </a:solidFill>
                  <a:latin typeface="微软雅黑" panose="020B0503020204020204" charset="-122"/>
                  <a:ea typeface="微软雅黑" panose="020B0503020204020204" charset="-122"/>
                </a:rPr>
                <a:t>家国情怀</a:t>
              </a:r>
            </a:p>
          </p:txBody>
        </p:sp>
        <p:sp>
          <p:nvSpPr>
            <p:cNvPr id="116" name="文本框 55"/>
            <p:cNvSpPr txBox="1"/>
            <p:nvPr/>
          </p:nvSpPr>
          <p:spPr>
            <a:xfrm>
              <a:off x="7982743" y="3489638"/>
              <a:ext cx="3363062" cy="1630044"/>
            </a:xfrm>
            <a:prstGeom prst="rect">
              <a:avLst/>
            </a:prstGeom>
            <a:grpFill/>
            <a:ln w="28575">
              <a:solidFill>
                <a:srgbClr val="2D2DFF"/>
              </a:solidFill>
            </a:ln>
          </p:spPr>
          <p:txBody>
            <a:bodyPr wrap="square" rtlCol="0">
              <a:spAutoFit/>
            </a:bodyPr>
            <a:lstStyle/>
            <a:p>
              <a:pPr algn="just">
                <a:lnSpc>
                  <a:spcPct val="100000"/>
                </a:lnSpc>
                <a:spcBef>
                  <a:spcPts val="0"/>
                </a:spcBef>
                <a:spcAft>
                  <a:spcPts val="0"/>
                </a:spcAft>
              </a:pPr>
              <a:r>
                <a:rPr lang="zh-CN" altLang="en-US" sz="2000" b="1" u="none">
                  <a:solidFill>
                    <a:srgbClr val="000000"/>
                  </a:solidFill>
                  <a:latin typeface="微软雅黑" panose="020B0503020204020204" charset="-122"/>
                  <a:ea typeface="微软雅黑" panose="020B0503020204020204" charset="-122"/>
                </a:rPr>
                <a:t>学习历史应具有的人文追求</a:t>
              </a:r>
              <a:r>
                <a:rPr lang="en-US" altLang="zh-CN" sz="2000" b="1" u="none">
                  <a:solidFill>
                    <a:srgbClr val="000000"/>
                  </a:solidFill>
                  <a:latin typeface="微软雅黑" panose="020B0503020204020204" charset="-122"/>
                  <a:ea typeface="微软雅黑" panose="020B0503020204020204" charset="-122"/>
                </a:rPr>
                <a:t> </a:t>
              </a:r>
              <a:r>
                <a:rPr lang="zh-CN" altLang="en-US" sz="2000" b="1" u="none">
                  <a:solidFill>
                    <a:srgbClr val="000000"/>
                  </a:solidFill>
                  <a:latin typeface="微软雅黑" panose="020B0503020204020204" charset="-122"/>
                  <a:ea typeface="微软雅黑" panose="020B0503020204020204" charset="-122"/>
                </a:rPr>
                <a:t>，体现了对国家富强、人民幸福的情感，以及对国家的高度认同感、归属感、责任感和使命感</a:t>
              </a:r>
            </a:p>
          </p:txBody>
        </p:sp>
      </p:grpSp>
      <p:sp>
        <p:nvSpPr>
          <p:cNvPr id="120" name="文本框 57"/>
          <p:cNvSpPr txBox="1"/>
          <p:nvPr/>
        </p:nvSpPr>
        <p:spPr>
          <a:xfrm>
            <a:off x="5523865" y="2918460"/>
            <a:ext cx="1059180" cy="829945"/>
          </a:xfrm>
          <a:prstGeom prst="rect">
            <a:avLst/>
          </a:prstGeom>
          <a:solidFill>
            <a:schemeClr val="accent2"/>
          </a:solidFill>
        </p:spPr>
        <p:txBody>
          <a:bodyPr wrap="square" lIns="91440" tIns="45720" rIns="91440" bIns="45720" rtlCol="0">
            <a:spAutoFit/>
          </a:bodyPr>
          <a:lstStyle/>
          <a:p>
            <a:pPr algn="ctr">
              <a:lnSpc>
                <a:spcPct val="100000"/>
              </a:lnSpc>
              <a:spcBef>
                <a:spcPts val="0"/>
              </a:spcBef>
              <a:spcAft>
                <a:spcPts val="0"/>
              </a:spcAft>
            </a:pPr>
            <a:r>
              <a:rPr lang="zh-CN" altLang="en-US" sz="2400" b="1" u="none" dirty="0">
                <a:solidFill>
                  <a:srgbClr val="000000"/>
                </a:solidFill>
                <a:latin typeface="微软雅黑" panose="020B0503020204020204" charset="-122"/>
                <a:ea typeface="微软雅黑" panose="020B0503020204020204" charset="-122"/>
              </a:rPr>
              <a:t>核心素养</a:t>
            </a:r>
          </a:p>
        </p:txBody>
      </p:sp>
      <p:sp>
        <p:nvSpPr>
          <p:cNvPr id="35" name="文本框 34"/>
          <p:cNvSpPr txBox="1"/>
          <p:nvPr/>
        </p:nvSpPr>
        <p:spPr>
          <a:xfrm>
            <a:off x="0" y="207045"/>
            <a:ext cx="3986074" cy="829945"/>
          </a:xfrm>
          <a:prstGeom prst="rect">
            <a:avLst/>
          </a:prstGeom>
          <a:solidFill>
            <a:srgbClr val="FFC000"/>
          </a:solidFill>
          <a:ln w="25400">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threePt" dir="t"/>
            </a:scene3d>
          </a:bodyPr>
          <a:lstStyle/>
          <a:p>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二、课程新目标</a:t>
            </a:r>
          </a:p>
          <a:p>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en-US" altLang="zh-CN"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核心素养</a:t>
            </a:r>
          </a:p>
        </p:txBody>
      </p:sp>
      <p:sp>
        <p:nvSpPr>
          <p:cNvPr id="2" name="文本框 1"/>
          <p:cNvSpPr txBox="1"/>
          <p:nvPr/>
        </p:nvSpPr>
        <p:spPr>
          <a:xfrm>
            <a:off x="4211935" y="6325746"/>
            <a:ext cx="6154474" cy="523220"/>
          </a:xfrm>
          <a:prstGeom prst="rect">
            <a:avLst/>
          </a:prstGeom>
          <a:solidFill>
            <a:srgbClr val="FF0000"/>
          </a:solidFill>
          <a:ln w="19050">
            <a:solidFill>
              <a:srgbClr val="4831D3"/>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2800" b="1" dirty="0">
                <a:solidFill>
                  <a:srgbClr val="2D2DFF"/>
                </a:solidFill>
                <a:latin typeface="微软雅黑" panose="020B0503020204020204" charset="-122"/>
                <a:ea typeface="微软雅黑" panose="020B0503020204020204" charset="-122"/>
                <a:cs typeface="微软雅黑" panose="020B0503020204020204" charset="-122"/>
              </a:rPr>
              <a:t>（一）历史学科核心素养  主要内容：</a:t>
            </a:r>
            <a:endParaRPr lang="zh-CN" altLang="zh-CN" sz="2800" b="1" dirty="0">
              <a:solidFill>
                <a:srgbClr val="2D2DFF"/>
              </a:solidFill>
              <a:sym typeface="+mn-ea"/>
            </a:endParaRPr>
          </a:p>
        </p:txBody>
      </p:sp>
      <p:sp>
        <p:nvSpPr>
          <p:cNvPr id="6" name="矩形 5"/>
          <p:cNvSpPr/>
          <p:nvPr/>
        </p:nvSpPr>
        <p:spPr>
          <a:xfrm>
            <a:off x="4080039" y="161546"/>
            <a:ext cx="7874263" cy="830997"/>
          </a:xfrm>
          <a:prstGeom prst="rect">
            <a:avLst/>
          </a:prstGeom>
          <a:solidFill>
            <a:srgbClr val="FF0000"/>
          </a:solidFill>
          <a:ln w="28575">
            <a:solidFill>
              <a:srgbClr val="2D2DFF"/>
            </a:solidFill>
          </a:ln>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600" b="1" u="none" dirty="0">
                <a:solidFill>
                  <a:srgbClr val="FFFF00"/>
                </a:solidFill>
                <a:latin typeface="+mj-ea"/>
                <a:ea typeface="+mj-ea"/>
                <a:cs typeface="微软雅黑" panose="020B0503020204020204" charset="-122"/>
              </a:rPr>
              <a:t>核心素养：</a:t>
            </a:r>
            <a:r>
              <a:rPr lang="zh-CN" altLang="en-US" sz="1600" b="1" u="none" dirty="0">
                <a:solidFill>
                  <a:schemeClr val="tx1"/>
                </a:solidFill>
                <a:latin typeface="+mj-ea"/>
                <a:ea typeface="+mj-ea"/>
                <a:cs typeface="微软雅黑" panose="020B0503020204020204" charset="-122"/>
              </a:rPr>
              <a:t>指高于一般能力或一般素养的最重要的关键能力、必备品格与价值观念；</a:t>
            </a:r>
            <a:r>
              <a:rPr lang="zh-CN" altLang="zh-CN" sz="1600" b="1" dirty="0">
                <a:solidFill>
                  <a:srgbClr val="FFFF00"/>
                </a:solidFill>
                <a:latin typeface="+mj-ea"/>
                <a:ea typeface="+mj-ea"/>
                <a:sym typeface="+mn-ea"/>
              </a:rPr>
              <a:t>学科核心素养</a:t>
            </a:r>
            <a:r>
              <a:rPr lang="zh-CN" altLang="zh-CN" sz="1600" b="1" dirty="0">
                <a:solidFill>
                  <a:schemeClr val="tx1"/>
                </a:solidFill>
                <a:latin typeface="+mj-ea"/>
                <a:ea typeface="+mj-ea"/>
                <a:sym typeface="+mn-ea"/>
              </a:rPr>
              <a:t>：是以学科知识技能为基础，整合情感、态度</a:t>
            </a:r>
            <a:r>
              <a:rPr lang="zh-CN" altLang="en-US" sz="1600" b="1" dirty="0">
                <a:solidFill>
                  <a:schemeClr val="tx1"/>
                </a:solidFill>
                <a:latin typeface="+mj-ea"/>
                <a:ea typeface="+mj-ea"/>
                <a:sym typeface="+mn-ea"/>
              </a:rPr>
              <a:t>和</a:t>
            </a:r>
            <a:r>
              <a:rPr lang="zh-CN" altLang="zh-CN" sz="1600" b="1" dirty="0">
                <a:solidFill>
                  <a:schemeClr val="tx1"/>
                </a:solidFill>
                <a:latin typeface="+mj-ea"/>
                <a:ea typeface="+mj-ea"/>
                <a:sym typeface="+mn-ea"/>
              </a:rPr>
              <a:t>价值观在内的，能够满足特定现实需求的</a:t>
            </a:r>
            <a:r>
              <a:rPr lang="zh-CN" altLang="en-US" sz="1600" b="1" dirty="0">
                <a:solidFill>
                  <a:schemeClr val="tx1"/>
                </a:solidFill>
                <a:latin typeface="+mj-ea"/>
                <a:ea typeface="+mj-ea"/>
                <a:sym typeface="+mn-ea"/>
              </a:rPr>
              <a:t>正确价值观念、必备品格</a:t>
            </a:r>
            <a:r>
              <a:rPr lang="zh-CN" altLang="zh-CN" sz="1600" b="1" dirty="0">
                <a:solidFill>
                  <a:schemeClr val="tx1"/>
                </a:solidFill>
                <a:latin typeface="+mj-ea"/>
                <a:ea typeface="+mj-ea"/>
                <a:sym typeface="+mn-ea"/>
              </a:rPr>
              <a:t>和</a:t>
            </a:r>
            <a:r>
              <a:rPr lang="zh-CN" altLang="en-US" sz="1600" b="1" dirty="0">
                <a:solidFill>
                  <a:schemeClr val="tx1"/>
                </a:solidFill>
                <a:latin typeface="+mj-ea"/>
                <a:ea typeface="+mj-ea"/>
                <a:sym typeface="+mn-ea"/>
              </a:rPr>
              <a:t>关键</a:t>
            </a:r>
            <a:r>
              <a:rPr lang="zh-CN" altLang="zh-CN" sz="1600" b="1" dirty="0">
                <a:solidFill>
                  <a:schemeClr val="tx1"/>
                </a:solidFill>
                <a:latin typeface="+mj-ea"/>
                <a:ea typeface="+mj-ea"/>
                <a:sym typeface="+mn-ea"/>
              </a:rPr>
              <a:t>能力</a:t>
            </a:r>
            <a:endParaRPr lang="zh-CN" altLang="en-US" sz="1600" b="1" u="none" dirty="0">
              <a:solidFill>
                <a:schemeClr val="tx1"/>
              </a:solidFill>
              <a:latin typeface="+mj-ea"/>
              <a:ea typeface="+mj-ea"/>
              <a:cs typeface="微软雅黑" panose="020B0503020204020204" charset="-122"/>
            </a:endParaRP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barn(inVertical)">
                                      <p:cBhvr>
                                        <p:cTn id="20" dur="500"/>
                                        <p:tgtEl>
                                          <p:spTgt spid="86"/>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p:cTn id="24" dur="500" fill="hold"/>
                                        <p:tgtEl>
                                          <p:spTgt spid="120"/>
                                        </p:tgtEl>
                                        <p:attrNameLst>
                                          <p:attrName>ppt_w</p:attrName>
                                        </p:attrNameLst>
                                      </p:cBhvr>
                                      <p:tavLst>
                                        <p:tav tm="0">
                                          <p:val>
                                            <p:fltVal val="0"/>
                                          </p:val>
                                        </p:tav>
                                        <p:tav tm="100000">
                                          <p:val>
                                            <p:strVal val="#ppt_w"/>
                                          </p:val>
                                        </p:tav>
                                      </p:tavLst>
                                    </p:anim>
                                    <p:anim calcmode="lin" valueType="num">
                                      <p:cBhvr>
                                        <p:cTn id="25" dur="500" fill="hold"/>
                                        <p:tgtEl>
                                          <p:spTgt spid="120"/>
                                        </p:tgtEl>
                                        <p:attrNameLst>
                                          <p:attrName>ppt_h</p:attrName>
                                        </p:attrNameLst>
                                      </p:cBhvr>
                                      <p:tavLst>
                                        <p:tav tm="0">
                                          <p:val>
                                            <p:fltVal val="0"/>
                                          </p:val>
                                        </p:tav>
                                        <p:tav tm="100000">
                                          <p:val>
                                            <p:strVal val="#ppt_h"/>
                                          </p:val>
                                        </p:tav>
                                      </p:tavLst>
                                    </p:anim>
                                    <p:animEffect transition="in" filter="fade">
                                      <p:cBhvr>
                                        <p:cTn id="26" dur="500"/>
                                        <p:tgtEl>
                                          <p:spTgt spid="120"/>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right)">
                                      <p:cBhvr>
                                        <p:cTn id="30" dur="500"/>
                                        <p:tgtEl>
                                          <p:spTgt spid="9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left)">
                                      <p:cBhvr>
                                        <p:cTn id="33" dur="500"/>
                                        <p:tgtEl>
                                          <p:spTgt spid="94"/>
                                        </p:tgtEl>
                                      </p:cBhvr>
                                    </p:animEffect>
                                  </p:childTnLst>
                                </p:cTn>
                              </p:par>
                              <p:par>
                                <p:cTn id="34" presetID="10" presetClass="entr" presetSubtype="0" fill="hold" nodeType="with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500"/>
                                        <p:tgtEl>
                                          <p:spTgt spid="100"/>
                                        </p:tgtEl>
                                      </p:cBhvr>
                                    </p:animEffect>
                                  </p:childTnLst>
                                </p:cTn>
                              </p:par>
                              <p:par>
                                <p:cTn id="37" presetID="1" presetClass="entr" presetSubtype="0" fill="hold" nodeType="withEffect">
                                  <p:stCondLst>
                                    <p:cond delay="250"/>
                                  </p:stCondLst>
                                  <p:childTnLst>
                                    <p:set>
                                      <p:cBhvr>
                                        <p:cTn id="38" dur="1" fill="hold">
                                          <p:stCondLst>
                                            <p:cond delay="0"/>
                                          </p:stCondLst>
                                        </p:cTn>
                                        <p:tgtEl>
                                          <p:spTgt spid="102"/>
                                        </p:tgtEl>
                                        <p:attrNameLst>
                                          <p:attrName>style.visibility</p:attrName>
                                        </p:attrNameLst>
                                      </p:cBhvr>
                                      <p:to>
                                        <p:strVal val="visible"/>
                                      </p:to>
                                    </p:set>
                                  </p:childTnLst>
                                </p:cTn>
                              </p:par>
                              <p:par>
                                <p:cTn id="39" presetID="26" presetClass="emph" presetSubtype="0" fill="hold" nodeType="withEffect">
                                  <p:stCondLst>
                                    <p:cond delay="250"/>
                                  </p:stCondLst>
                                  <p:childTnLst>
                                    <p:animEffect transition="out" filter="fade">
                                      <p:cBhvr>
                                        <p:cTn id="40" dur="500" tmFilter="0, 0; .2, .5; .8, .5; 1, 0"/>
                                        <p:tgtEl>
                                          <p:spTgt spid="102"/>
                                        </p:tgtEl>
                                      </p:cBhvr>
                                    </p:animEffect>
                                    <p:animScale>
                                      <p:cBhvr>
                                        <p:cTn id="41" dur="250" autoRev="1" fill="hold"/>
                                        <p:tgtEl>
                                          <p:spTgt spid="102"/>
                                        </p:tgtEl>
                                      </p:cBhvr>
                                      <p:by x="105000" y="105000"/>
                                    </p:animScale>
                                  </p:childTnLst>
                                </p:cTn>
                              </p:par>
                              <p:par>
                                <p:cTn id="42" presetID="1" presetClass="entr" presetSubtype="0" fill="hold" nodeType="withEffect">
                                  <p:stCondLst>
                                    <p:cond delay="250"/>
                                  </p:stCondLst>
                                  <p:childTnLst>
                                    <p:set>
                                      <p:cBhvr>
                                        <p:cTn id="43" dur="1" fill="hold">
                                          <p:stCondLst>
                                            <p:cond delay="0"/>
                                          </p:stCondLst>
                                        </p:cTn>
                                        <p:tgtEl>
                                          <p:spTgt spid="111"/>
                                        </p:tgtEl>
                                        <p:attrNameLst>
                                          <p:attrName>style.visibility</p:attrName>
                                        </p:attrNameLst>
                                      </p:cBhvr>
                                      <p:to>
                                        <p:strVal val="visible"/>
                                      </p:to>
                                    </p:set>
                                  </p:childTnLst>
                                </p:cTn>
                              </p:par>
                              <p:par>
                                <p:cTn id="44" presetID="26" presetClass="emph" presetSubtype="0" fill="hold" nodeType="withEffect">
                                  <p:stCondLst>
                                    <p:cond delay="250"/>
                                  </p:stCondLst>
                                  <p:childTnLst>
                                    <p:animEffect transition="out" filter="fade">
                                      <p:cBhvr>
                                        <p:cTn id="45" dur="500" tmFilter="0, 0; .2, .5; .8, .5; 1, 0"/>
                                        <p:tgtEl>
                                          <p:spTgt spid="111"/>
                                        </p:tgtEl>
                                      </p:cBhvr>
                                    </p:animEffect>
                                    <p:animScale>
                                      <p:cBhvr>
                                        <p:cTn id="46" dur="250" autoRev="1" fill="hold"/>
                                        <p:tgtEl>
                                          <p:spTgt spid="111"/>
                                        </p:tgtEl>
                                      </p:cBhvr>
                                      <p:by x="105000" y="105000"/>
                                    </p:animScale>
                                  </p:childTnLst>
                                </p:cTn>
                              </p:par>
                            </p:childTnLst>
                          </p:cTn>
                        </p:par>
                        <p:par>
                          <p:cTn id="47" fill="hold">
                            <p:stCondLst>
                              <p:cond delay="1750"/>
                            </p:stCondLst>
                            <p:childTnLst>
                              <p:par>
                                <p:cTn id="48" presetID="22" presetClass="entr" presetSubtype="2" fill="hold" nodeType="after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wipe(right)">
                                      <p:cBhvr>
                                        <p:cTn id="50" dur="500"/>
                                        <p:tgtEl>
                                          <p:spTgt spid="90"/>
                                        </p:tgtEl>
                                      </p:cBhvr>
                                    </p:animEffect>
                                  </p:childTnLst>
                                </p:cTn>
                              </p:par>
                              <p:par>
                                <p:cTn id="51" presetID="22" presetClass="entr" presetSubtype="8" fill="hold" nodeType="with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wipe(left)">
                                      <p:cBhvr>
                                        <p:cTn id="53" dur="500"/>
                                        <p:tgtEl>
                                          <p:spTgt spid="93"/>
                                        </p:tgtEl>
                                      </p:cBhvr>
                                    </p:animEffect>
                                  </p:childTnLst>
                                </p:cTn>
                              </p:par>
                              <p:par>
                                <p:cTn id="54" presetID="10" presetClass="entr" presetSubtype="0" fill="hold" nodeType="with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fade">
                                      <p:cBhvr>
                                        <p:cTn id="56" dur="500"/>
                                        <p:tgtEl>
                                          <p:spTgt spid="99"/>
                                        </p:tgtEl>
                                      </p:cBhvr>
                                    </p:animEffect>
                                  </p:childTnLst>
                                </p:cTn>
                              </p:par>
                              <p:par>
                                <p:cTn id="57" presetID="10" presetClass="entr" presetSubtype="0" fill="hold" nodeType="withEffect">
                                  <p:stCondLst>
                                    <p:cond delay="0"/>
                                  </p:stCondLst>
                                  <p:childTnLst>
                                    <p:set>
                                      <p:cBhvr>
                                        <p:cTn id="58" dur="1" fill="hold">
                                          <p:stCondLst>
                                            <p:cond delay="0"/>
                                          </p:stCondLst>
                                        </p:cTn>
                                        <p:tgtEl>
                                          <p:spTgt spid="101"/>
                                        </p:tgtEl>
                                        <p:attrNameLst>
                                          <p:attrName>style.visibility</p:attrName>
                                        </p:attrNameLst>
                                      </p:cBhvr>
                                      <p:to>
                                        <p:strVal val="visible"/>
                                      </p:to>
                                    </p:set>
                                    <p:animEffect transition="in" filter="fade">
                                      <p:cBhvr>
                                        <p:cTn id="59" dur="500"/>
                                        <p:tgtEl>
                                          <p:spTgt spid="101"/>
                                        </p:tgtEl>
                                      </p:cBhvr>
                                    </p:animEffect>
                                  </p:childTnLst>
                                </p:cTn>
                              </p:par>
                              <p:par>
                                <p:cTn id="60" presetID="1" presetClass="entr" presetSubtype="0" fill="hold" nodeType="withEffect">
                                  <p:stCondLst>
                                    <p:cond delay="250"/>
                                  </p:stCondLst>
                                  <p:childTnLst>
                                    <p:set>
                                      <p:cBhvr>
                                        <p:cTn id="61" dur="1" fill="hold">
                                          <p:stCondLst>
                                            <p:cond delay="0"/>
                                          </p:stCondLst>
                                        </p:cTn>
                                        <p:tgtEl>
                                          <p:spTgt spid="105"/>
                                        </p:tgtEl>
                                        <p:attrNameLst>
                                          <p:attrName>style.visibility</p:attrName>
                                        </p:attrNameLst>
                                      </p:cBhvr>
                                      <p:to>
                                        <p:strVal val="visible"/>
                                      </p:to>
                                    </p:set>
                                  </p:childTnLst>
                                </p:cTn>
                              </p:par>
                              <p:par>
                                <p:cTn id="62" presetID="26" presetClass="emph" presetSubtype="0" fill="hold" nodeType="withEffect">
                                  <p:stCondLst>
                                    <p:cond delay="250"/>
                                  </p:stCondLst>
                                  <p:childTnLst>
                                    <p:animEffect transition="out" filter="fade">
                                      <p:cBhvr>
                                        <p:cTn id="63" dur="500" tmFilter="0, 0; .2, .5; .8, .5; 1, 0"/>
                                        <p:tgtEl>
                                          <p:spTgt spid="105"/>
                                        </p:tgtEl>
                                      </p:cBhvr>
                                    </p:animEffect>
                                    <p:animScale>
                                      <p:cBhvr>
                                        <p:cTn id="64" dur="250" autoRev="1" fill="hold"/>
                                        <p:tgtEl>
                                          <p:spTgt spid="105"/>
                                        </p:tgtEl>
                                      </p:cBhvr>
                                      <p:by x="105000" y="105000"/>
                                    </p:animScale>
                                  </p:childTnLst>
                                </p:cTn>
                              </p:par>
                              <p:par>
                                <p:cTn id="65" presetID="1" presetClass="entr" presetSubtype="0" fill="hold" nodeType="withEffect">
                                  <p:stCondLst>
                                    <p:cond delay="250"/>
                                  </p:stCondLst>
                                  <p:childTnLst>
                                    <p:set>
                                      <p:cBhvr>
                                        <p:cTn id="66" dur="1" fill="hold">
                                          <p:stCondLst>
                                            <p:cond delay="0"/>
                                          </p:stCondLst>
                                        </p:cTn>
                                        <p:tgtEl>
                                          <p:spTgt spid="114"/>
                                        </p:tgtEl>
                                        <p:attrNameLst>
                                          <p:attrName>style.visibility</p:attrName>
                                        </p:attrNameLst>
                                      </p:cBhvr>
                                      <p:to>
                                        <p:strVal val="visible"/>
                                      </p:to>
                                    </p:set>
                                  </p:childTnLst>
                                </p:cTn>
                              </p:par>
                              <p:par>
                                <p:cTn id="67" presetID="26" presetClass="emph" presetSubtype="0" fill="hold" nodeType="withEffect">
                                  <p:stCondLst>
                                    <p:cond delay="250"/>
                                  </p:stCondLst>
                                  <p:childTnLst>
                                    <p:animEffect transition="out" filter="fade">
                                      <p:cBhvr>
                                        <p:cTn id="68" dur="500" tmFilter="0, 0; .2, .5; .8, .5; 1, 0"/>
                                        <p:tgtEl>
                                          <p:spTgt spid="114"/>
                                        </p:tgtEl>
                                      </p:cBhvr>
                                    </p:animEffect>
                                    <p:animScale>
                                      <p:cBhvr>
                                        <p:cTn id="69" dur="250" autoRev="1" fill="hold"/>
                                        <p:tgtEl>
                                          <p:spTgt spid="114"/>
                                        </p:tgtEl>
                                      </p:cBhvr>
                                      <p:by x="105000" y="105000"/>
                                    </p:animScale>
                                  </p:childTnLst>
                                </p:cTn>
                              </p:par>
                            </p:childTnLst>
                          </p:cTn>
                        </p:par>
                        <p:par>
                          <p:cTn id="70" fill="hold">
                            <p:stCondLst>
                              <p:cond delay="2500"/>
                            </p:stCondLst>
                            <p:childTnLst>
                              <p:par>
                                <p:cTn id="71" presetID="22" presetClass="entr" presetSubtype="2" fill="hold" grpId="0" nodeType="afterEffect">
                                  <p:stCondLst>
                                    <p:cond delay="0"/>
                                  </p:stCondLst>
                                  <p:childTnLst>
                                    <p:set>
                                      <p:cBhvr>
                                        <p:cTn id="72" dur="1" fill="hold">
                                          <p:stCondLst>
                                            <p:cond delay="0"/>
                                          </p:stCondLst>
                                        </p:cTn>
                                        <p:tgtEl>
                                          <p:spTgt spid="92"/>
                                        </p:tgtEl>
                                        <p:attrNameLst>
                                          <p:attrName>style.visibility</p:attrName>
                                        </p:attrNameLst>
                                      </p:cBhvr>
                                      <p:to>
                                        <p:strVal val="visible"/>
                                      </p:to>
                                    </p:set>
                                    <p:animEffect transition="in" filter="wipe(right)">
                                      <p:cBhvr>
                                        <p:cTn id="73" dur="500"/>
                                        <p:tgtEl>
                                          <p:spTgt spid="92"/>
                                        </p:tgtEl>
                                      </p:cBhvr>
                                    </p:animEffect>
                                  </p:childTnLst>
                                </p:cTn>
                              </p:par>
                              <p:par>
                                <p:cTn id="74" presetID="10" presetClass="entr" presetSubtype="0" fill="hold" nodeType="with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fade">
                                      <p:cBhvr>
                                        <p:cTn id="76" dur="500"/>
                                        <p:tgtEl>
                                          <p:spTgt spid="98"/>
                                        </p:tgtEl>
                                      </p:cBhvr>
                                    </p:animEffect>
                                  </p:childTnLst>
                                </p:cTn>
                              </p:par>
                              <p:par>
                                <p:cTn id="77" presetID="1" presetClass="entr" presetSubtype="0" fill="hold" nodeType="withEffect">
                                  <p:stCondLst>
                                    <p:cond delay="250"/>
                                  </p:stCondLst>
                                  <p:childTnLst>
                                    <p:set>
                                      <p:cBhvr>
                                        <p:cTn id="78" dur="1" fill="hold">
                                          <p:stCondLst>
                                            <p:cond delay="0"/>
                                          </p:stCondLst>
                                        </p:cTn>
                                        <p:tgtEl>
                                          <p:spTgt spid="108"/>
                                        </p:tgtEl>
                                        <p:attrNameLst>
                                          <p:attrName>style.visibility</p:attrName>
                                        </p:attrNameLst>
                                      </p:cBhvr>
                                      <p:to>
                                        <p:strVal val="visible"/>
                                      </p:to>
                                    </p:set>
                                  </p:childTnLst>
                                </p:cTn>
                              </p:par>
                              <p:par>
                                <p:cTn id="79" presetID="26" presetClass="emph" presetSubtype="0" fill="hold" nodeType="withEffect">
                                  <p:stCondLst>
                                    <p:cond delay="250"/>
                                  </p:stCondLst>
                                  <p:childTnLst>
                                    <p:animEffect transition="out" filter="fade">
                                      <p:cBhvr>
                                        <p:cTn id="80" dur="500" tmFilter="0, 0; .2, .5; .8, .5; 1, 0"/>
                                        <p:tgtEl>
                                          <p:spTgt spid="108"/>
                                        </p:tgtEl>
                                      </p:cBhvr>
                                    </p:animEffect>
                                    <p:animScale>
                                      <p:cBhvr>
                                        <p:cTn id="81" dur="250" autoRev="1" fill="hold"/>
                                        <p:tgtEl>
                                          <p:spTgt spid="108"/>
                                        </p:tgtEl>
                                      </p:cBhvr>
                                      <p:by x="105000" y="105000"/>
                                    </p:animScale>
                                  </p:childTnLst>
                                </p:cTn>
                              </p:par>
                              <p:par>
                                <p:cTn id="82" presetID="16" presetClass="entr" presetSubtype="21" fill="hold" grpId="0"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barn(inVertical)">
                                      <p:cBhvr>
                                        <p:cTn id="84" dur="500"/>
                                        <p:tgtEl>
                                          <p:spTgt spid="8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arn(inVertical)">
                                      <p:cBhvr>
                                        <p:cTn id="87" dur="500"/>
                                        <p:tgtEl>
                                          <p:spTgt spid="83"/>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barn(inVertical)">
                                      <p:cBhvr>
                                        <p:cTn id="9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91" grpId="0" bldLvl="0" animBg="1"/>
      <p:bldP spid="92" grpId="0" bldLvl="0" animBg="1"/>
      <p:bldP spid="94" grpId="0" bldLvl="0" animBg="1"/>
      <p:bldP spid="120" grpId="0" bldLvl="0" animBg="1"/>
      <p:bldP spid="35" grpId="0" animBg="1"/>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
          <p:cNvGrpSpPr/>
          <p:nvPr/>
        </p:nvGrpSpPr>
        <p:grpSpPr>
          <a:xfrm>
            <a:off x="759606" y="702944"/>
            <a:ext cx="9144000" cy="295487"/>
            <a:chOff x="0" y="514738"/>
            <a:chExt cx="12192000" cy="393982"/>
          </a:xfrm>
        </p:grpSpPr>
        <p:pic>
          <p:nvPicPr>
            <p:cNvPr id="8" name="图片 5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424" y="514738"/>
              <a:ext cx="432048" cy="39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1415480" y="672640"/>
              <a:ext cx="10776520" cy="1680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1" name="矩形 10"/>
            <p:cNvSpPr/>
            <p:nvPr/>
          </p:nvSpPr>
          <p:spPr>
            <a:xfrm>
              <a:off x="0" y="672640"/>
              <a:ext cx="789222" cy="1658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pic>
        <p:nvPicPr>
          <p:cNvPr id="2" name="图片 1"/>
          <p:cNvPicPr>
            <a:picLocks noChangeAspect="1"/>
          </p:cNvPicPr>
          <p:nvPr/>
        </p:nvPicPr>
        <p:blipFill rotWithShape="1">
          <a:blip r:embed="rId3" cstate="print"/>
          <a:srcRect l="30907" t="29001" r="19201" b="17800"/>
          <a:stretch/>
        </p:blipFill>
        <p:spPr>
          <a:xfrm>
            <a:off x="5465780" y="1365679"/>
            <a:ext cx="5662706" cy="4928839"/>
          </a:xfrm>
          <a:prstGeom prst="rect">
            <a:avLst/>
          </a:prstGeom>
        </p:spPr>
      </p:pic>
      <p:sp>
        <p:nvSpPr>
          <p:cNvPr id="13" name="矩形 12"/>
          <p:cNvSpPr/>
          <p:nvPr/>
        </p:nvSpPr>
        <p:spPr>
          <a:xfrm>
            <a:off x="2754312" y="268281"/>
            <a:ext cx="6683375" cy="523220"/>
          </a:xfrm>
          <a:prstGeom prst="rect">
            <a:avLst/>
          </a:prstGeom>
          <a:solidFill>
            <a:schemeClr val="accent2"/>
          </a:solidFill>
          <a:ln w="28575">
            <a:solidFill>
              <a:srgbClr val="2D2DFF"/>
            </a:solidFill>
          </a:ln>
        </p:spPr>
        <p:txBody>
          <a:bodyPr wrap="square">
            <a:spAutoFit/>
          </a:bodyPr>
          <a:lstStyle/>
          <a:p>
            <a:pPr>
              <a:defRPr/>
            </a:pPr>
            <a:r>
              <a:rPr lang="zh-CN" altLang="en-US" sz="2800" b="1" dirty="0">
                <a:solidFill>
                  <a:srgbClr val="2D2DFF"/>
                </a:solidFill>
                <a:latin typeface="微软雅黑" panose="020B0503020204020204" charset="-122"/>
                <a:ea typeface="微软雅黑" panose="020B0503020204020204" charset="-122"/>
              </a:rPr>
              <a:t>（二） “核心素养”的价值定位</a:t>
            </a:r>
          </a:p>
        </p:txBody>
      </p:sp>
      <p:sp>
        <p:nvSpPr>
          <p:cNvPr id="3" name="文本框 2"/>
          <p:cNvSpPr txBox="1"/>
          <p:nvPr/>
        </p:nvSpPr>
        <p:spPr>
          <a:xfrm>
            <a:off x="11229381" y="2076572"/>
            <a:ext cx="615553" cy="1815882"/>
          </a:xfrm>
          <a:prstGeom prst="rect">
            <a:avLst/>
          </a:prstGeom>
          <a:solidFill>
            <a:schemeClr val="accent2"/>
          </a:solidFill>
          <a:ln w="28575">
            <a:solidFill>
              <a:srgbClr val="2D2DFF"/>
            </a:solidFill>
          </a:ln>
        </p:spPr>
        <p:txBody>
          <a:bodyPr vert="eaVert" wrap="square" rtlCol="0">
            <a:spAutoFit/>
          </a:bodyPr>
          <a:lstStyle/>
          <a:p>
            <a:r>
              <a:rPr lang="zh-CN" altLang="en-US" sz="2800" b="1" dirty="0">
                <a:solidFill>
                  <a:schemeClr val="tx1">
                    <a:lumMod val="75000"/>
                    <a:lumOff val="25000"/>
                  </a:schemeClr>
                </a:solidFill>
                <a:latin typeface="华文琥珀" panose="02010800040101010101" pitchFamily="2" charset="-122"/>
                <a:ea typeface="华文琥珀" panose="02010800040101010101" pitchFamily="2" charset="-122"/>
              </a:rPr>
              <a:t>学科本位</a:t>
            </a:r>
          </a:p>
        </p:txBody>
      </p:sp>
      <p:sp>
        <p:nvSpPr>
          <p:cNvPr id="10" name="文本框 9"/>
          <p:cNvSpPr txBox="1"/>
          <p:nvPr/>
        </p:nvSpPr>
        <p:spPr>
          <a:xfrm>
            <a:off x="11183571" y="4478636"/>
            <a:ext cx="615553" cy="1815882"/>
          </a:xfrm>
          <a:prstGeom prst="rect">
            <a:avLst/>
          </a:prstGeom>
          <a:solidFill>
            <a:schemeClr val="accent2"/>
          </a:solidFill>
          <a:ln w="28575">
            <a:solidFill>
              <a:srgbClr val="2D2DFF"/>
            </a:solidFill>
          </a:ln>
        </p:spPr>
        <p:txBody>
          <a:bodyPr vert="eaVert" wrap="square" rtlCol="0">
            <a:spAutoFit/>
          </a:bodyPr>
          <a:lstStyle/>
          <a:p>
            <a:r>
              <a:rPr lang="zh-CN" altLang="en-US" sz="2800" b="1" dirty="0">
                <a:solidFill>
                  <a:schemeClr val="tx1">
                    <a:lumMod val="75000"/>
                    <a:lumOff val="25000"/>
                  </a:schemeClr>
                </a:solidFill>
                <a:latin typeface="华文琥珀" panose="02010800040101010101" pitchFamily="2" charset="-122"/>
                <a:ea typeface="华文琥珀" panose="02010800040101010101" pitchFamily="2" charset="-122"/>
              </a:rPr>
              <a:t>学生本位</a:t>
            </a:r>
          </a:p>
        </p:txBody>
      </p:sp>
      <p:sp>
        <p:nvSpPr>
          <p:cNvPr id="12" name="矩形 2">
            <a:extLst>
              <a:ext uri="{FF2B5EF4-FFF2-40B4-BE49-F238E27FC236}">
                <a16:creationId xmlns:a16="http://schemas.microsoft.com/office/drawing/2014/main" id="{76D85412-4F4C-D2CD-BCFB-80DF7FCBE013}"/>
              </a:ext>
            </a:extLst>
          </p:cNvPr>
          <p:cNvSpPr>
            <a:spLocks noChangeArrowheads="1"/>
          </p:cNvSpPr>
          <p:nvPr/>
        </p:nvSpPr>
        <p:spPr bwMode="auto">
          <a:xfrm>
            <a:off x="997011" y="2929909"/>
            <a:ext cx="1265805" cy="312393"/>
          </a:xfrm>
          <a:prstGeom prst="rect">
            <a:avLst/>
          </a:prstGeom>
          <a:noFill/>
          <a:ln w="9525">
            <a:noFill/>
            <a:miter lim="800000"/>
          </a:ln>
        </p:spPr>
        <p:txBody>
          <a:bodyPr wrap="square">
            <a:spAutoFit/>
          </a:bodyPr>
          <a:lstStyle/>
          <a:p>
            <a:pPr marL="273050" indent="-273050">
              <a:lnSpc>
                <a:spcPct val="110000"/>
              </a:lnSpc>
              <a:buFont typeface="Wingdings" panose="05000000000000000000" pitchFamily="2" charset="2"/>
              <a:buNone/>
            </a:pPr>
            <a:r>
              <a:rPr lang="en-US" altLang="zh-CN" sz="1400" b="1">
                <a:solidFill>
                  <a:srgbClr val="0000FF"/>
                </a:solidFill>
                <a:latin typeface="微软雅黑" panose="020B0503020204020204" charset="-122"/>
                <a:ea typeface="微软雅黑" panose="020B0503020204020204" charset="-122"/>
              </a:rPr>
              <a:t> </a:t>
            </a:r>
            <a:endParaRPr lang="en-US" altLang="zh-CN" sz="1400"/>
          </a:p>
        </p:txBody>
      </p:sp>
      <p:sp>
        <p:nvSpPr>
          <p:cNvPr id="14" name="矩形 13">
            <a:extLst>
              <a:ext uri="{FF2B5EF4-FFF2-40B4-BE49-F238E27FC236}">
                <a16:creationId xmlns:a16="http://schemas.microsoft.com/office/drawing/2014/main" id="{28703F06-5DC6-007A-67D9-5ACD3BB7219E}"/>
              </a:ext>
            </a:extLst>
          </p:cNvPr>
          <p:cNvSpPr/>
          <p:nvPr/>
        </p:nvSpPr>
        <p:spPr>
          <a:xfrm>
            <a:off x="-33276" y="2504856"/>
            <a:ext cx="5899538" cy="1754326"/>
          </a:xfrm>
          <a:prstGeom prst="rect">
            <a:avLst/>
          </a:prstGeom>
        </p:spPr>
        <p:txBody>
          <a:bodyPr wrap="square">
            <a:spAutoFit/>
          </a:bodyPr>
          <a:lstStyle/>
          <a:p>
            <a:pPr>
              <a:buFontTx/>
              <a:buNone/>
              <a:defRPr/>
            </a:pPr>
            <a:r>
              <a:rPr kumimoji="1" lang="en-US" altLang="zh-CN" sz="3600" b="1" dirty="0"/>
              <a:t>        </a:t>
            </a:r>
            <a:r>
              <a:rPr kumimoji="1" lang="en-US" altLang="zh-CN" sz="4000" b="1" dirty="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rPr>
              <a:t> </a:t>
            </a:r>
            <a:endParaRPr kumimoji="1" lang="zh-CN" altLang="zh-CN" sz="4000" dirty="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endParaRPr>
          </a:p>
          <a:p>
            <a:pPr>
              <a:buFontTx/>
              <a:buNone/>
              <a:defRPr/>
            </a:pPr>
            <a:endParaRPr kumimoji="1" lang="en-US" altLang="zh-CN" sz="3600" b="1" dirty="0">
              <a:solidFill>
                <a:srgbClr val="2B0BB5"/>
              </a:solidFill>
              <a:effectLst>
                <a:outerShdw blurRad="38100" dist="38100" dir="2700000" algn="tl">
                  <a:srgbClr val="C0C0C0"/>
                </a:outerShdw>
              </a:effectLst>
              <a:latin typeface="微软雅黑" panose="020B0503020204020204" charset="-122"/>
              <a:ea typeface="微软雅黑" panose="020B0503020204020204" charset="-122"/>
            </a:endParaRPr>
          </a:p>
          <a:p>
            <a:pPr>
              <a:buFontTx/>
              <a:buNone/>
              <a:defRPr/>
            </a:pPr>
            <a:r>
              <a:rPr kumimoji="1" lang="zh-CN" altLang="en-US" sz="3200" b="1" i="1" dirty="0">
                <a:solidFill>
                  <a:srgbClr val="C00000"/>
                </a:solidFill>
                <a:effectLst>
                  <a:outerShdw blurRad="38100" dist="38100" dir="2700000" algn="tl">
                    <a:srgbClr val="C0C0C0"/>
                  </a:outerShdw>
                </a:effectLst>
                <a:latin typeface="黑体" panose="02010609060101010101" charset="-122"/>
                <a:ea typeface="黑体" panose="02010609060101010101" charset="-122"/>
              </a:rPr>
              <a:t>      </a:t>
            </a:r>
          </a:p>
        </p:txBody>
      </p:sp>
      <p:sp>
        <p:nvSpPr>
          <p:cNvPr id="15" name="内容占位符 3">
            <a:extLst>
              <a:ext uri="{FF2B5EF4-FFF2-40B4-BE49-F238E27FC236}">
                <a16:creationId xmlns:a16="http://schemas.microsoft.com/office/drawing/2014/main" id="{0299CE81-F9B0-327A-B955-863291D8D7F2}"/>
              </a:ext>
            </a:extLst>
          </p:cNvPr>
          <p:cNvSpPr txBox="1"/>
          <p:nvPr/>
        </p:nvSpPr>
        <p:spPr bwMode="auto">
          <a:xfrm>
            <a:off x="1889727" y="3511097"/>
            <a:ext cx="1600316" cy="1357049"/>
          </a:xfrm>
          <a:prstGeom prst="ellipse">
            <a:avLst/>
          </a:prstGeom>
          <a:gradFill>
            <a:gsLst>
              <a:gs pos="0">
                <a:srgbClr val="000000"/>
              </a:gs>
              <a:gs pos="39999">
                <a:srgbClr val="0A128C"/>
              </a:gs>
              <a:gs pos="70000">
                <a:srgbClr val="181CC7"/>
              </a:gs>
              <a:gs pos="88000">
                <a:srgbClr val="7005D4"/>
              </a:gs>
              <a:gs pos="100000">
                <a:srgbClr val="8C3D91"/>
              </a:gs>
            </a:gsLst>
            <a:lin ang="5400000" scaled="0"/>
          </a:gradFill>
          <a:ln w="38100" cap="flat" cmpd="sng" algn="ctr">
            <a:solidFill>
              <a:schemeClr val="lt1">
                <a:hueOff val="0"/>
                <a:satOff val="0"/>
                <a:lumOff val="0"/>
                <a:alphaOff val="0"/>
              </a:schemeClr>
            </a:solidFill>
            <a:prstDash val="solid"/>
            <a:miter lim="800000"/>
          </a:ln>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342900" indent="-342900" algn="dist" eaLnBrk="0" hangingPunct="0">
              <a:spcBef>
                <a:spcPct val="20000"/>
              </a:spcBef>
              <a:buFontTx/>
              <a:buNone/>
              <a:defRPr/>
            </a:pPr>
            <a:r>
              <a:rPr kumimoji="1" lang="zh-CN" altLang="en-US" sz="500" b="1" dirty="0">
                <a:solidFill>
                  <a:srgbClr val="000099"/>
                </a:solidFill>
                <a:latin typeface="+mj-ea"/>
                <a:ea typeface="+mj-ea"/>
              </a:rPr>
              <a:t> </a:t>
            </a:r>
            <a:endParaRPr kumimoji="1" lang="en-US" altLang="zh-CN" sz="500" b="1" dirty="0">
              <a:solidFill>
                <a:srgbClr val="000099"/>
              </a:solidFill>
              <a:latin typeface="+mj-ea"/>
              <a:ea typeface="+mj-ea"/>
            </a:endParaRPr>
          </a:p>
          <a:p>
            <a:pPr marL="342900" indent="-342900" algn="dist" eaLnBrk="0" hangingPunct="0">
              <a:spcBef>
                <a:spcPct val="20000"/>
              </a:spcBef>
              <a:buFontTx/>
              <a:buNone/>
              <a:defRPr/>
            </a:pPr>
            <a:r>
              <a:rPr kumimoji="1" lang="zh-CN" altLang="en-US" b="1" dirty="0">
                <a:solidFill>
                  <a:srgbClr val="FFFF00"/>
                </a:solidFill>
                <a:latin typeface="+mj-ea"/>
                <a:ea typeface="+mj-ea"/>
              </a:rPr>
              <a:t>历史学科</a:t>
            </a:r>
            <a:endParaRPr kumimoji="1" lang="en-US" altLang="zh-CN" b="1" dirty="0">
              <a:solidFill>
                <a:srgbClr val="FFFF00"/>
              </a:solidFill>
              <a:latin typeface="+mj-ea"/>
              <a:ea typeface="+mj-ea"/>
            </a:endParaRPr>
          </a:p>
          <a:p>
            <a:pPr marL="342900" indent="-342900" algn="dist" eaLnBrk="0" hangingPunct="0">
              <a:spcBef>
                <a:spcPct val="20000"/>
              </a:spcBef>
              <a:buFontTx/>
              <a:buNone/>
              <a:defRPr/>
            </a:pPr>
            <a:r>
              <a:rPr kumimoji="1" lang="zh-CN" altLang="en-US" b="1" dirty="0">
                <a:solidFill>
                  <a:srgbClr val="FFFF00"/>
                </a:solidFill>
                <a:latin typeface="+mj-ea"/>
                <a:ea typeface="+mj-ea"/>
              </a:rPr>
              <a:t>核心素养</a:t>
            </a:r>
          </a:p>
        </p:txBody>
      </p:sp>
      <p:sp>
        <p:nvSpPr>
          <p:cNvPr id="16" name="内容占位符 3">
            <a:extLst>
              <a:ext uri="{FF2B5EF4-FFF2-40B4-BE49-F238E27FC236}">
                <a16:creationId xmlns:a16="http://schemas.microsoft.com/office/drawing/2014/main" id="{6A18CE70-5629-8314-6A1A-EDB1F8F6F7EB}"/>
              </a:ext>
            </a:extLst>
          </p:cNvPr>
          <p:cNvSpPr txBox="1"/>
          <p:nvPr/>
        </p:nvSpPr>
        <p:spPr bwMode="auto">
          <a:xfrm>
            <a:off x="700652" y="5253600"/>
            <a:ext cx="1189074" cy="1200036"/>
          </a:xfrm>
          <a:prstGeom prst="ellipse">
            <a:avLst/>
          </a:prstGeom>
          <a:gradFill>
            <a:gsLst>
              <a:gs pos="0">
                <a:srgbClr val="FFF200"/>
              </a:gs>
              <a:gs pos="45000">
                <a:srgbClr val="FF7A00"/>
              </a:gs>
              <a:gs pos="70000">
                <a:srgbClr val="FF0300"/>
              </a:gs>
              <a:gs pos="100000">
                <a:srgbClr val="4D0808"/>
              </a:gs>
            </a:gsLst>
            <a:lin ang="5400000" scaled="0"/>
          </a:gradFill>
          <a:ln w="38100" cap="flat" cmpd="sng" algn="ctr">
            <a:solidFill>
              <a:schemeClr val="lt1">
                <a:hueOff val="0"/>
                <a:satOff val="0"/>
                <a:lumOff val="0"/>
                <a:alphaOff val="0"/>
              </a:schemeClr>
            </a:solidFill>
            <a:prstDash val="solid"/>
            <a:miter lim="800000"/>
          </a:ln>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342900" indent="-342900" eaLnBrk="0" hangingPunct="0">
              <a:spcBef>
                <a:spcPct val="20000"/>
              </a:spcBef>
              <a:buFontTx/>
              <a:buNone/>
              <a:defRPr/>
            </a:pPr>
            <a:r>
              <a:rPr kumimoji="1" lang="zh-CN" altLang="en-US" b="1" dirty="0">
                <a:solidFill>
                  <a:srgbClr val="000099"/>
                </a:solidFill>
                <a:latin typeface="+mj-ea"/>
                <a:ea typeface="+mj-ea"/>
              </a:rPr>
              <a:t> 史料</a:t>
            </a:r>
            <a:endParaRPr kumimoji="1" lang="en-US" altLang="zh-CN" b="1" dirty="0">
              <a:solidFill>
                <a:srgbClr val="000099"/>
              </a:solidFill>
              <a:latin typeface="+mj-ea"/>
              <a:ea typeface="+mj-ea"/>
            </a:endParaRPr>
          </a:p>
          <a:p>
            <a:pPr marL="342900" indent="-342900" eaLnBrk="0" hangingPunct="0">
              <a:spcBef>
                <a:spcPct val="20000"/>
              </a:spcBef>
              <a:buFontTx/>
              <a:buNone/>
              <a:defRPr/>
            </a:pPr>
            <a:r>
              <a:rPr kumimoji="1" lang="zh-CN" altLang="en-US" b="1" dirty="0">
                <a:solidFill>
                  <a:srgbClr val="000099"/>
                </a:solidFill>
                <a:latin typeface="+mj-ea"/>
                <a:ea typeface="+mj-ea"/>
              </a:rPr>
              <a:t> 实证</a:t>
            </a:r>
          </a:p>
        </p:txBody>
      </p:sp>
      <p:sp>
        <p:nvSpPr>
          <p:cNvPr id="17" name="内容占位符 3">
            <a:extLst>
              <a:ext uri="{FF2B5EF4-FFF2-40B4-BE49-F238E27FC236}">
                <a16:creationId xmlns:a16="http://schemas.microsoft.com/office/drawing/2014/main" id="{577A6F3B-070C-9E23-E5EF-474946EB081C}"/>
              </a:ext>
            </a:extLst>
          </p:cNvPr>
          <p:cNvSpPr txBox="1">
            <a:spLocks/>
          </p:cNvSpPr>
          <p:nvPr/>
        </p:nvSpPr>
        <p:spPr>
          <a:xfrm>
            <a:off x="4039874" y="5244597"/>
            <a:ext cx="1189073" cy="1200036"/>
          </a:xfrm>
          <a:prstGeom prst="ellipse">
            <a:avLst/>
          </a:prstGeom>
          <a:gradFill>
            <a:gsLst>
              <a:gs pos="0">
                <a:srgbClr val="FFF200"/>
              </a:gs>
              <a:gs pos="45000">
                <a:srgbClr val="FF7A00"/>
              </a:gs>
              <a:gs pos="70000">
                <a:srgbClr val="FF0300"/>
              </a:gs>
              <a:gs pos="100000">
                <a:srgbClr val="4D0808"/>
              </a:gs>
            </a:gsLst>
            <a:lin ang="5400000" scaled="0"/>
          </a:gra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2000" b="1" i="0" u="none"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kumimoji="1" lang="zh-CN" altLang="en-US" sz="1800">
                <a:solidFill>
                  <a:srgbClr val="000099"/>
                </a:solidFill>
                <a:latin typeface="+mj-ea"/>
                <a:ea typeface="+mj-ea"/>
              </a:rPr>
              <a:t> 时空</a:t>
            </a:r>
            <a:endParaRPr kumimoji="1" lang="en-US" altLang="zh-CN" sz="1800">
              <a:solidFill>
                <a:srgbClr val="000099"/>
              </a:solidFill>
              <a:latin typeface="+mj-ea"/>
              <a:ea typeface="+mj-ea"/>
            </a:endParaRPr>
          </a:p>
          <a:p>
            <a:pPr>
              <a:buFontTx/>
              <a:buNone/>
              <a:defRPr/>
            </a:pPr>
            <a:r>
              <a:rPr kumimoji="1" lang="zh-CN" altLang="en-US" sz="1800">
                <a:solidFill>
                  <a:srgbClr val="000099"/>
                </a:solidFill>
                <a:latin typeface="+mj-ea"/>
                <a:ea typeface="+mj-ea"/>
              </a:rPr>
              <a:t> 观念</a:t>
            </a:r>
            <a:endParaRPr kumimoji="1" lang="zh-CN" altLang="en-US" sz="1800" dirty="0">
              <a:solidFill>
                <a:srgbClr val="000099"/>
              </a:solidFill>
              <a:latin typeface="+mj-ea"/>
              <a:ea typeface="+mj-ea"/>
            </a:endParaRPr>
          </a:p>
        </p:txBody>
      </p:sp>
      <p:sp>
        <p:nvSpPr>
          <p:cNvPr id="18" name="内容占位符 3">
            <a:extLst>
              <a:ext uri="{FF2B5EF4-FFF2-40B4-BE49-F238E27FC236}">
                <a16:creationId xmlns:a16="http://schemas.microsoft.com/office/drawing/2014/main" id="{F6FB727E-E5F5-127A-DD06-927D3BA43318}"/>
              </a:ext>
            </a:extLst>
          </p:cNvPr>
          <p:cNvSpPr txBox="1"/>
          <p:nvPr/>
        </p:nvSpPr>
        <p:spPr bwMode="auto">
          <a:xfrm>
            <a:off x="195602" y="2695319"/>
            <a:ext cx="1215188" cy="1200036"/>
          </a:xfrm>
          <a:prstGeom prst="ellipse">
            <a:avLst/>
          </a:prstGeom>
          <a:gradFill>
            <a:gsLst>
              <a:gs pos="0">
                <a:srgbClr val="FFF200"/>
              </a:gs>
              <a:gs pos="45000">
                <a:srgbClr val="FF7A00"/>
              </a:gs>
              <a:gs pos="70000">
                <a:srgbClr val="FF0300"/>
              </a:gs>
              <a:gs pos="100000">
                <a:srgbClr val="4D0808"/>
              </a:gs>
            </a:gsLst>
            <a:lin ang="5400000" scaled="0"/>
          </a:gradFill>
          <a:ln w="38100" cap="flat" cmpd="sng" algn="ctr">
            <a:solidFill>
              <a:schemeClr val="lt1">
                <a:hueOff val="0"/>
                <a:satOff val="0"/>
                <a:lumOff val="0"/>
                <a:alphaOff val="0"/>
              </a:schemeClr>
            </a:solidFill>
            <a:prstDash val="solid"/>
            <a:miter lim="800000"/>
          </a:ln>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342900" indent="-342900" eaLnBrk="0" hangingPunct="0">
              <a:spcBef>
                <a:spcPct val="20000"/>
              </a:spcBef>
              <a:buFontTx/>
              <a:buNone/>
              <a:defRPr/>
            </a:pPr>
            <a:r>
              <a:rPr kumimoji="1" lang="zh-CN" altLang="en-US" b="1" kern="0" dirty="0">
                <a:solidFill>
                  <a:srgbClr val="000099"/>
                </a:solidFill>
                <a:latin typeface="+mj-ea"/>
                <a:ea typeface="+mj-ea"/>
              </a:rPr>
              <a:t> 家国</a:t>
            </a:r>
            <a:endParaRPr kumimoji="1" lang="en-US" altLang="zh-CN" b="1" kern="0" dirty="0">
              <a:solidFill>
                <a:srgbClr val="000099"/>
              </a:solidFill>
              <a:latin typeface="+mj-ea"/>
              <a:ea typeface="+mj-ea"/>
            </a:endParaRPr>
          </a:p>
          <a:p>
            <a:pPr marL="342900" indent="-342900" eaLnBrk="0" hangingPunct="0">
              <a:spcBef>
                <a:spcPct val="20000"/>
              </a:spcBef>
              <a:buFontTx/>
              <a:buNone/>
              <a:defRPr/>
            </a:pPr>
            <a:r>
              <a:rPr kumimoji="1" lang="en-US" altLang="zh-CN" b="1" kern="0" dirty="0">
                <a:solidFill>
                  <a:srgbClr val="000099"/>
                </a:solidFill>
                <a:latin typeface="+mj-ea"/>
                <a:ea typeface="+mj-ea"/>
              </a:rPr>
              <a:t> </a:t>
            </a:r>
            <a:r>
              <a:rPr kumimoji="1" lang="zh-CN" altLang="en-US" b="1" kern="0" dirty="0">
                <a:solidFill>
                  <a:srgbClr val="000099"/>
                </a:solidFill>
                <a:latin typeface="+mj-ea"/>
                <a:ea typeface="+mj-ea"/>
              </a:rPr>
              <a:t>情怀</a:t>
            </a:r>
          </a:p>
        </p:txBody>
      </p:sp>
      <p:sp>
        <p:nvSpPr>
          <p:cNvPr id="19" name="内容占位符 3">
            <a:extLst>
              <a:ext uri="{FF2B5EF4-FFF2-40B4-BE49-F238E27FC236}">
                <a16:creationId xmlns:a16="http://schemas.microsoft.com/office/drawing/2014/main" id="{F519A814-5BB3-470A-AA02-877773B7FA5C}"/>
              </a:ext>
            </a:extLst>
          </p:cNvPr>
          <p:cNvSpPr txBox="1"/>
          <p:nvPr/>
        </p:nvSpPr>
        <p:spPr bwMode="auto">
          <a:xfrm>
            <a:off x="3969738" y="2855835"/>
            <a:ext cx="1189073" cy="1188498"/>
          </a:xfrm>
          <a:prstGeom prst="ellipse">
            <a:avLst/>
          </a:prstGeom>
          <a:gradFill>
            <a:gsLst>
              <a:gs pos="0">
                <a:srgbClr val="FFF200"/>
              </a:gs>
              <a:gs pos="45000">
                <a:srgbClr val="FF7A00"/>
              </a:gs>
              <a:gs pos="70000">
                <a:srgbClr val="FF0300"/>
              </a:gs>
              <a:gs pos="100000">
                <a:srgbClr val="4D0808"/>
              </a:gs>
            </a:gsLst>
            <a:lin ang="5400000" scaled="0"/>
          </a:gradFill>
          <a:ln w="38100" cap="flat" cmpd="sng" algn="ctr">
            <a:solidFill>
              <a:schemeClr val="lt1">
                <a:hueOff val="0"/>
                <a:satOff val="0"/>
                <a:lumOff val="0"/>
                <a:alphaOff val="0"/>
              </a:schemeClr>
            </a:solidFill>
            <a:prstDash val="solid"/>
            <a:miter lim="800000"/>
          </a:ln>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342900" indent="-342900" eaLnBrk="0" hangingPunct="0">
              <a:spcBef>
                <a:spcPct val="20000"/>
              </a:spcBef>
              <a:buFontTx/>
              <a:buNone/>
              <a:defRPr/>
            </a:pPr>
            <a:r>
              <a:rPr kumimoji="1" lang="zh-CN" altLang="en-US" b="1" kern="0" dirty="0">
                <a:solidFill>
                  <a:srgbClr val="000099"/>
                </a:solidFill>
                <a:latin typeface="+mj-ea"/>
                <a:ea typeface="+mj-ea"/>
              </a:rPr>
              <a:t> 历史</a:t>
            </a:r>
            <a:endParaRPr kumimoji="1" lang="en-US" altLang="zh-CN" b="1" kern="0" dirty="0">
              <a:solidFill>
                <a:srgbClr val="000099"/>
              </a:solidFill>
              <a:latin typeface="+mj-ea"/>
              <a:ea typeface="+mj-ea"/>
            </a:endParaRPr>
          </a:p>
          <a:p>
            <a:pPr marL="342900" indent="-342900" eaLnBrk="0" hangingPunct="0">
              <a:spcBef>
                <a:spcPct val="20000"/>
              </a:spcBef>
              <a:buFontTx/>
              <a:buNone/>
              <a:defRPr/>
            </a:pPr>
            <a:r>
              <a:rPr kumimoji="1" lang="zh-CN" altLang="en-US" b="1" kern="0" dirty="0">
                <a:solidFill>
                  <a:srgbClr val="000099"/>
                </a:solidFill>
                <a:latin typeface="+mj-ea"/>
                <a:ea typeface="+mj-ea"/>
              </a:rPr>
              <a:t> 解释</a:t>
            </a:r>
          </a:p>
        </p:txBody>
      </p:sp>
      <p:sp>
        <p:nvSpPr>
          <p:cNvPr id="20" name="内容占位符 3">
            <a:extLst>
              <a:ext uri="{FF2B5EF4-FFF2-40B4-BE49-F238E27FC236}">
                <a16:creationId xmlns:a16="http://schemas.microsoft.com/office/drawing/2014/main" id="{F7873EEE-A6CB-DE2B-CF75-1B4B14222DE2}"/>
              </a:ext>
            </a:extLst>
          </p:cNvPr>
          <p:cNvSpPr txBox="1"/>
          <p:nvPr/>
        </p:nvSpPr>
        <p:spPr bwMode="auto">
          <a:xfrm>
            <a:off x="2028063" y="1492031"/>
            <a:ext cx="1287569" cy="1169083"/>
          </a:xfrm>
          <a:prstGeom prst="ellipse">
            <a:avLst/>
          </a:prstGeom>
          <a:gradFill>
            <a:gsLst>
              <a:gs pos="0">
                <a:srgbClr val="FFF200"/>
              </a:gs>
              <a:gs pos="45000">
                <a:srgbClr val="FF7A00"/>
              </a:gs>
              <a:gs pos="70000">
                <a:srgbClr val="FF0300"/>
              </a:gs>
              <a:gs pos="100000">
                <a:srgbClr val="4D0808"/>
              </a:gs>
            </a:gsLst>
            <a:lin ang="5400000" scaled="0"/>
          </a:gradFill>
          <a:ln w="38100" cap="flat" cmpd="sng" algn="ctr">
            <a:solidFill>
              <a:schemeClr val="lt1">
                <a:hueOff val="0"/>
                <a:satOff val="0"/>
                <a:lumOff val="0"/>
                <a:alphaOff val="0"/>
              </a:schemeClr>
            </a:solidFill>
            <a:prstDash val="solid"/>
            <a:miter lim="800000"/>
          </a:ln>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342900" indent="-342900" eaLnBrk="0" hangingPunct="0">
              <a:spcBef>
                <a:spcPct val="20000"/>
              </a:spcBef>
              <a:buFontTx/>
              <a:buNone/>
              <a:defRPr/>
            </a:pPr>
            <a:r>
              <a:rPr kumimoji="1" lang="zh-CN" altLang="en-US" b="1" kern="0" dirty="0">
                <a:solidFill>
                  <a:srgbClr val="000099"/>
                </a:solidFill>
                <a:latin typeface="+mj-ea"/>
                <a:ea typeface="+mj-ea"/>
              </a:rPr>
              <a:t> 唯物</a:t>
            </a:r>
            <a:endParaRPr kumimoji="1" lang="en-US" altLang="zh-CN" b="1" kern="0" dirty="0">
              <a:solidFill>
                <a:srgbClr val="000099"/>
              </a:solidFill>
              <a:latin typeface="+mj-ea"/>
              <a:ea typeface="+mj-ea"/>
            </a:endParaRPr>
          </a:p>
          <a:p>
            <a:pPr marL="342900" indent="-342900" eaLnBrk="0" hangingPunct="0">
              <a:spcBef>
                <a:spcPct val="20000"/>
              </a:spcBef>
              <a:buFontTx/>
              <a:buNone/>
              <a:defRPr/>
            </a:pPr>
            <a:r>
              <a:rPr kumimoji="1" lang="en-US" altLang="zh-CN" b="1" kern="0" dirty="0">
                <a:solidFill>
                  <a:srgbClr val="000099"/>
                </a:solidFill>
                <a:latin typeface="+mj-ea"/>
                <a:ea typeface="+mj-ea"/>
              </a:rPr>
              <a:t> </a:t>
            </a:r>
            <a:r>
              <a:rPr kumimoji="1" lang="zh-CN" altLang="en-US" b="1" kern="0" dirty="0">
                <a:solidFill>
                  <a:srgbClr val="000099"/>
                </a:solidFill>
                <a:latin typeface="+mj-ea"/>
                <a:ea typeface="+mj-ea"/>
              </a:rPr>
              <a:t>史观</a:t>
            </a:r>
          </a:p>
        </p:txBody>
      </p:sp>
      <p:cxnSp>
        <p:nvCxnSpPr>
          <p:cNvPr id="21" name="直接连接符 20">
            <a:extLst>
              <a:ext uri="{FF2B5EF4-FFF2-40B4-BE49-F238E27FC236}">
                <a16:creationId xmlns:a16="http://schemas.microsoft.com/office/drawing/2014/main" id="{EFBF16B6-E3E9-A873-EB29-4BEA8E801DF9}"/>
              </a:ext>
            </a:extLst>
          </p:cNvPr>
          <p:cNvCxnSpPr>
            <a:cxnSpLocks noChangeShapeType="1"/>
            <a:endCxn id="16" idx="7"/>
          </p:cNvCxnSpPr>
          <p:nvPr/>
        </p:nvCxnSpPr>
        <p:spPr bwMode="auto">
          <a:xfrm flipH="1">
            <a:off x="1715590" y="4910586"/>
            <a:ext cx="580500" cy="518755"/>
          </a:xfrm>
          <a:prstGeom prst="line">
            <a:avLst/>
          </a:prstGeom>
          <a:noFill/>
          <a:ln w="38100">
            <a:solidFill>
              <a:srgbClr val="FF0000"/>
            </a:solidFill>
            <a:round/>
          </a:ln>
        </p:spPr>
      </p:cxnSp>
      <p:cxnSp>
        <p:nvCxnSpPr>
          <p:cNvPr id="22" name="直接连接符 21">
            <a:extLst>
              <a:ext uri="{FF2B5EF4-FFF2-40B4-BE49-F238E27FC236}">
                <a16:creationId xmlns:a16="http://schemas.microsoft.com/office/drawing/2014/main" id="{17A14DD9-D3E0-7F6C-AD82-8396EC69801D}"/>
              </a:ext>
            </a:extLst>
          </p:cNvPr>
          <p:cNvCxnSpPr>
            <a:cxnSpLocks noChangeShapeType="1"/>
          </p:cNvCxnSpPr>
          <p:nvPr/>
        </p:nvCxnSpPr>
        <p:spPr bwMode="auto">
          <a:xfrm flipH="1">
            <a:off x="3490043" y="3746377"/>
            <a:ext cx="538204" cy="297956"/>
          </a:xfrm>
          <a:prstGeom prst="line">
            <a:avLst/>
          </a:prstGeom>
          <a:noFill/>
          <a:ln w="38100">
            <a:solidFill>
              <a:srgbClr val="FF0000"/>
            </a:solidFill>
            <a:round/>
          </a:ln>
        </p:spPr>
      </p:cxnSp>
      <p:cxnSp>
        <p:nvCxnSpPr>
          <p:cNvPr id="23" name="直接连接符 22">
            <a:extLst>
              <a:ext uri="{FF2B5EF4-FFF2-40B4-BE49-F238E27FC236}">
                <a16:creationId xmlns:a16="http://schemas.microsoft.com/office/drawing/2014/main" id="{31C30322-92E5-E8E9-799B-6BFEAB4735A0}"/>
              </a:ext>
            </a:extLst>
          </p:cNvPr>
          <p:cNvCxnSpPr>
            <a:cxnSpLocks noChangeShapeType="1"/>
            <a:stCxn id="17" idx="1"/>
            <a:endCxn id="15" idx="5"/>
          </p:cNvCxnSpPr>
          <p:nvPr/>
        </p:nvCxnSpPr>
        <p:spPr bwMode="auto">
          <a:xfrm flipH="1" flipV="1">
            <a:off x="3255682" y="4669411"/>
            <a:ext cx="958328" cy="750927"/>
          </a:xfrm>
          <a:prstGeom prst="line">
            <a:avLst/>
          </a:prstGeom>
          <a:noFill/>
          <a:ln w="38100">
            <a:solidFill>
              <a:srgbClr val="FF0000"/>
            </a:solidFill>
            <a:round/>
          </a:ln>
        </p:spPr>
      </p:cxnSp>
      <p:cxnSp>
        <p:nvCxnSpPr>
          <p:cNvPr id="24" name="直接连接符 23">
            <a:extLst>
              <a:ext uri="{FF2B5EF4-FFF2-40B4-BE49-F238E27FC236}">
                <a16:creationId xmlns:a16="http://schemas.microsoft.com/office/drawing/2014/main" id="{7AA3AE62-5DBA-B85B-4F9B-DD163624A70F}"/>
              </a:ext>
            </a:extLst>
          </p:cNvPr>
          <p:cNvCxnSpPr>
            <a:cxnSpLocks noChangeShapeType="1"/>
          </p:cNvCxnSpPr>
          <p:nvPr/>
        </p:nvCxnSpPr>
        <p:spPr bwMode="auto">
          <a:xfrm flipH="1" flipV="1">
            <a:off x="1410790" y="3624711"/>
            <a:ext cx="478936" cy="312393"/>
          </a:xfrm>
          <a:prstGeom prst="line">
            <a:avLst/>
          </a:prstGeom>
          <a:noFill/>
          <a:ln w="38100">
            <a:solidFill>
              <a:srgbClr val="FF0000"/>
            </a:solidFill>
            <a:round/>
          </a:ln>
        </p:spPr>
      </p:cxnSp>
      <p:cxnSp>
        <p:nvCxnSpPr>
          <p:cNvPr id="25" name="直接连接符 24">
            <a:extLst>
              <a:ext uri="{FF2B5EF4-FFF2-40B4-BE49-F238E27FC236}">
                <a16:creationId xmlns:a16="http://schemas.microsoft.com/office/drawing/2014/main" id="{25260083-FDC7-1367-F263-B226BC4A0DA7}"/>
              </a:ext>
            </a:extLst>
          </p:cNvPr>
          <p:cNvCxnSpPr>
            <a:cxnSpLocks noChangeShapeType="1"/>
            <a:endCxn id="15" idx="0"/>
          </p:cNvCxnSpPr>
          <p:nvPr/>
        </p:nvCxnSpPr>
        <p:spPr bwMode="auto">
          <a:xfrm>
            <a:off x="2658530" y="2747508"/>
            <a:ext cx="31355" cy="763589"/>
          </a:xfrm>
          <a:prstGeom prst="line">
            <a:avLst/>
          </a:prstGeom>
          <a:noFill/>
          <a:ln w="38100">
            <a:solidFill>
              <a:srgbClr val="FF0000"/>
            </a:solidFill>
            <a:round/>
          </a:ln>
        </p:spPr>
      </p:cxnSp>
    </p:spTree>
    <p:extLst>
      <p:ext uri="{BB962C8B-B14F-4D97-AF65-F5344CB8AC3E}">
        <p14:creationId xmlns:p14="http://schemas.microsoft.com/office/powerpoint/2010/main" val="13823410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by="(-#ppt_w*2)" calcmode="lin" valueType="num">
                                      <p:cBhvr rctx="PPT">
                                        <p:cTn id="7" dur="250" autoRev="1" fill="hold">
                                          <p:stCondLst>
                                            <p:cond delay="0"/>
                                          </p:stCondLst>
                                        </p:cTn>
                                        <p:tgtEl>
                                          <p:spTgt spid="15"/>
                                        </p:tgtEl>
                                        <p:attrNameLst>
                                          <p:attrName>ppt_w</p:attrName>
                                        </p:attrNameLst>
                                      </p:cBhvr>
                                    </p:anim>
                                    <p:anim by="(#ppt_w*0.50)" calcmode="lin" valueType="num">
                                      <p:cBhvr>
                                        <p:cTn id="8" dur="250" decel="50000" autoRev="1" fill="hold">
                                          <p:stCondLst>
                                            <p:cond delay="0"/>
                                          </p:stCondLst>
                                        </p:cTn>
                                        <p:tgtEl>
                                          <p:spTgt spid="15"/>
                                        </p:tgtEl>
                                        <p:attrNameLst>
                                          <p:attrName>ppt_x</p:attrName>
                                        </p:attrNameLst>
                                      </p:cBhvr>
                                    </p:anim>
                                    <p:anim from="(-#ppt_h/2)" to="(#ppt_y)" calcmode="lin" valueType="num">
                                      <p:cBhvr>
                                        <p:cTn id="9" dur="500" fill="hold">
                                          <p:stCondLst>
                                            <p:cond delay="0"/>
                                          </p:stCondLst>
                                        </p:cTn>
                                        <p:tgtEl>
                                          <p:spTgt spid="15"/>
                                        </p:tgtEl>
                                        <p:attrNameLst>
                                          <p:attrName>ppt_y</p:attrName>
                                        </p:attrNameLst>
                                      </p:cBhvr>
                                    </p:anim>
                                    <p:animRot by="21600000">
                                      <p:cBhvr>
                                        <p:cTn id="10" dur="500" fill="hold">
                                          <p:stCondLst>
                                            <p:cond delay="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bg/>
                                          </p:spTgt>
                                        </p:tgtEl>
                                        <p:attrNameLst>
                                          <p:attrName>style.visibility</p:attrName>
                                        </p:attrNameLst>
                                      </p:cBhvr>
                                      <p:to>
                                        <p:strVal val="visible"/>
                                      </p:to>
                                    </p:set>
                                    <p:animEffect transition="in" filter="blinds(horizontal)">
                                      <p:cBhvr>
                                        <p:cTn id="18" dur="500"/>
                                        <p:tgtEl>
                                          <p:spTgt spid="17">
                                            <p:bg/>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blinds(horizontal)">
                                      <p:cBhvr>
                                        <p:cTn id="21" dur="500"/>
                                        <p:tgtEl>
                                          <p:spTgt spid="17">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blinds(horizontal)">
                                      <p:cBhvr>
                                        <p:cTn id="24" dur="500"/>
                                        <p:tgtEl>
                                          <p:spTgt spid="1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linds(horizontal)">
                                      <p:cBhvr>
                                        <p:cTn id="29" dur="500"/>
                                        <p:tgtEl>
                                          <p:spTgt spid="21"/>
                                        </p:tgtEl>
                                      </p:cBhvr>
                                    </p:animEffect>
                                  </p:childTnLst>
                                </p:cTn>
                              </p:par>
                            </p:childTnLst>
                          </p:cTn>
                        </p:par>
                        <p:par>
                          <p:cTn id="30" fill="hold">
                            <p:stCondLst>
                              <p:cond delay="500"/>
                            </p:stCondLst>
                            <p:childTnLst>
                              <p:par>
                                <p:cTn id="31" presetID="3" presetClass="entr" presetSubtype="1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linds(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childTnLst>
                          </p:cTn>
                        </p:par>
                        <p:par>
                          <p:cTn id="48" fill="hold">
                            <p:stCondLst>
                              <p:cond delay="500"/>
                            </p:stCondLst>
                            <p:childTnLst>
                              <p:par>
                                <p:cTn id="49" presetID="3" presetClass="entr" presetSubtype="1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linds(horizont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linds(horizontal)">
                                      <p:cBhvr>
                                        <p:cTn id="56" dur="500"/>
                                        <p:tgtEl>
                                          <p:spTgt spid="25"/>
                                        </p:tgtEl>
                                      </p:cBhvr>
                                    </p:animEffect>
                                  </p:childTnLst>
                                </p:cTn>
                              </p:par>
                            </p:childTnLst>
                          </p:cTn>
                        </p:par>
                        <p:par>
                          <p:cTn id="57" fill="hold">
                            <p:stCondLst>
                              <p:cond delay="500"/>
                            </p:stCondLst>
                            <p:childTnLst>
                              <p:par>
                                <p:cTn id="58" presetID="3" presetClass="entr" presetSubtype="1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linds(horizont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barn(inVertical)">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5" grpId="0" animBg="1"/>
      <p:bldP spid="16" grpId="0" bldLvl="0" animBg="1"/>
      <p:bldP spid="17" grpId="0" build="p" animBg="1"/>
      <p:bldP spid="18" grpId="0" bldLvl="0" animBg="1"/>
      <p:bldP spid="19" grpId="0" bldLvl="0" animBg="1"/>
      <p:bldP spid="2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802448" y="1800225"/>
            <a:ext cx="551815" cy="3514725"/>
          </a:xfrm>
          <a:prstGeom prst="rect">
            <a:avLst/>
          </a:prstGeom>
          <a:solidFill>
            <a:srgbClr val="FF0000"/>
          </a:solidFill>
          <a:ln w="31750">
            <a:solidFill>
              <a:srgbClr val="800000"/>
            </a:solidFill>
            <a:miter lim="800000"/>
          </a:ln>
        </p:spPr>
        <p:txBody>
          <a:bodyPr vert="eaVert">
            <a:spAutoFit/>
          </a:bodyPr>
          <a:lstStyle/>
          <a:p>
            <a:pPr algn="ctr" fontAlgn="auto">
              <a:spcBef>
                <a:spcPts val="0"/>
              </a:spcBef>
              <a:spcAft>
                <a:spcPts val="0"/>
              </a:spcAft>
              <a:defRPr/>
            </a:pPr>
            <a:r>
              <a:rPr lang="zh-CN" altLang="en-US" sz="2400" b="1" u="none" dirty="0">
                <a:solidFill>
                  <a:srgbClr val="FFFF00"/>
                </a:solidFill>
                <a:effectLst>
                  <a:outerShdw blurRad="38100" dist="38100" dir="2700000" algn="tl">
                    <a:srgbClr val="C0C0C0"/>
                  </a:outerShdw>
                </a:effectLst>
                <a:latin typeface="微软雅黑" panose="020B0503020204020204" charset="-122"/>
                <a:ea typeface="微软雅黑" panose="020B0503020204020204" charset="-122"/>
              </a:rPr>
              <a:t>对历史进行认识</a:t>
            </a:r>
          </a:p>
        </p:txBody>
      </p:sp>
      <p:sp>
        <p:nvSpPr>
          <p:cNvPr id="4" name="圆角矩形 3"/>
          <p:cNvSpPr/>
          <p:nvPr/>
        </p:nvSpPr>
        <p:spPr bwMode="auto">
          <a:xfrm>
            <a:off x="2895600" y="1200150"/>
            <a:ext cx="3124200" cy="85725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要通过唯物史观对所认识的史事全面客观进行考察</a:t>
            </a:r>
          </a:p>
        </p:txBody>
      </p:sp>
      <p:sp>
        <p:nvSpPr>
          <p:cNvPr id="9" name="圆角矩形 8"/>
          <p:cNvSpPr/>
          <p:nvPr/>
        </p:nvSpPr>
        <p:spPr bwMode="auto">
          <a:xfrm>
            <a:off x="2895600" y="2228850"/>
            <a:ext cx="3124200" cy="85725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要将所认识的史事置于具</a:t>
            </a:r>
            <a:endParaRPr lang="en-US" altLang="zh-CN"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endParaRPr>
          </a:p>
          <a:p>
            <a:pPr fontAlgn="auto">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体的时空条件下进行考察</a:t>
            </a:r>
          </a:p>
        </p:txBody>
      </p:sp>
      <p:sp>
        <p:nvSpPr>
          <p:cNvPr id="10" name="圆角矩形 9"/>
          <p:cNvSpPr/>
          <p:nvPr/>
        </p:nvSpPr>
        <p:spPr bwMode="auto">
          <a:xfrm>
            <a:off x="2971800" y="3257550"/>
            <a:ext cx="3124200" cy="85725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要依据可靠的史料作为证据对史事进行推理和论证</a:t>
            </a:r>
          </a:p>
        </p:txBody>
      </p:sp>
      <p:sp>
        <p:nvSpPr>
          <p:cNvPr id="11" name="圆角矩形 10"/>
          <p:cNvSpPr/>
          <p:nvPr/>
        </p:nvSpPr>
        <p:spPr bwMode="auto">
          <a:xfrm>
            <a:off x="2971800" y="4286250"/>
            <a:ext cx="3124200" cy="85725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所有历史叙述在本质上都是一种对过去事情的解释</a:t>
            </a:r>
          </a:p>
        </p:txBody>
      </p:sp>
      <p:sp>
        <p:nvSpPr>
          <p:cNvPr id="12" name="圆角矩形 11"/>
          <p:cNvSpPr/>
          <p:nvPr/>
        </p:nvSpPr>
        <p:spPr bwMode="auto">
          <a:xfrm>
            <a:off x="2927350" y="5300663"/>
            <a:ext cx="3124200" cy="85725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任何历史阐释都蕴含着一定的价值判断和人文情怀</a:t>
            </a:r>
            <a:r>
              <a:rPr lang="zh-CN" altLang="zh-CN" sz="2000" b="1" u="none" dirty="0">
                <a:solidFill>
                  <a:srgbClr val="000000"/>
                </a:solidFill>
                <a:latin typeface="微软雅黑" panose="020B0503020204020204" charset="-122"/>
                <a:ea typeface="微软雅黑" panose="020B0503020204020204" charset="-122"/>
              </a:rPr>
              <a:t> </a:t>
            </a:r>
          </a:p>
        </p:txBody>
      </p:sp>
      <p:sp>
        <p:nvSpPr>
          <p:cNvPr id="13" name="圆角矩形 12"/>
          <p:cNvSpPr/>
          <p:nvPr/>
        </p:nvSpPr>
        <p:spPr bwMode="auto">
          <a:xfrm>
            <a:off x="6553200" y="1285875"/>
            <a:ext cx="1828800" cy="685800"/>
          </a:xfrm>
          <a:prstGeom prst="roundRect">
            <a:avLst/>
          </a:prstGeom>
          <a:solidFill>
            <a:srgbClr val="FFC000"/>
          </a:solidFill>
          <a:ln w="28575" cap="flat" cmpd="sng" algn="ctr">
            <a:solidFill>
              <a:srgbClr val="2D2DFF"/>
            </a:solidFill>
            <a:prstDash val="solid"/>
            <a:round/>
            <a:headEnd type="none" w="med" len="med"/>
            <a:tailEnd type="none" w="med" len="med"/>
          </a:ln>
          <a:effectLst/>
        </p:spPr>
        <p:txBody>
          <a:bodyPr/>
          <a:lstStyle/>
          <a:p>
            <a:pPr algn="ctr" fontAlgn="auto">
              <a:lnSpc>
                <a:spcPct val="130000"/>
              </a:lnSpc>
              <a:spcBef>
                <a:spcPts val="0"/>
              </a:spcBef>
              <a:spcAft>
                <a:spcPts val="0"/>
              </a:spcAft>
              <a:defRPr/>
            </a:pPr>
            <a:r>
              <a:rPr lang="zh-CN" altLang="en-US" sz="2000" b="1" u="none" dirty="0">
                <a:solidFill>
                  <a:srgbClr val="2D2DFF"/>
                </a:solidFill>
                <a:effectLst/>
                <a:latin typeface="微软雅黑" panose="020B0503020204020204" charset="-122"/>
                <a:ea typeface="微软雅黑" panose="020B0503020204020204" charset="-122"/>
                <a:cs typeface="微软雅黑" panose="020B0503020204020204" charset="-122"/>
              </a:rPr>
              <a:t>  唯物史观</a:t>
            </a:r>
          </a:p>
        </p:txBody>
      </p:sp>
      <p:sp>
        <p:nvSpPr>
          <p:cNvPr id="14" name="圆角矩形 13"/>
          <p:cNvSpPr/>
          <p:nvPr/>
        </p:nvSpPr>
        <p:spPr bwMode="auto">
          <a:xfrm>
            <a:off x="6553200" y="2314575"/>
            <a:ext cx="1828800" cy="685800"/>
          </a:xfrm>
          <a:prstGeom prst="roundRect">
            <a:avLst/>
          </a:prstGeom>
          <a:solidFill>
            <a:srgbClr val="FFC000"/>
          </a:solidFill>
          <a:ln w="28575" cap="flat" cmpd="sng" algn="ctr">
            <a:solidFill>
              <a:srgbClr val="2D2DFF"/>
            </a:solidFill>
            <a:prstDash val="solid"/>
            <a:round/>
            <a:headEnd type="none" w="med" len="med"/>
            <a:tailEnd type="none" w="med" len="med"/>
          </a:ln>
          <a:effectLst/>
        </p:spPr>
        <p:txBody>
          <a:bodyPr/>
          <a:lstStyle/>
          <a:p>
            <a:pPr algn="ctr" fontAlgn="auto">
              <a:lnSpc>
                <a:spcPct val="130000"/>
              </a:lnSpc>
              <a:spcBef>
                <a:spcPts val="0"/>
              </a:spcBef>
              <a:spcAft>
                <a:spcPts val="0"/>
              </a:spcAft>
              <a:defRPr/>
            </a:pPr>
            <a:r>
              <a:rPr lang="zh-CN" altLang="en-US" sz="2000" b="1" u="none" dirty="0">
                <a:solidFill>
                  <a:srgbClr val="2D2DFF"/>
                </a:solidFill>
                <a:effectLst/>
                <a:latin typeface="微软雅黑" panose="020B0503020204020204" charset="-122"/>
                <a:ea typeface="微软雅黑" panose="020B0503020204020204" charset="-122"/>
                <a:cs typeface="微软雅黑" panose="020B0503020204020204" charset="-122"/>
              </a:rPr>
              <a:t>  时空观念</a:t>
            </a:r>
          </a:p>
        </p:txBody>
      </p:sp>
      <p:sp>
        <p:nvSpPr>
          <p:cNvPr id="15" name="圆角矩形 14"/>
          <p:cNvSpPr/>
          <p:nvPr/>
        </p:nvSpPr>
        <p:spPr bwMode="auto">
          <a:xfrm>
            <a:off x="6629400" y="3343275"/>
            <a:ext cx="1828800" cy="685800"/>
          </a:xfrm>
          <a:prstGeom prst="roundRect">
            <a:avLst/>
          </a:prstGeom>
          <a:solidFill>
            <a:srgbClr val="FFC000"/>
          </a:solidFill>
          <a:ln w="28575" cap="flat" cmpd="sng" algn="ctr">
            <a:solidFill>
              <a:srgbClr val="2D2DFF"/>
            </a:solidFill>
            <a:prstDash val="solid"/>
            <a:round/>
            <a:headEnd type="none" w="med" len="med"/>
            <a:tailEnd type="none" w="med" len="med"/>
          </a:ln>
          <a:effectLst/>
        </p:spPr>
        <p:txBody>
          <a:bodyPr/>
          <a:lstStyle/>
          <a:p>
            <a:pPr algn="ctr" fontAlgn="auto">
              <a:lnSpc>
                <a:spcPct val="130000"/>
              </a:lnSpc>
              <a:spcBef>
                <a:spcPts val="0"/>
              </a:spcBef>
              <a:spcAft>
                <a:spcPts val="0"/>
              </a:spcAft>
              <a:defRPr/>
            </a:pPr>
            <a:r>
              <a:rPr lang="zh-CN" altLang="en-US" sz="2000" b="1" u="none" dirty="0">
                <a:solidFill>
                  <a:srgbClr val="2D2DFF"/>
                </a:solidFill>
                <a:effectLst/>
                <a:latin typeface="微软雅黑" panose="020B0503020204020204" charset="-122"/>
                <a:ea typeface="微软雅黑" panose="020B0503020204020204" charset="-122"/>
                <a:cs typeface="微软雅黑" panose="020B0503020204020204" charset="-122"/>
              </a:rPr>
              <a:t>  史料实证</a:t>
            </a:r>
          </a:p>
        </p:txBody>
      </p:sp>
      <p:sp>
        <p:nvSpPr>
          <p:cNvPr id="16" name="圆角矩形 15"/>
          <p:cNvSpPr/>
          <p:nvPr/>
        </p:nvSpPr>
        <p:spPr bwMode="auto">
          <a:xfrm>
            <a:off x="6629400" y="4371975"/>
            <a:ext cx="1828800" cy="685800"/>
          </a:xfrm>
          <a:prstGeom prst="roundRect">
            <a:avLst/>
          </a:prstGeom>
          <a:solidFill>
            <a:srgbClr val="FFC000"/>
          </a:solidFill>
          <a:ln w="28575" cap="flat" cmpd="sng" algn="ctr">
            <a:solidFill>
              <a:srgbClr val="2D2DFF"/>
            </a:solidFill>
            <a:prstDash val="solid"/>
            <a:round/>
            <a:headEnd type="none" w="med" len="med"/>
            <a:tailEnd type="none" w="med" len="med"/>
          </a:ln>
          <a:effectLst/>
        </p:spPr>
        <p:txBody>
          <a:bodyPr/>
          <a:lstStyle/>
          <a:p>
            <a:pPr algn="ctr" fontAlgn="auto">
              <a:lnSpc>
                <a:spcPct val="130000"/>
              </a:lnSpc>
              <a:spcBef>
                <a:spcPts val="0"/>
              </a:spcBef>
              <a:spcAft>
                <a:spcPts val="0"/>
              </a:spcAft>
              <a:defRPr/>
            </a:pPr>
            <a:r>
              <a:rPr lang="zh-CN" altLang="en-US" sz="2000" b="1" u="none" dirty="0">
                <a:solidFill>
                  <a:srgbClr val="2D2DFF"/>
                </a:solidFill>
                <a:effectLst/>
                <a:latin typeface="微软雅黑" panose="020B0503020204020204" charset="-122"/>
                <a:ea typeface="微软雅黑" panose="020B0503020204020204" charset="-122"/>
                <a:cs typeface="微软雅黑" panose="020B0503020204020204" charset="-122"/>
              </a:rPr>
              <a:t>  历史解释</a:t>
            </a:r>
          </a:p>
        </p:txBody>
      </p:sp>
      <p:sp>
        <p:nvSpPr>
          <p:cNvPr id="17" name="圆角矩形 16"/>
          <p:cNvSpPr/>
          <p:nvPr/>
        </p:nvSpPr>
        <p:spPr bwMode="auto">
          <a:xfrm>
            <a:off x="6629400" y="5400675"/>
            <a:ext cx="1828800" cy="685800"/>
          </a:xfrm>
          <a:prstGeom prst="roundRect">
            <a:avLst/>
          </a:prstGeom>
          <a:solidFill>
            <a:srgbClr val="FFC000"/>
          </a:solidFill>
          <a:ln w="28575" cap="flat" cmpd="sng" algn="ctr">
            <a:solidFill>
              <a:srgbClr val="2D2DFF"/>
            </a:solidFill>
            <a:prstDash val="solid"/>
            <a:round/>
            <a:headEnd type="none" w="med" len="med"/>
            <a:tailEnd type="none" w="med" len="med"/>
          </a:ln>
          <a:effectLst/>
        </p:spPr>
        <p:txBody>
          <a:bodyPr/>
          <a:lstStyle/>
          <a:p>
            <a:pPr algn="ctr" fontAlgn="auto">
              <a:lnSpc>
                <a:spcPct val="130000"/>
              </a:lnSpc>
              <a:spcBef>
                <a:spcPts val="0"/>
              </a:spcBef>
              <a:spcAft>
                <a:spcPts val="0"/>
              </a:spcAft>
              <a:defRPr/>
            </a:pPr>
            <a:r>
              <a:rPr lang="zh-CN" altLang="en-US" sz="2000" b="1" u="none" dirty="0">
                <a:solidFill>
                  <a:srgbClr val="2D2DFF"/>
                </a:solidFill>
                <a:effectLst/>
                <a:latin typeface="微软雅黑" panose="020B0503020204020204" charset="-122"/>
                <a:ea typeface="微软雅黑" panose="020B0503020204020204" charset="-122"/>
                <a:cs typeface="微软雅黑" panose="020B0503020204020204" charset="-122"/>
              </a:rPr>
              <a:t> 家国情怀</a:t>
            </a:r>
          </a:p>
        </p:txBody>
      </p:sp>
      <p:sp>
        <p:nvSpPr>
          <p:cNvPr id="36" name="右箭头 35"/>
          <p:cNvSpPr>
            <a:spLocks noChangeArrowheads="1"/>
          </p:cNvSpPr>
          <p:nvPr/>
        </p:nvSpPr>
        <p:spPr bwMode="auto">
          <a:xfrm>
            <a:off x="6019800" y="1457325"/>
            <a:ext cx="457200" cy="342900"/>
          </a:xfrm>
          <a:prstGeom prst="rightArrow">
            <a:avLst>
              <a:gd name="adj1" fmla="val 50000"/>
              <a:gd name="adj2" fmla="val 50000"/>
            </a:avLst>
          </a:prstGeom>
          <a:solidFill>
            <a:srgbClr val="FF0000"/>
          </a:solidFill>
          <a:ln w="9525">
            <a:solidFill>
              <a:schemeClr val="tx1"/>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37" name="右箭头 36"/>
          <p:cNvSpPr>
            <a:spLocks noChangeArrowheads="1"/>
          </p:cNvSpPr>
          <p:nvPr/>
        </p:nvSpPr>
        <p:spPr bwMode="auto">
          <a:xfrm>
            <a:off x="6019800" y="2400300"/>
            <a:ext cx="457200" cy="342900"/>
          </a:xfrm>
          <a:prstGeom prst="rightArrow">
            <a:avLst>
              <a:gd name="adj1" fmla="val 50000"/>
              <a:gd name="adj2" fmla="val 50000"/>
            </a:avLst>
          </a:prstGeom>
          <a:solidFill>
            <a:srgbClr val="FF0000"/>
          </a:solidFill>
          <a:ln w="9525">
            <a:solidFill>
              <a:schemeClr val="tx1"/>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38" name="右箭头 37"/>
          <p:cNvSpPr>
            <a:spLocks noChangeArrowheads="1"/>
          </p:cNvSpPr>
          <p:nvPr/>
        </p:nvSpPr>
        <p:spPr bwMode="auto">
          <a:xfrm>
            <a:off x="6096000" y="3514725"/>
            <a:ext cx="457200" cy="342900"/>
          </a:xfrm>
          <a:prstGeom prst="rightArrow">
            <a:avLst>
              <a:gd name="adj1" fmla="val 50000"/>
              <a:gd name="adj2" fmla="val 50000"/>
            </a:avLst>
          </a:prstGeom>
          <a:solidFill>
            <a:srgbClr val="FF0000"/>
          </a:solidFill>
          <a:ln w="9525">
            <a:solidFill>
              <a:schemeClr val="tx1"/>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39" name="右箭头 38"/>
          <p:cNvSpPr>
            <a:spLocks noChangeArrowheads="1"/>
          </p:cNvSpPr>
          <p:nvPr/>
        </p:nvSpPr>
        <p:spPr bwMode="auto">
          <a:xfrm>
            <a:off x="6096000" y="4543425"/>
            <a:ext cx="457200" cy="342900"/>
          </a:xfrm>
          <a:prstGeom prst="rightArrow">
            <a:avLst>
              <a:gd name="adj1" fmla="val 50000"/>
              <a:gd name="adj2" fmla="val 50000"/>
            </a:avLst>
          </a:prstGeom>
          <a:solidFill>
            <a:srgbClr val="FF0000"/>
          </a:solidFill>
          <a:ln w="28575">
            <a:solidFill>
              <a:srgbClr val="2D2DFF"/>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40" name="右箭头 39"/>
          <p:cNvSpPr>
            <a:spLocks noChangeArrowheads="1"/>
          </p:cNvSpPr>
          <p:nvPr/>
        </p:nvSpPr>
        <p:spPr bwMode="auto">
          <a:xfrm>
            <a:off x="6096000" y="5572125"/>
            <a:ext cx="457200" cy="342900"/>
          </a:xfrm>
          <a:prstGeom prst="rightArrow">
            <a:avLst>
              <a:gd name="adj1" fmla="val 50000"/>
              <a:gd name="adj2" fmla="val 50000"/>
            </a:avLst>
          </a:prstGeom>
          <a:solidFill>
            <a:srgbClr val="FF0000"/>
          </a:solidFill>
          <a:ln w="28575">
            <a:solidFill>
              <a:srgbClr val="2D2DFF"/>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41" name="右箭头 40"/>
          <p:cNvSpPr>
            <a:spLocks noChangeArrowheads="1"/>
          </p:cNvSpPr>
          <p:nvPr/>
        </p:nvSpPr>
        <p:spPr bwMode="auto">
          <a:xfrm rot="-1803677">
            <a:off x="2325688" y="1927225"/>
            <a:ext cx="533400" cy="342900"/>
          </a:xfrm>
          <a:prstGeom prst="rightArrow">
            <a:avLst>
              <a:gd name="adj1" fmla="val 50000"/>
              <a:gd name="adj2" fmla="val 49994"/>
            </a:avLst>
          </a:prstGeom>
          <a:solidFill>
            <a:srgbClr val="FF0000"/>
          </a:solidFill>
          <a:ln w="9525">
            <a:solidFill>
              <a:schemeClr val="tx1"/>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43" name="右箭头 42"/>
          <p:cNvSpPr>
            <a:spLocks noChangeArrowheads="1"/>
          </p:cNvSpPr>
          <p:nvPr/>
        </p:nvSpPr>
        <p:spPr bwMode="auto">
          <a:xfrm rot="-1174196">
            <a:off x="2397125" y="2576513"/>
            <a:ext cx="533400" cy="342900"/>
          </a:xfrm>
          <a:prstGeom prst="rightArrow">
            <a:avLst>
              <a:gd name="adj1" fmla="val 50000"/>
              <a:gd name="adj2" fmla="val 49994"/>
            </a:avLst>
          </a:prstGeom>
          <a:solidFill>
            <a:srgbClr val="FF0000"/>
          </a:solidFill>
          <a:ln w="9525">
            <a:solidFill>
              <a:schemeClr val="tx1"/>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44" name="右箭头 43"/>
          <p:cNvSpPr>
            <a:spLocks noChangeArrowheads="1"/>
          </p:cNvSpPr>
          <p:nvPr/>
        </p:nvSpPr>
        <p:spPr bwMode="auto">
          <a:xfrm>
            <a:off x="2362200" y="3600450"/>
            <a:ext cx="533400" cy="342900"/>
          </a:xfrm>
          <a:prstGeom prst="rightArrow">
            <a:avLst>
              <a:gd name="adj1" fmla="val 50000"/>
              <a:gd name="adj2" fmla="val 49994"/>
            </a:avLst>
          </a:prstGeom>
          <a:solidFill>
            <a:srgbClr val="FF0000"/>
          </a:solidFill>
          <a:ln w="9525">
            <a:solidFill>
              <a:schemeClr val="tx1"/>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45" name="右箭头 44"/>
          <p:cNvSpPr>
            <a:spLocks noChangeArrowheads="1"/>
          </p:cNvSpPr>
          <p:nvPr/>
        </p:nvSpPr>
        <p:spPr bwMode="auto">
          <a:xfrm rot="915308">
            <a:off x="2392363" y="4359275"/>
            <a:ext cx="533400" cy="342900"/>
          </a:xfrm>
          <a:prstGeom prst="rightArrow">
            <a:avLst>
              <a:gd name="adj1" fmla="val 50000"/>
              <a:gd name="adj2" fmla="val 49994"/>
            </a:avLst>
          </a:prstGeom>
          <a:solidFill>
            <a:srgbClr val="FF0000"/>
          </a:solidFill>
          <a:ln w="9525">
            <a:solidFill>
              <a:schemeClr val="tx1"/>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46" name="右箭头 45"/>
          <p:cNvSpPr>
            <a:spLocks noChangeArrowheads="1"/>
          </p:cNvSpPr>
          <p:nvPr/>
        </p:nvSpPr>
        <p:spPr bwMode="auto">
          <a:xfrm rot="1627170">
            <a:off x="2401888" y="5175250"/>
            <a:ext cx="533400" cy="342900"/>
          </a:xfrm>
          <a:prstGeom prst="rightArrow">
            <a:avLst>
              <a:gd name="adj1" fmla="val 50000"/>
              <a:gd name="adj2" fmla="val 49994"/>
            </a:avLst>
          </a:prstGeom>
          <a:solidFill>
            <a:srgbClr val="FF0000"/>
          </a:solidFill>
          <a:ln w="9525">
            <a:solidFill>
              <a:schemeClr val="tx1"/>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47" name="TextBox 46"/>
          <p:cNvSpPr txBox="1">
            <a:spLocks noChangeArrowheads="1"/>
          </p:cNvSpPr>
          <p:nvPr/>
        </p:nvSpPr>
        <p:spPr bwMode="auto">
          <a:xfrm>
            <a:off x="10247948" y="1599565"/>
            <a:ext cx="551815" cy="4286250"/>
          </a:xfrm>
          <a:prstGeom prst="rect">
            <a:avLst/>
          </a:prstGeom>
          <a:solidFill>
            <a:srgbClr val="FF0000"/>
          </a:solidFill>
          <a:ln w="31750">
            <a:solidFill>
              <a:srgbClr val="800000"/>
            </a:solidFill>
            <a:miter lim="800000"/>
          </a:ln>
        </p:spPr>
        <p:txBody>
          <a:bodyPr vert="eaVert">
            <a:spAutoFit/>
          </a:bodyPr>
          <a:lstStyle/>
          <a:p>
            <a:pPr algn="ctr" fontAlgn="auto">
              <a:spcBef>
                <a:spcPts val="0"/>
              </a:spcBef>
              <a:spcAft>
                <a:spcPts val="0"/>
              </a:spcAft>
              <a:defRPr/>
            </a:pPr>
            <a:r>
              <a:rPr lang="zh-CN" altLang="en-US" sz="2400" b="1" u="none" dirty="0">
                <a:solidFill>
                  <a:srgbClr val="FFFF00"/>
                </a:solidFill>
                <a:effectLst>
                  <a:outerShdw blurRad="38100" dist="38100" dir="2700000" algn="tl">
                    <a:srgbClr val="C0C0C0"/>
                  </a:outerShdw>
                </a:effectLst>
                <a:latin typeface="微软雅黑" panose="020B0503020204020204" charset="-122"/>
                <a:ea typeface="微软雅黑" panose="020B0503020204020204" charset="-122"/>
              </a:rPr>
              <a:t>建构正确的历史认识</a:t>
            </a:r>
          </a:p>
        </p:txBody>
      </p:sp>
      <p:cxnSp>
        <p:nvCxnSpPr>
          <p:cNvPr id="49" name="直接连接符 48"/>
          <p:cNvCxnSpPr>
            <a:cxnSpLocks noChangeShapeType="1"/>
          </p:cNvCxnSpPr>
          <p:nvPr/>
        </p:nvCxnSpPr>
        <p:spPr bwMode="auto">
          <a:xfrm>
            <a:off x="8763000" y="1724660"/>
            <a:ext cx="0" cy="4029075"/>
          </a:xfrm>
          <a:prstGeom prst="line">
            <a:avLst/>
          </a:prstGeom>
          <a:noFill/>
          <a:ln w="53975">
            <a:solidFill>
              <a:srgbClr val="2D2DFF"/>
            </a:solidFill>
            <a:round/>
          </a:ln>
        </p:spPr>
      </p:cxnSp>
      <p:cxnSp>
        <p:nvCxnSpPr>
          <p:cNvPr id="53" name="直接连接符 52"/>
          <p:cNvCxnSpPr>
            <a:cxnSpLocks noChangeShapeType="1"/>
          </p:cNvCxnSpPr>
          <p:nvPr/>
        </p:nvCxnSpPr>
        <p:spPr bwMode="auto">
          <a:xfrm>
            <a:off x="8534400" y="1714500"/>
            <a:ext cx="228600" cy="0"/>
          </a:xfrm>
          <a:prstGeom prst="line">
            <a:avLst/>
          </a:prstGeom>
          <a:noFill/>
          <a:ln w="50800">
            <a:solidFill>
              <a:srgbClr val="FF0000"/>
            </a:solidFill>
            <a:round/>
          </a:ln>
        </p:spPr>
      </p:cxnSp>
      <p:cxnSp>
        <p:nvCxnSpPr>
          <p:cNvPr id="57" name="直接连接符 56"/>
          <p:cNvCxnSpPr>
            <a:cxnSpLocks noChangeShapeType="1"/>
          </p:cNvCxnSpPr>
          <p:nvPr/>
        </p:nvCxnSpPr>
        <p:spPr bwMode="auto">
          <a:xfrm>
            <a:off x="8534400" y="2657475"/>
            <a:ext cx="228600" cy="0"/>
          </a:xfrm>
          <a:prstGeom prst="line">
            <a:avLst/>
          </a:prstGeom>
          <a:noFill/>
          <a:ln w="50800">
            <a:solidFill>
              <a:srgbClr val="FF0000"/>
            </a:solidFill>
            <a:round/>
          </a:ln>
        </p:spPr>
      </p:cxnSp>
      <p:cxnSp>
        <p:nvCxnSpPr>
          <p:cNvPr id="58" name="直接连接符 57"/>
          <p:cNvCxnSpPr>
            <a:cxnSpLocks noChangeShapeType="1"/>
          </p:cNvCxnSpPr>
          <p:nvPr/>
        </p:nvCxnSpPr>
        <p:spPr bwMode="auto">
          <a:xfrm>
            <a:off x="8534400" y="3686175"/>
            <a:ext cx="228600" cy="0"/>
          </a:xfrm>
          <a:prstGeom prst="line">
            <a:avLst/>
          </a:prstGeom>
          <a:noFill/>
          <a:ln w="50800">
            <a:solidFill>
              <a:srgbClr val="FF0000"/>
            </a:solidFill>
            <a:round/>
          </a:ln>
        </p:spPr>
      </p:cxnSp>
      <p:cxnSp>
        <p:nvCxnSpPr>
          <p:cNvPr id="59" name="直接连接符 58"/>
          <p:cNvCxnSpPr>
            <a:cxnSpLocks noChangeShapeType="1"/>
          </p:cNvCxnSpPr>
          <p:nvPr/>
        </p:nvCxnSpPr>
        <p:spPr bwMode="auto">
          <a:xfrm>
            <a:off x="8534400" y="4714875"/>
            <a:ext cx="228600" cy="0"/>
          </a:xfrm>
          <a:prstGeom prst="line">
            <a:avLst/>
          </a:prstGeom>
          <a:noFill/>
          <a:ln w="50800">
            <a:solidFill>
              <a:srgbClr val="FF0000"/>
            </a:solidFill>
            <a:round/>
          </a:ln>
        </p:spPr>
      </p:cxnSp>
      <p:cxnSp>
        <p:nvCxnSpPr>
          <p:cNvPr id="60" name="直接连接符 59"/>
          <p:cNvCxnSpPr>
            <a:cxnSpLocks noChangeShapeType="1"/>
          </p:cNvCxnSpPr>
          <p:nvPr/>
        </p:nvCxnSpPr>
        <p:spPr bwMode="auto">
          <a:xfrm>
            <a:off x="8534400" y="5743575"/>
            <a:ext cx="228600" cy="0"/>
          </a:xfrm>
          <a:prstGeom prst="line">
            <a:avLst/>
          </a:prstGeom>
          <a:noFill/>
          <a:ln w="50800">
            <a:solidFill>
              <a:srgbClr val="FF0000"/>
            </a:solidFill>
            <a:round/>
          </a:ln>
        </p:spPr>
      </p:cxnSp>
      <p:sp>
        <p:nvSpPr>
          <p:cNvPr id="8225" name="Text Box 33"/>
          <p:cNvSpPr txBox="1">
            <a:spLocks noChangeArrowheads="1"/>
          </p:cNvSpPr>
          <p:nvPr/>
        </p:nvSpPr>
        <p:spPr bwMode="auto">
          <a:xfrm>
            <a:off x="2060600" y="426690"/>
            <a:ext cx="8322827" cy="461665"/>
          </a:xfrm>
          <a:prstGeom prst="rect">
            <a:avLst/>
          </a:prstGeom>
          <a:solidFill>
            <a:srgbClr val="FFC000"/>
          </a:solidFill>
          <a:ln w="38100">
            <a:solidFill>
              <a:srgbClr val="2D2DFF"/>
            </a:solidFill>
          </a:ln>
          <a:effectLst/>
        </p:spPr>
        <p:txBody>
          <a:bodyPr wrap="square">
            <a:spAutoFit/>
          </a:bodyPr>
          <a:lstStyle/>
          <a:p>
            <a:pPr algn="ctr" fontAlgn="auto">
              <a:lnSpc>
                <a:spcPct val="100000"/>
              </a:lnSpc>
              <a:spcBef>
                <a:spcPts val="0"/>
              </a:spcBef>
              <a:spcAft>
                <a:spcPts val="0"/>
              </a:spcAft>
              <a:defRPr/>
            </a:pPr>
            <a:r>
              <a:rPr lang="en-US" altLang="zh-CN" sz="24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a:t>
            </a:r>
            <a:r>
              <a:rPr lang="zh-CN" altLang="en-US" sz="24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（二）</a:t>
            </a:r>
            <a:r>
              <a:rPr lang="zh-CN" altLang="en-US" sz="2400" b="1"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历史学科</a:t>
            </a:r>
            <a:r>
              <a:rPr lang="zh-CN" altLang="en-US" sz="24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核心素养，</a:t>
            </a:r>
            <a:r>
              <a:rPr lang="zh-CN" altLang="en-US" sz="2400" b="1" u="none" dirty="0">
                <a:solidFill>
                  <a:srgbClr val="000000"/>
                </a:solidFill>
                <a:latin typeface="微软雅黑" panose="020B0503020204020204" charset="-122"/>
                <a:ea typeface="微软雅黑" panose="020B0503020204020204" charset="-122"/>
              </a:rPr>
              <a:t>是历史学科育人价值的集中体现</a:t>
            </a:r>
          </a:p>
        </p:txBody>
      </p:sp>
      <p:cxnSp>
        <p:nvCxnSpPr>
          <p:cNvPr id="32" name="直接箭头连接符 31"/>
          <p:cNvCxnSpPr>
            <a:cxnSpLocks noChangeShapeType="1"/>
          </p:cNvCxnSpPr>
          <p:nvPr/>
        </p:nvCxnSpPr>
        <p:spPr bwMode="auto">
          <a:xfrm>
            <a:off x="8763000" y="3686175"/>
            <a:ext cx="381000" cy="0"/>
          </a:xfrm>
          <a:prstGeom prst="straightConnector1">
            <a:avLst/>
          </a:prstGeom>
          <a:noFill/>
          <a:ln w="47625">
            <a:solidFill>
              <a:srgbClr val="FF0000"/>
            </a:solidFill>
            <a:round/>
            <a:tailEnd type="arrow" w="med" len="med"/>
          </a:ln>
        </p:spPr>
      </p:cxnSp>
      <p:sp>
        <p:nvSpPr>
          <p:cNvPr id="33" name="TextBox 32"/>
          <p:cNvSpPr txBox="1">
            <a:spLocks noChangeArrowheads="1"/>
          </p:cNvSpPr>
          <p:nvPr/>
        </p:nvSpPr>
        <p:spPr bwMode="auto">
          <a:xfrm>
            <a:off x="10933748" y="1599565"/>
            <a:ext cx="551815" cy="4286250"/>
          </a:xfrm>
          <a:prstGeom prst="rect">
            <a:avLst/>
          </a:prstGeom>
          <a:solidFill>
            <a:srgbClr val="FF0000"/>
          </a:solidFill>
          <a:ln w="31750">
            <a:solidFill>
              <a:srgbClr val="800000"/>
            </a:solidFill>
            <a:miter lim="800000"/>
          </a:ln>
        </p:spPr>
        <p:txBody>
          <a:bodyPr vert="eaVert">
            <a:spAutoFit/>
          </a:bodyPr>
          <a:lstStyle/>
          <a:p>
            <a:pPr algn="ctr" fontAlgn="auto">
              <a:spcBef>
                <a:spcPts val="0"/>
              </a:spcBef>
              <a:spcAft>
                <a:spcPts val="0"/>
              </a:spcAft>
              <a:defRPr/>
            </a:pPr>
            <a:r>
              <a:rPr lang="zh-CN" altLang="en-US" sz="2400" b="1" u="none" dirty="0">
                <a:solidFill>
                  <a:srgbClr val="FFFF00"/>
                </a:solidFill>
                <a:effectLst>
                  <a:outerShdw blurRad="38100" dist="38100" dir="2700000" algn="tl">
                    <a:srgbClr val="C0C0C0"/>
                  </a:outerShdw>
                </a:effectLst>
                <a:latin typeface="微软雅黑" panose="020B0503020204020204" charset="-122"/>
                <a:ea typeface="微软雅黑" panose="020B0503020204020204" charset="-122"/>
              </a:rPr>
              <a:t>落实立德树人的任务</a:t>
            </a:r>
          </a:p>
        </p:txBody>
      </p:sp>
      <p:sp>
        <p:nvSpPr>
          <p:cNvPr id="2" name="右箭头 1"/>
          <p:cNvSpPr>
            <a:spLocks noChangeArrowheads="1"/>
          </p:cNvSpPr>
          <p:nvPr/>
        </p:nvSpPr>
        <p:spPr bwMode="auto">
          <a:xfrm>
            <a:off x="6019800" y="1447800"/>
            <a:ext cx="457200" cy="342900"/>
          </a:xfrm>
          <a:prstGeom prst="rightArrow">
            <a:avLst>
              <a:gd name="adj1" fmla="val 50000"/>
              <a:gd name="adj2" fmla="val 50000"/>
            </a:avLst>
          </a:prstGeom>
          <a:solidFill>
            <a:srgbClr val="FF0000"/>
          </a:solidFill>
          <a:ln w="28575">
            <a:solidFill>
              <a:srgbClr val="2D2DFF"/>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5" name="右箭头 4"/>
          <p:cNvSpPr>
            <a:spLocks noChangeArrowheads="1"/>
          </p:cNvSpPr>
          <p:nvPr/>
        </p:nvSpPr>
        <p:spPr bwMode="auto">
          <a:xfrm>
            <a:off x="6019800" y="2390775"/>
            <a:ext cx="457200" cy="342900"/>
          </a:xfrm>
          <a:prstGeom prst="rightArrow">
            <a:avLst>
              <a:gd name="adj1" fmla="val 50000"/>
              <a:gd name="adj2" fmla="val 50000"/>
            </a:avLst>
          </a:prstGeom>
          <a:solidFill>
            <a:srgbClr val="FF0000"/>
          </a:solidFill>
          <a:ln w="28575">
            <a:solidFill>
              <a:srgbClr val="2D2DFF"/>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sp>
        <p:nvSpPr>
          <p:cNvPr id="6" name="右箭头 5"/>
          <p:cNvSpPr>
            <a:spLocks noChangeArrowheads="1"/>
          </p:cNvSpPr>
          <p:nvPr/>
        </p:nvSpPr>
        <p:spPr bwMode="auto">
          <a:xfrm>
            <a:off x="6096000" y="3505200"/>
            <a:ext cx="457200" cy="342900"/>
          </a:xfrm>
          <a:prstGeom prst="rightArrow">
            <a:avLst>
              <a:gd name="adj1" fmla="val 50000"/>
              <a:gd name="adj2" fmla="val 50000"/>
            </a:avLst>
          </a:prstGeom>
          <a:solidFill>
            <a:srgbClr val="FF0000"/>
          </a:solidFill>
          <a:ln w="28575">
            <a:solidFill>
              <a:srgbClr val="2D2DFF"/>
            </a:solidFill>
            <a:round/>
          </a:ln>
        </p:spPr>
        <p:txBody>
          <a:bodyPr/>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cxnSp>
        <p:nvCxnSpPr>
          <p:cNvPr id="7" name="直接连接符 6"/>
          <p:cNvCxnSpPr>
            <a:cxnSpLocks noChangeShapeType="1"/>
          </p:cNvCxnSpPr>
          <p:nvPr/>
        </p:nvCxnSpPr>
        <p:spPr bwMode="auto">
          <a:xfrm>
            <a:off x="8534400" y="1704975"/>
            <a:ext cx="228600" cy="0"/>
          </a:xfrm>
          <a:prstGeom prst="line">
            <a:avLst/>
          </a:prstGeom>
          <a:noFill/>
          <a:ln w="28575">
            <a:solidFill>
              <a:srgbClr val="2D2DFF"/>
            </a:solidFill>
            <a:round/>
          </a:ln>
        </p:spPr>
      </p:cxnSp>
      <p:cxnSp>
        <p:nvCxnSpPr>
          <p:cNvPr id="8" name="直接连接符 7"/>
          <p:cNvCxnSpPr>
            <a:cxnSpLocks noChangeShapeType="1"/>
          </p:cNvCxnSpPr>
          <p:nvPr/>
        </p:nvCxnSpPr>
        <p:spPr bwMode="auto">
          <a:xfrm>
            <a:off x="8534400" y="2647950"/>
            <a:ext cx="228600" cy="0"/>
          </a:xfrm>
          <a:prstGeom prst="line">
            <a:avLst/>
          </a:prstGeom>
          <a:noFill/>
          <a:ln w="28575">
            <a:solidFill>
              <a:srgbClr val="2D2DFF"/>
            </a:solidFill>
            <a:round/>
          </a:ln>
        </p:spPr>
      </p:cxnSp>
      <p:cxnSp>
        <p:nvCxnSpPr>
          <p:cNvPr id="18" name="直接连接符 17"/>
          <p:cNvCxnSpPr>
            <a:cxnSpLocks noChangeShapeType="1"/>
          </p:cNvCxnSpPr>
          <p:nvPr/>
        </p:nvCxnSpPr>
        <p:spPr bwMode="auto">
          <a:xfrm flipV="1">
            <a:off x="8534400" y="3634740"/>
            <a:ext cx="675640" cy="41910"/>
          </a:xfrm>
          <a:prstGeom prst="line">
            <a:avLst/>
          </a:prstGeom>
          <a:noFill/>
          <a:ln w="28575">
            <a:solidFill>
              <a:srgbClr val="2D2DFF"/>
            </a:solidFill>
            <a:round/>
          </a:ln>
        </p:spPr>
      </p:cxnSp>
      <p:cxnSp>
        <p:nvCxnSpPr>
          <p:cNvPr id="19" name="直接连接符 18"/>
          <p:cNvCxnSpPr>
            <a:cxnSpLocks noChangeShapeType="1"/>
          </p:cNvCxnSpPr>
          <p:nvPr/>
        </p:nvCxnSpPr>
        <p:spPr bwMode="auto">
          <a:xfrm>
            <a:off x="8534400" y="4705350"/>
            <a:ext cx="228600" cy="0"/>
          </a:xfrm>
          <a:prstGeom prst="line">
            <a:avLst/>
          </a:prstGeom>
          <a:noFill/>
          <a:ln w="28575">
            <a:solidFill>
              <a:srgbClr val="2D2DFF"/>
            </a:solidFill>
            <a:round/>
          </a:ln>
        </p:spPr>
      </p:cxnSp>
      <p:cxnSp>
        <p:nvCxnSpPr>
          <p:cNvPr id="20" name="直接连接符 19"/>
          <p:cNvCxnSpPr>
            <a:cxnSpLocks noChangeShapeType="1"/>
          </p:cNvCxnSpPr>
          <p:nvPr/>
        </p:nvCxnSpPr>
        <p:spPr bwMode="auto">
          <a:xfrm>
            <a:off x="8534400" y="5734050"/>
            <a:ext cx="228600" cy="0"/>
          </a:xfrm>
          <a:prstGeom prst="line">
            <a:avLst/>
          </a:prstGeom>
          <a:noFill/>
          <a:ln w="28575">
            <a:solidFill>
              <a:srgbClr val="2D2DFF"/>
            </a:solidFill>
            <a:round/>
          </a:ln>
        </p:spPr>
      </p:cxnSp>
      <p:cxnSp>
        <p:nvCxnSpPr>
          <p:cNvPr id="21" name="直接箭头连接符 20"/>
          <p:cNvCxnSpPr>
            <a:cxnSpLocks noChangeShapeType="1"/>
          </p:cNvCxnSpPr>
          <p:nvPr/>
        </p:nvCxnSpPr>
        <p:spPr bwMode="auto">
          <a:xfrm>
            <a:off x="8763000" y="3676650"/>
            <a:ext cx="381000" cy="0"/>
          </a:xfrm>
          <a:prstGeom prst="straightConnector1">
            <a:avLst/>
          </a:prstGeom>
          <a:noFill/>
          <a:ln w="28575">
            <a:solidFill>
              <a:srgbClr val="2D2DFF"/>
            </a:solidFill>
            <a:round/>
            <a:tailEnd type="arrow" w="med" len="med"/>
          </a:ln>
        </p:spPr>
      </p:cxnSp>
      <p:sp>
        <p:nvSpPr>
          <p:cNvPr id="24" name="文本框 23"/>
          <p:cNvSpPr txBox="1"/>
          <p:nvPr/>
        </p:nvSpPr>
        <p:spPr>
          <a:xfrm>
            <a:off x="8863965" y="1247775"/>
            <a:ext cx="490220" cy="1495425"/>
          </a:xfrm>
          <a:prstGeom prst="rect">
            <a:avLst/>
          </a:prstGeom>
          <a:solidFill>
            <a:srgbClr val="FF0000"/>
          </a:solidFill>
          <a:ln w="28575">
            <a:solidFill>
              <a:schemeClr val="tx1"/>
            </a:solidFill>
          </a:ln>
        </p:spPr>
        <p:txBody>
          <a:bodyPr vert="eaVert" wrap="square" rtlCol="0">
            <a:spAutoFit/>
            <a:scene3d>
              <a:camera prst="orthographicFront"/>
              <a:lightRig rig="threePt" dir="t"/>
            </a:scene3d>
          </a:bodyPr>
          <a:lstStyle/>
          <a:p>
            <a:pPr algn="ctr"/>
            <a:r>
              <a:rPr lang="zh-CN" altLang="en-US" sz="2000" b="1">
                <a:solidFill>
                  <a:schemeClr val="tx1"/>
                </a:solidFill>
                <a:effectLst>
                  <a:outerShdw blurRad="38100" dist="19050" dir="2700000" algn="tl" rotWithShape="0">
                    <a:schemeClr val="dk1">
                      <a:alpha val="40000"/>
                    </a:schemeClr>
                  </a:outerShdw>
                </a:effectLst>
                <a:latin typeface="+mj-ea"/>
                <a:ea typeface="+mj-ea"/>
              </a:rPr>
              <a:t>正确价值观</a:t>
            </a:r>
          </a:p>
        </p:txBody>
      </p:sp>
      <p:sp>
        <p:nvSpPr>
          <p:cNvPr id="25" name="文本框 24"/>
          <p:cNvSpPr txBox="1"/>
          <p:nvPr/>
        </p:nvSpPr>
        <p:spPr>
          <a:xfrm>
            <a:off x="8886825" y="2821940"/>
            <a:ext cx="490220" cy="1591310"/>
          </a:xfrm>
          <a:prstGeom prst="rect">
            <a:avLst/>
          </a:prstGeom>
          <a:solidFill>
            <a:srgbClr val="FF0000"/>
          </a:solidFill>
          <a:ln w="28575">
            <a:solidFill>
              <a:schemeClr val="tx1"/>
            </a:solidFill>
          </a:ln>
        </p:spPr>
        <p:txBody>
          <a:bodyPr vert="eaVert" wrap="square" rtlCol="0">
            <a:spAutoFit/>
            <a:scene3d>
              <a:camera prst="orthographicFront"/>
              <a:lightRig rig="threePt" dir="t"/>
            </a:scene3d>
          </a:bodyPr>
          <a:lstStyle/>
          <a:p>
            <a:pPr algn="ctr"/>
            <a:r>
              <a:rPr lang="zh-CN" altLang="en-US" sz="2000" b="1">
                <a:solidFill>
                  <a:schemeClr val="tx1"/>
                </a:solidFill>
                <a:effectLst>
                  <a:outerShdw blurRad="38100" dist="19050" dir="2700000" algn="tl" rotWithShape="0">
                    <a:schemeClr val="dk1">
                      <a:alpha val="40000"/>
                    </a:schemeClr>
                  </a:outerShdw>
                </a:effectLst>
                <a:latin typeface="+mj-ea"/>
                <a:ea typeface="+mj-ea"/>
              </a:rPr>
              <a:t>必备品格</a:t>
            </a:r>
          </a:p>
        </p:txBody>
      </p:sp>
      <p:sp>
        <p:nvSpPr>
          <p:cNvPr id="26" name="文本框 25"/>
          <p:cNvSpPr txBox="1"/>
          <p:nvPr/>
        </p:nvSpPr>
        <p:spPr>
          <a:xfrm>
            <a:off x="8869045" y="4464050"/>
            <a:ext cx="490220" cy="1495425"/>
          </a:xfrm>
          <a:prstGeom prst="rect">
            <a:avLst/>
          </a:prstGeom>
          <a:solidFill>
            <a:srgbClr val="FF0000"/>
          </a:solidFill>
          <a:ln w="28575">
            <a:solidFill>
              <a:schemeClr val="tx1"/>
            </a:solidFill>
          </a:ln>
        </p:spPr>
        <p:txBody>
          <a:bodyPr vert="eaVert" wrap="square" rtlCol="0">
            <a:spAutoFit/>
            <a:scene3d>
              <a:camera prst="orthographicFront"/>
              <a:lightRig rig="threePt" dir="t"/>
            </a:scene3d>
          </a:bodyPr>
          <a:lstStyle/>
          <a:p>
            <a:pPr algn="ctr"/>
            <a:r>
              <a:rPr lang="zh-CN" altLang="en-US" sz="2000" b="1">
                <a:solidFill>
                  <a:schemeClr val="tx1"/>
                </a:solidFill>
                <a:effectLst>
                  <a:outerShdw blurRad="38100" dist="19050" dir="2700000" algn="tl" rotWithShape="0">
                    <a:schemeClr val="dk1">
                      <a:alpha val="40000"/>
                    </a:schemeClr>
                  </a:outerShdw>
                </a:effectLst>
                <a:latin typeface="+mj-ea"/>
                <a:ea typeface="+mj-ea"/>
              </a:rPr>
              <a:t>关键能力</a:t>
            </a:r>
          </a:p>
        </p:txBody>
      </p:sp>
      <p:sp>
        <p:nvSpPr>
          <p:cNvPr id="27" name="右大括号 26"/>
          <p:cNvSpPr/>
          <p:nvPr/>
        </p:nvSpPr>
        <p:spPr>
          <a:xfrm>
            <a:off x="9430385" y="1257300"/>
            <a:ext cx="652145" cy="4735195"/>
          </a:xfrm>
          <a:prstGeom prst="rightBrace">
            <a:avLst/>
          </a:prstGeom>
          <a:ln w="50800">
            <a:solidFill>
              <a:srgbClr val="2020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linds(horizontal)">
                                      <p:cBhvr>
                                        <p:cTn id="21" dur="500"/>
                                        <p:tgtEl>
                                          <p:spTgt spid="36"/>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linds(horizontal)">
                                      <p:cBhvr>
                                        <p:cTn id="30" dur="500"/>
                                        <p:tgtEl>
                                          <p:spTgt spid="43"/>
                                        </p:tgtEl>
                                      </p:cBhvr>
                                    </p:animEffect>
                                  </p:childTnLst>
                                </p:cTn>
                              </p:par>
                            </p:childTnLst>
                          </p:cTn>
                        </p:par>
                        <p:par>
                          <p:cTn id="31" fill="hold">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linds(horizontal)">
                                      <p:cBhvr>
                                        <p:cTn id="39" dur="500"/>
                                        <p:tgtEl>
                                          <p:spTgt spid="37"/>
                                        </p:tgtEl>
                                      </p:cBhvr>
                                    </p:animEffect>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linds(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linds(horizontal)">
                                      <p:cBhvr>
                                        <p:cTn id="48" dur="500"/>
                                        <p:tgtEl>
                                          <p:spTgt spid="44"/>
                                        </p:tgtEl>
                                      </p:cBhvr>
                                    </p:animEffec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blinds(horizontal)">
                                      <p:cBhvr>
                                        <p:cTn id="57" dur="500"/>
                                        <p:tgtEl>
                                          <p:spTgt spid="38"/>
                                        </p:tgtEl>
                                      </p:cBhvr>
                                    </p:animEffect>
                                  </p:childTnLst>
                                </p:cTn>
                              </p:par>
                            </p:childTnLst>
                          </p:cTn>
                        </p:par>
                        <p:par>
                          <p:cTn id="58" fill="hold">
                            <p:stCondLst>
                              <p:cond delay="500"/>
                            </p:stCondLst>
                            <p:childTnLst>
                              <p:par>
                                <p:cTn id="59" presetID="3" presetClass="entr" presetSubtype="1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linds(horizontal)">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blinds(horizontal)">
                                      <p:cBhvr>
                                        <p:cTn id="66" dur="500"/>
                                        <p:tgtEl>
                                          <p:spTgt spid="45"/>
                                        </p:tgtEl>
                                      </p:cBhvr>
                                    </p:animEffect>
                                  </p:childTnLst>
                                </p:cTn>
                              </p:par>
                            </p:childTnLst>
                          </p:cTn>
                        </p:par>
                        <p:par>
                          <p:cTn id="67" fill="hold">
                            <p:stCondLst>
                              <p:cond delay="500"/>
                            </p:stCondLst>
                            <p:childTnLst>
                              <p:par>
                                <p:cTn id="68" presetID="3" presetClass="entr" presetSubtype="10"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linds(horizontal)">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linds(horizontal)">
                                      <p:cBhvr>
                                        <p:cTn id="75" dur="500"/>
                                        <p:tgtEl>
                                          <p:spTgt spid="39"/>
                                        </p:tgtEl>
                                      </p:cBhvr>
                                    </p:animEffect>
                                  </p:childTnLst>
                                </p:cTn>
                              </p:par>
                            </p:childTnLst>
                          </p:cTn>
                        </p:par>
                        <p:par>
                          <p:cTn id="76" fill="hold">
                            <p:stCondLst>
                              <p:cond delay="500"/>
                            </p:stCondLst>
                            <p:childTnLst>
                              <p:par>
                                <p:cTn id="77" presetID="3" presetClass="entr" presetSubtype="10"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blinds(horizontal)">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blinds(horizontal)">
                                      <p:cBhvr>
                                        <p:cTn id="84" dur="500"/>
                                        <p:tgtEl>
                                          <p:spTgt spid="46"/>
                                        </p:tgtEl>
                                      </p:cBhvr>
                                    </p:animEffect>
                                  </p:childTnLst>
                                </p:cTn>
                              </p:par>
                            </p:childTnLst>
                          </p:cTn>
                        </p:par>
                        <p:par>
                          <p:cTn id="85" fill="hold">
                            <p:stCondLst>
                              <p:cond delay="500"/>
                            </p:stCondLst>
                            <p:childTnLst>
                              <p:par>
                                <p:cTn id="86" presetID="3" presetClass="entr" presetSubtype="10" fill="hold" grpId="0" nodeType="after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blinds(horizontal)">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blinds(horizontal)">
                                      <p:cBhvr>
                                        <p:cTn id="93" dur="500"/>
                                        <p:tgtEl>
                                          <p:spTgt spid="40"/>
                                        </p:tgtEl>
                                      </p:cBhvr>
                                    </p:animEffect>
                                  </p:childTnLst>
                                </p:cTn>
                              </p:par>
                            </p:childTnLst>
                          </p:cTn>
                        </p:par>
                        <p:par>
                          <p:cTn id="94" fill="hold">
                            <p:stCondLst>
                              <p:cond delay="500"/>
                            </p:stCondLst>
                            <p:childTnLst>
                              <p:par>
                                <p:cTn id="95" presetID="3" presetClass="entr" presetSubtype="10" fill="hold" grpId="0"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blinds(horizontal)">
                                      <p:cBhvr>
                                        <p:cTn id="97" dur="500"/>
                                        <p:tgtEl>
                                          <p:spTgt spid="17"/>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blinds(horizontal)">
                                      <p:cBhvr>
                                        <p:cTn id="102" dur="500"/>
                                        <p:tgtEl>
                                          <p:spTgt spid="53"/>
                                        </p:tgtEl>
                                      </p:cBhvr>
                                    </p:animEffect>
                                  </p:childTnLst>
                                </p:cTn>
                              </p:par>
                              <p:par>
                                <p:cTn id="103" presetID="3" presetClass="entr" presetSubtype="10"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blinds(horizontal)">
                                      <p:cBhvr>
                                        <p:cTn id="105" dur="500"/>
                                        <p:tgtEl>
                                          <p:spTgt spid="57"/>
                                        </p:tgtEl>
                                      </p:cBhvr>
                                    </p:animEffect>
                                  </p:childTnLst>
                                </p:cTn>
                              </p:par>
                              <p:par>
                                <p:cTn id="106" presetID="3" presetClass="entr" presetSubtype="10" fill="hold"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blinds(horizontal)">
                                      <p:cBhvr>
                                        <p:cTn id="108" dur="500"/>
                                        <p:tgtEl>
                                          <p:spTgt spid="58"/>
                                        </p:tgtEl>
                                      </p:cBhvr>
                                    </p:animEffect>
                                  </p:childTnLst>
                                </p:cTn>
                              </p:par>
                              <p:par>
                                <p:cTn id="109" presetID="3" presetClass="entr" presetSubtype="10" fill="hold" nodeType="with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blinds(horizontal)">
                                      <p:cBhvr>
                                        <p:cTn id="111" dur="500"/>
                                        <p:tgtEl>
                                          <p:spTgt spid="59"/>
                                        </p:tgtEl>
                                      </p:cBhvr>
                                    </p:animEffect>
                                  </p:childTnLst>
                                </p:cTn>
                              </p:par>
                              <p:par>
                                <p:cTn id="112" presetID="3" presetClass="entr" presetSubtype="10" fill="hold" nodeType="with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blinds(horizontal)">
                                      <p:cBhvr>
                                        <p:cTn id="114" dur="500"/>
                                        <p:tgtEl>
                                          <p:spTgt spid="60"/>
                                        </p:tgtEl>
                                      </p:cBhvr>
                                    </p:animEffect>
                                  </p:childTnLst>
                                </p:cTn>
                              </p:par>
                              <p:par>
                                <p:cTn id="115" presetID="3" presetClass="entr" presetSubtype="10"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blinds(horizontal)">
                                      <p:cBhvr>
                                        <p:cTn id="117" dur="500"/>
                                        <p:tgtEl>
                                          <p:spTgt spid="49"/>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barn(inVertical)">
                                      <p:cBhvr>
                                        <p:cTn id="122" dur="500"/>
                                        <p:tgtEl>
                                          <p:spTgt spid="24"/>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barn(inVertical)">
                                      <p:cBhvr>
                                        <p:cTn id="125" dur="500"/>
                                        <p:tgtEl>
                                          <p:spTgt spid="25"/>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barn(inVertical)">
                                      <p:cBhvr>
                                        <p:cTn id="128" dur="500"/>
                                        <p:tgtEl>
                                          <p:spTgt spid="26"/>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Effect transition="in" filter="barn(inVertical)">
                                      <p:cBhvr>
                                        <p:cTn id="133" dur="500"/>
                                        <p:tgtEl>
                                          <p:spTgt spid="27"/>
                                        </p:tgtEl>
                                      </p:cBhvr>
                                    </p:animEffect>
                                  </p:childTnLst>
                                </p:cTn>
                              </p:par>
                              <p:par>
                                <p:cTn id="134" presetID="3" presetClass="entr" presetSubtype="10" fill="hold" nodeType="withEffect">
                                  <p:stCondLst>
                                    <p:cond delay="0"/>
                                  </p:stCondLst>
                                  <p:childTnLst>
                                    <p:set>
                                      <p:cBhvr>
                                        <p:cTn id="135" dur="1" fill="hold">
                                          <p:stCondLst>
                                            <p:cond delay="0"/>
                                          </p:stCondLst>
                                        </p:cTn>
                                        <p:tgtEl>
                                          <p:spTgt spid="32"/>
                                        </p:tgtEl>
                                        <p:attrNameLst>
                                          <p:attrName>style.visibility</p:attrName>
                                        </p:attrNameLst>
                                      </p:cBhvr>
                                      <p:to>
                                        <p:strVal val="visible"/>
                                      </p:to>
                                    </p:set>
                                    <p:animEffect transition="in" filter="blinds(horizontal)">
                                      <p:cBhvr>
                                        <p:cTn id="136" dur="500"/>
                                        <p:tgtEl>
                                          <p:spTgt spid="32"/>
                                        </p:tgtEl>
                                      </p:cBhvr>
                                    </p:animEffect>
                                  </p:childTnLst>
                                </p:cTn>
                              </p:par>
                            </p:childTnLst>
                          </p:cTn>
                        </p:par>
                      </p:childTnLst>
                    </p:cTn>
                  </p:par>
                  <p:par>
                    <p:cTn id="137" fill="hold">
                      <p:stCondLst>
                        <p:cond delay="indefinite"/>
                      </p:stCondLst>
                      <p:childTnLst>
                        <p:par>
                          <p:cTn id="138" fill="hold">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47"/>
                                        </p:tgtEl>
                                        <p:attrNameLst>
                                          <p:attrName>style.visibility</p:attrName>
                                        </p:attrNameLst>
                                      </p:cBhvr>
                                      <p:to>
                                        <p:strVal val="visible"/>
                                      </p:to>
                                    </p:set>
                                    <p:animEffect transition="in" filter="blinds(horizontal)">
                                      <p:cBhvr>
                                        <p:cTn id="141" dur="500"/>
                                        <p:tgtEl>
                                          <p:spTgt spid="47"/>
                                        </p:tgtEl>
                                      </p:cBhvr>
                                    </p:animEffect>
                                  </p:childTnLst>
                                </p:cTn>
                              </p:par>
                            </p:childTnLst>
                          </p:cTn>
                        </p:par>
                      </p:childTnLst>
                    </p:cTn>
                  </p:par>
                  <p:par>
                    <p:cTn id="142" fill="hold">
                      <p:stCondLst>
                        <p:cond delay="indefinite"/>
                      </p:stCondLst>
                      <p:childTnLst>
                        <p:par>
                          <p:cTn id="143" fill="hold">
                            <p:stCondLst>
                              <p:cond delay="0"/>
                            </p:stCondLst>
                            <p:childTnLst>
                              <p:par>
                                <p:cTn id="144" presetID="3" presetClass="entr" presetSubtype="10" fill="hold" grpId="0" nodeType="clickEffect">
                                  <p:stCondLst>
                                    <p:cond delay="0"/>
                                  </p:stCondLst>
                                  <p:childTnLst>
                                    <p:set>
                                      <p:cBhvr>
                                        <p:cTn id="145" dur="1" fill="hold">
                                          <p:stCondLst>
                                            <p:cond delay="0"/>
                                          </p:stCondLst>
                                        </p:cTn>
                                        <p:tgtEl>
                                          <p:spTgt spid="33"/>
                                        </p:tgtEl>
                                        <p:attrNameLst>
                                          <p:attrName>style.visibility</p:attrName>
                                        </p:attrNameLst>
                                      </p:cBhvr>
                                      <p:to>
                                        <p:strVal val="visible"/>
                                      </p:to>
                                    </p:set>
                                    <p:animEffect transition="in" filter="blinds(horizontal)">
                                      <p:cBhvr>
                                        <p:cTn id="146" dur="500"/>
                                        <p:tgtEl>
                                          <p:spTgt spid="33"/>
                                        </p:tgtEl>
                                      </p:cBhvr>
                                    </p:animEffect>
                                  </p:childTnLst>
                                </p:cTn>
                              </p:par>
                            </p:childTnLst>
                          </p:cTn>
                        </p:par>
                      </p:childTnLst>
                    </p:cTn>
                  </p:par>
                  <p:par>
                    <p:cTn id="147" fill="hold">
                      <p:stCondLst>
                        <p:cond delay="indefinite"/>
                      </p:stCondLst>
                      <p:childTnLst>
                        <p:par>
                          <p:cTn id="148" fill="hold">
                            <p:stCondLst>
                              <p:cond delay="0"/>
                            </p:stCondLst>
                            <p:childTnLst>
                              <p:par>
                                <p:cTn id="149" presetID="3" presetClass="entr" presetSubtype="10" fill="hold" grpId="0" nodeType="clickEffect">
                                  <p:stCondLst>
                                    <p:cond delay="0"/>
                                  </p:stCondLst>
                                  <p:childTnLst>
                                    <p:set>
                                      <p:cBhvr>
                                        <p:cTn id="150" dur="1" fill="hold">
                                          <p:stCondLst>
                                            <p:cond delay="0"/>
                                          </p:stCondLst>
                                        </p:cTn>
                                        <p:tgtEl>
                                          <p:spTgt spid="2"/>
                                        </p:tgtEl>
                                        <p:attrNameLst>
                                          <p:attrName>style.visibility</p:attrName>
                                        </p:attrNameLst>
                                      </p:cBhvr>
                                      <p:to>
                                        <p:strVal val="visible"/>
                                      </p:to>
                                    </p:set>
                                    <p:animEffect transition="in" filter="blinds(horizontal)">
                                      <p:cBhvr>
                                        <p:cTn id="151" dur="500"/>
                                        <p:tgtEl>
                                          <p:spTgt spid="2"/>
                                        </p:tgtEl>
                                      </p:cBhvr>
                                    </p:animEffect>
                                  </p:childTnLst>
                                </p:cTn>
                              </p:par>
                            </p:childTnLst>
                          </p:cTn>
                        </p:par>
                      </p:childTnLst>
                    </p:cTn>
                  </p:par>
                  <p:par>
                    <p:cTn id="152" fill="hold">
                      <p:stCondLst>
                        <p:cond delay="indefinite"/>
                      </p:stCondLst>
                      <p:childTnLst>
                        <p:par>
                          <p:cTn id="153" fill="hold">
                            <p:stCondLst>
                              <p:cond delay="0"/>
                            </p:stCondLst>
                            <p:childTnLst>
                              <p:par>
                                <p:cTn id="154" presetID="3" presetClass="entr" presetSubtype="10" fill="hold" grpId="0" nodeType="clickEffect">
                                  <p:stCondLst>
                                    <p:cond delay="0"/>
                                  </p:stCondLst>
                                  <p:childTnLst>
                                    <p:set>
                                      <p:cBhvr>
                                        <p:cTn id="155" dur="1" fill="hold">
                                          <p:stCondLst>
                                            <p:cond delay="0"/>
                                          </p:stCondLst>
                                        </p:cTn>
                                        <p:tgtEl>
                                          <p:spTgt spid="5"/>
                                        </p:tgtEl>
                                        <p:attrNameLst>
                                          <p:attrName>style.visibility</p:attrName>
                                        </p:attrNameLst>
                                      </p:cBhvr>
                                      <p:to>
                                        <p:strVal val="visible"/>
                                      </p:to>
                                    </p:set>
                                    <p:animEffect transition="in" filter="blinds(horizontal)">
                                      <p:cBhvr>
                                        <p:cTn id="156" dur="500"/>
                                        <p:tgtEl>
                                          <p:spTgt spid="5"/>
                                        </p:tgtEl>
                                      </p:cBhvr>
                                    </p:animEffect>
                                  </p:childTnLst>
                                </p:cTn>
                              </p:par>
                            </p:childTnLst>
                          </p:cTn>
                        </p:par>
                      </p:childTnLst>
                    </p:cTn>
                  </p:par>
                  <p:par>
                    <p:cTn id="157" fill="hold">
                      <p:stCondLst>
                        <p:cond delay="indefinite"/>
                      </p:stCondLst>
                      <p:childTnLst>
                        <p:par>
                          <p:cTn id="158" fill="hold">
                            <p:stCondLst>
                              <p:cond delay="0"/>
                            </p:stCondLst>
                            <p:childTnLst>
                              <p:par>
                                <p:cTn id="159" presetID="3" presetClass="entr" presetSubtype="10" fill="hold" grpId="0" nodeType="clickEffect">
                                  <p:stCondLst>
                                    <p:cond delay="0"/>
                                  </p:stCondLst>
                                  <p:childTnLst>
                                    <p:set>
                                      <p:cBhvr>
                                        <p:cTn id="160" dur="1" fill="hold">
                                          <p:stCondLst>
                                            <p:cond delay="0"/>
                                          </p:stCondLst>
                                        </p:cTn>
                                        <p:tgtEl>
                                          <p:spTgt spid="6"/>
                                        </p:tgtEl>
                                        <p:attrNameLst>
                                          <p:attrName>style.visibility</p:attrName>
                                        </p:attrNameLst>
                                      </p:cBhvr>
                                      <p:to>
                                        <p:strVal val="visible"/>
                                      </p:to>
                                    </p:set>
                                    <p:animEffect transition="in" filter="blinds(horizontal)">
                                      <p:cBhvr>
                                        <p:cTn id="161" dur="500"/>
                                        <p:tgtEl>
                                          <p:spTgt spid="6"/>
                                        </p:tgtEl>
                                      </p:cBhvr>
                                    </p:animEffect>
                                  </p:childTnLst>
                                </p:cTn>
                              </p:par>
                            </p:childTnLst>
                          </p:cTn>
                        </p:par>
                      </p:childTnLst>
                    </p:cTn>
                  </p:par>
                  <p:par>
                    <p:cTn id="162" fill="hold">
                      <p:stCondLst>
                        <p:cond delay="indefinite"/>
                      </p:stCondLst>
                      <p:childTnLst>
                        <p:par>
                          <p:cTn id="163" fill="hold">
                            <p:stCondLst>
                              <p:cond delay="0"/>
                            </p:stCondLst>
                            <p:childTnLst>
                              <p:par>
                                <p:cTn id="164" presetID="3" presetClass="entr" presetSubtype="10" fill="hold" nodeType="clickEffect">
                                  <p:stCondLst>
                                    <p:cond delay="0"/>
                                  </p:stCondLst>
                                  <p:childTnLst>
                                    <p:set>
                                      <p:cBhvr>
                                        <p:cTn id="165" dur="1" fill="hold">
                                          <p:stCondLst>
                                            <p:cond delay="0"/>
                                          </p:stCondLst>
                                        </p:cTn>
                                        <p:tgtEl>
                                          <p:spTgt spid="7"/>
                                        </p:tgtEl>
                                        <p:attrNameLst>
                                          <p:attrName>style.visibility</p:attrName>
                                        </p:attrNameLst>
                                      </p:cBhvr>
                                      <p:to>
                                        <p:strVal val="visible"/>
                                      </p:to>
                                    </p:set>
                                    <p:animEffect transition="in" filter="blinds(horizontal)">
                                      <p:cBhvr>
                                        <p:cTn id="166" dur="500"/>
                                        <p:tgtEl>
                                          <p:spTgt spid="7"/>
                                        </p:tgtEl>
                                      </p:cBhvr>
                                    </p:animEffect>
                                  </p:childTnLst>
                                </p:cTn>
                              </p:par>
                              <p:par>
                                <p:cTn id="167" presetID="3" presetClass="entr" presetSubtype="10" fill="hold" nodeType="withEffect">
                                  <p:stCondLst>
                                    <p:cond delay="0"/>
                                  </p:stCondLst>
                                  <p:childTnLst>
                                    <p:set>
                                      <p:cBhvr>
                                        <p:cTn id="168" dur="1" fill="hold">
                                          <p:stCondLst>
                                            <p:cond delay="0"/>
                                          </p:stCondLst>
                                        </p:cTn>
                                        <p:tgtEl>
                                          <p:spTgt spid="8"/>
                                        </p:tgtEl>
                                        <p:attrNameLst>
                                          <p:attrName>style.visibility</p:attrName>
                                        </p:attrNameLst>
                                      </p:cBhvr>
                                      <p:to>
                                        <p:strVal val="visible"/>
                                      </p:to>
                                    </p:set>
                                    <p:animEffect transition="in" filter="blinds(horizontal)">
                                      <p:cBhvr>
                                        <p:cTn id="169" dur="500"/>
                                        <p:tgtEl>
                                          <p:spTgt spid="8"/>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nodeType="clickEffect">
                                  <p:stCondLst>
                                    <p:cond delay="0"/>
                                  </p:stCondLst>
                                  <p:childTnLst>
                                    <p:set>
                                      <p:cBhvr>
                                        <p:cTn id="173" dur="1" fill="hold">
                                          <p:stCondLst>
                                            <p:cond delay="0"/>
                                          </p:stCondLst>
                                        </p:cTn>
                                        <p:tgtEl>
                                          <p:spTgt spid="18"/>
                                        </p:tgtEl>
                                        <p:attrNameLst>
                                          <p:attrName>style.visibility</p:attrName>
                                        </p:attrNameLst>
                                      </p:cBhvr>
                                      <p:to>
                                        <p:strVal val="visible"/>
                                      </p:to>
                                    </p:set>
                                    <p:animEffect transition="in" filter="barn(inVertical)">
                                      <p:cBhvr>
                                        <p:cTn id="174" dur="500"/>
                                        <p:tgtEl>
                                          <p:spTgt spid="18"/>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nodeType="clickEffect">
                                  <p:stCondLst>
                                    <p:cond delay="0"/>
                                  </p:stCondLst>
                                  <p:childTnLst>
                                    <p:set>
                                      <p:cBhvr>
                                        <p:cTn id="178" dur="1" fill="hold">
                                          <p:stCondLst>
                                            <p:cond delay="0"/>
                                          </p:stCondLst>
                                        </p:cTn>
                                        <p:tgtEl>
                                          <p:spTgt spid="19"/>
                                        </p:tgtEl>
                                        <p:attrNameLst>
                                          <p:attrName>style.visibility</p:attrName>
                                        </p:attrNameLst>
                                      </p:cBhvr>
                                      <p:to>
                                        <p:strVal val="visible"/>
                                      </p:to>
                                    </p:set>
                                    <p:animEffect transition="in" filter="barn(inVertical)">
                                      <p:cBhvr>
                                        <p:cTn id="179" dur="500"/>
                                        <p:tgtEl>
                                          <p:spTgt spid="19"/>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nodeType="clickEffect">
                                  <p:stCondLst>
                                    <p:cond delay="0"/>
                                  </p:stCondLst>
                                  <p:childTnLst>
                                    <p:set>
                                      <p:cBhvr>
                                        <p:cTn id="183" dur="1" fill="hold">
                                          <p:stCondLst>
                                            <p:cond delay="0"/>
                                          </p:stCondLst>
                                        </p:cTn>
                                        <p:tgtEl>
                                          <p:spTgt spid="20"/>
                                        </p:tgtEl>
                                        <p:attrNameLst>
                                          <p:attrName>style.visibility</p:attrName>
                                        </p:attrNameLst>
                                      </p:cBhvr>
                                      <p:to>
                                        <p:strVal val="visible"/>
                                      </p:to>
                                    </p:set>
                                    <p:animEffect transition="in" filter="barn(inVertical)">
                                      <p:cBhvr>
                                        <p:cTn id="184" dur="500"/>
                                        <p:tgtEl>
                                          <p:spTgt spid="20"/>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nodeType="clickEffect">
                                  <p:stCondLst>
                                    <p:cond delay="0"/>
                                  </p:stCondLst>
                                  <p:childTnLst>
                                    <p:set>
                                      <p:cBhvr>
                                        <p:cTn id="188" dur="1" fill="hold">
                                          <p:stCondLst>
                                            <p:cond delay="0"/>
                                          </p:stCondLst>
                                        </p:cTn>
                                        <p:tgtEl>
                                          <p:spTgt spid="21"/>
                                        </p:tgtEl>
                                        <p:attrNameLst>
                                          <p:attrName>style.visibility</p:attrName>
                                        </p:attrNameLst>
                                      </p:cBhvr>
                                      <p:to>
                                        <p:strVal val="visible"/>
                                      </p:to>
                                    </p:set>
                                    <p:animEffect transition="in" filter="barn(inVertical)">
                                      <p:cBhvr>
                                        <p:cTn id="1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36" grpId="0" bldLvl="0" animBg="1"/>
      <p:bldP spid="37" grpId="0" bldLvl="0" animBg="1"/>
      <p:bldP spid="38" grpId="0" bldLvl="0" animBg="1"/>
      <p:bldP spid="39" grpId="0" bldLvl="0" animBg="1"/>
      <p:bldP spid="40" grpId="0" bldLvl="0" animBg="1"/>
      <p:bldP spid="41" grpId="0" bldLvl="0" animBg="1"/>
      <p:bldP spid="43" grpId="0" bldLvl="0" animBg="1"/>
      <p:bldP spid="44" grpId="0" bldLvl="0" animBg="1"/>
      <p:bldP spid="45" grpId="0" bldLvl="0" animBg="1"/>
      <p:bldP spid="46" grpId="0" bldLvl="0" animBg="1"/>
      <p:bldP spid="47" grpId="0" bldLvl="0" animBg="1"/>
      <p:bldP spid="33" grpId="0" bldLvl="0" animBg="1"/>
      <p:bldP spid="2" grpId="0" bldLvl="0" animBg="1"/>
      <p:bldP spid="5" grpId="0" bldLvl="0" animBg="1"/>
      <p:bldP spid="6" grpId="0" bldLvl="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标题 1"/>
          <p:cNvSpPr>
            <a:spLocks noGrp="1"/>
          </p:cNvSpPr>
          <p:nvPr>
            <p:ph type="title"/>
          </p:nvPr>
        </p:nvSpPr>
        <p:spPr>
          <a:xfrm>
            <a:off x="370205" y="680085"/>
            <a:ext cx="714375" cy="3923665"/>
          </a:xfrm>
          <a:solidFill>
            <a:srgbClr val="FFC000"/>
          </a:solidFill>
        </p:spPr>
        <p:style>
          <a:lnRef idx="2">
            <a:schemeClr val="dk1"/>
          </a:lnRef>
          <a:fillRef idx="1">
            <a:schemeClr val="lt1"/>
          </a:fillRef>
          <a:effectRef idx="0">
            <a:schemeClr val="dk1"/>
          </a:effectRef>
          <a:fontRef idx="minor">
            <a:schemeClr val="dk1"/>
          </a:fontRef>
        </p:style>
        <p:txBody>
          <a:bodyPr>
            <a:normAutofit/>
          </a:bodyPr>
          <a:lstStyle/>
          <a:p>
            <a:pPr algn="ctr"/>
            <a:r>
              <a:rPr lang="zh-CN" altLang="en-US" b="1">
                <a:latin typeface="黑体" panose="02010609060101010101" charset="-122"/>
                <a:ea typeface="黑体" panose="02010609060101010101" charset="-122"/>
              </a:rPr>
              <a:t>历史核心素养之间关联</a:t>
            </a:r>
          </a:p>
        </p:txBody>
      </p:sp>
      <p:grpSp>
        <p:nvGrpSpPr>
          <p:cNvPr id="7172" name="Group 5"/>
          <p:cNvGrpSpPr/>
          <p:nvPr/>
        </p:nvGrpSpPr>
        <p:grpSpPr>
          <a:xfrm>
            <a:off x="1757680" y="2178050"/>
            <a:ext cx="1657350" cy="795655"/>
            <a:chOff x="135" y="1710"/>
            <a:chExt cx="1044" cy="764"/>
          </a:xfrm>
        </p:grpSpPr>
        <p:grpSp>
          <p:nvGrpSpPr>
            <p:cNvPr id="7173" name="Group 6"/>
            <p:cNvGrpSpPr/>
            <p:nvPr/>
          </p:nvGrpSpPr>
          <p:grpSpPr>
            <a:xfrm>
              <a:off x="135" y="1710"/>
              <a:ext cx="975" cy="764"/>
              <a:chOff x="135" y="1710"/>
              <a:chExt cx="975" cy="764"/>
            </a:xfrm>
          </p:grpSpPr>
          <p:sp>
            <p:nvSpPr>
              <p:cNvPr id="7174" name="AutoShape 7"/>
              <p:cNvSpPr/>
              <p:nvPr/>
            </p:nvSpPr>
            <p:spPr>
              <a:xfrm>
                <a:off x="135" y="1710"/>
                <a:ext cx="975" cy="764"/>
              </a:xfrm>
              <a:prstGeom prst="roundRect">
                <a:avLst>
                  <a:gd name="adj" fmla="val 11921"/>
                </a:avLst>
              </a:prstGeom>
              <a:gradFill rotWithShape="1">
                <a:gsLst>
                  <a:gs pos="0">
                    <a:schemeClr val="accent1"/>
                  </a:gs>
                  <a:gs pos="100000">
                    <a:srgbClr val="375A84"/>
                  </a:gs>
                </a:gsLst>
                <a:lin ang="5400000" scaled="1"/>
              </a:gradFill>
              <a:ln w="25400" cap="flat" cmpd="sng">
                <a:solidFill>
                  <a:srgbClr val="FFFFFF"/>
                </a:solidFill>
                <a:prstDash val="solid"/>
                <a:round/>
                <a:headEnd type="none" w="med" len="med"/>
                <a:tailEnd type="none" w="med" len="med"/>
              </a:ln>
              <a:effectLst>
                <a:outerShdw dist="53882" dir="2699999" algn="ctr" rotWithShape="0">
                  <a:srgbClr val="000000">
                    <a:alpha val="50000"/>
                  </a:srgbClr>
                </a:outerShdw>
              </a:effectLst>
            </p:spPr>
            <p:txBody>
              <a:bodyPr wrap="none" anchor="ctr"/>
              <a:lstStyle/>
              <a:p>
                <a:pPr eaLnBrk="0" hangingPunct="0"/>
                <a:endParaRPr lang="zh-CN" altLang="zh-CN">
                  <a:latin typeface="Verdana" panose="020B0604030504040204" pitchFamily="34" charset="0"/>
                  <a:ea typeface="微软雅黑" panose="020B0503020204020204" charset="-122"/>
                </a:endParaRPr>
              </a:p>
            </p:txBody>
          </p:sp>
          <p:sp>
            <p:nvSpPr>
              <p:cNvPr id="11272" name="Freeform 8"/>
              <p:cNvSpPr>
                <a:spLocks noChangeArrowheads="1"/>
              </p:cNvSpPr>
              <p:nvPr/>
            </p:nvSpPr>
            <p:spPr bwMode="auto">
              <a:xfrm>
                <a:off x="196" y="1759"/>
                <a:ext cx="485" cy="382"/>
              </a:xfrm>
              <a:custGeom>
                <a:avLst/>
                <a:gdLst/>
                <a:ahLst/>
                <a:cxnLst>
                  <a:cxn ang="0">
                    <a:pos x="240" y="0"/>
                  </a:cxn>
                  <a:cxn ang="0">
                    <a:pos x="0" y="188"/>
                  </a:cxn>
                  <a:cxn ang="0">
                    <a:pos x="0" y="940"/>
                  </a:cxn>
                  <a:cxn ang="0">
                    <a:pos x="327" y="277"/>
                  </a:cxn>
                  <a:cxn ang="0">
                    <a:pos x="1198" y="0"/>
                  </a:cxn>
                  <a:cxn ang="0">
                    <a:pos x="240" y="0"/>
                  </a:cxn>
                  <a:cxn ang="0">
                    <a:pos x="240" y="0"/>
                  </a:cxn>
                </a:cxnLst>
                <a:rect l="0" t="0" r="r" b="b"/>
                <a:pathLst>
                  <a:path w="1212" h="954">
                    <a:moveTo>
                      <a:pt x="240" y="0"/>
                    </a:moveTo>
                    <a:cubicBezTo>
                      <a:pt x="107" y="0"/>
                      <a:pt x="0" y="84"/>
                      <a:pt x="0" y="188"/>
                    </a:cubicBezTo>
                    <a:lnTo>
                      <a:pt x="0" y="940"/>
                    </a:lnTo>
                    <a:cubicBezTo>
                      <a:pt x="54" y="954"/>
                      <a:pt x="24" y="493"/>
                      <a:pt x="327" y="277"/>
                    </a:cubicBezTo>
                    <a:cubicBezTo>
                      <a:pt x="630" y="62"/>
                      <a:pt x="1212" y="46"/>
                      <a:pt x="1198" y="0"/>
                    </a:cubicBezTo>
                    <a:lnTo>
                      <a:pt x="240" y="0"/>
                    </a:lnTo>
                    <a:lnTo>
                      <a:pt x="240" y="0"/>
                    </a:lnTo>
                    <a:close/>
                  </a:path>
                </a:pathLst>
              </a:custGeom>
              <a:gradFill rotWithShape="1">
                <a:gsLst>
                  <a:gs pos="0">
                    <a:schemeClr val="accent1">
                      <a:alpha val="0"/>
                    </a:schemeClr>
                  </a:gs>
                  <a:gs pos="50000">
                    <a:srgbClr val="A9C2DF"/>
                  </a:gs>
                  <a:gs pos="100000">
                    <a:schemeClr val="accent1">
                      <a:alpha val="0"/>
                    </a:schemeClr>
                  </a:gs>
                </a:gsLst>
                <a:lin ang="5400000" scaled="1"/>
              </a:gradFill>
              <a:ln w="9525">
                <a:noFill/>
                <a:round/>
              </a:ln>
              <a:effectLst/>
            </p:spPr>
            <p:txBody>
              <a:bodyPr/>
              <a:lstStyle/>
              <a:p>
                <a:pPr>
                  <a:defRPr/>
                </a:pPr>
                <a:endParaRPr lang="zh-CN" altLang="en-US"/>
              </a:p>
            </p:txBody>
          </p:sp>
        </p:grpSp>
        <p:sp>
          <p:nvSpPr>
            <p:cNvPr id="11273" name="Rectangle 9"/>
            <p:cNvSpPr>
              <a:spLocks noChangeArrowheads="1"/>
            </p:cNvSpPr>
            <p:nvPr/>
          </p:nvSpPr>
          <p:spPr bwMode="auto">
            <a:xfrm>
              <a:off x="135" y="1935"/>
              <a:ext cx="1044" cy="442"/>
            </a:xfrm>
            <a:prstGeom prst="rect">
              <a:avLst/>
            </a:prstGeom>
            <a:noFill/>
            <a:ln w="9525">
              <a:noFill/>
              <a:miter lim="800000"/>
            </a:ln>
            <a:effectLst>
              <a:outerShdw dist="17961" dir="2700000" algn="ctr" rotWithShape="0">
                <a:srgbClr val="C0C0C0"/>
              </a:outerShdw>
            </a:effectLst>
          </p:spPr>
          <p:txBody>
            <a:bodyPr>
              <a:spAutoFit/>
            </a:bodyPr>
            <a:lstStyle/>
            <a:p>
              <a:pPr eaLnBrk="0" hangingPunct="0">
                <a:defRPr/>
              </a:pPr>
              <a:r>
                <a:rPr lang="zh-CN" altLang="en-US" sz="2400" b="1">
                  <a:solidFill>
                    <a:schemeClr val="bg1"/>
                  </a:solidFill>
                  <a:latin typeface="Calibri" panose="020F0502020204030204" charset="0"/>
                </a:rPr>
                <a:t>唯物史观</a:t>
              </a:r>
            </a:p>
          </p:txBody>
        </p:sp>
      </p:grpSp>
      <p:grpSp>
        <p:nvGrpSpPr>
          <p:cNvPr id="7180" name="Group 13"/>
          <p:cNvGrpSpPr/>
          <p:nvPr/>
        </p:nvGrpSpPr>
        <p:grpSpPr>
          <a:xfrm>
            <a:off x="3472180" y="2178050"/>
            <a:ext cx="1728470" cy="774065"/>
            <a:chOff x="1215" y="1710"/>
            <a:chExt cx="1089" cy="743"/>
          </a:xfrm>
        </p:grpSpPr>
        <p:grpSp>
          <p:nvGrpSpPr>
            <p:cNvPr id="7181" name="Group 14"/>
            <p:cNvGrpSpPr/>
            <p:nvPr/>
          </p:nvGrpSpPr>
          <p:grpSpPr>
            <a:xfrm>
              <a:off x="1215" y="1710"/>
              <a:ext cx="953" cy="743"/>
              <a:chOff x="1215" y="1710"/>
              <a:chExt cx="953" cy="743"/>
            </a:xfrm>
          </p:grpSpPr>
          <p:sp>
            <p:nvSpPr>
              <p:cNvPr id="7182" name="AutoShape 15"/>
              <p:cNvSpPr/>
              <p:nvPr/>
            </p:nvSpPr>
            <p:spPr>
              <a:xfrm>
                <a:off x="1215" y="1710"/>
                <a:ext cx="953" cy="743"/>
              </a:xfrm>
              <a:prstGeom prst="roundRect">
                <a:avLst>
                  <a:gd name="adj" fmla="val 11921"/>
                </a:avLst>
              </a:prstGeom>
              <a:gradFill rotWithShape="1">
                <a:gsLst>
                  <a:gs pos="0">
                    <a:schemeClr val="accent2"/>
                  </a:gs>
                  <a:gs pos="100000">
                    <a:srgbClr val="863836"/>
                  </a:gs>
                </a:gsLst>
                <a:lin ang="5400000" scaled="1"/>
              </a:gradFill>
              <a:ln w="25400" cap="flat" cmpd="sng">
                <a:solidFill>
                  <a:srgbClr val="FFFFFF"/>
                </a:solidFill>
                <a:prstDash val="solid"/>
                <a:round/>
                <a:headEnd type="none" w="med" len="med"/>
                <a:tailEnd type="none" w="med" len="med"/>
              </a:ln>
              <a:effectLst>
                <a:outerShdw dist="53882" dir="2699999" algn="ctr" rotWithShape="0">
                  <a:srgbClr val="000000">
                    <a:alpha val="50000"/>
                  </a:srgbClr>
                </a:outerShdw>
              </a:effectLst>
            </p:spPr>
            <p:txBody>
              <a:bodyPr wrap="none" anchor="ctr"/>
              <a:lstStyle/>
              <a:p>
                <a:pPr eaLnBrk="0" hangingPunct="0"/>
                <a:endParaRPr lang="zh-CN" altLang="zh-CN">
                  <a:latin typeface="Verdana" panose="020B0604030504040204" pitchFamily="34" charset="0"/>
                  <a:ea typeface="微软雅黑" panose="020B0503020204020204" charset="-122"/>
                </a:endParaRPr>
              </a:p>
            </p:txBody>
          </p:sp>
          <p:sp>
            <p:nvSpPr>
              <p:cNvPr id="11280" name="Freeform 16"/>
              <p:cNvSpPr>
                <a:spLocks noChangeArrowheads="1"/>
              </p:cNvSpPr>
              <p:nvPr/>
            </p:nvSpPr>
            <p:spPr bwMode="auto">
              <a:xfrm>
                <a:off x="1275" y="1758"/>
                <a:ext cx="474" cy="372"/>
              </a:xfrm>
              <a:custGeom>
                <a:avLst/>
                <a:gdLst/>
                <a:ahLst/>
                <a:cxnLst>
                  <a:cxn ang="0">
                    <a:pos x="234" y="0"/>
                  </a:cxn>
                  <a:cxn ang="0">
                    <a:pos x="0" y="183"/>
                  </a:cxn>
                  <a:cxn ang="0">
                    <a:pos x="0" y="915"/>
                  </a:cxn>
                  <a:cxn ang="0">
                    <a:pos x="320" y="270"/>
                  </a:cxn>
                  <a:cxn ang="0">
                    <a:pos x="1171" y="0"/>
                  </a:cxn>
                  <a:cxn ang="0">
                    <a:pos x="234" y="0"/>
                  </a:cxn>
                  <a:cxn ang="0">
                    <a:pos x="234" y="0"/>
                  </a:cxn>
                </a:cxnLst>
                <a:rect l="0" t="0" r="r" b="b"/>
                <a:pathLst>
                  <a:path w="1185" h="929">
                    <a:moveTo>
                      <a:pt x="234" y="0"/>
                    </a:moveTo>
                    <a:cubicBezTo>
                      <a:pt x="105" y="0"/>
                      <a:pt x="0" y="82"/>
                      <a:pt x="0" y="183"/>
                    </a:cubicBezTo>
                    <a:lnTo>
                      <a:pt x="0" y="915"/>
                    </a:lnTo>
                    <a:cubicBezTo>
                      <a:pt x="53" y="929"/>
                      <a:pt x="23" y="480"/>
                      <a:pt x="320" y="270"/>
                    </a:cubicBezTo>
                    <a:cubicBezTo>
                      <a:pt x="616" y="60"/>
                      <a:pt x="1185" y="45"/>
                      <a:pt x="1171" y="0"/>
                    </a:cubicBezTo>
                    <a:lnTo>
                      <a:pt x="234" y="0"/>
                    </a:lnTo>
                    <a:lnTo>
                      <a:pt x="234" y="0"/>
                    </a:lnTo>
                    <a:close/>
                  </a:path>
                </a:pathLst>
              </a:custGeom>
              <a:gradFill rotWithShape="1">
                <a:gsLst>
                  <a:gs pos="0">
                    <a:schemeClr val="accent2">
                      <a:alpha val="0"/>
                    </a:schemeClr>
                  </a:gs>
                  <a:gs pos="50000">
                    <a:srgbClr val="E0AAA8"/>
                  </a:gs>
                  <a:gs pos="100000">
                    <a:schemeClr val="accent2">
                      <a:alpha val="0"/>
                    </a:schemeClr>
                  </a:gs>
                </a:gsLst>
                <a:lin ang="5400000" scaled="1"/>
              </a:gradFill>
              <a:ln w="9525">
                <a:noFill/>
                <a:round/>
              </a:ln>
              <a:effectLst/>
            </p:spPr>
            <p:txBody>
              <a:bodyPr/>
              <a:lstStyle/>
              <a:p>
                <a:pPr>
                  <a:defRPr/>
                </a:pPr>
                <a:endParaRPr lang="zh-CN" altLang="en-US"/>
              </a:p>
            </p:txBody>
          </p:sp>
        </p:grpSp>
        <p:sp>
          <p:nvSpPr>
            <p:cNvPr id="11281" name="Rectangle 17"/>
            <p:cNvSpPr>
              <a:spLocks noChangeArrowheads="1"/>
            </p:cNvSpPr>
            <p:nvPr/>
          </p:nvSpPr>
          <p:spPr bwMode="auto">
            <a:xfrm>
              <a:off x="1260" y="1935"/>
              <a:ext cx="1044" cy="442"/>
            </a:xfrm>
            <a:prstGeom prst="rect">
              <a:avLst/>
            </a:prstGeom>
            <a:noFill/>
            <a:ln w="9525">
              <a:noFill/>
              <a:miter lim="800000"/>
            </a:ln>
            <a:effectLst>
              <a:outerShdw dist="17961" dir="2700000" algn="ctr" rotWithShape="0">
                <a:srgbClr val="C0C0C0"/>
              </a:outerShdw>
            </a:effectLst>
          </p:spPr>
          <p:txBody>
            <a:bodyPr>
              <a:spAutoFit/>
            </a:bodyPr>
            <a:lstStyle/>
            <a:p>
              <a:pPr eaLnBrk="0" hangingPunct="0">
                <a:defRPr/>
              </a:pPr>
              <a:r>
                <a:rPr lang="zh-CN" altLang="en-US" sz="2400" b="1">
                  <a:solidFill>
                    <a:schemeClr val="bg1"/>
                  </a:solidFill>
                  <a:latin typeface="Calibri" panose="020F0502020204030204" charset="0"/>
                </a:rPr>
                <a:t>时空观念 </a:t>
              </a:r>
            </a:p>
          </p:txBody>
        </p:sp>
      </p:grpSp>
      <p:grpSp>
        <p:nvGrpSpPr>
          <p:cNvPr id="7185" name="Group 18"/>
          <p:cNvGrpSpPr/>
          <p:nvPr/>
        </p:nvGrpSpPr>
        <p:grpSpPr>
          <a:xfrm>
            <a:off x="6829425" y="2249805"/>
            <a:ext cx="1727200" cy="727075"/>
            <a:chOff x="3330" y="1755"/>
            <a:chExt cx="1088" cy="698"/>
          </a:xfrm>
        </p:grpSpPr>
        <p:grpSp>
          <p:nvGrpSpPr>
            <p:cNvPr id="7186" name="Group 19"/>
            <p:cNvGrpSpPr/>
            <p:nvPr/>
          </p:nvGrpSpPr>
          <p:grpSpPr>
            <a:xfrm>
              <a:off x="3330" y="1755"/>
              <a:ext cx="1088" cy="698"/>
              <a:chOff x="3330" y="1755"/>
              <a:chExt cx="1088" cy="698"/>
            </a:xfrm>
          </p:grpSpPr>
          <p:sp>
            <p:nvSpPr>
              <p:cNvPr id="7187" name="AutoShape 20"/>
              <p:cNvSpPr/>
              <p:nvPr/>
            </p:nvSpPr>
            <p:spPr>
              <a:xfrm>
                <a:off x="3330" y="1755"/>
                <a:ext cx="1088" cy="698"/>
              </a:xfrm>
              <a:prstGeom prst="roundRect">
                <a:avLst>
                  <a:gd name="adj" fmla="val 11921"/>
                </a:avLst>
              </a:prstGeom>
              <a:gradFill rotWithShape="1">
                <a:gsLst>
                  <a:gs pos="0">
                    <a:schemeClr val="accent2"/>
                  </a:gs>
                  <a:gs pos="100000">
                    <a:srgbClr val="863836"/>
                  </a:gs>
                </a:gsLst>
                <a:lin ang="5400000" scaled="1"/>
              </a:gradFill>
              <a:ln w="25400" cap="flat" cmpd="sng">
                <a:solidFill>
                  <a:srgbClr val="FFFFFF"/>
                </a:solidFill>
                <a:prstDash val="solid"/>
                <a:round/>
                <a:headEnd type="none" w="med" len="med"/>
                <a:tailEnd type="none" w="med" len="med"/>
              </a:ln>
              <a:effectLst>
                <a:outerShdw dist="53882" dir="2699999" algn="ctr" rotWithShape="0">
                  <a:srgbClr val="000000">
                    <a:alpha val="50000"/>
                  </a:srgbClr>
                </a:outerShdw>
              </a:effectLst>
            </p:spPr>
            <p:txBody>
              <a:bodyPr wrap="none" anchor="ctr"/>
              <a:lstStyle/>
              <a:p>
                <a:pPr eaLnBrk="0" hangingPunct="0"/>
                <a:endParaRPr lang="zh-CN" altLang="zh-CN">
                  <a:latin typeface="Verdana" panose="020B0604030504040204" pitchFamily="34" charset="0"/>
                  <a:ea typeface="微软雅黑" panose="020B0503020204020204" charset="-122"/>
                </a:endParaRPr>
              </a:p>
            </p:txBody>
          </p:sp>
          <p:sp>
            <p:nvSpPr>
              <p:cNvPr id="11285" name="Freeform 21"/>
              <p:cNvSpPr>
                <a:spLocks noChangeArrowheads="1"/>
              </p:cNvSpPr>
              <p:nvPr/>
            </p:nvSpPr>
            <p:spPr bwMode="auto">
              <a:xfrm>
                <a:off x="3398" y="1800"/>
                <a:ext cx="542" cy="349"/>
              </a:xfrm>
              <a:custGeom>
                <a:avLst/>
                <a:gdLst/>
                <a:ahLst/>
                <a:cxnLst>
                  <a:cxn ang="0">
                    <a:pos x="268" y="0"/>
                  </a:cxn>
                  <a:cxn ang="0">
                    <a:pos x="0" y="172"/>
                  </a:cxn>
                  <a:cxn ang="0">
                    <a:pos x="0" y="859"/>
                  </a:cxn>
                  <a:cxn ang="0">
                    <a:pos x="365" y="253"/>
                  </a:cxn>
                  <a:cxn ang="0">
                    <a:pos x="1337" y="0"/>
                  </a:cxn>
                  <a:cxn ang="0">
                    <a:pos x="268" y="0"/>
                  </a:cxn>
                  <a:cxn ang="0">
                    <a:pos x="268" y="0"/>
                  </a:cxn>
                </a:cxnLst>
                <a:rect l="0" t="0" r="r" b="b"/>
                <a:pathLst>
                  <a:path w="1353" h="872">
                    <a:moveTo>
                      <a:pt x="268" y="0"/>
                    </a:moveTo>
                    <a:cubicBezTo>
                      <a:pt x="120" y="0"/>
                      <a:pt x="0" y="77"/>
                      <a:pt x="0" y="172"/>
                    </a:cubicBezTo>
                    <a:lnTo>
                      <a:pt x="0" y="859"/>
                    </a:lnTo>
                    <a:cubicBezTo>
                      <a:pt x="61" y="872"/>
                      <a:pt x="27" y="450"/>
                      <a:pt x="365" y="253"/>
                    </a:cubicBezTo>
                    <a:cubicBezTo>
                      <a:pt x="704" y="56"/>
                      <a:pt x="1353" y="42"/>
                      <a:pt x="1337" y="0"/>
                    </a:cubicBezTo>
                    <a:lnTo>
                      <a:pt x="268" y="0"/>
                    </a:lnTo>
                    <a:lnTo>
                      <a:pt x="268" y="0"/>
                    </a:lnTo>
                    <a:close/>
                  </a:path>
                </a:pathLst>
              </a:custGeom>
              <a:gradFill rotWithShape="1">
                <a:gsLst>
                  <a:gs pos="0">
                    <a:schemeClr val="accent2">
                      <a:alpha val="0"/>
                    </a:schemeClr>
                  </a:gs>
                  <a:gs pos="50000">
                    <a:srgbClr val="E0AAA8"/>
                  </a:gs>
                  <a:gs pos="100000">
                    <a:schemeClr val="accent2">
                      <a:alpha val="0"/>
                    </a:schemeClr>
                  </a:gs>
                </a:gsLst>
                <a:lin ang="5400000" scaled="1"/>
              </a:gradFill>
              <a:ln w="9525">
                <a:noFill/>
                <a:round/>
              </a:ln>
              <a:effectLst/>
            </p:spPr>
            <p:txBody>
              <a:bodyPr/>
              <a:lstStyle/>
              <a:p>
                <a:pPr>
                  <a:defRPr/>
                </a:pPr>
                <a:endParaRPr lang="zh-CN" altLang="en-US"/>
              </a:p>
            </p:txBody>
          </p:sp>
        </p:grpSp>
        <p:sp>
          <p:nvSpPr>
            <p:cNvPr id="11286" name="Rectangle 22"/>
            <p:cNvSpPr>
              <a:spLocks noChangeArrowheads="1"/>
            </p:cNvSpPr>
            <p:nvPr/>
          </p:nvSpPr>
          <p:spPr bwMode="auto">
            <a:xfrm>
              <a:off x="3420" y="1935"/>
              <a:ext cx="998" cy="442"/>
            </a:xfrm>
            <a:prstGeom prst="rect">
              <a:avLst/>
            </a:prstGeom>
            <a:noFill/>
            <a:ln w="9525">
              <a:noFill/>
              <a:miter lim="800000"/>
            </a:ln>
            <a:effectLst>
              <a:outerShdw dist="17961" dir="2700000" algn="ctr" rotWithShape="0">
                <a:srgbClr val="C0C0C0"/>
              </a:outerShdw>
            </a:effectLst>
          </p:spPr>
          <p:txBody>
            <a:bodyPr>
              <a:spAutoFit/>
            </a:bodyPr>
            <a:lstStyle/>
            <a:p>
              <a:pPr eaLnBrk="0" hangingPunct="0">
                <a:defRPr/>
              </a:pPr>
              <a:r>
                <a:rPr lang="zh-CN" altLang="en-US" sz="2400" b="1">
                  <a:solidFill>
                    <a:schemeClr val="bg1"/>
                  </a:solidFill>
                  <a:latin typeface="Calibri" panose="020F0502020204030204" charset="0"/>
                </a:rPr>
                <a:t>历史解释</a:t>
              </a:r>
            </a:p>
          </p:txBody>
        </p:sp>
      </p:grpSp>
      <p:grpSp>
        <p:nvGrpSpPr>
          <p:cNvPr id="7190" name="Group 23"/>
          <p:cNvGrpSpPr/>
          <p:nvPr/>
        </p:nvGrpSpPr>
        <p:grpSpPr>
          <a:xfrm>
            <a:off x="8758555" y="2178050"/>
            <a:ext cx="1728470" cy="755015"/>
            <a:chOff x="4545" y="1710"/>
            <a:chExt cx="1089" cy="725"/>
          </a:xfrm>
        </p:grpSpPr>
        <p:grpSp>
          <p:nvGrpSpPr>
            <p:cNvPr id="7191" name="Group 24"/>
            <p:cNvGrpSpPr/>
            <p:nvPr/>
          </p:nvGrpSpPr>
          <p:grpSpPr>
            <a:xfrm>
              <a:off x="4545" y="1710"/>
              <a:ext cx="1089" cy="725"/>
              <a:chOff x="4545" y="1710"/>
              <a:chExt cx="1089" cy="725"/>
            </a:xfrm>
          </p:grpSpPr>
          <p:sp>
            <p:nvSpPr>
              <p:cNvPr id="7192" name="AutoShape 25"/>
              <p:cNvSpPr/>
              <p:nvPr/>
            </p:nvSpPr>
            <p:spPr>
              <a:xfrm>
                <a:off x="4545" y="1710"/>
                <a:ext cx="1089" cy="725"/>
              </a:xfrm>
              <a:prstGeom prst="roundRect">
                <a:avLst>
                  <a:gd name="adj" fmla="val 11921"/>
                </a:avLst>
              </a:prstGeom>
              <a:gradFill rotWithShape="1">
                <a:gsLst>
                  <a:gs pos="0">
                    <a:schemeClr val="hlink"/>
                  </a:gs>
                  <a:gs pos="100000">
                    <a:srgbClr val="0000B2"/>
                  </a:gs>
                </a:gsLst>
                <a:lin ang="5400000" scaled="1"/>
              </a:gradFill>
              <a:ln w="25400" cap="flat" cmpd="sng">
                <a:solidFill>
                  <a:srgbClr val="FFFFFF"/>
                </a:solidFill>
                <a:prstDash val="solid"/>
                <a:round/>
                <a:headEnd type="none" w="med" len="med"/>
                <a:tailEnd type="none" w="med" len="med"/>
              </a:ln>
              <a:effectLst>
                <a:outerShdw dist="53882" dir="2699999" algn="ctr" rotWithShape="0">
                  <a:srgbClr val="000000">
                    <a:alpha val="50000"/>
                  </a:srgbClr>
                </a:outerShdw>
              </a:effectLst>
            </p:spPr>
            <p:txBody>
              <a:bodyPr wrap="none" anchor="ctr"/>
              <a:lstStyle/>
              <a:p>
                <a:pPr eaLnBrk="0" hangingPunct="0"/>
                <a:endParaRPr lang="zh-CN" altLang="zh-CN">
                  <a:latin typeface="Verdana" panose="020B0604030504040204" pitchFamily="34" charset="0"/>
                  <a:ea typeface="微软雅黑" panose="020B0503020204020204" charset="-122"/>
                </a:endParaRPr>
              </a:p>
            </p:txBody>
          </p:sp>
          <p:sp>
            <p:nvSpPr>
              <p:cNvPr id="11290" name="Freeform 26"/>
              <p:cNvSpPr>
                <a:spLocks noChangeArrowheads="1"/>
              </p:cNvSpPr>
              <p:nvPr/>
            </p:nvSpPr>
            <p:spPr bwMode="auto">
              <a:xfrm>
                <a:off x="4613" y="1757"/>
                <a:ext cx="542" cy="362"/>
              </a:xfrm>
              <a:custGeom>
                <a:avLst/>
                <a:gdLst/>
                <a:ahLst/>
                <a:cxnLst>
                  <a:cxn ang="0">
                    <a:pos x="268" y="0"/>
                  </a:cxn>
                  <a:cxn ang="0">
                    <a:pos x="0" y="178"/>
                  </a:cxn>
                  <a:cxn ang="0">
                    <a:pos x="0" y="892"/>
                  </a:cxn>
                  <a:cxn ang="0">
                    <a:pos x="366" y="263"/>
                  </a:cxn>
                  <a:cxn ang="0">
                    <a:pos x="1339" y="0"/>
                  </a:cxn>
                  <a:cxn ang="0">
                    <a:pos x="268" y="0"/>
                  </a:cxn>
                  <a:cxn ang="0">
                    <a:pos x="268" y="0"/>
                  </a:cxn>
                </a:cxnLst>
                <a:rect l="0" t="0" r="r" b="b"/>
                <a:pathLst>
                  <a:path w="1355" h="905">
                    <a:moveTo>
                      <a:pt x="268" y="0"/>
                    </a:moveTo>
                    <a:cubicBezTo>
                      <a:pt x="120" y="0"/>
                      <a:pt x="0" y="80"/>
                      <a:pt x="0" y="178"/>
                    </a:cubicBezTo>
                    <a:lnTo>
                      <a:pt x="0" y="892"/>
                    </a:lnTo>
                    <a:cubicBezTo>
                      <a:pt x="61" y="906"/>
                      <a:pt x="27" y="468"/>
                      <a:pt x="366" y="263"/>
                    </a:cubicBezTo>
                    <a:cubicBezTo>
                      <a:pt x="705" y="59"/>
                      <a:pt x="1355" y="43"/>
                      <a:pt x="1339" y="0"/>
                    </a:cubicBezTo>
                    <a:lnTo>
                      <a:pt x="268" y="0"/>
                    </a:lnTo>
                    <a:lnTo>
                      <a:pt x="268" y="0"/>
                    </a:lnTo>
                    <a:close/>
                  </a:path>
                </a:pathLst>
              </a:custGeom>
              <a:gradFill rotWithShape="1">
                <a:gsLst>
                  <a:gs pos="0">
                    <a:schemeClr val="hlink">
                      <a:alpha val="0"/>
                    </a:schemeClr>
                  </a:gs>
                  <a:gs pos="50000">
                    <a:srgbClr val="8383FF"/>
                  </a:gs>
                  <a:gs pos="100000">
                    <a:schemeClr val="hlink">
                      <a:alpha val="0"/>
                    </a:schemeClr>
                  </a:gs>
                </a:gsLst>
                <a:lin ang="5400000" scaled="1"/>
              </a:gradFill>
              <a:ln w="9525">
                <a:noFill/>
                <a:round/>
              </a:ln>
              <a:effectLst/>
            </p:spPr>
            <p:txBody>
              <a:bodyPr/>
              <a:lstStyle/>
              <a:p>
                <a:pPr>
                  <a:defRPr/>
                </a:pPr>
                <a:endParaRPr lang="zh-CN" altLang="en-US"/>
              </a:p>
            </p:txBody>
          </p:sp>
        </p:grpSp>
        <p:sp>
          <p:nvSpPr>
            <p:cNvPr id="11291" name="Rectangle 27"/>
            <p:cNvSpPr>
              <a:spLocks noChangeArrowheads="1"/>
            </p:cNvSpPr>
            <p:nvPr/>
          </p:nvSpPr>
          <p:spPr bwMode="auto">
            <a:xfrm>
              <a:off x="4635" y="1890"/>
              <a:ext cx="977" cy="442"/>
            </a:xfrm>
            <a:prstGeom prst="rect">
              <a:avLst/>
            </a:prstGeom>
            <a:noFill/>
            <a:ln w="9525">
              <a:noFill/>
              <a:miter lim="800000"/>
            </a:ln>
            <a:effectLst>
              <a:outerShdw dist="17961" dir="2700000" algn="ctr" rotWithShape="0">
                <a:srgbClr val="C0C0C0"/>
              </a:outerShdw>
            </a:effectLst>
          </p:spPr>
          <p:txBody>
            <a:bodyPr>
              <a:spAutoFit/>
            </a:bodyPr>
            <a:lstStyle/>
            <a:p>
              <a:pPr eaLnBrk="0" hangingPunct="0">
                <a:defRPr/>
              </a:pPr>
              <a:r>
                <a:rPr lang="zh-CN" altLang="en-US" sz="2400" b="1">
                  <a:solidFill>
                    <a:schemeClr val="bg1"/>
                  </a:solidFill>
                  <a:latin typeface="Calibri" panose="020F0502020204030204" charset="0"/>
                </a:rPr>
                <a:t>家国情怀</a:t>
              </a:r>
            </a:p>
          </p:txBody>
        </p:sp>
      </p:grpSp>
      <p:grpSp>
        <p:nvGrpSpPr>
          <p:cNvPr id="7196" name="Group 29"/>
          <p:cNvGrpSpPr/>
          <p:nvPr/>
        </p:nvGrpSpPr>
        <p:grpSpPr>
          <a:xfrm>
            <a:off x="5043805" y="2178050"/>
            <a:ext cx="1511300" cy="795655"/>
            <a:chOff x="2205" y="1710"/>
            <a:chExt cx="952" cy="764"/>
          </a:xfrm>
        </p:grpSpPr>
        <p:grpSp>
          <p:nvGrpSpPr>
            <p:cNvPr id="7197" name="Group 30"/>
            <p:cNvGrpSpPr/>
            <p:nvPr/>
          </p:nvGrpSpPr>
          <p:grpSpPr>
            <a:xfrm>
              <a:off x="2250" y="1710"/>
              <a:ext cx="907" cy="764"/>
              <a:chOff x="2250" y="1710"/>
              <a:chExt cx="907" cy="764"/>
            </a:xfrm>
          </p:grpSpPr>
          <p:sp>
            <p:nvSpPr>
              <p:cNvPr id="7198" name="AutoShape 31"/>
              <p:cNvSpPr/>
              <p:nvPr/>
            </p:nvSpPr>
            <p:spPr>
              <a:xfrm>
                <a:off x="2250" y="1710"/>
                <a:ext cx="907" cy="764"/>
              </a:xfrm>
              <a:prstGeom prst="roundRect">
                <a:avLst>
                  <a:gd name="adj" fmla="val 11921"/>
                </a:avLst>
              </a:prstGeom>
              <a:gradFill rotWithShape="1">
                <a:gsLst>
                  <a:gs pos="0">
                    <a:schemeClr val="accent1"/>
                  </a:gs>
                  <a:gs pos="100000">
                    <a:srgbClr val="375A84"/>
                  </a:gs>
                </a:gsLst>
                <a:lin ang="5400000" scaled="1"/>
              </a:gradFill>
              <a:ln w="25400" cap="flat" cmpd="sng">
                <a:solidFill>
                  <a:srgbClr val="FFFFFF"/>
                </a:solidFill>
                <a:prstDash val="solid"/>
                <a:round/>
                <a:headEnd type="none" w="med" len="med"/>
                <a:tailEnd type="none" w="med" len="med"/>
              </a:ln>
              <a:effectLst>
                <a:outerShdw dist="53882" dir="2699999" algn="ctr" rotWithShape="0">
                  <a:srgbClr val="000000">
                    <a:alpha val="50000"/>
                  </a:srgbClr>
                </a:outerShdw>
              </a:effectLst>
            </p:spPr>
            <p:txBody>
              <a:bodyPr wrap="none" anchor="ctr"/>
              <a:lstStyle/>
              <a:p>
                <a:pPr eaLnBrk="0" hangingPunct="0"/>
                <a:endParaRPr lang="zh-CN" altLang="zh-CN">
                  <a:latin typeface="Verdana" panose="020B0604030504040204" pitchFamily="34" charset="0"/>
                  <a:ea typeface="微软雅黑" panose="020B0503020204020204" charset="-122"/>
                </a:endParaRPr>
              </a:p>
            </p:txBody>
          </p:sp>
          <p:sp>
            <p:nvSpPr>
              <p:cNvPr id="11296" name="Freeform 32"/>
              <p:cNvSpPr>
                <a:spLocks noChangeArrowheads="1"/>
              </p:cNvSpPr>
              <p:nvPr/>
            </p:nvSpPr>
            <p:spPr bwMode="auto">
              <a:xfrm>
                <a:off x="2307" y="1759"/>
                <a:ext cx="451" cy="382"/>
              </a:xfrm>
              <a:custGeom>
                <a:avLst/>
                <a:gdLst/>
                <a:ahLst/>
                <a:cxnLst>
                  <a:cxn ang="0">
                    <a:pos x="223" y="0"/>
                  </a:cxn>
                  <a:cxn ang="0">
                    <a:pos x="0" y="188"/>
                  </a:cxn>
                  <a:cxn ang="0">
                    <a:pos x="0" y="940"/>
                  </a:cxn>
                  <a:cxn ang="0">
                    <a:pos x="304" y="277"/>
                  </a:cxn>
                  <a:cxn ang="0">
                    <a:pos x="1115" y="0"/>
                  </a:cxn>
                  <a:cxn ang="0">
                    <a:pos x="223" y="0"/>
                  </a:cxn>
                  <a:cxn ang="0">
                    <a:pos x="223" y="0"/>
                  </a:cxn>
                </a:cxnLst>
                <a:rect l="0" t="0" r="r" b="b"/>
                <a:pathLst>
                  <a:path w="1128" h="954">
                    <a:moveTo>
                      <a:pt x="223" y="0"/>
                    </a:moveTo>
                    <a:cubicBezTo>
                      <a:pt x="100" y="0"/>
                      <a:pt x="0" y="84"/>
                      <a:pt x="0" y="188"/>
                    </a:cubicBezTo>
                    <a:lnTo>
                      <a:pt x="0" y="940"/>
                    </a:lnTo>
                    <a:cubicBezTo>
                      <a:pt x="51" y="954"/>
                      <a:pt x="22" y="493"/>
                      <a:pt x="304" y="277"/>
                    </a:cubicBezTo>
                    <a:cubicBezTo>
                      <a:pt x="587" y="62"/>
                      <a:pt x="1128" y="46"/>
                      <a:pt x="1115" y="0"/>
                    </a:cubicBezTo>
                    <a:lnTo>
                      <a:pt x="223" y="0"/>
                    </a:lnTo>
                    <a:lnTo>
                      <a:pt x="223" y="0"/>
                    </a:lnTo>
                    <a:close/>
                  </a:path>
                </a:pathLst>
              </a:custGeom>
              <a:gradFill rotWithShape="1">
                <a:gsLst>
                  <a:gs pos="0">
                    <a:schemeClr val="accent1">
                      <a:alpha val="0"/>
                    </a:schemeClr>
                  </a:gs>
                  <a:gs pos="50000">
                    <a:srgbClr val="A9C2DF"/>
                  </a:gs>
                  <a:gs pos="100000">
                    <a:schemeClr val="accent1">
                      <a:alpha val="0"/>
                    </a:schemeClr>
                  </a:gs>
                </a:gsLst>
                <a:lin ang="5400000" scaled="1"/>
              </a:gradFill>
              <a:ln w="9525">
                <a:noFill/>
                <a:round/>
              </a:ln>
              <a:effectLst/>
            </p:spPr>
            <p:txBody>
              <a:bodyPr/>
              <a:lstStyle/>
              <a:p>
                <a:pPr>
                  <a:defRPr/>
                </a:pPr>
                <a:endParaRPr lang="zh-CN" altLang="en-US"/>
              </a:p>
            </p:txBody>
          </p:sp>
        </p:grpSp>
        <p:sp>
          <p:nvSpPr>
            <p:cNvPr id="11297" name="Rectangle 33"/>
            <p:cNvSpPr>
              <a:spLocks noChangeArrowheads="1"/>
            </p:cNvSpPr>
            <p:nvPr/>
          </p:nvSpPr>
          <p:spPr bwMode="auto">
            <a:xfrm>
              <a:off x="2205" y="1890"/>
              <a:ext cx="945" cy="442"/>
            </a:xfrm>
            <a:prstGeom prst="rect">
              <a:avLst/>
            </a:prstGeom>
            <a:noFill/>
            <a:ln w="9525">
              <a:noFill/>
              <a:miter lim="800000"/>
            </a:ln>
            <a:effectLst>
              <a:outerShdw dist="17961" dir="2700000" algn="ctr" rotWithShape="0">
                <a:srgbClr val="C0C0C0"/>
              </a:outerShdw>
            </a:effectLst>
          </p:spPr>
          <p:txBody>
            <a:bodyPr>
              <a:spAutoFit/>
            </a:bodyPr>
            <a:lstStyle/>
            <a:p>
              <a:pPr eaLnBrk="0" hangingPunct="0">
                <a:defRPr/>
              </a:pPr>
              <a:r>
                <a:rPr lang="zh-CN" altLang="en-US" sz="2400" b="1">
                  <a:solidFill>
                    <a:schemeClr val="bg1"/>
                  </a:solidFill>
                  <a:latin typeface="Calibri" panose="020F0502020204030204" charset="0"/>
                </a:rPr>
                <a:t>史料实证 </a:t>
              </a:r>
            </a:p>
          </p:txBody>
        </p:sp>
      </p:grpSp>
      <p:sp>
        <p:nvSpPr>
          <p:cNvPr id="11298" name="AutoShape 34"/>
          <p:cNvSpPr/>
          <p:nvPr/>
        </p:nvSpPr>
        <p:spPr>
          <a:xfrm>
            <a:off x="1228090" y="962025"/>
            <a:ext cx="1768475" cy="984250"/>
          </a:xfrm>
          <a:prstGeom prst="wedgeEllipseCallout">
            <a:avLst>
              <a:gd name="adj1" fmla="val -6380"/>
              <a:gd name="adj2" fmla="val 66801"/>
            </a:avLst>
          </a:prstGeom>
          <a:solidFill>
            <a:schemeClr val="accent1"/>
          </a:solidFill>
          <a:ln w="25400" cap="flat" cmpd="sng">
            <a:solidFill>
              <a:srgbClr val="385D8A"/>
            </a:solidFill>
            <a:prstDash val="solid"/>
            <a:miter/>
            <a:headEnd type="none" w="med" len="med"/>
            <a:tailEnd type="none" w="med" len="med"/>
          </a:ln>
        </p:spPr>
        <p:txBody>
          <a:bodyPr anchor="ctr"/>
          <a:lstStyle/>
          <a:p>
            <a:r>
              <a:rPr lang="zh-CN" altLang="en-US" sz="2000" b="1">
                <a:solidFill>
                  <a:schemeClr val="bg1"/>
                </a:solidFill>
                <a:latin typeface="幼圆" panose="02010509060101010101" charset="-122"/>
                <a:ea typeface="幼圆" panose="02010509060101010101" charset="-122"/>
              </a:rPr>
              <a:t>核心理论</a:t>
            </a:r>
          </a:p>
          <a:p>
            <a:r>
              <a:rPr lang="zh-CN" altLang="en-US" sz="2000" b="1">
                <a:solidFill>
                  <a:schemeClr val="bg1"/>
                </a:solidFill>
                <a:latin typeface="幼圆" panose="02010509060101010101" charset="-122"/>
                <a:ea typeface="幼圆" panose="02010509060101010101" charset="-122"/>
              </a:rPr>
              <a:t>指导思想</a:t>
            </a:r>
          </a:p>
        </p:txBody>
      </p:sp>
      <p:sp>
        <p:nvSpPr>
          <p:cNvPr id="11299" name="AutoShape 35"/>
          <p:cNvSpPr/>
          <p:nvPr/>
        </p:nvSpPr>
        <p:spPr>
          <a:xfrm>
            <a:off x="2975610" y="1043305"/>
            <a:ext cx="1818640" cy="1030605"/>
          </a:xfrm>
          <a:prstGeom prst="wedgeEllipseCallout">
            <a:avLst>
              <a:gd name="adj1" fmla="val -12574"/>
              <a:gd name="adj2" fmla="val 62500"/>
            </a:avLst>
          </a:prstGeom>
          <a:solidFill>
            <a:schemeClr val="accent1"/>
          </a:solidFill>
          <a:ln w="25400" cap="flat" cmpd="sng">
            <a:solidFill>
              <a:srgbClr val="385D8A"/>
            </a:solidFill>
            <a:prstDash val="solid"/>
            <a:miter/>
            <a:headEnd type="none" w="med" len="med"/>
            <a:tailEnd type="none" w="med" len="med"/>
          </a:ln>
        </p:spPr>
        <p:txBody>
          <a:bodyPr anchor="ctr"/>
          <a:lstStyle/>
          <a:p>
            <a:endParaRPr lang="en-US" altLang="zh-CN" sz="2000" b="1">
              <a:solidFill>
                <a:schemeClr val="bg1"/>
              </a:solidFill>
              <a:latin typeface="幼圆" panose="02010509060101010101" charset="-122"/>
              <a:ea typeface="幼圆" panose="02010509060101010101" charset="-122"/>
            </a:endParaRPr>
          </a:p>
          <a:p>
            <a:r>
              <a:rPr lang="zh-CN" altLang="en-US" sz="2000" b="1">
                <a:solidFill>
                  <a:schemeClr val="bg1"/>
                </a:solidFill>
                <a:latin typeface="幼圆" panose="02010509060101010101" charset="-122"/>
                <a:ea typeface="幼圆" panose="02010509060101010101" charset="-122"/>
              </a:rPr>
              <a:t>核心思维</a:t>
            </a:r>
          </a:p>
          <a:p>
            <a:r>
              <a:rPr lang="zh-CN" altLang="en-US" sz="2000" b="1">
                <a:solidFill>
                  <a:schemeClr val="bg1"/>
                </a:solidFill>
                <a:latin typeface="幼圆" panose="02010509060101010101" charset="-122"/>
                <a:ea typeface="幼圆" panose="02010509060101010101" charset="-122"/>
              </a:rPr>
              <a:t>学科本质</a:t>
            </a:r>
            <a:endParaRPr lang="en-US" altLang="zh-CN" sz="2000" b="1">
              <a:solidFill>
                <a:schemeClr val="bg1"/>
              </a:solidFill>
              <a:latin typeface="幼圆" panose="02010509060101010101" charset="-122"/>
              <a:ea typeface="幼圆" panose="02010509060101010101" charset="-122"/>
            </a:endParaRPr>
          </a:p>
          <a:p>
            <a:endParaRPr lang="en-US" altLang="zh-CN" sz="2000" b="1">
              <a:solidFill>
                <a:schemeClr val="bg1"/>
              </a:solidFill>
              <a:latin typeface="幼圆" panose="02010509060101010101" charset="-122"/>
              <a:ea typeface="幼圆" panose="02010509060101010101" charset="-122"/>
            </a:endParaRPr>
          </a:p>
          <a:p>
            <a:endParaRPr lang="en-US" altLang="zh-CN" sz="2000" b="1">
              <a:solidFill>
                <a:schemeClr val="bg1"/>
              </a:solidFill>
              <a:latin typeface="幼圆" panose="02010509060101010101" charset="-122"/>
              <a:ea typeface="幼圆" panose="02010509060101010101" charset="-122"/>
            </a:endParaRPr>
          </a:p>
        </p:txBody>
      </p:sp>
      <p:sp>
        <p:nvSpPr>
          <p:cNvPr id="11300" name="AutoShape 36"/>
          <p:cNvSpPr/>
          <p:nvPr/>
        </p:nvSpPr>
        <p:spPr>
          <a:xfrm>
            <a:off x="4853305" y="991870"/>
            <a:ext cx="1760220" cy="1030605"/>
          </a:xfrm>
          <a:prstGeom prst="wedgeEllipseCallout">
            <a:avLst>
              <a:gd name="adj1" fmla="val -11889"/>
              <a:gd name="adj2" fmla="val 64222"/>
            </a:avLst>
          </a:prstGeom>
          <a:solidFill>
            <a:schemeClr val="accent1"/>
          </a:solidFill>
          <a:ln w="25400" cap="flat" cmpd="sng">
            <a:solidFill>
              <a:srgbClr val="385D8A"/>
            </a:solidFill>
            <a:prstDash val="solid"/>
            <a:miter/>
            <a:headEnd type="none" w="med" len="med"/>
            <a:tailEnd type="none" w="med" len="med"/>
          </a:ln>
        </p:spPr>
        <p:txBody>
          <a:bodyPr anchor="ctr"/>
          <a:lstStyle/>
          <a:p>
            <a:r>
              <a:rPr lang="zh-CN" altLang="en-US" sz="2000" b="1">
                <a:solidFill>
                  <a:schemeClr val="bg1"/>
                </a:solidFill>
                <a:latin typeface="幼圆" panose="02010509060101010101" charset="-122"/>
                <a:ea typeface="幼圆" panose="02010509060101010101" charset="-122"/>
              </a:rPr>
              <a:t>核心方法</a:t>
            </a:r>
            <a:endParaRPr lang="en-US" altLang="zh-CN" sz="2000" b="1">
              <a:solidFill>
                <a:schemeClr val="bg1"/>
              </a:solidFill>
              <a:latin typeface="幼圆" panose="02010509060101010101" charset="-122"/>
              <a:ea typeface="幼圆" panose="02010509060101010101" charset="-122"/>
            </a:endParaRPr>
          </a:p>
          <a:p>
            <a:r>
              <a:rPr lang="zh-CN" altLang="en-US" sz="2000" b="1">
                <a:solidFill>
                  <a:schemeClr val="bg1"/>
                </a:solidFill>
                <a:latin typeface="幼圆" panose="02010509060101010101" charset="-122"/>
                <a:ea typeface="幼圆" panose="02010509060101010101" charset="-122"/>
              </a:rPr>
              <a:t>根本途径</a:t>
            </a:r>
          </a:p>
        </p:txBody>
      </p:sp>
      <p:sp>
        <p:nvSpPr>
          <p:cNvPr id="11301" name="AutoShape 37"/>
          <p:cNvSpPr/>
          <p:nvPr/>
        </p:nvSpPr>
        <p:spPr>
          <a:xfrm>
            <a:off x="6644640" y="1062990"/>
            <a:ext cx="1817370" cy="983615"/>
          </a:xfrm>
          <a:prstGeom prst="wedgeEllipseCallout">
            <a:avLst>
              <a:gd name="adj1" fmla="val -17394"/>
              <a:gd name="adj2" fmla="val 68523"/>
            </a:avLst>
          </a:prstGeom>
          <a:solidFill>
            <a:schemeClr val="accent1"/>
          </a:solidFill>
          <a:ln w="25400" cap="flat" cmpd="sng">
            <a:solidFill>
              <a:srgbClr val="385D8A"/>
            </a:solidFill>
            <a:prstDash val="solid"/>
            <a:miter/>
            <a:headEnd type="none" w="med" len="med"/>
            <a:tailEnd type="none" w="med" len="med"/>
          </a:ln>
        </p:spPr>
        <p:txBody>
          <a:bodyPr anchor="ctr"/>
          <a:lstStyle/>
          <a:p>
            <a:r>
              <a:rPr lang="zh-CN" altLang="zh-CN" sz="2000" b="1">
                <a:solidFill>
                  <a:schemeClr val="bg1"/>
                </a:solidFill>
                <a:latin typeface="幼圆" panose="02010509060101010101" charset="-122"/>
                <a:ea typeface="幼圆" panose="02010509060101010101" charset="-122"/>
              </a:rPr>
              <a:t>核心能力</a:t>
            </a:r>
            <a:endParaRPr lang="en-US" altLang="zh-CN" sz="2000" b="1">
              <a:solidFill>
                <a:schemeClr val="bg1"/>
              </a:solidFill>
              <a:latin typeface="幼圆" panose="02010509060101010101" charset="-122"/>
              <a:ea typeface="幼圆" panose="02010509060101010101" charset="-122"/>
            </a:endParaRPr>
          </a:p>
          <a:p>
            <a:r>
              <a:rPr lang="zh-CN" altLang="en-US" sz="2000" b="1">
                <a:solidFill>
                  <a:schemeClr val="bg1"/>
                </a:solidFill>
                <a:latin typeface="幼圆" panose="02010509060101010101" charset="-122"/>
                <a:ea typeface="幼圆" panose="02010509060101010101" charset="-122"/>
              </a:rPr>
              <a:t>主要指标</a:t>
            </a:r>
          </a:p>
        </p:txBody>
      </p:sp>
      <p:sp>
        <p:nvSpPr>
          <p:cNvPr id="11302" name="AutoShape 38"/>
          <p:cNvSpPr/>
          <p:nvPr/>
        </p:nvSpPr>
        <p:spPr>
          <a:xfrm>
            <a:off x="8529320" y="791210"/>
            <a:ext cx="1958975" cy="1049020"/>
          </a:xfrm>
          <a:prstGeom prst="wedgeEllipseCallout">
            <a:avLst>
              <a:gd name="adj1" fmla="val -25421"/>
              <a:gd name="adj2" fmla="val 84714"/>
            </a:avLst>
          </a:prstGeom>
          <a:solidFill>
            <a:schemeClr val="accent1"/>
          </a:solidFill>
          <a:ln w="25400" cap="flat" cmpd="sng">
            <a:solidFill>
              <a:srgbClr val="385D8A"/>
            </a:solidFill>
            <a:prstDash val="solid"/>
            <a:miter/>
            <a:headEnd type="none" w="med" len="med"/>
            <a:tailEnd type="none" w="med" len="med"/>
          </a:ln>
        </p:spPr>
        <p:txBody>
          <a:bodyPr anchor="ctr"/>
          <a:lstStyle/>
          <a:p>
            <a:r>
              <a:rPr lang="zh-CN" altLang="en-US" sz="2000" b="1">
                <a:solidFill>
                  <a:schemeClr val="bg1"/>
                </a:solidFill>
                <a:latin typeface="幼圆" panose="02010509060101010101" charset="-122"/>
                <a:ea typeface="幼圆" panose="02010509060101010101" charset="-122"/>
                <a:cs typeface="幼圆" panose="02010509060101010101" charset="-122"/>
              </a:rPr>
              <a:t>  </a:t>
            </a:r>
            <a:endParaRPr lang="en-US" altLang="zh-CN" sz="2000" b="1">
              <a:solidFill>
                <a:schemeClr val="bg1"/>
              </a:solidFill>
              <a:latin typeface="幼圆" panose="02010509060101010101" charset="-122"/>
              <a:ea typeface="幼圆" panose="02010509060101010101" charset="-122"/>
              <a:cs typeface="幼圆" panose="02010509060101010101" charset="-122"/>
            </a:endParaRPr>
          </a:p>
          <a:p>
            <a:r>
              <a:rPr lang="zh-CN" altLang="en-US" sz="2000" b="1">
                <a:solidFill>
                  <a:schemeClr val="bg1"/>
                </a:solidFill>
                <a:latin typeface="幼圆" panose="02010509060101010101" charset="-122"/>
                <a:ea typeface="幼圆" panose="02010509060101010101" charset="-122"/>
                <a:cs typeface="幼圆" panose="02010509060101010101" charset="-122"/>
              </a:rPr>
              <a:t>核心价值</a:t>
            </a:r>
          </a:p>
          <a:p>
            <a:r>
              <a:rPr lang="zh-CN" altLang="en-US" sz="2000" b="1">
                <a:solidFill>
                  <a:schemeClr val="bg1"/>
                </a:solidFill>
                <a:latin typeface="幼圆" panose="02010509060101010101" charset="-122"/>
                <a:ea typeface="幼圆" panose="02010509060101010101" charset="-122"/>
                <a:cs typeface="幼圆" panose="02010509060101010101" charset="-122"/>
              </a:rPr>
              <a:t>人文精神</a:t>
            </a:r>
            <a:endParaRPr lang="en-US" altLang="zh-CN" sz="2000" b="1">
              <a:solidFill>
                <a:schemeClr val="bg1"/>
              </a:solidFill>
              <a:latin typeface="幼圆" panose="02010509060101010101" charset="-122"/>
              <a:ea typeface="幼圆" panose="02010509060101010101" charset="-122"/>
              <a:cs typeface="幼圆" panose="02010509060101010101" charset="-122"/>
            </a:endParaRPr>
          </a:p>
          <a:p>
            <a:r>
              <a:rPr lang="en-US" altLang="zh-CN" sz="2000" b="1">
                <a:solidFill>
                  <a:schemeClr val="bg1"/>
                </a:solidFill>
                <a:latin typeface="幼圆" panose="02010509060101010101" charset="-122"/>
                <a:ea typeface="幼圆" panose="02010509060101010101" charset="-122"/>
                <a:cs typeface="幼圆" panose="02010509060101010101" charset="-122"/>
              </a:rPr>
              <a:t> </a:t>
            </a:r>
          </a:p>
        </p:txBody>
      </p:sp>
      <p:sp>
        <p:nvSpPr>
          <p:cNvPr id="66562" name="内容占位符 2"/>
          <p:cNvSpPr>
            <a:spLocks noGrp="1"/>
          </p:cNvSpPr>
          <p:nvPr>
            <p:ph idx="1"/>
          </p:nvPr>
        </p:nvSpPr>
        <p:spPr>
          <a:xfrm>
            <a:off x="449580" y="4735830"/>
            <a:ext cx="11043285" cy="1886351"/>
          </a:xfrm>
          <a:solidFill>
            <a:srgbClr val="FFC000"/>
          </a:solidFill>
        </p:spPr>
        <p:style>
          <a:lnRef idx="2">
            <a:schemeClr val="dk1"/>
          </a:lnRef>
          <a:fillRef idx="1">
            <a:schemeClr val="lt1"/>
          </a:fillRef>
          <a:effectRef idx="0">
            <a:schemeClr val="dk1"/>
          </a:effectRef>
          <a:fontRef idx="minor">
            <a:schemeClr val="dk1"/>
          </a:fontRef>
        </p:style>
        <p:txBody>
          <a:bodyPr>
            <a:normAutofit fontScale="90000"/>
          </a:bodyPr>
          <a:lstStyle/>
          <a:p>
            <a:pPr>
              <a:lnSpc>
                <a:spcPct val="120000"/>
              </a:lnSpc>
              <a:spcBef>
                <a:spcPts val="0"/>
              </a:spcBef>
              <a:spcAft>
                <a:spcPts val="0"/>
              </a:spcAft>
            </a:pPr>
            <a:r>
              <a:rPr lang="zh-CN" altLang="zh-CN" u="none" dirty="0">
                <a:solidFill>
                  <a:srgbClr val="000000"/>
                </a:solidFill>
                <a:cs typeface="隶书" panose="02010509060101010101" charset="-122"/>
              </a:rPr>
              <a:t>唯物史观：学习探究历史的核心理论和指导思想；</a:t>
            </a:r>
          </a:p>
          <a:p>
            <a:pPr>
              <a:lnSpc>
                <a:spcPct val="120000"/>
              </a:lnSpc>
              <a:spcBef>
                <a:spcPts val="0"/>
              </a:spcBef>
              <a:spcAft>
                <a:spcPts val="0"/>
              </a:spcAft>
            </a:pPr>
            <a:r>
              <a:rPr lang="zh-CN" altLang="zh-CN" u="none" dirty="0">
                <a:solidFill>
                  <a:srgbClr val="000000"/>
                </a:solidFill>
                <a:cs typeface="隶书" panose="02010509060101010101" charset="-122"/>
              </a:rPr>
              <a:t>时空观念：理解历史的基础，认识历史所必备的核心思维；</a:t>
            </a:r>
          </a:p>
          <a:p>
            <a:pPr>
              <a:lnSpc>
                <a:spcPct val="120000"/>
              </a:lnSpc>
              <a:spcBef>
                <a:spcPts val="0"/>
              </a:spcBef>
              <a:spcAft>
                <a:spcPts val="0"/>
              </a:spcAft>
            </a:pPr>
            <a:r>
              <a:rPr lang="zh-CN" altLang="zh-CN" u="none" dirty="0">
                <a:solidFill>
                  <a:srgbClr val="000000"/>
                </a:solidFill>
                <a:cs typeface="隶书" panose="02010509060101010101" charset="-122"/>
              </a:rPr>
              <a:t>史料实证：学习历史和认识历史，理解和解释历史的核心方法、根本途径；</a:t>
            </a:r>
          </a:p>
          <a:p>
            <a:pPr>
              <a:lnSpc>
                <a:spcPct val="120000"/>
              </a:lnSpc>
              <a:spcBef>
                <a:spcPts val="0"/>
              </a:spcBef>
              <a:spcAft>
                <a:spcPts val="0"/>
              </a:spcAft>
            </a:pPr>
            <a:r>
              <a:rPr lang="zh-CN" altLang="zh-CN" u="none" dirty="0">
                <a:solidFill>
                  <a:srgbClr val="000000"/>
                </a:solidFill>
                <a:cs typeface="隶书" panose="02010509060101010101" charset="-122"/>
              </a:rPr>
              <a:t>历史解释：历史理解和认识基础上叙述历史的核心能力，检验历史知识、能力、方法与历史观的主要指标；家国情怀：学习和认识历史在思想、观念、情感、态度方面的重要体现，实现史学育人的重要标志</a:t>
            </a:r>
          </a:p>
        </p:txBody>
      </p:sp>
      <p:sp>
        <p:nvSpPr>
          <p:cNvPr id="2" name="Freeform 2"/>
          <p:cNvSpPr/>
          <p:nvPr/>
        </p:nvSpPr>
        <p:spPr>
          <a:xfrm>
            <a:off x="2614930" y="3159125"/>
            <a:ext cx="1524000" cy="624840"/>
          </a:xfrm>
          <a:custGeom>
            <a:avLst/>
            <a:gdLst/>
            <a:ahLst/>
            <a:cxnLst>
              <a:cxn ang="0">
                <a:pos x="0"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0" y="0"/>
              </a:cxn>
              <a:cxn ang="0">
                <a:pos x="0" y="0"/>
              </a:cxn>
            </a:cxnLst>
            <a:rect l="0" t="0" r="0" b="0"/>
            <a:pathLst>
              <a:path w="2399" h="2150">
                <a:moveTo>
                  <a:pt x="0" y="0"/>
                </a:moveTo>
                <a:cubicBezTo>
                  <a:pt x="0" y="0"/>
                  <a:pt x="277" y="872"/>
                  <a:pt x="1247" y="816"/>
                </a:cubicBezTo>
                <a:cubicBezTo>
                  <a:pt x="1564" y="816"/>
                  <a:pt x="1884" y="816"/>
                  <a:pt x="1884" y="816"/>
                </a:cubicBezTo>
                <a:cubicBezTo>
                  <a:pt x="1884" y="816"/>
                  <a:pt x="2086" y="812"/>
                  <a:pt x="2080" y="1006"/>
                </a:cubicBezTo>
                <a:cubicBezTo>
                  <a:pt x="2083" y="1313"/>
                  <a:pt x="2086" y="1624"/>
                  <a:pt x="2086" y="1624"/>
                </a:cubicBezTo>
                <a:lnTo>
                  <a:pt x="1952" y="1616"/>
                </a:lnTo>
                <a:lnTo>
                  <a:pt x="2184" y="2150"/>
                </a:lnTo>
                <a:lnTo>
                  <a:pt x="2400" y="1624"/>
                </a:lnTo>
                <a:lnTo>
                  <a:pt x="2272" y="1624"/>
                </a:lnTo>
                <a:cubicBezTo>
                  <a:pt x="2272" y="1624"/>
                  <a:pt x="2269" y="1268"/>
                  <a:pt x="2266" y="913"/>
                </a:cubicBezTo>
                <a:cubicBezTo>
                  <a:pt x="2243" y="646"/>
                  <a:pt x="2011" y="606"/>
                  <a:pt x="2011" y="606"/>
                </a:cubicBezTo>
                <a:cubicBezTo>
                  <a:pt x="1815" y="553"/>
                  <a:pt x="1544" y="618"/>
                  <a:pt x="1093" y="602"/>
                </a:cubicBezTo>
                <a:cubicBezTo>
                  <a:pt x="359" y="509"/>
                  <a:pt x="225" y="0"/>
                  <a:pt x="225" y="0"/>
                </a:cubicBezTo>
                <a:lnTo>
                  <a:pt x="0" y="0"/>
                </a:lnTo>
                <a:close/>
              </a:path>
            </a:pathLst>
          </a:custGeom>
          <a:solidFill>
            <a:srgbClr val="2D2DFF"/>
          </a:solidFill>
          <a:ln w="9525">
            <a:noFill/>
          </a:ln>
        </p:spPr>
        <p:txBody>
          <a:bodyPr/>
          <a:lstStyle/>
          <a:p>
            <a:endParaRPr lang="zh-CN" altLang="en-US"/>
          </a:p>
        </p:txBody>
      </p:sp>
      <p:sp>
        <p:nvSpPr>
          <p:cNvPr id="3" name="Freeform 12"/>
          <p:cNvSpPr/>
          <p:nvPr/>
        </p:nvSpPr>
        <p:spPr>
          <a:xfrm>
            <a:off x="4472305" y="3159125"/>
            <a:ext cx="366395" cy="627380"/>
          </a:xfrm>
          <a:custGeom>
            <a:avLst/>
            <a:gdLst/>
            <a:ahLst/>
            <a:cxnLst>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0"/>
              </a:cxn>
              <a:cxn ang="0">
                <a:pos x="2147483646" y="2147483646"/>
              </a:cxn>
              <a:cxn ang="0">
                <a:pos x="2147483646" y="2147483646"/>
              </a:cxn>
            </a:cxnLst>
            <a:rect l="0" t="0" r="0" b="0"/>
            <a:pathLst>
              <a:path w="577" h="2160">
                <a:moveTo>
                  <a:pt x="150" y="3"/>
                </a:moveTo>
                <a:lnTo>
                  <a:pt x="183" y="1687"/>
                </a:lnTo>
                <a:lnTo>
                  <a:pt x="0" y="1695"/>
                </a:lnTo>
                <a:lnTo>
                  <a:pt x="292" y="2160"/>
                </a:lnTo>
                <a:lnTo>
                  <a:pt x="577" y="1695"/>
                </a:lnTo>
                <a:lnTo>
                  <a:pt x="406" y="1695"/>
                </a:lnTo>
                <a:lnTo>
                  <a:pt x="402" y="0"/>
                </a:lnTo>
                <a:lnTo>
                  <a:pt x="150" y="3"/>
                </a:lnTo>
                <a:close/>
              </a:path>
            </a:pathLst>
          </a:custGeom>
          <a:solidFill>
            <a:srgbClr val="2D2DFF"/>
          </a:solidFill>
          <a:ln w="9525">
            <a:noFill/>
          </a:ln>
        </p:spPr>
        <p:txBody>
          <a:bodyPr/>
          <a:lstStyle/>
          <a:p>
            <a:endParaRPr lang="zh-CN" altLang="en-US"/>
          </a:p>
        </p:txBody>
      </p:sp>
      <p:sp>
        <p:nvSpPr>
          <p:cNvPr id="4" name="Freeform 28"/>
          <p:cNvSpPr/>
          <p:nvPr/>
        </p:nvSpPr>
        <p:spPr>
          <a:xfrm>
            <a:off x="5901055" y="3088005"/>
            <a:ext cx="366395" cy="662940"/>
          </a:xfrm>
          <a:custGeom>
            <a:avLst/>
            <a:gdLst/>
            <a:ahLst/>
            <a:cxnLst>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0"/>
              </a:cxn>
              <a:cxn ang="0">
                <a:pos x="2147483646" y="2147483646"/>
              </a:cxn>
              <a:cxn ang="0">
                <a:pos x="2147483646" y="2147483646"/>
              </a:cxn>
            </a:cxnLst>
            <a:rect l="0" t="0" r="0" b="0"/>
            <a:pathLst>
              <a:path w="577" h="2280">
                <a:moveTo>
                  <a:pt x="150" y="3"/>
                </a:moveTo>
                <a:lnTo>
                  <a:pt x="183" y="1781"/>
                </a:lnTo>
                <a:lnTo>
                  <a:pt x="0" y="1789"/>
                </a:lnTo>
                <a:lnTo>
                  <a:pt x="292" y="2280"/>
                </a:lnTo>
                <a:lnTo>
                  <a:pt x="577" y="1789"/>
                </a:lnTo>
                <a:lnTo>
                  <a:pt x="406" y="1789"/>
                </a:lnTo>
                <a:lnTo>
                  <a:pt x="402" y="0"/>
                </a:lnTo>
                <a:lnTo>
                  <a:pt x="150" y="3"/>
                </a:lnTo>
                <a:close/>
              </a:path>
            </a:pathLst>
          </a:custGeom>
          <a:solidFill>
            <a:srgbClr val="2D2DFF"/>
          </a:solidFill>
          <a:ln w="9525">
            <a:noFill/>
          </a:ln>
        </p:spPr>
        <p:txBody>
          <a:bodyPr/>
          <a:lstStyle/>
          <a:p>
            <a:endParaRPr lang="zh-CN" altLang="en-US"/>
          </a:p>
        </p:txBody>
      </p:sp>
      <p:sp>
        <p:nvSpPr>
          <p:cNvPr id="5" name="Freeform 3"/>
          <p:cNvSpPr/>
          <p:nvPr/>
        </p:nvSpPr>
        <p:spPr>
          <a:xfrm>
            <a:off x="7329805" y="3097530"/>
            <a:ext cx="366395" cy="662940"/>
          </a:xfrm>
          <a:custGeom>
            <a:avLst/>
            <a:gdLst/>
            <a:ahLst/>
            <a:cxnLst>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0"/>
              </a:cxn>
              <a:cxn ang="0">
                <a:pos x="2147483646" y="2147483646"/>
              </a:cxn>
              <a:cxn ang="0">
                <a:pos x="2147483646" y="2147483646"/>
              </a:cxn>
            </a:cxnLst>
            <a:rect l="0" t="0" r="0" b="0"/>
            <a:pathLst>
              <a:path w="577" h="2280">
                <a:moveTo>
                  <a:pt x="150" y="3"/>
                </a:moveTo>
                <a:lnTo>
                  <a:pt x="183" y="1781"/>
                </a:lnTo>
                <a:lnTo>
                  <a:pt x="0" y="1789"/>
                </a:lnTo>
                <a:lnTo>
                  <a:pt x="292" y="2280"/>
                </a:lnTo>
                <a:lnTo>
                  <a:pt x="577" y="1789"/>
                </a:lnTo>
                <a:lnTo>
                  <a:pt x="406" y="1789"/>
                </a:lnTo>
                <a:lnTo>
                  <a:pt x="402" y="0"/>
                </a:lnTo>
                <a:lnTo>
                  <a:pt x="150" y="3"/>
                </a:lnTo>
                <a:close/>
              </a:path>
            </a:pathLst>
          </a:custGeom>
          <a:solidFill>
            <a:srgbClr val="2D2DFF"/>
          </a:solidFill>
          <a:ln w="9525">
            <a:noFill/>
          </a:ln>
        </p:spPr>
        <p:txBody>
          <a:bodyPr/>
          <a:lstStyle/>
          <a:p>
            <a:endParaRPr lang="zh-CN" altLang="en-US"/>
          </a:p>
        </p:txBody>
      </p:sp>
      <p:sp>
        <p:nvSpPr>
          <p:cNvPr id="6" name="Freeform 4"/>
          <p:cNvSpPr/>
          <p:nvPr/>
        </p:nvSpPr>
        <p:spPr>
          <a:xfrm flipH="1">
            <a:off x="8543925" y="3097530"/>
            <a:ext cx="1443355" cy="629285"/>
          </a:xfrm>
          <a:custGeom>
            <a:avLst/>
            <a:gdLst/>
            <a:ahLst/>
            <a:cxnLst>
              <a:cxn ang="0">
                <a:pos x="0"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0" y="0"/>
              </a:cxn>
              <a:cxn ang="0">
                <a:pos x="0" y="0"/>
              </a:cxn>
            </a:cxnLst>
            <a:rect l="0" t="0" r="0" b="0"/>
            <a:pathLst>
              <a:path w="2272" h="2167">
                <a:moveTo>
                  <a:pt x="0" y="0"/>
                </a:moveTo>
                <a:cubicBezTo>
                  <a:pt x="0" y="0"/>
                  <a:pt x="262" y="880"/>
                  <a:pt x="1181" y="822"/>
                </a:cubicBezTo>
                <a:cubicBezTo>
                  <a:pt x="1480" y="822"/>
                  <a:pt x="1783" y="822"/>
                  <a:pt x="1783" y="822"/>
                </a:cubicBezTo>
                <a:cubicBezTo>
                  <a:pt x="1783" y="822"/>
                  <a:pt x="1975" y="818"/>
                  <a:pt x="1969" y="1014"/>
                </a:cubicBezTo>
                <a:cubicBezTo>
                  <a:pt x="1972" y="1324"/>
                  <a:pt x="1975" y="1637"/>
                  <a:pt x="1975" y="1637"/>
                </a:cubicBezTo>
                <a:lnTo>
                  <a:pt x="1848" y="1629"/>
                </a:lnTo>
                <a:lnTo>
                  <a:pt x="2068" y="2167"/>
                </a:lnTo>
                <a:lnTo>
                  <a:pt x="2272" y="1637"/>
                </a:lnTo>
                <a:lnTo>
                  <a:pt x="2151" y="1637"/>
                </a:lnTo>
                <a:cubicBezTo>
                  <a:pt x="2151" y="1637"/>
                  <a:pt x="2148" y="1279"/>
                  <a:pt x="2145" y="920"/>
                </a:cubicBezTo>
                <a:cubicBezTo>
                  <a:pt x="2124" y="651"/>
                  <a:pt x="1904" y="611"/>
                  <a:pt x="1904" y="611"/>
                </a:cubicBezTo>
                <a:cubicBezTo>
                  <a:pt x="1719" y="558"/>
                  <a:pt x="1462" y="623"/>
                  <a:pt x="1035" y="607"/>
                </a:cubicBezTo>
                <a:cubicBezTo>
                  <a:pt x="340" y="513"/>
                  <a:pt x="213" y="0"/>
                  <a:pt x="213" y="0"/>
                </a:cubicBezTo>
                <a:lnTo>
                  <a:pt x="0" y="0"/>
                </a:lnTo>
                <a:close/>
              </a:path>
            </a:pathLst>
          </a:custGeom>
          <a:solidFill>
            <a:srgbClr val="2D2DFF"/>
          </a:solidFill>
          <a:ln w="9525">
            <a:noFill/>
          </a:ln>
        </p:spPr>
        <p:txBody>
          <a:bodyPr/>
          <a:lstStyle/>
          <a:p>
            <a:endParaRPr lang="zh-CN" altLang="en-US"/>
          </a:p>
        </p:txBody>
      </p:sp>
      <p:grpSp>
        <p:nvGrpSpPr>
          <p:cNvPr id="8" name="组合 7"/>
          <p:cNvGrpSpPr/>
          <p:nvPr/>
        </p:nvGrpSpPr>
        <p:grpSpPr>
          <a:xfrm>
            <a:off x="3600451" y="3751981"/>
            <a:ext cx="5357813" cy="572800"/>
            <a:chOff x="5655" y="5909"/>
            <a:chExt cx="8438" cy="1224"/>
          </a:xfrm>
        </p:grpSpPr>
        <p:sp>
          <p:nvSpPr>
            <p:cNvPr id="7177" name="AutoShape 10"/>
            <p:cNvSpPr/>
            <p:nvPr/>
          </p:nvSpPr>
          <p:spPr>
            <a:xfrm>
              <a:off x="5655" y="5909"/>
              <a:ext cx="8438" cy="1200"/>
            </a:xfrm>
            <a:prstGeom prst="roundRect">
              <a:avLst>
                <a:gd name="adj" fmla="val 16667"/>
              </a:avLst>
            </a:prstGeom>
            <a:solidFill>
              <a:schemeClr val="bg1"/>
            </a:solidFill>
            <a:ln w="57150" cap="flat" cmpd="sng">
              <a:solidFill>
                <a:srgbClr val="10003F"/>
              </a:solidFill>
              <a:prstDash val="solid"/>
              <a:round/>
              <a:headEnd type="none" w="med" len="med"/>
              <a:tailEnd type="none" w="med" len="med"/>
            </a:ln>
          </p:spPr>
          <p:txBody>
            <a:bodyPr wrap="none" anchor="ctr">
              <a:scene3d>
                <a:camera prst="orthographicFront"/>
                <a:lightRig rig="threePt" dir="t"/>
              </a:scene3d>
            </a:bodyPr>
            <a:lstStyle/>
            <a:p>
              <a:pPr eaLnBrk="0" hangingPunct="0"/>
              <a:endParaRPr lang="zh-CN" altLang="zh-CN">
                <a:solidFill>
                  <a:schemeClr val="tx1"/>
                </a:solidFill>
                <a:effectLst>
                  <a:outerShdw blurRad="38100" dist="19050" dir="2700000" algn="tl" rotWithShape="0">
                    <a:schemeClr val="dk1">
                      <a:alpha val="40000"/>
                    </a:schemeClr>
                  </a:outerShdw>
                </a:effectLst>
                <a:latin typeface="Verdana" panose="020B0604030504040204" pitchFamily="34" charset="0"/>
                <a:ea typeface="微软雅黑" panose="020B0503020204020204" charset="-122"/>
              </a:endParaRPr>
            </a:p>
          </p:txBody>
        </p:sp>
        <p:sp>
          <p:nvSpPr>
            <p:cNvPr id="7" name="Rectangle 11"/>
            <p:cNvSpPr/>
            <p:nvPr/>
          </p:nvSpPr>
          <p:spPr>
            <a:xfrm>
              <a:off x="5683" y="6017"/>
              <a:ext cx="8327" cy="1116"/>
            </a:xfrm>
            <a:prstGeom prst="rect">
              <a:avLst/>
            </a:prstGeom>
            <a:solidFill>
              <a:srgbClr val="FFC000"/>
            </a:solidFill>
            <a:ln w="9525">
              <a:solidFill>
                <a:srgbClr val="10003F"/>
              </a:solidFill>
            </a:ln>
          </p:spPr>
          <p:txBody>
            <a:bodyPr wrap="square" anchor="t">
              <a:spAutoFit/>
            </a:bodyPr>
            <a:lstStyle/>
            <a:p>
              <a:pPr algn="ctr" eaLnBrk="0" hangingPunct="0"/>
              <a:r>
                <a:rPr lang="zh-CN" altLang="zh-CN" sz="2800" b="1">
                  <a:solidFill>
                    <a:schemeClr val="tx1"/>
                  </a:solidFill>
                  <a:latin typeface="微软雅黑" panose="020B0503020204020204" charset="-122"/>
                  <a:ea typeface="微软雅黑" panose="020B0503020204020204" charset="-122"/>
                  <a:cs typeface="微软雅黑" panose="020B0503020204020204" charset="-122"/>
                </a:rPr>
                <a:t> 历史学科素养之间的关联</a:t>
              </a:r>
            </a:p>
          </p:txBody>
        </p:sp>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98"/>
                                        </p:tgtEl>
                                        <p:attrNameLst>
                                          <p:attrName>style.visibility</p:attrName>
                                        </p:attrNameLst>
                                      </p:cBhvr>
                                      <p:to>
                                        <p:strVal val="visible"/>
                                      </p:to>
                                    </p:set>
                                    <p:animEffect transition="in" filter="blinds(horizontal)">
                                      <p:cBhvr>
                                        <p:cTn id="7" dur="500"/>
                                        <p:tgtEl>
                                          <p:spTgt spid="112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99"/>
                                        </p:tgtEl>
                                        <p:attrNameLst>
                                          <p:attrName>style.visibility</p:attrName>
                                        </p:attrNameLst>
                                      </p:cBhvr>
                                      <p:to>
                                        <p:strVal val="visible"/>
                                      </p:to>
                                    </p:set>
                                    <p:animEffect transition="in" filter="blinds(horizontal)">
                                      <p:cBhvr>
                                        <p:cTn id="12" dur="500"/>
                                        <p:tgtEl>
                                          <p:spTgt spid="1129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300"/>
                                        </p:tgtEl>
                                        <p:attrNameLst>
                                          <p:attrName>style.visibility</p:attrName>
                                        </p:attrNameLst>
                                      </p:cBhvr>
                                      <p:to>
                                        <p:strVal val="visible"/>
                                      </p:to>
                                    </p:set>
                                    <p:animEffect transition="in" filter="blinds(horizontal)">
                                      <p:cBhvr>
                                        <p:cTn id="17" dur="500"/>
                                        <p:tgtEl>
                                          <p:spTgt spid="1130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301"/>
                                        </p:tgtEl>
                                        <p:attrNameLst>
                                          <p:attrName>style.visibility</p:attrName>
                                        </p:attrNameLst>
                                      </p:cBhvr>
                                      <p:to>
                                        <p:strVal val="visible"/>
                                      </p:to>
                                    </p:set>
                                    <p:animEffect transition="in" filter="blinds(horizontal)">
                                      <p:cBhvr>
                                        <p:cTn id="22" dur="500"/>
                                        <p:tgtEl>
                                          <p:spTgt spid="1130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302"/>
                                        </p:tgtEl>
                                        <p:attrNameLst>
                                          <p:attrName>style.visibility</p:attrName>
                                        </p:attrNameLst>
                                      </p:cBhvr>
                                      <p:to>
                                        <p:strVal val="visible"/>
                                      </p:to>
                                    </p:set>
                                    <p:animEffect transition="in" filter="blinds(horizontal)">
                                      <p:cBhvr>
                                        <p:cTn id="27" dur="500"/>
                                        <p:tgtEl>
                                          <p:spTgt spid="11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8" grpId="0" bldLvl="0" animBg="1"/>
      <p:bldP spid="11299" grpId="0" bldLvl="0" animBg="1"/>
      <p:bldP spid="11300" grpId="0" bldLvl="0" animBg="1"/>
      <p:bldP spid="11301" grpId="0" bldLvl="0" animBg="1"/>
      <p:bldP spid="1130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图片 1"/>
          <p:cNvPicPr>
            <a:picLocks noChangeAspect="1"/>
          </p:cNvPicPr>
          <p:nvPr/>
        </p:nvPicPr>
        <p:blipFill>
          <a:blip r:embed="rId2">
            <a:extLst>
              <a:ext uri="{28A0092B-C50C-407E-A947-70E740481C1C}">
                <a14:useLocalDpi xmlns:a14="http://schemas.microsoft.com/office/drawing/2010/main" val="0"/>
              </a:ext>
            </a:extLst>
          </a:blip>
          <a:srcRect b="14653"/>
          <a:stretch>
            <a:fillRect/>
          </a:stretch>
        </p:blipFill>
        <p:spPr bwMode="auto">
          <a:xfrm>
            <a:off x="1720209" y="1081130"/>
            <a:ext cx="8548255" cy="305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1"/>
          <p:cNvSpPr txBox="1"/>
          <p:nvPr/>
        </p:nvSpPr>
        <p:spPr>
          <a:xfrm>
            <a:off x="3411816" y="231847"/>
            <a:ext cx="5184576" cy="849283"/>
          </a:xfrm>
          <a:prstGeom prst="rect">
            <a:avLst/>
          </a:prstGeom>
        </p:spPr>
        <p:txBody>
          <a:bodyPr lIns="88349" tIns="44175" rIns="88349" bIns="44175">
            <a:normAutofit fontScale="75000" lnSpcReduction="2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defTabSz="798195">
              <a:defRPr/>
            </a:pPr>
            <a:r>
              <a:rPr lang="zh-CN" altLang="en-US" sz="3840" b="1" dirty="0">
                <a:solidFill>
                  <a:srgbClr val="0000CC"/>
                </a:solidFill>
                <a:latin typeface="华文琥珀" panose="02010800040101010101" pitchFamily="2" charset="-122"/>
                <a:ea typeface="华文琥珀" panose="02010800040101010101" pitchFamily="2" charset="-122"/>
              </a:rPr>
              <a:t>历史学科五个核心素养的启示</a:t>
            </a:r>
            <a:endParaRPr lang="zh-CN" altLang="en-US" sz="3840" b="1" dirty="0">
              <a:solidFill>
                <a:srgbClr val="FF0000"/>
              </a:solidFill>
              <a:latin typeface="华文琥珀" panose="02010800040101010101" pitchFamily="2" charset="-122"/>
              <a:ea typeface="华文琥珀" panose="02010800040101010101" pitchFamily="2" charset="-122"/>
            </a:endParaRPr>
          </a:p>
        </p:txBody>
      </p:sp>
      <p:grpSp>
        <p:nvGrpSpPr>
          <p:cNvPr id="10" name="组合 9"/>
          <p:cNvGrpSpPr/>
          <p:nvPr/>
        </p:nvGrpSpPr>
        <p:grpSpPr>
          <a:xfrm>
            <a:off x="1827640" y="4221088"/>
            <a:ext cx="8536720" cy="911056"/>
            <a:chOff x="395536" y="5117329"/>
            <a:chExt cx="8536720" cy="911056"/>
          </a:xfrm>
          <a:solidFill>
            <a:schemeClr val="tx2">
              <a:lumMod val="60000"/>
              <a:lumOff val="40000"/>
            </a:schemeClr>
          </a:solidFill>
        </p:grpSpPr>
        <p:sp>
          <p:nvSpPr>
            <p:cNvPr id="2" name="文本框 1"/>
            <p:cNvSpPr txBox="1"/>
            <p:nvPr/>
          </p:nvSpPr>
          <p:spPr>
            <a:xfrm>
              <a:off x="395536" y="5198440"/>
              <a:ext cx="1584176" cy="829945"/>
            </a:xfrm>
            <a:prstGeom prst="rect">
              <a:avLst/>
            </a:prstGeom>
            <a:solidFill>
              <a:schemeClr val="accent2"/>
            </a:solidFill>
            <a:ln w="28575">
              <a:solidFill>
                <a:schemeClr val="tx1"/>
              </a:solidFill>
            </a:ln>
          </p:spPr>
          <p:txBody>
            <a:bodyPr wrap="square" rtlCol="0">
              <a:spAutoFit/>
            </a:bodyPr>
            <a:lstStyle/>
            <a:p>
              <a:pPr algn="ctr">
                <a:defRPr/>
              </a:pPr>
              <a:r>
                <a:rPr lang="zh-CN" altLang="en-US" sz="2400" b="1" dirty="0">
                  <a:solidFill>
                    <a:srgbClr val="2D2DFF"/>
                  </a:solidFill>
                  <a:latin typeface="+mj-ea"/>
                  <a:ea typeface="+mj-ea"/>
                </a:rPr>
                <a:t>世界观</a:t>
              </a:r>
            </a:p>
            <a:p>
              <a:pPr algn="ctr">
                <a:defRPr/>
              </a:pPr>
              <a:r>
                <a:rPr lang="zh-CN" altLang="en-US" sz="2400" b="1" dirty="0">
                  <a:solidFill>
                    <a:srgbClr val="2D2DFF"/>
                  </a:solidFill>
                  <a:latin typeface="+mj-ea"/>
                  <a:ea typeface="+mj-ea"/>
                </a:rPr>
                <a:t>（站位</a:t>
              </a:r>
              <a:r>
                <a:rPr lang="en-US" altLang="zh-CN" sz="2400" b="1" dirty="0">
                  <a:solidFill>
                    <a:srgbClr val="2D2DFF"/>
                  </a:solidFill>
                  <a:latin typeface="+mj-ea"/>
                  <a:ea typeface="+mj-ea"/>
                </a:rPr>
                <a:t>)</a:t>
              </a:r>
            </a:p>
          </p:txBody>
        </p:sp>
        <p:sp>
          <p:nvSpPr>
            <p:cNvPr id="5" name="文本框 4"/>
            <p:cNvSpPr txBox="1"/>
            <p:nvPr/>
          </p:nvSpPr>
          <p:spPr>
            <a:xfrm>
              <a:off x="3624548" y="5198439"/>
              <a:ext cx="1894904" cy="829945"/>
            </a:xfrm>
            <a:prstGeom prst="rect">
              <a:avLst/>
            </a:prstGeom>
            <a:solidFill>
              <a:schemeClr val="accent2"/>
            </a:solidFill>
            <a:ln w="28575">
              <a:solidFill>
                <a:schemeClr val="tx1"/>
              </a:solidFill>
            </a:ln>
          </p:spPr>
          <p:txBody>
            <a:bodyPr wrap="square" rtlCol="0">
              <a:spAutoFit/>
            </a:bodyPr>
            <a:lstStyle/>
            <a:p>
              <a:pPr algn="ctr">
                <a:defRPr/>
              </a:pPr>
              <a:r>
                <a:rPr lang="zh-CN" altLang="en-US" sz="2400" b="1" dirty="0">
                  <a:solidFill>
                    <a:srgbClr val="2D2DFF"/>
                  </a:solidFill>
                  <a:latin typeface="+mj-ea"/>
                  <a:ea typeface="+mj-ea"/>
                </a:rPr>
                <a:t>过程方法</a:t>
              </a:r>
              <a:endParaRPr lang="en-US" altLang="zh-CN" sz="2400" b="1" dirty="0">
                <a:solidFill>
                  <a:srgbClr val="2D2DFF"/>
                </a:solidFill>
                <a:latin typeface="+mj-ea"/>
                <a:ea typeface="+mj-ea"/>
              </a:endParaRPr>
            </a:p>
            <a:p>
              <a:pPr algn="ctr">
                <a:defRPr/>
              </a:pPr>
              <a:r>
                <a:rPr lang="zh-CN" altLang="en-US" sz="2400" b="1" dirty="0">
                  <a:solidFill>
                    <a:srgbClr val="2D2DFF"/>
                  </a:solidFill>
                  <a:latin typeface="+mj-ea"/>
                  <a:ea typeface="+mj-ea"/>
                </a:rPr>
                <a:t>（能力）</a:t>
              </a:r>
            </a:p>
          </p:txBody>
        </p:sp>
        <p:sp>
          <p:nvSpPr>
            <p:cNvPr id="6" name="文本框 5"/>
            <p:cNvSpPr txBox="1"/>
            <p:nvPr/>
          </p:nvSpPr>
          <p:spPr>
            <a:xfrm>
              <a:off x="7037352" y="5117329"/>
              <a:ext cx="1894904" cy="829945"/>
            </a:xfrm>
            <a:prstGeom prst="rect">
              <a:avLst/>
            </a:prstGeom>
            <a:solidFill>
              <a:schemeClr val="accent2"/>
            </a:solidFill>
            <a:ln w="28575">
              <a:solidFill>
                <a:schemeClr val="tx1"/>
              </a:solidFill>
            </a:ln>
          </p:spPr>
          <p:txBody>
            <a:bodyPr wrap="square" rtlCol="0">
              <a:spAutoFit/>
            </a:bodyPr>
            <a:lstStyle/>
            <a:p>
              <a:pPr algn="ctr">
                <a:defRPr/>
              </a:pPr>
              <a:r>
                <a:rPr lang="zh-CN" altLang="en-US" sz="2400" b="1" dirty="0">
                  <a:solidFill>
                    <a:srgbClr val="2D2DFF"/>
                  </a:solidFill>
                  <a:latin typeface="+mj-ea"/>
                  <a:ea typeface="+mj-ea"/>
                </a:rPr>
                <a:t>态度情感</a:t>
              </a:r>
              <a:endParaRPr lang="en-US" altLang="zh-CN" sz="2400" b="1" dirty="0">
                <a:solidFill>
                  <a:srgbClr val="2D2DFF"/>
                </a:solidFill>
                <a:latin typeface="+mj-ea"/>
                <a:ea typeface="+mj-ea"/>
              </a:endParaRPr>
            </a:p>
            <a:p>
              <a:pPr algn="ctr">
                <a:defRPr/>
              </a:pPr>
              <a:r>
                <a:rPr lang="zh-CN" altLang="en-US" sz="2400" b="1" dirty="0">
                  <a:solidFill>
                    <a:srgbClr val="2D2DFF"/>
                  </a:solidFill>
                  <a:latin typeface="+mj-ea"/>
                  <a:ea typeface="+mj-ea"/>
                </a:rPr>
                <a:t>（品德）</a:t>
              </a:r>
            </a:p>
          </p:txBody>
        </p:sp>
        <p:sp>
          <p:nvSpPr>
            <p:cNvPr id="4" name="箭头: 燕尾形 3"/>
            <p:cNvSpPr/>
            <p:nvPr/>
          </p:nvSpPr>
          <p:spPr>
            <a:xfrm>
              <a:off x="2123624" y="5532829"/>
              <a:ext cx="1356804" cy="230833"/>
            </a:xfrm>
            <a:prstGeom prst="notch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a:solidFill>
                  <a:srgbClr val="2D2DFF"/>
                </a:solidFill>
                <a:latin typeface="+mj-ea"/>
                <a:ea typeface="+mj-ea"/>
              </a:endParaRPr>
            </a:p>
          </p:txBody>
        </p:sp>
        <p:sp>
          <p:nvSpPr>
            <p:cNvPr id="8" name="箭头: 燕尾形 7"/>
            <p:cNvSpPr/>
            <p:nvPr/>
          </p:nvSpPr>
          <p:spPr>
            <a:xfrm>
              <a:off x="5600000" y="5417412"/>
              <a:ext cx="1356804" cy="230833"/>
            </a:xfrm>
            <a:prstGeom prst="notch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a:solidFill>
                  <a:srgbClr val="2D2DFF"/>
                </a:solidFill>
                <a:latin typeface="+mj-ea"/>
                <a:ea typeface="+mj-ea"/>
              </a:endParaRPr>
            </a:p>
          </p:txBody>
        </p:sp>
        <p:sp>
          <p:nvSpPr>
            <p:cNvPr id="11" name="文本框 10"/>
            <p:cNvSpPr txBox="1"/>
            <p:nvPr/>
          </p:nvSpPr>
          <p:spPr>
            <a:xfrm>
              <a:off x="2339752" y="5229200"/>
              <a:ext cx="864096" cy="369332"/>
            </a:xfrm>
            <a:prstGeom prst="rect">
              <a:avLst/>
            </a:prstGeom>
            <a:solidFill>
              <a:schemeClr val="accent2"/>
            </a:solidFill>
          </p:spPr>
          <p:txBody>
            <a:bodyPr wrap="square">
              <a:spAutoFit/>
            </a:bodyPr>
            <a:lstStyle/>
            <a:p>
              <a:pPr algn="ctr">
                <a:defRPr/>
              </a:pPr>
              <a:r>
                <a:rPr lang="zh-CN" altLang="en-US" b="1" dirty="0">
                  <a:ln w="0"/>
                  <a:solidFill>
                    <a:srgbClr val="2D2DFF"/>
                  </a:solidFill>
                  <a:effectLst>
                    <a:outerShdw blurRad="38100" dist="19050" dir="2700000" algn="tl" rotWithShape="0">
                      <a:srgbClr val="000000">
                        <a:alpha val="40000"/>
                      </a:srgbClr>
                    </a:outerShdw>
                  </a:effectLst>
                  <a:latin typeface="+mj-ea"/>
                  <a:ea typeface="+mj-ea"/>
                </a:rPr>
                <a:t>指导</a:t>
              </a:r>
            </a:p>
          </p:txBody>
        </p:sp>
        <p:sp>
          <p:nvSpPr>
            <p:cNvPr id="12" name="文本框 11"/>
            <p:cNvSpPr txBox="1"/>
            <p:nvPr/>
          </p:nvSpPr>
          <p:spPr>
            <a:xfrm>
              <a:off x="5796136" y="5157192"/>
              <a:ext cx="864096" cy="369332"/>
            </a:xfrm>
            <a:prstGeom prst="rect">
              <a:avLst/>
            </a:prstGeom>
            <a:solidFill>
              <a:schemeClr val="accent2"/>
            </a:solidFill>
          </p:spPr>
          <p:txBody>
            <a:bodyPr wrap="square">
              <a:spAutoFit/>
            </a:bodyPr>
            <a:lstStyle/>
            <a:p>
              <a:pPr algn="ctr">
                <a:defRPr/>
              </a:pPr>
              <a:r>
                <a:rPr lang="zh-CN" altLang="en-US" b="1" dirty="0">
                  <a:ln w="0"/>
                  <a:solidFill>
                    <a:srgbClr val="2D2DFF"/>
                  </a:solidFill>
                  <a:effectLst>
                    <a:outerShdw blurRad="38100" dist="19050" dir="2700000" algn="tl" rotWithShape="0">
                      <a:srgbClr val="000000">
                        <a:alpha val="40000"/>
                      </a:srgbClr>
                    </a:outerShdw>
                  </a:effectLst>
                  <a:latin typeface="+mj-ea"/>
                  <a:ea typeface="+mj-ea"/>
                </a:rPr>
                <a:t>升华</a:t>
              </a:r>
            </a:p>
          </p:txBody>
        </p:sp>
      </p:grpSp>
      <p:sp>
        <p:nvSpPr>
          <p:cNvPr id="13" name="文本框 12"/>
          <p:cNvSpPr txBox="1"/>
          <p:nvPr/>
        </p:nvSpPr>
        <p:spPr>
          <a:xfrm>
            <a:off x="148318" y="5311253"/>
            <a:ext cx="11895364" cy="1200329"/>
          </a:xfrm>
          <a:prstGeom prst="rect">
            <a:avLst/>
          </a:prstGeom>
          <a:solidFill>
            <a:srgbClr val="FF0000"/>
          </a:solidFill>
          <a:ln>
            <a:solidFill>
              <a:srgbClr val="2106E8"/>
            </a:solidFill>
          </a:ln>
        </p:spPr>
        <p:txBody>
          <a:bodyPr wrap="square" rtlCol="0">
            <a:spAutoFit/>
          </a:bodyPr>
          <a:lstStyle/>
          <a:p>
            <a:pPr>
              <a:defRPr/>
            </a:pPr>
            <a:r>
              <a:rPr lang="zh-CN" altLang="en-US" sz="2400" b="1" dirty="0">
                <a:solidFill>
                  <a:srgbClr val="000000"/>
                </a:solidFill>
                <a:latin typeface="华文新魏" panose="02010800040101010101" pitchFamily="2" charset="-122"/>
                <a:ea typeface="华文新魏" panose="02010800040101010101" pitchFamily="2" charset="-122"/>
              </a:rPr>
              <a:t>启示：教师应改变传统的课程观，不再视课本内容就是教学内容，改变“教材是唯一”、“围绕教材教教材”“围绕教材啃知识”的传统思 维，要一切以课标为准绳，把“教材视为第一现场”，围绕核心素养目标的达成思考教学内容与实施方案</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139419" y="2289572"/>
            <a:ext cx="398347" cy="1144343"/>
            <a:chOff x="7148948" y="2531570"/>
            <a:chExt cx="398347" cy="1144342"/>
          </a:xfrm>
        </p:grpSpPr>
        <p:cxnSp>
          <p:nvCxnSpPr>
            <p:cNvPr id="8" name="直接连接符 7"/>
            <p:cNvCxnSpPr/>
            <p:nvPr/>
          </p:nvCxnSpPr>
          <p:spPr>
            <a:xfrm flipH="1">
              <a:off x="7354129" y="2913430"/>
              <a:ext cx="1" cy="762482"/>
            </a:xfrm>
            <a:prstGeom prst="line">
              <a:avLst/>
            </a:prstGeom>
            <a:ln w="34925" cmpd="sng">
              <a:solidFill>
                <a:srgbClr val="202020"/>
              </a:solidFill>
              <a:prstDash val="solid"/>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7148948" y="2531570"/>
              <a:ext cx="398347" cy="432731"/>
              <a:chOff x="7148948" y="2531570"/>
              <a:chExt cx="398347" cy="432731"/>
            </a:xfrm>
          </p:grpSpPr>
          <p:sp>
            <p:nvSpPr>
              <p:cNvPr id="10" name="椭圆 9"/>
              <p:cNvSpPr/>
              <p:nvPr/>
            </p:nvSpPr>
            <p:spPr>
              <a:xfrm>
                <a:off x="7159500" y="2576506"/>
                <a:ext cx="387795" cy="387795"/>
              </a:xfrm>
              <a:prstGeom prst="ellipse">
                <a:avLst/>
              </a:prstGeom>
              <a:solidFill>
                <a:schemeClr val="bg2"/>
              </a:solidFill>
              <a:ln w="34925" cmpd="sng">
                <a:solidFill>
                  <a:srgbClr val="20202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11" name="文本框 44"/>
              <p:cNvSpPr txBox="1"/>
              <p:nvPr/>
            </p:nvSpPr>
            <p:spPr>
              <a:xfrm>
                <a:off x="7148948" y="2531570"/>
                <a:ext cx="339725" cy="398780"/>
              </a:xfrm>
              <a:prstGeom prst="rect">
                <a:avLst/>
              </a:prstGeom>
              <a:noFill/>
              <a:ln w="34925" cmpd="sng">
                <a:noFill/>
                <a:prstDash val="solid"/>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2</a:t>
                </a:r>
              </a:p>
            </p:txBody>
          </p:sp>
        </p:grpSp>
      </p:grpSp>
      <p:grpSp>
        <p:nvGrpSpPr>
          <p:cNvPr id="12" name="组合 11"/>
          <p:cNvGrpSpPr/>
          <p:nvPr/>
        </p:nvGrpSpPr>
        <p:grpSpPr>
          <a:xfrm>
            <a:off x="4630447" y="4134119"/>
            <a:ext cx="395565" cy="1099653"/>
            <a:chOff x="4630439" y="3891279"/>
            <a:chExt cx="395564" cy="1099653"/>
          </a:xfrm>
        </p:grpSpPr>
        <p:cxnSp>
          <p:nvCxnSpPr>
            <p:cNvPr id="13" name="直接连接符 12"/>
            <p:cNvCxnSpPr/>
            <p:nvPr/>
          </p:nvCxnSpPr>
          <p:spPr>
            <a:xfrm flipV="1">
              <a:off x="4832837" y="3891279"/>
              <a:ext cx="0" cy="762730"/>
            </a:xfrm>
            <a:prstGeom prst="line">
              <a:avLst/>
            </a:prstGeom>
            <a:solidFill>
              <a:srgbClr val="375BA5"/>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4630439" y="4554429"/>
              <a:ext cx="395564" cy="436503"/>
              <a:chOff x="4630439" y="4554429"/>
              <a:chExt cx="395564" cy="436503"/>
            </a:xfrm>
          </p:grpSpPr>
          <p:sp>
            <p:nvSpPr>
              <p:cNvPr id="15" name="椭圆 14"/>
              <p:cNvSpPr/>
              <p:nvPr/>
            </p:nvSpPr>
            <p:spPr>
              <a:xfrm flipV="1">
                <a:off x="4638208" y="4603137"/>
                <a:ext cx="387795" cy="3877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16" name="文本框 43"/>
              <p:cNvSpPr txBox="1"/>
              <p:nvPr/>
            </p:nvSpPr>
            <p:spPr>
              <a:xfrm>
                <a:off x="4630439" y="4554429"/>
                <a:ext cx="339724"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1</a:t>
                </a:r>
              </a:p>
            </p:txBody>
          </p:sp>
        </p:grpSp>
      </p:grpSp>
      <p:grpSp>
        <p:nvGrpSpPr>
          <p:cNvPr id="17" name="组合 16"/>
          <p:cNvGrpSpPr/>
          <p:nvPr/>
        </p:nvGrpSpPr>
        <p:grpSpPr>
          <a:xfrm>
            <a:off x="2098240" y="2264589"/>
            <a:ext cx="415348" cy="1169321"/>
            <a:chOff x="2098242" y="2506590"/>
            <a:chExt cx="415348" cy="1169322"/>
          </a:xfrm>
        </p:grpSpPr>
        <p:cxnSp>
          <p:nvCxnSpPr>
            <p:cNvPr id="18" name="直接连接符 17"/>
            <p:cNvCxnSpPr/>
            <p:nvPr/>
          </p:nvCxnSpPr>
          <p:spPr>
            <a:xfrm flipH="1">
              <a:off x="2320424" y="2913430"/>
              <a:ext cx="1" cy="762482"/>
            </a:xfrm>
            <a:prstGeom prst="line">
              <a:avLst/>
            </a:prstGeom>
            <a:ln w="19050">
              <a:solidFill>
                <a:srgbClr val="202020"/>
              </a:solidFill>
            </a:ln>
          </p:spPr>
          <p:style>
            <a:lnRef idx="1">
              <a:schemeClr val="accent4"/>
            </a:lnRef>
            <a:fillRef idx="2">
              <a:schemeClr val="accent4"/>
            </a:fillRef>
            <a:effectRef idx="1">
              <a:schemeClr val="accent4"/>
            </a:effectRef>
            <a:fontRef idx="minor">
              <a:schemeClr val="dk1"/>
            </a:fontRef>
          </p:style>
        </p:cxnSp>
        <p:grpSp>
          <p:nvGrpSpPr>
            <p:cNvPr id="19" name="组合 18"/>
            <p:cNvGrpSpPr/>
            <p:nvPr/>
          </p:nvGrpSpPr>
          <p:grpSpPr>
            <a:xfrm>
              <a:off x="2098242" y="2506590"/>
              <a:ext cx="415348" cy="457711"/>
              <a:chOff x="2098242" y="2506590"/>
              <a:chExt cx="415348" cy="457711"/>
            </a:xfrm>
          </p:grpSpPr>
          <p:sp>
            <p:nvSpPr>
              <p:cNvPr id="20" name="椭圆 19"/>
              <p:cNvSpPr/>
              <p:nvPr/>
            </p:nvSpPr>
            <p:spPr>
              <a:xfrm>
                <a:off x="2125795" y="2576506"/>
                <a:ext cx="387795" cy="38779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1" name="文本框 42"/>
              <p:cNvSpPr txBox="1"/>
              <p:nvPr/>
            </p:nvSpPr>
            <p:spPr>
              <a:xfrm>
                <a:off x="2098242" y="2506590"/>
                <a:ext cx="386715" cy="39878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grpSp>
      </p:grpSp>
      <p:sp>
        <p:nvSpPr>
          <p:cNvPr id="22" name="矩形 21"/>
          <p:cNvSpPr/>
          <p:nvPr/>
        </p:nvSpPr>
        <p:spPr>
          <a:xfrm>
            <a:off x="925830" y="4977765"/>
            <a:ext cx="252031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3" name="矩形 22"/>
          <p:cNvSpPr/>
          <p:nvPr/>
        </p:nvSpPr>
        <p:spPr>
          <a:xfrm flipV="1">
            <a:off x="3612534" y="1207570"/>
            <a:ext cx="2520001" cy="54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6074347" y="5542753"/>
            <a:ext cx="2520001" cy="54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5" name="矩形 24"/>
          <p:cNvSpPr/>
          <p:nvPr/>
        </p:nvSpPr>
        <p:spPr>
          <a:xfrm flipV="1">
            <a:off x="8659495" y="1091565"/>
            <a:ext cx="2663190" cy="762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grpSp>
        <p:nvGrpSpPr>
          <p:cNvPr id="26" name="组合 25"/>
          <p:cNvGrpSpPr/>
          <p:nvPr/>
        </p:nvGrpSpPr>
        <p:grpSpPr>
          <a:xfrm>
            <a:off x="1059695" y="3272991"/>
            <a:ext cx="2520000" cy="687635"/>
            <a:chOff x="1059694" y="3272990"/>
            <a:chExt cx="2519999" cy="687635"/>
          </a:xfrm>
          <a:solidFill>
            <a:schemeClr val="bg1"/>
          </a:solidFill>
        </p:grpSpPr>
        <p:sp>
          <p:nvSpPr>
            <p:cNvPr id="27" name="五边形 26"/>
            <p:cNvSpPr/>
            <p:nvPr/>
          </p:nvSpPr>
          <p:spPr>
            <a:xfrm rot="16200000">
              <a:off x="1975876" y="2356808"/>
              <a:ext cx="687635" cy="2519999"/>
            </a:xfrm>
            <a:prstGeom prst="homePlate">
              <a:avLst>
                <a:gd name="adj" fmla="val 48709"/>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8" name="文本框 34"/>
            <p:cNvSpPr txBox="1"/>
            <p:nvPr/>
          </p:nvSpPr>
          <p:spPr>
            <a:xfrm>
              <a:off x="1259246" y="3502009"/>
              <a:ext cx="2120892"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调整方案</a:t>
              </a:r>
            </a:p>
          </p:txBody>
        </p:sp>
      </p:grpSp>
      <p:grpSp>
        <p:nvGrpSpPr>
          <p:cNvPr id="30" name="组合 29"/>
          <p:cNvGrpSpPr/>
          <p:nvPr/>
        </p:nvGrpSpPr>
        <p:grpSpPr>
          <a:xfrm>
            <a:off x="6083873" y="3272993"/>
            <a:ext cx="2520000" cy="687635"/>
            <a:chOff x="6093398" y="3272992"/>
            <a:chExt cx="2520000" cy="687635"/>
          </a:xfrm>
          <a:solidFill>
            <a:srgbClr val="FF0000"/>
          </a:solidFill>
        </p:grpSpPr>
        <p:sp>
          <p:nvSpPr>
            <p:cNvPr id="32" name="五边形 31"/>
            <p:cNvSpPr/>
            <p:nvPr/>
          </p:nvSpPr>
          <p:spPr>
            <a:xfrm rot="16200000">
              <a:off x="7009580" y="2356809"/>
              <a:ext cx="687635" cy="2520000"/>
            </a:xfrm>
            <a:prstGeom prst="homePlate">
              <a:avLst>
                <a:gd name="adj" fmla="val 48709"/>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4" name="文本框 36"/>
            <p:cNvSpPr txBox="1"/>
            <p:nvPr/>
          </p:nvSpPr>
          <p:spPr>
            <a:xfrm>
              <a:off x="6292951" y="3552796"/>
              <a:ext cx="2120892" cy="398780"/>
            </a:xfrm>
            <a:prstGeom prst="rect">
              <a:avLst/>
            </a:prstGeom>
            <a:grp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选择性必修</a:t>
              </a:r>
            </a:p>
          </p:txBody>
        </p:sp>
      </p:grpSp>
      <p:grpSp>
        <p:nvGrpSpPr>
          <p:cNvPr id="35" name="组合 34"/>
          <p:cNvGrpSpPr/>
          <p:nvPr/>
        </p:nvGrpSpPr>
        <p:grpSpPr>
          <a:xfrm>
            <a:off x="3572107" y="3606813"/>
            <a:ext cx="2520000" cy="687635"/>
            <a:chOff x="3572106" y="3606812"/>
            <a:chExt cx="2520000" cy="687635"/>
          </a:xfrm>
          <a:solidFill>
            <a:srgbClr val="FFC000"/>
          </a:solidFill>
        </p:grpSpPr>
        <p:sp>
          <p:nvSpPr>
            <p:cNvPr id="36" name="五边形 35"/>
            <p:cNvSpPr/>
            <p:nvPr/>
          </p:nvSpPr>
          <p:spPr>
            <a:xfrm rot="5400000" flipV="1">
              <a:off x="4488288" y="2690629"/>
              <a:ext cx="687635" cy="2520000"/>
            </a:xfrm>
            <a:prstGeom prst="homePlate">
              <a:avLst>
                <a:gd name="adj" fmla="val 48709"/>
              </a:avLst>
            </a:prstGeom>
            <a:grpFill/>
            <a:ln w="28575">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7" name="文本框 37"/>
            <p:cNvSpPr txBox="1"/>
            <p:nvPr/>
          </p:nvSpPr>
          <p:spPr>
            <a:xfrm>
              <a:off x="3777846" y="3613285"/>
              <a:ext cx="2120900" cy="398780"/>
            </a:xfrm>
            <a:prstGeom prst="rect">
              <a:avLst/>
            </a:prstGeom>
            <a:grp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必修课程</a:t>
              </a:r>
            </a:p>
          </p:txBody>
        </p:sp>
      </p:grpSp>
      <p:grpSp>
        <p:nvGrpSpPr>
          <p:cNvPr id="38" name="组合 37"/>
          <p:cNvGrpSpPr/>
          <p:nvPr/>
        </p:nvGrpSpPr>
        <p:grpSpPr>
          <a:xfrm>
            <a:off x="8621834" y="3568713"/>
            <a:ext cx="2520000" cy="687635"/>
            <a:chOff x="8612309" y="3606812"/>
            <a:chExt cx="2520000" cy="687635"/>
          </a:xfrm>
          <a:solidFill>
            <a:srgbClr val="FFC000"/>
          </a:solidFill>
        </p:grpSpPr>
        <p:sp>
          <p:nvSpPr>
            <p:cNvPr id="39" name="五边形 38"/>
            <p:cNvSpPr/>
            <p:nvPr/>
          </p:nvSpPr>
          <p:spPr>
            <a:xfrm rot="5400000" flipV="1">
              <a:off x="9528491" y="2690629"/>
              <a:ext cx="687635" cy="2520000"/>
            </a:xfrm>
            <a:prstGeom prst="homePlate">
              <a:avLst>
                <a:gd name="adj" fmla="val 48709"/>
              </a:avLst>
            </a:prstGeom>
            <a:grpFill/>
            <a:ln w="28575">
              <a:solidFill>
                <a:srgbClr val="2D2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40" name="文本框 38"/>
            <p:cNvSpPr txBox="1"/>
            <p:nvPr/>
          </p:nvSpPr>
          <p:spPr>
            <a:xfrm>
              <a:off x="8811699" y="3632335"/>
              <a:ext cx="2073275" cy="398780"/>
            </a:xfrm>
            <a:prstGeom prst="rect">
              <a:avLst/>
            </a:prstGeom>
            <a:grp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选修课程</a:t>
              </a:r>
            </a:p>
          </p:txBody>
        </p:sp>
      </p:grpSp>
      <p:sp>
        <p:nvSpPr>
          <p:cNvPr id="45" name="文本框 41"/>
          <p:cNvSpPr txBox="1"/>
          <p:nvPr/>
        </p:nvSpPr>
        <p:spPr>
          <a:xfrm>
            <a:off x="8613140" y="1208405"/>
            <a:ext cx="2696210" cy="2306955"/>
          </a:xfrm>
          <a:prstGeom prst="rect">
            <a:avLst/>
          </a:prstGeom>
          <a:solidFill>
            <a:srgbClr val="FFC000"/>
          </a:solidFill>
          <a:ln w="28575" cmpd="sng">
            <a:solidFill>
              <a:srgbClr val="4831D3"/>
            </a:solidFill>
            <a:prstDash val="solid"/>
          </a:ln>
        </p:spPr>
        <p:style>
          <a:lnRef idx="1">
            <a:schemeClr val="accent4"/>
          </a:lnRef>
          <a:fillRef idx="2">
            <a:schemeClr val="accent4"/>
          </a:fillRef>
          <a:effectRef idx="1">
            <a:schemeClr val="accent4"/>
          </a:effectRef>
          <a:fontRef idx="minor">
            <a:schemeClr val="dk1"/>
          </a:fontRef>
        </p:style>
        <p:txBody>
          <a:bodyPr wrap="square" lIns="91440" tIns="45720" rIns="91440" bIns="45720" rtlCol="0">
            <a:spAutoFit/>
          </a:bodyPr>
          <a:lstStyle/>
          <a:p>
            <a:pPr lvl="0" defTabSz="914400">
              <a:lnSpc>
                <a:spcPct val="100000"/>
              </a:lnSpc>
              <a:spcBef>
                <a:spcPts val="0"/>
              </a:spcBef>
              <a:spcAft>
                <a:spcPts val="0"/>
              </a:spcAft>
              <a:defRPr/>
            </a:pPr>
            <a:r>
              <a:rPr lang="zh-CN" altLang="en-US" b="1" u="none" dirty="0">
                <a:solidFill>
                  <a:srgbClr val="000000"/>
                </a:solidFill>
                <a:latin typeface="微软雅黑" panose="020B0503020204020204" charset="-122"/>
                <a:ea typeface="微软雅黑" panose="020B0503020204020204" charset="-122"/>
              </a:rPr>
              <a:t>学生自主选修课程，必修和选择性必修课的拓展、提高、整合性课程。</a:t>
            </a:r>
            <a:r>
              <a:rPr lang="en-US" altLang="zh-CN" b="1" u="none" dirty="0">
                <a:solidFill>
                  <a:srgbClr val="000000"/>
                </a:solidFill>
                <a:latin typeface="微软雅黑" panose="020B0503020204020204" charset="-122"/>
                <a:ea typeface="微软雅黑" panose="020B0503020204020204" charset="-122"/>
              </a:rPr>
              <a:t>2017</a:t>
            </a:r>
            <a:r>
              <a:rPr lang="zh-CN" altLang="en-US" b="1" u="none" dirty="0">
                <a:solidFill>
                  <a:srgbClr val="000000"/>
                </a:solidFill>
                <a:latin typeface="微软雅黑" panose="020B0503020204020204" charset="-122"/>
                <a:ea typeface="微软雅黑" panose="020B0503020204020204" charset="-122"/>
              </a:rPr>
              <a:t>版</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课程标准</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提供</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史学入门</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和</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史料研读</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作为选修课程，学校可选用、改编或新编</a:t>
            </a:r>
          </a:p>
        </p:txBody>
      </p:sp>
      <p:grpSp>
        <p:nvGrpSpPr>
          <p:cNvPr id="46" name="组合 45"/>
          <p:cNvGrpSpPr/>
          <p:nvPr/>
        </p:nvGrpSpPr>
        <p:grpSpPr>
          <a:xfrm>
            <a:off x="9648389" y="4134119"/>
            <a:ext cx="416560" cy="1099653"/>
            <a:chOff x="9657920" y="3891279"/>
            <a:chExt cx="416560" cy="1099653"/>
          </a:xfrm>
        </p:grpSpPr>
        <p:cxnSp>
          <p:nvCxnSpPr>
            <p:cNvPr id="47" name="直接连接符 46"/>
            <p:cNvCxnSpPr/>
            <p:nvPr/>
          </p:nvCxnSpPr>
          <p:spPr>
            <a:xfrm flipH="1" flipV="1">
              <a:off x="9873040" y="3891279"/>
              <a:ext cx="1" cy="762730"/>
            </a:xfrm>
            <a:prstGeom prst="line">
              <a:avLst/>
            </a:prstGeom>
            <a:solidFill>
              <a:srgbClr val="375BA5"/>
            </a:solidFill>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9657920" y="4531121"/>
              <a:ext cx="416560" cy="459811"/>
              <a:chOff x="9657920" y="4531121"/>
              <a:chExt cx="416560" cy="459811"/>
            </a:xfrm>
          </p:grpSpPr>
          <p:sp>
            <p:nvSpPr>
              <p:cNvPr id="49" name="椭圆 48"/>
              <p:cNvSpPr/>
              <p:nvPr/>
            </p:nvSpPr>
            <p:spPr>
              <a:xfrm flipV="1">
                <a:off x="9678411" y="4603137"/>
                <a:ext cx="387795" cy="3877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50" name="文本框 45"/>
              <p:cNvSpPr txBox="1"/>
              <p:nvPr/>
            </p:nvSpPr>
            <p:spPr>
              <a:xfrm>
                <a:off x="9657920" y="4531121"/>
                <a:ext cx="416560"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3</a:t>
                </a:r>
              </a:p>
            </p:txBody>
          </p:sp>
        </p:grpSp>
      </p:grpSp>
      <p:cxnSp>
        <p:nvCxnSpPr>
          <p:cNvPr id="52" name="直接连接符​​ 14"/>
          <p:cNvCxnSpPr/>
          <p:nvPr/>
        </p:nvCxnSpPr>
        <p:spPr>
          <a:xfrm>
            <a:off x="7529891" y="624880"/>
            <a:ext cx="4077013" cy="0"/>
          </a:xfrm>
          <a:prstGeom prst="line">
            <a:avLst/>
          </a:prstGeom>
          <a:ln w="9525">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3" name="直接连接符​​ 14"/>
          <p:cNvCxnSpPr/>
          <p:nvPr/>
        </p:nvCxnSpPr>
        <p:spPr>
          <a:xfrm>
            <a:off x="482816" y="624880"/>
            <a:ext cx="4077013" cy="0"/>
          </a:xfrm>
          <a:prstGeom prst="line">
            <a:avLst/>
          </a:prstGeom>
          <a:ln w="9525">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89230" y="189865"/>
            <a:ext cx="10636885" cy="829945"/>
          </a:xfrm>
          <a:prstGeom prst="rect">
            <a:avLst/>
          </a:prstGeom>
          <a:solidFill>
            <a:srgbClr val="FFC000"/>
          </a:solidFill>
          <a:ln w="25400">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threePt" dir="t"/>
            </a:scene3d>
          </a:bodyPr>
          <a:lstStyle/>
          <a:p>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三、课程新结构</a:t>
            </a:r>
          </a:p>
          <a:p>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en-US" altLang="zh-CN"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必修（通史）</a:t>
            </a:r>
            <a:r>
              <a:rPr lang="en-US" altLang="zh-CN"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选择性必修（专题）</a:t>
            </a:r>
            <a:r>
              <a:rPr lang="en-US" altLang="zh-CN"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选修（校本课程）</a:t>
            </a:r>
          </a:p>
        </p:txBody>
      </p:sp>
      <p:sp>
        <p:nvSpPr>
          <p:cNvPr id="3" name="文本框 2"/>
          <p:cNvSpPr txBox="1"/>
          <p:nvPr/>
        </p:nvSpPr>
        <p:spPr>
          <a:xfrm rot="5580000">
            <a:off x="2067560" y="2214880"/>
            <a:ext cx="485775" cy="583565"/>
          </a:xfrm>
          <a:prstGeom prst="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zh-CN" altLang="en-US" sz="3200">
                <a:sym typeface="Wingdings 2" panose="05020102010507070707" charset="0"/>
              </a:rPr>
              <a:t></a:t>
            </a:r>
          </a:p>
        </p:txBody>
      </p:sp>
      <p:sp>
        <p:nvSpPr>
          <p:cNvPr id="54" name="文本框 35"/>
          <p:cNvSpPr txBox="1"/>
          <p:nvPr/>
        </p:nvSpPr>
        <p:spPr>
          <a:xfrm>
            <a:off x="688072" y="4038008"/>
            <a:ext cx="3002032" cy="922020"/>
          </a:xfrm>
          <a:prstGeom prst="rect">
            <a:avLst/>
          </a:prstGeom>
          <a:ln w="28575" cmpd="sng">
            <a:solidFill>
              <a:srgbClr val="4831D3"/>
            </a:solidFill>
            <a:prstDash val="solid"/>
          </a:ln>
        </p:spPr>
        <p:style>
          <a:lnRef idx="1">
            <a:schemeClr val="accent2"/>
          </a:lnRef>
          <a:fillRef idx="3">
            <a:schemeClr val="accent2"/>
          </a:fillRef>
          <a:effectRef idx="2">
            <a:schemeClr val="accent2"/>
          </a:effectRef>
          <a:fontRef idx="minor">
            <a:schemeClr val="lt1"/>
          </a:fontRef>
        </p:style>
        <p:txBody>
          <a:bodyPr wrap="square" lIns="91440" tIns="45720" rIns="91440" bIns="45720" rtlCol="0">
            <a:spAutoFit/>
          </a:bodyPr>
          <a:lstStyle/>
          <a:p>
            <a:pPr lvl="0" defTabSz="914400">
              <a:lnSpc>
                <a:spcPct val="100000"/>
              </a:lnSpc>
              <a:spcBef>
                <a:spcPts val="0"/>
              </a:spcBef>
              <a:spcAft>
                <a:spcPts val="0"/>
              </a:spcAft>
              <a:defRPr/>
            </a:pPr>
            <a:r>
              <a:rPr lang="zh-CN" altLang="en-US" b="1" u="none" dirty="0">
                <a:solidFill>
                  <a:srgbClr val="000000"/>
                </a:solidFill>
                <a:latin typeface="微软雅黑" panose="020B0503020204020204" charset="-122"/>
                <a:ea typeface="微软雅黑" panose="020B0503020204020204" charset="-122"/>
              </a:rPr>
              <a:t>调整为必修课程、选择性必修课程和选修课程，采用通史与专题史相结合的方式</a:t>
            </a:r>
            <a:endParaRPr kumimoji="0" lang="zh-CN" altLang="en-US"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55" name="文本框 39"/>
          <p:cNvSpPr txBox="1"/>
          <p:nvPr/>
        </p:nvSpPr>
        <p:spPr>
          <a:xfrm>
            <a:off x="5825572" y="4038008"/>
            <a:ext cx="3150569" cy="1476375"/>
          </a:xfrm>
          <a:prstGeom prst="rect">
            <a:avLst/>
          </a:prstGeom>
          <a:ln w="28575" cmpd="sng">
            <a:solidFill>
              <a:srgbClr val="4831D3"/>
            </a:solidFill>
            <a:prstDash val="solid"/>
          </a:ln>
        </p:spPr>
        <p:style>
          <a:lnRef idx="1">
            <a:schemeClr val="accent2"/>
          </a:lnRef>
          <a:fillRef idx="3">
            <a:schemeClr val="accent2"/>
          </a:fillRef>
          <a:effectRef idx="2">
            <a:schemeClr val="accent2"/>
          </a:effectRef>
          <a:fontRef idx="minor">
            <a:schemeClr val="lt1"/>
          </a:fontRef>
        </p:style>
        <p:txBody>
          <a:bodyPr wrap="square" lIns="91440" tIns="45720" rIns="91440" bIns="45720" rtlCol="0">
            <a:spAutoFit/>
          </a:bodyPr>
          <a:lstStyle/>
          <a:p>
            <a:pPr lvl="0" defTabSz="914400">
              <a:lnSpc>
                <a:spcPct val="100000"/>
              </a:lnSpc>
              <a:spcBef>
                <a:spcPts val="0"/>
              </a:spcBef>
              <a:spcAft>
                <a:spcPts val="0"/>
              </a:spcAft>
              <a:defRPr/>
            </a:pPr>
            <a:r>
              <a:rPr lang="zh-CN" altLang="en-US" b="1" u="none" dirty="0">
                <a:solidFill>
                  <a:srgbClr val="000000"/>
                </a:solidFill>
                <a:latin typeface="微软雅黑" panose="020B0503020204020204" charset="-122"/>
                <a:ea typeface="微软雅黑" panose="020B0503020204020204" charset="-122"/>
              </a:rPr>
              <a:t>据个人兴趣、升学需求而选择性必修课程，设</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国家制度与社会治理</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经济与社会生活</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和</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文化交流与传播</a:t>
            </a:r>
            <a:r>
              <a:rPr lang="en-US" altLang="zh-CN" b="1" u="none" dirty="0">
                <a:solidFill>
                  <a:srgbClr val="000000"/>
                </a:solidFill>
                <a:latin typeface="微软雅黑" panose="020B0503020204020204" charset="-122"/>
                <a:ea typeface="微软雅黑" panose="020B0503020204020204" charset="-122"/>
              </a:rPr>
              <a:t>》</a:t>
            </a:r>
            <a:r>
              <a:rPr lang="en-US" altLang="zh-CN" b="1" dirty="0">
                <a:solidFill>
                  <a:srgbClr val="000000"/>
                </a:solidFill>
                <a:latin typeface="微软雅黑" panose="020B0503020204020204" charset="-122"/>
                <a:ea typeface="微软雅黑" panose="020B0503020204020204" charset="-122"/>
              </a:rPr>
              <a:t>3</a:t>
            </a:r>
            <a:r>
              <a:rPr lang="zh-CN" altLang="en-US" b="1" u="none" dirty="0">
                <a:solidFill>
                  <a:srgbClr val="000000"/>
                </a:solidFill>
                <a:latin typeface="微软雅黑" panose="020B0503020204020204" charset="-122"/>
                <a:ea typeface="微软雅黑" panose="020B0503020204020204" charset="-122"/>
              </a:rPr>
              <a:t>个专题</a:t>
            </a:r>
          </a:p>
        </p:txBody>
      </p:sp>
      <p:sp>
        <p:nvSpPr>
          <p:cNvPr id="56" name="文本框 40"/>
          <p:cNvSpPr txBox="1"/>
          <p:nvPr/>
        </p:nvSpPr>
        <p:spPr>
          <a:xfrm>
            <a:off x="3510280" y="1302385"/>
            <a:ext cx="2639060" cy="1753235"/>
          </a:xfrm>
          <a:prstGeom prst="rect">
            <a:avLst/>
          </a:prstGeom>
          <a:solidFill>
            <a:srgbClr val="FFC000"/>
          </a:solidFill>
          <a:ln w="28575" cmpd="sng">
            <a:solidFill>
              <a:srgbClr val="4831D3"/>
            </a:solidFill>
            <a:prstDash val="solid"/>
          </a:ln>
        </p:spPr>
        <p:style>
          <a:lnRef idx="1">
            <a:schemeClr val="accent4"/>
          </a:lnRef>
          <a:fillRef idx="2">
            <a:schemeClr val="accent4"/>
          </a:fillRef>
          <a:effectRef idx="1">
            <a:schemeClr val="accent4"/>
          </a:effectRef>
          <a:fontRef idx="minor">
            <a:schemeClr val="dk1"/>
          </a:fontRef>
        </p:style>
        <p:txBody>
          <a:bodyPr wrap="square" lIns="91440" tIns="45720" rIns="91440" bIns="45720" rtlCol="0">
            <a:spAutoFit/>
          </a:bodyPr>
          <a:lstStyle/>
          <a:p>
            <a:pPr lvl="0" defTabSz="914400">
              <a:lnSpc>
                <a:spcPct val="100000"/>
              </a:lnSpc>
              <a:spcBef>
                <a:spcPts val="0"/>
              </a:spcBef>
              <a:spcAft>
                <a:spcPts val="0"/>
              </a:spcAft>
              <a:defRPr/>
            </a:pPr>
            <a:r>
              <a:rPr lang="zh-CN" altLang="en-US" b="1" u="none" dirty="0">
                <a:solidFill>
                  <a:srgbClr val="000000"/>
                </a:solidFill>
                <a:latin typeface="微软雅黑" panose="020B0503020204020204" charset="-122"/>
                <a:ea typeface="微软雅黑" panose="020B0503020204020204" charset="-122"/>
              </a:rPr>
              <a:t>全体必修基础课程</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中外历史纲要</a:t>
            </a:r>
            <a:r>
              <a:rPr lang="en-US" altLang="zh-CN" b="1" u="none" dirty="0">
                <a:solidFill>
                  <a:srgbClr val="000000"/>
                </a:solidFill>
                <a:latin typeface="微软雅黑" panose="020B0503020204020204" charset="-122"/>
                <a:ea typeface="微软雅黑" panose="020B0503020204020204" charset="-122"/>
              </a:rPr>
              <a:t>》</a:t>
            </a:r>
            <a:r>
              <a:rPr lang="zh-CN" altLang="en-US" b="1" u="none" dirty="0">
                <a:solidFill>
                  <a:srgbClr val="000000"/>
                </a:solidFill>
                <a:latin typeface="微软雅黑" panose="020B0503020204020204" charset="-122"/>
                <a:ea typeface="微软雅黑" panose="020B0503020204020204" charset="-122"/>
              </a:rPr>
              <a:t>。课程内容分为中国古代史、中国近现代史和世界史三个部分，均在历史时序框架下由</a:t>
            </a:r>
            <a:r>
              <a:rPr lang="en-US" altLang="zh-CN" b="1" u="none" dirty="0">
                <a:solidFill>
                  <a:srgbClr val="000000"/>
                </a:solidFill>
                <a:latin typeface="微软雅黑" panose="020B0503020204020204" charset="-122"/>
                <a:ea typeface="微软雅黑" panose="020B0503020204020204" charset="-122"/>
              </a:rPr>
              <a:t>24</a:t>
            </a:r>
            <a:r>
              <a:rPr lang="zh-CN" altLang="en-US" b="1" u="none" dirty="0">
                <a:solidFill>
                  <a:srgbClr val="000000"/>
                </a:solidFill>
                <a:latin typeface="微软雅黑" panose="020B0503020204020204" charset="-122"/>
                <a:ea typeface="微软雅黑" panose="020B0503020204020204" charset="-122"/>
              </a:rPr>
              <a:t>个专题构成</a:t>
            </a:r>
            <a:endParaRPr kumimoji="0" lang="zh-CN" altLang="en-US" b="1"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499"/>
                                          </p:stCondLst>
                                        </p:cTn>
                                        <p:tgtEl>
                                          <p:spTgt spid="22"/>
                                        </p:tgtEl>
                                        <p:attrNameLst>
                                          <p:attrName>style.visibility</p:attrName>
                                        </p:attrNameLst>
                                      </p:cBhvr>
                                      <p:to>
                                        <p:strVal val="visible"/>
                                      </p:to>
                                    </p:set>
                                  </p:childTnLst>
                                </p:cTn>
                              </p:par>
                              <p:par>
                                <p:cTn id="11" presetID="42" presetClass="path" presetSubtype="0" accel="50000" decel="50000" fill="hold" grpId="0" nodeType="withEffect">
                                  <p:stCondLst>
                                    <p:cond delay="0"/>
                                  </p:stCondLst>
                                  <p:childTnLst>
                                    <p:animMotion origin="layout" path="M 0.000729167 -0.151019 L -5.20833e-05 -0.00138889 " pathEditMode="relative" rAng="0" ptsTypes="">
                                      <p:cBhvr>
                                        <p:cTn id="12" dur="500" fill="hold"/>
                                        <p:tgtEl>
                                          <p:spTgt spid="22"/>
                                        </p:tgtEl>
                                        <p:attrNameLst>
                                          <p:attrName>ppt_x</p:attrName>
                                          <p:attrName>ppt_y</p:attrName>
                                        </p:attrNameLst>
                                      </p:cBhvr>
                                      <p:rCtr x="0" y="10"/>
                                    </p:animMotion>
                                  </p:childTnLst>
                                </p:cTn>
                              </p:par>
                              <p:par>
                                <p:cTn id="13" presetID="12" presetClass="entr" presetSubtype="4" fill="hold"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0-#ppt_h/2"/>
                                          </p:val>
                                        </p:tav>
                                        <p:tav tm="100000">
                                          <p:val>
                                            <p:strVal val="#ppt_y"/>
                                          </p:val>
                                        </p:tav>
                                      </p:tavLst>
                                    </p:anim>
                                  </p:childTnLst>
                                </p:cTn>
                              </p:par>
                              <p:par>
                                <p:cTn id="22" presetID="1" presetClass="entr" presetSubtype="0" fill="hold" grpId="1" nodeType="withEffect">
                                  <p:stCondLst>
                                    <p:cond delay="0"/>
                                  </p:stCondLst>
                                  <p:childTnLst>
                                    <p:set>
                                      <p:cBhvr>
                                        <p:cTn id="23" dur="1" fill="hold">
                                          <p:stCondLst>
                                            <p:cond delay="499"/>
                                          </p:stCondLst>
                                        </p:cTn>
                                        <p:tgtEl>
                                          <p:spTgt spid="23"/>
                                        </p:tgtEl>
                                        <p:attrNameLst>
                                          <p:attrName>style.visibility</p:attrName>
                                        </p:attrNameLst>
                                      </p:cBhvr>
                                      <p:to>
                                        <p:strVal val="visible"/>
                                      </p:to>
                                    </p:set>
                                  </p:childTnLst>
                                </p:cTn>
                              </p:par>
                              <p:par>
                                <p:cTn id="24" presetID="64" presetClass="path" presetSubtype="0" accel="50000" decel="50000" fill="hold" grpId="0" nodeType="withEffect">
                                  <p:stCondLst>
                                    <p:cond delay="0"/>
                                  </p:stCondLst>
                                  <p:childTnLst>
                                    <p:animMotion origin="layout" path="M -0.00713542 0.344444 L -0.008125 0.271759 " pathEditMode="relative" rAng="0" ptsTypes="">
                                      <p:cBhvr>
                                        <p:cTn id="25" dur="500" fill="hold"/>
                                        <p:tgtEl>
                                          <p:spTgt spid="23"/>
                                        </p:tgtEl>
                                        <p:attrNameLst>
                                          <p:attrName>ppt_x</p:attrName>
                                          <p:attrName>ppt_y</p:attrName>
                                        </p:attrNameLst>
                                      </p:cBhvr>
                                      <p:rCtr x="0" y="-140"/>
                                    </p:animMotion>
                                  </p:childTnLst>
                                </p:cTn>
                              </p:par>
                              <p:par>
                                <p:cTn id="26" presetID="12" presetClass="entr" presetSubtype="1" fill="hold" nodeType="withEffect">
                                  <p:stCondLst>
                                    <p:cond delay="25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down)">
                                      <p:cBhvr>
                                        <p:cTn id="29" dur="500"/>
                                        <p:tgtEl>
                                          <p:spTgt spid="12"/>
                                        </p:tgtEl>
                                      </p:cBhvr>
                                    </p:animEffect>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499"/>
                                          </p:stCondLst>
                                        </p:cTn>
                                        <p:tgtEl>
                                          <p:spTgt spid="24"/>
                                        </p:tgtEl>
                                        <p:attrNameLst>
                                          <p:attrName>style.visibility</p:attrName>
                                        </p:attrNameLst>
                                      </p:cBhvr>
                                      <p:to>
                                        <p:strVal val="visible"/>
                                      </p:to>
                                    </p:set>
                                  </p:childTnLst>
                                </p:cTn>
                              </p:par>
                              <p:par>
                                <p:cTn id="37" presetID="42" presetClass="path" presetSubtype="0" accel="50000" decel="50000" fill="hold" grpId="1" nodeType="withEffect">
                                  <p:stCondLst>
                                    <p:cond delay="0"/>
                                  </p:stCondLst>
                                  <p:childTnLst>
                                    <p:animMotion origin="layout" path="M -0.0009375 -0.231759 L -5.20833e-05 0.00416667 " pathEditMode="relative" rAng="0" ptsTypes="">
                                      <p:cBhvr>
                                        <p:cTn id="38" dur="500" fill="hold"/>
                                        <p:tgtEl>
                                          <p:spTgt spid="24"/>
                                        </p:tgtEl>
                                        <p:attrNameLst>
                                          <p:attrName>ppt_x</p:attrName>
                                          <p:attrName>ppt_y</p:attrName>
                                        </p:attrNameLst>
                                      </p:cBhvr>
                                      <p:rCtr x="1" y="112"/>
                                    </p:animMotion>
                                  </p:childTnLst>
                                </p:cTn>
                              </p:par>
                              <p:par>
                                <p:cTn id="39" presetID="12" presetClass="entr" presetSubtype="4" fill="hold" nodeType="withEffect">
                                  <p:stCondLst>
                                    <p:cond delay="25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p:tgtEl>
                                          <p:spTgt spid="7"/>
                                        </p:tgtEl>
                                        <p:attrNameLst>
                                          <p:attrName>ppt_y</p:attrName>
                                        </p:attrNameLst>
                                      </p:cBhvr>
                                      <p:tavLst>
                                        <p:tav tm="0">
                                          <p:val>
                                            <p:strVal val="#ppt_y+#ppt_h*1.125000"/>
                                          </p:val>
                                        </p:tav>
                                        <p:tav tm="100000">
                                          <p:val>
                                            <p:strVal val="#ppt_y"/>
                                          </p:val>
                                        </p:tav>
                                      </p:tavLst>
                                    </p:anim>
                                    <p:animEffect transition="in" filter="wipe(up)">
                                      <p:cBhvr>
                                        <p:cTn id="42" dur="500"/>
                                        <p:tgtEl>
                                          <p:spTgt spid="7"/>
                                        </p:tgtEl>
                                      </p:cBhvr>
                                    </p:animEffect>
                                  </p:childTnLst>
                                </p:cTn>
                              </p:par>
                            </p:childTnLst>
                          </p:cTn>
                        </p:par>
                        <p:par>
                          <p:cTn id="43" fill="hold">
                            <p:stCondLst>
                              <p:cond delay="1500"/>
                            </p:stCondLst>
                            <p:childTnLst>
                              <p:par>
                                <p:cTn id="44" presetID="2" presetClass="entr" presetSubtype="1" fill="hold" nodeType="after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ppt_x"/>
                                          </p:val>
                                        </p:tav>
                                        <p:tav tm="100000">
                                          <p:val>
                                            <p:strVal val="#ppt_x"/>
                                          </p:val>
                                        </p:tav>
                                      </p:tavLst>
                                    </p:anim>
                                    <p:anim calcmode="lin" valueType="num">
                                      <p:cBhvr additive="base">
                                        <p:cTn id="47" dur="500" fill="hold"/>
                                        <p:tgtEl>
                                          <p:spTgt spid="38"/>
                                        </p:tgtEl>
                                        <p:attrNameLst>
                                          <p:attrName>ppt_y</p:attrName>
                                        </p:attrNameLst>
                                      </p:cBhvr>
                                      <p:tavLst>
                                        <p:tav tm="0">
                                          <p:val>
                                            <p:strVal val="0-#ppt_h/2"/>
                                          </p:val>
                                        </p:tav>
                                        <p:tav tm="100000">
                                          <p:val>
                                            <p:strVal val="#ppt_y"/>
                                          </p:val>
                                        </p:tav>
                                      </p:tavLst>
                                    </p:anim>
                                  </p:childTnLst>
                                </p:cTn>
                              </p:par>
                            </p:childTnLst>
                          </p:cTn>
                        </p:par>
                        <p:par>
                          <p:cTn id="48" fill="hold">
                            <p:stCondLst>
                              <p:cond delay="2000"/>
                            </p:stCondLst>
                            <p:childTnLst>
                              <p:par>
                                <p:cTn id="49" presetID="22" presetClass="entr" presetSubtype="4" fill="hold" grpId="0" nodeType="afterEffect">
                                  <p:stCondLst>
                                    <p:cond delay="25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500"/>
                                        <p:tgtEl>
                                          <p:spTgt spid="45"/>
                                        </p:tgtEl>
                                      </p:cBhvr>
                                    </p:animEffect>
                                  </p:childTnLst>
                                </p:cTn>
                              </p:par>
                              <p:par>
                                <p:cTn id="52" presetID="1" presetClass="entr" presetSubtype="0" fill="hold" grpId="0" nodeType="withEffect">
                                  <p:stCondLst>
                                    <p:cond delay="0"/>
                                  </p:stCondLst>
                                  <p:childTnLst>
                                    <p:set>
                                      <p:cBhvr>
                                        <p:cTn id="53" dur="1" fill="hold">
                                          <p:stCondLst>
                                            <p:cond delay="499"/>
                                          </p:stCondLst>
                                        </p:cTn>
                                        <p:tgtEl>
                                          <p:spTgt spid="25"/>
                                        </p:tgtEl>
                                        <p:attrNameLst>
                                          <p:attrName>style.visibility</p:attrName>
                                        </p:attrNameLst>
                                      </p:cBhvr>
                                      <p:to>
                                        <p:strVal val="visible"/>
                                      </p:to>
                                    </p:set>
                                  </p:childTnLst>
                                </p:cTn>
                              </p:par>
                              <p:par>
                                <p:cTn id="54" presetID="64" presetClass="path" presetSubtype="0" accel="50000" decel="50000" fill="hold" grpId="1" nodeType="withEffect">
                                  <p:stCondLst>
                                    <p:cond delay="0"/>
                                  </p:stCondLst>
                                  <p:childTnLst>
                                    <p:animMotion origin="layout" path="M -0.00270833 0.35963 L -0.00427083 0.315 " pathEditMode="relative" rAng="0" ptsTypes="">
                                      <p:cBhvr>
                                        <p:cTn id="55" dur="500" fill="hold"/>
                                        <p:tgtEl>
                                          <p:spTgt spid="25"/>
                                        </p:tgtEl>
                                        <p:attrNameLst>
                                          <p:attrName>ppt_x</p:attrName>
                                          <p:attrName>ppt_y</p:attrName>
                                        </p:attrNameLst>
                                      </p:cBhvr>
                                      <p:rCtr x="1" y="-171"/>
                                    </p:animMotion>
                                  </p:childTnLst>
                                </p:cTn>
                              </p:par>
                              <p:par>
                                <p:cTn id="56" presetID="12" presetClass="entr" presetSubtype="1" fill="hold" nodeType="withEffect">
                                  <p:stCondLst>
                                    <p:cond delay="250"/>
                                  </p:stCondLst>
                                  <p:childTnLst>
                                    <p:set>
                                      <p:cBhvr>
                                        <p:cTn id="57" dur="1" fill="hold">
                                          <p:stCondLst>
                                            <p:cond delay="0"/>
                                          </p:stCondLst>
                                        </p:cTn>
                                        <p:tgtEl>
                                          <p:spTgt spid="46"/>
                                        </p:tgtEl>
                                        <p:attrNameLst>
                                          <p:attrName>style.visibility</p:attrName>
                                        </p:attrNameLst>
                                      </p:cBhvr>
                                      <p:to>
                                        <p:strVal val="visible"/>
                                      </p:to>
                                    </p:set>
                                    <p:anim calcmode="lin" valueType="num">
                                      <p:cBhvr additive="base">
                                        <p:cTn id="58" dur="500"/>
                                        <p:tgtEl>
                                          <p:spTgt spid="46"/>
                                        </p:tgtEl>
                                        <p:attrNameLst>
                                          <p:attrName>ppt_y</p:attrName>
                                        </p:attrNameLst>
                                      </p:cBhvr>
                                      <p:tavLst>
                                        <p:tav tm="0">
                                          <p:val>
                                            <p:strVal val="#ppt_y-#ppt_h*1.125000"/>
                                          </p:val>
                                        </p:tav>
                                        <p:tav tm="100000">
                                          <p:val>
                                            <p:strVal val="#ppt_y"/>
                                          </p:val>
                                        </p:tav>
                                      </p:tavLst>
                                    </p:anim>
                                    <p:animEffect transition="in" filter="wipe(down)">
                                      <p:cBhvr>
                                        <p:cTn id="59" dur="500"/>
                                        <p:tgtEl>
                                          <p:spTgt spid="46"/>
                                        </p:tgtEl>
                                      </p:cBhvr>
                                    </p:animEffect>
                                  </p:childTnLst>
                                </p:cTn>
                              </p:par>
                            </p:childTnLst>
                          </p:cTn>
                        </p:par>
                        <p:par>
                          <p:cTn id="60" fill="hold">
                            <p:stCondLst>
                              <p:cond delay="2750"/>
                            </p:stCondLst>
                            <p:childTnLst>
                              <p:par>
                                <p:cTn id="61" presetID="22" presetClass="entr" presetSubtype="1" fill="hold" grpId="0" nodeType="afterEffect">
                                  <p:stCondLst>
                                    <p:cond delay="250"/>
                                  </p:stCondLst>
                                  <p:childTnLst>
                                    <p:set>
                                      <p:cBhvr>
                                        <p:cTn id="62" dur="1" fill="hold">
                                          <p:stCondLst>
                                            <p:cond delay="0"/>
                                          </p:stCondLst>
                                        </p:cTn>
                                        <p:tgtEl>
                                          <p:spTgt spid="54"/>
                                        </p:tgtEl>
                                        <p:attrNameLst>
                                          <p:attrName>style.visibility</p:attrName>
                                        </p:attrNameLst>
                                      </p:cBhvr>
                                      <p:to>
                                        <p:strVal val="visible"/>
                                      </p:to>
                                    </p:set>
                                    <p:animEffect transition="in" filter="wipe(up)">
                                      <p:cBhvr>
                                        <p:cTn id="63" dur="500"/>
                                        <p:tgtEl>
                                          <p:spTgt spid="54"/>
                                        </p:tgtEl>
                                      </p:cBhvr>
                                    </p:animEffect>
                                  </p:childTnLst>
                                </p:cTn>
                              </p:par>
                            </p:childTnLst>
                          </p:cTn>
                        </p:par>
                        <p:par>
                          <p:cTn id="64" fill="hold">
                            <p:stCondLst>
                              <p:cond delay="3500"/>
                            </p:stCondLst>
                            <p:childTnLst>
                              <p:par>
                                <p:cTn id="65" presetID="22" presetClass="entr" presetSubtype="4" fill="hold" grpId="0" nodeType="afterEffect">
                                  <p:stCondLst>
                                    <p:cond delay="250"/>
                                  </p:stCondLst>
                                  <p:childTnLst>
                                    <p:set>
                                      <p:cBhvr>
                                        <p:cTn id="66" dur="1" fill="hold">
                                          <p:stCondLst>
                                            <p:cond delay="0"/>
                                          </p:stCondLst>
                                        </p:cTn>
                                        <p:tgtEl>
                                          <p:spTgt spid="56"/>
                                        </p:tgtEl>
                                        <p:attrNameLst>
                                          <p:attrName>style.visibility</p:attrName>
                                        </p:attrNameLst>
                                      </p:cBhvr>
                                      <p:to>
                                        <p:strVal val="visible"/>
                                      </p:to>
                                    </p:set>
                                    <p:animEffect transition="in" filter="wipe(down)">
                                      <p:cBhvr>
                                        <p:cTn id="67" dur="500"/>
                                        <p:tgtEl>
                                          <p:spTgt spid="56"/>
                                        </p:tgtEl>
                                      </p:cBhvr>
                                    </p:animEffect>
                                  </p:childTnLst>
                                </p:cTn>
                              </p:par>
                            </p:childTnLst>
                          </p:cTn>
                        </p:par>
                        <p:par>
                          <p:cTn id="68" fill="hold">
                            <p:stCondLst>
                              <p:cond delay="4250"/>
                            </p:stCondLst>
                            <p:childTnLst>
                              <p:par>
                                <p:cTn id="69" presetID="22" presetClass="entr" presetSubtype="1" fill="hold" grpId="0" nodeType="afterEffect">
                                  <p:stCondLst>
                                    <p:cond delay="250"/>
                                  </p:stCondLst>
                                  <p:childTnLst>
                                    <p:set>
                                      <p:cBhvr>
                                        <p:cTn id="70" dur="1" fill="hold">
                                          <p:stCondLst>
                                            <p:cond delay="0"/>
                                          </p:stCondLst>
                                        </p:cTn>
                                        <p:tgtEl>
                                          <p:spTgt spid="55"/>
                                        </p:tgtEl>
                                        <p:attrNameLst>
                                          <p:attrName>style.visibility</p:attrName>
                                        </p:attrNameLst>
                                      </p:cBhvr>
                                      <p:to>
                                        <p:strVal val="visible"/>
                                      </p:to>
                                    </p:set>
                                    <p:animEffect transition="in" filter="wipe(up)">
                                      <p:cBhvr>
                                        <p:cTn id="7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bldLvl="0" animBg="1"/>
      <p:bldP spid="23" grpId="0" bldLvl="0" animBg="1"/>
      <p:bldP spid="23" grpId="1" bldLvl="0" animBg="1"/>
      <p:bldP spid="24" grpId="0" bldLvl="0" animBg="1"/>
      <p:bldP spid="24" grpId="1" bldLvl="0" animBg="1"/>
      <p:bldP spid="25" grpId="0" bldLvl="0" animBg="1"/>
      <p:bldP spid="25" grpId="1" bldLvl="0" animBg="1"/>
      <p:bldP spid="45" grpId="0" bldLvl="0" animBg="1"/>
      <p:bldP spid="54" grpId="0" bldLvl="0" animBg="1"/>
      <p:bldP spid="55" grpId="0" bldLvl="0" animBg="1"/>
      <p:bldP spid="5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noChangeArrowheads="1"/>
          </p:cNvSpPr>
          <p:nvPr>
            <p:ph idx="1"/>
          </p:nvPr>
        </p:nvSpPr>
        <p:spPr>
          <a:xfrm>
            <a:off x="1757045" y="1109663"/>
            <a:ext cx="2087563" cy="574675"/>
          </a:xfrm>
          <a:prstGeom prst="roundRect">
            <a:avLst>
              <a:gd name="adj" fmla="val 16667"/>
            </a:avLst>
          </a:prstGeom>
          <a:solidFill>
            <a:srgbClr val="FF0000"/>
          </a:solidFill>
          <a:ln w="25400">
            <a:solidFill>
              <a:schemeClr val="tx1"/>
            </a:solidFill>
            <a:round/>
          </a:ln>
        </p:spPr>
        <p:txBody>
          <a:bodyPr rtlCol="0">
            <a:noAutofit/>
          </a:bodyPr>
          <a:lstStyle/>
          <a:p>
            <a:pPr algn="ctr" fontAlgn="auto">
              <a:lnSpc>
                <a:spcPct val="100000"/>
              </a:lnSpc>
              <a:spcAft>
                <a:spcPts val="0"/>
              </a:spcAft>
              <a:buFont typeface="Arial" panose="020B0604020202020204" pitchFamily="34" charset="0"/>
              <a:buNone/>
              <a:defRPr/>
            </a:pPr>
            <a:r>
              <a:rPr lang="zh-CN" altLang="en-US" u="none" dirty="0">
                <a:solidFill>
                  <a:srgbClr val="000000"/>
                </a:solidFill>
                <a:effectLst>
                  <a:outerShdw blurRad="38100" dist="38100" dir="2700000" algn="tl">
                    <a:srgbClr val="C0C0C0"/>
                  </a:outerShdw>
                </a:effectLst>
              </a:rPr>
              <a:t>  必修课程</a:t>
            </a:r>
          </a:p>
        </p:txBody>
      </p:sp>
      <p:sp>
        <p:nvSpPr>
          <p:cNvPr id="5" name="圆角矩形 4"/>
          <p:cNvSpPr>
            <a:spLocks noChangeArrowheads="1"/>
          </p:cNvSpPr>
          <p:nvPr/>
        </p:nvSpPr>
        <p:spPr bwMode="auto">
          <a:xfrm>
            <a:off x="1444625" y="2249805"/>
            <a:ext cx="2475230" cy="2111375"/>
          </a:xfrm>
          <a:prstGeom prst="roundRect">
            <a:avLst>
              <a:gd name="adj" fmla="val 16667"/>
            </a:avLst>
          </a:prstGeom>
          <a:solidFill>
            <a:srgbClr val="FF0000"/>
          </a:solidFill>
          <a:ln w="38100">
            <a:solidFill>
              <a:schemeClr val="tx1"/>
            </a:solidFill>
            <a:round/>
          </a:ln>
        </p:spPr>
        <p:txBody>
          <a:bodyPr/>
          <a:lstStyle/>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a:t>
            </a:r>
            <a:r>
              <a:rPr lang="zh-CN" altLang="en-US" sz="2000" b="1" u="none" dirty="0">
                <a:solidFill>
                  <a:srgbClr val="000000"/>
                </a:solidFill>
                <a:latin typeface="微软雅黑" panose="020B0503020204020204" charset="-122"/>
                <a:ea typeface="微软雅黑" panose="020B0503020204020204" charset="-122"/>
              </a:rPr>
              <a:t>中外历史纲要》（</a:t>
            </a:r>
            <a:r>
              <a:rPr lang="zh-CN" altLang="en-US" sz="2000" b="1"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sym typeface="+mn-ea"/>
              </a:rPr>
              <a:t>通史）</a:t>
            </a:r>
            <a:endParaRPr lang="en-US" altLang="zh-CN" sz="2000" b="1" u="none" dirty="0">
              <a:solidFill>
                <a:srgbClr val="000000"/>
              </a:solidFill>
              <a:latin typeface="微软雅黑" panose="020B0503020204020204" charset="-122"/>
              <a:ea typeface="微软雅黑" panose="020B0503020204020204" charset="-122"/>
            </a:endParaRPr>
          </a:p>
          <a:p>
            <a:pPr algn="ctr" fontAlgn="auto">
              <a:lnSpc>
                <a:spcPct val="100000"/>
              </a:lnSpc>
              <a:spcBef>
                <a:spcPts val="0"/>
              </a:spcBef>
              <a:spcAft>
                <a:spcPts val="0"/>
              </a:spcAft>
              <a:defRPr/>
            </a:pPr>
            <a:endParaRPr lang="en-US" altLang="zh-CN"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endParaRPr>
          </a:p>
          <a:p>
            <a:pPr algn="ctr" fontAlgn="auto">
              <a:lnSpc>
                <a:spcPct val="100000"/>
              </a:lnSpc>
              <a:spcBef>
                <a:spcPts val="0"/>
              </a:spcBef>
              <a:spcAft>
                <a:spcPts val="0"/>
              </a:spcAft>
              <a:defRPr/>
            </a:pPr>
            <a:r>
              <a:rPr lang="zh-CN" altLang="en-US" sz="2000" b="1" u="none" dirty="0">
                <a:solidFill>
                  <a:srgbClr val="000000"/>
                </a:solidFill>
                <a:latin typeface="微软雅黑" panose="020B0503020204020204" charset="-122"/>
                <a:ea typeface="微软雅黑" panose="020B0503020204020204" charset="-122"/>
              </a:rPr>
              <a:t>中国古代史 </a:t>
            </a:r>
            <a:endParaRPr lang="en-US" altLang="zh-CN" sz="2000" b="1" u="none" dirty="0">
              <a:solidFill>
                <a:srgbClr val="000000"/>
              </a:solidFill>
              <a:latin typeface="微软雅黑" panose="020B0503020204020204" charset="-122"/>
              <a:ea typeface="微软雅黑" panose="020B0503020204020204" charset="-122"/>
            </a:endParaRPr>
          </a:p>
          <a:p>
            <a:pPr algn="ctr" fontAlgn="auto">
              <a:lnSpc>
                <a:spcPct val="100000"/>
              </a:lnSpc>
              <a:spcBef>
                <a:spcPts val="0"/>
              </a:spcBef>
              <a:spcAft>
                <a:spcPts val="0"/>
              </a:spcAft>
              <a:defRPr/>
            </a:pPr>
            <a:r>
              <a:rPr lang="zh-CN" altLang="en-US" sz="2000" b="1" u="none" dirty="0">
                <a:solidFill>
                  <a:srgbClr val="000000"/>
                </a:solidFill>
                <a:latin typeface="微软雅黑" panose="020B0503020204020204" charset="-122"/>
                <a:ea typeface="微软雅黑" panose="020B0503020204020204" charset="-122"/>
              </a:rPr>
              <a:t>中国近现代史 </a:t>
            </a:r>
            <a:endParaRPr lang="en-US" altLang="zh-CN" sz="2000" b="1" u="none" dirty="0">
              <a:solidFill>
                <a:srgbClr val="000000"/>
              </a:solidFill>
              <a:latin typeface="微软雅黑" panose="020B0503020204020204" charset="-122"/>
              <a:ea typeface="微软雅黑" panose="020B0503020204020204" charset="-122"/>
            </a:endParaRPr>
          </a:p>
          <a:p>
            <a:pPr algn="ctr" fontAlgn="auto">
              <a:lnSpc>
                <a:spcPct val="100000"/>
              </a:lnSpc>
              <a:spcBef>
                <a:spcPts val="0"/>
              </a:spcBef>
              <a:spcAft>
                <a:spcPts val="0"/>
              </a:spcAft>
              <a:defRPr/>
            </a:pPr>
            <a:r>
              <a:rPr lang="zh-CN" altLang="en-US" sz="2000" b="1" u="none" dirty="0">
                <a:solidFill>
                  <a:srgbClr val="000000"/>
                </a:solidFill>
                <a:latin typeface="微软雅黑" panose="020B0503020204020204" charset="-122"/>
                <a:ea typeface="微软雅黑" panose="020B0503020204020204" charset="-122"/>
              </a:rPr>
              <a:t>世界史</a:t>
            </a:r>
          </a:p>
        </p:txBody>
      </p:sp>
      <p:sp>
        <p:nvSpPr>
          <p:cNvPr id="6" name="圆角矩形 5"/>
          <p:cNvSpPr>
            <a:spLocks noChangeArrowheads="1"/>
          </p:cNvSpPr>
          <p:nvPr/>
        </p:nvSpPr>
        <p:spPr bwMode="auto">
          <a:xfrm>
            <a:off x="4798695" y="1127125"/>
            <a:ext cx="2306955" cy="533400"/>
          </a:xfrm>
          <a:prstGeom prst="roundRect">
            <a:avLst>
              <a:gd name="adj" fmla="val 16667"/>
            </a:avLst>
          </a:prstGeom>
          <a:solidFill>
            <a:schemeClr val="accent2"/>
          </a:solidFill>
          <a:ln w="25400">
            <a:solidFill>
              <a:schemeClr val="tx1"/>
            </a:solidFill>
            <a:round/>
          </a:ln>
        </p:spPr>
        <p:txBody>
          <a:bodyPr/>
          <a:lstStyle/>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选择性必修课</a:t>
            </a:r>
          </a:p>
        </p:txBody>
      </p:sp>
      <p:sp>
        <p:nvSpPr>
          <p:cNvPr id="7" name="圆角矩形 6"/>
          <p:cNvSpPr>
            <a:spLocks noChangeArrowheads="1"/>
          </p:cNvSpPr>
          <p:nvPr/>
        </p:nvSpPr>
        <p:spPr bwMode="auto">
          <a:xfrm>
            <a:off x="4646295" y="2205355"/>
            <a:ext cx="2362200" cy="1066800"/>
          </a:xfrm>
          <a:prstGeom prst="roundRect">
            <a:avLst>
              <a:gd name="adj" fmla="val 16667"/>
            </a:avLst>
          </a:prstGeom>
          <a:solidFill>
            <a:schemeClr val="accent2"/>
          </a:solidFill>
          <a:ln w="38100">
            <a:solidFill>
              <a:schemeClr val="tx1"/>
            </a:solidFill>
            <a:round/>
          </a:ln>
        </p:spPr>
        <p:txBody>
          <a:bodyPr/>
          <a:lstStyle/>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专题</a:t>
            </a:r>
            <a:r>
              <a:rPr lang="en-US" altLang="zh-CN"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1</a:t>
            </a:r>
          </a:p>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a:t>
            </a:r>
            <a:r>
              <a:rPr lang="zh-CN" altLang="en-US" sz="2000" b="1" u="none" dirty="0">
                <a:solidFill>
                  <a:srgbClr val="000000"/>
                </a:solidFill>
                <a:latin typeface="微软雅黑" panose="020B0503020204020204" charset="-122"/>
                <a:ea typeface="微软雅黑" panose="020B0503020204020204" charset="-122"/>
              </a:rPr>
              <a:t>国家制度与社会治理（</a:t>
            </a:r>
            <a:r>
              <a:rPr lang="en-US" altLang="zh-CN" sz="2000" b="1" u="none" dirty="0">
                <a:solidFill>
                  <a:srgbClr val="000000"/>
                </a:solidFill>
                <a:latin typeface="微软雅黑" panose="020B0503020204020204" charset="-122"/>
                <a:ea typeface="微软雅黑" panose="020B0503020204020204" charset="-122"/>
              </a:rPr>
              <a:t>6</a:t>
            </a:r>
            <a:r>
              <a:rPr lang="zh-CN" altLang="en-US" sz="2000" b="1" u="none" dirty="0">
                <a:solidFill>
                  <a:srgbClr val="000000"/>
                </a:solidFill>
                <a:latin typeface="微软雅黑" panose="020B0503020204020204" charset="-122"/>
                <a:ea typeface="微软雅黑" panose="020B0503020204020204" charset="-122"/>
              </a:rPr>
              <a:t>）</a:t>
            </a:r>
          </a:p>
        </p:txBody>
      </p:sp>
      <p:sp>
        <p:nvSpPr>
          <p:cNvPr id="8" name="圆角矩形 7"/>
          <p:cNvSpPr>
            <a:spLocks noChangeArrowheads="1"/>
          </p:cNvSpPr>
          <p:nvPr/>
        </p:nvSpPr>
        <p:spPr bwMode="auto">
          <a:xfrm>
            <a:off x="4636770" y="3356610"/>
            <a:ext cx="2362200" cy="1066800"/>
          </a:xfrm>
          <a:prstGeom prst="roundRect">
            <a:avLst>
              <a:gd name="adj" fmla="val 16667"/>
            </a:avLst>
          </a:prstGeom>
          <a:solidFill>
            <a:schemeClr val="accent2"/>
          </a:solidFill>
          <a:ln w="38100">
            <a:solidFill>
              <a:schemeClr val="tx1"/>
            </a:solidFill>
            <a:round/>
          </a:ln>
        </p:spPr>
        <p:txBody>
          <a:bodyPr/>
          <a:lstStyle/>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专题</a:t>
            </a:r>
            <a:r>
              <a:rPr lang="en-US" altLang="zh-CN"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2</a:t>
            </a:r>
          </a:p>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a:t>
            </a:r>
            <a:r>
              <a:rPr lang="zh-CN" altLang="en-US" sz="2000" b="1" u="none" dirty="0">
                <a:solidFill>
                  <a:srgbClr val="000000"/>
                </a:solidFill>
                <a:latin typeface="微软雅黑" panose="020B0503020204020204" charset="-122"/>
                <a:ea typeface="微软雅黑" panose="020B0503020204020204" charset="-122"/>
              </a:rPr>
              <a:t>经济与社会生活</a:t>
            </a:r>
          </a:p>
          <a:p>
            <a:pPr algn="ctr" fontAlgn="auto">
              <a:lnSpc>
                <a:spcPct val="100000"/>
              </a:lnSpc>
              <a:spcBef>
                <a:spcPts val="0"/>
              </a:spcBef>
              <a:spcAft>
                <a:spcPts val="0"/>
              </a:spcAft>
              <a:defRPr/>
            </a:pPr>
            <a:r>
              <a:rPr lang="zh-CN" altLang="en-US" sz="2000" b="1" u="none" dirty="0">
                <a:solidFill>
                  <a:srgbClr val="000000"/>
                </a:solidFill>
                <a:latin typeface="微软雅黑" panose="020B0503020204020204" charset="-122"/>
                <a:ea typeface="微软雅黑" panose="020B0503020204020204" charset="-122"/>
              </a:rPr>
              <a:t>         </a:t>
            </a:r>
          </a:p>
        </p:txBody>
      </p:sp>
      <p:sp>
        <p:nvSpPr>
          <p:cNvPr id="9" name="圆角矩形 8"/>
          <p:cNvSpPr>
            <a:spLocks noChangeArrowheads="1"/>
          </p:cNvSpPr>
          <p:nvPr/>
        </p:nvSpPr>
        <p:spPr bwMode="auto">
          <a:xfrm>
            <a:off x="4646295" y="4556125"/>
            <a:ext cx="2362200" cy="1066800"/>
          </a:xfrm>
          <a:prstGeom prst="roundRect">
            <a:avLst>
              <a:gd name="adj" fmla="val 16667"/>
            </a:avLst>
          </a:prstGeom>
          <a:solidFill>
            <a:schemeClr val="accent2"/>
          </a:solidFill>
          <a:ln w="38100">
            <a:solidFill>
              <a:schemeClr val="tx1"/>
            </a:solidFill>
            <a:round/>
          </a:ln>
        </p:spPr>
        <p:txBody>
          <a:bodyPr/>
          <a:lstStyle/>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专题</a:t>
            </a:r>
            <a:r>
              <a:rPr lang="en-US" altLang="zh-CN"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3</a:t>
            </a:r>
          </a:p>
          <a:p>
            <a:pPr algn="ctr" fontAlgn="auto">
              <a:lnSpc>
                <a:spcPct val="100000"/>
              </a:lnSpc>
              <a:spcBef>
                <a:spcPts val="0"/>
              </a:spcBef>
              <a:spcAft>
                <a:spcPts val="0"/>
              </a:spcAft>
              <a:defRPr/>
            </a:pPr>
            <a:r>
              <a:rPr lang="zh-CN" altLang="en-US" sz="2000" b="1" u="none" dirty="0">
                <a:solidFill>
                  <a:srgbClr val="000000"/>
                </a:solidFill>
                <a:latin typeface="微软雅黑" panose="020B0503020204020204" charset="-122"/>
                <a:ea typeface="微软雅黑" panose="020B0503020204020204" charset="-122"/>
              </a:rPr>
              <a:t>  文化交流与传承</a:t>
            </a:r>
            <a:endParaRPr lang="en-US" altLang="zh-CN" sz="2000" b="1" u="none" dirty="0">
              <a:solidFill>
                <a:srgbClr val="000000"/>
              </a:solidFill>
              <a:latin typeface="微软雅黑" panose="020B0503020204020204" charset="-122"/>
              <a:ea typeface="微软雅黑" panose="020B0503020204020204" charset="-122"/>
            </a:endParaRPr>
          </a:p>
          <a:p>
            <a:pPr algn="ctr" fontAlgn="auto">
              <a:lnSpc>
                <a:spcPct val="100000"/>
              </a:lnSpc>
              <a:spcBef>
                <a:spcPts val="0"/>
              </a:spcBef>
              <a:spcAft>
                <a:spcPts val="0"/>
              </a:spcAft>
              <a:defRPr/>
            </a:pPr>
            <a:r>
              <a:rPr lang="en-US" altLang="zh-CN" sz="2000" b="1" u="none" dirty="0">
                <a:solidFill>
                  <a:srgbClr val="000000"/>
                </a:solidFill>
                <a:latin typeface="微软雅黑" panose="020B0503020204020204" charset="-122"/>
                <a:ea typeface="微软雅黑" panose="020B0503020204020204" charset="-122"/>
              </a:rPr>
              <a:t>         </a:t>
            </a:r>
          </a:p>
        </p:txBody>
      </p:sp>
      <p:sp>
        <p:nvSpPr>
          <p:cNvPr id="10" name="圆角矩形 9"/>
          <p:cNvSpPr>
            <a:spLocks noChangeArrowheads="1"/>
          </p:cNvSpPr>
          <p:nvPr/>
        </p:nvSpPr>
        <p:spPr bwMode="auto">
          <a:xfrm>
            <a:off x="7703820" y="1127125"/>
            <a:ext cx="1981200" cy="533400"/>
          </a:xfrm>
          <a:prstGeom prst="roundRect">
            <a:avLst>
              <a:gd name="adj" fmla="val 16667"/>
            </a:avLst>
          </a:prstGeom>
          <a:solidFill>
            <a:srgbClr val="FFC000"/>
          </a:solidFill>
          <a:ln w="25400">
            <a:solidFill>
              <a:schemeClr val="tx1"/>
            </a:solidFill>
            <a:round/>
          </a:ln>
        </p:spPr>
        <p:txBody>
          <a:bodyPr/>
          <a:lstStyle/>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选修课程</a:t>
            </a:r>
          </a:p>
        </p:txBody>
      </p:sp>
      <p:sp>
        <p:nvSpPr>
          <p:cNvPr id="11" name="圆角矩形 10"/>
          <p:cNvSpPr>
            <a:spLocks noChangeArrowheads="1"/>
          </p:cNvSpPr>
          <p:nvPr/>
        </p:nvSpPr>
        <p:spPr bwMode="auto">
          <a:xfrm>
            <a:off x="7743508" y="3196908"/>
            <a:ext cx="2016125" cy="838200"/>
          </a:xfrm>
          <a:prstGeom prst="roundRect">
            <a:avLst>
              <a:gd name="adj" fmla="val 16667"/>
            </a:avLst>
          </a:prstGeom>
          <a:solidFill>
            <a:srgbClr val="FFC000"/>
          </a:solidFill>
          <a:ln w="38100">
            <a:solidFill>
              <a:schemeClr val="tx1"/>
            </a:solidFill>
            <a:round/>
          </a:ln>
        </p:spPr>
        <p:txBody>
          <a:bodyPr/>
          <a:lstStyle/>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建议专题</a:t>
            </a:r>
            <a:r>
              <a:rPr lang="en-US" altLang="zh-CN"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1</a:t>
            </a:r>
          </a:p>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a:t>
            </a:r>
            <a:r>
              <a:rPr lang="zh-CN" altLang="en-US" sz="2000" b="1" u="none" dirty="0">
                <a:solidFill>
                  <a:srgbClr val="000000"/>
                </a:solidFill>
                <a:latin typeface="微软雅黑" panose="020B0503020204020204" charset="-122"/>
                <a:ea typeface="微软雅黑" panose="020B0503020204020204" charset="-122"/>
              </a:rPr>
              <a:t>史学入门</a:t>
            </a:r>
          </a:p>
        </p:txBody>
      </p:sp>
      <p:sp>
        <p:nvSpPr>
          <p:cNvPr id="12" name="圆角矩形 11"/>
          <p:cNvSpPr>
            <a:spLocks noChangeArrowheads="1"/>
          </p:cNvSpPr>
          <p:nvPr/>
        </p:nvSpPr>
        <p:spPr bwMode="auto">
          <a:xfrm>
            <a:off x="7733983" y="4435793"/>
            <a:ext cx="2016125" cy="838200"/>
          </a:xfrm>
          <a:prstGeom prst="roundRect">
            <a:avLst>
              <a:gd name="adj" fmla="val 16667"/>
            </a:avLst>
          </a:prstGeom>
          <a:solidFill>
            <a:srgbClr val="FFC000"/>
          </a:solidFill>
          <a:ln w="38100">
            <a:solidFill>
              <a:schemeClr val="tx1"/>
            </a:solidFill>
            <a:round/>
          </a:ln>
        </p:spPr>
        <p:txBody>
          <a:bodyPr/>
          <a:lstStyle/>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建议专题</a:t>
            </a:r>
            <a:r>
              <a:rPr lang="en-US" altLang="zh-CN"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2</a:t>
            </a:r>
          </a:p>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a:t>
            </a:r>
            <a:r>
              <a:rPr lang="zh-CN" altLang="en-US" sz="2000" b="1" u="none" dirty="0">
                <a:solidFill>
                  <a:srgbClr val="000000"/>
                </a:solidFill>
                <a:latin typeface="微软雅黑" panose="020B0503020204020204" charset="-122"/>
                <a:ea typeface="微软雅黑" panose="020B0503020204020204" charset="-122"/>
              </a:rPr>
              <a:t>史料研读</a:t>
            </a:r>
          </a:p>
        </p:txBody>
      </p:sp>
      <p:sp>
        <p:nvSpPr>
          <p:cNvPr id="13" name="圆角矩形 12"/>
          <p:cNvSpPr>
            <a:spLocks noChangeArrowheads="1"/>
          </p:cNvSpPr>
          <p:nvPr/>
        </p:nvSpPr>
        <p:spPr bwMode="auto">
          <a:xfrm>
            <a:off x="7762875" y="2194560"/>
            <a:ext cx="2140585" cy="838200"/>
          </a:xfrm>
          <a:prstGeom prst="roundRect">
            <a:avLst>
              <a:gd name="adj" fmla="val 16667"/>
            </a:avLst>
          </a:prstGeom>
          <a:solidFill>
            <a:srgbClr val="FFC000"/>
          </a:solidFill>
          <a:ln w="38100">
            <a:solidFill>
              <a:schemeClr val="tx1"/>
            </a:solidFill>
            <a:round/>
          </a:ln>
        </p:spPr>
        <p:txBody>
          <a:bodyPr/>
          <a:lstStyle/>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校本课程</a:t>
            </a:r>
            <a:endParaRPr lang="en-US" altLang="zh-CN"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endParaRPr>
          </a:p>
          <a:p>
            <a:pPr algn="ctr" fontAlgn="auto">
              <a:lnSpc>
                <a:spcPct val="10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（学校自主开设）</a:t>
            </a:r>
          </a:p>
        </p:txBody>
      </p:sp>
      <p:sp>
        <p:nvSpPr>
          <p:cNvPr id="35" name="文本框 34"/>
          <p:cNvSpPr txBox="1"/>
          <p:nvPr/>
        </p:nvSpPr>
        <p:spPr>
          <a:xfrm>
            <a:off x="246380" y="410210"/>
            <a:ext cx="5385435" cy="460375"/>
          </a:xfrm>
          <a:prstGeom prst="rect">
            <a:avLst/>
          </a:prstGeom>
          <a:solidFill>
            <a:srgbClr val="FFC000"/>
          </a:solidFill>
          <a:ln w="25400">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threePt" dir="t"/>
            </a:scene3d>
          </a:bodyPr>
          <a:lstStyle/>
          <a:p>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课程新结构</a:t>
            </a:r>
            <a:r>
              <a:rPr lang="en-US" altLang="zh-CN"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通史</a:t>
            </a:r>
            <a:r>
              <a:rPr lang="en-US" altLang="zh-CN"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专题</a:t>
            </a:r>
          </a:p>
        </p:txBody>
      </p:sp>
      <p:sp>
        <p:nvSpPr>
          <p:cNvPr id="3" name="下箭头 2"/>
          <p:cNvSpPr/>
          <p:nvPr/>
        </p:nvSpPr>
        <p:spPr>
          <a:xfrm>
            <a:off x="2366645" y="1682115"/>
            <a:ext cx="661670" cy="565785"/>
          </a:xfrm>
          <a:prstGeom prst="downArrow">
            <a:avLst/>
          </a:prstGeom>
          <a:gradFill>
            <a:gsLst>
              <a:gs pos="0">
                <a:srgbClr val="012D86"/>
              </a:gs>
              <a:gs pos="100000">
                <a:srgbClr val="0E2557"/>
              </a:gs>
            </a:gsLst>
            <a:lin ang="5400000" scaled="0"/>
          </a:gradFill>
          <a:ln>
            <a:solidFill>
              <a:srgbClr val="483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下箭头 13"/>
          <p:cNvSpPr/>
          <p:nvPr/>
        </p:nvSpPr>
        <p:spPr>
          <a:xfrm>
            <a:off x="5647690" y="1664970"/>
            <a:ext cx="661670" cy="565785"/>
          </a:xfrm>
          <a:prstGeom prst="downArrow">
            <a:avLst/>
          </a:prstGeom>
          <a:gradFill>
            <a:gsLst>
              <a:gs pos="0">
                <a:srgbClr val="012D86"/>
              </a:gs>
              <a:gs pos="100000">
                <a:srgbClr val="0E2557"/>
              </a:gs>
            </a:gsLst>
            <a:lin ang="5400000" scaled="0"/>
          </a:gradFill>
          <a:ln>
            <a:solidFill>
              <a:srgbClr val="483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下箭头 14"/>
          <p:cNvSpPr/>
          <p:nvPr/>
        </p:nvSpPr>
        <p:spPr>
          <a:xfrm>
            <a:off x="8342630" y="1657985"/>
            <a:ext cx="661670" cy="516890"/>
          </a:xfrm>
          <a:prstGeom prst="downArrow">
            <a:avLst/>
          </a:prstGeom>
          <a:gradFill>
            <a:gsLst>
              <a:gs pos="0">
                <a:srgbClr val="012D86"/>
              </a:gs>
              <a:gs pos="100000">
                <a:srgbClr val="0E2557"/>
              </a:gs>
            </a:gsLst>
            <a:lin ang="5400000" scaled="0"/>
          </a:gradFill>
          <a:ln>
            <a:solidFill>
              <a:srgbClr val="483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839595" y="5688965"/>
            <a:ext cx="1936750" cy="398780"/>
          </a:xfrm>
          <a:prstGeom prst="rect">
            <a:avLst/>
          </a:prstGeom>
          <a:solidFill>
            <a:srgbClr val="FF0000"/>
          </a:solidFill>
          <a:ln w="28575">
            <a:solidFill>
              <a:srgbClr val="2D2DFF"/>
            </a:solidFill>
          </a:ln>
        </p:spPr>
        <p:txBody>
          <a:bodyPr wrap="square" rtlCol="0">
            <a:spAutoFit/>
          </a:bodyPr>
          <a:lstStyle/>
          <a:p>
            <a:pPr algn="ctr"/>
            <a:r>
              <a:rPr lang="zh-CN" altLang="en-US" sz="2000" b="1">
                <a:solidFill>
                  <a:srgbClr val="2D2DFF"/>
                </a:solidFill>
                <a:latin typeface="微软雅黑" panose="020B0503020204020204" charset="-122"/>
                <a:ea typeface="微软雅黑" panose="020B0503020204020204" charset="-122"/>
              </a:rPr>
              <a:t>全修全考</a:t>
            </a:r>
          </a:p>
        </p:txBody>
      </p:sp>
      <p:sp>
        <p:nvSpPr>
          <p:cNvPr id="17" name="文本框 16"/>
          <p:cNvSpPr txBox="1"/>
          <p:nvPr/>
        </p:nvSpPr>
        <p:spPr>
          <a:xfrm>
            <a:off x="4880610" y="5796915"/>
            <a:ext cx="1936750" cy="398780"/>
          </a:xfrm>
          <a:prstGeom prst="rect">
            <a:avLst/>
          </a:prstGeom>
          <a:solidFill>
            <a:srgbClr val="FF0000"/>
          </a:solidFill>
          <a:ln w="28575">
            <a:solidFill>
              <a:srgbClr val="2D2DFF"/>
            </a:solidFill>
          </a:ln>
        </p:spPr>
        <p:txBody>
          <a:bodyPr wrap="square" rtlCol="0">
            <a:spAutoFit/>
          </a:bodyPr>
          <a:lstStyle/>
          <a:p>
            <a:pPr algn="ctr"/>
            <a:r>
              <a:rPr lang="zh-CN" altLang="en-US" sz="2000" b="1">
                <a:solidFill>
                  <a:srgbClr val="2D2DFF"/>
                </a:solidFill>
                <a:latin typeface="微软雅黑" panose="020B0503020204020204" charset="-122"/>
                <a:ea typeface="微软雅黑" panose="020B0503020204020204" charset="-122"/>
              </a:rPr>
              <a:t>选修选考</a:t>
            </a:r>
          </a:p>
        </p:txBody>
      </p:sp>
      <p:sp>
        <p:nvSpPr>
          <p:cNvPr id="18" name="文本框 17"/>
          <p:cNvSpPr txBox="1"/>
          <p:nvPr/>
        </p:nvSpPr>
        <p:spPr>
          <a:xfrm>
            <a:off x="7787640" y="5559425"/>
            <a:ext cx="2165985" cy="706755"/>
          </a:xfrm>
          <a:prstGeom prst="rect">
            <a:avLst/>
          </a:prstGeom>
          <a:solidFill>
            <a:srgbClr val="FF0000"/>
          </a:solidFill>
          <a:ln w="28575">
            <a:solidFill>
              <a:srgbClr val="2D2DFF"/>
            </a:solidFill>
          </a:ln>
        </p:spPr>
        <p:txBody>
          <a:bodyPr wrap="square" rtlCol="0">
            <a:spAutoFit/>
          </a:bodyPr>
          <a:lstStyle/>
          <a:p>
            <a:pPr algn="ctr"/>
            <a:r>
              <a:rPr lang="zh-CN" altLang="en-US" sz="2000" b="1">
                <a:solidFill>
                  <a:srgbClr val="2D2DFF"/>
                </a:solidFill>
                <a:latin typeface="微软雅黑" panose="020B0503020204020204" charset="-122"/>
                <a:ea typeface="微软雅黑" panose="020B0503020204020204" charset="-122"/>
              </a:rPr>
              <a:t>学而不考</a:t>
            </a:r>
          </a:p>
          <a:p>
            <a:pPr algn="ctr"/>
            <a:r>
              <a:rPr lang="zh-CN" altLang="en-US" sz="2000" b="1">
                <a:solidFill>
                  <a:srgbClr val="2D2DFF"/>
                </a:solidFill>
                <a:latin typeface="微软雅黑" panose="020B0503020204020204" charset="-122"/>
                <a:ea typeface="微软雅黑" panose="020B0503020204020204" charset="-122"/>
              </a:rPr>
              <a:t>或学而备考</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par>
                          <p:cTn id="33" fill="hold">
                            <p:stCondLst>
                              <p:cond delay="500"/>
                            </p:stCondLst>
                            <p:childTnLst>
                              <p:par>
                                <p:cTn id="34" presetID="3" presetClass="entr" presetSubtype="1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childTnLst>
                          </p:cTn>
                        </p:par>
                        <p:par>
                          <p:cTn id="37" fill="hold">
                            <p:stCondLst>
                              <p:cond delay="1000"/>
                            </p:stCondLst>
                            <p:childTnLst>
                              <p:par>
                                <p:cTn id="38" presetID="3" presetClass="entr" presetSubtype="1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linds(horizontal)">
                                      <p:cBhvr>
                                        <p:cTn id="55" dur="500"/>
                                        <p:tgtEl>
                                          <p:spTgt spid="11"/>
                                        </p:tgtEl>
                                      </p:cBhvr>
                                    </p:animEffect>
                                  </p:childTnLst>
                                </p:cTn>
                              </p:par>
                            </p:childTnLst>
                          </p:cTn>
                        </p:par>
                        <p:par>
                          <p:cTn id="56" fill="hold">
                            <p:stCondLst>
                              <p:cond delay="500"/>
                            </p:stCondLst>
                            <p:childTnLst>
                              <p:par>
                                <p:cTn id="57" presetID="3" presetClass="entr" presetSubtype="1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linds(horizontal)">
                                      <p:cBhvr>
                                        <p:cTn id="59" dur="500"/>
                                        <p:tgtEl>
                                          <p:spTgt spid="12"/>
                                        </p:tgtEl>
                                      </p:cBhvr>
                                    </p:animEffect>
                                  </p:childTnLst>
                                </p:cTn>
                              </p:par>
                            </p:childTnLst>
                          </p:cTn>
                        </p:par>
                        <p:par>
                          <p:cTn id="60" fill="hold">
                            <p:stCondLst>
                              <p:cond delay="1000"/>
                            </p:stCondLst>
                            <p:childTnLst>
                              <p:par>
                                <p:cTn id="61" presetID="3" presetClass="entr" presetSubtype="1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linds(horizontal)">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arn(inVertical)">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3" grpId="0" animBg="1"/>
      <p:bldP spid="14"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标题 1"/>
          <p:cNvSpPr>
            <a:spLocks noGrp="1"/>
          </p:cNvSpPr>
          <p:nvPr>
            <p:ph type="title"/>
          </p:nvPr>
        </p:nvSpPr>
        <p:spPr>
          <a:xfrm>
            <a:off x="1793875" y="193040"/>
            <a:ext cx="7239635" cy="706120"/>
          </a:xfrm>
          <a:ln w="28575">
            <a:solidFill>
              <a:schemeClr val="tx1"/>
            </a:solidFill>
          </a:ln>
        </p:spPr>
        <p:style>
          <a:lnRef idx="1">
            <a:schemeClr val="accent2"/>
          </a:lnRef>
          <a:fillRef idx="2">
            <a:schemeClr val="accent2"/>
          </a:fillRef>
          <a:effectRef idx="1">
            <a:schemeClr val="accent2"/>
          </a:effectRef>
          <a:fontRef idx="minor">
            <a:schemeClr val="dk1"/>
          </a:fontRef>
        </p:style>
        <p:txBody>
          <a:bodyPr/>
          <a:lstStyle/>
          <a:p>
            <a:pPr algn="ctr"/>
            <a:r>
              <a:rPr lang="zh-CN" altLang="zh-CN" sz="3200" b="1">
                <a:solidFill>
                  <a:srgbClr val="0000CC"/>
                </a:solidFill>
                <a:latin typeface="微软雅黑" panose="020B0503020204020204" charset="-122"/>
                <a:ea typeface="微软雅黑" panose="020B0503020204020204" charset="-122"/>
              </a:rPr>
              <a:t>课程结构</a:t>
            </a:r>
            <a:r>
              <a:rPr lang="en-US" altLang="zh-CN" sz="3200" b="1">
                <a:solidFill>
                  <a:srgbClr val="0000CC"/>
                </a:solidFill>
                <a:latin typeface="微软雅黑" panose="020B0503020204020204" charset="-122"/>
                <a:ea typeface="微软雅黑" panose="020B0503020204020204" charset="-122"/>
              </a:rPr>
              <a:t> </a:t>
            </a:r>
            <a:r>
              <a:rPr lang="zh-CN" altLang="zh-CN" sz="3200" b="1">
                <a:solidFill>
                  <a:srgbClr val="0000CC"/>
                </a:solidFill>
                <a:latin typeface="微软雅黑" panose="020B0503020204020204" charset="-122"/>
                <a:ea typeface="微软雅黑" panose="020B0503020204020204" charset="-122"/>
              </a:rPr>
              <a:t>整体性、关联性和递进性</a:t>
            </a:r>
          </a:p>
        </p:txBody>
      </p:sp>
      <p:sp>
        <p:nvSpPr>
          <p:cNvPr id="4" name="内容占位符 3"/>
          <p:cNvSpPr>
            <a:spLocks noGrp="1" noChangeArrowheads="1"/>
          </p:cNvSpPr>
          <p:nvPr>
            <p:ph idx="1"/>
          </p:nvPr>
        </p:nvSpPr>
        <p:spPr>
          <a:xfrm>
            <a:off x="4644390" y="5732780"/>
            <a:ext cx="2839720" cy="720725"/>
          </a:xfrm>
          <a:prstGeom prst="roundRect">
            <a:avLst>
              <a:gd name="adj" fmla="val 16667"/>
            </a:avLst>
          </a:prstGeom>
          <a:solidFill>
            <a:srgbClr val="FF0000"/>
          </a:solidFill>
          <a:ln w="38100">
            <a:solidFill>
              <a:srgbClr val="2D2DFF"/>
            </a:solidFill>
            <a:round/>
          </a:ln>
        </p:spPr>
        <p:txBody>
          <a:bodyPr rtlCol="0">
            <a:normAutofit/>
          </a:bodyPr>
          <a:lstStyle/>
          <a:p>
            <a:pPr algn="ctr" fontAlgn="auto">
              <a:lnSpc>
                <a:spcPct val="120000"/>
              </a:lnSpc>
              <a:spcAft>
                <a:spcPts val="0"/>
              </a:spcAft>
              <a:buFontTx/>
              <a:buNone/>
              <a:defRPr/>
            </a:pPr>
            <a:r>
              <a:rPr lang="zh-CN" altLang="en-US" sz="2400" u="none" dirty="0">
                <a:solidFill>
                  <a:srgbClr val="2D2DFF"/>
                </a:solidFill>
                <a:effectLst>
                  <a:outerShdw blurRad="38100" dist="38100" dir="2700000" algn="tl">
                    <a:srgbClr val="C0C0C0"/>
                  </a:outerShdw>
                </a:effectLst>
              </a:rPr>
              <a:t>《中外历史纲要》</a:t>
            </a:r>
          </a:p>
        </p:txBody>
      </p:sp>
      <p:sp>
        <p:nvSpPr>
          <p:cNvPr id="5" name="TextBox 4"/>
          <p:cNvSpPr txBox="1">
            <a:spLocks noChangeArrowheads="1"/>
          </p:cNvSpPr>
          <p:nvPr/>
        </p:nvSpPr>
        <p:spPr bwMode="auto">
          <a:xfrm>
            <a:off x="5400040" y="5110163"/>
            <a:ext cx="1371600" cy="460375"/>
          </a:xfrm>
          <a:prstGeom prst="rect">
            <a:avLst/>
          </a:prstGeom>
          <a:solidFill>
            <a:srgbClr val="00B0F0"/>
          </a:solidFill>
          <a:ln w="19050">
            <a:solidFill>
              <a:srgbClr val="2D2DFF"/>
            </a:solidFill>
            <a:miter lim="800000"/>
          </a:ln>
        </p:spPr>
        <p:txBody>
          <a:bodyPr>
            <a:spAutoFit/>
          </a:bodyPr>
          <a:lstStyle/>
          <a:p>
            <a:pPr algn="ctr">
              <a:lnSpc>
                <a:spcPct val="120000"/>
              </a:lnSpc>
            </a:pPr>
            <a:r>
              <a:rPr lang="zh-CN" altLang="en-US" sz="2000" b="1" u="none">
                <a:solidFill>
                  <a:schemeClr val="bg1"/>
                </a:solidFill>
                <a:latin typeface="华文楷体" panose="02010600040101010101" charset="-122"/>
                <a:ea typeface="华文楷体" panose="02010600040101010101" charset="-122"/>
                <a:cs typeface="华文楷体" panose="02010600040101010101" charset="-122"/>
              </a:rPr>
              <a:t>基    础</a:t>
            </a:r>
          </a:p>
        </p:txBody>
      </p:sp>
      <p:cxnSp>
        <p:nvCxnSpPr>
          <p:cNvPr id="6" name="直接连接符 5"/>
          <p:cNvCxnSpPr>
            <a:cxnSpLocks noChangeShapeType="1"/>
          </p:cNvCxnSpPr>
          <p:nvPr/>
        </p:nvCxnSpPr>
        <p:spPr bwMode="auto">
          <a:xfrm>
            <a:off x="6096000" y="5084763"/>
            <a:ext cx="0" cy="609600"/>
          </a:xfrm>
          <a:prstGeom prst="line">
            <a:avLst/>
          </a:prstGeom>
          <a:noFill/>
          <a:ln w="31750">
            <a:solidFill>
              <a:srgbClr val="2D2DFF"/>
            </a:solidFill>
            <a:round/>
          </a:ln>
        </p:spPr>
      </p:cxnSp>
      <p:cxnSp>
        <p:nvCxnSpPr>
          <p:cNvPr id="7" name="直接连接符 6"/>
          <p:cNvCxnSpPr>
            <a:cxnSpLocks noChangeShapeType="1"/>
          </p:cNvCxnSpPr>
          <p:nvPr/>
        </p:nvCxnSpPr>
        <p:spPr bwMode="auto">
          <a:xfrm>
            <a:off x="3143250" y="5084763"/>
            <a:ext cx="5867400" cy="0"/>
          </a:xfrm>
          <a:prstGeom prst="line">
            <a:avLst/>
          </a:prstGeom>
          <a:noFill/>
          <a:ln w="31750">
            <a:solidFill>
              <a:srgbClr val="2D2DFF"/>
            </a:solidFill>
            <a:round/>
          </a:ln>
        </p:spPr>
      </p:cxnSp>
      <p:cxnSp>
        <p:nvCxnSpPr>
          <p:cNvPr id="8" name="直接连接符 7"/>
          <p:cNvCxnSpPr>
            <a:cxnSpLocks noChangeShapeType="1"/>
          </p:cNvCxnSpPr>
          <p:nvPr/>
        </p:nvCxnSpPr>
        <p:spPr bwMode="auto">
          <a:xfrm>
            <a:off x="3143250" y="4652963"/>
            <a:ext cx="0" cy="457200"/>
          </a:xfrm>
          <a:prstGeom prst="line">
            <a:avLst/>
          </a:prstGeom>
          <a:noFill/>
          <a:ln w="31750">
            <a:solidFill>
              <a:srgbClr val="2D2DFF"/>
            </a:solidFill>
            <a:round/>
          </a:ln>
        </p:spPr>
      </p:cxnSp>
      <p:cxnSp>
        <p:nvCxnSpPr>
          <p:cNvPr id="9" name="直接连接符 8"/>
          <p:cNvCxnSpPr>
            <a:cxnSpLocks noChangeShapeType="1"/>
          </p:cNvCxnSpPr>
          <p:nvPr/>
        </p:nvCxnSpPr>
        <p:spPr bwMode="auto">
          <a:xfrm>
            <a:off x="6096000" y="4652963"/>
            <a:ext cx="0" cy="457200"/>
          </a:xfrm>
          <a:prstGeom prst="line">
            <a:avLst/>
          </a:prstGeom>
          <a:noFill/>
          <a:ln w="31750">
            <a:solidFill>
              <a:srgbClr val="2D2DFF"/>
            </a:solidFill>
            <a:round/>
          </a:ln>
        </p:spPr>
      </p:cxnSp>
      <p:cxnSp>
        <p:nvCxnSpPr>
          <p:cNvPr id="10" name="直接连接符 9"/>
          <p:cNvCxnSpPr>
            <a:cxnSpLocks noChangeShapeType="1"/>
          </p:cNvCxnSpPr>
          <p:nvPr/>
        </p:nvCxnSpPr>
        <p:spPr bwMode="auto">
          <a:xfrm>
            <a:off x="8975725" y="4652963"/>
            <a:ext cx="0" cy="457200"/>
          </a:xfrm>
          <a:prstGeom prst="line">
            <a:avLst/>
          </a:prstGeom>
          <a:noFill/>
          <a:ln w="31750">
            <a:solidFill>
              <a:srgbClr val="2D2DFF"/>
            </a:solidFill>
            <a:round/>
          </a:ln>
        </p:spPr>
      </p:cxnSp>
      <p:sp>
        <p:nvSpPr>
          <p:cNvPr id="11" name="圆角矩形 10"/>
          <p:cNvSpPr>
            <a:spLocks noChangeArrowheads="1"/>
          </p:cNvSpPr>
          <p:nvPr/>
        </p:nvSpPr>
        <p:spPr bwMode="auto">
          <a:xfrm>
            <a:off x="1595120" y="3933825"/>
            <a:ext cx="2687320" cy="685800"/>
          </a:xfrm>
          <a:prstGeom prst="roundRect">
            <a:avLst>
              <a:gd name="adj" fmla="val 16667"/>
            </a:avLst>
          </a:prstGeom>
          <a:solidFill>
            <a:schemeClr val="accent2"/>
          </a:solidFill>
          <a:ln w="38100">
            <a:solidFill>
              <a:srgbClr val="2D2DFF"/>
            </a:solidFill>
            <a:round/>
          </a:ln>
        </p:spPr>
        <p:txBody>
          <a:bodyPr/>
          <a:lstStyle/>
          <a:p>
            <a:pPr algn="ctr" fontAlgn="auto">
              <a:lnSpc>
                <a:spcPct val="12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国家制度与社会治理</a:t>
            </a:r>
          </a:p>
        </p:txBody>
      </p:sp>
      <p:sp>
        <p:nvSpPr>
          <p:cNvPr id="12" name="圆角矩形 11"/>
          <p:cNvSpPr>
            <a:spLocks noChangeArrowheads="1"/>
          </p:cNvSpPr>
          <p:nvPr/>
        </p:nvSpPr>
        <p:spPr bwMode="auto">
          <a:xfrm>
            <a:off x="4656138" y="3933825"/>
            <a:ext cx="2819400" cy="685800"/>
          </a:xfrm>
          <a:prstGeom prst="roundRect">
            <a:avLst>
              <a:gd name="adj" fmla="val 16667"/>
            </a:avLst>
          </a:prstGeom>
          <a:solidFill>
            <a:schemeClr val="accent2"/>
          </a:solidFill>
          <a:ln w="38100">
            <a:solidFill>
              <a:srgbClr val="2D2DFF"/>
            </a:solidFill>
            <a:round/>
          </a:ln>
        </p:spPr>
        <p:txBody>
          <a:bodyPr/>
          <a:lstStyle/>
          <a:p>
            <a:pPr algn="ctr" fontAlgn="auto">
              <a:lnSpc>
                <a:spcPct val="12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经济与社会生活</a:t>
            </a:r>
          </a:p>
        </p:txBody>
      </p:sp>
      <p:sp>
        <p:nvSpPr>
          <p:cNvPr id="13" name="圆角矩形 12"/>
          <p:cNvSpPr>
            <a:spLocks noChangeArrowheads="1"/>
          </p:cNvSpPr>
          <p:nvPr/>
        </p:nvSpPr>
        <p:spPr bwMode="auto">
          <a:xfrm>
            <a:off x="7680325" y="3933825"/>
            <a:ext cx="2819400" cy="685800"/>
          </a:xfrm>
          <a:prstGeom prst="roundRect">
            <a:avLst>
              <a:gd name="adj" fmla="val 16667"/>
            </a:avLst>
          </a:prstGeom>
          <a:solidFill>
            <a:schemeClr val="accent2"/>
          </a:solidFill>
          <a:ln w="38100">
            <a:solidFill>
              <a:srgbClr val="2D2DFF"/>
            </a:solidFill>
            <a:round/>
          </a:ln>
        </p:spPr>
        <p:txBody>
          <a:bodyPr/>
          <a:lstStyle/>
          <a:p>
            <a:pPr algn="ctr" fontAlgn="auto">
              <a:lnSpc>
                <a:spcPct val="12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文化交流与传承</a:t>
            </a:r>
          </a:p>
        </p:txBody>
      </p:sp>
      <p:sp>
        <p:nvSpPr>
          <p:cNvPr id="14" name="TextBox 13"/>
          <p:cNvSpPr txBox="1">
            <a:spLocks noChangeArrowheads="1"/>
          </p:cNvSpPr>
          <p:nvPr/>
        </p:nvSpPr>
        <p:spPr bwMode="auto">
          <a:xfrm>
            <a:off x="3925888" y="3380423"/>
            <a:ext cx="1219200" cy="460375"/>
          </a:xfrm>
          <a:prstGeom prst="rect">
            <a:avLst/>
          </a:prstGeom>
          <a:solidFill>
            <a:srgbClr val="00B0F0"/>
          </a:solidFill>
          <a:ln w="28575" cmpd="sng">
            <a:solidFill>
              <a:srgbClr val="202020"/>
            </a:solidFill>
            <a:prstDash val="solid"/>
            <a:miter lim="800000"/>
          </a:ln>
        </p:spPr>
        <p:txBody>
          <a:bodyPr wrap="square">
            <a:spAutoFit/>
          </a:bodyPr>
          <a:lstStyle/>
          <a:p>
            <a:pPr algn="ctr">
              <a:lnSpc>
                <a:spcPct val="120000"/>
              </a:lnSpc>
            </a:pPr>
            <a:r>
              <a:rPr lang="zh-CN" altLang="en-US" sz="2000" b="1" u="none">
                <a:solidFill>
                  <a:schemeClr val="bg1"/>
                </a:solidFill>
                <a:latin typeface="华文楷体" panose="02010600040101010101" charset="-122"/>
                <a:ea typeface="华文楷体" panose="02010600040101010101" charset="-122"/>
                <a:cs typeface="华文楷体" panose="02010600040101010101" charset="-122"/>
              </a:rPr>
              <a:t>递 进</a:t>
            </a:r>
          </a:p>
        </p:txBody>
      </p:sp>
      <p:sp>
        <p:nvSpPr>
          <p:cNvPr id="15" name="TextBox 14"/>
          <p:cNvSpPr txBox="1">
            <a:spLocks noChangeArrowheads="1"/>
          </p:cNvSpPr>
          <p:nvPr/>
        </p:nvSpPr>
        <p:spPr bwMode="auto">
          <a:xfrm>
            <a:off x="6888163" y="3357563"/>
            <a:ext cx="1219200" cy="460375"/>
          </a:xfrm>
          <a:prstGeom prst="rect">
            <a:avLst/>
          </a:prstGeom>
          <a:solidFill>
            <a:srgbClr val="00B0F0"/>
          </a:solidFill>
          <a:ln w="28575" cmpd="sng">
            <a:solidFill>
              <a:srgbClr val="202020"/>
            </a:solidFill>
            <a:prstDash val="solid"/>
            <a:miter lim="800000"/>
          </a:ln>
        </p:spPr>
        <p:txBody>
          <a:bodyPr>
            <a:spAutoFit/>
          </a:bodyPr>
          <a:lstStyle/>
          <a:p>
            <a:pPr algn="ctr">
              <a:lnSpc>
                <a:spcPct val="120000"/>
              </a:lnSpc>
            </a:pPr>
            <a:r>
              <a:rPr lang="zh-CN" altLang="en-US" sz="2000" b="1" u="none">
                <a:solidFill>
                  <a:schemeClr val="bg1"/>
                </a:solidFill>
                <a:latin typeface="华文楷体" panose="02010600040101010101" charset="-122"/>
                <a:ea typeface="华文楷体" panose="02010600040101010101" charset="-122"/>
                <a:cs typeface="华文楷体" panose="02010600040101010101" charset="-122"/>
              </a:rPr>
              <a:t>拓 展</a:t>
            </a:r>
          </a:p>
        </p:txBody>
      </p:sp>
      <p:cxnSp>
        <p:nvCxnSpPr>
          <p:cNvPr id="16" name="直接连接符 15"/>
          <p:cNvCxnSpPr>
            <a:cxnSpLocks noChangeShapeType="1"/>
          </p:cNvCxnSpPr>
          <p:nvPr/>
        </p:nvCxnSpPr>
        <p:spPr bwMode="auto">
          <a:xfrm>
            <a:off x="3071813" y="3357563"/>
            <a:ext cx="0" cy="609600"/>
          </a:xfrm>
          <a:prstGeom prst="line">
            <a:avLst/>
          </a:prstGeom>
          <a:noFill/>
          <a:ln w="31750">
            <a:solidFill>
              <a:srgbClr val="2D2DFF"/>
            </a:solidFill>
            <a:round/>
          </a:ln>
        </p:spPr>
      </p:cxnSp>
      <p:cxnSp>
        <p:nvCxnSpPr>
          <p:cNvPr id="17" name="直接连接符 16"/>
          <p:cNvCxnSpPr>
            <a:cxnSpLocks noChangeShapeType="1"/>
          </p:cNvCxnSpPr>
          <p:nvPr/>
        </p:nvCxnSpPr>
        <p:spPr bwMode="auto">
          <a:xfrm>
            <a:off x="6096000" y="3357563"/>
            <a:ext cx="0" cy="609600"/>
          </a:xfrm>
          <a:prstGeom prst="line">
            <a:avLst/>
          </a:prstGeom>
          <a:noFill/>
          <a:ln w="31750">
            <a:solidFill>
              <a:srgbClr val="2D2DFF"/>
            </a:solidFill>
            <a:round/>
          </a:ln>
        </p:spPr>
      </p:cxnSp>
      <p:cxnSp>
        <p:nvCxnSpPr>
          <p:cNvPr id="18" name="直接连接符 17"/>
          <p:cNvCxnSpPr>
            <a:cxnSpLocks noChangeShapeType="1"/>
          </p:cNvCxnSpPr>
          <p:nvPr/>
        </p:nvCxnSpPr>
        <p:spPr bwMode="auto">
          <a:xfrm>
            <a:off x="8975725" y="3357563"/>
            <a:ext cx="0" cy="609600"/>
          </a:xfrm>
          <a:prstGeom prst="line">
            <a:avLst/>
          </a:prstGeom>
          <a:noFill/>
          <a:ln w="31750">
            <a:solidFill>
              <a:srgbClr val="2D2DFF"/>
            </a:solidFill>
            <a:round/>
          </a:ln>
        </p:spPr>
      </p:cxnSp>
      <p:cxnSp>
        <p:nvCxnSpPr>
          <p:cNvPr id="20" name="直接连接符 19"/>
          <p:cNvCxnSpPr>
            <a:cxnSpLocks noChangeShapeType="1"/>
          </p:cNvCxnSpPr>
          <p:nvPr/>
        </p:nvCxnSpPr>
        <p:spPr bwMode="auto">
          <a:xfrm>
            <a:off x="3071813" y="3357563"/>
            <a:ext cx="5943600" cy="0"/>
          </a:xfrm>
          <a:prstGeom prst="line">
            <a:avLst/>
          </a:prstGeom>
          <a:noFill/>
          <a:ln w="19050">
            <a:solidFill>
              <a:srgbClr val="2D2DFF"/>
            </a:solidFill>
            <a:round/>
          </a:ln>
        </p:spPr>
      </p:cxnSp>
      <p:sp>
        <p:nvSpPr>
          <p:cNvPr id="22" name="TextBox 21"/>
          <p:cNvSpPr txBox="1">
            <a:spLocks noChangeArrowheads="1"/>
          </p:cNvSpPr>
          <p:nvPr/>
        </p:nvSpPr>
        <p:spPr bwMode="auto">
          <a:xfrm>
            <a:off x="5303838" y="2781300"/>
            <a:ext cx="1447800" cy="460375"/>
          </a:xfrm>
          <a:prstGeom prst="rect">
            <a:avLst/>
          </a:prstGeom>
          <a:ln w="28575" cmpd="sng">
            <a:solidFill>
              <a:srgbClr val="202020"/>
            </a:solidFill>
            <a:prstDash val="solid"/>
          </a:ln>
        </p:spPr>
        <p:style>
          <a:lnRef idx="1">
            <a:schemeClr val="accent1"/>
          </a:lnRef>
          <a:fillRef idx="3">
            <a:schemeClr val="accent1"/>
          </a:fillRef>
          <a:effectRef idx="2">
            <a:schemeClr val="accent1"/>
          </a:effectRef>
          <a:fontRef idx="minor">
            <a:schemeClr val="lt1"/>
          </a:fontRef>
        </p:style>
        <p:txBody>
          <a:bodyPr>
            <a:spAutoFit/>
          </a:bodyPr>
          <a:lstStyle/>
          <a:p>
            <a:pPr algn="ctr">
              <a:lnSpc>
                <a:spcPct val="120000"/>
              </a:lnSpc>
            </a:pPr>
            <a:r>
              <a:rPr lang="zh-CN" altLang="en-US" sz="2000" b="1" u="none">
                <a:solidFill>
                  <a:schemeClr val="bg1"/>
                </a:solidFill>
                <a:latin typeface="华文楷体" panose="02010600040101010101" charset="-122"/>
                <a:ea typeface="华文楷体" panose="02010600040101010101" charset="-122"/>
                <a:cs typeface="华文楷体" panose="02010600040101010101" charset="-122"/>
              </a:rPr>
              <a:t>  延 伸</a:t>
            </a:r>
          </a:p>
        </p:txBody>
      </p:sp>
      <p:cxnSp>
        <p:nvCxnSpPr>
          <p:cNvPr id="23" name="直接连接符 22"/>
          <p:cNvCxnSpPr>
            <a:cxnSpLocks noChangeShapeType="1"/>
          </p:cNvCxnSpPr>
          <p:nvPr/>
        </p:nvCxnSpPr>
        <p:spPr bwMode="auto">
          <a:xfrm>
            <a:off x="4367213" y="2852738"/>
            <a:ext cx="0" cy="384175"/>
          </a:xfrm>
          <a:prstGeom prst="line">
            <a:avLst/>
          </a:prstGeom>
          <a:noFill/>
          <a:ln w="31750">
            <a:solidFill>
              <a:srgbClr val="2D2DFF"/>
            </a:solidFill>
            <a:round/>
          </a:ln>
        </p:spPr>
      </p:cxnSp>
      <p:sp>
        <p:nvSpPr>
          <p:cNvPr id="24" name="圆角矩形 23"/>
          <p:cNvSpPr>
            <a:spLocks noChangeArrowheads="1"/>
          </p:cNvSpPr>
          <p:nvPr/>
        </p:nvSpPr>
        <p:spPr bwMode="auto">
          <a:xfrm>
            <a:off x="3216275" y="2133600"/>
            <a:ext cx="2057400" cy="576263"/>
          </a:xfrm>
          <a:prstGeom prst="roundRect">
            <a:avLst>
              <a:gd name="adj" fmla="val 16667"/>
            </a:avLst>
          </a:prstGeom>
          <a:solidFill>
            <a:srgbClr val="FFC000"/>
          </a:solidFill>
          <a:ln w="38100">
            <a:solidFill>
              <a:srgbClr val="2D2DFF"/>
            </a:solidFill>
            <a:round/>
          </a:ln>
        </p:spPr>
        <p:txBody>
          <a:bodyPr/>
          <a:lstStyle/>
          <a:p>
            <a:pPr algn="ctr" fontAlgn="auto">
              <a:lnSpc>
                <a:spcPct val="12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史学入门</a:t>
            </a:r>
          </a:p>
        </p:txBody>
      </p:sp>
      <p:cxnSp>
        <p:nvCxnSpPr>
          <p:cNvPr id="25" name="直接连接符 24"/>
          <p:cNvCxnSpPr>
            <a:cxnSpLocks noChangeShapeType="1"/>
          </p:cNvCxnSpPr>
          <p:nvPr/>
        </p:nvCxnSpPr>
        <p:spPr bwMode="auto">
          <a:xfrm>
            <a:off x="7535863" y="2852738"/>
            <a:ext cx="0" cy="381000"/>
          </a:xfrm>
          <a:prstGeom prst="line">
            <a:avLst/>
          </a:prstGeom>
          <a:noFill/>
          <a:ln w="31750">
            <a:solidFill>
              <a:srgbClr val="2D2DFF"/>
            </a:solidFill>
            <a:round/>
          </a:ln>
        </p:spPr>
      </p:cxnSp>
      <p:sp>
        <p:nvSpPr>
          <p:cNvPr id="26" name="圆角矩形 25"/>
          <p:cNvSpPr>
            <a:spLocks noChangeArrowheads="1"/>
          </p:cNvSpPr>
          <p:nvPr/>
        </p:nvSpPr>
        <p:spPr bwMode="auto">
          <a:xfrm>
            <a:off x="6456363" y="2133600"/>
            <a:ext cx="2133600" cy="533400"/>
          </a:xfrm>
          <a:prstGeom prst="roundRect">
            <a:avLst>
              <a:gd name="adj" fmla="val 16667"/>
            </a:avLst>
          </a:prstGeom>
          <a:solidFill>
            <a:srgbClr val="FFC000"/>
          </a:solidFill>
          <a:ln w="38100">
            <a:solidFill>
              <a:srgbClr val="2D2DFF"/>
            </a:solidFill>
            <a:round/>
          </a:ln>
        </p:spPr>
        <p:txBody>
          <a:bodyPr/>
          <a:lstStyle/>
          <a:p>
            <a:pPr algn="ctr" fontAlgn="auto">
              <a:lnSpc>
                <a:spcPct val="120000"/>
              </a:lnSpc>
              <a:spcBef>
                <a:spcPts val="0"/>
              </a:spcBef>
              <a:spcAft>
                <a:spcPts val="0"/>
              </a:spcAft>
              <a:defRPr/>
            </a:pPr>
            <a:r>
              <a:rPr lang="zh-CN" altLang="en-US" sz="2000" b="1" u="none" dirty="0">
                <a:solidFill>
                  <a:srgbClr val="000000"/>
                </a:solidFill>
                <a:effectLst>
                  <a:outerShdw blurRad="38100" dist="38100" dir="2700000" algn="tl">
                    <a:srgbClr val="C0C0C0"/>
                  </a:outerShdw>
                </a:effectLst>
                <a:latin typeface="微软雅黑" panose="020B0503020204020204" charset="-122"/>
                <a:ea typeface="微软雅黑" panose="020B0503020204020204" charset="-122"/>
              </a:rPr>
              <a:t>  史料研读</a:t>
            </a:r>
          </a:p>
        </p:txBody>
      </p:sp>
      <p:sp>
        <p:nvSpPr>
          <p:cNvPr id="27" name="TextBox 26"/>
          <p:cNvSpPr txBox="1">
            <a:spLocks noChangeArrowheads="1"/>
          </p:cNvSpPr>
          <p:nvPr/>
        </p:nvSpPr>
        <p:spPr bwMode="auto">
          <a:xfrm>
            <a:off x="5264150" y="1475105"/>
            <a:ext cx="1435735" cy="460375"/>
          </a:xfrm>
          <a:prstGeom prst="rect">
            <a:avLst/>
          </a:prstGeom>
          <a:ln w="28575" cmpd="sng">
            <a:solidFill>
              <a:srgbClr val="202020"/>
            </a:solidFill>
            <a:prstDash val="solid"/>
          </a:ln>
        </p:spPr>
        <p:style>
          <a:lnRef idx="1">
            <a:schemeClr val="accent1"/>
          </a:lnRef>
          <a:fillRef idx="3">
            <a:schemeClr val="accent1"/>
          </a:fillRef>
          <a:effectRef idx="2">
            <a:schemeClr val="accent1"/>
          </a:effectRef>
          <a:fontRef idx="minor">
            <a:schemeClr val="lt1"/>
          </a:fontRef>
        </p:style>
        <p:txBody>
          <a:bodyPr wrap="square">
            <a:spAutoFit/>
          </a:bodyPr>
          <a:lstStyle/>
          <a:p>
            <a:pPr algn="ctr">
              <a:lnSpc>
                <a:spcPct val="120000"/>
              </a:lnSpc>
            </a:pPr>
            <a:r>
              <a:rPr lang="zh-CN" altLang="en-US" sz="2000" b="1" u="none">
                <a:solidFill>
                  <a:schemeClr val="bg1"/>
                </a:solidFill>
                <a:latin typeface="华文楷体" panose="02010600040101010101" charset="-122"/>
                <a:ea typeface="华文楷体" panose="02010600040101010101" charset="-122"/>
                <a:cs typeface="华文楷体" panose="02010600040101010101" charset="-122"/>
              </a:rPr>
              <a:t>   专业发展</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par>
                                <p:cTn id="27" presetID="3"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1" nodeType="clickEffect">
                                  <p:stCondLst>
                                    <p:cond delay="0"/>
                                  </p:stCondLst>
                                  <p:childTnLst>
                                    <p:set>
                                      <p:cBhvr>
                                        <p:cTn id="46" dur="1" fill="hold">
                                          <p:stCondLst>
                                            <p:cond delay="0"/>
                                          </p:stCondLst>
                                        </p:cTn>
                                        <p:tgtEl>
                                          <p:spTgt spid="14">
                                            <p:bg/>
                                          </p:spTgt>
                                        </p:tgtEl>
                                        <p:attrNameLst>
                                          <p:attrName>style.visibility</p:attrName>
                                        </p:attrNameLst>
                                      </p:cBhvr>
                                      <p:to>
                                        <p:strVal val="visible"/>
                                      </p:to>
                                    </p:set>
                                    <p:animEffect transition="in" filter="barn(inVertical)">
                                      <p:cBhvr>
                                        <p:cTn id="47" dur="500"/>
                                        <p:tgtEl>
                                          <p:spTgt spid="14">
                                            <p:bg/>
                                          </p:spTgt>
                                        </p:tgtEl>
                                      </p:cBhvr>
                                    </p:animEffect>
                                  </p:childTnLst>
                                </p:cTn>
                              </p:par>
                              <p:par>
                                <p:cTn id="48" presetID="16" presetClass="entr" presetSubtype="21" fill="hold" grpId="1" nodeType="with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barn(inVertical)">
                                      <p:cBhvr>
                                        <p:cTn id="50" dur="500"/>
                                        <p:tgtEl>
                                          <p:spTgt spid="14">
                                            <p:txEl>
                                              <p:pRg st="0" end="0"/>
                                            </p:txEl>
                                          </p:spTgt>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linds(horizont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linds(horizontal)">
                                      <p:cBhvr>
                                        <p:cTn id="61" dur="500"/>
                                        <p:tgtEl>
                                          <p:spTgt spid="17"/>
                                        </p:tgtEl>
                                      </p:cBhvr>
                                    </p:animEffect>
                                  </p:childTnLst>
                                </p:cTn>
                              </p:par>
                              <p:par>
                                <p:cTn id="62" presetID="3" presetClass="entr" presetSubtype="1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linds(horizontal)">
                                      <p:cBhvr>
                                        <p:cTn id="64" dur="500"/>
                                        <p:tgtEl>
                                          <p:spTgt spid="18"/>
                                        </p:tgtEl>
                                      </p:cBhvr>
                                    </p:animEffect>
                                  </p:childTnLst>
                                </p:cTn>
                              </p:par>
                              <p:par>
                                <p:cTn id="65" presetID="3" presetClass="entr" presetSubtype="1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linds(horizontal)">
                                      <p:cBhvr>
                                        <p:cTn id="67" dur="500"/>
                                        <p:tgtEl>
                                          <p:spTgt spid="20"/>
                                        </p:tgtEl>
                                      </p:cBhvr>
                                    </p:animEffect>
                                  </p:childTnLst>
                                </p:cTn>
                              </p:par>
                            </p:childTnLst>
                          </p:cTn>
                        </p:par>
                        <p:par>
                          <p:cTn id="68" fill="hold">
                            <p:stCondLst>
                              <p:cond delay="500"/>
                            </p:stCondLst>
                            <p:childTnLst>
                              <p:par>
                                <p:cTn id="69" presetID="3" presetClass="entr" presetSubtype="10"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linds(horizontal)">
                                      <p:cBhvr>
                                        <p:cTn id="71" dur="500"/>
                                        <p:tgtEl>
                                          <p:spTgt spid="23"/>
                                        </p:tgtEl>
                                      </p:cBhvr>
                                    </p:animEffect>
                                  </p:childTnLst>
                                </p:cTn>
                              </p:par>
                              <p:par>
                                <p:cTn id="72" presetID="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3" presetClass="entr" presetSubtype="1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linds(horizontal)">
                                      <p:cBhvr>
                                        <p:cTn id="83" dur="500"/>
                                        <p:tgtEl>
                                          <p:spTgt spid="25"/>
                                        </p:tgtEl>
                                      </p:cBhvr>
                                    </p:animEffect>
                                  </p:childTnLst>
                                </p:cTn>
                              </p:par>
                              <p:par>
                                <p:cTn id="84" presetID="2" presetClass="entr" presetSubtype="4"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bg/>
                                          </p:spTgt>
                                        </p:tgtEl>
                                        <p:attrNameLst>
                                          <p:attrName>style.visibility</p:attrName>
                                        </p:attrNameLst>
                                      </p:cBhvr>
                                      <p:to>
                                        <p:strVal val="visible"/>
                                      </p:to>
                                    </p:set>
                                    <p:animEffect transition="in" filter="barn(inVertical)">
                                      <p:cBhvr>
                                        <p:cTn id="92" dur="500"/>
                                        <p:tgtEl>
                                          <p:spTgt spid="27">
                                            <p:bg/>
                                          </p:spTgt>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7">
                                            <p:txEl>
                                              <p:pRg st="0" end="0"/>
                                            </p:txEl>
                                          </p:spTgt>
                                        </p:tgtEl>
                                        <p:attrNameLst>
                                          <p:attrName>style.visibility</p:attrName>
                                        </p:attrNameLst>
                                      </p:cBhvr>
                                      <p:to>
                                        <p:strVal val="visible"/>
                                      </p:to>
                                    </p:set>
                                    <p:animEffect transition="in" filter="barn(inVertical)">
                                      <p:cBhvr>
                                        <p:cTn id="9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P spid="11" grpId="0" bldLvl="0" animBg="1"/>
      <p:bldP spid="12" grpId="0" bldLvl="0" animBg="1"/>
      <p:bldP spid="13" grpId="0" bldLvl="0" animBg="1"/>
      <p:bldP spid="14" grpId="1" uiExpand="1" build="allAtOnce" bldLvl="0" animBg="1"/>
      <p:bldP spid="15" grpId="0" bldLvl="0" animBg="1"/>
      <p:bldP spid="22" grpId="0" bldLvl="0" animBg="1"/>
      <p:bldP spid="24" grpId="0" bldLvl="0" animBg="1"/>
      <p:bldP spid="26" grpId="0" bldLvl="0" animBg="1"/>
      <p:bldP spid="27" grpId="0" build="allAtOnce"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0075" y="1077595"/>
            <a:ext cx="11033125" cy="2185670"/>
          </a:xfrm>
          <a:solidFill>
            <a:srgbClr val="FFC000"/>
          </a:solidFill>
          <a:ln w="28575">
            <a:solidFill>
              <a:srgbClr val="2D2DFF"/>
            </a:solidFill>
          </a:ln>
        </p:spPr>
        <p:style>
          <a:lnRef idx="2">
            <a:schemeClr val="accent2"/>
          </a:lnRef>
          <a:fillRef idx="1">
            <a:schemeClr val="lt1"/>
          </a:fillRef>
          <a:effectRef idx="0">
            <a:schemeClr val="accent2"/>
          </a:effectRef>
          <a:fontRef idx="minor">
            <a:schemeClr val="dk1"/>
          </a:fontRef>
        </p:style>
        <p:txBody>
          <a:bodyPr>
            <a:normAutofit/>
            <a:scene3d>
              <a:camera prst="orthographicFront"/>
              <a:lightRig rig="threePt" dir="t"/>
            </a:scene3d>
          </a:bodyPr>
          <a:lstStyle/>
          <a:p>
            <a:pPr marL="0" indent="0">
              <a:lnSpc>
                <a:spcPct val="100000"/>
              </a:lnSpc>
              <a:spcBef>
                <a:spcPts val="0"/>
              </a:spcBef>
              <a:spcAft>
                <a:spcPts val="0"/>
              </a:spcAft>
              <a:buNone/>
            </a:pPr>
            <a:r>
              <a:rPr lang="en-US" altLang="zh-CN"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进一步精选增加了学科新内容，重视以学科</a:t>
            </a:r>
            <a:r>
              <a:rPr lang="zh-CN" altLang="en-US" sz="2220" u="none">
                <a:solidFill>
                  <a:schemeClr val="accent2"/>
                </a:solidFill>
                <a:effectLst>
                  <a:outerShdw blurRad="38100" dist="19050" dir="2700000" algn="tl" rotWithShape="0">
                    <a:schemeClr val="dk1">
                      <a:alpha val="40000"/>
                    </a:schemeClr>
                  </a:outerShdw>
                </a:effectLst>
                <a:highlight>
                  <a:srgbClr val="0000FF"/>
                </a:highlight>
                <a:latin typeface="微软雅黑" panose="020B0503020204020204" charset="-122"/>
                <a:ea typeface="微软雅黑" panose="020B0503020204020204" charset="-122"/>
              </a:rPr>
              <a:t>大概念</a:t>
            </a: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为核心，使课程</a:t>
            </a:r>
            <a:r>
              <a:rPr lang="zh-CN" altLang="en-US" sz="2220" u="none">
                <a:solidFill>
                  <a:schemeClr val="accent2"/>
                </a:solidFill>
                <a:effectLst>
                  <a:outerShdw blurRad="38100" dist="19050" dir="2700000" algn="tl" rotWithShape="0">
                    <a:schemeClr val="dk1">
                      <a:alpha val="40000"/>
                    </a:schemeClr>
                  </a:outerShdw>
                </a:effectLst>
                <a:highlight>
                  <a:srgbClr val="0000FF"/>
                </a:highlight>
                <a:latin typeface="微软雅黑" panose="020B0503020204020204" charset="-122"/>
                <a:ea typeface="微软雅黑" panose="020B0503020204020204" charset="-122"/>
              </a:rPr>
              <a:t>内容结构化</a:t>
            </a: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，以</a:t>
            </a:r>
            <a:r>
              <a:rPr lang="zh-CN" altLang="en-US" sz="2220" u="none">
                <a:solidFill>
                  <a:schemeClr val="accent2"/>
                </a:solidFill>
                <a:effectLst>
                  <a:outerShdw blurRad="38100" dist="19050" dir="2700000" algn="tl" rotWithShape="0">
                    <a:schemeClr val="dk1">
                      <a:alpha val="40000"/>
                    </a:schemeClr>
                  </a:outerShdw>
                </a:effectLst>
                <a:highlight>
                  <a:srgbClr val="0000FF"/>
                </a:highlight>
                <a:latin typeface="微软雅黑" panose="020B0503020204020204" charset="-122"/>
                <a:ea typeface="微软雅黑" panose="020B0503020204020204" charset="-122"/>
              </a:rPr>
              <a:t>主题</a:t>
            </a: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为引领，使课程</a:t>
            </a:r>
            <a:r>
              <a:rPr lang="zh-CN" altLang="en-US" sz="2220" u="none">
                <a:solidFill>
                  <a:schemeClr val="accent2"/>
                </a:solidFill>
                <a:effectLst>
                  <a:outerShdw blurRad="38100" dist="19050" dir="2700000" algn="tl" rotWithShape="0">
                    <a:schemeClr val="dk1">
                      <a:alpha val="40000"/>
                    </a:schemeClr>
                  </a:outerShdw>
                </a:effectLst>
                <a:highlight>
                  <a:srgbClr val="0000FF"/>
                </a:highlight>
                <a:latin typeface="微软雅黑" panose="020B0503020204020204" charset="-122"/>
                <a:ea typeface="微软雅黑" panose="020B0503020204020204" charset="-122"/>
              </a:rPr>
              <a:t>内容情境化</a:t>
            </a: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促进学科核心素养的落实。</a:t>
            </a:r>
          </a:p>
          <a:p>
            <a:pPr marL="0" indent="0">
              <a:lnSpc>
                <a:spcPct val="100000"/>
              </a:lnSpc>
              <a:spcBef>
                <a:spcPts val="0"/>
              </a:spcBef>
              <a:spcAft>
                <a:spcPts val="0"/>
              </a:spcAft>
              <a:buNone/>
            </a:pP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en-US" altLang="zh-CN"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结合学生年龄特点和学科特征，课程内容落实习近平</a:t>
            </a:r>
            <a:r>
              <a:rPr lang="zh-CN" altLang="en-US" sz="2220" u="none">
                <a:solidFill>
                  <a:srgbClr val="4831D3"/>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新时代中国特色社会主义思想</a:t>
            </a: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，有机融入</a:t>
            </a:r>
            <a:r>
              <a:rPr lang="zh-CN" altLang="en-US" sz="2220" u="none">
                <a:solidFill>
                  <a:srgbClr val="4831D3"/>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社会主义核心价值观</a:t>
            </a: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220" u="none">
                <a:solidFill>
                  <a:srgbClr val="4831D3"/>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中华优秀传统文化</a:t>
            </a: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220" u="none">
                <a:solidFill>
                  <a:srgbClr val="4831D3"/>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革命文化和社会主义先进文化</a:t>
            </a:r>
            <a:r>
              <a:rPr lang="zh-CN" altLang="en-US" sz="2220"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教育内容，努力呈现经济、政治、文化、科技、社会、生态等发展的新成就、新成果，充实丰富培养学生社会责任感、创新精神、实践能力相关内容</a:t>
            </a:r>
          </a:p>
        </p:txBody>
      </p:sp>
      <p:sp>
        <p:nvSpPr>
          <p:cNvPr id="35" name="文本框 34"/>
          <p:cNvSpPr txBox="1"/>
          <p:nvPr/>
        </p:nvSpPr>
        <p:spPr>
          <a:xfrm>
            <a:off x="600710" y="535305"/>
            <a:ext cx="6085840" cy="460375"/>
          </a:xfrm>
          <a:prstGeom prst="rect">
            <a:avLst/>
          </a:prstGeom>
          <a:solidFill>
            <a:srgbClr val="FFC000"/>
          </a:solidFill>
          <a:ln w="25400">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threePt" dir="t"/>
            </a:scene3d>
          </a:bodyPr>
          <a:lstStyle/>
          <a:p>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四、课程新内容</a:t>
            </a:r>
            <a:r>
              <a:rPr lang="en-US" altLang="zh-CN"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特色理论、四个自信</a:t>
            </a:r>
          </a:p>
        </p:txBody>
      </p:sp>
      <p:sp>
        <p:nvSpPr>
          <p:cNvPr id="4" name="文本框 3"/>
          <p:cNvSpPr txBox="1"/>
          <p:nvPr/>
        </p:nvSpPr>
        <p:spPr>
          <a:xfrm>
            <a:off x="612775" y="3347085"/>
            <a:ext cx="10953750" cy="2861310"/>
          </a:xfrm>
          <a:prstGeom prst="rect">
            <a:avLst/>
          </a:prstGeom>
          <a:ln w="28575">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2000" b="1"/>
              <a:t>比如：</a:t>
            </a:r>
          </a:p>
          <a:p>
            <a:r>
              <a:rPr lang="en-US" altLang="zh-CN" sz="2000" b="1"/>
              <a:t>1.</a:t>
            </a:r>
            <a:r>
              <a:rPr lang="zh-CN" altLang="en-US" sz="2000" b="1"/>
              <a:t>增加了</a:t>
            </a:r>
            <a:r>
              <a:rPr lang="en-US" altLang="zh-CN" sz="2000" b="1"/>
              <a:t>”</a:t>
            </a:r>
            <a:r>
              <a:rPr lang="zh-CN" altLang="en-US" sz="2000" b="1">
                <a:sym typeface="+mn-ea"/>
              </a:rPr>
              <a:t>科学发展观、</a:t>
            </a:r>
            <a:r>
              <a:rPr lang="en-US" altLang="zh-CN" sz="2000" b="1"/>
              <a:t>“</a:t>
            </a:r>
            <a:r>
              <a:rPr lang="zh-CN" altLang="en-US" sz="2000" b="1"/>
              <a:t>中国特色社会主义进入新时代</a:t>
            </a:r>
            <a:r>
              <a:rPr lang="en-US" altLang="zh-CN" sz="2000" b="1"/>
              <a:t>”</a:t>
            </a:r>
            <a:r>
              <a:rPr lang="zh-CN" altLang="en-US" sz="2000" b="1"/>
              <a:t>、</a:t>
            </a:r>
            <a:r>
              <a:rPr lang="en-US" altLang="zh-CN" sz="2000" b="1"/>
              <a:t>“</a:t>
            </a:r>
            <a:r>
              <a:rPr lang="zh-CN" altLang="en-US" sz="2000" b="1"/>
              <a:t>构建人类命运共同体</a:t>
            </a:r>
            <a:r>
              <a:rPr lang="en-US" altLang="zh-CN" sz="2000" b="1"/>
              <a:t>”</a:t>
            </a:r>
            <a:r>
              <a:rPr lang="zh-CN" altLang="en-US" sz="2000" b="1"/>
              <a:t>等</a:t>
            </a:r>
          </a:p>
          <a:p>
            <a:r>
              <a:rPr lang="en-US" altLang="zh-CN" sz="2000" b="1"/>
              <a:t>2.</a:t>
            </a:r>
            <a:r>
              <a:rPr lang="zh-CN" altLang="en-US" sz="2000" b="1"/>
              <a:t>增加了中国古代早期文化遗存、早期文明国家产生，理解中华文明多元一体格局</a:t>
            </a:r>
          </a:p>
          <a:p>
            <a:r>
              <a:rPr lang="en-US" altLang="zh-CN" sz="2000" b="1"/>
              <a:t>3.</a:t>
            </a:r>
            <a:r>
              <a:rPr lang="zh-CN" altLang="en-US" sz="2000" b="1"/>
              <a:t>增加了世界古代文明产生发展；中古时期欧、亚、非和美洲。理解世界文明的多样性，而非</a:t>
            </a:r>
            <a:r>
              <a:rPr lang="en-US" altLang="zh-CN" sz="2000" b="1"/>
              <a:t>“</a:t>
            </a:r>
            <a:r>
              <a:rPr lang="zh-CN" altLang="en-US" sz="2000" b="1"/>
              <a:t>欧洲中心论</a:t>
            </a:r>
            <a:r>
              <a:rPr lang="en-US" altLang="zh-CN" sz="2000" b="1"/>
              <a:t>”</a:t>
            </a:r>
            <a:r>
              <a:rPr lang="zh-CN" altLang="en-US" sz="2000" b="1"/>
              <a:t>；</a:t>
            </a:r>
          </a:p>
          <a:p>
            <a:r>
              <a:rPr lang="en-US" altLang="zh-CN" sz="2000" b="1"/>
              <a:t>4.</a:t>
            </a:r>
            <a:r>
              <a:rPr lang="zh-CN" altLang="en-US" sz="2000" b="1"/>
              <a:t>增加了</a:t>
            </a:r>
            <a:r>
              <a:rPr lang="en-US" altLang="zh-CN" sz="2000" b="1"/>
              <a:t>“世界殖民体系的形成与亚非拉民族独立运动”</a:t>
            </a:r>
            <a:r>
              <a:rPr lang="zh-CN" altLang="en-US" sz="2000" b="1"/>
              <a:t>，理解亚非拉</a:t>
            </a:r>
            <a:r>
              <a:rPr lang="en-US" altLang="zh-CN" sz="2000" b="1"/>
              <a:t>民族独立运动影响</a:t>
            </a:r>
            <a:r>
              <a:rPr lang="zh-CN" altLang="en-US" sz="2000" b="1"/>
              <a:t>世界；</a:t>
            </a:r>
          </a:p>
          <a:p>
            <a:r>
              <a:rPr lang="en-US" altLang="zh-CN" sz="2000" b="1"/>
              <a:t>5.</a:t>
            </a:r>
            <a:r>
              <a:rPr lang="zh-CN" altLang="en-US" sz="2000" b="1"/>
              <a:t>《 国家制度与社会治理》与纲要不重复，研究政治制度与基层治理经验教训，体验制度自信</a:t>
            </a:r>
          </a:p>
          <a:p>
            <a:r>
              <a:rPr lang="en-US" altLang="zh-CN" sz="2000" b="1"/>
              <a:t>6.</a:t>
            </a:r>
            <a:r>
              <a:rPr lang="zh-CN" altLang="en-US" sz="2000" b="1"/>
              <a:t>《经济与生活》增加了</a:t>
            </a:r>
            <a:r>
              <a:rPr lang="en-US" altLang="zh-CN" sz="2000" b="1"/>
              <a:t>“</a:t>
            </a:r>
            <a:r>
              <a:rPr lang="zh-CN" altLang="en-US" sz="2000" b="1"/>
              <a:t>医疗与公共卫生</a:t>
            </a:r>
            <a:r>
              <a:rPr lang="en-US" altLang="zh-CN" sz="2000" b="1"/>
              <a:t>”</a:t>
            </a:r>
            <a:r>
              <a:rPr lang="zh-CN" altLang="en-US" sz="2000" b="1"/>
              <a:t>小专题，了解古代疫病流行治理；中医药成就；现代医疗卫生体系对社会生活的影响等，具有很强的时代感</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408940" y="334010"/>
            <a:ext cx="5539740" cy="460375"/>
          </a:xfrm>
          <a:prstGeom prst="rect">
            <a:avLst/>
          </a:prstGeom>
          <a:solidFill>
            <a:srgbClr val="FFC000"/>
          </a:solidFill>
          <a:ln w="25400">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threePt" dir="t"/>
            </a:scene3d>
          </a:bodyPr>
          <a:lstStyle/>
          <a:p>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五、教学新标准</a:t>
            </a:r>
            <a:r>
              <a:rPr lang="en-US" altLang="zh-CN"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学业质量水平等级</a:t>
            </a:r>
          </a:p>
        </p:txBody>
      </p:sp>
      <p:sp>
        <p:nvSpPr>
          <p:cNvPr id="4" name="文本框 3"/>
          <p:cNvSpPr txBox="1"/>
          <p:nvPr/>
        </p:nvSpPr>
        <p:spPr>
          <a:xfrm>
            <a:off x="401955" y="874395"/>
            <a:ext cx="11569065" cy="1014730"/>
          </a:xfrm>
          <a:prstGeom prst="rect">
            <a:avLst/>
          </a:prstGeom>
          <a:solidFill>
            <a:srgbClr val="FFC000"/>
          </a:solidFill>
          <a:ln w="28575">
            <a:solidFill>
              <a:srgbClr val="2D2DFF"/>
            </a:solidFill>
          </a:ln>
        </p:spPr>
        <p:txBody>
          <a:bodyPr wrap="square" rtlCol="0">
            <a:spAutoFit/>
          </a:bodyPr>
          <a:lstStyle/>
          <a:p>
            <a:r>
              <a:rPr lang="zh-CN" altLang="en-US" sz="2000" b="1">
                <a:solidFill>
                  <a:schemeClr val="tx1"/>
                </a:solidFill>
                <a:sym typeface="+mn-ea"/>
              </a:rPr>
              <a:t>明确了学业质量标准，明确了历史核心素养等级水平，为教师教学质量的把握提供了根本遵循。</a:t>
            </a:r>
          </a:p>
          <a:p>
            <a:r>
              <a:rPr lang="zh-CN" altLang="en-US" sz="2000" b="1" dirty="0">
                <a:solidFill>
                  <a:schemeClr val="tx1"/>
                </a:solidFill>
                <a:latin typeface="微软雅黑" panose="020B0503020204020204" charset="-122"/>
                <a:sym typeface="+mn-ea"/>
              </a:rPr>
              <a:t>帮助教师和学生把握教与学的深度和广度，为阶段性评价、学业水平考试和升学考试命题提供重要依据，促进教、学、考有机衔接，可以说是新课标与教、学、考、评的桥梁。</a:t>
            </a:r>
          </a:p>
        </p:txBody>
      </p:sp>
      <p:sp>
        <p:nvSpPr>
          <p:cNvPr id="24" name="矩形 23"/>
          <p:cNvSpPr/>
          <p:nvPr/>
        </p:nvSpPr>
        <p:spPr>
          <a:xfrm>
            <a:off x="1242060" y="3742172"/>
            <a:ext cx="4572000" cy="645160"/>
          </a:xfrm>
          <a:prstGeom prst="rect">
            <a:avLst/>
          </a:prstGeom>
          <a:ln w="19050">
            <a:solidFill>
              <a:srgbClr val="2D2DFF"/>
            </a:solidFill>
          </a:ln>
        </p:spPr>
        <p:style>
          <a:lnRef idx="1">
            <a:schemeClr val="accent2"/>
          </a:lnRef>
          <a:fillRef idx="2">
            <a:schemeClr val="accent2"/>
          </a:fillRef>
          <a:effectRef idx="1">
            <a:schemeClr val="accent2"/>
          </a:effectRef>
          <a:fontRef idx="minor">
            <a:schemeClr val="dk1"/>
          </a:fontRef>
        </p:style>
        <p:txBody>
          <a:bodyPr>
            <a:spAutoFit/>
          </a:bodyPr>
          <a:lstStyle/>
          <a:p>
            <a:pPr lvl="0" defTabSz="914400">
              <a:defRPr/>
            </a:pPr>
            <a:r>
              <a:rPr lang="zh-CN" altLang="en-US" b="1" dirty="0">
                <a:latin typeface="微软雅黑" panose="020B0503020204020204" charset="-122"/>
                <a:ea typeface="微软雅黑" panose="020B0503020204020204" charset="-122"/>
              </a:rPr>
              <a:t>横向看，核心素养的相同层次处于相同水平五个核心素养的同一水平之间建立逻辑关系；</a:t>
            </a:r>
          </a:p>
        </p:txBody>
      </p:sp>
      <p:sp>
        <p:nvSpPr>
          <p:cNvPr id="25" name="矩形 24"/>
          <p:cNvSpPr/>
          <p:nvPr/>
        </p:nvSpPr>
        <p:spPr>
          <a:xfrm>
            <a:off x="1251585" y="4467301"/>
            <a:ext cx="4572000" cy="645160"/>
          </a:xfrm>
          <a:prstGeom prst="rect">
            <a:avLst/>
          </a:prstGeom>
          <a:ln w="19050">
            <a:solidFill>
              <a:srgbClr val="2D2DFF"/>
            </a:solidFill>
          </a:ln>
        </p:spPr>
        <p:style>
          <a:lnRef idx="1">
            <a:schemeClr val="accent2"/>
          </a:lnRef>
          <a:fillRef idx="2">
            <a:schemeClr val="accent2"/>
          </a:fillRef>
          <a:effectRef idx="1">
            <a:schemeClr val="accent2"/>
          </a:effectRef>
          <a:fontRef idx="minor">
            <a:schemeClr val="dk1"/>
          </a:fontRef>
        </p:style>
        <p:txBody>
          <a:bodyPr>
            <a:spAutoFit/>
          </a:bodyPr>
          <a:lstStyle/>
          <a:p>
            <a:pPr lvl="0" defTabSz="914400">
              <a:defRPr/>
            </a:pPr>
            <a:r>
              <a:rPr lang="zh-CN" altLang="en-US" b="1" dirty="0">
                <a:latin typeface="微软雅黑" panose="020B0503020204020204" charset="-122"/>
                <a:ea typeface="微软雅黑" panose="020B0503020204020204" charset="-122"/>
              </a:rPr>
              <a:t>据历史课程的人文性质，核心素养的水平划分具有弹性</a:t>
            </a:r>
          </a:p>
        </p:txBody>
      </p:sp>
      <p:sp>
        <p:nvSpPr>
          <p:cNvPr id="5" name="文本框 4"/>
          <p:cNvSpPr txBox="1"/>
          <p:nvPr/>
        </p:nvSpPr>
        <p:spPr>
          <a:xfrm>
            <a:off x="1242060" y="2073275"/>
            <a:ext cx="4566920" cy="922020"/>
          </a:xfrm>
          <a:prstGeom prst="rect">
            <a:avLst/>
          </a:prstGeom>
          <a:ln w="19050">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b="1" dirty="0">
                <a:latin typeface="微软雅黑" panose="020B0503020204020204" charset="-122"/>
                <a:ea typeface="微软雅黑" panose="020B0503020204020204" charset="-122"/>
              </a:rPr>
              <a:t>既要统一要求，又要有历史科自身特点。主要原则：核心素养水平，进行纵向与横向通盘考虑</a:t>
            </a:r>
          </a:p>
        </p:txBody>
      </p:sp>
      <p:sp>
        <p:nvSpPr>
          <p:cNvPr id="6" name="矩形 5"/>
          <p:cNvSpPr/>
          <p:nvPr/>
        </p:nvSpPr>
        <p:spPr>
          <a:xfrm>
            <a:off x="1242060" y="3035935"/>
            <a:ext cx="4562475" cy="645160"/>
          </a:xfrm>
          <a:prstGeom prst="rect">
            <a:avLst/>
          </a:prstGeom>
          <a:ln w="19050">
            <a:solidFill>
              <a:srgbClr val="2D2DFF"/>
            </a:solid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zh-CN" altLang="en-US" b="1" dirty="0">
                <a:latin typeface="微软雅黑" panose="020B0503020204020204" charset="-122"/>
                <a:ea typeface="微软雅黑" panose="020B0503020204020204" charset="-122"/>
                <a:cs typeface="微软雅黑" panose="020B0503020204020204" charset="-122"/>
              </a:rPr>
              <a:t>纵向看，核心素养1-2层次或1-4层次，具有连续性和递进性；</a:t>
            </a:r>
          </a:p>
        </p:txBody>
      </p:sp>
      <p:sp>
        <p:nvSpPr>
          <p:cNvPr id="7" name="文本框 6"/>
          <p:cNvSpPr txBox="1"/>
          <p:nvPr/>
        </p:nvSpPr>
        <p:spPr>
          <a:xfrm>
            <a:off x="581660" y="2178050"/>
            <a:ext cx="661670" cy="645160"/>
          </a:xfrm>
          <a:prstGeom prst="rect">
            <a:avLst/>
          </a:prstGeom>
          <a:ln>
            <a:solidFill>
              <a:srgbClr val="2D2DFF"/>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b="1">
                <a:solidFill>
                  <a:srgbClr val="4831D3"/>
                </a:solidFill>
                <a:latin typeface="微软雅黑" panose="020B0503020204020204" charset="-122"/>
                <a:ea typeface="微软雅黑" panose="020B0503020204020204" charset="-122"/>
              </a:rPr>
              <a:t>通盘</a:t>
            </a:r>
          </a:p>
          <a:p>
            <a:pPr algn="ctr"/>
            <a:r>
              <a:rPr lang="zh-CN" altLang="en-US" b="1">
                <a:solidFill>
                  <a:srgbClr val="4831D3"/>
                </a:solidFill>
                <a:latin typeface="微软雅黑" panose="020B0503020204020204" charset="-122"/>
                <a:ea typeface="微软雅黑" panose="020B0503020204020204" charset="-122"/>
              </a:rPr>
              <a:t>考虑</a:t>
            </a:r>
          </a:p>
        </p:txBody>
      </p:sp>
      <p:sp>
        <p:nvSpPr>
          <p:cNvPr id="8" name="文本框 7"/>
          <p:cNvSpPr txBox="1"/>
          <p:nvPr/>
        </p:nvSpPr>
        <p:spPr>
          <a:xfrm>
            <a:off x="571500" y="3032760"/>
            <a:ext cx="661670" cy="645160"/>
          </a:xfrm>
          <a:prstGeom prst="rect">
            <a:avLst/>
          </a:prstGeom>
          <a:ln>
            <a:solidFill>
              <a:srgbClr val="2D2DFF"/>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b="1">
                <a:solidFill>
                  <a:srgbClr val="4831D3"/>
                </a:solidFill>
                <a:latin typeface="微软雅黑" panose="020B0503020204020204" charset="-122"/>
                <a:ea typeface="微软雅黑" panose="020B0503020204020204" charset="-122"/>
              </a:rPr>
              <a:t>纵向</a:t>
            </a:r>
          </a:p>
          <a:p>
            <a:pPr algn="ctr"/>
            <a:r>
              <a:rPr lang="zh-CN" altLang="en-US" b="1">
                <a:solidFill>
                  <a:srgbClr val="4831D3"/>
                </a:solidFill>
                <a:latin typeface="微软雅黑" panose="020B0503020204020204" charset="-122"/>
                <a:ea typeface="微软雅黑" panose="020B0503020204020204" charset="-122"/>
              </a:rPr>
              <a:t>考虑</a:t>
            </a:r>
          </a:p>
        </p:txBody>
      </p:sp>
      <p:sp>
        <p:nvSpPr>
          <p:cNvPr id="9" name="文本框 8"/>
          <p:cNvSpPr txBox="1"/>
          <p:nvPr/>
        </p:nvSpPr>
        <p:spPr>
          <a:xfrm>
            <a:off x="581660" y="3763645"/>
            <a:ext cx="661670" cy="645160"/>
          </a:xfrm>
          <a:prstGeom prst="rect">
            <a:avLst/>
          </a:prstGeom>
          <a:ln>
            <a:solidFill>
              <a:srgbClr val="2D2DFF"/>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b="1">
                <a:solidFill>
                  <a:srgbClr val="4831D3"/>
                </a:solidFill>
                <a:latin typeface="微软雅黑" panose="020B0503020204020204" charset="-122"/>
                <a:ea typeface="微软雅黑" panose="020B0503020204020204" charset="-122"/>
              </a:rPr>
              <a:t>横向</a:t>
            </a:r>
          </a:p>
          <a:p>
            <a:pPr algn="ctr"/>
            <a:r>
              <a:rPr lang="zh-CN" altLang="en-US" b="1">
                <a:solidFill>
                  <a:srgbClr val="4831D3"/>
                </a:solidFill>
                <a:latin typeface="微软雅黑" panose="020B0503020204020204" charset="-122"/>
                <a:ea typeface="微软雅黑" panose="020B0503020204020204" charset="-122"/>
              </a:rPr>
              <a:t>考虑</a:t>
            </a:r>
          </a:p>
        </p:txBody>
      </p:sp>
      <p:sp>
        <p:nvSpPr>
          <p:cNvPr id="10" name="文本框 9"/>
          <p:cNvSpPr txBox="1"/>
          <p:nvPr/>
        </p:nvSpPr>
        <p:spPr>
          <a:xfrm>
            <a:off x="581025" y="4445635"/>
            <a:ext cx="661670" cy="645160"/>
          </a:xfrm>
          <a:prstGeom prst="rect">
            <a:avLst/>
          </a:prstGeom>
          <a:ln>
            <a:solidFill>
              <a:srgbClr val="2D2DFF"/>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b="1">
                <a:solidFill>
                  <a:srgbClr val="4831D3"/>
                </a:solidFill>
                <a:latin typeface="微软雅黑" panose="020B0503020204020204" charset="-122"/>
                <a:ea typeface="微软雅黑" panose="020B0503020204020204" charset="-122"/>
              </a:rPr>
              <a:t>弹性</a:t>
            </a:r>
          </a:p>
          <a:p>
            <a:pPr algn="ctr"/>
            <a:r>
              <a:rPr lang="zh-CN" altLang="en-US" b="1">
                <a:solidFill>
                  <a:srgbClr val="4831D3"/>
                </a:solidFill>
                <a:latin typeface="微软雅黑" panose="020B0503020204020204" charset="-122"/>
                <a:ea typeface="微软雅黑" panose="020B0503020204020204" charset="-122"/>
              </a:rPr>
              <a:t>考虑</a:t>
            </a:r>
          </a:p>
        </p:txBody>
      </p:sp>
      <p:graphicFrame>
        <p:nvGraphicFramePr>
          <p:cNvPr id="11" name="表格 10"/>
          <p:cNvGraphicFramePr>
            <a:graphicFrameLocks noGrp="1"/>
          </p:cNvGraphicFramePr>
          <p:nvPr>
            <p:custDataLst>
              <p:tags r:id="rId1"/>
            </p:custDataLst>
          </p:nvPr>
        </p:nvGraphicFramePr>
        <p:xfrm>
          <a:off x="5846445" y="2078355"/>
          <a:ext cx="6019800" cy="2964625"/>
        </p:xfrm>
        <a:graphic>
          <a:graphicData uri="http://schemas.openxmlformats.org/drawingml/2006/table">
            <a:tbl>
              <a:tblPr firstRow="1" bandRow="1">
                <a:tableStyleId>{5C22544A-7EE6-4342-B048-85BDC9FD1C3A}</a:tableStyleId>
              </a:tblPr>
              <a:tblGrid>
                <a:gridCol w="735330">
                  <a:extLst>
                    <a:ext uri="{9D8B030D-6E8A-4147-A177-3AD203B41FA5}">
                      <a16:colId xmlns:a16="http://schemas.microsoft.com/office/drawing/2014/main" val="20000"/>
                    </a:ext>
                  </a:extLst>
                </a:gridCol>
                <a:gridCol w="4598035">
                  <a:extLst>
                    <a:ext uri="{9D8B030D-6E8A-4147-A177-3AD203B41FA5}">
                      <a16:colId xmlns:a16="http://schemas.microsoft.com/office/drawing/2014/main" val="20001"/>
                    </a:ext>
                  </a:extLst>
                </a:gridCol>
                <a:gridCol w="686435">
                  <a:extLst>
                    <a:ext uri="{9D8B030D-6E8A-4147-A177-3AD203B41FA5}">
                      <a16:colId xmlns:a16="http://schemas.microsoft.com/office/drawing/2014/main" val="20002"/>
                    </a:ext>
                  </a:extLst>
                </a:gridCol>
              </a:tblGrid>
              <a:tr h="584200">
                <a:tc>
                  <a:txBody>
                    <a:bodyPr/>
                    <a:lstStyle/>
                    <a:p>
                      <a:pPr algn="ctr">
                        <a:lnSpc>
                          <a:spcPct val="90000"/>
                        </a:lnSpc>
                        <a:spcBef>
                          <a:spcPts val="0"/>
                        </a:spcBef>
                        <a:spcAft>
                          <a:spcPts val="0"/>
                        </a:spcAft>
                      </a:pPr>
                      <a:r>
                        <a:rPr lang="zh-CN" altLang="en-US" sz="1800" b="1" u="none" dirty="0">
                          <a:solidFill>
                            <a:schemeClr val="bg1"/>
                          </a:solidFill>
                          <a:latin typeface="华文楷体" panose="02010600040101010101" charset="-122"/>
                          <a:ea typeface="华文楷体" panose="02010600040101010101" charset="-122"/>
                        </a:rPr>
                        <a:t>水平等级</a:t>
                      </a:r>
                    </a:p>
                  </a:txBody>
                  <a:tcPr/>
                </a:tc>
                <a:tc>
                  <a:txBody>
                    <a:bodyPr/>
                    <a:lstStyle/>
                    <a:p>
                      <a:pPr algn="ctr">
                        <a:lnSpc>
                          <a:spcPct val="90000"/>
                        </a:lnSpc>
                        <a:spcBef>
                          <a:spcPts val="0"/>
                        </a:spcBef>
                        <a:spcAft>
                          <a:spcPts val="0"/>
                        </a:spcAft>
                      </a:pPr>
                      <a:endParaRPr lang="zh-CN" altLang="en-US" sz="1800" b="1" u="none" dirty="0">
                        <a:solidFill>
                          <a:srgbClr val="4831D3"/>
                        </a:solidFill>
                        <a:latin typeface="华文楷体" panose="02010600040101010101" charset="-122"/>
                        <a:ea typeface="华文楷体" panose="02010600040101010101" charset="-122"/>
                      </a:endParaRPr>
                    </a:p>
                    <a:p>
                      <a:pPr algn="ctr">
                        <a:lnSpc>
                          <a:spcPct val="60000"/>
                        </a:lnSpc>
                        <a:spcBef>
                          <a:spcPts val="0"/>
                        </a:spcBef>
                        <a:spcAft>
                          <a:spcPts val="0"/>
                        </a:spcAft>
                      </a:pPr>
                      <a:r>
                        <a:rPr lang="zh-CN" altLang="en-US" sz="1800" b="1" u="none" dirty="0">
                          <a:solidFill>
                            <a:schemeClr val="bg1"/>
                          </a:solidFill>
                          <a:latin typeface="华文楷体" panose="02010600040101010101" charset="-122"/>
                          <a:ea typeface="华文楷体" panose="02010600040101010101" charset="-122"/>
                        </a:rPr>
                        <a:t>学科表现</a:t>
                      </a:r>
                    </a:p>
                  </a:txBody>
                  <a:tcPr/>
                </a:tc>
                <a:tc>
                  <a:txBody>
                    <a:bodyPr/>
                    <a:lstStyle/>
                    <a:p>
                      <a:pPr algn="ctr">
                        <a:lnSpc>
                          <a:spcPct val="100000"/>
                        </a:lnSpc>
                        <a:spcBef>
                          <a:spcPts val="0"/>
                        </a:spcBef>
                        <a:spcAft>
                          <a:spcPts val="0"/>
                        </a:spcAft>
                      </a:pPr>
                      <a:r>
                        <a:rPr lang="zh-CN" altLang="en-US" sz="1800" b="1" u="none" dirty="0">
                          <a:solidFill>
                            <a:srgbClr val="000000"/>
                          </a:solidFill>
                          <a:latin typeface="华文楷体" panose="02010600040101010101" charset="-122"/>
                          <a:ea typeface="华文楷体" panose="02010600040101010101" charset="-122"/>
                        </a:rPr>
                        <a:t>素养</a:t>
                      </a:r>
                    </a:p>
                  </a:txBody>
                  <a:tcPr>
                    <a:solidFill>
                      <a:schemeClr val="accent2"/>
                    </a:solidFill>
                  </a:tcPr>
                </a:tc>
                <a:extLst>
                  <a:ext uri="{0D108BD9-81ED-4DB2-BD59-A6C34878D82A}">
                    <a16:rowId xmlns:a16="http://schemas.microsoft.com/office/drawing/2014/main" val="10000"/>
                  </a:ext>
                </a:extLst>
              </a:tr>
              <a:tr h="448310">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1</a:t>
                      </a:r>
                    </a:p>
                  </a:txBody>
                  <a:tcPr>
                    <a:solidFill>
                      <a:schemeClr val="accent2"/>
                    </a:solidFill>
                  </a:tcPr>
                </a:tc>
                <a:tc rowSpan="2">
                  <a:txBody>
                    <a:bodyPr/>
                    <a:lstStyle/>
                    <a:p>
                      <a:pPr>
                        <a:lnSpc>
                          <a:spcPct val="100000"/>
                        </a:lnSpc>
                        <a:spcBef>
                          <a:spcPts val="0"/>
                        </a:spcBef>
                        <a:spcAft>
                          <a:spcPts val="0"/>
                        </a:spcAft>
                      </a:pPr>
                      <a:r>
                        <a:rPr lang="zh-CN" altLang="zh-CN" sz="1800" b="1" u="none" kern="1200" dirty="0">
                          <a:solidFill>
                            <a:schemeClr val="dk1"/>
                          </a:solidFill>
                          <a:latin typeface="华文楷体" panose="02010600040101010101" charset="-122"/>
                          <a:ea typeface="华文楷体" panose="02010600040101010101" charset="-122"/>
                          <a:cs typeface="+mn-cs"/>
                        </a:rPr>
                        <a:t>具有对家乡、民族、国家认同感，认同社会主义核心价值观和中华优秀传统文化；理解尊重世界各国优秀文化传统</a:t>
                      </a:r>
                    </a:p>
                  </a:txBody>
                  <a:tcPr>
                    <a:solidFill>
                      <a:schemeClr val="accent2"/>
                    </a:solidFill>
                  </a:tcPr>
                </a:tc>
                <a:tc rowSpan="4">
                  <a:txBody>
                    <a:bodyPr/>
                    <a:lstStyle/>
                    <a:p>
                      <a:pPr algn="ctr">
                        <a:lnSpc>
                          <a:spcPct val="100000"/>
                        </a:lnSpc>
                        <a:spcBef>
                          <a:spcPts val="0"/>
                        </a:spcBef>
                        <a:spcAft>
                          <a:spcPts val="0"/>
                        </a:spcAft>
                        <a:buClrTx/>
                        <a:buSzTx/>
                        <a:buNone/>
                      </a:pPr>
                      <a:endParaRPr lang="zh-CN" altLang="en-US" sz="1800" b="1" u="none" dirty="0">
                        <a:solidFill>
                          <a:srgbClr val="4831D3"/>
                        </a:solidFill>
                        <a:latin typeface="微软雅黑" panose="020B0503020204020204" charset="-122"/>
                        <a:ea typeface="微软雅黑" panose="020B0503020204020204" charset="-122"/>
                      </a:endParaRPr>
                    </a:p>
                    <a:p>
                      <a:pPr algn="ctr">
                        <a:lnSpc>
                          <a:spcPct val="100000"/>
                        </a:lnSpc>
                        <a:spcBef>
                          <a:spcPts val="0"/>
                        </a:spcBef>
                        <a:spcAft>
                          <a:spcPts val="0"/>
                        </a:spcAft>
                        <a:buClrTx/>
                        <a:buSzTx/>
                        <a:buNone/>
                      </a:pPr>
                      <a:r>
                        <a:rPr lang="zh-CN" altLang="en-US" sz="1800" b="1" u="none" dirty="0">
                          <a:solidFill>
                            <a:srgbClr val="4831D3"/>
                          </a:solidFill>
                          <a:latin typeface="微软雅黑" panose="020B0503020204020204" charset="-122"/>
                          <a:ea typeface="微软雅黑" panose="020B0503020204020204" charset="-122"/>
                        </a:rPr>
                        <a:t>家国</a:t>
                      </a:r>
                    </a:p>
                    <a:p>
                      <a:pPr algn="ctr">
                        <a:lnSpc>
                          <a:spcPct val="100000"/>
                        </a:lnSpc>
                        <a:spcBef>
                          <a:spcPts val="0"/>
                        </a:spcBef>
                        <a:spcAft>
                          <a:spcPts val="0"/>
                        </a:spcAft>
                        <a:buClrTx/>
                        <a:buSzTx/>
                        <a:buNone/>
                      </a:pPr>
                      <a:r>
                        <a:rPr lang="zh-CN" altLang="en-US" sz="1800" b="1" u="none" dirty="0">
                          <a:solidFill>
                            <a:srgbClr val="4831D3"/>
                          </a:solidFill>
                          <a:latin typeface="微软雅黑" panose="020B0503020204020204" charset="-122"/>
                          <a:ea typeface="微软雅黑" panose="020B0503020204020204" charset="-122"/>
                        </a:rPr>
                        <a:t>情怀</a:t>
                      </a:r>
                    </a:p>
                  </a:txBody>
                  <a:tcPr>
                    <a:solidFill>
                      <a:schemeClr val="accent2"/>
                    </a:solidFill>
                  </a:tcPr>
                </a:tc>
                <a:extLst>
                  <a:ext uri="{0D108BD9-81ED-4DB2-BD59-A6C34878D82A}">
                    <a16:rowId xmlns:a16="http://schemas.microsoft.com/office/drawing/2014/main" val="10001"/>
                  </a:ext>
                </a:extLst>
              </a:tr>
              <a:tr h="274320">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2</a:t>
                      </a:r>
                    </a:p>
                  </a:txBody>
                  <a:tcPr>
                    <a:solidFill>
                      <a:schemeClr val="accent2"/>
                    </a:solid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2"/>
                  </a:ext>
                </a:extLst>
              </a:tr>
              <a:tr h="563245">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3</a:t>
                      </a:r>
                    </a:p>
                  </a:txBody>
                  <a:tcPr>
                    <a:solidFill>
                      <a:srgbClr val="FF0000"/>
                    </a:solidFill>
                  </a:tcPr>
                </a:tc>
                <a:tc rowSpan="2">
                  <a:txBody>
                    <a:bodyPr/>
                    <a:lstStyle/>
                    <a:p>
                      <a:pPr>
                        <a:lnSpc>
                          <a:spcPct val="100000"/>
                        </a:lnSpc>
                        <a:spcBef>
                          <a:spcPts val="0"/>
                        </a:spcBef>
                        <a:spcAft>
                          <a:spcPts val="0"/>
                        </a:spcAft>
                      </a:pPr>
                      <a:r>
                        <a:rPr lang="zh-CN" altLang="zh-CN" sz="1800" b="1" u="none" kern="1200" dirty="0">
                          <a:solidFill>
                            <a:schemeClr val="dk1"/>
                          </a:solidFill>
                          <a:latin typeface="华文楷体" panose="02010600040101010101" charset="-122"/>
                          <a:ea typeface="华文楷体" panose="02010600040101010101" charset="-122"/>
                          <a:cs typeface="+mn-cs"/>
                        </a:rPr>
                        <a:t>把握中华民族多元一体趋势、世界历史进步历程，形成正确的世界人生价值观；在历史反思中汲取经验教训、客观认识历史现实问题；能将历史与家乡、民族和国家结合，为中华复兴做贡献</a:t>
                      </a:r>
                    </a:p>
                  </a:txBody>
                  <a:tcPr>
                    <a:solidFill>
                      <a:srgbClr val="FF0000"/>
                    </a:solidFill>
                  </a:tcPr>
                </a:tc>
                <a:tc vMerge="1">
                  <a:txBody>
                    <a:bodyPr/>
                    <a:lstStyle/>
                    <a:p>
                      <a:endParaRPr lang="zh-CN"/>
                    </a:p>
                  </a:txBody>
                  <a:tcPr/>
                </a:tc>
                <a:extLst>
                  <a:ext uri="{0D108BD9-81ED-4DB2-BD59-A6C34878D82A}">
                    <a16:rowId xmlns:a16="http://schemas.microsoft.com/office/drawing/2014/main" val="10003"/>
                  </a:ext>
                </a:extLst>
              </a:tr>
              <a:tr h="274320">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4</a:t>
                      </a:r>
                    </a:p>
                  </a:txBody>
                  <a:tcPr>
                    <a:solidFill>
                      <a:srgbClr val="FF0000"/>
                    </a:solid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4"/>
                  </a:ext>
                </a:extLst>
              </a:tr>
            </a:tbl>
          </a:graphicData>
        </a:graphic>
      </p:graphicFrame>
      <p:sp>
        <p:nvSpPr>
          <p:cNvPr id="21506" name="矩形 2"/>
          <p:cNvSpPr/>
          <p:nvPr/>
        </p:nvSpPr>
        <p:spPr>
          <a:xfrm>
            <a:off x="4346575" y="3619500"/>
            <a:ext cx="4572000" cy="306705"/>
          </a:xfrm>
          <a:prstGeom prst="rect">
            <a:avLst/>
          </a:prstGeom>
          <a:noFill/>
          <a:ln w="9525">
            <a:noFill/>
          </a:ln>
        </p:spPr>
        <p:txBody>
          <a:bodyPr wrap="square" anchor="t">
            <a:spAutoFit/>
          </a:bodyPr>
          <a:lstStyle/>
          <a:p>
            <a:pPr marL="273050" indent="-273050">
              <a:lnSpc>
                <a:spcPct val="100000"/>
              </a:lnSpc>
              <a:spcBef>
                <a:spcPts val="0"/>
              </a:spcBef>
              <a:spcAft>
                <a:spcPts val="0"/>
              </a:spcAft>
            </a:pPr>
            <a:r>
              <a:rPr lang="en-US" altLang="zh-CN" sz="1400" b="1" u="none" dirty="0">
                <a:solidFill>
                  <a:srgbClr val="000000"/>
                </a:solidFill>
                <a:latin typeface="华文楷体" panose="02010600040101010101" charset="-122"/>
                <a:ea typeface="华文楷体" panose="02010600040101010101" charset="-122"/>
              </a:rPr>
              <a:t> </a:t>
            </a:r>
          </a:p>
        </p:txBody>
      </p:sp>
      <p:sp>
        <p:nvSpPr>
          <p:cNvPr id="12" name="圆角矩形 11"/>
          <p:cNvSpPr/>
          <p:nvPr/>
        </p:nvSpPr>
        <p:spPr bwMode="auto">
          <a:xfrm>
            <a:off x="2266315" y="6400800"/>
            <a:ext cx="1964055" cy="446405"/>
          </a:xfrm>
          <a:prstGeom prst="roundRect">
            <a:avLst/>
          </a:prstGeom>
          <a:solidFill>
            <a:srgbClr val="FF0000"/>
          </a:solidFill>
          <a:ln w="22225" cap="flat" cmpd="sng" algn="ctr">
            <a:solidFill>
              <a:schemeClr val="tx1"/>
            </a:solidFill>
            <a:prstDash val="solid"/>
            <a:round/>
            <a:headEnd type="none" w="med" len="med"/>
            <a:tailEnd type="none" w="med" len="med"/>
          </a:ln>
          <a:effectLst/>
        </p:spPr>
        <p:txBody>
          <a:bodyPr/>
          <a:lstStyle/>
          <a:p>
            <a:r>
              <a:rPr lang="zh-CN" altLang="en-US" sz="1200" b="1" u="none" dirty="0">
                <a:solidFill>
                  <a:srgbClr val="000000"/>
                </a:solidFill>
                <a:effectLst>
                  <a:outerShdw blurRad="38100" dist="38100" dir="2700000">
                    <a:srgbClr val="C0C0C0"/>
                  </a:outerShdw>
                </a:effectLst>
                <a:latin typeface="华文楷体" panose="02010600040101010101" charset="-122"/>
                <a:ea typeface="华文楷体" panose="02010600040101010101" charset="-122"/>
                <a:cs typeface="华文楷体" panose="02010600040101010101" charset="-122"/>
              </a:rPr>
              <a:t>辨识历史叙述中时间的不</a:t>
            </a:r>
          </a:p>
          <a:p>
            <a:r>
              <a:rPr lang="zh-CN" altLang="en-US" sz="1200" b="1" u="none" dirty="0">
                <a:solidFill>
                  <a:srgbClr val="000000"/>
                </a:solidFill>
                <a:effectLst>
                  <a:outerShdw blurRad="38100" dist="38100" dir="2700000">
                    <a:srgbClr val="C0C0C0"/>
                  </a:outerShdw>
                </a:effectLst>
                <a:latin typeface="华文楷体" panose="02010600040101010101" charset="-122"/>
                <a:ea typeface="华文楷体" panose="02010600040101010101" charset="-122"/>
                <a:cs typeface="华文楷体" panose="02010600040101010101" charset="-122"/>
              </a:rPr>
              <a:t>同表达方式，理解其意义</a:t>
            </a:r>
            <a:r>
              <a:rPr lang="zh-CN" altLang="zh-CN" sz="1200" b="1" u="none" dirty="0">
                <a:solidFill>
                  <a:srgbClr val="000000"/>
                </a:solidFill>
                <a:effectLst>
                  <a:outerShdw blurRad="38100" dist="38100" dir="2700000">
                    <a:srgbClr val="C0C0C0"/>
                  </a:outerShdw>
                </a:effectLst>
                <a:latin typeface="华文楷体" panose="02010600040101010101" charset="-122"/>
                <a:ea typeface="华文楷体" panose="02010600040101010101" charset="-122"/>
                <a:cs typeface="华文楷体" panose="02010600040101010101" charset="-122"/>
              </a:rPr>
              <a:t> </a:t>
            </a:r>
          </a:p>
        </p:txBody>
      </p:sp>
      <p:sp>
        <p:nvSpPr>
          <p:cNvPr id="13" name="圆角矩形 12"/>
          <p:cNvSpPr/>
          <p:nvPr/>
        </p:nvSpPr>
        <p:spPr bwMode="auto">
          <a:xfrm>
            <a:off x="3666490" y="5982970"/>
            <a:ext cx="1983105" cy="427990"/>
          </a:xfrm>
          <a:prstGeom prst="roundRect">
            <a:avLst/>
          </a:prstGeom>
          <a:solidFill>
            <a:srgbClr val="FF0000"/>
          </a:solidFill>
          <a:ln w="22225" cap="flat" cmpd="sng" algn="ctr">
            <a:solidFill>
              <a:schemeClr val="tx1"/>
            </a:solidFill>
            <a:prstDash val="solid"/>
            <a:round/>
            <a:headEnd type="none" w="med" len="med"/>
            <a:tailEnd type="none" w="med" len="med"/>
          </a:ln>
          <a:effectLst/>
        </p:spPr>
        <p:txBody>
          <a:bodyPr/>
          <a:lstStyle/>
          <a:p>
            <a:r>
              <a:rPr lang="zh-CN" altLang="en-US" sz="1200" b="1" u="none" dirty="0">
                <a:solidFill>
                  <a:srgbClr val="000000"/>
                </a:solidFill>
                <a:effectLst>
                  <a:outerShdw blurRad="38100" dist="38100" dir="2700000">
                    <a:srgbClr val="C0C0C0"/>
                  </a:outerShdw>
                </a:effectLst>
                <a:latin typeface="华文楷体" panose="02010600040101010101" charset="-122"/>
                <a:ea typeface="华文楷体" panose="02010600040101010101" charset="-122"/>
              </a:rPr>
              <a:t>将史事置于特定的时间框</a:t>
            </a:r>
          </a:p>
          <a:p>
            <a:r>
              <a:rPr lang="zh-CN" altLang="en-US" sz="1200" b="1" u="none" dirty="0">
                <a:solidFill>
                  <a:srgbClr val="000000"/>
                </a:solidFill>
                <a:effectLst>
                  <a:outerShdw blurRad="38100" dist="38100" dir="2700000">
                    <a:srgbClr val="C0C0C0"/>
                  </a:outerShdw>
                </a:effectLst>
                <a:latin typeface="华文楷体" panose="02010600040101010101" charset="-122"/>
                <a:ea typeface="华文楷体" panose="02010600040101010101" charset="-122"/>
              </a:rPr>
              <a:t>架下，认识史事来龙去脉</a:t>
            </a:r>
          </a:p>
        </p:txBody>
      </p:sp>
      <p:sp>
        <p:nvSpPr>
          <p:cNvPr id="14" name="圆角矩形 13"/>
          <p:cNvSpPr/>
          <p:nvPr/>
        </p:nvSpPr>
        <p:spPr bwMode="auto">
          <a:xfrm>
            <a:off x="4903470" y="5530850"/>
            <a:ext cx="1983740" cy="475615"/>
          </a:xfrm>
          <a:prstGeom prst="roundRect">
            <a:avLst/>
          </a:prstGeom>
          <a:solidFill>
            <a:srgbClr val="FF0000"/>
          </a:solidFill>
          <a:ln w="22225" cap="flat" cmpd="sng" algn="ctr">
            <a:solidFill>
              <a:schemeClr val="tx1"/>
            </a:solidFill>
            <a:prstDash val="solid"/>
            <a:round/>
            <a:headEnd type="none" w="med" len="med"/>
            <a:tailEnd type="none" w="med" len="med"/>
          </a:ln>
          <a:effectLst/>
        </p:spPr>
        <p:txBody>
          <a:bodyPr/>
          <a:lstStyle/>
          <a:p>
            <a:r>
              <a:rPr lang="zh-CN" altLang="en-US" sz="1200" b="1" u="none" dirty="0">
                <a:solidFill>
                  <a:srgbClr val="000000"/>
                </a:solidFill>
                <a:effectLst>
                  <a:outerShdw blurRad="38100" dist="38100" dir="2700000">
                    <a:srgbClr val="C0C0C0"/>
                  </a:outerShdw>
                </a:effectLst>
                <a:latin typeface="华文楷体" panose="02010600040101010101" charset="-122"/>
                <a:ea typeface="华文楷体" panose="02010600040101010101" charset="-122"/>
              </a:rPr>
              <a:t>运用特定的时间术语叙述</a:t>
            </a:r>
          </a:p>
          <a:p>
            <a:r>
              <a:rPr lang="zh-CN" altLang="en-US" sz="1200" b="1" u="none" dirty="0">
                <a:solidFill>
                  <a:srgbClr val="000000"/>
                </a:solidFill>
                <a:effectLst>
                  <a:outerShdw blurRad="38100" dist="38100" dir="2700000">
                    <a:srgbClr val="C0C0C0"/>
                  </a:outerShdw>
                </a:effectLst>
                <a:latin typeface="华文楷体" panose="02010600040101010101" charset="-122"/>
                <a:ea typeface="华文楷体" panose="02010600040101010101" charset="-122"/>
              </a:rPr>
              <a:t>史事，理解历史上的变化</a:t>
            </a:r>
          </a:p>
        </p:txBody>
      </p:sp>
      <p:sp>
        <p:nvSpPr>
          <p:cNvPr id="15" name="圆角矩形 14"/>
          <p:cNvSpPr/>
          <p:nvPr/>
        </p:nvSpPr>
        <p:spPr bwMode="auto">
          <a:xfrm>
            <a:off x="6304280" y="5050155"/>
            <a:ext cx="1916430" cy="465455"/>
          </a:xfrm>
          <a:prstGeom prst="roundRect">
            <a:avLst/>
          </a:prstGeom>
          <a:solidFill>
            <a:srgbClr val="FF0000"/>
          </a:solidFill>
          <a:ln w="22225" cap="flat" cmpd="sng" algn="ctr">
            <a:solidFill>
              <a:schemeClr val="tx1"/>
            </a:solidFill>
            <a:prstDash val="solid"/>
            <a:round/>
            <a:headEnd type="none" w="med" len="med"/>
            <a:tailEnd type="none" w="med" len="med"/>
          </a:ln>
          <a:effectLst/>
        </p:spPr>
        <p:txBody>
          <a:bodyPr/>
          <a:lstStyle/>
          <a:p>
            <a:r>
              <a:rPr lang="zh-CN" altLang="en-US" sz="1200" b="1" u="none" dirty="0">
                <a:solidFill>
                  <a:srgbClr val="000000"/>
                </a:solidFill>
                <a:effectLst>
                  <a:outerShdw blurRad="38100" dist="38100" dir="2700000">
                    <a:srgbClr val="C0C0C0"/>
                  </a:outerShdw>
                </a:effectLst>
                <a:latin typeface="华文楷体" panose="02010600040101010101" charset="-122"/>
                <a:ea typeface="华文楷体" panose="02010600040101010101" charset="-122"/>
              </a:rPr>
              <a:t>在独立探究中用恰当的时</a:t>
            </a:r>
          </a:p>
          <a:p>
            <a:r>
              <a:rPr lang="zh-CN" altLang="en-US" sz="1200" b="1" u="none" dirty="0">
                <a:solidFill>
                  <a:srgbClr val="000000"/>
                </a:solidFill>
                <a:effectLst>
                  <a:outerShdw blurRad="38100" dist="38100" dir="2700000">
                    <a:srgbClr val="C0C0C0"/>
                  </a:outerShdw>
                </a:effectLst>
                <a:latin typeface="华文楷体" panose="02010600040101010101" charset="-122"/>
                <a:ea typeface="华文楷体" panose="02010600040101010101" charset="-122"/>
              </a:rPr>
              <a:t>序对历史进行合理的解释</a:t>
            </a:r>
          </a:p>
        </p:txBody>
      </p:sp>
      <p:sp>
        <p:nvSpPr>
          <p:cNvPr id="16" name="圆角右箭头 15"/>
          <p:cNvSpPr/>
          <p:nvPr/>
        </p:nvSpPr>
        <p:spPr bwMode="auto">
          <a:xfrm>
            <a:off x="2914650" y="6108065"/>
            <a:ext cx="685800" cy="302895"/>
          </a:xfrm>
          <a:prstGeom prst="bentArrow">
            <a:avLst>
              <a:gd name="adj1" fmla="val 22659"/>
              <a:gd name="adj2" fmla="val 25000"/>
              <a:gd name="adj3" fmla="val 25000"/>
              <a:gd name="adj4" fmla="val 41409"/>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ts val="0"/>
              </a:spcBef>
              <a:spcAft>
                <a:spcPts val="0"/>
              </a:spcAft>
              <a:buClrTx/>
              <a:buSzTx/>
              <a:buFontTx/>
              <a:buNone/>
              <a:defRPr/>
            </a:pPr>
            <a:endParaRPr kumimoji="1" lang="zh-CN" altLang="en-US" sz="1200" b="1"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17" name="圆角右箭头 16"/>
          <p:cNvSpPr/>
          <p:nvPr/>
        </p:nvSpPr>
        <p:spPr bwMode="auto">
          <a:xfrm>
            <a:off x="4191000" y="5694045"/>
            <a:ext cx="685800" cy="302895"/>
          </a:xfrm>
          <a:prstGeom prst="bentArrow">
            <a:avLst>
              <a:gd name="adj1" fmla="val 22659"/>
              <a:gd name="adj2" fmla="val 25000"/>
              <a:gd name="adj3" fmla="val 25000"/>
              <a:gd name="adj4" fmla="val 41409"/>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ts val="0"/>
              </a:spcBef>
              <a:spcAft>
                <a:spcPts val="0"/>
              </a:spcAft>
              <a:buClrTx/>
              <a:buSzTx/>
              <a:buFontTx/>
              <a:buNone/>
              <a:defRPr/>
            </a:pPr>
            <a:endParaRPr kumimoji="1" lang="zh-CN" altLang="en-US" sz="1200" b="1" u="none" strike="noStrike" kern="1200" cap="none" spc="0" normalizeH="0" baseline="0" noProof="0">
              <a:ln>
                <a:noFill/>
              </a:ln>
              <a:solidFill>
                <a:srgbClr val="000000"/>
              </a:solidFill>
              <a:effectLst/>
              <a:uLnTx/>
              <a:uFillTx/>
              <a:latin typeface="华文楷体" panose="02010600040101010101" charset="-122"/>
              <a:ea typeface="华文楷体" panose="02010600040101010101" charset="-122"/>
              <a:cs typeface="+mn-cs"/>
            </a:endParaRPr>
          </a:p>
        </p:txBody>
      </p:sp>
      <p:sp>
        <p:nvSpPr>
          <p:cNvPr id="18" name="圆角右箭头 17"/>
          <p:cNvSpPr/>
          <p:nvPr/>
        </p:nvSpPr>
        <p:spPr bwMode="auto">
          <a:xfrm>
            <a:off x="5657215" y="5221605"/>
            <a:ext cx="685800" cy="302895"/>
          </a:xfrm>
          <a:prstGeom prst="bentArrow">
            <a:avLst>
              <a:gd name="adj1" fmla="val 22659"/>
              <a:gd name="adj2" fmla="val 25000"/>
              <a:gd name="adj3" fmla="val 25000"/>
              <a:gd name="adj4" fmla="val 41409"/>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ts val="0"/>
              </a:spcBef>
              <a:spcAft>
                <a:spcPts val="0"/>
              </a:spcAft>
              <a:buClrTx/>
              <a:buSzTx/>
              <a:buFontTx/>
              <a:buNone/>
              <a:defRPr/>
            </a:pPr>
            <a:endParaRPr kumimoji="1" lang="zh-CN" altLang="en-US" sz="1200" b="1" u="none" strike="noStrike" kern="1200" cap="none" spc="0" normalizeH="0" baseline="0" noProof="0">
              <a:ln>
                <a:noFill/>
              </a:ln>
              <a:solidFill>
                <a:srgbClr val="000000"/>
              </a:solidFill>
              <a:effectLst/>
              <a:uLnTx/>
              <a:uFillTx/>
              <a:latin typeface="华文楷体" panose="02010600040101010101" charset="-122"/>
              <a:ea typeface="华文楷体" panose="02010600040101010101" charset="-122"/>
              <a:cs typeface="+mn-cs"/>
            </a:endParaRPr>
          </a:p>
        </p:txBody>
      </p:sp>
      <p:sp>
        <p:nvSpPr>
          <p:cNvPr id="20" name="文本框 19"/>
          <p:cNvSpPr txBox="1"/>
          <p:nvPr/>
        </p:nvSpPr>
        <p:spPr>
          <a:xfrm>
            <a:off x="5659755" y="6047105"/>
            <a:ext cx="573405" cy="368300"/>
          </a:xfrm>
          <a:prstGeom prst="rect">
            <a:avLst/>
          </a:prstGeom>
          <a:noFill/>
        </p:spPr>
        <p:txBody>
          <a:bodyPr wrap="square" rtlCol="0" anchor="t">
            <a:spAutoFit/>
          </a:bodyPr>
          <a:lstStyle/>
          <a:p>
            <a:r>
              <a:rPr lang="zh-CN" altLang="en-US" b="1">
                <a:solidFill>
                  <a:schemeClr val="tx1"/>
                </a:solidFill>
                <a:highlight>
                  <a:srgbClr val="FFFF00"/>
                </a:highlight>
                <a:latin typeface="黑体" panose="02010609060101010101" charset="-122"/>
                <a:ea typeface="黑体" panose="02010609060101010101" charset="-122"/>
              </a:rPr>
              <a:t>②</a:t>
            </a:r>
          </a:p>
        </p:txBody>
      </p:sp>
      <p:sp>
        <p:nvSpPr>
          <p:cNvPr id="21" name="文本框 20"/>
          <p:cNvSpPr txBox="1"/>
          <p:nvPr/>
        </p:nvSpPr>
        <p:spPr>
          <a:xfrm>
            <a:off x="7040245" y="5525770"/>
            <a:ext cx="411480" cy="368300"/>
          </a:xfrm>
          <a:prstGeom prst="rect">
            <a:avLst/>
          </a:prstGeom>
          <a:noFill/>
        </p:spPr>
        <p:txBody>
          <a:bodyPr wrap="none" rtlCol="0" anchor="t">
            <a:spAutoFit/>
          </a:bodyPr>
          <a:lstStyle/>
          <a:p>
            <a:r>
              <a:rPr lang="zh-CN" altLang="en-US" b="1">
                <a:solidFill>
                  <a:schemeClr val="tx1"/>
                </a:solidFill>
                <a:highlight>
                  <a:srgbClr val="FFFF00"/>
                </a:highlight>
                <a:latin typeface="微软雅黑" panose="020B0503020204020204" charset="-122"/>
                <a:ea typeface="微软雅黑" panose="020B0503020204020204" charset="-122"/>
                <a:sym typeface="+mn-ea"/>
              </a:rPr>
              <a:t>③</a:t>
            </a:r>
          </a:p>
        </p:txBody>
      </p:sp>
      <p:sp>
        <p:nvSpPr>
          <p:cNvPr id="22" name="文本框 21"/>
          <p:cNvSpPr txBox="1"/>
          <p:nvPr/>
        </p:nvSpPr>
        <p:spPr>
          <a:xfrm>
            <a:off x="8238490" y="5107305"/>
            <a:ext cx="411480" cy="368300"/>
          </a:xfrm>
          <a:prstGeom prst="rect">
            <a:avLst/>
          </a:prstGeom>
          <a:noFill/>
        </p:spPr>
        <p:txBody>
          <a:bodyPr wrap="none" rtlCol="0" anchor="t">
            <a:spAutoFit/>
          </a:bodyPr>
          <a:lstStyle/>
          <a:p>
            <a:r>
              <a:rPr lang="zh-CN" altLang="en-US" b="1">
                <a:solidFill>
                  <a:schemeClr val="tx1"/>
                </a:solidFill>
                <a:highlight>
                  <a:srgbClr val="FFFF00"/>
                </a:highlight>
                <a:latin typeface="微软雅黑" panose="020B0503020204020204" charset="-122"/>
                <a:ea typeface="微软雅黑" panose="020B0503020204020204" charset="-122"/>
              </a:rPr>
              <a:t>④</a:t>
            </a:r>
          </a:p>
        </p:txBody>
      </p:sp>
      <p:sp>
        <p:nvSpPr>
          <p:cNvPr id="23" name="矩形 22"/>
          <p:cNvSpPr/>
          <p:nvPr/>
        </p:nvSpPr>
        <p:spPr bwMode="auto">
          <a:xfrm>
            <a:off x="1771650" y="5441315"/>
            <a:ext cx="363855" cy="1395095"/>
          </a:xfrm>
          <a:prstGeom prst="rect">
            <a:avLst/>
          </a:prstGeom>
          <a:solidFill>
            <a:srgbClr val="FF0000"/>
          </a:solidFill>
          <a:ln w="25400" cap="flat" cmpd="sng" algn="ctr">
            <a:solidFill>
              <a:srgbClr val="8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时空观念</a:t>
            </a:r>
          </a:p>
        </p:txBody>
      </p:sp>
      <p:sp>
        <p:nvSpPr>
          <p:cNvPr id="26" name="矩形 25"/>
          <p:cNvSpPr/>
          <p:nvPr/>
        </p:nvSpPr>
        <p:spPr bwMode="auto">
          <a:xfrm>
            <a:off x="8176895" y="5502275"/>
            <a:ext cx="363855" cy="1318260"/>
          </a:xfrm>
          <a:prstGeom prst="rect">
            <a:avLst/>
          </a:prstGeom>
          <a:solidFill>
            <a:srgbClr val="FF0000"/>
          </a:solidFill>
          <a:ln w="25400" cap="flat" cmpd="sng" algn="ctr">
            <a:solidFill>
              <a:srgbClr val="8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纵向递进</a:t>
            </a:r>
          </a:p>
        </p:txBody>
      </p:sp>
      <p:pic>
        <p:nvPicPr>
          <p:cNvPr id="69634" name="Picture 2"/>
          <p:cNvPicPr>
            <a:picLocks noChangeAspect="1"/>
          </p:cNvPicPr>
          <p:nvPr/>
        </p:nvPicPr>
        <p:blipFill>
          <a:blip r:embed="rId3"/>
          <a:stretch>
            <a:fillRect/>
          </a:stretch>
        </p:blipFill>
        <p:spPr>
          <a:xfrm>
            <a:off x="8667750" y="5058410"/>
            <a:ext cx="1544955" cy="1786890"/>
          </a:xfrm>
          <a:prstGeom prst="rect">
            <a:avLst/>
          </a:prstGeom>
          <a:noFill/>
          <a:ln w="28575">
            <a:solidFill>
              <a:srgbClr val="2D2DFF"/>
            </a:solidFill>
          </a:ln>
        </p:spPr>
      </p:pic>
      <p:sp>
        <p:nvSpPr>
          <p:cNvPr id="28" name="文本框 27"/>
          <p:cNvSpPr txBox="1"/>
          <p:nvPr/>
        </p:nvSpPr>
        <p:spPr>
          <a:xfrm>
            <a:off x="4231640" y="6430645"/>
            <a:ext cx="436880" cy="398780"/>
          </a:xfrm>
          <a:prstGeom prst="rect">
            <a:avLst/>
          </a:prstGeom>
          <a:noFill/>
        </p:spPr>
        <p:txBody>
          <a:bodyPr wrap="none" rtlCol="0" anchor="t">
            <a:spAutoFit/>
          </a:bodyPr>
          <a:lstStyle/>
          <a:p>
            <a:r>
              <a:rPr lang="zh-CN" altLang="en-US" sz="2000" b="1">
                <a:highlight>
                  <a:srgbClr val="FFFF00"/>
                </a:highlight>
                <a:latin typeface="微软雅黑" panose="020B0503020204020204" charset="-122"/>
                <a:ea typeface="微软雅黑" panose="020B0503020204020204" charset="-122"/>
              </a:rPr>
              <a:t>①</a:t>
            </a:r>
          </a:p>
        </p:txBody>
      </p:sp>
      <p:sp>
        <p:nvSpPr>
          <p:cNvPr id="2" name="文本框 1"/>
          <p:cNvSpPr txBox="1"/>
          <p:nvPr/>
        </p:nvSpPr>
        <p:spPr>
          <a:xfrm>
            <a:off x="93345" y="2442845"/>
            <a:ext cx="490220" cy="2300605"/>
          </a:xfrm>
          <a:prstGeom prst="rect">
            <a:avLst/>
          </a:prstGeom>
          <a:solidFill>
            <a:srgbClr val="FFC000"/>
          </a:solidFill>
          <a:ln w="25400">
            <a:solidFill>
              <a:srgbClr val="002060"/>
            </a:solidFill>
          </a:ln>
        </p:spPr>
        <p:style>
          <a:lnRef idx="1">
            <a:schemeClr val="accent4"/>
          </a:lnRef>
          <a:fillRef idx="2">
            <a:schemeClr val="accent4"/>
          </a:fillRef>
          <a:effectRef idx="1">
            <a:schemeClr val="accent4"/>
          </a:effectRef>
          <a:fontRef idx="minor">
            <a:schemeClr val="dk1"/>
          </a:fontRef>
        </p:style>
        <p:txBody>
          <a:bodyPr vert="eaVert" wrap="square" rtlCol="0">
            <a:spAutoFit/>
          </a:bodyPr>
          <a:lstStyle/>
          <a:p>
            <a:pPr algn="ctr"/>
            <a:r>
              <a:rPr lang="zh-CN" altLang="en-US" sz="2000" b="1">
                <a:solidFill>
                  <a:schemeClr val="tx1"/>
                </a:solidFill>
                <a:latin typeface="微软雅黑" panose="020B0503020204020204" charset="-122"/>
                <a:ea typeface="微软雅黑" panose="020B0503020204020204" charset="-122"/>
              </a:rPr>
              <a:t>（一）、设计思路</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1+#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1+#ppt_w/2"/>
                                          </p:val>
                                        </p:tav>
                                        <p:tav tm="100000">
                                          <p:val>
                                            <p:strVal val="#ppt_x"/>
                                          </p:val>
                                        </p:tav>
                                      </p:tavLst>
                                    </p:anim>
                                    <p:anim calcmode="lin" valueType="num">
                                      <p:cBhvr additive="base">
                                        <p:cTn id="41" dur="500" fill="hold"/>
                                        <p:tgtEl>
                                          <p:spTgt spid="24"/>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1+#ppt_w/2"/>
                                          </p:val>
                                        </p:tav>
                                        <p:tav tm="100000">
                                          <p:val>
                                            <p:strVal val="#ppt_x"/>
                                          </p:val>
                                        </p:tav>
                                      </p:tavLst>
                                    </p:anim>
                                    <p:anim calcmode="lin" valueType="num">
                                      <p:cBhvr additive="base">
                                        <p:cTn id="4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1"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barn(inVertical)">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ox(in)">
                                      <p:cBhvr>
                                        <p:cTn id="70" dur="20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ox(in)">
                                      <p:cBhvr>
                                        <p:cTn id="75" dur="20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ox(in)">
                                      <p:cBhvr>
                                        <p:cTn id="80" dur="20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box(in)">
                                      <p:cBhvr>
                                        <p:cTn id="85" dur="20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box(in)">
                                      <p:cBhvr>
                                        <p:cTn id="90" dur="20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box(in)">
                                      <p:cBhvr>
                                        <p:cTn id="95" dur="20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4" presetClass="entr" presetSubtype="16"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box(in)">
                                      <p:cBhvr>
                                        <p:cTn id="100" dur="2000"/>
                                        <p:tgtEl>
                                          <p:spTgt spid="18"/>
                                        </p:tgtEl>
                                      </p:cBhvr>
                                    </p:animEffec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box(in)">
                                      <p:cBhvr>
                                        <p:cTn id="105" dur="2000"/>
                                        <p:tgtEl>
                                          <p:spTgt spid="15"/>
                                        </p:tgtEl>
                                      </p:cBhvr>
                                    </p:animEffect>
                                  </p:childTnLst>
                                </p:cTn>
                              </p:par>
                            </p:childTnLst>
                          </p:cTn>
                        </p:par>
                      </p:childTnLst>
                    </p:cTn>
                  </p:par>
                  <p:par>
                    <p:cTn id="106" fill="hold">
                      <p:stCondLst>
                        <p:cond delay="indefinite"/>
                      </p:stCondLst>
                      <p:childTnLst>
                        <p:par>
                          <p:cTn id="107" fill="hold">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box(in)">
                                      <p:cBhvr>
                                        <p:cTn id="110" dur="2000"/>
                                        <p:tgtEl>
                                          <p:spTgt spid="22"/>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barn(inVertical)">
                                      <p:cBhvr>
                                        <p:cTn id="115" dur="500"/>
                                        <p:tgtEl>
                                          <p:spTgt spid="26"/>
                                        </p:tgtEl>
                                      </p:cBhvr>
                                    </p:animEffect>
                                  </p:childTnLst>
                                </p:cTn>
                              </p:par>
                              <p:par>
                                <p:cTn id="116" presetID="16" presetClass="entr" presetSubtype="21" fill="hold" nodeType="withEffect">
                                  <p:stCondLst>
                                    <p:cond delay="0"/>
                                  </p:stCondLst>
                                  <p:childTnLst>
                                    <p:set>
                                      <p:cBhvr>
                                        <p:cTn id="117" dur="1" fill="hold">
                                          <p:stCondLst>
                                            <p:cond delay="0"/>
                                          </p:stCondLst>
                                        </p:cTn>
                                        <p:tgtEl>
                                          <p:spTgt spid="69634"/>
                                        </p:tgtEl>
                                        <p:attrNameLst>
                                          <p:attrName>style.visibility</p:attrName>
                                        </p:attrNameLst>
                                      </p:cBhvr>
                                      <p:to>
                                        <p:strVal val="visible"/>
                                      </p:to>
                                    </p:set>
                                    <p:animEffect transition="in" filter="barn(inVertical)">
                                      <p:cBhvr>
                                        <p:cTn id="118"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bldLvl="0" animBg="1"/>
      <p:bldP spid="25" grpId="0" bldLvl="0" animBg="1"/>
      <p:bldP spid="5" grpId="0" bldLvl="0" animBg="1"/>
      <p:bldP spid="6" grpId="0" bldLvl="0" animBg="1"/>
      <p:bldP spid="7" grpId="0" bldLvl="0" animBg="1"/>
      <p:bldP spid="8" grpId="0" bldLvl="0" animBg="1"/>
      <p:bldP spid="9" grpId="0" bldLvl="0" animBg="1"/>
      <p:bldP spid="10" grpId="0" bldLvl="0" animBg="1"/>
      <p:bldP spid="12" grpId="0" animBg="1"/>
      <p:bldP spid="13" grpId="0" animBg="1"/>
      <p:bldP spid="14" grpId="0" animBg="1"/>
      <p:bldP spid="15" grpId="0" animBg="1"/>
      <p:bldP spid="16" grpId="0" animBg="1"/>
      <p:bldP spid="17" grpId="0" animBg="1"/>
      <p:bldP spid="18" grpId="0" animBg="1"/>
      <p:bldP spid="20" grpId="0"/>
      <p:bldP spid="21" grpId="0"/>
      <p:bldP spid="22" grpId="0"/>
      <p:bldP spid="23" grpId="0" animBg="1"/>
      <p:bldP spid="26" grpId="0" animBg="1"/>
      <p:bldP spid="28" grpId="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2005275" y="1133972"/>
            <a:ext cx="7726680" cy="2456815"/>
          </a:xfrm>
          <a:prstGeom prst="rect">
            <a:avLst/>
          </a:prstGeom>
          <a:solidFill>
            <a:schemeClr val="accent2"/>
          </a:solidFill>
          <a:ln w="44450">
            <a:solidFill>
              <a:srgbClr val="2D2DFF"/>
            </a:solidFill>
          </a:ln>
        </p:spPr>
        <p:txBody>
          <a:bodyPr vert="horz" lIns="91440" tIns="45720" rIns="91440" bIns="45720" rtlCol="0" anchor="ctr" anchorCtr="0">
            <a:noAutofit/>
            <a:scene3d>
              <a:camera prst="orthographicFront"/>
              <a:lightRig rig="threePt" dir="t"/>
            </a:scene3d>
          </a:bodyPr>
          <a:lstStyle>
            <a:lvl1pPr algn="l" defTabSz="914400" rtl="0" eaLnBrk="1" latinLnBrk="0" hangingPunct="1">
              <a:lnSpc>
                <a:spcPct val="90000"/>
              </a:lnSpc>
              <a:spcBef>
                <a:spcPct val="0"/>
              </a:spcBef>
              <a:buNone/>
              <a:defRPr sz="2400" b="1" kern="1200">
                <a:solidFill>
                  <a:schemeClr val="tx1"/>
                </a:solidFill>
                <a:effectLst>
                  <a:outerShdw blurRad="38100" dist="38100" dir="2700000" algn="tl">
                    <a:srgbClr val="000000">
                      <a:alpha val="43137"/>
                    </a:srgbClr>
                  </a:outerShdw>
                </a:effectLst>
                <a:latin typeface="+mj-lt"/>
                <a:ea typeface="+mj-ea"/>
                <a:cs typeface="+mj-cs"/>
              </a:defRPr>
            </a:lvl1pPr>
          </a:lstStyle>
          <a:p>
            <a:pPr algn="ctr">
              <a:lnSpc>
                <a:spcPct val="140000"/>
              </a:lnSpc>
            </a:pPr>
            <a:r>
              <a:rPr lang="zh-CN" altLang="en-US"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第一部分</a:t>
            </a:r>
            <a:r>
              <a:rPr lang="en-US" altLang="zh-CN"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     </a:t>
            </a:r>
            <a:br>
              <a:rPr lang="en-US" altLang="zh-CN"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br>
            <a:r>
              <a:rPr lang="zh-CN" altLang="en-US"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仰望星空</a:t>
            </a:r>
            <a:r>
              <a:rPr lang="en-US" altLang="zh-CN"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  </a:t>
            </a:r>
            <a:r>
              <a:rPr lang="zh-CN" altLang="en-US"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解读课标</a:t>
            </a:r>
          </a:p>
        </p:txBody>
      </p:sp>
      <p:sp>
        <p:nvSpPr>
          <p:cNvPr id="3" name="文本框 2">
            <a:extLst>
              <a:ext uri="{FF2B5EF4-FFF2-40B4-BE49-F238E27FC236}">
                <a16:creationId xmlns:a16="http://schemas.microsoft.com/office/drawing/2014/main" id="{54A7BFCA-B6E2-9D76-85C6-69D4F463D660}"/>
              </a:ext>
            </a:extLst>
          </p:cNvPr>
          <p:cNvSpPr txBox="1"/>
          <p:nvPr/>
        </p:nvSpPr>
        <p:spPr>
          <a:xfrm>
            <a:off x="3518452" y="3868751"/>
            <a:ext cx="4428490" cy="1938020"/>
          </a:xfrm>
          <a:prstGeom prst="rect">
            <a:avLst/>
          </a:prstGeom>
          <a:solidFill>
            <a:srgbClr val="FF0000"/>
          </a:solidFill>
          <a:ln w="38100">
            <a:solidFill>
              <a:srgbClr val="2D2DFF"/>
            </a:solidFill>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threePt" dir="t"/>
            </a:scene3d>
          </a:bodyPr>
          <a:lstStyle/>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一、课程新理念</a:t>
            </a:r>
          </a:p>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二、课程新目标</a:t>
            </a:r>
          </a:p>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三、课程新结构</a:t>
            </a:r>
          </a:p>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四、课程新内容</a:t>
            </a:r>
          </a:p>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五、质量新标准</a:t>
            </a:r>
          </a:p>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六、教学新要求</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custDataLst>
              <p:tags r:id="rId1"/>
            </p:custDataLst>
          </p:nvPr>
        </p:nvGraphicFramePr>
        <p:xfrm>
          <a:off x="278765" y="1234440"/>
          <a:ext cx="5467985" cy="2418715"/>
        </p:xfrm>
        <a:graphic>
          <a:graphicData uri="http://schemas.openxmlformats.org/drawingml/2006/table">
            <a:tbl>
              <a:tblPr firstRow="1" bandRow="1">
                <a:tableStyleId>{5C22544A-7EE6-4342-B048-85BDC9FD1C3A}</a:tableStyleId>
              </a:tblPr>
              <a:tblGrid>
                <a:gridCol w="528320">
                  <a:extLst>
                    <a:ext uri="{9D8B030D-6E8A-4147-A177-3AD203B41FA5}">
                      <a16:colId xmlns:a16="http://schemas.microsoft.com/office/drawing/2014/main" val="20000"/>
                    </a:ext>
                  </a:extLst>
                </a:gridCol>
                <a:gridCol w="670560">
                  <a:extLst>
                    <a:ext uri="{9D8B030D-6E8A-4147-A177-3AD203B41FA5}">
                      <a16:colId xmlns:a16="http://schemas.microsoft.com/office/drawing/2014/main" val="20001"/>
                    </a:ext>
                  </a:extLst>
                </a:gridCol>
                <a:gridCol w="4269105">
                  <a:extLst>
                    <a:ext uri="{9D8B030D-6E8A-4147-A177-3AD203B41FA5}">
                      <a16:colId xmlns:a16="http://schemas.microsoft.com/office/drawing/2014/main" val="20002"/>
                    </a:ext>
                  </a:extLst>
                </a:gridCol>
              </a:tblGrid>
              <a:tr h="466090">
                <a:tc>
                  <a:txBody>
                    <a:bodyPr/>
                    <a:lstStyle/>
                    <a:p>
                      <a:pPr algn="l" fontAlgn="t">
                        <a:lnSpc>
                          <a:spcPct val="100000"/>
                        </a:lnSpc>
                        <a:spcBef>
                          <a:spcPts val="0"/>
                        </a:spcBef>
                        <a:spcAft>
                          <a:spcPts val="0"/>
                        </a:spcAft>
                      </a:pPr>
                      <a:r>
                        <a:rPr lang="zh-CN" altLang="en-US" sz="1400" b="1" u="none" dirty="0">
                          <a:solidFill>
                            <a:srgbClr val="000000"/>
                          </a:solidFill>
                          <a:latin typeface="华文楷体" panose="02010600040101010101" charset="-122"/>
                          <a:ea typeface="华文楷体" panose="02010600040101010101" charset="-122"/>
                        </a:rPr>
                        <a:t>素养</a:t>
                      </a:r>
                    </a:p>
                  </a:txBody>
                  <a:tcPr/>
                </a:tc>
                <a:tc>
                  <a:txBody>
                    <a:bodyPr/>
                    <a:lstStyle/>
                    <a:p>
                      <a:pPr algn="l" fontAlgn="t">
                        <a:lnSpc>
                          <a:spcPct val="100000"/>
                        </a:lnSpc>
                        <a:spcBef>
                          <a:spcPts val="0"/>
                        </a:spcBef>
                        <a:spcAft>
                          <a:spcPts val="0"/>
                        </a:spcAft>
                      </a:pPr>
                      <a:r>
                        <a:rPr lang="zh-CN" altLang="en-US" sz="1400" b="1" u="none" dirty="0">
                          <a:latin typeface="华文楷体" panose="02010600040101010101" charset="-122"/>
                          <a:ea typeface="华文楷体" panose="02010600040101010101" charset="-122"/>
                        </a:rPr>
                        <a:t>水平等级</a:t>
                      </a:r>
                    </a:p>
                  </a:txBody>
                  <a:tcPr/>
                </a:tc>
                <a:tc>
                  <a:txBody>
                    <a:bodyPr/>
                    <a:lstStyle/>
                    <a:p>
                      <a:pPr algn="l" fontAlgn="t">
                        <a:lnSpc>
                          <a:spcPct val="100000"/>
                        </a:lnSpc>
                        <a:spcBef>
                          <a:spcPts val="0"/>
                        </a:spcBef>
                        <a:spcAft>
                          <a:spcPts val="0"/>
                        </a:spcAft>
                      </a:pPr>
                      <a:r>
                        <a:rPr lang="zh-CN" altLang="en-US" sz="1400" b="1" u="none" dirty="0">
                          <a:latin typeface="华文楷体" panose="02010600040101010101" charset="-122"/>
                          <a:ea typeface="华文楷体" panose="02010600040101010101" charset="-122"/>
                        </a:rPr>
                        <a:t>学科表现</a:t>
                      </a:r>
                    </a:p>
                  </a:txBody>
                  <a:tcPr/>
                </a:tc>
                <a:extLst>
                  <a:ext uri="{0D108BD9-81ED-4DB2-BD59-A6C34878D82A}">
                    <a16:rowId xmlns:a16="http://schemas.microsoft.com/office/drawing/2014/main" val="10000"/>
                  </a:ext>
                </a:extLst>
              </a:tr>
              <a:tr h="339090">
                <a:tc rowSpan="4">
                  <a:txBody>
                    <a:bodyPr/>
                    <a:lstStyle/>
                    <a:p>
                      <a:pPr algn="l" fontAlgn="t">
                        <a:lnSpc>
                          <a:spcPct val="100000"/>
                        </a:lnSpc>
                        <a:spcBef>
                          <a:spcPts val="0"/>
                        </a:spcBef>
                        <a:spcAft>
                          <a:spcPts val="0"/>
                        </a:spcAft>
                      </a:pPr>
                      <a:endParaRPr lang="en-US" altLang="zh-CN" sz="1400" b="1" u="none" dirty="0">
                        <a:latin typeface="华文楷体" panose="02010600040101010101" charset="-122"/>
                        <a:ea typeface="华文楷体" panose="02010600040101010101" charset="-122"/>
                      </a:endParaRPr>
                    </a:p>
                    <a:p>
                      <a:pPr algn="l" fontAlgn="t">
                        <a:lnSpc>
                          <a:spcPct val="100000"/>
                        </a:lnSpc>
                        <a:spcBef>
                          <a:spcPts val="0"/>
                        </a:spcBef>
                        <a:spcAft>
                          <a:spcPts val="0"/>
                        </a:spcAft>
                      </a:pPr>
                      <a:r>
                        <a:rPr lang="zh-CN" altLang="en-US" sz="1400" b="1" u="none" dirty="0">
                          <a:solidFill>
                            <a:srgbClr val="4831D3"/>
                          </a:solidFill>
                          <a:latin typeface="微软雅黑" panose="020B0503020204020204" charset="-122"/>
                          <a:ea typeface="微软雅黑" panose="020B0503020204020204" charset="-122"/>
                        </a:rPr>
                        <a:t>唯</a:t>
                      </a:r>
                    </a:p>
                    <a:p>
                      <a:pPr algn="l" fontAlgn="t">
                        <a:lnSpc>
                          <a:spcPct val="100000"/>
                        </a:lnSpc>
                        <a:spcBef>
                          <a:spcPts val="0"/>
                        </a:spcBef>
                        <a:spcAft>
                          <a:spcPts val="0"/>
                        </a:spcAft>
                      </a:pPr>
                      <a:r>
                        <a:rPr lang="zh-CN" altLang="en-US" sz="1400" b="1" u="none" dirty="0">
                          <a:solidFill>
                            <a:srgbClr val="4831D3"/>
                          </a:solidFill>
                          <a:latin typeface="微软雅黑" panose="020B0503020204020204" charset="-122"/>
                          <a:ea typeface="微软雅黑" panose="020B0503020204020204" charset="-122"/>
                        </a:rPr>
                        <a:t>物</a:t>
                      </a:r>
                    </a:p>
                    <a:p>
                      <a:pPr algn="l" fontAlgn="t">
                        <a:lnSpc>
                          <a:spcPct val="100000"/>
                        </a:lnSpc>
                        <a:spcBef>
                          <a:spcPts val="0"/>
                        </a:spcBef>
                        <a:spcAft>
                          <a:spcPts val="0"/>
                        </a:spcAft>
                      </a:pPr>
                      <a:r>
                        <a:rPr lang="zh-CN" altLang="en-US" sz="1400" b="1" u="none" dirty="0">
                          <a:solidFill>
                            <a:srgbClr val="4831D3"/>
                          </a:solidFill>
                          <a:latin typeface="微软雅黑" panose="020B0503020204020204" charset="-122"/>
                          <a:ea typeface="微软雅黑" panose="020B0503020204020204" charset="-122"/>
                        </a:rPr>
                        <a:t>史</a:t>
                      </a:r>
                    </a:p>
                    <a:p>
                      <a:pPr algn="l" fontAlgn="t">
                        <a:lnSpc>
                          <a:spcPct val="100000"/>
                        </a:lnSpc>
                        <a:spcBef>
                          <a:spcPts val="0"/>
                        </a:spcBef>
                        <a:spcAft>
                          <a:spcPts val="0"/>
                        </a:spcAft>
                      </a:pPr>
                      <a:r>
                        <a:rPr lang="zh-CN" altLang="en-US" sz="1400" b="1" u="none" dirty="0">
                          <a:solidFill>
                            <a:srgbClr val="4831D3"/>
                          </a:solidFill>
                          <a:latin typeface="微软雅黑" panose="020B0503020204020204" charset="-122"/>
                          <a:ea typeface="微软雅黑" panose="020B0503020204020204" charset="-122"/>
                        </a:rPr>
                        <a:t>观</a:t>
                      </a:r>
                    </a:p>
                  </a:txBody>
                  <a:tcPr/>
                </a:tc>
                <a:tc>
                  <a:txBody>
                    <a:bodyPr/>
                    <a:lstStyle/>
                    <a:p>
                      <a:pPr algn="l" fontAlgn="t">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1</a:t>
                      </a:r>
                    </a:p>
                  </a:txBody>
                  <a:tcPr>
                    <a:solidFill>
                      <a:srgbClr val="FFC000"/>
                    </a:solidFill>
                  </a:tcPr>
                </a:tc>
                <a:tc rowSpan="2">
                  <a:txBody>
                    <a:bodyPr/>
                    <a:lstStyle/>
                    <a:p>
                      <a:pPr algn="l" fontAlgn="t">
                        <a:lnSpc>
                          <a:spcPct val="100000"/>
                        </a:lnSpc>
                        <a:spcBef>
                          <a:spcPts val="0"/>
                        </a:spcBef>
                        <a:spcAft>
                          <a:spcPts val="0"/>
                        </a:spcAft>
                      </a:pPr>
                      <a:r>
                        <a:rPr lang="zh-CN" altLang="zh-CN" sz="1400" b="0" u="none" kern="1200" dirty="0">
                          <a:solidFill>
                            <a:schemeClr val="dk1"/>
                          </a:solidFill>
                          <a:latin typeface="华文楷体" panose="02010600040101010101" charset="-122"/>
                          <a:ea typeface="华文楷体" panose="02010600040101010101" charset="-122"/>
                          <a:cs typeface="+mn-cs"/>
                        </a:rPr>
                        <a:t>能够了解和掌握唯物史观的基本观点和方法，理解唯物史观是科学的历史观。</a:t>
                      </a:r>
                    </a:p>
                  </a:txBody>
                  <a:tcPr>
                    <a:solidFill>
                      <a:srgbClr val="FFC000"/>
                    </a:solidFill>
                  </a:tcPr>
                </a:tc>
                <a:extLst>
                  <a:ext uri="{0D108BD9-81ED-4DB2-BD59-A6C34878D82A}">
                    <a16:rowId xmlns:a16="http://schemas.microsoft.com/office/drawing/2014/main" val="10001"/>
                  </a:ext>
                </a:extLst>
              </a:tr>
              <a:tr h="438150">
                <a:tc vMerge="1">
                  <a:txBody>
                    <a:bodyPr/>
                    <a:lstStyle/>
                    <a:p>
                      <a:endParaRPr lang="zh-CN"/>
                    </a:p>
                  </a:txBody>
                  <a:tcPr/>
                </a:tc>
                <a:tc>
                  <a:txBody>
                    <a:bodyPr/>
                    <a:lstStyle/>
                    <a:p>
                      <a:pPr algn="l" fontAlgn="t">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2</a:t>
                      </a:r>
                    </a:p>
                  </a:txBody>
                  <a:tcPr>
                    <a:solidFill>
                      <a:srgbClr val="FFC000"/>
                    </a:solidFill>
                  </a:tcPr>
                </a:tc>
                <a:tc vMerge="1">
                  <a:txBody>
                    <a:bodyPr/>
                    <a:lstStyle/>
                    <a:p>
                      <a:endParaRPr lang="zh-CN"/>
                    </a:p>
                  </a:txBody>
                  <a:tcPr/>
                </a:tc>
                <a:extLst>
                  <a:ext uri="{0D108BD9-81ED-4DB2-BD59-A6C34878D82A}">
                    <a16:rowId xmlns:a16="http://schemas.microsoft.com/office/drawing/2014/main" val="10002"/>
                  </a:ext>
                </a:extLst>
              </a:tr>
              <a:tr h="560705">
                <a:tc vMerge="1">
                  <a:txBody>
                    <a:bodyPr/>
                    <a:lstStyle/>
                    <a:p>
                      <a:endParaRPr lang="zh-CN"/>
                    </a:p>
                  </a:txBody>
                  <a:tcPr/>
                </a:tc>
                <a:tc>
                  <a:txBody>
                    <a:bodyPr/>
                    <a:lstStyle/>
                    <a:p>
                      <a:pPr algn="l" fontAlgn="t">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3</a:t>
                      </a:r>
                    </a:p>
                  </a:txBody>
                  <a:tcPr/>
                </a:tc>
                <a:tc rowSpan="2">
                  <a:txBody>
                    <a:bodyPr/>
                    <a:lstStyle/>
                    <a:p>
                      <a:pPr algn="l" fontAlgn="t">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能够将唯物史观运用于历史学习、探究中，并将其作为认识和解决现实问题的指导思想</a:t>
                      </a:r>
                    </a:p>
                  </a:txBody>
                  <a:tcPr/>
                </a:tc>
                <a:extLst>
                  <a:ext uri="{0D108BD9-81ED-4DB2-BD59-A6C34878D82A}">
                    <a16:rowId xmlns:a16="http://schemas.microsoft.com/office/drawing/2014/main" val="10003"/>
                  </a:ext>
                </a:extLst>
              </a:tr>
              <a:tr h="562610">
                <a:tc vMerge="1">
                  <a:txBody>
                    <a:bodyPr/>
                    <a:lstStyle/>
                    <a:p>
                      <a:endParaRPr lang="zh-CN"/>
                    </a:p>
                  </a:txBody>
                  <a:tcPr/>
                </a:tc>
                <a:tc>
                  <a:txBody>
                    <a:bodyPr/>
                    <a:lstStyle/>
                    <a:p>
                      <a:pPr algn="l" fontAlgn="t">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4</a:t>
                      </a:r>
                    </a:p>
                  </a:txBody>
                  <a:tcPr/>
                </a:tc>
                <a:tc vMerge="1">
                  <a:txBody>
                    <a:bodyPr/>
                    <a:lstStyle/>
                    <a:p>
                      <a:endParaRPr lang="zh-CN"/>
                    </a:p>
                  </a:txBody>
                  <a:tcPr/>
                </a:tc>
                <a:extLst>
                  <a:ext uri="{0D108BD9-81ED-4DB2-BD59-A6C34878D82A}">
                    <a16:rowId xmlns:a16="http://schemas.microsoft.com/office/drawing/2014/main" val="10004"/>
                  </a:ext>
                </a:extLst>
              </a:tr>
            </a:tbl>
          </a:graphicData>
        </a:graphic>
      </p:graphicFrame>
      <p:graphicFrame>
        <p:nvGraphicFramePr>
          <p:cNvPr id="3" name="表格 2"/>
          <p:cNvGraphicFramePr>
            <a:graphicFrameLocks noGrp="1"/>
          </p:cNvGraphicFramePr>
          <p:nvPr/>
        </p:nvGraphicFramePr>
        <p:xfrm>
          <a:off x="5804535" y="1214755"/>
          <a:ext cx="5904865" cy="2447290"/>
        </p:xfrm>
        <a:graphic>
          <a:graphicData uri="http://schemas.openxmlformats.org/drawingml/2006/table">
            <a:tbl>
              <a:tblPr firstRow="1" bandRow="1">
                <a:tableStyleId>{5C22544A-7EE6-4342-B048-85BDC9FD1C3A}</a:tableStyleId>
              </a:tblPr>
              <a:tblGrid>
                <a:gridCol w="763905">
                  <a:extLst>
                    <a:ext uri="{9D8B030D-6E8A-4147-A177-3AD203B41FA5}">
                      <a16:colId xmlns:a16="http://schemas.microsoft.com/office/drawing/2014/main" val="20000"/>
                    </a:ext>
                  </a:extLst>
                </a:gridCol>
                <a:gridCol w="453136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tblGrid>
              <a:tr h="527685">
                <a:tc>
                  <a:txBody>
                    <a:bodyPr/>
                    <a:lstStyle/>
                    <a:p>
                      <a:pPr algn="ctr">
                        <a:lnSpc>
                          <a:spcPct val="100000"/>
                        </a:lnSpc>
                        <a:spcBef>
                          <a:spcPts val="0"/>
                        </a:spcBef>
                        <a:spcAft>
                          <a:spcPts val="0"/>
                        </a:spcAft>
                      </a:pPr>
                      <a:r>
                        <a:rPr lang="zh-CN" altLang="en-US" sz="1400" b="1" u="none" dirty="0">
                          <a:latin typeface="华文楷体" panose="02010600040101010101" charset="-122"/>
                          <a:ea typeface="华文楷体" panose="02010600040101010101" charset="-122"/>
                        </a:rPr>
                        <a:t>等级</a:t>
                      </a:r>
                    </a:p>
                  </a:txBody>
                  <a:tcPr/>
                </a:tc>
                <a:tc>
                  <a:txBody>
                    <a:bodyPr/>
                    <a:lstStyle/>
                    <a:p>
                      <a:pPr algn="ctr">
                        <a:lnSpc>
                          <a:spcPct val="100000"/>
                        </a:lnSpc>
                        <a:spcBef>
                          <a:spcPts val="0"/>
                        </a:spcBef>
                        <a:spcAft>
                          <a:spcPts val="0"/>
                        </a:spcAft>
                      </a:pPr>
                      <a:r>
                        <a:rPr lang="zh-CN" altLang="en-US" sz="1400" b="1" u="none" dirty="0">
                          <a:latin typeface="华文楷体" panose="02010600040101010101" charset="-122"/>
                          <a:ea typeface="华文楷体" panose="02010600040101010101" charset="-122"/>
                        </a:rPr>
                        <a:t>学科表现</a:t>
                      </a:r>
                    </a:p>
                  </a:txBody>
                  <a:tcPr/>
                </a:tc>
                <a:tc>
                  <a:txBody>
                    <a:bodyPr/>
                    <a:lstStyle/>
                    <a:p>
                      <a:pPr algn="ctr">
                        <a:lnSpc>
                          <a:spcPct val="100000"/>
                        </a:lnSpc>
                        <a:spcBef>
                          <a:spcPts val="0"/>
                        </a:spcBef>
                        <a:spcAft>
                          <a:spcPts val="0"/>
                        </a:spcAft>
                      </a:pPr>
                      <a:r>
                        <a:rPr lang="zh-CN" altLang="en-US" sz="1400" b="1" u="none" dirty="0">
                          <a:solidFill>
                            <a:srgbClr val="000000"/>
                          </a:solidFill>
                          <a:latin typeface="华文楷体" panose="02010600040101010101" charset="-122"/>
                          <a:ea typeface="华文楷体" panose="02010600040101010101" charset="-122"/>
                        </a:rPr>
                        <a:t>素养</a:t>
                      </a:r>
                    </a:p>
                  </a:txBody>
                  <a:tcPr/>
                </a:tc>
                <a:extLst>
                  <a:ext uri="{0D108BD9-81ED-4DB2-BD59-A6C34878D82A}">
                    <a16:rowId xmlns:a16="http://schemas.microsoft.com/office/drawing/2014/main" val="10000"/>
                  </a:ext>
                </a:extLst>
              </a:tr>
              <a:tr h="314325">
                <a:tc>
                  <a:txBody>
                    <a:bodyPr/>
                    <a:lstStyle/>
                    <a:p>
                      <a:pPr algn="ct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1</a:t>
                      </a:r>
                    </a:p>
                  </a:txBody>
                  <a:tcPr>
                    <a:solidFill>
                      <a:srgbClr val="FFC000"/>
                    </a:solidFill>
                  </a:tcPr>
                </a:tc>
                <a:tc>
                  <a:txBody>
                    <a:bodyPr/>
                    <a:lstStyle/>
                    <a:p>
                      <a:pPr>
                        <a:lnSpc>
                          <a:spcPct val="100000"/>
                        </a:lnSpc>
                        <a:spcBef>
                          <a:spcPts val="0"/>
                        </a:spcBef>
                        <a:spcAft>
                          <a:spcPts val="0"/>
                        </a:spcAft>
                      </a:pPr>
                      <a:r>
                        <a:rPr lang="zh-CN" altLang="zh-CN" sz="1400" b="0" u="none" kern="1200" dirty="0">
                          <a:solidFill>
                            <a:schemeClr val="dk1"/>
                          </a:solidFill>
                          <a:latin typeface="华文楷体" panose="02010600040101010101" charset="-122"/>
                          <a:ea typeface="华文楷体" panose="02010600040101010101" charset="-122"/>
                          <a:cs typeface="+mn-cs"/>
                        </a:rPr>
                        <a:t>辨识不同时空方式、理解意义；能用恰当时空表达叙述</a:t>
                      </a:r>
                    </a:p>
                  </a:txBody>
                  <a:tcPr>
                    <a:solidFill>
                      <a:srgbClr val="FFC000"/>
                    </a:solidFill>
                  </a:tcPr>
                </a:tc>
                <a:tc rowSpan="4">
                  <a:txBody>
                    <a:bodyPr/>
                    <a:lstStyle/>
                    <a:p>
                      <a:pPr algn="ctr">
                        <a:lnSpc>
                          <a:spcPct val="100000"/>
                        </a:lnSpc>
                        <a:spcBef>
                          <a:spcPts val="0"/>
                        </a:spcBef>
                        <a:spcAft>
                          <a:spcPts val="0"/>
                        </a:spcAft>
                      </a:pPr>
                      <a:endParaRPr lang="en-US" altLang="zh-CN" sz="1400" b="1" dirty="0">
                        <a:latin typeface="华文楷体" panose="02010600040101010101" charset="-122"/>
                        <a:ea typeface="华文楷体" panose="02010600040101010101" charset="-122"/>
                      </a:endParaRPr>
                    </a:p>
                    <a:p>
                      <a:pPr algn="ctr">
                        <a:lnSpc>
                          <a:spcPct val="100000"/>
                        </a:lnSpc>
                        <a:spcBef>
                          <a:spcPts val="0"/>
                        </a:spcBef>
                        <a:spcAft>
                          <a:spcPts val="0"/>
                        </a:spcAft>
                      </a:pPr>
                      <a:endParaRPr lang="en-US" altLang="zh-CN" sz="1400" b="1" dirty="0">
                        <a:latin typeface="华文楷体" panose="02010600040101010101" charset="-122"/>
                        <a:ea typeface="华文楷体" panose="02010600040101010101" charset="-122"/>
                      </a:endParaRPr>
                    </a:p>
                    <a:p>
                      <a:pPr algn="ctr">
                        <a:lnSpc>
                          <a:spcPct val="100000"/>
                        </a:lnSpc>
                        <a:spcBef>
                          <a:spcPts val="0"/>
                        </a:spcBef>
                        <a:spcAft>
                          <a:spcPts val="0"/>
                        </a:spcAft>
                      </a:pPr>
                      <a:r>
                        <a:rPr lang="zh-CN" altLang="en-US" sz="1400" b="1" dirty="0">
                          <a:solidFill>
                            <a:srgbClr val="4831D3"/>
                          </a:solidFill>
                          <a:latin typeface="微软雅黑" panose="020B0503020204020204" charset="-122"/>
                          <a:ea typeface="微软雅黑" panose="020B0503020204020204" charset="-122"/>
                          <a:sym typeface="Arial" panose="020B0604020202020204" pitchFamily="34" charset="0"/>
                        </a:rPr>
                        <a:t>时</a:t>
                      </a:r>
                      <a:endParaRPr lang="zh-CN" altLang="en-US" sz="1400" b="1" dirty="0">
                        <a:solidFill>
                          <a:srgbClr val="4831D3"/>
                        </a:solidFill>
                        <a:latin typeface="微软雅黑" panose="020B0503020204020204" charset="-122"/>
                        <a:ea typeface="微软雅黑" panose="020B0503020204020204" charset="-122"/>
                      </a:endParaRPr>
                    </a:p>
                    <a:p>
                      <a:pPr algn="ctr">
                        <a:lnSpc>
                          <a:spcPct val="100000"/>
                        </a:lnSpc>
                        <a:spcBef>
                          <a:spcPts val="0"/>
                        </a:spcBef>
                        <a:spcAft>
                          <a:spcPts val="0"/>
                        </a:spcAft>
                      </a:pPr>
                      <a:r>
                        <a:rPr lang="zh-CN" altLang="en-US" sz="1400" b="1" dirty="0">
                          <a:solidFill>
                            <a:srgbClr val="4831D3"/>
                          </a:solidFill>
                          <a:latin typeface="微软雅黑" panose="020B0503020204020204" charset="-122"/>
                          <a:ea typeface="微软雅黑" panose="020B0503020204020204" charset="-122"/>
                          <a:sym typeface="Arial" panose="020B0604020202020204" pitchFamily="34" charset="0"/>
                        </a:rPr>
                        <a:t>空</a:t>
                      </a:r>
                      <a:endParaRPr lang="zh-CN" altLang="en-US" sz="1400" b="1" dirty="0">
                        <a:solidFill>
                          <a:srgbClr val="4831D3"/>
                        </a:solidFill>
                        <a:latin typeface="微软雅黑" panose="020B0503020204020204" charset="-122"/>
                        <a:ea typeface="微软雅黑" panose="020B0503020204020204" charset="-122"/>
                      </a:endParaRPr>
                    </a:p>
                    <a:p>
                      <a:pPr algn="ctr">
                        <a:lnSpc>
                          <a:spcPct val="100000"/>
                        </a:lnSpc>
                        <a:spcBef>
                          <a:spcPts val="0"/>
                        </a:spcBef>
                        <a:spcAft>
                          <a:spcPts val="0"/>
                        </a:spcAft>
                      </a:pPr>
                      <a:r>
                        <a:rPr lang="zh-CN" altLang="en-US" sz="1400" b="1" dirty="0">
                          <a:solidFill>
                            <a:srgbClr val="4831D3"/>
                          </a:solidFill>
                          <a:latin typeface="微软雅黑" panose="020B0503020204020204" charset="-122"/>
                          <a:ea typeface="微软雅黑" panose="020B0503020204020204" charset="-122"/>
                          <a:sym typeface="Arial" panose="020B0604020202020204" pitchFamily="34" charset="0"/>
                        </a:rPr>
                        <a:t>观</a:t>
                      </a:r>
                      <a:endParaRPr lang="zh-CN" altLang="en-US" sz="1400" b="1" dirty="0">
                        <a:solidFill>
                          <a:srgbClr val="4831D3"/>
                        </a:solidFill>
                        <a:latin typeface="微软雅黑" panose="020B0503020204020204" charset="-122"/>
                        <a:ea typeface="微软雅黑" panose="020B0503020204020204" charset="-122"/>
                      </a:endParaRPr>
                    </a:p>
                    <a:p>
                      <a:pPr algn="ctr">
                        <a:lnSpc>
                          <a:spcPct val="100000"/>
                        </a:lnSpc>
                        <a:spcBef>
                          <a:spcPts val="0"/>
                        </a:spcBef>
                        <a:spcAft>
                          <a:spcPts val="0"/>
                        </a:spcAft>
                      </a:pPr>
                      <a:r>
                        <a:rPr lang="zh-CN" altLang="en-US" sz="1400" b="1" dirty="0">
                          <a:solidFill>
                            <a:srgbClr val="4831D3"/>
                          </a:solidFill>
                          <a:latin typeface="微软雅黑" panose="020B0503020204020204" charset="-122"/>
                          <a:ea typeface="微软雅黑" panose="020B0503020204020204" charset="-122"/>
                          <a:sym typeface="Arial" panose="020B0604020202020204" pitchFamily="34" charset="0"/>
                        </a:rPr>
                        <a:t>念</a:t>
                      </a:r>
                      <a:endParaRPr lang="zh-CN" altLang="en-US" sz="1400" b="1" dirty="0">
                        <a:solidFill>
                          <a:srgbClr val="4831D3"/>
                        </a:solidFill>
                        <a:latin typeface="微软雅黑" panose="020B0503020204020204" charset="-122"/>
                        <a:ea typeface="微软雅黑" panose="020B0503020204020204" charset="-122"/>
                      </a:endParaRPr>
                    </a:p>
                    <a:p>
                      <a:pPr algn="ctr">
                        <a:lnSpc>
                          <a:spcPct val="100000"/>
                        </a:lnSpc>
                        <a:spcBef>
                          <a:spcPts val="0"/>
                        </a:spcBef>
                        <a:spcAft>
                          <a:spcPts val="0"/>
                        </a:spcAft>
                      </a:pPr>
                      <a:endParaRPr lang="zh-CN" altLang="en-US" sz="1400" b="1" u="none" dirty="0">
                        <a:solidFill>
                          <a:srgbClr val="4831D3"/>
                        </a:solidFill>
                        <a:latin typeface="微软雅黑" panose="020B0503020204020204" charset="-122"/>
                        <a:ea typeface="微软雅黑" panose="020B0503020204020204" charset="-122"/>
                      </a:endParaRPr>
                    </a:p>
                  </a:txBody>
                  <a:tcPr>
                    <a:solidFill>
                      <a:srgbClr val="FFC000"/>
                    </a:solidFill>
                  </a:tcPr>
                </a:tc>
                <a:extLst>
                  <a:ext uri="{0D108BD9-81ED-4DB2-BD59-A6C34878D82A}">
                    <a16:rowId xmlns:a16="http://schemas.microsoft.com/office/drawing/2014/main" val="10001"/>
                  </a:ext>
                </a:extLst>
              </a:tr>
              <a:tr h="535305">
                <a:tc>
                  <a:txBody>
                    <a:bodyPr/>
                    <a:lstStyle/>
                    <a:p>
                      <a:pPr algn="ct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2</a:t>
                      </a:r>
                    </a:p>
                  </a:txBody>
                  <a:tcPr>
                    <a:solidFill>
                      <a:srgbClr val="FFC000"/>
                    </a:solidFill>
                  </a:tcPr>
                </a:tc>
                <a:tc>
                  <a:txBody>
                    <a:bodyPr/>
                    <a:lstStyle/>
                    <a:p>
                      <a:pPr>
                        <a:lnSpc>
                          <a:spcPct val="100000"/>
                        </a:lnSpc>
                        <a:spcBef>
                          <a:spcPts val="0"/>
                        </a:spcBef>
                        <a:spcAft>
                          <a:spcPts val="0"/>
                        </a:spcAft>
                      </a:pPr>
                      <a:r>
                        <a:rPr lang="zh-CN" altLang="zh-CN" sz="1400" b="0" u="none" kern="1200" dirty="0">
                          <a:solidFill>
                            <a:schemeClr val="dk1"/>
                          </a:solidFill>
                          <a:latin typeface="华文楷体" panose="02010600040101010101" charset="-122"/>
                          <a:ea typeface="华文楷体" panose="02010600040101010101" charset="-122"/>
                          <a:cs typeface="+mn-cs"/>
                        </a:rPr>
                        <a:t>能将史事定位时空；用年表、地图描述；认识事物来龙去脉，理解空间环境对历史现实的影响</a:t>
                      </a:r>
                    </a:p>
                  </a:txBody>
                  <a:tcPr>
                    <a:solidFill>
                      <a:srgbClr val="FFC000"/>
                    </a:solidFill>
                  </a:tcPr>
                </a:tc>
                <a:tc vMerge="1">
                  <a:txBody>
                    <a:bodyPr/>
                    <a:lstStyle/>
                    <a:p>
                      <a:endParaRPr lang="zh-CN"/>
                    </a:p>
                  </a:txBody>
                  <a:tcPr>
                    <a:solidFill>
                      <a:srgbClr val="FFC000"/>
                    </a:solidFill>
                  </a:tcPr>
                </a:tc>
                <a:extLst>
                  <a:ext uri="{0D108BD9-81ED-4DB2-BD59-A6C34878D82A}">
                    <a16:rowId xmlns:a16="http://schemas.microsoft.com/office/drawing/2014/main" val="10002"/>
                  </a:ext>
                </a:extLst>
              </a:tr>
              <a:tr h="534670">
                <a:tc>
                  <a:txBody>
                    <a:bodyPr/>
                    <a:lstStyle/>
                    <a:p>
                      <a:pPr algn="ct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3</a:t>
                      </a:r>
                    </a:p>
                  </a:txBody>
                  <a:tcPr/>
                </a:tc>
                <a:tc>
                  <a:txBody>
                    <a:bodyPr/>
                    <a:lstStyle/>
                    <a:p>
                      <a:pPr>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把握时、空联系，用特定时空术语描述概括，理解历史变化与延续、统一与多样、局部与整体意义</a:t>
                      </a:r>
                    </a:p>
                  </a:txBody>
                  <a:tcPr/>
                </a:tc>
                <a:tc vMerge="1">
                  <a:txBody>
                    <a:bodyPr/>
                    <a:lstStyle/>
                    <a:p>
                      <a:endParaRPr lang="zh-CN"/>
                    </a:p>
                  </a:txBody>
                  <a:tcPr/>
                </a:tc>
                <a:extLst>
                  <a:ext uri="{0D108BD9-81ED-4DB2-BD59-A6C34878D82A}">
                    <a16:rowId xmlns:a16="http://schemas.microsoft.com/office/drawing/2014/main" val="10003"/>
                  </a:ext>
                </a:extLst>
              </a:tr>
              <a:tr h="535305">
                <a:tc>
                  <a:txBody>
                    <a:bodyPr/>
                    <a:lstStyle/>
                    <a:p>
                      <a:pPr algn="ct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4</a:t>
                      </a:r>
                    </a:p>
                  </a:txBody>
                  <a:tcPr/>
                </a:tc>
                <a:tc>
                  <a:txBody>
                    <a:bodyPr/>
                    <a:lstStyle/>
                    <a:p>
                      <a:pPr>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历史现实问题探究中能置于时空下；选择恰当时空尺度分析、综合、比较，作出合理的解释</a:t>
                      </a:r>
                    </a:p>
                  </a:txBody>
                  <a:tcPr/>
                </a:tc>
                <a:tc vMerge="1">
                  <a:txBody>
                    <a:bodyPr/>
                    <a:lstStyle/>
                    <a:p>
                      <a:endParaRPr lang="zh-CN"/>
                    </a:p>
                  </a:txBody>
                  <a:tcPr/>
                </a:tc>
                <a:extLst>
                  <a:ext uri="{0D108BD9-81ED-4DB2-BD59-A6C34878D82A}">
                    <a16:rowId xmlns:a16="http://schemas.microsoft.com/office/drawing/2014/main" val="10004"/>
                  </a:ext>
                </a:extLst>
              </a:tr>
            </a:tbl>
          </a:graphicData>
        </a:graphic>
      </p:graphicFrame>
      <p:graphicFrame>
        <p:nvGraphicFramePr>
          <p:cNvPr id="5" name="表格 4"/>
          <p:cNvGraphicFramePr>
            <a:graphicFrameLocks noGrp="1"/>
          </p:cNvGraphicFramePr>
          <p:nvPr>
            <p:custDataLst>
              <p:tags r:id="rId2"/>
            </p:custDataLst>
          </p:nvPr>
        </p:nvGraphicFramePr>
        <p:xfrm>
          <a:off x="264795" y="3673475"/>
          <a:ext cx="5523865" cy="2615565"/>
        </p:xfrm>
        <a:graphic>
          <a:graphicData uri="http://schemas.openxmlformats.org/drawingml/2006/table">
            <a:tbl>
              <a:tblPr firstRow="1" bandRow="1">
                <a:tableStyleId>{5C22544A-7EE6-4342-B048-85BDC9FD1C3A}</a:tableStyleId>
              </a:tblPr>
              <a:tblGrid>
                <a:gridCol w="554355">
                  <a:extLst>
                    <a:ext uri="{9D8B030D-6E8A-4147-A177-3AD203B41FA5}">
                      <a16:colId xmlns:a16="http://schemas.microsoft.com/office/drawing/2014/main" val="20000"/>
                    </a:ext>
                  </a:extLst>
                </a:gridCol>
                <a:gridCol w="645160">
                  <a:extLst>
                    <a:ext uri="{9D8B030D-6E8A-4147-A177-3AD203B41FA5}">
                      <a16:colId xmlns:a16="http://schemas.microsoft.com/office/drawing/2014/main" val="20001"/>
                    </a:ext>
                  </a:extLst>
                </a:gridCol>
                <a:gridCol w="4324350">
                  <a:extLst>
                    <a:ext uri="{9D8B030D-6E8A-4147-A177-3AD203B41FA5}">
                      <a16:colId xmlns:a16="http://schemas.microsoft.com/office/drawing/2014/main" val="20002"/>
                    </a:ext>
                  </a:extLst>
                </a:gridCol>
              </a:tblGrid>
              <a:tr h="518160">
                <a:tc>
                  <a:txBody>
                    <a:bodyPr/>
                    <a:lstStyle/>
                    <a:p>
                      <a:pPr algn="ctr">
                        <a:lnSpc>
                          <a:spcPct val="100000"/>
                        </a:lnSpc>
                        <a:spcBef>
                          <a:spcPts val="0"/>
                        </a:spcBef>
                        <a:spcAft>
                          <a:spcPts val="0"/>
                        </a:spcAft>
                      </a:pPr>
                      <a:r>
                        <a:rPr lang="zh-CN" altLang="en-US" sz="1400" b="1" u="none" dirty="0">
                          <a:solidFill>
                            <a:srgbClr val="000000"/>
                          </a:solidFill>
                          <a:latin typeface="华文楷体" panose="02010600040101010101" charset="-122"/>
                          <a:ea typeface="华文楷体" panose="02010600040101010101" charset="-122"/>
                        </a:rPr>
                        <a:t>学科素养</a:t>
                      </a:r>
                    </a:p>
                  </a:txBody>
                  <a:tcPr/>
                </a:tc>
                <a:tc>
                  <a:txBody>
                    <a:bodyPr/>
                    <a:lstStyle/>
                    <a:p>
                      <a:pPr algn="ctr">
                        <a:lnSpc>
                          <a:spcPct val="100000"/>
                        </a:lnSpc>
                        <a:spcBef>
                          <a:spcPts val="0"/>
                        </a:spcBef>
                        <a:spcAft>
                          <a:spcPts val="0"/>
                        </a:spcAft>
                      </a:pPr>
                      <a:r>
                        <a:rPr lang="zh-CN" altLang="en-US" sz="1400" b="1" u="none" dirty="0">
                          <a:latin typeface="华文楷体" panose="02010600040101010101" charset="-122"/>
                          <a:ea typeface="华文楷体" panose="02010600040101010101" charset="-122"/>
                        </a:rPr>
                        <a:t>水平等级</a:t>
                      </a:r>
                    </a:p>
                  </a:txBody>
                  <a:tcPr/>
                </a:tc>
                <a:tc>
                  <a:txBody>
                    <a:bodyPr/>
                    <a:lstStyle/>
                    <a:p>
                      <a:pPr algn="ctr">
                        <a:lnSpc>
                          <a:spcPct val="100000"/>
                        </a:lnSpc>
                        <a:spcBef>
                          <a:spcPts val="0"/>
                        </a:spcBef>
                        <a:spcAft>
                          <a:spcPts val="0"/>
                        </a:spcAft>
                      </a:pPr>
                      <a:r>
                        <a:rPr lang="zh-CN" altLang="en-US" sz="1400" b="1" u="none" dirty="0">
                          <a:latin typeface="华文楷体" panose="02010600040101010101" charset="-122"/>
                          <a:ea typeface="华文楷体" panose="02010600040101010101" charset="-122"/>
                        </a:rPr>
                        <a:t>学科表现</a:t>
                      </a:r>
                    </a:p>
                  </a:txBody>
                  <a:tcPr/>
                </a:tc>
                <a:extLst>
                  <a:ext uri="{0D108BD9-81ED-4DB2-BD59-A6C34878D82A}">
                    <a16:rowId xmlns:a16="http://schemas.microsoft.com/office/drawing/2014/main" val="10000"/>
                  </a:ext>
                </a:extLst>
              </a:tr>
              <a:tr h="480060">
                <a:tc rowSpan="4">
                  <a:txBody>
                    <a:bodyPr/>
                    <a:lstStyle/>
                    <a:p>
                      <a:pPr>
                        <a:lnSpc>
                          <a:spcPct val="100000"/>
                        </a:lnSpc>
                        <a:spcBef>
                          <a:spcPts val="0"/>
                        </a:spcBef>
                        <a:spcAft>
                          <a:spcPts val="0"/>
                        </a:spcAft>
                      </a:pPr>
                      <a:endParaRPr lang="en-US" altLang="zh-CN" sz="1400" b="1" u="none" dirty="0">
                        <a:latin typeface="华文楷体" panose="02010600040101010101" charset="-122"/>
                        <a:ea typeface="华文楷体" panose="02010600040101010101" charset="-122"/>
                      </a:endParaRPr>
                    </a:p>
                    <a:p>
                      <a:pPr>
                        <a:lnSpc>
                          <a:spcPct val="100000"/>
                        </a:lnSpc>
                        <a:spcBef>
                          <a:spcPts val="0"/>
                        </a:spcBef>
                        <a:spcAft>
                          <a:spcPts val="0"/>
                        </a:spcAft>
                      </a:pPr>
                      <a:endParaRPr lang="en-US" altLang="zh-CN" sz="1400" b="1" u="none" dirty="0">
                        <a:latin typeface="华文楷体" panose="02010600040101010101" charset="-122"/>
                        <a:ea typeface="华文楷体" panose="02010600040101010101" charset="-122"/>
                      </a:endParaRPr>
                    </a:p>
                    <a:p>
                      <a:pPr>
                        <a:lnSpc>
                          <a:spcPct val="100000"/>
                        </a:lnSpc>
                        <a:spcBef>
                          <a:spcPts val="0"/>
                        </a:spcBef>
                        <a:spcAft>
                          <a:spcPts val="0"/>
                        </a:spcAft>
                      </a:pPr>
                      <a:endParaRPr lang="en-US" altLang="zh-CN" sz="1400" b="1" u="none" dirty="0">
                        <a:latin typeface="华文楷体" panose="02010600040101010101" charset="-122"/>
                        <a:ea typeface="华文楷体" panose="02010600040101010101" charset="-122"/>
                      </a:endParaRPr>
                    </a:p>
                    <a:p>
                      <a:pPr>
                        <a:lnSpc>
                          <a:spcPct val="100000"/>
                        </a:lnSpc>
                        <a:spcBef>
                          <a:spcPts val="0"/>
                        </a:spcBef>
                        <a:spcAft>
                          <a:spcPts val="0"/>
                        </a:spcAft>
                      </a:pPr>
                      <a:r>
                        <a:rPr lang="zh-CN" altLang="en-US" sz="1600" b="1" u="none" dirty="0">
                          <a:solidFill>
                            <a:srgbClr val="4831D3"/>
                          </a:solidFill>
                          <a:latin typeface="微软雅黑" panose="020B0503020204020204" charset="-122"/>
                          <a:ea typeface="微软雅黑" panose="020B0503020204020204" charset="-122"/>
                        </a:rPr>
                        <a:t>史料实证</a:t>
                      </a:r>
                    </a:p>
                  </a:txBody>
                  <a:tcPr/>
                </a:tc>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1</a:t>
                      </a:r>
                    </a:p>
                  </a:txBody>
                  <a:tcPr>
                    <a:solidFill>
                      <a:srgbClr val="FFC000"/>
                    </a:solidFill>
                  </a:tcPr>
                </a:tc>
                <a:tc>
                  <a:txBody>
                    <a:bodyPr/>
                    <a:lstStyle/>
                    <a:p>
                      <a:pPr>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能区分史料类型；解答问题时能从多渠道获取史料；能从材料中提取有关信息</a:t>
                      </a:r>
                    </a:p>
                  </a:txBody>
                  <a:tcPr>
                    <a:solidFill>
                      <a:srgbClr val="FFC000"/>
                    </a:solidFill>
                  </a:tcPr>
                </a:tc>
                <a:extLst>
                  <a:ext uri="{0D108BD9-81ED-4DB2-BD59-A6C34878D82A}">
                    <a16:rowId xmlns:a16="http://schemas.microsoft.com/office/drawing/2014/main" val="10001"/>
                  </a:ext>
                </a:extLst>
              </a:tr>
              <a:tr h="518160">
                <a:tc vMerge="1">
                  <a:txBody>
                    <a:bodyPr/>
                    <a:lstStyle/>
                    <a:p>
                      <a:endParaRPr lang="zh-CN"/>
                    </a:p>
                  </a:txBody>
                  <a:tcPr/>
                </a:tc>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2</a:t>
                      </a:r>
                    </a:p>
                  </a:txBody>
                  <a:tcPr>
                    <a:solidFill>
                      <a:srgbClr val="FFC000"/>
                    </a:solidFill>
                  </a:tcPr>
                </a:tc>
                <a:tc>
                  <a:txBody>
                    <a:bodyPr/>
                    <a:lstStyle/>
                    <a:p>
                      <a:pPr>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能认识史料的不同价值；明了史料的基础作用；对史事与现实问题论述中能运用材料证据论证自己的观点</a:t>
                      </a:r>
                    </a:p>
                  </a:txBody>
                  <a:tcPr>
                    <a:solidFill>
                      <a:srgbClr val="FFC000"/>
                    </a:solidFill>
                  </a:tcPr>
                </a:tc>
                <a:extLst>
                  <a:ext uri="{0D108BD9-81ED-4DB2-BD59-A6C34878D82A}">
                    <a16:rowId xmlns:a16="http://schemas.microsoft.com/office/drawing/2014/main" val="10002"/>
                  </a:ext>
                </a:extLst>
              </a:tr>
              <a:tr h="518160">
                <a:tc vMerge="1">
                  <a:txBody>
                    <a:bodyPr/>
                    <a:lstStyle/>
                    <a:p>
                      <a:endParaRPr lang="zh-CN"/>
                    </a:p>
                  </a:txBody>
                  <a:tcPr/>
                </a:tc>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3</a:t>
                      </a:r>
                    </a:p>
                  </a:txBody>
                  <a:tcPr>
                    <a:solidFill>
                      <a:schemeClr val="accent2"/>
                    </a:solidFill>
                  </a:tcPr>
                </a:tc>
                <a:tc>
                  <a:txBody>
                    <a:bodyPr/>
                    <a:lstStyle/>
                    <a:p>
                      <a:pPr>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探究历史问题时，能对史料辨析</a:t>
                      </a:r>
                      <a:r>
                        <a:rPr lang="zh-CN" altLang="en-US" sz="1400" b="1" u="none" kern="1200" dirty="0">
                          <a:solidFill>
                            <a:schemeClr val="dk1"/>
                          </a:solidFill>
                          <a:latin typeface="华文楷体" panose="02010600040101010101" charset="-122"/>
                          <a:ea typeface="华文楷体" panose="02010600040101010101" charset="-122"/>
                          <a:cs typeface="+mn-cs"/>
                        </a:rPr>
                        <a:t>；</a:t>
                      </a:r>
                      <a:r>
                        <a:rPr lang="zh-CN" altLang="zh-CN" sz="1400" b="1" u="none" kern="1200" dirty="0">
                          <a:solidFill>
                            <a:schemeClr val="dk1"/>
                          </a:solidFill>
                          <a:latin typeface="华文楷体" panose="02010600040101010101" charset="-122"/>
                          <a:ea typeface="华文楷体" panose="02010600040101010101" charset="-122"/>
                          <a:cs typeface="+mn-cs"/>
                        </a:rPr>
                        <a:t>利用不同史料探究的问题进行互证，成对该问题更全面、丰富的解释</a:t>
                      </a:r>
                    </a:p>
                  </a:txBody>
                  <a:tcPr>
                    <a:solidFill>
                      <a:schemeClr val="accent2"/>
                    </a:solidFill>
                  </a:tcPr>
                </a:tc>
                <a:extLst>
                  <a:ext uri="{0D108BD9-81ED-4DB2-BD59-A6C34878D82A}">
                    <a16:rowId xmlns:a16="http://schemas.microsoft.com/office/drawing/2014/main" val="10003"/>
                  </a:ext>
                </a:extLst>
              </a:tr>
              <a:tr h="542925">
                <a:tc vMerge="1">
                  <a:txBody>
                    <a:bodyPr/>
                    <a:lstStyle/>
                    <a:p>
                      <a:endParaRPr lang="zh-CN"/>
                    </a:p>
                  </a:txBody>
                  <a:tcPr/>
                </a:tc>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4</a:t>
                      </a:r>
                    </a:p>
                  </a:txBody>
                  <a:tcPr>
                    <a:solidFill>
                      <a:schemeClr val="accent2"/>
                    </a:solidFill>
                  </a:tcPr>
                </a:tc>
                <a:tc>
                  <a:txBody>
                    <a:bodyPr/>
                    <a:lstStyle/>
                    <a:p>
                      <a:pPr>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能比较、分析不同史料；能在辨别作者意图基础上用史料；对历史现实问题探究中能够运用</a:t>
                      </a:r>
                      <a:r>
                        <a:rPr lang="zh-CN" altLang="en-US" sz="1400" b="1" u="none" kern="1200" dirty="0">
                          <a:solidFill>
                            <a:schemeClr val="dk1"/>
                          </a:solidFill>
                          <a:latin typeface="华文楷体" panose="02010600040101010101" charset="-122"/>
                          <a:ea typeface="华文楷体" panose="02010600040101010101" charset="-122"/>
                          <a:cs typeface="+mn-cs"/>
                        </a:rPr>
                        <a:t>史</a:t>
                      </a:r>
                      <a:r>
                        <a:rPr lang="zh-CN" altLang="zh-CN" sz="1400" b="1" u="none" kern="1200" dirty="0">
                          <a:solidFill>
                            <a:schemeClr val="dk1"/>
                          </a:solidFill>
                          <a:latin typeface="华文楷体" panose="02010600040101010101" charset="-122"/>
                          <a:ea typeface="华文楷体" panose="02010600040101010101" charset="-122"/>
                          <a:cs typeface="+mn-cs"/>
                        </a:rPr>
                        <a:t>料论述</a:t>
                      </a:r>
                    </a:p>
                  </a:txBody>
                  <a:tcPr>
                    <a:solidFill>
                      <a:schemeClr val="accent2"/>
                    </a:solidFill>
                  </a:tcPr>
                </a:tc>
                <a:extLst>
                  <a:ext uri="{0D108BD9-81ED-4DB2-BD59-A6C34878D82A}">
                    <a16:rowId xmlns:a16="http://schemas.microsoft.com/office/drawing/2014/main" val="10004"/>
                  </a:ext>
                </a:extLst>
              </a:tr>
            </a:tbl>
          </a:graphicData>
        </a:graphic>
      </p:graphicFrame>
      <p:graphicFrame>
        <p:nvGraphicFramePr>
          <p:cNvPr id="6" name="表格 5"/>
          <p:cNvGraphicFramePr>
            <a:graphicFrameLocks noGrp="1"/>
          </p:cNvGraphicFramePr>
          <p:nvPr>
            <p:custDataLst>
              <p:tags r:id="rId3"/>
            </p:custDataLst>
          </p:nvPr>
        </p:nvGraphicFramePr>
        <p:xfrm>
          <a:off x="5793105" y="3669665"/>
          <a:ext cx="5940770" cy="2643505"/>
        </p:xfrm>
        <a:graphic>
          <a:graphicData uri="http://schemas.openxmlformats.org/drawingml/2006/table">
            <a:tbl>
              <a:tblPr firstRow="1" bandRow="1">
                <a:tableStyleId>{5C22544A-7EE6-4342-B048-85BDC9FD1C3A}</a:tableStyleId>
              </a:tblPr>
              <a:tblGrid>
                <a:gridCol w="694055">
                  <a:extLst>
                    <a:ext uri="{9D8B030D-6E8A-4147-A177-3AD203B41FA5}">
                      <a16:colId xmlns:a16="http://schemas.microsoft.com/office/drawing/2014/main" val="20000"/>
                    </a:ext>
                  </a:extLst>
                </a:gridCol>
                <a:gridCol w="4549140">
                  <a:extLst>
                    <a:ext uri="{9D8B030D-6E8A-4147-A177-3AD203B41FA5}">
                      <a16:colId xmlns:a16="http://schemas.microsoft.com/office/drawing/2014/main" val="20001"/>
                    </a:ext>
                  </a:extLst>
                </a:gridCol>
                <a:gridCol w="697575">
                  <a:extLst>
                    <a:ext uri="{9D8B030D-6E8A-4147-A177-3AD203B41FA5}">
                      <a16:colId xmlns:a16="http://schemas.microsoft.com/office/drawing/2014/main" val="20002"/>
                    </a:ext>
                  </a:extLst>
                </a:gridCol>
              </a:tblGrid>
              <a:tr h="543560">
                <a:tc>
                  <a:txBody>
                    <a:bodyPr/>
                    <a:lstStyle/>
                    <a:p>
                      <a:pPr algn="ctr">
                        <a:lnSpc>
                          <a:spcPct val="100000"/>
                        </a:lnSpc>
                        <a:spcBef>
                          <a:spcPts val="0"/>
                        </a:spcBef>
                        <a:spcAft>
                          <a:spcPts val="0"/>
                        </a:spcAft>
                      </a:pPr>
                      <a:r>
                        <a:rPr lang="zh-CN" altLang="en-US" sz="1400" b="0" u="none" dirty="0">
                          <a:latin typeface="华文楷体" panose="02010600040101010101" charset="-122"/>
                          <a:ea typeface="华文楷体" panose="02010600040101010101" charset="-122"/>
                        </a:rPr>
                        <a:t>水平等级</a:t>
                      </a:r>
                    </a:p>
                  </a:txBody>
                  <a:tcPr/>
                </a:tc>
                <a:tc>
                  <a:txBody>
                    <a:bodyPr/>
                    <a:lstStyle/>
                    <a:p>
                      <a:pPr algn="ctr">
                        <a:lnSpc>
                          <a:spcPct val="100000"/>
                        </a:lnSpc>
                        <a:spcBef>
                          <a:spcPts val="0"/>
                        </a:spcBef>
                        <a:spcAft>
                          <a:spcPts val="0"/>
                        </a:spcAft>
                      </a:pPr>
                      <a:r>
                        <a:rPr lang="zh-CN" altLang="en-US" sz="1400" b="0" u="none" dirty="0">
                          <a:latin typeface="华文楷体" panose="02010600040101010101" charset="-122"/>
                          <a:ea typeface="华文楷体" panose="02010600040101010101" charset="-122"/>
                        </a:rPr>
                        <a:t>学科表现</a:t>
                      </a:r>
                    </a:p>
                  </a:txBody>
                  <a:tcPr/>
                </a:tc>
                <a:tc>
                  <a:txBody>
                    <a:bodyPr/>
                    <a:lstStyle/>
                    <a:p>
                      <a:pPr algn="ctr">
                        <a:lnSpc>
                          <a:spcPct val="100000"/>
                        </a:lnSpc>
                        <a:spcBef>
                          <a:spcPts val="0"/>
                        </a:spcBef>
                        <a:spcAft>
                          <a:spcPts val="0"/>
                        </a:spcAft>
                        <a:buNone/>
                      </a:pPr>
                      <a:r>
                        <a:rPr lang="zh-CN" altLang="en-US" sz="1400" b="0" u="none" dirty="0">
                          <a:latin typeface="华文楷体" panose="02010600040101010101" charset="-122"/>
                          <a:ea typeface="华文楷体" panose="02010600040101010101" charset="-122"/>
                        </a:rPr>
                        <a:t>学科素养</a:t>
                      </a:r>
                    </a:p>
                  </a:txBody>
                  <a:tcPr/>
                </a:tc>
                <a:extLst>
                  <a:ext uri="{0D108BD9-81ED-4DB2-BD59-A6C34878D82A}">
                    <a16:rowId xmlns:a16="http://schemas.microsoft.com/office/drawing/2014/main" val="10000"/>
                  </a:ext>
                </a:extLst>
              </a:tr>
              <a:tr h="412750">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1</a:t>
                      </a:r>
                    </a:p>
                  </a:txBody>
                  <a:tcPr>
                    <a:solidFill>
                      <a:srgbClr val="FFC000"/>
                    </a:solidFill>
                  </a:tcPr>
                </a:tc>
                <a:tc>
                  <a:txBody>
                    <a:bodyPr/>
                    <a:lstStyle/>
                    <a:p>
                      <a:pPr>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能辨别教与学中的历史解释；能发现历史解释的异同；能对历史结论加以分析</a:t>
                      </a:r>
                    </a:p>
                  </a:txBody>
                  <a:tcPr>
                    <a:solidFill>
                      <a:srgbClr val="FFC000"/>
                    </a:solidFill>
                  </a:tcPr>
                </a:tc>
                <a:tc rowSpan="4">
                  <a:txBody>
                    <a:bodyPr/>
                    <a:lstStyle/>
                    <a:p>
                      <a:pPr algn="ctr">
                        <a:lnSpc>
                          <a:spcPct val="100000"/>
                        </a:lnSpc>
                        <a:spcBef>
                          <a:spcPts val="0"/>
                        </a:spcBef>
                        <a:spcAft>
                          <a:spcPts val="0"/>
                        </a:spcAft>
                        <a:buClrTx/>
                        <a:buSzTx/>
                        <a:buNone/>
                      </a:pPr>
                      <a:endParaRPr lang="zh-CN" altLang="en-US" sz="1400" b="1" u="none" kern="1200" dirty="0">
                        <a:solidFill>
                          <a:srgbClr val="4831D3"/>
                        </a:solidFill>
                        <a:latin typeface="微软雅黑" panose="020B0503020204020204" charset="-122"/>
                        <a:ea typeface="微软雅黑" panose="020B0503020204020204" charset="-122"/>
                        <a:cs typeface="+mn-cs"/>
                      </a:endParaRPr>
                    </a:p>
                    <a:p>
                      <a:pPr algn="ctr">
                        <a:lnSpc>
                          <a:spcPct val="100000"/>
                        </a:lnSpc>
                        <a:spcBef>
                          <a:spcPts val="0"/>
                        </a:spcBef>
                        <a:spcAft>
                          <a:spcPts val="0"/>
                        </a:spcAft>
                        <a:buClrTx/>
                        <a:buSzTx/>
                        <a:buNone/>
                      </a:pPr>
                      <a:endParaRPr lang="zh-CN" altLang="en-US" sz="1400" b="1" u="none" kern="1200" dirty="0">
                        <a:solidFill>
                          <a:srgbClr val="4831D3"/>
                        </a:solidFill>
                        <a:latin typeface="微软雅黑" panose="020B0503020204020204" charset="-122"/>
                        <a:ea typeface="微软雅黑" panose="020B0503020204020204" charset="-122"/>
                        <a:cs typeface="+mn-cs"/>
                      </a:endParaRPr>
                    </a:p>
                    <a:p>
                      <a:pPr algn="ctr">
                        <a:lnSpc>
                          <a:spcPct val="100000"/>
                        </a:lnSpc>
                        <a:spcBef>
                          <a:spcPts val="0"/>
                        </a:spcBef>
                        <a:spcAft>
                          <a:spcPts val="0"/>
                        </a:spcAft>
                        <a:buClrTx/>
                        <a:buSzTx/>
                        <a:buNone/>
                      </a:pPr>
                      <a:r>
                        <a:rPr lang="zh-CN" altLang="en-US" sz="1400" b="1" u="none" kern="1200" dirty="0">
                          <a:solidFill>
                            <a:srgbClr val="4831D3"/>
                          </a:solidFill>
                          <a:latin typeface="微软雅黑" panose="020B0503020204020204" charset="-122"/>
                          <a:ea typeface="微软雅黑" panose="020B0503020204020204" charset="-122"/>
                          <a:cs typeface="+mn-cs"/>
                        </a:rPr>
                        <a:t>历</a:t>
                      </a:r>
                    </a:p>
                    <a:p>
                      <a:pPr algn="ctr">
                        <a:lnSpc>
                          <a:spcPct val="100000"/>
                        </a:lnSpc>
                        <a:spcBef>
                          <a:spcPts val="0"/>
                        </a:spcBef>
                        <a:spcAft>
                          <a:spcPts val="0"/>
                        </a:spcAft>
                        <a:buClrTx/>
                        <a:buSzTx/>
                        <a:buNone/>
                      </a:pPr>
                      <a:r>
                        <a:rPr lang="zh-CN" altLang="en-US" sz="1400" b="1" u="none" kern="1200" dirty="0">
                          <a:solidFill>
                            <a:srgbClr val="4831D3"/>
                          </a:solidFill>
                          <a:latin typeface="微软雅黑" panose="020B0503020204020204" charset="-122"/>
                          <a:ea typeface="微软雅黑" panose="020B0503020204020204" charset="-122"/>
                          <a:cs typeface="+mn-cs"/>
                        </a:rPr>
                        <a:t>史</a:t>
                      </a:r>
                    </a:p>
                    <a:p>
                      <a:pPr algn="ctr">
                        <a:lnSpc>
                          <a:spcPct val="100000"/>
                        </a:lnSpc>
                        <a:spcBef>
                          <a:spcPts val="0"/>
                        </a:spcBef>
                        <a:spcAft>
                          <a:spcPts val="0"/>
                        </a:spcAft>
                        <a:buClrTx/>
                        <a:buSzTx/>
                        <a:buNone/>
                      </a:pPr>
                      <a:r>
                        <a:rPr lang="zh-CN" altLang="en-US" sz="1400" b="1" u="none" kern="1200" dirty="0">
                          <a:solidFill>
                            <a:srgbClr val="4831D3"/>
                          </a:solidFill>
                          <a:latin typeface="微软雅黑" panose="020B0503020204020204" charset="-122"/>
                          <a:ea typeface="微软雅黑" panose="020B0503020204020204" charset="-122"/>
                          <a:cs typeface="+mn-cs"/>
                        </a:rPr>
                        <a:t>解</a:t>
                      </a:r>
                    </a:p>
                    <a:p>
                      <a:pPr algn="ctr">
                        <a:lnSpc>
                          <a:spcPct val="100000"/>
                        </a:lnSpc>
                        <a:spcBef>
                          <a:spcPts val="0"/>
                        </a:spcBef>
                        <a:spcAft>
                          <a:spcPts val="0"/>
                        </a:spcAft>
                        <a:buClrTx/>
                        <a:buSzTx/>
                        <a:buNone/>
                      </a:pPr>
                      <a:r>
                        <a:rPr lang="zh-CN" altLang="en-US" sz="1400" b="1" u="none" kern="1200" dirty="0">
                          <a:solidFill>
                            <a:srgbClr val="4831D3"/>
                          </a:solidFill>
                          <a:latin typeface="微软雅黑" panose="020B0503020204020204" charset="-122"/>
                          <a:ea typeface="微软雅黑" panose="020B0503020204020204" charset="-122"/>
                          <a:cs typeface="+mn-cs"/>
                        </a:rPr>
                        <a:t>释</a:t>
                      </a:r>
                    </a:p>
                  </a:txBody>
                  <a:tcPr>
                    <a:solidFill>
                      <a:srgbClr val="FFC000"/>
                    </a:solidFill>
                  </a:tcPr>
                </a:tc>
                <a:extLst>
                  <a:ext uri="{0D108BD9-81ED-4DB2-BD59-A6C34878D82A}">
                    <a16:rowId xmlns:a16="http://schemas.microsoft.com/office/drawing/2014/main" val="10001"/>
                  </a:ext>
                </a:extLst>
              </a:tr>
              <a:tr h="476250">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2</a:t>
                      </a:r>
                    </a:p>
                  </a:txBody>
                  <a:tcPr>
                    <a:solidFill>
                      <a:srgbClr val="FFC000"/>
                    </a:solidFill>
                  </a:tcPr>
                </a:tc>
                <a:tc>
                  <a:txBody>
                    <a:bodyPr/>
                    <a:lstStyle/>
                    <a:p>
                      <a:pPr>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能运用材料相关历史术语对史事提出解释；能将史实</a:t>
                      </a:r>
                      <a:r>
                        <a:rPr lang="zh-CN" altLang="en-US" sz="1400" b="1" u="none" kern="1200" dirty="0">
                          <a:solidFill>
                            <a:schemeClr val="dk1"/>
                          </a:solidFill>
                          <a:latin typeface="华文楷体" panose="02010600040101010101" charset="-122"/>
                          <a:ea typeface="华文楷体" panose="02010600040101010101" charset="-122"/>
                          <a:cs typeface="+mn-cs"/>
                        </a:rPr>
                        <a:t>描</a:t>
                      </a:r>
                      <a:r>
                        <a:rPr lang="zh-CN" altLang="zh-CN" sz="1400" b="1" u="none" kern="1200" dirty="0">
                          <a:solidFill>
                            <a:schemeClr val="dk1"/>
                          </a:solidFill>
                          <a:latin typeface="华文楷体" panose="02010600040101010101" charset="-122"/>
                          <a:ea typeface="华文楷体" panose="02010600040101010101" charset="-122"/>
                          <a:cs typeface="+mn-cs"/>
                        </a:rPr>
                        <a:t>述与历史解释结合起来；能从历史的角度解释现实问题</a:t>
                      </a:r>
                    </a:p>
                  </a:txBody>
                  <a:tcPr>
                    <a:solidFill>
                      <a:srgbClr val="FFC000"/>
                    </a:solidFill>
                  </a:tcPr>
                </a:tc>
                <a:tc vMerge="1">
                  <a:txBody>
                    <a:bodyPr/>
                    <a:lstStyle/>
                    <a:p>
                      <a:endParaRPr lang="zh-CN"/>
                    </a:p>
                  </a:txBody>
                  <a:tcPr>
                    <a:solidFill>
                      <a:srgbClr val="FFC000"/>
                    </a:solidFill>
                  </a:tcPr>
                </a:tc>
                <a:extLst>
                  <a:ext uri="{0D108BD9-81ED-4DB2-BD59-A6C34878D82A}">
                    <a16:rowId xmlns:a16="http://schemas.microsoft.com/office/drawing/2014/main" val="10002"/>
                  </a:ext>
                </a:extLst>
              </a:tr>
              <a:tr h="518160">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3</a:t>
                      </a:r>
                    </a:p>
                  </a:txBody>
                  <a:tcPr>
                    <a:solidFill>
                      <a:schemeClr val="accent2"/>
                    </a:solidFill>
                  </a:tcPr>
                </a:tc>
                <a:tc>
                  <a:txBody>
                    <a:bodyPr/>
                    <a:lstStyle/>
                    <a:p>
                      <a:pPr>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能够分辨不同的历史解释；尝试从来源、性质和目的等多方面，说明导致这些不同解释的原因并加以评析。</a:t>
                      </a:r>
                    </a:p>
                  </a:txBody>
                  <a:tcPr>
                    <a:solidFill>
                      <a:schemeClr val="accent2"/>
                    </a:solidFill>
                  </a:tcPr>
                </a:tc>
                <a:tc vMerge="1">
                  <a:txBody>
                    <a:bodyPr/>
                    <a:lstStyle/>
                    <a:p>
                      <a:endParaRPr lang="zh-CN"/>
                    </a:p>
                  </a:txBody>
                  <a:tcPr>
                    <a:solidFill>
                      <a:schemeClr val="accent2"/>
                    </a:solidFill>
                  </a:tcPr>
                </a:tc>
                <a:extLst>
                  <a:ext uri="{0D108BD9-81ED-4DB2-BD59-A6C34878D82A}">
                    <a16:rowId xmlns:a16="http://schemas.microsoft.com/office/drawing/2014/main" val="10003"/>
                  </a:ext>
                </a:extLst>
              </a:tr>
              <a:tr h="545465">
                <a:tc>
                  <a:txBody>
                    <a:bodyPr/>
                    <a:lstStyle/>
                    <a:p>
                      <a:pPr>
                        <a:lnSpc>
                          <a:spcPct val="100000"/>
                        </a:lnSpc>
                        <a:spcBef>
                          <a:spcPts val="0"/>
                        </a:spcBef>
                        <a:spcAft>
                          <a:spcPts val="0"/>
                        </a:spcAft>
                      </a:pPr>
                      <a:r>
                        <a:rPr lang="zh-CN" altLang="en-US" sz="1400" b="1" u="none" dirty="0">
                          <a:latin typeface="华文楷体" panose="02010600040101010101" charset="-122"/>
                          <a:ea typeface="华文楷体" panose="02010600040101010101" charset="-122"/>
                          <a:cs typeface="华文楷体" panose="02010600040101010101" charset="-122"/>
                        </a:rPr>
                        <a:t>水平</a:t>
                      </a:r>
                      <a:r>
                        <a:rPr lang="en-US" altLang="zh-CN" sz="1400" b="1" u="none" dirty="0">
                          <a:latin typeface="华文楷体" panose="02010600040101010101" charset="-122"/>
                          <a:ea typeface="华文楷体" panose="02010600040101010101" charset="-122"/>
                          <a:cs typeface="华文楷体" panose="02010600040101010101" charset="-122"/>
                        </a:rPr>
                        <a:t>4</a:t>
                      </a:r>
                    </a:p>
                  </a:txBody>
                  <a:tcPr>
                    <a:solidFill>
                      <a:schemeClr val="accent2"/>
                    </a:solidFill>
                  </a:tcPr>
                </a:tc>
                <a:tc>
                  <a:txBody>
                    <a:bodyPr/>
                    <a:lstStyle/>
                    <a:p>
                      <a:pPr>
                        <a:lnSpc>
                          <a:spcPct val="100000"/>
                        </a:lnSpc>
                        <a:spcBef>
                          <a:spcPts val="0"/>
                        </a:spcBef>
                        <a:spcAft>
                          <a:spcPts val="0"/>
                        </a:spcAft>
                      </a:pPr>
                      <a:r>
                        <a:rPr lang="zh-CN" altLang="zh-CN" sz="1400" b="1" u="none" kern="1200" dirty="0">
                          <a:solidFill>
                            <a:schemeClr val="dk1"/>
                          </a:solidFill>
                          <a:latin typeface="华文楷体" panose="02010600040101010101" charset="-122"/>
                          <a:ea typeface="华文楷体" panose="02010600040101010101" charset="-122"/>
                          <a:cs typeface="+mn-cs"/>
                        </a:rPr>
                        <a:t>在独立探究历史问题时，能够在尽可能占有史料的基础上，</a:t>
                      </a:r>
                      <a:r>
                        <a:rPr lang="zh-CN" altLang="en-US" sz="1400" b="1" u="none" kern="1200" dirty="0">
                          <a:solidFill>
                            <a:schemeClr val="dk1"/>
                          </a:solidFill>
                          <a:latin typeface="华文楷体" panose="02010600040101010101" charset="-122"/>
                          <a:ea typeface="华文楷体" panose="02010600040101010101" charset="-122"/>
                          <a:cs typeface="+mn-cs"/>
                        </a:rPr>
                        <a:t>尝试</a:t>
                      </a:r>
                      <a:r>
                        <a:rPr lang="zh-CN" altLang="zh-CN" sz="1400" b="1" u="none" kern="1200" dirty="0">
                          <a:solidFill>
                            <a:schemeClr val="dk1"/>
                          </a:solidFill>
                          <a:latin typeface="华文楷体" panose="02010600040101010101" charset="-122"/>
                          <a:ea typeface="华文楷体" panose="02010600040101010101" charset="-122"/>
                          <a:cs typeface="+mn-cs"/>
                        </a:rPr>
                        <a:t>验证以往的假说或提出新的解释。</a:t>
                      </a:r>
                    </a:p>
                  </a:txBody>
                  <a:tcPr>
                    <a:solidFill>
                      <a:schemeClr val="accent2"/>
                    </a:solidFill>
                  </a:tcPr>
                </a:tc>
                <a:tc vMerge="1">
                  <a:txBody>
                    <a:bodyPr/>
                    <a:lstStyle/>
                    <a:p>
                      <a:endParaRPr lang="zh-CN"/>
                    </a:p>
                  </a:txBody>
                  <a:tcPr>
                    <a:solidFill>
                      <a:schemeClr val="accent2"/>
                    </a:solidFill>
                  </a:tcPr>
                </a:tc>
                <a:extLst>
                  <a:ext uri="{0D108BD9-81ED-4DB2-BD59-A6C34878D82A}">
                    <a16:rowId xmlns:a16="http://schemas.microsoft.com/office/drawing/2014/main" val="10004"/>
                  </a:ext>
                </a:extLst>
              </a:tr>
            </a:tbl>
          </a:graphicData>
        </a:graphic>
      </p:graphicFrame>
      <p:sp>
        <p:nvSpPr>
          <p:cNvPr id="8" name="文本框 7"/>
          <p:cNvSpPr txBox="1"/>
          <p:nvPr/>
        </p:nvSpPr>
        <p:spPr>
          <a:xfrm>
            <a:off x="1053465" y="404128"/>
            <a:ext cx="8837295" cy="645160"/>
          </a:xfrm>
          <a:prstGeom prst="rect">
            <a:avLst/>
          </a:prstGeom>
          <a:solidFill>
            <a:srgbClr val="FFC000"/>
          </a:solidFill>
          <a:ln w="38100">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threePt" dir="t"/>
            </a:scene3d>
          </a:bodyPr>
          <a:lstStyle/>
          <a:p>
            <a:pPr fontAlgn="auto">
              <a:lnSpc>
                <a:spcPct val="100000"/>
              </a:lnSpc>
              <a:spcAft>
                <a:spcPts val="0"/>
              </a:spcAft>
              <a:buFontTx/>
              <a:buNone/>
              <a:defRPr/>
            </a:pPr>
            <a:r>
              <a:rPr lang="zh-CN"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说明：</a:t>
            </a:r>
            <a:r>
              <a:rPr lang="zh-CN" altLang="zh-CN"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黑体" panose="02010609060101010101" charset="-122"/>
                <a:sym typeface="+mn-ea"/>
              </a:rPr>
              <a:t>①</a:t>
            </a:r>
            <a:r>
              <a:rPr lang="zh-CN"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高中毕业应</a:t>
            </a:r>
            <a:r>
              <a:rPr lang="en-US"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 </a:t>
            </a:r>
            <a:r>
              <a:rPr lang="zh-CN"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水平</a:t>
            </a:r>
            <a:r>
              <a:rPr lang="en-US"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2</a:t>
            </a:r>
            <a:r>
              <a:rPr lang="zh-CN" altLang="en-US"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级</a:t>
            </a:r>
            <a:r>
              <a:rPr lang="zh-CN"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，高考</a:t>
            </a:r>
            <a:r>
              <a:rPr lang="en-US"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3-4</a:t>
            </a:r>
            <a:r>
              <a:rPr lang="zh-CN" altLang="en-US"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级水平；</a:t>
            </a:r>
          </a:p>
          <a:p>
            <a:pPr fontAlgn="auto">
              <a:lnSpc>
                <a:spcPct val="100000"/>
              </a:lnSpc>
              <a:spcAft>
                <a:spcPts val="0"/>
              </a:spcAft>
              <a:buFontTx/>
              <a:buNone/>
              <a:defRPr/>
            </a:pPr>
            <a:r>
              <a:rPr lang="en-US" altLang="zh-CN"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黑体" panose="02010609060101010101" charset="-122"/>
                <a:sym typeface="+mn-ea"/>
              </a:rPr>
              <a:t>          </a:t>
            </a:r>
            <a:r>
              <a:rPr lang="zh-CN" altLang="en-US"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黑体" panose="02010609060101010101" charset="-122"/>
                <a:sym typeface="+mn-ea"/>
              </a:rPr>
              <a:t>②</a:t>
            </a:r>
            <a:r>
              <a:rPr lang="zh-CN" altLang="en-US"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水平</a:t>
            </a:r>
            <a:r>
              <a:rPr lang="zh-CN"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划分是最低要求，毕业可水平</a:t>
            </a:r>
            <a:r>
              <a:rPr lang="en-US"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2</a:t>
            </a:r>
            <a:r>
              <a:rPr lang="zh-CN"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，也可能水平</a:t>
            </a:r>
            <a:r>
              <a:rPr lang="en-US"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3</a:t>
            </a:r>
            <a:r>
              <a:rPr lang="zh-CN" altLang="en-US"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a:t>
            </a:r>
            <a:r>
              <a:rPr lang="zh-CN"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水平</a:t>
            </a:r>
            <a:r>
              <a:rPr lang="en-US"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4</a:t>
            </a:r>
            <a:r>
              <a:rPr lang="zh-CN" altLang="zh-CN"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；鼓励高水平</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140" y="365760"/>
            <a:ext cx="4731385" cy="413385"/>
          </a:xfrm>
          <a:solidFill>
            <a:srgbClr val="FFC000"/>
          </a:solidFill>
          <a:ln w="22225">
            <a:solidFill>
              <a:srgbClr val="002060"/>
            </a:solidFill>
          </a:ln>
        </p:spPr>
        <p:txBody>
          <a:bodyPr rtlCol="0">
            <a:normAutofit/>
          </a:bodyPr>
          <a:lstStyle/>
          <a:p>
            <a:pPr fontAlgn="auto">
              <a:spcAft>
                <a:spcPts val="0"/>
              </a:spcAft>
              <a:defRPr/>
            </a:pPr>
            <a:r>
              <a:rPr lang="zh-CN" altLang="en-US" sz="2000" b="1" dirty="0">
                <a:latin typeface="黑体" panose="02010609060101010101" charset="-122"/>
                <a:ea typeface="黑体" panose="02010609060101010101" charset="-122"/>
              </a:rPr>
              <a:t>（二）</a:t>
            </a:r>
            <a:r>
              <a:rPr lang="en-US" altLang="zh-CN" sz="2000" b="1" dirty="0">
                <a:latin typeface="黑体" panose="02010609060101010101" charset="-122"/>
                <a:ea typeface="黑体" panose="02010609060101010101" charset="-122"/>
              </a:rPr>
              <a:t>“</a:t>
            </a:r>
            <a:r>
              <a:rPr lang="zh-CN" altLang="en-US" sz="2000" b="1" dirty="0">
                <a:latin typeface="黑体" panose="02010609060101010101" charset="-122"/>
                <a:ea typeface="黑体" panose="02010609060101010101" charset="-122"/>
              </a:rPr>
              <a:t>质量标准</a:t>
            </a:r>
            <a:r>
              <a:rPr lang="en-US" altLang="zh-CN" sz="2000" b="1" dirty="0">
                <a:latin typeface="黑体" panose="02010609060101010101" charset="-122"/>
                <a:ea typeface="黑体" panose="02010609060101010101" charset="-122"/>
              </a:rPr>
              <a:t>”</a:t>
            </a:r>
            <a:r>
              <a:rPr lang="zh-CN" altLang="en-US" sz="2000" b="1" dirty="0">
                <a:latin typeface="黑体" panose="02010609060101010101" charset="-122"/>
                <a:ea typeface="黑体" panose="02010609060101010101" charset="-122"/>
              </a:rPr>
              <a:t>具体化</a:t>
            </a:r>
            <a:r>
              <a:rPr lang="en-US" altLang="zh-CN" sz="2000" b="1" dirty="0">
                <a:latin typeface="黑体" panose="02010609060101010101" charset="-122"/>
                <a:ea typeface="黑体" panose="02010609060101010101" charset="-122"/>
              </a:rPr>
              <a:t>“</a:t>
            </a:r>
            <a:r>
              <a:rPr lang="zh-CN" altLang="en-US" sz="2000" b="1" dirty="0">
                <a:latin typeface="黑体" panose="02010609060101010101" charset="-122"/>
                <a:ea typeface="黑体" panose="02010609060101010101" charset="-122"/>
              </a:rPr>
              <a:t>学业要求</a:t>
            </a:r>
            <a:r>
              <a:rPr lang="en-US" altLang="zh-CN" sz="2000" b="1" dirty="0">
                <a:latin typeface="黑体" panose="02010609060101010101" charset="-122"/>
                <a:ea typeface="黑体" panose="02010609060101010101" charset="-122"/>
              </a:rPr>
              <a:t>”</a:t>
            </a:r>
          </a:p>
        </p:txBody>
      </p:sp>
      <p:sp>
        <p:nvSpPr>
          <p:cNvPr id="4" name="文本框 3"/>
          <p:cNvSpPr txBox="1"/>
          <p:nvPr/>
        </p:nvSpPr>
        <p:spPr>
          <a:xfrm>
            <a:off x="188328" y="809683"/>
            <a:ext cx="11888102" cy="372300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fontAlgn="auto">
              <a:lnSpc>
                <a:spcPct val="100000"/>
              </a:lnSpc>
              <a:spcBef>
                <a:spcPts val="0"/>
              </a:spcBef>
              <a:spcAft>
                <a:spcPts val="0"/>
              </a:spcAft>
              <a:buFont typeface="Arial" panose="020B0604020202020204" pitchFamily="34" charset="0"/>
              <a:buChar char="•"/>
              <a:defRPr/>
            </a:pPr>
            <a:r>
              <a:rPr lang="zh-CN" altLang="en-US" dirty="0">
                <a:solidFill>
                  <a:srgbClr val="000000"/>
                </a:solidFill>
                <a:sym typeface="+mn-ea"/>
              </a:rPr>
              <a:t>每个</a:t>
            </a:r>
            <a:r>
              <a:rPr lang="en-US" altLang="zh-CN" dirty="0">
                <a:solidFill>
                  <a:srgbClr val="000000"/>
                </a:solidFill>
                <a:sym typeface="+mn-ea"/>
              </a:rPr>
              <a:t>“</a:t>
            </a:r>
            <a:r>
              <a:rPr lang="zh-CN" altLang="en-US" dirty="0">
                <a:solidFill>
                  <a:srgbClr val="000000"/>
                </a:solidFill>
                <a:sym typeface="+mn-ea"/>
              </a:rPr>
              <a:t>教学模块</a:t>
            </a:r>
            <a:r>
              <a:rPr lang="en-US" altLang="zh-CN" dirty="0">
                <a:solidFill>
                  <a:srgbClr val="000000"/>
                </a:solidFill>
                <a:sym typeface="+mn-ea"/>
              </a:rPr>
              <a:t>”</a:t>
            </a:r>
            <a:r>
              <a:rPr lang="zh-CN" altLang="en-US" dirty="0">
                <a:solidFill>
                  <a:srgbClr val="000000"/>
                </a:solidFill>
                <a:sym typeface="+mn-ea"/>
              </a:rPr>
              <a:t>学完后，应达到怎样的水准？核心素养落实到什么程度？《新课标》在每个模块后都提出了具体的【学业要求】，方便教学与考查。</a:t>
            </a:r>
            <a:endParaRPr lang="zh-CN" altLang="en-US" u="none" dirty="0">
              <a:solidFill>
                <a:srgbClr val="000000"/>
              </a:solidFill>
            </a:endParaRPr>
          </a:p>
          <a:p>
            <a:pPr fontAlgn="auto">
              <a:lnSpc>
                <a:spcPct val="100000"/>
              </a:lnSpc>
              <a:spcBef>
                <a:spcPts val="0"/>
              </a:spcBef>
              <a:spcAft>
                <a:spcPts val="0"/>
              </a:spcAft>
              <a:buFont typeface="Arial" panose="020B0604020202020204" pitchFamily="34" charset="0"/>
              <a:buChar char="•"/>
              <a:defRPr/>
            </a:pPr>
            <a:r>
              <a:rPr lang="zh-CN" altLang="en-US" dirty="0">
                <a:solidFill>
                  <a:srgbClr val="000000"/>
                </a:solidFill>
                <a:sym typeface="+mn-ea"/>
              </a:rPr>
              <a:t>如：学完</a:t>
            </a:r>
            <a:r>
              <a:rPr lang="zh-CN" altLang="en-US" sz="2000" b="1" dirty="0">
                <a:solidFill>
                  <a:schemeClr val="tx1"/>
                </a:solidFill>
                <a:latin typeface="微软雅黑" panose="020B0503020204020204" charset="-122"/>
                <a:ea typeface="微软雅黑" panose="020B0503020204020204" charset="-122"/>
                <a:sym typeface="+mn-ea"/>
              </a:rPr>
              <a:t>必修课，</a:t>
            </a:r>
            <a:r>
              <a:rPr lang="zh-CN" altLang="en-US" dirty="0">
                <a:solidFill>
                  <a:srgbClr val="000000"/>
                </a:solidFill>
                <a:sym typeface="+mn-ea"/>
              </a:rPr>
              <a:t>提出：</a:t>
            </a:r>
            <a:r>
              <a:rPr lang="zh-CN" altLang="zh-CN" dirty="0">
                <a:solidFill>
                  <a:srgbClr val="000000"/>
                </a:solidFill>
                <a:sym typeface="+mn-ea"/>
              </a:rPr>
              <a:t>学习本模块之后，</a:t>
            </a:r>
            <a:endParaRPr lang="en-US" altLang="zh-CN" u="none" dirty="0">
              <a:solidFill>
                <a:srgbClr val="000000"/>
              </a:solidFill>
            </a:endParaRPr>
          </a:p>
          <a:p>
            <a:pPr fontAlgn="auto">
              <a:lnSpc>
                <a:spcPct val="100000"/>
              </a:lnSpc>
              <a:spcBef>
                <a:spcPts val="0"/>
              </a:spcBef>
              <a:spcAft>
                <a:spcPts val="0"/>
              </a:spcAft>
              <a:buFont typeface="Arial" panose="020B0604020202020204" pitchFamily="34" charset="0"/>
              <a:buChar char="•"/>
              <a:defRPr/>
            </a:pPr>
            <a:r>
              <a:rPr lang="zh-CN" altLang="zh-CN" b="1" dirty="0">
                <a:solidFill>
                  <a:srgbClr val="000000"/>
                </a:solidFill>
                <a:latin typeface="微软雅黑" panose="020B0503020204020204" charset="-122"/>
                <a:ea typeface="微软雅黑" panose="020B0503020204020204" charset="-122"/>
                <a:sym typeface="+mn-ea"/>
              </a:rPr>
              <a:t>①</a:t>
            </a:r>
            <a:r>
              <a:rPr lang="zh-CN" altLang="zh-CN" b="1" dirty="0">
                <a:solidFill>
                  <a:srgbClr val="000000"/>
                </a:solidFill>
                <a:sym typeface="+mn-ea"/>
              </a:rPr>
              <a:t>学生能够了解中国和世界上重要的历史事件、历史人物、历史现象等发生和存在的时间和地点、原因和结果（唯物史观、时空观念、历史解释）；</a:t>
            </a:r>
            <a:endParaRPr lang="zh-CN" altLang="zh-CN" b="1" u="none" dirty="0">
              <a:solidFill>
                <a:srgbClr val="000000"/>
              </a:solidFill>
            </a:endParaRPr>
          </a:p>
          <a:p>
            <a:pPr fontAlgn="auto">
              <a:lnSpc>
                <a:spcPct val="100000"/>
              </a:lnSpc>
              <a:spcBef>
                <a:spcPts val="0"/>
              </a:spcBef>
              <a:spcAft>
                <a:spcPts val="0"/>
              </a:spcAft>
              <a:buFont typeface="Arial" panose="020B0604020202020204" pitchFamily="34" charset="0"/>
              <a:buChar char="•"/>
              <a:defRPr/>
            </a:pPr>
            <a:r>
              <a:rPr lang="zh-CN" altLang="zh-CN" b="1" dirty="0">
                <a:solidFill>
                  <a:srgbClr val="000000"/>
                </a:solidFill>
                <a:latin typeface="微软雅黑" panose="020B0503020204020204" charset="-122"/>
                <a:ea typeface="微软雅黑" panose="020B0503020204020204" charset="-122"/>
                <a:sym typeface="+mn-ea"/>
              </a:rPr>
              <a:t>②</a:t>
            </a:r>
            <a:r>
              <a:rPr lang="zh-CN" altLang="zh-CN" b="1" dirty="0">
                <a:solidFill>
                  <a:srgbClr val="000000"/>
                </a:solidFill>
                <a:sym typeface="+mn-ea"/>
              </a:rPr>
              <a:t>能够知道历史遗迹、考古发现、从古代到现代的各种文献是了解历史发展的重要证据，并能够开始使用资料作为证据来检验自己对历史问题的解答（唯物史观、史料实证、历史解释）；</a:t>
            </a:r>
            <a:endParaRPr lang="zh-CN" altLang="zh-CN" b="1" u="none" dirty="0">
              <a:solidFill>
                <a:srgbClr val="000000"/>
              </a:solidFill>
            </a:endParaRPr>
          </a:p>
          <a:p>
            <a:pPr fontAlgn="auto">
              <a:lnSpc>
                <a:spcPct val="100000"/>
              </a:lnSpc>
              <a:spcBef>
                <a:spcPts val="0"/>
              </a:spcBef>
              <a:spcAft>
                <a:spcPts val="0"/>
              </a:spcAft>
              <a:buFont typeface="Arial" panose="020B0604020202020204" pitchFamily="34" charset="0"/>
              <a:buChar char="•"/>
              <a:defRPr/>
            </a:pPr>
            <a:r>
              <a:rPr lang="zh-CN" altLang="zh-CN" b="1" dirty="0">
                <a:solidFill>
                  <a:srgbClr val="000000"/>
                </a:solidFill>
                <a:latin typeface="微软雅黑" panose="020B0503020204020204" charset="-122"/>
                <a:ea typeface="微软雅黑" panose="020B0503020204020204" charset="-122"/>
                <a:sym typeface="+mn-ea"/>
              </a:rPr>
              <a:t>③</a:t>
            </a:r>
            <a:r>
              <a:rPr lang="zh-CN" altLang="zh-CN" b="1" dirty="0">
                <a:solidFill>
                  <a:srgbClr val="000000"/>
                </a:solidFill>
                <a:sym typeface="+mn-ea"/>
              </a:rPr>
              <a:t>能够初步对中国历史和世界历史的发展建立多方面联系，以此解释历史，并能够对同类的历史事物进行比较、概括和综合（唯物史观、历史解释）；</a:t>
            </a:r>
            <a:endParaRPr lang="zh-CN" altLang="zh-CN" b="1" u="none" dirty="0">
              <a:solidFill>
                <a:srgbClr val="000000"/>
              </a:solidFill>
            </a:endParaRPr>
          </a:p>
          <a:p>
            <a:pPr fontAlgn="auto">
              <a:lnSpc>
                <a:spcPct val="100000"/>
              </a:lnSpc>
              <a:spcBef>
                <a:spcPts val="0"/>
              </a:spcBef>
              <a:spcAft>
                <a:spcPts val="0"/>
              </a:spcAft>
              <a:buFont typeface="Arial" panose="020B0604020202020204" pitchFamily="34" charset="0"/>
              <a:buChar char="•"/>
              <a:defRPr/>
            </a:pPr>
            <a:r>
              <a:rPr lang="zh-CN" altLang="zh-CN" b="1" dirty="0">
                <a:solidFill>
                  <a:srgbClr val="000000"/>
                </a:solidFill>
                <a:latin typeface="微软雅黑" panose="020B0503020204020204" charset="-122"/>
                <a:ea typeface="微软雅黑" panose="020B0503020204020204" charset="-122"/>
                <a:sym typeface="+mn-ea"/>
              </a:rPr>
              <a:t>④</a:t>
            </a:r>
            <a:r>
              <a:rPr lang="zh-CN" altLang="zh-CN" b="1" dirty="0">
                <a:solidFill>
                  <a:srgbClr val="000000"/>
                </a:solidFill>
                <a:sym typeface="+mn-ea"/>
              </a:rPr>
              <a:t>能够掌握随着生产方式的变革所引起的世界历史从古至今、从分散到整体、从落后到先进的发展总趋势（唯物史观）；能够初步具备用历史眼光分析现实问题的能力（历史解释）；</a:t>
            </a:r>
            <a:endParaRPr lang="zh-CN" altLang="zh-CN" b="1" u="none" dirty="0">
              <a:solidFill>
                <a:srgbClr val="000000"/>
              </a:solidFill>
            </a:endParaRPr>
          </a:p>
          <a:p>
            <a:pPr fontAlgn="auto">
              <a:lnSpc>
                <a:spcPct val="100000"/>
              </a:lnSpc>
              <a:spcBef>
                <a:spcPts val="0"/>
              </a:spcBef>
              <a:spcAft>
                <a:spcPts val="0"/>
              </a:spcAft>
              <a:buFont typeface="Arial" panose="020B0604020202020204" pitchFamily="34" charset="0"/>
              <a:buChar char="•"/>
              <a:defRPr/>
            </a:pPr>
            <a:r>
              <a:rPr lang="zh-CN" altLang="zh-CN" b="1" dirty="0">
                <a:solidFill>
                  <a:srgbClr val="000000"/>
                </a:solidFill>
                <a:latin typeface="微软雅黑" panose="020B0503020204020204" charset="-122"/>
                <a:ea typeface="微软雅黑" panose="020B0503020204020204" charset="-122"/>
                <a:sym typeface="+mn-ea"/>
              </a:rPr>
              <a:t>⑤</a:t>
            </a:r>
            <a:r>
              <a:rPr lang="zh-CN" altLang="en-US" b="1" dirty="0">
                <a:solidFill>
                  <a:srgbClr val="000000"/>
                </a:solidFill>
                <a:sym typeface="+mn-ea"/>
              </a:rPr>
              <a:t>能够</a:t>
            </a:r>
            <a:r>
              <a:rPr lang="zh-CN" altLang="zh-CN" b="1" dirty="0">
                <a:solidFill>
                  <a:srgbClr val="000000"/>
                </a:solidFill>
                <a:sym typeface="+mn-ea"/>
              </a:rPr>
              <a:t>感悟人类文明的多元性、共容性和不平衡性，具有民族自信心；能够以开放的心态，认识到世界各地区、各民族共同推动了人类文明的进步，初步具有世界意识（唯物史观、时空观念、家国情怀）</a:t>
            </a:r>
            <a:endParaRPr lang="zh-CN" altLang="en-US" b="1" dirty="0"/>
          </a:p>
        </p:txBody>
      </p:sp>
      <p:grpSp>
        <p:nvGrpSpPr>
          <p:cNvPr id="12" name="组合 11"/>
          <p:cNvGrpSpPr/>
          <p:nvPr/>
        </p:nvGrpSpPr>
        <p:grpSpPr>
          <a:xfrm>
            <a:off x="3957320" y="4631055"/>
            <a:ext cx="4035425" cy="1946275"/>
            <a:chOff x="4119" y="1905"/>
            <a:chExt cx="7819" cy="4090"/>
          </a:xfrm>
        </p:grpSpPr>
        <p:pic>
          <p:nvPicPr>
            <p:cNvPr id="7" name="图片 6" descr="图3"/>
            <p:cNvPicPr>
              <a:picLocks noChangeAspect="1"/>
            </p:cNvPicPr>
            <p:nvPr/>
          </p:nvPicPr>
          <p:blipFill>
            <a:blip r:embed="rId2"/>
            <a:srcRect l="11496" t="50946" r="10000" b="1880"/>
            <a:stretch>
              <a:fillRect/>
            </a:stretch>
          </p:blipFill>
          <p:spPr>
            <a:xfrm>
              <a:off x="4119" y="1905"/>
              <a:ext cx="7819" cy="4090"/>
            </a:xfrm>
            <a:prstGeom prst="roundRect">
              <a:avLst/>
            </a:prstGeom>
            <a:ln w="15875">
              <a:solidFill>
                <a:srgbClr val="2D2DFF"/>
              </a:solidFill>
            </a:ln>
          </p:spPr>
        </p:pic>
        <p:sp>
          <p:nvSpPr>
            <p:cNvPr id="9" name="文本框 8"/>
            <p:cNvSpPr txBox="1"/>
            <p:nvPr/>
          </p:nvSpPr>
          <p:spPr>
            <a:xfrm>
              <a:off x="6732" y="1950"/>
              <a:ext cx="3531" cy="579"/>
            </a:xfrm>
            <a:prstGeom prst="rect">
              <a:avLst/>
            </a:prstGeom>
            <a:ln w="15875">
              <a:solidFill>
                <a:srgbClr val="2D2DF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1200" b="1">
                  <a:solidFill>
                    <a:srgbClr val="2D2DFF"/>
                  </a:solidFill>
                </a:rPr>
                <a:t>选择性模块</a:t>
              </a:r>
              <a:r>
                <a:rPr lang="en-US" altLang="zh-CN" sz="1200" b="1">
                  <a:solidFill>
                    <a:srgbClr val="2D2DFF"/>
                  </a:solidFill>
                </a:rPr>
                <a:t>1</a:t>
              </a:r>
              <a:r>
                <a:rPr lang="zh-CN" altLang="en-US" sz="1200" b="1">
                  <a:solidFill>
                    <a:srgbClr val="2D2DFF"/>
                  </a:solidFill>
                </a:rPr>
                <a:t>质量标准</a:t>
              </a:r>
            </a:p>
          </p:txBody>
        </p:sp>
      </p:grpSp>
      <p:grpSp>
        <p:nvGrpSpPr>
          <p:cNvPr id="13" name="组合 12"/>
          <p:cNvGrpSpPr/>
          <p:nvPr/>
        </p:nvGrpSpPr>
        <p:grpSpPr>
          <a:xfrm>
            <a:off x="115570" y="4652469"/>
            <a:ext cx="3755390" cy="1766570"/>
            <a:chOff x="182" y="7575"/>
            <a:chExt cx="5914" cy="2782"/>
          </a:xfrm>
        </p:grpSpPr>
        <p:pic>
          <p:nvPicPr>
            <p:cNvPr id="6" name="图片 5" descr="图1"/>
            <p:cNvPicPr>
              <a:picLocks noChangeAspect="1"/>
            </p:cNvPicPr>
            <p:nvPr/>
          </p:nvPicPr>
          <p:blipFill>
            <a:blip r:embed="rId3"/>
            <a:srcRect t="-4680" r="602" b="2215"/>
            <a:stretch>
              <a:fillRect/>
            </a:stretch>
          </p:blipFill>
          <p:spPr>
            <a:xfrm>
              <a:off x="182" y="7575"/>
              <a:ext cx="5914" cy="2783"/>
            </a:xfrm>
            <a:prstGeom prst="roundRect">
              <a:avLst/>
            </a:prstGeom>
            <a:ln w="19050">
              <a:solidFill>
                <a:srgbClr val="4831D3"/>
              </a:solidFill>
            </a:ln>
          </p:spPr>
        </p:pic>
        <p:sp>
          <p:nvSpPr>
            <p:cNvPr id="10" name="文本框 9"/>
            <p:cNvSpPr txBox="1"/>
            <p:nvPr/>
          </p:nvSpPr>
          <p:spPr>
            <a:xfrm>
              <a:off x="1798" y="7871"/>
              <a:ext cx="2475" cy="4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1200" b="1">
                  <a:solidFill>
                    <a:srgbClr val="2D2DFF"/>
                  </a:solidFill>
                </a:rPr>
                <a:t>必修模块质量标准</a:t>
              </a:r>
            </a:p>
          </p:txBody>
        </p:sp>
      </p:grpSp>
      <p:grpSp>
        <p:nvGrpSpPr>
          <p:cNvPr id="14" name="组合 13"/>
          <p:cNvGrpSpPr/>
          <p:nvPr/>
        </p:nvGrpSpPr>
        <p:grpSpPr>
          <a:xfrm>
            <a:off x="8068945" y="4631055"/>
            <a:ext cx="4007485" cy="1744980"/>
            <a:chOff x="12723" y="7701"/>
            <a:chExt cx="6311" cy="2748"/>
          </a:xfrm>
        </p:grpSpPr>
        <p:pic>
          <p:nvPicPr>
            <p:cNvPr id="8" name="图片 7" descr="图4"/>
            <p:cNvPicPr>
              <a:picLocks noChangeAspect="1"/>
            </p:cNvPicPr>
            <p:nvPr/>
          </p:nvPicPr>
          <p:blipFill>
            <a:blip r:embed="rId4"/>
            <a:srcRect l="4800" t="7983" r="1303" b="9299"/>
            <a:stretch>
              <a:fillRect/>
            </a:stretch>
          </p:blipFill>
          <p:spPr>
            <a:xfrm>
              <a:off x="12723" y="7701"/>
              <a:ext cx="6311" cy="2748"/>
            </a:xfrm>
            <a:prstGeom prst="roundRect">
              <a:avLst/>
            </a:prstGeom>
            <a:ln w="19050">
              <a:solidFill>
                <a:srgbClr val="4831D3"/>
              </a:solidFill>
            </a:ln>
          </p:spPr>
        </p:pic>
        <p:sp>
          <p:nvSpPr>
            <p:cNvPr id="11" name="文本框 10"/>
            <p:cNvSpPr txBox="1"/>
            <p:nvPr/>
          </p:nvSpPr>
          <p:spPr>
            <a:xfrm>
              <a:off x="14738" y="7785"/>
              <a:ext cx="3094" cy="4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1200" b="1">
                  <a:solidFill>
                    <a:srgbClr val="2D2DFF"/>
                  </a:solidFill>
                </a:rPr>
                <a:t>选泽性必修模块</a:t>
              </a:r>
              <a:r>
                <a:rPr lang="en-US" altLang="zh-CN" sz="1200" b="1">
                  <a:solidFill>
                    <a:srgbClr val="2D2DFF"/>
                  </a:solidFill>
                </a:rPr>
                <a:t>2</a:t>
              </a:r>
              <a:r>
                <a:rPr lang="zh-CN" altLang="en-US" sz="1200" b="1">
                  <a:solidFill>
                    <a:srgbClr val="2D2DFF"/>
                  </a:solidFill>
                </a:rPr>
                <a:t>质量标准</a:t>
              </a:r>
            </a:p>
          </p:txBody>
        </p:sp>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6"/>
          <p:cNvSpPr txBox="1">
            <a:spLocks noChangeArrowheads="1"/>
          </p:cNvSpPr>
          <p:nvPr/>
        </p:nvSpPr>
        <p:spPr bwMode="auto">
          <a:xfrm>
            <a:off x="446405" y="3150870"/>
            <a:ext cx="11470640" cy="645160"/>
          </a:xfrm>
          <a:prstGeom prst="rect">
            <a:avLst/>
          </a:prstGeom>
          <a:ln w="25400">
            <a:solidFill>
              <a:srgbClr val="2D2DFF"/>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a:lnSpc>
                <a:spcPct val="130000"/>
              </a:lnSpc>
              <a:spcAft>
                <a:spcPts val="1000"/>
              </a:spcAft>
              <a:buFont typeface="Arial" panose="020B0604020202020204" pitchFamily="34" charset="0"/>
              <a:buChar char="•"/>
              <a:defRPr sz="1600">
                <a:solidFill>
                  <a:schemeClr val="tx1"/>
                </a:solidFill>
                <a:latin typeface="Arial" panose="020B0604020202020204" pitchFamily="34" charset="0"/>
                <a:ea typeface="微软雅黑" panose="020B0503020204020204" charset="-122"/>
              </a:defRPr>
            </a:lvl1pPr>
            <a:lvl2pPr marL="742950" indent="-285750">
              <a:lnSpc>
                <a:spcPct val="130000"/>
              </a:lnSpc>
              <a:spcAft>
                <a:spcPts val="1000"/>
              </a:spcAft>
              <a:buFont typeface="Arial" panose="020B0604020202020204" pitchFamily="34" charset="0"/>
              <a:buChar char="•"/>
              <a:tabLst>
                <a:tab pos="1609725" algn="l"/>
              </a:tabLst>
              <a:defRPr sz="1600">
                <a:solidFill>
                  <a:schemeClr val="tx1"/>
                </a:solidFill>
                <a:latin typeface="Arial" panose="020B0604020202020204" pitchFamily="34" charset="0"/>
                <a:ea typeface="微软雅黑" panose="020B0503020204020204" charset="-122"/>
              </a:defRPr>
            </a:lvl2pPr>
            <a:lvl3pPr marL="1143000" indent="-228600">
              <a:lnSpc>
                <a:spcPct val="130000"/>
              </a:lnSpc>
              <a:spcAft>
                <a:spcPts val="1000"/>
              </a:spcAft>
              <a:buFont typeface="Arial" panose="020B0604020202020204" pitchFamily="34" charset="0"/>
              <a:buChar char="•"/>
              <a:defRPr sz="1600">
                <a:solidFill>
                  <a:schemeClr val="tx1"/>
                </a:solidFill>
                <a:latin typeface="Arial" panose="020B0604020202020204" pitchFamily="34" charset="0"/>
                <a:ea typeface="微软雅黑" panose="020B0503020204020204" charset="-122"/>
              </a:defRPr>
            </a:lvl3pPr>
            <a:lvl4pPr marL="1600200" indent="-228600">
              <a:lnSpc>
                <a:spcPct val="130000"/>
              </a:lnSpc>
              <a:spcAft>
                <a:spcPts val="1000"/>
              </a:spcAft>
              <a:buFont typeface="Arial" panose="020B0604020202020204" pitchFamily="34" charset="0"/>
              <a:buChar char="•"/>
              <a:defRPr sz="1600">
                <a:solidFill>
                  <a:schemeClr val="tx1"/>
                </a:solidFill>
                <a:latin typeface="Arial" panose="020B0604020202020204" pitchFamily="34" charset="0"/>
                <a:ea typeface="微软雅黑" panose="020B0503020204020204" charset="-122"/>
              </a:defRPr>
            </a:lvl4pPr>
            <a:lvl5pPr marL="2057400" indent="-228600">
              <a:lnSpc>
                <a:spcPct val="130000"/>
              </a:lnSpc>
              <a:spcAft>
                <a:spcPts val="1000"/>
              </a:spcAft>
              <a:buFont typeface="Arial" panose="020B0604020202020204" pitchFamily="34" charset="0"/>
              <a:buChar char="•"/>
              <a:defRPr sz="1600">
                <a:solidFill>
                  <a:schemeClr val="tx1"/>
                </a:solidFill>
                <a:latin typeface="Arial" panose="020B0604020202020204" pitchFamily="34" charset="0"/>
                <a:ea typeface="微软雅黑" panose="020B0503020204020204" charset="-122"/>
              </a:defRPr>
            </a:lvl5pPr>
            <a:lvl6pPr marL="2514600" indent="-228600" eaLnBrk="0" fontAlgn="base" hangingPunct="0">
              <a:lnSpc>
                <a:spcPct val="130000"/>
              </a:lnSpc>
              <a:spcBef>
                <a:spcPct val="0"/>
              </a:spcBef>
              <a:spcAft>
                <a:spcPts val="1000"/>
              </a:spcAft>
              <a:buFont typeface="Arial" panose="020B0604020202020204" pitchFamily="34" charset="0"/>
              <a:buChar char="•"/>
              <a:defRPr sz="1600">
                <a:solidFill>
                  <a:schemeClr val="tx1"/>
                </a:solidFill>
                <a:latin typeface="Arial" panose="020B0604020202020204" pitchFamily="34" charset="0"/>
                <a:ea typeface="微软雅黑" panose="020B0503020204020204" charset="-122"/>
              </a:defRPr>
            </a:lvl6pPr>
            <a:lvl7pPr marL="2971800" indent="-228600" eaLnBrk="0" fontAlgn="base" hangingPunct="0">
              <a:lnSpc>
                <a:spcPct val="130000"/>
              </a:lnSpc>
              <a:spcBef>
                <a:spcPct val="0"/>
              </a:spcBef>
              <a:spcAft>
                <a:spcPts val="1000"/>
              </a:spcAft>
              <a:buFont typeface="Arial" panose="020B0604020202020204" pitchFamily="34" charset="0"/>
              <a:buChar char="•"/>
              <a:defRPr sz="1600">
                <a:solidFill>
                  <a:schemeClr val="tx1"/>
                </a:solidFill>
                <a:latin typeface="Arial" panose="020B0604020202020204" pitchFamily="34" charset="0"/>
                <a:ea typeface="微软雅黑" panose="020B0503020204020204" charset="-122"/>
              </a:defRPr>
            </a:lvl7pPr>
            <a:lvl8pPr marL="3429000" indent="-228600" eaLnBrk="0" fontAlgn="base" hangingPunct="0">
              <a:lnSpc>
                <a:spcPct val="130000"/>
              </a:lnSpc>
              <a:spcBef>
                <a:spcPct val="0"/>
              </a:spcBef>
              <a:spcAft>
                <a:spcPts val="1000"/>
              </a:spcAft>
              <a:buFont typeface="Arial" panose="020B0604020202020204" pitchFamily="34" charset="0"/>
              <a:buChar char="•"/>
              <a:defRPr sz="1600">
                <a:solidFill>
                  <a:schemeClr val="tx1"/>
                </a:solidFill>
                <a:latin typeface="Arial" panose="020B0604020202020204" pitchFamily="34" charset="0"/>
                <a:ea typeface="微软雅黑" panose="020B0503020204020204" charset="-122"/>
              </a:defRPr>
            </a:lvl8pPr>
            <a:lvl9pPr marL="3886200" indent="-228600" eaLnBrk="0" fontAlgn="base" hangingPunct="0">
              <a:lnSpc>
                <a:spcPct val="130000"/>
              </a:lnSpc>
              <a:spcBef>
                <a:spcPct val="0"/>
              </a:spcBef>
              <a:spcAft>
                <a:spcPts val="1000"/>
              </a:spcAft>
              <a:buFont typeface="Arial" panose="020B0604020202020204" pitchFamily="34" charset="0"/>
              <a:buChar char="•"/>
              <a:defRPr sz="1600">
                <a:solidFill>
                  <a:schemeClr val="tx1"/>
                </a:solidFill>
                <a:latin typeface="Arial" panose="020B0604020202020204" pitchFamily="34" charset="0"/>
                <a:ea typeface="微软雅黑" panose="020B0503020204020204" charset="-122"/>
              </a:defRPr>
            </a:lvl9pPr>
          </a:lstStyle>
          <a:p>
            <a:pPr>
              <a:lnSpc>
                <a:spcPct val="100000"/>
              </a:lnSpc>
              <a:spcAft>
                <a:spcPct val="0"/>
              </a:spcAft>
              <a:buFontTx/>
              <a:buNone/>
            </a:pPr>
            <a:r>
              <a:rPr lang="zh-CN" altLang="en-US" sz="1800" b="1" u="none" dirty="0">
                <a:solidFill>
                  <a:schemeClr val="tx1"/>
                </a:solidFill>
                <a:latin typeface="微软雅黑" panose="020B0503020204020204" charset="-122"/>
                <a:cs typeface="微软雅黑" panose="020B0503020204020204" charset="-122"/>
              </a:rPr>
              <a:t>（四）教学建议：在教学实践中，教师要将教学目标、教学内容、教学过程和教学评价等聚焦于培养和发展学生的历史学科核心素养。（P45）</a:t>
            </a:r>
          </a:p>
        </p:txBody>
      </p:sp>
      <p:sp>
        <p:nvSpPr>
          <p:cNvPr id="3" name="内容占位符 2"/>
          <p:cNvSpPr>
            <a:spLocks noGrp="1"/>
          </p:cNvSpPr>
          <p:nvPr/>
        </p:nvSpPr>
        <p:spPr>
          <a:xfrm>
            <a:off x="372110" y="798195"/>
            <a:ext cx="11536680" cy="923925"/>
          </a:xfrm>
          <a:prstGeom prst="rect">
            <a:avLst/>
          </a:prstGeom>
          <a:solidFill>
            <a:srgbClr val="FF0000"/>
          </a:solidFill>
          <a:ln w="28575">
            <a:solidFill>
              <a:srgbClr val="202020"/>
            </a:solid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5"/>
              </a:buClr>
              <a:buSzPct val="60000"/>
              <a:buFont typeface="Wingdings" panose="05000000000000000000" pitchFamily="2" charset="2"/>
              <a:buChar char="n"/>
              <a:defRPr sz="3200" b="1" kern="1200">
                <a:solidFill>
                  <a:srgbClr val="1F497D"/>
                </a:solidFill>
                <a:latin typeface="华文中宋" panose="02010600040101010101" pitchFamily="2" charset="-122"/>
                <a:ea typeface="华文中宋" panose="02010600040101010101" pitchFamily="2" charset="-122"/>
                <a:cs typeface="+mn-cs"/>
              </a:defRPr>
            </a:lvl1pPr>
            <a:lvl2pPr marL="742950" indent="-285750" algn="l" rtl="0" eaLnBrk="0" fontAlgn="base" hangingPunct="0">
              <a:spcBef>
                <a:spcPct val="20000"/>
              </a:spcBef>
              <a:spcAft>
                <a:spcPct val="0"/>
              </a:spcAft>
              <a:buClr>
                <a:srgbClr val="F79646"/>
              </a:buClr>
              <a:buSzPct val="60000"/>
              <a:buFont typeface="Wingdings" panose="05000000000000000000" pitchFamily="2" charset="2"/>
              <a:buChar char="n"/>
              <a:defRPr sz="2800" b="1" kern="1200">
                <a:solidFill>
                  <a:schemeClr val="tx1"/>
                </a:solidFill>
                <a:latin typeface="华文中宋" panose="02010600040101010101" pitchFamily="2" charset="-122"/>
                <a:ea typeface="华文中宋" panose="0201060004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chemeClr val="tx1"/>
                </a:solidFill>
                <a:latin typeface="华文中宋" panose="02010600040101010101" pitchFamily="2" charset="-122"/>
                <a:ea typeface="华文中宋" panose="0201060004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800" kern="1200">
                <a:solidFill>
                  <a:schemeClr val="tx1"/>
                </a:solidFill>
                <a:latin typeface="华文中宋" panose="02010600040101010101" pitchFamily="2" charset="-122"/>
                <a:ea typeface="华文中宋" panose="0201060004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800" kern="1200">
                <a:solidFill>
                  <a:schemeClr val="tx1"/>
                </a:solidFill>
                <a:latin typeface="华文中宋" panose="02010600040101010101" pitchFamily="2" charset="-122"/>
                <a:ea typeface="华文中宋" panose="0201060004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1800" dirty="0">
                <a:solidFill>
                  <a:schemeClr val="tx1"/>
                </a:solidFill>
                <a:latin typeface="黑体" panose="02010609060101010101" charset="-122"/>
                <a:ea typeface="黑体" panose="02010609060101010101" charset="-122"/>
                <a:cs typeface="黑体" panose="02010609060101010101" charset="-122"/>
              </a:rPr>
              <a:t>    </a:t>
            </a:r>
            <a:r>
              <a:rPr lang="zh-CN" altLang="zh-CN" sz="1800" dirty="0">
                <a:solidFill>
                  <a:schemeClr val="tx1"/>
                </a:solidFill>
                <a:latin typeface="黑体" panose="02010609060101010101" charset="-122"/>
                <a:ea typeface="黑体" panose="02010609060101010101" charset="-122"/>
                <a:cs typeface="黑体" panose="02010609060101010101" charset="-122"/>
              </a:rPr>
              <a:t>高中历史课程标准</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2017</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年版</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2020</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修订）</a:t>
            </a:r>
            <a:r>
              <a:rPr lang="zh-CN" altLang="zh-CN" sz="1800" dirty="0">
                <a:solidFill>
                  <a:schemeClr val="tx1"/>
                </a:solidFill>
                <a:latin typeface="黑体" panose="02010609060101010101" charset="-122"/>
                <a:ea typeface="黑体" panose="02010609060101010101" charset="-122"/>
                <a:cs typeface="黑体" panose="02010609060101010101" charset="-122"/>
              </a:rPr>
              <a:t>规定：历史教学是培养和发展学生历史学科核心素养的基本途径。要实现基于历史学科核心素养的教学，教师须确立新的认知观、教学观和评价观，从知识本位转变为素养本位，努力将学生对知识的学习过程转化为发展核心素养的过程</a:t>
            </a:r>
            <a:r>
              <a:rPr lang="en-US" altLang="zh-CN" sz="1800" dirty="0">
                <a:solidFill>
                  <a:schemeClr val="tx1"/>
                </a:solidFill>
                <a:latin typeface="黑体" panose="02010609060101010101" charset="-122"/>
                <a:ea typeface="黑体" panose="02010609060101010101" charset="-122"/>
                <a:cs typeface="黑体" panose="02010609060101010101" charset="-122"/>
              </a:rPr>
              <a:t> </a:t>
            </a:r>
          </a:p>
        </p:txBody>
      </p:sp>
      <p:sp>
        <p:nvSpPr>
          <p:cNvPr id="35" name="文本框 34"/>
          <p:cNvSpPr txBox="1"/>
          <p:nvPr/>
        </p:nvSpPr>
        <p:spPr>
          <a:xfrm>
            <a:off x="380365" y="248285"/>
            <a:ext cx="9201150" cy="460375"/>
          </a:xfrm>
          <a:prstGeom prst="rect">
            <a:avLst/>
          </a:prstGeom>
          <a:solidFill>
            <a:srgbClr val="FFC000"/>
          </a:solidFill>
          <a:ln w="25400">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五、教学新要求</a:t>
            </a:r>
            <a:r>
              <a:rPr lang="en-US" altLang="zh-CN"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4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知识本位</a:t>
            </a:r>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转为</a:t>
            </a:r>
            <a:r>
              <a:rPr lang="zh-CN" altLang="en-US" sz="24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素养本位，全过程</a:t>
            </a:r>
            <a:r>
              <a:rPr lang="zh-CN" altLang="en-US" sz="2400" b="1" u="none"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聚焦</a:t>
            </a:r>
            <a:r>
              <a:rPr lang="zh-CN" altLang="en-US" sz="24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核心素养</a:t>
            </a:r>
            <a:endPar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2" name="文本框 1"/>
          <p:cNvSpPr txBox="1"/>
          <p:nvPr/>
        </p:nvSpPr>
        <p:spPr>
          <a:xfrm>
            <a:off x="430530" y="4037965"/>
            <a:ext cx="11520170" cy="583565"/>
          </a:xfrm>
          <a:prstGeom prst="rect">
            <a:avLst/>
          </a:prstGeom>
          <a:ln w="1905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1600" b="1">
                <a:solidFill>
                  <a:srgbClr val="2D2DFF"/>
                </a:solidFill>
                <a:latin typeface="华文中宋" panose="02010600040101010101" pitchFamily="2" charset="-122"/>
                <a:ea typeface="华文中宋" panose="02010600040101010101" pitchFamily="2" charset="-122"/>
                <a:cs typeface="华文中宋" panose="02010600040101010101" pitchFamily="2" charset="-122"/>
              </a:rPr>
              <a:t>①.</a:t>
            </a:r>
            <a:r>
              <a:rPr lang="zh-CN" altLang="en-US" sz="1600" b="1">
                <a:solidFill>
                  <a:srgbClr val="2D2DFF"/>
                </a:solidFill>
                <a:latin typeface="华文中宋" panose="02010600040101010101" pitchFamily="2" charset="-122"/>
                <a:ea typeface="华文中宋" panose="02010600040101010101" pitchFamily="2" charset="-122"/>
                <a:cs typeface="华文中宋" panose="02010600040101010101" pitchFamily="2" charset="-122"/>
              </a:rPr>
              <a:t>教学目标</a:t>
            </a:r>
            <a:r>
              <a:rPr lang="zh-CN" altLang="en-US" sz="1600" b="1">
                <a:latin typeface="华文楷体" panose="02010600040101010101" charset="-122"/>
                <a:ea typeface="华文楷体" panose="02010600040101010101" charset="-122"/>
                <a:cs typeface="华文楷体" panose="02010600040101010101" charset="-122"/>
              </a:rPr>
              <a:t>：教师应从发展学生历史学科核心素养的角度制订教学目标，将核心素养的培养作为教学的出发点和落脚点。</a:t>
            </a:r>
            <a:r>
              <a:rPr lang="zh-CN" altLang="en-US" sz="1600" b="1">
                <a:latin typeface="华文楷体" panose="02010600040101010101" charset="-122"/>
                <a:ea typeface="华文楷体" panose="02010600040101010101" charset="-122"/>
                <a:cs typeface="华文楷体" panose="02010600040101010101" charset="-122"/>
                <a:sym typeface="+mn-ea"/>
              </a:rPr>
              <a:t>教学目标</a:t>
            </a:r>
            <a:r>
              <a:rPr lang="zh-CN" altLang="en-US" sz="1600" b="1">
                <a:latin typeface="华文楷体" panose="02010600040101010101" charset="-122"/>
                <a:ea typeface="华文楷体" panose="02010600040101010101" charset="-122"/>
                <a:cs typeface="华文楷体" panose="02010600040101010101" charset="-122"/>
              </a:rPr>
              <a:t>要以问题解决的水平程度为核心；目标要有可操作性；有可检测性</a:t>
            </a:r>
          </a:p>
        </p:txBody>
      </p:sp>
      <p:sp>
        <p:nvSpPr>
          <p:cNvPr id="4" name="文本框 3"/>
          <p:cNvSpPr txBox="1"/>
          <p:nvPr/>
        </p:nvSpPr>
        <p:spPr>
          <a:xfrm>
            <a:off x="420370" y="4679950"/>
            <a:ext cx="11550650" cy="337185"/>
          </a:xfrm>
          <a:prstGeom prst="rect">
            <a:avLst/>
          </a:prstGeom>
          <a:ln w="1905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1600" b="1">
                <a:solidFill>
                  <a:srgbClr val="2D2DFF"/>
                </a:solidFill>
                <a:latin typeface="华文中宋" panose="02010600040101010101" pitchFamily="2" charset="-122"/>
                <a:ea typeface="华文中宋" panose="02010600040101010101" pitchFamily="2" charset="-122"/>
                <a:cs typeface="华文中宋" panose="02010600040101010101" pitchFamily="2" charset="-122"/>
              </a:rPr>
              <a:t>②.教学设计：</a:t>
            </a:r>
            <a:r>
              <a:rPr lang="zh-CN" altLang="en-US" sz="1600" b="1">
                <a:latin typeface="华文楷体" panose="02010600040101010101" charset="-122"/>
                <a:ea typeface="华文楷体" panose="02010600040101010101" charset="-122"/>
                <a:cs typeface="华文楷体" panose="02010600040101010101" charset="-122"/>
              </a:rPr>
              <a:t>要整体梳理教学内容，把专题主旨、重要史事、核心问题解决与核心素养相连，有效的整合</a:t>
            </a:r>
          </a:p>
        </p:txBody>
      </p:sp>
      <p:sp>
        <p:nvSpPr>
          <p:cNvPr id="5" name="文本框 4"/>
          <p:cNvSpPr txBox="1"/>
          <p:nvPr/>
        </p:nvSpPr>
        <p:spPr>
          <a:xfrm>
            <a:off x="440055" y="5081905"/>
            <a:ext cx="11559540" cy="829945"/>
          </a:xfrm>
          <a:prstGeom prst="rect">
            <a:avLst/>
          </a:prstGeom>
          <a:ln w="1905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1600" b="1">
                <a:solidFill>
                  <a:srgbClr val="2D2DFF"/>
                </a:solidFill>
                <a:latin typeface="华文中宋" panose="02010600040101010101" pitchFamily="2" charset="-122"/>
                <a:ea typeface="华文中宋" panose="02010600040101010101" pitchFamily="2" charset="-122"/>
                <a:cs typeface="华文中宋" panose="02010600040101010101" pitchFamily="2" charset="-122"/>
              </a:rPr>
              <a:t>④教学过程：</a:t>
            </a:r>
            <a:r>
              <a:rPr lang="zh-CN" altLang="en-US" sz="1600" b="1">
                <a:latin typeface="华文楷体" panose="02010600040101010101" charset="-122"/>
                <a:ea typeface="华文楷体" panose="02010600040101010101" charset="-122"/>
                <a:cs typeface="华文楷体" panose="02010600040101010101" charset="-122"/>
              </a:rPr>
              <a:t>构建学生为中心的“学习中心课堂”。历史学科核心素养不能凭空形成，也不能只靠灌输形成。只有通过学生为主体的活动，在做中学，进行自主学习、合作学习、探究学习，逐步学会全面、发展、辩证、客观地看待和论证历史问题，才能使学生的核心素养得以提升和发展</a:t>
            </a:r>
          </a:p>
        </p:txBody>
      </p:sp>
      <p:sp>
        <p:nvSpPr>
          <p:cNvPr id="6" name="文本框 5"/>
          <p:cNvSpPr txBox="1"/>
          <p:nvPr/>
        </p:nvSpPr>
        <p:spPr>
          <a:xfrm>
            <a:off x="449580" y="5973445"/>
            <a:ext cx="11540490" cy="583565"/>
          </a:xfrm>
          <a:prstGeom prst="rect">
            <a:avLst/>
          </a:prstGeom>
          <a:ln w="1905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1600" b="1">
                <a:solidFill>
                  <a:srgbClr val="2D2DFF"/>
                </a:solidFill>
                <a:latin typeface="华文中宋" panose="02010600040101010101" pitchFamily="2" charset="-122"/>
                <a:ea typeface="华文中宋" panose="02010600040101010101" pitchFamily="2" charset="-122"/>
                <a:cs typeface="华文中宋" panose="02010600040101010101" pitchFamily="2" charset="-122"/>
              </a:rPr>
              <a:t>⑤.教学评价：</a:t>
            </a:r>
            <a:r>
              <a:rPr lang="zh-CN" altLang="en-US" sz="1600" b="1">
                <a:latin typeface="华文楷体" panose="02010600040101010101" charset="-122"/>
                <a:ea typeface="华文楷体" panose="02010600040101010101" charset="-122"/>
                <a:cs typeface="华文楷体" panose="02010600040101010101" charset="-122"/>
                <a:sym typeface="+mn-ea"/>
              </a:rPr>
              <a:t>以发展核心素养为纲，</a:t>
            </a:r>
            <a:r>
              <a:rPr lang="zh-CN" altLang="en-US" sz="1600" b="1">
                <a:latin typeface="华文楷体" panose="02010600040101010101" charset="-122"/>
                <a:ea typeface="华文楷体" panose="02010600040101010101" charset="-122"/>
                <a:cs typeface="华文楷体" panose="02010600040101010101" charset="-122"/>
              </a:rPr>
              <a:t>准确把握学业质量水平，多维度进行学习评价，并贯穿整个教学过程</a:t>
            </a:r>
            <a:r>
              <a:rPr lang="en-US" altLang="zh-CN" sz="1600" b="1">
                <a:latin typeface="华文楷体" panose="02010600040101010101" charset="-122"/>
                <a:ea typeface="华文楷体" panose="02010600040101010101" charset="-122"/>
                <a:cs typeface="华文楷体" panose="02010600040101010101" charset="-122"/>
              </a:rPr>
              <a:t>-----</a:t>
            </a:r>
            <a:r>
              <a:rPr lang="zh-CN" altLang="en-US" sz="1600" b="1" dirty="0">
                <a:solidFill>
                  <a:srgbClr val="000000"/>
                </a:solidFill>
                <a:latin typeface="华文楷体" panose="02010600040101010101" charset="-122"/>
                <a:ea typeface="华文楷体" panose="02010600040101010101" charset="-122"/>
                <a:cs typeface="华文楷体" panose="02010600040101010101" charset="-122"/>
                <a:sym typeface="+mn-ea"/>
              </a:rPr>
              <a:t>努力使教、学、评一体化，逐步构建以考查学科核心素养为重心的评价体系。（</a:t>
            </a:r>
            <a:r>
              <a:rPr lang="en-US" altLang="zh-CN" sz="1600" b="1" dirty="0">
                <a:solidFill>
                  <a:srgbClr val="000000"/>
                </a:solidFill>
                <a:latin typeface="华文楷体" panose="02010600040101010101" charset="-122"/>
                <a:ea typeface="华文楷体" panose="02010600040101010101" charset="-122"/>
                <a:cs typeface="华文楷体" panose="02010600040101010101" charset="-122"/>
                <a:sym typeface="+mn-ea"/>
              </a:rPr>
              <a:t>P67</a:t>
            </a:r>
            <a:r>
              <a:rPr lang="zh-CN" altLang="en-US" sz="1600" b="1" dirty="0">
                <a:solidFill>
                  <a:srgbClr val="000000"/>
                </a:solidFill>
                <a:latin typeface="华文楷体" panose="02010600040101010101" charset="-122"/>
                <a:ea typeface="华文楷体" panose="02010600040101010101" charset="-122"/>
                <a:cs typeface="华文楷体" panose="02010600040101010101" charset="-122"/>
                <a:sym typeface="+mn-ea"/>
              </a:rPr>
              <a:t>）</a:t>
            </a:r>
          </a:p>
        </p:txBody>
      </p:sp>
      <p:sp>
        <p:nvSpPr>
          <p:cNvPr id="7" name="文本框 6"/>
          <p:cNvSpPr txBox="1"/>
          <p:nvPr/>
        </p:nvSpPr>
        <p:spPr>
          <a:xfrm>
            <a:off x="446405" y="1831975"/>
            <a:ext cx="11492865" cy="368300"/>
          </a:xfrm>
          <a:prstGeom prst="rect">
            <a:avLst/>
          </a:prstGeom>
          <a:ln w="2540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b="1" dirty="0">
                <a:solidFill>
                  <a:schemeClr val="tx1"/>
                </a:solidFill>
                <a:latin typeface="微软雅黑" panose="020B0503020204020204" charset="-122"/>
                <a:ea typeface="微软雅黑" panose="020B0503020204020204" charset="-122"/>
              </a:rPr>
              <a:t>（一）、重置教学观：重新建立一发展学生历史核心素养为核心的新的认知观、教学观、评价观</a:t>
            </a:r>
          </a:p>
        </p:txBody>
      </p:sp>
      <p:sp>
        <p:nvSpPr>
          <p:cNvPr id="8" name="文本框 7"/>
          <p:cNvSpPr txBox="1"/>
          <p:nvPr/>
        </p:nvSpPr>
        <p:spPr>
          <a:xfrm>
            <a:off x="446405" y="2237105"/>
            <a:ext cx="11472545" cy="368300"/>
          </a:xfrm>
          <a:prstGeom prst="rect">
            <a:avLst/>
          </a:prstGeom>
          <a:ln w="2540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b="1" dirty="0">
                <a:solidFill>
                  <a:schemeClr val="tx1"/>
                </a:solidFill>
                <a:latin typeface="微软雅黑" panose="020B0503020204020204" charset="-122"/>
                <a:ea typeface="微软雅黑" panose="020B0503020204020204" charset="-122"/>
                <a:cs typeface="微软雅黑" panose="020B0503020204020204" charset="-122"/>
              </a:rPr>
              <a:t>（二）、重置本位观：知识本位</a:t>
            </a:r>
            <a:r>
              <a:rPr lang="en-US" altLang="zh-CN" b="1"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能力本位</a:t>
            </a:r>
            <a:r>
              <a:rPr lang="en-US" altLang="zh-CN" b="1"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转为素养本位</a:t>
            </a:r>
          </a:p>
        </p:txBody>
      </p:sp>
      <p:sp>
        <p:nvSpPr>
          <p:cNvPr id="9" name="文本框 8"/>
          <p:cNvSpPr txBox="1"/>
          <p:nvPr/>
        </p:nvSpPr>
        <p:spPr>
          <a:xfrm>
            <a:off x="466090" y="2738120"/>
            <a:ext cx="11453495" cy="368300"/>
          </a:xfrm>
          <a:prstGeom prst="rect">
            <a:avLst/>
          </a:prstGeom>
          <a:ln w="2540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b="1" dirty="0">
                <a:solidFill>
                  <a:schemeClr val="tx1"/>
                </a:solidFill>
                <a:latin typeface="微软雅黑" panose="020B0503020204020204" charset="-122"/>
                <a:ea typeface="微软雅黑" panose="020B0503020204020204" charset="-122"/>
                <a:cs typeface="微软雅黑" panose="020B0503020204020204" charset="-122"/>
              </a:rPr>
              <a:t>（二）、重置过程观：由学生学习知识的过程</a:t>
            </a:r>
            <a:r>
              <a:rPr lang="en-US" altLang="zh-CN" b="1"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转化为</a:t>
            </a:r>
            <a:r>
              <a:rPr lang="en-US" altLang="zh-CN" b="1"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发展学生核心素养的过程</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2" grpId="0" animBg="1"/>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ieren 43"/>
          <p:cNvGrpSpPr/>
          <p:nvPr/>
        </p:nvGrpSpPr>
        <p:grpSpPr bwMode="gray">
          <a:xfrm>
            <a:off x="4891405" y="2496820"/>
            <a:ext cx="2611120" cy="2664460"/>
            <a:chOff x="2804400" y="1911431"/>
            <a:chExt cx="3535200" cy="3535200"/>
          </a:xfrm>
          <a:gradFill>
            <a:gsLst>
              <a:gs pos="0">
                <a:srgbClr val="012D86"/>
              </a:gs>
              <a:gs pos="100000">
                <a:srgbClr val="0E2557"/>
              </a:gs>
            </a:gsLst>
            <a:lin scaled="0"/>
          </a:gradFill>
          <a:effectLst/>
        </p:grpSpPr>
        <p:sp>
          <p:nvSpPr>
            <p:cNvPr id="55"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solidFill>
                <a:srgbClr val="10003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de-DE" sz="1345"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n-cs"/>
              </a:endParaRPr>
            </a:p>
          </p:txBody>
        </p:sp>
        <p:sp>
          <p:nvSpPr>
            <p:cNvPr id="56"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solidFill>
                <a:srgbClr val="10003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de-DE" sz="1345"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n-cs"/>
              </a:endParaRPr>
            </a:p>
          </p:txBody>
        </p:sp>
        <p:sp>
          <p:nvSpPr>
            <p:cNvPr id="57"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solidFill>
                <a:srgbClr val="10003F"/>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de-DE" sz="1345"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n-cs"/>
              </a:endParaRPr>
            </a:p>
          </p:txBody>
        </p:sp>
      </p:grpSp>
      <p:sp>
        <p:nvSpPr>
          <p:cNvPr id="48" name="Text Box 18"/>
          <p:cNvSpPr txBox="1">
            <a:spLocks noChangeArrowheads="1"/>
          </p:cNvSpPr>
          <p:nvPr/>
        </p:nvSpPr>
        <p:spPr bwMode="gray">
          <a:xfrm>
            <a:off x="4695190" y="768350"/>
            <a:ext cx="3013075" cy="460375"/>
          </a:xfrm>
          <a:prstGeom prst="rect">
            <a:avLst/>
          </a:prstGeom>
          <a:solidFill>
            <a:srgbClr val="FFC000"/>
          </a:solidFill>
          <a:ln w="9525">
            <a:solidFill>
              <a:srgbClr val="10003F"/>
            </a:solidFill>
            <a:miter lim="800000"/>
          </a:ln>
        </p:spPr>
        <p:style>
          <a:lnRef idx="1">
            <a:schemeClr val="accent4"/>
          </a:lnRef>
          <a:fillRef idx="2">
            <a:schemeClr val="accent4"/>
          </a:fillRef>
          <a:effectRef idx="1">
            <a:schemeClr val="accent4"/>
          </a:effectRef>
          <a:fontRef idx="minor">
            <a:schemeClr val="dk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defRPr/>
            </a:pPr>
            <a:r>
              <a:rPr lang="zh-CN" altLang="en-US" sz="2400" b="1" u="none"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教学新教法</a:t>
            </a:r>
          </a:p>
        </p:txBody>
      </p:sp>
      <p:sp>
        <p:nvSpPr>
          <p:cNvPr id="41" name="Freeform 8"/>
          <p:cNvSpPr/>
          <p:nvPr/>
        </p:nvSpPr>
        <p:spPr bwMode="gray">
          <a:xfrm flipH="1">
            <a:off x="1167729" y="1297807"/>
            <a:ext cx="4937212" cy="244997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rgbClr val="FFC000"/>
          </a:solidFill>
          <a:ln w="12700">
            <a:solidFill>
              <a:srgbClr val="10003F"/>
            </a:solidFill>
            <a:miter lim="800000"/>
          </a:ln>
          <a:effectLst/>
        </p:spPr>
        <p:txBody>
          <a:bodyPr lIns="127948" tIns="85298" rIns="127948" bIns="170597" anchor="t" anchorCtr="0"/>
          <a:lstStyle/>
          <a:p>
            <a:pPr lvl="0">
              <a:defRPr/>
            </a:pPr>
            <a:endParaRPr lang="en-US" altLang="zh-CN" sz="1600" b="1" dirty="0">
              <a:solidFill>
                <a:schemeClr val="tx1"/>
              </a:solidFill>
              <a:latin typeface="华文中宋" panose="02010600040101010101" pitchFamily="2" charset="-122"/>
              <a:ea typeface="华文中宋" panose="02010600040101010101" pitchFamily="2" charset="-122"/>
              <a:cs typeface="华文黑体" pitchFamily="2" charset="-122"/>
            </a:endParaRPr>
          </a:p>
          <a:p>
            <a:pPr lvl="0">
              <a:defRPr/>
            </a:pPr>
            <a:endParaRPr lang="en-US" altLang="zh-CN" sz="1600" b="1" dirty="0">
              <a:solidFill>
                <a:schemeClr val="tx1"/>
              </a:solidFill>
              <a:latin typeface="华文中宋" panose="02010600040101010101" pitchFamily="2" charset="-122"/>
              <a:ea typeface="华文中宋" panose="02010600040101010101" pitchFamily="2" charset="-122"/>
              <a:cs typeface="华文黑体" pitchFamily="2" charset="-122"/>
            </a:endParaRPr>
          </a:p>
          <a:p>
            <a:pPr lvl="0">
              <a:defRPr/>
            </a:pPr>
            <a:r>
              <a:rPr lang="zh-CN" altLang="en-US" sz="1600" b="1" dirty="0">
                <a:solidFill>
                  <a:schemeClr val="tx1"/>
                </a:solidFill>
                <a:latin typeface="华文中宋" panose="02010600040101010101" pitchFamily="2" charset="-122"/>
                <a:ea typeface="华文中宋" panose="02010600040101010101" pitchFamily="2" charset="-122"/>
                <a:cs typeface="华文黑体" pitchFamily="2" charset="-122"/>
              </a:rPr>
              <a:t>树立发展学生核心素养的新教学理念，确立</a:t>
            </a:r>
            <a:r>
              <a:rPr lang="zh-CN" altLang="en-US" sz="1600" b="1" dirty="0">
                <a:solidFill>
                  <a:srgbClr val="2D2DFF"/>
                </a:solidFill>
                <a:latin typeface="微软雅黑" panose="020B0503020204020204" charset="-122"/>
                <a:ea typeface="微软雅黑" panose="020B0503020204020204" charset="-122"/>
                <a:cs typeface="华文黑体" pitchFamily="2" charset="-122"/>
              </a:rPr>
              <a:t>新的认知观、教学观和评价观。</a:t>
            </a:r>
            <a:r>
              <a:rPr lang="zh-CN" altLang="en-US" sz="1600" b="1" dirty="0">
                <a:solidFill>
                  <a:schemeClr val="tx1"/>
                </a:solidFill>
                <a:latin typeface="华文中宋" panose="02010600040101010101" pitchFamily="2" charset="-122"/>
                <a:ea typeface="华文中宋" panose="02010600040101010101" pitchFamily="2" charset="-122"/>
                <a:cs typeface="华文黑体" pitchFamily="2" charset="-122"/>
              </a:rPr>
              <a:t>从</a:t>
            </a:r>
            <a:r>
              <a:rPr lang="zh-CN" altLang="en-US" sz="1600" b="1" dirty="0">
                <a:solidFill>
                  <a:srgbClr val="2D2DFF"/>
                </a:solidFill>
                <a:latin typeface="微软雅黑" panose="020B0503020204020204" charset="-122"/>
                <a:ea typeface="微软雅黑" panose="020B0503020204020204" charset="-122"/>
                <a:cs typeface="华文黑体" pitchFamily="2" charset="-122"/>
              </a:rPr>
              <a:t>知识本位</a:t>
            </a:r>
            <a:r>
              <a:rPr lang="zh-CN" altLang="en-US" sz="1600" b="1" dirty="0">
                <a:solidFill>
                  <a:schemeClr val="tx1"/>
                </a:solidFill>
                <a:latin typeface="华文中宋" panose="02010600040101010101" pitchFamily="2" charset="-122"/>
                <a:ea typeface="华文中宋" panose="02010600040101010101" pitchFamily="2" charset="-122"/>
                <a:cs typeface="华文黑体" pitchFamily="2" charset="-122"/>
              </a:rPr>
              <a:t>转变为</a:t>
            </a:r>
            <a:r>
              <a:rPr lang="zh-CN" altLang="en-US" sz="1600" b="1" dirty="0">
                <a:solidFill>
                  <a:srgbClr val="2D2DFF"/>
                </a:solidFill>
                <a:latin typeface="微软雅黑" panose="020B0503020204020204" charset="-122"/>
                <a:ea typeface="微软雅黑" panose="020B0503020204020204" charset="-122"/>
                <a:cs typeface="华文黑体" pitchFamily="2" charset="-122"/>
              </a:rPr>
              <a:t>素养本位</a:t>
            </a:r>
            <a:r>
              <a:rPr lang="zh-CN" altLang="en-US" sz="1600" b="1" dirty="0">
                <a:solidFill>
                  <a:schemeClr val="tx1"/>
                </a:solidFill>
                <a:latin typeface="华文中宋" panose="02010600040101010101" pitchFamily="2" charset="-122"/>
                <a:ea typeface="华文中宋" panose="02010600040101010101" pitchFamily="2" charset="-122"/>
                <a:cs typeface="华文黑体" pitchFamily="2" charset="-122"/>
              </a:rPr>
              <a:t>，努力将学生对知识的</a:t>
            </a:r>
            <a:r>
              <a:rPr lang="zh-CN" altLang="en-US" sz="1600" b="1" dirty="0">
                <a:solidFill>
                  <a:srgbClr val="2D2DFF"/>
                </a:solidFill>
                <a:latin typeface="微软雅黑" panose="020B0503020204020204" charset="-122"/>
                <a:ea typeface="微软雅黑" panose="020B0503020204020204" charset="-122"/>
                <a:cs typeface="华文黑体" pitchFamily="2" charset="-122"/>
              </a:rPr>
              <a:t>学习过程</a:t>
            </a:r>
            <a:r>
              <a:rPr lang="zh-CN" altLang="en-US" sz="1600" b="1" dirty="0">
                <a:solidFill>
                  <a:schemeClr val="tx1"/>
                </a:solidFill>
                <a:latin typeface="华文中宋" panose="02010600040101010101" pitchFamily="2" charset="-122"/>
                <a:ea typeface="华文中宋" panose="02010600040101010101" pitchFamily="2" charset="-122"/>
                <a:cs typeface="华文黑体" pitchFamily="2" charset="-122"/>
              </a:rPr>
              <a:t>转化为发展学生</a:t>
            </a:r>
            <a:r>
              <a:rPr lang="zh-CN" altLang="en-US" sz="1600" b="1" dirty="0">
                <a:solidFill>
                  <a:srgbClr val="2D2DFF"/>
                </a:solidFill>
                <a:latin typeface="微软雅黑" panose="020B0503020204020204" charset="-122"/>
                <a:ea typeface="微软雅黑" panose="020B0503020204020204" charset="-122"/>
                <a:cs typeface="华文黑体" pitchFamily="2" charset="-122"/>
              </a:rPr>
              <a:t>核心素养的过程</a:t>
            </a:r>
            <a:r>
              <a:rPr lang="zh-CN" altLang="en-US" sz="1600" b="1" dirty="0">
                <a:solidFill>
                  <a:schemeClr val="tx1"/>
                </a:solidFill>
                <a:latin typeface="华文中宋" panose="02010600040101010101" pitchFamily="2" charset="-122"/>
                <a:ea typeface="华文中宋" panose="02010600040101010101" pitchFamily="2" charset="-122"/>
                <a:cs typeface="华文黑体" pitchFamily="2" charset="-122"/>
              </a:rPr>
              <a:t>。</a:t>
            </a:r>
            <a:endParaRPr lang="en-US" altLang="zh-CN" sz="1600" b="1" dirty="0">
              <a:solidFill>
                <a:schemeClr val="tx1"/>
              </a:solidFill>
              <a:latin typeface="华文中宋" panose="02010600040101010101" pitchFamily="2" charset="-122"/>
              <a:ea typeface="华文中宋" panose="02010600040101010101" pitchFamily="2" charset="-122"/>
              <a:cs typeface="华文黑体" pitchFamily="2" charset="-122"/>
            </a:endParaRPr>
          </a:p>
          <a:p>
            <a:pPr lvl="0">
              <a:defRPr/>
            </a:pPr>
            <a:r>
              <a:rPr lang="zh-CN" altLang="en-US" sz="1600" b="1" dirty="0">
                <a:solidFill>
                  <a:schemeClr val="tx1"/>
                </a:solidFill>
                <a:latin typeface="华文中宋" panose="02010600040101010101" pitchFamily="2" charset="-122"/>
                <a:ea typeface="华文中宋" panose="02010600040101010101" pitchFamily="2" charset="-122"/>
                <a:cs typeface="华文黑体" pitchFamily="2" charset="-122"/>
              </a:rPr>
              <a:t>教师要全面理解历史学科核心素养</a:t>
            </a:r>
            <a:endParaRPr lang="en-US" altLang="zh-CN" sz="1600" b="1" dirty="0">
              <a:solidFill>
                <a:schemeClr val="tx1"/>
              </a:solidFill>
              <a:latin typeface="华文中宋" panose="02010600040101010101" pitchFamily="2" charset="-122"/>
              <a:ea typeface="华文中宋" panose="02010600040101010101" pitchFamily="2" charset="-122"/>
              <a:cs typeface="华文黑体" pitchFamily="2" charset="-122"/>
            </a:endParaRPr>
          </a:p>
          <a:p>
            <a:pPr lvl="0">
              <a:defRPr/>
            </a:pPr>
            <a:r>
              <a:rPr lang="zh-CN" altLang="en-US" sz="1600" b="1" dirty="0">
                <a:solidFill>
                  <a:schemeClr val="tx1"/>
                </a:solidFill>
                <a:latin typeface="华文中宋" panose="02010600040101010101" pitchFamily="2" charset="-122"/>
                <a:ea typeface="华文中宋" panose="02010600040101010101" pitchFamily="2" charset="-122"/>
                <a:cs typeface="华文黑体" pitchFamily="2" charset="-122"/>
              </a:rPr>
              <a:t>的内涵及具体表现，认识核心素养</a:t>
            </a:r>
            <a:endParaRPr lang="en-US" altLang="zh-CN" sz="1600" b="1" dirty="0">
              <a:solidFill>
                <a:schemeClr val="tx1"/>
              </a:solidFill>
              <a:latin typeface="华文中宋" panose="02010600040101010101" pitchFamily="2" charset="-122"/>
              <a:ea typeface="华文中宋" panose="02010600040101010101" pitchFamily="2" charset="-122"/>
              <a:cs typeface="华文黑体" pitchFamily="2" charset="-122"/>
            </a:endParaRPr>
          </a:p>
          <a:p>
            <a:pPr lvl="0">
              <a:defRPr/>
            </a:pPr>
            <a:r>
              <a:rPr lang="zh-CN" altLang="en-US" sz="1600" b="1" dirty="0">
                <a:solidFill>
                  <a:schemeClr val="tx1"/>
                </a:solidFill>
                <a:latin typeface="华文中宋" panose="02010600040101010101" pitchFamily="2" charset="-122"/>
                <a:ea typeface="华文中宋" panose="02010600040101010101" pitchFamily="2" charset="-122"/>
                <a:cs typeface="华文黑体" pitchFamily="2" charset="-122"/>
              </a:rPr>
              <a:t>五个方面是一个相互联系的整体。</a:t>
            </a:r>
            <a:endParaRPr kumimoji="0" lang="zh-CN" altLang="en-US" sz="16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华文黑体" pitchFamily="2" charset="-122"/>
            </a:endParaRPr>
          </a:p>
        </p:txBody>
      </p:sp>
      <p:sp>
        <p:nvSpPr>
          <p:cNvPr id="42" name="Freeform 9"/>
          <p:cNvSpPr/>
          <p:nvPr/>
        </p:nvSpPr>
        <p:spPr bwMode="gray">
          <a:xfrm>
            <a:off x="1167729" y="3906231"/>
            <a:ext cx="4937212" cy="2449975"/>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rgbClr val="FFC000"/>
          </a:solidFill>
          <a:ln w="12700">
            <a:solidFill>
              <a:srgbClr val="10003F"/>
            </a:solidFill>
            <a:miter lim="800000"/>
          </a:ln>
          <a:effectLst/>
        </p:spPr>
        <p:txBody>
          <a:bodyPr lIns="127948" tIns="170597" rIns="127948" bIns="170597" anchor="ctr" anchorCtr="0"/>
          <a:lstStyle/>
          <a:p>
            <a:pPr>
              <a:defRPr/>
            </a:pP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在教学中，教师要努力创设测试</a:t>
            </a:r>
            <a:endParaRPr lang="en-US" altLang="zh-CN"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a:defRPr/>
            </a:pP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历史学科核心素养多种类型的</a:t>
            </a:r>
            <a:endParaRPr lang="en-US" altLang="zh-CN"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a:defRPr/>
            </a:pP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“新情境”。如“学习情景”、“生活</a:t>
            </a:r>
            <a:endParaRPr lang="en-US" altLang="zh-CN"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a:defRPr/>
            </a:pP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情景”、“学术情景”等。</a:t>
            </a:r>
            <a:r>
              <a:rPr lang="zh-CN" altLang="en-US" sz="1600" b="1" dirty="0">
                <a:solidFill>
                  <a:srgbClr val="2D2DFF"/>
                </a:solidFill>
                <a:latin typeface="+mj-ea"/>
                <a:ea typeface="+mj-ea"/>
                <a:cs typeface="华文中宋" panose="02010600040101010101" pitchFamily="2" charset="-122"/>
              </a:rPr>
              <a:t>多维度创设问题情景</a:t>
            </a: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a:t>
            </a:r>
          </a:p>
        </p:txBody>
      </p:sp>
      <p:sp>
        <p:nvSpPr>
          <p:cNvPr id="45" name="Freeform 10"/>
          <p:cNvSpPr/>
          <p:nvPr/>
        </p:nvSpPr>
        <p:spPr bwMode="gray">
          <a:xfrm>
            <a:off x="6274244" y="3906231"/>
            <a:ext cx="4937212" cy="2449975"/>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rgbClr val="FFC000"/>
          </a:solidFill>
          <a:ln w="12700">
            <a:solidFill>
              <a:srgbClr val="10003F"/>
            </a:solidFill>
            <a:miter lim="800000"/>
          </a:ln>
          <a:effectLst/>
        </p:spPr>
        <p:txBody>
          <a:bodyPr lIns="127948" tIns="170597" rIns="127948" bIns="170597" anchor="ctr" anchorCtr="0"/>
          <a:lstStyle/>
          <a:p>
            <a:pPr lvl="0">
              <a:defRPr/>
            </a:pP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                      教师要充分认识基于史料研习的  </a:t>
            </a:r>
            <a:endParaRPr lang="en-US" altLang="zh-CN"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lvl="0">
              <a:defRPr/>
            </a:pPr>
            <a:r>
              <a:rPr lang="en-US" altLang="zh-CN"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                    </a:t>
            </a: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教学对学生学习历史的重要性。</a:t>
            </a:r>
          </a:p>
          <a:p>
            <a:pPr lvl="0">
              <a:defRPr/>
            </a:pP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                  引导学生</a:t>
            </a:r>
            <a:r>
              <a:rPr lang="zh-CN" altLang="en-US" sz="1600" b="1" dirty="0">
                <a:solidFill>
                  <a:srgbClr val="2D2DFF"/>
                </a:solidFill>
                <a:latin typeface="+mj-ea"/>
                <a:ea typeface="+mj-ea"/>
                <a:cs typeface="华文中宋" panose="02010600040101010101" pitchFamily="2" charset="-122"/>
              </a:rPr>
              <a:t>学会搜集、整理、辨析、 </a:t>
            </a:r>
          </a:p>
          <a:p>
            <a:pPr lvl="0">
              <a:defRPr/>
            </a:pPr>
            <a:r>
              <a:rPr lang="zh-CN" altLang="en-US" sz="1600" b="1" dirty="0">
                <a:solidFill>
                  <a:srgbClr val="2D2DFF"/>
                </a:solidFill>
                <a:latin typeface="+mj-ea"/>
                <a:ea typeface="+mj-ea"/>
                <a:cs typeface="华文中宋" panose="02010600040101010101" pitchFamily="2" charset="-122"/>
              </a:rPr>
              <a:t>                  运用历史材料解释历史</a:t>
            </a: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a:t>
            </a:r>
            <a:endParaRPr kumimoji="0" lang="zh-CN" altLang="en-US" sz="16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6" name="Freeform 8"/>
          <p:cNvSpPr/>
          <p:nvPr/>
        </p:nvSpPr>
        <p:spPr bwMode="gray">
          <a:xfrm>
            <a:off x="6293294" y="1297807"/>
            <a:ext cx="4936112" cy="244997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rgbClr val="FFC000"/>
          </a:solidFill>
          <a:ln w="12700">
            <a:solidFill>
              <a:srgbClr val="10003F"/>
            </a:solidFill>
            <a:miter lim="800000"/>
          </a:ln>
          <a:effectLst/>
        </p:spPr>
        <p:txBody>
          <a:bodyPr lIns="127948" tIns="85298" rIns="127948" bIns="170597" anchor="t" anchorCtr="0"/>
          <a:lstStyle/>
          <a:p>
            <a:pPr lvl="0" algn="r">
              <a:defRPr/>
            </a:pPr>
            <a:endParaRPr lang="en-US" altLang="zh-CN"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lvl="0" algn="r">
              <a:defRPr/>
            </a:pPr>
            <a:endParaRPr lang="en-US" altLang="zh-CN"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lvl="0">
              <a:defRPr/>
            </a:pP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进行以</a:t>
            </a:r>
            <a:r>
              <a:rPr lang="zh-CN" altLang="en-US" sz="1600" b="1" dirty="0">
                <a:solidFill>
                  <a:srgbClr val="2D2DFF"/>
                </a:solidFill>
                <a:latin typeface="微软雅黑" panose="020B0503020204020204" charset="-122"/>
                <a:ea typeface="微软雅黑" panose="020B0503020204020204" charset="-122"/>
                <a:cs typeface="华文黑体" pitchFamily="2" charset="-122"/>
              </a:rPr>
              <a:t>发展学生核心素养为目标的历史教学</a:t>
            </a: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，将教、学、评、考各个环节聚焦于发展  学生核心素养。</a:t>
            </a:r>
            <a:endParaRPr lang="en-US" altLang="zh-CN"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lvl="0">
              <a:defRPr/>
            </a:pP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                 即将教学目标、教学内容、教学过   </a:t>
            </a:r>
            <a:endParaRPr lang="en-US" altLang="zh-CN"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lvl="0" algn="ctr">
              <a:defRPr/>
            </a:pPr>
            <a:r>
              <a:rPr lang="zh-CN" altLang="en-US" sz="1600" b="1" dirty="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                   程和教学评价等</a:t>
            </a:r>
            <a:r>
              <a:rPr lang="zh-CN" altLang="en-US" sz="1600" b="1" dirty="0">
                <a:solidFill>
                  <a:srgbClr val="2D2DFF"/>
                </a:solidFill>
                <a:latin typeface="华文中宋" panose="02010600040101010101" pitchFamily="2" charset="-122"/>
                <a:ea typeface="华文中宋" panose="02010600040101010101" pitchFamily="2" charset="-122"/>
                <a:cs typeface="华文中宋" panose="02010600040101010101" pitchFamily="2" charset="-122"/>
              </a:rPr>
              <a:t>聚焦于培养和发展学生的核心素养。</a:t>
            </a:r>
            <a:endParaRPr kumimoji="0" lang="zh-CN" altLang="en-US" sz="1600" b="1" i="0" u="none" strike="noStrike" kern="1200" cap="none" spc="0" normalizeH="0" baseline="0" noProof="0" dirty="0">
              <a:ln>
                <a:noFill/>
              </a:ln>
              <a:solidFill>
                <a:srgbClr val="2D2DFF"/>
              </a:solidFill>
              <a:effectLst/>
              <a:uLnTx/>
              <a:uFillTx/>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7" name="Rectangle 19"/>
          <p:cNvSpPr>
            <a:spLocks noChangeArrowheads="1"/>
          </p:cNvSpPr>
          <p:nvPr/>
        </p:nvSpPr>
        <p:spPr bwMode="gray">
          <a:xfrm>
            <a:off x="1167728" y="5927355"/>
            <a:ext cx="4928272" cy="428851"/>
          </a:xfrm>
          <a:prstGeom prst="rect">
            <a:avLst/>
          </a:prstGeom>
          <a:solidFill>
            <a:srgbClr val="FFC000"/>
          </a:solidFill>
          <a:ln w="12700">
            <a:solidFill>
              <a:srgbClr val="10003F"/>
            </a:solidFill>
            <a:miter lim="800000"/>
          </a:ln>
          <a:effectLst/>
        </p:spPr>
        <p:txBody>
          <a:bodyPr lIns="127948" tIns="85298" rIns="127948" bIns="85298" anchor="ctr"/>
          <a:lstStyle/>
          <a:p>
            <a:pPr lvl="0" defTabSz="712470" eaLnBrk="0" hangingPunct="0">
              <a:defRPr/>
            </a:pPr>
            <a:r>
              <a:rPr lang="en-US" altLang="zh-CN" sz="2000" b="1" u="none" noProof="1">
                <a:solidFill>
                  <a:schemeClr val="tx1"/>
                </a:solidFill>
                <a:latin typeface="微软雅黑" panose="020B0503020204020204" charset="-122"/>
                <a:ea typeface="微软雅黑" panose="020B0503020204020204" charset="-122"/>
                <a:cs typeface="华文中宋" panose="02010600040101010101" pitchFamily="2" charset="-122"/>
              </a:rPr>
              <a:t>3.</a:t>
            </a:r>
            <a:r>
              <a:rPr lang="zh-CN" altLang="en-US" sz="2000" b="1" u="none" noProof="1">
                <a:solidFill>
                  <a:schemeClr val="tx1"/>
                </a:solidFill>
                <a:latin typeface="微软雅黑" panose="020B0503020204020204" charset="-122"/>
                <a:ea typeface="微软雅黑" panose="020B0503020204020204" charset="-122"/>
                <a:cs typeface="华文中宋" panose="02010600040101010101" pitchFamily="2" charset="-122"/>
              </a:rPr>
              <a:t>新情境下问题解决为重心</a:t>
            </a:r>
          </a:p>
        </p:txBody>
      </p:sp>
      <p:sp>
        <p:nvSpPr>
          <p:cNvPr id="51" name="Rectangle 19"/>
          <p:cNvSpPr>
            <a:spLocks noChangeArrowheads="1"/>
          </p:cNvSpPr>
          <p:nvPr/>
        </p:nvSpPr>
        <p:spPr bwMode="gray">
          <a:xfrm>
            <a:off x="6283181" y="5927355"/>
            <a:ext cx="4928272" cy="428851"/>
          </a:xfrm>
          <a:prstGeom prst="rect">
            <a:avLst/>
          </a:prstGeom>
          <a:solidFill>
            <a:srgbClr val="FFC000"/>
          </a:solidFill>
          <a:ln w="12700">
            <a:solidFill>
              <a:srgbClr val="10003F"/>
            </a:solidFill>
            <a:miter lim="800000"/>
          </a:ln>
          <a:effectLst/>
        </p:spPr>
        <p:txBody>
          <a:bodyPr lIns="127948" tIns="85298" rIns="127948" bIns="85298" anchor="ctr"/>
          <a:lstStyle/>
          <a:p>
            <a:pPr marL="0" marR="0" lvl="0" indent="0" algn="l" defTabSz="712470" rtl="0" eaLnBrk="0" fontAlgn="auto" latinLnBrk="0" hangingPunct="0">
              <a:lnSpc>
                <a:spcPct val="100000"/>
              </a:lnSpc>
              <a:spcBef>
                <a:spcPts val="0"/>
              </a:spcBef>
              <a:spcAft>
                <a:spcPts val="0"/>
              </a:spcAft>
              <a:buClrTx/>
              <a:buSzTx/>
              <a:buFontTx/>
              <a:buNone/>
              <a:defRPr/>
            </a:pPr>
            <a:r>
              <a:rPr lang="en-US" altLang="zh-CN" sz="2000" b="1" u="none" noProof="1">
                <a:solidFill>
                  <a:schemeClr val="tx1"/>
                </a:solidFill>
                <a:latin typeface="微软雅黑" panose="020B0503020204020204" charset="-122"/>
                <a:ea typeface="微软雅黑" panose="020B0503020204020204" charset="-122"/>
                <a:cs typeface="华文中宋" panose="02010600040101010101" pitchFamily="2" charset="-122"/>
              </a:rPr>
              <a:t>4.</a:t>
            </a:r>
            <a:r>
              <a:rPr lang="zh-CN" altLang="en-US" sz="2000" b="1" u="none" noProof="1">
                <a:solidFill>
                  <a:schemeClr val="tx1"/>
                </a:solidFill>
                <a:latin typeface="微软雅黑" panose="020B0503020204020204" charset="-122"/>
                <a:ea typeface="微软雅黑" panose="020B0503020204020204" charset="-122"/>
                <a:cs typeface="华文中宋" panose="02010600040101010101" pitchFamily="2" charset="-122"/>
              </a:rPr>
              <a:t>开展基于素养的史料研习</a:t>
            </a:r>
          </a:p>
        </p:txBody>
      </p:sp>
      <p:sp>
        <p:nvSpPr>
          <p:cNvPr id="52" name="Rectangle 19"/>
          <p:cNvSpPr>
            <a:spLocks noChangeArrowheads="1"/>
          </p:cNvSpPr>
          <p:nvPr/>
        </p:nvSpPr>
        <p:spPr bwMode="gray">
          <a:xfrm>
            <a:off x="6283181" y="1297805"/>
            <a:ext cx="4928272" cy="428851"/>
          </a:xfrm>
          <a:prstGeom prst="rect">
            <a:avLst/>
          </a:prstGeom>
          <a:solidFill>
            <a:srgbClr val="FFC000"/>
          </a:solidFill>
          <a:ln w="12700">
            <a:solidFill>
              <a:srgbClr val="10003F"/>
            </a:solidFill>
            <a:miter lim="800000"/>
          </a:ln>
          <a:effectLst/>
        </p:spPr>
        <p:txBody>
          <a:bodyPr lIns="127948" tIns="85298" rIns="127948" bIns="85298" anchor="ctr"/>
          <a:lstStyle/>
          <a:p>
            <a:pPr marL="0" marR="0" lvl="0" indent="0" algn="l" defTabSz="712470" rtl="0" eaLnBrk="0" fontAlgn="auto" latinLnBrk="0" hangingPunct="0">
              <a:lnSpc>
                <a:spcPct val="100000"/>
              </a:lnSpc>
              <a:spcBef>
                <a:spcPts val="0"/>
              </a:spcBef>
              <a:spcAft>
                <a:spcPts val="0"/>
              </a:spcAft>
              <a:buClrTx/>
              <a:buSzTx/>
              <a:buFontTx/>
              <a:buNone/>
              <a:defRPr/>
            </a:pPr>
            <a:r>
              <a:rPr lang="en-US" altLang="zh-CN" sz="2000" b="1" u="none" noProof="1">
                <a:solidFill>
                  <a:schemeClr val="tx1"/>
                </a:solidFill>
                <a:latin typeface="微软雅黑" panose="020B0503020204020204" charset="-122"/>
                <a:ea typeface="微软雅黑" panose="020B0503020204020204" charset="-122"/>
                <a:cs typeface="华文中宋" panose="02010600040101010101" pitchFamily="2" charset="-122"/>
              </a:rPr>
              <a:t>2.</a:t>
            </a:r>
            <a:r>
              <a:rPr lang="zh-CN" altLang="en-US" sz="2000" b="1" u="none" noProof="1">
                <a:solidFill>
                  <a:schemeClr val="tx1"/>
                </a:solidFill>
                <a:latin typeface="微软雅黑" panose="020B0503020204020204" charset="-122"/>
                <a:ea typeface="微软雅黑" panose="020B0503020204020204" charset="-122"/>
                <a:cs typeface="华文中宋" panose="02010600040101010101" pitchFamily="2" charset="-122"/>
              </a:rPr>
              <a:t>聚焦发展核心素养</a:t>
            </a:r>
          </a:p>
        </p:txBody>
      </p:sp>
      <p:sp>
        <p:nvSpPr>
          <p:cNvPr id="53" name="Rectangle 19"/>
          <p:cNvSpPr>
            <a:spLocks noChangeArrowheads="1"/>
          </p:cNvSpPr>
          <p:nvPr/>
        </p:nvSpPr>
        <p:spPr bwMode="gray">
          <a:xfrm>
            <a:off x="1167728" y="1297805"/>
            <a:ext cx="4928272" cy="428851"/>
          </a:xfrm>
          <a:prstGeom prst="rect">
            <a:avLst/>
          </a:prstGeom>
          <a:solidFill>
            <a:srgbClr val="FFC000"/>
          </a:solidFill>
          <a:ln w="12700">
            <a:solidFill>
              <a:srgbClr val="10003F"/>
            </a:solidFill>
            <a:round/>
          </a:ln>
          <a:effectLst/>
        </p:spPr>
        <p:txBody>
          <a:bodyPr wrap="none" lIns="108329" tIns="54165" rIns="108329" bIns="54165" anchor="ct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1"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华文中宋" panose="02010600040101010101" pitchFamily="2" charset="-122"/>
              </a:rPr>
              <a:t>1.</a:t>
            </a:r>
            <a:r>
              <a:rPr kumimoji="0" lang="zh-CN" altLang="en-US" sz="2000" b="1"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华文中宋" panose="02010600040101010101" pitchFamily="2" charset="-122"/>
              </a:rPr>
              <a:t>确立教学新三观</a:t>
            </a:r>
          </a:p>
        </p:txBody>
      </p:sp>
      <p:sp>
        <p:nvSpPr>
          <p:cNvPr id="35" name="文本框 34"/>
          <p:cNvSpPr txBox="1"/>
          <p:nvPr/>
        </p:nvSpPr>
        <p:spPr>
          <a:xfrm>
            <a:off x="380365" y="248285"/>
            <a:ext cx="9201150" cy="460375"/>
          </a:xfrm>
          <a:prstGeom prst="rect">
            <a:avLst/>
          </a:prstGeom>
          <a:solidFill>
            <a:srgbClr val="FFC000"/>
          </a:solidFill>
          <a:ln w="25400">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五、教学新要求</a:t>
            </a:r>
            <a:r>
              <a:rPr lang="en-US" altLang="zh-CN"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4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知识本位</a:t>
            </a:r>
            <a:r>
              <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转为</a:t>
            </a:r>
            <a:r>
              <a:rPr lang="zh-CN" altLang="en-US" sz="24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素养本位，全过程</a:t>
            </a:r>
            <a:r>
              <a:rPr lang="zh-CN" altLang="en-US" sz="2400" b="1" u="none"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聚焦</a:t>
            </a:r>
            <a:r>
              <a:rPr lang="zh-CN" altLang="en-US" sz="24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核心素养</a:t>
            </a:r>
            <a:endParaRPr lang="zh-CN" altLang="en-US" sz="24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2" name="文本框 1"/>
          <p:cNvSpPr txBox="1"/>
          <p:nvPr/>
        </p:nvSpPr>
        <p:spPr>
          <a:xfrm rot="900000">
            <a:off x="2788285" y="2464435"/>
            <a:ext cx="1418590" cy="460375"/>
          </a:xfrm>
          <a:prstGeom prst="rect">
            <a:avLst/>
          </a:prstGeom>
          <a:solidFill>
            <a:srgbClr val="FF0000"/>
          </a:solidFill>
          <a:ln w="28575">
            <a:solidFill>
              <a:srgbClr val="2D2DFF"/>
            </a:solidFill>
          </a:ln>
        </p:spPr>
        <p:txBody>
          <a:bodyPr wrap="square" rtlCol="0">
            <a:spAutoFit/>
          </a:bodyPr>
          <a:lstStyle/>
          <a:p>
            <a:pPr algn="ctr"/>
            <a:r>
              <a:rPr lang="zh-CN" altLang="en-US" sz="2400" b="1">
                <a:solidFill>
                  <a:srgbClr val="2D2DFF"/>
                </a:solidFill>
                <a:latin typeface="华文行楷" panose="02010800040101010101" charset="-122"/>
                <a:ea typeface="华文行楷" panose="02010800040101010101" charset="-122"/>
              </a:rPr>
              <a:t>重置三观</a:t>
            </a:r>
          </a:p>
        </p:txBody>
      </p:sp>
      <p:sp>
        <p:nvSpPr>
          <p:cNvPr id="3" name="文本框 2"/>
          <p:cNvSpPr txBox="1"/>
          <p:nvPr/>
        </p:nvSpPr>
        <p:spPr>
          <a:xfrm rot="900000">
            <a:off x="7708265" y="2505075"/>
            <a:ext cx="1418590" cy="460375"/>
          </a:xfrm>
          <a:prstGeom prst="rect">
            <a:avLst/>
          </a:prstGeom>
          <a:solidFill>
            <a:srgbClr val="FF0000"/>
          </a:solidFill>
          <a:ln w="28575">
            <a:solidFill>
              <a:srgbClr val="2D2DFF"/>
            </a:solidFill>
          </a:ln>
        </p:spPr>
        <p:txBody>
          <a:bodyPr wrap="square" rtlCol="0">
            <a:spAutoFit/>
          </a:bodyPr>
          <a:lstStyle/>
          <a:p>
            <a:pPr algn="ctr"/>
            <a:r>
              <a:rPr lang="zh-CN" altLang="en-US" sz="2400" b="1">
                <a:solidFill>
                  <a:srgbClr val="2D2DFF"/>
                </a:solidFill>
                <a:latin typeface="华文行楷" panose="02010800040101010101" charset="-122"/>
                <a:ea typeface="华文行楷" panose="02010800040101010101" charset="-122"/>
              </a:rPr>
              <a:t>素养教学</a:t>
            </a:r>
          </a:p>
        </p:txBody>
      </p:sp>
      <p:sp>
        <p:nvSpPr>
          <p:cNvPr id="4" name="文本框 3"/>
          <p:cNvSpPr txBox="1"/>
          <p:nvPr/>
        </p:nvSpPr>
        <p:spPr>
          <a:xfrm rot="900000">
            <a:off x="2554605" y="4549140"/>
            <a:ext cx="1418590" cy="460375"/>
          </a:xfrm>
          <a:prstGeom prst="rect">
            <a:avLst/>
          </a:prstGeom>
          <a:solidFill>
            <a:srgbClr val="FF0000"/>
          </a:solidFill>
          <a:ln w="28575">
            <a:solidFill>
              <a:srgbClr val="2D2DFF"/>
            </a:solidFill>
          </a:ln>
        </p:spPr>
        <p:txBody>
          <a:bodyPr wrap="square" rtlCol="0">
            <a:spAutoFit/>
          </a:bodyPr>
          <a:lstStyle/>
          <a:p>
            <a:pPr algn="ctr"/>
            <a:r>
              <a:rPr lang="zh-CN" altLang="en-US" sz="2400" b="1">
                <a:solidFill>
                  <a:srgbClr val="2D2DFF"/>
                </a:solidFill>
                <a:latin typeface="华文行楷" panose="02010800040101010101" charset="-122"/>
                <a:ea typeface="华文行楷" panose="02010800040101010101" charset="-122"/>
              </a:rPr>
              <a:t>问题情境</a:t>
            </a:r>
          </a:p>
        </p:txBody>
      </p:sp>
      <p:sp>
        <p:nvSpPr>
          <p:cNvPr id="5" name="文本框 4"/>
          <p:cNvSpPr txBox="1"/>
          <p:nvPr/>
        </p:nvSpPr>
        <p:spPr>
          <a:xfrm rot="900000">
            <a:off x="8260080" y="4647565"/>
            <a:ext cx="1418590" cy="460375"/>
          </a:xfrm>
          <a:prstGeom prst="rect">
            <a:avLst/>
          </a:prstGeom>
          <a:solidFill>
            <a:srgbClr val="FF0000"/>
          </a:solidFill>
          <a:ln w="28575">
            <a:solidFill>
              <a:srgbClr val="2D2DFF"/>
            </a:solidFill>
          </a:ln>
        </p:spPr>
        <p:txBody>
          <a:bodyPr wrap="square" rtlCol="0">
            <a:spAutoFit/>
          </a:bodyPr>
          <a:lstStyle/>
          <a:p>
            <a:pPr algn="ctr"/>
            <a:r>
              <a:rPr lang="zh-CN" altLang="en-US" sz="2400" b="1">
                <a:solidFill>
                  <a:srgbClr val="2D2DFF"/>
                </a:solidFill>
                <a:latin typeface="华文行楷" panose="02010800040101010101" charset="-122"/>
                <a:ea typeface="华文行楷" panose="02010800040101010101" charset="-122"/>
              </a:rPr>
              <a:t>史料教学</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ppt_w</p:attrName>
                                        </p:attrNameLst>
                                      </p:cBhvr>
                                      <p:tavLst>
                                        <p:tav tm="0" fmla="#ppt_w*sin(2.5*pi*$)">
                                          <p:val>
                                            <p:fltVal val="0"/>
                                          </p:val>
                                        </p:tav>
                                        <p:tav tm="100000">
                                          <p:val>
                                            <p:fltVal val="1"/>
                                          </p:val>
                                        </p:tav>
                                      </p:tavLst>
                                    </p:anim>
                                    <p:anim calcmode="lin" valueType="num">
                                      <p:cBhvr>
                                        <p:cTn id="9" dur="1000" fill="hold"/>
                                        <p:tgtEl>
                                          <p:spTgt spid="5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1+#ppt_w/2"/>
                                          </p:val>
                                        </p:tav>
                                        <p:tav tm="100000">
                                          <p:val>
                                            <p:strVal val="#ppt_x"/>
                                          </p:val>
                                        </p:tav>
                                      </p:tavLst>
                                    </p:anim>
                                    <p:anim calcmode="lin" valueType="num">
                                      <p:cBhvr additive="base">
                                        <p:cTn id="25" dur="500" fill="hold"/>
                                        <p:tgtEl>
                                          <p:spTgt spid="46"/>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randombar(horizontal)">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0-#ppt_w/2"/>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randombar(horizontal)">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500" fill="hold"/>
                                        <p:tgtEl>
                                          <p:spTgt spid="45"/>
                                        </p:tgtEl>
                                        <p:attrNameLst>
                                          <p:attrName>ppt_x</p:attrName>
                                        </p:attrNameLst>
                                      </p:cBhvr>
                                      <p:tavLst>
                                        <p:tav tm="0">
                                          <p:val>
                                            <p:strVal val="1+#ppt_w/2"/>
                                          </p:val>
                                        </p:tav>
                                        <p:tav tm="100000">
                                          <p:val>
                                            <p:strVal val="#ppt_x"/>
                                          </p:val>
                                        </p:tav>
                                      </p:tavLst>
                                    </p:anim>
                                    <p:anim calcmode="lin" valueType="num">
                                      <p:cBhvr additive="base">
                                        <p:cTn id="45" dur="500" fill="hold"/>
                                        <p:tgtEl>
                                          <p:spTgt spid="45"/>
                                        </p:tgtEl>
                                        <p:attrNameLst>
                                          <p:attrName>ppt_y</p:attrName>
                                        </p:attrNameLst>
                                      </p:cBhvr>
                                      <p:tavLst>
                                        <p:tav tm="0">
                                          <p:val>
                                            <p:strVal val="1+#ppt_h/2"/>
                                          </p:val>
                                        </p:tav>
                                        <p:tav tm="100000">
                                          <p:val>
                                            <p:strVal val="#ppt_y"/>
                                          </p:val>
                                        </p:tav>
                                      </p:tavLst>
                                    </p:anim>
                                  </p:childTnLst>
                                </p:cTn>
                              </p:par>
                              <p:par>
                                <p:cTn id="46" presetID="14" presetClass="entr" presetSubtype="10" fill="hold" grpId="0" nodeType="withEffect">
                                  <p:stCondLst>
                                    <p:cond delay="600"/>
                                  </p:stCondLst>
                                  <p:childTnLst>
                                    <p:set>
                                      <p:cBhvr>
                                        <p:cTn id="47" dur="1" fill="hold">
                                          <p:stCondLst>
                                            <p:cond delay="0"/>
                                          </p:stCondLst>
                                        </p:cTn>
                                        <p:tgtEl>
                                          <p:spTgt spid="51"/>
                                        </p:tgtEl>
                                        <p:attrNameLst>
                                          <p:attrName>style.visibility</p:attrName>
                                        </p:attrNameLst>
                                      </p:cBhvr>
                                      <p:to>
                                        <p:strVal val="visible"/>
                                      </p:to>
                                    </p:set>
                                    <p:animEffect transition="in" filter="randombar(horizontal)">
                                      <p:cBhvr>
                                        <p:cTn id="48" dur="500"/>
                                        <p:tgtEl>
                                          <p:spTgt spid="5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barn(inVertical)">
                                      <p:cBhvr>
                                        <p:cTn id="59" dur="500"/>
                                        <p:tgtEl>
                                          <p:spTgt spid="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arn(inVertical)">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5" grpId="0" bldLvl="0" animBg="1"/>
      <p:bldP spid="46" grpId="0" bldLvl="0" animBg="1"/>
      <p:bldP spid="47" grpId="0" bldLvl="0" animBg="1"/>
      <p:bldP spid="51" grpId="0" bldLvl="0" animBg="1"/>
      <p:bldP spid="52" grpId="0" bldLvl="0" animBg="1"/>
      <p:bldP spid="53" grpId="0" bldLvl="0" animBg="1"/>
      <p:bldP spid="2" grpId="0" bldLvl="0" animBg="1"/>
      <p:bldP spid="3" grpId="0" bldLvl="0" animBg="1"/>
      <p:bldP spid="4" grpId="0" bldLvl="0" animBg="1"/>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1605280" y="671830"/>
            <a:ext cx="7726680" cy="2456815"/>
          </a:xfrm>
          <a:prstGeom prst="rect">
            <a:avLst/>
          </a:prstGeom>
          <a:solidFill>
            <a:schemeClr val="accent2"/>
          </a:solidFill>
          <a:ln w="44450">
            <a:solidFill>
              <a:srgbClr val="2D2DFF"/>
            </a:solidFill>
          </a:ln>
        </p:spPr>
        <p:txBody>
          <a:bodyPr vert="horz" lIns="91440" tIns="45720" rIns="91440" bIns="45720" rtlCol="0" anchor="ctr" anchorCtr="0">
            <a:noAutofit/>
            <a:scene3d>
              <a:camera prst="orthographicFront"/>
              <a:lightRig rig="threePt" dir="t"/>
            </a:scene3d>
          </a:bodyPr>
          <a:lstStyle>
            <a:lvl1pPr algn="l" defTabSz="914400" rtl="0" eaLnBrk="1" latinLnBrk="0" hangingPunct="1">
              <a:lnSpc>
                <a:spcPct val="90000"/>
              </a:lnSpc>
              <a:spcBef>
                <a:spcPct val="0"/>
              </a:spcBef>
              <a:buNone/>
              <a:defRPr sz="2400" b="1" kern="1200">
                <a:solidFill>
                  <a:schemeClr val="tx1"/>
                </a:solidFill>
                <a:effectLst>
                  <a:outerShdw blurRad="38100" dist="38100" dir="2700000" algn="tl">
                    <a:srgbClr val="000000">
                      <a:alpha val="43137"/>
                    </a:srgbClr>
                  </a:outerShdw>
                </a:effectLst>
                <a:latin typeface="+mj-lt"/>
                <a:ea typeface="+mj-ea"/>
                <a:cs typeface="+mj-cs"/>
              </a:defRPr>
            </a:lvl1pPr>
          </a:lstStyle>
          <a:p>
            <a:pPr algn="ctr">
              <a:lnSpc>
                <a:spcPct val="140000"/>
              </a:lnSpc>
            </a:pPr>
            <a:r>
              <a:rPr lang="zh-CN" altLang="en-US"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第二部分</a:t>
            </a:r>
            <a:r>
              <a:rPr lang="en-US" altLang="zh-CN"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     </a:t>
            </a:r>
            <a:br>
              <a:rPr lang="en-US" altLang="zh-CN"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br>
            <a:r>
              <a:rPr lang="zh-CN" altLang="en-US"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上下求索</a:t>
            </a:r>
            <a:r>
              <a:rPr lang="en-US" altLang="zh-CN"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  </a:t>
            </a:r>
            <a:r>
              <a:rPr lang="zh-CN" altLang="en-US"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尝试运用</a:t>
            </a:r>
          </a:p>
        </p:txBody>
      </p:sp>
      <p:sp>
        <p:nvSpPr>
          <p:cNvPr id="6" name="文本框 5"/>
          <p:cNvSpPr txBox="1"/>
          <p:nvPr/>
        </p:nvSpPr>
        <p:spPr>
          <a:xfrm>
            <a:off x="3094990" y="3893185"/>
            <a:ext cx="5434965" cy="1569660"/>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solidFill>
                  <a:schemeClr val="tx1"/>
                </a:solidFill>
                <a:latin typeface="微软雅黑" panose="020B0503020204020204" charset="-122"/>
                <a:ea typeface="微软雅黑" panose="020B0503020204020204" charset="-122"/>
              </a:rPr>
              <a:t>一、把握课标要求，确定素养目标</a:t>
            </a:r>
          </a:p>
          <a:p>
            <a:r>
              <a:rPr lang="zh-CN" altLang="en-US" sz="2400" b="1" dirty="0">
                <a:solidFill>
                  <a:schemeClr val="tx1"/>
                </a:solidFill>
                <a:latin typeface="微软雅黑" panose="020B0503020204020204" charset="-122"/>
                <a:ea typeface="微软雅黑" panose="020B0503020204020204" charset="-122"/>
              </a:rPr>
              <a:t>二、理解课标精神，确定教学主题</a:t>
            </a:r>
          </a:p>
          <a:p>
            <a:r>
              <a:rPr lang="zh-CN" altLang="en-US" sz="2400" b="1" dirty="0">
                <a:solidFill>
                  <a:schemeClr val="tx1"/>
                </a:solidFill>
                <a:latin typeface="微软雅黑" panose="020B0503020204020204" charset="-122"/>
                <a:ea typeface="微软雅黑" panose="020B0503020204020204" charset="-122"/>
              </a:rPr>
              <a:t>三、引导嫁知通识，内化核心素养</a:t>
            </a:r>
          </a:p>
          <a:p>
            <a:r>
              <a:rPr lang="zh-CN" altLang="en-US" sz="2400" b="1" dirty="0">
                <a:solidFill>
                  <a:schemeClr val="tx1"/>
                </a:solidFill>
                <a:latin typeface="微软雅黑" panose="020B0503020204020204" charset="-122"/>
                <a:ea typeface="微软雅黑" panose="020B0503020204020204" charset="-122"/>
              </a:rPr>
              <a:t>四、密接高考试题，培育核心素养</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钢琴欢快趣味活动游戏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2948" y="-1028896"/>
            <a:ext cx="812800" cy="812800"/>
          </a:xfrm>
          <a:prstGeom prst="rect">
            <a:avLst/>
          </a:prstGeom>
        </p:spPr>
      </p:pic>
      <p:sp>
        <p:nvSpPr>
          <p:cNvPr id="3" name="文本框 2"/>
          <p:cNvSpPr txBox="1"/>
          <p:nvPr/>
        </p:nvSpPr>
        <p:spPr>
          <a:xfrm>
            <a:off x="4260850" y="830580"/>
            <a:ext cx="4718050" cy="368300"/>
          </a:xfrm>
          <a:prstGeom prst="rect">
            <a:avLst/>
          </a:prstGeom>
          <a:solidFill>
            <a:srgbClr val="FF0000"/>
          </a:solidFill>
          <a:ln w="31750">
            <a:solidFill>
              <a:srgbClr val="2D2DFF"/>
            </a:solidFill>
          </a:ln>
        </p:spPr>
        <p:txBody>
          <a:bodyPr wrap="square" rtlCol="0">
            <a:spAutoFit/>
            <a:scene3d>
              <a:camera prst="orthographicFront"/>
              <a:lightRig rig="threePt" dir="t"/>
            </a:scene3d>
          </a:bodyPr>
          <a:lstStyle/>
          <a:p>
            <a:r>
              <a:rPr lang="zh-CN" altLang="en-US" b="1"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叶小兵教授说：高考历史为什么这么难？</a:t>
            </a:r>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305435"/>
            <a:ext cx="3792220" cy="2606675"/>
          </a:xfrm>
          <a:prstGeom prst="rect">
            <a:avLst/>
          </a:prstGeom>
          <a:ln w="28575">
            <a:solidFill>
              <a:srgbClr val="2D2DFF"/>
            </a:solidFill>
          </a:ln>
        </p:spPr>
      </p:pic>
      <p:sp>
        <p:nvSpPr>
          <p:cNvPr id="5" name="矩形 4"/>
          <p:cNvSpPr/>
          <p:nvPr/>
        </p:nvSpPr>
        <p:spPr>
          <a:xfrm>
            <a:off x="4239260" y="1481455"/>
            <a:ext cx="7818755" cy="1419860"/>
          </a:xfrm>
          <a:prstGeom prst="rect">
            <a:avLst/>
          </a:prstGeom>
          <a:solidFill>
            <a:schemeClr val="accent2"/>
          </a:solidFill>
          <a:ln w="38100">
            <a:solidFill>
              <a:srgbClr val="2D2DFF"/>
            </a:solidFill>
          </a:ln>
        </p:spPr>
        <p:txBody>
          <a:bodyPr wrap="square">
            <a:spAutoFit/>
          </a:bodyPr>
          <a:lstStyle/>
          <a:p>
            <a:pPr algn="just">
              <a:lnSpc>
                <a:spcPct val="120000"/>
              </a:lnSpc>
            </a:pPr>
            <a:r>
              <a:rPr lang="zh-CN" altLang="en-US" b="1" u="none" kern="100" dirty="0">
                <a:solidFill>
                  <a:srgbClr val="000000"/>
                </a:solidFill>
                <a:latin typeface="微软雅黑" panose="020B0503020204020204" charset="-122"/>
                <a:ea typeface="微软雅黑" panose="020B0503020204020204" charset="-122"/>
                <a:cs typeface="华文中宋" panose="02010600040101010101" pitchFamily="2" charset="-122"/>
              </a:rPr>
              <a:t>    高考考什么？就考</a:t>
            </a:r>
            <a:r>
              <a:rPr lang="zh-CN" altLang="en-US" b="1" u="none" kern="100" dirty="0">
                <a:solidFill>
                  <a:srgbClr val="2D2DFF"/>
                </a:solidFill>
                <a:latin typeface="微软雅黑" panose="020B0503020204020204" charset="-122"/>
                <a:ea typeface="微软雅黑" panose="020B0503020204020204" charset="-122"/>
                <a:cs typeface="华文中宋" panose="02010600040101010101" pitchFamily="2" charset="-122"/>
              </a:rPr>
              <a:t>复杂、陌生情境下如何解决问题</a:t>
            </a:r>
            <a:r>
              <a:rPr lang="zh-CN" altLang="en-US" b="1" u="none" kern="100" dirty="0">
                <a:solidFill>
                  <a:srgbClr val="000000"/>
                </a:solidFill>
                <a:latin typeface="微软雅黑" panose="020B0503020204020204" charset="-122"/>
                <a:ea typeface="微软雅黑" panose="020B0503020204020204" charset="-122"/>
                <a:cs typeface="华文中宋" panose="02010600040101010101" pitchFamily="2" charset="-122"/>
              </a:rPr>
              <a:t>。</a:t>
            </a:r>
          </a:p>
          <a:p>
            <a:pPr algn="just">
              <a:lnSpc>
                <a:spcPct val="120000"/>
              </a:lnSpc>
            </a:pPr>
            <a:r>
              <a:rPr lang="zh-CN" altLang="en-US" b="1" u="none" kern="100" dirty="0">
                <a:solidFill>
                  <a:srgbClr val="000000"/>
                </a:solidFill>
                <a:latin typeface="微软雅黑" panose="020B0503020204020204" charset="-122"/>
                <a:ea typeface="微软雅黑" panose="020B0503020204020204" charset="-122"/>
                <a:cs typeface="华文中宋" panose="02010600040101010101" pitchFamily="2" charset="-122"/>
              </a:rPr>
              <a:t>你拿知识这块砖，永远解决不了新情境下的新构建。如果我们每节课都训练学生在新情境下解决问题的能力，高考应该不难。我们的观念一定要改变。</a:t>
            </a:r>
          </a:p>
          <a:p>
            <a:pPr algn="just">
              <a:lnSpc>
                <a:spcPct val="120000"/>
              </a:lnSpc>
            </a:pPr>
            <a:r>
              <a:rPr lang="zh-CN" altLang="en-US" b="1" u="none" kern="100" dirty="0">
                <a:solidFill>
                  <a:srgbClr val="000000"/>
                </a:solidFill>
                <a:latin typeface="微软雅黑" panose="020B0503020204020204" charset="-122"/>
                <a:ea typeface="微软雅黑" panose="020B0503020204020204" charset="-122"/>
                <a:cs typeface="华文中宋" panose="02010600040101010101" pitchFamily="2" charset="-122"/>
              </a:rPr>
              <a:t>   再叮嘱一线教师：怎么提高“我”的核心素养？</a:t>
            </a:r>
            <a:endParaRPr lang="zh-CN" altLang="en-US" b="1" u="none" kern="100" dirty="0">
              <a:solidFill>
                <a:srgbClr val="000000"/>
              </a:solidFill>
              <a:effectLst/>
              <a:latin typeface="微软雅黑" panose="020B0503020204020204" charset="-122"/>
              <a:ea typeface="微软雅黑" panose="020B0503020204020204" charset="-122"/>
              <a:cs typeface="华文中宋" panose="02010600040101010101" pitchFamily="2" charset="-122"/>
            </a:endParaRPr>
          </a:p>
        </p:txBody>
      </p:sp>
      <p:sp>
        <p:nvSpPr>
          <p:cNvPr id="10241" name="文本占位符 116737"/>
          <p:cNvSpPr>
            <a:spLocks noGrp="1"/>
          </p:cNvSpPr>
          <p:nvPr>
            <p:ph idx="4294967295"/>
          </p:nvPr>
        </p:nvSpPr>
        <p:spPr>
          <a:xfrm>
            <a:off x="4285615" y="3855720"/>
            <a:ext cx="7823200" cy="1284605"/>
          </a:xfrm>
          <a:solidFill>
            <a:schemeClr val="accent2"/>
          </a:solidFill>
          <a:ln w="31750">
            <a:solidFill>
              <a:srgbClr val="2D2DFF"/>
            </a:solidFill>
            <a:prstDash val="soli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anchor="t" anchorCtr="0">
            <a:noAutofit/>
          </a:bodyPr>
          <a:lstStyle/>
          <a:p>
            <a:pPr marL="0" indent="0" eaLnBrk="1" hangingPunct="1">
              <a:lnSpc>
                <a:spcPct val="110000"/>
              </a:lnSpc>
              <a:buNone/>
            </a:pPr>
            <a:r>
              <a:rPr lang="zh-CN" altLang="en-US" sz="1800" u="none" dirty="0">
                <a:solidFill>
                  <a:srgbClr val="000000"/>
                </a:solidFill>
                <a:latin typeface="微软雅黑" panose="020B0503020204020204" charset="-122"/>
                <a:ea typeface="微软雅黑" panose="020B0503020204020204" charset="-122"/>
              </a:rPr>
              <a:t>我们必须严肃地研读课标，因为它体现了国家的期望；</a:t>
            </a:r>
          </a:p>
          <a:p>
            <a:pPr marL="0" indent="0" eaLnBrk="1" hangingPunct="1">
              <a:lnSpc>
                <a:spcPct val="110000"/>
              </a:lnSpc>
              <a:buNone/>
            </a:pPr>
            <a:r>
              <a:rPr lang="en-US" altLang="zh-CN" sz="1800" u="none" dirty="0">
                <a:solidFill>
                  <a:srgbClr val="000000"/>
                </a:solidFill>
                <a:latin typeface="微软雅黑" panose="020B0503020204020204" charset="-122"/>
                <a:ea typeface="微软雅黑" panose="020B0503020204020204" charset="-122"/>
              </a:rPr>
              <a:t>                                         </a:t>
            </a:r>
            <a:r>
              <a:rPr lang="zh-CN" altLang="en-US" sz="1800" u="none" dirty="0">
                <a:solidFill>
                  <a:srgbClr val="000000"/>
                </a:solidFill>
                <a:latin typeface="微软雅黑" panose="020B0503020204020204" charset="-122"/>
                <a:ea typeface="微软雅黑" panose="020B0503020204020204" charset="-122"/>
              </a:rPr>
              <a:t>但是，只有高于课标，才可能准确地领悟课标。</a:t>
            </a:r>
          </a:p>
          <a:p>
            <a:pPr marL="0" indent="0" eaLnBrk="1" hangingPunct="1">
              <a:lnSpc>
                <a:spcPct val="110000"/>
              </a:lnSpc>
              <a:buNone/>
            </a:pPr>
            <a:r>
              <a:rPr lang="zh-CN" altLang="en-US" sz="1800" u="none" dirty="0">
                <a:solidFill>
                  <a:srgbClr val="000000"/>
                </a:solidFill>
                <a:latin typeface="微软雅黑" panose="020B0503020204020204" charset="-122"/>
                <a:ea typeface="微软雅黑" panose="020B0503020204020204" charset="-122"/>
              </a:rPr>
              <a:t>我们必须虔诚地尊重课本，因为它凝聚了前人的心血；</a:t>
            </a:r>
          </a:p>
          <a:p>
            <a:pPr marL="0" indent="0" eaLnBrk="1" hangingPunct="1">
              <a:lnSpc>
                <a:spcPct val="110000"/>
              </a:lnSpc>
              <a:buNone/>
            </a:pPr>
            <a:r>
              <a:rPr lang="en-US" altLang="zh-CN" sz="1800" u="none" dirty="0">
                <a:solidFill>
                  <a:srgbClr val="000000"/>
                </a:solidFill>
                <a:latin typeface="微软雅黑" panose="020B0503020204020204" charset="-122"/>
                <a:ea typeface="微软雅黑" panose="020B0503020204020204" charset="-122"/>
              </a:rPr>
              <a:t>                                         </a:t>
            </a:r>
            <a:r>
              <a:rPr lang="zh-CN" altLang="en-US" sz="1800" u="none" dirty="0">
                <a:solidFill>
                  <a:srgbClr val="000000"/>
                </a:solidFill>
                <a:latin typeface="微软雅黑" panose="020B0503020204020204" charset="-122"/>
                <a:ea typeface="微软雅黑" panose="020B0503020204020204" charset="-122"/>
              </a:rPr>
              <a:t>但是，只有高于课本，才可能真正地读懂课本</a:t>
            </a:r>
          </a:p>
        </p:txBody>
      </p:sp>
      <p:sp>
        <p:nvSpPr>
          <p:cNvPr id="116740" name="矩形 116739"/>
          <p:cNvSpPr/>
          <p:nvPr/>
        </p:nvSpPr>
        <p:spPr>
          <a:xfrm>
            <a:off x="4246245" y="5285105"/>
            <a:ext cx="7851140" cy="1355725"/>
          </a:xfrm>
          <a:prstGeom prst="rect">
            <a:avLst/>
          </a:prstGeom>
          <a:solidFill>
            <a:schemeClr val="accent2"/>
          </a:solidFill>
          <a:ln w="31750">
            <a:solidFill>
              <a:srgbClr val="2D2DFF"/>
            </a:solidFill>
            <a:prstDash val="solid"/>
          </a:ln>
        </p:spPr>
        <p:style>
          <a:lnRef idx="1">
            <a:schemeClr val="accent4"/>
          </a:lnRef>
          <a:fillRef idx="2">
            <a:schemeClr val="accent4"/>
          </a:fillRef>
          <a:effectRef idx="1">
            <a:schemeClr val="accent4"/>
          </a:effectRef>
          <a:fontRef idx="minor">
            <a:schemeClr val="dk1"/>
          </a:fontRef>
        </p:style>
        <p:txBody>
          <a:bodyPr anchor="t" anchorCtr="0"/>
          <a:lstStyle/>
          <a:p>
            <a:pPr indent="0">
              <a:lnSpc>
                <a:spcPct val="110000"/>
              </a:lnSpc>
              <a:spcBef>
                <a:spcPts val="0"/>
              </a:spcBef>
              <a:spcAft>
                <a:spcPts val="0"/>
              </a:spcAft>
              <a:buFont typeface="Arial" panose="020B0604020202020204" pitchFamily="34" charset="0"/>
              <a:buNone/>
            </a:pPr>
            <a:r>
              <a:rPr lang="zh-CN" altLang="en-US" b="1" u="none" dirty="0">
                <a:solidFill>
                  <a:srgbClr val="000000"/>
                </a:solidFill>
                <a:latin typeface="微软雅黑" panose="020B0503020204020204" charset="-122"/>
                <a:ea typeface="微软雅黑" panose="020B0503020204020204" charset="-122"/>
              </a:rPr>
              <a:t>我们必须认真地对待高考，因为它代表了社会的公信；</a:t>
            </a:r>
          </a:p>
          <a:p>
            <a:pPr indent="0">
              <a:lnSpc>
                <a:spcPct val="110000"/>
              </a:lnSpc>
              <a:spcBef>
                <a:spcPts val="0"/>
              </a:spcBef>
              <a:spcAft>
                <a:spcPts val="0"/>
              </a:spcAft>
              <a:buFont typeface="Arial" panose="020B0604020202020204" pitchFamily="34" charset="0"/>
              <a:buNone/>
            </a:pPr>
            <a:r>
              <a:rPr lang="en-US" altLang="zh-CN" b="1" u="none" dirty="0">
                <a:solidFill>
                  <a:srgbClr val="000000"/>
                </a:solidFill>
                <a:latin typeface="微软雅黑" panose="020B0503020204020204" charset="-122"/>
                <a:ea typeface="微软雅黑" panose="020B0503020204020204" charset="-122"/>
              </a:rPr>
              <a:t>                                         </a:t>
            </a:r>
            <a:r>
              <a:rPr lang="zh-CN" altLang="en-US" b="1" u="none" dirty="0">
                <a:solidFill>
                  <a:srgbClr val="000000"/>
                </a:solidFill>
                <a:latin typeface="微软雅黑" panose="020B0503020204020204" charset="-122"/>
                <a:ea typeface="微软雅黑" panose="020B0503020204020204" charset="-122"/>
              </a:rPr>
              <a:t>但是，只有高于高考，才可能有效地赢得高考。</a:t>
            </a:r>
          </a:p>
          <a:p>
            <a:pPr indent="0">
              <a:lnSpc>
                <a:spcPct val="110000"/>
              </a:lnSpc>
              <a:spcBef>
                <a:spcPts val="0"/>
              </a:spcBef>
              <a:spcAft>
                <a:spcPts val="0"/>
              </a:spcAft>
              <a:buFont typeface="Arial" panose="020B0604020202020204" pitchFamily="34" charset="0"/>
              <a:buNone/>
            </a:pPr>
            <a:r>
              <a:rPr lang="zh-CN" altLang="en-US" b="1" u="none" dirty="0">
                <a:solidFill>
                  <a:srgbClr val="000000"/>
                </a:solidFill>
                <a:latin typeface="微软雅黑" panose="020B0503020204020204" charset="-122"/>
                <a:ea typeface="微软雅黑" panose="020B0503020204020204" charset="-122"/>
              </a:rPr>
              <a:t>我们必须虚心地学习他人，因为这是取得进步的捷径；</a:t>
            </a:r>
          </a:p>
          <a:p>
            <a:pPr indent="0">
              <a:lnSpc>
                <a:spcPct val="110000"/>
              </a:lnSpc>
              <a:spcBef>
                <a:spcPts val="0"/>
              </a:spcBef>
              <a:spcAft>
                <a:spcPts val="0"/>
              </a:spcAft>
              <a:buFont typeface="Arial" panose="020B0604020202020204" pitchFamily="34" charset="0"/>
              <a:buNone/>
            </a:pPr>
            <a:r>
              <a:rPr lang="en-US" altLang="zh-CN" b="1" u="none" dirty="0">
                <a:solidFill>
                  <a:srgbClr val="000000"/>
                </a:solidFill>
                <a:latin typeface="微软雅黑" panose="020B0503020204020204" charset="-122"/>
                <a:ea typeface="微软雅黑" panose="020B0503020204020204" charset="-122"/>
              </a:rPr>
              <a:t>                                         </a:t>
            </a:r>
            <a:r>
              <a:rPr lang="zh-CN" altLang="en-US" b="1" u="none" dirty="0">
                <a:solidFill>
                  <a:srgbClr val="000000"/>
                </a:solidFill>
                <a:latin typeface="微软雅黑" panose="020B0503020204020204" charset="-122"/>
                <a:ea typeface="微软雅黑" panose="020B0503020204020204" charset="-122"/>
              </a:rPr>
              <a:t>但是，只有高于他人，才可能实在地找到自我！</a:t>
            </a:r>
          </a:p>
        </p:txBody>
      </p:sp>
      <p:sp>
        <p:nvSpPr>
          <p:cNvPr id="10242" name="文本框 116738"/>
          <p:cNvSpPr txBox="1"/>
          <p:nvPr/>
        </p:nvSpPr>
        <p:spPr>
          <a:xfrm>
            <a:off x="4302760" y="3333750"/>
            <a:ext cx="4318635" cy="398780"/>
          </a:xfrm>
          <a:prstGeom prst="rect">
            <a:avLst/>
          </a:prstGeom>
          <a:solidFill>
            <a:srgbClr val="FF0000"/>
          </a:solidFill>
          <a:ln w="19050">
            <a:solidFill>
              <a:srgbClr val="2D2DFF"/>
            </a:solidFill>
          </a:ln>
        </p:spPr>
        <p:txBody>
          <a:bodyPr wrap="square" anchor="t" anchorCtr="0">
            <a:spAutoFit/>
          </a:bodyPr>
          <a:lstStyle/>
          <a:p>
            <a:pPr algn="ctr">
              <a:lnSpc>
                <a:spcPct val="100000"/>
              </a:lnSpc>
              <a:spcBef>
                <a:spcPts val="0"/>
              </a:spcBef>
              <a:spcAft>
                <a:spcPts val="0"/>
              </a:spcAft>
            </a:pPr>
            <a:r>
              <a:rPr lang="zh-CN" altLang="en-US" sz="2000" b="1" dirty="0">
                <a:solidFill>
                  <a:srgbClr val="000000"/>
                </a:solidFill>
                <a:latin typeface="微软雅黑" panose="020B0503020204020204" charset="-122"/>
                <a:ea typeface="微软雅黑" panose="020B0503020204020204" charset="-122"/>
              </a:rPr>
              <a:t>华东师大博士导师聂幼犁教授的忠告</a:t>
            </a:r>
          </a:p>
        </p:txBody>
      </p:sp>
      <p:grpSp>
        <p:nvGrpSpPr>
          <p:cNvPr id="8" name="组合 7"/>
          <p:cNvGrpSpPr/>
          <p:nvPr/>
        </p:nvGrpSpPr>
        <p:grpSpPr>
          <a:xfrm>
            <a:off x="434340" y="3027680"/>
            <a:ext cx="3740785" cy="3590925"/>
            <a:chOff x="444" y="4737"/>
            <a:chExt cx="6131" cy="5686"/>
          </a:xfrm>
        </p:grpSpPr>
        <p:pic>
          <p:nvPicPr>
            <p:cNvPr id="4" name="图片 3"/>
            <p:cNvPicPr>
              <a:picLocks noChangeAspect="1"/>
            </p:cNvPicPr>
            <p:nvPr/>
          </p:nvPicPr>
          <p:blipFill>
            <a:blip r:embed="rId7"/>
            <a:stretch>
              <a:fillRect/>
            </a:stretch>
          </p:blipFill>
          <p:spPr>
            <a:xfrm>
              <a:off x="444" y="4737"/>
              <a:ext cx="6131" cy="5686"/>
            </a:xfrm>
            <a:prstGeom prst="rect">
              <a:avLst/>
            </a:prstGeom>
            <a:ln w="34925">
              <a:solidFill>
                <a:srgbClr val="2D2DFF"/>
              </a:solidFill>
            </a:ln>
          </p:spPr>
        </p:pic>
        <p:sp>
          <p:nvSpPr>
            <p:cNvPr id="7" name="文本框 6"/>
            <p:cNvSpPr txBox="1"/>
            <p:nvPr/>
          </p:nvSpPr>
          <p:spPr>
            <a:xfrm>
              <a:off x="842" y="9863"/>
              <a:ext cx="2596" cy="5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600"/>
                <a:t>聂幼犁教授</a:t>
              </a:r>
            </a:p>
          </p:txBody>
        </p:sp>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16740"/>
                                        </p:tgtEl>
                                        <p:attrNameLst>
                                          <p:attrName>style.visibility</p:attrName>
                                        </p:attrNameLst>
                                      </p:cBhvr>
                                      <p:to>
                                        <p:strVal val="visible"/>
                                      </p:to>
                                    </p:set>
                                    <p:animEffect transition="in" filter="wedge">
                                      <p:cBhvr>
                                        <p:cTn id="24" dur="20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0" numSld="999" showWhenStopped="0">
                <p:cTn id="25" repeatCount="indefinite" fill="hold" display="0">
                  <p:stCondLst>
                    <p:cond delay="indefinite"/>
                  </p:stCondLst>
                  <p:endCondLst>
                    <p:cond evt="onStopAudio" delay="0">
                      <p:tgtEl>
                        <p:sldTgt/>
                      </p:tgtEl>
                    </p:cond>
                  </p:endCondLst>
                </p:cTn>
                <p:tgtEl>
                  <p:spTgt spid="2"/>
                </p:tgtEl>
              </p:cMediaNode>
            </p:audio>
          </p:childTnLst>
        </p:cTn>
      </p:par>
    </p:tnLst>
    <p:bldLst>
      <p:bldP spid="5" grpId="0" bldLvl="0" animBg="1"/>
      <p:bldP spid="11674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8770" y="372745"/>
            <a:ext cx="4754880" cy="460375"/>
          </a:xfrm>
          <a:prstGeom prst="rect">
            <a:avLst/>
          </a:prstGeom>
          <a:ln>
            <a:solidFill>
              <a:srgbClr val="2D2DFF"/>
            </a:solidFill>
          </a:ln>
        </p:spPr>
        <p:style>
          <a:lnRef idx="1">
            <a:schemeClr val="accent2"/>
          </a:lnRef>
          <a:fillRef idx="2">
            <a:schemeClr val="accent2"/>
          </a:fillRef>
          <a:effectRef idx="1">
            <a:schemeClr val="accent2"/>
          </a:effectRef>
          <a:fontRef idx="minor">
            <a:schemeClr val="dk1"/>
          </a:fontRef>
        </p:style>
        <p:txBody>
          <a:bodyPr wrap="none" rtlCol="0" anchor="t">
            <a:spAutoFit/>
          </a:bodyPr>
          <a:lstStyle/>
          <a:p>
            <a:r>
              <a:rPr lang="zh-CN" altLang="en-US" sz="2400" b="1" dirty="0">
                <a:latin typeface="微软雅黑" panose="020B0503020204020204" charset="-122"/>
                <a:ea typeface="微软雅黑" panose="020B0503020204020204" charset="-122"/>
                <a:sym typeface="+mn-ea"/>
              </a:rPr>
              <a:t>一、把握课标要求，确定素养目标</a:t>
            </a:r>
          </a:p>
        </p:txBody>
      </p:sp>
      <p:sp>
        <p:nvSpPr>
          <p:cNvPr id="8" name="文本框 7"/>
          <p:cNvSpPr txBox="1"/>
          <p:nvPr/>
        </p:nvSpPr>
        <p:spPr>
          <a:xfrm>
            <a:off x="295275" y="1554480"/>
            <a:ext cx="11664950" cy="2799715"/>
          </a:xfrm>
          <a:prstGeom prst="rect">
            <a:avLst/>
          </a:prstGeom>
          <a:solidFill>
            <a:schemeClr val="accent2"/>
          </a:solidFill>
          <a:ln w="19050"/>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1600" dirty="0">
                <a:sym typeface="+mn-ea"/>
              </a:rPr>
              <a:t>【课标要求】</a:t>
            </a:r>
            <a:endParaRPr lang="zh-CN" altLang="en-US" sz="1600" dirty="0"/>
          </a:p>
          <a:p>
            <a:r>
              <a:rPr lang="zh-CN" altLang="en-US" sz="1600" b="1" dirty="0">
                <a:latin typeface="微软雅黑" panose="020B0503020204020204" charset="-122"/>
                <a:ea typeface="微软雅黑" panose="020B0503020204020204" charset="-122"/>
                <a:cs typeface="微软雅黑" panose="020B0503020204020204" charset="-122"/>
              </a:rPr>
              <a:t>1.2春秋战国时期的政治、社会及思想变动</a:t>
            </a:r>
          </a:p>
          <a:p>
            <a:r>
              <a:rPr lang="zh-CN" altLang="en-US" sz="1600" dirty="0"/>
              <a:t>通过</a:t>
            </a:r>
            <a:r>
              <a:rPr lang="zh-CN" altLang="en-US" sz="1600" b="1" dirty="0">
                <a:solidFill>
                  <a:srgbClr val="2D2DFF"/>
                </a:solidFill>
              </a:rPr>
              <a:t>了解</a:t>
            </a:r>
            <a:r>
              <a:rPr lang="zh-CN" altLang="en-US" sz="1600" dirty="0"/>
              <a:t>春秋战国时期的经济发展和政治变动，</a:t>
            </a:r>
            <a:r>
              <a:rPr lang="zh-CN" altLang="en-US" sz="1600" b="1" dirty="0">
                <a:solidFill>
                  <a:srgbClr val="2D2DFF"/>
                </a:solidFill>
              </a:rPr>
              <a:t>理解</a:t>
            </a:r>
            <a:r>
              <a:rPr lang="zh-CN" altLang="en-US" sz="1600" dirty="0"/>
              <a:t>战国时期变法运动的必然性；</a:t>
            </a:r>
            <a:r>
              <a:rPr lang="zh-CN" altLang="en-US" sz="1600" b="1" dirty="0">
                <a:solidFill>
                  <a:srgbClr val="2D2DFF"/>
                </a:solidFill>
              </a:rPr>
              <a:t>了解</a:t>
            </a:r>
            <a:r>
              <a:rPr lang="zh-CN" altLang="en-US" sz="1600" dirty="0"/>
              <a:t>老子、孔子学说；通过孟子、荀子、庄子等</a:t>
            </a:r>
            <a:r>
              <a:rPr lang="zh-CN" altLang="en-US" sz="1600" b="1" dirty="0">
                <a:solidFill>
                  <a:srgbClr val="2D2DFF"/>
                </a:solidFill>
              </a:rPr>
              <a:t>了解</a:t>
            </a:r>
            <a:r>
              <a:rPr lang="zh-CN" altLang="en-US" sz="1600" dirty="0"/>
              <a:t>“百家争鸣”的局面及其意义。</a:t>
            </a:r>
          </a:p>
          <a:p>
            <a:r>
              <a:rPr lang="zh-CN" altLang="en-US" sz="1600" b="1" dirty="0">
                <a:latin typeface="微软雅黑" panose="020B0503020204020204" charset="-122"/>
                <a:ea typeface="微软雅黑" panose="020B0503020204020204" charset="-122"/>
                <a:cs typeface="微软雅黑" panose="020B0503020204020204" charset="-122"/>
              </a:rPr>
              <a:t>1.3秦汉大一统国家的建立与巩固</a:t>
            </a:r>
          </a:p>
          <a:p>
            <a:r>
              <a:rPr lang="zh-CN" altLang="en-US" sz="1600" dirty="0"/>
              <a:t>通过</a:t>
            </a:r>
            <a:r>
              <a:rPr lang="zh-CN" altLang="en-US" sz="1600" b="1" dirty="0">
                <a:solidFill>
                  <a:srgbClr val="2D2DFF"/>
                </a:solidFill>
              </a:rPr>
              <a:t>了解</a:t>
            </a:r>
            <a:r>
              <a:rPr lang="zh-CN" altLang="en-US" sz="1600" dirty="0"/>
              <a:t>秦朝的统一业绩和汉朝削藩、开疆拓土、尊崇儒术等举措，</a:t>
            </a:r>
            <a:r>
              <a:rPr lang="zh-CN" altLang="en-US" sz="1600" b="1" dirty="0">
                <a:solidFill>
                  <a:srgbClr val="2D2DFF"/>
                </a:solidFill>
              </a:rPr>
              <a:t>认识</a:t>
            </a:r>
            <a:r>
              <a:rPr lang="zh-CN" altLang="en-US" sz="1600" dirty="0"/>
              <a:t>统一多民族封建国家的建立及巩固在中国历史上的意义；通过</a:t>
            </a:r>
            <a:r>
              <a:rPr lang="zh-CN" altLang="en-US" sz="1600" b="1" dirty="0">
                <a:solidFill>
                  <a:srgbClr val="2D2DFF"/>
                </a:solidFill>
              </a:rPr>
              <a:t>了解</a:t>
            </a:r>
            <a:r>
              <a:rPr lang="zh-CN" altLang="en-US" sz="1600" dirty="0"/>
              <a:t>秦汉时期的社会矛盾和农民起义，</a:t>
            </a:r>
            <a:r>
              <a:rPr lang="zh-CN" altLang="en-US" sz="1600" b="1" dirty="0">
                <a:solidFill>
                  <a:srgbClr val="2D2DFF"/>
                </a:solidFill>
              </a:rPr>
              <a:t>认识秦</a:t>
            </a:r>
            <a:r>
              <a:rPr lang="zh-CN" altLang="en-US" sz="1600" dirty="0"/>
              <a:t>朝崩溃和两汉衰亡的原因。</a:t>
            </a:r>
          </a:p>
          <a:p>
            <a:pPr algn="l">
              <a:buClrTx/>
              <a:buSzTx/>
              <a:buFontTx/>
            </a:pPr>
            <a:r>
              <a:rPr lang="zh-CN" altLang="en-US" sz="1600" b="1" dirty="0">
                <a:latin typeface="微软雅黑" panose="020B0503020204020204" charset="-122"/>
                <a:ea typeface="微软雅黑" panose="020B0503020204020204" charset="-122"/>
                <a:cs typeface="微软雅黑" panose="020B0503020204020204" charset="-122"/>
              </a:rPr>
              <a:t>1.6明至清中叶中国版图的奠定、封建专制的发展与社会变动</a:t>
            </a:r>
          </a:p>
          <a:p>
            <a:r>
              <a:rPr lang="zh-CN" altLang="en-US" sz="1600" dirty="0"/>
              <a:t>通过</a:t>
            </a:r>
            <a:r>
              <a:rPr lang="zh-CN" altLang="en-US" sz="1600" b="1" dirty="0">
                <a:solidFill>
                  <a:srgbClr val="2D2DFF"/>
                </a:solidFill>
                <a:latin typeface="+mj-ea"/>
                <a:ea typeface="+mj-ea"/>
              </a:rPr>
              <a:t>了解</a:t>
            </a:r>
            <a:r>
              <a:rPr lang="zh-CN" altLang="en-US" sz="1600" dirty="0"/>
              <a:t>明清时期统一全国和经略边疆的相关举措，</a:t>
            </a:r>
            <a:r>
              <a:rPr lang="zh-CN" altLang="en-US" sz="1600" b="1" dirty="0">
                <a:solidFill>
                  <a:srgbClr val="2D2DFF"/>
                </a:solidFill>
                <a:latin typeface="+mj-ea"/>
                <a:ea typeface="+mj-ea"/>
              </a:rPr>
              <a:t>知道</a:t>
            </a:r>
            <a:r>
              <a:rPr lang="zh-CN" altLang="en-US" sz="1600" dirty="0"/>
              <a:t>南海诸岛、台湾及其包括钓鱼岛在内的附属岛屿是中国版图一部分，</a:t>
            </a:r>
            <a:r>
              <a:rPr lang="zh-CN" altLang="en-US" sz="1600" b="1" dirty="0">
                <a:solidFill>
                  <a:srgbClr val="2D2DFF"/>
                </a:solidFill>
                <a:latin typeface="+mj-ea"/>
                <a:ea typeface="+mj-ea"/>
              </a:rPr>
              <a:t>认识</a:t>
            </a:r>
            <a:r>
              <a:rPr lang="zh-CN" altLang="en-US" sz="1600" dirty="0"/>
              <a:t>这一时期统一多民族国家版图奠定的重要意义；</a:t>
            </a:r>
            <a:r>
              <a:rPr lang="zh-CN" altLang="en-US" sz="1600" b="1" dirty="0">
                <a:solidFill>
                  <a:srgbClr val="2D2DFF"/>
                </a:solidFill>
                <a:latin typeface="+mj-ea"/>
                <a:ea typeface="+mj-ea"/>
              </a:rPr>
              <a:t>了解</a:t>
            </a:r>
            <a:r>
              <a:rPr lang="zh-CN" altLang="en-US" sz="1600" dirty="0"/>
              <a:t>明清时期社会经济、思想文化的重要变化；通过</a:t>
            </a:r>
            <a:r>
              <a:rPr lang="zh-CN" altLang="en-US" sz="1600" b="1" dirty="0">
                <a:solidFill>
                  <a:srgbClr val="2D2DFF"/>
                </a:solidFill>
                <a:latin typeface="+mj-ea"/>
                <a:ea typeface="+mj-ea"/>
              </a:rPr>
              <a:t>了解</a:t>
            </a:r>
            <a:r>
              <a:rPr lang="zh-CN" altLang="en-US" sz="1600" dirty="0"/>
              <a:t>明清时期封建专制的发展、世界的变化对中国的影响，</a:t>
            </a:r>
            <a:r>
              <a:rPr lang="zh-CN" altLang="en-US" sz="1600" b="1" dirty="0">
                <a:solidFill>
                  <a:srgbClr val="2D2DFF"/>
                </a:solidFill>
                <a:latin typeface="+mj-ea"/>
                <a:ea typeface="+mj-ea"/>
              </a:rPr>
              <a:t>认识</a:t>
            </a:r>
            <a:r>
              <a:rPr lang="zh-CN" altLang="en-US" sz="1600" dirty="0"/>
              <a:t>中国社会面临的危机。</a:t>
            </a:r>
          </a:p>
        </p:txBody>
      </p:sp>
      <p:sp>
        <p:nvSpPr>
          <p:cNvPr id="10" name="文本框 9"/>
          <p:cNvSpPr txBox="1"/>
          <p:nvPr/>
        </p:nvSpPr>
        <p:spPr>
          <a:xfrm>
            <a:off x="304800" y="866140"/>
            <a:ext cx="11741150" cy="645160"/>
          </a:xfrm>
          <a:prstGeom prst="rect">
            <a:avLst/>
          </a:prstGeom>
          <a:solidFill>
            <a:srgbClr val="FFC000"/>
          </a:solidFill>
          <a:ln w="15875">
            <a:solidFill>
              <a:srgbClr val="2D2DFF"/>
            </a:solidFill>
          </a:ln>
        </p:spPr>
        <p:txBody>
          <a:bodyPr wrap="square" rtlCol="0">
            <a:spAutoFit/>
          </a:bodyPr>
          <a:lstStyle/>
          <a:p>
            <a:r>
              <a:rPr lang="zh-CN" altLang="en-US" dirty="0"/>
              <a:t>《课标》：教师要认真研读高中历史</a:t>
            </a:r>
            <a:r>
              <a:rPr lang="zh-CN" altLang="en-US" b="1" dirty="0">
                <a:solidFill>
                  <a:srgbClr val="2D2DFF"/>
                </a:solidFill>
              </a:rPr>
              <a:t>课程标准</a:t>
            </a:r>
            <a:r>
              <a:rPr lang="zh-CN" altLang="en-US" dirty="0"/>
              <a:t>，</a:t>
            </a:r>
            <a:r>
              <a:rPr lang="zh-CN" altLang="en-US" b="1" dirty="0">
                <a:solidFill>
                  <a:srgbClr val="2D2DFF"/>
                </a:solidFill>
              </a:rPr>
              <a:t>把握</a:t>
            </a:r>
            <a:r>
              <a:rPr lang="zh-CN" altLang="en-US" dirty="0"/>
              <a:t>高中历史课程的</a:t>
            </a:r>
            <a:r>
              <a:rPr lang="zh-CN" altLang="en-US" b="1" dirty="0">
                <a:solidFill>
                  <a:srgbClr val="2D2DFF"/>
                </a:solidFill>
              </a:rPr>
              <a:t>目标</a:t>
            </a:r>
            <a:r>
              <a:rPr lang="en-US" altLang="zh-CN" dirty="0"/>
              <a:t>----</a:t>
            </a:r>
            <a:r>
              <a:rPr lang="zh-CN" altLang="en-US" dirty="0"/>
              <a:t>不仅要从整体上设计模块的教学目标，而且要依据</a:t>
            </a:r>
            <a:r>
              <a:rPr lang="zh-CN" altLang="en-US" b="1" dirty="0">
                <a:solidFill>
                  <a:srgbClr val="2D2DFF"/>
                </a:solidFill>
              </a:rPr>
              <a:t>课程标准</a:t>
            </a:r>
            <a:r>
              <a:rPr lang="zh-CN" altLang="en-US" dirty="0"/>
              <a:t>具体设计</a:t>
            </a:r>
            <a:r>
              <a:rPr lang="zh-CN" altLang="en-US" b="1" dirty="0">
                <a:solidFill>
                  <a:srgbClr val="2D2DFF"/>
                </a:solidFill>
              </a:rPr>
              <a:t>学习主题的教学目标</a:t>
            </a:r>
            <a:r>
              <a:rPr lang="zh-CN" altLang="en-US" dirty="0"/>
              <a:t>和</a:t>
            </a:r>
            <a:r>
              <a:rPr lang="zh-CN" altLang="en-US" b="1" dirty="0">
                <a:solidFill>
                  <a:srgbClr val="2D2DFF"/>
                </a:solidFill>
              </a:rPr>
              <a:t>课时的教学目标</a:t>
            </a:r>
            <a:r>
              <a:rPr lang="en-US" altLang="zh-CN" b="1" dirty="0">
                <a:solidFill>
                  <a:srgbClr val="2D2DFF"/>
                </a:solidFill>
              </a:rPr>
              <a:t>---</a:t>
            </a:r>
            <a:r>
              <a:rPr lang="zh-CN" altLang="en-US" dirty="0"/>
              <a:t>围绕学科核心素养的培养达到学业质量要求</a:t>
            </a:r>
          </a:p>
        </p:txBody>
      </p:sp>
      <p:sp>
        <p:nvSpPr>
          <p:cNvPr id="12" name="文本框 11"/>
          <p:cNvSpPr txBox="1"/>
          <p:nvPr/>
        </p:nvSpPr>
        <p:spPr>
          <a:xfrm>
            <a:off x="324485" y="4372610"/>
            <a:ext cx="444690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a:t>那么如何把握课标要求，制定教学目标呢？</a:t>
            </a:r>
          </a:p>
        </p:txBody>
      </p:sp>
      <p:sp>
        <p:nvSpPr>
          <p:cNvPr id="13" name="文本框 12"/>
          <p:cNvSpPr txBox="1"/>
          <p:nvPr/>
        </p:nvSpPr>
        <p:spPr>
          <a:xfrm>
            <a:off x="258445" y="4785995"/>
            <a:ext cx="11770360" cy="20300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2D2DFF"/>
                </a:solidFill>
              </a:rPr>
              <a:t>1.</a:t>
            </a:r>
            <a:r>
              <a:rPr lang="zh-CN" altLang="en-US" b="1" dirty="0">
                <a:solidFill>
                  <a:srgbClr val="2D2DFF"/>
                </a:solidFill>
              </a:rPr>
              <a:t>理解课标中</a:t>
            </a:r>
            <a:r>
              <a:rPr lang="en-US" altLang="zh-CN" b="1" dirty="0">
                <a:solidFill>
                  <a:srgbClr val="2D2DFF"/>
                </a:solidFill>
              </a:rPr>
              <a:t>“</a:t>
            </a:r>
            <a:r>
              <a:rPr lang="zh-CN" altLang="en-US" b="1" dirty="0">
                <a:solidFill>
                  <a:srgbClr val="2D2DFF"/>
                </a:solidFill>
              </a:rPr>
              <a:t>知道</a:t>
            </a:r>
            <a:r>
              <a:rPr lang="en-US" altLang="zh-CN" b="1" dirty="0">
                <a:solidFill>
                  <a:srgbClr val="2D2DFF"/>
                </a:solidFill>
              </a:rPr>
              <a:t>”</a:t>
            </a:r>
            <a:r>
              <a:rPr lang="zh-CN" altLang="en-US" b="1" dirty="0">
                <a:solidFill>
                  <a:srgbClr val="2D2DFF"/>
                </a:solidFill>
              </a:rPr>
              <a:t>、</a:t>
            </a:r>
            <a:r>
              <a:rPr lang="en-US" altLang="zh-CN" b="1" dirty="0">
                <a:solidFill>
                  <a:srgbClr val="2D2DFF"/>
                </a:solidFill>
              </a:rPr>
              <a:t>“</a:t>
            </a:r>
            <a:r>
              <a:rPr lang="zh-CN" altLang="en-US" b="1" dirty="0">
                <a:solidFill>
                  <a:srgbClr val="2D2DFF"/>
                </a:solidFill>
              </a:rPr>
              <a:t>了解</a:t>
            </a:r>
            <a:r>
              <a:rPr lang="en-US" altLang="zh-CN" b="1" dirty="0">
                <a:solidFill>
                  <a:srgbClr val="2D2DFF"/>
                </a:solidFill>
              </a:rPr>
              <a:t>”</a:t>
            </a:r>
            <a:r>
              <a:rPr lang="zh-CN" altLang="en-US" b="1" dirty="0">
                <a:solidFill>
                  <a:srgbClr val="2D2DFF"/>
                </a:solidFill>
              </a:rPr>
              <a:t>、</a:t>
            </a:r>
            <a:r>
              <a:rPr lang="en-US" altLang="zh-CN" b="1" dirty="0">
                <a:solidFill>
                  <a:srgbClr val="2D2DFF"/>
                </a:solidFill>
              </a:rPr>
              <a:t>“</a:t>
            </a:r>
            <a:r>
              <a:rPr lang="zh-CN" altLang="en-US" b="1" dirty="0">
                <a:solidFill>
                  <a:srgbClr val="2D2DFF"/>
                </a:solidFill>
              </a:rPr>
              <a:t>认识</a:t>
            </a:r>
            <a:r>
              <a:rPr lang="en-US" altLang="zh-CN" b="1" dirty="0">
                <a:solidFill>
                  <a:srgbClr val="2D2DFF"/>
                </a:solidFill>
              </a:rPr>
              <a:t>”</a:t>
            </a:r>
            <a:r>
              <a:rPr lang="zh-CN" altLang="en-US" b="1" dirty="0">
                <a:solidFill>
                  <a:srgbClr val="2D2DFF"/>
                </a:solidFill>
              </a:rPr>
              <a:t>的区别：</a:t>
            </a:r>
          </a:p>
          <a:p>
            <a:r>
              <a:rPr lang="zh-CN" altLang="en-US" dirty="0">
                <a:sym typeface="+mn-ea"/>
              </a:rPr>
              <a:t>“知道”是指学</a:t>
            </a:r>
            <a:r>
              <a:rPr lang="zh-CN" altLang="en-US" dirty="0"/>
              <a:t>生能够通过文字、形象材料等方式认知、</a:t>
            </a:r>
            <a:r>
              <a:rPr lang="zh-CN" altLang="en-US" b="1" dirty="0"/>
              <a:t>记忆</a:t>
            </a:r>
            <a:r>
              <a:rPr lang="zh-CN" altLang="en-US" dirty="0"/>
              <a:t>并</a:t>
            </a:r>
            <a:r>
              <a:rPr lang="zh-CN" altLang="en-US" b="1" dirty="0">
                <a:solidFill>
                  <a:schemeClr val="tx1"/>
                </a:solidFill>
              </a:rPr>
              <a:t>列举</a:t>
            </a:r>
            <a:r>
              <a:rPr lang="zh-CN" altLang="en-US" dirty="0"/>
              <a:t>历史知识；</a:t>
            </a:r>
          </a:p>
          <a:p>
            <a:r>
              <a:rPr lang="zh-CN" altLang="en-US" dirty="0"/>
              <a:t>“了解”是指学生能够通过抽象思维来</a:t>
            </a:r>
            <a:r>
              <a:rPr lang="zh-CN" altLang="en-US" b="1" dirty="0"/>
              <a:t>把握、概括、归纳</a:t>
            </a:r>
            <a:r>
              <a:rPr lang="zh-CN" altLang="en-US" dirty="0"/>
              <a:t>历史知识；</a:t>
            </a:r>
          </a:p>
          <a:p>
            <a:r>
              <a:rPr lang="zh-CN" altLang="en-US" dirty="0"/>
              <a:t>“理解”是指学生所了解的历史知识在一个新的情景出现时，仍然能够</a:t>
            </a:r>
            <a:r>
              <a:rPr lang="zh-CN" altLang="en-US" b="1" dirty="0">
                <a:solidFill>
                  <a:srgbClr val="2D2DFF"/>
                </a:solidFill>
              </a:rPr>
              <a:t>揭示其本质</a:t>
            </a:r>
            <a:r>
              <a:rPr lang="zh-CN" altLang="en-US" dirty="0"/>
              <a:t>；</a:t>
            </a:r>
          </a:p>
          <a:p>
            <a:r>
              <a:rPr lang="zh-CN" altLang="en-US" dirty="0"/>
              <a:t>“认识”是在理解史实基础上的</a:t>
            </a:r>
            <a:r>
              <a:rPr lang="zh-CN" altLang="en-US" b="1" dirty="0">
                <a:solidFill>
                  <a:srgbClr val="2D2DFF"/>
                </a:solidFill>
              </a:rPr>
              <a:t>规律探寻、价值判断</a:t>
            </a:r>
            <a:r>
              <a:rPr lang="zh-CN" altLang="en-US" dirty="0"/>
              <a:t>，从而升华为</a:t>
            </a:r>
            <a:r>
              <a:rPr lang="en-US" altLang="zh-CN" dirty="0"/>
              <a:t>“</a:t>
            </a:r>
            <a:r>
              <a:rPr lang="zh-CN" altLang="en-US" b="1" dirty="0">
                <a:solidFill>
                  <a:srgbClr val="2D2DFF"/>
                </a:solidFill>
              </a:rPr>
              <a:t>家国情怀</a:t>
            </a:r>
            <a:r>
              <a:rPr lang="en-US" altLang="zh-CN" dirty="0"/>
              <a:t>”</a:t>
            </a:r>
            <a:r>
              <a:rPr lang="zh-CN" altLang="en-US" dirty="0"/>
              <a:t>，这是历史学科的</a:t>
            </a:r>
            <a:r>
              <a:rPr lang="zh-CN" altLang="en-US" dirty="0">
                <a:solidFill>
                  <a:srgbClr val="2D2DFF"/>
                </a:solidFill>
              </a:rPr>
              <a:t>最高阶素养</a:t>
            </a:r>
            <a:r>
              <a:rPr lang="zh-CN" altLang="en-US" dirty="0"/>
              <a:t>水平。</a:t>
            </a:r>
          </a:p>
          <a:p>
            <a:r>
              <a:rPr lang="zh-CN" altLang="en-US" dirty="0"/>
              <a:t>显然，</a:t>
            </a:r>
            <a:r>
              <a:rPr lang="en-US" altLang="zh-CN" b="1" dirty="0">
                <a:solidFill>
                  <a:srgbClr val="2D2DFF"/>
                </a:solidFill>
              </a:rPr>
              <a:t>“</a:t>
            </a:r>
            <a:r>
              <a:rPr lang="zh-CN" altLang="en-US" b="1" dirty="0">
                <a:solidFill>
                  <a:srgbClr val="2D2DFF"/>
                </a:solidFill>
              </a:rPr>
              <a:t>知道</a:t>
            </a:r>
            <a:r>
              <a:rPr lang="en-US" altLang="zh-CN" b="1" dirty="0">
                <a:solidFill>
                  <a:srgbClr val="2D2DFF"/>
                </a:solidFill>
              </a:rPr>
              <a:t>——</a:t>
            </a:r>
            <a:r>
              <a:rPr lang="zh-CN" altLang="en-US" b="1" dirty="0">
                <a:solidFill>
                  <a:srgbClr val="2D2DFF"/>
                </a:solidFill>
              </a:rPr>
              <a:t>了解</a:t>
            </a:r>
            <a:r>
              <a:rPr lang="en-US" altLang="zh-CN" dirty="0"/>
              <a:t>”</a:t>
            </a:r>
            <a:r>
              <a:rPr lang="zh-CN" altLang="en-US" dirty="0"/>
              <a:t>属于史实范畴的认知、记忆、归纳和概括，是基础，属于核心素养水平</a:t>
            </a:r>
            <a:r>
              <a:rPr lang="en-US" altLang="zh-CN" dirty="0"/>
              <a:t>1-2</a:t>
            </a:r>
            <a:r>
              <a:rPr lang="zh-CN" altLang="en-US" dirty="0"/>
              <a:t>；</a:t>
            </a:r>
            <a:endParaRPr lang="en-US" altLang="zh-CN" dirty="0"/>
          </a:p>
          <a:p>
            <a:r>
              <a:rPr lang="en-US" altLang="zh-CN" b="1" dirty="0">
                <a:solidFill>
                  <a:srgbClr val="2D2DFF"/>
                </a:solidFill>
              </a:rPr>
              <a:t>“</a:t>
            </a:r>
            <a:r>
              <a:rPr lang="zh-CN" altLang="en-US" b="1" dirty="0">
                <a:solidFill>
                  <a:srgbClr val="2D2DFF"/>
                </a:solidFill>
              </a:rPr>
              <a:t>理解</a:t>
            </a:r>
            <a:r>
              <a:rPr lang="en-US" altLang="zh-CN" b="1" dirty="0">
                <a:solidFill>
                  <a:srgbClr val="2D2DFF"/>
                </a:solidFill>
              </a:rPr>
              <a:t>——</a:t>
            </a:r>
            <a:r>
              <a:rPr lang="zh-CN" altLang="en-US" b="1" dirty="0">
                <a:solidFill>
                  <a:srgbClr val="2D2DFF"/>
                </a:solidFill>
              </a:rPr>
              <a:t>认识</a:t>
            </a:r>
            <a:r>
              <a:rPr lang="en-US" altLang="zh-CN" b="1" dirty="0">
                <a:solidFill>
                  <a:srgbClr val="2D2DFF"/>
                </a:solidFill>
              </a:rPr>
              <a:t>”</a:t>
            </a:r>
            <a:r>
              <a:rPr lang="zh-CN" altLang="en-US" dirty="0"/>
              <a:t>属于理性认识、规律把握、价值判断，是高阶位的思维能力，是升华，属于核心素养水平</a:t>
            </a:r>
            <a:r>
              <a:rPr lang="en-US" altLang="zh-CN" dirty="0"/>
              <a:t>3-4</a:t>
            </a:r>
            <a:endParaRPr lang="zh-CN" altLang="en-US" dirty="0"/>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extLst>
              <p:ext uri="{D42A27DB-BD31-4B8C-83A1-F6EECF244321}">
                <p14:modId xmlns:p14="http://schemas.microsoft.com/office/powerpoint/2010/main" val="573662115"/>
              </p:ext>
            </p:extLst>
          </p:nvPr>
        </p:nvGraphicFramePr>
        <p:xfrm>
          <a:off x="153670" y="127000"/>
          <a:ext cx="11790045" cy="3301999"/>
        </p:xfrm>
        <a:graphic>
          <a:graphicData uri="http://schemas.openxmlformats.org/drawingml/2006/table">
            <a:tbl>
              <a:tblPr firstRow="1" bandRow="1">
                <a:tableStyleId>{5C22544A-7EE6-4342-B048-85BDC9FD1C3A}</a:tableStyleId>
              </a:tblPr>
              <a:tblGrid>
                <a:gridCol w="2110740">
                  <a:extLst>
                    <a:ext uri="{9D8B030D-6E8A-4147-A177-3AD203B41FA5}">
                      <a16:colId xmlns:a16="http://schemas.microsoft.com/office/drawing/2014/main" val="20000"/>
                    </a:ext>
                  </a:extLst>
                </a:gridCol>
                <a:gridCol w="5231130">
                  <a:extLst>
                    <a:ext uri="{9D8B030D-6E8A-4147-A177-3AD203B41FA5}">
                      <a16:colId xmlns:a16="http://schemas.microsoft.com/office/drawing/2014/main" val="20001"/>
                    </a:ext>
                  </a:extLst>
                </a:gridCol>
                <a:gridCol w="4448175">
                  <a:extLst>
                    <a:ext uri="{9D8B030D-6E8A-4147-A177-3AD203B41FA5}">
                      <a16:colId xmlns:a16="http://schemas.microsoft.com/office/drawing/2014/main" val="20002"/>
                    </a:ext>
                  </a:extLst>
                </a:gridCol>
              </a:tblGrid>
              <a:tr h="315099">
                <a:tc>
                  <a:txBody>
                    <a:bodyPr/>
                    <a:lstStyle/>
                    <a:p>
                      <a:pPr algn="ctr">
                        <a:buNone/>
                      </a:pPr>
                      <a:r>
                        <a:rPr lang="zh-CN" altLang="en-US" sz="1400">
                          <a:solidFill>
                            <a:srgbClr val="202020"/>
                          </a:solidFill>
                          <a:latin typeface="微软雅黑" panose="020B0503020204020204" charset="-122"/>
                          <a:ea typeface="微软雅黑" panose="020B0503020204020204" charset="-122"/>
                        </a:rPr>
                        <a:t>主题</a:t>
                      </a:r>
                    </a:p>
                  </a:txBody>
                  <a:tcPr>
                    <a:solidFill>
                      <a:schemeClr val="accent2"/>
                    </a:solidFill>
                  </a:tcPr>
                </a:tc>
                <a:tc>
                  <a:txBody>
                    <a:bodyPr/>
                    <a:lstStyle/>
                    <a:p>
                      <a:pPr algn="ctr">
                        <a:buNone/>
                      </a:pPr>
                      <a:r>
                        <a:rPr lang="zh-CN" altLang="en-US" sz="1400">
                          <a:solidFill>
                            <a:srgbClr val="202020"/>
                          </a:solidFill>
                          <a:latin typeface="微软雅黑" panose="020B0503020204020204" charset="-122"/>
                          <a:ea typeface="微软雅黑" panose="020B0503020204020204" charset="-122"/>
                          <a:cs typeface="微软雅黑" panose="020B0503020204020204" charset="-122"/>
                        </a:rPr>
                        <a:t>通过</a:t>
                      </a:r>
                      <a:r>
                        <a:rPr lang="en-US" altLang="zh-CN" sz="1400">
                          <a:solidFill>
                            <a:srgbClr val="202020"/>
                          </a:solidFill>
                          <a:latin typeface="微软雅黑" panose="020B0503020204020204" charset="-122"/>
                          <a:ea typeface="微软雅黑" panose="020B0503020204020204" charset="-122"/>
                          <a:cs typeface="微软雅黑" panose="020B0503020204020204" charset="-122"/>
                        </a:rPr>
                        <a:t>----</a:t>
                      </a:r>
                      <a:r>
                        <a:rPr lang="zh-CN" altLang="en-US" sz="1400">
                          <a:solidFill>
                            <a:srgbClr val="202020"/>
                          </a:solidFill>
                          <a:latin typeface="微软雅黑" panose="020B0503020204020204" charset="-122"/>
                          <a:ea typeface="微软雅黑" panose="020B0503020204020204" charset="-122"/>
                          <a:cs typeface="微软雅黑" panose="020B0503020204020204" charset="-122"/>
                        </a:rPr>
                        <a:t>知道、了解</a:t>
                      </a:r>
                    </a:p>
                  </a:txBody>
                  <a:tcPr>
                    <a:solidFill>
                      <a:schemeClr val="accent2"/>
                    </a:solidFill>
                  </a:tcPr>
                </a:tc>
                <a:tc>
                  <a:txBody>
                    <a:bodyPr/>
                    <a:lstStyle/>
                    <a:p>
                      <a:pPr algn="ctr">
                        <a:buNone/>
                      </a:pPr>
                      <a:r>
                        <a:rPr lang="zh-CN" altLang="en-US" sz="1400">
                          <a:solidFill>
                            <a:srgbClr val="202020"/>
                          </a:solidFill>
                          <a:latin typeface="微软雅黑" panose="020B0503020204020204" charset="-122"/>
                          <a:ea typeface="微软雅黑" panose="020B0503020204020204" charset="-122"/>
                          <a:cs typeface="微软雅黑" panose="020B0503020204020204" charset="-122"/>
                        </a:rPr>
                        <a:t>理解</a:t>
                      </a:r>
                      <a:r>
                        <a:rPr lang="en-US" altLang="zh-CN" sz="1400">
                          <a:solidFill>
                            <a:srgbClr val="202020"/>
                          </a:solidFill>
                          <a:latin typeface="微软雅黑" panose="020B0503020204020204" charset="-122"/>
                          <a:ea typeface="微软雅黑" panose="020B0503020204020204" charset="-122"/>
                          <a:cs typeface="微软雅黑" panose="020B0503020204020204" charset="-122"/>
                        </a:rPr>
                        <a:t>----</a:t>
                      </a:r>
                      <a:r>
                        <a:rPr lang="zh-CN" altLang="en-US" sz="1400">
                          <a:solidFill>
                            <a:srgbClr val="202020"/>
                          </a:solidFill>
                          <a:latin typeface="微软雅黑" panose="020B0503020204020204" charset="-122"/>
                          <a:ea typeface="微软雅黑" panose="020B0503020204020204" charset="-122"/>
                          <a:cs typeface="微软雅黑" panose="020B0503020204020204" charset="-122"/>
                        </a:rPr>
                        <a:t>认识</a:t>
                      </a:r>
                      <a:r>
                        <a:rPr lang="en-US" altLang="zh-CN" sz="1400">
                          <a:solidFill>
                            <a:srgbClr val="202020"/>
                          </a:solidFill>
                          <a:latin typeface="微软雅黑" panose="020B0503020204020204" charset="-122"/>
                          <a:ea typeface="微软雅黑" panose="020B0503020204020204" charset="-122"/>
                          <a:cs typeface="微软雅黑" panose="020B0503020204020204" charset="-122"/>
                        </a:rPr>
                        <a:t>-----</a:t>
                      </a:r>
                    </a:p>
                  </a:txBody>
                  <a:tcPr>
                    <a:solidFill>
                      <a:schemeClr val="accent2"/>
                    </a:solidFill>
                  </a:tcPr>
                </a:tc>
                <a:extLst>
                  <a:ext uri="{0D108BD9-81ED-4DB2-BD59-A6C34878D82A}">
                    <a16:rowId xmlns:a16="http://schemas.microsoft.com/office/drawing/2014/main" val="10000"/>
                  </a:ext>
                </a:extLst>
              </a:tr>
              <a:tr h="313791">
                <a:tc rowSpan="2">
                  <a:txBody>
                    <a:bodyPr/>
                    <a:lstStyle/>
                    <a:p>
                      <a:pPr>
                        <a:buNone/>
                      </a:pPr>
                      <a:r>
                        <a:rPr lang="zh-CN" altLang="en-US" sz="1400" b="1">
                          <a:latin typeface="微软雅黑" panose="020B0503020204020204" charset="-122"/>
                          <a:ea typeface="微软雅黑" panose="020B0503020204020204" charset="-122"/>
                          <a:cs typeface="微软雅黑" panose="020B0503020204020204" charset="-122"/>
                          <a:sym typeface="+mn-ea"/>
                        </a:rPr>
                        <a:t>1.2春秋战国时期的政治、社会及思想变动</a:t>
                      </a:r>
                      <a:endParaRPr lang="zh-CN" altLang="en-US" sz="1400" b="1">
                        <a:latin typeface="微软雅黑" panose="020B0503020204020204" charset="-122"/>
                        <a:ea typeface="微软雅黑" panose="020B0503020204020204" charset="-122"/>
                        <a:cs typeface="微软雅黑" panose="020B0503020204020204" charset="-122"/>
                      </a:endParaRPr>
                    </a:p>
                  </a:txBody>
                  <a:tcPr>
                    <a:solidFill>
                      <a:schemeClr val="accent2"/>
                    </a:solidFill>
                  </a:tcPr>
                </a:tc>
                <a:tc>
                  <a:txBody>
                    <a:bodyPr/>
                    <a:lstStyle/>
                    <a:p>
                      <a:pPr>
                        <a:buNone/>
                      </a:pPr>
                      <a:r>
                        <a:rPr lang="zh-CN" altLang="en-US" sz="1400" b="1">
                          <a:solidFill>
                            <a:srgbClr val="2D2DFF"/>
                          </a:solidFill>
                          <a:sym typeface="+mn-ea"/>
                        </a:rPr>
                        <a:t>了解</a:t>
                      </a:r>
                      <a:r>
                        <a:rPr lang="zh-CN" altLang="en-US" sz="1400">
                          <a:sym typeface="+mn-ea"/>
                        </a:rPr>
                        <a:t>春秋战国时期的经济发展和政治变动，</a:t>
                      </a:r>
                    </a:p>
                  </a:txBody>
                  <a:tcPr>
                    <a:solidFill>
                      <a:schemeClr val="accent2"/>
                    </a:solidFill>
                  </a:tcPr>
                </a:tc>
                <a:tc>
                  <a:txBody>
                    <a:bodyPr/>
                    <a:lstStyle/>
                    <a:p>
                      <a:pPr>
                        <a:buNone/>
                      </a:pPr>
                      <a:r>
                        <a:rPr lang="zh-CN" altLang="en-US" sz="1400" b="1">
                          <a:solidFill>
                            <a:srgbClr val="2D2DFF"/>
                          </a:solidFill>
                          <a:sym typeface="+mn-ea"/>
                        </a:rPr>
                        <a:t>理解</a:t>
                      </a:r>
                      <a:r>
                        <a:rPr lang="zh-CN" altLang="en-US" sz="1400">
                          <a:sym typeface="+mn-ea"/>
                        </a:rPr>
                        <a:t>战国时期变法运动的</a:t>
                      </a:r>
                      <a:r>
                        <a:rPr lang="zh-CN" altLang="en-US" sz="1400" b="1">
                          <a:solidFill>
                            <a:srgbClr val="2D2DFF"/>
                          </a:solidFill>
                          <a:sym typeface="+mn-ea"/>
                        </a:rPr>
                        <a:t>必然性</a:t>
                      </a:r>
                      <a:endParaRPr lang="zh-CN" altLang="en-US" sz="1400">
                        <a:sym typeface="+mn-ea"/>
                      </a:endParaRPr>
                    </a:p>
                  </a:txBody>
                  <a:tcPr>
                    <a:solidFill>
                      <a:schemeClr val="accent2"/>
                    </a:solidFill>
                  </a:tcPr>
                </a:tc>
                <a:extLst>
                  <a:ext uri="{0D108BD9-81ED-4DB2-BD59-A6C34878D82A}">
                    <a16:rowId xmlns:a16="http://schemas.microsoft.com/office/drawing/2014/main" val="10001"/>
                  </a:ext>
                </a:extLst>
              </a:tr>
              <a:tr h="313791">
                <a:tc vMerge="1">
                  <a:txBody>
                    <a:bodyPr/>
                    <a:lstStyle/>
                    <a:p>
                      <a:endParaRPr lang="zh-CN"/>
                    </a:p>
                  </a:txBody>
                  <a:tcPr/>
                </a:tc>
                <a:tc>
                  <a:txBody>
                    <a:bodyPr/>
                    <a:lstStyle/>
                    <a:p>
                      <a:pPr>
                        <a:buNone/>
                      </a:pPr>
                      <a:r>
                        <a:rPr lang="zh-CN" altLang="en-US" sz="1400" b="1">
                          <a:solidFill>
                            <a:srgbClr val="2D2DFF"/>
                          </a:solidFill>
                          <a:sym typeface="+mn-ea"/>
                        </a:rPr>
                        <a:t>了解</a:t>
                      </a:r>
                      <a:r>
                        <a:rPr lang="zh-CN" altLang="en-US" sz="1400">
                          <a:sym typeface="+mn-ea"/>
                        </a:rPr>
                        <a:t>老子、孔子学说；</a:t>
                      </a:r>
                      <a:endParaRPr lang="zh-CN" altLang="en-US" sz="1400" b="1">
                        <a:solidFill>
                          <a:srgbClr val="2D2DFF"/>
                        </a:solidFill>
                        <a:sym typeface="+mn-ea"/>
                      </a:endParaRPr>
                    </a:p>
                  </a:txBody>
                  <a:tcPr>
                    <a:solidFill>
                      <a:schemeClr val="accent2"/>
                    </a:solidFill>
                  </a:tcPr>
                </a:tc>
                <a:tc>
                  <a:txBody>
                    <a:bodyPr/>
                    <a:lstStyle/>
                    <a:p>
                      <a:pPr>
                        <a:buNone/>
                      </a:pPr>
                      <a:r>
                        <a:rPr lang="zh-CN" altLang="en-US" sz="1400" b="1">
                          <a:solidFill>
                            <a:srgbClr val="2D2DFF"/>
                          </a:solidFill>
                          <a:sym typeface="+mn-ea"/>
                        </a:rPr>
                        <a:t>了解</a:t>
                      </a:r>
                      <a:r>
                        <a:rPr lang="zh-CN" altLang="en-US" sz="1400">
                          <a:sym typeface="+mn-ea"/>
                        </a:rPr>
                        <a:t>“百家争鸣”的局面及其</a:t>
                      </a:r>
                      <a:r>
                        <a:rPr lang="zh-CN" altLang="en-US" sz="1400" b="1">
                          <a:solidFill>
                            <a:srgbClr val="2D2DFF"/>
                          </a:solidFill>
                          <a:sym typeface="+mn-ea"/>
                        </a:rPr>
                        <a:t>意义</a:t>
                      </a:r>
                    </a:p>
                  </a:txBody>
                  <a:tcPr>
                    <a:solidFill>
                      <a:schemeClr val="accent2"/>
                    </a:solidFill>
                  </a:tcPr>
                </a:tc>
                <a:extLst>
                  <a:ext uri="{0D108BD9-81ED-4DB2-BD59-A6C34878D82A}">
                    <a16:rowId xmlns:a16="http://schemas.microsoft.com/office/drawing/2014/main" val="10002"/>
                  </a:ext>
                </a:extLst>
              </a:tr>
              <a:tr h="313791">
                <a:tc rowSpan="2">
                  <a:txBody>
                    <a:bodyPr/>
                    <a:lstStyle/>
                    <a:p>
                      <a:pPr>
                        <a:buNone/>
                      </a:pPr>
                      <a:r>
                        <a:rPr lang="zh-CN" altLang="en-US" sz="1400" b="1">
                          <a:latin typeface="微软雅黑" panose="020B0503020204020204" charset="-122"/>
                          <a:ea typeface="微软雅黑" panose="020B0503020204020204" charset="-122"/>
                          <a:cs typeface="微软雅黑" panose="020B0503020204020204" charset="-122"/>
                          <a:sym typeface="+mn-ea"/>
                        </a:rPr>
                        <a:t>1.3秦汉大一统国家的建立与巩固</a:t>
                      </a:r>
                      <a:endParaRPr lang="zh-CN" altLang="en-US" sz="1400" b="1">
                        <a:latin typeface="微软雅黑" panose="020B0503020204020204" charset="-122"/>
                        <a:ea typeface="微软雅黑" panose="020B0503020204020204" charset="-122"/>
                        <a:cs typeface="微软雅黑" panose="020B0503020204020204" charset="-122"/>
                      </a:endParaRPr>
                    </a:p>
                    <a:p>
                      <a:pPr>
                        <a:buNone/>
                      </a:pPr>
                      <a:endParaRPr lang="zh-CN" altLang="en-US" sz="1400" b="1">
                        <a:latin typeface="微软雅黑" panose="020B0503020204020204" charset="-122"/>
                        <a:ea typeface="微软雅黑" panose="020B0503020204020204" charset="-122"/>
                        <a:cs typeface="微软雅黑" panose="020B0503020204020204" charset="-122"/>
                      </a:endParaRPr>
                    </a:p>
                  </a:txBody>
                  <a:tcPr>
                    <a:solidFill>
                      <a:schemeClr val="accent2"/>
                    </a:solidFill>
                  </a:tcPr>
                </a:tc>
                <a:tc>
                  <a:txBody>
                    <a:bodyPr/>
                    <a:lstStyle/>
                    <a:p>
                      <a:pPr>
                        <a:buNone/>
                      </a:pPr>
                      <a:r>
                        <a:rPr lang="zh-CN" altLang="en-US" sz="1400" b="1">
                          <a:solidFill>
                            <a:srgbClr val="2D2DFF"/>
                          </a:solidFill>
                          <a:sym typeface="+mn-ea"/>
                        </a:rPr>
                        <a:t>了解</a:t>
                      </a:r>
                      <a:r>
                        <a:rPr lang="zh-CN" altLang="en-US" sz="1400">
                          <a:sym typeface="+mn-ea"/>
                        </a:rPr>
                        <a:t>秦汉时期的社会矛盾和农民起义，</a:t>
                      </a:r>
                    </a:p>
                  </a:txBody>
                  <a:tcPr>
                    <a:solidFill>
                      <a:schemeClr val="accent2"/>
                    </a:solidFill>
                  </a:tcPr>
                </a:tc>
                <a:tc>
                  <a:txBody>
                    <a:bodyPr/>
                    <a:lstStyle/>
                    <a:p>
                      <a:pPr>
                        <a:buNone/>
                      </a:pPr>
                      <a:r>
                        <a:rPr lang="zh-CN" altLang="en-US" sz="1400" b="1">
                          <a:solidFill>
                            <a:srgbClr val="2D2DFF"/>
                          </a:solidFill>
                          <a:sym typeface="+mn-ea"/>
                        </a:rPr>
                        <a:t>认识秦</a:t>
                      </a:r>
                      <a:r>
                        <a:rPr lang="zh-CN" altLang="en-US" sz="1400">
                          <a:sym typeface="+mn-ea"/>
                        </a:rPr>
                        <a:t>朝崩溃和两汉衰亡的</a:t>
                      </a:r>
                      <a:r>
                        <a:rPr lang="zh-CN" altLang="en-US" sz="1400" b="1">
                          <a:solidFill>
                            <a:srgbClr val="2D2DFF"/>
                          </a:solidFill>
                          <a:sym typeface="+mn-ea"/>
                        </a:rPr>
                        <a:t>原因</a:t>
                      </a:r>
                      <a:endParaRPr lang="zh-CN" altLang="en-US" sz="1400"/>
                    </a:p>
                  </a:txBody>
                  <a:tcPr>
                    <a:solidFill>
                      <a:schemeClr val="accent2"/>
                    </a:solidFill>
                  </a:tcPr>
                </a:tc>
                <a:extLst>
                  <a:ext uri="{0D108BD9-81ED-4DB2-BD59-A6C34878D82A}">
                    <a16:rowId xmlns:a16="http://schemas.microsoft.com/office/drawing/2014/main" val="10003"/>
                  </a:ext>
                </a:extLst>
              </a:tr>
              <a:tr h="533445">
                <a:tc vMerge="1">
                  <a:txBody>
                    <a:bodyPr/>
                    <a:lstStyle/>
                    <a:p>
                      <a:endParaRPr lang="zh-CN"/>
                    </a:p>
                  </a:txBody>
                  <a:tcPr/>
                </a:tc>
                <a:tc>
                  <a:txBody>
                    <a:bodyPr/>
                    <a:lstStyle/>
                    <a:p>
                      <a:pPr>
                        <a:buNone/>
                      </a:pPr>
                      <a:r>
                        <a:rPr lang="zh-CN" altLang="en-US" sz="1400" b="1">
                          <a:solidFill>
                            <a:srgbClr val="2D2DFF"/>
                          </a:solidFill>
                          <a:sym typeface="+mn-ea"/>
                        </a:rPr>
                        <a:t>了解</a:t>
                      </a:r>
                      <a:r>
                        <a:rPr lang="zh-CN" altLang="en-US" sz="1400">
                          <a:sym typeface="+mn-ea"/>
                        </a:rPr>
                        <a:t>秦朝的统一业绩和汉朝削藩、开疆拓土、尊崇儒术等举措，</a:t>
                      </a:r>
                    </a:p>
                  </a:txBody>
                  <a:tcPr>
                    <a:solidFill>
                      <a:schemeClr val="accent2"/>
                    </a:solidFill>
                  </a:tcPr>
                </a:tc>
                <a:tc>
                  <a:txBody>
                    <a:bodyPr/>
                    <a:lstStyle/>
                    <a:p>
                      <a:pPr>
                        <a:buNone/>
                      </a:pPr>
                      <a:r>
                        <a:rPr lang="zh-CN" altLang="en-US" sz="1400" b="1">
                          <a:solidFill>
                            <a:srgbClr val="2D2DFF"/>
                          </a:solidFill>
                          <a:sym typeface="+mn-ea"/>
                        </a:rPr>
                        <a:t>认识</a:t>
                      </a:r>
                      <a:r>
                        <a:rPr lang="zh-CN" altLang="en-US" sz="1400">
                          <a:sym typeface="+mn-ea"/>
                        </a:rPr>
                        <a:t>统一多民族封建国家的建立及巩固在中国历史上的</a:t>
                      </a:r>
                      <a:r>
                        <a:rPr lang="zh-CN" altLang="en-US" sz="1400" b="1">
                          <a:solidFill>
                            <a:srgbClr val="2D2DFF"/>
                          </a:solidFill>
                          <a:sym typeface="+mn-ea"/>
                        </a:rPr>
                        <a:t>意义</a:t>
                      </a:r>
                      <a:endParaRPr lang="zh-CN" altLang="en-US" sz="1400">
                        <a:sym typeface="+mn-ea"/>
                      </a:endParaRPr>
                    </a:p>
                  </a:txBody>
                  <a:tcPr>
                    <a:solidFill>
                      <a:schemeClr val="accent2"/>
                    </a:solidFill>
                  </a:tcPr>
                </a:tc>
                <a:extLst>
                  <a:ext uri="{0D108BD9-81ED-4DB2-BD59-A6C34878D82A}">
                    <a16:rowId xmlns:a16="http://schemas.microsoft.com/office/drawing/2014/main" val="10004"/>
                  </a:ext>
                </a:extLst>
              </a:tr>
              <a:tr h="627583">
                <a:tc rowSpan="2">
                  <a:txBody>
                    <a:bodyPr/>
                    <a:lstStyle/>
                    <a:p>
                      <a:pPr>
                        <a:buNone/>
                      </a:pPr>
                      <a:r>
                        <a:rPr lang="zh-CN" altLang="en-US" sz="1400" b="1">
                          <a:latin typeface="微软雅黑" panose="020B0503020204020204" charset="-122"/>
                          <a:ea typeface="微软雅黑" panose="020B0503020204020204" charset="-122"/>
                          <a:cs typeface="微软雅黑" panose="020B0503020204020204" charset="-122"/>
                          <a:sym typeface="+mn-ea"/>
                        </a:rPr>
                        <a:t>1.6明至清中叶中国版图的奠定、封建专制的发展与社会变动</a:t>
                      </a:r>
                      <a:endParaRPr lang="zh-CN" altLang="en-US" sz="1400" b="1">
                        <a:latin typeface="微软雅黑" panose="020B0503020204020204" charset="-122"/>
                        <a:ea typeface="微软雅黑" panose="020B0503020204020204" charset="-122"/>
                        <a:cs typeface="微软雅黑" panose="020B0503020204020204" charset="-122"/>
                      </a:endParaRPr>
                    </a:p>
                    <a:p>
                      <a:pPr>
                        <a:buNone/>
                      </a:pPr>
                      <a:endParaRPr lang="zh-CN" altLang="en-US" sz="1400" b="1">
                        <a:latin typeface="微软雅黑" panose="020B0503020204020204" charset="-122"/>
                        <a:ea typeface="微软雅黑" panose="020B0503020204020204" charset="-122"/>
                        <a:cs typeface="微软雅黑" panose="020B0503020204020204" charset="-122"/>
                      </a:endParaRPr>
                    </a:p>
                  </a:txBody>
                  <a:tcPr>
                    <a:solidFill>
                      <a:schemeClr val="accent2"/>
                    </a:solidFill>
                  </a:tcPr>
                </a:tc>
                <a:tc>
                  <a:txBody>
                    <a:bodyPr/>
                    <a:lstStyle/>
                    <a:p>
                      <a:pPr>
                        <a:buNone/>
                      </a:pPr>
                      <a:r>
                        <a:rPr lang="zh-CN" altLang="en-US" sz="1400" b="1" dirty="0">
                          <a:solidFill>
                            <a:srgbClr val="2D2DFF"/>
                          </a:solidFill>
                          <a:latin typeface="+mj-ea"/>
                          <a:ea typeface="+mj-ea"/>
                          <a:sym typeface="+mn-ea"/>
                        </a:rPr>
                        <a:t>了解</a:t>
                      </a:r>
                      <a:r>
                        <a:rPr lang="zh-CN" altLang="en-US" sz="1400" dirty="0">
                          <a:sym typeface="+mn-ea"/>
                        </a:rPr>
                        <a:t>明清时期统一全国和经略边疆的相关举措，</a:t>
                      </a:r>
                      <a:r>
                        <a:rPr lang="zh-CN" altLang="en-US" sz="1400" b="1" dirty="0">
                          <a:solidFill>
                            <a:srgbClr val="2D2DFF"/>
                          </a:solidFill>
                          <a:latin typeface="+mj-ea"/>
                          <a:ea typeface="+mj-ea"/>
                          <a:sym typeface="+mn-ea"/>
                        </a:rPr>
                        <a:t>知道</a:t>
                      </a:r>
                      <a:r>
                        <a:rPr lang="zh-CN" altLang="en-US" sz="1400" dirty="0">
                          <a:sym typeface="+mn-ea"/>
                        </a:rPr>
                        <a:t>南海诸岛、台湾及其包括</a:t>
                      </a:r>
                      <a:r>
                        <a:rPr lang="zh-CN" altLang="en-US" sz="2000" dirty="0">
                          <a:sym typeface="+mn-ea"/>
                        </a:rPr>
                        <a:t>钓鱼岛</a:t>
                      </a:r>
                      <a:r>
                        <a:rPr lang="zh-CN" altLang="en-US" sz="1400" dirty="0">
                          <a:sym typeface="+mn-ea"/>
                        </a:rPr>
                        <a:t>在内的附属岛屿是中国版图一部分，</a:t>
                      </a:r>
                      <a:endParaRPr lang="zh-CN" altLang="en-US" sz="1400" dirty="0"/>
                    </a:p>
                  </a:txBody>
                  <a:tcPr>
                    <a:solidFill>
                      <a:schemeClr val="accent2"/>
                    </a:solidFill>
                  </a:tcPr>
                </a:tc>
                <a:tc>
                  <a:txBody>
                    <a:bodyPr/>
                    <a:lstStyle/>
                    <a:p>
                      <a:pPr>
                        <a:buNone/>
                      </a:pPr>
                      <a:r>
                        <a:rPr lang="zh-CN" altLang="en-US" sz="1400" b="1">
                          <a:solidFill>
                            <a:srgbClr val="2D2DFF"/>
                          </a:solidFill>
                          <a:latin typeface="+mj-ea"/>
                          <a:ea typeface="+mj-ea"/>
                          <a:sym typeface="+mn-ea"/>
                        </a:rPr>
                        <a:t>认识</a:t>
                      </a:r>
                      <a:r>
                        <a:rPr lang="zh-CN" altLang="en-US" sz="1400">
                          <a:sym typeface="+mn-ea"/>
                        </a:rPr>
                        <a:t>这一时期统一多民族国家版图奠定的重要</a:t>
                      </a:r>
                      <a:r>
                        <a:rPr lang="zh-CN" altLang="en-US" sz="1400" b="1">
                          <a:solidFill>
                            <a:srgbClr val="2D2DFF"/>
                          </a:solidFill>
                          <a:sym typeface="+mn-ea"/>
                        </a:rPr>
                        <a:t>意义</a:t>
                      </a:r>
                      <a:endParaRPr lang="zh-CN" altLang="en-US" sz="1400"/>
                    </a:p>
                  </a:txBody>
                  <a:tcPr>
                    <a:solidFill>
                      <a:schemeClr val="accent2"/>
                    </a:solidFill>
                  </a:tcPr>
                </a:tc>
                <a:extLst>
                  <a:ext uri="{0D108BD9-81ED-4DB2-BD59-A6C34878D82A}">
                    <a16:rowId xmlns:a16="http://schemas.microsoft.com/office/drawing/2014/main" val="10005"/>
                  </a:ext>
                </a:extLst>
              </a:tr>
              <a:tr h="533445">
                <a:tc vMerge="1">
                  <a:txBody>
                    <a:bodyPr/>
                    <a:lstStyle/>
                    <a:p>
                      <a:endParaRPr lang="zh-CN"/>
                    </a:p>
                  </a:txBody>
                  <a:tcPr/>
                </a:tc>
                <a:tc>
                  <a:txBody>
                    <a:bodyPr/>
                    <a:lstStyle/>
                    <a:p>
                      <a:pPr>
                        <a:buNone/>
                      </a:pPr>
                      <a:r>
                        <a:rPr lang="zh-CN" altLang="en-US" sz="1400" b="1">
                          <a:solidFill>
                            <a:srgbClr val="2D2DFF"/>
                          </a:solidFill>
                          <a:latin typeface="+mj-ea"/>
                          <a:ea typeface="+mj-ea"/>
                          <a:sym typeface="+mn-ea"/>
                        </a:rPr>
                        <a:t>了解</a:t>
                      </a:r>
                      <a:r>
                        <a:rPr lang="zh-CN" altLang="en-US" sz="1400">
                          <a:sym typeface="+mn-ea"/>
                        </a:rPr>
                        <a:t>明清时期社会经济、思想文化的重要变化；</a:t>
                      </a:r>
                      <a:r>
                        <a:rPr lang="zh-CN" altLang="en-US" sz="1400" b="1">
                          <a:solidFill>
                            <a:srgbClr val="2D2DFF"/>
                          </a:solidFill>
                          <a:latin typeface="+mj-ea"/>
                          <a:ea typeface="+mj-ea"/>
                          <a:sym typeface="+mn-ea"/>
                        </a:rPr>
                        <a:t>了解</a:t>
                      </a:r>
                      <a:r>
                        <a:rPr lang="zh-CN" altLang="en-US" sz="1400">
                          <a:sym typeface="+mn-ea"/>
                        </a:rPr>
                        <a:t>明清时期封建专制的发展、世界的变化对中国的影响</a:t>
                      </a:r>
                      <a:endParaRPr lang="zh-CN" altLang="en-US" sz="1400"/>
                    </a:p>
                  </a:txBody>
                  <a:tcPr>
                    <a:solidFill>
                      <a:schemeClr val="accent2"/>
                    </a:solidFill>
                  </a:tcPr>
                </a:tc>
                <a:tc>
                  <a:txBody>
                    <a:bodyPr/>
                    <a:lstStyle/>
                    <a:p>
                      <a:pPr>
                        <a:buNone/>
                      </a:pPr>
                      <a:r>
                        <a:rPr lang="zh-CN" altLang="en-US" sz="1400" b="1">
                          <a:solidFill>
                            <a:srgbClr val="2D2DFF"/>
                          </a:solidFill>
                          <a:latin typeface="+mj-ea"/>
                          <a:ea typeface="+mj-ea"/>
                          <a:sym typeface="+mn-ea"/>
                        </a:rPr>
                        <a:t>认识</a:t>
                      </a:r>
                      <a:r>
                        <a:rPr lang="zh-CN" altLang="en-US" sz="1400">
                          <a:sym typeface="+mn-ea"/>
                        </a:rPr>
                        <a:t>中国社会面临的</a:t>
                      </a:r>
                      <a:r>
                        <a:rPr lang="zh-CN" altLang="en-US" sz="1400" b="1">
                          <a:solidFill>
                            <a:srgbClr val="2D2DFF"/>
                          </a:solidFill>
                          <a:sym typeface="+mn-ea"/>
                        </a:rPr>
                        <a:t>危机</a:t>
                      </a:r>
                      <a:endParaRPr lang="zh-CN" altLang="en-US" sz="1400"/>
                    </a:p>
                    <a:p>
                      <a:pPr>
                        <a:buNone/>
                      </a:pPr>
                      <a:endParaRPr lang="zh-CN" altLang="en-US" sz="1400"/>
                    </a:p>
                  </a:txBody>
                  <a:tcPr>
                    <a:solidFill>
                      <a:schemeClr val="accent2"/>
                    </a:solidFill>
                  </a:tcPr>
                </a:tc>
                <a:extLst>
                  <a:ext uri="{0D108BD9-81ED-4DB2-BD59-A6C34878D82A}">
                    <a16:rowId xmlns:a16="http://schemas.microsoft.com/office/drawing/2014/main" val="10006"/>
                  </a:ext>
                </a:extLst>
              </a:tr>
              <a:tr h="351054">
                <a:tc>
                  <a:txBody>
                    <a:bodyPr/>
                    <a:lstStyle/>
                    <a:p>
                      <a:pPr algn="ctr">
                        <a:buNone/>
                      </a:pPr>
                      <a:r>
                        <a:rPr lang="zh-CN" altLang="en-US" sz="1400" b="1">
                          <a:latin typeface="微软雅黑" panose="020B0503020204020204" charset="-122"/>
                          <a:ea typeface="微软雅黑" panose="020B0503020204020204" charset="-122"/>
                          <a:cs typeface="微软雅黑" panose="020B0503020204020204" charset="-122"/>
                        </a:rPr>
                        <a:t>主题</a:t>
                      </a:r>
                    </a:p>
                  </a:txBody>
                  <a:tcPr>
                    <a:solidFill>
                      <a:schemeClr val="accent2"/>
                    </a:solidFill>
                  </a:tcPr>
                </a:tc>
                <a:tc>
                  <a:txBody>
                    <a:bodyPr/>
                    <a:lstStyle/>
                    <a:p>
                      <a:pPr algn="ctr">
                        <a:buNone/>
                      </a:pPr>
                      <a:r>
                        <a:rPr lang="zh-CN" altLang="en-US" sz="1400" b="1"/>
                        <a:t>记忆、认知、归纳史实</a:t>
                      </a:r>
                    </a:p>
                  </a:txBody>
                  <a:tcPr>
                    <a:solidFill>
                      <a:schemeClr val="accent2"/>
                    </a:solidFill>
                  </a:tcPr>
                </a:tc>
                <a:tc>
                  <a:txBody>
                    <a:bodyPr/>
                    <a:lstStyle/>
                    <a:p>
                      <a:pPr algn="ctr">
                        <a:buNone/>
                      </a:pPr>
                      <a:r>
                        <a:rPr lang="zh-CN" altLang="en-US" sz="1400" b="1" dirty="0"/>
                        <a:t>升华理性、规律和价值判断</a:t>
                      </a:r>
                    </a:p>
                  </a:txBody>
                  <a:tcPr>
                    <a:solidFill>
                      <a:schemeClr val="accent2"/>
                    </a:solidFill>
                  </a:tcPr>
                </a:tc>
                <a:extLst>
                  <a:ext uri="{0D108BD9-81ED-4DB2-BD59-A6C34878D82A}">
                    <a16:rowId xmlns:a16="http://schemas.microsoft.com/office/drawing/2014/main" val="10007"/>
                  </a:ext>
                </a:extLst>
              </a:tr>
            </a:tbl>
          </a:graphicData>
        </a:graphic>
      </p:graphicFrame>
      <p:sp>
        <p:nvSpPr>
          <p:cNvPr id="5" name="文本框 4"/>
          <p:cNvSpPr txBox="1"/>
          <p:nvPr/>
        </p:nvSpPr>
        <p:spPr>
          <a:xfrm>
            <a:off x="153670" y="3578909"/>
            <a:ext cx="8760460" cy="646331"/>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wrap="square" rtlCol="0" anchor="t">
            <a:spAutoFit/>
          </a:bodyPr>
          <a:lstStyle/>
          <a:p>
            <a:pPr>
              <a:buFontTx/>
              <a:buNone/>
              <a:defRPr/>
            </a:pPr>
            <a:r>
              <a:rPr kumimoji="1" lang="zh-CN" altLang="en-US" dirty="0">
                <a:effectLst>
                  <a:outerShdw blurRad="38100" dist="19050" dir="2700000" algn="tl" rotWithShape="0">
                    <a:schemeClr val="dk1">
                      <a:alpha val="40000"/>
                    </a:schemeClr>
                  </a:outerShdw>
                </a:effectLst>
                <a:latin typeface="+mn-ea"/>
                <a:cs typeface="+mn-ea"/>
                <a:sym typeface="+mn-ea"/>
              </a:rPr>
              <a:t>据此，判断重点内容（理解认识），明确素养目标。</a:t>
            </a:r>
            <a:endParaRPr kumimoji="1" lang="en-US" altLang="zh-CN" dirty="0">
              <a:effectLst>
                <a:outerShdw blurRad="38100" dist="19050" dir="2700000" algn="tl" rotWithShape="0">
                  <a:schemeClr val="dk1">
                    <a:alpha val="40000"/>
                  </a:schemeClr>
                </a:outerShdw>
              </a:effectLst>
              <a:latin typeface="+mn-ea"/>
              <a:cs typeface="+mn-ea"/>
              <a:sym typeface="+mn-ea"/>
            </a:endParaRPr>
          </a:p>
          <a:p>
            <a:pPr>
              <a:buFontTx/>
              <a:buNone/>
              <a:defRPr/>
            </a:pPr>
            <a:r>
              <a:rPr kumimoji="1" lang="zh-CN" altLang="en-US" dirty="0">
                <a:effectLst>
                  <a:outerShdw blurRad="38100" dist="19050" dir="2700000" algn="tl" rotWithShape="0">
                    <a:schemeClr val="dk1">
                      <a:alpha val="40000"/>
                    </a:schemeClr>
                  </a:outerShdw>
                </a:effectLst>
                <a:latin typeface="+mn-ea"/>
                <a:cs typeface="+mn-ea"/>
                <a:sym typeface="+mn-ea"/>
              </a:rPr>
              <a:t>   如：</a:t>
            </a:r>
            <a:r>
              <a:rPr kumimoji="1" lang="en-US" altLang="zh-CN" dirty="0">
                <a:effectLst>
                  <a:outerShdw blurRad="38100" dist="19050" dir="2700000" algn="tl" rotWithShape="0">
                    <a:schemeClr val="dk1">
                      <a:alpha val="40000"/>
                    </a:schemeClr>
                  </a:outerShdw>
                </a:effectLst>
                <a:latin typeface="+mn-ea"/>
                <a:cs typeface="+mn-ea"/>
                <a:sym typeface="+mn-ea"/>
              </a:rPr>
              <a:t>1.3</a:t>
            </a:r>
            <a:r>
              <a:rPr kumimoji="1" lang="zh-CN" altLang="en-US" dirty="0">
                <a:effectLst>
                  <a:outerShdw blurRad="38100" dist="19050" dir="2700000" algn="tl" rotWithShape="0">
                    <a:schemeClr val="dk1">
                      <a:alpha val="40000"/>
                    </a:schemeClr>
                  </a:outerShdw>
                </a:effectLst>
                <a:latin typeface="+mn-ea"/>
                <a:cs typeface="+mn-ea"/>
                <a:sym typeface="+mn-ea"/>
              </a:rPr>
              <a:t>秦汉大一统建立与巩固</a:t>
            </a:r>
          </a:p>
        </p:txBody>
      </p:sp>
      <p:sp>
        <p:nvSpPr>
          <p:cNvPr id="6" name="矩形 5"/>
          <p:cNvSpPr/>
          <p:nvPr/>
        </p:nvSpPr>
        <p:spPr>
          <a:xfrm>
            <a:off x="309880" y="4375150"/>
            <a:ext cx="11116310" cy="1506855"/>
          </a:xfrm>
          <a:prstGeom prst="rect">
            <a:avLst/>
          </a:prstGeom>
          <a:solidFill>
            <a:schemeClr val="accent2"/>
          </a:solidFill>
          <a:ln w="15875">
            <a:solidFill>
              <a:srgbClr val="202020"/>
            </a:solidFill>
          </a:ln>
        </p:spPr>
        <p:txBody>
          <a:bodyPr wrap="square">
            <a:spAutoFit/>
            <a:scene3d>
              <a:camera prst="orthographicFront"/>
              <a:lightRig rig="threePt" dir="t"/>
            </a:scene3d>
          </a:bodyPr>
          <a:lstStyle/>
          <a:p>
            <a:pPr>
              <a:buFontTx/>
              <a:buNone/>
              <a:defRPr/>
            </a:pPr>
            <a:r>
              <a:rPr kumimoji="1" lang="zh-CN" altLang="en-US" sz="20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kumimoji="1" lang="zh-CN" altLang="en-US"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教学目标：</a:t>
            </a:r>
          </a:p>
          <a:p>
            <a:pPr>
              <a:buFontTx/>
              <a:buNone/>
              <a:defRPr/>
            </a:pPr>
            <a:r>
              <a:rPr kumimoji="1" lang="en-US" altLang="zh-CN"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a:t>
            </a:r>
            <a:r>
              <a:rPr kumimoji="1" lang="zh-CN" altLang="en-US"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在概括秦朝巩固统一的措施、西汉解决王国问题及开疆拓土、尊崇儒术等重要史事的基础上，能够运用历史地图概述秦汉疆域的四至，说明秦汉时期中国疆域的演进；</a:t>
            </a:r>
          </a:p>
          <a:p>
            <a:pPr>
              <a:buFontTx/>
              <a:buNone/>
              <a:defRPr/>
            </a:pPr>
            <a:r>
              <a:rPr kumimoji="1" lang="en-US" altLang="zh-CN"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a:t>
            </a:r>
            <a:r>
              <a:rPr kumimoji="1" lang="zh-CN" altLang="en-US"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能够从当时的情境和历史的角度论述秦汉时期大一统国家的建立和巩固的重要意义；</a:t>
            </a:r>
          </a:p>
          <a:p>
            <a:pPr>
              <a:buFontTx/>
              <a:buNone/>
              <a:defRPr/>
            </a:pPr>
            <a:r>
              <a:rPr kumimoji="1" lang="en-US" altLang="zh-CN"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a:t>
            </a:r>
            <a:r>
              <a:rPr kumimoji="1" lang="zh-CN" altLang="en-US"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探讨秦汉王朝解体的多方面原因，尝试总结历史的经验教训。</a:t>
            </a:r>
          </a:p>
        </p:txBody>
      </p:sp>
      <p:sp>
        <p:nvSpPr>
          <p:cNvPr id="15" name="线形标注 1 14"/>
          <p:cNvSpPr/>
          <p:nvPr/>
        </p:nvSpPr>
        <p:spPr bwMode="auto">
          <a:xfrm rot="180000">
            <a:off x="9880600" y="4010025"/>
            <a:ext cx="1195705" cy="572135"/>
          </a:xfrm>
          <a:prstGeom prst="borderCallout1">
            <a:avLst>
              <a:gd name="adj1" fmla="val 44366"/>
              <a:gd name="adj2" fmla="val 3512"/>
              <a:gd name="adj3" fmla="val 218595"/>
              <a:gd name="adj4" fmla="val -278224"/>
            </a:avLst>
          </a:prstGeom>
          <a:solidFill>
            <a:schemeClr val="accent2"/>
          </a:solidFill>
          <a:ln w="69850">
            <a:headEnd type="none" w="med" len="med"/>
            <a:tailEnd type="stealth" w="med" len="med"/>
          </a:ln>
        </p:spPr>
        <p:style>
          <a:lnRef idx="2">
            <a:schemeClr val="accent5">
              <a:shade val="50000"/>
            </a:schemeClr>
          </a:lnRef>
          <a:fillRef idx="1">
            <a:schemeClr val="accent5"/>
          </a:fillRef>
          <a:effectRef idx="0">
            <a:schemeClr val="accent5"/>
          </a:effectRef>
          <a:fontRef idx="minor">
            <a:schemeClr val="lt1"/>
          </a:fontRef>
        </p:style>
        <p:txBody>
          <a:bodyPr/>
          <a:lstStyle/>
          <a:p>
            <a:pPr algn="ctr">
              <a:buFontTx/>
              <a:buNone/>
              <a:defRPr/>
            </a:pPr>
            <a:r>
              <a:rPr kumimoji="1" lang="zh-CN" altLang="en-US" sz="1600" b="1" dirty="0">
                <a:solidFill>
                  <a:srgbClr val="2D2DFF"/>
                </a:solidFill>
                <a:latin typeface="+mj-ea"/>
                <a:ea typeface="+mj-ea"/>
              </a:rPr>
              <a:t> 时空观念</a:t>
            </a:r>
            <a:endParaRPr kumimoji="1" lang="en-US" altLang="zh-CN" sz="1600" b="1" dirty="0">
              <a:solidFill>
                <a:srgbClr val="2D2DFF"/>
              </a:solidFill>
              <a:latin typeface="+mj-ea"/>
              <a:ea typeface="+mj-ea"/>
            </a:endParaRPr>
          </a:p>
          <a:p>
            <a:pPr algn="ctr">
              <a:buFontTx/>
              <a:buNone/>
              <a:defRPr/>
            </a:pPr>
            <a:r>
              <a:rPr kumimoji="1" lang="zh-CN" altLang="en-US" sz="1600" b="1" dirty="0">
                <a:solidFill>
                  <a:srgbClr val="2D2DFF"/>
                </a:solidFill>
                <a:latin typeface="+mj-ea"/>
                <a:ea typeface="+mj-ea"/>
              </a:rPr>
              <a:t> 家国情怀</a:t>
            </a:r>
          </a:p>
        </p:txBody>
      </p:sp>
      <p:sp>
        <p:nvSpPr>
          <p:cNvPr id="20" name="线形标注 1 19"/>
          <p:cNvSpPr/>
          <p:nvPr/>
        </p:nvSpPr>
        <p:spPr bwMode="auto">
          <a:xfrm>
            <a:off x="10565130" y="4953000"/>
            <a:ext cx="1080135" cy="624840"/>
          </a:xfrm>
          <a:prstGeom prst="borderCallout1">
            <a:avLst>
              <a:gd name="adj1" fmla="val 47357"/>
              <a:gd name="adj2" fmla="val -2469"/>
              <a:gd name="adj3" fmla="val 64837"/>
              <a:gd name="adj4" fmla="val -151440"/>
            </a:avLst>
          </a:prstGeom>
          <a:solidFill>
            <a:schemeClr val="accent2"/>
          </a:solidFill>
          <a:ln w="53975">
            <a:solidFill>
              <a:srgbClr val="2D2DFF"/>
            </a:solidFill>
            <a:headEnd type="none" w="med" len="med"/>
            <a:tailEnd type="stealth" w="med" len="med"/>
          </a:ln>
        </p:spPr>
        <p:style>
          <a:lnRef idx="2">
            <a:schemeClr val="accent5">
              <a:shade val="50000"/>
            </a:schemeClr>
          </a:lnRef>
          <a:fillRef idx="1">
            <a:schemeClr val="accent5"/>
          </a:fillRef>
          <a:effectRef idx="0">
            <a:schemeClr val="accent5"/>
          </a:effectRef>
          <a:fontRef idx="minor">
            <a:schemeClr val="lt1"/>
          </a:fontRef>
        </p:style>
        <p:txBody>
          <a:bodyPr/>
          <a:lstStyle/>
          <a:p>
            <a:pPr algn="ctr">
              <a:buFontTx/>
              <a:buNone/>
              <a:defRPr/>
            </a:pPr>
            <a:r>
              <a:rPr kumimoji="1" lang="zh-CN" altLang="en-US" sz="1600" b="1" dirty="0">
                <a:solidFill>
                  <a:srgbClr val="2D2DFF"/>
                </a:solidFill>
                <a:latin typeface="+mj-ea"/>
                <a:ea typeface="+mj-ea"/>
              </a:rPr>
              <a:t> 史料实证</a:t>
            </a:r>
            <a:endParaRPr kumimoji="1" lang="en-US" altLang="zh-CN" sz="1600" b="1" dirty="0">
              <a:solidFill>
                <a:srgbClr val="2D2DFF"/>
              </a:solidFill>
              <a:latin typeface="+mj-ea"/>
              <a:ea typeface="+mj-ea"/>
            </a:endParaRPr>
          </a:p>
          <a:p>
            <a:pPr algn="ctr">
              <a:buFontTx/>
              <a:buNone/>
              <a:defRPr/>
            </a:pPr>
            <a:r>
              <a:rPr kumimoji="1" lang="zh-CN" altLang="en-US" sz="1600" b="1" dirty="0">
                <a:solidFill>
                  <a:srgbClr val="2D2DFF"/>
                </a:solidFill>
                <a:latin typeface="+mj-ea"/>
                <a:ea typeface="+mj-ea"/>
              </a:rPr>
              <a:t> 历史解释</a:t>
            </a:r>
          </a:p>
        </p:txBody>
      </p:sp>
      <p:sp>
        <p:nvSpPr>
          <p:cNvPr id="21" name="线形标注 1 20"/>
          <p:cNvSpPr/>
          <p:nvPr/>
        </p:nvSpPr>
        <p:spPr bwMode="auto">
          <a:xfrm>
            <a:off x="9640570" y="5793106"/>
            <a:ext cx="1219200" cy="689372"/>
          </a:xfrm>
          <a:prstGeom prst="borderCallout1">
            <a:avLst>
              <a:gd name="adj1" fmla="val 28002"/>
              <a:gd name="adj2" fmla="val -6770"/>
              <a:gd name="adj3" fmla="val -17962"/>
              <a:gd name="adj4" fmla="val -246458"/>
            </a:avLst>
          </a:prstGeom>
          <a:solidFill>
            <a:schemeClr val="accent2"/>
          </a:solidFill>
          <a:ln w="38100">
            <a:solidFill>
              <a:srgbClr val="2D2DFF"/>
            </a:solidFill>
            <a:headEnd type="none" w="med" len="med"/>
            <a:tailEnd type="stealth" w="med" len="med"/>
          </a:ln>
        </p:spPr>
        <p:style>
          <a:lnRef idx="2">
            <a:schemeClr val="accent5">
              <a:shade val="50000"/>
            </a:schemeClr>
          </a:lnRef>
          <a:fillRef idx="1">
            <a:schemeClr val="accent5"/>
          </a:fillRef>
          <a:effectRef idx="0">
            <a:schemeClr val="accent5"/>
          </a:effectRef>
          <a:fontRef idx="minor">
            <a:schemeClr val="lt1"/>
          </a:fontRef>
        </p:style>
        <p:txBody>
          <a:bodyPr/>
          <a:lstStyle/>
          <a:p>
            <a:pPr algn="ctr">
              <a:buFontTx/>
              <a:buNone/>
              <a:defRPr/>
            </a:pPr>
            <a:r>
              <a:rPr kumimoji="1" lang="zh-CN" altLang="en-US" sz="1600" b="1" dirty="0">
                <a:solidFill>
                  <a:srgbClr val="2D2DFF"/>
                </a:solidFill>
                <a:latin typeface="+mj-ea"/>
                <a:ea typeface="+mj-ea"/>
              </a:rPr>
              <a:t> 唯物史观</a:t>
            </a:r>
            <a:endParaRPr kumimoji="1" lang="en-US" altLang="zh-CN" sz="1600" b="1" dirty="0">
              <a:solidFill>
                <a:srgbClr val="2D2DFF"/>
              </a:solidFill>
              <a:latin typeface="+mj-ea"/>
              <a:ea typeface="+mj-ea"/>
            </a:endParaRPr>
          </a:p>
          <a:p>
            <a:pPr algn="ctr">
              <a:buFontTx/>
              <a:buNone/>
              <a:defRPr/>
            </a:pPr>
            <a:r>
              <a:rPr kumimoji="1" lang="zh-CN" altLang="en-US" sz="1600" b="1" dirty="0">
                <a:solidFill>
                  <a:srgbClr val="2D2DFF"/>
                </a:solidFill>
                <a:latin typeface="+mj-ea"/>
                <a:ea typeface="+mj-ea"/>
              </a:rPr>
              <a:t> 历史解释</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linds(horizont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bldLvl="0" animBg="1"/>
      <p:bldP spid="20" grpId="0" bldLvl="0" animBg="1"/>
      <p:bldP spid="2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401955" y="1297940"/>
            <a:ext cx="11606530" cy="829945"/>
          </a:xfrm>
          <a:prstGeom prst="rect">
            <a:avLst/>
          </a:prstGeom>
          <a:ln w="25400">
            <a:solidFill>
              <a:srgbClr val="4831D3"/>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lightRig rig="threePt" dir="t"/>
            </a:scene3d>
          </a:bodyPr>
          <a:lstStyle/>
          <a:p>
            <a:pPr marL="419100" indent="-419100"/>
            <a:r>
              <a:rPr lang="zh-CN" altLang="en-US" sz="1600" b="0" dirty="0">
                <a:ln/>
                <a:solidFill>
                  <a:schemeClr val="tx1"/>
                </a:solidFill>
                <a:effectLst>
                  <a:outerShdw blurRad="38100" dist="19050" dir="2700000" algn="tl" rotWithShape="0">
                    <a:schemeClr val="dk1">
                      <a:alpha val="40000"/>
                    </a:schemeClr>
                  </a:outerShdw>
                </a:effectLst>
                <a:latin typeface="Times New Roman" panose="02020603050405020304" pitchFamily="18" charset="0"/>
              </a:rPr>
              <a:t>比如，纲要下第三单元《走向整体的世界》</a:t>
            </a:r>
          </a:p>
          <a:p>
            <a:pPr marL="419100" indent="-419100"/>
            <a:r>
              <a:rPr lang="zh-CN" altLang="en-US" sz="1600" b="0" dirty="0">
                <a:ln/>
                <a:solidFill>
                  <a:schemeClr val="tx1"/>
                </a:solidFill>
                <a:effectLst>
                  <a:outerShdw blurRad="38100" dist="19050" dir="2700000" algn="tl" rotWithShape="0">
                    <a:schemeClr val="dk1">
                      <a:alpha val="40000"/>
                    </a:schemeClr>
                  </a:outerShdw>
                </a:effectLst>
                <a:latin typeface="Times New Roman" panose="02020603050405020304" pitchFamily="18" charset="0"/>
              </a:rPr>
              <a:t>【课标要求】《</a:t>
            </a:r>
            <a:r>
              <a:rPr lang="en-US" sz="16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rPr>
              <a:t>1.17 </a:t>
            </a:r>
            <a:r>
              <a:rPr lang="zh-CN" sz="1600" b="1" dirty="0">
                <a:ln/>
                <a:solidFill>
                  <a:schemeClr val="tx1"/>
                </a:solidFill>
                <a:effectLst>
                  <a:outerShdw blurRad="38100" dist="19050" dir="2700000" algn="tl" rotWithShape="0">
                    <a:schemeClr val="dk1">
                      <a:alpha val="40000"/>
                    </a:schemeClr>
                  </a:outerShdw>
                </a:effectLst>
                <a:ea typeface="宋体" panose="02010600030101010101" pitchFamily="2" charset="-122"/>
              </a:rPr>
              <a:t>全球联系的建立》</a:t>
            </a:r>
            <a:r>
              <a:rPr lang="en-US" altLang="zh-CN" sz="1600" b="0" dirty="0">
                <a:ln/>
                <a:solidFill>
                  <a:schemeClr val="tx1"/>
                </a:solidFill>
                <a:effectLst>
                  <a:outerShdw blurRad="38100" dist="19050" dir="2700000" algn="tl" rotWithShape="0">
                    <a:schemeClr val="dk1">
                      <a:alpha val="40000"/>
                    </a:schemeClr>
                  </a:outerShdw>
                </a:effectLst>
                <a:ea typeface="宋体" panose="02010600030101010101" pitchFamily="2" charset="-122"/>
              </a:rPr>
              <a:t>   </a:t>
            </a:r>
            <a:r>
              <a:rPr lang="zh-CN" sz="1600" b="1" dirty="0">
                <a:ln/>
                <a:solidFill>
                  <a:srgbClr val="2D2DFF"/>
                </a:solidFill>
                <a:effectLst>
                  <a:outerShdw blurRad="38100" dist="19050" dir="2700000" algn="tl" rotWithShape="0">
                    <a:schemeClr val="dk1">
                      <a:alpha val="40000"/>
                    </a:schemeClr>
                  </a:outerShdw>
                </a:effectLst>
                <a:ea typeface="宋体" panose="02010600030101010101" pitchFamily="2" charset="-122"/>
              </a:rPr>
              <a:t>通过了解</a:t>
            </a:r>
            <a:r>
              <a:rPr lang="zh-CN" sz="1600" b="0" dirty="0">
                <a:ln/>
                <a:solidFill>
                  <a:schemeClr val="tx1"/>
                </a:solidFill>
                <a:effectLst>
                  <a:outerShdw blurRad="38100" dist="19050" dir="2700000" algn="tl" rotWithShape="0">
                    <a:schemeClr val="dk1">
                      <a:alpha val="40000"/>
                    </a:schemeClr>
                  </a:outerShdw>
                </a:effectLst>
                <a:ea typeface="宋体" panose="02010600030101010101" pitchFamily="2" charset="-122"/>
              </a:rPr>
              <a:t>新航路开辟所引发的全球性流动、人类认识世界的视野和能力的改变，以及对世界各区域文明的不同影响，</a:t>
            </a:r>
            <a:r>
              <a:rPr lang="zh-CN" sz="1600" b="1" dirty="0">
                <a:ln/>
                <a:solidFill>
                  <a:srgbClr val="2D2DFF"/>
                </a:solidFill>
                <a:effectLst>
                  <a:outerShdw blurRad="38100" dist="19050" dir="2700000" algn="tl" rotWithShape="0">
                    <a:schemeClr val="dk1">
                      <a:alpha val="40000"/>
                    </a:schemeClr>
                  </a:outerShdw>
                </a:effectLst>
                <a:ea typeface="宋体" panose="02010600030101010101" pitchFamily="2" charset="-122"/>
              </a:rPr>
              <a:t>理解</a:t>
            </a:r>
            <a:r>
              <a:rPr lang="zh-CN" sz="1600" b="1" dirty="0">
                <a:ln/>
                <a:solidFill>
                  <a:schemeClr val="tx1"/>
                </a:solidFill>
                <a:effectLst>
                  <a:outerShdw blurRad="38100" dist="19050" dir="2700000" algn="tl" rotWithShape="0">
                    <a:schemeClr val="dk1">
                      <a:alpha val="40000"/>
                    </a:schemeClr>
                  </a:outerShdw>
                </a:effectLst>
                <a:ea typeface="宋体" panose="02010600030101010101" pitchFamily="2" charset="-122"/>
              </a:rPr>
              <a:t>新航路开辟</a:t>
            </a:r>
            <a:r>
              <a:rPr lang="zh-CN" sz="1600" b="0" dirty="0">
                <a:ln/>
                <a:solidFill>
                  <a:schemeClr val="tx1"/>
                </a:solidFill>
                <a:effectLst>
                  <a:outerShdw blurRad="38100" dist="19050" dir="2700000" algn="tl" rotWithShape="0">
                    <a:schemeClr val="dk1">
                      <a:alpha val="40000"/>
                    </a:schemeClr>
                  </a:outerShdw>
                </a:effectLst>
                <a:ea typeface="宋体" panose="02010600030101010101" pitchFamily="2" charset="-122"/>
              </a:rPr>
              <a:t>是人类历史</a:t>
            </a:r>
            <a:r>
              <a:rPr lang="zh-CN" sz="1600" b="1" dirty="0">
                <a:ln/>
                <a:solidFill>
                  <a:schemeClr val="tx1"/>
                </a:solidFill>
                <a:effectLst>
                  <a:outerShdw blurRad="38100" dist="19050" dir="2700000" algn="tl" rotWithShape="0">
                    <a:schemeClr val="dk1">
                      <a:alpha val="40000"/>
                    </a:schemeClr>
                  </a:outerShdw>
                </a:effectLst>
                <a:ea typeface="宋体" panose="02010600030101010101" pitchFamily="2" charset="-122"/>
              </a:rPr>
              <a:t>从分散走向整体</a:t>
            </a:r>
            <a:r>
              <a:rPr lang="zh-CN" sz="1600" b="0" dirty="0">
                <a:ln/>
                <a:solidFill>
                  <a:schemeClr val="tx1"/>
                </a:solidFill>
                <a:effectLst>
                  <a:outerShdw blurRad="38100" dist="19050" dir="2700000" algn="tl" rotWithShape="0">
                    <a:schemeClr val="dk1">
                      <a:alpha val="40000"/>
                    </a:schemeClr>
                  </a:outerShdw>
                </a:effectLst>
                <a:ea typeface="宋体" panose="02010600030101010101" pitchFamily="2" charset="-122"/>
              </a:rPr>
              <a:t>过程中的</a:t>
            </a:r>
            <a:r>
              <a:rPr lang="zh-CN" sz="1600" b="1"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重要节点</a:t>
            </a:r>
            <a:r>
              <a:rPr lang="zh-CN" sz="1600" b="0" dirty="0">
                <a:ln/>
                <a:solidFill>
                  <a:schemeClr val="tx1"/>
                </a:solidFill>
                <a:effectLst>
                  <a:outerShdw blurRad="38100" dist="19050" dir="2700000" algn="tl" rotWithShape="0">
                    <a:schemeClr val="dk1">
                      <a:alpha val="40000"/>
                    </a:schemeClr>
                  </a:outerShdw>
                </a:effectLst>
                <a:ea typeface="宋体" panose="02010600030101010101" pitchFamily="2" charset="-122"/>
              </a:rPr>
              <a:t>。</a:t>
            </a:r>
            <a:endParaRPr lang="zh-CN" altLang="en-US" sz="1600" b="0" dirty="0">
              <a:ln/>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sp>
        <p:nvSpPr>
          <p:cNvPr id="2" name="文本框 1"/>
          <p:cNvSpPr txBox="1"/>
          <p:nvPr/>
        </p:nvSpPr>
        <p:spPr>
          <a:xfrm>
            <a:off x="411480" y="356235"/>
            <a:ext cx="11619865" cy="922020"/>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a:t>《课标》（</a:t>
            </a:r>
            <a:r>
              <a:rPr lang="en-US" altLang="zh-CN" dirty="0"/>
              <a:t>P47</a:t>
            </a:r>
            <a:r>
              <a:rPr lang="zh-CN" altLang="en-US" dirty="0"/>
              <a:t>）指出：</a:t>
            </a:r>
            <a:r>
              <a:rPr lang="zh-CN" altLang="en-US" dirty="0">
                <a:solidFill>
                  <a:srgbClr val="2D2DFF"/>
                </a:solidFill>
                <a:sym typeface="+mn-ea"/>
              </a:rPr>
              <a:t>确定教学内容的重点：应</a:t>
            </a:r>
            <a:r>
              <a:rPr lang="zh-CN" altLang="en-US" dirty="0">
                <a:sym typeface="+mn-ea"/>
              </a:rPr>
              <a:t>在分析和整合教学内容的基础上，教师需要将教学的重点提炼出来。尤其是高中历史课程的内容涉及面广，包含的史事多，所以更需要</a:t>
            </a:r>
            <a:r>
              <a:rPr lang="zh-CN" altLang="en-US" b="1" dirty="0">
                <a:solidFill>
                  <a:srgbClr val="2D2DFF"/>
                </a:solidFill>
                <a:sym typeface="+mn-ea"/>
              </a:rPr>
              <a:t>突出核心要点</a:t>
            </a:r>
            <a:r>
              <a:rPr lang="zh-CN" altLang="en-US" dirty="0">
                <a:sym typeface="+mn-ea"/>
              </a:rPr>
              <a:t>，通过</a:t>
            </a:r>
            <a:r>
              <a:rPr lang="zh-CN" altLang="en-US" b="1" dirty="0">
                <a:solidFill>
                  <a:srgbClr val="2D2DFF"/>
                </a:solidFill>
                <a:sym typeface="+mn-ea"/>
              </a:rPr>
              <a:t>重点内容的突破，带动整体内容的教学</a:t>
            </a:r>
            <a:r>
              <a:rPr lang="zh-CN" altLang="en-US" dirty="0">
                <a:sym typeface="+mn-ea"/>
              </a:rPr>
              <a:t>。</a:t>
            </a:r>
            <a:endParaRPr lang="zh-CN" altLang="en-US" dirty="0"/>
          </a:p>
        </p:txBody>
      </p:sp>
      <p:sp>
        <p:nvSpPr>
          <p:cNvPr id="4" name="文本框 3"/>
          <p:cNvSpPr txBox="1"/>
          <p:nvPr/>
        </p:nvSpPr>
        <p:spPr>
          <a:xfrm>
            <a:off x="389255" y="2162175"/>
            <a:ext cx="11629390" cy="645160"/>
          </a:xfrm>
          <a:prstGeom prst="rect">
            <a:avLst/>
          </a:prstGeom>
          <a:ln w="25400">
            <a:solidFill>
              <a:srgbClr val="4831D3"/>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r>
              <a:rPr lang="en-US" altLang="zh-CN" b="1" dirty="0">
                <a:effectLst>
                  <a:outerShdw blurRad="38100" dist="19050" dir="2700000" algn="tl" rotWithShape="0">
                    <a:schemeClr val="dk1">
                      <a:alpha val="40000"/>
                    </a:schemeClr>
                  </a:outerShdw>
                </a:effectLst>
                <a:ea typeface="宋体" panose="02010600030101010101" pitchFamily="2" charset="-122"/>
                <a:sym typeface="+mn-ea"/>
              </a:rPr>
              <a:t>“</a:t>
            </a:r>
            <a:r>
              <a:rPr lang="zh-CN" b="1"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新航路开辟是人类历史从分散走向整体过程中的重要节点</a:t>
            </a:r>
            <a:r>
              <a:rPr lang="en-US" altLang="zh-CN" b="1"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b="1"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这一问题，</a:t>
            </a:r>
            <a:r>
              <a:rPr lang="zh-CN" dirty="0">
                <a:effectLst>
                  <a:outerShdw blurRad="38100" dist="19050" dir="2700000" algn="tl" rotWithShape="0">
                    <a:schemeClr val="dk1">
                      <a:alpha val="40000"/>
                    </a:schemeClr>
                  </a:outerShdw>
                </a:effectLst>
                <a:ea typeface="宋体" panose="02010600030101010101" pitchFamily="2" charset="-122"/>
                <a:sym typeface="+mn-ea"/>
              </a:rPr>
              <a:t>就是本专题的重点问题，以此突破，带动整体教学内容的</a:t>
            </a:r>
            <a:r>
              <a:rPr lang="zh-CN" altLang="en-US" dirty="0">
                <a:effectLst>
                  <a:outerShdw blurRad="38100" dist="19050" dir="2700000" algn="tl" rotWithShape="0">
                    <a:schemeClr val="dk1">
                      <a:alpha val="40000"/>
                    </a:schemeClr>
                  </a:outerShdw>
                </a:effectLst>
                <a:ea typeface="宋体" panose="02010600030101010101" pitchFamily="2" charset="-122"/>
                <a:sym typeface="+mn-ea"/>
              </a:rPr>
              <a:t>探究</a:t>
            </a:r>
            <a:r>
              <a:rPr lang="zh-CN" dirty="0">
                <a:effectLst>
                  <a:outerShdw blurRad="38100" dist="19050" dir="2700000" algn="tl" rotWithShape="0">
                    <a:schemeClr val="dk1">
                      <a:alpha val="40000"/>
                    </a:schemeClr>
                  </a:outerShdw>
                </a:effectLst>
                <a:ea typeface="宋体" panose="02010600030101010101" pitchFamily="2" charset="-122"/>
                <a:sym typeface="+mn-ea"/>
              </a:rPr>
              <a:t>，</a:t>
            </a:r>
            <a:r>
              <a:rPr lang="zh-CN" altLang="en-US" dirty="0">
                <a:effectLst>
                  <a:outerShdw blurRad="38100" dist="19050" dir="2700000" algn="tl" rotWithShape="0">
                    <a:schemeClr val="dk1">
                      <a:alpha val="40000"/>
                    </a:schemeClr>
                  </a:outerShdw>
                </a:effectLst>
                <a:ea typeface="宋体" panose="02010600030101010101" pitchFamily="2" charset="-122"/>
                <a:sym typeface="+mn-ea"/>
              </a:rPr>
              <a:t>在探究中落实</a:t>
            </a:r>
            <a:r>
              <a:rPr lang="zh-CN" dirty="0">
                <a:effectLst>
                  <a:outerShdw blurRad="38100" dist="19050" dir="2700000" algn="tl" rotWithShape="0">
                    <a:schemeClr val="dk1">
                      <a:alpha val="40000"/>
                    </a:schemeClr>
                  </a:outerShdw>
                </a:effectLst>
                <a:ea typeface="宋体" panose="02010600030101010101" pitchFamily="2" charset="-122"/>
                <a:sym typeface="+mn-ea"/>
              </a:rPr>
              <a:t>历史核心素养目标</a:t>
            </a:r>
            <a:r>
              <a:rPr lang="zh-CN" altLang="en-US" dirty="0">
                <a:effectLst>
                  <a:outerShdw blurRad="38100" dist="19050" dir="2700000" algn="tl" rotWithShape="0">
                    <a:schemeClr val="dk1">
                      <a:alpha val="40000"/>
                    </a:schemeClr>
                  </a:outerShdw>
                </a:effectLst>
                <a:ea typeface="宋体" panose="02010600030101010101" pitchFamily="2" charset="-122"/>
                <a:sym typeface="+mn-ea"/>
              </a:rPr>
              <a:t>；</a:t>
            </a:r>
            <a:r>
              <a:rPr lang="zh-CN" dirty="0">
                <a:effectLst>
                  <a:outerShdw blurRad="38100" dist="19050" dir="2700000" algn="tl" rotWithShape="0">
                    <a:schemeClr val="dk1">
                      <a:alpha val="40000"/>
                    </a:schemeClr>
                  </a:outerShdw>
                </a:effectLst>
                <a:ea typeface="宋体" panose="02010600030101010101" pitchFamily="2" charset="-122"/>
                <a:sym typeface="+mn-ea"/>
              </a:rPr>
              <a:t>最后以示意图的形式，展示升华</a:t>
            </a:r>
            <a:r>
              <a:rPr lang="zh-CN" altLang="en-US" dirty="0">
                <a:effectLst>
                  <a:outerShdw blurRad="38100" dist="19050" dir="2700000" algn="tl" rotWithShape="0">
                    <a:schemeClr val="dk1">
                      <a:alpha val="40000"/>
                    </a:schemeClr>
                  </a:outerShdw>
                </a:effectLst>
                <a:ea typeface="宋体" panose="02010600030101010101" pitchFamily="2" charset="-122"/>
                <a:sym typeface="+mn-ea"/>
              </a:rPr>
              <a:t>探究思维导图</a:t>
            </a:r>
            <a:endParaRPr lang="zh-CN" altLang="en-US" dirty="0"/>
          </a:p>
        </p:txBody>
      </p:sp>
      <p:grpSp>
        <p:nvGrpSpPr>
          <p:cNvPr id="28" name="组合 27"/>
          <p:cNvGrpSpPr/>
          <p:nvPr/>
        </p:nvGrpSpPr>
        <p:grpSpPr>
          <a:xfrm>
            <a:off x="355600" y="3486785"/>
            <a:ext cx="4968402" cy="3074035"/>
            <a:chOff x="560" y="5491"/>
            <a:chExt cx="7824" cy="4841"/>
          </a:xfrm>
        </p:grpSpPr>
        <p:sp>
          <p:nvSpPr>
            <p:cNvPr id="12" name="椭圆形标注"/>
            <p:cNvSpPr/>
            <p:nvPr/>
          </p:nvSpPr>
          <p:spPr>
            <a:xfrm rot="4200000" flipH="1">
              <a:off x="3683" y="5486"/>
              <a:ext cx="1199" cy="1225"/>
            </a:xfrm>
            <a:prstGeom prst="wedgeEllipseCallout">
              <a:avLst>
                <a:gd name="adj1" fmla="val 4384"/>
                <a:gd name="adj2" fmla="val -73431"/>
              </a:avLst>
            </a:prstGeom>
            <a:solidFill>
              <a:srgbClr val="FFC000"/>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endParaRPr lang="zh-CN" altLang="en-US" sz="800" b="1" dirty="0">
                <a:solidFill>
                  <a:prstClr val="black"/>
                </a:solidFill>
                <a:latin typeface="微软雅黑" panose="020B0503020204020204" charset="-122"/>
                <a:ea typeface="微软雅黑" panose="020B0503020204020204" charset="-122"/>
              </a:endParaRPr>
            </a:p>
          </p:txBody>
        </p:sp>
        <p:grpSp>
          <p:nvGrpSpPr>
            <p:cNvPr id="7" name="组合 6"/>
            <p:cNvGrpSpPr/>
            <p:nvPr/>
          </p:nvGrpSpPr>
          <p:grpSpPr>
            <a:xfrm>
              <a:off x="560" y="5491"/>
              <a:ext cx="7824" cy="4841"/>
              <a:chOff x="1797" y="5249"/>
              <a:chExt cx="8013" cy="4841"/>
            </a:xfrm>
          </p:grpSpPr>
          <p:sp>
            <p:nvSpPr>
              <p:cNvPr id="8" name="椭圆形标注"/>
              <p:cNvSpPr/>
              <p:nvPr/>
            </p:nvSpPr>
            <p:spPr>
              <a:xfrm rot="3060000" flipH="1">
                <a:off x="5950" y="6714"/>
                <a:ext cx="1212" cy="1225"/>
              </a:xfrm>
              <a:prstGeom prst="wedgeEllipseCallout">
                <a:avLst>
                  <a:gd name="adj1" fmla="val 4384"/>
                  <a:gd name="adj2" fmla="val -73431"/>
                </a:avLst>
              </a:prstGeom>
              <a:solidFill>
                <a:srgbClr val="FFC000"/>
              </a:solidFill>
              <a:ln w="19050" cmpd="sng">
                <a:solidFill>
                  <a:srgbClr val="4831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endParaRPr lang="zh-CN" altLang="en-US" sz="700" b="1" dirty="0">
                  <a:solidFill>
                    <a:prstClr val="black"/>
                  </a:solidFill>
                  <a:latin typeface="微软雅黑" panose="020B0503020204020204" charset="-122"/>
                  <a:ea typeface="微软雅黑" panose="020B0503020204020204" charset="-122"/>
                </a:endParaRPr>
              </a:p>
            </p:txBody>
          </p:sp>
          <p:grpSp>
            <p:nvGrpSpPr>
              <p:cNvPr id="150" name="组合 149"/>
              <p:cNvGrpSpPr/>
              <p:nvPr/>
            </p:nvGrpSpPr>
            <p:grpSpPr>
              <a:xfrm>
                <a:off x="4606" y="6474"/>
                <a:ext cx="2443" cy="3603"/>
                <a:chOff x="3023650" y="1650734"/>
                <a:chExt cx="2128828" cy="3102379"/>
              </a:xfrm>
              <a:solidFill>
                <a:srgbClr val="FFC000"/>
              </a:solidFill>
            </p:grpSpPr>
            <p:sp>
              <p:nvSpPr>
                <p:cNvPr id="136" name="椭圆形标注"/>
                <p:cNvSpPr/>
                <p:nvPr/>
              </p:nvSpPr>
              <p:spPr>
                <a:xfrm rot="16200000">
                  <a:off x="3113555" y="2117008"/>
                  <a:ext cx="971293" cy="1151103"/>
                </a:xfrm>
                <a:prstGeom prst="wedgeEllipseCallout">
                  <a:avLst>
                    <a:gd name="adj1" fmla="val 7056"/>
                    <a:gd name="adj2" fmla="val -78777"/>
                  </a:avLst>
                </a:prstGeom>
                <a:grpFill/>
                <a:ln w="19050" cmpd="sng">
                  <a:solidFill>
                    <a:srgbClr val="4831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defRPr/>
                  </a:pPr>
                  <a:endParaRPr lang="zh-CN" altLang="en-US" sz="700" b="1" dirty="0">
                    <a:solidFill>
                      <a:prstClr val="black"/>
                    </a:solidFill>
                    <a:latin typeface="微软雅黑" panose="020B0503020204020204" charset="-122"/>
                    <a:ea typeface="微软雅黑" panose="020B0503020204020204" charset="-122"/>
                  </a:endParaRPr>
                </a:p>
              </p:txBody>
            </p:sp>
            <p:sp>
              <p:nvSpPr>
                <p:cNvPr id="139" name="椭圆形标注"/>
                <p:cNvSpPr/>
                <p:nvPr/>
              </p:nvSpPr>
              <p:spPr>
                <a:xfrm rot="5400000" flipH="1">
                  <a:off x="3226818" y="3665319"/>
                  <a:ext cx="1041040" cy="1134547"/>
                </a:xfrm>
                <a:prstGeom prst="wedgeEllipseCallout">
                  <a:avLst>
                    <a:gd name="adj1" fmla="val 4384"/>
                    <a:gd name="adj2" fmla="val -73431"/>
                  </a:avLst>
                </a:prstGeom>
                <a:grpFill/>
                <a:ln w="19050" cmpd="sng">
                  <a:solidFill>
                    <a:srgbClr val="4831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endParaRPr lang="zh-CN" altLang="en-US" sz="700" b="1" dirty="0">
                    <a:solidFill>
                      <a:prstClr val="black"/>
                    </a:solidFill>
                    <a:latin typeface="微软雅黑" panose="020B0503020204020204" charset="-122"/>
                    <a:ea typeface="微软雅黑" panose="020B0503020204020204" charset="-122"/>
                  </a:endParaRPr>
                </a:p>
              </p:txBody>
            </p:sp>
            <p:cxnSp>
              <p:nvCxnSpPr>
                <p:cNvPr id="141" name="直接连接符 140"/>
                <p:cNvCxnSpPr/>
                <p:nvPr/>
              </p:nvCxnSpPr>
              <p:spPr>
                <a:xfrm flipH="1">
                  <a:off x="3630663" y="1650734"/>
                  <a:ext cx="161526" cy="618989"/>
                </a:xfrm>
                <a:prstGeom prst="line">
                  <a:avLst/>
                </a:prstGeom>
                <a:grpFill/>
                <a:ln w="19050" cmpd="sng">
                  <a:solidFill>
                    <a:srgbClr val="4831D3"/>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142" name="直接连接符 141"/>
                <p:cNvCxnSpPr>
                  <a:endCxn id="8" idx="2"/>
                </p:cNvCxnSpPr>
                <p:nvPr/>
              </p:nvCxnSpPr>
              <p:spPr>
                <a:xfrm flipV="1">
                  <a:off x="4045815" y="2906537"/>
                  <a:ext cx="618685" cy="814577"/>
                </a:xfrm>
                <a:prstGeom prst="line">
                  <a:avLst/>
                </a:prstGeom>
                <a:grpFill/>
                <a:ln w="19050" cmpd="sng">
                  <a:solidFill>
                    <a:srgbClr val="4831D3"/>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46" name="文本框 20"/>
                <p:cNvSpPr txBox="1"/>
                <p:nvPr/>
              </p:nvSpPr>
              <p:spPr>
                <a:xfrm flipH="1">
                  <a:off x="3325177" y="3874385"/>
                  <a:ext cx="811262" cy="676805"/>
                </a:xfrm>
                <a:prstGeom prst="rect">
                  <a:avLst/>
                </a:prstGeom>
                <a:grpFill/>
                <a:ln w="19050">
                  <a:noFill/>
                  <a:miter/>
                </a:ln>
                <a:effectLst>
                  <a:outerShdw sx="999" sy="999" algn="ctr" rotWithShape="0">
                    <a:srgbClr val="000000"/>
                  </a:outerShdw>
                </a:effectLst>
              </p:spPr>
              <p:txBody>
                <a:bodyPr wrap="square" lIns="68580" tIns="34290" rIns="68580" bIns="34290" anchor="t">
                  <a:spAutoFit/>
                </a:bodyPr>
                <a:lstStyle>
                  <a:defPPr>
                    <a:defRPr lang="zh-CN"/>
                  </a:defPPr>
                  <a:lvl1pPr lvl="0" algn="ctr">
                    <a:defRPr sz="2100">
                      <a:latin typeface="汉仪颜楷W" panose="00020600040101010101" charset="-122"/>
                      <a:ea typeface="汉仪颜楷W" panose="00020600040101010101" charset="-122"/>
                    </a:defRPr>
                  </a:lvl1pPr>
                </a:lstStyle>
                <a:p>
                  <a:pPr defTabSz="685800"/>
                  <a:r>
                    <a:rPr lang="zh-CN" altLang="en-US" sz="1400" b="1" dirty="0">
                      <a:solidFill>
                        <a:srgbClr val="202020"/>
                      </a:solidFill>
                      <a:latin typeface="微软雅黑" panose="020B0503020204020204" charset="-122"/>
                      <a:ea typeface="微软雅黑" panose="020B0503020204020204" charset="-122"/>
                      <a:sym typeface="汉仪颜楷W" panose="00020600040101010101" charset="-122"/>
                    </a:rPr>
                    <a:t>时空</a:t>
                  </a:r>
                  <a:endParaRPr lang="en-US" altLang="zh-CN" sz="1400" b="1" dirty="0">
                    <a:solidFill>
                      <a:srgbClr val="202020"/>
                    </a:solidFill>
                    <a:latin typeface="微软雅黑" panose="020B0503020204020204" charset="-122"/>
                    <a:ea typeface="微软雅黑" panose="020B0503020204020204" charset="-122"/>
                    <a:sym typeface="汉仪颜楷W" panose="00020600040101010101" charset="-122"/>
                  </a:endParaRPr>
                </a:p>
                <a:p>
                  <a:pPr defTabSz="685800"/>
                  <a:r>
                    <a:rPr lang="zh-CN" altLang="en-US" sz="1400" b="1" dirty="0">
                      <a:solidFill>
                        <a:srgbClr val="202020"/>
                      </a:solidFill>
                      <a:latin typeface="微软雅黑" panose="020B0503020204020204" charset="-122"/>
                      <a:ea typeface="微软雅黑" panose="020B0503020204020204" charset="-122"/>
                      <a:sym typeface="汉仪颜楷W" panose="00020600040101010101" charset="-122"/>
                    </a:rPr>
                    <a:t>观念</a:t>
                  </a:r>
                </a:p>
              </p:txBody>
            </p:sp>
            <p:sp>
              <p:nvSpPr>
                <p:cNvPr id="147" name="文本框 20"/>
                <p:cNvSpPr txBox="1"/>
                <p:nvPr/>
              </p:nvSpPr>
              <p:spPr>
                <a:xfrm flipH="1">
                  <a:off x="3129116" y="2368364"/>
                  <a:ext cx="865288" cy="676805"/>
                </a:xfrm>
                <a:prstGeom prst="rect">
                  <a:avLst/>
                </a:prstGeom>
                <a:grpFill/>
                <a:ln w="19050">
                  <a:noFill/>
                  <a:miter/>
                </a:ln>
                <a:effectLst>
                  <a:outerShdw sx="999" sy="999" algn="ctr" rotWithShape="0">
                    <a:srgbClr val="000000"/>
                  </a:outerShdw>
                </a:effectLst>
              </p:spPr>
              <p:txBody>
                <a:bodyPr wrap="square" lIns="68580" tIns="34290" rIns="68580" bIns="34290" anchor="t">
                  <a:spAutoFit/>
                </a:bodyPr>
                <a:lstStyle>
                  <a:defPPr>
                    <a:defRPr lang="zh-CN"/>
                  </a:defPPr>
                  <a:lvl1pPr lvl="0" algn="ctr">
                    <a:defRPr sz="2100">
                      <a:latin typeface="汉仪颜楷W" panose="00020600040101010101" charset="-122"/>
                      <a:ea typeface="汉仪颜楷W" panose="00020600040101010101" charset="-122"/>
                    </a:defRPr>
                  </a:lvl1pPr>
                </a:lstStyle>
                <a:p>
                  <a:pPr defTabSz="685800"/>
                  <a:r>
                    <a:rPr lang="zh-CN" altLang="en-US" sz="1400" b="1" dirty="0">
                      <a:solidFill>
                        <a:srgbClr val="202020"/>
                      </a:solidFill>
                      <a:latin typeface="微软雅黑" panose="020B0503020204020204" charset="-122"/>
                      <a:ea typeface="微软雅黑" panose="020B0503020204020204" charset="-122"/>
                      <a:sym typeface="汉仪颜楷W" panose="00020600040101010101" charset="-122"/>
                    </a:rPr>
                    <a:t>史料</a:t>
                  </a:r>
                  <a:endParaRPr lang="en-US" altLang="zh-CN" sz="1400" b="1" dirty="0">
                    <a:solidFill>
                      <a:srgbClr val="202020"/>
                    </a:solidFill>
                    <a:latin typeface="微软雅黑" panose="020B0503020204020204" charset="-122"/>
                    <a:ea typeface="微软雅黑" panose="020B0503020204020204" charset="-122"/>
                    <a:sym typeface="汉仪颜楷W" panose="00020600040101010101" charset="-122"/>
                  </a:endParaRPr>
                </a:p>
                <a:p>
                  <a:pPr defTabSz="685800"/>
                  <a:r>
                    <a:rPr lang="zh-CN" altLang="en-US" sz="1400" b="1" dirty="0">
                      <a:solidFill>
                        <a:srgbClr val="202020"/>
                      </a:solidFill>
                      <a:latin typeface="微软雅黑" panose="020B0503020204020204" charset="-122"/>
                      <a:ea typeface="微软雅黑" panose="020B0503020204020204" charset="-122"/>
                      <a:sym typeface="汉仪颜楷W" panose="00020600040101010101" charset="-122"/>
                    </a:rPr>
                    <a:t>实证</a:t>
                  </a:r>
                </a:p>
              </p:txBody>
            </p:sp>
            <p:sp>
              <p:nvSpPr>
                <p:cNvPr id="148" name="文本框 20"/>
                <p:cNvSpPr txBox="1"/>
                <p:nvPr/>
              </p:nvSpPr>
              <p:spPr>
                <a:xfrm flipH="1">
                  <a:off x="4341216" y="1999825"/>
                  <a:ext cx="811262" cy="676805"/>
                </a:xfrm>
                <a:prstGeom prst="rect">
                  <a:avLst/>
                </a:prstGeom>
                <a:grpFill/>
                <a:ln w="19050">
                  <a:noFill/>
                  <a:miter/>
                </a:ln>
                <a:effectLst>
                  <a:outerShdw sx="999" sy="999" algn="ctr" rotWithShape="0">
                    <a:srgbClr val="000000"/>
                  </a:outerShdw>
                </a:effectLst>
              </p:spPr>
              <p:txBody>
                <a:bodyPr wrap="square" lIns="68580" tIns="34290" rIns="68580" bIns="34290" anchor="t">
                  <a:spAutoFit/>
                </a:bodyPr>
                <a:lstStyle>
                  <a:defPPr>
                    <a:defRPr lang="zh-CN"/>
                  </a:defPPr>
                  <a:lvl1pPr lvl="0" algn="ctr">
                    <a:defRPr sz="2100">
                      <a:latin typeface="汉仪颜楷W" panose="00020600040101010101" charset="-122"/>
                      <a:ea typeface="汉仪颜楷W" panose="00020600040101010101" charset="-122"/>
                    </a:defRPr>
                  </a:lvl1pPr>
                </a:lstStyle>
                <a:p>
                  <a:pPr defTabSz="685800"/>
                  <a:r>
                    <a:rPr lang="zh-CN" altLang="en-US" sz="1400" b="1" dirty="0">
                      <a:solidFill>
                        <a:srgbClr val="202020"/>
                      </a:solidFill>
                      <a:latin typeface="微软雅黑" panose="020B0503020204020204" charset="-122"/>
                      <a:ea typeface="微软雅黑" panose="020B0503020204020204" charset="-122"/>
                      <a:sym typeface="汉仪颜楷W" panose="00020600040101010101" charset="-122"/>
                    </a:rPr>
                    <a:t>历史</a:t>
                  </a:r>
                  <a:endParaRPr lang="en-US" altLang="zh-CN" sz="1400" b="1" dirty="0">
                    <a:solidFill>
                      <a:srgbClr val="202020"/>
                    </a:solidFill>
                    <a:latin typeface="微软雅黑" panose="020B0503020204020204" charset="-122"/>
                    <a:ea typeface="微软雅黑" panose="020B0503020204020204" charset="-122"/>
                    <a:sym typeface="汉仪颜楷W" panose="00020600040101010101" charset="-122"/>
                  </a:endParaRPr>
                </a:p>
                <a:p>
                  <a:pPr defTabSz="685800"/>
                  <a:r>
                    <a:rPr lang="zh-CN" altLang="en-US" sz="1400" b="1" dirty="0">
                      <a:solidFill>
                        <a:srgbClr val="202020"/>
                      </a:solidFill>
                      <a:latin typeface="微软雅黑" panose="020B0503020204020204" charset="-122"/>
                      <a:ea typeface="微软雅黑" panose="020B0503020204020204" charset="-122"/>
                      <a:sym typeface="汉仪颜楷W" panose="00020600040101010101" charset="-122"/>
                    </a:rPr>
                    <a:t>解释</a:t>
                  </a:r>
                </a:p>
              </p:txBody>
            </p:sp>
          </p:grpSp>
          <p:sp>
            <p:nvSpPr>
              <p:cNvPr id="6" name="圆角矩形 5"/>
              <p:cNvSpPr/>
              <p:nvPr/>
            </p:nvSpPr>
            <p:spPr>
              <a:xfrm>
                <a:off x="6478" y="5249"/>
                <a:ext cx="3332" cy="1390"/>
              </a:xfrm>
              <a:prstGeom prst="roundRect">
                <a:avLst/>
              </a:prstGeom>
              <a:solidFill>
                <a:srgbClr val="FFC000"/>
              </a:solidFill>
              <a:ln w="19050" cmpd="sng">
                <a:solidFill>
                  <a:srgbClr val="4831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200" b="1">
                    <a:solidFill>
                      <a:schemeClr val="tx1"/>
                    </a:solidFill>
                    <a:latin typeface="微软雅黑" panose="020B0503020204020204" charset="-122"/>
                    <a:ea typeface="微软雅黑" panose="020B0503020204020204" charset="-122"/>
                  </a:rPr>
                  <a:t>通过全球流动、文明影响的</a:t>
                </a:r>
                <a:r>
                  <a:rPr lang="zh-CN" altLang="en-US" sz="1200" b="1">
                    <a:solidFill>
                      <a:srgbClr val="2D2DFF"/>
                    </a:solidFill>
                    <a:latin typeface="微软雅黑" panose="020B0503020204020204" charset="-122"/>
                    <a:ea typeface="微软雅黑" panose="020B0503020204020204" charset="-122"/>
                  </a:rPr>
                  <a:t>史实</a:t>
                </a:r>
                <a:r>
                  <a:rPr lang="zh-CN" altLang="en-US" sz="1200" b="1">
                    <a:solidFill>
                      <a:schemeClr val="tx1"/>
                    </a:solidFill>
                    <a:latin typeface="微软雅黑" panose="020B0503020204020204" charset="-122"/>
                    <a:ea typeface="微软雅黑" panose="020B0503020204020204" charset="-122"/>
                  </a:rPr>
                  <a:t>，学生理性认识新航路开辟是人类从分散走向整体的</a:t>
                </a:r>
                <a:r>
                  <a:rPr lang="zh-CN" altLang="en-US" sz="1200" b="1">
                    <a:solidFill>
                      <a:srgbClr val="2D2DFF"/>
                    </a:solidFill>
                    <a:latin typeface="微软雅黑" panose="020B0503020204020204" charset="-122"/>
                    <a:ea typeface="微软雅黑" panose="020B0503020204020204" charset="-122"/>
                  </a:rPr>
                  <a:t>重要节点</a:t>
                </a:r>
              </a:p>
            </p:txBody>
          </p:sp>
          <p:sp>
            <p:nvSpPr>
              <p:cNvPr id="9" name="文本框 20"/>
              <p:cNvSpPr txBox="1"/>
              <p:nvPr/>
            </p:nvSpPr>
            <p:spPr>
              <a:xfrm rot="1080000" flipH="1">
                <a:off x="5089" y="5490"/>
                <a:ext cx="894" cy="786"/>
              </a:xfrm>
              <a:prstGeom prst="rect">
                <a:avLst/>
              </a:prstGeom>
              <a:solidFill>
                <a:srgbClr val="FFC000"/>
              </a:solidFill>
              <a:ln w="19050">
                <a:noFill/>
                <a:miter/>
              </a:ln>
              <a:effectLst>
                <a:outerShdw sx="999" sy="999" algn="ctr" rotWithShape="0">
                  <a:srgbClr val="000000"/>
                </a:outerShdw>
              </a:effectLst>
            </p:spPr>
            <p:txBody>
              <a:bodyPr wrap="square" lIns="68580" tIns="34290" rIns="68580" bIns="34290" anchor="t">
                <a:spAutoFit/>
              </a:bodyPr>
              <a:lstStyle>
                <a:defPPr>
                  <a:defRPr lang="zh-CN"/>
                </a:defPPr>
                <a:lvl1pPr lvl="0" algn="ctr">
                  <a:defRPr sz="2100">
                    <a:latin typeface="汉仪颜楷W" panose="00020600040101010101" charset="-122"/>
                    <a:ea typeface="汉仪颜楷W" panose="00020600040101010101" charset="-122"/>
                  </a:defRPr>
                </a:lvl1pPr>
              </a:lstStyle>
              <a:p>
                <a:pPr defTabSz="685800"/>
                <a:r>
                  <a:rPr lang="zh-CN" altLang="en-US" sz="1400" b="1" dirty="0">
                    <a:solidFill>
                      <a:srgbClr val="202020"/>
                    </a:solidFill>
                    <a:latin typeface="微软雅黑" panose="020B0503020204020204" charset="-122"/>
                    <a:ea typeface="微软雅黑" panose="020B0503020204020204" charset="-122"/>
                    <a:sym typeface="汉仪颜楷W" panose="00020600040101010101" charset="-122"/>
                  </a:rPr>
                  <a:t>唯物</a:t>
                </a:r>
              </a:p>
              <a:p>
                <a:pPr defTabSz="685800"/>
                <a:r>
                  <a:rPr lang="zh-CN" altLang="en-US" sz="1400" b="1" dirty="0">
                    <a:solidFill>
                      <a:srgbClr val="202020"/>
                    </a:solidFill>
                    <a:latin typeface="微软雅黑" panose="020B0503020204020204" charset="-122"/>
                    <a:ea typeface="微软雅黑" panose="020B0503020204020204" charset="-122"/>
                    <a:sym typeface="汉仪颜楷W" panose="00020600040101010101" charset="-122"/>
                  </a:rPr>
                  <a:t>史观</a:t>
                </a:r>
              </a:p>
            </p:txBody>
          </p:sp>
          <p:sp>
            <p:nvSpPr>
              <p:cNvPr id="10" name="圆角矩形 9"/>
              <p:cNvSpPr/>
              <p:nvPr/>
            </p:nvSpPr>
            <p:spPr>
              <a:xfrm>
                <a:off x="1797" y="6264"/>
                <a:ext cx="2400" cy="2853"/>
              </a:xfrm>
              <a:prstGeom prst="roundRect">
                <a:avLst/>
              </a:prstGeom>
              <a:solidFill>
                <a:srgbClr val="FFC000"/>
              </a:solidFill>
              <a:ln w="19050" cmpd="sng">
                <a:solidFill>
                  <a:srgbClr val="4831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200" b="1">
                    <a:solidFill>
                      <a:schemeClr val="tx1"/>
                    </a:solidFill>
                    <a:latin typeface="微软雅黑" panose="020B0503020204020204" charset="-122"/>
                    <a:ea typeface="微软雅黑" panose="020B0503020204020204" charset="-122"/>
                  </a:rPr>
                  <a:t>通过材料分析学生能归纳新航路开辟动因及条件，理解由</a:t>
                </a:r>
                <a:r>
                  <a:rPr lang="zh-CN" altLang="en-US" sz="1200" b="1">
                    <a:solidFill>
                      <a:srgbClr val="2D2DFF"/>
                    </a:solidFill>
                    <a:latin typeface="微软雅黑" panose="020B0503020204020204" charset="-122"/>
                    <a:ea typeface="微软雅黑" panose="020B0503020204020204" charset="-122"/>
                  </a:rPr>
                  <a:t>综合因素推动欧洲人迈向海洋和人类认识世界能力改变</a:t>
                </a:r>
              </a:p>
            </p:txBody>
          </p:sp>
          <p:sp>
            <p:nvSpPr>
              <p:cNvPr id="11" name="圆角矩形 10"/>
              <p:cNvSpPr/>
              <p:nvPr/>
            </p:nvSpPr>
            <p:spPr>
              <a:xfrm>
                <a:off x="6409" y="8606"/>
                <a:ext cx="3073" cy="1484"/>
              </a:xfrm>
              <a:prstGeom prst="roundRect">
                <a:avLst/>
              </a:prstGeom>
              <a:solidFill>
                <a:srgbClr val="FFC000"/>
              </a:solidFill>
              <a:ln w="19050" cmpd="sng">
                <a:solidFill>
                  <a:srgbClr val="4831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200" b="1">
                    <a:solidFill>
                      <a:schemeClr val="tx1"/>
                    </a:solidFill>
                    <a:latin typeface="微软雅黑" panose="020B0503020204020204" charset="-122"/>
                    <a:ea typeface="微软雅黑" panose="020B0503020204020204" charset="-122"/>
                  </a:rPr>
                  <a:t>通过</a:t>
                </a:r>
                <a:r>
                  <a:rPr lang="zh-CN" altLang="en-US" sz="1200" b="1">
                    <a:solidFill>
                      <a:schemeClr val="tx1"/>
                    </a:solidFill>
                    <a:latin typeface="微软雅黑" panose="020B0503020204020204" charset="-122"/>
                    <a:ea typeface="微软雅黑" panose="020B0503020204020204" charset="-122"/>
                    <a:sym typeface="+mn-ea"/>
                  </a:rPr>
                  <a:t>时空</a:t>
                </a:r>
                <a:r>
                  <a:rPr lang="zh-CN" altLang="en-US" sz="1200" b="1">
                    <a:solidFill>
                      <a:schemeClr val="tx1"/>
                    </a:solidFill>
                    <a:latin typeface="微软雅黑" panose="020B0503020204020204" charset="-122"/>
                    <a:ea typeface="微软雅黑" panose="020B0503020204020204" charset="-122"/>
                  </a:rPr>
                  <a:t>图文材料，梳理新航路开辟的时序</a:t>
                </a:r>
                <a:r>
                  <a:rPr lang="zh-CN" altLang="en-US" sz="1200" b="1">
                    <a:solidFill>
                      <a:srgbClr val="2D2DFF"/>
                    </a:solidFill>
                    <a:latin typeface="微软雅黑" panose="020B0503020204020204" charset="-122"/>
                    <a:ea typeface="微软雅黑" panose="020B0503020204020204" charset="-122"/>
                  </a:rPr>
                  <a:t>大事件，</a:t>
                </a:r>
                <a:r>
                  <a:rPr lang="zh-CN" altLang="en-US" sz="1200" b="1">
                    <a:solidFill>
                      <a:schemeClr val="tx1"/>
                    </a:solidFill>
                    <a:latin typeface="微软雅黑" panose="020B0503020204020204" charset="-122"/>
                    <a:ea typeface="微软雅黑" panose="020B0503020204020204" charset="-122"/>
                  </a:rPr>
                  <a:t>知道开辟的</a:t>
                </a:r>
                <a:r>
                  <a:rPr lang="zh-CN" altLang="en-US" sz="1200" b="1">
                    <a:solidFill>
                      <a:srgbClr val="2D2DFF"/>
                    </a:solidFill>
                    <a:latin typeface="微软雅黑" panose="020B0503020204020204" charset="-122"/>
                    <a:ea typeface="微软雅黑" panose="020B0503020204020204" charset="-122"/>
                  </a:rPr>
                  <a:t>具体线路</a:t>
                </a:r>
              </a:p>
            </p:txBody>
          </p:sp>
        </p:grpSp>
      </p:grpSp>
      <p:grpSp>
        <p:nvGrpSpPr>
          <p:cNvPr id="29" name="组合 28"/>
          <p:cNvGrpSpPr/>
          <p:nvPr/>
        </p:nvGrpSpPr>
        <p:grpSpPr>
          <a:xfrm>
            <a:off x="5466080" y="3176270"/>
            <a:ext cx="6647180" cy="3613785"/>
            <a:chOff x="8608" y="5002"/>
            <a:chExt cx="10468" cy="5691"/>
          </a:xfrm>
        </p:grpSpPr>
        <p:pic>
          <p:nvPicPr>
            <p:cNvPr id="3661829" name="22lsxflx53.jpg"/>
            <p:cNvPicPr>
              <a:picLocks noChangeAspect="1"/>
            </p:cNvPicPr>
            <p:nvPr/>
          </p:nvPicPr>
          <p:blipFill>
            <a:blip r:embed="rId2"/>
            <a:stretch>
              <a:fillRect/>
            </a:stretch>
          </p:blipFill>
          <p:spPr>
            <a:xfrm>
              <a:off x="8608" y="5020"/>
              <a:ext cx="5257" cy="5667"/>
            </a:xfrm>
            <a:prstGeom prst="rect">
              <a:avLst/>
            </a:prstGeom>
            <a:noFill/>
            <a:ln w="9525">
              <a:noFill/>
            </a:ln>
          </p:spPr>
        </p:pic>
        <p:pic>
          <p:nvPicPr>
            <p:cNvPr id="3568665" name="22lsxflx54.jpg"/>
            <p:cNvPicPr>
              <a:picLocks noChangeAspect="1"/>
            </p:cNvPicPr>
            <p:nvPr/>
          </p:nvPicPr>
          <p:blipFill>
            <a:blip r:embed="rId3"/>
            <a:stretch>
              <a:fillRect/>
            </a:stretch>
          </p:blipFill>
          <p:spPr>
            <a:xfrm>
              <a:off x="13819" y="5002"/>
              <a:ext cx="5257" cy="5691"/>
            </a:xfrm>
            <a:prstGeom prst="rect">
              <a:avLst/>
            </a:prstGeom>
            <a:noFill/>
            <a:ln w="9525">
              <a:noFill/>
            </a:ln>
          </p:spPr>
        </p:pic>
      </p:grpSp>
      <p:sp>
        <p:nvSpPr>
          <p:cNvPr id="32" name="文本框 31"/>
          <p:cNvSpPr txBox="1"/>
          <p:nvPr/>
        </p:nvSpPr>
        <p:spPr>
          <a:xfrm>
            <a:off x="421005" y="3347085"/>
            <a:ext cx="1333500" cy="368300"/>
          </a:xfrm>
          <a:prstGeom prst="rect">
            <a:avLst/>
          </a:prstGeom>
          <a:solidFill>
            <a:srgbClr val="FFC000"/>
          </a:solidFill>
          <a:ln w="1905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zh-CN" altLang="en-US" b="1">
                <a:solidFill>
                  <a:srgbClr val="2D2DFF"/>
                </a:solidFill>
                <a:latin typeface="+mj-ea"/>
                <a:ea typeface="+mj-ea"/>
              </a:rPr>
              <a:t>教学目标</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4" grpId="0" bldLvl="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E7E9907-2265-9389-B92E-834EA5FD6ADF}"/>
              </a:ext>
            </a:extLst>
          </p:cNvPr>
          <p:cNvSpPr txBox="1"/>
          <p:nvPr/>
        </p:nvSpPr>
        <p:spPr>
          <a:xfrm>
            <a:off x="3489415" y="141396"/>
            <a:ext cx="4894289" cy="461665"/>
          </a:xfrm>
          <a:prstGeom prst="rect">
            <a:avLst/>
          </a:prstGeom>
          <a:ln>
            <a:solidFill>
              <a:srgbClr val="2D2DFF"/>
            </a:solidFill>
          </a:ln>
        </p:spPr>
        <p:style>
          <a:lnRef idx="1">
            <a:schemeClr val="accent2"/>
          </a:lnRef>
          <a:fillRef idx="2">
            <a:schemeClr val="accent2"/>
          </a:fillRef>
          <a:effectRef idx="1">
            <a:schemeClr val="accent2"/>
          </a:effectRef>
          <a:fontRef idx="minor">
            <a:schemeClr val="dk1"/>
          </a:fontRef>
        </p:style>
        <p:txBody>
          <a:bodyPr wrap="none" rtlCol="0" anchor="t">
            <a:spAutoFit/>
          </a:bodyPr>
          <a:lstStyle/>
          <a:p>
            <a:r>
              <a:rPr lang="zh-CN" altLang="en-US" sz="2400" b="1" dirty="0">
                <a:latin typeface="微软雅黑" panose="020B0503020204020204" charset="-122"/>
                <a:ea typeface="微软雅黑" panose="020B0503020204020204" charset="-122"/>
                <a:sym typeface="+mn-ea"/>
              </a:rPr>
              <a:t>二、理解课标精神，</a:t>
            </a:r>
            <a:r>
              <a:rPr lang="en-US" altLang="zh-CN" sz="2400" b="1" dirty="0">
                <a:latin typeface="微软雅黑" panose="020B0503020204020204" charset="-122"/>
                <a:ea typeface="微软雅黑" panose="020B0503020204020204" charset="-122"/>
                <a:sym typeface="+mn-ea"/>
              </a:rPr>
              <a:t> </a:t>
            </a:r>
            <a:r>
              <a:rPr lang="zh-CN" altLang="en-US" sz="2400" b="1" dirty="0">
                <a:latin typeface="微软雅黑" panose="020B0503020204020204" charset="-122"/>
                <a:ea typeface="微软雅黑" panose="020B0503020204020204" charset="-122"/>
                <a:sym typeface="+mn-ea"/>
              </a:rPr>
              <a:t>确定教学主题</a:t>
            </a:r>
          </a:p>
        </p:txBody>
      </p:sp>
      <p:sp>
        <p:nvSpPr>
          <p:cNvPr id="3" name="文本框 2">
            <a:extLst>
              <a:ext uri="{FF2B5EF4-FFF2-40B4-BE49-F238E27FC236}">
                <a16:creationId xmlns:a16="http://schemas.microsoft.com/office/drawing/2014/main" id="{175A25CA-0D6D-37AA-4369-0BD9AC876F2C}"/>
              </a:ext>
            </a:extLst>
          </p:cNvPr>
          <p:cNvSpPr txBox="1"/>
          <p:nvPr/>
        </p:nvSpPr>
        <p:spPr>
          <a:xfrm>
            <a:off x="155120" y="1221937"/>
            <a:ext cx="11887200" cy="646331"/>
          </a:xfrm>
          <a:prstGeom prst="rect">
            <a:avLst/>
          </a:prstGeom>
          <a:solidFill>
            <a:srgbClr val="FF0000"/>
          </a:solidFill>
          <a:ln w="28575">
            <a:solidFill>
              <a:srgbClr val="2D2DFF"/>
            </a:solidFill>
          </a:ln>
        </p:spPr>
        <p:txBody>
          <a:bodyPr wrap="square" rtlCol="0">
            <a:spAutoFit/>
          </a:bodyPr>
          <a:lstStyle/>
          <a:p>
            <a:r>
              <a:rPr lang="zh-CN" altLang="en-US" b="1" dirty="0">
                <a:latin typeface="+mj-ea"/>
                <a:ea typeface="+mj-ea"/>
              </a:rPr>
              <a:t>重视</a:t>
            </a:r>
            <a:r>
              <a:rPr lang="zh-CN" altLang="en-US" b="1" u="sng" dirty="0">
                <a:latin typeface="+mj-ea"/>
                <a:ea typeface="+mj-ea"/>
              </a:rPr>
              <a:t>以“</a:t>
            </a:r>
            <a:r>
              <a:rPr lang="zh-CN" altLang="en-US" b="1" u="sng" dirty="0">
                <a:solidFill>
                  <a:srgbClr val="2D2DFF"/>
                </a:solidFill>
                <a:latin typeface="+mj-ea"/>
                <a:ea typeface="+mj-ea"/>
              </a:rPr>
              <a:t>学科大概念”</a:t>
            </a:r>
            <a:r>
              <a:rPr lang="zh-CN" altLang="en-US" b="1" dirty="0">
                <a:solidFill>
                  <a:srgbClr val="2D2DFF"/>
                </a:solidFill>
                <a:latin typeface="+mj-ea"/>
                <a:ea typeface="+mj-ea"/>
              </a:rPr>
              <a:t>为核心</a:t>
            </a:r>
            <a:r>
              <a:rPr lang="zh-CN" altLang="en-US" b="1" dirty="0">
                <a:latin typeface="+mj-ea"/>
                <a:ea typeface="+mj-ea"/>
              </a:rPr>
              <a:t>，使课程内容结构化，以“</a:t>
            </a:r>
            <a:r>
              <a:rPr lang="zh-CN" altLang="en-US" b="1" dirty="0">
                <a:solidFill>
                  <a:srgbClr val="2D2DFF"/>
                </a:solidFill>
                <a:latin typeface="+mj-ea"/>
                <a:ea typeface="+mj-ea"/>
              </a:rPr>
              <a:t>主题”为引领</a:t>
            </a:r>
            <a:r>
              <a:rPr lang="zh-CN" altLang="en-US" b="1" dirty="0">
                <a:latin typeface="+mj-ea"/>
                <a:ea typeface="+mj-ea"/>
              </a:rPr>
              <a:t>， 使课程内容情境化，促进学科核心素养的落实（课标</a:t>
            </a:r>
            <a:r>
              <a:rPr lang="en-US" altLang="zh-CN" b="1" dirty="0">
                <a:latin typeface="+mj-ea"/>
                <a:ea typeface="+mj-ea"/>
              </a:rPr>
              <a:t>P4</a:t>
            </a:r>
            <a:r>
              <a:rPr lang="zh-CN" altLang="en-US" b="1" dirty="0">
                <a:latin typeface="+mj-ea"/>
                <a:ea typeface="+mj-ea"/>
              </a:rPr>
              <a:t>）。</a:t>
            </a:r>
            <a:r>
              <a:rPr lang="zh-CN" altLang="en-US" b="0" i="0" dirty="0">
                <a:solidFill>
                  <a:srgbClr val="000000"/>
                </a:solidFill>
                <a:effectLst/>
                <a:latin typeface="Microsoft Yahei" panose="020B0503020204020204" pitchFamily="34" charset="-122"/>
                <a:ea typeface="Microsoft Yahei" panose="020B0503020204020204" pitchFamily="34" charset="-122"/>
              </a:rPr>
              <a:t>可见，“大概念”与“大主题”是构建高中历史课程内容的重要理论基础。</a:t>
            </a:r>
            <a:endParaRPr lang="zh-CN" altLang="en-US" b="1" dirty="0">
              <a:latin typeface="+mj-ea"/>
              <a:ea typeface="+mj-ea"/>
            </a:endParaRPr>
          </a:p>
        </p:txBody>
      </p:sp>
      <p:sp>
        <p:nvSpPr>
          <p:cNvPr id="5" name="文本框 4">
            <a:extLst>
              <a:ext uri="{FF2B5EF4-FFF2-40B4-BE49-F238E27FC236}">
                <a16:creationId xmlns:a16="http://schemas.microsoft.com/office/drawing/2014/main" id="{AD429652-9529-71FA-7CB9-C837AB145C9E}"/>
              </a:ext>
            </a:extLst>
          </p:cNvPr>
          <p:cNvSpPr txBox="1"/>
          <p:nvPr/>
        </p:nvSpPr>
        <p:spPr>
          <a:xfrm>
            <a:off x="152401" y="1936558"/>
            <a:ext cx="11887199" cy="646331"/>
          </a:xfrm>
          <a:prstGeom prst="rect">
            <a:avLst/>
          </a:prstGeom>
          <a:ln w="28575">
            <a:solidFill>
              <a:srgbClr val="20202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b="1" i="0" dirty="0">
                <a:solidFill>
                  <a:srgbClr val="000000"/>
                </a:solidFill>
                <a:effectLst/>
                <a:latin typeface="Microsoft Yahei" panose="020B0503020204020204" pitchFamily="34" charset="-122"/>
                <a:ea typeface="Microsoft Yahei" panose="020B0503020204020204" pitchFamily="34" charset="-122"/>
              </a:rPr>
              <a:t>“大概念</a:t>
            </a:r>
            <a:r>
              <a:rPr lang="zh-CN" altLang="en-US" b="0" i="0" dirty="0">
                <a:solidFill>
                  <a:srgbClr val="000000"/>
                </a:solidFill>
                <a:effectLst/>
                <a:latin typeface="Microsoft Yahei" panose="020B0503020204020204" pitchFamily="34" charset="-122"/>
                <a:ea typeface="Microsoft Yahei" panose="020B0503020204020204" pitchFamily="34" charset="-122"/>
              </a:rPr>
              <a:t>”是一个具有复杂内涵的</a:t>
            </a:r>
            <a:r>
              <a:rPr lang="zh-CN" altLang="en-US" b="0" i="0" dirty="0">
                <a:solidFill>
                  <a:srgbClr val="2D2DFF"/>
                </a:solidFill>
                <a:effectLst/>
                <a:latin typeface="Microsoft Yahei" panose="020B0503020204020204" pitchFamily="34" charset="-122"/>
                <a:ea typeface="Microsoft Yahei" panose="020B0503020204020204" pitchFamily="34" charset="-122"/>
              </a:rPr>
              <a:t>教育理念</a:t>
            </a:r>
            <a:r>
              <a:rPr lang="zh-CN" altLang="en-US" b="0" i="0" dirty="0">
                <a:solidFill>
                  <a:srgbClr val="000000"/>
                </a:solidFill>
                <a:effectLst/>
                <a:latin typeface="Microsoft Yahei" panose="020B0503020204020204" pitchFamily="34" charset="-122"/>
                <a:ea typeface="Microsoft Yahei" panose="020B0503020204020204" pitchFamily="34" charset="-122"/>
              </a:rPr>
              <a:t>，是一种高度形式化、兼具认识论与方法论意义、普适性极强的概念，作为一种深刻思想、学说的负载体，已成为</a:t>
            </a:r>
            <a:r>
              <a:rPr lang="zh-CN" altLang="en-US" b="1" i="0" dirty="0">
                <a:solidFill>
                  <a:srgbClr val="2D2DFF"/>
                </a:solidFill>
                <a:effectLst/>
                <a:latin typeface="Microsoft Yahei" panose="020B0503020204020204" pitchFamily="34" charset="-122"/>
                <a:ea typeface="Microsoft Yahei" panose="020B0503020204020204" pitchFamily="34" charset="-122"/>
              </a:rPr>
              <a:t>“思想之网”的联结枢纽</a:t>
            </a:r>
            <a:r>
              <a:rPr lang="zh-CN" altLang="en-US" b="0" i="0" dirty="0">
                <a:solidFill>
                  <a:srgbClr val="000000"/>
                </a:solidFill>
                <a:effectLst/>
                <a:latin typeface="Microsoft Yahei" panose="020B0503020204020204" pitchFamily="34" charset="-122"/>
                <a:ea typeface="Microsoft Yahei" panose="020B0503020204020204" pitchFamily="34" charset="-122"/>
              </a:rPr>
              <a:t>。</a:t>
            </a:r>
            <a:r>
              <a:rPr lang="en-US" altLang="zh-CN" b="0" i="0" dirty="0">
                <a:solidFill>
                  <a:srgbClr val="000000"/>
                </a:solidFill>
                <a:effectLst/>
                <a:latin typeface="Microsoft Yahei" panose="020B0503020204020204" pitchFamily="34" charset="-122"/>
                <a:ea typeface="Microsoft Yahei" panose="020B0503020204020204" pitchFamily="34" charset="-122"/>
              </a:rPr>
              <a:t>——</a:t>
            </a:r>
            <a:r>
              <a:rPr lang="zh-CN" altLang="en-US" b="0" i="0" dirty="0">
                <a:solidFill>
                  <a:srgbClr val="000000"/>
                </a:solidFill>
                <a:effectLst/>
                <a:latin typeface="Microsoft Yahei" panose="020B0503020204020204" pitchFamily="34" charset="-122"/>
                <a:ea typeface="Microsoft Yahei" panose="020B0503020204020204" pitchFamily="34" charset="-122"/>
              </a:rPr>
              <a:t>赵康</a:t>
            </a:r>
            <a:r>
              <a:rPr lang="en-US" altLang="zh-CN" b="0" i="0" dirty="0">
                <a:solidFill>
                  <a:srgbClr val="000000"/>
                </a:solidFill>
                <a:effectLst/>
                <a:latin typeface="Microsoft Yahei" panose="020B0503020204020204" pitchFamily="34" charset="-122"/>
                <a:ea typeface="Microsoft Yahei" panose="020B0503020204020204" pitchFamily="34" charset="-122"/>
              </a:rPr>
              <a:t>.《</a:t>
            </a:r>
            <a:r>
              <a:rPr lang="zh-CN" altLang="en-US" b="0" i="0" dirty="0">
                <a:solidFill>
                  <a:srgbClr val="000000"/>
                </a:solidFill>
                <a:effectLst/>
                <a:latin typeface="Microsoft Yahei" panose="020B0503020204020204" pitchFamily="34" charset="-122"/>
                <a:ea typeface="Microsoft Yahei" panose="020B0503020204020204" pitchFamily="34" charset="-122"/>
              </a:rPr>
              <a:t>大概念引入与教育学变革</a:t>
            </a:r>
            <a:r>
              <a:rPr lang="en-US" altLang="zh-CN" b="0" i="0" dirty="0">
                <a:solidFill>
                  <a:srgbClr val="000000"/>
                </a:solidFill>
                <a:effectLst/>
                <a:latin typeface="Microsoft Yahei" panose="020B0503020204020204" pitchFamily="34" charset="-122"/>
                <a:ea typeface="Microsoft Yahei" panose="020B0503020204020204" pitchFamily="34" charset="-122"/>
              </a:rPr>
              <a:t>》</a:t>
            </a:r>
            <a:r>
              <a:rPr lang="zh-CN" altLang="en-US" dirty="0">
                <a:solidFill>
                  <a:srgbClr val="000000"/>
                </a:solidFill>
                <a:latin typeface="Microsoft Yahei" panose="020B0503020204020204" pitchFamily="34" charset="-122"/>
                <a:ea typeface="Microsoft Yahei" panose="020B0503020204020204" pitchFamily="34" charset="-122"/>
              </a:rPr>
              <a:t>      </a:t>
            </a:r>
            <a:endParaRPr lang="zh-CN" altLang="en-US" dirty="0"/>
          </a:p>
        </p:txBody>
      </p:sp>
      <p:sp>
        <p:nvSpPr>
          <p:cNvPr id="6" name="文本框 5">
            <a:extLst>
              <a:ext uri="{FF2B5EF4-FFF2-40B4-BE49-F238E27FC236}">
                <a16:creationId xmlns:a16="http://schemas.microsoft.com/office/drawing/2014/main" id="{0736F0DA-7D98-5B37-734D-C69F2B196F81}"/>
              </a:ext>
            </a:extLst>
          </p:cNvPr>
          <p:cNvSpPr txBox="1"/>
          <p:nvPr/>
        </p:nvSpPr>
        <p:spPr>
          <a:xfrm>
            <a:off x="152400" y="690205"/>
            <a:ext cx="8781506" cy="461665"/>
          </a:xfrm>
          <a:prstGeom prst="rect">
            <a:avLst/>
          </a:prstGeom>
          <a:ln w="28575">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2400" b="1" dirty="0">
                <a:latin typeface="+mj-ea"/>
                <a:ea typeface="+mj-ea"/>
              </a:rPr>
              <a:t>（一）什么是“学科大概念”？什么是学科“大概念主题”</a:t>
            </a:r>
          </a:p>
        </p:txBody>
      </p:sp>
      <p:sp>
        <p:nvSpPr>
          <p:cNvPr id="7" name="文本框 6">
            <a:extLst>
              <a:ext uri="{FF2B5EF4-FFF2-40B4-BE49-F238E27FC236}">
                <a16:creationId xmlns:a16="http://schemas.microsoft.com/office/drawing/2014/main" id="{DFC00D07-46F2-C015-7E61-F41F56F8BF7D}"/>
              </a:ext>
            </a:extLst>
          </p:cNvPr>
          <p:cNvSpPr txBox="1"/>
          <p:nvPr/>
        </p:nvSpPr>
        <p:spPr>
          <a:xfrm>
            <a:off x="152400" y="2651179"/>
            <a:ext cx="11887200" cy="3970318"/>
          </a:xfrm>
          <a:prstGeom prst="rect">
            <a:avLst/>
          </a:prstGeom>
          <a:solidFill>
            <a:srgbClr val="FFC000"/>
          </a:solidFill>
          <a:ln w="28575">
            <a:solidFill>
              <a:srgbClr val="2D2DFF"/>
            </a:solidFill>
          </a:ln>
        </p:spPr>
        <p:txBody>
          <a:bodyPr wrap="square" rtlCol="0">
            <a:spAutoFit/>
          </a:bodyPr>
          <a:lstStyle/>
          <a:p>
            <a:r>
              <a:rPr lang="zh-CN" altLang="en-US" dirty="0">
                <a:solidFill>
                  <a:srgbClr val="000000"/>
                </a:solidFill>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 </a:t>
            </a:r>
            <a:r>
              <a:rPr lang="zh-CN" altLang="en-US" b="1" dirty="0">
                <a:latin typeface="Microsoft Yahei" panose="020B0503020204020204" pitchFamily="34" charset="-122"/>
                <a:ea typeface="Microsoft Yahei" panose="020B0503020204020204" pitchFamily="34" charset="-122"/>
              </a:rPr>
              <a:t>“学科大概念</a:t>
            </a:r>
            <a:r>
              <a:rPr lang="zh-CN" altLang="en-US" dirty="0">
                <a:latin typeface="Microsoft Yahei" panose="020B0503020204020204" pitchFamily="34" charset="-122"/>
                <a:ea typeface="Microsoft Yahei" panose="020B0503020204020204" pitchFamily="34" charset="-122"/>
              </a:rPr>
              <a:t>”</a:t>
            </a:r>
            <a:r>
              <a:rPr lang="zh-CN" altLang="en-US" dirty="0">
                <a:solidFill>
                  <a:srgbClr val="000000"/>
                </a:solidFill>
                <a:latin typeface="Microsoft Yahei" panose="020B0503020204020204" pitchFamily="34" charset="-122"/>
                <a:ea typeface="Microsoft Yahei" panose="020B0503020204020204" pitchFamily="34" charset="-122"/>
              </a:rPr>
              <a:t>：有学者指出，作为历史学科“思想之网”的联结枢纽，就是</a:t>
            </a:r>
            <a:r>
              <a:rPr lang="zh-CN" altLang="en-US" b="1" dirty="0">
                <a:solidFill>
                  <a:srgbClr val="2D2DFF"/>
                </a:solidFill>
                <a:latin typeface="Microsoft Yahei" panose="020B0503020204020204" pitchFamily="34" charset="-122"/>
                <a:ea typeface="Microsoft Yahei" panose="020B0503020204020204" pitchFamily="34" charset="-122"/>
              </a:rPr>
              <a:t>“唯物史观”，</a:t>
            </a:r>
            <a:r>
              <a:rPr lang="zh-CN" altLang="en-US" dirty="0">
                <a:solidFill>
                  <a:srgbClr val="000000"/>
                </a:solidFill>
                <a:latin typeface="Microsoft Yahei" panose="020B0503020204020204" pitchFamily="34" charset="-122"/>
                <a:ea typeface="Microsoft Yahei" panose="020B0503020204020204" pitchFamily="34" charset="-122"/>
              </a:rPr>
              <a:t>“唯物史观”是统领历史学科一切研究领域的</a:t>
            </a:r>
            <a:r>
              <a:rPr lang="zh-CN" altLang="en-US" dirty="0">
                <a:solidFill>
                  <a:srgbClr val="2D2DFF"/>
                </a:solidFill>
                <a:latin typeface="Microsoft Yahei" panose="020B0503020204020204" pitchFamily="34" charset="-122"/>
                <a:ea typeface="Microsoft Yahei" panose="020B0503020204020204" pitchFamily="34" charset="-122"/>
              </a:rPr>
              <a:t>“学科大概念”</a:t>
            </a:r>
            <a:r>
              <a:rPr lang="zh-CN" altLang="en-US" dirty="0">
                <a:solidFill>
                  <a:srgbClr val="000000"/>
                </a:solidFill>
                <a:latin typeface="Microsoft Yahei" panose="020B0503020204020204" pitchFamily="34" charset="-122"/>
                <a:ea typeface="Microsoft Yahei" panose="020B0503020204020204" pitchFamily="34" charset="-122"/>
              </a:rPr>
              <a:t>。“抽象的</a:t>
            </a:r>
            <a:r>
              <a:rPr lang="zh-CN" altLang="en-US" dirty="0">
                <a:latin typeface="PingFang SC"/>
              </a:rPr>
              <a:t>历史学科大概念”即“唯物史观”，</a:t>
            </a:r>
            <a:r>
              <a:rPr lang="zh-CN" altLang="en-US" dirty="0">
                <a:solidFill>
                  <a:srgbClr val="333333"/>
                </a:solidFill>
                <a:latin typeface="PingFang SC"/>
              </a:rPr>
              <a:t>在</a:t>
            </a:r>
            <a:r>
              <a:rPr lang="zh-CN" altLang="en-US" b="1" dirty="0">
                <a:solidFill>
                  <a:srgbClr val="2D2DFF"/>
                </a:solidFill>
                <a:latin typeface="PingFang SC"/>
              </a:rPr>
              <a:t>主题</a:t>
            </a:r>
            <a:r>
              <a:rPr lang="zh-CN" altLang="en-US" dirty="0">
                <a:solidFill>
                  <a:srgbClr val="333333"/>
                </a:solidFill>
                <a:latin typeface="PingFang SC"/>
              </a:rPr>
              <a:t>中才能得到外显，通过</a:t>
            </a:r>
            <a:r>
              <a:rPr lang="zh-CN" altLang="en-US" dirty="0">
                <a:latin typeface="PingFang SC"/>
              </a:rPr>
              <a:t>历史相关</a:t>
            </a:r>
            <a:r>
              <a:rPr lang="zh-CN" altLang="en-US" b="1" dirty="0">
                <a:solidFill>
                  <a:srgbClr val="2D2DFF"/>
                </a:solidFill>
                <a:latin typeface="PingFang SC"/>
              </a:rPr>
              <a:t>主题内容的</a:t>
            </a:r>
            <a:r>
              <a:rPr lang="zh-CN" altLang="en-US" dirty="0">
                <a:solidFill>
                  <a:srgbClr val="333333"/>
                </a:solidFill>
                <a:latin typeface="PingFang SC"/>
              </a:rPr>
              <a:t>整合化、结构化、集约化而彰显其意义。</a:t>
            </a:r>
            <a:r>
              <a:rPr lang="zh-CN" altLang="en-US" b="0" i="0" dirty="0">
                <a:effectLst/>
                <a:latin typeface="PingFang SC"/>
              </a:rPr>
              <a:t> </a:t>
            </a:r>
            <a:endParaRPr lang="en-US" altLang="zh-CN" b="0" i="0" dirty="0">
              <a:effectLst/>
              <a:latin typeface="PingFang SC"/>
            </a:endParaRPr>
          </a:p>
          <a:p>
            <a:endParaRPr lang="en-US" altLang="zh-CN" b="1" i="0" dirty="0">
              <a:effectLst/>
              <a:latin typeface="PingFang SC"/>
            </a:endParaRPr>
          </a:p>
          <a:p>
            <a:r>
              <a:rPr lang="zh-CN" altLang="en-US" b="1" i="0" dirty="0">
                <a:effectLst/>
                <a:latin typeface="PingFang SC"/>
              </a:rPr>
              <a:t>    “</a:t>
            </a:r>
            <a:r>
              <a:rPr lang="zh-CN" altLang="en-US" b="1" dirty="0">
                <a:latin typeface="Microsoft Yahei" panose="020B0503020204020204" pitchFamily="34" charset="-122"/>
                <a:ea typeface="Microsoft Yahei" panose="020B0503020204020204" pitchFamily="34" charset="-122"/>
              </a:rPr>
              <a:t>学科大概念主题”</a:t>
            </a:r>
            <a:r>
              <a:rPr lang="zh-CN" altLang="en-US" b="0" i="0" dirty="0">
                <a:solidFill>
                  <a:srgbClr val="333333"/>
                </a:solidFill>
                <a:effectLst/>
                <a:latin typeface="PingFang SC"/>
              </a:rPr>
              <a:t>：是学科视角即学科“</a:t>
            </a:r>
            <a:r>
              <a:rPr lang="zh-CN" altLang="en-US" b="1" i="0" dirty="0">
                <a:effectLst/>
                <a:latin typeface="PingFang SC"/>
              </a:rPr>
              <a:t>基本概念的综合体”</a:t>
            </a:r>
            <a:r>
              <a:rPr lang="zh-CN" altLang="en-US" b="0" i="0" dirty="0">
                <a:solidFill>
                  <a:srgbClr val="333333"/>
                </a:solidFill>
                <a:effectLst/>
                <a:latin typeface="PingFang SC"/>
              </a:rPr>
              <a:t>，</a:t>
            </a:r>
            <a:r>
              <a:rPr lang="zh-CN" altLang="en-US" dirty="0">
                <a:solidFill>
                  <a:srgbClr val="404040"/>
                </a:solidFill>
                <a:latin typeface="-apple-system"/>
              </a:rPr>
              <a:t>是</a:t>
            </a:r>
            <a:r>
              <a:rPr lang="zh-CN" altLang="en-US" b="1" i="0" dirty="0">
                <a:solidFill>
                  <a:srgbClr val="404040"/>
                </a:solidFill>
                <a:effectLst/>
                <a:latin typeface="-apple-system"/>
              </a:rPr>
              <a:t>理解和联结</a:t>
            </a:r>
            <a:r>
              <a:rPr lang="zh-CN" altLang="en-US" b="0" i="0" dirty="0">
                <a:solidFill>
                  <a:srgbClr val="404040"/>
                </a:solidFill>
                <a:effectLst/>
                <a:latin typeface="-apple-system"/>
              </a:rPr>
              <a:t>下层小概念的关键观念</a:t>
            </a:r>
            <a:r>
              <a:rPr lang="en-US" altLang="zh-CN" b="0" i="0" dirty="0">
                <a:solidFill>
                  <a:srgbClr val="404040"/>
                </a:solidFill>
                <a:effectLst/>
                <a:latin typeface="-apple-system"/>
              </a:rPr>
              <a:t>(</a:t>
            </a:r>
            <a:r>
              <a:rPr lang="zh-CN" altLang="en-US" b="0" i="0" dirty="0">
                <a:solidFill>
                  <a:srgbClr val="404040"/>
                </a:solidFill>
                <a:effectLst/>
                <a:latin typeface="-apple-system"/>
              </a:rPr>
              <a:t>上层概念</a:t>
            </a:r>
            <a:r>
              <a:rPr lang="en-US" altLang="zh-CN" b="0" i="0" dirty="0">
                <a:solidFill>
                  <a:srgbClr val="404040"/>
                </a:solidFill>
                <a:effectLst/>
                <a:latin typeface="-apple-system"/>
              </a:rPr>
              <a:t>)</a:t>
            </a:r>
            <a:r>
              <a:rPr lang="zh-CN" altLang="en-US" b="0" i="0" dirty="0">
                <a:solidFill>
                  <a:srgbClr val="404040"/>
                </a:solidFill>
                <a:effectLst/>
                <a:latin typeface="-apple-system"/>
              </a:rPr>
              <a:t>。</a:t>
            </a:r>
            <a:endParaRPr lang="en-US" altLang="zh-CN" b="0" i="0" dirty="0">
              <a:solidFill>
                <a:srgbClr val="404040"/>
              </a:solidFill>
              <a:effectLst/>
              <a:latin typeface="-apple-system"/>
            </a:endParaRPr>
          </a:p>
          <a:p>
            <a:r>
              <a:rPr lang="zh-CN" altLang="en-US" b="1" dirty="0">
                <a:latin typeface="-apple-system"/>
                <a:ea typeface="Microsoft Yahei" panose="020B0503020204020204" pitchFamily="34" charset="-122"/>
              </a:rPr>
              <a:t> </a:t>
            </a:r>
            <a:endParaRPr lang="en-US" altLang="zh-CN" b="1" dirty="0">
              <a:latin typeface="-apple-system"/>
              <a:ea typeface="Microsoft Yahei" panose="020B0503020204020204" pitchFamily="34" charset="-122"/>
            </a:endParaRPr>
          </a:p>
          <a:p>
            <a:r>
              <a:rPr lang="zh-CN" altLang="en-US" b="1" dirty="0">
                <a:latin typeface="-apple-system"/>
                <a:ea typeface="Microsoft Yahei" panose="020B0503020204020204" pitchFamily="34" charset="-122"/>
              </a:rPr>
              <a:t>“历史学科大概念主题”的</a:t>
            </a:r>
            <a:r>
              <a:rPr lang="zh-CN" altLang="en-US" b="1" i="0" dirty="0">
                <a:effectLst/>
                <a:latin typeface="Microsoft Yahei" panose="020B0503020204020204" pitchFamily="34" charset="-122"/>
                <a:ea typeface="Microsoft Yahei" panose="020B0503020204020204" pitchFamily="34" charset="-122"/>
              </a:rPr>
              <a:t>表现：</a:t>
            </a:r>
            <a:r>
              <a:rPr lang="zh-CN" altLang="en-US" b="0" i="0" dirty="0">
                <a:solidFill>
                  <a:srgbClr val="333333"/>
                </a:solidFill>
                <a:effectLst/>
                <a:latin typeface="PingFang SC"/>
              </a:rPr>
              <a:t>唯物史观统领下的历史“基本概念综合体”，如选择性必修专题“国家制度与社会治理”“经济与社会生活”“文化交流与传播”“史料研读”，即为不同类别的学科大概念</a:t>
            </a:r>
            <a:r>
              <a:rPr lang="zh-CN" altLang="en-US" b="1" i="0" dirty="0">
                <a:solidFill>
                  <a:srgbClr val="2D2DFF"/>
                </a:solidFill>
                <a:effectLst/>
                <a:latin typeface="PingFang SC"/>
              </a:rPr>
              <a:t>主题。</a:t>
            </a:r>
            <a:endParaRPr lang="zh-CN" altLang="en-US" b="1" dirty="0">
              <a:solidFill>
                <a:srgbClr val="2D2DFF"/>
              </a:solidFill>
            </a:endParaRPr>
          </a:p>
          <a:p>
            <a:r>
              <a:rPr lang="zh-CN" altLang="en-US" dirty="0">
                <a:solidFill>
                  <a:srgbClr val="333333"/>
                </a:solidFill>
                <a:latin typeface="PingFang SC"/>
                <a:ea typeface="Microsoft Yahei" panose="020B0503020204020204" pitchFamily="34" charset="-122"/>
              </a:rPr>
              <a:t>       必修中国历史部分，其概念大</a:t>
            </a:r>
            <a:r>
              <a:rPr lang="zh-CN" altLang="en-US" b="1" dirty="0">
                <a:solidFill>
                  <a:srgbClr val="2D2DFF"/>
                </a:solidFill>
                <a:latin typeface="PingFang SC"/>
                <a:ea typeface="Microsoft Yahei" panose="020B0503020204020204" pitchFamily="34" charset="-122"/>
              </a:rPr>
              <a:t>主题　可凝练为</a:t>
            </a:r>
            <a:r>
              <a:rPr lang="zh-CN" altLang="en-US" b="1" dirty="0">
                <a:solidFill>
                  <a:srgbClr val="2D2DFF"/>
                </a:solidFill>
                <a:latin typeface="PingFang SC"/>
              </a:rPr>
              <a:t>“</a:t>
            </a:r>
            <a:r>
              <a:rPr lang="zh-CN" altLang="en-US" b="1" i="0" dirty="0">
                <a:solidFill>
                  <a:srgbClr val="2D2DFF"/>
                </a:solidFill>
                <a:effectLst/>
                <a:latin typeface="PingFang SC"/>
              </a:rPr>
              <a:t>中华民族</a:t>
            </a:r>
            <a:r>
              <a:rPr lang="en-US" altLang="zh-CN" b="1" i="0" dirty="0">
                <a:solidFill>
                  <a:srgbClr val="2D2DFF"/>
                </a:solidFill>
                <a:effectLst/>
                <a:latin typeface="PingFang SC"/>
              </a:rPr>
              <a:t>5000</a:t>
            </a:r>
            <a:r>
              <a:rPr lang="zh-CN" altLang="en-US" b="1" i="0" dirty="0">
                <a:solidFill>
                  <a:srgbClr val="2D2DFF"/>
                </a:solidFill>
                <a:effectLst/>
                <a:latin typeface="PingFang SC"/>
              </a:rPr>
              <a:t>年的文明史、中国人民</a:t>
            </a:r>
            <a:r>
              <a:rPr lang="en-US" altLang="zh-CN" b="1" i="0" dirty="0">
                <a:solidFill>
                  <a:srgbClr val="2D2DFF"/>
                </a:solidFill>
                <a:effectLst/>
                <a:latin typeface="PingFang SC"/>
              </a:rPr>
              <a:t>170</a:t>
            </a:r>
            <a:r>
              <a:rPr lang="zh-CN" altLang="en-US" b="1" i="0" dirty="0">
                <a:solidFill>
                  <a:srgbClr val="2D2DFF"/>
                </a:solidFill>
                <a:effectLst/>
                <a:latin typeface="PingFang SC"/>
              </a:rPr>
              <a:t>多年的斗争史、中国共产党近百年的奋斗史、中华人民共和国</a:t>
            </a:r>
            <a:r>
              <a:rPr lang="en-US" altLang="zh-CN" b="1" i="0" dirty="0">
                <a:solidFill>
                  <a:srgbClr val="2D2DFF"/>
                </a:solidFill>
                <a:effectLst/>
                <a:latin typeface="PingFang SC"/>
              </a:rPr>
              <a:t>70</a:t>
            </a:r>
            <a:r>
              <a:rPr lang="zh-CN" altLang="en-US" b="1" i="0" dirty="0">
                <a:solidFill>
                  <a:srgbClr val="2D2DFF"/>
                </a:solidFill>
                <a:effectLst/>
                <a:latin typeface="PingFang SC"/>
              </a:rPr>
              <a:t>年的发展史”，体现了</a:t>
            </a:r>
            <a:r>
              <a:rPr lang="zh-CN" altLang="en-US" dirty="0">
                <a:solidFill>
                  <a:srgbClr val="333333"/>
                </a:solidFill>
                <a:latin typeface="PingFang SC"/>
              </a:rPr>
              <a:t>从古至今的中国历史，</a:t>
            </a:r>
            <a:r>
              <a:rPr lang="zh-CN" altLang="en-US" b="0" i="0" dirty="0">
                <a:solidFill>
                  <a:srgbClr val="333333"/>
                </a:solidFill>
                <a:effectLst/>
                <a:latin typeface="PingFang SC"/>
              </a:rPr>
              <a:t>近代以来、中国共产党成立以来、现代（</a:t>
            </a:r>
            <a:r>
              <a:rPr lang="en-US" altLang="zh-CN" b="0" i="0" dirty="0">
                <a:solidFill>
                  <a:srgbClr val="333333"/>
                </a:solidFill>
                <a:effectLst/>
                <a:latin typeface="PingFang SC"/>
              </a:rPr>
              <a:t>1949</a:t>
            </a:r>
            <a:r>
              <a:rPr lang="zh-CN" altLang="en-US" b="0" i="0" dirty="0">
                <a:solidFill>
                  <a:srgbClr val="333333"/>
                </a:solidFill>
                <a:effectLst/>
                <a:latin typeface="PingFang SC"/>
              </a:rPr>
              <a:t>）以来，“中华民族”到“中国人民”“中国共产党”“中华人民共和国”，从“文明”到“斗争”“奋斗”“发展”的延续与变迁史。这些阶段趋势、规律，用</a:t>
            </a:r>
            <a:r>
              <a:rPr lang="zh-CN" altLang="en-US" b="1" i="0" dirty="0">
                <a:solidFill>
                  <a:srgbClr val="2D2DFF"/>
                </a:solidFill>
                <a:effectLst/>
                <a:latin typeface="PingFang SC"/>
              </a:rPr>
              <a:t>唯物史观</a:t>
            </a:r>
            <a:r>
              <a:rPr lang="zh-CN" altLang="en-US" b="0" i="0" dirty="0">
                <a:solidFill>
                  <a:srgbClr val="333333"/>
                </a:solidFill>
                <a:effectLst/>
                <a:latin typeface="PingFang SC"/>
              </a:rPr>
              <a:t>去叙述和阐释统领。</a:t>
            </a:r>
            <a:endParaRPr lang="en-US" altLang="zh-CN" b="0" i="0" dirty="0">
              <a:solidFill>
                <a:srgbClr val="333333"/>
              </a:solidFill>
              <a:effectLst/>
              <a:latin typeface="PingFang SC"/>
            </a:endParaRPr>
          </a:p>
          <a:p>
            <a:r>
              <a:rPr lang="zh-CN" altLang="en-US" b="0" i="0" dirty="0">
                <a:solidFill>
                  <a:srgbClr val="333333"/>
                </a:solidFill>
                <a:effectLst/>
                <a:latin typeface="PingFang SC"/>
                <a:ea typeface="Microsoft Yahei" panose="020B0503020204020204" pitchFamily="34" charset="-122"/>
              </a:rPr>
              <a:t>           以这样的</a:t>
            </a:r>
            <a:r>
              <a:rPr lang="zh-CN" altLang="en-US" b="0" i="0" dirty="0">
                <a:solidFill>
                  <a:srgbClr val="000000"/>
                </a:solidFill>
                <a:effectLst/>
                <a:latin typeface="Microsoft Yahei" panose="020B0503020204020204" pitchFamily="34" charset="-122"/>
                <a:ea typeface="Microsoft Yahei" panose="020B0503020204020204" pitchFamily="34" charset="-122"/>
              </a:rPr>
              <a:t>“大主题”引领，使课程内容</a:t>
            </a:r>
            <a:r>
              <a:rPr lang="zh-CN" altLang="en-US" dirty="0">
                <a:solidFill>
                  <a:srgbClr val="000000"/>
                </a:solidFill>
                <a:latin typeface="Microsoft Yahei" panose="020B0503020204020204" pitchFamily="34" charset="-122"/>
                <a:ea typeface="Microsoft Yahei" panose="020B0503020204020204" pitchFamily="34" charset="-122"/>
              </a:rPr>
              <a:t>集约化、</a:t>
            </a:r>
            <a:r>
              <a:rPr lang="zh-CN" altLang="en-US" b="0" i="0" dirty="0">
                <a:solidFill>
                  <a:srgbClr val="000000"/>
                </a:solidFill>
                <a:effectLst/>
                <a:latin typeface="Microsoft Yahei" panose="020B0503020204020204" pitchFamily="34" charset="-122"/>
                <a:ea typeface="Microsoft Yahei" panose="020B0503020204020204" pitchFamily="34" charset="-122"/>
              </a:rPr>
              <a:t>情境</a:t>
            </a:r>
            <a:r>
              <a:rPr lang="zh-CN" altLang="en-US" dirty="0">
                <a:solidFill>
                  <a:srgbClr val="000000"/>
                </a:solidFill>
                <a:latin typeface="Microsoft Yahei" panose="020B0503020204020204" pitchFamily="34" charset="-122"/>
                <a:ea typeface="Microsoft Yahei" panose="020B0503020204020204" pitchFamily="34" charset="-122"/>
              </a:rPr>
              <a:t>化、不仅有利于</a:t>
            </a:r>
            <a:r>
              <a:rPr lang="zh-CN" altLang="en-US" b="0" i="0" dirty="0">
                <a:solidFill>
                  <a:srgbClr val="000000"/>
                </a:solidFill>
                <a:effectLst/>
                <a:latin typeface="Microsoft Yahei" panose="020B0503020204020204" pitchFamily="34" charset="-122"/>
                <a:ea typeface="Microsoft Yahei" panose="020B0503020204020204" pitchFamily="34" charset="-122"/>
              </a:rPr>
              <a:t>学生理解历史，更有利历史学习能力和核心素养的提升。</a:t>
            </a:r>
            <a:endParaRPr lang="zh-CN" altLang="en-US" dirty="0"/>
          </a:p>
        </p:txBody>
      </p:sp>
    </p:spTree>
    <p:extLst>
      <p:ext uri="{BB962C8B-B14F-4D97-AF65-F5344CB8AC3E}">
        <p14:creationId xmlns:p14="http://schemas.microsoft.com/office/powerpoint/2010/main" val="90230661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1605280" y="671830"/>
            <a:ext cx="7726680" cy="2456815"/>
          </a:xfrm>
          <a:prstGeom prst="rect">
            <a:avLst/>
          </a:prstGeom>
          <a:solidFill>
            <a:schemeClr val="accent2"/>
          </a:solidFill>
          <a:ln w="44450">
            <a:solidFill>
              <a:srgbClr val="2D2DFF"/>
            </a:solidFill>
          </a:ln>
        </p:spPr>
        <p:txBody>
          <a:bodyPr vert="horz" lIns="91440" tIns="45720" rIns="91440" bIns="45720" rtlCol="0" anchor="ctr" anchorCtr="0">
            <a:noAutofit/>
            <a:scene3d>
              <a:camera prst="orthographicFront"/>
              <a:lightRig rig="threePt" dir="t"/>
            </a:scene3d>
          </a:bodyPr>
          <a:lstStyle>
            <a:lvl1pPr algn="l" defTabSz="914400" rtl="0" eaLnBrk="1" latinLnBrk="0" hangingPunct="1">
              <a:lnSpc>
                <a:spcPct val="90000"/>
              </a:lnSpc>
              <a:spcBef>
                <a:spcPct val="0"/>
              </a:spcBef>
              <a:buNone/>
              <a:defRPr sz="2400" b="1" kern="1200">
                <a:solidFill>
                  <a:schemeClr val="tx1"/>
                </a:solidFill>
                <a:effectLst>
                  <a:outerShdw blurRad="38100" dist="38100" dir="2700000" algn="tl">
                    <a:srgbClr val="000000">
                      <a:alpha val="43137"/>
                    </a:srgbClr>
                  </a:outerShdw>
                </a:effectLst>
                <a:latin typeface="+mj-lt"/>
                <a:ea typeface="+mj-ea"/>
                <a:cs typeface="+mj-cs"/>
              </a:defRPr>
            </a:lvl1pPr>
          </a:lstStyle>
          <a:p>
            <a:pPr algn="ctr">
              <a:lnSpc>
                <a:spcPct val="140000"/>
              </a:lnSpc>
            </a:pPr>
            <a:r>
              <a:rPr lang="zh-CN" altLang="en-US"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第二部分</a:t>
            </a:r>
            <a:r>
              <a:rPr lang="en-US" altLang="zh-CN"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     </a:t>
            </a:r>
            <a:br>
              <a:rPr lang="en-US" altLang="zh-CN"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br>
            <a:r>
              <a:rPr lang="zh-CN" altLang="en-US"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上下求索</a:t>
            </a:r>
            <a:r>
              <a:rPr lang="en-US" altLang="zh-CN"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  </a:t>
            </a:r>
            <a:r>
              <a:rPr lang="zh-CN" altLang="en-US" sz="3600" b="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尝试运用</a:t>
            </a:r>
          </a:p>
        </p:txBody>
      </p:sp>
      <p:sp>
        <p:nvSpPr>
          <p:cNvPr id="6" name="文本框 5"/>
          <p:cNvSpPr txBox="1"/>
          <p:nvPr/>
        </p:nvSpPr>
        <p:spPr>
          <a:xfrm>
            <a:off x="3094990" y="3893185"/>
            <a:ext cx="5434965" cy="1569660"/>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solidFill>
                  <a:schemeClr val="tx1"/>
                </a:solidFill>
                <a:latin typeface="微软雅黑" panose="020B0503020204020204" charset="-122"/>
                <a:ea typeface="微软雅黑" panose="020B0503020204020204" charset="-122"/>
              </a:rPr>
              <a:t>一、把握课标要求，确定素养目标</a:t>
            </a:r>
          </a:p>
          <a:p>
            <a:r>
              <a:rPr lang="zh-CN" altLang="en-US" sz="2400" b="1" dirty="0">
                <a:solidFill>
                  <a:schemeClr val="tx1"/>
                </a:solidFill>
                <a:latin typeface="微软雅黑" panose="020B0503020204020204" charset="-122"/>
                <a:ea typeface="微软雅黑" panose="020B0503020204020204" charset="-122"/>
              </a:rPr>
              <a:t>二、理解课标精神，确定教学主题</a:t>
            </a:r>
          </a:p>
          <a:p>
            <a:r>
              <a:rPr lang="zh-CN" altLang="en-US" sz="2400" b="1" dirty="0">
                <a:solidFill>
                  <a:schemeClr val="tx1"/>
                </a:solidFill>
                <a:latin typeface="微软雅黑" panose="020B0503020204020204" charset="-122"/>
                <a:ea typeface="微软雅黑" panose="020B0503020204020204" charset="-122"/>
              </a:rPr>
              <a:t>三、引导嫁知通识，内化核心素养</a:t>
            </a:r>
          </a:p>
          <a:p>
            <a:r>
              <a:rPr lang="zh-CN" altLang="en-US" sz="2400" b="1" dirty="0">
                <a:solidFill>
                  <a:schemeClr val="tx1"/>
                </a:solidFill>
                <a:latin typeface="微软雅黑" panose="020B0503020204020204" charset="-122"/>
                <a:ea typeface="微软雅黑" panose="020B0503020204020204" charset="-122"/>
              </a:rPr>
              <a:t>四、密接高考试题，培育核心素养</a:t>
            </a:r>
          </a:p>
        </p:txBody>
      </p:sp>
    </p:spTree>
    <p:extLst>
      <p:ext uri="{BB962C8B-B14F-4D97-AF65-F5344CB8AC3E}">
        <p14:creationId xmlns:p14="http://schemas.microsoft.com/office/powerpoint/2010/main" val="101334190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1927" y="842572"/>
            <a:ext cx="11610340" cy="1551066"/>
          </a:xfrm>
          <a:prstGeom prst="rect">
            <a:avLst/>
          </a:prstGeom>
          <a:solidFill>
            <a:srgbClr val="FFC000"/>
          </a:solidFill>
          <a:ln w="28575">
            <a:solidFill>
              <a:srgbClr val="2D2DFF"/>
            </a:solidFill>
          </a:ln>
        </p:spPr>
        <p:txBody>
          <a:bodyPr vert="horz" wrap="square" lIns="0" tIns="12065" rIns="0" bIns="0" rtlCol="0">
            <a:spAutoFit/>
          </a:bodyPr>
          <a:lstStyle/>
          <a:p>
            <a:pPr marL="516255">
              <a:lnSpc>
                <a:spcPct val="100000"/>
              </a:lnSpc>
              <a:spcBef>
                <a:spcPts val="95"/>
              </a:spcBef>
            </a:pPr>
            <a:r>
              <a:rPr sz="2000" b="1" dirty="0">
                <a:latin typeface="黑体" panose="02010609060101010101" charset="-122"/>
                <a:ea typeface="黑体" panose="02010609060101010101" charset="-122"/>
                <a:cs typeface="黑体" panose="02010609060101010101" charset="-122"/>
              </a:rPr>
              <a:t>“课程标准”是怎样设计</a:t>
            </a:r>
            <a:r>
              <a:rPr lang="zh-CN" sz="2000" b="1" dirty="0">
                <a:latin typeface="黑体" panose="02010609060101010101" charset="-122"/>
                <a:ea typeface="黑体" panose="02010609060101010101" charset="-122"/>
                <a:cs typeface="黑体" panose="02010609060101010101" charset="-122"/>
              </a:rPr>
              <a:t>教学</a:t>
            </a:r>
            <a:r>
              <a:rPr sz="2000" b="1" dirty="0" err="1">
                <a:latin typeface="黑体" panose="02010609060101010101" charset="-122"/>
                <a:ea typeface="黑体" panose="02010609060101010101" charset="-122"/>
                <a:cs typeface="黑体" panose="02010609060101010101" charset="-122"/>
              </a:rPr>
              <a:t>主题</a:t>
            </a:r>
            <a:r>
              <a:rPr lang="zh-CN" altLang="en-US" sz="2000" b="1" dirty="0">
                <a:latin typeface="黑体" panose="02010609060101010101" charset="-122"/>
                <a:ea typeface="黑体" panose="02010609060101010101" charset="-122"/>
                <a:cs typeface="黑体" panose="02010609060101010101" charset="-122"/>
              </a:rPr>
              <a:t>的</a:t>
            </a:r>
            <a:r>
              <a:rPr sz="2000" b="1" spc="-20" dirty="0">
                <a:latin typeface="黑体" panose="02010609060101010101" charset="-122"/>
                <a:ea typeface="黑体" panose="02010609060101010101" charset="-122"/>
                <a:cs typeface="黑体" panose="02010609060101010101" charset="-122"/>
              </a:rPr>
              <a:t>？</a:t>
            </a:r>
            <a:endParaRPr sz="2000" b="1" dirty="0">
              <a:latin typeface="黑体" panose="02010609060101010101" charset="-122"/>
              <a:ea typeface="黑体" panose="02010609060101010101" charset="-122"/>
              <a:cs typeface="黑体" panose="02010609060101010101" charset="-122"/>
            </a:endParaRPr>
          </a:p>
          <a:p>
            <a:pPr>
              <a:lnSpc>
                <a:spcPct val="100000"/>
              </a:lnSpc>
              <a:spcBef>
                <a:spcPts val="35"/>
              </a:spcBef>
            </a:pPr>
            <a:r>
              <a:rPr sz="2000" b="1" dirty="0">
                <a:latin typeface="黑体" panose="02010609060101010101" charset="-122"/>
                <a:ea typeface="黑体" panose="02010609060101010101" charset="-122"/>
                <a:cs typeface="黑体" panose="02010609060101010101" charset="-122"/>
              </a:rPr>
              <a:t>※</a:t>
            </a:r>
            <a:r>
              <a:rPr lang="zh-CN" altLang="en-US" sz="2000" b="1" dirty="0">
                <a:latin typeface="黑体" panose="02010609060101010101" charset="-122"/>
                <a:ea typeface="黑体" panose="02010609060101010101" charset="-122"/>
                <a:cs typeface="黑体" panose="02010609060101010101" charset="-122"/>
              </a:rPr>
              <a:t>纲要</a:t>
            </a:r>
            <a:r>
              <a:rPr sz="2000" b="1" dirty="0" err="1">
                <a:latin typeface="黑体" panose="02010609060101010101" charset="-122"/>
                <a:ea typeface="黑体" panose="02010609060101010101" charset="-122"/>
                <a:cs typeface="黑体" panose="02010609060101010101" charset="-122"/>
              </a:rPr>
              <a:t>必修内</a:t>
            </a:r>
            <a:r>
              <a:rPr sz="2000" b="1" spc="-20" dirty="0" err="1">
                <a:latin typeface="黑体" panose="02010609060101010101" charset="-122"/>
                <a:ea typeface="黑体" panose="02010609060101010101" charset="-122"/>
                <a:cs typeface="黑体" panose="02010609060101010101" charset="-122"/>
              </a:rPr>
              <a:t>容</a:t>
            </a:r>
            <a:r>
              <a:rPr lang="zh-CN" altLang="en-US" sz="2000" b="1" spc="-20" dirty="0">
                <a:latin typeface="黑体" panose="02010609060101010101" charset="-122"/>
                <a:ea typeface="黑体" panose="02010609060101010101" charset="-122"/>
                <a:cs typeface="黑体" panose="02010609060101010101" charset="-122"/>
              </a:rPr>
              <a:t>：</a:t>
            </a:r>
            <a:r>
              <a:rPr sz="2000" b="1" spc="-5" dirty="0">
                <a:latin typeface="黑体" panose="02010609060101010101" charset="-122"/>
                <a:ea typeface="黑体" panose="02010609060101010101" charset="-122"/>
                <a:cs typeface="黑体" panose="02010609060101010101" charset="-122"/>
              </a:rPr>
              <a:t>“</a:t>
            </a:r>
            <a:r>
              <a:rPr sz="2000" b="1" dirty="0">
                <a:latin typeface="黑体" panose="02010609060101010101" charset="-122"/>
                <a:ea typeface="黑体" panose="02010609060101010101" charset="-122"/>
                <a:cs typeface="黑体" panose="02010609060101010101" charset="-122"/>
              </a:rPr>
              <a:t>课程内容分为中国古代史、中国近现代史和世界史三部分，</a:t>
            </a:r>
            <a:r>
              <a:rPr sz="2000" b="1" spc="-20" dirty="0">
                <a:latin typeface="黑体" panose="02010609060101010101" charset="-122"/>
                <a:ea typeface="黑体" panose="02010609060101010101" charset="-122"/>
                <a:cs typeface="黑体" panose="02010609060101010101" charset="-122"/>
              </a:rPr>
              <a:t>每</a:t>
            </a:r>
            <a:r>
              <a:rPr sz="2000" b="1" dirty="0">
                <a:latin typeface="黑体" panose="02010609060101010101" charset="-122"/>
                <a:ea typeface="黑体" panose="02010609060101010101" charset="-122"/>
                <a:cs typeface="黑体" panose="02010609060101010101" charset="-122"/>
              </a:rPr>
              <a:t>一部分的内容均在历史时序的框架下，由若干</a:t>
            </a:r>
            <a:r>
              <a:rPr sz="2000" b="1" dirty="0">
                <a:solidFill>
                  <a:srgbClr val="2D2DFF"/>
                </a:solidFill>
                <a:latin typeface="微软雅黑" panose="020B0503020204020204" pitchFamily="34" charset="-122"/>
                <a:ea typeface="微软雅黑" panose="020B0503020204020204" pitchFamily="34" charset="-122"/>
                <a:cs typeface="黑体" panose="02010609060101010101" charset="-122"/>
              </a:rPr>
              <a:t>学习</a:t>
            </a:r>
            <a:r>
              <a:rPr sz="2000" b="1" dirty="0">
                <a:solidFill>
                  <a:srgbClr val="2D2DFF"/>
                </a:solidFill>
                <a:latin typeface="微软雅黑" panose="020B0503020204020204" charset="-122"/>
                <a:ea typeface="微软雅黑" panose="020B0503020204020204" charset="-122"/>
                <a:cs typeface="黑体" panose="02010609060101010101" charset="-122"/>
              </a:rPr>
              <a:t>主题</a:t>
            </a:r>
            <a:r>
              <a:rPr sz="2000" b="1" dirty="0">
                <a:latin typeface="黑体" panose="02010609060101010101" charset="-122"/>
                <a:ea typeface="黑体" panose="02010609060101010101" charset="-122"/>
                <a:cs typeface="黑体" panose="02010609060101010101" charset="-122"/>
              </a:rPr>
              <a:t>构成。通过</a:t>
            </a:r>
            <a:r>
              <a:rPr sz="2000" b="1" spc="-20" dirty="0">
                <a:latin typeface="黑体" panose="02010609060101010101" charset="-122"/>
                <a:ea typeface="黑体" panose="02010609060101010101" charset="-122"/>
                <a:cs typeface="黑体" panose="02010609060101010101" charset="-122"/>
              </a:rPr>
              <a:t>中</a:t>
            </a:r>
            <a:r>
              <a:rPr sz="2000" b="1" dirty="0">
                <a:latin typeface="黑体" panose="02010609060101010101" charset="-122"/>
                <a:ea typeface="黑体" panose="02010609060101010101" charset="-122"/>
                <a:cs typeface="黑体" panose="02010609060101010101" charset="-122"/>
              </a:rPr>
              <a:t>外历史重要事件、人物和现象，展现人类社会从古至今，从分</a:t>
            </a:r>
            <a:r>
              <a:rPr sz="2000" b="1" spc="-20" dirty="0">
                <a:latin typeface="黑体" panose="02010609060101010101" charset="-122"/>
                <a:ea typeface="黑体" panose="02010609060101010101" charset="-122"/>
                <a:cs typeface="黑体" panose="02010609060101010101" charset="-122"/>
              </a:rPr>
              <a:t>散</a:t>
            </a:r>
            <a:r>
              <a:rPr sz="2000" b="1" dirty="0">
                <a:latin typeface="黑体" panose="02010609060101010101" charset="-122"/>
                <a:ea typeface="黑体" panose="02010609060101010101" charset="-122"/>
                <a:cs typeface="黑体" panose="02010609060101010101" charset="-122"/>
              </a:rPr>
              <a:t>到整体、从低级到高级的发展历程，使学生进一步了解和认识人类</a:t>
            </a:r>
            <a:r>
              <a:rPr sz="2000" b="1" spc="-20" dirty="0">
                <a:latin typeface="黑体" panose="02010609060101010101" charset="-122"/>
                <a:ea typeface="黑体" panose="02010609060101010101" charset="-122"/>
                <a:cs typeface="黑体" panose="02010609060101010101" charset="-122"/>
              </a:rPr>
              <a:t>历</a:t>
            </a:r>
            <a:r>
              <a:rPr sz="2000" b="1" dirty="0">
                <a:latin typeface="黑体" panose="02010609060101010101" charset="-122"/>
                <a:ea typeface="黑体" panose="02010609060101010101" charset="-122"/>
                <a:cs typeface="黑体" panose="02010609060101010101" charset="-122"/>
              </a:rPr>
              <a:t>史演变的基本脉络，以及丰富多样的历史文化遗产。”（</a:t>
            </a:r>
            <a:r>
              <a:rPr sz="2000" b="1" dirty="0">
                <a:solidFill>
                  <a:srgbClr val="311AEA"/>
                </a:solidFill>
                <a:latin typeface="黑体" panose="02010609060101010101" charset="-122"/>
                <a:ea typeface="黑体" panose="02010609060101010101" charset="-122"/>
                <a:cs typeface="黑体" panose="02010609060101010101" charset="-122"/>
              </a:rPr>
              <a:t>课标</a:t>
            </a:r>
            <a:r>
              <a:rPr sz="2000" b="1" spc="-10" dirty="0">
                <a:solidFill>
                  <a:srgbClr val="311AEA"/>
                </a:solidFill>
                <a:latin typeface="黑体" panose="02010609060101010101" charset="-122"/>
                <a:ea typeface="黑体" panose="02010609060101010101" charset="-122"/>
                <a:cs typeface="黑体" panose="02010609060101010101" charset="-122"/>
              </a:rPr>
              <a:t>P9</a:t>
            </a:r>
            <a:r>
              <a:rPr sz="2000" b="1" spc="-10" dirty="0">
                <a:latin typeface="黑体" panose="02010609060101010101" charset="-122"/>
                <a:ea typeface="黑体" panose="02010609060101010101" charset="-122"/>
                <a:cs typeface="黑体" panose="02010609060101010101" charset="-122"/>
              </a:rPr>
              <a:t>）</a:t>
            </a:r>
          </a:p>
        </p:txBody>
      </p:sp>
      <p:cxnSp>
        <p:nvCxnSpPr>
          <p:cNvPr id="7" name="出自【趣你的PPT】(微信:qunideppt)：最优质的PPT资源库"/>
          <p:cNvCxnSpPr/>
          <p:nvPr/>
        </p:nvCxnSpPr>
        <p:spPr>
          <a:xfrm flipH="1">
            <a:off x="2759301" y="2381005"/>
            <a:ext cx="78449" cy="373026"/>
          </a:xfrm>
          <a:prstGeom prst="line">
            <a:avLst/>
          </a:prstGeom>
          <a:solidFill>
            <a:srgbClr val="FFC000"/>
          </a:solidFill>
          <a:ln>
            <a:solidFill>
              <a:srgbClr val="9DA71D"/>
            </a:solidFill>
          </a:ln>
        </p:spPr>
        <p:style>
          <a:lnRef idx="1">
            <a:schemeClr val="accent1"/>
          </a:lnRef>
          <a:fillRef idx="0">
            <a:schemeClr val="accent1"/>
          </a:fillRef>
          <a:effectRef idx="0">
            <a:schemeClr val="accent1"/>
          </a:effectRef>
          <a:fontRef idx="minor">
            <a:schemeClr val="tx1"/>
          </a:fontRef>
        </p:style>
      </p:cxnSp>
      <p:graphicFrame>
        <p:nvGraphicFramePr>
          <p:cNvPr id="4" name="表格 3"/>
          <p:cNvGraphicFramePr/>
          <p:nvPr>
            <p:custDataLst>
              <p:tags r:id="rId1"/>
            </p:custDataLst>
            <p:extLst>
              <p:ext uri="{D42A27DB-BD31-4B8C-83A1-F6EECF244321}">
                <p14:modId xmlns:p14="http://schemas.microsoft.com/office/powerpoint/2010/main" val="918750984"/>
              </p:ext>
            </p:extLst>
          </p:nvPr>
        </p:nvGraphicFramePr>
        <p:xfrm>
          <a:off x="145097" y="3341665"/>
          <a:ext cx="11416664" cy="3322320"/>
        </p:xfrm>
        <a:graphic>
          <a:graphicData uri="http://schemas.openxmlformats.org/drawingml/2006/table">
            <a:tbl>
              <a:tblPr firstRow="1" bandRow="1">
                <a:tableStyleId>{5C22544A-7EE6-4342-B048-85BDC9FD1C3A}</a:tableStyleId>
              </a:tblPr>
              <a:tblGrid>
                <a:gridCol w="994745">
                  <a:extLst>
                    <a:ext uri="{9D8B030D-6E8A-4147-A177-3AD203B41FA5}">
                      <a16:colId xmlns:a16="http://schemas.microsoft.com/office/drawing/2014/main" val="20000"/>
                    </a:ext>
                  </a:extLst>
                </a:gridCol>
                <a:gridCol w="4060808">
                  <a:extLst>
                    <a:ext uri="{9D8B030D-6E8A-4147-A177-3AD203B41FA5}">
                      <a16:colId xmlns:a16="http://schemas.microsoft.com/office/drawing/2014/main" val="20001"/>
                    </a:ext>
                  </a:extLst>
                </a:gridCol>
                <a:gridCol w="1298121">
                  <a:extLst>
                    <a:ext uri="{9D8B030D-6E8A-4147-A177-3AD203B41FA5}">
                      <a16:colId xmlns:a16="http://schemas.microsoft.com/office/drawing/2014/main" val="20002"/>
                    </a:ext>
                  </a:extLst>
                </a:gridCol>
                <a:gridCol w="3273879">
                  <a:extLst>
                    <a:ext uri="{9D8B030D-6E8A-4147-A177-3AD203B41FA5}">
                      <a16:colId xmlns:a16="http://schemas.microsoft.com/office/drawing/2014/main" val="2230450549"/>
                    </a:ext>
                  </a:extLst>
                </a:gridCol>
                <a:gridCol w="1789111">
                  <a:extLst>
                    <a:ext uri="{9D8B030D-6E8A-4147-A177-3AD203B41FA5}">
                      <a16:colId xmlns:a16="http://schemas.microsoft.com/office/drawing/2014/main" val="20003"/>
                    </a:ext>
                  </a:extLst>
                </a:gridCol>
              </a:tblGrid>
              <a:tr h="0">
                <a:tc>
                  <a:txBody>
                    <a:bodyPr/>
                    <a:lstStyle/>
                    <a:p>
                      <a:pPr algn="ctr">
                        <a:buNone/>
                      </a:pPr>
                      <a:endParaRPr lang="zh-CN" altLang="en-US" dirty="0"/>
                    </a:p>
                  </a:txBody>
                  <a:tcPr/>
                </a:tc>
                <a:tc>
                  <a:txBody>
                    <a:bodyPr/>
                    <a:lstStyle/>
                    <a:p>
                      <a:pPr algn="ctr">
                        <a:buNone/>
                      </a:pPr>
                      <a:r>
                        <a:rPr lang="zh-CN" altLang="en-US" dirty="0"/>
                        <a:t>中国古代史</a:t>
                      </a:r>
                    </a:p>
                  </a:txBody>
                  <a:tcPr/>
                </a:tc>
                <a:tc>
                  <a:txBody>
                    <a:bodyPr/>
                    <a:lstStyle/>
                    <a:p>
                      <a:pPr algn="ctr">
                        <a:buNone/>
                      </a:pPr>
                      <a:r>
                        <a:rPr lang="zh-CN" altLang="en-US" dirty="0"/>
                        <a:t>关键词</a:t>
                      </a:r>
                    </a:p>
                  </a:txBody>
                  <a:tcPr/>
                </a:tc>
                <a:tc>
                  <a:txBody>
                    <a:bodyPr/>
                    <a:lstStyle/>
                    <a:p>
                      <a:pPr algn="ctr">
                        <a:buNone/>
                      </a:pPr>
                      <a:r>
                        <a:rPr lang="zh-CN" altLang="en-US" dirty="0"/>
                        <a:t>概念主题</a:t>
                      </a:r>
                    </a:p>
                  </a:txBody>
                  <a:tcPr/>
                </a:tc>
                <a:tc>
                  <a:txBody>
                    <a:bodyPr/>
                    <a:lstStyle/>
                    <a:p>
                      <a:pPr algn="ctr">
                        <a:buNone/>
                      </a:pPr>
                      <a:r>
                        <a:rPr lang="zh-CN" altLang="en-US" dirty="0"/>
                        <a:t>大概念主题</a:t>
                      </a:r>
                    </a:p>
                  </a:txBody>
                  <a:tcPr/>
                </a:tc>
                <a:extLst>
                  <a:ext uri="{0D108BD9-81ED-4DB2-BD59-A6C34878D82A}">
                    <a16:rowId xmlns:a16="http://schemas.microsoft.com/office/drawing/2014/main" val="10000"/>
                  </a:ext>
                </a:extLst>
              </a:tr>
              <a:tr h="396240">
                <a:tc>
                  <a:txBody>
                    <a:bodyPr/>
                    <a:lstStyle/>
                    <a:p>
                      <a:pPr>
                        <a:buNone/>
                      </a:pPr>
                      <a:r>
                        <a:rPr lang="zh-CN" altLang="en-US"/>
                        <a:t>第一单元</a:t>
                      </a:r>
                    </a:p>
                  </a:txBody>
                  <a:tcPr/>
                </a:tc>
                <a:tc>
                  <a:txBody>
                    <a:bodyPr/>
                    <a:lstStyle/>
                    <a:p>
                      <a:pPr>
                        <a:buNone/>
                      </a:pPr>
                      <a:r>
                        <a:rPr lang="zh-CN" altLang="zh-CN" sz="1800" b="1" dirty="0">
                          <a:sym typeface="+mn-ea"/>
                        </a:rPr>
                        <a:t>从</a:t>
                      </a:r>
                      <a:r>
                        <a:rPr lang="zh-CN" altLang="zh-CN" sz="1800" b="1" dirty="0">
                          <a:solidFill>
                            <a:srgbClr val="0000CC"/>
                          </a:solidFill>
                          <a:sym typeface="+mn-ea"/>
                        </a:rPr>
                        <a:t>中华文明起源</a:t>
                      </a:r>
                      <a:r>
                        <a:rPr lang="zh-CN" altLang="zh-CN" sz="1800" b="1" dirty="0">
                          <a:sym typeface="+mn-ea"/>
                        </a:rPr>
                        <a:t>到秦汉</a:t>
                      </a:r>
                      <a:r>
                        <a:rPr lang="zh-CN" altLang="zh-CN" sz="2000" b="1" dirty="0">
                          <a:solidFill>
                            <a:srgbClr val="2D2DFF"/>
                          </a:solidFill>
                          <a:latin typeface="微软雅黑" panose="020B0503020204020204" charset="-122"/>
                          <a:ea typeface="微软雅黑" panose="020B0503020204020204" charset="-122"/>
                          <a:sym typeface="+mn-ea"/>
                        </a:rPr>
                        <a:t>大一统</a:t>
                      </a:r>
                      <a:r>
                        <a:rPr lang="zh-CN" altLang="zh-CN" sz="1800" b="1" dirty="0">
                          <a:sym typeface="+mn-ea"/>
                        </a:rPr>
                        <a:t>封建国家的建立与巩固</a:t>
                      </a:r>
                      <a:endParaRPr lang="zh-CN" altLang="en-US"/>
                    </a:p>
                  </a:txBody>
                  <a:tcPr/>
                </a:tc>
                <a:tc>
                  <a:txBody>
                    <a:bodyPr/>
                    <a:lstStyle/>
                    <a:p>
                      <a:pPr algn="ctr">
                        <a:buNone/>
                      </a:pPr>
                      <a:r>
                        <a:rPr lang="zh-CN" altLang="en-US" dirty="0"/>
                        <a:t>大一统</a:t>
                      </a:r>
                    </a:p>
                  </a:txBody>
                  <a:tcPr/>
                </a:tc>
                <a:tc>
                  <a:txBody>
                    <a:bodyPr/>
                    <a:lstStyle/>
                    <a:p>
                      <a:pPr>
                        <a:buNone/>
                      </a:pPr>
                      <a:r>
                        <a:rPr lang="zh-CN" altLang="en-US" dirty="0"/>
                        <a:t>统一多民族国家的建立巩固</a:t>
                      </a:r>
                      <a:endParaRPr lang="en-US" altLang="zh-CN" dirty="0"/>
                    </a:p>
                    <a:p>
                      <a:pPr>
                        <a:buNone/>
                      </a:pPr>
                      <a:r>
                        <a:rPr lang="zh-CN" altLang="en-US" dirty="0">
                          <a:solidFill>
                            <a:srgbClr val="2D2DFF"/>
                          </a:solidFill>
                        </a:rPr>
                        <a:t>（起源、初步、建立、巩固）</a:t>
                      </a:r>
                    </a:p>
                  </a:txBody>
                  <a:tcPr/>
                </a:tc>
                <a:tc rowSpan="4">
                  <a:txBody>
                    <a:bodyPr/>
                    <a:lstStyle/>
                    <a:p>
                      <a:pPr>
                        <a:buNone/>
                      </a:pPr>
                      <a:r>
                        <a:rPr lang="zh-CN" altLang="en-US" sz="2400" b="1" dirty="0">
                          <a:solidFill>
                            <a:srgbClr val="2D2DFF"/>
                          </a:solidFill>
                          <a:latin typeface="微软雅黑" panose="020B0503020204020204" charset="-122"/>
                          <a:ea typeface="微软雅黑" panose="020B0503020204020204" charset="-122"/>
                        </a:rPr>
                        <a:t>统一多民族国家的发展</a:t>
                      </a:r>
                    </a:p>
                  </a:txBody>
                  <a:tcPr anchor="ctr"/>
                </a:tc>
                <a:extLst>
                  <a:ext uri="{0D108BD9-81ED-4DB2-BD59-A6C34878D82A}">
                    <a16:rowId xmlns:a16="http://schemas.microsoft.com/office/drawing/2014/main" val="10001"/>
                  </a:ext>
                </a:extLst>
              </a:tr>
              <a:tr h="396240">
                <a:tc>
                  <a:txBody>
                    <a:bodyPr/>
                    <a:lstStyle/>
                    <a:p>
                      <a:pPr>
                        <a:buNone/>
                      </a:pPr>
                      <a:r>
                        <a:rPr lang="zh-CN" altLang="en-US" sz="1800">
                          <a:sym typeface="+mn-ea"/>
                        </a:rPr>
                        <a:t>第二单元</a:t>
                      </a:r>
                      <a:endParaRPr lang="zh-CN" altLang="en-US"/>
                    </a:p>
                  </a:txBody>
                  <a:tcPr/>
                </a:tc>
                <a:tc>
                  <a:txBody>
                    <a:bodyPr/>
                    <a:lstStyle/>
                    <a:p>
                      <a:pPr>
                        <a:buNone/>
                      </a:pPr>
                      <a:r>
                        <a:rPr lang="zh-CN" altLang="zh-CN" sz="1800" b="1" dirty="0">
                          <a:sym typeface="+mn-ea"/>
                        </a:rPr>
                        <a:t>三国两晋南北朝的</a:t>
                      </a:r>
                      <a:r>
                        <a:rPr lang="zh-CN" altLang="zh-CN" sz="1800" b="1" dirty="0">
                          <a:solidFill>
                            <a:srgbClr val="0000CC"/>
                          </a:solidFill>
                          <a:sym typeface="+mn-ea"/>
                        </a:rPr>
                        <a:t>民族交融</a:t>
                      </a:r>
                      <a:r>
                        <a:rPr lang="zh-CN" altLang="zh-CN" sz="1800" b="1" dirty="0">
                          <a:sym typeface="+mn-ea"/>
                        </a:rPr>
                        <a:t>与隋唐</a:t>
                      </a:r>
                      <a:r>
                        <a:rPr lang="zh-CN" altLang="zh-CN" sz="2000" b="1" dirty="0">
                          <a:solidFill>
                            <a:srgbClr val="2D2DFF"/>
                          </a:solidFill>
                          <a:latin typeface="微软雅黑" panose="020B0503020204020204" charset="-122"/>
                          <a:ea typeface="微软雅黑" panose="020B0503020204020204" charset="-122"/>
                          <a:sym typeface="+mn-ea"/>
                        </a:rPr>
                        <a:t>大一统</a:t>
                      </a:r>
                      <a:r>
                        <a:rPr lang="zh-CN" altLang="zh-CN" sz="1800" b="1" dirty="0">
                          <a:sym typeface="+mn-ea"/>
                        </a:rPr>
                        <a:t>的发展</a:t>
                      </a:r>
                      <a:endParaRPr lang="zh-CN" altLang="en-US"/>
                    </a:p>
                  </a:txBody>
                  <a:tcPr/>
                </a:tc>
                <a:tc>
                  <a:txBody>
                    <a:bodyPr/>
                    <a:lstStyle/>
                    <a:p>
                      <a:pPr algn="ctr">
                        <a:buNone/>
                      </a:pPr>
                      <a:r>
                        <a:rPr lang="zh-CN" altLang="en-US" sz="1800" dirty="0">
                          <a:sym typeface="+mn-ea"/>
                        </a:rPr>
                        <a:t>大一统</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统一多民族国家的发展</a:t>
                      </a:r>
                    </a:p>
                    <a:p>
                      <a:pPr>
                        <a:buNone/>
                      </a:pPr>
                      <a:r>
                        <a:rPr lang="zh-CN" altLang="en-US" dirty="0">
                          <a:solidFill>
                            <a:srgbClr val="2D2DFF"/>
                          </a:solidFill>
                        </a:rPr>
                        <a:t>（交融、统一、发展）</a:t>
                      </a:r>
                    </a:p>
                  </a:txBody>
                  <a:tcPr/>
                </a:tc>
                <a:tc vMerge="1">
                  <a:txBody>
                    <a:bodyPr/>
                    <a:lstStyle/>
                    <a:p>
                      <a:endParaRPr lang="zh-CN"/>
                    </a:p>
                  </a:txBody>
                  <a:tcPr/>
                </a:tc>
                <a:extLst>
                  <a:ext uri="{0D108BD9-81ED-4DB2-BD59-A6C34878D82A}">
                    <a16:rowId xmlns:a16="http://schemas.microsoft.com/office/drawing/2014/main" val="10002"/>
                  </a:ext>
                </a:extLst>
              </a:tr>
              <a:tr h="396240">
                <a:tc>
                  <a:txBody>
                    <a:bodyPr/>
                    <a:lstStyle/>
                    <a:p>
                      <a:pPr>
                        <a:buNone/>
                      </a:pPr>
                      <a:r>
                        <a:rPr lang="zh-CN" altLang="en-US" sz="1800">
                          <a:sym typeface="+mn-ea"/>
                        </a:rPr>
                        <a:t>第三单元</a:t>
                      </a:r>
                      <a:endParaRPr lang="zh-CN" altLang="en-US"/>
                    </a:p>
                  </a:txBody>
                  <a:tcPr/>
                </a:tc>
                <a:tc>
                  <a:txBody>
                    <a:bodyPr/>
                    <a:lstStyle/>
                    <a:p>
                      <a:pPr>
                        <a:buNone/>
                      </a:pPr>
                      <a:r>
                        <a:rPr lang="zh-CN" altLang="zh-CN" sz="1800" b="1" dirty="0">
                          <a:sym typeface="+mn-ea"/>
                        </a:rPr>
                        <a:t>辽宋夏金</a:t>
                      </a:r>
                      <a:r>
                        <a:rPr lang="zh-CN" altLang="zh-CN" sz="1800" b="1" dirty="0">
                          <a:solidFill>
                            <a:srgbClr val="0000CC"/>
                          </a:solidFill>
                          <a:sym typeface="+mn-ea"/>
                        </a:rPr>
                        <a:t>多民族</a:t>
                      </a:r>
                      <a:r>
                        <a:rPr lang="zh-CN" altLang="zh-CN" sz="1800" b="1" dirty="0">
                          <a:sym typeface="+mn-ea"/>
                        </a:rPr>
                        <a:t>政权的并立与元朝的</a:t>
                      </a:r>
                      <a:r>
                        <a:rPr lang="zh-CN" altLang="zh-CN" sz="2000" b="1" dirty="0">
                          <a:solidFill>
                            <a:srgbClr val="2D2DFF"/>
                          </a:solidFill>
                          <a:latin typeface="微软雅黑" panose="020B0503020204020204" charset="-122"/>
                          <a:ea typeface="微软雅黑" panose="020B0503020204020204" charset="-122"/>
                          <a:sym typeface="+mn-ea"/>
                        </a:rPr>
                        <a:t>统一</a:t>
                      </a:r>
                      <a:endParaRPr lang="zh-CN" altLang="en-US"/>
                    </a:p>
                  </a:txBody>
                  <a:tcPr/>
                </a:tc>
                <a:tc>
                  <a:txBody>
                    <a:bodyPr/>
                    <a:lstStyle/>
                    <a:p>
                      <a:pPr algn="ctr">
                        <a:buNone/>
                      </a:pPr>
                      <a:r>
                        <a:rPr lang="zh-CN" altLang="en-US" sz="1800" dirty="0">
                          <a:sym typeface="+mn-ea"/>
                        </a:rPr>
                        <a:t>统一</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统一多民族国家进一步发展</a:t>
                      </a:r>
                    </a:p>
                    <a:p>
                      <a:pPr marL="0" algn="l" defTabSz="914400" rtl="0" eaLnBrk="1" latinLnBrk="0" hangingPunct="1">
                        <a:buNone/>
                      </a:pPr>
                      <a:r>
                        <a:rPr lang="zh-CN" altLang="en-US" sz="1800" kern="1200" dirty="0">
                          <a:solidFill>
                            <a:srgbClr val="2D2DFF"/>
                          </a:solidFill>
                          <a:latin typeface="+mn-lt"/>
                          <a:ea typeface="+mn-ea"/>
                          <a:cs typeface="+mn-cs"/>
                        </a:rPr>
                        <a:t>（并立、交融、统一、大发展）</a:t>
                      </a:r>
                    </a:p>
                  </a:txBody>
                  <a:tcPr/>
                </a:tc>
                <a:tc vMerge="1">
                  <a:txBody>
                    <a:bodyPr/>
                    <a:lstStyle/>
                    <a:p>
                      <a:endParaRPr lang="zh-CN"/>
                    </a:p>
                  </a:txBody>
                  <a:tcPr/>
                </a:tc>
                <a:extLst>
                  <a:ext uri="{0D108BD9-81ED-4DB2-BD59-A6C34878D82A}">
                    <a16:rowId xmlns:a16="http://schemas.microsoft.com/office/drawing/2014/main" val="10003"/>
                  </a:ext>
                </a:extLst>
              </a:tr>
              <a:tr h="478790">
                <a:tc>
                  <a:txBody>
                    <a:bodyPr/>
                    <a:lstStyle/>
                    <a:p>
                      <a:pPr>
                        <a:buNone/>
                      </a:pPr>
                      <a:r>
                        <a:rPr lang="zh-CN" altLang="en-US" sz="1800">
                          <a:sym typeface="+mn-ea"/>
                        </a:rPr>
                        <a:t>第四单元</a:t>
                      </a:r>
                      <a:endParaRPr lang="zh-CN" altLang="en-US"/>
                    </a:p>
                  </a:txBody>
                  <a:tcPr/>
                </a:tc>
                <a:tc>
                  <a:txBody>
                    <a:bodyPr/>
                    <a:lstStyle/>
                    <a:p>
                      <a:pPr>
                        <a:buNone/>
                      </a:pPr>
                      <a:r>
                        <a:rPr lang="zh-CN" altLang="zh-CN" sz="1800" b="1" dirty="0">
                          <a:sym typeface="+mn-ea"/>
                        </a:rPr>
                        <a:t>明清中国</a:t>
                      </a:r>
                      <a:r>
                        <a:rPr lang="zh-CN" altLang="zh-CN" sz="2000" b="1" dirty="0">
                          <a:solidFill>
                            <a:srgbClr val="2D2DFF"/>
                          </a:solidFill>
                          <a:latin typeface="微软雅黑" panose="020B0503020204020204" charset="-122"/>
                          <a:ea typeface="微软雅黑" panose="020B0503020204020204" charset="-122"/>
                          <a:sym typeface="+mn-ea"/>
                        </a:rPr>
                        <a:t>版图的奠定</a:t>
                      </a:r>
                      <a:r>
                        <a:rPr lang="zh-CN" altLang="zh-CN" sz="1800" b="1" dirty="0">
                          <a:sym typeface="+mn-ea"/>
                        </a:rPr>
                        <a:t>与面临的</a:t>
                      </a:r>
                      <a:r>
                        <a:rPr lang="zh-CN" altLang="zh-CN" sz="1800" b="1" dirty="0">
                          <a:solidFill>
                            <a:srgbClr val="0000CC"/>
                          </a:solidFill>
                          <a:sym typeface="+mn-ea"/>
                        </a:rPr>
                        <a:t>挑战</a:t>
                      </a:r>
                      <a:endParaRPr lang="zh-CN" altLang="en-US"/>
                    </a:p>
                  </a:txBody>
                  <a:tcPr/>
                </a:tc>
                <a:tc>
                  <a:txBody>
                    <a:bodyPr/>
                    <a:lstStyle/>
                    <a:p>
                      <a:pPr algn="ctr">
                        <a:buNone/>
                      </a:pPr>
                      <a:r>
                        <a:rPr lang="zh-CN" altLang="en-US" dirty="0"/>
                        <a:t>版图奠定</a:t>
                      </a:r>
                    </a:p>
                  </a:txBody>
                  <a:tcPr/>
                </a:tc>
                <a:tc>
                  <a:txBody>
                    <a:bodyPr/>
                    <a:lstStyle/>
                    <a:p>
                      <a:pPr>
                        <a:buNone/>
                      </a:pPr>
                      <a:r>
                        <a:rPr lang="zh-CN" altLang="en-US" dirty="0"/>
                        <a:t>统一多民族国家版图奠定</a:t>
                      </a:r>
                      <a:endParaRPr lang="en-US" altLang="zh-CN" dirty="0"/>
                    </a:p>
                    <a:p>
                      <a:pPr>
                        <a:buNone/>
                      </a:pPr>
                      <a:r>
                        <a:rPr lang="zh-CN" altLang="en-US" dirty="0">
                          <a:solidFill>
                            <a:srgbClr val="2D2DFF"/>
                          </a:solidFill>
                        </a:rPr>
                        <a:t>（专制集权、边疆治理、版图奠定、外部挑战）</a:t>
                      </a:r>
                    </a:p>
                  </a:txBody>
                  <a:tcPr/>
                </a:tc>
                <a:tc vMerge="1">
                  <a:txBody>
                    <a:bodyPr/>
                    <a:lstStyle/>
                    <a:p>
                      <a:endParaRPr lang="zh-CN"/>
                    </a:p>
                  </a:txBody>
                  <a:tcPr/>
                </a:tc>
                <a:extLst>
                  <a:ext uri="{0D108BD9-81ED-4DB2-BD59-A6C34878D82A}">
                    <a16:rowId xmlns:a16="http://schemas.microsoft.com/office/drawing/2014/main" val="10004"/>
                  </a:ext>
                </a:extLst>
              </a:tr>
            </a:tbl>
          </a:graphicData>
        </a:graphic>
      </p:graphicFrame>
      <p:sp>
        <p:nvSpPr>
          <p:cNvPr id="9" name="文本框 8">
            <a:extLst>
              <a:ext uri="{FF2B5EF4-FFF2-40B4-BE49-F238E27FC236}">
                <a16:creationId xmlns:a16="http://schemas.microsoft.com/office/drawing/2014/main" id="{B74FEBC3-DE0E-AAFA-0527-2F70187C203D}"/>
              </a:ext>
            </a:extLst>
          </p:cNvPr>
          <p:cNvSpPr txBox="1"/>
          <p:nvPr/>
        </p:nvSpPr>
        <p:spPr>
          <a:xfrm>
            <a:off x="145097" y="2473734"/>
            <a:ext cx="11647170" cy="646331"/>
          </a:xfrm>
          <a:prstGeom prst="rect">
            <a:avLst/>
          </a:prstGeom>
          <a:solidFill>
            <a:srgbClr val="FFC000"/>
          </a:solidFill>
          <a:ln w="19050">
            <a:solidFill>
              <a:srgbClr val="2D2DFF"/>
            </a:solidFill>
          </a:ln>
        </p:spPr>
        <p:txBody>
          <a:bodyPr wrap="square" rtlCol="0">
            <a:spAutoFit/>
          </a:bodyPr>
          <a:lstStyle/>
          <a:p>
            <a:pPr marL="12700" marR="5080" indent="617220">
              <a:lnSpc>
                <a:spcPct val="100000"/>
              </a:lnSpc>
            </a:pPr>
            <a:r>
              <a:rPr lang="zh-CN" altLang="en-US" b="1" spc="-10" dirty="0">
                <a:latin typeface="黑体" panose="02010609060101010101" charset="-122"/>
                <a:ea typeface="黑体" panose="02010609060101010101" charset="-122"/>
                <a:cs typeface="黑体" panose="02010609060101010101" charset="-122"/>
              </a:rPr>
              <a:t>以</a:t>
            </a:r>
            <a:r>
              <a:rPr lang="zh-CN" altLang="zh-CN" sz="1800" b="1" spc="-10" dirty="0">
                <a:latin typeface="黑体" panose="02010609060101010101" charset="-122"/>
                <a:ea typeface="黑体" panose="02010609060101010101" charset="-122"/>
                <a:cs typeface="黑体" panose="02010609060101010101" charset="-122"/>
              </a:rPr>
              <a:t>《纲要》必修中国古代史</a:t>
            </a:r>
            <a:r>
              <a:rPr lang="zh-CN" altLang="en-US" sz="1800" b="1" spc="-10" dirty="0">
                <a:latin typeface="黑体" panose="02010609060101010101" charset="-122"/>
                <a:ea typeface="黑体" panose="02010609060101010101" charset="-122"/>
                <a:cs typeface="黑体" panose="02010609060101010101" charset="-122"/>
              </a:rPr>
              <a:t>为例：</a:t>
            </a:r>
            <a:r>
              <a:rPr lang="zh-CN" altLang="zh-CN" sz="1800" b="1" spc="-10" dirty="0">
                <a:latin typeface="黑体" panose="02010609060101010101" charset="-122"/>
                <a:ea typeface="黑体" panose="02010609060101010101" charset="-122"/>
                <a:cs typeface="黑体" panose="02010609060101010101" charset="-122"/>
              </a:rPr>
              <a:t>理解</a:t>
            </a:r>
            <a:r>
              <a:rPr lang="zh-CN" altLang="en-US" sz="1800" b="1" spc="-10" dirty="0">
                <a:latin typeface="黑体" panose="02010609060101010101" charset="-122"/>
                <a:ea typeface="黑体" panose="02010609060101010101" charset="-122"/>
                <a:cs typeface="黑体" panose="02010609060101010101" charset="-122"/>
              </a:rPr>
              <a:t>上述</a:t>
            </a:r>
            <a:r>
              <a:rPr lang="zh-CN" altLang="zh-CN" sz="1800" b="1" spc="-10" dirty="0">
                <a:latin typeface="黑体" panose="02010609060101010101" charset="-122"/>
                <a:ea typeface="黑体" panose="02010609060101010101" charset="-122"/>
                <a:cs typeface="黑体" panose="02010609060101010101" charset="-122"/>
              </a:rPr>
              <a:t>课标精神，</a:t>
            </a:r>
            <a:r>
              <a:rPr lang="zh-CN" altLang="en-US" b="1" spc="-10" dirty="0">
                <a:latin typeface="黑体" panose="02010609060101010101" charset="-122"/>
                <a:ea typeface="黑体" panose="02010609060101010101" charset="-122"/>
                <a:cs typeface="黑体" panose="02010609060101010101" charset="-122"/>
              </a:rPr>
              <a:t>分析</a:t>
            </a:r>
            <a:r>
              <a:rPr lang="zh-CN" altLang="zh-CN" sz="1800" b="1" spc="-10" dirty="0">
                <a:latin typeface="黑体" panose="02010609060101010101" charset="-122"/>
                <a:ea typeface="黑体" panose="02010609060101010101" charset="-122"/>
                <a:cs typeface="黑体" panose="02010609060101010101" charset="-122"/>
              </a:rPr>
              <a:t>教材目录，结合学生实际，可确定中国古代史的</a:t>
            </a:r>
            <a:r>
              <a:rPr lang="zh-CN" altLang="en-US" sz="1800" b="1" spc="-10" dirty="0">
                <a:latin typeface="黑体" panose="02010609060101010101" charset="-122"/>
                <a:ea typeface="黑体" panose="02010609060101010101" charset="-122"/>
                <a:cs typeface="黑体" panose="02010609060101010101" charset="-122"/>
              </a:rPr>
              <a:t>若干学习</a:t>
            </a:r>
            <a:r>
              <a:rPr lang="zh-CN" altLang="zh-CN" sz="1800" b="1" spc="-10" dirty="0">
                <a:latin typeface="黑体" panose="02010609060101010101" charset="-122"/>
                <a:ea typeface="黑体" panose="02010609060101010101" charset="-122"/>
                <a:cs typeface="黑体" panose="02010609060101010101" charset="-122"/>
              </a:rPr>
              <a:t>主题</a:t>
            </a:r>
            <a:r>
              <a:rPr lang="zh-CN" altLang="en-US" b="1" spc="-10" dirty="0">
                <a:latin typeface="黑体" panose="02010609060101010101" charset="-122"/>
                <a:ea typeface="黑体" panose="02010609060101010101" charset="-122"/>
                <a:cs typeface="黑体" panose="02010609060101010101" charset="-122"/>
              </a:rPr>
              <a:t>：</a:t>
            </a:r>
            <a:endParaRPr lang="zh-CN" altLang="en-US" sz="1800" b="1" spc="-10" dirty="0">
              <a:latin typeface="黑体" panose="02010609060101010101" charset="-122"/>
              <a:ea typeface="黑体" panose="02010609060101010101" charset="-122"/>
              <a:cs typeface="黑体" panose="02010609060101010101" charset="-122"/>
            </a:endParaRPr>
          </a:p>
        </p:txBody>
      </p:sp>
      <p:sp>
        <p:nvSpPr>
          <p:cNvPr id="10" name="文本框 9">
            <a:extLst>
              <a:ext uri="{FF2B5EF4-FFF2-40B4-BE49-F238E27FC236}">
                <a16:creationId xmlns:a16="http://schemas.microsoft.com/office/drawing/2014/main" id="{0C69EBD0-B295-C316-CFB1-82E1856A12B6}"/>
              </a:ext>
            </a:extLst>
          </p:cNvPr>
          <p:cNvSpPr txBox="1"/>
          <p:nvPr/>
        </p:nvSpPr>
        <p:spPr>
          <a:xfrm>
            <a:off x="392112" y="323518"/>
            <a:ext cx="5094288" cy="461665"/>
          </a:xfrm>
          <a:prstGeom prst="rect">
            <a:avLst/>
          </a:prstGeom>
          <a:ln w="28575">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2400" b="1" dirty="0">
                <a:latin typeface="+mj-ea"/>
                <a:ea typeface="+mj-ea"/>
              </a:rPr>
              <a:t>（二）课程标准下教学主题的确定</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544449" y="730250"/>
            <a:ext cx="9263380" cy="5457507"/>
          </a:xfrm>
          <a:custGeom>
            <a:avLst/>
            <a:gdLst/>
            <a:ahLst/>
            <a:cxnLst/>
            <a:rect l="l" t="t" r="r" b="b"/>
            <a:pathLst>
              <a:path w="9263380" h="5517515">
                <a:moveTo>
                  <a:pt x="9258617" y="5517515"/>
                </a:moveTo>
                <a:lnTo>
                  <a:pt x="4762" y="5517515"/>
                </a:lnTo>
                <a:lnTo>
                  <a:pt x="3289" y="5517286"/>
                </a:lnTo>
                <a:lnTo>
                  <a:pt x="1968" y="5516600"/>
                </a:lnTo>
                <a:lnTo>
                  <a:pt x="914" y="5515546"/>
                </a:lnTo>
                <a:lnTo>
                  <a:pt x="228" y="5514225"/>
                </a:lnTo>
                <a:lnTo>
                  <a:pt x="0" y="5512752"/>
                </a:lnTo>
                <a:lnTo>
                  <a:pt x="0" y="4762"/>
                </a:lnTo>
                <a:lnTo>
                  <a:pt x="4762" y="0"/>
                </a:lnTo>
                <a:lnTo>
                  <a:pt x="9258617" y="0"/>
                </a:lnTo>
                <a:lnTo>
                  <a:pt x="9263380" y="4762"/>
                </a:lnTo>
                <a:lnTo>
                  <a:pt x="9525" y="4762"/>
                </a:lnTo>
                <a:lnTo>
                  <a:pt x="4762" y="9525"/>
                </a:lnTo>
                <a:lnTo>
                  <a:pt x="9525" y="9525"/>
                </a:lnTo>
                <a:lnTo>
                  <a:pt x="9525" y="5507989"/>
                </a:lnTo>
                <a:lnTo>
                  <a:pt x="4762" y="5507989"/>
                </a:lnTo>
                <a:lnTo>
                  <a:pt x="9525" y="5512752"/>
                </a:lnTo>
                <a:lnTo>
                  <a:pt x="9263380" y="5512752"/>
                </a:lnTo>
                <a:lnTo>
                  <a:pt x="9263151" y="5514225"/>
                </a:lnTo>
                <a:lnTo>
                  <a:pt x="9262465" y="5515546"/>
                </a:lnTo>
                <a:lnTo>
                  <a:pt x="9261411" y="5516600"/>
                </a:lnTo>
                <a:lnTo>
                  <a:pt x="9260090" y="5517286"/>
                </a:lnTo>
                <a:lnTo>
                  <a:pt x="9258617" y="5517515"/>
                </a:lnTo>
                <a:close/>
              </a:path>
              <a:path w="9263380" h="5517515">
                <a:moveTo>
                  <a:pt x="9525" y="9525"/>
                </a:moveTo>
                <a:lnTo>
                  <a:pt x="4762" y="9525"/>
                </a:lnTo>
                <a:lnTo>
                  <a:pt x="9525" y="4762"/>
                </a:lnTo>
                <a:lnTo>
                  <a:pt x="9525" y="9525"/>
                </a:lnTo>
                <a:close/>
              </a:path>
              <a:path w="9263380" h="5517515">
                <a:moveTo>
                  <a:pt x="9253855" y="9525"/>
                </a:moveTo>
                <a:lnTo>
                  <a:pt x="9525" y="9525"/>
                </a:lnTo>
                <a:lnTo>
                  <a:pt x="9525" y="4762"/>
                </a:lnTo>
                <a:lnTo>
                  <a:pt x="9253855" y="4762"/>
                </a:lnTo>
                <a:lnTo>
                  <a:pt x="9253855" y="9525"/>
                </a:lnTo>
                <a:close/>
              </a:path>
              <a:path w="9263380" h="5517515">
                <a:moveTo>
                  <a:pt x="9253855" y="5512752"/>
                </a:moveTo>
                <a:lnTo>
                  <a:pt x="9253855" y="4762"/>
                </a:lnTo>
                <a:lnTo>
                  <a:pt x="9258617" y="9525"/>
                </a:lnTo>
                <a:lnTo>
                  <a:pt x="9263380" y="9525"/>
                </a:lnTo>
                <a:lnTo>
                  <a:pt x="9263380" y="5507989"/>
                </a:lnTo>
                <a:lnTo>
                  <a:pt x="9258617" y="5507989"/>
                </a:lnTo>
                <a:lnTo>
                  <a:pt x="9253855" y="5512752"/>
                </a:lnTo>
                <a:close/>
              </a:path>
              <a:path w="9263380" h="5517515">
                <a:moveTo>
                  <a:pt x="9263380" y="9525"/>
                </a:moveTo>
                <a:lnTo>
                  <a:pt x="9258617" y="9525"/>
                </a:lnTo>
                <a:lnTo>
                  <a:pt x="9253855" y="4762"/>
                </a:lnTo>
                <a:lnTo>
                  <a:pt x="9263380" y="4762"/>
                </a:lnTo>
                <a:lnTo>
                  <a:pt x="9263380" y="9525"/>
                </a:lnTo>
                <a:close/>
              </a:path>
              <a:path w="9263380" h="5517515">
                <a:moveTo>
                  <a:pt x="9525" y="5512752"/>
                </a:moveTo>
                <a:lnTo>
                  <a:pt x="4762" y="5507989"/>
                </a:lnTo>
                <a:lnTo>
                  <a:pt x="9525" y="5507989"/>
                </a:lnTo>
                <a:lnTo>
                  <a:pt x="9525" y="5512752"/>
                </a:lnTo>
                <a:close/>
              </a:path>
              <a:path w="9263380" h="5517515">
                <a:moveTo>
                  <a:pt x="9253855" y="5512752"/>
                </a:moveTo>
                <a:lnTo>
                  <a:pt x="9525" y="5512752"/>
                </a:lnTo>
                <a:lnTo>
                  <a:pt x="9525" y="5507989"/>
                </a:lnTo>
                <a:lnTo>
                  <a:pt x="9253855" y="5507989"/>
                </a:lnTo>
                <a:lnTo>
                  <a:pt x="9253855" y="5512752"/>
                </a:lnTo>
                <a:close/>
              </a:path>
              <a:path w="9263380" h="5517515">
                <a:moveTo>
                  <a:pt x="9263380" y="5512752"/>
                </a:moveTo>
                <a:lnTo>
                  <a:pt x="9253855" y="5512752"/>
                </a:lnTo>
                <a:lnTo>
                  <a:pt x="9258617" y="5507989"/>
                </a:lnTo>
                <a:lnTo>
                  <a:pt x="9263380" y="5507989"/>
                </a:lnTo>
                <a:lnTo>
                  <a:pt x="9263380" y="5512752"/>
                </a:lnTo>
                <a:close/>
              </a:path>
            </a:pathLst>
          </a:custGeom>
          <a:solidFill>
            <a:srgbClr val="FFC000"/>
          </a:solidFill>
          <a:ln w="15875">
            <a:solidFill>
              <a:srgbClr val="2D2DFF"/>
            </a:solidFill>
          </a:ln>
        </p:spPr>
        <p:txBody>
          <a:bodyPr wrap="square" lIns="0" tIns="0" rIns="0" bIns="0" rtlCol="0"/>
          <a:lstStyle/>
          <a:p>
            <a:endParaRPr/>
          </a:p>
        </p:txBody>
      </p:sp>
      <p:sp>
        <p:nvSpPr>
          <p:cNvPr id="5" name="object 5"/>
          <p:cNvSpPr/>
          <p:nvPr/>
        </p:nvSpPr>
        <p:spPr>
          <a:xfrm>
            <a:off x="9965563" y="730250"/>
            <a:ext cx="1028700" cy="5156200"/>
          </a:xfrm>
          <a:custGeom>
            <a:avLst/>
            <a:gdLst/>
            <a:ahLst/>
            <a:cxnLst/>
            <a:rect l="l" t="t" r="r" b="b"/>
            <a:pathLst>
              <a:path w="1028700" h="5156200">
                <a:moveTo>
                  <a:pt x="402907" y="50800"/>
                </a:moveTo>
                <a:lnTo>
                  <a:pt x="0" y="50800"/>
                </a:lnTo>
                <a:lnTo>
                  <a:pt x="241" y="0"/>
                </a:lnTo>
                <a:lnTo>
                  <a:pt x="226821" y="0"/>
                </a:lnTo>
                <a:lnTo>
                  <a:pt x="242823" y="12700"/>
                </a:lnTo>
                <a:lnTo>
                  <a:pt x="314248" y="12700"/>
                </a:lnTo>
                <a:lnTo>
                  <a:pt x="326669" y="25400"/>
                </a:lnTo>
                <a:lnTo>
                  <a:pt x="360019" y="25400"/>
                </a:lnTo>
                <a:lnTo>
                  <a:pt x="369811" y="38100"/>
                </a:lnTo>
                <a:lnTo>
                  <a:pt x="395452" y="38100"/>
                </a:lnTo>
                <a:lnTo>
                  <a:pt x="402907" y="50800"/>
                </a:lnTo>
                <a:close/>
              </a:path>
              <a:path w="1028700" h="5156200">
                <a:moveTo>
                  <a:pt x="416369" y="63500"/>
                </a:moveTo>
                <a:lnTo>
                  <a:pt x="171284" y="63500"/>
                </a:lnTo>
                <a:lnTo>
                  <a:pt x="153568" y="50800"/>
                </a:lnTo>
                <a:lnTo>
                  <a:pt x="413156" y="50800"/>
                </a:lnTo>
                <a:lnTo>
                  <a:pt x="416369" y="63500"/>
                </a:lnTo>
                <a:close/>
              </a:path>
              <a:path w="1028700" h="5156200">
                <a:moveTo>
                  <a:pt x="424764" y="76200"/>
                </a:moveTo>
                <a:lnTo>
                  <a:pt x="278295" y="76200"/>
                </a:lnTo>
                <a:lnTo>
                  <a:pt x="264413" y="63500"/>
                </a:lnTo>
                <a:lnTo>
                  <a:pt x="422262" y="63500"/>
                </a:lnTo>
                <a:lnTo>
                  <a:pt x="424764" y="76200"/>
                </a:lnTo>
                <a:close/>
              </a:path>
              <a:path w="1028700" h="5156200">
                <a:moveTo>
                  <a:pt x="428066" y="88900"/>
                </a:moveTo>
                <a:lnTo>
                  <a:pt x="343661" y="88900"/>
                </a:lnTo>
                <a:lnTo>
                  <a:pt x="334035" y="76200"/>
                </a:lnTo>
                <a:lnTo>
                  <a:pt x="426758" y="76200"/>
                </a:lnTo>
                <a:lnTo>
                  <a:pt x="428066" y="88900"/>
                </a:lnTo>
                <a:close/>
              </a:path>
              <a:path w="1028700" h="5156200">
                <a:moveTo>
                  <a:pt x="371284" y="98005"/>
                </a:moveTo>
                <a:lnTo>
                  <a:pt x="367423" y="88900"/>
                </a:lnTo>
                <a:lnTo>
                  <a:pt x="371284" y="88900"/>
                </a:lnTo>
                <a:lnTo>
                  <a:pt x="371284" y="98005"/>
                </a:lnTo>
                <a:close/>
              </a:path>
              <a:path w="1028700" h="5156200">
                <a:moveTo>
                  <a:pt x="372582" y="101066"/>
                </a:moveTo>
                <a:lnTo>
                  <a:pt x="371284" y="98005"/>
                </a:lnTo>
                <a:lnTo>
                  <a:pt x="371284" y="88900"/>
                </a:lnTo>
                <a:lnTo>
                  <a:pt x="371475" y="88900"/>
                </a:lnTo>
                <a:lnTo>
                  <a:pt x="372582" y="101066"/>
                </a:lnTo>
                <a:close/>
              </a:path>
              <a:path w="1028700" h="5156200">
                <a:moveTo>
                  <a:pt x="372606" y="101123"/>
                </a:moveTo>
                <a:lnTo>
                  <a:pt x="371475" y="88900"/>
                </a:lnTo>
                <a:lnTo>
                  <a:pt x="371982" y="88900"/>
                </a:lnTo>
                <a:lnTo>
                  <a:pt x="372606" y="101123"/>
                </a:lnTo>
                <a:close/>
              </a:path>
              <a:path w="1028700" h="5156200">
                <a:moveTo>
                  <a:pt x="373468" y="101600"/>
                </a:moveTo>
                <a:lnTo>
                  <a:pt x="372808" y="101600"/>
                </a:lnTo>
                <a:lnTo>
                  <a:pt x="372606" y="101123"/>
                </a:lnTo>
                <a:lnTo>
                  <a:pt x="371982" y="88900"/>
                </a:lnTo>
                <a:lnTo>
                  <a:pt x="373468" y="101600"/>
                </a:lnTo>
                <a:close/>
              </a:path>
              <a:path w="1028700" h="5156200">
                <a:moveTo>
                  <a:pt x="428434" y="101600"/>
                </a:moveTo>
                <a:lnTo>
                  <a:pt x="373468" y="101600"/>
                </a:lnTo>
                <a:lnTo>
                  <a:pt x="371982" y="88900"/>
                </a:lnTo>
                <a:lnTo>
                  <a:pt x="428434" y="88900"/>
                </a:lnTo>
                <a:lnTo>
                  <a:pt x="428434" y="101600"/>
                </a:lnTo>
                <a:close/>
              </a:path>
              <a:path w="1028700" h="5156200">
                <a:moveTo>
                  <a:pt x="428434" y="2514600"/>
                </a:moveTo>
                <a:lnTo>
                  <a:pt x="371284" y="2514600"/>
                </a:lnTo>
                <a:lnTo>
                  <a:pt x="371284" y="98005"/>
                </a:lnTo>
                <a:lnTo>
                  <a:pt x="372582" y="101066"/>
                </a:lnTo>
                <a:lnTo>
                  <a:pt x="372630" y="101600"/>
                </a:lnTo>
                <a:lnTo>
                  <a:pt x="428434" y="101600"/>
                </a:lnTo>
                <a:lnTo>
                  <a:pt x="428434" y="2501900"/>
                </a:lnTo>
                <a:lnTo>
                  <a:pt x="427850" y="2501900"/>
                </a:lnTo>
                <a:lnTo>
                  <a:pt x="428427" y="2513445"/>
                </a:lnTo>
                <a:lnTo>
                  <a:pt x="428434" y="2514600"/>
                </a:lnTo>
                <a:close/>
              </a:path>
              <a:path w="1028700" h="5156200">
                <a:moveTo>
                  <a:pt x="372808" y="101600"/>
                </a:moveTo>
                <a:lnTo>
                  <a:pt x="372630" y="101600"/>
                </a:lnTo>
                <a:lnTo>
                  <a:pt x="372606" y="101123"/>
                </a:lnTo>
                <a:lnTo>
                  <a:pt x="372808" y="101600"/>
                </a:lnTo>
                <a:close/>
              </a:path>
              <a:path w="1028700" h="5156200">
                <a:moveTo>
                  <a:pt x="428427" y="2513445"/>
                </a:moveTo>
                <a:lnTo>
                  <a:pt x="427850" y="2501900"/>
                </a:lnTo>
                <a:lnTo>
                  <a:pt x="428358" y="2501900"/>
                </a:lnTo>
                <a:lnTo>
                  <a:pt x="428427" y="2513445"/>
                </a:lnTo>
                <a:close/>
              </a:path>
              <a:path w="1028700" h="5156200">
                <a:moveTo>
                  <a:pt x="428434" y="2509519"/>
                </a:moveTo>
                <a:lnTo>
                  <a:pt x="428358" y="2501900"/>
                </a:lnTo>
                <a:lnTo>
                  <a:pt x="428434" y="2509519"/>
                </a:lnTo>
                <a:close/>
              </a:path>
              <a:path w="1028700" h="5156200">
                <a:moveTo>
                  <a:pt x="442391" y="2514600"/>
                </a:moveTo>
                <a:lnTo>
                  <a:pt x="428485" y="2514600"/>
                </a:lnTo>
                <a:lnTo>
                  <a:pt x="428434" y="2501900"/>
                </a:lnTo>
                <a:lnTo>
                  <a:pt x="435241" y="2501900"/>
                </a:lnTo>
                <a:lnTo>
                  <a:pt x="442391" y="2514600"/>
                </a:lnTo>
                <a:close/>
              </a:path>
              <a:path w="1028700" h="5156200">
                <a:moveTo>
                  <a:pt x="428485" y="2514600"/>
                </a:moveTo>
                <a:lnTo>
                  <a:pt x="428434" y="2513583"/>
                </a:lnTo>
                <a:lnTo>
                  <a:pt x="428485" y="2514600"/>
                </a:lnTo>
                <a:close/>
              </a:path>
              <a:path w="1028700" h="5156200">
                <a:moveTo>
                  <a:pt x="485787" y="2527300"/>
                </a:moveTo>
                <a:lnTo>
                  <a:pt x="372960" y="2527300"/>
                </a:lnTo>
                <a:lnTo>
                  <a:pt x="371652" y="2514600"/>
                </a:lnTo>
                <a:lnTo>
                  <a:pt x="474649" y="2514600"/>
                </a:lnTo>
                <a:lnTo>
                  <a:pt x="485787" y="2527300"/>
                </a:lnTo>
                <a:close/>
              </a:path>
              <a:path w="1028700" h="5156200">
                <a:moveTo>
                  <a:pt x="564133" y="2540000"/>
                </a:moveTo>
                <a:lnTo>
                  <a:pt x="380288" y="2540000"/>
                </a:lnTo>
                <a:lnTo>
                  <a:pt x="377456" y="2527300"/>
                </a:lnTo>
                <a:lnTo>
                  <a:pt x="549033" y="2527300"/>
                </a:lnTo>
                <a:lnTo>
                  <a:pt x="564133" y="2540000"/>
                </a:lnTo>
                <a:close/>
              </a:path>
              <a:path w="1028700" h="5156200">
                <a:moveTo>
                  <a:pt x="739571" y="2552700"/>
                </a:moveTo>
                <a:lnTo>
                  <a:pt x="396811" y="2552700"/>
                </a:lnTo>
                <a:lnTo>
                  <a:pt x="390207" y="2540000"/>
                </a:lnTo>
                <a:lnTo>
                  <a:pt x="719886" y="2540000"/>
                </a:lnTo>
                <a:lnTo>
                  <a:pt x="739571" y="2552700"/>
                </a:lnTo>
                <a:close/>
              </a:path>
              <a:path w="1028700" h="5156200">
                <a:moveTo>
                  <a:pt x="572896" y="2565400"/>
                </a:moveTo>
                <a:lnTo>
                  <a:pt x="420763" y="2565400"/>
                </a:lnTo>
                <a:lnTo>
                  <a:pt x="412229" y="2552700"/>
                </a:lnTo>
                <a:lnTo>
                  <a:pt x="589432" y="2552700"/>
                </a:lnTo>
                <a:lnTo>
                  <a:pt x="572896" y="2565400"/>
                </a:lnTo>
                <a:close/>
              </a:path>
              <a:path w="1028700" h="5156200">
                <a:moveTo>
                  <a:pt x="799464" y="2603500"/>
                </a:moveTo>
                <a:lnTo>
                  <a:pt x="624001" y="2603500"/>
                </a:lnTo>
                <a:lnTo>
                  <a:pt x="606475" y="2590800"/>
                </a:lnTo>
                <a:lnTo>
                  <a:pt x="512229" y="2590800"/>
                </a:lnTo>
                <a:lnTo>
                  <a:pt x="498538" y="2578100"/>
                </a:lnTo>
                <a:lnTo>
                  <a:pt x="485470" y="2578100"/>
                </a:lnTo>
                <a:lnTo>
                  <a:pt x="498538" y="2565400"/>
                </a:lnTo>
                <a:lnTo>
                  <a:pt x="572896" y="2565400"/>
                </a:lnTo>
                <a:lnTo>
                  <a:pt x="589432" y="2552700"/>
                </a:lnTo>
                <a:lnTo>
                  <a:pt x="799464" y="2552700"/>
                </a:lnTo>
                <a:lnTo>
                  <a:pt x="799464" y="2603500"/>
                </a:lnTo>
                <a:close/>
              </a:path>
              <a:path w="1028700" h="5156200">
                <a:moveTo>
                  <a:pt x="1028191" y="2603500"/>
                </a:moveTo>
                <a:lnTo>
                  <a:pt x="799464" y="2603500"/>
                </a:lnTo>
                <a:lnTo>
                  <a:pt x="799464" y="2552700"/>
                </a:lnTo>
                <a:lnTo>
                  <a:pt x="1028191" y="2552700"/>
                </a:lnTo>
                <a:lnTo>
                  <a:pt x="1028191" y="2603500"/>
                </a:lnTo>
                <a:close/>
              </a:path>
              <a:path w="1028700" h="5156200">
                <a:moveTo>
                  <a:pt x="485470" y="2578100"/>
                </a:moveTo>
                <a:lnTo>
                  <a:pt x="461276" y="2578100"/>
                </a:lnTo>
                <a:lnTo>
                  <a:pt x="450151" y="2565400"/>
                </a:lnTo>
                <a:lnTo>
                  <a:pt x="498538" y="2565400"/>
                </a:lnTo>
                <a:lnTo>
                  <a:pt x="485470" y="2578100"/>
                </a:lnTo>
                <a:close/>
              </a:path>
              <a:path w="1028700" h="5156200">
                <a:moveTo>
                  <a:pt x="512229" y="2590800"/>
                </a:moveTo>
                <a:lnTo>
                  <a:pt x="429907" y="2590800"/>
                </a:lnTo>
                <a:lnTo>
                  <a:pt x="439699" y="2578100"/>
                </a:lnTo>
                <a:lnTo>
                  <a:pt x="498538" y="2578100"/>
                </a:lnTo>
                <a:lnTo>
                  <a:pt x="512229" y="2590800"/>
                </a:lnTo>
                <a:close/>
              </a:path>
              <a:path w="1028700" h="5156200">
                <a:moveTo>
                  <a:pt x="624001" y="2603500"/>
                </a:moveTo>
                <a:lnTo>
                  <a:pt x="404266" y="2603500"/>
                </a:lnTo>
                <a:lnTo>
                  <a:pt x="412229" y="2590800"/>
                </a:lnTo>
                <a:lnTo>
                  <a:pt x="606475" y="2590800"/>
                </a:lnTo>
                <a:lnTo>
                  <a:pt x="624001" y="2603500"/>
                </a:lnTo>
                <a:close/>
              </a:path>
              <a:path w="1028700" h="5156200">
                <a:moveTo>
                  <a:pt x="645871" y="2616200"/>
                </a:moveTo>
                <a:lnTo>
                  <a:pt x="386562" y="2616200"/>
                </a:lnTo>
                <a:lnTo>
                  <a:pt x="390207" y="2603500"/>
                </a:lnTo>
                <a:lnTo>
                  <a:pt x="664019" y="2603500"/>
                </a:lnTo>
                <a:lnTo>
                  <a:pt x="645871" y="2616200"/>
                </a:lnTo>
                <a:close/>
              </a:path>
              <a:path w="1028700" h="5156200">
                <a:moveTo>
                  <a:pt x="521423" y="2628900"/>
                </a:moveTo>
                <a:lnTo>
                  <a:pt x="374954" y="2628900"/>
                </a:lnTo>
                <a:lnTo>
                  <a:pt x="377456" y="2616200"/>
                </a:lnTo>
                <a:lnTo>
                  <a:pt x="535304" y="2616200"/>
                </a:lnTo>
                <a:lnTo>
                  <a:pt x="521423" y="2628900"/>
                </a:lnTo>
                <a:close/>
              </a:path>
              <a:path w="1028700" h="5156200">
                <a:moveTo>
                  <a:pt x="464921" y="2641600"/>
                </a:moveTo>
                <a:lnTo>
                  <a:pt x="371652" y="2641600"/>
                </a:lnTo>
                <a:lnTo>
                  <a:pt x="372960" y="2628900"/>
                </a:lnTo>
                <a:lnTo>
                  <a:pt x="475322" y="2628900"/>
                </a:lnTo>
                <a:lnTo>
                  <a:pt x="464921" y="2641600"/>
                </a:lnTo>
                <a:close/>
              </a:path>
              <a:path w="1028700" h="5156200">
                <a:moveTo>
                  <a:pt x="371284" y="5066284"/>
                </a:moveTo>
                <a:lnTo>
                  <a:pt x="371284" y="2641600"/>
                </a:lnTo>
                <a:lnTo>
                  <a:pt x="427735" y="2641600"/>
                </a:lnTo>
                <a:lnTo>
                  <a:pt x="426237" y="2654300"/>
                </a:lnTo>
                <a:lnTo>
                  <a:pt x="428434" y="2654300"/>
                </a:lnTo>
                <a:lnTo>
                  <a:pt x="428434" y="5054600"/>
                </a:lnTo>
                <a:lnTo>
                  <a:pt x="371868" y="5054600"/>
                </a:lnTo>
                <a:lnTo>
                  <a:pt x="371284" y="5066284"/>
                </a:lnTo>
                <a:close/>
              </a:path>
              <a:path w="1028700" h="5156200">
                <a:moveTo>
                  <a:pt x="426910" y="2654300"/>
                </a:moveTo>
                <a:lnTo>
                  <a:pt x="426237" y="2654300"/>
                </a:lnTo>
                <a:lnTo>
                  <a:pt x="427735" y="2641600"/>
                </a:lnTo>
                <a:lnTo>
                  <a:pt x="427112" y="2653823"/>
                </a:lnTo>
                <a:lnTo>
                  <a:pt x="426910" y="2654300"/>
                </a:lnTo>
                <a:close/>
              </a:path>
              <a:path w="1028700" h="5156200">
                <a:moveTo>
                  <a:pt x="427112" y="2653823"/>
                </a:moveTo>
                <a:lnTo>
                  <a:pt x="427735" y="2641600"/>
                </a:lnTo>
                <a:lnTo>
                  <a:pt x="428243" y="2641600"/>
                </a:lnTo>
                <a:lnTo>
                  <a:pt x="427136" y="2653766"/>
                </a:lnTo>
                <a:close/>
              </a:path>
              <a:path w="1028700" h="5156200">
                <a:moveTo>
                  <a:pt x="427136" y="2653766"/>
                </a:moveTo>
                <a:lnTo>
                  <a:pt x="428243" y="2641600"/>
                </a:lnTo>
                <a:lnTo>
                  <a:pt x="428434" y="2641600"/>
                </a:lnTo>
                <a:lnTo>
                  <a:pt x="428434" y="2650705"/>
                </a:lnTo>
                <a:lnTo>
                  <a:pt x="427136" y="2653766"/>
                </a:lnTo>
                <a:close/>
              </a:path>
              <a:path w="1028700" h="5156200">
                <a:moveTo>
                  <a:pt x="428434" y="2650705"/>
                </a:moveTo>
                <a:lnTo>
                  <a:pt x="428434" y="2641600"/>
                </a:lnTo>
                <a:lnTo>
                  <a:pt x="432295" y="2641600"/>
                </a:lnTo>
                <a:lnTo>
                  <a:pt x="428434" y="2650705"/>
                </a:lnTo>
                <a:close/>
              </a:path>
              <a:path w="1028700" h="5156200">
                <a:moveTo>
                  <a:pt x="430453" y="2654300"/>
                </a:moveTo>
                <a:lnTo>
                  <a:pt x="432295" y="2641600"/>
                </a:lnTo>
                <a:lnTo>
                  <a:pt x="436740" y="2641600"/>
                </a:lnTo>
                <a:lnTo>
                  <a:pt x="430453" y="2654300"/>
                </a:lnTo>
                <a:close/>
              </a:path>
              <a:path w="1028700" h="5156200">
                <a:moveTo>
                  <a:pt x="428434" y="2654300"/>
                </a:moveTo>
                <a:lnTo>
                  <a:pt x="427088" y="2654300"/>
                </a:lnTo>
                <a:lnTo>
                  <a:pt x="427136" y="2653766"/>
                </a:lnTo>
                <a:lnTo>
                  <a:pt x="428434" y="2650705"/>
                </a:lnTo>
                <a:lnTo>
                  <a:pt x="428434" y="2654300"/>
                </a:lnTo>
                <a:close/>
              </a:path>
              <a:path w="1028700" h="5156200">
                <a:moveTo>
                  <a:pt x="427088" y="2654300"/>
                </a:moveTo>
                <a:lnTo>
                  <a:pt x="426910" y="2654300"/>
                </a:lnTo>
                <a:lnTo>
                  <a:pt x="427112" y="2653823"/>
                </a:lnTo>
                <a:lnTo>
                  <a:pt x="427088" y="2654300"/>
                </a:lnTo>
                <a:close/>
              </a:path>
              <a:path w="1028700" h="5156200">
                <a:moveTo>
                  <a:pt x="371233" y="5067300"/>
                </a:moveTo>
                <a:lnTo>
                  <a:pt x="357327" y="5067300"/>
                </a:lnTo>
                <a:lnTo>
                  <a:pt x="364477" y="5054600"/>
                </a:lnTo>
                <a:lnTo>
                  <a:pt x="371284" y="5054600"/>
                </a:lnTo>
                <a:lnTo>
                  <a:pt x="371233" y="5067300"/>
                </a:lnTo>
                <a:close/>
              </a:path>
              <a:path w="1028700" h="5156200">
                <a:moveTo>
                  <a:pt x="428434" y="5067300"/>
                </a:moveTo>
                <a:lnTo>
                  <a:pt x="371284" y="5067300"/>
                </a:lnTo>
                <a:lnTo>
                  <a:pt x="371284" y="5066284"/>
                </a:lnTo>
                <a:lnTo>
                  <a:pt x="371868" y="5054600"/>
                </a:lnTo>
                <a:lnTo>
                  <a:pt x="428434" y="5054600"/>
                </a:lnTo>
                <a:lnTo>
                  <a:pt x="428434" y="5067300"/>
                </a:lnTo>
                <a:close/>
              </a:path>
              <a:path w="1028700" h="5156200">
                <a:moveTo>
                  <a:pt x="426758" y="5080000"/>
                </a:moveTo>
                <a:lnTo>
                  <a:pt x="313931" y="5080000"/>
                </a:lnTo>
                <a:lnTo>
                  <a:pt x="325069" y="5067300"/>
                </a:lnTo>
                <a:lnTo>
                  <a:pt x="428066" y="5067300"/>
                </a:lnTo>
                <a:lnTo>
                  <a:pt x="426758" y="5080000"/>
                </a:lnTo>
                <a:close/>
              </a:path>
              <a:path w="1028700" h="5156200">
                <a:moveTo>
                  <a:pt x="419430" y="5092700"/>
                </a:moveTo>
                <a:lnTo>
                  <a:pt x="250304" y="5092700"/>
                </a:lnTo>
                <a:lnTo>
                  <a:pt x="264820" y="5080000"/>
                </a:lnTo>
                <a:lnTo>
                  <a:pt x="422262" y="5080000"/>
                </a:lnTo>
                <a:lnTo>
                  <a:pt x="419430" y="5092700"/>
                </a:lnTo>
                <a:close/>
              </a:path>
              <a:path w="1028700" h="5156200">
                <a:moveTo>
                  <a:pt x="409511" y="5105400"/>
                </a:moveTo>
                <a:lnTo>
                  <a:pt x="98678" y="5105400"/>
                </a:lnTo>
                <a:lnTo>
                  <a:pt x="117640" y="5092700"/>
                </a:lnTo>
                <a:lnTo>
                  <a:pt x="413156" y="5092700"/>
                </a:lnTo>
                <a:lnTo>
                  <a:pt x="409511" y="5105400"/>
                </a:lnTo>
                <a:close/>
              </a:path>
              <a:path w="1028700" h="5156200">
                <a:moveTo>
                  <a:pt x="193243" y="5156200"/>
                </a:moveTo>
                <a:lnTo>
                  <a:pt x="241" y="5156200"/>
                </a:lnTo>
                <a:lnTo>
                  <a:pt x="0" y="5105400"/>
                </a:lnTo>
                <a:lnTo>
                  <a:pt x="395452" y="5105400"/>
                </a:lnTo>
                <a:lnTo>
                  <a:pt x="387489" y="5118100"/>
                </a:lnTo>
                <a:lnTo>
                  <a:pt x="360019" y="5118100"/>
                </a:lnTo>
                <a:lnTo>
                  <a:pt x="349567" y="5130800"/>
                </a:lnTo>
                <a:lnTo>
                  <a:pt x="301180" y="5130800"/>
                </a:lnTo>
                <a:lnTo>
                  <a:pt x="287477" y="5143500"/>
                </a:lnTo>
                <a:lnTo>
                  <a:pt x="210286" y="5143500"/>
                </a:lnTo>
                <a:lnTo>
                  <a:pt x="193243" y="5156200"/>
                </a:lnTo>
                <a:close/>
              </a:path>
            </a:pathLst>
          </a:custGeom>
          <a:solidFill>
            <a:srgbClr val="FFC000"/>
          </a:solidFill>
          <a:ln w="31750">
            <a:solidFill>
              <a:srgbClr val="202020"/>
            </a:solidFill>
          </a:ln>
        </p:spPr>
        <p:txBody>
          <a:bodyPr wrap="square" lIns="0" tIns="0" rIns="0" bIns="0" rtlCol="0">
            <a:scene3d>
              <a:camera prst="orthographicFront"/>
              <a:lightRig rig="threePt" dir="t"/>
            </a:scene3d>
          </a:bodyPr>
          <a:lstStyle/>
          <a:p>
            <a:endParaRPr b="1">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7" name="object 7"/>
          <p:cNvSpPr txBox="1"/>
          <p:nvPr/>
        </p:nvSpPr>
        <p:spPr>
          <a:xfrm>
            <a:off x="11000740" y="2977514"/>
            <a:ext cx="735965" cy="873760"/>
          </a:xfrm>
          <a:prstGeom prst="rect">
            <a:avLst/>
          </a:prstGeom>
          <a:solidFill>
            <a:srgbClr val="FFC000"/>
          </a:solidFill>
          <a:ln>
            <a:solidFill>
              <a:srgbClr val="202020"/>
            </a:solidFill>
          </a:ln>
        </p:spPr>
        <p:txBody>
          <a:bodyPr vert="horz" wrap="square" lIns="0" tIns="12065" rIns="0" bIns="0" rtlCol="0">
            <a:spAutoFit/>
          </a:bodyPr>
          <a:lstStyle/>
          <a:p>
            <a:pPr marL="12700" marR="5080">
              <a:lnSpc>
                <a:spcPct val="100000"/>
              </a:lnSpc>
              <a:spcBef>
                <a:spcPts val="95"/>
              </a:spcBef>
            </a:pPr>
            <a:r>
              <a:rPr sz="2800" b="1" dirty="0">
                <a:solidFill>
                  <a:srgbClr val="2D2DFF"/>
                </a:solidFill>
                <a:latin typeface="微软雅黑" panose="020B0503020204020204" charset="-122"/>
                <a:ea typeface="微软雅黑" panose="020B0503020204020204" charset="-122"/>
                <a:cs typeface="微软雅黑" panose="020B0503020204020204" charset="-122"/>
              </a:rPr>
              <a:t>主</a:t>
            </a:r>
            <a:r>
              <a:rPr sz="2800" b="1" spc="-5" dirty="0">
                <a:solidFill>
                  <a:srgbClr val="2D2DFF"/>
                </a:solidFill>
                <a:latin typeface="微软雅黑" panose="020B0503020204020204" charset="-122"/>
                <a:ea typeface="微软雅黑" panose="020B0503020204020204" charset="-122"/>
                <a:cs typeface="微软雅黑" panose="020B0503020204020204" charset="-122"/>
              </a:rPr>
              <a:t>题 </a:t>
            </a:r>
            <a:r>
              <a:rPr sz="2800" b="1" dirty="0">
                <a:solidFill>
                  <a:srgbClr val="2D2DFF"/>
                </a:solidFill>
                <a:latin typeface="微软雅黑" panose="020B0503020204020204" charset="-122"/>
                <a:ea typeface="微软雅黑" panose="020B0503020204020204" charset="-122"/>
                <a:cs typeface="微软雅黑" panose="020B0503020204020204" charset="-122"/>
              </a:rPr>
              <a:t>通</a:t>
            </a:r>
            <a:r>
              <a:rPr sz="2800" b="1" spc="-5" dirty="0">
                <a:solidFill>
                  <a:srgbClr val="2D2DFF"/>
                </a:solidFill>
                <a:latin typeface="微软雅黑" panose="020B0503020204020204" charset="-122"/>
                <a:ea typeface="微软雅黑" panose="020B0503020204020204" charset="-122"/>
                <a:cs typeface="微软雅黑" panose="020B0503020204020204" charset="-122"/>
              </a:rPr>
              <a:t>史</a:t>
            </a:r>
          </a:p>
        </p:txBody>
      </p:sp>
      <p:sp>
        <p:nvSpPr>
          <p:cNvPr id="6" name="object 3"/>
          <p:cNvSpPr txBox="1">
            <a:spLocks noGrp="1"/>
          </p:cNvSpPr>
          <p:nvPr/>
        </p:nvSpPr>
        <p:spPr>
          <a:xfrm>
            <a:off x="643255" y="875983"/>
            <a:ext cx="8958580" cy="14903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0" tIns="13335" rIns="0" bIns="0" rtlCol="0">
            <a:spAutoFit/>
            <a:scene3d>
              <a:camera prst="orthographicFront"/>
              <a:lightRig rig="threePt" dir="t"/>
            </a:scene3d>
          </a:bodyPr>
          <a:lstStyle>
            <a:lvl1pPr>
              <a:defRPr sz="3200" b="1" i="0">
                <a:solidFill>
                  <a:schemeClr val="tx1"/>
                </a:solidFill>
                <a:latin typeface="楷体" panose="02010609060101010101" charset="-122"/>
                <a:ea typeface="+mj-ea"/>
                <a:cs typeface="楷体" panose="02010609060101010101" charset="-122"/>
              </a:defRPr>
            </a:lvl1pPr>
          </a:lstStyle>
          <a:p>
            <a:pPr marL="12700">
              <a:lnSpc>
                <a:spcPct val="100000"/>
              </a:lnSpc>
              <a:spcBef>
                <a:spcPts val="105"/>
              </a:spcBef>
            </a:pPr>
            <a:r>
              <a:rPr lang="zh-CN" altLang="en-US"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１</a:t>
            </a:r>
            <a:r>
              <a:rPr lang="en-US" altLang="zh-CN"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a:t>
            </a:r>
            <a:r>
              <a:rPr dirty="0" err="1">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中国古代史</a:t>
            </a:r>
            <a:r>
              <a:rPr dirty="0" err="1">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a:t>
            </a:r>
            <a:r>
              <a:rPr dirty="0" err="1">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统一多民族国家的发展历</a:t>
            </a:r>
            <a:r>
              <a:rPr spc="-10" dirty="0" err="1">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程</a:t>
            </a:r>
            <a:endParaRPr spc="-10"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12700">
              <a:lnSpc>
                <a:spcPct val="100000"/>
              </a:lnSpc>
            </a:pPr>
            <a:r>
              <a:rPr lang="zh-CN" altLang="en-US"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２</a:t>
            </a:r>
            <a:r>
              <a:rPr lang="en-US" altLang="zh-CN"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a:t>
            </a:r>
            <a:r>
              <a:rPr dirty="0" err="1">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中国近代史</a:t>
            </a:r>
            <a:r>
              <a:rPr dirty="0" err="1">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a:t>
            </a:r>
            <a:r>
              <a:rPr dirty="0" err="1">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争取国家独立与民族解放的斗</a:t>
            </a:r>
            <a:r>
              <a:rPr spc="-10" dirty="0" err="1">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争</a:t>
            </a:r>
            <a:endParaRPr spc="-10"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12700">
              <a:lnSpc>
                <a:spcPct val="100000"/>
              </a:lnSpc>
            </a:pPr>
            <a:r>
              <a:rPr lang="zh-CN" altLang="en-US"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mn-ea"/>
              </a:rPr>
              <a:t>３</a:t>
            </a:r>
            <a:r>
              <a:rPr lang="en-US" altLang="zh-CN"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mn-ea"/>
              </a:rPr>
              <a:t>.</a:t>
            </a:r>
            <a:r>
              <a:rPr dirty="0" err="1">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mn-ea"/>
              </a:rPr>
              <a:t>中国现代史</a:t>
            </a:r>
            <a:r>
              <a:rPr dirty="0" err="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：中国特色社会主义道路的探</a:t>
            </a:r>
            <a:r>
              <a:rPr spc="-10" dirty="0" err="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索</a:t>
            </a:r>
            <a:endParaRPr spc="-10"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8" name="object 4"/>
          <p:cNvSpPr txBox="1">
            <a:spLocks noGrp="1"/>
          </p:cNvSpPr>
          <p:nvPr/>
        </p:nvSpPr>
        <p:spPr>
          <a:xfrm>
            <a:off x="643255" y="2512060"/>
            <a:ext cx="9006840" cy="34601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0" tIns="13335" rIns="0" bIns="0" rtlCol="0">
            <a:spAutoFit/>
            <a:scene3d>
              <a:camera prst="orthographicFront"/>
              <a:lightRig rig="threePt" dir="t"/>
            </a:scene3d>
          </a:bodyPr>
          <a:lstStyle>
            <a:lvl1pPr marL="0">
              <a:defRPr sz="3200" b="1" i="0">
                <a:solidFill>
                  <a:schemeClr val="tx1"/>
                </a:solidFill>
                <a:latin typeface="楷体" panose="02010609060101010101" charset="-122"/>
                <a:ea typeface="+mn-ea"/>
                <a:cs typeface="楷体" panose="02010609060101010101"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pPr>
            <a:r>
              <a:rPr lang="zh-CN" altLang="en-US"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４</a:t>
            </a:r>
            <a:r>
              <a:rPr lang="en-US" altLang="zh-CN"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a:t>
            </a:r>
            <a:r>
              <a:rPr dirty="0" err="1">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世界古代史</a:t>
            </a:r>
            <a:r>
              <a:rPr dirty="0" err="1">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：多元发展的区域文</a:t>
            </a:r>
            <a:r>
              <a:rPr spc="-10" dirty="0" err="1">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明</a:t>
            </a:r>
            <a:endParaRPr spc="-10"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marL="12700" marR="5080" algn="just">
              <a:lnSpc>
                <a:spcPct val="100000"/>
              </a:lnSpc>
            </a:pPr>
            <a:r>
              <a:rPr lang="en-US"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5.</a:t>
            </a:r>
            <a:r>
              <a:rPr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世界近代史</a:t>
            </a:r>
            <a:r>
              <a:rPr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：①资本主义体系、社会主义运动和民族解放运动；②世界</a:t>
            </a:r>
            <a:r>
              <a:rPr spc="-10"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从</a:t>
            </a:r>
            <a:r>
              <a:rPr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分散走向整</a:t>
            </a:r>
            <a:r>
              <a:rPr spc="-10"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体</a:t>
            </a:r>
          </a:p>
          <a:p>
            <a:pPr marL="12700" marR="5080" algn="just">
              <a:lnSpc>
                <a:spcPct val="100000"/>
              </a:lnSpc>
            </a:pPr>
            <a:r>
              <a:rPr lang="en-US"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6.</a:t>
            </a:r>
            <a:r>
              <a:rPr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rPr>
              <a:t>世界现代史</a:t>
            </a:r>
            <a:r>
              <a:rPr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：①资本主义、社会主义、发展中</a:t>
            </a:r>
            <a:r>
              <a:rPr spc="-10"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国 </a:t>
            </a:r>
            <a:r>
              <a:rPr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家的发展；②国际关系发展，即从战争与革命，</a:t>
            </a:r>
            <a:r>
              <a:rPr spc="-10"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到 </a:t>
            </a:r>
            <a:r>
              <a:rPr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和平与发展；③世界形成更为密切</a:t>
            </a:r>
            <a:r>
              <a:rPr lang="zh-CN"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的</a:t>
            </a:r>
            <a:r>
              <a:rPr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整体，世界多极化与经济全球</a:t>
            </a:r>
            <a:r>
              <a:rPr spc="-10"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化</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79705" y="2990850"/>
            <a:ext cx="1468120" cy="935990"/>
          </a:xfrm>
          <a:prstGeom prst="rect">
            <a:avLst/>
          </a:prstGeom>
          <a:solidFill>
            <a:srgbClr val="FFC000"/>
          </a:solidFill>
          <a:ln w="15875">
            <a:solidFill>
              <a:srgbClr val="2D2DFF"/>
            </a:solidFill>
            <a:prstDash val="solid"/>
          </a:ln>
        </p:spPr>
        <p:txBody>
          <a:bodyPr vert="horz" wrap="square" lIns="0" tIns="12700" rIns="0" bIns="0" rtlCol="0">
            <a:spAutoFit/>
          </a:bodyPr>
          <a:lstStyle/>
          <a:p>
            <a:pPr marL="12700" algn="l">
              <a:lnSpc>
                <a:spcPct val="100000"/>
              </a:lnSpc>
              <a:spcBef>
                <a:spcPts val="100"/>
              </a:spcBef>
            </a:pPr>
            <a:r>
              <a:rPr sz="2000" b="1" spc="-5" dirty="0">
                <a:latin typeface="微软雅黑" panose="020B0503020204020204" charset="-122"/>
                <a:ea typeface="微软雅黑" panose="020B0503020204020204" charset="-122"/>
                <a:cs typeface="微软雅黑" panose="020B0503020204020204" charset="-122"/>
              </a:rPr>
              <a:t>1.1</a:t>
            </a:r>
            <a:r>
              <a:rPr lang="zh-CN" sz="2000" b="1" dirty="0">
                <a:latin typeface="微软雅黑" panose="020B0503020204020204" charset="-122"/>
                <a:ea typeface="微软雅黑" panose="020B0503020204020204" charset="-122"/>
                <a:cs typeface="微软雅黑" panose="020B0503020204020204" charset="-122"/>
              </a:rPr>
              <a:t>中华文明起源与</a:t>
            </a:r>
            <a:r>
              <a:rPr sz="2000" b="1" dirty="0">
                <a:latin typeface="微软雅黑" panose="020B0503020204020204" charset="-122"/>
                <a:ea typeface="微软雅黑" panose="020B0503020204020204" charset="-122"/>
                <a:cs typeface="微软雅黑" panose="020B0503020204020204" charset="-122"/>
              </a:rPr>
              <a:t>早期</a:t>
            </a:r>
            <a:r>
              <a:rPr lang="zh-CN" sz="2000" b="1" dirty="0">
                <a:latin typeface="微软雅黑" panose="020B0503020204020204" charset="-122"/>
                <a:ea typeface="微软雅黑" panose="020B0503020204020204" charset="-122"/>
                <a:cs typeface="微软雅黑" panose="020B0503020204020204" charset="-122"/>
              </a:rPr>
              <a:t>国家</a:t>
            </a:r>
          </a:p>
        </p:txBody>
      </p:sp>
      <p:sp>
        <p:nvSpPr>
          <p:cNvPr id="6" name="object 6"/>
          <p:cNvSpPr txBox="1"/>
          <p:nvPr/>
        </p:nvSpPr>
        <p:spPr>
          <a:xfrm>
            <a:off x="1639570" y="2979420"/>
            <a:ext cx="1635125" cy="935990"/>
          </a:xfrm>
          <a:prstGeom prst="rect">
            <a:avLst/>
          </a:prstGeom>
          <a:solidFill>
            <a:srgbClr val="FFC000"/>
          </a:solidFill>
          <a:ln w="15875">
            <a:solidFill>
              <a:srgbClr val="2D2DFF"/>
            </a:solidFill>
            <a:prstDash val="solid"/>
          </a:ln>
        </p:spPr>
        <p:txBody>
          <a:bodyPr vert="horz" wrap="square" lIns="0" tIns="12700" rIns="0" bIns="0" rtlCol="0">
            <a:spAutoFit/>
          </a:bodyPr>
          <a:lstStyle/>
          <a:p>
            <a:pPr marL="12700" marR="5080">
              <a:lnSpc>
                <a:spcPct val="100000"/>
              </a:lnSpc>
              <a:spcBef>
                <a:spcPts val="100"/>
              </a:spcBef>
            </a:pPr>
            <a:r>
              <a:rPr sz="2000" b="1" spc="-5" dirty="0">
                <a:latin typeface="微软雅黑" panose="020B0503020204020204" charset="-122"/>
                <a:ea typeface="微软雅黑" panose="020B0503020204020204" charset="-122"/>
                <a:cs typeface="微软雅黑" panose="020B0503020204020204" charset="-122"/>
              </a:rPr>
              <a:t>1.2</a:t>
            </a:r>
            <a:r>
              <a:rPr sz="2000" b="1" spc="-50" dirty="0">
                <a:latin typeface="微软雅黑" panose="020B0503020204020204" charset="-122"/>
                <a:ea typeface="微软雅黑" panose="020B0503020204020204" charset="-122"/>
                <a:cs typeface="微软雅黑" panose="020B0503020204020204" charset="-122"/>
              </a:rPr>
              <a:t> </a:t>
            </a:r>
            <a:r>
              <a:rPr sz="2000" b="1" dirty="0">
                <a:latin typeface="微软雅黑" panose="020B0503020204020204" charset="-122"/>
                <a:ea typeface="微软雅黑" panose="020B0503020204020204" charset="-122"/>
                <a:cs typeface="微软雅黑" panose="020B0503020204020204" charset="-122"/>
              </a:rPr>
              <a:t>春秋战国时期的政治社会及思想变动</a:t>
            </a:r>
            <a:endParaRPr sz="2000" b="1">
              <a:latin typeface="微软雅黑" panose="020B0503020204020204" charset="-122"/>
              <a:ea typeface="微软雅黑" panose="020B0503020204020204" charset="-122"/>
              <a:cs typeface="微软雅黑" panose="020B0503020204020204" charset="-122"/>
            </a:endParaRPr>
          </a:p>
        </p:txBody>
      </p:sp>
      <p:sp>
        <p:nvSpPr>
          <p:cNvPr id="8" name="object 8"/>
          <p:cNvSpPr txBox="1"/>
          <p:nvPr/>
        </p:nvSpPr>
        <p:spPr>
          <a:xfrm>
            <a:off x="3357880" y="2998470"/>
            <a:ext cx="1588135" cy="948690"/>
          </a:xfrm>
          <a:prstGeom prst="rect">
            <a:avLst/>
          </a:prstGeom>
          <a:solidFill>
            <a:srgbClr val="FFC000"/>
          </a:solidFill>
          <a:ln w="15875">
            <a:solidFill>
              <a:srgbClr val="2D2DFF"/>
            </a:solidFill>
            <a:prstDash val="solid"/>
          </a:ln>
        </p:spPr>
        <p:txBody>
          <a:bodyPr vert="horz" wrap="square" lIns="0" tIns="12700" rIns="0" bIns="0" rtlCol="0">
            <a:spAutoFit/>
          </a:bodyPr>
          <a:lstStyle/>
          <a:p>
            <a:pPr marL="12700" marR="5080">
              <a:lnSpc>
                <a:spcPct val="100000"/>
              </a:lnSpc>
              <a:spcBef>
                <a:spcPts val="100"/>
              </a:spcBef>
            </a:pPr>
            <a:r>
              <a:rPr sz="2000" b="1" spc="-5" dirty="0">
                <a:latin typeface="微软雅黑" panose="020B0503020204020204" charset="-122"/>
                <a:ea typeface="微软雅黑" panose="020B0503020204020204" charset="-122"/>
                <a:cs typeface="微软雅黑" panose="020B0503020204020204" charset="-122"/>
              </a:rPr>
              <a:t>1.3</a:t>
            </a:r>
            <a:r>
              <a:rPr sz="2000" b="1" spc="-50" dirty="0">
                <a:latin typeface="微软雅黑" panose="020B0503020204020204" charset="-122"/>
                <a:ea typeface="微软雅黑" panose="020B0503020204020204" charset="-122"/>
                <a:cs typeface="微软雅黑" panose="020B0503020204020204" charset="-122"/>
              </a:rPr>
              <a:t> </a:t>
            </a:r>
            <a:r>
              <a:rPr sz="2000" b="1" dirty="0">
                <a:latin typeface="微软雅黑" panose="020B0503020204020204" charset="-122"/>
                <a:ea typeface="微软雅黑" panose="020B0503020204020204" charset="-122"/>
                <a:cs typeface="微软雅黑" panose="020B0503020204020204" charset="-122"/>
              </a:rPr>
              <a:t>秦汉</a:t>
            </a:r>
          </a:p>
          <a:p>
            <a:pPr marL="12700" marR="508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大一统国家的建立与巩固</a:t>
            </a:r>
            <a:endParaRPr sz="2000" b="1">
              <a:latin typeface="微软雅黑" panose="020B0503020204020204" charset="-122"/>
              <a:ea typeface="微软雅黑" panose="020B0503020204020204" charset="-122"/>
              <a:cs typeface="微软雅黑" panose="020B0503020204020204" charset="-122"/>
            </a:endParaRPr>
          </a:p>
        </p:txBody>
      </p:sp>
      <p:sp>
        <p:nvSpPr>
          <p:cNvPr id="9" name="object 9"/>
          <p:cNvSpPr/>
          <p:nvPr/>
        </p:nvSpPr>
        <p:spPr>
          <a:xfrm>
            <a:off x="961389" y="2239645"/>
            <a:ext cx="9290050" cy="622300"/>
          </a:xfrm>
          <a:custGeom>
            <a:avLst/>
            <a:gdLst/>
            <a:ahLst/>
            <a:cxnLst/>
            <a:rect l="l" t="t" r="r" b="b"/>
            <a:pathLst>
              <a:path w="9290050" h="622300">
                <a:moveTo>
                  <a:pt x="4616450" y="311149"/>
                </a:moveTo>
                <a:lnTo>
                  <a:pt x="4616450" y="0"/>
                </a:lnTo>
                <a:lnTo>
                  <a:pt x="4673600" y="0"/>
                </a:lnTo>
                <a:lnTo>
                  <a:pt x="4673600" y="282574"/>
                </a:lnTo>
                <a:lnTo>
                  <a:pt x="4645025" y="282574"/>
                </a:lnTo>
                <a:lnTo>
                  <a:pt x="4616450" y="311149"/>
                </a:lnTo>
                <a:close/>
              </a:path>
              <a:path w="9290050" h="622300">
                <a:moveTo>
                  <a:pt x="57150" y="622299"/>
                </a:moveTo>
                <a:lnTo>
                  <a:pt x="0" y="622299"/>
                </a:lnTo>
                <a:lnTo>
                  <a:pt x="0" y="282574"/>
                </a:lnTo>
                <a:lnTo>
                  <a:pt x="4616450" y="282574"/>
                </a:lnTo>
                <a:lnTo>
                  <a:pt x="4616450" y="311149"/>
                </a:lnTo>
                <a:lnTo>
                  <a:pt x="57150" y="311149"/>
                </a:lnTo>
                <a:lnTo>
                  <a:pt x="28575" y="339724"/>
                </a:lnTo>
                <a:lnTo>
                  <a:pt x="57150" y="339724"/>
                </a:lnTo>
                <a:lnTo>
                  <a:pt x="57150" y="622299"/>
                </a:lnTo>
                <a:close/>
              </a:path>
              <a:path w="9290050" h="622300">
                <a:moveTo>
                  <a:pt x="4673600" y="339724"/>
                </a:moveTo>
                <a:lnTo>
                  <a:pt x="4616450" y="339724"/>
                </a:lnTo>
                <a:lnTo>
                  <a:pt x="4616450" y="311149"/>
                </a:lnTo>
                <a:lnTo>
                  <a:pt x="4645025" y="282574"/>
                </a:lnTo>
                <a:lnTo>
                  <a:pt x="4673600" y="311149"/>
                </a:lnTo>
                <a:lnTo>
                  <a:pt x="4673600" y="339724"/>
                </a:lnTo>
                <a:close/>
              </a:path>
              <a:path w="9290050" h="622300">
                <a:moveTo>
                  <a:pt x="4673600" y="311149"/>
                </a:moveTo>
                <a:lnTo>
                  <a:pt x="4645025" y="282574"/>
                </a:lnTo>
                <a:lnTo>
                  <a:pt x="4673600" y="282574"/>
                </a:lnTo>
                <a:lnTo>
                  <a:pt x="4673600" y="311149"/>
                </a:lnTo>
                <a:close/>
              </a:path>
              <a:path w="9290050" h="622300">
                <a:moveTo>
                  <a:pt x="9232900" y="339724"/>
                </a:moveTo>
                <a:lnTo>
                  <a:pt x="4673600" y="339724"/>
                </a:lnTo>
                <a:lnTo>
                  <a:pt x="4673600" y="282574"/>
                </a:lnTo>
                <a:lnTo>
                  <a:pt x="9290050" y="282574"/>
                </a:lnTo>
                <a:lnTo>
                  <a:pt x="9290050" y="311149"/>
                </a:lnTo>
                <a:lnTo>
                  <a:pt x="9232900" y="311149"/>
                </a:lnTo>
                <a:lnTo>
                  <a:pt x="9232900" y="339724"/>
                </a:lnTo>
                <a:close/>
              </a:path>
              <a:path w="9290050" h="622300">
                <a:moveTo>
                  <a:pt x="57150" y="339724"/>
                </a:moveTo>
                <a:lnTo>
                  <a:pt x="28575" y="339724"/>
                </a:lnTo>
                <a:lnTo>
                  <a:pt x="57150" y="311149"/>
                </a:lnTo>
                <a:lnTo>
                  <a:pt x="57150" y="339724"/>
                </a:lnTo>
                <a:close/>
              </a:path>
              <a:path w="9290050" h="622300">
                <a:moveTo>
                  <a:pt x="4616450" y="339724"/>
                </a:moveTo>
                <a:lnTo>
                  <a:pt x="57150" y="339724"/>
                </a:lnTo>
                <a:lnTo>
                  <a:pt x="57150" y="311149"/>
                </a:lnTo>
                <a:lnTo>
                  <a:pt x="4616450" y="311149"/>
                </a:lnTo>
                <a:lnTo>
                  <a:pt x="4616450" y="339724"/>
                </a:lnTo>
                <a:close/>
              </a:path>
              <a:path w="9290050" h="622300">
                <a:moveTo>
                  <a:pt x="9290050" y="622299"/>
                </a:moveTo>
                <a:lnTo>
                  <a:pt x="9232900" y="622299"/>
                </a:lnTo>
                <a:lnTo>
                  <a:pt x="9232900" y="311149"/>
                </a:lnTo>
                <a:lnTo>
                  <a:pt x="9261475" y="339724"/>
                </a:lnTo>
                <a:lnTo>
                  <a:pt x="9290050" y="339724"/>
                </a:lnTo>
                <a:lnTo>
                  <a:pt x="9290050" y="622299"/>
                </a:lnTo>
                <a:close/>
              </a:path>
              <a:path w="9290050" h="622300">
                <a:moveTo>
                  <a:pt x="9290050" y="339724"/>
                </a:moveTo>
                <a:lnTo>
                  <a:pt x="9261475" y="339724"/>
                </a:lnTo>
                <a:lnTo>
                  <a:pt x="9232900" y="311149"/>
                </a:lnTo>
                <a:lnTo>
                  <a:pt x="9290050" y="311149"/>
                </a:lnTo>
                <a:lnTo>
                  <a:pt x="9290050" y="339724"/>
                </a:lnTo>
                <a:close/>
              </a:path>
            </a:pathLst>
          </a:custGeom>
          <a:solidFill>
            <a:srgbClr val="FFC000"/>
          </a:solidFill>
          <a:ln w="15875">
            <a:solidFill>
              <a:srgbClr val="2D2DFF"/>
            </a:solidFill>
            <a:prstDash val="solid"/>
          </a:ln>
        </p:spPr>
        <p:txBody>
          <a:bodyPr wrap="square" lIns="0" tIns="0" rIns="0" bIns="0" rtlCol="0"/>
          <a:lstStyle/>
          <a:p>
            <a:endParaRPr/>
          </a:p>
        </p:txBody>
      </p:sp>
      <p:sp>
        <p:nvSpPr>
          <p:cNvPr id="11" name="object 11"/>
          <p:cNvSpPr txBox="1"/>
          <p:nvPr/>
        </p:nvSpPr>
        <p:spPr>
          <a:xfrm>
            <a:off x="4979670" y="3015615"/>
            <a:ext cx="2102485" cy="935990"/>
          </a:xfrm>
          <a:prstGeom prst="rect">
            <a:avLst/>
          </a:prstGeom>
          <a:solidFill>
            <a:srgbClr val="FFC000"/>
          </a:solidFill>
          <a:ln w="15875">
            <a:solidFill>
              <a:srgbClr val="2D2DFF"/>
            </a:solidFill>
            <a:prstDash val="solid"/>
          </a:ln>
        </p:spPr>
        <p:txBody>
          <a:bodyPr vert="horz" wrap="square" lIns="0" tIns="12700" rIns="0" bIns="0" rtlCol="0">
            <a:spAutoFit/>
          </a:bodyPr>
          <a:lstStyle/>
          <a:p>
            <a:pPr marL="12700" marR="5080">
              <a:lnSpc>
                <a:spcPct val="100000"/>
              </a:lnSpc>
              <a:spcBef>
                <a:spcPts val="100"/>
              </a:spcBef>
            </a:pPr>
            <a:r>
              <a:rPr sz="2000" b="1" spc="-5" dirty="0">
                <a:latin typeface="微软雅黑" panose="020B0503020204020204" charset="-122"/>
                <a:ea typeface="微软雅黑" panose="020B0503020204020204" charset="-122"/>
                <a:cs typeface="微软雅黑" panose="020B0503020204020204" charset="-122"/>
              </a:rPr>
              <a:t>1.4</a:t>
            </a:r>
            <a:r>
              <a:rPr sz="2000" b="1" spc="-50" dirty="0">
                <a:latin typeface="微软雅黑" panose="020B0503020204020204" charset="-122"/>
                <a:ea typeface="微软雅黑" panose="020B0503020204020204" charset="-122"/>
                <a:cs typeface="微软雅黑" panose="020B0503020204020204" charset="-122"/>
              </a:rPr>
              <a:t> </a:t>
            </a:r>
            <a:r>
              <a:rPr sz="2000" b="1" dirty="0">
                <a:latin typeface="微软雅黑" panose="020B0503020204020204" charset="-122"/>
                <a:ea typeface="微软雅黑" panose="020B0503020204020204" charset="-122"/>
                <a:cs typeface="微软雅黑" panose="020B0503020204020204" charset="-122"/>
              </a:rPr>
              <a:t>三国两晋南</a:t>
            </a:r>
            <a:r>
              <a:rPr lang="zh-CN" sz="2000" b="1" dirty="0">
                <a:latin typeface="微软雅黑" panose="020B0503020204020204" charset="-122"/>
                <a:ea typeface="微软雅黑" panose="020B0503020204020204" charset="-122"/>
                <a:cs typeface="微软雅黑" panose="020B0503020204020204" charset="-122"/>
              </a:rPr>
              <a:t>北</a:t>
            </a:r>
            <a:r>
              <a:rPr sz="2000" b="1" dirty="0">
                <a:latin typeface="微软雅黑" panose="020B0503020204020204" charset="-122"/>
                <a:ea typeface="微软雅黑" panose="020B0503020204020204" charset="-122"/>
                <a:cs typeface="微软雅黑" panose="020B0503020204020204" charset="-122"/>
              </a:rPr>
              <a:t>朝的民族交融与隋唐大一统的发展</a:t>
            </a:r>
            <a:endParaRPr sz="2000" b="1">
              <a:latin typeface="微软雅黑" panose="020B0503020204020204" charset="-122"/>
              <a:ea typeface="微软雅黑" panose="020B0503020204020204" charset="-122"/>
              <a:cs typeface="微软雅黑" panose="020B0503020204020204" charset="-122"/>
            </a:endParaRPr>
          </a:p>
        </p:txBody>
      </p:sp>
      <p:sp>
        <p:nvSpPr>
          <p:cNvPr id="13" name="object 13"/>
          <p:cNvSpPr txBox="1"/>
          <p:nvPr/>
        </p:nvSpPr>
        <p:spPr>
          <a:xfrm>
            <a:off x="7125970" y="3006090"/>
            <a:ext cx="2047875" cy="935990"/>
          </a:xfrm>
          <a:prstGeom prst="rect">
            <a:avLst/>
          </a:prstGeom>
          <a:solidFill>
            <a:srgbClr val="FFC000"/>
          </a:solidFill>
          <a:ln w="15875">
            <a:solidFill>
              <a:srgbClr val="2D2DFF"/>
            </a:solidFill>
            <a:prstDash val="solid"/>
          </a:ln>
        </p:spPr>
        <p:txBody>
          <a:bodyPr vert="horz" wrap="square" lIns="0" tIns="12700" rIns="0" bIns="0" rtlCol="0">
            <a:spAutoFit/>
          </a:bodyPr>
          <a:lstStyle/>
          <a:p>
            <a:pPr marL="12700" marR="5080">
              <a:lnSpc>
                <a:spcPct val="100000"/>
              </a:lnSpc>
              <a:spcBef>
                <a:spcPts val="100"/>
              </a:spcBef>
            </a:pPr>
            <a:r>
              <a:rPr sz="2000" b="1" spc="-5" dirty="0">
                <a:latin typeface="微软雅黑" panose="020B0503020204020204" charset="-122"/>
                <a:ea typeface="微软雅黑" panose="020B0503020204020204" charset="-122"/>
                <a:cs typeface="微软雅黑" panose="020B0503020204020204" charset="-122"/>
              </a:rPr>
              <a:t>1.5</a:t>
            </a:r>
            <a:r>
              <a:rPr sz="2000" b="1" spc="-50" dirty="0">
                <a:latin typeface="微软雅黑" panose="020B0503020204020204" charset="-122"/>
                <a:ea typeface="微软雅黑" panose="020B0503020204020204" charset="-122"/>
                <a:cs typeface="微软雅黑" panose="020B0503020204020204" charset="-122"/>
              </a:rPr>
              <a:t> </a:t>
            </a:r>
            <a:r>
              <a:rPr sz="2000" b="1" dirty="0">
                <a:latin typeface="微软雅黑" panose="020B0503020204020204" charset="-122"/>
                <a:ea typeface="微软雅黑" panose="020B0503020204020204" charset="-122"/>
                <a:cs typeface="微软雅黑" panose="020B0503020204020204" charset="-122"/>
              </a:rPr>
              <a:t>辽宋夏金多民族政权并立与元 朝大一统的发展</a:t>
            </a:r>
            <a:endParaRPr sz="2000" b="1">
              <a:latin typeface="微软雅黑" panose="020B0503020204020204" charset="-122"/>
              <a:ea typeface="微软雅黑" panose="020B0503020204020204" charset="-122"/>
              <a:cs typeface="微软雅黑" panose="020B0503020204020204" charset="-122"/>
            </a:endParaRPr>
          </a:p>
        </p:txBody>
      </p:sp>
      <p:sp>
        <p:nvSpPr>
          <p:cNvPr id="17" name="object 17"/>
          <p:cNvSpPr txBox="1"/>
          <p:nvPr/>
        </p:nvSpPr>
        <p:spPr>
          <a:xfrm>
            <a:off x="3301365" y="1845945"/>
            <a:ext cx="4587875" cy="443865"/>
          </a:xfrm>
          <a:prstGeom prst="rect">
            <a:avLst/>
          </a:prstGeom>
          <a:solidFill>
            <a:srgbClr val="FFC000"/>
          </a:solidFill>
          <a:ln w="15875">
            <a:solidFill>
              <a:srgbClr val="2D2DFF"/>
            </a:solidFill>
            <a:prstDash val="solid"/>
          </a:ln>
        </p:spPr>
        <p:txBody>
          <a:bodyPr vert="horz" wrap="square" lIns="0" tIns="13335" rIns="0" bIns="0" rtlCol="0">
            <a:spAutoFit/>
          </a:bodyPr>
          <a:lstStyle/>
          <a:p>
            <a:pPr marL="12700" algn="ctr">
              <a:lnSpc>
                <a:spcPct val="100000"/>
              </a:lnSpc>
              <a:spcBef>
                <a:spcPts val="2035"/>
              </a:spcBef>
            </a:pPr>
            <a:r>
              <a:rPr sz="2800" b="1" dirty="0">
                <a:solidFill>
                  <a:srgbClr val="2D2DFF"/>
                </a:solidFill>
                <a:latin typeface="微软雅黑" panose="020B0503020204020204" charset="-122"/>
                <a:ea typeface="微软雅黑" panose="020B0503020204020204" charset="-122"/>
                <a:cs typeface="微软雅黑" panose="020B0503020204020204" charset="-122"/>
              </a:rPr>
              <a:t>统一多民族国家的发展历</a:t>
            </a:r>
            <a:r>
              <a:rPr sz="2800" b="1" spc="-5" dirty="0">
                <a:solidFill>
                  <a:srgbClr val="2D2DFF"/>
                </a:solidFill>
                <a:latin typeface="微软雅黑" panose="020B0503020204020204" charset="-122"/>
                <a:ea typeface="微软雅黑" panose="020B0503020204020204" charset="-122"/>
                <a:cs typeface="微软雅黑" panose="020B0503020204020204" charset="-122"/>
              </a:rPr>
              <a:t>程</a:t>
            </a:r>
          </a:p>
        </p:txBody>
      </p:sp>
      <p:sp>
        <p:nvSpPr>
          <p:cNvPr id="19" name="object 19"/>
          <p:cNvSpPr txBox="1"/>
          <p:nvPr/>
        </p:nvSpPr>
        <p:spPr>
          <a:xfrm>
            <a:off x="1403350" y="4297679"/>
            <a:ext cx="9512300" cy="935990"/>
          </a:xfrm>
          <a:prstGeom prst="rect">
            <a:avLst/>
          </a:prstGeom>
          <a:solidFill>
            <a:srgbClr val="FFC000"/>
          </a:solidFill>
          <a:ln w="15875">
            <a:solidFill>
              <a:srgbClr val="2D2DFF"/>
            </a:solidFill>
            <a:prstDash val="solid"/>
          </a:ln>
        </p:spPr>
        <p:txBody>
          <a:bodyPr vert="horz" wrap="square" lIns="0" tIns="12700" rIns="0" bIns="0" rtlCol="0">
            <a:spAutoFit/>
          </a:bodyPr>
          <a:lstStyle/>
          <a:p>
            <a:pPr marL="12700" marR="5080" indent="133985">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通过了解石器时代中国境内有代表性的文化遗存，认识它们与中华</a:t>
            </a:r>
            <a:r>
              <a:rPr sz="2000" b="1" spc="-10" dirty="0">
                <a:latin typeface="微软雅黑" panose="020B0503020204020204" charset="-122"/>
                <a:ea typeface="微软雅黑" panose="020B0503020204020204" charset="-122"/>
                <a:cs typeface="微软雅黑" panose="020B0503020204020204" charset="-122"/>
              </a:rPr>
              <a:t>文 </a:t>
            </a:r>
            <a:r>
              <a:rPr sz="2000" b="1" dirty="0">
                <a:latin typeface="微软雅黑" panose="020B0503020204020204" charset="-122"/>
                <a:ea typeface="微软雅黑" panose="020B0503020204020204" charset="-122"/>
                <a:cs typeface="微软雅黑" panose="020B0503020204020204" charset="-122"/>
              </a:rPr>
              <a:t>明起源及私有制、阶级和国家产生的关系；通过甲骨文、青铜明文及</a:t>
            </a:r>
            <a:r>
              <a:rPr sz="2000" b="1" spc="-10" dirty="0">
                <a:latin typeface="微软雅黑" panose="020B0503020204020204" charset="-122"/>
                <a:ea typeface="微软雅黑" panose="020B0503020204020204" charset="-122"/>
                <a:cs typeface="微软雅黑" panose="020B0503020204020204" charset="-122"/>
              </a:rPr>
              <a:t>其 </a:t>
            </a:r>
            <a:r>
              <a:rPr sz="2000" b="1" dirty="0">
                <a:latin typeface="微软雅黑" panose="020B0503020204020204" charset="-122"/>
                <a:ea typeface="微软雅黑" panose="020B0503020204020204" charset="-122"/>
                <a:cs typeface="微软雅黑" panose="020B0503020204020204" charset="-122"/>
              </a:rPr>
              <a:t>他文献记载，了解私有制、阶级和早期国家的特征</a:t>
            </a:r>
            <a:endParaRPr sz="2000" b="1">
              <a:latin typeface="微软雅黑" panose="020B0503020204020204" charset="-122"/>
              <a:ea typeface="微软雅黑" panose="020B0503020204020204" charset="-122"/>
              <a:cs typeface="微软雅黑" panose="020B0503020204020204" charset="-122"/>
            </a:endParaRPr>
          </a:p>
        </p:txBody>
      </p:sp>
      <p:sp>
        <p:nvSpPr>
          <p:cNvPr id="20" name="object 20"/>
          <p:cNvSpPr/>
          <p:nvPr/>
        </p:nvSpPr>
        <p:spPr>
          <a:xfrm>
            <a:off x="796290" y="3886835"/>
            <a:ext cx="572770" cy="955675"/>
          </a:xfrm>
          <a:custGeom>
            <a:avLst/>
            <a:gdLst/>
            <a:ahLst/>
            <a:cxnLst/>
            <a:rect l="l" t="t" r="r" b="b"/>
            <a:pathLst>
              <a:path w="505459" h="955675">
                <a:moveTo>
                  <a:pt x="437443" y="853668"/>
                </a:moveTo>
                <a:lnTo>
                  <a:pt x="390237" y="822232"/>
                </a:lnTo>
                <a:lnTo>
                  <a:pt x="0" y="25120"/>
                </a:lnTo>
                <a:lnTo>
                  <a:pt x="51333" y="0"/>
                </a:lnTo>
                <a:lnTo>
                  <a:pt x="441565" y="797111"/>
                </a:lnTo>
                <a:lnTo>
                  <a:pt x="437443" y="853668"/>
                </a:lnTo>
                <a:close/>
              </a:path>
              <a:path w="505459" h="955675">
                <a:moveTo>
                  <a:pt x="490110" y="917168"/>
                </a:moveTo>
                <a:lnTo>
                  <a:pt x="436714" y="917168"/>
                </a:lnTo>
                <a:lnTo>
                  <a:pt x="488035" y="892035"/>
                </a:lnTo>
                <a:lnTo>
                  <a:pt x="441565" y="797111"/>
                </a:lnTo>
                <a:lnTo>
                  <a:pt x="448309" y="704557"/>
                </a:lnTo>
                <a:lnTo>
                  <a:pt x="474814" y="678129"/>
                </a:lnTo>
                <a:lnTo>
                  <a:pt x="478891" y="678141"/>
                </a:lnTo>
                <a:lnTo>
                  <a:pt x="505320" y="708710"/>
                </a:lnTo>
                <a:lnTo>
                  <a:pt x="490110" y="917168"/>
                </a:lnTo>
                <a:close/>
              </a:path>
              <a:path w="505459" h="955675">
                <a:moveTo>
                  <a:pt x="487311" y="955535"/>
                </a:moveTo>
                <a:lnTo>
                  <a:pt x="281330" y="818375"/>
                </a:lnTo>
                <a:lnTo>
                  <a:pt x="268592" y="794118"/>
                </a:lnTo>
                <a:lnTo>
                  <a:pt x="268947" y="790066"/>
                </a:lnTo>
                <a:lnTo>
                  <a:pt x="297624" y="766013"/>
                </a:lnTo>
                <a:lnTo>
                  <a:pt x="301688" y="766368"/>
                </a:lnTo>
                <a:lnTo>
                  <a:pt x="390237" y="822232"/>
                </a:lnTo>
                <a:lnTo>
                  <a:pt x="436714" y="917168"/>
                </a:lnTo>
                <a:lnTo>
                  <a:pt x="490110" y="917168"/>
                </a:lnTo>
                <a:lnTo>
                  <a:pt x="487311" y="955535"/>
                </a:lnTo>
                <a:close/>
              </a:path>
              <a:path w="505459" h="955675">
                <a:moveTo>
                  <a:pt x="466615" y="902525"/>
                </a:moveTo>
                <a:lnTo>
                  <a:pt x="433882" y="902525"/>
                </a:lnTo>
                <a:lnTo>
                  <a:pt x="478218" y="880821"/>
                </a:lnTo>
                <a:lnTo>
                  <a:pt x="437443" y="853668"/>
                </a:lnTo>
                <a:lnTo>
                  <a:pt x="441565" y="797111"/>
                </a:lnTo>
                <a:lnTo>
                  <a:pt x="488035" y="892035"/>
                </a:lnTo>
                <a:lnTo>
                  <a:pt x="466615" y="902525"/>
                </a:lnTo>
                <a:close/>
              </a:path>
              <a:path w="505459" h="955675">
                <a:moveTo>
                  <a:pt x="436714" y="917168"/>
                </a:moveTo>
                <a:lnTo>
                  <a:pt x="390237" y="822232"/>
                </a:lnTo>
                <a:lnTo>
                  <a:pt x="437443" y="853668"/>
                </a:lnTo>
                <a:lnTo>
                  <a:pt x="433882" y="902525"/>
                </a:lnTo>
                <a:lnTo>
                  <a:pt x="466615" y="902525"/>
                </a:lnTo>
                <a:lnTo>
                  <a:pt x="436714" y="917168"/>
                </a:lnTo>
                <a:close/>
              </a:path>
              <a:path w="505459" h="955675">
                <a:moveTo>
                  <a:pt x="433882" y="902525"/>
                </a:moveTo>
                <a:lnTo>
                  <a:pt x="437443" y="853668"/>
                </a:lnTo>
                <a:lnTo>
                  <a:pt x="478218" y="880821"/>
                </a:lnTo>
                <a:lnTo>
                  <a:pt x="433882" y="902525"/>
                </a:lnTo>
                <a:close/>
              </a:path>
            </a:pathLst>
          </a:custGeom>
          <a:solidFill>
            <a:srgbClr val="FFC000"/>
          </a:solidFill>
          <a:ln w="15875">
            <a:solidFill>
              <a:srgbClr val="2D2DFF"/>
            </a:solidFill>
            <a:prstDash val="solid"/>
          </a:ln>
        </p:spPr>
        <p:txBody>
          <a:bodyPr wrap="square" lIns="0" tIns="0" rIns="0" bIns="0" rtlCol="0"/>
          <a:lstStyle/>
          <a:p>
            <a:endParaRPr sz="2000" b="1">
              <a:latin typeface="微软雅黑" panose="020B0503020204020204" charset="-122"/>
              <a:ea typeface="微软雅黑" panose="020B0503020204020204" charset="-122"/>
            </a:endParaRPr>
          </a:p>
        </p:txBody>
      </p:sp>
      <p:sp>
        <p:nvSpPr>
          <p:cNvPr id="21" name="object 21"/>
          <p:cNvSpPr txBox="1">
            <a:spLocks noGrp="1"/>
          </p:cNvSpPr>
          <p:nvPr>
            <p:ph type="title"/>
          </p:nvPr>
        </p:nvSpPr>
        <p:spPr>
          <a:xfrm>
            <a:off x="1532890" y="409575"/>
            <a:ext cx="9806940" cy="404495"/>
          </a:xfrm>
          <a:prstGeom prst="rect">
            <a:avLst/>
          </a:prstGeom>
          <a:ln w="19050">
            <a:solidFill>
              <a:srgbClr val="2D2DFF"/>
            </a:solidFill>
          </a:ln>
        </p:spPr>
        <p:style>
          <a:lnRef idx="1">
            <a:schemeClr val="accent2"/>
          </a:lnRef>
          <a:fillRef idx="2">
            <a:schemeClr val="accent2"/>
          </a:fillRef>
          <a:effectRef idx="1">
            <a:schemeClr val="accent2"/>
          </a:effectRef>
          <a:fontRef idx="minor">
            <a:schemeClr val="dk1"/>
          </a:fontRef>
        </p:style>
        <p:txBody>
          <a:bodyPr vert="horz" wrap="square" lIns="0" tIns="36194" rIns="0" bIns="0" rtlCol="0">
            <a:spAutoFit/>
            <a:scene3d>
              <a:camera prst="orthographicFront"/>
              <a:lightRig rig="threePt" dir="t"/>
            </a:scene3d>
          </a:bodyPr>
          <a:lstStyle/>
          <a:p>
            <a:pPr marL="92075" algn="ctr">
              <a:lnSpc>
                <a:spcPct val="100000"/>
              </a:lnSpc>
              <a:spcBef>
                <a:spcPts val="285"/>
              </a:spcBef>
            </a:pPr>
            <a:r>
              <a:rPr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课标必修</a:t>
            </a:r>
            <a:r>
              <a:rPr lang="en-US"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专题层次：板块专题</a:t>
            </a:r>
            <a:r>
              <a:rPr spc="-5"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时序框架下主题</a:t>
            </a:r>
            <a:r>
              <a:rPr spc="-5"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重要内</a:t>
            </a:r>
            <a:r>
              <a:rPr spc="5" dirty="0">
                <a:l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容</a:t>
            </a:r>
          </a:p>
        </p:txBody>
      </p:sp>
      <p:sp>
        <p:nvSpPr>
          <p:cNvPr id="24" name="文本框 23"/>
          <p:cNvSpPr txBox="1"/>
          <p:nvPr/>
        </p:nvSpPr>
        <p:spPr>
          <a:xfrm>
            <a:off x="4398645" y="1248410"/>
            <a:ext cx="2520315" cy="521970"/>
          </a:xfrm>
          <a:prstGeom prst="rect">
            <a:avLst/>
          </a:prstGeom>
          <a:ln w="28575">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zh-CN" altLang="en-US" sz="2800" b="1">
                <a:solidFill>
                  <a:srgbClr val="2D2DFF"/>
                </a:solidFill>
                <a:latin typeface="微软雅黑" panose="020B0503020204020204" charset="-122"/>
                <a:ea typeface="微软雅黑" panose="020B0503020204020204" charset="-122"/>
              </a:rPr>
              <a:t>中国古代史</a:t>
            </a:r>
          </a:p>
        </p:txBody>
      </p:sp>
      <p:sp>
        <p:nvSpPr>
          <p:cNvPr id="29" name="object 15"/>
          <p:cNvSpPr txBox="1"/>
          <p:nvPr/>
        </p:nvSpPr>
        <p:spPr>
          <a:xfrm>
            <a:off x="9247505" y="3012440"/>
            <a:ext cx="2447925" cy="935990"/>
          </a:xfrm>
          <a:prstGeom prst="rect">
            <a:avLst/>
          </a:prstGeom>
          <a:solidFill>
            <a:srgbClr val="FFC000"/>
          </a:solidFill>
          <a:ln w="15875">
            <a:solidFill>
              <a:srgbClr val="2D2DFF"/>
            </a:solidFill>
            <a:prstDash val="solid"/>
          </a:ln>
        </p:spPr>
        <p:txBody>
          <a:bodyPr vert="horz" wrap="square" lIns="0" tIns="12700" rIns="0" bIns="0" rtlCol="0">
            <a:spAutoFit/>
          </a:bodyPr>
          <a:lstStyle/>
          <a:p>
            <a:pPr marL="12700" marR="5080">
              <a:lnSpc>
                <a:spcPct val="100000"/>
              </a:lnSpc>
              <a:spcBef>
                <a:spcPts val="100"/>
              </a:spcBef>
            </a:pPr>
            <a:r>
              <a:rPr sz="2000" b="1" spc="-5" dirty="0">
                <a:latin typeface="微软雅黑" panose="020B0503020204020204" charset="-122"/>
                <a:ea typeface="微软雅黑" panose="020B0503020204020204" charset="-122"/>
                <a:cs typeface="微软雅黑" panose="020B0503020204020204" charset="-122"/>
              </a:rPr>
              <a:t>1.6</a:t>
            </a:r>
            <a:r>
              <a:rPr sz="2000" b="1" spc="-50" dirty="0">
                <a:latin typeface="微软雅黑" panose="020B0503020204020204" charset="-122"/>
                <a:ea typeface="微软雅黑" panose="020B0503020204020204" charset="-122"/>
                <a:cs typeface="微软雅黑" panose="020B0503020204020204" charset="-122"/>
              </a:rPr>
              <a:t> </a:t>
            </a:r>
            <a:r>
              <a:rPr sz="2000" b="1" dirty="0">
                <a:latin typeface="微软雅黑" panose="020B0503020204020204" charset="-122"/>
                <a:ea typeface="微软雅黑" panose="020B0503020204020204" charset="-122"/>
                <a:cs typeface="微软雅黑" panose="020B0503020204020204" charset="-122"/>
              </a:rPr>
              <a:t>明至清中叶中国版图的奠定、封建专制</a:t>
            </a:r>
            <a:r>
              <a:rPr lang="zh-CN" sz="2000" b="1" dirty="0">
                <a:latin typeface="微软雅黑" panose="020B0503020204020204" charset="-122"/>
                <a:ea typeface="微软雅黑" panose="020B0503020204020204" charset="-122"/>
                <a:cs typeface="微软雅黑" panose="020B0503020204020204" charset="-122"/>
              </a:rPr>
              <a:t>的</a:t>
            </a:r>
            <a:r>
              <a:rPr sz="2000" b="1" dirty="0">
                <a:latin typeface="微软雅黑" panose="020B0503020204020204" charset="-122"/>
                <a:ea typeface="微软雅黑" panose="020B0503020204020204" charset="-122"/>
                <a:cs typeface="微软雅黑" panose="020B0503020204020204" charset="-122"/>
              </a:rPr>
              <a:t>发展与社会变动</a:t>
            </a:r>
            <a:endParaRPr sz="20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0375" y="2991485"/>
            <a:ext cx="7853084" cy="1815882"/>
          </a:xfrm>
          <a:prstGeom prst="rect">
            <a:avLst/>
          </a:prstGeom>
          <a:solidFill>
            <a:srgbClr val="FF0000"/>
          </a:solidFill>
          <a:ln w="19050">
            <a:solidFill>
              <a:srgbClr val="002060"/>
            </a:solidFill>
          </a:ln>
        </p:spPr>
        <p:txBody>
          <a:bodyPr wrap="square" rtlCol="0">
            <a:spAutoFit/>
          </a:bodyPr>
          <a:lstStyle/>
          <a:p>
            <a:pPr algn="l"/>
            <a:r>
              <a:rPr lang="zh-CN" altLang="en-US" sz="2800" b="1" dirty="0">
                <a:solidFill>
                  <a:srgbClr val="2D2DFF"/>
                </a:solidFill>
                <a:latin typeface="+mj-ea"/>
                <a:ea typeface="+mj-ea"/>
              </a:rPr>
              <a:t> </a:t>
            </a:r>
            <a:r>
              <a:rPr lang="en-US" altLang="zh-CN" sz="2800" b="1" dirty="0">
                <a:solidFill>
                  <a:srgbClr val="2D2DFF"/>
                </a:solidFill>
                <a:latin typeface="+mj-ea"/>
                <a:ea typeface="+mj-ea"/>
              </a:rPr>
              <a:t> </a:t>
            </a:r>
          </a:p>
          <a:p>
            <a:pPr algn="l"/>
            <a:r>
              <a:rPr lang="en-US" altLang="zh-CN" sz="2800" b="1" dirty="0">
                <a:solidFill>
                  <a:srgbClr val="2D2DFF"/>
                </a:solidFill>
                <a:latin typeface="+mj-ea"/>
                <a:ea typeface="+mj-ea"/>
              </a:rPr>
              <a:t> </a:t>
            </a:r>
            <a:r>
              <a:rPr lang="zh-CN" altLang="en-US" sz="2800" b="1" dirty="0">
                <a:solidFill>
                  <a:srgbClr val="2D2DFF"/>
                </a:solidFill>
                <a:latin typeface="+mj-ea"/>
                <a:ea typeface="+mj-ea"/>
              </a:rPr>
              <a:t>二、新领导：中国共产党成立</a:t>
            </a:r>
            <a:r>
              <a:rPr lang="en-US" altLang="zh-CN" sz="2800" b="1" dirty="0">
                <a:solidFill>
                  <a:srgbClr val="2D2DFF"/>
                </a:solidFill>
                <a:latin typeface="+mj-ea"/>
                <a:ea typeface="+mj-ea"/>
              </a:rPr>
              <a:t>1921</a:t>
            </a:r>
          </a:p>
          <a:p>
            <a:pPr algn="l"/>
            <a:r>
              <a:rPr lang="zh-CN" altLang="en-US" sz="2800" b="1" dirty="0">
                <a:solidFill>
                  <a:srgbClr val="2D2DFF"/>
                </a:solidFill>
                <a:latin typeface="+mj-ea"/>
                <a:ea typeface="+mj-ea"/>
              </a:rPr>
              <a:t> 三、新策略：国民革命运动</a:t>
            </a:r>
            <a:r>
              <a:rPr lang="en-US" altLang="zh-CN" sz="2800" b="1" dirty="0">
                <a:solidFill>
                  <a:srgbClr val="2D2DFF"/>
                </a:solidFill>
                <a:latin typeface="+mj-ea"/>
                <a:ea typeface="+mj-ea"/>
              </a:rPr>
              <a:t>1924-1927</a:t>
            </a:r>
          </a:p>
          <a:p>
            <a:pPr algn="l"/>
            <a:r>
              <a:rPr lang="en-US" altLang="zh-CN" sz="2800" b="1" dirty="0">
                <a:solidFill>
                  <a:srgbClr val="2D2DFF"/>
                </a:solidFill>
                <a:latin typeface="+mj-ea"/>
                <a:ea typeface="+mj-ea"/>
              </a:rPr>
              <a:t> </a:t>
            </a:r>
            <a:r>
              <a:rPr lang="zh-CN" altLang="en-US" sz="2800" b="1" dirty="0">
                <a:solidFill>
                  <a:srgbClr val="2D2DFF"/>
                </a:solidFill>
                <a:latin typeface="+mj-ea"/>
                <a:ea typeface="+mj-ea"/>
              </a:rPr>
              <a:t>四、新道路</a:t>
            </a:r>
            <a:r>
              <a:rPr lang="en-US" altLang="zh-CN" sz="2800" b="1" dirty="0">
                <a:solidFill>
                  <a:srgbClr val="2D2DFF"/>
                </a:solidFill>
                <a:latin typeface="+mj-ea"/>
                <a:ea typeface="+mj-ea"/>
              </a:rPr>
              <a:t>: </a:t>
            </a:r>
            <a:r>
              <a:rPr lang="zh-CN" altLang="en-US" sz="2800" b="1" dirty="0">
                <a:solidFill>
                  <a:srgbClr val="2D2DFF"/>
                </a:solidFill>
                <a:latin typeface="+mj-ea"/>
                <a:ea typeface="+mj-ea"/>
              </a:rPr>
              <a:t>农村包围城市</a:t>
            </a:r>
            <a:r>
              <a:rPr lang="en-US" altLang="zh-CN" sz="2800" b="1" dirty="0">
                <a:solidFill>
                  <a:srgbClr val="2D2DFF"/>
                </a:solidFill>
                <a:latin typeface="+mj-ea"/>
                <a:ea typeface="+mj-ea"/>
              </a:rPr>
              <a:t>“</a:t>
            </a:r>
            <a:r>
              <a:rPr lang="zh-CN" altLang="en-US" sz="2800" b="1" dirty="0">
                <a:solidFill>
                  <a:srgbClr val="2D2DFF"/>
                </a:solidFill>
                <a:latin typeface="+mj-ea"/>
                <a:ea typeface="+mj-ea"/>
              </a:rPr>
              <a:t>工农武装割据</a:t>
            </a:r>
            <a:r>
              <a:rPr lang="en-US" altLang="zh-CN" sz="2800" b="1" dirty="0">
                <a:solidFill>
                  <a:srgbClr val="2D2DFF"/>
                </a:solidFill>
                <a:latin typeface="+mj-ea"/>
                <a:ea typeface="+mj-ea"/>
              </a:rPr>
              <a:t>”</a:t>
            </a:r>
          </a:p>
        </p:txBody>
      </p:sp>
      <p:sp>
        <p:nvSpPr>
          <p:cNvPr id="4" name="文本框 3"/>
          <p:cNvSpPr txBox="1"/>
          <p:nvPr/>
        </p:nvSpPr>
        <p:spPr>
          <a:xfrm>
            <a:off x="2621626" y="3009415"/>
            <a:ext cx="615553" cy="3102541"/>
          </a:xfrm>
          <a:prstGeom prst="rect">
            <a:avLst/>
          </a:prstGeom>
          <a:solidFill>
            <a:srgbClr val="FF0000"/>
          </a:solidFill>
          <a:ln w="28575">
            <a:solidFill>
              <a:schemeClr val="tx1"/>
            </a:solidFill>
          </a:ln>
        </p:spPr>
        <p:txBody>
          <a:bodyPr vert="mongolianVert" wrap="square" rtlCol="0">
            <a:spAutoFit/>
          </a:bodyPr>
          <a:lstStyle/>
          <a:p>
            <a:pPr algn="ctr"/>
            <a:r>
              <a:rPr lang="zh-CN" altLang="en-US" sz="2800" b="1" dirty="0">
                <a:solidFill>
                  <a:srgbClr val="2D2DFF"/>
                </a:solidFill>
                <a:latin typeface="+mj-ea"/>
                <a:ea typeface="+mj-ea"/>
              </a:rPr>
              <a:t>新民主主义革命</a:t>
            </a:r>
          </a:p>
        </p:txBody>
      </p:sp>
      <p:sp>
        <p:nvSpPr>
          <p:cNvPr id="7" name="文本框 6"/>
          <p:cNvSpPr txBox="1"/>
          <p:nvPr/>
        </p:nvSpPr>
        <p:spPr>
          <a:xfrm>
            <a:off x="3582508" y="2975531"/>
            <a:ext cx="6221335" cy="523220"/>
          </a:xfrm>
          <a:prstGeom prst="rect">
            <a:avLst/>
          </a:prstGeom>
          <a:solidFill>
            <a:srgbClr val="FF0000"/>
          </a:solidFill>
          <a:ln w="28575">
            <a:solidFill>
              <a:schemeClr val="tx1"/>
            </a:solidFill>
          </a:ln>
        </p:spPr>
        <p:txBody>
          <a:bodyPr wrap="square" rtlCol="0" anchor="t">
            <a:spAutoFit/>
          </a:bodyPr>
          <a:lstStyle/>
          <a:p>
            <a:pPr algn="l"/>
            <a:r>
              <a:rPr lang="zh-CN" altLang="en-US" sz="2800" b="1" dirty="0">
                <a:solidFill>
                  <a:srgbClr val="2D2DFF"/>
                </a:solidFill>
                <a:latin typeface="+mj-ea"/>
                <a:ea typeface="+mj-ea"/>
                <a:sym typeface="+mn-ea"/>
              </a:rPr>
              <a:t>一、新开端：五四运动</a:t>
            </a:r>
            <a:r>
              <a:rPr lang="en-US" altLang="zh-CN" sz="2800" b="1" dirty="0">
                <a:solidFill>
                  <a:srgbClr val="2D2DFF"/>
                </a:solidFill>
                <a:latin typeface="+mj-ea"/>
                <a:ea typeface="+mj-ea"/>
                <a:sym typeface="+mn-ea"/>
              </a:rPr>
              <a:t>1919</a:t>
            </a:r>
          </a:p>
        </p:txBody>
      </p:sp>
      <p:sp>
        <p:nvSpPr>
          <p:cNvPr id="8" name="副标题 2"/>
          <p:cNvSpPr>
            <a:spLocks noGrp="1"/>
          </p:cNvSpPr>
          <p:nvPr/>
        </p:nvSpPr>
        <p:spPr>
          <a:xfrm>
            <a:off x="3460375" y="4807367"/>
            <a:ext cx="7853084" cy="1352139"/>
          </a:xfrm>
          <a:prstGeom prst="rect">
            <a:avLst/>
          </a:prstGeom>
          <a:solidFill>
            <a:srgbClr val="FF0000"/>
          </a:solidFill>
          <a:ln w="19050" cmpd="sng">
            <a:solidFill>
              <a:srgbClr val="1318EB"/>
            </a:solidFill>
            <a:prstDash val="solid"/>
          </a:ln>
        </p:spPr>
        <p:txBody>
          <a:bodyPr vert="horz" lIns="91440" tIns="45720" rIns="91440" bIns="45720" rtlCol="0" anchor="t" anchorCtr="0"/>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effectLst/>
                <a:latin typeface="+mj-lt"/>
                <a:ea typeface="+mj-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ClrTx/>
              <a:buSzTx/>
              <a:buNone/>
            </a:pPr>
            <a:r>
              <a:rPr lang="en-US" altLang="zh-CN" sz="2800" b="1" dirty="0">
                <a:solidFill>
                  <a:srgbClr val="2D2DFF"/>
                </a:solidFill>
                <a:latin typeface="+mj-ea"/>
              </a:rPr>
              <a:t> </a:t>
            </a:r>
            <a:r>
              <a:rPr lang="zh-CN" altLang="en-US" sz="2800" b="1" dirty="0">
                <a:solidFill>
                  <a:srgbClr val="2D2DFF"/>
                </a:solidFill>
                <a:latin typeface="+mj-ea"/>
              </a:rPr>
              <a:t>五、新局面：抗日战争，百年完胜、人民壮大</a:t>
            </a:r>
          </a:p>
          <a:p>
            <a:pPr algn="l">
              <a:lnSpc>
                <a:spcPct val="80000"/>
              </a:lnSpc>
              <a:buClrTx/>
              <a:buSzTx/>
              <a:buNone/>
            </a:pPr>
            <a:r>
              <a:rPr lang="en-US" altLang="zh-CN" sz="2800" b="1" dirty="0">
                <a:solidFill>
                  <a:srgbClr val="2D2DFF"/>
                </a:solidFill>
                <a:latin typeface="+mj-ea"/>
              </a:rPr>
              <a:t> </a:t>
            </a:r>
            <a:r>
              <a:rPr lang="zh-CN" altLang="en-US" sz="2800" b="1" dirty="0">
                <a:solidFill>
                  <a:srgbClr val="2D2DFF"/>
                </a:solidFill>
                <a:latin typeface="+mj-ea"/>
              </a:rPr>
              <a:t>六、新胜利：解放战争，推翻三山、建立新国</a:t>
            </a:r>
          </a:p>
        </p:txBody>
      </p:sp>
      <p:sp>
        <p:nvSpPr>
          <p:cNvPr id="9" name="标题 1"/>
          <p:cNvSpPr>
            <a:spLocks noGrp="1"/>
          </p:cNvSpPr>
          <p:nvPr/>
        </p:nvSpPr>
        <p:spPr>
          <a:xfrm>
            <a:off x="1051257" y="1065164"/>
            <a:ext cx="10488706" cy="1815881"/>
          </a:xfrm>
          <a:prstGeom prst="rect">
            <a:avLst/>
          </a:prstGeom>
          <a:solidFill>
            <a:srgbClr val="FF0000"/>
          </a:solidFill>
          <a:ln w="38100" cmpd="sng">
            <a:solidFill>
              <a:srgbClr val="080B7E"/>
            </a:solid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25000" lnSpcReduction="20000"/>
          </a:bodyPr>
          <a:lstStyle>
            <a:lvl1pPr algn="ctr" defTabSz="914400" rtl="0" eaLnBrk="1" latinLnBrk="0" hangingPunct="1">
              <a:lnSpc>
                <a:spcPct val="130000"/>
              </a:lnSpc>
              <a:spcBef>
                <a:spcPct val="0"/>
              </a:spcBef>
              <a:buNone/>
              <a:defRPr sz="6000" kern="1200">
                <a:solidFill>
                  <a:schemeClr val="dk1"/>
                </a:solidFill>
                <a:effectLst>
                  <a:outerShdw blurRad="38100" dist="38100" dir="2700000" algn="tl">
                    <a:srgbClr val="000000">
                      <a:alpha val="43137"/>
                    </a:srgbClr>
                  </a:outerShdw>
                </a:effectLst>
                <a:latin typeface="+mj-lt"/>
                <a:ea typeface="+mj-ea"/>
                <a:cs typeface="+mj-cs"/>
              </a:defRPr>
            </a:lvl1pPr>
          </a:lstStyle>
          <a:p>
            <a:r>
              <a:rPr lang="zh-CN" altLang="en-US" sz="11200" b="1" dirty="0">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rPr>
              <a:t>单元</a:t>
            </a:r>
            <a:r>
              <a:rPr lang="en-US" altLang="zh-CN" sz="11200" b="1" dirty="0">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rPr>
              <a:t>7   </a:t>
            </a:r>
            <a:r>
              <a:rPr lang="zh-CN" altLang="en-US" sz="11200" b="1" dirty="0">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rPr>
              <a:t>新民主主义革命兴起</a:t>
            </a:r>
          </a:p>
          <a:p>
            <a:r>
              <a:rPr lang="en-US" altLang="zh-CN" sz="9600" b="1" dirty="0">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rPr>
              <a:t>1919-1937</a:t>
            </a:r>
          </a:p>
          <a:p>
            <a:pPr algn="ctr"/>
            <a:r>
              <a:rPr lang="zh-CN" altLang="en-US" sz="11200" b="1" dirty="0">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mn-cs"/>
              </a:rPr>
              <a:t>单元 8  新民主主义革命胜利</a:t>
            </a:r>
            <a:r>
              <a:rPr lang="en-US" altLang="zh-CN" sz="11200" dirty="0">
                <a:solidFill>
                  <a:srgbClr val="1318EB"/>
                </a:solidFill>
                <a:latin typeface="华文琥珀" panose="02010800040101010101" charset="-122"/>
                <a:ea typeface="华文琥珀" panose="02010800040101010101" charset="-122"/>
                <a:cs typeface="华文琥珀" panose="02010800040101010101" charset="-122"/>
              </a:rPr>
              <a:t>  </a:t>
            </a:r>
            <a:br>
              <a:rPr lang="en-US" altLang="zh-CN" sz="8000" dirty="0">
                <a:solidFill>
                  <a:srgbClr val="1318EB"/>
                </a:solidFill>
                <a:latin typeface="华文琥珀" panose="02010800040101010101" charset="-122"/>
                <a:ea typeface="华文琥珀" panose="02010800040101010101" charset="-122"/>
                <a:cs typeface="华文琥珀" panose="02010800040101010101" charset="-122"/>
              </a:rPr>
            </a:br>
            <a:r>
              <a:rPr lang="en-US" altLang="zh-CN" sz="8000" dirty="0">
                <a:solidFill>
                  <a:srgbClr val="1318EB"/>
                </a:solidFill>
                <a:latin typeface="华文琥珀" panose="02010800040101010101" charset="-122"/>
                <a:ea typeface="华文琥珀" panose="02010800040101010101" charset="-122"/>
                <a:cs typeface="华文琥珀" panose="02010800040101010101" charset="-122"/>
              </a:rPr>
              <a:t>                      </a:t>
            </a:r>
            <a:r>
              <a:rPr lang="zh-CN" altLang="en-US" sz="8000" dirty="0">
                <a:solidFill>
                  <a:srgbClr val="1318EB"/>
                </a:solidFill>
                <a:latin typeface="华文琥珀" panose="02010800040101010101" charset="-122"/>
                <a:ea typeface="华文琥珀" panose="02010800040101010101" charset="-122"/>
                <a:cs typeface="华文琥珀" panose="02010800040101010101" charset="-122"/>
              </a:rPr>
              <a:t>（</a:t>
            </a:r>
            <a:r>
              <a:rPr lang="en-US" altLang="zh-CN" sz="9600" dirty="0">
                <a:solidFill>
                  <a:srgbClr val="1318EB"/>
                </a:solidFill>
                <a:latin typeface="华文琥珀" panose="02010800040101010101" charset="-122"/>
                <a:ea typeface="华文琥珀" panose="02010800040101010101" charset="-122"/>
                <a:cs typeface="华文琥珀" panose="02010800040101010101" charset="-122"/>
              </a:rPr>
              <a:t>1931-1949</a:t>
            </a:r>
            <a:r>
              <a:rPr lang="zh-CN" altLang="en-US" sz="9600" dirty="0">
                <a:solidFill>
                  <a:srgbClr val="1318EB"/>
                </a:solidFill>
                <a:latin typeface="华文琥珀" panose="02010800040101010101" charset="-122"/>
                <a:ea typeface="华文琥珀" panose="02010800040101010101" charset="-122"/>
                <a:cs typeface="华文琥珀" panose="02010800040101010101" charset="-122"/>
              </a:rPr>
              <a:t>抗日战争和人民解放战争）</a:t>
            </a:r>
          </a:p>
        </p:txBody>
      </p:sp>
      <p:sp>
        <p:nvSpPr>
          <p:cNvPr id="10" name="文本框 9">
            <a:extLst>
              <a:ext uri="{FF2B5EF4-FFF2-40B4-BE49-F238E27FC236}">
                <a16:creationId xmlns:a16="http://schemas.microsoft.com/office/drawing/2014/main" id="{60254A69-4359-4B37-30D9-B4DCF4BE5DD7}"/>
              </a:ext>
            </a:extLst>
          </p:cNvPr>
          <p:cNvSpPr txBox="1"/>
          <p:nvPr/>
        </p:nvSpPr>
        <p:spPr>
          <a:xfrm>
            <a:off x="923365" y="3885347"/>
            <a:ext cx="1482725" cy="922020"/>
          </a:xfrm>
          <a:prstGeom prst="rect">
            <a:avLst/>
          </a:prstGeom>
          <a:solidFill>
            <a:srgbClr val="FF0000"/>
          </a:solidFill>
          <a:ln w="19050">
            <a:solidFill>
              <a:srgbClr val="2D2DFF"/>
            </a:solidFill>
          </a:ln>
        </p:spPr>
        <p:txBody>
          <a:bodyPr wrap="square">
            <a:spAutoFit/>
          </a:bodyPr>
          <a:lstStyle/>
          <a:p>
            <a:pPr indent="0" algn="ctr"/>
            <a:r>
              <a:rPr lang="zh-CN" altLang="en-US" sz="5400" b="1" dirty="0">
                <a:gradFill>
                  <a:gsLst>
                    <a:gs pos="0">
                      <a:srgbClr val="012D86"/>
                    </a:gs>
                    <a:gs pos="100000">
                      <a:srgbClr val="0E2557"/>
                    </a:gs>
                  </a:gsLst>
                  <a:lin scaled="0"/>
                </a:gradFill>
                <a:latin typeface="华文琥珀" panose="02010800040101010101" charset="-122"/>
                <a:ea typeface="华文琥珀" panose="02010800040101010101" charset="-122"/>
              </a:rPr>
              <a:t>壹</a:t>
            </a:r>
          </a:p>
        </p:txBody>
      </p:sp>
      <p:sp>
        <p:nvSpPr>
          <p:cNvPr id="11" name="object 21">
            <a:extLst>
              <a:ext uri="{FF2B5EF4-FFF2-40B4-BE49-F238E27FC236}">
                <a16:creationId xmlns:a16="http://schemas.microsoft.com/office/drawing/2014/main" id="{BD897360-0B92-8CA7-A392-56D877EF9E00}"/>
              </a:ext>
            </a:extLst>
          </p:cNvPr>
          <p:cNvSpPr txBox="1">
            <a:spLocks/>
          </p:cNvSpPr>
          <p:nvPr/>
        </p:nvSpPr>
        <p:spPr>
          <a:xfrm>
            <a:off x="85596" y="0"/>
            <a:ext cx="12032192" cy="936794"/>
          </a:xfrm>
          <a:prstGeom prst="rect">
            <a:avLst/>
          </a:prstGeom>
          <a:ln w="19050" cap="flat" cmpd="sng" algn="ctr">
            <a:solidFill>
              <a:srgbClr val="2D2DFF"/>
            </a:solidFill>
            <a:prstDash val="solid"/>
            <a:miter lim="800000"/>
          </a:ln>
        </p:spPr>
        <p:style>
          <a:lnRef idx="1">
            <a:schemeClr val="accent2"/>
          </a:lnRef>
          <a:fillRef idx="2">
            <a:schemeClr val="accent2"/>
          </a:fillRef>
          <a:effectRef idx="1">
            <a:schemeClr val="accent2"/>
          </a:effectRef>
          <a:fontRef idx="minor">
            <a:schemeClr val="dk1"/>
          </a:fontRef>
        </p:style>
        <p:txBody>
          <a:bodyPr vert="horz" wrap="square" lIns="0" tIns="36194" rIns="0" bIns="0" rtlCol="0">
            <a:spAutoFit/>
            <a:scene3d>
              <a:camera prst="orthographicFront"/>
              <a:lightRig rig="threePt" dir="t"/>
            </a:scene3d>
          </a:bodyPr>
          <a:lstStyle>
            <a:lvl1pPr algn="l" defTabSz="914400" rtl="0" eaLnBrk="1" latinLnBrk="0" hangingPunct="1">
              <a:lnSpc>
                <a:spcPct val="90000"/>
              </a:lnSpc>
              <a:spcBef>
                <a:spcPct val="0"/>
              </a:spcBef>
              <a:buNone/>
              <a:defRPr sz="4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92075" algn="ctr">
              <a:lnSpc>
                <a:spcPct val="100000"/>
              </a:lnSpc>
              <a:spcBef>
                <a:spcPts val="285"/>
              </a:spcBef>
            </a:pPr>
            <a:r>
              <a:rPr lang="zh-CN" altLang="en-US" sz="2800" b="1"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必修中国近代史为例 </a:t>
            </a:r>
            <a:endParaRPr lang="en-US" altLang="zh-CN" sz="2800" b="1"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marL="92075" algn="ctr">
              <a:lnSpc>
                <a:spcPct val="100000"/>
              </a:lnSpc>
              <a:spcBef>
                <a:spcPts val="285"/>
              </a:spcBef>
            </a:pPr>
            <a:r>
              <a:rPr lang="zh-CN" altLang="en-US" sz="2800" b="1"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专题层次：板块专题</a:t>
            </a:r>
            <a:r>
              <a:rPr lang="en-US" altLang="zh-CN" sz="2800" b="1" spc="-5"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altLang="en-US" sz="2800" b="1"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时序框架下主题</a:t>
            </a:r>
            <a:r>
              <a:rPr lang="en-US" altLang="zh-CN" sz="2800" b="1" spc="-5"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altLang="en-US" sz="2800" b="1"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重要内</a:t>
            </a:r>
            <a:r>
              <a:rPr lang="zh-CN" altLang="en-US" sz="2800" b="1" spc="5" dirty="0">
                <a:ln/>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容</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9" name="Rectangle 13">
            <a:hlinkClick r:id="" action="ppaction://noaction"/>
          </p:cNvPr>
          <p:cNvSpPr>
            <a:spLocks noChangeArrowheads="1"/>
          </p:cNvSpPr>
          <p:nvPr/>
        </p:nvSpPr>
        <p:spPr bwMode="auto">
          <a:xfrm>
            <a:off x="5346069" y="920784"/>
            <a:ext cx="2927350" cy="923290"/>
          </a:xfrm>
          <a:prstGeom prst="rect">
            <a:avLst/>
          </a:prstGeom>
          <a:solidFill>
            <a:srgbClr val="FF0000"/>
          </a:solidFill>
          <a:ln w="19050" algn="ctr">
            <a:solidFill>
              <a:srgbClr val="2D2DFF"/>
            </a:solidFill>
            <a:prstDash val="dash"/>
            <a:miter lim="800000"/>
          </a:ln>
          <a:effectLst/>
        </p:spPr>
        <p:txBody>
          <a:bodyPr wrap="none" lIns="90000" tIns="46800" rIns="90000" bIns="46800" anchor="ctr">
            <a:spAutoFit/>
          </a:bodyPr>
          <a:lstStyle/>
          <a:p>
            <a:pPr algn="l"/>
            <a:r>
              <a:rPr lang="zh-CN" altLang="en-US" sz="5400" b="1" dirty="0">
                <a:solidFill>
                  <a:srgbClr val="002060"/>
                </a:solidFill>
                <a:latin typeface="华文琥珀" panose="02010800040101010101" charset="-122"/>
                <a:ea typeface="华文琥珀" panose="02010800040101010101" charset="-122"/>
                <a:cs typeface="Times New Roman" panose="02020603050405020304" pitchFamily="18" charset="0"/>
              </a:rPr>
              <a:t>重点突破</a:t>
            </a:r>
          </a:p>
        </p:txBody>
      </p:sp>
      <p:sp>
        <p:nvSpPr>
          <p:cNvPr id="104" name="文本框 103"/>
          <p:cNvSpPr txBox="1"/>
          <p:nvPr/>
        </p:nvSpPr>
        <p:spPr>
          <a:xfrm>
            <a:off x="3411968" y="864795"/>
            <a:ext cx="1482725" cy="922020"/>
          </a:xfrm>
          <a:prstGeom prst="rect">
            <a:avLst/>
          </a:prstGeom>
          <a:solidFill>
            <a:srgbClr val="FF0000"/>
          </a:solidFill>
          <a:ln w="19050">
            <a:solidFill>
              <a:srgbClr val="2D2DFF"/>
            </a:solidFill>
          </a:ln>
        </p:spPr>
        <p:txBody>
          <a:bodyPr wrap="square">
            <a:spAutoFit/>
          </a:bodyPr>
          <a:lstStyle/>
          <a:p>
            <a:pPr indent="0" algn="ctr"/>
            <a:r>
              <a:rPr lang="zh-CN" altLang="en-US" sz="5400" b="1" dirty="0">
                <a:gradFill>
                  <a:gsLst>
                    <a:gs pos="0">
                      <a:srgbClr val="012D86"/>
                    </a:gs>
                    <a:gs pos="100000">
                      <a:srgbClr val="0E2557"/>
                    </a:gs>
                  </a:gsLst>
                  <a:lin scaled="0"/>
                </a:gradFill>
                <a:latin typeface="华文琥珀" panose="02010800040101010101" charset="-122"/>
                <a:ea typeface="华文琥珀" panose="02010800040101010101" charset="-122"/>
              </a:rPr>
              <a:t>贰</a:t>
            </a:r>
          </a:p>
        </p:txBody>
      </p:sp>
      <p:sp>
        <p:nvSpPr>
          <p:cNvPr id="100" name="文本框 99"/>
          <p:cNvSpPr txBox="1"/>
          <p:nvPr/>
        </p:nvSpPr>
        <p:spPr>
          <a:xfrm>
            <a:off x="3225278" y="2246555"/>
            <a:ext cx="5779770" cy="368300"/>
          </a:xfrm>
          <a:prstGeom prst="rect">
            <a:avLst/>
          </a:prstGeom>
          <a:solidFill>
            <a:srgbClr val="FF0000"/>
          </a:solidFill>
          <a:ln w="19050">
            <a:solidFill>
              <a:srgbClr val="2D2DFF"/>
            </a:solidFill>
          </a:ln>
        </p:spPr>
        <p:txBody>
          <a:bodyPr wrap="square">
            <a:spAutoFit/>
          </a:bodyPr>
          <a:lstStyle/>
          <a:p>
            <a:pPr indent="0" algn="l"/>
            <a:r>
              <a:rPr lang="en-US" alt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rPr>
              <a:t>1.</a:t>
            </a:r>
            <a:r>
              <a:rPr 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rPr>
              <a:t>五四运动对中国近代化变革的影响</a:t>
            </a:r>
            <a:endParaRPr lang="zh-CN" altLang="en-US"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3225913" y="2652955"/>
            <a:ext cx="5779135" cy="368300"/>
          </a:xfrm>
          <a:prstGeom prst="rect">
            <a:avLst/>
          </a:prstGeom>
          <a:solidFill>
            <a:srgbClr val="FF0000"/>
          </a:solidFill>
          <a:ln w="19050">
            <a:solidFill>
              <a:srgbClr val="2D2DFF"/>
            </a:solidFill>
          </a:ln>
        </p:spPr>
        <p:txBody>
          <a:bodyPr wrap="square" rtlCol="0" anchor="t">
            <a:spAutoFit/>
          </a:bodyPr>
          <a:lstStyle/>
          <a:p>
            <a:pPr algn="l"/>
            <a:r>
              <a:rPr lang="en-US" alt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2.</a:t>
            </a:r>
            <a:r>
              <a:rPr 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国民革命运动的特点、意义、教训</a:t>
            </a:r>
            <a:endParaRPr lang="zh-CN" altLang="en-US"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3225913" y="3017445"/>
            <a:ext cx="5779135" cy="368300"/>
          </a:xfrm>
          <a:prstGeom prst="rect">
            <a:avLst/>
          </a:prstGeom>
          <a:solidFill>
            <a:srgbClr val="FF0000"/>
          </a:solidFill>
          <a:ln w="19050">
            <a:solidFill>
              <a:srgbClr val="2D2DFF"/>
            </a:solidFill>
          </a:ln>
        </p:spPr>
        <p:txBody>
          <a:bodyPr wrap="square" rtlCol="0" anchor="t">
            <a:spAutoFit/>
          </a:bodyPr>
          <a:lstStyle/>
          <a:p>
            <a:pPr algn="l"/>
            <a:r>
              <a:rPr lang="en-US" alt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3.1928-1937</a:t>
            </a:r>
            <a:r>
              <a:rPr lang="zh-CN" altLang="en-US"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中国民族工业的短暂发展原因、影响</a:t>
            </a:r>
          </a:p>
        </p:txBody>
      </p:sp>
      <p:sp>
        <p:nvSpPr>
          <p:cNvPr id="4" name="文本框 3"/>
          <p:cNvSpPr txBox="1"/>
          <p:nvPr/>
        </p:nvSpPr>
        <p:spPr>
          <a:xfrm>
            <a:off x="3225913" y="3438450"/>
            <a:ext cx="5779135" cy="368300"/>
          </a:xfrm>
          <a:prstGeom prst="rect">
            <a:avLst/>
          </a:prstGeom>
          <a:solidFill>
            <a:srgbClr val="FF0000"/>
          </a:solidFill>
          <a:ln w="19050">
            <a:solidFill>
              <a:srgbClr val="2D2DFF"/>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lightRig rig="threePt" dir="t"/>
            </a:scene3d>
          </a:bodyPr>
          <a:lstStyle/>
          <a:p>
            <a:pPr indent="0" algn="l"/>
            <a:r>
              <a:rPr lang="en-US" altLang="zh-CN" b="1">
                <a:gradFill>
                  <a:gsLst>
                    <a:gs pos="0">
                      <a:srgbClr val="012D86"/>
                    </a:gs>
                    <a:gs pos="100000">
                      <a:srgbClr val="0E2557"/>
                    </a:gs>
                  </a:gsLst>
                  <a:lin scaled="0"/>
                </a:gradFill>
                <a:effectLst>
                  <a:outerShdw blurRad="38100" dist="19050" dir="2700000" algn="tl" rotWithShape="0">
                    <a:schemeClr val="dk1">
                      <a:alpha val="40000"/>
                    </a:schemeClr>
                  </a:outerShdw>
                </a:effectLst>
                <a:highlight>
                  <a:srgbClr val="000000">
                    <a:alpha val="0"/>
                  </a:srgbClr>
                </a:highlight>
                <a:latin typeface="微软雅黑" panose="020B0503020204020204" charset="-122"/>
                <a:ea typeface="微软雅黑" panose="020B0503020204020204" charset="-122"/>
                <a:cs typeface="微软雅黑" panose="020B0503020204020204" charset="-122"/>
              </a:rPr>
              <a:t>4.</a:t>
            </a:r>
            <a:r>
              <a:rPr lang="zh-CN" b="1">
                <a:gradFill>
                  <a:gsLst>
                    <a:gs pos="0">
                      <a:srgbClr val="012D86"/>
                    </a:gs>
                    <a:gs pos="100000">
                      <a:srgbClr val="0E2557"/>
                    </a:gs>
                  </a:gsLst>
                  <a:lin scaled="0"/>
                </a:gradFill>
                <a:effectLst>
                  <a:outerShdw blurRad="38100" dist="19050" dir="2700000" algn="tl" rotWithShape="0">
                    <a:schemeClr val="dk1">
                      <a:alpha val="40000"/>
                    </a:schemeClr>
                  </a:outerShdw>
                </a:effectLst>
                <a:highlight>
                  <a:srgbClr val="000000">
                    <a:alpha val="0"/>
                  </a:srgbClr>
                </a:highlight>
                <a:latin typeface="微软雅黑" panose="020B0503020204020204" charset="-122"/>
                <a:ea typeface="微软雅黑" panose="020B0503020204020204" charset="-122"/>
                <a:cs typeface="微软雅黑" panose="020B0503020204020204" charset="-122"/>
              </a:rPr>
              <a:t>中国共产党在民主革命时期的探索实践</a:t>
            </a:r>
            <a:endParaRPr lang="zh-CN" altLang="en-US" b="1">
              <a:gradFill>
                <a:gsLst>
                  <a:gs pos="0">
                    <a:srgbClr val="012D86"/>
                  </a:gs>
                  <a:gs pos="100000">
                    <a:srgbClr val="0E2557"/>
                  </a:gs>
                </a:gsLst>
                <a:lin scaled="0"/>
              </a:gradFill>
              <a:effectLst>
                <a:outerShdw blurRad="38100" dist="19050" dir="2700000" algn="tl" rotWithShape="0">
                  <a:schemeClr val="dk1">
                    <a:alpha val="40000"/>
                  </a:schemeClr>
                </a:outerShdw>
              </a:effectLst>
              <a:highlight>
                <a:srgbClr val="000000">
                  <a:alpha val="0"/>
                </a:srgbClr>
              </a:highlight>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3224643" y="3887395"/>
            <a:ext cx="5780405" cy="368300"/>
          </a:xfrm>
          <a:prstGeom prst="rect">
            <a:avLst/>
          </a:prstGeom>
          <a:solidFill>
            <a:srgbClr val="FF0000"/>
          </a:solidFill>
          <a:ln w="19050">
            <a:solidFill>
              <a:srgbClr val="2D2DFF"/>
            </a:solidFill>
          </a:ln>
        </p:spPr>
        <p:txBody>
          <a:bodyPr wrap="square" rtlCol="0">
            <a:spAutoFit/>
          </a:bodyPr>
          <a:lstStyle/>
          <a:p>
            <a:pPr algn="l"/>
            <a:r>
              <a:rPr lang="en-US" alt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rPr>
              <a:t>4-1. </a:t>
            </a:r>
            <a:r>
              <a:rPr lang="zh-CN" altLang="en-US"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rPr>
              <a:t>中共在国民革命时期起了哪些作用？</a:t>
            </a:r>
          </a:p>
        </p:txBody>
      </p:sp>
      <p:sp>
        <p:nvSpPr>
          <p:cNvPr id="7" name="文本框 6"/>
          <p:cNvSpPr txBox="1"/>
          <p:nvPr/>
        </p:nvSpPr>
        <p:spPr>
          <a:xfrm>
            <a:off x="3224008" y="4309035"/>
            <a:ext cx="5781040" cy="368300"/>
          </a:xfrm>
          <a:prstGeom prst="rect">
            <a:avLst/>
          </a:prstGeom>
          <a:solidFill>
            <a:srgbClr val="FF0000"/>
          </a:solidFill>
          <a:ln w="19050">
            <a:solidFill>
              <a:srgbClr val="2D2DFF"/>
            </a:solidFill>
          </a:ln>
        </p:spPr>
        <p:txBody>
          <a:bodyPr wrap="square" rtlCol="0">
            <a:spAutoFit/>
          </a:bodyPr>
          <a:lstStyle/>
          <a:p>
            <a:pPr algn="l"/>
            <a:r>
              <a:rPr lang="en-US" alt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rPr>
              <a:t>4-2.  </a:t>
            </a:r>
            <a:r>
              <a:rPr lang="zh-CN" altLang="en-US"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rPr>
              <a:t>全面理解</a:t>
            </a:r>
            <a:r>
              <a:rPr lang="en-US" alt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rPr>
              <a:t>“</a:t>
            </a:r>
            <a:r>
              <a:rPr lang="zh-CN" altLang="en-US"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rPr>
              <a:t>工农武装割据</a:t>
            </a:r>
            <a:r>
              <a:rPr lang="en-US" alt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rPr>
              <a:t>”</a:t>
            </a:r>
            <a:r>
              <a:rPr lang="zh-CN" altLang="en-US"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rPr>
              <a:t>的中国特色革命道路</a:t>
            </a:r>
          </a:p>
        </p:txBody>
      </p:sp>
      <p:sp>
        <p:nvSpPr>
          <p:cNvPr id="8" name="文本框 7"/>
          <p:cNvSpPr txBox="1"/>
          <p:nvPr/>
        </p:nvSpPr>
        <p:spPr>
          <a:xfrm>
            <a:off x="3224008" y="5127550"/>
            <a:ext cx="5781040" cy="368300"/>
          </a:xfrm>
          <a:prstGeom prst="rect">
            <a:avLst/>
          </a:prstGeom>
          <a:solidFill>
            <a:srgbClr val="FF0000"/>
          </a:solidFill>
          <a:ln w="19050">
            <a:solidFill>
              <a:srgbClr val="2D2DFF"/>
            </a:solidFill>
          </a:ln>
        </p:spPr>
        <p:txBody>
          <a:bodyPr wrap="square" rtlCol="0" anchor="t">
            <a:spAutoFit/>
          </a:bodyPr>
          <a:lstStyle/>
          <a:p>
            <a:pPr algn="l"/>
            <a:r>
              <a:rPr 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楷体_GB2312" charset="0"/>
                <a:sym typeface="+mn-ea"/>
              </a:rPr>
              <a:t>论文题：新民主主义革命时期中国共产党党员人数变化</a:t>
            </a:r>
            <a:endParaRPr lang="zh-CN" altLang="en-US"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楷体_GB2312" charset="0"/>
              <a:sym typeface="+mn-ea"/>
            </a:endParaRPr>
          </a:p>
        </p:txBody>
      </p:sp>
      <p:sp>
        <p:nvSpPr>
          <p:cNvPr id="9" name="文本框 8"/>
          <p:cNvSpPr txBox="1"/>
          <p:nvPr/>
        </p:nvSpPr>
        <p:spPr>
          <a:xfrm>
            <a:off x="3224008" y="4721150"/>
            <a:ext cx="5781040" cy="368300"/>
          </a:xfrm>
          <a:prstGeom prst="rect">
            <a:avLst/>
          </a:prstGeom>
          <a:solidFill>
            <a:srgbClr val="FF0000"/>
          </a:solidFill>
          <a:ln w="19050">
            <a:solidFill>
              <a:srgbClr val="2D2DFF"/>
            </a:solidFill>
          </a:ln>
        </p:spPr>
        <p:txBody>
          <a:bodyPr wrap="square" rtlCol="0">
            <a:spAutoFit/>
          </a:bodyPr>
          <a:lstStyle/>
          <a:p>
            <a:pPr algn="l"/>
            <a:r>
              <a:rPr lang="en-US" altLang="zh-CN"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4-3.</a:t>
            </a:r>
            <a:r>
              <a:rPr lang="zh-CN" altLang="en-US" b="1">
                <a:gradFill>
                  <a:gsLst>
                    <a:gs pos="0">
                      <a:srgbClr val="012D86"/>
                    </a:gs>
                    <a:gs pos="100000">
                      <a:srgbClr val="0E2557"/>
                    </a:gs>
                  </a:gsLst>
                  <a:lin scaled="0"/>
                </a:gradFill>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中国共产党是怎样从幼稚走向成熟</a:t>
            </a:r>
          </a:p>
        </p:txBody>
      </p:sp>
      <p:sp>
        <p:nvSpPr>
          <p:cNvPr id="12" name="文本框 11">
            <a:extLst>
              <a:ext uri="{FF2B5EF4-FFF2-40B4-BE49-F238E27FC236}">
                <a16:creationId xmlns:a16="http://schemas.microsoft.com/office/drawing/2014/main" id="{BB71B18A-9AE9-A78B-071E-FC453E816693}"/>
              </a:ext>
            </a:extLst>
          </p:cNvPr>
          <p:cNvSpPr txBox="1"/>
          <p:nvPr/>
        </p:nvSpPr>
        <p:spPr>
          <a:xfrm>
            <a:off x="3224009" y="5514695"/>
            <a:ext cx="5779136" cy="400110"/>
          </a:xfrm>
          <a:prstGeom prst="rect">
            <a:avLst/>
          </a:prstGeom>
          <a:solidFill>
            <a:srgbClr val="FF0000"/>
          </a:solidFill>
          <a:ln w="19050" cmpd="sng">
            <a:solidFill>
              <a:srgbClr val="2D2DFF"/>
            </a:solidFill>
            <a:prstDash val="solid"/>
          </a:ln>
        </p:spPr>
        <p:txBody>
          <a:bodyPr vert="horz" wrap="square" rtlCol="0" anchor="ctr">
            <a:spAutoFit/>
          </a:bodyPr>
          <a:lstStyle/>
          <a:p>
            <a:pPr indent="0" fontAlgn="auto"/>
            <a:r>
              <a:rPr lang="zh-CN" altLang="en-US" sz="2000" b="1" dirty="0">
                <a:latin typeface="+mj-ea"/>
                <a:ea typeface="+mj-ea"/>
                <a:cs typeface="微软雅黑" panose="020B0503020204020204" pitchFamily="34" charset="-122"/>
              </a:rPr>
              <a:t>小论文：结合表格分析全民族觉醒体现在哪里？</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文本框 101"/>
          <p:cNvSpPr txBox="1"/>
          <p:nvPr/>
        </p:nvSpPr>
        <p:spPr>
          <a:xfrm>
            <a:off x="276861" y="234737"/>
            <a:ext cx="573468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indent="267970"/>
            <a:r>
              <a:rPr lang="zh-CN" b="1" dirty="0">
                <a:solidFill>
                  <a:srgbClr val="2D2DFF"/>
                </a:solidFill>
                <a:latin typeface="+mj-ea"/>
                <a:ea typeface="+mj-ea"/>
              </a:rPr>
              <a:t>阅读材料，完成下列要求。</a:t>
            </a:r>
            <a:r>
              <a:rPr lang="en-US" b="1" dirty="0">
                <a:solidFill>
                  <a:srgbClr val="2D2DFF"/>
                </a:solidFill>
                <a:latin typeface="+mj-ea"/>
                <a:ea typeface="+mj-ea"/>
              </a:rPr>
              <a:t>(12</a:t>
            </a:r>
            <a:r>
              <a:rPr lang="zh-CN" b="1" dirty="0">
                <a:solidFill>
                  <a:srgbClr val="2D2DFF"/>
                </a:solidFill>
                <a:latin typeface="+mj-ea"/>
                <a:ea typeface="+mj-ea"/>
              </a:rPr>
              <a:t>分</a:t>
            </a:r>
            <a:r>
              <a:rPr lang="en-US" b="1" dirty="0">
                <a:solidFill>
                  <a:srgbClr val="2D2DFF"/>
                </a:solidFill>
                <a:latin typeface="+mj-ea"/>
                <a:ea typeface="+mj-ea"/>
              </a:rPr>
              <a:t>)</a:t>
            </a:r>
            <a:endParaRPr lang="zh-CN" b="1" dirty="0">
              <a:solidFill>
                <a:srgbClr val="2D2DFF"/>
              </a:solidFill>
              <a:latin typeface="+mj-ea"/>
              <a:ea typeface="+mj-ea"/>
            </a:endParaRPr>
          </a:p>
          <a:p>
            <a:pPr indent="267970"/>
            <a:r>
              <a:rPr lang="zh-CN" b="1" dirty="0">
                <a:solidFill>
                  <a:srgbClr val="2D2DFF"/>
                </a:solidFill>
                <a:latin typeface="+mj-ea"/>
                <a:ea typeface="+mj-ea"/>
              </a:rPr>
              <a:t>材料　</a:t>
            </a:r>
            <a:r>
              <a:rPr lang="zh-CN" b="1" dirty="0">
                <a:solidFill>
                  <a:srgbClr val="2D2DFF"/>
                </a:solidFill>
                <a:latin typeface="+mj-ea"/>
                <a:ea typeface="+mj-ea"/>
                <a:cs typeface="楷体_GB2312" charset="0"/>
              </a:rPr>
              <a:t>新民主主义革命时期中国共产党党员人数变化</a:t>
            </a:r>
            <a:endParaRPr lang="zh-CN" altLang="en-US" b="1" dirty="0">
              <a:solidFill>
                <a:srgbClr val="2D2DFF"/>
              </a:solidFill>
              <a:latin typeface="+mj-ea"/>
              <a:ea typeface="+mj-ea"/>
            </a:endParaRPr>
          </a:p>
        </p:txBody>
      </p:sp>
      <p:graphicFrame>
        <p:nvGraphicFramePr>
          <p:cNvPr id="2" name="表格 1"/>
          <p:cNvGraphicFramePr/>
          <p:nvPr>
            <p:custDataLst>
              <p:tags r:id="rId1"/>
            </p:custDataLst>
            <p:extLst>
              <p:ext uri="{D42A27DB-BD31-4B8C-83A1-F6EECF244321}">
                <p14:modId xmlns:p14="http://schemas.microsoft.com/office/powerpoint/2010/main" val="1834291288"/>
              </p:ext>
            </p:extLst>
          </p:nvPr>
        </p:nvGraphicFramePr>
        <p:xfrm>
          <a:off x="455930" y="1132840"/>
          <a:ext cx="5376546" cy="2219960"/>
        </p:xfrm>
        <a:graphic>
          <a:graphicData uri="http://schemas.openxmlformats.org/drawingml/2006/table">
            <a:tbl>
              <a:tblPr firstRow="1" bandRow="1">
                <a:tableStyleId>{5940675A-B579-460E-94D1-54222C63F5DA}</a:tableStyleId>
              </a:tblPr>
              <a:tblGrid>
                <a:gridCol w="1615619">
                  <a:extLst>
                    <a:ext uri="{9D8B030D-6E8A-4147-A177-3AD203B41FA5}">
                      <a16:colId xmlns:a16="http://schemas.microsoft.com/office/drawing/2014/main" val="20000"/>
                    </a:ext>
                  </a:extLst>
                </a:gridCol>
                <a:gridCol w="1073318">
                  <a:extLst>
                    <a:ext uri="{9D8B030D-6E8A-4147-A177-3AD203B41FA5}">
                      <a16:colId xmlns:a16="http://schemas.microsoft.com/office/drawing/2014/main" val="20001"/>
                    </a:ext>
                  </a:extLst>
                </a:gridCol>
                <a:gridCol w="1614955">
                  <a:extLst>
                    <a:ext uri="{9D8B030D-6E8A-4147-A177-3AD203B41FA5}">
                      <a16:colId xmlns:a16="http://schemas.microsoft.com/office/drawing/2014/main" val="20002"/>
                    </a:ext>
                  </a:extLst>
                </a:gridCol>
                <a:gridCol w="1072654">
                  <a:extLst>
                    <a:ext uri="{9D8B030D-6E8A-4147-A177-3AD203B41FA5}">
                      <a16:colId xmlns:a16="http://schemas.microsoft.com/office/drawing/2014/main" val="20003"/>
                    </a:ext>
                  </a:extLst>
                </a:gridCol>
              </a:tblGrid>
              <a:tr h="277495">
                <a:tc>
                  <a:txBody>
                    <a:bodyPr/>
                    <a:lstStyle/>
                    <a:p>
                      <a:pPr indent="0" algn="ctr">
                        <a:buNone/>
                      </a:pPr>
                      <a:r>
                        <a:rPr lang="en-US" sz="1600" b="1">
                          <a:latin typeface="华文楷体" panose="02010600040101010101" charset="-122"/>
                          <a:ea typeface="华文楷体" panose="02010600040101010101" charset="-122"/>
                          <a:cs typeface="Times New Roman" panose="02020603050405020304" pitchFamily="18" charset="0"/>
                        </a:rPr>
                        <a:t>年份</a:t>
                      </a:r>
                      <a:endParaRPr lang="en-US" altLang="en-US" sz="1600" b="1">
                        <a:latin typeface="华文楷体" panose="02010600040101010101" charset="-122"/>
                        <a:ea typeface="华文楷体" panose="02010600040101010101"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Times New Roman" panose="02020603050405020304" pitchFamily="18" charset="0"/>
                        </a:rPr>
                        <a:t>党员人数</a:t>
                      </a:r>
                      <a:endParaRPr lang="en-US" altLang="en-US" sz="1600" b="1">
                        <a:latin typeface="华文楷体" panose="02010600040101010101" charset="-122"/>
                        <a:ea typeface="华文楷体" panose="02010600040101010101"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Times New Roman" panose="02020603050405020304" pitchFamily="18" charset="0"/>
                        </a:rPr>
                        <a:t>年份</a:t>
                      </a:r>
                      <a:endParaRPr lang="en-US" altLang="en-US" sz="1600" b="1">
                        <a:latin typeface="华文楷体" panose="02010600040101010101" charset="-122"/>
                        <a:ea typeface="华文楷体" panose="02010600040101010101"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Times New Roman" panose="02020603050405020304" pitchFamily="18" charset="0"/>
                        </a:rPr>
                        <a:t>党员人数</a:t>
                      </a:r>
                      <a:endParaRPr lang="en-US" altLang="en-US" sz="1600" b="1">
                        <a:latin typeface="华文楷体" panose="02010600040101010101" charset="-122"/>
                        <a:ea typeface="华文楷体" panose="02010600040101010101"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0"/>
                  </a:ext>
                </a:extLst>
              </a:tr>
              <a:tr h="277495">
                <a:tc>
                  <a:txBody>
                    <a:bodyPr/>
                    <a:lstStyle/>
                    <a:p>
                      <a:pPr indent="0" algn="ctr">
                        <a:buNone/>
                      </a:pPr>
                      <a:r>
                        <a:rPr lang="en-US" sz="1600" b="1" dirty="0">
                          <a:latin typeface="华文楷体" panose="02010600040101010101" charset="-122"/>
                          <a:ea typeface="华文楷体" panose="02010600040101010101" charset="-122"/>
                          <a:cs typeface="华文楷体" panose="02010600040101010101" charset="-122"/>
                        </a:rPr>
                        <a:t>1921年7月(</a:t>
                      </a:r>
                      <a:r>
                        <a:rPr lang="en-US" sz="1600" b="1" dirty="0" err="1">
                          <a:latin typeface="华文楷体" panose="02010600040101010101" charset="-122"/>
                          <a:ea typeface="华文楷体" panose="02010600040101010101" charset="-122"/>
                          <a:cs typeface="华文楷体" panose="02010600040101010101" charset="-122"/>
                        </a:rPr>
                        <a:t>一大</a:t>
                      </a:r>
                      <a:r>
                        <a:rPr lang="en-US" sz="1600" b="1" dirty="0">
                          <a:latin typeface="华文楷体" panose="02010600040101010101" charset="-122"/>
                          <a:ea typeface="华文楷体" panose="02010600040101010101" charset="-122"/>
                          <a:cs typeface="华文楷体" panose="02010600040101010101" charset="-122"/>
                        </a:rPr>
                        <a:t>)</a:t>
                      </a:r>
                      <a:endParaRPr lang="en-US" altLang="en-US" sz="1600" b="1" dirty="0">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Times New Roman" panose="02020603050405020304" pitchFamily="18" charset="0"/>
                        </a:rPr>
                        <a:t>53</a:t>
                      </a:r>
                      <a:endParaRPr lang="en-US" altLang="en-US" sz="1600" b="1">
                        <a:latin typeface="华文楷体" panose="02010600040101010101" charset="-122"/>
                        <a:ea typeface="华文楷体" panose="02010600040101010101"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1934年</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30万</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277495">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1922年6月(二大)</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Times New Roman" panose="02020603050405020304" pitchFamily="18" charset="0"/>
                        </a:rPr>
                        <a:t>195</a:t>
                      </a:r>
                      <a:endParaRPr lang="en-US" altLang="en-US" sz="1600" b="1">
                        <a:latin typeface="华文楷体" panose="02010600040101010101" charset="-122"/>
                        <a:ea typeface="华文楷体" panose="02010600040101010101"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1937年初</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4万</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r h="277495">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1923年6月(三大)</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Times New Roman" panose="02020603050405020304" pitchFamily="18" charset="0"/>
                        </a:rPr>
                        <a:t>432</a:t>
                      </a:r>
                      <a:endParaRPr lang="en-US" altLang="en-US" sz="1600" b="1">
                        <a:latin typeface="华文楷体" panose="02010600040101010101" charset="-122"/>
                        <a:ea typeface="华文楷体" panose="02010600040101010101"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1940年</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80万</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3"/>
                  </a:ext>
                </a:extLst>
              </a:tr>
              <a:tr h="277495">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1925年1月(四大)</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Times New Roman" panose="02020603050405020304" pitchFamily="18" charset="0"/>
                        </a:rPr>
                        <a:t>994</a:t>
                      </a:r>
                      <a:endParaRPr lang="en-US" altLang="en-US" sz="1600" b="1">
                        <a:latin typeface="华文楷体" panose="02010600040101010101" charset="-122"/>
                        <a:ea typeface="华文楷体" panose="02010600040101010101"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1945年4月(七大)</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121万</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4"/>
                  </a:ext>
                </a:extLst>
              </a:tr>
              <a:tr h="277495">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1927年4月(五大)</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5.7万</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1947年12月</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270万</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5"/>
                  </a:ext>
                </a:extLst>
              </a:tr>
              <a:tr h="277495">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1927年4月后</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1万</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1949年10月</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448万</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277495">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1928年6月(六大)</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华文楷体" panose="02010600040101010101" charset="-122"/>
                        </a:rPr>
                        <a:t>4万</a:t>
                      </a:r>
                      <a:endParaRPr lang="en-US" altLang="en-US" sz="1600" b="1">
                        <a:latin typeface="华文楷体" panose="02010600040101010101" charset="-122"/>
                        <a:ea typeface="华文楷体" panose="02010600040101010101" charset="-122"/>
                        <a:cs typeface="华文楷体" panose="0201060004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a:latin typeface="华文楷体" panose="02010600040101010101" charset="-122"/>
                          <a:ea typeface="华文楷体" panose="02010600040101010101" charset="-122"/>
                          <a:cs typeface="Times New Roman" panose="02020603050405020304" pitchFamily="18" charset="0"/>
                        </a:rPr>
                        <a:t> </a:t>
                      </a:r>
                      <a:endParaRPr lang="en-US" altLang="en-US" sz="1600" b="1">
                        <a:latin typeface="华文楷体" panose="02010600040101010101" charset="-122"/>
                        <a:ea typeface="华文楷体" panose="02010600040101010101"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indent="0" algn="ctr">
                        <a:buNone/>
                      </a:pPr>
                      <a:r>
                        <a:rPr lang="en-US" sz="1600" b="1" dirty="0">
                          <a:latin typeface="华文楷体" panose="02010600040101010101" charset="-122"/>
                          <a:ea typeface="华文楷体" panose="02010600040101010101" charset="-122"/>
                          <a:cs typeface="Times New Roman" panose="02020603050405020304" pitchFamily="18" charset="0"/>
                        </a:rPr>
                        <a:t> </a:t>
                      </a:r>
                      <a:endParaRPr lang="en-US" altLang="en-US" sz="1600" b="1" dirty="0">
                        <a:latin typeface="华文楷体" panose="02010600040101010101" charset="-122"/>
                        <a:ea typeface="华文楷体" panose="02010600040101010101"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7"/>
                  </a:ext>
                </a:extLst>
              </a:tr>
            </a:tbl>
          </a:graphicData>
        </a:graphic>
      </p:graphicFrame>
      <p:sp>
        <p:nvSpPr>
          <p:cNvPr id="3" name="文本框 2"/>
          <p:cNvSpPr txBox="1"/>
          <p:nvPr/>
        </p:nvSpPr>
        <p:spPr>
          <a:xfrm>
            <a:off x="596900" y="3436620"/>
            <a:ext cx="5328285" cy="306705"/>
          </a:xfrm>
          <a:prstGeom prst="rect">
            <a:avLst/>
          </a:prstGeom>
          <a:solidFill>
            <a:srgbClr val="FFC000"/>
          </a:solidFill>
          <a:ln w="9525">
            <a:noFill/>
          </a:ln>
        </p:spPr>
        <p:txBody>
          <a:bodyPr wrap="square">
            <a:spAutoFit/>
          </a:bodyPr>
          <a:lstStyle/>
          <a:p>
            <a:pPr indent="267970" algn="l"/>
            <a:r>
              <a:rPr lang="en-US" sz="1400" b="1" dirty="0">
                <a:latin typeface="Times New Roman" panose="02020603050405020304" pitchFamily="18" charset="0"/>
              </a:rPr>
              <a:t>——</a:t>
            </a:r>
            <a:r>
              <a:rPr lang="zh-CN" sz="1400" b="1" dirty="0">
                <a:ea typeface="宋体" panose="02010600030101010101" pitchFamily="2" charset="-122"/>
              </a:rPr>
              <a:t>孙应帅《中国共产党党员数量与结构变化度发展趋势》</a:t>
            </a:r>
            <a:endParaRPr lang="zh-CN" altLang="en-US" sz="1400" b="1" dirty="0">
              <a:ea typeface="宋体" panose="02010600030101010101" pitchFamily="2" charset="-122"/>
            </a:endParaRPr>
          </a:p>
        </p:txBody>
      </p:sp>
      <p:sp>
        <p:nvSpPr>
          <p:cNvPr id="5" name="文本框 4"/>
          <p:cNvSpPr txBox="1"/>
          <p:nvPr/>
        </p:nvSpPr>
        <p:spPr>
          <a:xfrm>
            <a:off x="6210300" y="3519170"/>
            <a:ext cx="5981700" cy="3138170"/>
          </a:xfrm>
          <a:prstGeom prst="rect">
            <a:avLst/>
          </a:prstGeom>
          <a:solidFill>
            <a:srgbClr val="FF0000"/>
          </a:solidFill>
          <a:ln w="25400">
            <a:solidFill>
              <a:srgbClr val="00206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a:t>论证</a:t>
            </a:r>
            <a:r>
              <a:rPr lang="en-US" altLang="zh-CN" b="1">
                <a:solidFill>
                  <a:srgbClr val="0C0A6C"/>
                </a:solidFill>
              </a:rPr>
              <a:t>：①1927年</a:t>
            </a:r>
            <a:r>
              <a:rPr lang="zh-CN" altLang="en-US" b="1"/>
              <a:t>，</a:t>
            </a:r>
            <a:r>
              <a:rPr lang="zh-CN" altLang="en-US"/>
              <a:t>蒋介石和汪精卫先后发动“四一二”和“七一五”反革命政变，大肆屠杀共产党人，也由于年轻的中国共产党出现右倾错误，大革命失败。使得中国共产党党员人数由5.7万急剧减少为1万。</a:t>
            </a:r>
          </a:p>
          <a:p>
            <a:r>
              <a:rPr lang="en-US" altLang="zh-CN" b="1">
                <a:solidFill>
                  <a:srgbClr val="0C0A6C"/>
                </a:solidFill>
              </a:rPr>
              <a:t>②1934年，</a:t>
            </a:r>
            <a:r>
              <a:rPr lang="zh-CN" altLang="en-US"/>
              <a:t>由于王明“左”的错误占据统治地位，导致第五次反“围剿”失败，红军被迫战略转移，南方革命根据地丧失殆尽。加上长征路上，红军物资匮乏、道路险峻以及敌人的围追堵截，红军损失巨大。使得中国共产党党员人数由30万急剧减少为4万。</a:t>
            </a:r>
          </a:p>
          <a:p>
            <a:r>
              <a:rPr lang="en-US" altLang="zh-CN"/>
              <a:t>    </a:t>
            </a:r>
            <a:r>
              <a:rPr lang="en-US" altLang="zh-CN" b="1">
                <a:solidFill>
                  <a:srgbClr val="0C0A6C"/>
                </a:solidFill>
              </a:rPr>
              <a:t> </a:t>
            </a:r>
            <a:r>
              <a:rPr lang="zh-CN" altLang="en-US" b="1">
                <a:solidFill>
                  <a:srgbClr val="0C0A6C"/>
                </a:solidFill>
              </a:rPr>
              <a:t>总之：</a:t>
            </a:r>
            <a:r>
              <a:rPr lang="zh-CN" altLang="en-US"/>
              <a:t>上述两个时期中共党员人数大量减少是由中国共产党自身错误和敌人的绞杀两个原因共同导致的</a:t>
            </a:r>
          </a:p>
        </p:txBody>
      </p:sp>
      <p:sp>
        <p:nvSpPr>
          <p:cNvPr id="6" name="文本框 5"/>
          <p:cNvSpPr txBox="1"/>
          <p:nvPr/>
        </p:nvSpPr>
        <p:spPr>
          <a:xfrm>
            <a:off x="276860" y="3827145"/>
            <a:ext cx="5706745" cy="1198880"/>
          </a:xfrm>
          <a:prstGeom prst="rect">
            <a:avLst/>
          </a:prstGeom>
          <a:ln w="19050">
            <a:solidFill>
              <a:srgbClr val="4A26FC"/>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b="1">
                <a:solidFill>
                  <a:srgbClr val="2D2DFF"/>
                </a:solidFill>
                <a:latin typeface="+mj-ea"/>
                <a:ea typeface="+mj-ea"/>
                <a:sym typeface="+mn-ea"/>
              </a:rPr>
              <a:t>结合材料与所学知识，围绕</a:t>
            </a:r>
            <a:r>
              <a:rPr lang="en-US" b="1">
                <a:solidFill>
                  <a:srgbClr val="2D2DFF"/>
                </a:solidFill>
                <a:latin typeface="+mj-ea"/>
                <a:ea typeface="+mj-ea"/>
                <a:sym typeface="+mn-ea"/>
              </a:rPr>
              <a:t>“</a:t>
            </a:r>
            <a:r>
              <a:rPr lang="zh-CN" b="1">
                <a:solidFill>
                  <a:srgbClr val="2D2DFF"/>
                </a:solidFill>
                <a:latin typeface="+mj-ea"/>
                <a:ea typeface="+mj-ea"/>
                <a:sym typeface="+mn-ea"/>
              </a:rPr>
              <a:t>新民主主义革命时期中国共产党党员人数变化</a:t>
            </a:r>
            <a:r>
              <a:rPr lang="en-US" b="1">
                <a:solidFill>
                  <a:srgbClr val="2D2DFF"/>
                </a:solidFill>
                <a:latin typeface="+mj-ea"/>
                <a:ea typeface="+mj-ea"/>
                <a:sym typeface="+mn-ea"/>
              </a:rPr>
              <a:t>”</a:t>
            </a:r>
            <a:r>
              <a:rPr lang="zh-CN" b="1">
                <a:solidFill>
                  <a:srgbClr val="2D2DFF"/>
                </a:solidFill>
                <a:latin typeface="+mj-ea"/>
                <a:ea typeface="+mj-ea"/>
                <a:sym typeface="+mn-ea"/>
              </a:rPr>
              <a:t>进行探究，自行拟定一个主题，并进行简要阐述。</a:t>
            </a:r>
            <a:r>
              <a:rPr lang="en-US" b="1">
                <a:solidFill>
                  <a:srgbClr val="2D2DFF"/>
                </a:solidFill>
                <a:latin typeface="+mj-ea"/>
                <a:ea typeface="+mj-ea"/>
                <a:sym typeface="+mn-ea"/>
              </a:rPr>
              <a:t>(</a:t>
            </a:r>
            <a:r>
              <a:rPr lang="zh-CN" b="1">
                <a:solidFill>
                  <a:srgbClr val="2D2DFF"/>
                </a:solidFill>
                <a:latin typeface="+mj-ea"/>
                <a:ea typeface="+mj-ea"/>
                <a:sym typeface="+mn-ea"/>
              </a:rPr>
              <a:t>要求：主题明确，观点正确，史论结合。</a:t>
            </a:r>
            <a:r>
              <a:rPr lang="en-US" b="1">
                <a:solidFill>
                  <a:srgbClr val="2D2DFF"/>
                </a:solidFill>
                <a:latin typeface="+mj-ea"/>
                <a:ea typeface="+mj-ea"/>
                <a:sym typeface="+mn-ea"/>
              </a:rPr>
              <a:t>)</a:t>
            </a:r>
            <a:endParaRPr lang="zh-CN" altLang="en-US" b="1">
              <a:solidFill>
                <a:srgbClr val="2D2DFF"/>
              </a:solidFill>
              <a:latin typeface="+mj-ea"/>
              <a:ea typeface="+mj-ea"/>
            </a:endParaRPr>
          </a:p>
        </p:txBody>
      </p:sp>
      <p:sp>
        <p:nvSpPr>
          <p:cNvPr id="7" name="文本框 6"/>
          <p:cNvSpPr txBox="1"/>
          <p:nvPr/>
        </p:nvSpPr>
        <p:spPr>
          <a:xfrm>
            <a:off x="276860" y="5379085"/>
            <a:ext cx="5713095" cy="5835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sz="1600" b="1">
                <a:solidFill>
                  <a:srgbClr val="2D2DFF"/>
                </a:solidFill>
                <a:latin typeface="+mj-ea"/>
                <a:ea typeface="+mj-ea"/>
                <a:sym typeface="+mn-ea"/>
              </a:rPr>
              <a:t>解析：观察表格，从中国共产党不断发展壮大的原因、人数减少的原因等进行探究，结合史实论证即可，注意史论结合。</a:t>
            </a:r>
          </a:p>
        </p:txBody>
      </p:sp>
      <p:sp>
        <p:nvSpPr>
          <p:cNvPr id="8" name="文本框 7"/>
          <p:cNvSpPr txBox="1"/>
          <p:nvPr/>
        </p:nvSpPr>
        <p:spPr>
          <a:xfrm>
            <a:off x="6094095" y="193675"/>
            <a:ext cx="5981065" cy="2584450"/>
          </a:xfrm>
          <a:prstGeom prst="rect">
            <a:avLst/>
          </a:prstGeom>
          <a:solidFill>
            <a:srgbClr val="FF0000"/>
          </a:solidFill>
          <a:ln w="31750"/>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b="1">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答案：主题方向：</a:t>
            </a:r>
          </a:p>
          <a:p>
            <a:r>
              <a:rPr lang="zh-CN" altLang="en-US" b="1">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①就中国共产党党员人数减少现象，进行分析论证(1927年和1934～1937年)</a:t>
            </a:r>
          </a:p>
          <a:p>
            <a:r>
              <a:rPr lang="zh-CN" altLang="en-US" b="1">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②就中国共产党党员人数由少增多，选取任意两个时间段进行分析论证(1925～1927年；1927～1934年和1937～1940年等)</a:t>
            </a:r>
          </a:p>
          <a:p>
            <a:r>
              <a:rPr lang="zh-CN" altLang="en-US" b="1">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③选取增减各一个时期，进行分析论证</a:t>
            </a:r>
          </a:p>
          <a:p>
            <a:r>
              <a:rPr lang="zh-CN" altLang="en-US" b="1">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④从总的变化趋势，看中国共产党如何在奋斗中不断壮大</a:t>
            </a:r>
          </a:p>
          <a:p>
            <a:r>
              <a:rPr lang="zh-CN" altLang="en-US" b="1">
                <a:gradFill>
                  <a:gsLst>
                    <a:gs pos="0">
                      <a:srgbClr val="012D86"/>
                    </a:gs>
                    <a:gs pos="100000">
                      <a:srgbClr val="0E2557"/>
                    </a:gs>
                  </a:gsLst>
                  <a:lin scaled="0"/>
                </a:gradFill>
                <a:latin typeface="楷体" panose="02010609060101010101" charset="-122"/>
                <a:ea typeface="楷体" panose="02010609060101010101" charset="-122"/>
                <a:cs typeface="楷体" panose="02010609060101010101" charset="-122"/>
              </a:rPr>
              <a:t>⑤其他合理的论题</a:t>
            </a:r>
          </a:p>
        </p:txBody>
      </p:sp>
      <p:sp>
        <p:nvSpPr>
          <p:cNvPr id="9" name="文本框 8"/>
          <p:cNvSpPr txBox="1"/>
          <p:nvPr/>
        </p:nvSpPr>
        <p:spPr>
          <a:xfrm>
            <a:off x="6210300" y="3017520"/>
            <a:ext cx="5864860" cy="368300"/>
          </a:xfrm>
          <a:prstGeom prst="rect">
            <a:avLst/>
          </a:prstGeom>
          <a:solidFill>
            <a:srgbClr val="FF0000"/>
          </a:solidFill>
          <a:ln w="38100">
            <a:solidFill>
              <a:srgbClr val="002060"/>
            </a:solidFill>
          </a:ln>
        </p:spPr>
        <p:txBody>
          <a:bodyPr wrap="square" rtlCol="0">
            <a:spAutoFit/>
          </a:bodyPr>
          <a:lstStyle/>
          <a:p>
            <a:r>
              <a:rPr lang="zh-CN" altLang="en-US" b="1">
                <a:sym typeface="+mn-ea"/>
              </a:rPr>
              <a:t>示例：论题：中国共产党党员人数减少原因略探</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E675B765-1BDB-5F5C-1C8E-1DAF46E55F76}"/>
              </a:ext>
            </a:extLst>
          </p:cNvPr>
          <p:cNvSpPr txBox="1"/>
          <p:nvPr/>
        </p:nvSpPr>
        <p:spPr>
          <a:xfrm>
            <a:off x="10659560" y="133017"/>
            <a:ext cx="923330" cy="6375126"/>
          </a:xfrm>
          <a:prstGeom prst="rect">
            <a:avLst/>
          </a:prstGeom>
          <a:solidFill>
            <a:srgbClr val="FF0000"/>
          </a:solidFill>
          <a:ln w="25400" cmpd="sng">
            <a:solidFill>
              <a:srgbClr val="1318EB">
                <a:alpha val="99000"/>
              </a:srgbClr>
            </a:solidFill>
            <a:prstDash val="solid"/>
          </a:ln>
        </p:spPr>
        <p:txBody>
          <a:bodyPr vert="eaVert" wrap="square" rtlCol="0">
            <a:spAutoFit/>
          </a:bodyPr>
          <a:lstStyle/>
          <a:p>
            <a:pPr indent="0" algn="ctr" fontAlgn="auto"/>
            <a:endParaRPr lang="zh-CN" altLang="en-US" sz="2000" b="1" dirty="0">
              <a:solidFill>
                <a:srgbClr val="1318EB"/>
              </a:solidFill>
              <a:latin typeface="+mj-ea"/>
              <a:ea typeface="+mj-ea"/>
              <a:sym typeface="+mn-ea"/>
            </a:endParaRPr>
          </a:p>
          <a:p>
            <a:pPr indent="0" algn="ctr" fontAlgn="auto"/>
            <a:r>
              <a:rPr lang="zh-CN" altLang="en-US" sz="2800" b="1" dirty="0">
                <a:solidFill>
                  <a:srgbClr val="1318EB"/>
                </a:solidFill>
                <a:latin typeface="+mj-ea"/>
                <a:ea typeface="+mj-ea"/>
                <a:cs typeface="微软雅黑" panose="020B0503020204020204" pitchFamily="34" charset="-122"/>
              </a:rPr>
              <a:t>结合表格分析全民族觉醒体现在哪里？</a:t>
            </a:r>
          </a:p>
        </p:txBody>
      </p:sp>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2354367613"/>
              </p:ext>
            </p:extLst>
          </p:nvPr>
        </p:nvGraphicFramePr>
        <p:xfrm>
          <a:off x="744071" y="189368"/>
          <a:ext cx="9753600" cy="6544890"/>
        </p:xfrm>
        <a:graphic>
          <a:graphicData uri="http://schemas.openxmlformats.org/drawingml/2006/table">
            <a:tbl>
              <a:tblPr firstRow="1" bandRow="1">
                <a:tableStyleId>{93296810-A885-4BE3-A3E7-6D5BEEA58F35}</a:tableStyleId>
              </a:tblPr>
              <a:tblGrid>
                <a:gridCol w="1518352">
                  <a:extLst>
                    <a:ext uri="{9D8B030D-6E8A-4147-A177-3AD203B41FA5}">
                      <a16:colId xmlns:a16="http://schemas.microsoft.com/office/drawing/2014/main" val="20000"/>
                    </a:ext>
                  </a:extLst>
                </a:gridCol>
                <a:gridCol w="3769826">
                  <a:extLst>
                    <a:ext uri="{9D8B030D-6E8A-4147-A177-3AD203B41FA5}">
                      <a16:colId xmlns:a16="http://schemas.microsoft.com/office/drawing/2014/main" val="20001"/>
                    </a:ext>
                  </a:extLst>
                </a:gridCol>
                <a:gridCol w="1180733">
                  <a:extLst>
                    <a:ext uri="{9D8B030D-6E8A-4147-A177-3AD203B41FA5}">
                      <a16:colId xmlns:a16="http://schemas.microsoft.com/office/drawing/2014/main" val="20002"/>
                    </a:ext>
                  </a:extLst>
                </a:gridCol>
                <a:gridCol w="1769510">
                  <a:extLst>
                    <a:ext uri="{9D8B030D-6E8A-4147-A177-3AD203B41FA5}">
                      <a16:colId xmlns:a16="http://schemas.microsoft.com/office/drawing/2014/main" val="20003"/>
                    </a:ext>
                  </a:extLst>
                </a:gridCol>
                <a:gridCol w="1515179">
                  <a:extLst>
                    <a:ext uri="{9D8B030D-6E8A-4147-A177-3AD203B41FA5}">
                      <a16:colId xmlns:a16="http://schemas.microsoft.com/office/drawing/2014/main" val="20004"/>
                    </a:ext>
                  </a:extLst>
                </a:gridCol>
              </a:tblGrid>
              <a:tr h="385713">
                <a:tc>
                  <a:txBody>
                    <a:bodyPr/>
                    <a:lstStyle/>
                    <a:p>
                      <a:pPr algn="ctr">
                        <a:buClrTx/>
                        <a:buSzTx/>
                        <a:buFontTx/>
                        <a:buNone/>
                      </a:pPr>
                      <a:r>
                        <a:rPr lang="zh-CN" altLang="en-US" sz="2000" b="0" dirty="0">
                          <a:latin typeface="微软雅黑" panose="020B0503020204020204" pitchFamily="34" charset="-122"/>
                          <a:ea typeface="微软雅黑" panose="020B0503020204020204" pitchFamily="34" charset="-122"/>
                          <a:cs typeface="微软雅黑" panose="020B0503020204020204" pitchFamily="34" charset="-122"/>
                        </a:rPr>
                        <a:t>时空</a:t>
                      </a:r>
                    </a:p>
                  </a:txBody>
                  <a:tcPr marL="82758" marR="82758" marT="41379" marB="41379"/>
                </a:tc>
                <a:tc gridSpan="2">
                  <a:txBody>
                    <a:bodyPr/>
                    <a:lstStyle/>
                    <a:p>
                      <a:pPr algn="ctr">
                        <a:buClrTx/>
                        <a:buSzTx/>
                        <a:buFontTx/>
                        <a:buNone/>
                      </a:pPr>
                      <a:r>
                        <a:rPr lang="zh-CN" altLang="en-US" sz="2000" b="0">
                          <a:latin typeface="微软雅黑" panose="020B0503020204020204" pitchFamily="34" charset="-122"/>
                          <a:ea typeface="微软雅黑" panose="020B0503020204020204" pitchFamily="34" charset="-122"/>
                          <a:cs typeface="微软雅黑" panose="020B0503020204020204" pitchFamily="34" charset="-122"/>
                        </a:rPr>
                        <a:t>抗日救亡事件</a:t>
                      </a:r>
                    </a:p>
                  </a:txBody>
                  <a:tcPr marL="82758" marR="82758" marT="41379" marB="41379"/>
                </a:tc>
                <a:tc hMerge="1">
                  <a:txBody>
                    <a:bodyPr/>
                    <a:lstStyle/>
                    <a:p>
                      <a:endParaRPr lang="zh-CN"/>
                    </a:p>
                  </a:txBody>
                  <a:tcPr marL="82758" marR="82758" marT="41379" marB="41379"/>
                </a:tc>
                <a:tc>
                  <a:txBody>
                    <a:bodyPr/>
                    <a:lstStyle/>
                    <a:p>
                      <a:pPr algn="ctr">
                        <a:buClrTx/>
                        <a:buSzTx/>
                        <a:buFontTx/>
                        <a:buNone/>
                      </a:pPr>
                      <a:r>
                        <a:rPr lang="zh-CN" altLang="en-US" sz="2000" b="0">
                          <a:latin typeface="微软雅黑" panose="020B0503020204020204" pitchFamily="34" charset="-122"/>
                          <a:ea typeface="微软雅黑" panose="020B0503020204020204" pitchFamily="34" charset="-122"/>
                          <a:cs typeface="微软雅黑" panose="020B0503020204020204" pitchFamily="34" charset="-122"/>
                        </a:rPr>
                        <a:t>身份</a:t>
                      </a:r>
                    </a:p>
                  </a:txBody>
                  <a:tcPr marL="82758" marR="82758" marT="41379" marB="41379"/>
                </a:tc>
                <a:tc>
                  <a:txBody>
                    <a:bodyPr/>
                    <a:lstStyle/>
                    <a:p>
                      <a:pPr algn="ctr">
                        <a:buClrTx/>
                        <a:buSzTx/>
                        <a:buFontTx/>
                        <a:buNone/>
                      </a:pPr>
                      <a:r>
                        <a:rPr lang="zh-CN" altLang="en-US" sz="2000" b="0">
                          <a:latin typeface="微软雅黑" panose="020B0503020204020204" pitchFamily="34" charset="-122"/>
                          <a:ea typeface="微软雅黑" panose="020B0503020204020204" pitchFamily="34" charset="-122"/>
                          <a:cs typeface="微软雅黑" panose="020B0503020204020204" pitchFamily="34" charset="-122"/>
                        </a:rPr>
                        <a:t>方式</a:t>
                      </a:r>
                    </a:p>
                  </a:txBody>
                  <a:tcPr marL="82758" marR="82758" marT="41379" marB="41379"/>
                </a:tc>
                <a:extLst>
                  <a:ext uri="{0D108BD9-81ED-4DB2-BD59-A6C34878D82A}">
                    <a16:rowId xmlns:a16="http://schemas.microsoft.com/office/drawing/2014/main" val="10000"/>
                  </a:ext>
                </a:extLst>
              </a:tr>
              <a:tr h="355378">
                <a:tc rowSpan="3">
                  <a:txBody>
                    <a:bodyPr/>
                    <a:lstStyle/>
                    <a:p>
                      <a:pPr algn="ctr">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九一八事变后</a:t>
                      </a:r>
                      <a:endParaRPr lang="zh-CN" altLang="en-US" sz="1600" b="0">
                        <a:latin typeface="微软雅黑" panose="020B0503020204020204" pitchFamily="34" charset="-122"/>
                        <a:ea typeface="微软雅黑" panose="020B0503020204020204" pitchFamily="34" charset="-122"/>
                        <a:cs typeface="微软雅黑" panose="020B0503020204020204" pitchFamily="34" charset="-122"/>
                      </a:endParaRPr>
                    </a:p>
                    <a:p>
                      <a:pPr algn="ctr">
                        <a:buClrTx/>
                        <a:buSzTx/>
                        <a:buFontTx/>
                        <a:buNone/>
                      </a:pPr>
                      <a:endParaRPr lang="zh-CN" altLang="en-US" sz="1600" b="0">
                        <a:latin typeface="微软雅黑" panose="020B0503020204020204" pitchFamily="34" charset="-122"/>
                        <a:ea typeface="微软雅黑" panose="020B0503020204020204" pitchFamily="34" charset="-122"/>
                        <a:cs typeface="微软雅黑" panose="020B0503020204020204" pitchFamily="34" charset="-122"/>
                      </a:endParaRPr>
                    </a:p>
                    <a:p>
                      <a:pPr algn="ctr">
                        <a:buClrTx/>
                        <a:buSzTx/>
                        <a:buFontTx/>
                        <a:buNone/>
                      </a:pPr>
                      <a:r>
                        <a:rPr lang="zh-CN" altLang="en-US" sz="2400" b="1">
                          <a:solidFill>
                            <a:srgbClr val="1318EB"/>
                          </a:solidFill>
                          <a:latin typeface="微软雅黑" panose="020B0503020204020204" pitchFamily="34" charset="-122"/>
                          <a:ea typeface="微软雅黑" panose="020B0503020204020204" pitchFamily="34" charset="-122"/>
                          <a:cs typeface="微软雅黑" panose="020B0503020204020204" pitchFamily="34" charset="-122"/>
                        </a:rPr>
                        <a:t>白山黑水</a:t>
                      </a:r>
                    </a:p>
                  </a:txBody>
                  <a:tcPr marL="82758" marR="82758" marT="41379" marB="41379"/>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东北抗日人民军抗日</a:t>
                      </a:r>
                    </a:p>
                  </a:txBody>
                  <a:tcPr marL="82758" marR="82758" marT="41379" marB="41379">
                    <a:solidFill>
                      <a:srgbClr val="F8D2D6"/>
                    </a:solidFill>
                  </a:tcPr>
                </a:tc>
                <a:tc hMerge="1">
                  <a:txBody>
                    <a:bodyPr/>
                    <a:lstStyle/>
                    <a:p>
                      <a:endParaRPr lang="zh-CN"/>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民众</a:t>
                      </a:r>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自发抗战</a:t>
                      </a:r>
                    </a:p>
                  </a:txBody>
                  <a:tcPr marL="82758" marR="82758" marT="41379" marB="41379">
                    <a:solidFill>
                      <a:srgbClr val="F8D2D6"/>
                    </a:solidFill>
                  </a:tcPr>
                </a:tc>
                <a:extLst>
                  <a:ext uri="{0D108BD9-81ED-4DB2-BD59-A6C34878D82A}">
                    <a16:rowId xmlns:a16="http://schemas.microsoft.com/office/drawing/2014/main" val="10001"/>
                  </a:ext>
                </a:extLst>
              </a:tr>
              <a:tr h="355378">
                <a:tc vMerge="1">
                  <a:txBody>
                    <a:bodyPr/>
                    <a:lstStyle/>
                    <a:p>
                      <a:endParaRPr lang="zh-CN"/>
                    </a:p>
                  </a:txBody>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赵一曼东北抗日</a:t>
                      </a:r>
                    </a:p>
                  </a:txBody>
                  <a:tcPr marL="82758" marR="82758" marT="41379" marB="41379">
                    <a:solidFill>
                      <a:srgbClr val="F8D2D6"/>
                    </a:solidFill>
                  </a:tcPr>
                </a:tc>
                <a:tc hMerge="1">
                  <a:txBody>
                    <a:bodyPr/>
                    <a:lstStyle/>
                    <a:p>
                      <a:endParaRPr lang="zh-CN"/>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女性共产党员</a:t>
                      </a:r>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领导群众</a:t>
                      </a:r>
                    </a:p>
                  </a:txBody>
                  <a:tcPr marL="82758" marR="82758" marT="41379" marB="41379">
                    <a:solidFill>
                      <a:srgbClr val="F8D2D6"/>
                    </a:solidFill>
                  </a:tcPr>
                </a:tc>
                <a:extLst>
                  <a:ext uri="{0D108BD9-81ED-4DB2-BD59-A6C34878D82A}">
                    <a16:rowId xmlns:a16="http://schemas.microsoft.com/office/drawing/2014/main" val="10002"/>
                  </a:ext>
                </a:extLst>
              </a:tr>
              <a:tr h="355378">
                <a:tc vMerge="1">
                  <a:txBody>
                    <a:bodyPr/>
                    <a:lstStyle/>
                    <a:p>
                      <a:endParaRPr lang="zh-CN"/>
                    </a:p>
                  </a:txBody>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长城抗战</a:t>
                      </a:r>
                    </a:p>
                  </a:txBody>
                  <a:tcPr marL="82758" marR="82758" marT="41379" marB="41379">
                    <a:solidFill>
                      <a:srgbClr val="F8D2D6"/>
                    </a:solidFill>
                  </a:tcPr>
                </a:tc>
                <a:tc hMerge="1">
                  <a:txBody>
                    <a:bodyPr/>
                    <a:lstStyle/>
                    <a:p>
                      <a:endParaRPr lang="zh-CN"/>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国民党军队</a:t>
                      </a:r>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自发抗战</a:t>
                      </a:r>
                    </a:p>
                  </a:txBody>
                  <a:tcPr marL="82758" marR="82758" marT="41379" marB="41379">
                    <a:solidFill>
                      <a:srgbClr val="F8D2D6"/>
                    </a:solidFill>
                  </a:tcPr>
                </a:tc>
                <a:extLst>
                  <a:ext uri="{0D108BD9-81ED-4DB2-BD59-A6C34878D82A}">
                    <a16:rowId xmlns:a16="http://schemas.microsoft.com/office/drawing/2014/main" val="10003"/>
                  </a:ext>
                </a:extLst>
              </a:tr>
              <a:tr h="355378">
                <a:tc rowSpan="3">
                  <a:txBody>
                    <a:bodyPr/>
                    <a:lstStyle/>
                    <a:p>
                      <a:pPr algn="ctr">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华北事变后</a:t>
                      </a:r>
                    </a:p>
                    <a:p>
                      <a:pPr algn="ctr">
                        <a:buClrTx/>
                        <a:buSzTx/>
                        <a:buFontTx/>
                        <a:buNone/>
                      </a:pPr>
                      <a:endParaRPr lang="zh-CN" altLang="en-US" sz="1600" b="0">
                        <a:latin typeface="微软雅黑" panose="020B0503020204020204" pitchFamily="34" charset="-122"/>
                        <a:ea typeface="微软雅黑" panose="020B0503020204020204" pitchFamily="34" charset="-122"/>
                        <a:cs typeface="微软雅黑" panose="020B0503020204020204" pitchFamily="34" charset="-122"/>
                      </a:endParaRPr>
                    </a:p>
                    <a:p>
                      <a:pPr algn="ctr">
                        <a:buClrTx/>
                        <a:buSzTx/>
                        <a:buFontTx/>
                        <a:buNone/>
                      </a:pPr>
                      <a:r>
                        <a:rPr lang="zh-CN" altLang="en-US" sz="2400" b="1">
                          <a:solidFill>
                            <a:srgbClr val="1318EB"/>
                          </a:solidFill>
                          <a:latin typeface="微软雅黑" panose="020B0503020204020204" pitchFamily="34" charset="-122"/>
                          <a:ea typeface="微软雅黑" panose="020B0503020204020204" pitchFamily="34" charset="-122"/>
                          <a:cs typeface="微软雅黑" panose="020B0503020204020204" pitchFamily="34" charset="-122"/>
                        </a:rPr>
                        <a:t>长城内外</a:t>
                      </a:r>
                      <a:endParaRPr lang="zh-CN" altLang="en-US" sz="2400" b="0">
                        <a:latin typeface="微软雅黑" panose="020B0503020204020204" pitchFamily="34" charset="-122"/>
                        <a:ea typeface="微软雅黑" panose="020B0503020204020204" pitchFamily="34" charset="-122"/>
                        <a:cs typeface="微软雅黑" panose="020B0503020204020204" pitchFamily="34" charset="-122"/>
                      </a:endParaRPr>
                    </a:p>
                  </a:txBody>
                  <a:tcPr marL="82758" marR="82758" marT="41379" marB="41379"/>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中共发表</a:t>
                      </a:r>
                      <a:r>
                        <a:rPr lang="en-US" altLang="zh-CN" sz="1800" b="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八一宣言</a:t>
                      </a:r>
                      <a:r>
                        <a:rPr lang="en-US" altLang="zh-CN" sz="1800" b="0">
                          <a:latin typeface="微软雅黑" panose="020B0503020204020204" pitchFamily="34" charset="-122"/>
                          <a:ea typeface="微软雅黑" panose="020B0503020204020204" pitchFamily="34" charset="-122"/>
                          <a:cs typeface="微软雅黑" panose="020B0503020204020204" pitchFamily="34" charset="-122"/>
                        </a:rPr>
                        <a:t>”</a:t>
                      </a:r>
                    </a:p>
                  </a:txBody>
                  <a:tcPr marL="82758" marR="82758" marT="41379" marB="41379">
                    <a:solidFill>
                      <a:srgbClr val="FBEAEC"/>
                    </a:solidFill>
                  </a:tcPr>
                </a:tc>
                <a:tc hMerge="1">
                  <a:txBody>
                    <a:bodyPr/>
                    <a:lstStyle/>
                    <a:p>
                      <a:endParaRPr lang="zh-CN"/>
                    </a:p>
                  </a:txBody>
                  <a:tcPr marL="82758" marR="82758" marT="41379" marB="41379">
                    <a:solidFill>
                      <a:srgbClr val="FBEAEC"/>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共产党</a:t>
                      </a:r>
                    </a:p>
                  </a:txBody>
                  <a:tcPr marL="82758" marR="82758" marT="41379" marB="41379">
                    <a:solidFill>
                      <a:srgbClr val="FBEAEC"/>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宣传号召</a:t>
                      </a:r>
                    </a:p>
                  </a:txBody>
                  <a:tcPr marL="82758" marR="82758" marT="41379" marB="41379">
                    <a:solidFill>
                      <a:srgbClr val="FBEAEC"/>
                    </a:solidFill>
                  </a:tcPr>
                </a:tc>
                <a:extLst>
                  <a:ext uri="{0D108BD9-81ED-4DB2-BD59-A6C34878D82A}">
                    <a16:rowId xmlns:a16="http://schemas.microsoft.com/office/drawing/2014/main" val="10004"/>
                  </a:ext>
                </a:extLst>
              </a:tr>
              <a:tr h="355378">
                <a:tc vMerge="1">
                  <a:txBody>
                    <a:bodyPr/>
                    <a:lstStyle/>
                    <a:p>
                      <a:endParaRPr lang="zh-CN"/>
                    </a:p>
                  </a:txBody>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一二</a:t>
                      </a:r>
                      <a:r>
                        <a:rPr lang="en-US" altLang="zh-CN" sz="1800" b="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九运动</a:t>
                      </a:r>
                    </a:p>
                  </a:txBody>
                  <a:tcPr marL="82758" marR="82758" marT="41379" marB="41379">
                    <a:solidFill>
                      <a:srgbClr val="FBEAEC"/>
                    </a:solidFill>
                  </a:tcPr>
                </a:tc>
                <a:tc hMerge="1">
                  <a:txBody>
                    <a:bodyPr/>
                    <a:lstStyle/>
                    <a:p>
                      <a:endParaRPr lang="zh-CN"/>
                    </a:p>
                  </a:txBody>
                  <a:tcPr marL="82758" marR="82758" marT="41379" marB="41379">
                    <a:solidFill>
                      <a:srgbClr val="FBEAEC"/>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学生</a:t>
                      </a:r>
                    </a:p>
                  </a:txBody>
                  <a:tcPr marL="82758" marR="82758" marT="41379" marB="41379">
                    <a:solidFill>
                      <a:srgbClr val="FBEAEC"/>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宣传号召</a:t>
                      </a:r>
                    </a:p>
                  </a:txBody>
                  <a:tcPr marL="82758" marR="82758" marT="41379" marB="41379">
                    <a:solidFill>
                      <a:srgbClr val="FBEAEC"/>
                    </a:solidFill>
                  </a:tcPr>
                </a:tc>
                <a:extLst>
                  <a:ext uri="{0D108BD9-81ED-4DB2-BD59-A6C34878D82A}">
                    <a16:rowId xmlns:a16="http://schemas.microsoft.com/office/drawing/2014/main" val="10005"/>
                  </a:ext>
                </a:extLst>
              </a:tr>
              <a:tr h="355378">
                <a:tc vMerge="1">
                  <a:txBody>
                    <a:bodyPr/>
                    <a:lstStyle/>
                    <a:p>
                      <a:endParaRPr lang="zh-CN"/>
                    </a:p>
                  </a:txBody>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周恩来、张杨和平解决西安事变</a:t>
                      </a:r>
                    </a:p>
                  </a:txBody>
                  <a:tcPr marL="82758" marR="82758" marT="41379" marB="41379">
                    <a:solidFill>
                      <a:srgbClr val="FBEAEC"/>
                    </a:solidFill>
                  </a:tcPr>
                </a:tc>
                <a:tc hMerge="1">
                  <a:txBody>
                    <a:bodyPr/>
                    <a:lstStyle/>
                    <a:p>
                      <a:endParaRPr lang="zh-CN"/>
                    </a:p>
                  </a:txBody>
                  <a:tcPr marL="82758" marR="82758" marT="41379" marB="41379">
                    <a:solidFill>
                      <a:srgbClr val="FBEAEC"/>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共产党、</a:t>
                      </a: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国民党</a:t>
                      </a:r>
                    </a:p>
                  </a:txBody>
                  <a:tcPr marL="82758" marR="82758" marT="41379" marB="41379">
                    <a:solidFill>
                      <a:srgbClr val="FBEAEC"/>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响应抗日</a:t>
                      </a:r>
                    </a:p>
                  </a:txBody>
                  <a:tcPr marL="82758" marR="82758" marT="41379" marB="41379">
                    <a:solidFill>
                      <a:srgbClr val="FBEAEC"/>
                    </a:solidFill>
                  </a:tcPr>
                </a:tc>
                <a:extLst>
                  <a:ext uri="{0D108BD9-81ED-4DB2-BD59-A6C34878D82A}">
                    <a16:rowId xmlns:a16="http://schemas.microsoft.com/office/drawing/2014/main" val="10006"/>
                  </a:ext>
                </a:extLst>
              </a:tr>
              <a:tr h="355378">
                <a:tc rowSpan="10">
                  <a:txBody>
                    <a:bodyPr/>
                    <a:lstStyle/>
                    <a:p>
                      <a:pPr algn="ctr">
                        <a:buClrTx/>
                        <a:buSzTx/>
                        <a:buFontTx/>
                        <a:buNone/>
                      </a:pPr>
                      <a:endParaRPr lang="zh-CN" altLang="en-US" sz="1600" b="0" dirty="0">
                        <a:latin typeface="微软雅黑" panose="020B0503020204020204" pitchFamily="34" charset="-122"/>
                        <a:ea typeface="微软雅黑" panose="020B0503020204020204" pitchFamily="34" charset="-122"/>
                        <a:cs typeface="微软雅黑" panose="020B0503020204020204" pitchFamily="34" charset="-122"/>
                      </a:endParaRPr>
                    </a:p>
                    <a:p>
                      <a:pPr algn="ctr">
                        <a:buClrTx/>
                        <a:buSzTx/>
                        <a:buFontTx/>
                        <a:buNone/>
                      </a:pPr>
                      <a:endParaRPr lang="zh-CN" altLang="en-US" sz="1600" b="0" dirty="0">
                        <a:latin typeface="微软雅黑" panose="020B0503020204020204" pitchFamily="34" charset="-122"/>
                        <a:ea typeface="微软雅黑" panose="020B0503020204020204" pitchFamily="34" charset="-122"/>
                        <a:cs typeface="微软雅黑" panose="020B0503020204020204" pitchFamily="34" charset="-122"/>
                      </a:endParaRPr>
                    </a:p>
                    <a:p>
                      <a:pPr algn="ctr">
                        <a:buClrTx/>
                        <a:buSzTx/>
                        <a:buFontTx/>
                        <a:buNone/>
                      </a:pPr>
                      <a:r>
                        <a:rPr lang="zh-CN" altLang="en-US" sz="1800" b="0" dirty="0">
                          <a:latin typeface="微软雅黑" panose="020B0503020204020204" pitchFamily="34" charset="-122"/>
                          <a:ea typeface="微软雅黑" panose="020B0503020204020204" pitchFamily="34" charset="-122"/>
                          <a:cs typeface="微软雅黑" panose="020B0503020204020204" pitchFamily="34" charset="-122"/>
                        </a:rPr>
                        <a:t>七七事变后</a:t>
                      </a:r>
                    </a:p>
                    <a:p>
                      <a:pPr algn="ctr">
                        <a:buClrTx/>
                        <a:buSzTx/>
                        <a:buFontTx/>
                        <a:buNone/>
                      </a:pPr>
                      <a:endParaRPr lang="zh-CN" altLang="en-US" sz="1600" b="0" dirty="0">
                        <a:latin typeface="微软雅黑" panose="020B0503020204020204" pitchFamily="34" charset="-122"/>
                        <a:ea typeface="微软雅黑" panose="020B0503020204020204" pitchFamily="34" charset="-122"/>
                        <a:cs typeface="微软雅黑" panose="020B0503020204020204" pitchFamily="34" charset="-122"/>
                      </a:endParaRPr>
                    </a:p>
                    <a:p>
                      <a:pPr algn="ctr">
                        <a:buClrTx/>
                        <a:buSzTx/>
                        <a:buFontTx/>
                        <a:buNone/>
                      </a:pPr>
                      <a:r>
                        <a:rPr lang="zh-CN" altLang="en-US" sz="2400" b="1" dirty="0">
                          <a:solidFill>
                            <a:srgbClr val="1318EB"/>
                          </a:solidFill>
                          <a:latin typeface="微软雅黑" panose="020B0503020204020204" pitchFamily="34" charset="-122"/>
                          <a:ea typeface="微软雅黑" panose="020B0503020204020204" pitchFamily="34" charset="-122"/>
                          <a:cs typeface="微软雅黑" panose="020B0503020204020204" pitchFamily="34" charset="-122"/>
                        </a:rPr>
                        <a:t>大江南北</a:t>
                      </a:r>
                      <a:endParaRPr lang="zh-CN" altLang="en-US" sz="2400" b="0" dirty="0">
                        <a:latin typeface="微软雅黑" panose="020B0503020204020204" pitchFamily="34" charset="-122"/>
                        <a:ea typeface="微软雅黑" panose="020B0503020204020204" pitchFamily="34" charset="-122"/>
                        <a:cs typeface="微软雅黑" panose="020B0503020204020204" pitchFamily="34" charset="-122"/>
                      </a:endParaRPr>
                    </a:p>
                  </a:txBody>
                  <a:tcPr marL="82758" marR="82758" marT="41379" marB="41379">
                    <a:solidFill>
                      <a:srgbClr val="F8D2D6"/>
                    </a:solidFill>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抗日民族统一战线正式形成</a:t>
                      </a:r>
                    </a:p>
                  </a:txBody>
                  <a:tcPr marL="82758" marR="82758" marT="41379" marB="41379">
                    <a:solidFill>
                      <a:srgbClr val="F8D2D6"/>
                    </a:solidFill>
                  </a:tcPr>
                </a:tc>
                <a:tc hMerge="1">
                  <a:txBody>
                    <a:bodyPr/>
                    <a:lstStyle/>
                    <a:p>
                      <a:endParaRPr lang="zh-CN"/>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共产党、国民党</a:t>
                      </a:r>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合作抗日</a:t>
                      </a:r>
                    </a:p>
                  </a:txBody>
                  <a:tcPr marL="82758" marR="82758" marT="41379" marB="41379">
                    <a:solidFill>
                      <a:srgbClr val="F8D2D6"/>
                    </a:solidFill>
                  </a:tcPr>
                </a:tc>
                <a:extLst>
                  <a:ext uri="{0D108BD9-81ED-4DB2-BD59-A6C34878D82A}">
                    <a16:rowId xmlns:a16="http://schemas.microsoft.com/office/drawing/2014/main" val="10007"/>
                  </a:ext>
                </a:extLst>
              </a:tr>
              <a:tr h="628393">
                <a:tc vMerge="1">
                  <a:txBody>
                    <a:bodyPr/>
                    <a:lstStyle/>
                    <a:p>
                      <a:endParaRPr lang="zh-CN"/>
                    </a:p>
                  </a:txBody>
                  <a:tcPr/>
                </a:tc>
                <a:tc>
                  <a:txBody>
                    <a:bodyPr/>
                    <a:lstStyle/>
                    <a:p>
                      <a:pPr algn="l">
                        <a:buClrTx/>
                        <a:buSzTx/>
                        <a:buFontTx/>
                        <a:buNone/>
                      </a:pP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淞沪会战、平型关大捷、台儿庄战役、武汉会战、枣宜会战</a:t>
                      </a: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82758" marR="82758" marT="41379" marB="41379">
                    <a:solidFill>
                      <a:srgbClr val="F8D2D6"/>
                    </a:solidFill>
                  </a:tcPr>
                </a:tc>
                <a:tc>
                  <a:txBody>
                    <a:bodyPr/>
                    <a:lstStyle/>
                    <a:p>
                      <a:pPr algn="l">
                        <a:buClrTx/>
                        <a:buSzTx/>
                        <a:buFontTx/>
                        <a:buNone/>
                      </a:pP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正面战场</a:t>
                      </a: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82758" marR="82758" marT="41379" marB="41379">
                    <a:solidFill>
                      <a:srgbClr val="F8D2D6"/>
                    </a:solidFill>
                  </a:tcPr>
                </a:tc>
                <a:tc>
                  <a:txBody>
                    <a:bodyPr/>
                    <a:lstStyle/>
                    <a:p>
                      <a:pPr algn="l">
                        <a:buClrTx/>
                        <a:buSzTx/>
                        <a:buFontTx/>
                        <a:buNone/>
                      </a:pP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军人</a:t>
                      </a: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FontTx/>
                        <a:buNone/>
                      </a:pP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endParaRPr>
                    </a:p>
                  </a:txBody>
                  <a:tcPr marL="82758" marR="82758" marT="41379" marB="41379">
                    <a:solidFill>
                      <a:srgbClr val="F8D2D6"/>
                    </a:solidFill>
                  </a:tcPr>
                </a:tc>
                <a:tc>
                  <a:txBody>
                    <a:bodyPr/>
                    <a:lstStyle/>
                    <a:p>
                      <a:pPr algn="l">
                        <a:buClrTx/>
                        <a:buSzTx/>
                        <a:buFontTx/>
                        <a:buNone/>
                      </a:pP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参军抗战</a:t>
                      </a: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FontTx/>
                        <a:buNone/>
                      </a:pP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endParaRPr>
                    </a:p>
                  </a:txBody>
                  <a:tcPr marL="82758" marR="82758" marT="41379" marB="41379">
                    <a:solidFill>
                      <a:srgbClr val="F8D2D6"/>
                    </a:solidFill>
                  </a:tcPr>
                </a:tc>
                <a:extLst>
                  <a:ext uri="{0D108BD9-81ED-4DB2-BD59-A6C34878D82A}">
                    <a16:rowId xmlns:a16="http://schemas.microsoft.com/office/drawing/2014/main" val="10008"/>
                  </a:ext>
                </a:extLst>
              </a:tr>
              <a:tr h="355378">
                <a:tc vMerge="1">
                  <a:txBody>
                    <a:bodyPr/>
                    <a:lstStyle/>
                    <a:p>
                      <a:endParaRPr lang="zh-CN"/>
                    </a:p>
                  </a:txBody>
                  <a:tcPr/>
                </a:tc>
                <a:tc>
                  <a:txBody>
                    <a:bodyPr/>
                    <a:lstStyle/>
                    <a:p>
                      <a:pPr algn="l" fontAlgn="auto">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百团大战</a:t>
                      </a:r>
                    </a:p>
                  </a:txBody>
                  <a:tcPr marL="82758" marR="82758" marT="41379" marB="41379">
                    <a:solidFill>
                      <a:srgbClr val="F8D2D6"/>
                    </a:solidFill>
                  </a:tcPr>
                </a:tc>
                <a:tc>
                  <a:txBody>
                    <a:bodyPr/>
                    <a:lstStyle/>
                    <a:p>
                      <a:pPr algn="l" fontAlgn="auto">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敌后战场</a:t>
                      </a:r>
                    </a:p>
                  </a:txBody>
                  <a:tcPr marL="82758" marR="82758" marT="41379" marB="41379">
                    <a:solidFill>
                      <a:srgbClr val="F8D2D6"/>
                    </a:solidFill>
                  </a:tcPr>
                </a:tc>
                <a:tc>
                  <a:txBody>
                    <a:bodyPr/>
                    <a:lstStyle/>
                    <a:p>
                      <a:pPr algn="l" fontAlgn="auto">
                        <a:buClrTx/>
                        <a:buSzTx/>
                        <a:buFontTx/>
                        <a:buNone/>
                      </a:pP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军人</a:t>
                      </a: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endParaRPr>
                    </a:p>
                  </a:txBody>
                  <a:tcPr marL="82758" marR="82758" marT="41379" marB="41379">
                    <a:solidFill>
                      <a:srgbClr val="F8D2D6"/>
                    </a:solidFill>
                  </a:tcPr>
                </a:tc>
                <a:tc>
                  <a:txBody>
                    <a:bodyPr/>
                    <a:lstStyle/>
                    <a:p>
                      <a:pPr algn="l" fontAlgn="auto">
                        <a:buClrTx/>
                        <a:buSzTx/>
                        <a:buFontTx/>
                        <a:buNone/>
                      </a:pP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参军抗战</a:t>
                      </a: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endParaRPr>
                    </a:p>
                  </a:txBody>
                  <a:tcPr marL="82758" marR="82758" marT="41379" marB="41379">
                    <a:solidFill>
                      <a:srgbClr val="F8D2D6"/>
                    </a:solidFill>
                  </a:tcPr>
                </a:tc>
                <a:extLst>
                  <a:ext uri="{0D108BD9-81ED-4DB2-BD59-A6C34878D82A}">
                    <a16:rowId xmlns:a16="http://schemas.microsoft.com/office/drawing/2014/main" val="10009"/>
                  </a:ext>
                </a:extLst>
              </a:tr>
              <a:tr h="355378">
                <a:tc vMerge="1">
                  <a:txBody>
                    <a:bodyPr/>
                    <a:lstStyle/>
                    <a:p>
                      <a:endParaRPr lang="zh-CN"/>
                    </a:p>
                  </a:txBody>
                  <a:tcPr/>
                </a:tc>
                <a:tc>
                  <a:txBody>
                    <a:bodyPr/>
                    <a:lstStyle/>
                    <a:p>
                      <a:pPr algn="l">
                        <a:buClrTx/>
                        <a:buSzTx/>
                        <a:buFontTx/>
                        <a:buNone/>
                      </a:pP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戴安澜率中国远征军入缅作战</a:t>
                      </a: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海外战场</a:t>
                      </a:r>
                    </a:p>
                  </a:txBody>
                  <a:tcPr marL="82758" marR="82758" marT="41379" marB="41379">
                    <a:solidFill>
                      <a:srgbClr val="F8D2D6"/>
                    </a:solidFill>
                  </a:tcPr>
                </a:tc>
                <a:tc>
                  <a:txBody>
                    <a:bodyPr/>
                    <a:lstStyle/>
                    <a:p>
                      <a:pPr algn="l">
                        <a:buClrTx/>
                        <a:buSzTx/>
                        <a:buFontTx/>
                        <a:buNone/>
                      </a:pP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军人</a:t>
                      </a: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endParaRPr>
                    </a:p>
                  </a:txBody>
                  <a:tcPr marL="82758" marR="82758" marT="41379" marB="41379">
                    <a:solidFill>
                      <a:srgbClr val="F8D2D6"/>
                    </a:solidFill>
                  </a:tcPr>
                </a:tc>
                <a:tc>
                  <a:txBody>
                    <a:bodyPr/>
                    <a:lstStyle/>
                    <a:p>
                      <a:pPr algn="l">
                        <a:buClrTx/>
                        <a:buSzTx/>
                        <a:buFontTx/>
                        <a:buNone/>
                      </a:pPr>
                      <a:r>
                        <a:rPr lang="zh-CN" altLang="en-US" sz="1800">
                          <a:latin typeface="微软雅黑" panose="020B0503020204020204" pitchFamily="34" charset="-122"/>
                          <a:ea typeface="微软雅黑" panose="020B0503020204020204" pitchFamily="34" charset="-122"/>
                          <a:cs typeface="微软雅黑" panose="020B0503020204020204" pitchFamily="34" charset="-122"/>
                          <a:sym typeface="+mn-ea"/>
                        </a:rPr>
                        <a:t>参军抗战</a:t>
                      </a:r>
                      <a:endParaRPr lang="zh-CN" altLang="en-US" sz="1800" b="0">
                        <a:latin typeface="微软雅黑" panose="020B0503020204020204" pitchFamily="34" charset="-122"/>
                        <a:ea typeface="微软雅黑" panose="020B0503020204020204" pitchFamily="34" charset="-122"/>
                        <a:cs typeface="微软雅黑" panose="020B0503020204020204" pitchFamily="34" charset="-122"/>
                      </a:endParaRPr>
                    </a:p>
                  </a:txBody>
                  <a:tcPr marL="82758" marR="82758" marT="41379" marB="41379">
                    <a:solidFill>
                      <a:srgbClr val="F8D2D6"/>
                    </a:solidFill>
                  </a:tcPr>
                </a:tc>
                <a:extLst>
                  <a:ext uri="{0D108BD9-81ED-4DB2-BD59-A6C34878D82A}">
                    <a16:rowId xmlns:a16="http://schemas.microsoft.com/office/drawing/2014/main" val="10010"/>
                  </a:ext>
                </a:extLst>
              </a:tr>
              <a:tr h="355378">
                <a:tc vMerge="1">
                  <a:txBody>
                    <a:bodyPr/>
                    <a:lstStyle/>
                    <a:p>
                      <a:endParaRPr lang="zh-CN"/>
                    </a:p>
                  </a:txBody>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马本斋回民支队武装抗</a:t>
                      </a: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日</a:t>
                      </a:r>
                    </a:p>
                  </a:txBody>
                  <a:tcPr marL="82758" marR="82758" marT="41379" marB="41379">
                    <a:solidFill>
                      <a:srgbClr val="F8D2D6"/>
                    </a:solidFill>
                  </a:tcPr>
                </a:tc>
                <a:tc hMerge="1">
                  <a:txBody>
                    <a:bodyPr/>
                    <a:lstStyle/>
                    <a:p>
                      <a:endParaRPr lang="zh-CN"/>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少数民族</a:t>
                      </a:r>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参军抗战</a:t>
                      </a:r>
                    </a:p>
                  </a:txBody>
                  <a:tcPr marL="82758" marR="82758" marT="41379" marB="41379">
                    <a:solidFill>
                      <a:srgbClr val="F8D2D6"/>
                    </a:solidFill>
                  </a:tcPr>
                </a:tc>
                <a:extLst>
                  <a:ext uri="{0D108BD9-81ED-4DB2-BD59-A6C34878D82A}">
                    <a16:rowId xmlns:a16="http://schemas.microsoft.com/office/drawing/2014/main" val="10011"/>
                  </a:ext>
                </a:extLst>
              </a:tr>
              <a:tr h="355378">
                <a:tc vMerge="1">
                  <a:txBody>
                    <a:bodyPr/>
                    <a:lstStyle/>
                    <a:p>
                      <a:endParaRPr lang="zh-CN"/>
                    </a:p>
                  </a:txBody>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华西医科大学生奔赴前线</a:t>
                      </a:r>
                    </a:p>
                  </a:txBody>
                  <a:tcPr marL="82758" marR="82758" marT="41379" marB="41379">
                    <a:solidFill>
                      <a:srgbClr val="F8D2D6"/>
                    </a:solidFill>
                  </a:tcPr>
                </a:tc>
                <a:tc hMerge="1">
                  <a:txBody>
                    <a:bodyPr/>
                    <a:lstStyle/>
                    <a:p>
                      <a:endParaRPr lang="zh-CN"/>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医生</a:t>
                      </a:r>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医疗援助</a:t>
                      </a:r>
                    </a:p>
                  </a:txBody>
                  <a:tcPr marL="82758" marR="82758" marT="41379" marB="41379">
                    <a:solidFill>
                      <a:srgbClr val="F8D2D6"/>
                    </a:solidFill>
                  </a:tcPr>
                </a:tc>
                <a:extLst>
                  <a:ext uri="{0D108BD9-81ED-4DB2-BD59-A6C34878D82A}">
                    <a16:rowId xmlns:a16="http://schemas.microsoft.com/office/drawing/2014/main" val="10012"/>
                  </a:ext>
                </a:extLst>
              </a:tr>
              <a:tr h="355378">
                <a:tc vMerge="1">
                  <a:txBody>
                    <a:bodyPr/>
                    <a:lstStyle/>
                    <a:p>
                      <a:endParaRPr lang="zh-CN"/>
                    </a:p>
                  </a:txBody>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五台山僧人自卫队抗</a:t>
                      </a: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日</a:t>
                      </a:r>
                    </a:p>
                  </a:txBody>
                  <a:tcPr marL="82758" marR="82758" marT="41379" marB="41379">
                    <a:solidFill>
                      <a:srgbClr val="F8D2D6"/>
                    </a:solidFill>
                  </a:tcPr>
                </a:tc>
                <a:tc hMerge="1">
                  <a:txBody>
                    <a:bodyPr/>
                    <a:lstStyle/>
                    <a:p>
                      <a:endParaRPr lang="zh-CN"/>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宗教人士</a:t>
                      </a:r>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参军抗战</a:t>
                      </a:r>
                    </a:p>
                  </a:txBody>
                  <a:tcPr marL="82758" marR="82758" marT="41379" marB="41379">
                    <a:solidFill>
                      <a:srgbClr val="F8D2D6"/>
                    </a:solidFill>
                  </a:tcPr>
                </a:tc>
                <a:extLst>
                  <a:ext uri="{0D108BD9-81ED-4DB2-BD59-A6C34878D82A}">
                    <a16:rowId xmlns:a16="http://schemas.microsoft.com/office/drawing/2014/main" val="10013"/>
                  </a:ext>
                </a:extLst>
              </a:tr>
              <a:tr h="355378">
                <a:tc vMerge="1">
                  <a:txBody>
                    <a:bodyPr/>
                    <a:lstStyle/>
                    <a:p>
                      <a:endParaRPr lang="zh-CN"/>
                    </a:p>
                  </a:txBody>
                  <a:tcPr>
                    <a:solidFill>
                      <a:srgbClr val="F8D2D6"/>
                    </a:solidFill>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台湾少年团积极训练宣传抗</a:t>
                      </a: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日</a:t>
                      </a:r>
                    </a:p>
                  </a:txBody>
                  <a:tcPr marL="82758" marR="82758" marT="41379" marB="41379">
                    <a:solidFill>
                      <a:srgbClr val="F8D2D6"/>
                    </a:solidFill>
                  </a:tcPr>
                </a:tc>
                <a:tc hMerge="1">
                  <a:txBody>
                    <a:bodyPr/>
                    <a:lstStyle/>
                    <a:p>
                      <a:endParaRPr lang="zh-CN"/>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儿童</a:t>
                      </a:r>
                    </a:p>
                  </a:txBody>
                  <a:tcPr marL="82758" marR="82758" marT="41379" marB="41379">
                    <a:solidFill>
                      <a:srgbClr val="F8D2D6"/>
                    </a:solidFill>
                  </a:tcPr>
                </a:tc>
                <a:tc>
                  <a:txBody>
                    <a:bodyPr/>
                    <a:lstStyle/>
                    <a:p>
                      <a:pPr algn="l">
                        <a:buClrTx/>
                        <a:buSzTx/>
                        <a:buFontTx/>
                        <a:buNone/>
                      </a:pPr>
                      <a:r>
                        <a:rPr lang="zh-CN" altLang="en-US" sz="1800" b="0" dirty="0">
                          <a:latin typeface="微软雅黑" panose="020B0503020204020204" pitchFamily="34" charset="-122"/>
                          <a:ea typeface="微软雅黑" panose="020B0503020204020204" pitchFamily="34" charset="-122"/>
                          <a:cs typeface="微软雅黑" panose="020B0503020204020204" pitchFamily="34" charset="-122"/>
                        </a:rPr>
                        <a:t>参军抗战</a:t>
                      </a:r>
                    </a:p>
                  </a:txBody>
                  <a:tcPr marL="82758" marR="82758" marT="41379" marB="41379">
                    <a:solidFill>
                      <a:srgbClr val="F8D2D6"/>
                    </a:solidFill>
                  </a:tcPr>
                </a:tc>
                <a:extLst>
                  <a:ext uri="{0D108BD9-81ED-4DB2-BD59-A6C34878D82A}">
                    <a16:rowId xmlns:a16="http://schemas.microsoft.com/office/drawing/2014/main" val="10014"/>
                  </a:ext>
                </a:extLst>
              </a:tr>
              <a:tr h="355378">
                <a:tc vMerge="1">
                  <a:txBody>
                    <a:bodyPr/>
                    <a:lstStyle/>
                    <a:p>
                      <a:endParaRPr lang="zh-CN"/>
                    </a:p>
                  </a:txBody>
                  <a:tcPr>
                    <a:solidFill>
                      <a:srgbClr val="F8D2D6"/>
                    </a:solidFill>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留日学生集体归国</a:t>
                      </a:r>
                    </a:p>
                  </a:txBody>
                  <a:tcPr marL="82758" marR="82758" marT="41379" marB="41379">
                    <a:solidFill>
                      <a:srgbClr val="F8D2D6"/>
                    </a:solidFill>
                  </a:tcPr>
                </a:tc>
                <a:tc hMerge="1">
                  <a:txBody>
                    <a:bodyPr/>
                    <a:lstStyle/>
                    <a:p>
                      <a:endParaRPr lang="zh-CN"/>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学生</a:t>
                      </a:r>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响应抗日</a:t>
                      </a:r>
                    </a:p>
                  </a:txBody>
                  <a:tcPr marL="82758" marR="82758" marT="41379" marB="41379">
                    <a:solidFill>
                      <a:srgbClr val="F8D2D6"/>
                    </a:solidFill>
                  </a:tcPr>
                </a:tc>
                <a:extLst>
                  <a:ext uri="{0D108BD9-81ED-4DB2-BD59-A6C34878D82A}">
                    <a16:rowId xmlns:a16="http://schemas.microsoft.com/office/drawing/2014/main" val="10015"/>
                  </a:ext>
                </a:extLst>
              </a:tr>
              <a:tr h="355378">
                <a:tc vMerge="1">
                  <a:txBody>
                    <a:bodyPr/>
                    <a:lstStyle/>
                    <a:p>
                      <a:endParaRPr lang="zh-CN"/>
                    </a:p>
                  </a:txBody>
                  <a:tcPr>
                    <a:solidFill>
                      <a:srgbClr val="F8D2D6"/>
                    </a:solidFill>
                  </a:tcPr>
                </a:tc>
                <a:tc gridSpan="2">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陈嘉庚捐款捐物抗</a:t>
                      </a:r>
                      <a:r>
                        <a:rPr lang="zh-CN" altLang="en-US" sz="1800" b="0">
                          <a:latin typeface="微软雅黑" panose="020B0503020204020204" pitchFamily="34" charset="-122"/>
                          <a:ea typeface="微软雅黑" panose="020B0503020204020204" pitchFamily="34" charset="-122"/>
                          <a:cs typeface="微软雅黑" panose="020B0503020204020204" pitchFamily="34" charset="-122"/>
                          <a:sym typeface="+mn-ea"/>
                        </a:rPr>
                        <a:t>日</a:t>
                      </a:r>
                    </a:p>
                  </a:txBody>
                  <a:tcPr marL="82758" marR="82758" marT="41379" marB="41379">
                    <a:solidFill>
                      <a:srgbClr val="F8D2D6"/>
                    </a:solidFill>
                  </a:tcPr>
                </a:tc>
                <a:tc hMerge="1">
                  <a:txBody>
                    <a:bodyPr/>
                    <a:lstStyle/>
                    <a:p>
                      <a:endParaRPr lang="zh-CN"/>
                    </a:p>
                  </a:txBody>
                  <a:tcPr marL="82758" marR="82758" marT="41379" marB="41379">
                    <a:solidFill>
                      <a:srgbClr val="F8D2D6"/>
                    </a:solidFill>
                  </a:tcPr>
                </a:tc>
                <a:tc>
                  <a:txBody>
                    <a:bodyPr/>
                    <a:lstStyle/>
                    <a:p>
                      <a:pPr algn="l">
                        <a:buClrTx/>
                        <a:buSzTx/>
                        <a:buFontTx/>
                        <a:buNone/>
                      </a:pPr>
                      <a:r>
                        <a:rPr lang="zh-CN" altLang="en-US" sz="1800" b="0">
                          <a:latin typeface="微软雅黑" panose="020B0503020204020204" pitchFamily="34" charset="-122"/>
                          <a:ea typeface="微软雅黑" panose="020B0503020204020204" pitchFamily="34" charset="-122"/>
                          <a:cs typeface="微软雅黑" panose="020B0503020204020204" pitchFamily="34" charset="-122"/>
                        </a:rPr>
                        <a:t>海外华侨</a:t>
                      </a:r>
                    </a:p>
                  </a:txBody>
                  <a:tcPr marL="82758" marR="82758" marT="41379" marB="41379">
                    <a:solidFill>
                      <a:srgbClr val="F8D2D6"/>
                    </a:solidFill>
                  </a:tcPr>
                </a:tc>
                <a:tc>
                  <a:txBody>
                    <a:bodyPr/>
                    <a:lstStyle/>
                    <a:p>
                      <a:pPr algn="l">
                        <a:buClrTx/>
                        <a:buSzTx/>
                        <a:buFontTx/>
                        <a:buNone/>
                      </a:pPr>
                      <a:r>
                        <a:rPr lang="zh-CN" altLang="en-US" sz="1800" b="0" dirty="0">
                          <a:latin typeface="微软雅黑" panose="020B0503020204020204" pitchFamily="34" charset="-122"/>
                          <a:ea typeface="微软雅黑" panose="020B0503020204020204" pitchFamily="34" charset="-122"/>
                          <a:cs typeface="微软雅黑" panose="020B0503020204020204" pitchFamily="34" charset="-122"/>
                        </a:rPr>
                        <a:t>捐款抗日</a:t>
                      </a:r>
                    </a:p>
                  </a:txBody>
                  <a:tcPr marL="82758" marR="82758" marT="41379" marB="41379">
                    <a:solidFill>
                      <a:srgbClr val="F8D2D6"/>
                    </a:solidFill>
                  </a:tcPr>
                </a:tc>
                <a:extLst>
                  <a:ext uri="{0D108BD9-81ED-4DB2-BD59-A6C34878D82A}">
                    <a16:rowId xmlns:a16="http://schemas.microsoft.com/office/drawing/2014/main" val="10016"/>
                  </a:ext>
                </a:extLst>
              </a:tr>
            </a:tbl>
          </a:graphicData>
        </a:graphic>
      </p:graphicFrame>
      <p:grpSp>
        <p:nvGrpSpPr>
          <p:cNvPr id="34" name="组合 33">
            <a:extLst>
              <a:ext uri="{FF2B5EF4-FFF2-40B4-BE49-F238E27FC236}">
                <a16:creationId xmlns:a16="http://schemas.microsoft.com/office/drawing/2014/main" id="{5BE1ED14-779A-BC8D-1A88-FF20779A3B7C}"/>
              </a:ext>
            </a:extLst>
          </p:cNvPr>
          <p:cNvGrpSpPr/>
          <p:nvPr/>
        </p:nvGrpSpPr>
        <p:grpSpPr>
          <a:xfrm>
            <a:off x="-43311" y="0"/>
            <a:ext cx="12235311" cy="6734258"/>
            <a:chOff x="98613" y="135454"/>
            <a:chExt cx="12235311" cy="6479264"/>
          </a:xfrm>
        </p:grpSpPr>
        <p:sp>
          <p:nvSpPr>
            <p:cNvPr id="4" name="矩形 3">
              <a:extLst>
                <a:ext uri="{FF2B5EF4-FFF2-40B4-BE49-F238E27FC236}">
                  <a16:creationId xmlns:a16="http://schemas.microsoft.com/office/drawing/2014/main" id="{BD4E4A4B-B623-34BC-C853-CD8CD7E31D46}"/>
                </a:ext>
              </a:extLst>
            </p:cNvPr>
            <p:cNvSpPr/>
            <p:nvPr/>
          </p:nvSpPr>
          <p:spPr>
            <a:xfrm>
              <a:off x="98613" y="135454"/>
              <a:ext cx="12235311" cy="6479264"/>
            </a:xfrm>
            <a:prstGeom prst="rect">
              <a:avLst/>
            </a:prstGeom>
            <a:solidFill>
              <a:srgbClr val="FF0000"/>
            </a:solidFill>
            <a:ln>
              <a:solidFill>
                <a:srgbClr val="1318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微软雅黑" panose="020B0503020204020204" pitchFamily="34" charset="-122"/>
              </a:endParaRPr>
            </a:p>
          </p:txBody>
        </p:sp>
        <p:grpSp>
          <p:nvGrpSpPr>
            <p:cNvPr id="9" name="组合 8">
              <a:extLst>
                <a:ext uri="{FF2B5EF4-FFF2-40B4-BE49-F238E27FC236}">
                  <a16:creationId xmlns:a16="http://schemas.microsoft.com/office/drawing/2014/main" id="{67FB53A8-2B70-B392-65A8-813AEE956414}"/>
                </a:ext>
              </a:extLst>
            </p:cNvPr>
            <p:cNvGrpSpPr/>
            <p:nvPr/>
          </p:nvGrpSpPr>
          <p:grpSpPr>
            <a:xfrm>
              <a:off x="2413547" y="2085866"/>
              <a:ext cx="5731612" cy="3247390"/>
              <a:chOff x="5037" y="3007"/>
              <a:chExt cx="8410" cy="5114"/>
            </a:xfrm>
          </p:grpSpPr>
          <p:sp>
            <p:nvSpPr>
              <p:cNvPr id="10" name="椭圆 10">
                <a:extLst>
                  <a:ext uri="{FF2B5EF4-FFF2-40B4-BE49-F238E27FC236}">
                    <a16:creationId xmlns:a16="http://schemas.microsoft.com/office/drawing/2014/main" id="{BD4EE851-126F-DEDC-14DB-10E9020CBAD8}"/>
                  </a:ext>
                </a:extLst>
              </p:cNvPr>
              <p:cNvSpPr/>
              <p:nvPr/>
            </p:nvSpPr>
            <p:spPr>
              <a:xfrm>
                <a:off x="6684" y="3007"/>
                <a:ext cx="5114" cy="5114"/>
              </a:xfrm>
              <a:prstGeom prst="ellipse">
                <a:avLst/>
              </a:prstGeom>
              <a:solidFill>
                <a:schemeClr val="accent5">
                  <a:lumMod val="20000"/>
                  <a:lumOff val="80000"/>
                </a:schemeClr>
              </a:solidFill>
              <a:ln w="12700">
                <a:noFill/>
              </a:ln>
            </p:spPr>
            <p:txBody>
              <a:bodyPr anchor="ctr"/>
              <a:lstStyle/>
              <a:p>
                <a:pPr algn="ctr"/>
                <a:endParaRPr sz="1630">
                  <a:solidFill>
                    <a:srgbClr val="FFFFFF"/>
                  </a:solidFill>
                  <a:ea typeface="微软雅黑" panose="020B0503020204020204" pitchFamily="34" charset="-122"/>
                  <a:cs typeface="微软雅黑" panose="020B0503020204020204" pitchFamily="34" charset="-122"/>
                </a:endParaRPr>
              </a:p>
            </p:txBody>
          </p:sp>
          <p:sp>
            <p:nvSpPr>
              <p:cNvPr id="11" name="文本框 11">
                <a:extLst>
                  <a:ext uri="{FF2B5EF4-FFF2-40B4-BE49-F238E27FC236}">
                    <a16:creationId xmlns:a16="http://schemas.microsoft.com/office/drawing/2014/main" id="{C628F023-1D49-825D-F81B-B2C7A15EB9F6}"/>
                  </a:ext>
                </a:extLst>
              </p:cNvPr>
              <p:cNvSpPr/>
              <p:nvPr/>
            </p:nvSpPr>
            <p:spPr>
              <a:xfrm>
                <a:off x="5037" y="4097"/>
                <a:ext cx="8410" cy="3302"/>
              </a:xfrm>
              <a:prstGeom prst="rect">
                <a:avLst/>
              </a:prstGeom>
              <a:noFill/>
              <a:ln w="9525">
                <a:noFill/>
              </a:ln>
            </p:spPr>
            <p:txBody>
              <a:bodyPr wrap="square">
                <a:spAutoFit/>
              </a:bodyPr>
              <a:lstStyle/>
              <a:p>
                <a:pPr algn="ctr"/>
                <a:r>
                  <a:rPr lang="zh-CN" altLang="en-US" sz="6515" b="1" dirty="0">
                    <a:solidFill>
                      <a:srgbClr val="C00000"/>
                    </a:solidFill>
                    <a:latin typeface="方正北魏楷书简体" panose="02000000000000000000" charset="-122"/>
                    <a:ea typeface="微软雅黑" panose="020B0503020204020204" pitchFamily="34" charset="-122"/>
                    <a:cs typeface="微软雅黑" panose="020B0503020204020204" pitchFamily="34" charset="-122"/>
                    <a:sym typeface="微软雅黑 Light" panose="020B0502040204020203" charset="-122"/>
                  </a:rPr>
                  <a:t>全民族</a:t>
                </a:r>
              </a:p>
              <a:p>
                <a:pPr algn="ctr"/>
                <a:r>
                  <a:rPr lang="zh-CN" altLang="en-US" sz="6515" b="1" dirty="0">
                    <a:solidFill>
                      <a:srgbClr val="C00000"/>
                    </a:solidFill>
                    <a:latin typeface="方正北魏楷书简体" panose="02000000000000000000" charset="-122"/>
                    <a:ea typeface="微软雅黑" panose="020B0503020204020204" pitchFamily="34" charset="-122"/>
                    <a:cs typeface="微软雅黑" panose="020B0503020204020204" pitchFamily="34" charset="-122"/>
                    <a:sym typeface="微软雅黑 Light" panose="020B0502040204020203" charset="-122"/>
                  </a:rPr>
                  <a:t>觉醒</a:t>
                </a:r>
              </a:p>
            </p:txBody>
          </p:sp>
        </p:grpSp>
        <p:sp>
          <p:nvSpPr>
            <p:cNvPr id="12" name="文本框 12">
              <a:extLst>
                <a:ext uri="{FF2B5EF4-FFF2-40B4-BE49-F238E27FC236}">
                  <a16:creationId xmlns:a16="http://schemas.microsoft.com/office/drawing/2014/main" id="{58D7FA28-2A73-AC51-FC2B-372EFBF747ED}"/>
                </a:ext>
              </a:extLst>
            </p:cNvPr>
            <p:cNvSpPr/>
            <p:nvPr/>
          </p:nvSpPr>
          <p:spPr>
            <a:xfrm>
              <a:off x="2785658" y="985411"/>
              <a:ext cx="5187075" cy="583565"/>
            </a:xfrm>
            <a:prstGeom prst="rect">
              <a:avLst/>
            </a:prstGeom>
            <a:noFill/>
            <a:ln w="28575" cap="flat" cmpd="sng">
              <a:solidFill>
                <a:srgbClr val="C00000"/>
              </a:solidFill>
              <a:prstDash val="dash"/>
              <a:bevel/>
              <a:headEnd type="none" w="med" len="med"/>
              <a:tailEnd type="none" w="med" len="med"/>
            </a:ln>
          </p:spPr>
          <p:txBody>
            <a:bodyPr wrap="square">
              <a:spAutoFit/>
            </a:bodyPr>
            <a:lstStyle/>
            <a:p>
              <a:r>
                <a:rPr lang="zh-CN" altLang="en-US" sz="3200" b="1" dirty="0">
                  <a:solidFill>
                    <a:srgbClr val="1318EB"/>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rPr>
                <a:t>旗帜：抗日民族统一战线</a:t>
              </a:r>
            </a:p>
          </p:txBody>
        </p:sp>
        <p:sp>
          <p:nvSpPr>
            <p:cNvPr id="13" name="肘形接點 23">
              <a:extLst>
                <a:ext uri="{FF2B5EF4-FFF2-40B4-BE49-F238E27FC236}">
                  <a16:creationId xmlns:a16="http://schemas.microsoft.com/office/drawing/2014/main" id="{1476740A-56F8-EC68-131D-964FEDB7C271}"/>
                </a:ext>
              </a:extLst>
            </p:cNvPr>
            <p:cNvSpPr/>
            <p:nvPr/>
          </p:nvSpPr>
          <p:spPr>
            <a:xfrm rot="16200000" flipV="1">
              <a:off x="2861665" y="1188475"/>
              <a:ext cx="612065" cy="2037031"/>
            </a:xfrm>
            <a:custGeom>
              <a:avLst/>
              <a:gdLst>
                <a:gd name="txL" fmla="*/ 0 w 626447"/>
                <a:gd name="txT" fmla="*/ 0 h 2732562"/>
                <a:gd name="txR" fmla="*/ 626447 w 626447"/>
                <a:gd name="txB" fmla="*/ 2732562 h 2732562"/>
              </a:gdLst>
              <a:ahLst/>
              <a:cxnLst>
                <a:cxn ang="0">
                  <a:pos x="0" y="0"/>
                </a:cxn>
                <a:cxn ang="0">
                  <a:pos x="626447" y="464024"/>
                </a:cxn>
                <a:cxn ang="0">
                  <a:pos x="626447" y="2732562"/>
                </a:cxn>
              </a:cxnLst>
              <a:rect l="txL" t="txT" r="txR" b="txB"/>
              <a:pathLst>
                <a:path w="626447" h="2732562" fill="none">
                  <a:moveTo>
                    <a:pt x="0" y="0"/>
                  </a:moveTo>
                  <a:lnTo>
                    <a:pt x="626447" y="464024"/>
                  </a:lnTo>
                  <a:lnTo>
                    <a:pt x="626447" y="2732562"/>
                  </a:lnTo>
                </a:path>
              </a:pathLst>
            </a:custGeom>
            <a:noFill/>
            <a:ln w="19050" cap="flat" cmpd="sng">
              <a:solidFill>
                <a:srgbClr val="7F7F7F"/>
              </a:solidFill>
              <a:prstDash val="dash"/>
              <a:miter/>
              <a:headEnd type="oval" w="med" len="med"/>
              <a:tailEnd type="oval" w="med" len="med"/>
            </a:ln>
          </p:spPr>
          <p:txBody>
            <a:bodyPr/>
            <a:lstStyle/>
            <a:p>
              <a:endParaRPr sz="1630">
                <a:solidFill>
                  <a:srgbClr val="000000"/>
                </a:solidFill>
                <a:ea typeface="微软雅黑" panose="020B0503020204020204" pitchFamily="34" charset="-122"/>
                <a:cs typeface="微软雅黑" panose="020B0503020204020204" pitchFamily="34" charset="-122"/>
              </a:endParaRPr>
            </a:p>
          </p:txBody>
        </p:sp>
        <p:sp>
          <p:nvSpPr>
            <p:cNvPr id="14" name="文本框 14">
              <a:extLst>
                <a:ext uri="{FF2B5EF4-FFF2-40B4-BE49-F238E27FC236}">
                  <a16:creationId xmlns:a16="http://schemas.microsoft.com/office/drawing/2014/main" id="{62C84F14-E22F-A7AC-E6FA-DAF0344A6B3E}"/>
                </a:ext>
              </a:extLst>
            </p:cNvPr>
            <p:cNvSpPr/>
            <p:nvPr/>
          </p:nvSpPr>
          <p:spPr>
            <a:xfrm>
              <a:off x="674299" y="2085866"/>
              <a:ext cx="3020512" cy="369570"/>
            </a:xfrm>
            <a:prstGeom prst="rect">
              <a:avLst/>
            </a:prstGeom>
            <a:noFill/>
            <a:ln w="28575">
              <a:noFill/>
            </a:ln>
          </p:spPr>
          <p:txBody>
            <a:bodyPr wrap="square">
              <a:spAutoFit/>
            </a:bodyPr>
            <a:lstStyle/>
            <a:p>
              <a:r>
                <a:rPr lang="zh-CN" altLang="en-US"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1931-1945  十四年抗战</a:t>
              </a:r>
            </a:p>
          </p:txBody>
        </p:sp>
        <p:sp>
          <p:nvSpPr>
            <p:cNvPr id="15" name="文本框 15">
              <a:extLst>
                <a:ext uri="{FF2B5EF4-FFF2-40B4-BE49-F238E27FC236}">
                  <a16:creationId xmlns:a16="http://schemas.microsoft.com/office/drawing/2014/main" id="{70273CA5-DD09-A360-1861-CE14E0B9ABC9}"/>
                </a:ext>
              </a:extLst>
            </p:cNvPr>
            <p:cNvSpPr/>
            <p:nvPr/>
          </p:nvSpPr>
          <p:spPr>
            <a:xfrm>
              <a:off x="8847083" y="1741609"/>
              <a:ext cx="1017745" cy="481330"/>
            </a:xfrm>
            <a:prstGeom prst="rect">
              <a:avLst/>
            </a:prstGeom>
            <a:noFill/>
            <a:ln w="9525">
              <a:noFill/>
            </a:ln>
          </p:spPr>
          <p:txBody>
            <a:bodyPr wrap="square">
              <a:spAutoFit/>
            </a:bodyPr>
            <a:lstStyle/>
            <a:p>
              <a:r>
                <a:rPr lang="zh-CN" altLang="en-US" sz="2535" b="1" dirty="0">
                  <a:solidFill>
                    <a:srgbClr val="000000"/>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rPr>
                <a:t>党派</a:t>
              </a:r>
            </a:p>
          </p:txBody>
        </p:sp>
        <p:sp>
          <p:nvSpPr>
            <p:cNvPr id="16" name="肘形接點 23">
              <a:extLst>
                <a:ext uri="{FF2B5EF4-FFF2-40B4-BE49-F238E27FC236}">
                  <a16:creationId xmlns:a16="http://schemas.microsoft.com/office/drawing/2014/main" id="{DF800653-CA56-1B86-3871-C98D7B075362}"/>
                </a:ext>
              </a:extLst>
            </p:cNvPr>
            <p:cNvSpPr/>
            <p:nvPr/>
          </p:nvSpPr>
          <p:spPr>
            <a:xfrm rot="16200000" flipV="1">
              <a:off x="2369755" y="2356570"/>
              <a:ext cx="612065" cy="2037032"/>
            </a:xfrm>
            <a:custGeom>
              <a:avLst/>
              <a:gdLst>
                <a:gd name="txL" fmla="*/ 0 w 626447"/>
                <a:gd name="txT" fmla="*/ 0 h 2732562"/>
                <a:gd name="txR" fmla="*/ 626447 w 626447"/>
                <a:gd name="txB" fmla="*/ 2732562 h 2732562"/>
              </a:gdLst>
              <a:ahLst/>
              <a:cxnLst>
                <a:cxn ang="0">
                  <a:pos x="0" y="0"/>
                </a:cxn>
                <a:cxn ang="0">
                  <a:pos x="626447" y="464024"/>
                </a:cxn>
                <a:cxn ang="0">
                  <a:pos x="626447" y="2732562"/>
                </a:cxn>
              </a:cxnLst>
              <a:rect l="txL" t="txT" r="txR" b="txB"/>
              <a:pathLst>
                <a:path w="626447" h="2732562" fill="none">
                  <a:moveTo>
                    <a:pt x="0" y="0"/>
                  </a:moveTo>
                  <a:lnTo>
                    <a:pt x="626447" y="464024"/>
                  </a:lnTo>
                  <a:lnTo>
                    <a:pt x="626447" y="2732562"/>
                  </a:lnTo>
                </a:path>
              </a:pathLst>
            </a:custGeom>
            <a:noFill/>
            <a:ln w="19050" cap="flat" cmpd="sng">
              <a:solidFill>
                <a:srgbClr val="7F7F7F"/>
              </a:solidFill>
              <a:prstDash val="dash"/>
              <a:miter/>
              <a:headEnd type="oval" w="med" len="med"/>
              <a:tailEnd type="oval" w="med" len="med"/>
            </a:ln>
          </p:spPr>
          <p:txBody>
            <a:bodyPr/>
            <a:lstStyle/>
            <a:p>
              <a:endParaRPr sz="1630">
                <a:solidFill>
                  <a:srgbClr val="000000"/>
                </a:solidFill>
                <a:ea typeface="微软雅黑" panose="020B0503020204020204" pitchFamily="34" charset="-122"/>
                <a:cs typeface="微软雅黑" panose="020B0503020204020204" pitchFamily="34" charset="-122"/>
              </a:endParaRPr>
            </a:p>
          </p:txBody>
        </p:sp>
        <p:sp>
          <p:nvSpPr>
            <p:cNvPr id="17" name="文本框 21">
              <a:extLst>
                <a:ext uri="{FF2B5EF4-FFF2-40B4-BE49-F238E27FC236}">
                  <a16:creationId xmlns:a16="http://schemas.microsoft.com/office/drawing/2014/main" id="{E70B762B-0CD4-3990-C7EA-804786F21133}"/>
                </a:ext>
              </a:extLst>
            </p:cNvPr>
            <p:cNvSpPr/>
            <p:nvPr/>
          </p:nvSpPr>
          <p:spPr>
            <a:xfrm>
              <a:off x="552402" y="2778107"/>
              <a:ext cx="1017745" cy="481330"/>
            </a:xfrm>
            <a:prstGeom prst="rect">
              <a:avLst/>
            </a:prstGeom>
            <a:noFill/>
            <a:ln w="9525">
              <a:noFill/>
            </a:ln>
          </p:spPr>
          <p:txBody>
            <a:bodyPr wrap="square">
              <a:spAutoFit/>
            </a:bodyPr>
            <a:lstStyle/>
            <a:p>
              <a:r>
                <a:rPr lang="zh-CN" altLang="en-US" sz="2535" b="1" dirty="0">
                  <a:solidFill>
                    <a:srgbClr val="000000"/>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rPr>
                <a:t>空间</a:t>
              </a:r>
            </a:p>
          </p:txBody>
        </p:sp>
        <p:sp>
          <p:nvSpPr>
            <p:cNvPr id="18" name="文本框 24">
              <a:extLst>
                <a:ext uri="{FF2B5EF4-FFF2-40B4-BE49-F238E27FC236}">
                  <a16:creationId xmlns:a16="http://schemas.microsoft.com/office/drawing/2014/main" id="{FC021BDC-48C9-E003-53D0-E44C4B391927}"/>
                </a:ext>
              </a:extLst>
            </p:cNvPr>
            <p:cNvSpPr/>
            <p:nvPr/>
          </p:nvSpPr>
          <p:spPr>
            <a:xfrm>
              <a:off x="350395" y="3321207"/>
              <a:ext cx="2633800" cy="647700"/>
            </a:xfrm>
            <a:prstGeom prst="rect">
              <a:avLst/>
            </a:prstGeom>
            <a:noFill/>
            <a:ln w="28575">
              <a:noFill/>
            </a:ln>
          </p:spPr>
          <p:txBody>
            <a:bodyPr wrap="square">
              <a:spAutoFit/>
            </a:bodyPr>
            <a:lstStyle/>
            <a:p>
              <a:r>
                <a:rPr lang="zh-CN" altLang="en-US"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白山黑水</a:t>
              </a:r>
              <a:r>
                <a:rPr lang="en-US" altLang="zh-CN"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a:t>
              </a:r>
              <a:r>
                <a:rPr lang="zh-CN" altLang="en-US"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长城内外</a:t>
              </a:r>
            </a:p>
            <a:p>
              <a:r>
                <a:rPr lang="en-US" altLang="zh-CN"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a:t>
              </a:r>
              <a:r>
                <a:rPr lang="zh-CN" altLang="en-US"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大江南北</a:t>
              </a:r>
              <a:r>
                <a:rPr lang="en-US" altLang="zh-CN"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a:t>
              </a:r>
              <a:r>
                <a:rPr lang="zh-CN" altLang="en-US"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海内外</a:t>
              </a:r>
            </a:p>
          </p:txBody>
        </p:sp>
        <p:sp>
          <p:nvSpPr>
            <p:cNvPr id="19" name="文本框 25">
              <a:extLst>
                <a:ext uri="{FF2B5EF4-FFF2-40B4-BE49-F238E27FC236}">
                  <a16:creationId xmlns:a16="http://schemas.microsoft.com/office/drawing/2014/main" id="{5FCC76BB-E6DA-F665-56CE-FF8F6368D064}"/>
                </a:ext>
              </a:extLst>
            </p:cNvPr>
            <p:cNvSpPr/>
            <p:nvPr/>
          </p:nvSpPr>
          <p:spPr>
            <a:xfrm>
              <a:off x="478384" y="4394475"/>
              <a:ext cx="888707" cy="481330"/>
            </a:xfrm>
            <a:prstGeom prst="rect">
              <a:avLst/>
            </a:prstGeom>
            <a:noFill/>
            <a:ln w="9525">
              <a:noFill/>
            </a:ln>
          </p:spPr>
          <p:txBody>
            <a:bodyPr wrap="none" anchor="t">
              <a:spAutoFit/>
            </a:bodyPr>
            <a:lstStyle/>
            <a:p>
              <a:r>
                <a:rPr lang="zh-CN" altLang="en-US" sz="2535" b="1" dirty="0">
                  <a:solidFill>
                    <a:srgbClr val="000000"/>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rPr>
                <a:t>人物</a:t>
              </a:r>
            </a:p>
          </p:txBody>
        </p:sp>
        <p:sp>
          <p:nvSpPr>
            <p:cNvPr id="20" name="文本框 27">
              <a:extLst>
                <a:ext uri="{FF2B5EF4-FFF2-40B4-BE49-F238E27FC236}">
                  <a16:creationId xmlns:a16="http://schemas.microsoft.com/office/drawing/2014/main" id="{9A1BC052-915E-A77E-8338-29186EBE133B}"/>
                </a:ext>
              </a:extLst>
            </p:cNvPr>
            <p:cNvSpPr/>
            <p:nvPr/>
          </p:nvSpPr>
          <p:spPr>
            <a:xfrm>
              <a:off x="957272" y="4881533"/>
              <a:ext cx="2909824" cy="647700"/>
            </a:xfrm>
            <a:prstGeom prst="rect">
              <a:avLst/>
            </a:prstGeom>
            <a:noFill/>
            <a:ln w="9525">
              <a:noFill/>
            </a:ln>
          </p:spPr>
          <p:txBody>
            <a:bodyPr wrap="square" anchor="t">
              <a:spAutoFit/>
            </a:bodyPr>
            <a:lstStyle/>
            <a:p>
              <a:r>
                <a:rPr lang="zh-CN" altLang="en-US"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性别、年龄、职业、海内外、民族、宗教</a:t>
              </a:r>
              <a:r>
                <a:rPr lang="en-US" altLang="zh-CN"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a:t>
              </a:r>
            </a:p>
          </p:txBody>
        </p:sp>
        <p:sp>
          <p:nvSpPr>
            <p:cNvPr id="21" name="肘形接點 23">
              <a:extLst>
                <a:ext uri="{FF2B5EF4-FFF2-40B4-BE49-F238E27FC236}">
                  <a16:creationId xmlns:a16="http://schemas.microsoft.com/office/drawing/2014/main" id="{57A9EB41-51EF-8E70-3DFF-3D7DBCA05C1E}"/>
                </a:ext>
              </a:extLst>
            </p:cNvPr>
            <p:cNvSpPr/>
            <p:nvPr/>
          </p:nvSpPr>
          <p:spPr>
            <a:xfrm rot="5400000" flipH="1" flipV="1">
              <a:off x="7051281" y="1291623"/>
              <a:ext cx="545399" cy="2054611"/>
            </a:xfrm>
            <a:custGeom>
              <a:avLst/>
              <a:gdLst>
                <a:gd name="txL" fmla="*/ 0 w 628992"/>
                <a:gd name="txT" fmla="*/ 0 h 2732562"/>
                <a:gd name="txR" fmla="*/ 628992 w 628992"/>
                <a:gd name="txB" fmla="*/ 2732562 h 2732562"/>
              </a:gdLst>
              <a:ahLst/>
              <a:cxnLst>
                <a:cxn ang="0">
                  <a:pos x="0" y="0"/>
                </a:cxn>
                <a:cxn ang="0">
                  <a:pos x="626447" y="464024"/>
                </a:cxn>
                <a:cxn ang="0">
                  <a:pos x="626447" y="2732562"/>
                </a:cxn>
              </a:cxnLst>
              <a:rect l="txL" t="txT" r="txR" b="txB"/>
              <a:pathLst>
                <a:path w="628992" h="2732562" fill="none">
                  <a:moveTo>
                    <a:pt x="0" y="0"/>
                  </a:moveTo>
                  <a:lnTo>
                    <a:pt x="628992" y="842968"/>
                  </a:lnTo>
                  <a:cubicBezTo>
                    <a:pt x="628992" y="1599147"/>
                    <a:pt x="626447" y="1976383"/>
                    <a:pt x="626447" y="2732562"/>
                  </a:cubicBezTo>
                </a:path>
              </a:pathLst>
            </a:custGeom>
            <a:noFill/>
            <a:ln w="19050" cap="flat" cmpd="sng">
              <a:solidFill>
                <a:srgbClr val="7F7F7F"/>
              </a:solidFill>
              <a:prstDash val="dash"/>
              <a:miter/>
              <a:headEnd type="oval" w="med" len="med"/>
              <a:tailEnd type="oval" w="med" len="med"/>
            </a:ln>
          </p:spPr>
          <p:txBody>
            <a:bodyPr/>
            <a:lstStyle/>
            <a:p>
              <a:endParaRPr sz="1630">
                <a:solidFill>
                  <a:srgbClr val="000000"/>
                </a:solidFill>
                <a:ea typeface="微软雅黑" panose="020B0503020204020204" pitchFamily="34" charset="-122"/>
                <a:cs typeface="微软雅黑" panose="020B0503020204020204" pitchFamily="34" charset="-122"/>
              </a:endParaRPr>
            </a:p>
          </p:txBody>
        </p:sp>
        <p:sp>
          <p:nvSpPr>
            <p:cNvPr id="22" name="文本框 31">
              <a:extLst>
                <a:ext uri="{FF2B5EF4-FFF2-40B4-BE49-F238E27FC236}">
                  <a16:creationId xmlns:a16="http://schemas.microsoft.com/office/drawing/2014/main" id="{5AEA5EC9-A2C4-CD10-C4D7-EFCA6EA617C2}"/>
                </a:ext>
              </a:extLst>
            </p:cNvPr>
            <p:cNvSpPr/>
            <p:nvPr/>
          </p:nvSpPr>
          <p:spPr>
            <a:xfrm>
              <a:off x="7021117" y="2223219"/>
              <a:ext cx="3202811" cy="369570"/>
            </a:xfrm>
            <a:prstGeom prst="rect">
              <a:avLst/>
            </a:prstGeom>
            <a:noFill/>
            <a:ln w="28575">
              <a:noFill/>
            </a:ln>
          </p:spPr>
          <p:txBody>
            <a:bodyPr wrap="square">
              <a:spAutoFit/>
            </a:bodyPr>
            <a:lstStyle/>
            <a:p>
              <a:r>
                <a:rPr lang="zh-CN" altLang="en-US" sz="1810" b="1" dirty="0">
                  <a:solidFill>
                    <a:srgbClr val="000000"/>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rPr>
                <a:t>共产党、国民党、中间政派</a:t>
              </a:r>
            </a:p>
          </p:txBody>
        </p:sp>
        <p:sp>
          <p:nvSpPr>
            <p:cNvPr id="23" name="文本框 34">
              <a:extLst>
                <a:ext uri="{FF2B5EF4-FFF2-40B4-BE49-F238E27FC236}">
                  <a16:creationId xmlns:a16="http://schemas.microsoft.com/office/drawing/2014/main" id="{4513DE9B-6FE2-A1AA-696E-8B8F2A2BE2DA}"/>
                </a:ext>
              </a:extLst>
            </p:cNvPr>
            <p:cNvSpPr/>
            <p:nvPr/>
          </p:nvSpPr>
          <p:spPr>
            <a:xfrm>
              <a:off x="8847022" y="2848509"/>
              <a:ext cx="1017745" cy="481330"/>
            </a:xfrm>
            <a:prstGeom prst="rect">
              <a:avLst/>
            </a:prstGeom>
            <a:noFill/>
            <a:ln w="9525">
              <a:noFill/>
            </a:ln>
          </p:spPr>
          <p:txBody>
            <a:bodyPr wrap="square">
              <a:spAutoFit/>
            </a:bodyPr>
            <a:lstStyle/>
            <a:p>
              <a:r>
                <a:rPr lang="zh-CN" altLang="en-US" sz="2535" b="1" dirty="0">
                  <a:solidFill>
                    <a:srgbClr val="000000"/>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rPr>
                <a:t>过程</a:t>
              </a:r>
            </a:p>
          </p:txBody>
        </p:sp>
        <p:sp>
          <p:nvSpPr>
            <p:cNvPr id="24" name="肘形接點 23">
              <a:extLst>
                <a:ext uri="{FF2B5EF4-FFF2-40B4-BE49-F238E27FC236}">
                  <a16:creationId xmlns:a16="http://schemas.microsoft.com/office/drawing/2014/main" id="{29DDDA4A-EF15-EBD7-F3A7-F2E9EB792D67}"/>
                </a:ext>
              </a:extLst>
            </p:cNvPr>
            <p:cNvSpPr/>
            <p:nvPr/>
          </p:nvSpPr>
          <p:spPr>
            <a:xfrm rot="5400000" flipH="1" flipV="1">
              <a:off x="7374262" y="2447210"/>
              <a:ext cx="611490" cy="1856613"/>
            </a:xfrm>
            <a:custGeom>
              <a:avLst/>
              <a:gdLst>
                <a:gd name="txL" fmla="*/ 0 w 628992"/>
                <a:gd name="txT" fmla="*/ 0 h 2732562"/>
                <a:gd name="txR" fmla="*/ 628992 w 628992"/>
                <a:gd name="txB" fmla="*/ 2732562 h 2732562"/>
              </a:gdLst>
              <a:ahLst/>
              <a:cxnLst>
                <a:cxn ang="0">
                  <a:pos x="0" y="0"/>
                </a:cxn>
                <a:cxn ang="0">
                  <a:pos x="626447" y="464024"/>
                </a:cxn>
                <a:cxn ang="0">
                  <a:pos x="626447" y="2732562"/>
                </a:cxn>
              </a:cxnLst>
              <a:rect l="txL" t="txT" r="txR" b="txB"/>
              <a:pathLst>
                <a:path w="628992" h="2732562" fill="none">
                  <a:moveTo>
                    <a:pt x="0" y="0"/>
                  </a:moveTo>
                  <a:lnTo>
                    <a:pt x="628992" y="842968"/>
                  </a:lnTo>
                  <a:cubicBezTo>
                    <a:pt x="628992" y="1599147"/>
                    <a:pt x="626447" y="1976383"/>
                    <a:pt x="626447" y="2732562"/>
                  </a:cubicBezTo>
                </a:path>
              </a:pathLst>
            </a:custGeom>
            <a:noFill/>
            <a:ln w="19050" cap="flat" cmpd="sng">
              <a:solidFill>
                <a:srgbClr val="7F7F7F"/>
              </a:solidFill>
              <a:prstDash val="dash"/>
              <a:miter/>
              <a:headEnd type="oval" w="med" len="med"/>
              <a:tailEnd type="oval" w="med" len="med"/>
            </a:ln>
          </p:spPr>
          <p:txBody>
            <a:bodyPr/>
            <a:lstStyle/>
            <a:p>
              <a:endParaRPr sz="1630">
                <a:solidFill>
                  <a:srgbClr val="000000"/>
                </a:solidFill>
                <a:ea typeface="微软雅黑" panose="020B0503020204020204" pitchFamily="34" charset="-122"/>
                <a:cs typeface="微软雅黑" panose="020B0503020204020204" pitchFamily="34" charset="-122"/>
              </a:endParaRPr>
            </a:p>
          </p:txBody>
        </p:sp>
        <p:sp>
          <p:nvSpPr>
            <p:cNvPr id="25" name="文本框 37">
              <a:extLst>
                <a:ext uri="{FF2B5EF4-FFF2-40B4-BE49-F238E27FC236}">
                  <a16:creationId xmlns:a16="http://schemas.microsoft.com/office/drawing/2014/main" id="{E8C5C160-8C61-BE56-5162-6955C81BD1E0}"/>
                </a:ext>
              </a:extLst>
            </p:cNvPr>
            <p:cNvSpPr/>
            <p:nvPr/>
          </p:nvSpPr>
          <p:spPr>
            <a:xfrm>
              <a:off x="7573361" y="3296176"/>
              <a:ext cx="3656373" cy="925830"/>
            </a:xfrm>
            <a:prstGeom prst="rect">
              <a:avLst/>
            </a:prstGeom>
            <a:noFill/>
            <a:ln w="28575">
              <a:noFill/>
            </a:ln>
          </p:spPr>
          <p:txBody>
            <a:bodyPr wrap="square">
              <a:spAutoFit/>
            </a:bodyPr>
            <a:lstStyle/>
            <a:p>
              <a:r>
                <a:rPr lang="zh-CN" altLang="en-US" sz="1810" b="1" dirty="0">
                  <a:solidFill>
                    <a:srgbClr val="000000"/>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rPr>
                <a:t>从局部抗战到全面抗战；</a:t>
              </a:r>
            </a:p>
            <a:p>
              <a:r>
                <a:rPr lang="zh-CN" altLang="en-US" sz="1810" b="1" dirty="0">
                  <a:solidFill>
                    <a:srgbClr val="000000"/>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rPr>
                <a:t>正面战场和敌后战场配合作战</a:t>
              </a:r>
            </a:p>
            <a:p>
              <a:endParaRPr lang="zh-CN" altLang="en-US" sz="1810" b="1" dirty="0">
                <a:solidFill>
                  <a:srgbClr val="000000"/>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文本框 39">
              <a:extLst>
                <a:ext uri="{FF2B5EF4-FFF2-40B4-BE49-F238E27FC236}">
                  <a16:creationId xmlns:a16="http://schemas.microsoft.com/office/drawing/2014/main" id="{147D015D-9D4B-B49D-D911-53D039DF2027}"/>
                </a:ext>
              </a:extLst>
            </p:cNvPr>
            <p:cNvSpPr/>
            <p:nvPr/>
          </p:nvSpPr>
          <p:spPr>
            <a:xfrm>
              <a:off x="8735995" y="4327809"/>
              <a:ext cx="1017745" cy="481330"/>
            </a:xfrm>
            <a:prstGeom prst="rect">
              <a:avLst/>
            </a:prstGeom>
            <a:noFill/>
            <a:ln w="9525">
              <a:noFill/>
            </a:ln>
          </p:spPr>
          <p:txBody>
            <a:bodyPr wrap="square">
              <a:spAutoFit/>
            </a:bodyPr>
            <a:lstStyle/>
            <a:p>
              <a:r>
                <a:rPr lang="zh-CN" altLang="en-US" sz="2535" b="1" dirty="0">
                  <a:solidFill>
                    <a:srgbClr val="000000"/>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rPr>
                <a:t>方式</a:t>
              </a:r>
            </a:p>
          </p:txBody>
        </p:sp>
        <p:sp>
          <p:nvSpPr>
            <p:cNvPr id="27" name="文本框 40">
              <a:extLst>
                <a:ext uri="{FF2B5EF4-FFF2-40B4-BE49-F238E27FC236}">
                  <a16:creationId xmlns:a16="http://schemas.microsoft.com/office/drawing/2014/main" id="{4B6F3877-6CC8-EEFE-14DF-B99D87C77961}"/>
                </a:ext>
              </a:extLst>
            </p:cNvPr>
            <p:cNvSpPr/>
            <p:nvPr/>
          </p:nvSpPr>
          <p:spPr>
            <a:xfrm>
              <a:off x="7754334" y="4865737"/>
              <a:ext cx="3202811" cy="647700"/>
            </a:xfrm>
            <a:prstGeom prst="rect">
              <a:avLst/>
            </a:prstGeom>
            <a:noFill/>
            <a:ln w="28575">
              <a:noFill/>
            </a:ln>
          </p:spPr>
          <p:txBody>
            <a:bodyPr wrap="square">
              <a:spAutoFit/>
            </a:bodyPr>
            <a:lstStyle/>
            <a:p>
              <a:r>
                <a:rPr lang="zh-CN" altLang="en-US"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参军、捐款、捐物、</a:t>
              </a:r>
            </a:p>
            <a:p>
              <a:r>
                <a:rPr lang="zh-CN" altLang="en-US"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宣传、号召</a:t>
              </a:r>
              <a:r>
                <a:rPr lang="en-US" altLang="zh-CN"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rPr>
                <a:t>……</a:t>
              </a:r>
              <a:endParaRPr lang="zh-CN" altLang="en-US" sz="1810" b="1" dirty="0">
                <a:solidFill>
                  <a:srgbClr val="000000"/>
                </a:solidFill>
                <a:latin typeface="方正北魏楷书简体" panose="02000000000000000000" charset="-122"/>
                <a:ea typeface="微软雅黑" panose="020B0503020204020204" pitchFamily="34" charset="-122"/>
                <a:cs typeface="微软雅黑 Light" panose="020B0502040204020203" charset="-122"/>
                <a:sym typeface="微软雅黑" panose="020B0503020204020204" pitchFamily="34" charset="-122"/>
              </a:endParaRPr>
            </a:p>
          </p:txBody>
        </p:sp>
        <p:sp>
          <p:nvSpPr>
            <p:cNvPr id="28" name="文本框 41">
              <a:extLst>
                <a:ext uri="{FF2B5EF4-FFF2-40B4-BE49-F238E27FC236}">
                  <a16:creationId xmlns:a16="http://schemas.microsoft.com/office/drawing/2014/main" id="{9C02BB5F-C3D7-21EA-7900-26C8354D371A}"/>
                </a:ext>
              </a:extLst>
            </p:cNvPr>
            <p:cNvSpPr/>
            <p:nvPr/>
          </p:nvSpPr>
          <p:spPr>
            <a:xfrm>
              <a:off x="1044311" y="1612885"/>
              <a:ext cx="1019288" cy="481330"/>
            </a:xfrm>
            <a:prstGeom prst="rect">
              <a:avLst/>
            </a:prstGeom>
            <a:noFill/>
            <a:ln w="9525">
              <a:noFill/>
            </a:ln>
          </p:spPr>
          <p:txBody>
            <a:bodyPr wrap="square">
              <a:spAutoFit/>
            </a:bodyPr>
            <a:lstStyle/>
            <a:p>
              <a:r>
                <a:rPr lang="zh-CN" altLang="en-US" sz="2535" b="1" dirty="0">
                  <a:solidFill>
                    <a:srgbClr val="000000"/>
                  </a:solidFill>
                  <a:latin typeface="方正北魏楷书简体" panose="02000000000000000000" charset="-122"/>
                  <a:ea typeface="微软雅黑" panose="020B0503020204020204" pitchFamily="34" charset="-122"/>
                  <a:cs typeface="微软雅黑" panose="020B0503020204020204" pitchFamily="34" charset="-122"/>
                  <a:sym typeface="微软雅黑" panose="020B0503020204020204" pitchFamily="34" charset="-122"/>
                </a:rPr>
                <a:t>时间</a:t>
              </a:r>
            </a:p>
          </p:txBody>
        </p:sp>
        <p:sp>
          <p:nvSpPr>
            <p:cNvPr id="29" name="肘形接點 23">
              <a:extLst>
                <a:ext uri="{FF2B5EF4-FFF2-40B4-BE49-F238E27FC236}">
                  <a16:creationId xmlns:a16="http://schemas.microsoft.com/office/drawing/2014/main" id="{26E9D173-157D-9AF0-D119-C7F38CBD3DF8}"/>
                </a:ext>
              </a:extLst>
            </p:cNvPr>
            <p:cNvSpPr/>
            <p:nvPr/>
          </p:nvSpPr>
          <p:spPr>
            <a:xfrm rot="16200000" flipH="1">
              <a:off x="7340240" y="3448239"/>
              <a:ext cx="474135" cy="2062012"/>
            </a:xfrm>
            <a:custGeom>
              <a:avLst/>
              <a:gdLst>
                <a:gd name="txL" fmla="*/ 0 w 626447"/>
                <a:gd name="txT" fmla="*/ 0 h 2732562"/>
                <a:gd name="txR" fmla="*/ 626447 w 626447"/>
                <a:gd name="txB" fmla="*/ 2732562 h 2732562"/>
              </a:gdLst>
              <a:ahLst/>
              <a:cxnLst>
                <a:cxn ang="0">
                  <a:pos x="0" y="0"/>
                </a:cxn>
                <a:cxn ang="0">
                  <a:pos x="626447" y="464024"/>
                </a:cxn>
                <a:cxn ang="0">
                  <a:pos x="626447" y="2732562"/>
                </a:cxn>
              </a:cxnLst>
              <a:rect l="txL" t="txT" r="txR" b="txB"/>
              <a:pathLst>
                <a:path w="626447" h="2732562" fill="none">
                  <a:moveTo>
                    <a:pt x="0" y="0"/>
                  </a:moveTo>
                  <a:lnTo>
                    <a:pt x="626447" y="464024"/>
                  </a:lnTo>
                  <a:lnTo>
                    <a:pt x="626447" y="2732562"/>
                  </a:lnTo>
                </a:path>
              </a:pathLst>
            </a:custGeom>
            <a:noFill/>
            <a:ln w="19050" cap="flat" cmpd="sng">
              <a:solidFill>
                <a:srgbClr val="7F7F7F"/>
              </a:solidFill>
              <a:prstDash val="dash"/>
              <a:miter/>
              <a:headEnd type="oval" w="med" len="med"/>
              <a:tailEnd type="oval" w="med" len="med"/>
            </a:ln>
          </p:spPr>
          <p:txBody>
            <a:bodyPr/>
            <a:lstStyle/>
            <a:p>
              <a:endParaRPr sz="1630">
                <a:solidFill>
                  <a:srgbClr val="000000"/>
                </a:solidFill>
                <a:ea typeface="微软雅黑" panose="020B0503020204020204" pitchFamily="34" charset="-122"/>
                <a:cs typeface="微软雅黑" panose="020B0503020204020204" pitchFamily="34" charset="-122"/>
              </a:endParaRPr>
            </a:p>
          </p:txBody>
        </p:sp>
        <p:sp>
          <p:nvSpPr>
            <p:cNvPr id="30" name="肘形接點 23">
              <a:extLst>
                <a:ext uri="{FF2B5EF4-FFF2-40B4-BE49-F238E27FC236}">
                  <a16:creationId xmlns:a16="http://schemas.microsoft.com/office/drawing/2014/main" id="{CC4D2AFD-AC35-7F30-3CD8-92136B851B10}"/>
                </a:ext>
              </a:extLst>
            </p:cNvPr>
            <p:cNvSpPr/>
            <p:nvPr/>
          </p:nvSpPr>
          <p:spPr>
            <a:xfrm rot="5400000">
              <a:off x="2512843" y="3325543"/>
              <a:ext cx="477008" cy="2188152"/>
            </a:xfrm>
            <a:custGeom>
              <a:avLst/>
              <a:gdLst>
                <a:gd name="txL" fmla="*/ 0 w 626447"/>
                <a:gd name="txT" fmla="*/ 0 h 2732562"/>
                <a:gd name="txR" fmla="*/ 626447 w 626447"/>
                <a:gd name="txB" fmla="*/ 2732562 h 2732562"/>
              </a:gdLst>
              <a:ahLst/>
              <a:cxnLst>
                <a:cxn ang="0">
                  <a:pos x="0" y="0"/>
                </a:cxn>
                <a:cxn ang="0">
                  <a:pos x="626447" y="464024"/>
                </a:cxn>
                <a:cxn ang="0">
                  <a:pos x="626447" y="2732562"/>
                </a:cxn>
              </a:cxnLst>
              <a:rect l="txL" t="txT" r="txR" b="txB"/>
              <a:pathLst>
                <a:path w="626447" h="2732562" fill="none">
                  <a:moveTo>
                    <a:pt x="0" y="0"/>
                  </a:moveTo>
                  <a:lnTo>
                    <a:pt x="626447" y="464024"/>
                  </a:lnTo>
                  <a:lnTo>
                    <a:pt x="626447" y="2732562"/>
                  </a:lnTo>
                </a:path>
              </a:pathLst>
            </a:custGeom>
            <a:noFill/>
            <a:ln w="19050" cap="flat" cmpd="sng">
              <a:solidFill>
                <a:srgbClr val="7F7F7F"/>
              </a:solidFill>
              <a:prstDash val="dash"/>
              <a:miter/>
              <a:headEnd type="oval" w="med" len="med"/>
              <a:tailEnd type="oval" w="med" len="med"/>
            </a:ln>
          </p:spPr>
          <p:txBody>
            <a:bodyPr/>
            <a:lstStyle/>
            <a:p>
              <a:endParaRPr sz="1630">
                <a:solidFill>
                  <a:srgbClr val="000000"/>
                </a:solidFill>
                <a:ea typeface="微软雅黑" panose="020B0503020204020204" pitchFamily="34" charset="-122"/>
                <a:cs typeface="微软雅黑" panose="020B0503020204020204" pitchFamily="34" charset="-122"/>
              </a:endParaRPr>
            </a:p>
          </p:txBody>
        </p:sp>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13843" y="1629723"/>
            <a:ext cx="3225165" cy="451484"/>
          </a:xfrm>
          <a:prstGeom prst="rect">
            <a:avLst/>
          </a:prstGeom>
          <a:ln w="28575">
            <a:solidFill>
              <a:srgbClr val="2D2DFF"/>
            </a:solidFill>
          </a:ln>
        </p:spPr>
        <p:txBody>
          <a:bodyPr vert="horz" wrap="square" lIns="0" tIns="12065" rIns="0" bIns="0" rtlCol="0">
            <a:spAutoFit/>
          </a:bodyPr>
          <a:lstStyle/>
          <a:p>
            <a:pPr marL="12700">
              <a:lnSpc>
                <a:spcPct val="100000"/>
              </a:lnSpc>
              <a:spcBef>
                <a:spcPts val="95"/>
              </a:spcBef>
            </a:pPr>
            <a:r>
              <a:rPr sz="2800" b="1" dirty="0">
                <a:latin typeface="微软雅黑" panose="020B0503020204020204" charset="-122"/>
                <a:cs typeface="微软雅黑" panose="020B0503020204020204" charset="-122"/>
              </a:rPr>
              <a:t>国家制度与社会治</a:t>
            </a:r>
            <a:r>
              <a:rPr sz="2800" b="1" spc="-5" dirty="0">
                <a:latin typeface="微软雅黑" panose="020B0503020204020204" charset="-122"/>
                <a:cs typeface="微软雅黑" panose="020B0503020204020204" charset="-122"/>
              </a:rPr>
              <a:t>理</a:t>
            </a:r>
            <a:endParaRPr sz="2800" dirty="0">
              <a:latin typeface="微软雅黑" panose="020B0503020204020204" charset="-122"/>
              <a:cs typeface="微软雅黑" panose="020B0503020204020204" charset="-122"/>
            </a:endParaRPr>
          </a:p>
        </p:txBody>
      </p:sp>
      <p:sp>
        <p:nvSpPr>
          <p:cNvPr id="4" name="object 4"/>
          <p:cNvSpPr txBox="1"/>
          <p:nvPr/>
        </p:nvSpPr>
        <p:spPr>
          <a:xfrm>
            <a:off x="599982" y="2753609"/>
            <a:ext cx="807676" cy="756920"/>
          </a:xfrm>
          <a:prstGeom prst="rect">
            <a:avLst/>
          </a:prstGeom>
          <a:solidFill>
            <a:srgbClr val="FF0000"/>
          </a:solidFill>
          <a:ln w="28575">
            <a:solidFill>
              <a:srgbClr val="2D2DFF"/>
            </a:solidFill>
          </a:ln>
        </p:spPr>
        <p:txBody>
          <a:bodyPr vert="horz" wrap="square" lIns="0" tIns="12700" rIns="0" bIns="0" rtlCol="0">
            <a:spAutoFit/>
          </a:bodyPr>
          <a:lstStyle/>
          <a:p>
            <a:pPr marL="12700" marR="5080" algn="ctr">
              <a:lnSpc>
                <a:spcPct val="100000"/>
              </a:lnSpc>
              <a:spcBef>
                <a:spcPts val="100"/>
              </a:spcBef>
            </a:pPr>
            <a:r>
              <a:rPr sz="2400" b="1" dirty="0">
                <a:latin typeface="微软雅黑" panose="020B0503020204020204" charset="-122"/>
                <a:cs typeface="微软雅黑" panose="020B0503020204020204" charset="-122"/>
              </a:rPr>
              <a:t>政治 体制</a:t>
            </a:r>
            <a:endParaRPr sz="2400" dirty="0">
              <a:latin typeface="微软雅黑" panose="020B0503020204020204" charset="-122"/>
              <a:cs typeface="微软雅黑" panose="020B0503020204020204" charset="-122"/>
            </a:endParaRPr>
          </a:p>
        </p:txBody>
      </p:sp>
      <p:sp>
        <p:nvSpPr>
          <p:cNvPr id="5" name="object 5"/>
          <p:cNvSpPr txBox="1"/>
          <p:nvPr/>
        </p:nvSpPr>
        <p:spPr>
          <a:xfrm>
            <a:off x="2086791" y="2753609"/>
            <a:ext cx="1244600" cy="756920"/>
          </a:xfrm>
          <a:prstGeom prst="rect">
            <a:avLst/>
          </a:prstGeom>
          <a:solidFill>
            <a:srgbClr val="FF0000"/>
          </a:solidFill>
          <a:ln w="28575">
            <a:solidFill>
              <a:srgbClr val="2D2DFF"/>
            </a:solidFill>
          </a:ln>
        </p:spPr>
        <p:txBody>
          <a:bodyPr vert="horz" wrap="square" lIns="0" tIns="12700" rIns="0" bIns="0" rtlCol="0">
            <a:spAutoFit/>
          </a:bodyPr>
          <a:lstStyle/>
          <a:p>
            <a:pPr marL="12700" marR="5080" algn="ctr">
              <a:lnSpc>
                <a:spcPct val="100000"/>
              </a:lnSpc>
              <a:spcBef>
                <a:spcPts val="100"/>
              </a:spcBef>
            </a:pPr>
            <a:r>
              <a:rPr sz="2400" b="1" dirty="0">
                <a:latin typeface="微软雅黑" panose="020B0503020204020204" charset="-122"/>
                <a:cs typeface="微软雅黑" panose="020B0503020204020204" charset="-122"/>
              </a:rPr>
              <a:t>官员的选 拔与管理</a:t>
            </a:r>
            <a:endParaRPr sz="2400">
              <a:latin typeface="微软雅黑" panose="020B0503020204020204" charset="-122"/>
              <a:cs typeface="微软雅黑" panose="020B0503020204020204" charset="-122"/>
            </a:endParaRPr>
          </a:p>
        </p:txBody>
      </p:sp>
      <p:sp>
        <p:nvSpPr>
          <p:cNvPr id="7" name="object 7"/>
          <p:cNvSpPr txBox="1"/>
          <p:nvPr/>
        </p:nvSpPr>
        <p:spPr>
          <a:xfrm>
            <a:off x="4047670" y="2755514"/>
            <a:ext cx="1030515" cy="756920"/>
          </a:xfrm>
          <a:prstGeom prst="rect">
            <a:avLst/>
          </a:prstGeom>
          <a:solidFill>
            <a:srgbClr val="FF0000"/>
          </a:solidFill>
          <a:ln w="28575">
            <a:solidFill>
              <a:srgbClr val="2D2DFF"/>
            </a:solidFill>
          </a:ln>
        </p:spPr>
        <p:txBody>
          <a:bodyPr vert="horz" wrap="square" lIns="0" tIns="12700" rIns="0" bIns="0" rtlCol="0">
            <a:spAutoFit/>
          </a:bodyPr>
          <a:lstStyle/>
          <a:p>
            <a:pPr marL="12700" marR="5080" algn="ctr">
              <a:lnSpc>
                <a:spcPct val="100000"/>
              </a:lnSpc>
              <a:spcBef>
                <a:spcPts val="100"/>
              </a:spcBef>
            </a:pPr>
            <a:r>
              <a:rPr sz="2400" b="1" dirty="0">
                <a:latin typeface="微软雅黑" panose="020B0503020204020204" charset="-122"/>
                <a:cs typeface="微软雅黑" panose="020B0503020204020204" charset="-122"/>
              </a:rPr>
              <a:t>法律与 教化</a:t>
            </a:r>
            <a:endParaRPr sz="2400">
              <a:latin typeface="微软雅黑" panose="020B0503020204020204" charset="-122"/>
              <a:cs typeface="微软雅黑" panose="020B0503020204020204" charset="-122"/>
            </a:endParaRPr>
          </a:p>
        </p:txBody>
      </p:sp>
      <p:sp>
        <p:nvSpPr>
          <p:cNvPr id="8" name="object 8"/>
          <p:cNvSpPr txBox="1"/>
          <p:nvPr/>
        </p:nvSpPr>
        <p:spPr>
          <a:xfrm>
            <a:off x="5794464" y="2737415"/>
            <a:ext cx="1549400" cy="756920"/>
          </a:xfrm>
          <a:prstGeom prst="rect">
            <a:avLst/>
          </a:prstGeom>
          <a:solidFill>
            <a:srgbClr val="FF0000"/>
          </a:solidFill>
          <a:ln w="28575">
            <a:solidFill>
              <a:srgbClr val="2D2DFF"/>
            </a:solidFill>
          </a:ln>
        </p:spPr>
        <p:txBody>
          <a:bodyPr vert="horz" wrap="square" lIns="0" tIns="12700" rIns="0" bIns="0" rtlCol="0">
            <a:spAutoFit/>
          </a:bodyPr>
          <a:lstStyle/>
          <a:p>
            <a:pPr marL="12700" marR="5080" algn="ctr">
              <a:lnSpc>
                <a:spcPct val="100000"/>
              </a:lnSpc>
              <a:spcBef>
                <a:spcPts val="100"/>
              </a:spcBef>
            </a:pPr>
            <a:r>
              <a:rPr sz="2400" b="1" dirty="0">
                <a:latin typeface="微软雅黑" panose="020B0503020204020204" charset="-122"/>
                <a:cs typeface="微软雅黑" panose="020B0503020204020204" charset="-122"/>
              </a:rPr>
              <a:t>民族关系与 国家关系</a:t>
            </a:r>
            <a:endParaRPr sz="2400">
              <a:latin typeface="微软雅黑" panose="020B0503020204020204" charset="-122"/>
              <a:cs typeface="微软雅黑" panose="020B0503020204020204" charset="-122"/>
            </a:endParaRPr>
          </a:p>
        </p:txBody>
      </p:sp>
      <p:sp>
        <p:nvSpPr>
          <p:cNvPr id="11" name="object 11"/>
          <p:cNvSpPr/>
          <p:nvPr/>
        </p:nvSpPr>
        <p:spPr>
          <a:xfrm>
            <a:off x="326707" y="4510087"/>
            <a:ext cx="1938020" cy="1947545"/>
          </a:xfrm>
          <a:custGeom>
            <a:avLst/>
            <a:gdLst/>
            <a:ahLst/>
            <a:cxnLst/>
            <a:rect l="l" t="t" r="r" b="b"/>
            <a:pathLst>
              <a:path w="1938020" h="1947545">
                <a:moveTo>
                  <a:pt x="1933257" y="1947545"/>
                </a:moveTo>
                <a:lnTo>
                  <a:pt x="4762" y="1947545"/>
                </a:lnTo>
                <a:lnTo>
                  <a:pt x="3289" y="1947316"/>
                </a:lnTo>
                <a:lnTo>
                  <a:pt x="1968" y="1946630"/>
                </a:lnTo>
                <a:lnTo>
                  <a:pt x="914" y="1945576"/>
                </a:lnTo>
                <a:lnTo>
                  <a:pt x="228" y="1944255"/>
                </a:lnTo>
                <a:lnTo>
                  <a:pt x="0" y="1942782"/>
                </a:lnTo>
                <a:lnTo>
                  <a:pt x="0" y="4762"/>
                </a:lnTo>
                <a:lnTo>
                  <a:pt x="4762" y="0"/>
                </a:lnTo>
                <a:lnTo>
                  <a:pt x="1933257" y="0"/>
                </a:lnTo>
                <a:lnTo>
                  <a:pt x="1938020" y="4762"/>
                </a:lnTo>
                <a:lnTo>
                  <a:pt x="9525" y="4762"/>
                </a:lnTo>
                <a:lnTo>
                  <a:pt x="4762" y="9525"/>
                </a:lnTo>
                <a:lnTo>
                  <a:pt x="9525" y="9525"/>
                </a:lnTo>
                <a:lnTo>
                  <a:pt x="9525" y="1938020"/>
                </a:lnTo>
                <a:lnTo>
                  <a:pt x="4762" y="1938020"/>
                </a:lnTo>
                <a:lnTo>
                  <a:pt x="9525" y="1942782"/>
                </a:lnTo>
                <a:lnTo>
                  <a:pt x="1938020" y="1942782"/>
                </a:lnTo>
                <a:lnTo>
                  <a:pt x="1937791" y="1944255"/>
                </a:lnTo>
                <a:lnTo>
                  <a:pt x="1937105" y="1945576"/>
                </a:lnTo>
                <a:lnTo>
                  <a:pt x="1936051" y="1946630"/>
                </a:lnTo>
                <a:lnTo>
                  <a:pt x="1934730" y="1947316"/>
                </a:lnTo>
                <a:lnTo>
                  <a:pt x="1933257" y="1947545"/>
                </a:lnTo>
                <a:close/>
              </a:path>
              <a:path w="1938020" h="1947545">
                <a:moveTo>
                  <a:pt x="9525" y="9525"/>
                </a:moveTo>
                <a:lnTo>
                  <a:pt x="4762" y="9525"/>
                </a:lnTo>
                <a:lnTo>
                  <a:pt x="9525" y="4762"/>
                </a:lnTo>
                <a:lnTo>
                  <a:pt x="9525" y="9525"/>
                </a:lnTo>
                <a:close/>
              </a:path>
              <a:path w="1938020" h="1947545">
                <a:moveTo>
                  <a:pt x="1928495" y="9525"/>
                </a:moveTo>
                <a:lnTo>
                  <a:pt x="9525" y="9525"/>
                </a:lnTo>
                <a:lnTo>
                  <a:pt x="9525" y="4762"/>
                </a:lnTo>
                <a:lnTo>
                  <a:pt x="1928495" y="4762"/>
                </a:lnTo>
                <a:lnTo>
                  <a:pt x="1928495" y="9525"/>
                </a:lnTo>
                <a:close/>
              </a:path>
              <a:path w="1938020" h="1947545">
                <a:moveTo>
                  <a:pt x="1928495" y="1942782"/>
                </a:moveTo>
                <a:lnTo>
                  <a:pt x="1928495" y="4762"/>
                </a:lnTo>
                <a:lnTo>
                  <a:pt x="1933257" y="9525"/>
                </a:lnTo>
                <a:lnTo>
                  <a:pt x="1938020" y="9525"/>
                </a:lnTo>
                <a:lnTo>
                  <a:pt x="1938020" y="1938020"/>
                </a:lnTo>
                <a:lnTo>
                  <a:pt x="1933257" y="1938020"/>
                </a:lnTo>
                <a:lnTo>
                  <a:pt x="1928495" y="1942782"/>
                </a:lnTo>
                <a:close/>
              </a:path>
              <a:path w="1938020" h="1947545">
                <a:moveTo>
                  <a:pt x="1938020" y="9525"/>
                </a:moveTo>
                <a:lnTo>
                  <a:pt x="1933257" y="9525"/>
                </a:lnTo>
                <a:lnTo>
                  <a:pt x="1928495" y="4762"/>
                </a:lnTo>
                <a:lnTo>
                  <a:pt x="1938020" y="4762"/>
                </a:lnTo>
                <a:lnTo>
                  <a:pt x="1938020" y="9525"/>
                </a:lnTo>
                <a:close/>
              </a:path>
              <a:path w="1938020" h="1947545">
                <a:moveTo>
                  <a:pt x="9525" y="1942782"/>
                </a:moveTo>
                <a:lnTo>
                  <a:pt x="4762" y="1938020"/>
                </a:lnTo>
                <a:lnTo>
                  <a:pt x="9525" y="1938020"/>
                </a:lnTo>
                <a:lnTo>
                  <a:pt x="9525" y="1942782"/>
                </a:lnTo>
                <a:close/>
              </a:path>
              <a:path w="1938020" h="1947545">
                <a:moveTo>
                  <a:pt x="1928495" y="1942782"/>
                </a:moveTo>
                <a:lnTo>
                  <a:pt x="9525" y="1942782"/>
                </a:lnTo>
                <a:lnTo>
                  <a:pt x="9525" y="1938020"/>
                </a:lnTo>
                <a:lnTo>
                  <a:pt x="1928495" y="1938020"/>
                </a:lnTo>
                <a:lnTo>
                  <a:pt x="1928495" y="1942782"/>
                </a:lnTo>
                <a:close/>
              </a:path>
              <a:path w="1938020" h="1947545">
                <a:moveTo>
                  <a:pt x="1938020" y="1942782"/>
                </a:moveTo>
                <a:lnTo>
                  <a:pt x="1928495" y="1942782"/>
                </a:lnTo>
                <a:lnTo>
                  <a:pt x="1933257" y="1938020"/>
                </a:lnTo>
                <a:lnTo>
                  <a:pt x="1938020" y="1938020"/>
                </a:lnTo>
                <a:lnTo>
                  <a:pt x="1938020" y="1942782"/>
                </a:lnTo>
                <a:close/>
              </a:path>
            </a:pathLst>
          </a:custGeom>
          <a:solidFill>
            <a:srgbClr val="FF0000"/>
          </a:solidFill>
        </p:spPr>
        <p:txBody>
          <a:bodyPr wrap="square" lIns="0" tIns="0" rIns="0" bIns="0" rtlCol="0"/>
          <a:lstStyle/>
          <a:p>
            <a:endParaRPr/>
          </a:p>
        </p:txBody>
      </p:sp>
      <p:sp>
        <p:nvSpPr>
          <p:cNvPr id="12" name="object 12"/>
          <p:cNvSpPr txBox="1"/>
          <p:nvPr/>
        </p:nvSpPr>
        <p:spPr>
          <a:xfrm>
            <a:off x="410209" y="4533265"/>
            <a:ext cx="1556385" cy="1855470"/>
          </a:xfrm>
          <a:prstGeom prst="rect">
            <a:avLst/>
          </a:prstGeom>
          <a:solidFill>
            <a:srgbClr val="FF0000"/>
          </a:solidFill>
          <a:ln w="28575">
            <a:solidFill>
              <a:srgbClr val="2D2DFF"/>
            </a:solidFill>
          </a:ln>
        </p:spPr>
        <p:txBody>
          <a:bodyPr vert="horz" wrap="square" lIns="0" tIns="13335" rIns="0" bIns="0" rtlCol="0">
            <a:spAutoFit/>
          </a:bodyPr>
          <a:lstStyle/>
          <a:p>
            <a:pPr marL="12700" marR="5080" algn="just">
              <a:lnSpc>
                <a:spcPct val="100000"/>
              </a:lnSpc>
              <a:spcBef>
                <a:spcPts val="105"/>
              </a:spcBef>
            </a:pPr>
            <a:r>
              <a:rPr sz="2000" b="1" dirty="0">
                <a:latin typeface="宋体" panose="02010600030101010101" pitchFamily="2" charset="-122"/>
                <a:cs typeface="宋体" panose="02010600030101010101" pitchFamily="2" charset="-122"/>
              </a:rPr>
              <a:t>权力分配、</a:t>
            </a:r>
            <a:r>
              <a:rPr sz="2000" b="1" spc="-5" dirty="0">
                <a:latin typeface="宋体" panose="02010600030101010101" pitchFamily="2" charset="-122"/>
                <a:cs typeface="宋体" panose="02010600030101010101" pitchFamily="2" charset="-122"/>
              </a:rPr>
              <a:t>机 </a:t>
            </a:r>
            <a:r>
              <a:rPr sz="2000" b="1" dirty="0">
                <a:latin typeface="宋体" panose="02010600030101010101" pitchFamily="2" charset="-122"/>
                <a:cs typeface="宋体" panose="02010600030101010101" pitchFamily="2" charset="-122"/>
              </a:rPr>
              <a:t>构设置和运</a:t>
            </a:r>
            <a:r>
              <a:rPr sz="2000" b="1" spc="-5" dirty="0">
                <a:latin typeface="宋体" panose="02010600030101010101" pitchFamily="2" charset="-122"/>
                <a:cs typeface="宋体" panose="02010600030101010101" pitchFamily="2" charset="-122"/>
              </a:rPr>
              <a:t>行 </a:t>
            </a:r>
            <a:r>
              <a:rPr sz="2000" b="1" dirty="0">
                <a:latin typeface="宋体" panose="02010600030101010101" pitchFamily="2" charset="-122"/>
                <a:cs typeface="宋体" panose="02010600030101010101" pitchFamily="2" charset="-122"/>
              </a:rPr>
              <a:t>为主的政治</a:t>
            </a:r>
            <a:r>
              <a:rPr sz="2000" b="1" spc="-5" dirty="0">
                <a:latin typeface="宋体" panose="02010600030101010101" pitchFamily="2" charset="-122"/>
                <a:cs typeface="宋体" panose="02010600030101010101" pitchFamily="2" charset="-122"/>
              </a:rPr>
              <a:t>体 </a:t>
            </a:r>
            <a:r>
              <a:rPr sz="2000" b="1" dirty="0">
                <a:latin typeface="宋体" panose="02010600030101010101" pitchFamily="2" charset="-122"/>
                <a:cs typeface="宋体" panose="02010600030101010101" pitchFamily="2" charset="-122"/>
              </a:rPr>
              <a:t>制规定了国</a:t>
            </a:r>
            <a:r>
              <a:rPr sz="2000" b="1" spc="-5" dirty="0">
                <a:latin typeface="宋体" panose="02010600030101010101" pitchFamily="2" charset="-122"/>
                <a:cs typeface="宋体" panose="02010600030101010101" pitchFamily="2" charset="-122"/>
              </a:rPr>
              <a:t>家 </a:t>
            </a:r>
            <a:r>
              <a:rPr sz="2000" b="1" dirty="0">
                <a:latin typeface="宋体" panose="02010600030101010101" pitchFamily="2" charset="-122"/>
                <a:cs typeface="宋体" panose="02010600030101010101" pitchFamily="2" charset="-122"/>
              </a:rPr>
              <a:t>制度的基本</a:t>
            </a:r>
            <a:r>
              <a:rPr sz="2000" b="1" spc="-5" dirty="0">
                <a:latin typeface="宋体" panose="02010600030101010101" pitchFamily="2" charset="-122"/>
                <a:cs typeface="宋体" panose="02010600030101010101" pitchFamily="2" charset="-122"/>
              </a:rPr>
              <a:t>框 架</a:t>
            </a:r>
            <a:endParaRPr sz="2000" dirty="0">
              <a:latin typeface="宋体" panose="02010600030101010101" pitchFamily="2" charset="-122"/>
              <a:cs typeface="宋体" panose="02010600030101010101" pitchFamily="2" charset="-122"/>
            </a:endParaRPr>
          </a:p>
        </p:txBody>
      </p:sp>
      <p:sp>
        <p:nvSpPr>
          <p:cNvPr id="13" name="object 13"/>
          <p:cNvSpPr txBox="1"/>
          <p:nvPr/>
        </p:nvSpPr>
        <p:spPr>
          <a:xfrm>
            <a:off x="9344840" y="4247129"/>
            <a:ext cx="1045844" cy="941069"/>
          </a:xfrm>
          <a:prstGeom prst="rect">
            <a:avLst/>
          </a:prstGeom>
          <a:solidFill>
            <a:srgbClr val="FF0000"/>
          </a:solidFill>
          <a:ln w="28575">
            <a:solidFill>
              <a:srgbClr val="2D2DFF"/>
            </a:solidFill>
          </a:ln>
        </p:spPr>
        <p:txBody>
          <a:bodyPr vert="horz" wrap="square" lIns="0" tIns="13335" rIns="0" bIns="0" rtlCol="0">
            <a:spAutoFit/>
          </a:bodyPr>
          <a:lstStyle/>
          <a:p>
            <a:pPr marL="12700" marR="5080" algn="just">
              <a:lnSpc>
                <a:spcPct val="100000"/>
              </a:lnSpc>
              <a:spcBef>
                <a:spcPts val="105"/>
              </a:spcBef>
            </a:pPr>
            <a:r>
              <a:rPr sz="2000" b="1" dirty="0">
                <a:latin typeface="宋体" panose="02010600030101010101" pitchFamily="2" charset="-122"/>
                <a:cs typeface="宋体" panose="02010600030101010101" pitchFamily="2" charset="-122"/>
              </a:rPr>
              <a:t>社会治</a:t>
            </a:r>
            <a:r>
              <a:rPr sz="2000" b="1" spc="-5" dirty="0">
                <a:latin typeface="宋体" panose="02010600030101010101" pitchFamily="2" charset="-122"/>
                <a:cs typeface="宋体" panose="02010600030101010101" pitchFamily="2" charset="-122"/>
              </a:rPr>
              <a:t>理 </a:t>
            </a:r>
            <a:r>
              <a:rPr sz="2000" b="1" dirty="0">
                <a:latin typeface="宋体" panose="02010600030101010101" pitchFamily="2" charset="-122"/>
                <a:cs typeface="宋体" panose="02010600030101010101" pitchFamily="2" charset="-122"/>
              </a:rPr>
              <a:t>是国家</a:t>
            </a:r>
            <a:r>
              <a:rPr sz="2000" b="1" spc="-5" dirty="0">
                <a:latin typeface="宋体" panose="02010600030101010101" pitchFamily="2" charset="-122"/>
                <a:cs typeface="宋体" panose="02010600030101010101" pitchFamily="2" charset="-122"/>
              </a:rPr>
              <a:t>关 </a:t>
            </a:r>
            <a:r>
              <a:rPr sz="2000" b="1" dirty="0">
                <a:latin typeface="宋体" panose="02010600030101010101" pitchFamily="2" charset="-122"/>
                <a:cs typeface="宋体" panose="02010600030101010101" pitchFamily="2" charset="-122"/>
              </a:rPr>
              <a:t>注的重</a:t>
            </a:r>
            <a:r>
              <a:rPr sz="2000" b="1" spc="-5" dirty="0">
                <a:latin typeface="宋体" panose="02010600030101010101" pitchFamily="2" charset="-122"/>
                <a:cs typeface="宋体" panose="02010600030101010101" pitchFamily="2" charset="-122"/>
              </a:rPr>
              <a:t>点</a:t>
            </a:r>
            <a:endParaRPr sz="2000" dirty="0">
              <a:latin typeface="宋体" panose="02010600030101010101" pitchFamily="2" charset="-122"/>
              <a:cs typeface="宋体" panose="02010600030101010101" pitchFamily="2" charset="-122"/>
            </a:endParaRPr>
          </a:p>
        </p:txBody>
      </p:sp>
      <p:sp>
        <p:nvSpPr>
          <p:cNvPr id="14" name="object 14"/>
          <p:cNvSpPr txBox="1"/>
          <p:nvPr/>
        </p:nvSpPr>
        <p:spPr>
          <a:xfrm>
            <a:off x="3558721" y="4395084"/>
            <a:ext cx="3088005" cy="941069"/>
          </a:xfrm>
          <a:prstGeom prst="rect">
            <a:avLst/>
          </a:prstGeom>
          <a:solidFill>
            <a:srgbClr val="FF0000"/>
          </a:solidFill>
          <a:ln w="28575">
            <a:solidFill>
              <a:srgbClr val="2D2DFF"/>
            </a:solidFill>
          </a:ln>
        </p:spPr>
        <p:txBody>
          <a:bodyPr vert="horz" wrap="square" lIns="0" tIns="13335" rIns="0" bIns="0" rtlCol="0">
            <a:spAutoFit/>
          </a:bodyPr>
          <a:lstStyle/>
          <a:p>
            <a:pPr marL="12700" marR="5080" algn="just">
              <a:lnSpc>
                <a:spcPct val="100000"/>
              </a:lnSpc>
              <a:spcBef>
                <a:spcPts val="105"/>
              </a:spcBef>
            </a:pPr>
            <a:r>
              <a:rPr sz="2000" b="1" dirty="0">
                <a:latin typeface="宋体" panose="02010600030101010101" pitchFamily="2" charset="-122"/>
                <a:cs typeface="宋体" panose="02010600030101010101" pitchFamily="2" charset="-122"/>
              </a:rPr>
              <a:t>人事管理、法律、民族、</a:t>
            </a:r>
            <a:r>
              <a:rPr sz="2000" b="1" spc="-5" dirty="0">
                <a:latin typeface="宋体" panose="02010600030101010101" pitchFamily="2" charset="-122"/>
                <a:cs typeface="宋体" panose="02010600030101010101" pitchFamily="2" charset="-122"/>
              </a:rPr>
              <a:t>外 </a:t>
            </a:r>
            <a:r>
              <a:rPr sz="2000" b="1" dirty="0">
                <a:latin typeface="宋体" panose="02010600030101010101" pitchFamily="2" charset="-122"/>
                <a:cs typeface="宋体" panose="02010600030101010101" pitchFamily="2" charset="-122"/>
              </a:rPr>
              <a:t>交、财政都是国家制度不</a:t>
            </a:r>
            <a:r>
              <a:rPr sz="2000" b="1" spc="-5" dirty="0">
                <a:latin typeface="宋体" panose="02010600030101010101" pitchFamily="2" charset="-122"/>
                <a:cs typeface="宋体" panose="02010600030101010101" pitchFamily="2" charset="-122"/>
              </a:rPr>
              <a:t>可 </a:t>
            </a:r>
            <a:r>
              <a:rPr sz="2000" b="1" dirty="0">
                <a:latin typeface="宋体" panose="02010600030101010101" pitchFamily="2" charset="-122"/>
                <a:cs typeface="宋体" panose="02010600030101010101" pitchFamily="2" charset="-122"/>
              </a:rPr>
              <a:t>缺的重要组成部</a:t>
            </a:r>
            <a:r>
              <a:rPr sz="2000" b="1" spc="-5" dirty="0">
                <a:latin typeface="宋体" panose="02010600030101010101" pitchFamily="2" charset="-122"/>
                <a:cs typeface="宋体" panose="02010600030101010101" pitchFamily="2" charset="-122"/>
              </a:rPr>
              <a:t>分</a:t>
            </a:r>
            <a:endParaRPr sz="2000" dirty="0">
              <a:latin typeface="宋体" panose="02010600030101010101" pitchFamily="2" charset="-122"/>
              <a:cs typeface="宋体" panose="02010600030101010101" pitchFamily="2" charset="-122"/>
            </a:endParaRPr>
          </a:p>
        </p:txBody>
      </p:sp>
      <p:sp>
        <p:nvSpPr>
          <p:cNvPr id="18" name="object 18"/>
          <p:cNvSpPr txBox="1"/>
          <p:nvPr/>
        </p:nvSpPr>
        <p:spPr>
          <a:xfrm>
            <a:off x="5459392" y="5567186"/>
            <a:ext cx="5533390" cy="756920"/>
          </a:xfrm>
          <a:prstGeom prst="rect">
            <a:avLst/>
          </a:prstGeom>
          <a:solidFill>
            <a:srgbClr val="FF0000"/>
          </a:solidFill>
          <a:ln w="28575">
            <a:solidFill>
              <a:srgbClr val="2D2DFF"/>
            </a:solidFill>
          </a:ln>
        </p:spPr>
        <p:txBody>
          <a:bodyPr vert="horz" wrap="square" lIns="0" tIns="12700" rIns="0" bIns="0" rtlCol="0">
            <a:spAutoFit/>
          </a:bodyPr>
          <a:lstStyle/>
          <a:p>
            <a:pPr marL="12700" marR="5080">
              <a:lnSpc>
                <a:spcPct val="100000"/>
              </a:lnSpc>
              <a:spcBef>
                <a:spcPts val="100"/>
              </a:spcBef>
            </a:pPr>
            <a:r>
              <a:rPr sz="2400" b="1" dirty="0">
                <a:latin typeface="楷体" panose="02010609060101010101" charset="-122"/>
                <a:cs typeface="楷体" panose="02010609060101010101" charset="-122"/>
              </a:rPr>
              <a:t>了解中外历史上货币发行和使用的情况</a:t>
            </a:r>
            <a:r>
              <a:rPr sz="2400" b="1" spc="-10" dirty="0">
                <a:latin typeface="楷体" panose="02010609060101010101" charset="-122"/>
                <a:cs typeface="楷体" panose="02010609060101010101" charset="-122"/>
              </a:rPr>
              <a:t>， </a:t>
            </a:r>
            <a:r>
              <a:rPr sz="2400" b="1" dirty="0">
                <a:latin typeface="楷体" panose="02010609060101010101" charset="-122"/>
                <a:cs typeface="楷体" panose="02010609060101010101" charset="-122"/>
              </a:rPr>
              <a:t>以及现代世界货币体系的形成</a:t>
            </a:r>
            <a:r>
              <a:rPr sz="2400" b="1" spc="-5" dirty="0">
                <a:latin typeface="楷体" panose="02010609060101010101" charset="-122"/>
                <a:cs typeface="楷体" panose="02010609060101010101" charset="-122"/>
              </a:rPr>
              <a:t>……</a:t>
            </a:r>
            <a:endParaRPr sz="2400" dirty="0">
              <a:latin typeface="楷体" panose="02010609060101010101" charset="-122"/>
              <a:cs typeface="楷体" panose="02010609060101010101" charset="-122"/>
            </a:endParaRPr>
          </a:p>
        </p:txBody>
      </p:sp>
      <p:sp>
        <p:nvSpPr>
          <p:cNvPr id="19" name="object 19"/>
          <p:cNvSpPr/>
          <p:nvPr/>
        </p:nvSpPr>
        <p:spPr>
          <a:xfrm rot="19330905">
            <a:off x="2883428" y="3383465"/>
            <a:ext cx="387947" cy="1357866"/>
          </a:xfrm>
          <a:custGeom>
            <a:avLst/>
            <a:gdLst/>
            <a:ahLst/>
            <a:cxnLst/>
            <a:rect l="l" t="t" r="r" b="b"/>
            <a:pathLst>
              <a:path w="257175" h="1840864">
                <a:moveTo>
                  <a:pt x="127271" y="1727134"/>
                </a:moveTo>
                <a:lnTo>
                  <a:pt x="99236" y="1677829"/>
                </a:lnTo>
                <a:lnTo>
                  <a:pt x="117767" y="0"/>
                </a:lnTo>
                <a:lnTo>
                  <a:pt x="174917" y="635"/>
                </a:lnTo>
                <a:lnTo>
                  <a:pt x="156386" y="1678468"/>
                </a:lnTo>
                <a:lnTo>
                  <a:pt x="127271" y="1727134"/>
                </a:lnTo>
                <a:close/>
              </a:path>
              <a:path w="257175" h="1840864">
                <a:moveTo>
                  <a:pt x="126022" y="1840547"/>
                </a:moveTo>
                <a:lnTo>
                  <a:pt x="3695" y="1625422"/>
                </a:lnTo>
                <a:lnTo>
                  <a:pt x="0" y="1609750"/>
                </a:lnTo>
                <a:lnTo>
                  <a:pt x="507" y="1605699"/>
                </a:lnTo>
                <a:lnTo>
                  <a:pt x="30086" y="1582762"/>
                </a:lnTo>
                <a:lnTo>
                  <a:pt x="34124" y="1583270"/>
                </a:lnTo>
                <a:lnTo>
                  <a:pt x="99236" y="1677829"/>
                </a:lnTo>
                <a:lnTo>
                  <a:pt x="98069" y="1783524"/>
                </a:lnTo>
                <a:lnTo>
                  <a:pt x="155219" y="1784159"/>
                </a:lnTo>
                <a:lnTo>
                  <a:pt x="159756" y="1784159"/>
                </a:lnTo>
                <a:lnTo>
                  <a:pt x="126022" y="1840547"/>
                </a:lnTo>
                <a:close/>
              </a:path>
              <a:path w="257175" h="1840864">
                <a:moveTo>
                  <a:pt x="159756" y="1784159"/>
                </a:moveTo>
                <a:lnTo>
                  <a:pt x="155219" y="1784159"/>
                </a:lnTo>
                <a:lnTo>
                  <a:pt x="156386" y="1678468"/>
                </a:lnTo>
                <a:lnTo>
                  <a:pt x="204025" y="1598841"/>
                </a:lnTo>
                <a:lnTo>
                  <a:pt x="227634" y="1584947"/>
                </a:lnTo>
                <a:lnTo>
                  <a:pt x="231698" y="1585099"/>
                </a:lnTo>
                <a:lnTo>
                  <a:pt x="257111" y="1612582"/>
                </a:lnTo>
                <a:lnTo>
                  <a:pt x="256946" y="1616659"/>
                </a:lnTo>
                <a:lnTo>
                  <a:pt x="256209" y="1620672"/>
                </a:lnTo>
                <a:lnTo>
                  <a:pt x="254901" y="1624533"/>
                </a:lnTo>
                <a:lnTo>
                  <a:pt x="253072" y="1628178"/>
                </a:lnTo>
                <a:lnTo>
                  <a:pt x="159756" y="1784159"/>
                </a:lnTo>
                <a:close/>
              </a:path>
              <a:path w="257175" h="1840864">
                <a:moveTo>
                  <a:pt x="155219" y="1784159"/>
                </a:moveTo>
                <a:lnTo>
                  <a:pt x="98069" y="1783524"/>
                </a:lnTo>
                <a:lnTo>
                  <a:pt x="99236" y="1677829"/>
                </a:lnTo>
                <a:lnTo>
                  <a:pt x="127271" y="1727134"/>
                </a:lnTo>
                <a:lnTo>
                  <a:pt x="102120" y="1769173"/>
                </a:lnTo>
                <a:lnTo>
                  <a:pt x="151485" y="1769719"/>
                </a:lnTo>
                <a:lnTo>
                  <a:pt x="155378" y="1769719"/>
                </a:lnTo>
                <a:lnTo>
                  <a:pt x="155219" y="1784159"/>
                </a:lnTo>
                <a:close/>
              </a:path>
              <a:path w="257175" h="1840864">
                <a:moveTo>
                  <a:pt x="155378" y="1769719"/>
                </a:moveTo>
                <a:lnTo>
                  <a:pt x="151485" y="1769719"/>
                </a:lnTo>
                <a:lnTo>
                  <a:pt x="127271" y="1727134"/>
                </a:lnTo>
                <a:lnTo>
                  <a:pt x="156386" y="1678468"/>
                </a:lnTo>
                <a:lnTo>
                  <a:pt x="155378" y="1769719"/>
                </a:lnTo>
                <a:close/>
              </a:path>
              <a:path w="257175" h="1840864">
                <a:moveTo>
                  <a:pt x="151485" y="1769719"/>
                </a:moveTo>
                <a:lnTo>
                  <a:pt x="102120" y="1769173"/>
                </a:lnTo>
                <a:lnTo>
                  <a:pt x="127271" y="1727134"/>
                </a:lnTo>
                <a:lnTo>
                  <a:pt x="151485" y="1769719"/>
                </a:lnTo>
                <a:close/>
              </a:path>
            </a:pathLst>
          </a:custGeom>
          <a:solidFill>
            <a:srgbClr val="311AEA"/>
          </a:solidFill>
          <a:ln>
            <a:solidFill>
              <a:srgbClr val="2D2DFF"/>
            </a:solidFill>
          </a:ln>
        </p:spPr>
        <p:txBody>
          <a:bodyPr wrap="square" lIns="0" tIns="0" rIns="0" bIns="0" rtlCol="0"/>
          <a:lstStyle/>
          <a:p>
            <a:endParaRPr/>
          </a:p>
        </p:txBody>
      </p:sp>
      <p:sp>
        <p:nvSpPr>
          <p:cNvPr id="23" name="文本框 22">
            <a:extLst>
              <a:ext uri="{FF2B5EF4-FFF2-40B4-BE49-F238E27FC236}">
                <a16:creationId xmlns:a16="http://schemas.microsoft.com/office/drawing/2014/main" id="{F60CAC99-2900-53DD-3C03-EEFE3406D9C4}"/>
              </a:ext>
            </a:extLst>
          </p:cNvPr>
          <p:cNvSpPr txBox="1"/>
          <p:nvPr/>
        </p:nvSpPr>
        <p:spPr>
          <a:xfrm>
            <a:off x="744219" y="544265"/>
            <a:ext cx="9795874" cy="461665"/>
          </a:xfrm>
          <a:prstGeom prst="rect">
            <a:avLst/>
          </a:prstGeom>
          <a:solidFill>
            <a:srgbClr val="FFC000"/>
          </a:solidFill>
          <a:ln w="28575">
            <a:solidFill>
              <a:srgbClr val="2D2DFF"/>
            </a:solidFill>
          </a:ln>
        </p:spPr>
        <p:txBody>
          <a:bodyPr wrap="square">
            <a:spAutoFit/>
          </a:bodyPr>
          <a:lstStyle/>
          <a:p>
            <a:r>
              <a:rPr lang="zh-CN" altLang="en-US" sz="2400" b="1" dirty="0"/>
              <a:t>选择性必修 专题层次：模块专题</a:t>
            </a:r>
            <a:r>
              <a:rPr lang="en-US" altLang="zh-CN" sz="2400" b="1" dirty="0"/>
              <a:t>——</a:t>
            </a:r>
            <a:r>
              <a:rPr lang="zh-CN" altLang="en-US" sz="2400" b="1" dirty="0"/>
              <a:t>依据时序小专题</a:t>
            </a:r>
            <a:r>
              <a:rPr lang="en-US" altLang="zh-CN" sz="2400" b="1" dirty="0"/>
              <a:t>—— </a:t>
            </a:r>
            <a:r>
              <a:rPr lang="zh-CN" altLang="en-US" sz="2400" b="1" dirty="0"/>
              <a:t>重要内容</a:t>
            </a:r>
          </a:p>
        </p:txBody>
      </p:sp>
      <p:sp>
        <p:nvSpPr>
          <p:cNvPr id="25" name="文本框 24">
            <a:extLst>
              <a:ext uri="{FF2B5EF4-FFF2-40B4-BE49-F238E27FC236}">
                <a16:creationId xmlns:a16="http://schemas.microsoft.com/office/drawing/2014/main" id="{C965E994-8416-A987-9B13-D6D0BCAD1610}"/>
              </a:ext>
            </a:extLst>
          </p:cNvPr>
          <p:cNvSpPr txBox="1"/>
          <p:nvPr/>
        </p:nvSpPr>
        <p:spPr>
          <a:xfrm>
            <a:off x="7512208" y="2706203"/>
            <a:ext cx="1330778" cy="830997"/>
          </a:xfrm>
          <a:prstGeom prst="rect">
            <a:avLst/>
          </a:prstGeom>
          <a:solidFill>
            <a:srgbClr val="FF0000"/>
          </a:solidFill>
          <a:ln w="28575">
            <a:solidFill>
              <a:srgbClr val="2D2DFF"/>
            </a:solidFill>
          </a:ln>
        </p:spPr>
        <p:txBody>
          <a:bodyPr wrap="square" rtlCol="0">
            <a:spAutoFit/>
          </a:bodyPr>
          <a:lstStyle/>
          <a:p>
            <a:pPr algn="ctr"/>
            <a:r>
              <a:rPr lang="zh-CN" altLang="en-US" sz="2400" b="1" dirty="0">
                <a:latin typeface="+mj-ea"/>
                <a:ea typeface="+mj-ea"/>
              </a:rPr>
              <a:t>货币与税收</a:t>
            </a:r>
          </a:p>
        </p:txBody>
      </p:sp>
      <p:sp>
        <p:nvSpPr>
          <p:cNvPr id="26" name="文本框 25">
            <a:extLst>
              <a:ext uri="{FF2B5EF4-FFF2-40B4-BE49-F238E27FC236}">
                <a16:creationId xmlns:a16="http://schemas.microsoft.com/office/drawing/2014/main" id="{C4ED4A70-47F5-9CD8-5060-70B39AEE0662}"/>
              </a:ext>
            </a:extLst>
          </p:cNvPr>
          <p:cNvSpPr txBox="1"/>
          <p:nvPr/>
        </p:nvSpPr>
        <p:spPr>
          <a:xfrm>
            <a:off x="9011330" y="2716570"/>
            <a:ext cx="1981452" cy="830997"/>
          </a:xfrm>
          <a:prstGeom prst="rect">
            <a:avLst/>
          </a:prstGeom>
          <a:solidFill>
            <a:srgbClr val="FF0000"/>
          </a:solidFill>
          <a:ln w="28575">
            <a:solidFill>
              <a:srgbClr val="2D2DFF"/>
            </a:solidFill>
          </a:ln>
        </p:spPr>
        <p:txBody>
          <a:bodyPr wrap="square" rtlCol="0">
            <a:spAutoFit/>
          </a:bodyPr>
          <a:lstStyle/>
          <a:p>
            <a:pPr algn="ctr"/>
            <a:r>
              <a:rPr lang="zh-CN" altLang="en-US" sz="2400" b="1" dirty="0">
                <a:latin typeface="+mj-ea"/>
                <a:ea typeface="+mj-ea"/>
              </a:rPr>
              <a:t>基层治理</a:t>
            </a:r>
            <a:endParaRPr lang="en-US" altLang="zh-CN" sz="2400" b="1" dirty="0">
              <a:latin typeface="+mj-ea"/>
              <a:ea typeface="+mj-ea"/>
            </a:endParaRPr>
          </a:p>
          <a:p>
            <a:pPr algn="ctr"/>
            <a:r>
              <a:rPr lang="zh-CN" altLang="en-US" sz="2400" b="1" dirty="0">
                <a:latin typeface="+mj-ea"/>
                <a:ea typeface="+mj-ea"/>
              </a:rPr>
              <a:t>与社会保障</a:t>
            </a:r>
          </a:p>
        </p:txBody>
      </p:sp>
      <p:sp>
        <p:nvSpPr>
          <p:cNvPr id="27" name="object 19">
            <a:extLst>
              <a:ext uri="{FF2B5EF4-FFF2-40B4-BE49-F238E27FC236}">
                <a16:creationId xmlns:a16="http://schemas.microsoft.com/office/drawing/2014/main" id="{F9998800-E000-0D69-49F7-C9771A9E952A}"/>
              </a:ext>
            </a:extLst>
          </p:cNvPr>
          <p:cNvSpPr/>
          <p:nvPr/>
        </p:nvSpPr>
        <p:spPr>
          <a:xfrm rot="21406416">
            <a:off x="4347912" y="3510529"/>
            <a:ext cx="392862" cy="902654"/>
          </a:xfrm>
          <a:custGeom>
            <a:avLst/>
            <a:gdLst/>
            <a:ahLst/>
            <a:cxnLst/>
            <a:rect l="l" t="t" r="r" b="b"/>
            <a:pathLst>
              <a:path w="257175" h="1840864">
                <a:moveTo>
                  <a:pt x="127271" y="1727134"/>
                </a:moveTo>
                <a:lnTo>
                  <a:pt x="99236" y="1677829"/>
                </a:lnTo>
                <a:lnTo>
                  <a:pt x="117767" y="0"/>
                </a:lnTo>
                <a:lnTo>
                  <a:pt x="174917" y="635"/>
                </a:lnTo>
                <a:lnTo>
                  <a:pt x="156386" y="1678468"/>
                </a:lnTo>
                <a:lnTo>
                  <a:pt x="127271" y="1727134"/>
                </a:lnTo>
                <a:close/>
              </a:path>
              <a:path w="257175" h="1840864">
                <a:moveTo>
                  <a:pt x="126022" y="1840547"/>
                </a:moveTo>
                <a:lnTo>
                  <a:pt x="3695" y="1625422"/>
                </a:lnTo>
                <a:lnTo>
                  <a:pt x="0" y="1609750"/>
                </a:lnTo>
                <a:lnTo>
                  <a:pt x="507" y="1605699"/>
                </a:lnTo>
                <a:lnTo>
                  <a:pt x="30086" y="1582762"/>
                </a:lnTo>
                <a:lnTo>
                  <a:pt x="34124" y="1583270"/>
                </a:lnTo>
                <a:lnTo>
                  <a:pt x="99236" y="1677829"/>
                </a:lnTo>
                <a:lnTo>
                  <a:pt x="98069" y="1783524"/>
                </a:lnTo>
                <a:lnTo>
                  <a:pt x="155219" y="1784159"/>
                </a:lnTo>
                <a:lnTo>
                  <a:pt x="159756" y="1784159"/>
                </a:lnTo>
                <a:lnTo>
                  <a:pt x="126022" y="1840547"/>
                </a:lnTo>
                <a:close/>
              </a:path>
              <a:path w="257175" h="1840864">
                <a:moveTo>
                  <a:pt x="159756" y="1784159"/>
                </a:moveTo>
                <a:lnTo>
                  <a:pt x="155219" y="1784159"/>
                </a:lnTo>
                <a:lnTo>
                  <a:pt x="156386" y="1678468"/>
                </a:lnTo>
                <a:lnTo>
                  <a:pt x="204025" y="1598841"/>
                </a:lnTo>
                <a:lnTo>
                  <a:pt x="227634" y="1584947"/>
                </a:lnTo>
                <a:lnTo>
                  <a:pt x="231698" y="1585099"/>
                </a:lnTo>
                <a:lnTo>
                  <a:pt x="257111" y="1612582"/>
                </a:lnTo>
                <a:lnTo>
                  <a:pt x="256946" y="1616659"/>
                </a:lnTo>
                <a:lnTo>
                  <a:pt x="256209" y="1620672"/>
                </a:lnTo>
                <a:lnTo>
                  <a:pt x="254901" y="1624533"/>
                </a:lnTo>
                <a:lnTo>
                  <a:pt x="253072" y="1628178"/>
                </a:lnTo>
                <a:lnTo>
                  <a:pt x="159756" y="1784159"/>
                </a:lnTo>
                <a:close/>
              </a:path>
              <a:path w="257175" h="1840864">
                <a:moveTo>
                  <a:pt x="155219" y="1784159"/>
                </a:moveTo>
                <a:lnTo>
                  <a:pt x="98069" y="1783524"/>
                </a:lnTo>
                <a:lnTo>
                  <a:pt x="99236" y="1677829"/>
                </a:lnTo>
                <a:lnTo>
                  <a:pt x="127271" y="1727134"/>
                </a:lnTo>
                <a:lnTo>
                  <a:pt x="102120" y="1769173"/>
                </a:lnTo>
                <a:lnTo>
                  <a:pt x="151485" y="1769719"/>
                </a:lnTo>
                <a:lnTo>
                  <a:pt x="155378" y="1769719"/>
                </a:lnTo>
                <a:lnTo>
                  <a:pt x="155219" y="1784159"/>
                </a:lnTo>
                <a:close/>
              </a:path>
              <a:path w="257175" h="1840864">
                <a:moveTo>
                  <a:pt x="155378" y="1769719"/>
                </a:moveTo>
                <a:lnTo>
                  <a:pt x="151485" y="1769719"/>
                </a:lnTo>
                <a:lnTo>
                  <a:pt x="127271" y="1727134"/>
                </a:lnTo>
                <a:lnTo>
                  <a:pt x="156386" y="1678468"/>
                </a:lnTo>
                <a:lnTo>
                  <a:pt x="155378" y="1769719"/>
                </a:lnTo>
                <a:close/>
              </a:path>
              <a:path w="257175" h="1840864">
                <a:moveTo>
                  <a:pt x="151485" y="1769719"/>
                </a:moveTo>
                <a:lnTo>
                  <a:pt x="102120" y="1769173"/>
                </a:lnTo>
                <a:lnTo>
                  <a:pt x="127271" y="1727134"/>
                </a:lnTo>
                <a:lnTo>
                  <a:pt x="151485" y="1769719"/>
                </a:lnTo>
                <a:close/>
              </a:path>
            </a:pathLst>
          </a:custGeom>
          <a:solidFill>
            <a:srgbClr val="311AEA"/>
          </a:solidFill>
          <a:ln>
            <a:solidFill>
              <a:srgbClr val="2D2DFF"/>
            </a:solidFill>
          </a:ln>
        </p:spPr>
        <p:txBody>
          <a:bodyPr wrap="square" lIns="0" tIns="0" rIns="0" bIns="0" rtlCol="0"/>
          <a:lstStyle/>
          <a:p>
            <a:endParaRPr/>
          </a:p>
        </p:txBody>
      </p:sp>
      <p:sp>
        <p:nvSpPr>
          <p:cNvPr id="28" name="object 19">
            <a:extLst>
              <a:ext uri="{FF2B5EF4-FFF2-40B4-BE49-F238E27FC236}">
                <a16:creationId xmlns:a16="http://schemas.microsoft.com/office/drawing/2014/main" id="{39BCC296-A0BD-F671-B849-18F724A55AC7}"/>
              </a:ext>
            </a:extLst>
          </p:cNvPr>
          <p:cNvSpPr/>
          <p:nvPr/>
        </p:nvSpPr>
        <p:spPr>
          <a:xfrm rot="759301">
            <a:off x="5863428" y="3556593"/>
            <a:ext cx="392862" cy="862118"/>
          </a:xfrm>
          <a:custGeom>
            <a:avLst/>
            <a:gdLst/>
            <a:ahLst/>
            <a:cxnLst/>
            <a:rect l="l" t="t" r="r" b="b"/>
            <a:pathLst>
              <a:path w="257175" h="1840864">
                <a:moveTo>
                  <a:pt x="127271" y="1727134"/>
                </a:moveTo>
                <a:lnTo>
                  <a:pt x="99236" y="1677829"/>
                </a:lnTo>
                <a:lnTo>
                  <a:pt x="117767" y="0"/>
                </a:lnTo>
                <a:lnTo>
                  <a:pt x="174917" y="635"/>
                </a:lnTo>
                <a:lnTo>
                  <a:pt x="156386" y="1678468"/>
                </a:lnTo>
                <a:lnTo>
                  <a:pt x="127271" y="1727134"/>
                </a:lnTo>
                <a:close/>
              </a:path>
              <a:path w="257175" h="1840864">
                <a:moveTo>
                  <a:pt x="126022" y="1840547"/>
                </a:moveTo>
                <a:lnTo>
                  <a:pt x="3695" y="1625422"/>
                </a:lnTo>
                <a:lnTo>
                  <a:pt x="0" y="1609750"/>
                </a:lnTo>
                <a:lnTo>
                  <a:pt x="507" y="1605699"/>
                </a:lnTo>
                <a:lnTo>
                  <a:pt x="30086" y="1582762"/>
                </a:lnTo>
                <a:lnTo>
                  <a:pt x="34124" y="1583270"/>
                </a:lnTo>
                <a:lnTo>
                  <a:pt x="99236" y="1677829"/>
                </a:lnTo>
                <a:lnTo>
                  <a:pt x="98069" y="1783524"/>
                </a:lnTo>
                <a:lnTo>
                  <a:pt x="155219" y="1784159"/>
                </a:lnTo>
                <a:lnTo>
                  <a:pt x="159756" y="1784159"/>
                </a:lnTo>
                <a:lnTo>
                  <a:pt x="126022" y="1840547"/>
                </a:lnTo>
                <a:close/>
              </a:path>
              <a:path w="257175" h="1840864">
                <a:moveTo>
                  <a:pt x="159756" y="1784159"/>
                </a:moveTo>
                <a:lnTo>
                  <a:pt x="155219" y="1784159"/>
                </a:lnTo>
                <a:lnTo>
                  <a:pt x="156386" y="1678468"/>
                </a:lnTo>
                <a:lnTo>
                  <a:pt x="204025" y="1598841"/>
                </a:lnTo>
                <a:lnTo>
                  <a:pt x="227634" y="1584947"/>
                </a:lnTo>
                <a:lnTo>
                  <a:pt x="231698" y="1585099"/>
                </a:lnTo>
                <a:lnTo>
                  <a:pt x="257111" y="1612582"/>
                </a:lnTo>
                <a:lnTo>
                  <a:pt x="256946" y="1616659"/>
                </a:lnTo>
                <a:lnTo>
                  <a:pt x="256209" y="1620672"/>
                </a:lnTo>
                <a:lnTo>
                  <a:pt x="254901" y="1624533"/>
                </a:lnTo>
                <a:lnTo>
                  <a:pt x="253072" y="1628178"/>
                </a:lnTo>
                <a:lnTo>
                  <a:pt x="159756" y="1784159"/>
                </a:lnTo>
                <a:close/>
              </a:path>
              <a:path w="257175" h="1840864">
                <a:moveTo>
                  <a:pt x="155219" y="1784159"/>
                </a:moveTo>
                <a:lnTo>
                  <a:pt x="98069" y="1783524"/>
                </a:lnTo>
                <a:lnTo>
                  <a:pt x="99236" y="1677829"/>
                </a:lnTo>
                <a:lnTo>
                  <a:pt x="127271" y="1727134"/>
                </a:lnTo>
                <a:lnTo>
                  <a:pt x="102120" y="1769173"/>
                </a:lnTo>
                <a:lnTo>
                  <a:pt x="151485" y="1769719"/>
                </a:lnTo>
                <a:lnTo>
                  <a:pt x="155378" y="1769719"/>
                </a:lnTo>
                <a:lnTo>
                  <a:pt x="155219" y="1784159"/>
                </a:lnTo>
                <a:close/>
              </a:path>
              <a:path w="257175" h="1840864">
                <a:moveTo>
                  <a:pt x="155378" y="1769719"/>
                </a:moveTo>
                <a:lnTo>
                  <a:pt x="151485" y="1769719"/>
                </a:lnTo>
                <a:lnTo>
                  <a:pt x="127271" y="1727134"/>
                </a:lnTo>
                <a:lnTo>
                  <a:pt x="156386" y="1678468"/>
                </a:lnTo>
                <a:lnTo>
                  <a:pt x="155378" y="1769719"/>
                </a:lnTo>
                <a:close/>
              </a:path>
              <a:path w="257175" h="1840864">
                <a:moveTo>
                  <a:pt x="151485" y="1769719"/>
                </a:moveTo>
                <a:lnTo>
                  <a:pt x="102120" y="1769173"/>
                </a:lnTo>
                <a:lnTo>
                  <a:pt x="127271" y="1727134"/>
                </a:lnTo>
                <a:lnTo>
                  <a:pt x="151485" y="1769719"/>
                </a:lnTo>
                <a:close/>
              </a:path>
            </a:pathLst>
          </a:custGeom>
          <a:solidFill>
            <a:srgbClr val="311AEA"/>
          </a:solidFill>
          <a:ln>
            <a:solidFill>
              <a:srgbClr val="2D2DFF"/>
            </a:solidFill>
          </a:ln>
        </p:spPr>
        <p:txBody>
          <a:bodyPr wrap="square" lIns="0" tIns="0" rIns="0" bIns="0" rtlCol="0"/>
          <a:lstStyle/>
          <a:p>
            <a:endParaRPr/>
          </a:p>
        </p:txBody>
      </p:sp>
      <p:sp>
        <p:nvSpPr>
          <p:cNvPr id="29" name="object 19">
            <a:extLst>
              <a:ext uri="{FF2B5EF4-FFF2-40B4-BE49-F238E27FC236}">
                <a16:creationId xmlns:a16="http://schemas.microsoft.com/office/drawing/2014/main" id="{BC67594C-A312-E373-E588-49F837A3D93E}"/>
              </a:ext>
            </a:extLst>
          </p:cNvPr>
          <p:cNvSpPr/>
          <p:nvPr/>
        </p:nvSpPr>
        <p:spPr>
          <a:xfrm>
            <a:off x="7904365" y="3560052"/>
            <a:ext cx="392862" cy="1726944"/>
          </a:xfrm>
          <a:custGeom>
            <a:avLst/>
            <a:gdLst/>
            <a:ahLst/>
            <a:cxnLst/>
            <a:rect l="l" t="t" r="r" b="b"/>
            <a:pathLst>
              <a:path w="257175" h="1840864">
                <a:moveTo>
                  <a:pt x="127271" y="1727134"/>
                </a:moveTo>
                <a:lnTo>
                  <a:pt x="99236" y="1677829"/>
                </a:lnTo>
                <a:lnTo>
                  <a:pt x="117767" y="0"/>
                </a:lnTo>
                <a:lnTo>
                  <a:pt x="174917" y="635"/>
                </a:lnTo>
                <a:lnTo>
                  <a:pt x="156386" y="1678468"/>
                </a:lnTo>
                <a:lnTo>
                  <a:pt x="127271" y="1727134"/>
                </a:lnTo>
                <a:close/>
              </a:path>
              <a:path w="257175" h="1840864">
                <a:moveTo>
                  <a:pt x="126022" y="1840547"/>
                </a:moveTo>
                <a:lnTo>
                  <a:pt x="3695" y="1625422"/>
                </a:lnTo>
                <a:lnTo>
                  <a:pt x="0" y="1609750"/>
                </a:lnTo>
                <a:lnTo>
                  <a:pt x="507" y="1605699"/>
                </a:lnTo>
                <a:lnTo>
                  <a:pt x="30086" y="1582762"/>
                </a:lnTo>
                <a:lnTo>
                  <a:pt x="34124" y="1583270"/>
                </a:lnTo>
                <a:lnTo>
                  <a:pt x="99236" y="1677829"/>
                </a:lnTo>
                <a:lnTo>
                  <a:pt x="98069" y="1783524"/>
                </a:lnTo>
                <a:lnTo>
                  <a:pt x="155219" y="1784159"/>
                </a:lnTo>
                <a:lnTo>
                  <a:pt x="159756" y="1784159"/>
                </a:lnTo>
                <a:lnTo>
                  <a:pt x="126022" y="1840547"/>
                </a:lnTo>
                <a:close/>
              </a:path>
              <a:path w="257175" h="1840864">
                <a:moveTo>
                  <a:pt x="159756" y="1784159"/>
                </a:moveTo>
                <a:lnTo>
                  <a:pt x="155219" y="1784159"/>
                </a:lnTo>
                <a:lnTo>
                  <a:pt x="156386" y="1678468"/>
                </a:lnTo>
                <a:lnTo>
                  <a:pt x="204025" y="1598841"/>
                </a:lnTo>
                <a:lnTo>
                  <a:pt x="227634" y="1584947"/>
                </a:lnTo>
                <a:lnTo>
                  <a:pt x="231698" y="1585099"/>
                </a:lnTo>
                <a:lnTo>
                  <a:pt x="257111" y="1612582"/>
                </a:lnTo>
                <a:lnTo>
                  <a:pt x="256946" y="1616659"/>
                </a:lnTo>
                <a:lnTo>
                  <a:pt x="256209" y="1620672"/>
                </a:lnTo>
                <a:lnTo>
                  <a:pt x="254901" y="1624533"/>
                </a:lnTo>
                <a:lnTo>
                  <a:pt x="253072" y="1628178"/>
                </a:lnTo>
                <a:lnTo>
                  <a:pt x="159756" y="1784159"/>
                </a:lnTo>
                <a:close/>
              </a:path>
              <a:path w="257175" h="1840864">
                <a:moveTo>
                  <a:pt x="155219" y="1784159"/>
                </a:moveTo>
                <a:lnTo>
                  <a:pt x="98069" y="1783524"/>
                </a:lnTo>
                <a:lnTo>
                  <a:pt x="99236" y="1677829"/>
                </a:lnTo>
                <a:lnTo>
                  <a:pt x="127271" y="1727134"/>
                </a:lnTo>
                <a:lnTo>
                  <a:pt x="102120" y="1769173"/>
                </a:lnTo>
                <a:lnTo>
                  <a:pt x="151485" y="1769719"/>
                </a:lnTo>
                <a:lnTo>
                  <a:pt x="155378" y="1769719"/>
                </a:lnTo>
                <a:lnTo>
                  <a:pt x="155219" y="1784159"/>
                </a:lnTo>
                <a:close/>
              </a:path>
              <a:path w="257175" h="1840864">
                <a:moveTo>
                  <a:pt x="155378" y="1769719"/>
                </a:moveTo>
                <a:lnTo>
                  <a:pt x="151485" y="1769719"/>
                </a:lnTo>
                <a:lnTo>
                  <a:pt x="127271" y="1727134"/>
                </a:lnTo>
                <a:lnTo>
                  <a:pt x="156386" y="1678468"/>
                </a:lnTo>
                <a:lnTo>
                  <a:pt x="155378" y="1769719"/>
                </a:lnTo>
                <a:close/>
              </a:path>
              <a:path w="257175" h="1840864">
                <a:moveTo>
                  <a:pt x="151485" y="1769719"/>
                </a:moveTo>
                <a:lnTo>
                  <a:pt x="102120" y="1769173"/>
                </a:lnTo>
                <a:lnTo>
                  <a:pt x="127271" y="1727134"/>
                </a:lnTo>
                <a:lnTo>
                  <a:pt x="151485" y="1769719"/>
                </a:lnTo>
                <a:close/>
              </a:path>
            </a:pathLst>
          </a:custGeom>
          <a:solidFill>
            <a:srgbClr val="311AEA"/>
          </a:solidFill>
          <a:ln>
            <a:solidFill>
              <a:srgbClr val="2D2DFF"/>
            </a:solidFill>
          </a:ln>
        </p:spPr>
        <p:txBody>
          <a:bodyPr wrap="square" lIns="0" tIns="0" rIns="0" bIns="0" rtlCol="0"/>
          <a:lstStyle/>
          <a:p>
            <a:endParaRPr/>
          </a:p>
        </p:txBody>
      </p:sp>
      <p:sp>
        <p:nvSpPr>
          <p:cNvPr id="30" name="object 19">
            <a:extLst>
              <a:ext uri="{FF2B5EF4-FFF2-40B4-BE49-F238E27FC236}">
                <a16:creationId xmlns:a16="http://schemas.microsoft.com/office/drawing/2014/main" id="{5AF2F5BA-E2A3-5ED2-4725-C6BB44FFF3E8}"/>
              </a:ext>
            </a:extLst>
          </p:cNvPr>
          <p:cNvSpPr/>
          <p:nvPr/>
        </p:nvSpPr>
        <p:spPr>
          <a:xfrm rot="3380263">
            <a:off x="7166574" y="3156171"/>
            <a:ext cx="392862" cy="1726944"/>
          </a:xfrm>
          <a:custGeom>
            <a:avLst/>
            <a:gdLst/>
            <a:ahLst/>
            <a:cxnLst/>
            <a:rect l="l" t="t" r="r" b="b"/>
            <a:pathLst>
              <a:path w="257175" h="1840864">
                <a:moveTo>
                  <a:pt x="127271" y="1727134"/>
                </a:moveTo>
                <a:lnTo>
                  <a:pt x="99236" y="1677829"/>
                </a:lnTo>
                <a:lnTo>
                  <a:pt x="117767" y="0"/>
                </a:lnTo>
                <a:lnTo>
                  <a:pt x="174917" y="635"/>
                </a:lnTo>
                <a:lnTo>
                  <a:pt x="156386" y="1678468"/>
                </a:lnTo>
                <a:lnTo>
                  <a:pt x="127271" y="1727134"/>
                </a:lnTo>
                <a:close/>
              </a:path>
              <a:path w="257175" h="1840864">
                <a:moveTo>
                  <a:pt x="126022" y="1840547"/>
                </a:moveTo>
                <a:lnTo>
                  <a:pt x="3695" y="1625422"/>
                </a:lnTo>
                <a:lnTo>
                  <a:pt x="0" y="1609750"/>
                </a:lnTo>
                <a:lnTo>
                  <a:pt x="507" y="1605699"/>
                </a:lnTo>
                <a:lnTo>
                  <a:pt x="30086" y="1582762"/>
                </a:lnTo>
                <a:lnTo>
                  <a:pt x="34124" y="1583270"/>
                </a:lnTo>
                <a:lnTo>
                  <a:pt x="99236" y="1677829"/>
                </a:lnTo>
                <a:lnTo>
                  <a:pt x="98069" y="1783524"/>
                </a:lnTo>
                <a:lnTo>
                  <a:pt x="155219" y="1784159"/>
                </a:lnTo>
                <a:lnTo>
                  <a:pt x="159756" y="1784159"/>
                </a:lnTo>
                <a:lnTo>
                  <a:pt x="126022" y="1840547"/>
                </a:lnTo>
                <a:close/>
              </a:path>
              <a:path w="257175" h="1840864">
                <a:moveTo>
                  <a:pt x="159756" y="1784159"/>
                </a:moveTo>
                <a:lnTo>
                  <a:pt x="155219" y="1784159"/>
                </a:lnTo>
                <a:lnTo>
                  <a:pt x="156386" y="1678468"/>
                </a:lnTo>
                <a:lnTo>
                  <a:pt x="204025" y="1598841"/>
                </a:lnTo>
                <a:lnTo>
                  <a:pt x="227634" y="1584947"/>
                </a:lnTo>
                <a:lnTo>
                  <a:pt x="231698" y="1585099"/>
                </a:lnTo>
                <a:lnTo>
                  <a:pt x="257111" y="1612582"/>
                </a:lnTo>
                <a:lnTo>
                  <a:pt x="256946" y="1616659"/>
                </a:lnTo>
                <a:lnTo>
                  <a:pt x="256209" y="1620672"/>
                </a:lnTo>
                <a:lnTo>
                  <a:pt x="254901" y="1624533"/>
                </a:lnTo>
                <a:lnTo>
                  <a:pt x="253072" y="1628178"/>
                </a:lnTo>
                <a:lnTo>
                  <a:pt x="159756" y="1784159"/>
                </a:lnTo>
                <a:close/>
              </a:path>
              <a:path w="257175" h="1840864">
                <a:moveTo>
                  <a:pt x="155219" y="1784159"/>
                </a:moveTo>
                <a:lnTo>
                  <a:pt x="98069" y="1783524"/>
                </a:lnTo>
                <a:lnTo>
                  <a:pt x="99236" y="1677829"/>
                </a:lnTo>
                <a:lnTo>
                  <a:pt x="127271" y="1727134"/>
                </a:lnTo>
                <a:lnTo>
                  <a:pt x="102120" y="1769173"/>
                </a:lnTo>
                <a:lnTo>
                  <a:pt x="151485" y="1769719"/>
                </a:lnTo>
                <a:lnTo>
                  <a:pt x="155378" y="1769719"/>
                </a:lnTo>
                <a:lnTo>
                  <a:pt x="155219" y="1784159"/>
                </a:lnTo>
                <a:close/>
              </a:path>
              <a:path w="257175" h="1840864">
                <a:moveTo>
                  <a:pt x="155378" y="1769719"/>
                </a:moveTo>
                <a:lnTo>
                  <a:pt x="151485" y="1769719"/>
                </a:lnTo>
                <a:lnTo>
                  <a:pt x="127271" y="1727134"/>
                </a:lnTo>
                <a:lnTo>
                  <a:pt x="156386" y="1678468"/>
                </a:lnTo>
                <a:lnTo>
                  <a:pt x="155378" y="1769719"/>
                </a:lnTo>
                <a:close/>
              </a:path>
              <a:path w="257175" h="1840864">
                <a:moveTo>
                  <a:pt x="151485" y="1769719"/>
                </a:moveTo>
                <a:lnTo>
                  <a:pt x="102120" y="1769173"/>
                </a:lnTo>
                <a:lnTo>
                  <a:pt x="127271" y="1727134"/>
                </a:lnTo>
                <a:lnTo>
                  <a:pt x="151485" y="1769719"/>
                </a:lnTo>
                <a:close/>
              </a:path>
            </a:pathLst>
          </a:custGeom>
          <a:solidFill>
            <a:srgbClr val="311AEA"/>
          </a:solidFill>
          <a:ln>
            <a:solidFill>
              <a:srgbClr val="2D2DFF"/>
            </a:solidFill>
          </a:ln>
        </p:spPr>
        <p:txBody>
          <a:bodyPr wrap="square" lIns="0" tIns="0" rIns="0" bIns="0" rtlCol="0"/>
          <a:lstStyle/>
          <a:p>
            <a:endParaRPr/>
          </a:p>
        </p:txBody>
      </p:sp>
      <p:sp>
        <p:nvSpPr>
          <p:cNvPr id="31" name="object 15">
            <a:extLst>
              <a:ext uri="{FF2B5EF4-FFF2-40B4-BE49-F238E27FC236}">
                <a16:creationId xmlns:a16="http://schemas.microsoft.com/office/drawing/2014/main" id="{9C9BAE51-3D59-28C1-6FAA-0D0E31F36BC0}"/>
              </a:ext>
            </a:extLst>
          </p:cNvPr>
          <p:cNvSpPr/>
          <p:nvPr/>
        </p:nvSpPr>
        <p:spPr>
          <a:xfrm rot="375772">
            <a:off x="718750" y="3543572"/>
            <a:ext cx="616143" cy="941070"/>
          </a:xfrm>
          <a:custGeom>
            <a:avLst/>
            <a:gdLst/>
            <a:ahLst/>
            <a:cxnLst/>
            <a:rect l="l" t="t" r="r" b="b"/>
            <a:pathLst>
              <a:path w="257175" h="570864">
                <a:moveTo>
                  <a:pt x="136025" y="457066"/>
                </a:moveTo>
                <a:lnTo>
                  <a:pt x="104232" y="410097"/>
                </a:lnTo>
                <a:lnTo>
                  <a:pt x="77000" y="3835"/>
                </a:lnTo>
                <a:lnTo>
                  <a:pt x="134023" y="0"/>
                </a:lnTo>
                <a:lnTo>
                  <a:pt x="161257" y="406290"/>
                </a:lnTo>
                <a:lnTo>
                  <a:pt x="136025" y="457066"/>
                </a:lnTo>
                <a:close/>
              </a:path>
              <a:path w="257175" h="570864">
                <a:moveTo>
                  <a:pt x="170777" y="515569"/>
                </a:moveTo>
                <a:lnTo>
                  <a:pt x="111302" y="515569"/>
                </a:lnTo>
                <a:lnTo>
                  <a:pt x="168325" y="511746"/>
                </a:lnTo>
                <a:lnTo>
                  <a:pt x="161257" y="406290"/>
                </a:lnTo>
                <a:lnTo>
                  <a:pt x="202552" y="323189"/>
                </a:lnTo>
                <a:lnTo>
                  <a:pt x="229069" y="307339"/>
                </a:lnTo>
                <a:lnTo>
                  <a:pt x="233133" y="307771"/>
                </a:lnTo>
                <a:lnTo>
                  <a:pt x="256601" y="334416"/>
                </a:lnTo>
                <a:lnTo>
                  <a:pt x="256568" y="338035"/>
                </a:lnTo>
                <a:lnTo>
                  <a:pt x="256273" y="340893"/>
                </a:lnTo>
                <a:lnTo>
                  <a:pt x="255282" y="344843"/>
                </a:lnTo>
                <a:lnTo>
                  <a:pt x="253733" y="348614"/>
                </a:lnTo>
                <a:lnTo>
                  <a:pt x="170777" y="515569"/>
                </a:lnTo>
                <a:close/>
              </a:path>
              <a:path w="257175" h="570864">
                <a:moveTo>
                  <a:pt x="143611" y="570242"/>
                </a:moveTo>
                <a:lnTo>
                  <a:pt x="4902" y="365302"/>
                </a:lnTo>
                <a:lnTo>
                  <a:pt x="0" y="349961"/>
                </a:lnTo>
                <a:lnTo>
                  <a:pt x="190" y="345884"/>
                </a:lnTo>
                <a:lnTo>
                  <a:pt x="27876" y="320713"/>
                </a:lnTo>
                <a:lnTo>
                  <a:pt x="31953" y="320903"/>
                </a:lnTo>
                <a:lnTo>
                  <a:pt x="104232" y="410097"/>
                </a:lnTo>
                <a:lnTo>
                  <a:pt x="111302" y="515569"/>
                </a:lnTo>
                <a:lnTo>
                  <a:pt x="170777" y="515569"/>
                </a:lnTo>
                <a:lnTo>
                  <a:pt x="143611" y="570242"/>
                </a:lnTo>
                <a:close/>
              </a:path>
              <a:path w="257175" h="570864">
                <a:moveTo>
                  <a:pt x="167601" y="500938"/>
                </a:moveTo>
                <a:lnTo>
                  <a:pt x="114223" y="500938"/>
                </a:lnTo>
                <a:lnTo>
                  <a:pt x="163487" y="497636"/>
                </a:lnTo>
                <a:lnTo>
                  <a:pt x="136025" y="457066"/>
                </a:lnTo>
                <a:lnTo>
                  <a:pt x="161257" y="406290"/>
                </a:lnTo>
                <a:lnTo>
                  <a:pt x="167601" y="500938"/>
                </a:lnTo>
                <a:close/>
              </a:path>
              <a:path w="257175" h="570864">
                <a:moveTo>
                  <a:pt x="111302" y="515569"/>
                </a:moveTo>
                <a:lnTo>
                  <a:pt x="104232" y="410097"/>
                </a:lnTo>
                <a:lnTo>
                  <a:pt x="136025" y="457066"/>
                </a:lnTo>
                <a:lnTo>
                  <a:pt x="114223" y="500938"/>
                </a:lnTo>
                <a:lnTo>
                  <a:pt x="167601" y="500938"/>
                </a:lnTo>
                <a:lnTo>
                  <a:pt x="168325" y="511746"/>
                </a:lnTo>
                <a:lnTo>
                  <a:pt x="111302" y="515569"/>
                </a:lnTo>
                <a:close/>
              </a:path>
              <a:path w="257175" h="570864">
                <a:moveTo>
                  <a:pt x="114223" y="500938"/>
                </a:moveTo>
                <a:lnTo>
                  <a:pt x="136025" y="457066"/>
                </a:lnTo>
                <a:lnTo>
                  <a:pt x="163487" y="497636"/>
                </a:lnTo>
                <a:lnTo>
                  <a:pt x="114223" y="500938"/>
                </a:lnTo>
                <a:close/>
              </a:path>
            </a:pathLst>
          </a:custGeom>
          <a:solidFill>
            <a:srgbClr val="2D2DFF"/>
          </a:solidFill>
        </p:spPr>
        <p:txBody>
          <a:bodyPr wrap="square" lIns="0" tIns="0" rIns="0" bIns="0" rtlCol="0"/>
          <a:lstStyle/>
          <a:p>
            <a:endParaRPr dirty="0">
              <a:solidFill>
                <a:srgbClr val="2D2DFF"/>
              </a:solidFill>
            </a:endParaRPr>
          </a:p>
        </p:txBody>
      </p:sp>
      <p:sp>
        <p:nvSpPr>
          <p:cNvPr id="32" name="object 15">
            <a:extLst>
              <a:ext uri="{FF2B5EF4-FFF2-40B4-BE49-F238E27FC236}">
                <a16:creationId xmlns:a16="http://schemas.microsoft.com/office/drawing/2014/main" id="{83D00B46-8DEE-A78B-5794-C5DDBB3D9A76}"/>
              </a:ext>
            </a:extLst>
          </p:cNvPr>
          <p:cNvSpPr/>
          <p:nvPr/>
        </p:nvSpPr>
        <p:spPr>
          <a:xfrm rot="375772">
            <a:off x="9565899" y="3564892"/>
            <a:ext cx="616143" cy="689251"/>
          </a:xfrm>
          <a:custGeom>
            <a:avLst/>
            <a:gdLst/>
            <a:ahLst/>
            <a:cxnLst/>
            <a:rect l="l" t="t" r="r" b="b"/>
            <a:pathLst>
              <a:path w="257175" h="570864">
                <a:moveTo>
                  <a:pt x="136025" y="457066"/>
                </a:moveTo>
                <a:lnTo>
                  <a:pt x="104232" y="410097"/>
                </a:lnTo>
                <a:lnTo>
                  <a:pt x="77000" y="3835"/>
                </a:lnTo>
                <a:lnTo>
                  <a:pt x="134023" y="0"/>
                </a:lnTo>
                <a:lnTo>
                  <a:pt x="161257" y="406290"/>
                </a:lnTo>
                <a:lnTo>
                  <a:pt x="136025" y="457066"/>
                </a:lnTo>
                <a:close/>
              </a:path>
              <a:path w="257175" h="570864">
                <a:moveTo>
                  <a:pt x="170777" y="515569"/>
                </a:moveTo>
                <a:lnTo>
                  <a:pt x="111302" y="515569"/>
                </a:lnTo>
                <a:lnTo>
                  <a:pt x="168325" y="511746"/>
                </a:lnTo>
                <a:lnTo>
                  <a:pt x="161257" y="406290"/>
                </a:lnTo>
                <a:lnTo>
                  <a:pt x="202552" y="323189"/>
                </a:lnTo>
                <a:lnTo>
                  <a:pt x="229069" y="307339"/>
                </a:lnTo>
                <a:lnTo>
                  <a:pt x="233133" y="307771"/>
                </a:lnTo>
                <a:lnTo>
                  <a:pt x="256601" y="334416"/>
                </a:lnTo>
                <a:lnTo>
                  <a:pt x="256568" y="338035"/>
                </a:lnTo>
                <a:lnTo>
                  <a:pt x="256273" y="340893"/>
                </a:lnTo>
                <a:lnTo>
                  <a:pt x="255282" y="344843"/>
                </a:lnTo>
                <a:lnTo>
                  <a:pt x="253733" y="348614"/>
                </a:lnTo>
                <a:lnTo>
                  <a:pt x="170777" y="515569"/>
                </a:lnTo>
                <a:close/>
              </a:path>
              <a:path w="257175" h="570864">
                <a:moveTo>
                  <a:pt x="143611" y="570242"/>
                </a:moveTo>
                <a:lnTo>
                  <a:pt x="4902" y="365302"/>
                </a:lnTo>
                <a:lnTo>
                  <a:pt x="0" y="349961"/>
                </a:lnTo>
                <a:lnTo>
                  <a:pt x="190" y="345884"/>
                </a:lnTo>
                <a:lnTo>
                  <a:pt x="27876" y="320713"/>
                </a:lnTo>
                <a:lnTo>
                  <a:pt x="31953" y="320903"/>
                </a:lnTo>
                <a:lnTo>
                  <a:pt x="104232" y="410097"/>
                </a:lnTo>
                <a:lnTo>
                  <a:pt x="111302" y="515569"/>
                </a:lnTo>
                <a:lnTo>
                  <a:pt x="170777" y="515569"/>
                </a:lnTo>
                <a:lnTo>
                  <a:pt x="143611" y="570242"/>
                </a:lnTo>
                <a:close/>
              </a:path>
              <a:path w="257175" h="570864">
                <a:moveTo>
                  <a:pt x="167601" y="500938"/>
                </a:moveTo>
                <a:lnTo>
                  <a:pt x="114223" y="500938"/>
                </a:lnTo>
                <a:lnTo>
                  <a:pt x="163487" y="497636"/>
                </a:lnTo>
                <a:lnTo>
                  <a:pt x="136025" y="457066"/>
                </a:lnTo>
                <a:lnTo>
                  <a:pt x="161257" y="406290"/>
                </a:lnTo>
                <a:lnTo>
                  <a:pt x="167601" y="500938"/>
                </a:lnTo>
                <a:close/>
              </a:path>
              <a:path w="257175" h="570864">
                <a:moveTo>
                  <a:pt x="111302" y="515569"/>
                </a:moveTo>
                <a:lnTo>
                  <a:pt x="104232" y="410097"/>
                </a:lnTo>
                <a:lnTo>
                  <a:pt x="136025" y="457066"/>
                </a:lnTo>
                <a:lnTo>
                  <a:pt x="114223" y="500938"/>
                </a:lnTo>
                <a:lnTo>
                  <a:pt x="167601" y="500938"/>
                </a:lnTo>
                <a:lnTo>
                  <a:pt x="168325" y="511746"/>
                </a:lnTo>
                <a:lnTo>
                  <a:pt x="111302" y="515569"/>
                </a:lnTo>
                <a:close/>
              </a:path>
              <a:path w="257175" h="570864">
                <a:moveTo>
                  <a:pt x="114223" y="500938"/>
                </a:moveTo>
                <a:lnTo>
                  <a:pt x="136025" y="457066"/>
                </a:lnTo>
                <a:lnTo>
                  <a:pt x="163487" y="497636"/>
                </a:lnTo>
                <a:lnTo>
                  <a:pt x="114223" y="500938"/>
                </a:lnTo>
                <a:close/>
              </a:path>
            </a:pathLst>
          </a:custGeom>
          <a:solidFill>
            <a:srgbClr val="2D2DFF"/>
          </a:solidFill>
        </p:spPr>
        <p:txBody>
          <a:bodyPr wrap="square" lIns="0" tIns="0" rIns="0" bIns="0" rtlCol="0"/>
          <a:lstStyle/>
          <a:p>
            <a:endParaRPr dirty="0">
              <a:solidFill>
                <a:srgbClr val="2D2DFF"/>
              </a:solidFill>
            </a:endParaRPr>
          </a:p>
        </p:txBody>
      </p:sp>
      <p:sp>
        <p:nvSpPr>
          <p:cNvPr id="33" name="右大括号 32">
            <a:extLst>
              <a:ext uri="{FF2B5EF4-FFF2-40B4-BE49-F238E27FC236}">
                <a16:creationId xmlns:a16="http://schemas.microsoft.com/office/drawing/2014/main" id="{BA499FDE-428B-D9EF-86BC-68BA056899F4}"/>
              </a:ext>
            </a:extLst>
          </p:cNvPr>
          <p:cNvSpPr/>
          <p:nvPr/>
        </p:nvSpPr>
        <p:spPr>
          <a:xfrm rot="16200000">
            <a:off x="5468988" y="-2869944"/>
            <a:ext cx="609549" cy="10392800"/>
          </a:xfrm>
          <a:prstGeom prst="rightBrace">
            <a:avLst/>
          </a:prstGeom>
          <a:solidFill>
            <a:srgbClr val="2D2DFF"/>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8000" b="1" i="1" dirty="0">
              <a:solidFill>
                <a:srgbClr val="2D2DFF"/>
              </a:solidFill>
            </a:endParaRPr>
          </a:p>
        </p:txBody>
      </p:sp>
      <p:sp>
        <p:nvSpPr>
          <p:cNvPr id="24" name="文本框 23">
            <a:extLst>
              <a:ext uri="{FF2B5EF4-FFF2-40B4-BE49-F238E27FC236}">
                <a16:creationId xmlns:a16="http://schemas.microsoft.com/office/drawing/2014/main" id="{13EA038F-F715-45A3-0856-CEC9466EAF0A}"/>
              </a:ext>
            </a:extLst>
          </p:cNvPr>
          <p:cNvSpPr txBox="1"/>
          <p:nvPr/>
        </p:nvSpPr>
        <p:spPr>
          <a:xfrm>
            <a:off x="10798184" y="403904"/>
            <a:ext cx="923330" cy="6330354"/>
          </a:xfrm>
          <a:prstGeom prst="rect">
            <a:avLst/>
          </a:prstGeom>
          <a:solidFill>
            <a:srgbClr val="FF0000"/>
          </a:solidFill>
          <a:ln w="25400" cmpd="sng">
            <a:solidFill>
              <a:srgbClr val="1318EB">
                <a:alpha val="99000"/>
              </a:srgbClr>
            </a:solidFill>
            <a:prstDash val="solid"/>
          </a:ln>
        </p:spPr>
        <p:txBody>
          <a:bodyPr vert="eaVert" wrap="square" rtlCol="0">
            <a:spAutoFit/>
          </a:bodyPr>
          <a:lstStyle/>
          <a:p>
            <a:pPr indent="0" algn="ctr" fontAlgn="auto"/>
            <a:endParaRPr lang="zh-CN" altLang="en-US" sz="2000" b="1" dirty="0">
              <a:solidFill>
                <a:srgbClr val="1318EB"/>
              </a:solidFill>
              <a:latin typeface="+mj-ea"/>
              <a:ea typeface="+mj-ea"/>
              <a:sym typeface="+mn-ea"/>
            </a:endParaRPr>
          </a:p>
          <a:p>
            <a:pPr indent="0" algn="ctr" fontAlgn="auto"/>
            <a:r>
              <a:rPr lang="zh-CN" altLang="en-US" sz="2800" b="1" dirty="0">
                <a:solidFill>
                  <a:srgbClr val="1318EB"/>
                </a:solidFill>
                <a:latin typeface="+mj-ea"/>
                <a:ea typeface="+mj-ea"/>
                <a:cs typeface="微软雅黑" panose="020B0503020204020204" pitchFamily="34" charset="-122"/>
              </a:rPr>
              <a:t>结合表格分析全民族觉醒体现在哪里？</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矩形 2"/>
          <p:cNvSpPr>
            <a:spLocks noChangeArrowheads="1"/>
          </p:cNvSpPr>
          <p:nvPr/>
        </p:nvSpPr>
        <p:spPr bwMode="auto">
          <a:xfrm>
            <a:off x="3810000" y="2468167"/>
            <a:ext cx="4572000" cy="375359"/>
          </a:xfrm>
          <a:prstGeom prst="rect">
            <a:avLst/>
          </a:prstGeom>
          <a:noFill/>
          <a:ln w="9525">
            <a:noFill/>
            <a:miter lim="800000"/>
          </a:ln>
        </p:spPr>
        <p:txBody>
          <a:bodyPr>
            <a:spAutoFit/>
          </a:bodyPr>
          <a:lstStyle/>
          <a:p>
            <a:pPr marL="273050" indent="-273050">
              <a:lnSpc>
                <a:spcPct val="110000"/>
              </a:lnSpc>
            </a:pPr>
            <a:r>
              <a:rPr lang="en-US" altLang="zh-CN" b="1">
                <a:solidFill>
                  <a:srgbClr val="0000FF"/>
                </a:solidFill>
                <a:latin typeface="微软雅黑" panose="020B0503020204020204" pitchFamily="34" charset="-122"/>
                <a:ea typeface="微软雅黑" panose="020B0503020204020204" pitchFamily="34" charset="-122"/>
              </a:rPr>
              <a:t> </a:t>
            </a:r>
            <a:endParaRPr lang="en-US" altLang="zh-CN"/>
          </a:p>
        </p:txBody>
      </p:sp>
      <p:sp>
        <p:nvSpPr>
          <p:cNvPr id="4" name="矩形 3"/>
          <p:cNvSpPr/>
          <p:nvPr/>
        </p:nvSpPr>
        <p:spPr>
          <a:xfrm>
            <a:off x="2855913" y="2060973"/>
            <a:ext cx="7561262" cy="2123658"/>
          </a:xfrm>
          <a:prstGeom prst="rect">
            <a:avLst/>
          </a:prstGeom>
        </p:spPr>
        <p:txBody>
          <a:bodyPr>
            <a:spAutoFit/>
          </a:bodyPr>
          <a:lstStyle/>
          <a:p>
            <a:pPr>
              <a:buFontTx/>
              <a:buNone/>
              <a:defRPr/>
            </a:pPr>
            <a:r>
              <a:rPr kumimoji="1" lang="en-US" altLang="zh-CN" sz="4400" b="1" dirty="0"/>
              <a:t>        </a:t>
            </a:r>
            <a:r>
              <a:rPr kumimoji="1" lang="en-US" altLang="zh-CN" sz="4800" b="1" dirty="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rPr>
              <a:t> </a:t>
            </a:r>
            <a:endParaRPr kumimoji="1" lang="zh-CN" altLang="zh-CN" sz="4800" dirty="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endParaRPr>
          </a:p>
          <a:p>
            <a:pPr>
              <a:buFontTx/>
              <a:buNone/>
              <a:defRPr/>
            </a:pPr>
            <a:endParaRPr kumimoji="1" lang="en-US" altLang="zh-CN" sz="4400" b="1" dirty="0">
              <a:solidFill>
                <a:srgbClr val="2B0BB5"/>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buFontTx/>
              <a:buNone/>
              <a:defRPr/>
            </a:pPr>
            <a:r>
              <a:rPr kumimoji="1" lang="zh-CN" altLang="en-US" sz="4000" b="1" i="1" dirty="0">
                <a:solidFill>
                  <a:srgbClr val="C00000"/>
                </a:solidFill>
                <a:effectLst>
                  <a:outerShdw blurRad="38100" dist="38100" dir="2700000" algn="tl">
                    <a:srgbClr val="C0C0C0"/>
                  </a:outerShdw>
                </a:effectLst>
                <a:latin typeface="黑体" panose="02010609060101010101" charset="-122"/>
                <a:ea typeface="黑体" panose="02010609060101010101" charset="-122"/>
              </a:rPr>
              <a:t>      </a:t>
            </a:r>
          </a:p>
        </p:txBody>
      </p:sp>
      <p:sp>
        <p:nvSpPr>
          <p:cNvPr id="6" name="内容占位符 2"/>
          <p:cNvSpPr>
            <a:spLocks noGrp="1"/>
          </p:cNvSpPr>
          <p:nvPr>
            <p:ph idx="1"/>
          </p:nvPr>
        </p:nvSpPr>
        <p:spPr>
          <a:xfrm>
            <a:off x="1774825" y="449037"/>
            <a:ext cx="9769475" cy="5465990"/>
          </a:xfrm>
        </p:spPr>
        <p:txBody>
          <a:bodyPr/>
          <a:lstStyle/>
          <a:p>
            <a:pPr algn="ctr">
              <a:lnSpc>
                <a:spcPts val="3500"/>
              </a:lnSpc>
              <a:buClr>
                <a:schemeClr val="accent1"/>
              </a:buClr>
              <a:buNone/>
              <a:defRPr/>
            </a:pPr>
            <a:r>
              <a:rPr kumimoji="1" lang="zh-CN" altLang="en-US" sz="3200" dirty="0">
                <a:solidFill>
                  <a:srgbClr val="640000"/>
                </a:solidFill>
                <a:effectLst>
                  <a:outerShdw blurRad="38100" dist="38100" dir="2700000" algn="tl">
                    <a:srgbClr val="000000">
                      <a:alpha val="43137"/>
                    </a:srgbClr>
                  </a:outerShdw>
                </a:effectLst>
                <a:latin typeface="+mj-ea"/>
                <a:ea typeface="+mj-ea"/>
              </a:rPr>
              <a:t>  </a:t>
            </a:r>
            <a:r>
              <a:rPr kumimoji="1" lang="zh-CN" altLang="en-US" sz="3200" dirty="0">
                <a:solidFill>
                  <a:srgbClr val="003300"/>
                </a:solidFill>
                <a:effectLst>
                  <a:outerShdw blurRad="38100" dist="38100" dir="2700000" algn="tl">
                    <a:srgbClr val="000000">
                      <a:alpha val="43137"/>
                    </a:srgbClr>
                  </a:outerShdw>
                </a:effectLst>
                <a:latin typeface="+mj-ea"/>
                <a:ea typeface="+mj-ea"/>
              </a:rPr>
              <a:t>历史选修课程的内容是以专题的方式</a:t>
            </a:r>
            <a:endParaRPr kumimoji="1" lang="en-US" altLang="zh-CN" sz="3200" dirty="0">
              <a:solidFill>
                <a:srgbClr val="003300"/>
              </a:solidFill>
              <a:effectLst>
                <a:outerShdw blurRad="38100" dist="38100" dir="2700000" algn="tl">
                  <a:srgbClr val="000000">
                    <a:alpha val="43137"/>
                  </a:srgbClr>
                </a:outerShdw>
              </a:effectLst>
              <a:latin typeface="+mj-ea"/>
              <a:ea typeface="+mj-ea"/>
            </a:endParaRPr>
          </a:p>
          <a:p>
            <a:pPr algn="ctr">
              <a:lnSpc>
                <a:spcPts val="3500"/>
              </a:lnSpc>
              <a:buClr>
                <a:schemeClr val="accent1"/>
              </a:buClr>
              <a:buNone/>
              <a:defRPr/>
            </a:pPr>
            <a:r>
              <a:rPr kumimoji="1" lang="en-US" altLang="zh-CN" sz="3200" dirty="0">
                <a:solidFill>
                  <a:srgbClr val="003300"/>
                </a:solidFill>
                <a:effectLst>
                  <a:outerShdw blurRad="38100" dist="38100" dir="2700000" algn="tl">
                    <a:srgbClr val="000000">
                      <a:alpha val="43137"/>
                    </a:srgbClr>
                  </a:outerShdw>
                </a:effectLst>
                <a:latin typeface="+mj-ea"/>
                <a:ea typeface="+mj-ea"/>
              </a:rPr>
              <a:t>  </a:t>
            </a:r>
            <a:r>
              <a:rPr kumimoji="1" lang="zh-CN" altLang="en-US" sz="3200" dirty="0">
                <a:solidFill>
                  <a:srgbClr val="003300"/>
                </a:solidFill>
                <a:effectLst>
                  <a:outerShdw blurRad="38100" dist="38100" dir="2700000" algn="tl">
                    <a:srgbClr val="000000">
                      <a:alpha val="43137"/>
                    </a:srgbClr>
                  </a:outerShdw>
                </a:effectLst>
                <a:latin typeface="+mj-ea"/>
                <a:ea typeface="+mj-ea"/>
              </a:rPr>
              <a:t>呈现，每个专题聚焦一个历史小主题</a:t>
            </a:r>
            <a:r>
              <a:rPr kumimoji="1" lang="zh-CN" altLang="en-US" sz="800" dirty="0">
                <a:solidFill>
                  <a:srgbClr val="003300"/>
                </a:solidFill>
                <a:effectLst>
                  <a:outerShdw blurRad="38100" dist="38100" dir="2700000" algn="tl">
                    <a:srgbClr val="000000">
                      <a:alpha val="43137"/>
                    </a:srgbClr>
                  </a:outerShdw>
                </a:effectLst>
                <a:latin typeface="+mj-ea"/>
                <a:ea typeface="+mj-ea"/>
              </a:rPr>
              <a:t> </a:t>
            </a:r>
            <a:endParaRPr kumimoji="1" lang="en-US" altLang="zh-CN" sz="800" dirty="0">
              <a:solidFill>
                <a:srgbClr val="003300"/>
              </a:solidFill>
              <a:effectLst>
                <a:outerShdw blurRad="38100" dist="38100" dir="2700000" algn="tl">
                  <a:srgbClr val="000000">
                    <a:alpha val="43137"/>
                  </a:srgbClr>
                </a:outerShdw>
              </a:effectLst>
              <a:latin typeface="+mj-ea"/>
              <a:ea typeface="+mj-ea"/>
            </a:endParaRPr>
          </a:p>
          <a:p>
            <a:pPr>
              <a:buClr>
                <a:schemeClr val="accent1"/>
              </a:buClr>
              <a:buFontTx/>
              <a:buNone/>
              <a:defRPr/>
            </a:pPr>
            <a:r>
              <a:rPr kumimoji="1" lang="en-US" altLang="zh-CN" sz="800" dirty="0">
                <a:solidFill>
                  <a:srgbClr val="640000"/>
                </a:solidFill>
                <a:effectLst>
                  <a:outerShdw blurRad="38100" dist="38100" dir="2700000" algn="tl">
                    <a:srgbClr val="000000">
                      <a:alpha val="43137"/>
                    </a:srgbClr>
                  </a:outerShdw>
                </a:effectLst>
                <a:latin typeface="+mj-ea"/>
                <a:ea typeface="+mj-ea"/>
              </a:rPr>
              <a:t> </a:t>
            </a:r>
            <a:endParaRPr kumimoji="1" lang="en-US" altLang="zh-CN" sz="3200" dirty="0">
              <a:solidFill>
                <a:srgbClr val="640000"/>
              </a:solidFill>
              <a:effectLst>
                <a:outerShdw blurRad="38100" dist="38100" dir="2700000" algn="tl">
                  <a:srgbClr val="000000">
                    <a:alpha val="43137"/>
                  </a:srgbClr>
                </a:outerShdw>
              </a:effectLst>
              <a:latin typeface="+mj-ea"/>
              <a:ea typeface="+mj-ea"/>
            </a:endParaRPr>
          </a:p>
          <a:p>
            <a:pPr>
              <a:buClr>
                <a:schemeClr val="accent1"/>
              </a:buClr>
              <a:buFontTx/>
              <a:buNone/>
              <a:defRPr/>
            </a:pPr>
            <a:r>
              <a:rPr kumimoji="1" lang="zh-CN" altLang="en-US" sz="3200"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kumimoji="1" lang="en-US" altLang="zh-CN" sz="3200"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p>
          <a:p>
            <a:pPr>
              <a:buClr>
                <a:schemeClr val="accent1"/>
              </a:buClr>
              <a:buFontTx/>
              <a:buNone/>
              <a:defRPr/>
            </a:pPr>
            <a:endParaRPr kumimoji="1" lang="en-US" altLang="zh-CN" sz="3200"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buClr>
                <a:schemeClr val="accent1"/>
              </a:buClr>
              <a:buNone/>
              <a:defRPr/>
            </a:pPr>
            <a:r>
              <a:rPr kumimoji="1" lang="en-US" altLang="zh-CN" sz="3600" dirty="0">
                <a:solidFill>
                  <a:srgbClr val="993300"/>
                </a:solidFill>
                <a:effectLst>
                  <a:outerShdw blurRad="38100" dist="38100" dir="2700000" algn="tl">
                    <a:srgbClr val="000000">
                      <a:alpha val="43137"/>
                    </a:srgbClr>
                  </a:outerShdw>
                </a:effectLst>
                <a:latin typeface="+mj-ea"/>
                <a:ea typeface="+mj-ea"/>
              </a:rPr>
              <a:t>  </a:t>
            </a:r>
            <a:r>
              <a:rPr kumimoji="1" lang="en-US" altLang="zh-CN" sz="2400" dirty="0">
                <a:solidFill>
                  <a:srgbClr val="FF0000"/>
                </a:solidFill>
                <a:effectLst>
                  <a:outerShdw blurRad="38100" dist="38100" dir="2700000" algn="tl">
                    <a:srgbClr val="000000">
                      <a:alpha val="43137"/>
                    </a:srgbClr>
                  </a:outerShdw>
                </a:effectLst>
                <a:latin typeface="+mj-ea"/>
              </a:rPr>
              <a:t>      </a:t>
            </a:r>
            <a:endParaRPr kumimoji="1" lang="en-US" altLang="zh-CN" sz="2400" dirty="0">
              <a:solidFill>
                <a:srgbClr val="0000FF"/>
              </a:solidFill>
              <a:effectLst>
                <a:outerShdw blurRad="38100" dist="38100" dir="2700000" algn="tl">
                  <a:srgbClr val="000000">
                    <a:alpha val="43137"/>
                  </a:srgbClr>
                </a:outerShdw>
              </a:effectLst>
              <a:latin typeface="+mn-ea"/>
            </a:endParaRPr>
          </a:p>
          <a:p>
            <a:pPr>
              <a:buFont typeface="Wingdings" panose="05000000000000000000" pitchFamily="2" charset="2"/>
              <a:buNone/>
              <a:defRPr/>
            </a:pPr>
            <a:endParaRPr lang="zh-CN" altLang="en-US" dirty="0"/>
          </a:p>
        </p:txBody>
      </p:sp>
      <p:sp>
        <p:nvSpPr>
          <p:cNvPr id="7" name="TextBox 6"/>
          <p:cNvSpPr txBox="1"/>
          <p:nvPr/>
        </p:nvSpPr>
        <p:spPr>
          <a:xfrm>
            <a:off x="1137764" y="2639517"/>
            <a:ext cx="738664" cy="2979787"/>
          </a:xfrm>
          <a:prstGeom prst="rect">
            <a:avLst/>
          </a:prstGeom>
          <a:noFill/>
        </p:spPr>
        <p:txBody>
          <a:bodyPr vert="eaVert" wrap="square">
            <a:spAutoFit/>
          </a:bodyPr>
          <a:lstStyle/>
          <a:p>
            <a:pPr>
              <a:buFontTx/>
              <a:buNone/>
              <a:defRPr/>
            </a:pPr>
            <a:r>
              <a:rPr kumimoji="1" lang="zh-CN" altLang="en-US" sz="3600" b="1" dirty="0">
                <a:solidFill>
                  <a:srgbClr val="2D2DFF"/>
                </a:solidFill>
                <a:effectLst>
                  <a:outerShdw blurRad="38100" dist="38100" dir="2700000" algn="tl">
                    <a:srgbClr val="000000">
                      <a:alpha val="43137"/>
                    </a:srgbClr>
                  </a:outerShdw>
                </a:effectLst>
                <a:latin typeface="+mj-ea"/>
                <a:ea typeface="+mj-ea"/>
              </a:rPr>
              <a:t>历史选修课程</a:t>
            </a:r>
          </a:p>
        </p:txBody>
      </p:sp>
      <p:pic>
        <p:nvPicPr>
          <p:cNvPr id="53251" name="Picture 3"/>
          <p:cNvPicPr>
            <a:picLocks noChangeAspect="1" noChangeArrowheads="1"/>
          </p:cNvPicPr>
          <p:nvPr/>
        </p:nvPicPr>
        <p:blipFill>
          <a:blip r:embed="rId2" cstate="print"/>
          <a:srcRect/>
          <a:stretch>
            <a:fillRect/>
          </a:stretch>
        </p:blipFill>
        <p:spPr bwMode="auto">
          <a:xfrm>
            <a:off x="2895602" y="2400300"/>
            <a:ext cx="2068513" cy="1550194"/>
          </a:xfrm>
          <a:prstGeom prst="rect">
            <a:avLst/>
          </a:prstGeom>
          <a:noFill/>
          <a:ln w="9525">
            <a:noFill/>
            <a:miter lim="800000"/>
            <a:headEnd/>
            <a:tailEnd/>
          </a:ln>
        </p:spPr>
      </p:pic>
      <p:pic>
        <p:nvPicPr>
          <p:cNvPr id="10" name="Picture 3"/>
          <p:cNvPicPr>
            <a:picLocks noChangeAspect="1" noChangeArrowheads="1"/>
          </p:cNvPicPr>
          <p:nvPr/>
        </p:nvPicPr>
        <p:blipFill>
          <a:blip r:embed="rId2" cstate="print"/>
          <a:srcRect/>
          <a:stretch>
            <a:fillRect/>
          </a:stretch>
        </p:blipFill>
        <p:spPr bwMode="auto">
          <a:xfrm>
            <a:off x="5181601" y="2400300"/>
            <a:ext cx="2068513" cy="1550194"/>
          </a:xfrm>
          <a:prstGeom prst="rect">
            <a:avLst/>
          </a:prstGeom>
          <a:noFill/>
          <a:ln w="9525">
            <a:noFill/>
            <a:miter lim="800000"/>
            <a:headEnd/>
            <a:tailEnd/>
          </a:ln>
        </p:spPr>
      </p:pic>
      <p:pic>
        <p:nvPicPr>
          <p:cNvPr id="11" name="Picture 3"/>
          <p:cNvPicPr>
            <a:picLocks noChangeAspect="1" noChangeArrowheads="1"/>
          </p:cNvPicPr>
          <p:nvPr/>
        </p:nvPicPr>
        <p:blipFill>
          <a:blip r:embed="rId2" cstate="print"/>
          <a:srcRect/>
          <a:stretch>
            <a:fillRect/>
          </a:stretch>
        </p:blipFill>
        <p:spPr bwMode="auto">
          <a:xfrm>
            <a:off x="7391402" y="2400300"/>
            <a:ext cx="2068513" cy="1550194"/>
          </a:xfrm>
          <a:prstGeom prst="rect">
            <a:avLst/>
          </a:prstGeom>
          <a:noFill/>
          <a:ln w="9525">
            <a:noFill/>
            <a:miter lim="800000"/>
            <a:headEnd/>
            <a:tailEnd/>
          </a:ln>
        </p:spPr>
      </p:pic>
      <p:pic>
        <p:nvPicPr>
          <p:cNvPr id="12" name="Picture 3"/>
          <p:cNvPicPr>
            <a:picLocks noChangeAspect="1" noChangeArrowheads="1"/>
          </p:cNvPicPr>
          <p:nvPr/>
        </p:nvPicPr>
        <p:blipFill>
          <a:blip r:embed="rId2" cstate="print"/>
          <a:srcRect/>
          <a:stretch>
            <a:fillRect/>
          </a:stretch>
        </p:blipFill>
        <p:spPr bwMode="auto">
          <a:xfrm>
            <a:off x="2895602" y="4286250"/>
            <a:ext cx="2068513" cy="1550194"/>
          </a:xfrm>
          <a:prstGeom prst="rect">
            <a:avLst/>
          </a:prstGeom>
          <a:noFill/>
          <a:ln w="9525">
            <a:noFill/>
            <a:miter lim="800000"/>
            <a:headEnd/>
            <a:tailEnd/>
          </a:ln>
        </p:spPr>
      </p:pic>
      <p:pic>
        <p:nvPicPr>
          <p:cNvPr id="13" name="Picture 3"/>
          <p:cNvPicPr>
            <a:picLocks noChangeAspect="1" noChangeArrowheads="1"/>
          </p:cNvPicPr>
          <p:nvPr/>
        </p:nvPicPr>
        <p:blipFill>
          <a:blip r:embed="rId2" cstate="print"/>
          <a:srcRect/>
          <a:stretch>
            <a:fillRect/>
          </a:stretch>
        </p:blipFill>
        <p:spPr bwMode="auto">
          <a:xfrm>
            <a:off x="7391402" y="4286250"/>
            <a:ext cx="2068513" cy="1550194"/>
          </a:xfrm>
          <a:prstGeom prst="rect">
            <a:avLst/>
          </a:prstGeom>
          <a:noFill/>
          <a:ln w="9525">
            <a:noFill/>
            <a:miter lim="800000"/>
            <a:headEnd/>
            <a:tailEnd/>
          </a:ln>
        </p:spPr>
      </p:pic>
      <p:pic>
        <p:nvPicPr>
          <p:cNvPr id="14" name="Picture 3"/>
          <p:cNvPicPr>
            <a:picLocks noChangeAspect="1" noChangeArrowheads="1"/>
          </p:cNvPicPr>
          <p:nvPr/>
        </p:nvPicPr>
        <p:blipFill>
          <a:blip r:embed="rId2" cstate="print"/>
          <a:srcRect/>
          <a:stretch>
            <a:fillRect/>
          </a:stretch>
        </p:blipFill>
        <p:spPr bwMode="auto">
          <a:xfrm>
            <a:off x="5181601" y="4286250"/>
            <a:ext cx="2068513" cy="1550194"/>
          </a:xfrm>
          <a:prstGeom prst="rect">
            <a:avLst/>
          </a:prstGeom>
          <a:noFill/>
          <a:ln w="9525">
            <a:noFill/>
            <a:miter lim="800000"/>
            <a:headEnd/>
            <a:tailEnd/>
          </a:ln>
        </p:spPr>
      </p:pic>
      <p:sp>
        <p:nvSpPr>
          <p:cNvPr id="15" name="矩形 14"/>
          <p:cNvSpPr/>
          <p:nvPr/>
        </p:nvSpPr>
        <p:spPr bwMode="auto">
          <a:xfrm>
            <a:off x="3352800" y="2657475"/>
            <a:ext cx="1143000" cy="857250"/>
          </a:xfrm>
          <a:prstGeom prst="rect">
            <a:avLst/>
          </a:prstGeom>
          <a:noFill/>
          <a:ln w="9525" cap="flat" cmpd="sng" algn="ctr">
            <a:noFill/>
            <a:prstDash val="solid"/>
            <a:round/>
            <a:headEnd type="none" w="med" len="med"/>
            <a:tailEnd type="none" w="med" len="med"/>
          </a:ln>
          <a:effectLst/>
        </p:spPr>
        <p:txBody>
          <a:bodyPr/>
          <a:lstStyle/>
          <a:p>
            <a:pPr>
              <a:buFontTx/>
              <a:buNone/>
              <a:defRPr/>
            </a:pPr>
            <a:endParaRPr kumimoji="1" lang="en-US" altLang="zh-CN" sz="1600" b="1" dirty="0">
              <a:latin typeface="+mj-ea"/>
              <a:ea typeface="+mj-ea"/>
            </a:endParaRPr>
          </a:p>
          <a:p>
            <a:pPr>
              <a:buFontTx/>
              <a:buNone/>
              <a:defRPr/>
            </a:pPr>
            <a:r>
              <a:rPr kumimoji="1" lang="zh-CN" altLang="en-US" sz="1600" b="1" dirty="0">
                <a:solidFill>
                  <a:srgbClr val="640000"/>
                </a:solidFill>
                <a:latin typeface="+mj-ea"/>
                <a:ea typeface="+mj-ea"/>
              </a:rPr>
              <a:t>政治体制</a:t>
            </a:r>
          </a:p>
        </p:txBody>
      </p:sp>
      <p:sp>
        <p:nvSpPr>
          <p:cNvPr id="17" name="矩形 16"/>
          <p:cNvSpPr/>
          <p:nvPr/>
        </p:nvSpPr>
        <p:spPr bwMode="auto">
          <a:xfrm>
            <a:off x="5715000" y="2743201"/>
            <a:ext cx="1143000" cy="771525"/>
          </a:xfrm>
          <a:prstGeom prst="rect">
            <a:avLst/>
          </a:prstGeom>
          <a:noFill/>
          <a:ln w="9525" cap="flat" cmpd="sng" algn="ctr">
            <a:noFill/>
            <a:prstDash val="solid"/>
            <a:round/>
            <a:headEnd type="none" w="med" len="med"/>
            <a:tailEnd type="none" w="med" len="med"/>
          </a:ln>
          <a:effectLst/>
        </p:spPr>
        <p:txBody>
          <a:bodyPr/>
          <a:lstStyle/>
          <a:p>
            <a:pPr>
              <a:buFontTx/>
              <a:buNone/>
              <a:defRPr/>
            </a:pPr>
            <a:r>
              <a:rPr kumimoji="1" lang="zh-CN" altLang="en-US" sz="1600" b="1" dirty="0">
                <a:solidFill>
                  <a:srgbClr val="640000"/>
                </a:solidFill>
                <a:latin typeface="+mj-ea"/>
                <a:ea typeface="+mj-ea"/>
              </a:rPr>
              <a:t>官员的选拔与管理</a:t>
            </a:r>
          </a:p>
        </p:txBody>
      </p:sp>
      <p:sp>
        <p:nvSpPr>
          <p:cNvPr id="18" name="矩形 17"/>
          <p:cNvSpPr/>
          <p:nvPr/>
        </p:nvSpPr>
        <p:spPr bwMode="auto">
          <a:xfrm>
            <a:off x="7772400" y="2914650"/>
            <a:ext cx="1295400" cy="685800"/>
          </a:xfrm>
          <a:prstGeom prst="rect">
            <a:avLst/>
          </a:prstGeom>
          <a:noFill/>
          <a:ln w="9525" cap="flat" cmpd="sng" algn="ctr">
            <a:noFill/>
            <a:prstDash val="solid"/>
            <a:round/>
            <a:headEnd type="none" w="med" len="med"/>
            <a:tailEnd type="none" w="med" len="med"/>
          </a:ln>
          <a:effectLst/>
        </p:spPr>
        <p:txBody>
          <a:bodyPr/>
          <a:lstStyle/>
          <a:p>
            <a:pPr>
              <a:buFontTx/>
              <a:buNone/>
              <a:defRPr/>
            </a:pPr>
            <a:r>
              <a:rPr kumimoji="1" lang="zh-CN" altLang="en-US" sz="1600" b="1" dirty="0">
                <a:solidFill>
                  <a:srgbClr val="640000"/>
                </a:solidFill>
                <a:latin typeface="+mj-ea"/>
                <a:ea typeface="+mj-ea"/>
              </a:rPr>
              <a:t>法律与教化</a:t>
            </a:r>
          </a:p>
        </p:txBody>
      </p:sp>
      <p:sp>
        <p:nvSpPr>
          <p:cNvPr id="19" name="矩形 18"/>
          <p:cNvSpPr/>
          <p:nvPr/>
        </p:nvSpPr>
        <p:spPr bwMode="auto">
          <a:xfrm>
            <a:off x="3352800" y="4629151"/>
            <a:ext cx="1219200" cy="771525"/>
          </a:xfrm>
          <a:prstGeom prst="rect">
            <a:avLst/>
          </a:prstGeom>
          <a:noFill/>
          <a:ln w="9525" cap="flat" cmpd="sng" algn="ctr">
            <a:noFill/>
            <a:prstDash val="solid"/>
            <a:round/>
            <a:headEnd type="none" w="med" len="med"/>
            <a:tailEnd type="none" w="med" len="med"/>
          </a:ln>
          <a:effectLst/>
        </p:spPr>
        <p:txBody>
          <a:bodyPr/>
          <a:lstStyle/>
          <a:p>
            <a:pPr>
              <a:buFontTx/>
              <a:buNone/>
              <a:defRPr/>
            </a:pPr>
            <a:r>
              <a:rPr kumimoji="1" lang="zh-CN" altLang="en-US" sz="1600" b="1" dirty="0">
                <a:latin typeface="+mj-ea"/>
                <a:ea typeface="+mj-ea"/>
              </a:rPr>
              <a:t> </a:t>
            </a:r>
            <a:r>
              <a:rPr kumimoji="1" lang="zh-CN" altLang="en-US" sz="1600" b="1" dirty="0">
                <a:solidFill>
                  <a:srgbClr val="640000"/>
                </a:solidFill>
                <a:latin typeface="+mj-ea"/>
                <a:ea typeface="+mj-ea"/>
              </a:rPr>
              <a:t>民族关系  与国家关系</a:t>
            </a:r>
          </a:p>
        </p:txBody>
      </p:sp>
      <p:sp>
        <p:nvSpPr>
          <p:cNvPr id="20" name="矩形 19"/>
          <p:cNvSpPr/>
          <p:nvPr/>
        </p:nvSpPr>
        <p:spPr bwMode="auto">
          <a:xfrm>
            <a:off x="5638800" y="4629150"/>
            <a:ext cx="1219200" cy="857250"/>
          </a:xfrm>
          <a:prstGeom prst="rect">
            <a:avLst/>
          </a:prstGeom>
          <a:noFill/>
          <a:ln w="9525" cap="flat" cmpd="sng" algn="ctr">
            <a:noFill/>
            <a:prstDash val="solid"/>
            <a:round/>
            <a:headEnd type="none" w="med" len="med"/>
            <a:tailEnd type="none" w="med" len="med"/>
          </a:ln>
          <a:effectLst/>
        </p:spPr>
        <p:txBody>
          <a:bodyPr/>
          <a:lstStyle/>
          <a:p>
            <a:pPr>
              <a:buFontTx/>
              <a:buNone/>
              <a:defRPr/>
            </a:pPr>
            <a:r>
              <a:rPr kumimoji="1" lang="zh-CN" altLang="en-US" sz="1600" b="1" dirty="0">
                <a:latin typeface="+mj-ea"/>
                <a:ea typeface="+mj-ea"/>
              </a:rPr>
              <a:t> </a:t>
            </a:r>
            <a:r>
              <a:rPr kumimoji="1" lang="zh-CN" altLang="en-US" sz="1600" b="1" dirty="0">
                <a:solidFill>
                  <a:srgbClr val="640000"/>
                </a:solidFill>
                <a:latin typeface="+mj-ea"/>
                <a:ea typeface="+mj-ea"/>
              </a:rPr>
              <a:t>基层治理</a:t>
            </a:r>
            <a:endParaRPr kumimoji="1" lang="en-US" altLang="zh-CN" sz="1600" b="1" dirty="0">
              <a:solidFill>
                <a:srgbClr val="640000"/>
              </a:solidFill>
              <a:latin typeface="+mj-ea"/>
              <a:ea typeface="+mj-ea"/>
            </a:endParaRPr>
          </a:p>
          <a:p>
            <a:pPr>
              <a:buFontTx/>
              <a:buNone/>
              <a:defRPr/>
            </a:pPr>
            <a:r>
              <a:rPr kumimoji="1" lang="zh-CN" altLang="en-US" sz="1600" b="1" dirty="0">
                <a:solidFill>
                  <a:srgbClr val="640000"/>
                </a:solidFill>
                <a:latin typeface="+mj-ea"/>
                <a:ea typeface="+mj-ea"/>
              </a:rPr>
              <a:t>与社会保障</a:t>
            </a:r>
          </a:p>
        </p:txBody>
      </p:sp>
      <p:sp>
        <p:nvSpPr>
          <p:cNvPr id="21" name="矩形 20"/>
          <p:cNvSpPr/>
          <p:nvPr/>
        </p:nvSpPr>
        <p:spPr bwMode="auto">
          <a:xfrm>
            <a:off x="7772400" y="4543426"/>
            <a:ext cx="1295400" cy="771525"/>
          </a:xfrm>
          <a:prstGeom prst="rect">
            <a:avLst/>
          </a:prstGeom>
          <a:noFill/>
          <a:ln w="9525" cap="flat" cmpd="sng" algn="ctr">
            <a:noFill/>
            <a:prstDash val="solid"/>
            <a:round/>
            <a:headEnd type="none" w="med" len="med"/>
            <a:tailEnd type="none" w="med" len="med"/>
          </a:ln>
          <a:effectLst/>
        </p:spPr>
        <p:txBody>
          <a:bodyPr/>
          <a:lstStyle/>
          <a:p>
            <a:pPr>
              <a:buFontTx/>
              <a:buNone/>
              <a:defRPr/>
            </a:pPr>
            <a:endParaRPr kumimoji="1" lang="en-US" altLang="zh-CN" sz="1600" b="1" dirty="0">
              <a:latin typeface="+mj-ea"/>
              <a:ea typeface="+mj-ea"/>
            </a:endParaRPr>
          </a:p>
          <a:p>
            <a:pPr>
              <a:buFontTx/>
              <a:buNone/>
              <a:defRPr/>
            </a:pPr>
            <a:r>
              <a:rPr kumimoji="1" lang="zh-CN" altLang="en-US" sz="1600" b="1" dirty="0">
                <a:solidFill>
                  <a:srgbClr val="640000"/>
                </a:solidFill>
                <a:latin typeface="+mj-ea"/>
                <a:ea typeface="+mj-ea"/>
              </a:rPr>
              <a:t>货币与税收</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3251"/>
                                        </p:tgtEl>
                                        <p:attrNameLst>
                                          <p:attrName>style.visibility</p:attrName>
                                        </p:attrNameLst>
                                      </p:cBhvr>
                                      <p:to>
                                        <p:strVal val="visible"/>
                                      </p:to>
                                    </p:set>
                                    <p:animEffect transition="in" filter="blinds(horizontal)">
                                      <p:cBhvr>
                                        <p:cTn id="15" dur="500"/>
                                        <p:tgtEl>
                                          <p:spTgt spid="53251"/>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par>
                          <p:cTn id="20" fill="hold">
                            <p:stCondLst>
                              <p:cond delay="1000"/>
                            </p:stCondLst>
                            <p:childTnLst>
                              <p:par>
                                <p:cTn id="21" presetID="3"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par>
                          <p:cTn id="28" fill="hold">
                            <p:stCondLst>
                              <p:cond delay="2000"/>
                            </p:stCondLst>
                            <p:childTnLst>
                              <p:par>
                                <p:cTn id="29" presetID="3" presetClass="entr" presetSubtype="1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par>
                          <p:cTn id="32" fill="hold">
                            <p:stCondLst>
                              <p:cond delay="2500"/>
                            </p:stCondLst>
                            <p:childTnLst>
                              <p:par>
                                <p:cTn id="33" presetID="3" presetClass="entr" presetSubtype="1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5">
                                            <p:txEl>
                                              <p:pRg st="1" end="1"/>
                                            </p:txEl>
                                          </p:spTgt>
                                        </p:tgtEl>
                                        <p:attrNameLst>
                                          <p:attrName>style.visibility</p:attrName>
                                        </p:attrNameLst>
                                      </p:cBhvr>
                                      <p:to>
                                        <p:strVal val="visible"/>
                                      </p:to>
                                    </p:set>
                                    <p:animEffect transition="in" filter="box(in)">
                                      <p:cBhvr>
                                        <p:cTn id="40" dur="500"/>
                                        <p:tgtEl>
                                          <p:spTgt spid="15">
                                            <p:txEl>
                                              <p:pRg st="1" end="1"/>
                                            </p:txEl>
                                          </p:spTgt>
                                        </p:tgtEl>
                                      </p:cBhvr>
                                    </p:animEffect>
                                  </p:childTnLst>
                                </p:cTn>
                              </p:par>
                            </p:childTnLst>
                          </p:cTn>
                        </p:par>
                        <p:par>
                          <p:cTn id="41" fill="hold">
                            <p:stCondLst>
                              <p:cond delay="500"/>
                            </p:stCondLst>
                            <p:childTnLst>
                              <p:par>
                                <p:cTn id="42" presetID="4" presetClass="entr" presetSubtype="16" fill="hold" nodeType="after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ox(in)">
                                      <p:cBhvr>
                                        <p:cTn id="44" dur="500"/>
                                        <p:tgtEl>
                                          <p:spTgt spid="17">
                                            <p:txEl>
                                              <p:pRg st="0" end="0"/>
                                            </p:txEl>
                                          </p:spTgt>
                                        </p:tgtEl>
                                      </p:cBhvr>
                                    </p:animEffect>
                                  </p:childTnLst>
                                </p:cTn>
                              </p:par>
                            </p:childTnLst>
                          </p:cTn>
                        </p:par>
                        <p:par>
                          <p:cTn id="45" fill="hold">
                            <p:stCondLst>
                              <p:cond delay="1000"/>
                            </p:stCondLst>
                            <p:childTnLst>
                              <p:par>
                                <p:cTn id="46" presetID="3" presetClass="entr" presetSubtype="10" fill="hold" nodeType="after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blinds(horizontal)">
                                      <p:cBhvr>
                                        <p:cTn id="48" dur="500"/>
                                        <p:tgtEl>
                                          <p:spTgt spid="18">
                                            <p:txEl>
                                              <p:pRg st="0" end="0"/>
                                            </p:txEl>
                                          </p:spTgt>
                                        </p:tgtEl>
                                      </p:cBhvr>
                                    </p:animEffect>
                                  </p:childTnLst>
                                </p:cTn>
                              </p:par>
                            </p:childTnLst>
                          </p:cTn>
                        </p:par>
                        <p:par>
                          <p:cTn id="49" fill="hold">
                            <p:stCondLst>
                              <p:cond delay="1500"/>
                            </p:stCondLst>
                            <p:childTnLst>
                              <p:par>
                                <p:cTn id="50" presetID="3" presetClass="entr" presetSubtype="10" fill="hold" nodeType="after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blinds(horizontal)">
                                      <p:cBhvr>
                                        <p:cTn id="52" dur="500"/>
                                        <p:tgtEl>
                                          <p:spTgt spid="19">
                                            <p:txEl>
                                              <p:pRg st="0" end="0"/>
                                            </p:txEl>
                                          </p:spTgt>
                                        </p:tgtEl>
                                      </p:cBhvr>
                                    </p:animEffect>
                                  </p:childTnLst>
                                </p:cTn>
                              </p:par>
                            </p:childTnLst>
                          </p:cTn>
                        </p:par>
                        <p:par>
                          <p:cTn id="53" fill="hold">
                            <p:stCondLst>
                              <p:cond delay="2000"/>
                            </p:stCondLst>
                            <p:childTnLst>
                              <p:par>
                                <p:cTn id="54" presetID="3" presetClass="entr" presetSubtype="10" fill="hold" nodeType="afterEffect">
                                  <p:stCondLst>
                                    <p:cond delay="0"/>
                                  </p:stCondLst>
                                  <p:childTnLst>
                                    <p:set>
                                      <p:cBhvr>
                                        <p:cTn id="55" dur="1" fill="hold">
                                          <p:stCondLst>
                                            <p:cond delay="0"/>
                                          </p:stCondLst>
                                        </p:cTn>
                                        <p:tgtEl>
                                          <p:spTgt spid="20">
                                            <p:txEl>
                                              <p:pRg st="0" end="0"/>
                                            </p:txEl>
                                          </p:spTgt>
                                        </p:tgtEl>
                                        <p:attrNameLst>
                                          <p:attrName>style.visibility</p:attrName>
                                        </p:attrNameLst>
                                      </p:cBhvr>
                                      <p:to>
                                        <p:strVal val="visible"/>
                                      </p:to>
                                    </p:set>
                                    <p:animEffect transition="in" filter="blinds(horizontal)">
                                      <p:cBhvr>
                                        <p:cTn id="56" dur="500"/>
                                        <p:tgtEl>
                                          <p:spTgt spid="20">
                                            <p:txEl>
                                              <p:pRg st="0" end="0"/>
                                            </p:txEl>
                                          </p:spTgt>
                                        </p:tgtEl>
                                      </p:cBhvr>
                                    </p:animEffect>
                                  </p:childTnLst>
                                </p:cTn>
                              </p:par>
                            </p:childTnLst>
                          </p:cTn>
                        </p:par>
                        <p:par>
                          <p:cTn id="57" fill="hold">
                            <p:stCondLst>
                              <p:cond delay="2500"/>
                            </p:stCondLst>
                            <p:childTnLst>
                              <p:par>
                                <p:cTn id="58" presetID="3" presetClass="entr" presetSubtype="10" fill="hold" nodeType="afterEffect">
                                  <p:stCondLst>
                                    <p:cond delay="0"/>
                                  </p:stCondLst>
                                  <p:childTnLst>
                                    <p:set>
                                      <p:cBhvr>
                                        <p:cTn id="59" dur="1" fill="hold">
                                          <p:stCondLst>
                                            <p:cond delay="0"/>
                                          </p:stCondLst>
                                        </p:cTn>
                                        <p:tgtEl>
                                          <p:spTgt spid="20">
                                            <p:txEl>
                                              <p:pRg st="1" end="1"/>
                                            </p:txEl>
                                          </p:spTgt>
                                        </p:tgtEl>
                                        <p:attrNameLst>
                                          <p:attrName>style.visibility</p:attrName>
                                        </p:attrNameLst>
                                      </p:cBhvr>
                                      <p:to>
                                        <p:strVal val="visible"/>
                                      </p:to>
                                    </p:set>
                                    <p:animEffect transition="in" filter="blinds(horizontal)">
                                      <p:cBhvr>
                                        <p:cTn id="60" dur="500"/>
                                        <p:tgtEl>
                                          <p:spTgt spid="20">
                                            <p:txEl>
                                              <p:pRg st="1" end="1"/>
                                            </p:txEl>
                                          </p:spTgt>
                                        </p:tgtEl>
                                      </p:cBhvr>
                                    </p:animEffect>
                                  </p:childTnLst>
                                </p:cTn>
                              </p:par>
                            </p:childTnLst>
                          </p:cTn>
                        </p:par>
                        <p:par>
                          <p:cTn id="61" fill="hold">
                            <p:stCondLst>
                              <p:cond delay="3000"/>
                            </p:stCondLst>
                            <p:childTnLst>
                              <p:par>
                                <p:cTn id="62" presetID="3" presetClass="entr" presetSubtype="10" fill="hold" nodeType="afterEffect">
                                  <p:stCondLst>
                                    <p:cond delay="0"/>
                                  </p:stCondLst>
                                  <p:childTnLst>
                                    <p:set>
                                      <p:cBhvr>
                                        <p:cTn id="63" dur="1" fill="hold">
                                          <p:stCondLst>
                                            <p:cond delay="0"/>
                                          </p:stCondLst>
                                        </p:cTn>
                                        <p:tgtEl>
                                          <p:spTgt spid="21">
                                            <p:txEl>
                                              <p:pRg st="1" end="1"/>
                                            </p:txEl>
                                          </p:spTgt>
                                        </p:tgtEl>
                                        <p:attrNameLst>
                                          <p:attrName>style.visibility</p:attrName>
                                        </p:attrNameLst>
                                      </p:cBhvr>
                                      <p:to>
                                        <p:strVal val="visible"/>
                                      </p:to>
                                    </p:set>
                                    <p:animEffect transition="in" filter="blinds(horizontal)">
                                      <p:cBhvr>
                                        <p:cTn id="6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矩形 2"/>
          <p:cNvSpPr>
            <a:spLocks noChangeArrowheads="1"/>
          </p:cNvSpPr>
          <p:nvPr/>
        </p:nvSpPr>
        <p:spPr bwMode="auto">
          <a:xfrm>
            <a:off x="3810000" y="2468167"/>
            <a:ext cx="4572000" cy="375359"/>
          </a:xfrm>
          <a:prstGeom prst="rect">
            <a:avLst/>
          </a:prstGeom>
          <a:noFill/>
          <a:ln w="9525">
            <a:noFill/>
            <a:miter lim="800000"/>
          </a:ln>
        </p:spPr>
        <p:txBody>
          <a:bodyPr>
            <a:spAutoFit/>
          </a:bodyPr>
          <a:lstStyle/>
          <a:p>
            <a:pPr marL="273050" indent="-273050">
              <a:lnSpc>
                <a:spcPct val="110000"/>
              </a:lnSpc>
            </a:pPr>
            <a:r>
              <a:rPr lang="en-US" altLang="zh-CN" b="1">
                <a:solidFill>
                  <a:srgbClr val="0000FF"/>
                </a:solidFill>
                <a:latin typeface="微软雅黑" panose="020B0503020204020204" pitchFamily="34" charset="-122"/>
                <a:ea typeface="微软雅黑" panose="020B0503020204020204" pitchFamily="34" charset="-122"/>
              </a:rPr>
              <a:t> </a:t>
            </a:r>
            <a:endParaRPr lang="en-US" altLang="zh-CN"/>
          </a:p>
        </p:txBody>
      </p:sp>
      <p:sp>
        <p:nvSpPr>
          <p:cNvPr id="4" name="矩形 3"/>
          <p:cNvSpPr/>
          <p:nvPr/>
        </p:nvSpPr>
        <p:spPr>
          <a:xfrm>
            <a:off x="2855913" y="2060973"/>
            <a:ext cx="7561262" cy="2123658"/>
          </a:xfrm>
          <a:prstGeom prst="rect">
            <a:avLst/>
          </a:prstGeom>
        </p:spPr>
        <p:txBody>
          <a:bodyPr>
            <a:spAutoFit/>
          </a:bodyPr>
          <a:lstStyle/>
          <a:p>
            <a:pPr>
              <a:buFontTx/>
              <a:buNone/>
              <a:defRPr/>
            </a:pPr>
            <a:r>
              <a:rPr kumimoji="1" lang="en-US" altLang="zh-CN" sz="4400" b="1" dirty="0"/>
              <a:t>        </a:t>
            </a:r>
            <a:r>
              <a:rPr kumimoji="1" lang="en-US" altLang="zh-CN" sz="4800" b="1" dirty="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rPr>
              <a:t> </a:t>
            </a:r>
            <a:endParaRPr kumimoji="1" lang="zh-CN" altLang="zh-CN" sz="4800" dirty="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endParaRPr>
          </a:p>
          <a:p>
            <a:pPr>
              <a:buFontTx/>
              <a:buNone/>
              <a:defRPr/>
            </a:pPr>
            <a:endParaRPr kumimoji="1" lang="en-US" altLang="zh-CN" sz="4400" b="1" dirty="0">
              <a:solidFill>
                <a:srgbClr val="2B0BB5"/>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buFontTx/>
              <a:buNone/>
              <a:defRPr/>
            </a:pPr>
            <a:r>
              <a:rPr kumimoji="1" lang="zh-CN" altLang="en-US" sz="4000" b="1" i="1" dirty="0">
                <a:solidFill>
                  <a:srgbClr val="C00000"/>
                </a:solidFill>
                <a:effectLst>
                  <a:outerShdw blurRad="38100" dist="38100" dir="2700000" algn="tl">
                    <a:srgbClr val="C0C0C0"/>
                  </a:outerShdw>
                </a:effectLst>
                <a:latin typeface="黑体" panose="02010609060101010101" charset="-122"/>
                <a:ea typeface="黑体" panose="02010609060101010101" charset="-122"/>
              </a:rPr>
              <a:t>      </a:t>
            </a:r>
          </a:p>
        </p:txBody>
      </p:sp>
      <p:sp>
        <p:nvSpPr>
          <p:cNvPr id="6" name="内容占位符 2"/>
          <p:cNvSpPr>
            <a:spLocks noGrp="1"/>
          </p:cNvSpPr>
          <p:nvPr>
            <p:ph idx="1"/>
          </p:nvPr>
        </p:nvSpPr>
        <p:spPr>
          <a:xfrm>
            <a:off x="2286000" y="251052"/>
            <a:ext cx="8229600" cy="5841546"/>
          </a:xfrm>
          <a:ln>
            <a:solidFill>
              <a:srgbClr val="2D2DFF"/>
            </a:solidFill>
          </a:ln>
        </p:spPr>
        <p:txBody>
          <a:bodyPr/>
          <a:lstStyle/>
          <a:p>
            <a:pPr algn="ctr">
              <a:lnSpc>
                <a:spcPts val="3500"/>
              </a:lnSpc>
              <a:buClr>
                <a:schemeClr val="accent1"/>
              </a:buClr>
              <a:buNone/>
              <a:defRPr/>
            </a:pPr>
            <a:r>
              <a:rPr kumimoji="1" lang="zh-CN" altLang="en-US" sz="3200" dirty="0">
                <a:solidFill>
                  <a:srgbClr val="640000"/>
                </a:solidFill>
                <a:effectLst>
                  <a:outerShdw blurRad="38100" dist="38100" dir="2700000" algn="tl">
                    <a:srgbClr val="000000">
                      <a:alpha val="43137"/>
                    </a:srgbClr>
                  </a:outerShdw>
                </a:effectLst>
                <a:latin typeface="+mj-ea"/>
                <a:ea typeface="+mj-ea"/>
              </a:rPr>
              <a:t>   </a:t>
            </a:r>
            <a:r>
              <a:rPr kumimoji="1" lang="zh-CN" altLang="en-US" sz="3200" dirty="0">
                <a:solidFill>
                  <a:srgbClr val="2C119F"/>
                </a:solidFill>
                <a:effectLst>
                  <a:outerShdw blurRad="38100" dist="38100" dir="2700000" algn="tl">
                    <a:srgbClr val="000000">
                      <a:alpha val="43137"/>
                    </a:srgbClr>
                  </a:outerShdw>
                </a:effectLst>
                <a:latin typeface="+mj-ea"/>
                <a:ea typeface="+mj-ea"/>
              </a:rPr>
              <a:t>找准每个专题的聚焦点，以案例史料教</a:t>
            </a:r>
            <a:endParaRPr kumimoji="1" lang="en-US" altLang="zh-CN" sz="3200" dirty="0">
              <a:solidFill>
                <a:srgbClr val="2C119F"/>
              </a:solidFill>
              <a:effectLst>
                <a:outerShdw blurRad="38100" dist="38100" dir="2700000" algn="tl">
                  <a:srgbClr val="000000">
                    <a:alpha val="43137"/>
                  </a:srgbClr>
                </a:outerShdw>
              </a:effectLst>
              <a:latin typeface="+mj-ea"/>
              <a:ea typeface="+mj-ea"/>
            </a:endParaRPr>
          </a:p>
          <a:p>
            <a:pPr algn="ctr">
              <a:lnSpc>
                <a:spcPts val="3500"/>
              </a:lnSpc>
              <a:buClr>
                <a:schemeClr val="accent1"/>
              </a:buClr>
              <a:buNone/>
              <a:defRPr/>
            </a:pPr>
            <a:r>
              <a:rPr kumimoji="1" lang="zh-CN" altLang="en-US" sz="3200" dirty="0">
                <a:solidFill>
                  <a:srgbClr val="2C119F"/>
                </a:solidFill>
                <a:effectLst>
                  <a:outerShdw blurRad="38100" dist="38100" dir="2700000" algn="tl">
                    <a:srgbClr val="000000">
                      <a:alpha val="43137"/>
                    </a:srgbClr>
                  </a:outerShdw>
                </a:effectLst>
                <a:latin typeface="+mj-ea"/>
                <a:ea typeface="+mj-ea"/>
              </a:rPr>
              <a:t>   学对某些历史问题进行探究</a:t>
            </a:r>
            <a:endParaRPr kumimoji="1" lang="en-US" altLang="zh-CN" sz="3200" dirty="0">
              <a:solidFill>
                <a:srgbClr val="2C119F"/>
              </a:solidFill>
              <a:effectLst>
                <a:outerShdw blurRad="38100" dist="38100" dir="2700000" algn="tl">
                  <a:srgbClr val="000000">
                    <a:alpha val="43137"/>
                  </a:srgbClr>
                </a:outerShdw>
              </a:effectLst>
              <a:latin typeface="+mj-ea"/>
              <a:ea typeface="+mj-ea"/>
            </a:endParaRPr>
          </a:p>
          <a:p>
            <a:pPr algn="ctr">
              <a:lnSpc>
                <a:spcPts val="3500"/>
              </a:lnSpc>
              <a:buClr>
                <a:schemeClr val="accent1"/>
              </a:buClr>
              <a:buNone/>
              <a:defRPr/>
            </a:pPr>
            <a:r>
              <a:rPr kumimoji="1" lang="zh-CN" altLang="en-US" sz="3200" dirty="0">
                <a:solidFill>
                  <a:srgbClr val="2C119F"/>
                </a:solidFill>
                <a:effectLst>
                  <a:outerShdw blurRad="38100" dist="38100" dir="2700000" algn="tl">
                    <a:srgbClr val="000000">
                      <a:alpha val="43137"/>
                    </a:srgbClr>
                  </a:outerShdw>
                </a:effectLst>
                <a:latin typeface="+mj-ea"/>
                <a:ea typeface="+mj-ea"/>
              </a:rPr>
              <a:t>（唯物史观、时空观念、史料求证）</a:t>
            </a:r>
            <a:r>
              <a:rPr kumimoji="1" lang="zh-CN" altLang="en-US" sz="800" dirty="0">
                <a:solidFill>
                  <a:srgbClr val="2C119F"/>
                </a:solidFill>
                <a:effectLst>
                  <a:outerShdw blurRad="38100" dist="38100" dir="2700000" algn="tl">
                    <a:srgbClr val="000000">
                      <a:alpha val="43137"/>
                    </a:srgbClr>
                  </a:outerShdw>
                </a:effectLst>
                <a:latin typeface="+mj-ea"/>
                <a:ea typeface="+mj-ea"/>
              </a:rPr>
              <a:t> </a:t>
            </a:r>
            <a:endParaRPr kumimoji="1" lang="en-US" altLang="zh-CN" sz="800" dirty="0">
              <a:solidFill>
                <a:srgbClr val="2C119F"/>
              </a:solidFill>
              <a:effectLst>
                <a:outerShdw blurRad="38100" dist="38100" dir="2700000" algn="tl">
                  <a:srgbClr val="000000">
                    <a:alpha val="43137"/>
                  </a:srgbClr>
                </a:outerShdw>
              </a:effectLst>
              <a:latin typeface="+mj-ea"/>
              <a:ea typeface="+mj-ea"/>
            </a:endParaRPr>
          </a:p>
          <a:p>
            <a:pPr>
              <a:buClr>
                <a:schemeClr val="accent1"/>
              </a:buClr>
              <a:buFontTx/>
              <a:buNone/>
              <a:defRPr/>
            </a:pPr>
            <a:r>
              <a:rPr kumimoji="1" lang="en-US" altLang="zh-CN" sz="800" dirty="0">
                <a:solidFill>
                  <a:srgbClr val="640000"/>
                </a:solidFill>
                <a:effectLst>
                  <a:outerShdw blurRad="38100" dist="38100" dir="2700000" algn="tl">
                    <a:srgbClr val="000000">
                      <a:alpha val="43137"/>
                    </a:srgbClr>
                  </a:outerShdw>
                </a:effectLst>
                <a:latin typeface="+mj-ea"/>
                <a:ea typeface="+mj-ea"/>
              </a:rPr>
              <a:t> </a:t>
            </a:r>
            <a:endParaRPr kumimoji="1" lang="en-US" altLang="zh-CN" sz="3200" dirty="0">
              <a:solidFill>
                <a:srgbClr val="640000"/>
              </a:solidFill>
              <a:effectLst>
                <a:outerShdw blurRad="38100" dist="38100" dir="2700000" algn="tl">
                  <a:srgbClr val="000000">
                    <a:alpha val="43137"/>
                  </a:srgbClr>
                </a:outerShdw>
              </a:effectLst>
              <a:latin typeface="+mj-ea"/>
              <a:ea typeface="+mj-ea"/>
            </a:endParaRPr>
          </a:p>
          <a:p>
            <a:pPr>
              <a:buClr>
                <a:schemeClr val="accent1"/>
              </a:buClr>
              <a:buFontTx/>
              <a:buNone/>
              <a:defRPr/>
            </a:pPr>
            <a:r>
              <a:rPr kumimoji="1" lang="zh-CN" altLang="en-US" sz="3200"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kumimoji="1" lang="en-US" altLang="zh-CN" sz="3200"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p>
          <a:p>
            <a:pPr>
              <a:buClr>
                <a:schemeClr val="accent1"/>
              </a:buClr>
              <a:buFontTx/>
              <a:buNone/>
              <a:defRPr/>
            </a:pPr>
            <a:endParaRPr kumimoji="1" lang="en-US" altLang="zh-CN" sz="3200"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buClr>
                <a:schemeClr val="accent1"/>
              </a:buClr>
              <a:buNone/>
              <a:defRPr/>
            </a:pPr>
            <a:r>
              <a:rPr kumimoji="1" lang="en-US" altLang="zh-CN" sz="3600" dirty="0">
                <a:solidFill>
                  <a:srgbClr val="993300"/>
                </a:solidFill>
                <a:effectLst>
                  <a:outerShdw blurRad="38100" dist="38100" dir="2700000" algn="tl">
                    <a:srgbClr val="000000">
                      <a:alpha val="43137"/>
                    </a:srgbClr>
                  </a:outerShdw>
                </a:effectLst>
                <a:latin typeface="+mj-ea"/>
                <a:ea typeface="+mj-ea"/>
              </a:rPr>
              <a:t>  </a:t>
            </a:r>
            <a:r>
              <a:rPr kumimoji="1" lang="en-US" altLang="zh-CN" sz="2400" dirty="0">
                <a:solidFill>
                  <a:srgbClr val="FF0000"/>
                </a:solidFill>
                <a:effectLst>
                  <a:outerShdw blurRad="38100" dist="38100" dir="2700000" algn="tl">
                    <a:srgbClr val="000000">
                      <a:alpha val="43137"/>
                    </a:srgbClr>
                  </a:outerShdw>
                </a:effectLst>
                <a:latin typeface="+mj-ea"/>
              </a:rPr>
              <a:t>      </a:t>
            </a:r>
            <a:endParaRPr kumimoji="1" lang="en-US" altLang="zh-CN" sz="2400" dirty="0">
              <a:solidFill>
                <a:srgbClr val="0000FF"/>
              </a:solidFill>
              <a:effectLst>
                <a:outerShdw blurRad="38100" dist="38100" dir="2700000" algn="tl">
                  <a:srgbClr val="000000">
                    <a:alpha val="43137"/>
                  </a:srgbClr>
                </a:outerShdw>
              </a:effectLst>
              <a:latin typeface="+mn-ea"/>
            </a:endParaRPr>
          </a:p>
          <a:p>
            <a:pPr>
              <a:buFont typeface="Wingdings" panose="05000000000000000000" pitchFamily="2" charset="2"/>
              <a:buNone/>
              <a:defRPr/>
            </a:pPr>
            <a:endParaRPr lang="zh-CN" altLang="en-US" dirty="0"/>
          </a:p>
        </p:txBody>
      </p:sp>
      <p:sp>
        <p:nvSpPr>
          <p:cNvPr id="7" name="TextBox 6"/>
          <p:cNvSpPr txBox="1"/>
          <p:nvPr/>
        </p:nvSpPr>
        <p:spPr>
          <a:xfrm>
            <a:off x="1552099" y="1457326"/>
            <a:ext cx="738664" cy="4029075"/>
          </a:xfrm>
          <a:prstGeom prst="rect">
            <a:avLst/>
          </a:prstGeom>
          <a:noFill/>
        </p:spPr>
        <p:txBody>
          <a:bodyPr vert="eaVert">
            <a:spAutoFit/>
          </a:bodyPr>
          <a:lstStyle/>
          <a:p>
            <a:pPr>
              <a:buFontTx/>
              <a:buNone/>
              <a:defRPr/>
            </a:pPr>
            <a:r>
              <a:rPr kumimoji="1" lang="zh-CN" altLang="en-US" sz="3600" b="1" dirty="0">
                <a:solidFill>
                  <a:srgbClr val="2D2DFF"/>
                </a:solidFill>
                <a:effectLst>
                  <a:outerShdw blurRad="38100" dist="38100" dir="2700000" algn="tl">
                    <a:srgbClr val="000000">
                      <a:alpha val="43137"/>
                    </a:srgbClr>
                  </a:outerShdw>
                </a:effectLst>
                <a:latin typeface="+mj-ea"/>
                <a:ea typeface="+mj-ea"/>
              </a:rPr>
              <a:t>历史选修课程</a:t>
            </a:r>
          </a:p>
        </p:txBody>
      </p:sp>
      <p:pic>
        <p:nvPicPr>
          <p:cNvPr id="10" name="Picture 3"/>
          <p:cNvPicPr>
            <a:picLocks noChangeAspect="1" noChangeArrowheads="1"/>
          </p:cNvPicPr>
          <p:nvPr/>
        </p:nvPicPr>
        <p:blipFill>
          <a:blip r:embed="rId2" cstate="print"/>
          <a:srcRect/>
          <a:stretch>
            <a:fillRect/>
          </a:stretch>
        </p:blipFill>
        <p:spPr bwMode="auto">
          <a:xfrm>
            <a:off x="4648202" y="1885950"/>
            <a:ext cx="2525713" cy="1893094"/>
          </a:xfrm>
          <a:prstGeom prst="rect">
            <a:avLst/>
          </a:prstGeom>
          <a:noFill/>
          <a:ln w="9525">
            <a:noFill/>
            <a:miter lim="800000"/>
            <a:headEnd/>
            <a:tailEnd/>
          </a:ln>
        </p:spPr>
      </p:pic>
      <p:sp>
        <p:nvSpPr>
          <p:cNvPr id="17" name="矩形 16"/>
          <p:cNvSpPr/>
          <p:nvPr/>
        </p:nvSpPr>
        <p:spPr bwMode="auto">
          <a:xfrm>
            <a:off x="5257800" y="2143125"/>
            <a:ext cx="1371600" cy="1028700"/>
          </a:xfrm>
          <a:prstGeom prst="rect">
            <a:avLst/>
          </a:prstGeom>
          <a:noFill/>
          <a:ln w="9525" cap="flat" cmpd="sng" algn="ctr">
            <a:noFill/>
            <a:prstDash val="solid"/>
            <a:round/>
            <a:headEnd type="none" w="med" len="med"/>
            <a:tailEnd type="none" w="med" len="med"/>
          </a:ln>
          <a:effectLst/>
        </p:spPr>
        <p:txBody>
          <a:bodyPr/>
          <a:lstStyle/>
          <a:p>
            <a:pPr>
              <a:buFontTx/>
              <a:buNone/>
              <a:defRPr/>
            </a:pPr>
            <a:r>
              <a:rPr kumimoji="1" lang="en-US" altLang="zh-CN" sz="2000" b="1" dirty="0">
                <a:solidFill>
                  <a:srgbClr val="640000"/>
                </a:solidFill>
                <a:latin typeface="+mj-ea"/>
                <a:ea typeface="+mj-ea"/>
              </a:rPr>
              <a:t>    2</a:t>
            </a:r>
          </a:p>
          <a:p>
            <a:pPr>
              <a:buFontTx/>
              <a:buNone/>
              <a:defRPr/>
            </a:pPr>
            <a:r>
              <a:rPr kumimoji="1" lang="zh-CN" altLang="en-US" sz="2000" b="1" dirty="0">
                <a:solidFill>
                  <a:srgbClr val="640000"/>
                </a:solidFill>
                <a:latin typeface="+mj-ea"/>
                <a:ea typeface="+mj-ea"/>
              </a:rPr>
              <a:t>官员的选拔与管理</a:t>
            </a:r>
          </a:p>
        </p:txBody>
      </p:sp>
      <p:sp>
        <p:nvSpPr>
          <p:cNvPr id="23" name="椭圆 22"/>
          <p:cNvSpPr/>
          <p:nvPr/>
        </p:nvSpPr>
        <p:spPr bwMode="auto">
          <a:xfrm>
            <a:off x="2362200" y="4200525"/>
            <a:ext cx="1676400" cy="1714500"/>
          </a:xfrm>
          <a:prstGeom prst="ellipse">
            <a:avLst/>
          </a:prstGeom>
          <a:solidFill>
            <a:srgbClr val="DFE797"/>
          </a:solidFill>
          <a:ln w="38100" cap="flat" cmpd="sng" algn="ctr">
            <a:solidFill>
              <a:srgbClr val="640000"/>
            </a:solidFill>
            <a:prstDash val="solid"/>
            <a:round/>
            <a:headEnd type="none" w="med" len="med"/>
            <a:tailEnd type="none" w="med" len="med"/>
          </a:ln>
          <a:effectLst/>
        </p:spPr>
        <p:txBody>
          <a:bodyPr/>
          <a:lstStyle/>
          <a:p>
            <a:r>
              <a:rPr lang="en-US" altLang="zh-CN" sz="800" b="1">
                <a:solidFill>
                  <a:srgbClr val="2C119F"/>
                </a:solidFill>
                <a:effectLst>
                  <a:outerShdw blurRad="38100" dist="38100" dir="2700000" algn="tl">
                    <a:srgbClr val="000000"/>
                  </a:outerShdw>
                </a:effectLst>
              </a:rPr>
              <a:t> </a:t>
            </a:r>
          </a:p>
          <a:p>
            <a:r>
              <a:rPr lang="zh-CN" altLang="en-US" b="1">
                <a:solidFill>
                  <a:srgbClr val="2C119F"/>
                </a:solidFill>
                <a:effectLst>
                  <a:outerShdw blurRad="38100" dist="38100" dir="2700000" algn="tl">
                    <a:srgbClr val="000000"/>
                  </a:outerShdw>
                </a:effectLst>
                <a:latin typeface="黑体" panose="02010609060101010101" charset="-122"/>
                <a:ea typeface="黑体" panose="02010609060101010101" charset="-122"/>
              </a:rPr>
              <a:t>中国古代官员选拔 </a:t>
            </a:r>
            <a:endParaRPr lang="en-US" altLang="zh-CN" b="1">
              <a:solidFill>
                <a:srgbClr val="2C119F"/>
              </a:solidFill>
              <a:effectLst>
                <a:outerShdw blurRad="38100" dist="38100" dir="2700000" algn="tl">
                  <a:srgbClr val="000000"/>
                </a:outerShdw>
              </a:effectLst>
              <a:latin typeface="黑体" panose="02010609060101010101" charset="-122"/>
              <a:ea typeface="黑体" panose="02010609060101010101" charset="-122"/>
            </a:endParaRPr>
          </a:p>
          <a:p>
            <a:r>
              <a:rPr lang="en-US" altLang="zh-CN" b="1">
                <a:solidFill>
                  <a:srgbClr val="2C119F"/>
                </a:solidFill>
                <a:effectLst>
                  <a:outerShdw blurRad="38100" dist="38100" dir="2700000" algn="tl">
                    <a:srgbClr val="000000"/>
                  </a:outerShdw>
                </a:effectLst>
                <a:latin typeface="黑体" panose="02010609060101010101" charset="-122"/>
                <a:ea typeface="黑体" panose="02010609060101010101" charset="-122"/>
              </a:rPr>
              <a:t>  </a:t>
            </a:r>
            <a:r>
              <a:rPr lang="zh-CN" altLang="en-US" b="1">
                <a:solidFill>
                  <a:srgbClr val="2C119F"/>
                </a:solidFill>
                <a:effectLst>
                  <a:outerShdw blurRad="38100" dist="38100" dir="2700000" algn="tl">
                    <a:srgbClr val="000000"/>
                  </a:outerShdw>
                </a:effectLst>
                <a:latin typeface="黑体" panose="02010609060101010101" charset="-122"/>
                <a:ea typeface="黑体" panose="02010609060101010101" charset="-122"/>
              </a:rPr>
              <a:t>方式</a:t>
            </a:r>
          </a:p>
        </p:txBody>
      </p:sp>
      <p:sp>
        <p:nvSpPr>
          <p:cNvPr id="24" name="椭圆 23"/>
          <p:cNvSpPr/>
          <p:nvPr/>
        </p:nvSpPr>
        <p:spPr bwMode="auto">
          <a:xfrm>
            <a:off x="4276725" y="4284645"/>
            <a:ext cx="1809750" cy="1511998"/>
          </a:xfrm>
          <a:prstGeom prst="ellipse">
            <a:avLst/>
          </a:prstGeom>
          <a:solidFill>
            <a:srgbClr val="DFE797"/>
          </a:solidFill>
          <a:ln w="38100" cap="flat" cmpd="sng" algn="ctr">
            <a:solidFill>
              <a:srgbClr val="640000"/>
            </a:solidFill>
            <a:prstDash val="solid"/>
            <a:round/>
            <a:headEnd type="none" w="med" len="med"/>
            <a:tailEnd type="none" w="med" len="med"/>
          </a:ln>
          <a:effectLst/>
        </p:spPr>
        <p:txBody>
          <a:bodyPr/>
          <a:lstStyle/>
          <a:p>
            <a:pPr>
              <a:buFontTx/>
              <a:buNone/>
              <a:defRPr/>
            </a:pPr>
            <a:r>
              <a:rPr kumimoji="1" lang="zh-CN" altLang="en-US" b="1" dirty="0">
                <a:solidFill>
                  <a:srgbClr val="2C119F"/>
                </a:solidFill>
                <a:effectLst>
                  <a:outerShdw blurRad="38100" dist="38100" dir="2700000" algn="tl">
                    <a:srgbClr val="000000">
                      <a:alpha val="43137"/>
                    </a:srgbClr>
                  </a:outerShdw>
                </a:effectLst>
                <a:latin typeface="+mj-ea"/>
                <a:ea typeface="+mj-ea"/>
              </a:rPr>
              <a:t>中国古代官员的考核与监察</a:t>
            </a:r>
          </a:p>
        </p:txBody>
      </p:sp>
      <p:sp>
        <p:nvSpPr>
          <p:cNvPr id="25" name="椭圆 24"/>
          <p:cNvSpPr/>
          <p:nvPr/>
        </p:nvSpPr>
        <p:spPr bwMode="auto">
          <a:xfrm>
            <a:off x="6248400" y="4200525"/>
            <a:ext cx="1676400" cy="1511998"/>
          </a:xfrm>
          <a:prstGeom prst="ellipse">
            <a:avLst/>
          </a:prstGeom>
          <a:solidFill>
            <a:srgbClr val="DFE797"/>
          </a:solidFill>
          <a:ln w="38100" cap="flat" cmpd="sng" algn="ctr">
            <a:solidFill>
              <a:srgbClr val="640000"/>
            </a:solidFill>
            <a:prstDash val="solid"/>
            <a:round/>
            <a:headEnd type="none" w="med" len="med"/>
            <a:tailEnd type="none" w="med" len="med"/>
          </a:ln>
          <a:effectLst/>
        </p:spPr>
        <p:txBody>
          <a:bodyPr/>
          <a:lstStyle/>
          <a:p>
            <a:r>
              <a:rPr lang="en-US" altLang="zh-CN" sz="800" b="1">
                <a:solidFill>
                  <a:srgbClr val="2C119F"/>
                </a:solidFill>
                <a:effectLst>
                  <a:outerShdw blurRad="38100" dist="38100" dir="2700000" algn="tl">
                    <a:srgbClr val="000000"/>
                  </a:outerShdw>
                </a:effectLst>
                <a:latin typeface="黑体" panose="02010609060101010101" charset="-122"/>
                <a:ea typeface="黑体" panose="02010609060101010101" charset="-122"/>
              </a:rPr>
              <a:t> </a:t>
            </a:r>
          </a:p>
          <a:p>
            <a:r>
              <a:rPr lang="zh-CN" altLang="en-US" b="1">
                <a:solidFill>
                  <a:srgbClr val="2C119F"/>
                </a:solidFill>
                <a:effectLst>
                  <a:outerShdw blurRad="38100" dist="38100" dir="2700000" algn="tl">
                    <a:srgbClr val="000000"/>
                  </a:outerShdw>
                </a:effectLst>
                <a:latin typeface="黑体" panose="02010609060101010101" charset="-122"/>
                <a:ea typeface="黑体" panose="02010609060101010101" charset="-122"/>
              </a:rPr>
              <a:t>西方近代文官制度</a:t>
            </a:r>
          </a:p>
        </p:txBody>
      </p:sp>
      <p:sp>
        <p:nvSpPr>
          <p:cNvPr id="26" name="椭圆 25"/>
          <p:cNvSpPr/>
          <p:nvPr/>
        </p:nvSpPr>
        <p:spPr bwMode="auto">
          <a:xfrm>
            <a:off x="8229600" y="4200525"/>
            <a:ext cx="1676400" cy="1511998"/>
          </a:xfrm>
          <a:prstGeom prst="ellipse">
            <a:avLst/>
          </a:prstGeom>
          <a:solidFill>
            <a:srgbClr val="DFE797"/>
          </a:solidFill>
          <a:ln w="38100" cap="flat" cmpd="sng" algn="ctr">
            <a:solidFill>
              <a:srgbClr val="640000"/>
            </a:solidFill>
            <a:prstDash val="solid"/>
            <a:round/>
            <a:headEnd type="none" w="med" len="med"/>
            <a:tailEnd type="none" w="med" len="med"/>
          </a:ln>
          <a:effectLst/>
        </p:spPr>
        <p:txBody>
          <a:bodyPr/>
          <a:lstStyle/>
          <a:p>
            <a:pPr>
              <a:buFontTx/>
              <a:buNone/>
              <a:defRPr/>
            </a:pPr>
            <a:r>
              <a:rPr kumimoji="1" lang="zh-CN" altLang="en-US" sz="800" b="1" dirty="0">
                <a:solidFill>
                  <a:srgbClr val="2C119F"/>
                </a:solidFill>
                <a:effectLst>
                  <a:outerShdw blurRad="38100" dist="38100" dir="2700000" algn="tl">
                    <a:srgbClr val="000000">
                      <a:alpha val="43137"/>
                    </a:srgbClr>
                  </a:outerShdw>
                </a:effectLst>
                <a:latin typeface="+mj-ea"/>
                <a:ea typeface="+mj-ea"/>
              </a:rPr>
              <a:t> </a:t>
            </a:r>
            <a:endParaRPr kumimoji="1" lang="en-US" altLang="zh-CN" sz="800" b="1" dirty="0">
              <a:solidFill>
                <a:srgbClr val="2C119F"/>
              </a:solidFill>
              <a:effectLst>
                <a:outerShdw blurRad="38100" dist="38100" dir="2700000" algn="tl">
                  <a:srgbClr val="000000">
                    <a:alpha val="43137"/>
                  </a:srgbClr>
                </a:outerShdw>
              </a:effectLst>
              <a:latin typeface="+mj-ea"/>
              <a:ea typeface="+mj-ea"/>
            </a:endParaRPr>
          </a:p>
          <a:p>
            <a:pPr>
              <a:buFontTx/>
              <a:buNone/>
              <a:defRPr/>
            </a:pPr>
            <a:r>
              <a:rPr kumimoji="1" lang="zh-CN" altLang="en-US" b="1" dirty="0">
                <a:solidFill>
                  <a:srgbClr val="2C119F"/>
                </a:solidFill>
                <a:effectLst>
                  <a:outerShdw blurRad="38100" dist="38100" dir="2700000" algn="tl">
                    <a:srgbClr val="000000">
                      <a:alpha val="43137"/>
                    </a:srgbClr>
                  </a:outerShdw>
                </a:effectLst>
                <a:latin typeface="+mj-ea"/>
                <a:ea typeface="+mj-ea"/>
              </a:rPr>
              <a:t>中国近现代公务员</a:t>
            </a:r>
            <a:endParaRPr kumimoji="1" lang="en-US" altLang="zh-CN" b="1" dirty="0">
              <a:solidFill>
                <a:srgbClr val="2C119F"/>
              </a:solidFill>
              <a:effectLst>
                <a:outerShdw blurRad="38100" dist="38100" dir="2700000" algn="tl">
                  <a:srgbClr val="000000">
                    <a:alpha val="43137"/>
                  </a:srgbClr>
                </a:outerShdw>
              </a:effectLst>
              <a:latin typeface="+mj-ea"/>
              <a:ea typeface="+mj-ea"/>
            </a:endParaRPr>
          </a:p>
          <a:p>
            <a:pPr>
              <a:buFontTx/>
              <a:buNone/>
              <a:defRPr/>
            </a:pPr>
            <a:r>
              <a:rPr kumimoji="1" lang="en-US" altLang="zh-CN" b="1" dirty="0">
                <a:solidFill>
                  <a:srgbClr val="2C119F"/>
                </a:solidFill>
                <a:effectLst>
                  <a:outerShdw blurRad="38100" dist="38100" dir="2700000" algn="tl">
                    <a:srgbClr val="000000">
                      <a:alpha val="43137"/>
                    </a:srgbClr>
                  </a:outerShdw>
                </a:effectLst>
                <a:latin typeface="+mj-ea"/>
                <a:ea typeface="+mj-ea"/>
              </a:rPr>
              <a:t>  </a:t>
            </a:r>
            <a:r>
              <a:rPr kumimoji="1" lang="zh-CN" altLang="en-US" b="1" dirty="0">
                <a:solidFill>
                  <a:srgbClr val="2C119F"/>
                </a:solidFill>
                <a:effectLst>
                  <a:outerShdw blurRad="38100" dist="38100" dir="2700000" algn="tl">
                    <a:srgbClr val="000000">
                      <a:alpha val="43137"/>
                    </a:srgbClr>
                  </a:outerShdw>
                </a:effectLst>
                <a:latin typeface="+mj-ea"/>
                <a:ea typeface="+mj-ea"/>
              </a:rPr>
              <a:t>制度</a:t>
            </a:r>
          </a:p>
        </p:txBody>
      </p:sp>
      <p:cxnSp>
        <p:nvCxnSpPr>
          <p:cNvPr id="28" name="直接箭头连接符 27"/>
          <p:cNvCxnSpPr>
            <a:cxnSpLocks noChangeShapeType="1"/>
          </p:cNvCxnSpPr>
          <p:nvPr/>
        </p:nvCxnSpPr>
        <p:spPr bwMode="auto">
          <a:xfrm rot="10800000" flipV="1">
            <a:off x="3657600" y="3771901"/>
            <a:ext cx="990600" cy="600075"/>
          </a:xfrm>
          <a:prstGeom prst="straightConnector1">
            <a:avLst/>
          </a:prstGeom>
          <a:noFill/>
          <a:ln w="28575">
            <a:solidFill>
              <a:srgbClr val="2D2DFF"/>
            </a:solidFill>
            <a:round/>
            <a:tailEnd type="arrow" w="med" len="med"/>
          </a:ln>
        </p:spPr>
      </p:cxnSp>
      <p:cxnSp>
        <p:nvCxnSpPr>
          <p:cNvPr id="30" name="直接箭头连接符 29"/>
          <p:cNvCxnSpPr>
            <a:cxnSpLocks noChangeShapeType="1"/>
          </p:cNvCxnSpPr>
          <p:nvPr/>
        </p:nvCxnSpPr>
        <p:spPr bwMode="auto">
          <a:xfrm rot="10800000" flipV="1">
            <a:off x="5105400" y="3771901"/>
            <a:ext cx="609600" cy="428625"/>
          </a:xfrm>
          <a:prstGeom prst="straightConnector1">
            <a:avLst/>
          </a:prstGeom>
          <a:noFill/>
          <a:ln w="28575">
            <a:solidFill>
              <a:srgbClr val="2D2DFF"/>
            </a:solidFill>
            <a:round/>
            <a:tailEnd type="arrow" w="med" len="med"/>
          </a:ln>
        </p:spPr>
      </p:cxnSp>
      <p:cxnSp>
        <p:nvCxnSpPr>
          <p:cNvPr id="31" name="直接箭头连接符 30"/>
          <p:cNvCxnSpPr>
            <a:cxnSpLocks noChangeShapeType="1"/>
            <a:endCxn id="25" idx="0"/>
          </p:cNvCxnSpPr>
          <p:nvPr/>
        </p:nvCxnSpPr>
        <p:spPr bwMode="auto">
          <a:xfrm>
            <a:off x="6400800" y="3771901"/>
            <a:ext cx="685800" cy="428624"/>
          </a:xfrm>
          <a:prstGeom prst="straightConnector1">
            <a:avLst/>
          </a:prstGeom>
          <a:noFill/>
          <a:ln w="28575">
            <a:solidFill>
              <a:srgbClr val="2D2DFF"/>
            </a:solidFill>
            <a:round/>
            <a:tailEnd type="arrow" w="med" len="med"/>
          </a:ln>
        </p:spPr>
      </p:cxnSp>
      <p:cxnSp>
        <p:nvCxnSpPr>
          <p:cNvPr id="32" name="直接箭头连接符 31"/>
          <p:cNvCxnSpPr>
            <a:cxnSpLocks noChangeShapeType="1"/>
            <a:endCxn id="26" idx="1"/>
          </p:cNvCxnSpPr>
          <p:nvPr/>
        </p:nvCxnSpPr>
        <p:spPr bwMode="auto">
          <a:xfrm>
            <a:off x="7162800" y="3771901"/>
            <a:ext cx="1312303" cy="650051"/>
          </a:xfrm>
          <a:prstGeom prst="straightConnector1">
            <a:avLst/>
          </a:prstGeom>
          <a:noFill/>
          <a:ln w="28575">
            <a:solidFill>
              <a:srgbClr val="2D2DFF"/>
            </a:solidFill>
            <a:round/>
            <a:tailEnd type="arrow" w="med" len="med"/>
          </a:ln>
        </p:spPr>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vertical)">
                                      <p:cBhvr>
                                        <p:cTn id="18" dur="500"/>
                                        <p:tgtEl>
                                          <p:spTgt spid="10"/>
                                        </p:tgtEl>
                                      </p:cBhvr>
                                    </p:animEffect>
                                  </p:childTnLst>
                                </p:cTn>
                              </p:par>
                            </p:childTnLst>
                          </p:cTn>
                        </p:par>
                        <p:par>
                          <p:cTn id="19" fill="hold">
                            <p:stCondLst>
                              <p:cond delay="500"/>
                            </p:stCondLst>
                            <p:childTnLst>
                              <p:par>
                                <p:cTn id="20" presetID="3" presetClass="entr" presetSubtype="10" fill="hold" nodeType="after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linds(horizontal)">
                                      <p:cBhvr>
                                        <p:cTn id="22" dur="500"/>
                                        <p:tgtEl>
                                          <p:spTgt spid="17">
                                            <p:txEl>
                                              <p:pRg st="0" end="0"/>
                                            </p:txEl>
                                          </p:spTgt>
                                        </p:tgtEl>
                                      </p:cBhvr>
                                    </p:animEffect>
                                  </p:childTnLst>
                                </p:cTn>
                              </p:par>
                            </p:childTnLst>
                          </p:cTn>
                        </p:par>
                        <p:par>
                          <p:cTn id="23" fill="hold">
                            <p:stCondLst>
                              <p:cond delay="1000"/>
                            </p:stCondLst>
                            <p:childTnLst>
                              <p:par>
                                <p:cTn id="24" presetID="3" presetClass="entr" presetSubtype="10" fill="hold" nodeType="after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blinds(horizontal)">
                                      <p:cBhvr>
                                        <p:cTn id="26" dur="5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linds(horizontal)">
                                      <p:cBhvr>
                                        <p:cTn id="31" dur="500"/>
                                        <p:tgtEl>
                                          <p:spTgt spid="28"/>
                                        </p:tgtEl>
                                      </p:cBhvr>
                                    </p:animEffect>
                                  </p:childTnLst>
                                </p:cTn>
                              </p:par>
                            </p:childTnLst>
                          </p:cTn>
                        </p:par>
                        <p:par>
                          <p:cTn id="32" fill="hold">
                            <p:stCondLst>
                              <p:cond delay="500"/>
                            </p:stCondLst>
                            <p:childTnLst>
                              <p:par>
                                <p:cTn id="33" presetID="3" presetClass="entr" presetSubtype="10" fill="hold" grpId="0" nodeType="afterEffect">
                                  <p:stCondLst>
                                    <p:cond delay="0"/>
                                  </p:stCondLst>
                                  <p:childTnLst>
                                    <p:set>
                                      <p:cBhvr>
                                        <p:cTn id="34" dur="1" fill="hold">
                                          <p:stCondLst>
                                            <p:cond delay="0"/>
                                          </p:stCondLst>
                                        </p:cTn>
                                        <p:tgtEl>
                                          <p:spTgt spid="23">
                                            <p:bg/>
                                          </p:spTgt>
                                        </p:tgtEl>
                                        <p:attrNameLst>
                                          <p:attrName>style.visibility</p:attrName>
                                        </p:attrNameLst>
                                      </p:cBhvr>
                                      <p:to>
                                        <p:strVal val="visible"/>
                                      </p:to>
                                    </p:set>
                                    <p:animEffect transition="in" filter="blinds(horizontal)">
                                      <p:cBhvr>
                                        <p:cTn id="35" dur="500"/>
                                        <p:tgtEl>
                                          <p:spTgt spid="23">
                                            <p:bg/>
                                          </p:spTgt>
                                        </p:tgtEl>
                                      </p:cBhvr>
                                    </p:animEffect>
                                  </p:childTnLst>
                                </p:cTn>
                              </p:par>
                            </p:childTnLst>
                          </p:cTn>
                        </p:par>
                        <p:par>
                          <p:cTn id="36" fill="hold">
                            <p:stCondLst>
                              <p:cond delay="1000"/>
                            </p:stCondLst>
                            <p:childTnLst>
                              <p:par>
                                <p:cTn id="37" presetID="3" presetClass="entr" presetSubtype="10" fill="hold" nodeType="afterEffect">
                                  <p:stCondLst>
                                    <p:cond delay="0"/>
                                  </p:stCondLst>
                                  <p:childTnLst>
                                    <p:set>
                                      <p:cBhvr>
                                        <p:cTn id="38" dur="1" fill="hold">
                                          <p:stCondLst>
                                            <p:cond delay="0"/>
                                          </p:stCondLst>
                                        </p:cTn>
                                        <p:tgtEl>
                                          <p:spTgt spid="23">
                                            <p:txEl>
                                              <p:pRg st="1" end="1"/>
                                            </p:txEl>
                                          </p:spTgt>
                                        </p:tgtEl>
                                        <p:attrNameLst>
                                          <p:attrName>style.visibility</p:attrName>
                                        </p:attrNameLst>
                                      </p:cBhvr>
                                      <p:to>
                                        <p:strVal val="visible"/>
                                      </p:to>
                                    </p:set>
                                    <p:animEffect transition="in" filter="blinds(horizontal)">
                                      <p:cBhvr>
                                        <p:cTn id="39" dur="500"/>
                                        <p:tgtEl>
                                          <p:spTgt spid="23">
                                            <p:txEl>
                                              <p:pRg st="1" end="1"/>
                                            </p:txEl>
                                          </p:spTgt>
                                        </p:tgtEl>
                                      </p:cBhvr>
                                    </p:animEffect>
                                  </p:childTnLst>
                                </p:cTn>
                              </p:par>
                            </p:childTnLst>
                          </p:cTn>
                        </p:par>
                        <p:par>
                          <p:cTn id="40" fill="hold">
                            <p:stCondLst>
                              <p:cond delay="1500"/>
                            </p:stCondLst>
                            <p:childTnLst>
                              <p:par>
                                <p:cTn id="41" presetID="3" presetClass="entr" presetSubtype="10" fill="hold" nodeType="afterEffect">
                                  <p:stCondLst>
                                    <p:cond delay="0"/>
                                  </p:stCondLst>
                                  <p:childTnLst>
                                    <p:set>
                                      <p:cBhvr>
                                        <p:cTn id="42" dur="1" fill="hold">
                                          <p:stCondLst>
                                            <p:cond delay="0"/>
                                          </p:stCondLst>
                                        </p:cTn>
                                        <p:tgtEl>
                                          <p:spTgt spid="23">
                                            <p:txEl>
                                              <p:pRg st="2" end="2"/>
                                            </p:txEl>
                                          </p:spTgt>
                                        </p:tgtEl>
                                        <p:attrNameLst>
                                          <p:attrName>style.visibility</p:attrName>
                                        </p:attrNameLst>
                                      </p:cBhvr>
                                      <p:to>
                                        <p:strVal val="visible"/>
                                      </p:to>
                                    </p:set>
                                    <p:animEffect transition="in" filter="blinds(horizontal)">
                                      <p:cBhvr>
                                        <p:cTn id="43" dur="500"/>
                                        <p:tgtEl>
                                          <p:spTgt spid="23">
                                            <p:txEl>
                                              <p:pRg st="2" end="2"/>
                                            </p:txEl>
                                          </p:spTgt>
                                        </p:tgtEl>
                                      </p:cBhvr>
                                    </p:animEffect>
                                  </p:childTnLst>
                                </p:cTn>
                              </p:par>
                            </p:childTnLst>
                          </p:cTn>
                        </p:par>
                        <p:par>
                          <p:cTn id="44" fill="hold">
                            <p:stCondLst>
                              <p:cond delay="2000"/>
                            </p:stCondLst>
                            <p:childTnLst>
                              <p:par>
                                <p:cTn id="45" presetID="3" presetClass="entr" presetSubtype="1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linds(horizontal)">
                                      <p:cBhvr>
                                        <p:cTn id="47" dur="500"/>
                                        <p:tgtEl>
                                          <p:spTgt spid="30"/>
                                        </p:tgtEl>
                                      </p:cBhvr>
                                    </p:animEffect>
                                  </p:childTnLst>
                                </p:cTn>
                              </p:par>
                            </p:childTnLst>
                          </p:cTn>
                        </p:par>
                        <p:par>
                          <p:cTn id="48" fill="hold">
                            <p:stCondLst>
                              <p:cond delay="2500"/>
                            </p:stCondLst>
                            <p:childTnLst>
                              <p:par>
                                <p:cTn id="49" presetID="3" presetClass="entr" presetSubtype="1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childTnLst>
                          </p:cTn>
                        </p:par>
                        <p:par>
                          <p:cTn id="52" fill="hold">
                            <p:stCondLst>
                              <p:cond delay="3000"/>
                            </p:stCondLst>
                            <p:childTnLst>
                              <p:par>
                                <p:cTn id="53" presetID="3" presetClass="entr" presetSubtype="10"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linds(horizontal)">
                                      <p:cBhvr>
                                        <p:cTn id="55" dur="500"/>
                                        <p:tgtEl>
                                          <p:spTgt spid="31"/>
                                        </p:tgtEl>
                                      </p:cBhvr>
                                    </p:animEffect>
                                  </p:childTnLst>
                                </p:cTn>
                              </p:par>
                            </p:childTnLst>
                          </p:cTn>
                        </p:par>
                        <p:par>
                          <p:cTn id="56" fill="hold">
                            <p:stCondLst>
                              <p:cond delay="3500"/>
                            </p:stCondLst>
                            <p:childTnLst>
                              <p:par>
                                <p:cTn id="57" presetID="3" presetClass="entr" presetSubtype="1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linds(horizontal)">
                                      <p:cBhvr>
                                        <p:cTn id="59" dur="500"/>
                                        <p:tgtEl>
                                          <p:spTgt spid="25"/>
                                        </p:tgtEl>
                                      </p:cBhvr>
                                    </p:animEffect>
                                  </p:childTnLst>
                                </p:cTn>
                              </p:par>
                            </p:childTnLst>
                          </p:cTn>
                        </p:par>
                        <p:par>
                          <p:cTn id="60" fill="hold">
                            <p:stCondLst>
                              <p:cond delay="4000"/>
                            </p:stCondLst>
                            <p:childTnLst>
                              <p:par>
                                <p:cTn id="61" presetID="3" presetClass="entr" presetSubtype="10" fill="hold"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linds(horizontal)">
                                      <p:cBhvr>
                                        <p:cTn id="63" dur="500"/>
                                        <p:tgtEl>
                                          <p:spTgt spid="32"/>
                                        </p:tgtEl>
                                      </p:cBhvr>
                                    </p:animEffect>
                                  </p:childTnLst>
                                </p:cTn>
                              </p:par>
                            </p:childTnLst>
                          </p:cTn>
                        </p:par>
                        <p:par>
                          <p:cTn id="64" fill="hold">
                            <p:stCondLst>
                              <p:cond delay="4500"/>
                            </p:stCondLst>
                            <p:childTnLst>
                              <p:par>
                                <p:cTn id="65" presetID="3" presetClass="entr" presetSubtype="1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linds(horizontal)">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mulu2"/>
          <p:cNvPicPr>
            <a:picLocks noChangeAspect="1"/>
          </p:cNvPicPr>
          <p:nvPr/>
        </p:nvPicPr>
        <p:blipFill>
          <a:blip r:embed="rId2">
            <a:lum bright="-60000" contrast="90000"/>
          </a:blip>
          <a:stretch>
            <a:fillRect/>
          </a:stretch>
        </p:blipFill>
        <p:spPr>
          <a:xfrm>
            <a:off x="7564755" y="210820"/>
            <a:ext cx="2239645" cy="2717165"/>
          </a:xfrm>
          <a:prstGeom prst="rect">
            <a:avLst/>
          </a:prstGeom>
          <a:ln w="44450">
            <a:solidFill>
              <a:srgbClr val="4831D3"/>
            </a:solidFill>
          </a:ln>
        </p:spPr>
      </p:pic>
      <p:pic>
        <p:nvPicPr>
          <p:cNvPr id="4" name="内容占位符 3" descr="mulu"/>
          <p:cNvPicPr>
            <a:picLocks noGrp="1" noChangeAspect="1"/>
          </p:cNvPicPr>
          <p:nvPr>
            <p:ph idx="1"/>
          </p:nvPr>
        </p:nvPicPr>
        <p:blipFill>
          <a:blip r:embed="rId3">
            <a:lum bright="-54000" contrast="90000"/>
          </a:blip>
          <a:stretch>
            <a:fillRect/>
          </a:stretch>
        </p:blipFill>
        <p:spPr>
          <a:xfrm>
            <a:off x="5259705" y="192405"/>
            <a:ext cx="2117725" cy="2760345"/>
          </a:xfrm>
          <a:prstGeom prst="rect">
            <a:avLst/>
          </a:prstGeom>
          <a:ln w="44450">
            <a:solidFill>
              <a:srgbClr val="4831D3"/>
            </a:solidFill>
          </a:ln>
        </p:spPr>
      </p:pic>
      <p:pic>
        <p:nvPicPr>
          <p:cNvPr id="6" name="图片 5" descr="pifeng"/>
          <p:cNvPicPr>
            <a:picLocks noChangeAspect="1"/>
          </p:cNvPicPr>
          <p:nvPr/>
        </p:nvPicPr>
        <p:blipFill>
          <a:blip r:embed="rId4">
            <a:lum bright="-18000" contrast="12000"/>
          </a:blip>
          <a:stretch>
            <a:fillRect/>
          </a:stretch>
        </p:blipFill>
        <p:spPr>
          <a:xfrm>
            <a:off x="378460" y="191135"/>
            <a:ext cx="2280920" cy="2752090"/>
          </a:xfrm>
          <a:prstGeom prst="rect">
            <a:avLst/>
          </a:prstGeom>
          <a:ln w="44450">
            <a:solidFill>
              <a:srgbClr val="4831D3"/>
            </a:solidFill>
          </a:ln>
        </p:spPr>
      </p:pic>
      <p:pic>
        <p:nvPicPr>
          <p:cNvPr id="7" name="图片 6" descr="qianyan"/>
          <p:cNvPicPr>
            <a:picLocks noChangeAspect="1"/>
          </p:cNvPicPr>
          <p:nvPr/>
        </p:nvPicPr>
        <p:blipFill>
          <a:blip r:embed="rId5">
            <a:lum bright="-36000" contrast="48000"/>
          </a:blip>
          <a:stretch>
            <a:fillRect/>
          </a:stretch>
        </p:blipFill>
        <p:spPr>
          <a:xfrm>
            <a:off x="2864485" y="210185"/>
            <a:ext cx="2216785" cy="2746375"/>
          </a:xfrm>
          <a:prstGeom prst="rect">
            <a:avLst/>
          </a:prstGeom>
          <a:ln w="44450">
            <a:solidFill>
              <a:srgbClr val="4831D3"/>
            </a:solidFill>
          </a:ln>
        </p:spPr>
      </p:pic>
      <p:sp>
        <p:nvSpPr>
          <p:cNvPr id="8" name="文本框 7"/>
          <p:cNvSpPr txBox="1"/>
          <p:nvPr/>
        </p:nvSpPr>
        <p:spPr>
          <a:xfrm>
            <a:off x="201295" y="3088005"/>
            <a:ext cx="7188200" cy="398780"/>
          </a:xfrm>
          <a:prstGeom prst="rect">
            <a:avLst/>
          </a:prstGeom>
          <a:solidFill>
            <a:srgbClr val="FF0000"/>
          </a:solidFill>
          <a:ln w="28575">
            <a:solidFill>
              <a:srgbClr val="10003F"/>
            </a:solidFill>
          </a:ln>
        </p:spPr>
        <p:txBody>
          <a:bodyPr wrap="square" rtlCol="0">
            <a:spAutoFit/>
            <a:scene3d>
              <a:camera prst="orthographicFront"/>
              <a:lightRig rig="threePt" dir="t"/>
            </a:scene3d>
          </a:bodyPr>
          <a:lstStyle/>
          <a:p>
            <a:r>
              <a:rPr lang="zh-CN" altLang="en-US"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什么是《普通高中历史课程标准》（</a:t>
            </a:r>
            <a:r>
              <a:rPr lang="en-US" alt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2017</a:t>
            </a:r>
            <a:r>
              <a:rPr lang="zh-CN" altLang="en-US"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版</a:t>
            </a:r>
            <a:r>
              <a:rPr lang="en-US" alt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2020</a:t>
            </a:r>
            <a:r>
              <a:rPr lang="zh-CN" altLang="en-US"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修订）？</a:t>
            </a:r>
          </a:p>
        </p:txBody>
      </p:sp>
      <p:sp>
        <p:nvSpPr>
          <p:cNvPr id="9" name="文本框 8"/>
          <p:cNvSpPr txBox="1"/>
          <p:nvPr/>
        </p:nvSpPr>
        <p:spPr>
          <a:xfrm>
            <a:off x="229235" y="4382135"/>
            <a:ext cx="7188200" cy="1014730"/>
          </a:xfrm>
          <a:prstGeom prst="rect">
            <a:avLst/>
          </a:prstGeom>
          <a:solidFill>
            <a:srgbClr val="FFC000"/>
          </a:solidFill>
          <a:ln w="38100">
            <a:solidFill>
              <a:srgbClr val="10003F"/>
            </a:solidFill>
          </a:ln>
        </p:spPr>
        <p:txBody>
          <a:bodyPr wrap="square" rtlCol="0">
            <a:spAutoFit/>
            <a:scene3d>
              <a:camera prst="orthographicFront"/>
              <a:lightRig rig="threePt" dir="t"/>
            </a:scene3d>
          </a:bodyPr>
          <a:lstStyle/>
          <a:p>
            <a:pPr>
              <a:lnSpc>
                <a:spcPct val="100000"/>
              </a:lnSpc>
            </a:pPr>
            <a:r>
              <a:rPr lang="en-US" alt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新课标是国家课程的纲领性文件，充分体现了国家意志，引领国家历史课程改革的发展方向，指导各地各校进行课程改革的纲领性和指导性文件，具有权威性</a:t>
            </a:r>
          </a:p>
        </p:txBody>
      </p:sp>
      <p:graphicFrame>
        <p:nvGraphicFramePr>
          <p:cNvPr id="10" name="图示 9"/>
          <p:cNvGraphicFramePr/>
          <p:nvPr/>
        </p:nvGraphicFramePr>
        <p:xfrm>
          <a:off x="7499985" y="3108325"/>
          <a:ext cx="4378960" cy="34499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矩形 10"/>
          <p:cNvSpPr/>
          <p:nvPr/>
        </p:nvSpPr>
        <p:spPr>
          <a:xfrm>
            <a:off x="8266271" y="2992939"/>
            <a:ext cx="2743200" cy="398780"/>
          </a:xfrm>
          <a:prstGeom prst="rect">
            <a:avLst/>
          </a:prstGeom>
          <a:solidFill>
            <a:srgbClr val="FFC000"/>
          </a:solidFill>
          <a:ln w="28575">
            <a:solidFill>
              <a:srgbClr val="10003F"/>
            </a:solidFill>
          </a:ln>
        </p:spPr>
        <p:txBody>
          <a:bodyPr wrap="none" lIns="91440" tIns="45720" rIns="91440" bIns="45720">
            <a:spAutoFit/>
          </a:bodyPr>
          <a:lstStyle/>
          <a:p>
            <a:pPr algn="ctr"/>
            <a:r>
              <a:rPr lang="zh-CN" altLang="en-US" sz="2000" b="1" u="none" cap="none" spc="0" dirty="0">
                <a:ln w="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教学纲领</a:t>
            </a:r>
            <a:r>
              <a:rPr lang="en-US" altLang="zh-CN" sz="2000" b="1" u="none" cap="none" spc="0" dirty="0">
                <a:ln w="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000" b="1" u="none" cap="none" spc="0" dirty="0">
                <a:ln w="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新课程标准</a:t>
            </a:r>
          </a:p>
        </p:txBody>
      </p:sp>
      <p:sp>
        <p:nvSpPr>
          <p:cNvPr id="10244" name="矩形 89092"/>
          <p:cNvSpPr/>
          <p:nvPr/>
        </p:nvSpPr>
        <p:spPr>
          <a:xfrm>
            <a:off x="229235" y="5677714"/>
            <a:ext cx="7188200" cy="1014730"/>
          </a:xfrm>
          <a:prstGeom prst="rect">
            <a:avLst/>
          </a:prstGeom>
          <a:solidFill>
            <a:srgbClr val="FFC000"/>
          </a:solidFill>
          <a:ln w="38100">
            <a:solidFill>
              <a:srgbClr val="4831D3"/>
            </a:solidFill>
          </a:ln>
        </p:spPr>
        <p:style>
          <a:lnRef idx="2">
            <a:schemeClr val="accent5"/>
          </a:lnRef>
          <a:fillRef idx="1">
            <a:schemeClr val="lt1"/>
          </a:fillRef>
          <a:effectRef idx="0">
            <a:schemeClr val="accent5"/>
          </a:effectRef>
          <a:fontRef idx="minor">
            <a:schemeClr val="dk1"/>
          </a:fontRef>
        </p:style>
        <p:txBody>
          <a:bodyPr wrap="square" anchor="t" anchorCtr="0">
            <a:spAutoFit/>
          </a:bodyPr>
          <a:lstStyle/>
          <a:p>
            <a:r>
              <a:rPr lang="zh-CN" altLang="en-US" sz="2000" b="1" u="none" dirty="0">
                <a:solidFill>
                  <a:srgbClr val="000000"/>
                </a:solidFill>
                <a:latin typeface="微软雅黑" panose="020B0503020204020204" charset="-122"/>
                <a:ea typeface="微软雅黑" panose="020B0503020204020204" charset="-122"/>
              </a:rPr>
              <a:t>      国家课程标准是教材编写、教学、评估和考试命题的依据，是国家管理和评价课程的基础  </a:t>
            </a:r>
            <a:r>
              <a:rPr lang="en-US" altLang="zh-CN" sz="2000" b="1" u="none" dirty="0">
                <a:solidFill>
                  <a:srgbClr val="000000"/>
                </a:solidFill>
                <a:latin typeface="微软雅黑" panose="020B0503020204020204" charset="-122"/>
                <a:ea typeface="微软雅黑" panose="020B0503020204020204" charset="-122"/>
              </a:rPr>
              <a:t>——《</a:t>
            </a:r>
            <a:r>
              <a:rPr lang="zh-CN" altLang="en-US" sz="2000" b="1" u="none" dirty="0">
                <a:solidFill>
                  <a:srgbClr val="000000"/>
                </a:solidFill>
                <a:latin typeface="微软雅黑" panose="020B0503020204020204" charset="-122"/>
                <a:ea typeface="微软雅黑" panose="020B0503020204020204" charset="-122"/>
              </a:rPr>
              <a:t>基础教育课程改革纲要（试行）</a:t>
            </a:r>
            <a:r>
              <a:rPr lang="en-US" altLang="zh-CN" sz="2000" b="1" u="none" dirty="0">
                <a:solidFill>
                  <a:srgbClr val="000000"/>
                </a:solidFill>
                <a:latin typeface="微软雅黑" panose="020B0503020204020204" charset="-122"/>
                <a:ea typeface="微软雅黑" panose="020B0503020204020204" charset="-122"/>
              </a:rPr>
              <a:t>》</a:t>
            </a:r>
          </a:p>
        </p:txBody>
      </p:sp>
      <p:pic>
        <p:nvPicPr>
          <p:cNvPr id="102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13601" t="200" r="14799"/>
          <a:stretch>
            <a:fillRect/>
          </a:stretch>
        </p:blipFill>
        <p:spPr bwMode="auto">
          <a:xfrm>
            <a:off x="9942830" y="183515"/>
            <a:ext cx="2143125" cy="2730500"/>
          </a:xfrm>
          <a:prstGeom prst="rect">
            <a:avLst/>
          </a:prstGeom>
          <a:noFill/>
          <a:ln w="38100">
            <a:solidFill>
              <a:srgbClr val="2D2DFF"/>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barn(inVertical)">
                                      <p:cBhvr>
                                        <p:cTn id="22"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1" grpId="0" bldLvl="0" animBg="1"/>
      <p:bldP spid="10244"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55913" y="2060973"/>
            <a:ext cx="7561262" cy="2123658"/>
          </a:xfrm>
          <a:prstGeom prst="rect">
            <a:avLst/>
          </a:prstGeom>
        </p:spPr>
        <p:txBody>
          <a:bodyPr>
            <a:spAutoFit/>
          </a:bodyPr>
          <a:lstStyle/>
          <a:p>
            <a:pPr>
              <a:buFontTx/>
              <a:buNone/>
              <a:defRPr/>
            </a:pPr>
            <a:r>
              <a:rPr kumimoji="1" lang="en-US" altLang="zh-CN" sz="4400" b="1" dirty="0"/>
              <a:t>        </a:t>
            </a:r>
            <a:r>
              <a:rPr kumimoji="1" lang="en-US" altLang="zh-CN" sz="4800" b="1" dirty="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rPr>
              <a:t> </a:t>
            </a:r>
            <a:endParaRPr kumimoji="1" lang="zh-CN" altLang="zh-CN" sz="4800" dirty="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endParaRPr>
          </a:p>
          <a:p>
            <a:pPr>
              <a:buFontTx/>
              <a:buNone/>
              <a:defRPr/>
            </a:pPr>
            <a:endParaRPr kumimoji="1" lang="en-US" altLang="zh-CN" sz="4400" b="1" dirty="0">
              <a:solidFill>
                <a:srgbClr val="2B0BB5"/>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buFontTx/>
              <a:buNone/>
              <a:defRPr/>
            </a:pPr>
            <a:r>
              <a:rPr kumimoji="1" lang="zh-CN" altLang="en-US" sz="4000" b="1" i="1" dirty="0">
                <a:solidFill>
                  <a:srgbClr val="C00000"/>
                </a:solidFill>
                <a:effectLst>
                  <a:outerShdw blurRad="38100" dist="38100" dir="2700000" algn="tl">
                    <a:srgbClr val="C0C0C0"/>
                  </a:outerShdw>
                </a:effectLst>
                <a:latin typeface="黑体" panose="02010609060101010101" charset="-122"/>
                <a:ea typeface="黑体" panose="02010609060101010101" charset="-122"/>
              </a:rPr>
              <a:t>      </a:t>
            </a:r>
          </a:p>
        </p:txBody>
      </p:sp>
      <p:sp>
        <p:nvSpPr>
          <p:cNvPr id="6" name="内容占位符 2"/>
          <p:cNvSpPr>
            <a:spLocks noGrp="1"/>
          </p:cNvSpPr>
          <p:nvPr>
            <p:ph idx="1"/>
          </p:nvPr>
        </p:nvSpPr>
        <p:spPr>
          <a:xfrm>
            <a:off x="2286000" y="481694"/>
            <a:ext cx="8229600" cy="5690508"/>
          </a:xfrm>
        </p:spPr>
        <p:txBody>
          <a:bodyPr/>
          <a:lstStyle/>
          <a:p>
            <a:pPr algn="ctr">
              <a:lnSpc>
                <a:spcPts val="3500"/>
              </a:lnSpc>
              <a:buClr>
                <a:schemeClr val="accent1"/>
              </a:buClr>
              <a:buNone/>
              <a:defRPr/>
            </a:pPr>
            <a:r>
              <a:rPr kumimoji="1" lang="zh-CN" altLang="en-US" sz="3200" dirty="0">
                <a:solidFill>
                  <a:srgbClr val="2D2DFF"/>
                </a:solidFill>
                <a:effectLst>
                  <a:outerShdw blurRad="38100" dist="38100" dir="2700000" algn="tl">
                    <a:srgbClr val="000000">
                      <a:alpha val="43137"/>
                    </a:srgbClr>
                  </a:outerShdw>
                </a:effectLst>
                <a:latin typeface="+mj-ea"/>
                <a:ea typeface="+mj-ea"/>
              </a:rPr>
              <a:t>   在了解聚焦点的基础上，</a:t>
            </a:r>
            <a:endParaRPr kumimoji="1" lang="en-US" altLang="zh-CN" sz="3200" dirty="0">
              <a:solidFill>
                <a:srgbClr val="2D2DFF"/>
              </a:solidFill>
              <a:effectLst>
                <a:outerShdw blurRad="38100" dist="38100" dir="2700000" algn="tl">
                  <a:srgbClr val="000000">
                    <a:alpha val="43137"/>
                  </a:srgbClr>
                </a:outerShdw>
              </a:effectLst>
              <a:latin typeface="+mj-ea"/>
              <a:ea typeface="+mj-ea"/>
            </a:endParaRPr>
          </a:p>
          <a:p>
            <a:pPr algn="ctr">
              <a:lnSpc>
                <a:spcPts val="3500"/>
              </a:lnSpc>
              <a:buClr>
                <a:schemeClr val="accent1"/>
              </a:buClr>
              <a:buNone/>
              <a:defRPr/>
            </a:pPr>
            <a:r>
              <a:rPr kumimoji="1" lang="zh-CN" altLang="en-US" sz="3200" dirty="0">
                <a:solidFill>
                  <a:srgbClr val="2D2DFF"/>
                </a:solidFill>
                <a:effectLst>
                  <a:outerShdw blurRad="38100" dist="38100" dir="2700000" algn="tl">
                    <a:srgbClr val="000000">
                      <a:alpha val="43137"/>
                    </a:srgbClr>
                  </a:outerShdw>
                </a:effectLst>
                <a:latin typeface="+mj-ea"/>
                <a:ea typeface="+mj-ea"/>
              </a:rPr>
              <a:t>概括其特点、启示</a:t>
            </a:r>
            <a:r>
              <a:rPr kumimoji="1" lang="en-US" altLang="zh-CN" sz="3200" dirty="0">
                <a:solidFill>
                  <a:srgbClr val="2D2DFF"/>
                </a:solidFill>
                <a:effectLst>
                  <a:outerShdw blurRad="38100" dist="38100" dir="2700000" algn="tl">
                    <a:srgbClr val="000000">
                      <a:alpha val="43137"/>
                    </a:srgbClr>
                  </a:outerShdw>
                </a:effectLst>
                <a:latin typeface="+mj-ea"/>
                <a:ea typeface="+mj-ea"/>
              </a:rPr>
              <a:t>(</a:t>
            </a:r>
            <a:r>
              <a:rPr kumimoji="1" lang="zh-CN" altLang="en-US" sz="3200" dirty="0">
                <a:solidFill>
                  <a:srgbClr val="2D2DFF"/>
                </a:solidFill>
                <a:effectLst>
                  <a:outerShdw blurRad="38100" dist="38100" dir="2700000" algn="tl">
                    <a:srgbClr val="000000">
                      <a:alpha val="43137"/>
                    </a:srgbClr>
                  </a:outerShdw>
                </a:effectLst>
                <a:latin typeface="+mj-ea"/>
                <a:ea typeface="+mj-ea"/>
              </a:rPr>
              <a:t>历史解释、家国情怀</a:t>
            </a:r>
            <a:r>
              <a:rPr kumimoji="1" lang="en-US" altLang="zh-CN" sz="3200" dirty="0">
                <a:solidFill>
                  <a:srgbClr val="2D2DFF"/>
                </a:solidFill>
                <a:effectLst>
                  <a:outerShdw blurRad="38100" dist="38100" dir="2700000" algn="tl">
                    <a:srgbClr val="000000">
                      <a:alpha val="43137"/>
                    </a:srgbClr>
                  </a:outerShdw>
                </a:effectLst>
                <a:latin typeface="+mj-ea"/>
                <a:ea typeface="+mj-ea"/>
              </a:rPr>
              <a:t>)</a:t>
            </a:r>
            <a:r>
              <a:rPr kumimoji="1" lang="en-US" altLang="zh-CN" sz="3200" dirty="0">
                <a:solidFill>
                  <a:srgbClr val="640000"/>
                </a:solidFill>
                <a:effectLst>
                  <a:outerShdw blurRad="38100" dist="38100" dir="2700000" algn="tl">
                    <a:srgbClr val="000000">
                      <a:alpha val="43137"/>
                    </a:srgbClr>
                  </a:outerShdw>
                </a:effectLst>
                <a:latin typeface="+mj-ea"/>
                <a:ea typeface="+mj-ea"/>
              </a:rPr>
              <a:t> </a:t>
            </a:r>
          </a:p>
          <a:p>
            <a:pPr>
              <a:buClr>
                <a:schemeClr val="accent1"/>
              </a:buClr>
              <a:buFontTx/>
              <a:buNone/>
              <a:defRPr/>
            </a:pPr>
            <a:r>
              <a:rPr kumimoji="1" lang="en-US" altLang="zh-CN" sz="800" dirty="0">
                <a:solidFill>
                  <a:srgbClr val="640000"/>
                </a:solidFill>
                <a:effectLst>
                  <a:outerShdw blurRad="38100" dist="38100" dir="2700000" algn="tl">
                    <a:srgbClr val="000000">
                      <a:alpha val="43137"/>
                    </a:srgbClr>
                  </a:outerShdw>
                </a:effectLst>
                <a:latin typeface="+mj-ea"/>
                <a:ea typeface="+mj-ea"/>
              </a:rPr>
              <a:t> </a:t>
            </a:r>
            <a:endParaRPr kumimoji="1" lang="en-US" altLang="zh-CN" sz="3200" dirty="0">
              <a:solidFill>
                <a:srgbClr val="640000"/>
              </a:solidFill>
              <a:effectLst>
                <a:outerShdw blurRad="38100" dist="38100" dir="2700000" algn="tl">
                  <a:srgbClr val="000000">
                    <a:alpha val="43137"/>
                  </a:srgbClr>
                </a:outerShdw>
              </a:effectLst>
              <a:latin typeface="+mj-ea"/>
              <a:ea typeface="+mj-ea"/>
            </a:endParaRPr>
          </a:p>
          <a:p>
            <a:pPr>
              <a:buClr>
                <a:schemeClr val="accent1"/>
              </a:buClr>
              <a:buFontTx/>
              <a:buNone/>
              <a:defRPr/>
            </a:pPr>
            <a:r>
              <a:rPr kumimoji="1" lang="zh-CN" altLang="en-US" sz="3200"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kumimoji="1" lang="en-US" altLang="zh-CN" sz="3200"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p>
          <a:p>
            <a:pPr>
              <a:buClr>
                <a:schemeClr val="accent1"/>
              </a:buClr>
              <a:buFontTx/>
              <a:buNone/>
              <a:defRPr/>
            </a:pPr>
            <a:endParaRPr kumimoji="1" lang="en-US" altLang="zh-CN" sz="3200"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buClr>
                <a:schemeClr val="accent1"/>
              </a:buClr>
              <a:buNone/>
              <a:defRPr/>
            </a:pPr>
            <a:r>
              <a:rPr kumimoji="1" lang="en-US" altLang="zh-CN" sz="3600" dirty="0">
                <a:solidFill>
                  <a:srgbClr val="993300"/>
                </a:solidFill>
                <a:effectLst>
                  <a:outerShdw blurRad="38100" dist="38100" dir="2700000" algn="tl">
                    <a:srgbClr val="000000">
                      <a:alpha val="43137"/>
                    </a:srgbClr>
                  </a:outerShdw>
                </a:effectLst>
                <a:latin typeface="+mj-ea"/>
                <a:ea typeface="+mj-ea"/>
              </a:rPr>
              <a:t>  </a:t>
            </a:r>
            <a:r>
              <a:rPr kumimoji="1" lang="en-US" altLang="zh-CN" sz="2400" dirty="0">
                <a:solidFill>
                  <a:srgbClr val="FF0000"/>
                </a:solidFill>
                <a:effectLst>
                  <a:outerShdw blurRad="38100" dist="38100" dir="2700000" algn="tl">
                    <a:srgbClr val="000000">
                      <a:alpha val="43137"/>
                    </a:srgbClr>
                  </a:outerShdw>
                </a:effectLst>
                <a:latin typeface="+mj-ea"/>
              </a:rPr>
              <a:t>      </a:t>
            </a:r>
            <a:endParaRPr kumimoji="1" lang="en-US" altLang="zh-CN" sz="2400" dirty="0">
              <a:solidFill>
                <a:srgbClr val="0000FF"/>
              </a:solidFill>
              <a:effectLst>
                <a:outerShdw blurRad="38100" dist="38100" dir="2700000" algn="tl">
                  <a:srgbClr val="000000">
                    <a:alpha val="43137"/>
                  </a:srgbClr>
                </a:outerShdw>
              </a:effectLst>
              <a:latin typeface="+mn-ea"/>
            </a:endParaRPr>
          </a:p>
          <a:p>
            <a:pPr>
              <a:buFont typeface="Wingdings" panose="05000000000000000000" pitchFamily="2" charset="2"/>
              <a:buNone/>
              <a:defRPr/>
            </a:pPr>
            <a:endParaRPr lang="zh-CN" altLang="en-US" dirty="0"/>
          </a:p>
        </p:txBody>
      </p:sp>
      <p:sp>
        <p:nvSpPr>
          <p:cNvPr id="7" name="TextBox 6"/>
          <p:cNvSpPr txBox="1"/>
          <p:nvPr/>
        </p:nvSpPr>
        <p:spPr>
          <a:xfrm>
            <a:off x="1524000" y="2420889"/>
            <a:ext cx="738664" cy="2979787"/>
          </a:xfrm>
          <a:prstGeom prst="rect">
            <a:avLst/>
          </a:prstGeom>
          <a:noFill/>
        </p:spPr>
        <p:txBody>
          <a:bodyPr vert="eaVert" wrap="square">
            <a:spAutoFit/>
          </a:bodyPr>
          <a:lstStyle/>
          <a:p>
            <a:pPr>
              <a:buFontTx/>
              <a:buNone/>
              <a:defRPr/>
            </a:pPr>
            <a:r>
              <a:rPr kumimoji="1" lang="zh-CN" altLang="en-US" sz="3600" b="1" dirty="0">
                <a:solidFill>
                  <a:srgbClr val="2D2DFF"/>
                </a:solidFill>
                <a:effectLst>
                  <a:outerShdw blurRad="38100" dist="38100" dir="2700000" algn="tl">
                    <a:srgbClr val="000000">
                      <a:alpha val="43137"/>
                    </a:srgbClr>
                  </a:outerShdw>
                </a:effectLst>
                <a:latin typeface="+mj-ea"/>
                <a:ea typeface="+mj-ea"/>
              </a:rPr>
              <a:t>历史选修课程</a:t>
            </a:r>
          </a:p>
        </p:txBody>
      </p:sp>
      <p:pic>
        <p:nvPicPr>
          <p:cNvPr id="10" name="Picture 3"/>
          <p:cNvPicPr>
            <a:picLocks noChangeAspect="1" noChangeArrowheads="1"/>
          </p:cNvPicPr>
          <p:nvPr/>
        </p:nvPicPr>
        <p:blipFill>
          <a:blip r:embed="rId2" cstate="print"/>
          <a:srcRect/>
          <a:stretch>
            <a:fillRect/>
          </a:stretch>
        </p:blipFill>
        <p:spPr bwMode="auto">
          <a:xfrm>
            <a:off x="2495601" y="1484784"/>
            <a:ext cx="2525713" cy="1893094"/>
          </a:xfrm>
          <a:prstGeom prst="rect">
            <a:avLst/>
          </a:prstGeom>
          <a:noFill/>
          <a:ln w="9525">
            <a:noFill/>
            <a:miter lim="800000"/>
            <a:headEnd/>
            <a:tailEnd/>
          </a:ln>
        </p:spPr>
      </p:pic>
      <p:sp>
        <p:nvSpPr>
          <p:cNvPr id="17" name="矩形 16"/>
          <p:cNvSpPr/>
          <p:nvPr/>
        </p:nvSpPr>
        <p:spPr bwMode="auto">
          <a:xfrm>
            <a:off x="3071664" y="1844824"/>
            <a:ext cx="1371600" cy="1028700"/>
          </a:xfrm>
          <a:prstGeom prst="rect">
            <a:avLst/>
          </a:prstGeom>
          <a:noFill/>
          <a:ln w="9525" cap="flat" cmpd="sng" algn="ctr">
            <a:noFill/>
            <a:prstDash val="solid"/>
            <a:round/>
            <a:headEnd type="none" w="med" len="med"/>
            <a:tailEnd type="none" w="med" len="med"/>
          </a:ln>
          <a:effectLst/>
        </p:spPr>
        <p:txBody>
          <a:bodyPr/>
          <a:lstStyle/>
          <a:p>
            <a:pPr>
              <a:buFontTx/>
              <a:buNone/>
              <a:defRPr/>
            </a:pPr>
            <a:r>
              <a:rPr kumimoji="1" lang="en-US" altLang="zh-CN" sz="2000" b="1" dirty="0">
                <a:solidFill>
                  <a:srgbClr val="640000"/>
                </a:solidFill>
                <a:latin typeface="+mj-ea"/>
                <a:ea typeface="+mj-ea"/>
              </a:rPr>
              <a:t>    2</a:t>
            </a:r>
          </a:p>
          <a:p>
            <a:pPr>
              <a:buFontTx/>
              <a:buNone/>
              <a:defRPr/>
            </a:pPr>
            <a:r>
              <a:rPr kumimoji="1" lang="zh-CN" altLang="en-US" sz="2000" b="1" dirty="0">
                <a:solidFill>
                  <a:srgbClr val="640000"/>
                </a:solidFill>
                <a:latin typeface="+mj-ea"/>
                <a:ea typeface="+mj-ea"/>
              </a:rPr>
              <a:t>官员的选拔与管理</a:t>
            </a:r>
          </a:p>
        </p:txBody>
      </p:sp>
      <p:sp>
        <p:nvSpPr>
          <p:cNvPr id="23" name="椭圆 22"/>
          <p:cNvSpPr/>
          <p:nvPr/>
        </p:nvSpPr>
        <p:spPr bwMode="auto">
          <a:xfrm>
            <a:off x="6019800" y="1628775"/>
            <a:ext cx="1676400" cy="1714500"/>
          </a:xfrm>
          <a:prstGeom prst="ellipse">
            <a:avLst/>
          </a:prstGeom>
          <a:solidFill>
            <a:srgbClr val="DFE797"/>
          </a:solidFill>
          <a:ln w="38100" cap="flat" cmpd="sng" algn="ctr">
            <a:solidFill>
              <a:srgbClr val="640000"/>
            </a:solidFill>
            <a:prstDash val="solid"/>
            <a:round/>
            <a:headEnd type="none" w="med" len="med"/>
            <a:tailEnd type="none" w="med" len="med"/>
          </a:ln>
          <a:effectLst/>
        </p:spPr>
        <p:txBody>
          <a:bodyPr/>
          <a:lstStyle/>
          <a:p>
            <a:r>
              <a:rPr lang="en-US" altLang="zh-CN" sz="800" b="1">
                <a:solidFill>
                  <a:srgbClr val="2C119F"/>
                </a:solidFill>
                <a:effectLst>
                  <a:outerShdw blurRad="38100" dist="38100" dir="2700000" algn="tl">
                    <a:srgbClr val="000000"/>
                  </a:outerShdw>
                </a:effectLst>
              </a:rPr>
              <a:t> </a:t>
            </a:r>
          </a:p>
          <a:p>
            <a:r>
              <a:rPr lang="zh-CN" altLang="en-US" b="1">
                <a:solidFill>
                  <a:srgbClr val="2C119F"/>
                </a:solidFill>
                <a:effectLst>
                  <a:outerShdw blurRad="38100" dist="38100" dir="2700000" algn="tl">
                    <a:srgbClr val="000000"/>
                  </a:outerShdw>
                </a:effectLst>
                <a:latin typeface="黑体" panose="02010609060101010101" charset="-122"/>
                <a:ea typeface="黑体" panose="02010609060101010101" charset="-122"/>
              </a:rPr>
              <a:t>中国古代官员选拔 </a:t>
            </a:r>
            <a:endParaRPr lang="en-US" altLang="zh-CN" b="1">
              <a:solidFill>
                <a:srgbClr val="2C119F"/>
              </a:solidFill>
              <a:effectLst>
                <a:outerShdw blurRad="38100" dist="38100" dir="2700000" algn="tl">
                  <a:srgbClr val="000000"/>
                </a:outerShdw>
              </a:effectLst>
              <a:latin typeface="黑体" panose="02010609060101010101" charset="-122"/>
              <a:ea typeface="黑体" panose="02010609060101010101" charset="-122"/>
            </a:endParaRPr>
          </a:p>
          <a:p>
            <a:r>
              <a:rPr lang="en-US" altLang="zh-CN" b="1">
                <a:solidFill>
                  <a:srgbClr val="2C119F"/>
                </a:solidFill>
                <a:effectLst>
                  <a:outerShdw blurRad="38100" dist="38100" dir="2700000" algn="tl">
                    <a:srgbClr val="000000"/>
                  </a:outerShdw>
                </a:effectLst>
                <a:latin typeface="黑体" panose="02010609060101010101" charset="-122"/>
                <a:ea typeface="黑体" panose="02010609060101010101" charset="-122"/>
              </a:rPr>
              <a:t>  </a:t>
            </a:r>
            <a:r>
              <a:rPr lang="zh-CN" altLang="en-US" b="1">
                <a:solidFill>
                  <a:srgbClr val="2C119F"/>
                </a:solidFill>
                <a:effectLst>
                  <a:outerShdw blurRad="38100" dist="38100" dir="2700000" algn="tl">
                    <a:srgbClr val="000000"/>
                  </a:outerShdw>
                </a:effectLst>
                <a:latin typeface="黑体" panose="02010609060101010101" charset="-122"/>
                <a:ea typeface="黑体" panose="02010609060101010101" charset="-122"/>
              </a:rPr>
              <a:t>方式</a:t>
            </a:r>
          </a:p>
        </p:txBody>
      </p:sp>
      <p:cxnSp>
        <p:nvCxnSpPr>
          <p:cNvPr id="28" name="直接箭头连接符 27"/>
          <p:cNvCxnSpPr>
            <a:cxnSpLocks noChangeShapeType="1"/>
            <a:stCxn id="10" idx="3"/>
            <a:endCxn id="23" idx="2"/>
          </p:cNvCxnSpPr>
          <p:nvPr/>
        </p:nvCxnSpPr>
        <p:spPr bwMode="auto">
          <a:xfrm>
            <a:off x="5021314" y="2431331"/>
            <a:ext cx="998487" cy="54694"/>
          </a:xfrm>
          <a:prstGeom prst="straightConnector1">
            <a:avLst/>
          </a:prstGeom>
          <a:noFill/>
          <a:ln w="31750">
            <a:solidFill>
              <a:srgbClr val="2D2DFF"/>
            </a:solidFill>
            <a:round/>
            <a:tailEnd type="arrow" w="med" len="med"/>
          </a:ln>
        </p:spPr>
      </p:cxnSp>
      <p:cxnSp>
        <p:nvCxnSpPr>
          <p:cNvPr id="30" name="直接箭头连接符 29"/>
          <p:cNvCxnSpPr>
            <a:cxnSpLocks noChangeShapeType="1"/>
          </p:cNvCxnSpPr>
          <p:nvPr/>
        </p:nvCxnSpPr>
        <p:spPr bwMode="auto">
          <a:xfrm rot="10800000" flipV="1">
            <a:off x="5410200" y="3171826"/>
            <a:ext cx="838200" cy="600075"/>
          </a:xfrm>
          <a:prstGeom prst="straightConnector1">
            <a:avLst/>
          </a:prstGeom>
          <a:noFill/>
          <a:ln w="31750">
            <a:solidFill>
              <a:srgbClr val="003300"/>
            </a:solidFill>
            <a:round/>
            <a:tailEnd type="arrow" w="med" len="med"/>
          </a:ln>
        </p:spPr>
      </p:cxnSp>
      <p:cxnSp>
        <p:nvCxnSpPr>
          <p:cNvPr id="31" name="直接箭头连接符 30"/>
          <p:cNvCxnSpPr>
            <a:cxnSpLocks noChangeShapeType="1"/>
            <a:endCxn id="21" idx="0"/>
          </p:cNvCxnSpPr>
          <p:nvPr/>
        </p:nvCxnSpPr>
        <p:spPr bwMode="auto">
          <a:xfrm rot="5400000">
            <a:off x="6643690" y="3557788"/>
            <a:ext cx="428625" cy="3175"/>
          </a:xfrm>
          <a:prstGeom prst="straightConnector1">
            <a:avLst/>
          </a:prstGeom>
          <a:noFill/>
          <a:ln w="31750">
            <a:solidFill>
              <a:srgbClr val="003300"/>
            </a:solidFill>
            <a:round/>
            <a:tailEnd type="arrow" w="med" len="med"/>
          </a:ln>
        </p:spPr>
      </p:cxnSp>
      <p:cxnSp>
        <p:nvCxnSpPr>
          <p:cNvPr id="32" name="直接箭头连接符 31"/>
          <p:cNvCxnSpPr>
            <a:cxnSpLocks noChangeShapeType="1"/>
            <a:endCxn id="21" idx="0"/>
          </p:cNvCxnSpPr>
          <p:nvPr/>
        </p:nvCxnSpPr>
        <p:spPr bwMode="auto">
          <a:xfrm>
            <a:off x="7467600" y="3171826"/>
            <a:ext cx="914400" cy="600075"/>
          </a:xfrm>
          <a:prstGeom prst="straightConnector1">
            <a:avLst/>
          </a:prstGeom>
          <a:noFill/>
          <a:ln w="31750">
            <a:solidFill>
              <a:srgbClr val="003300"/>
            </a:solidFill>
            <a:round/>
            <a:tailEnd type="arrow" w="med" len="med"/>
          </a:ln>
        </p:spPr>
      </p:cxnSp>
      <p:sp>
        <p:nvSpPr>
          <p:cNvPr id="20" name="圆角矩形 19"/>
          <p:cNvSpPr/>
          <p:nvPr/>
        </p:nvSpPr>
        <p:spPr bwMode="auto">
          <a:xfrm>
            <a:off x="3505200" y="3771900"/>
            <a:ext cx="1981200" cy="857250"/>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a:lstStyle/>
          <a:p>
            <a:pPr>
              <a:buFontTx/>
              <a:buNone/>
              <a:defRPr/>
            </a:pPr>
            <a:r>
              <a:rPr kumimoji="1" lang="zh-CN" altLang="en-US" b="1" dirty="0">
                <a:solidFill>
                  <a:srgbClr val="0000FF"/>
                </a:solidFill>
                <a:effectLst>
                  <a:outerShdw blurRad="38100" dist="38100" dir="2700000" algn="tl">
                    <a:srgbClr val="000000">
                      <a:alpha val="43137"/>
                    </a:srgbClr>
                  </a:outerShdw>
                </a:effectLst>
                <a:latin typeface="+mn-ea"/>
              </a:rPr>
              <a:t>  察举征辟制</a:t>
            </a:r>
            <a:endParaRPr kumimoji="1" lang="en-US" altLang="zh-CN" b="1" dirty="0">
              <a:solidFill>
                <a:srgbClr val="0000FF"/>
              </a:solidFill>
              <a:effectLst>
                <a:outerShdw blurRad="38100" dist="38100" dir="2700000" algn="tl">
                  <a:srgbClr val="000000">
                    <a:alpha val="43137"/>
                  </a:srgbClr>
                </a:outerShdw>
              </a:effectLst>
              <a:latin typeface="+mn-ea"/>
            </a:endParaRPr>
          </a:p>
          <a:p>
            <a:pPr>
              <a:buFontTx/>
              <a:buNone/>
              <a:defRPr/>
            </a:pPr>
            <a:r>
              <a:rPr kumimoji="1" lang="zh-CN" altLang="en-US" b="1" dirty="0">
                <a:solidFill>
                  <a:srgbClr val="0000FF"/>
                </a:solidFill>
                <a:effectLst>
                  <a:outerShdw blurRad="38100" dist="38100" dir="2700000" algn="tl">
                    <a:srgbClr val="000000">
                      <a:alpha val="43137"/>
                    </a:srgbClr>
                  </a:outerShdw>
                </a:effectLst>
                <a:latin typeface="+mn-ea"/>
              </a:rPr>
              <a:t>    的特点</a:t>
            </a:r>
          </a:p>
        </p:txBody>
      </p:sp>
      <p:sp>
        <p:nvSpPr>
          <p:cNvPr id="21" name="圆角矩形 20"/>
          <p:cNvSpPr/>
          <p:nvPr/>
        </p:nvSpPr>
        <p:spPr bwMode="auto">
          <a:xfrm>
            <a:off x="5867400" y="3771900"/>
            <a:ext cx="1981200" cy="857250"/>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a:lstStyle/>
          <a:p>
            <a:pPr>
              <a:buFontTx/>
              <a:buNone/>
              <a:defRPr/>
            </a:pPr>
            <a:r>
              <a:rPr kumimoji="1" lang="zh-CN" altLang="en-US" b="1" dirty="0">
                <a:solidFill>
                  <a:srgbClr val="0000FF"/>
                </a:solidFill>
                <a:effectLst>
                  <a:outerShdw blurRad="38100" dist="38100" dir="2700000" algn="tl">
                    <a:srgbClr val="000000">
                      <a:alpha val="43137"/>
                    </a:srgbClr>
                  </a:outerShdw>
                </a:effectLst>
                <a:latin typeface="+mn-ea"/>
              </a:rPr>
              <a:t>  九品中正制</a:t>
            </a:r>
            <a:endParaRPr kumimoji="1" lang="en-US" altLang="zh-CN" b="1" dirty="0">
              <a:solidFill>
                <a:srgbClr val="0000FF"/>
              </a:solidFill>
              <a:effectLst>
                <a:outerShdw blurRad="38100" dist="38100" dir="2700000" algn="tl">
                  <a:srgbClr val="000000">
                    <a:alpha val="43137"/>
                  </a:srgbClr>
                </a:outerShdw>
              </a:effectLst>
              <a:latin typeface="+mn-ea"/>
            </a:endParaRPr>
          </a:p>
          <a:p>
            <a:pPr>
              <a:buFontTx/>
              <a:buNone/>
              <a:defRPr/>
            </a:pPr>
            <a:r>
              <a:rPr kumimoji="1" lang="zh-CN" altLang="en-US" b="1" dirty="0">
                <a:solidFill>
                  <a:srgbClr val="0000FF"/>
                </a:solidFill>
                <a:effectLst>
                  <a:outerShdw blurRad="38100" dist="38100" dir="2700000" algn="tl">
                    <a:srgbClr val="000000">
                      <a:alpha val="43137"/>
                    </a:srgbClr>
                  </a:outerShdw>
                </a:effectLst>
                <a:latin typeface="+mn-ea"/>
              </a:rPr>
              <a:t>    的特点</a:t>
            </a:r>
          </a:p>
        </p:txBody>
      </p:sp>
      <p:sp>
        <p:nvSpPr>
          <p:cNvPr id="22" name="圆角矩形 21"/>
          <p:cNvSpPr/>
          <p:nvPr/>
        </p:nvSpPr>
        <p:spPr bwMode="auto">
          <a:xfrm>
            <a:off x="8229600" y="3771900"/>
            <a:ext cx="1981200" cy="857250"/>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a:lstStyle/>
          <a:p>
            <a:pPr>
              <a:buFontTx/>
              <a:buNone/>
              <a:defRPr/>
            </a:pPr>
            <a:r>
              <a:rPr kumimoji="1" lang="zh-CN" altLang="en-US" b="1" dirty="0">
                <a:solidFill>
                  <a:srgbClr val="0000FF"/>
                </a:solidFill>
                <a:effectLst>
                  <a:outerShdw blurRad="38100" dist="38100" dir="2700000" algn="tl">
                    <a:srgbClr val="000000">
                      <a:alpha val="43137"/>
                    </a:srgbClr>
                  </a:outerShdw>
                </a:effectLst>
                <a:latin typeface="+mn-ea"/>
              </a:rPr>
              <a:t>    科举制</a:t>
            </a:r>
            <a:endParaRPr kumimoji="1" lang="en-US" altLang="zh-CN" b="1" dirty="0">
              <a:solidFill>
                <a:srgbClr val="0000FF"/>
              </a:solidFill>
              <a:effectLst>
                <a:outerShdw blurRad="38100" dist="38100" dir="2700000" algn="tl">
                  <a:srgbClr val="000000">
                    <a:alpha val="43137"/>
                  </a:srgbClr>
                </a:outerShdw>
              </a:effectLst>
              <a:latin typeface="+mn-ea"/>
            </a:endParaRPr>
          </a:p>
          <a:p>
            <a:pPr>
              <a:buFontTx/>
              <a:buNone/>
              <a:defRPr/>
            </a:pPr>
            <a:r>
              <a:rPr kumimoji="1" lang="zh-CN" altLang="en-US" b="1" dirty="0">
                <a:solidFill>
                  <a:srgbClr val="0000FF"/>
                </a:solidFill>
                <a:effectLst>
                  <a:outerShdw blurRad="38100" dist="38100" dir="2700000" algn="tl">
                    <a:srgbClr val="000000">
                      <a:alpha val="43137"/>
                    </a:srgbClr>
                  </a:outerShdw>
                </a:effectLst>
                <a:latin typeface="+mn-ea"/>
              </a:rPr>
              <a:t>    的特点</a:t>
            </a:r>
          </a:p>
        </p:txBody>
      </p:sp>
      <p:sp>
        <p:nvSpPr>
          <p:cNvPr id="38" name="圆角矩形 37"/>
          <p:cNvSpPr/>
          <p:nvPr/>
        </p:nvSpPr>
        <p:spPr bwMode="auto">
          <a:xfrm>
            <a:off x="4953000" y="4972051"/>
            <a:ext cx="3733800" cy="942975"/>
          </a:xfrm>
          <a:prstGeom prst="roundRect">
            <a:avLst/>
          </a:prstGeom>
          <a:blipFill>
            <a:blip r:embed="rId3" cstate="print"/>
            <a:tile tx="0" ty="0" sx="100000" sy="100000" flip="none" algn="tl"/>
          </a:blipFill>
          <a:ln w="38100" cap="flat" cmpd="sng" algn="ctr">
            <a:solidFill>
              <a:srgbClr val="0000FF"/>
            </a:solidFill>
            <a:prstDash val="solid"/>
            <a:round/>
            <a:headEnd type="none" w="med" len="med"/>
            <a:tailEnd type="none" w="med" len="med"/>
          </a:ln>
          <a:effectLst/>
        </p:spPr>
        <p:txBody>
          <a:bodyPr/>
          <a:lstStyle/>
          <a:p>
            <a:pPr>
              <a:buFontTx/>
              <a:buNone/>
              <a:defRPr/>
            </a:pPr>
            <a:r>
              <a:rPr kumimoji="1" lang="zh-CN" altLang="en-US" b="1" dirty="0">
                <a:solidFill>
                  <a:srgbClr val="0000FF"/>
                </a:solidFill>
                <a:effectLst>
                  <a:outerShdw blurRad="38100" dist="38100" dir="2700000" algn="tl">
                    <a:srgbClr val="000000">
                      <a:alpha val="43137"/>
                    </a:srgbClr>
                  </a:outerShdw>
                </a:effectLst>
                <a:latin typeface="+mn-ea"/>
              </a:rPr>
              <a:t>    </a:t>
            </a:r>
            <a:r>
              <a:rPr kumimoji="1" lang="zh-CN" altLang="en-US" sz="2000" b="1" dirty="0">
                <a:solidFill>
                  <a:srgbClr val="C00000"/>
                </a:solidFill>
                <a:effectLst>
                  <a:outerShdw blurRad="38100" dist="38100" dir="2700000" algn="tl">
                    <a:srgbClr val="000000">
                      <a:alpha val="43137"/>
                    </a:srgbClr>
                  </a:outerShdw>
                </a:effectLst>
                <a:latin typeface="+mj-ea"/>
                <a:ea typeface="+mj-ea"/>
              </a:rPr>
              <a:t>中国古代官员选拔方式</a:t>
            </a:r>
            <a:endParaRPr kumimoji="1" lang="en-US" altLang="zh-CN" sz="2000" b="1" dirty="0">
              <a:solidFill>
                <a:srgbClr val="C00000"/>
              </a:solidFill>
              <a:effectLst>
                <a:outerShdw blurRad="38100" dist="38100" dir="2700000" algn="tl">
                  <a:srgbClr val="000000">
                    <a:alpha val="43137"/>
                  </a:srgbClr>
                </a:outerShdw>
              </a:effectLst>
              <a:latin typeface="+mj-ea"/>
              <a:ea typeface="+mj-ea"/>
            </a:endParaRPr>
          </a:p>
          <a:p>
            <a:pPr>
              <a:buFontTx/>
              <a:buNone/>
              <a:defRPr/>
            </a:pPr>
            <a:r>
              <a:rPr kumimoji="1" lang="zh-CN" altLang="en-US" sz="2000" b="1" dirty="0">
                <a:solidFill>
                  <a:srgbClr val="C00000"/>
                </a:solidFill>
                <a:effectLst>
                  <a:outerShdw blurRad="38100" dist="38100" dir="2700000" algn="tl">
                    <a:srgbClr val="000000">
                      <a:alpha val="43137"/>
                    </a:srgbClr>
                  </a:outerShdw>
                </a:effectLst>
                <a:latin typeface="+mj-ea"/>
                <a:ea typeface="+mj-ea"/>
              </a:rPr>
              <a:t>       更迭演进的特点</a:t>
            </a:r>
          </a:p>
        </p:txBody>
      </p:sp>
      <p:cxnSp>
        <p:nvCxnSpPr>
          <p:cNvPr id="39" name="直接箭头连接符 38"/>
          <p:cNvCxnSpPr>
            <a:cxnSpLocks noChangeShapeType="1"/>
            <a:stCxn id="21" idx="2"/>
            <a:endCxn id="21" idx="0"/>
          </p:cNvCxnSpPr>
          <p:nvPr/>
        </p:nvCxnSpPr>
        <p:spPr bwMode="auto">
          <a:xfrm rot="5400000">
            <a:off x="6686551" y="4800800"/>
            <a:ext cx="342900" cy="3175"/>
          </a:xfrm>
          <a:prstGeom prst="straightConnector1">
            <a:avLst/>
          </a:prstGeom>
          <a:noFill/>
          <a:ln w="31750">
            <a:solidFill>
              <a:srgbClr val="2D2DFF"/>
            </a:solidFill>
            <a:round/>
            <a:tailEnd type="arrow" w="med" len="med"/>
          </a:ln>
        </p:spPr>
      </p:cxnSp>
      <p:cxnSp>
        <p:nvCxnSpPr>
          <p:cNvPr id="41" name="直接箭头连接符 40"/>
          <p:cNvCxnSpPr>
            <a:cxnSpLocks noChangeShapeType="1"/>
            <a:stCxn id="21" idx="2"/>
            <a:endCxn id="21" idx="0"/>
          </p:cNvCxnSpPr>
          <p:nvPr/>
        </p:nvCxnSpPr>
        <p:spPr bwMode="auto">
          <a:xfrm rot="10800000" flipV="1">
            <a:off x="8610600" y="4629150"/>
            <a:ext cx="533400" cy="342900"/>
          </a:xfrm>
          <a:prstGeom prst="straightConnector1">
            <a:avLst/>
          </a:prstGeom>
          <a:noFill/>
          <a:ln w="31750">
            <a:solidFill>
              <a:srgbClr val="2D2DFF"/>
            </a:solidFill>
            <a:round/>
            <a:tailEnd type="arrow" w="med" len="med"/>
          </a:ln>
        </p:spPr>
      </p:cxnSp>
      <p:cxnSp>
        <p:nvCxnSpPr>
          <p:cNvPr id="42" name="直接箭头连接符 41"/>
          <p:cNvCxnSpPr>
            <a:cxnSpLocks noChangeShapeType="1"/>
            <a:stCxn id="21" idx="2"/>
            <a:endCxn id="21" idx="0"/>
          </p:cNvCxnSpPr>
          <p:nvPr/>
        </p:nvCxnSpPr>
        <p:spPr bwMode="auto">
          <a:xfrm>
            <a:off x="4497388" y="4629150"/>
            <a:ext cx="455612" cy="342900"/>
          </a:xfrm>
          <a:prstGeom prst="straightConnector1">
            <a:avLst/>
          </a:prstGeom>
          <a:noFill/>
          <a:ln w="31750">
            <a:solidFill>
              <a:srgbClr val="2D2DFF"/>
            </a:solidFill>
            <a:round/>
            <a:tailEnd type="arrow" w="med" len="med"/>
          </a:ln>
        </p:spPr>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vertical)">
                                      <p:cBhvr>
                                        <p:cTn id="17" dur="500"/>
                                        <p:tgtEl>
                                          <p:spTgt spid="10"/>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blinds(horizontal)">
                                      <p:cBhvr>
                                        <p:cTn id="21" dur="500"/>
                                        <p:tgtEl>
                                          <p:spTgt spid="17">
                                            <p:txEl>
                                              <p:pRg st="0" end="0"/>
                                            </p:txEl>
                                          </p:spTgt>
                                        </p:tgtEl>
                                      </p:cBhvr>
                                    </p:animEffect>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blinds(horizontal)">
                                      <p:cBhvr>
                                        <p:cTn id="25" dur="500"/>
                                        <p:tgtEl>
                                          <p:spTgt spid="17">
                                            <p:txEl>
                                              <p:pRg st="1" end="1"/>
                                            </p:txEl>
                                          </p:spTgt>
                                        </p:tgtEl>
                                      </p:cBhvr>
                                    </p:animEffect>
                                  </p:childTnLst>
                                </p:cTn>
                              </p:par>
                            </p:childTnLst>
                          </p:cTn>
                        </p:par>
                        <p:par>
                          <p:cTn id="26" fill="hold">
                            <p:stCondLst>
                              <p:cond delay="1500"/>
                            </p:stCondLst>
                            <p:childTnLst>
                              <p:par>
                                <p:cTn id="27" presetID="3" presetClass="entr" presetSubtype="1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linds(horizont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linds(horizontal)">
                                      <p:cBhvr>
                                        <p:cTn id="38" dur="500"/>
                                        <p:tgtEl>
                                          <p:spTgt spid="30"/>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childTnLst>
                          </p:cTn>
                        </p:par>
                        <p:par>
                          <p:cTn id="43" fill="hold">
                            <p:stCondLst>
                              <p:cond delay="1000"/>
                            </p:stCondLst>
                            <p:childTnLst>
                              <p:par>
                                <p:cTn id="44" presetID="3" presetClass="entr" presetSubtype="10"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linds(horizontal)">
                                      <p:cBhvr>
                                        <p:cTn id="46" dur="500"/>
                                        <p:tgtEl>
                                          <p:spTgt spid="31"/>
                                        </p:tgtEl>
                                      </p:cBhvr>
                                    </p:animEffect>
                                  </p:childTnLst>
                                </p:cTn>
                              </p:par>
                            </p:childTnLst>
                          </p:cTn>
                        </p:par>
                        <p:par>
                          <p:cTn id="47" fill="hold">
                            <p:stCondLst>
                              <p:cond delay="1500"/>
                            </p:stCondLst>
                            <p:childTnLst>
                              <p:par>
                                <p:cTn id="48" presetID="3" presetClass="entr" presetSubtype="10"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linds(horizontal)">
                                      <p:cBhvr>
                                        <p:cTn id="50" dur="500"/>
                                        <p:tgtEl>
                                          <p:spTgt spid="21"/>
                                        </p:tgtEl>
                                      </p:cBhvr>
                                    </p:animEffect>
                                  </p:childTnLst>
                                </p:cTn>
                              </p:par>
                            </p:childTnLst>
                          </p:cTn>
                        </p:par>
                        <p:par>
                          <p:cTn id="51" fill="hold">
                            <p:stCondLst>
                              <p:cond delay="2000"/>
                            </p:stCondLst>
                            <p:childTnLst>
                              <p:par>
                                <p:cTn id="52" presetID="3" presetClass="entr" presetSubtype="10"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linds(horizontal)">
                                      <p:cBhvr>
                                        <p:cTn id="54" dur="500"/>
                                        <p:tgtEl>
                                          <p:spTgt spid="32"/>
                                        </p:tgtEl>
                                      </p:cBhvr>
                                    </p:animEffect>
                                  </p:childTnLst>
                                </p:cTn>
                              </p:par>
                            </p:childTnLst>
                          </p:cTn>
                        </p:par>
                        <p:par>
                          <p:cTn id="55" fill="hold">
                            <p:stCondLst>
                              <p:cond delay="2500"/>
                            </p:stCondLst>
                            <p:childTnLst>
                              <p:par>
                                <p:cTn id="56" presetID="3" presetClass="entr" presetSubtype="10"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blinds(horizontal)">
                                      <p:cBhvr>
                                        <p:cTn id="63" dur="500"/>
                                        <p:tgtEl>
                                          <p:spTgt spid="42"/>
                                        </p:tgtEl>
                                      </p:cBhvr>
                                    </p:animEffect>
                                  </p:childTnLst>
                                </p:cTn>
                              </p:par>
                              <p:par>
                                <p:cTn id="64" presetID="3" presetClass="entr" presetSubtype="10"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blinds(horizontal)">
                                      <p:cBhvr>
                                        <p:cTn id="66" dur="500"/>
                                        <p:tgtEl>
                                          <p:spTgt spid="39"/>
                                        </p:tgtEl>
                                      </p:cBhvr>
                                    </p:animEffect>
                                  </p:childTnLst>
                                </p:cTn>
                              </p:par>
                              <p:par>
                                <p:cTn id="67" presetID="3" presetClass="entr" presetSubtype="1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linds(horizontal)">
                                      <p:cBhvr>
                                        <p:cTn id="69" dur="500"/>
                                        <p:tgtEl>
                                          <p:spTgt spid="41"/>
                                        </p:tgtEl>
                                      </p:cBhvr>
                                    </p:animEffect>
                                  </p:childTnLst>
                                </p:cTn>
                              </p:par>
                            </p:childTnLst>
                          </p:cTn>
                        </p:par>
                        <p:par>
                          <p:cTn id="70" fill="hold">
                            <p:stCondLst>
                              <p:cond delay="500"/>
                            </p:stCondLst>
                            <p:childTnLst>
                              <p:par>
                                <p:cTn id="71" presetID="2" presetClass="entr" presetSubtype="4"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ppt_x"/>
                                          </p:val>
                                        </p:tav>
                                        <p:tav tm="100000">
                                          <p:val>
                                            <p:strVal val="#ppt_x"/>
                                          </p:val>
                                        </p:tav>
                                      </p:tavLst>
                                    </p:anim>
                                    <p:anim calcmode="lin" valueType="num">
                                      <p:cBhvr additive="base">
                                        <p:cTn id="7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P spid="21" grpId="0" animBg="1"/>
      <p:bldP spid="22"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1AAD4E9-FEAF-19C5-B562-F5ABA4D708B1}"/>
              </a:ext>
            </a:extLst>
          </p:cNvPr>
          <p:cNvSpPr txBox="1"/>
          <p:nvPr/>
        </p:nvSpPr>
        <p:spPr>
          <a:xfrm>
            <a:off x="1747157" y="710293"/>
            <a:ext cx="7413172" cy="523220"/>
          </a:xfrm>
          <a:prstGeom prst="rect">
            <a:avLst/>
          </a:prstGeom>
          <a:solidFill>
            <a:srgbClr val="FF0000"/>
          </a:solidFill>
          <a:ln w="28575">
            <a:solidFill>
              <a:srgbClr val="2D2DFF"/>
            </a:solidFill>
          </a:ln>
        </p:spPr>
        <p:txBody>
          <a:bodyPr wrap="square" rtlCol="0">
            <a:spAutoFit/>
          </a:bodyPr>
          <a:lstStyle/>
          <a:p>
            <a:r>
              <a:rPr lang="zh-CN" altLang="en-US" sz="2800" b="1" dirty="0">
                <a:latin typeface="+mj-ea"/>
                <a:ea typeface="+mj-ea"/>
              </a:rPr>
              <a:t>大概念下  学习主题 引领教学 的价值</a:t>
            </a:r>
          </a:p>
        </p:txBody>
      </p:sp>
      <p:sp>
        <p:nvSpPr>
          <p:cNvPr id="7" name="文本框 6">
            <a:extLst>
              <a:ext uri="{FF2B5EF4-FFF2-40B4-BE49-F238E27FC236}">
                <a16:creationId xmlns:a16="http://schemas.microsoft.com/office/drawing/2014/main" id="{86092647-419B-0CB6-1787-96B364300D25}"/>
              </a:ext>
            </a:extLst>
          </p:cNvPr>
          <p:cNvSpPr txBox="1"/>
          <p:nvPr/>
        </p:nvSpPr>
        <p:spPr>
          <a:xfrm>
            <a:off x="522514" y="1820637"/>
            <a:ext cx="10752364" cy="3709542"/>
          </a:xfrm>
          <a:prstGeom prst="rect">
            <a:avLst/>
          </a:prstGeom>
          <a:solidFill>
            <a:srgbClr val="FF0000"/>
          </a:solidFill>
          <a:ln w="28575">
            <a:solidFill>
              <a:srgbClr val="2D2DFF"/>
            </a:solidFill>
          </a:ln>
        </p:spPr>
        <p:txBody>
          <a:bodyPr wrap="square" rtlCol="0">
            <a:spAutoFit/>
          </a:bodyPr>
          <a:lstStyle/>
          <a:p>
            <a:pPr>
              <a:lnSpc>
                <a:spcPct val="150000"/>
              </a:lnSpc>
            </a:pPr>
            <a:r>
              <a:rPr lang="zh-CN" altLang="en-US" sz="2800" b="1" dirty="0">
                <a:latin typeface="+mj-ea"/>
                <a:ea typeface="+mj-ea"/>
              </a:rPr>
              <a:t>“学习主题单元”</a:t>
            </a:r>
            <a:r>
              <a:rPr lang="zh-CN" altLang="en-US" sz="2400" b="1" dirty="0"/>
              <a:t>是整体落实核心素养的基本学习单位，是目标、内 容、活动、评价、 环境的整合</a:t>
            </a:r>
          </a:p>
          <a:p>
            <a:pPr>
              <a:lnSpc>
                <a:spcPct val="150000"/>
              </a:lnSpc>
            </a:pPr>
            <a:r>
              <a:rPr lang="zh-CN" altLang="en-US" sz="2800" b="1" dirty="0">
                <a:latin typeface="+mj-ea"/>
                <a:ea typeface="+mj-ea"/>
              </a:rPr>
              <a:t>（</a:t>
            </a:r>
            <a:r>
              <a:rPr lang="en-US" altLang="zh-CN" sz="2800" b="1" dirty="0">
                <a:latin typeface="+mj-ea"/>
                <a:ea typeface="+mj-ea"/>
              </a:rPr>
              <a:t>1</a:t>
            </a:r>
            <a:r>
              <a:rPr lang="zh-CN" altLang="en-US" sz="2800" b="1" dirty="0">
                <a:latin typeface="+mj-ea"/>
                <a:ea typeface="+mj-ea"/>
              </a:rPr>
              <a:t>）学习内容：</a:t>
            </a:r>
            <a:r>
              <a:rPr lang="zh-CN" altLang="en-US" sz="2400" b="1" dirty="0"/>
              <a:t>以大概念为核心，围绕学习主题，形成具有逻 辑化内在联系的结构化知识体系； </a:t>
            </a:r>
          </a:p>
          <a:p>
            <a:pPr>
              <a:lnSpc>
                <a:spcPct val="150000"/>
              </a:lnSpc>
            </a:pPr>
            <a:r>
              <a:rPr lang="zh-CN" altLang="en-US" sz="2800" b="1" dirty="0">
                <a:latin typeface="+mj-ea"/>
                <a:ea typeface="+mj-ea"/>
              </a:rPr>
              <a:t>（</a:t>
            </a:r>
            <a:r>
              <a:rPr lang="en-US" altLang="zh-CN" sz="2800" b="1" dirty="0">
                <a:latin typeface="+mj-ea"/>
                <a:ea typeface="+mj-ea"/>
              </a:rPr>
              <a:t>2)	</a:t>
            </a:r>
            <a:r>
              <a:rPr lang="zh-CN" altLang="en-US" sz="2800" b="1" dirty="0">
                <a:latin typeface="+mj-ea"/>
                <a:ea typeface="+mj-ea"/>
              </a:rPr>
              <a:t>学习过程：</a:t>
            </a:r>
            <a:r>
              <a:rPr lang="zh-CN" altLang="en-US" sz="2400" b="1" dirty="0"/>
              <a:t>充分发展学生核心素养，概念性理解学习内容</a:t>
            </a:r>
          </a:p>
          <a:p>
            <a:pPr>
              <a:lnSpc>
                <a:spcPct val="150000"/>
              </a:lnSpc>
            </a:pPr>
            <a:r>
              <a:rPr lang="zh-CN" altLang="en-US" sz="2800" b="1" dirty="0">
                <a:latin typeface="+mj-ea"/>
                <a:ea typeface="+mj-ea"/>
              </a:rPr>
              <a:t>（</a:t>
            </a:r>
            <a:r>
              <a:rPr lang="en-US" altLang="zh-CN" sz="2800" b="1" dirty="0">
                <a:latin typeface="+mj-ea"/>
                <a:ea typeface="+mj-ea"/>
              </a:rPr>
              <a:t>3</a:t>
            </a:r>
            <a:r>
              <a:rPr lang="zh-CN" altLang="en-US" sz="2800" b="1" dirty="0">
                <a:latin typeface="+mj-ea"/>
                <a:ea typeface="+mj-ea"/>
              </a:rPr>
              <a:t>）学习目的：</a:t>
            </a:r>
            <a:r>
              <a:rPr lang="zh-CN" altLang="en-US" sz="2400" b="1" dirty="0"/>
              <a:t>整体落实核心素养，实现教育目标</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8727" y="2499411"/>
            <a:ext cx="11854543" cy="3817882"/>
          </a:xfrm>
          <a:prstGeom prst="rect">
            <a:avLst/>
          </a:prstGeom>
        </p:spPr>
        <p:style>
          <a:lnRef idx="3">
            <a:schemeClr val="lt1"/>
          </a:lnRef>
          <a:fillRef idx="1">
            <a:schemeClr val="accent2"/>
          </a:fillRef>
          <a:effectRef idx="1">
            <a:schemeClr val="accent2"/>
          </a:effectRef>
          <a:fontRef idx="minor">
            <a:schemeClr val="lt1"/>
          </a:fontRef>
        </p:style>
        <p:txBody>
          <a:bodyPr/>
          <a:lstStyle/>
          <a:p>
            <a:pPr>
              <a:spcBef>
                <a:spcPct val="0"/>
              </a:spcBef>
              <a:defRPr/>
            </a:pPr>
            <a:r>
              <a:rPr lang="zh-CN" altLang="en-US" sz="2400" b="1" dirty="0">
                <a:solidFill>
                  <a:srgbClr val="FFFF00"/>
                </a:solidFill>
                <a:latin typeface="微软雅黑" panose="020B0503020204020204" pitchFamily="34" charset="-122"/>
                <a:ea typeface="微软雅黑" panose="020B0503020204020204" pitchFamily="34" charset="-122"/>
              </a:rPr>
              <a:t>★知识分类：</a:t>
            </a:r>
            <a:r>
              <a:rPr lang="zh-CN" altLang="en-US" sz="2400" b="1" dirty="0">
                <a:solidFill>
                  <a:schemeClr val="tx1"/>
                </a:solidFill>
                <a:latin typeface="华文中宋" panose="02010600040101010101" pitchFamily="2" charset="-122"/>
                <a:ea typeface="华文中宋" panose="02010600040101010101" pitchFamily="2" charset="-122"/>
              </a:rPr>
              <a:t>工具性知识、方法性知识、规律性知识。</a:t>
            </a:r>
            <a:endParaRPr lang="en-US" altLang="zh-CN" sz="2400" b="1" dirty="0">
              <a:solidFill>
                <a:schemeClr val="tx1"/>
              </a:solidFill>
              <a:latin typeface="华文中宋" panose="02010600040101010101" pitchFamily="2" charset="-122"/>
              <a:ea typeface="华文中宋" panose="02010600040101010101" pitchFamily="2" charset="-122"/>
            </a:endParaRPr>
          </a:p>
          <a:p>
            <a:pPr>
              <a:spcBef>
                <a:spcPct val="0"/>
              </a:spcBef>
              <a:defRPr/>
            </a:pPr>
            <a:r>
              <a:rPr lang="zh-CN" altLang="en-US" sz="2400" b="1" dirty="0">
                <a:solidFill>
                  <a:schemeClr val="tx1"/>
                </a:solidFill>
                <a:latin typeface="华文中宋" panose="02010600040101010101" pitchFamily="2" charset="-122"/>
                <a:ea typeface="华文中宋" panose="02010600040101010101" pitchFamily="2" charset="-122"/>
              </a:rPr>
              <a:t>工具性知识：是不能改变的客观</a:t>
            </a:r>
            <a:r>
              <a:rPr lang="zh-CN" altLang="en-US" sz="2400" b="1" dirty="0">
                <a:solidFill>
                  <a:srgbClr val="FFFF00"/>
                </a:solidFill>
                <a:latin typeface="华文中宋" panose="02010600040101010101" pitchFamily="2" charset="-122"/>
                <a:ea typeface="华文中宋" panose="02010600040101010101" pitchFamily="2" charset="-122"/>
              </a:rPr>
              <a:t>“史实”</a:t>
            </a:r>
            <a:r>
              <a:rPr lang="zh-CN" altLang="en-US" sz="2400" b="1" dirty="0">
                <a:solidFill>
                  <a:schemeClr val="bg1"/>
                </a:solidFill>
                <a:latin typeface="华文中宋" panose="02010600040101010101" pitchFamily="2" charset="-122"/>
                <a:ea typeface="华文中宋" panose="02010600040101010101" pitchFamily="2" charset="-122"/>
              </a:rPr>
              <a:t>；</a:t>
            </a:r>
            <a:endParaRPr lang="en-US" altLang="zh-CN" sz="2400" b="1" dirty="0">
              <a:solidFill>
                <a:schemeClr val="bg1"/>
              </a:solidFill>
              <a:latin typeface="华文中宋" panose="02010600040101010101" pitchFamily="2" charset="-122"/>
              <a:ea typeface="华文中宋" panose="02010600040101010101" pitchFamily="2" charset="-122"/>
            </a:endParaRPr>
          </a:p>
          <a:p>
            <a:pPr>
              <a:spcBef>
                <a:spcPct val="0"/>
              </a:spcBef>
              <a:defRPr/>
            </a:pPr>
            <a:r>
              <a:rPr lang="zh-CN" altLang="en-US" sz="2400" b="1" dirty="0">
                <a:solidFill>
                  <a:schemeClr val="tx1"/>
                </a:solidFill>
                <a:latin typeface="华文中宋" panose="02010600040101010101" pitchFamily="2" charset="-122"/>
                <a:ea typeface="华文中宋" panose="02010600040101010101" pitchFamily="2" charset="-122"/>
              </a:rPr>
              <a:t>方法性知识：是用以探究史实的</a:t>
            </a:r>
            <a:r>
              <a:rPr lang="zh-CN" altLang="en-US" sz="2400" b="1" dirty="0">
                <a:solidFill>
                  <a:srgbClr val="FFFF00"/>
                </a:solidFill>
                <a:latin typeface="华文中宋" panose="02010600040101010101" pitchFamily="2" charset="-122"/>
                <a:ea typeface="华文中宋" panose="02010600040101010101" pitchFamily="2" charset="-122"/>
              </a:rPr>
              <a:t>“史法</a:t>
            </a:r>
            <a:r>
              <a:rPr lang="zh-CN" altLang="en-US" sz="2400" b="1" dirty="0">
                <a:solidFill>
                  <a:schemeClr val="bg1"/>
                </a:solidFill>
                <a:latin typeface="华文中宋" panose="02010600040101010101" pitchFamily="2" charset="-122"/>
                <a:ea typeface="华文中宋" panose="02010600040101010101" pitchFamily="2" charset="-122"/>
              </a:rPr>
              <a:t>”；</a:t>
            </a:r>
            <a:endParaRPr lang="en-US" altLang="zh-CN" sz="2400" b="1" dirty="0">
              <a:solidFill>
                <a:schemeClr val="bg1"/>
              </a:solidFill>
              <a:latin typeface="华文中宋" panose="02010600040101010101" pitchFamily="2" charset="-122"/>
              <a:ea typeface="华文中宋" panose="02010600040101010101" pitchFamily="2" charset="-122"/>
            </a:endParaRPr>
          </a:p>
          <a:p>
            <a:pPr>
              <a:spcBef>
                <a:spcPct val="0"/>
              </a:spcBef>
              <a:defRPr/>
            </a:pPr>
            <a:r>
              <a:rPr lang="zh-CN" altLang="en-US" sz="2400" b="1" dirty="0">
                <a:solidFill>
                  <a:schemeClr val="tx1"/>
                </a:solidFill>
                <a:latin typeface="华文中宋" panose="02010600040101010101" pitchFamily="2" charset="-122"/>
                <a:ea typeface="华文中宋" panose="02010600040101010101" pitchFamily="2" charset="-122"/>
              </a:rPr>
              <a:t>规律性知识：是“史法”研究“史实”获得的</a:t>
            </a:r>
            <a:r>
              <a:rPr lang="zh-CN" altLang="en-US" sz="2400" b="1" dirty="0">
                <a:solidFill>
                  <a:srgbClr val="FFFF00"/>
                </a:solidFill>
                <a:latin typeface="华文中宋" panose="02010600040101010101" pitchFamily="2" charset="-122"/>
                <a:ea typeface="华文中宋" panose="02010600040101010101" pitchFamily="2" charset="-122"/>
              </a:rPr>
              <a:t>“史论</a:t>
            </a:r>
            <a:r>
              <a:rPr lang="zh-CN" altLang="en-US" sz="2400" b="1" dirty="0">
                <a:solidFill>
                  <a:schemeClr val="bg1"/>
                </a:solidFill>
                <a:latin typeface="华文中宋" panose="02010600040101010101" pitchFamily="2" charset="-122"/>
                <a:ea typeface="华文中宋" panose="02010600040101010101" pitchFamily="2" charset="-122"/>
              </a:rPr>
              <a:t>”。</a:t>
            </a:r>
            <a:endParaRPr lang="en-US" altLang="zh-CN" sz="2400" b="1" dirty="0">
              <a:solidFill>
                <a:schemeClr val="bg1"/>
              </a:solidFill>
              <a:latin typeface="华文中宋" panose="02010600040101010101" pitchFamily="2" charset="-122"/>
              <a:ea typeface="华文中宋" panose="02010600040101010101" pitchFamily="2" charset="-122"/>
            </a:endParaRPr>
          </a:p>
          <a:p>
            <a:pPr>
              <a:spcBef>
                <a:spcPct val="0"/>
              </a:spcBef>
              <a:defRPr/>
            </a:pPr>
            <a:endParaRPr lang="en-US" altLang="zh-CN" sz="2400" b="1" dirty="0">
              <a:solidFill>
                <a:schemeClr val="bg1"/>
              </a:solidFill>
              <a:latin typeface="华文中宋" panose="02010600040101010101" pitchFamily="2" charset="-122"/>
              <a:ea typeface="华文中宋" panose="02010600040101010101" pitchFamily="2" charset="-122"/>
            </a:endParaRPr>
          </a:p>
          <a:p>
            <a:pPr>
              <a:spcBef>
                <a:spcPct val="0"/>
              </a:spcBef>
              <a:defRPr/>
            </a:pPr>
            <a:r>
              <a:rPr lang="zh-CN" altLang="en-US" sz="2400" b="1" dirty="0">
                <a:solidFill>
                  <a:srgbClr val="FFFF00"/>
                </a:solidFill>
                <a:latin typeface="微软雅黑" panose="020B0503020204020204" pitchFamily="34" charset="-122"/>
                <a:ea typeface="微软雅黑" panose="020B0503020204020204" pitchFamily="34" charset="-122"/>
              </a:rPr>
              <a:t>★★教学策略：知              识（规律、方法，也就是核心素养）</a:t>
            </a:r>
            <a:endParaRPr lang="en-US" altLang="zh-CN" sz="2400" b="1" dirty="0">
              <a:solidFill>
                <a:srgbClr val="FFFF00"/>
              </a:solidFill>
              <a:latin typeface="微软雅黑" panose="020B0503020204020204" pitchFamily="34" charset="-122"/>
              <a:ea typeface="微软雅黑" panose="020B0503020204020204" pitchFamily="34" charset="-122"/>
            </a:endParaRPr>
          </a:p>
          <a:p>
            <a:pPr>
              <a:spcBef>
                <a:spcPct val="0"/>
              </a:spcBef>
              <a:defRPr/>
            </a:pPr>
            <a:r>
              <a:rPr lang="zh-CN" altLang="en-US" sz="2400" b="1" dirty="0">
                <a:solidFill>
                  <a:schemeClr val="bg1"/>
                </a:solidFill>
                <a:latin typeface="华文中宋" panose="02010600040101010101" pitchFamily="2" charset="-122"/>
                <a:ea typeface="华文中宋" panose="02010600040101010101" pitchFamily="2" charset="-122"/>
              </a:rPr>
              <a:t>     </a:t>
            </a:r>
            <a:r>
              <a:rPr lang="zh-CN" altLang="en-US" sz="2400" b="1" dirty="0">
                <a:solidFill>
                  <a:schemeClr val="tx1"/>
                </a:solidFill>
                <a:latin typeface="华文中宋" panose="02010600040101010101" pitchFamily="2" charset="-122"/>
                <a:ea typeface="华文中宋" panose="02010600040101010101" pitchFamily="2" charset="-122"/>
              </a:rPr>
              <a:t>把教材视为“第一现场”历史材料，引导学生“材料解析”、“自主建构”，形成自己的概括性、规律性、方法性知识。</a:t>
            </a:r>
            <a:endParaRPr lang="en-US" altLang="zh-CN" sz="2400" b="1" dirty="0">
              <a:solidFill>
                <a:schemeClr val="tx1"/>
              </a:solidFill>
              <a:latin typeface="华文中宋" panose="02010600040101010101" pitchFamily="2" charset="-122"/>
              <a:ea typeface="华文中宋" panose="02010600040101010101" pitchFamily="2" charset="-122"/>
            </a:endParaRPr>
          </a:p>
          <a:p>
            <a:pPr>
              <a:spcBef>
                <a:spcPct val="0"/>
              </a:spcBef>
              <a:defRPr/>
            </a:pPr>
            <a:r>
              <a:rPr lang="en-US" altLang="zh-CN" sz="2400" b="1" dirty="0">
                <a:solidFill>
                  <a:schemeClr val="tx1"/>
                </a:solidFill>
                <a:latin typeface="华文中宋" panose="02010600040101010101" pitchFamily="2" charset="-122"/>
                <a:ea typeface="华文中宋" panose="02010600040101010101" pitchFamily="2" charset="-122"/>
              </a:rPr>
              <a:t>      </a:t>
            </a:r>
            <a:r>
              <a:rPr lang="zh-CN" altLang="en-US" sz="2400" b="1" dirty="0">
                <a:solidFill>
                  <a:schemeClr val="tx1"/>
                </a:solidFill>
                <a:latin typeface="华文中宋" panose="02010600040101010101" pitchFamily="2" charset="-122"/>
                <a:ea typeface="华文中宋" panose="02010600040101010101" pitchFamily="2" charset="-122"/>
              </a:rPr>
              <a:t>这是一个带有</a:t>
            </a:r>
            <a:r>
              <a:rPr lang="zh-CN" altLang="en-US" sz="2400" b="1" dirty="0">
                <a:solidFill>
                  <a:srgbClr val="FFFF00"/>
                </a:solidFill>
                <a:latin typeface="华文中宋" panose="02010600040101010101" pitchFamily="2" charset="-122"/>
                <a:ea typeface="华文中宋" panose="02010600040101010101" pitchFamily="2" charset="-122"/>
              </a:rPr>
              <a:t>“创新精神”</a:t>
            </a:r>
            <a:r>
              <a:rPr lang="zh-CN" altLang="en-US" sz="2400" b="1" dirty="0">
                <a:solidFill>
                  <a:schemeClr val="tx1"/>
                </a:solidFill>
                <a:latin typeface="华文中宋" panose="02010600040101010101" pitchFamily="2" charset="-122"/>
                <a:ea typeface="华文中宋" panose="02010600040101010101" pitchFamily="2" charset="-122"/>
              </a:rPr>
              <a:t>的构建，是“</a:t>
            </a:r>
            <a:r>
              <a:rPr lang="zh-CN" altLang="en-US" sz="2400" b="1" dirty="0">
                <a:solidFill>
                  <a:srgbClr val="FFFF00"/>
                </a:solidFill>
                <a:latin typeface="华文中宋" panose="02010600040101010101" pitchFamily="2" charset="-122"/>
                <a:ea typeface="华文中宋" panose="02010600040101010101" pitchFamily="2" charset="-122"/>
              </a:rPr>
              <a:t>有意义</a:t>
            </a:r>
            <a:r>
              <a:rPr lang="zh-CN" altLang="en-US" sz="2400" b="1" dirty="0">
                <a:solidFill>
                  <a:schemeClr val="tx1"/>
                </a:solidFill>
                <a:latin typeface="华文中宋" panose="02010600040101010101" pitchFamily="2" charset="-122"/>
                <a:ea typeface="华文中宋" panose="02010600040101010101" pitchFamily="2" charset="-122"/>
              </a:rPr>
              <a:t>的接受性”探究过程，是在</a:t>
            </a:r>
            <a:r>
              <a:rPr lang="zh-CN" altLang="en-US" sz="2400" b="1" dirty="0">
                <a:solidFill>
                  <a:srgbClr val="FFFF00"/>
                </a:solidFill>
                <a:latin typeface="华文中宋" panose="02010600040101010101" pitchFamily="2" charset="-122"/>
                <a:ea typeface="华文中宋" panose="02010600040101010101" pitchFamily="2" charset="-122"/>
              </a:rPr>
              <a:t>“知”</a:t>
            </a:r>
            <a:r>
              <a:rPr lang="zh-CN" altLang="en-US" sz="2400" b="1" dirty="0">
                <a:solidFill>
                  <a:schemeClr val="tx1"/>
                </a:solidFill>
                <a:latin typeface="华文中宋" panose="02010600040101010101" pitchFamily="2" charset="-122"/>
                <a:ea typeface="华文中宋" panose="02010600040101010101" pitchFamily="2" charset="-122"/>
              </a:rPr>
              <a:t>中“嫁接”通</a:t>
            </a:r>
            <a:r>
              <a:rPr lang="zh-CN" altLang="en-US" sz="2400" b="1" dirty="0">
                <a:solidFill>
                  <a:srgbClr val="FFFF00"/>
                </a:solidFill>
                <a:latin typeface="华文中宋" panose="02010600040101010101" pitchFamily="2" charset="-122"/>
                <a:ea typeface="华文中宋" panose="02010600040101010101" pitchFamily="2" charset="-122"/>
              </a:rPr>
              <a:t>“识”</a:t>
            </a:r>
            <a:r>
              <a:rPr lang="zh-CN" altLang="en-US" sz="2400" b="1" dirty="0">
                <a:solidFill>
                  <a:schemeClr val="tx1"/>
                </a:solidFill>
                <a:latin typeface="华文中宋" panose="02010600040101010101" pitchFamily="2" charset="-122"/>
                <a:ea typeface="华文中宋" panose="02010600040101010101" pitchFamily="2" charset="-122"/>
              </a:rPr>
              <a:t>的过程，知与识</a:t>
            </a:r>
            <a:r>
              <a:rPr lang="zh-CN" altLang="en-US" sz="2400" b="1" dirty="0">
                <a:solidFill>
                  <a:srgbClr val="FFFF00"/>
                </a:solidFill>
                <a:latin typeface="华文中宋" panose="02010600040101010101" pitchFamily="2" charset="-122"/>
                <a:ea typeface="华文中宋" panose="02010600040101010101" pitchFamily="2" charset="-122"/>
              </a:rPr>
              <a:t>“密接”</a:t>
            </a:r>
            <a:r>
              <a:rPr lang="zh-CN" altLang="en-US" sz="2400" b="1" dirty="0">
                <a:solidFill>
                  <a:schemeClr val="tx1"/>
                </a:solidFill>
                <a:latin typeface="华文中宋" panose="02010600040101010101" pitchFamily="2" charset="-122"/>
                <a:ea typeface="华文中宋" panose="02010600040101010101" pitchFamily="2" charset="-122"/>
              </a:rPr>
              <a:t>、学与练</a:t>
            </a:r>
            <a:r>
              <a:rPr lang="zh-CN" altLang="en-US" sz="2400" b="1" dirty="0">
                <a:solidFill>
                  <a:srgbClr val="FFFF00"/>
                </a:solidFill>
                <a:latin typeface="华文中宋" panose="02010600040101010101" pitchFamily="2" charset="-122"/>
                <a:ea typeface="华文中宋" panose="02010600040101010101" pitchFamily="2" charset="-122"/>
              </a:rPr>
              <a:t>“思维密接</a:t>
            </a:r>
            <a:r>
              <a:rPr lang="zh-CN" altLang="en-US" sz="2400" b="1" dirty="0">
                <a:solidFill>
                  <a:schemeClr val="tx1"/>
                </a:solidFill>
                <a:latin typeface="华文中宋" panose="02010600040101010101" pitchFamily="2" charset="-122"/>
                <a:ea typeface="华文中宋" panose="02010600040101010101" pitchFamily="2" charset="-122"/>
              </a:rPr>
              <a:t>”过程</a:t>
            </a:r>
            <a:endParaRPr lang="zh-CN" altLang="en-US" sz="4400" b="1" dirty="0">
              <a:solidFill>
                <a:schemeClr val="tx1"/>
              </a:solidFill>
              <a:latin typeface="华文中宋" panose="02010600040101010101" pitchFamily="2" charset="-122"/>
              <a:ea typeface="华文中宋" panose="02010600040101010101" pitchFamily="2" charset="-122"/>
            </a:endParaRPr>
          </a:p>
        </p:txBody>
      </p:sp>
      <p:grpSp>
        <p:nvGrpSpPr>
          <p:cNvPr id="7" name="组合 6">
            <a:extLst>
              <a:ext uri="{FF2B5EF4-FFF2-40B4-BE49-F238E27FC236}">
                <a16:creationId xmlns:a16="http://schemas.microsoft.com/office/drawing/2014/main" id="{EEACBA6E-0AD4-44C6-97FD-ED0AF03D061A}"/>
              </a:ext>
            </a:extLst>
          </p:cNvPr>
          <p:cNvGrpSpPr/>
          <p:nvPr/>
        </p:nvGrpSpPr>
        <p:grpSpPr>
          <a:xfrm>
            <a:off x="2705235" y="4183520"/>
            <a:ext cx="1152128" cy="646331"/>
            <a:chOff x="1205728" y="4612821"/>
            <a:chExt cx="1152128" cy="646331"/>
          </a:xfrm>
        </p:grpSpPr>
        <p:sp>
          <p:nvSpPr>
            <p:cNvPr id="2" name="箭头: 虚尾 1">
              <a:extLst>
                <a:ext uri="{FF2B5EF4-FFF2-40B4-BE49-F238E27FC236}">
                  <a16:creationId xmlns:a16="http://schemas.microsoft.com/office/drawing/2014/main" id="{75DA2F6D-629C-4657-903B-90F616C4DE8A}"/>
                </a:ext>
              </a:extLst>
            </p:cNvPr>
            <p:cNvSpPr/>
            <p:nvPr/>
          </p:nvSpPr>
          <p:spPr>
            <a:xfrm>
              <a:off x="1205728" y="4829276"/>
              <a:ext cx="1152128" cy="16694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EB6B7A9-4F10-4E57-A33E-AA8030003C54}"/>
                </a:ext>
              </a:extLst>
            </p:cNvPr>
            <p:cNvSpPr txBox="1"/>
            <p:nvPr/>
          </p:nvSpPr>
          <p:spPr>
            <a:xfrm>
              <a:off x="1385748" y="4612821"/>
              <a:ext cx="792088" cy="646331"/>
            </a:xfrm>
            <a:prstGeom prst="rect">
              <a:avLst/>
            </a:prstGeom>
            <a:noFill/>
          </p:spPr>
          <p:txBody>
            <a:bodyPr wrap="square" rtlCol="0">
              <a:spAutoFit/>
            </a:bodyPr>
            <a:lstStyle/>
            <a:p>
              <a:r>
                <a:rPr lang="zh-CN" altLang="en-US" b="1" u="sng" dirty="0">
                  <a:solidFill>
                    <a:srgbClr val="0000FF"/>
                  </a:solidFill>
                  <a:effectLst>
                    <a:outerShdw blurRad="38100" dist="38100" dir="2700000" algn="tl">
                      <a:srgbClr val="000000">
                        <a:alpha val="43137"/>
                      </a:srgbClr>
                    </a:outerShdw>
                  </a:effectLst>
                  <a:highlight>
                    <a:srgbClr val="FF0000"/>
                  </a:highlight>
                  <a:latin typeface="微软雅黑" panose="020B0503020204020204" pitchFamily="34" charset="-122"/>
                  <a:ea typeface="微软雅黑" panose="020B0503020204020204" pitchFamily="34" charset="-122"/>
                </a:rPr>
                <a:t>嫁接思维</a:t>
              </a:r>
            </a:p>
          </p:txBody>
        </p:sp>
      </p:grpSp>
      <p:sp>
        <p:nvSpPr>
          <p:cNvPr id="8" name="文本框 7">
            <a:extLst>
              <a:ext uri="{FF2B5EF4-FFF2-40B4-BE49-F238E27FC236}">
                <a16:creationId xmlns:a16="http://schemas.microsoft.com/office/drawing/2014/main" id="{31924DBE-B370-4F31-DFD0-229B9C75C498}"/>
              </a:ext>
            </a:extLst>
          </p:cNvPr>
          <p:cNvSpPr txBox="1"/>
          <p:nvPr/>
        </p:nvSpPr>
        <p:spPr>
          <a:xfrm>
            <a:off x="3138351" y="201562"/>
            <a:ext cx="4801314" cy="461665"/>
          </a:xfrm>
          <a:prstGeom prst="rect">
            <a:avLst/>
          </a:prstGeom>
          <a:ln>
            <a:solidFill>
              <a:srgbClr val="2D2DFF"/>
            </a:solidFill>
          </a:ln>
        </p:spPr>
        <p:style>
          <a:lnRef idx="1">
            <a:schemeClr val="accent2"/>
          </a:lnRef>
          <a:fillRef idx="2">
            <a:schemeClr val="accent2"/>
          </a:fillRef>
          <a:effectRef idx="1">
            <a:schemeClr val="accent2"/>
          </a:effectRef>
          <a:fontRef idx="minor">
            <a:schemeClr val="dk1"/>
          </a:fontRef>
        </p:style>
        <p:txBody>
          <a:bodyPr wrap="none" rtlCol="0" anchor="t">
            <a:spAutoFit/>
          </a:bodyPr>
          <a:lstStyle/>
          <a:p>
            <a:r>
              <a:rPr lang="zh-CN" altLang="en-US" sz="2400" b="1" dirty="0">
                <a:latin typeface="微软雅黑" panose="020B0503020204020204" charset="-122"/>
                <a:ea typeface="微软雅黑" panose="020B0503020204020204" charset="-122"/>
                <a:sym typeface="+mn-ea"/>
              </a:rPr>
              <a:t>三、引导嫁知通识，内化核心素养</a:t>
            </a:r>
          </a:p>
        </p:txBody>
      </p:sp>
      <p:sp>
        <p:nvSpPr>
          <p:cNvPr id="9" name="文本框 8">
            <a:extLst>
              <a:ext uri="{FF2B5EF4-FFF2-40B4-BE49-F238E27FC236}">
                <a16:creationId xmlns:a16="http://schemas.microsoft.com/office/drawing/2014/main" id="{FEE1A583-9D10-2EE1-24C6-E9491FDCD0D8}"/>
              </a:ext>
            </a:extLst>
          </p:cNvPr>
          <p:cNvSpPr txBox="1"/>
          <p:nvPr/>
        </p:nvSpPr>
        <p:spPr>
          <a:xfrm>
            <a:off x="168728" y="695323"/>
            <a:ext cx="11854543"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2D2DFF"/>
                </a:solidFill>
                <a:latin typeface="+mj-ea"/>
                <a:ea typeface="+mj-ea"/>
              </a:rPr>
              <a:t>1</a:t>
            </a:r>
            <a:r>
              <a:rPr lang="zh-CN" altLang="en-US" b="1" dirty="0">
                <a:solidFill>
                  <a:srgbClr val="2D2DFF"/>
                </a:solidFill>
                <a:latin typeface="+mj-ea"/>
                <a:ea typeface="+mj-ea"/>
              </a:rPr>
              <a:t>、学生主体、自主建构</a:t>
            </a:r>
            <a:r>
              <a:rPr lang="zh-CN" altLang="en-US" dirty="0"/>
              <a:t>：历史核心素养形成，是教师价值观引领与学生自主构建的过程，这是一个持久领悟的过程；不是外塑的，而是不断内化的过程，因此，教师要大胆放手，引领学生必备知识重构。</a:t>
            </a:r>
            <a:endParaRPr lang="en-US" altLang="zh-CN" dirty="0"/>
          </a:p>
          <a:p>
            <a:r>
              <a:rPr lang="en-US" altLang="zh-CN" b="1" dirty="0">
                <a:solidFill>
                  <a:srgbClr val="2D2DFF"/>
                </a:solidFill>
                <a:latin typeface="+mj-ea"/>
                <a:ea typeface="+mj-ea"/>
              </a:rPr>
              <a:t>2</a:t>
            </a:r>
            <a:r>
              <a:rPr lang="zh-CN" altLang="en-US" b="1" dirty="0">
                <a:solidFill>
                  <a:srgbClr val="2D2DFF"/>
                </a:solidFill>
                <a:latin typeface="+mj-ea"/>
                <a:ea typeface="+mj-ea"/>
              </a:rPr>
              <a:t>、纵横串联、聚合发散：</a:t>
            </a:r>
            <a:r>
              <a:rPr lang="zh-CN" altLang="en-US" dirty="0"/>
              <a:t>结合学习专题，找准关键问题、概念，指点学生宏观架构、微观串联，瞻前顾后、左顾右盼，在思维开放中内化核心素养，润物细无声之效</a:t>
            </a:r>
            <a:endParaRPr lang="en-US" altLang="zh-CN" dirty="0"/>
          </a:p>
          <a:p>
            <a:r>
              <a:rPr lang="en-US" altLang="zh-CN" b="1" dirty="0">
                <a:solidFill>
                  <a:srgbClr val="2D2DFF"/>
                </a:solidFill>
                <a:latin typeface="+mj-ea"/>
                <a:ea typeface="+mj-ea"/>
              </a:rPr>
              <a:t>3</a:t>
            </a:r>
            <a:r>
              <a:rPr lang="zh-CN" altLang="en-US" b="1" dirty="0">
                <a:solidFill>
                  <a:srgbClr val="2D2DFF"/>
                </a:solidFill>
                <a:latin typeface="+mj-ea"/>
                <a:ea typeface="+mj-ea"/>
              </a:rPr>
              <a:t>、在“知”中嫁“识”：素养的根基在历史的“知”中，离开“知”，便无“识”，识就是规律、方法、价值判断、情怀，即是“核心素养”</a:t>
            </a:r>
            <a:endParaRPr lang="en-US" altLang="zh-CN" b="1" dirty="0">
              <a:solidFill>
                <a:srgbClr val="2D2DFF"/>
              </a:solidFill>
              <a:latin typeface="+mj-ea"/>
              <a:ea typeface="+mj-ea"/>
            </a:endParaRP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4206" y="1726673"/>
            <a:ext cx="10425793" cy="286232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b="1" dirty="0">
                <a:solidFill>
                  <a:schemeClr val="tx1"/>
                </a:solidFill>
              </a:rPr>
              <a:t>   </a:t>
            </a:r>
            <a:r>
              <a:rPr lang="zh-CN" altLang="en-US" b="1" dirty="0">
                <a:solidFill>
                  <a:schemeClr val="tx1"/>
                </a:solidFill>
                <a:latin typeface="华文琥珀" panose="02010800040101010101" pitchFamily="2" charset="-122"/>
                <a:ea typeface="华文琥珀" panose="02010800040101010101" pitchFamily="2" charset="-122"/>
              </a:rPr>
              <a:t>材料一  </a:t>
            </a:r>
            <a:r>
              <a:rPr lang="zh-CN" altLang="en-US" dirty="0">
                <a:solidFill>
                  <a:schemeClr val="tx1"/>
                </a:solidFill>
                <a:latin typeface="华文中宋" panose="02010600040101010101" pitchFamily="2" charset="-122"/>
                <a:ea typeface="华文中宋" panose="02010600040101010101" pitchFamily="2" charset="-122"/>
              </a:rPr>
              <a:t>在上古和中世纪，世界上只有区域性大国，而没有</a:t>
            </a:r>
            <a:r>
              <a:rPr lang="zh-CN" altLang="en-US" dirty="0">
                <a:solidFill>
                  <a:schemeClr val="tx1"/>
                </a:solidFill>
                <a:latin typeface="黑体" panose="02010609060101010101" pitchFamily="49" charset="-122"/>
                <a:ea typeface="黑体" panose="02010609060101010101" pitchFamily="49" charset="-122"/>
              </a:rPr>
              <a:t>全球性大国</a:t>
            </a:r>
            <a:r>
              <a:rPr lang="zh-CN" altLang="en-US" dirty="0">
                <a:solidFill>
                  <a:schemeClr val="tx1"/>
                </a:solidFill>
                <a:latin typeface="华文中宋" panose="02010600040101010101" pitchFamily="2" charset="-122"/>
                <a:ea typeface="华文中宋" panose="02010600040101010101" pitchFamily="2" charset="-122"/>
              </a:rPr>
              <a:t>。</a:t>
            </a:r>
            <a:r>
              <a:rPr lang="en-US" altLang="zh-CN" dirty="0">
                <a:solidFill>
                  <a:schemeClr val="tx1"/>
                </a:solidFill>
                <a:latin typeface="华文中宋" panose="02010600040101010101" pitchFamily="2" charset="-122"/>
                <a:ea typeface="华文中宋" panose="02010600040101010101" pitchFamily="2" charset="-122"/>
              </a:rPr>
              <a:t>15</a:t>
            </a:r>
            <a:r>
              <a:rPr lang="zh-CN" altLang="en-US" dirty="0">
                <a:solidFill>
                  <a:schemeClr val="tx1"/>
                </a:solidFill>
                <a:latin typeface="华文中宋" panose="02010600040101010101" pitchFamily="2" charset="-122"/>
                <a:ea typeface="华文中宋" panose="02010600040101010101" pitchFamily="2" charset="-122"/>
              </a:rPr>
              <a:t>世纪、</a:t>
            </a:r>
            <a:r>
              <a:rPr lang="en-US" altLang="zh-CN" dirty="0">
                <a:solidFill>
                  <a:schemeClr val="tx1"/>
                </a:solidFill>
                <a:latin typeface="华文中宋" panose="02010600040101010101" pitchFamily="2" charset="-122"/>
                <a:ea typeface="华文中宋" panose="02010600040101010101" pitchFamily="2" charset="-122"/>
              </a:rPr>
              <a:t>16</a:t>
            </a:r>
            <a:r>
              <a:rPr lang="zh-CN" altLang="en-US" dirty="0">
                <a:solidFill>
                  <a:schemeClr val="tx1"/>
                </a:solidFill>
                <a:latin typeface="华文中宋" panose="02010600040101010101" pitchFamily="2" charset="-122"/>
                <a:ea typeface="华文中宋" panose="02010600040101010101" pitchFamily="2" charset="-122"/>
              </a:rPr>
              <a:t>世纪，</a:t>
            </a:r>
            <a:r>
              <a:rPr lang="zh-CN" altLang="en-US" dirty="0">
                <a:solidFill>
                  <a:schemeClr val="tx1"/>
                </a:solidFill>
                <a:latin typeface="黑体" panose="02010609060101010101" pitchFamily="49" charset="-122"/>
                <a:ea typeface="黑体" panose="02010609060101010101" pitchFamily="49" charset="-122"/>
              </a:rPr>
              <a:t>葡萄牙、西班牙和荷兰</a:t>
            </a:r>
            <a:r>
              <a:rPr lang="zh-CN" altLang="en-US" dirty="0">
                <a:solidFill>
                  <a:schemeClr val="tx1"/>
                </a:solidFill>
                <a:latin typeface="华文中宋" panose="02010600040101010101" pitchFamily="2" charset="-122"/>
                <a:ea typeface="华文中宋" panose="02010600040101010101" pitchFamily="2" charset="-122"/>
              </a:rPr>
              <a:t>先后成为大国。</a:t>
            </a:r>
          </a:p>
          <a:p>
            <a:r>
              <a:rPr lang="zh-CN" altLang="en-US" dirty="0">
                <a:solidFill>
                  <a:schemeClr val="tx1"/>
                </a:solidFill>
                <a:latin typeface="华文中宋" panose="02010600040101010101" pitchFamily="2" charset="-122"/>
                <a:ea typeface="华文中宋" panose="02010600040101010101" pitchFamily="2" charset="-122"/>
              </a:rPr>
              <a:t>   材料二  在工业化时代，世界领导国必须是拥有海上霸权的国家</a:t>
            </a:r>
            <a:r>
              <a:rPr lang="en-US" altLang="zh-CN" dirty="0">
                <a:solidFill>
                  <a:schemeClr val="tx1"/>
                </a:solidFill>
                <a:latin typeface="华文中宋" panose="02010600040101010101" pitchFamily="2" charset="-122"/>
                <a:ea typeface="华文中宋" panose="02010600040101010101" pitchFamily="2" charset="-122"/>
              </a:rPr>
              <a:t>……19</a:t>
            </a:r>
            <a:r>
              <a:rPr lang="zh-CN" altLang="en-US" dirty="0">
                <a:solidFill>
                  <a:schemeClr val="tx1"/>
                </a:solidFill>
                <a:latin typeface="华文中宋" panose="02010600040101010101" pitchFamily="2" charset="-122"/>
                <a:ea typeface="华文中宋" panose="02010600040101010101" pitchFamily="2" charset="-122"/>
              </a:rPr>
              <a:t>世纪的世界领导国是</a:t>
            </a:r>
            <a:r>
              <a:rPr lang="zh-CN" altLang="en-US" dirty="0">
                <a:solidFill>
                  <a:schemeClr val="tx1"/>
                </a:solidFill>
                <a:latin typeface="黑体" panose="02010609060101010101" pitchFamily="49" charset="-122"/>
                <a:ea typeface="黑体" panose="02010609060101010101" pitchFamily="49" charset="-122"/>
              </a:rPr>
              <a:t>英国</a:t>
            </a:r>
            <a:r>
              <a:rPr lang="zh-CN" altLang="en-US" dirty="0">
                <a:solidFill>
                  <a:schemeClr val="tx1"/>
                </a:solidFill>
                <a:latin typeface="华文中宋" panose="02010600040101010101" pitchFamily="2" charset="-122"/>
                <a:ea typeface="华文中宋" panose="02010600040101010101" pitchFamily="2" charset="-122"/>
              </a:rPr>
              <a:t>，在英国达到鼎盛时期的</a:t>
            </a:r>
            <a:r>
              <a:rPr lang="en-US" altLang="zh-CN" dirty="0">
                <a:solidFill>
                  <a:schemeClr val="tx1"/>
                </a:solidFill>
                <a:latin typeface="华文中宋" panose="02010600040101010101" pitchFamily="2" charset="-122"/>
                <a:ea typeface="华文中宋" panose="02010600040101010101" pitchFamily="2" charset="-122"/>
              </a:rPr>
              <a:t>1860</a:t>
            </a:r>
            <a:r>
              <a:rPr lang="zh-CN" altLang="en-US" dirty="0">
                <a:solidFill>
                  <a:schemeClr val="tx1"/>
                </a:solidFill>
                <a:latin typeface="华文中宋" panose="02010600040101010101" pitchFamily="2" charset="-122"/>
                <a:ea typeface="华文中宋" panose="02010600040101010101" pitchFamily="2" charset="-122"/>
              </a:rPr>
              <a:t>年前后，其现代化工业的生产能力，相当于世界的</a:t>
            </a:r>
            <a:r>
              <a:rPr lang="en-US" altLang="zh-CN" dirty="0">
                <a:solidFill>
                  <a:schemeClr val="tx1"/>
                </a:solidFill>
                <a:latin typeface="华文中宋" panose="02010600040101010101" pitchFamily="2" charset="-122"/>
                <a:ea typeface="华文中宋" panose="02010600040101010101" pitchFamily="2" charset="-122"/>
              </a:rPr>
              <a:t>40%—50%</a:t>
            </a:r>
            <a:r>
              <a:rPr lang="zh-CN" altLang="en-US" dirty="0">
                <a:solidFill>
                  <a:schemeClr val="tx1"/>
                </a:solidFill>
                <a:latin typeface="华文中宋" panose="02010600040101010101" pitchFamily="2" charset="-122"/>
                <a:ea typeface="华文中宋" panose="02010600040101010101" pitchFamily="2" charset="-122"/>
              </a:rPr>
              <a:t>，或欧洲的</a:t>
            </a:r>
            <a:r>
              <a:rPr lang="en-US" altLang="zh-CN" dirty="0">
                <a:solidFill>
                  <a:schemeClr val="tx1"/>
                </a:solidFill>
                <a:latin typeface="华文中宋" panose="02010600040101010101" pitchFamily="2" charset="-122"/>
                <a:ea typeface="华文中宋" panose="02010600040101010101" pitchFamily="2" charset="-122"/>
              </a:rPr>
              <a:t>55%—60%</a:t>
            </a:r>
            <a:r>
              <a:rPr lang="zh-CN" altLang="en-US" dirty="0">
                <a:solidFill>
                  <a:schemeClr val="tx1"/>
                </a:solidFill>
                <a:latin typeface="华文中宋" panose="02010600040101010101" pitchFamily="2" charset="-122"/>
                <a:ea typeface="华文中宋" panose="02010600040101010101" pitchFamily="2" charset="-122"/>
              </a:rPr>
              <a:t>。英国始终保持着相当于它国海军两倍以上的海军。大英帝国号称日不落帝国，它的殖民地遍布世界各大洲。</a:t>
            </a:r>
          </a:p>
          <a:p>
            <a:r>
              <a:rPr lang="zh-CN" altLang="en-US" b="1" dirty="0">
                <a:solidFill>
                  <a:schemeClr val="tx1"/>
                </a:solidFill>
                <a:latin typeface="华文琥珀" panose="02010800040101010101" pitchFamily="2" charset="-122"/>
                <a:ea typeface="华文琥珀" panose="02010800040101010101" pitchFamily="2" charset="-122"/>
              </a:rPr>
              <a:t>   材料三 </a:t>
            </a:r>
            <a:r>
              <a:rPr lang="zh-CN" altLang="en-US" dirty="0">
                <a:solidFill>
                  <a:schemeClr val="tx1"/>
                </a:solidFill>
                <a:latin typeface="黑体" panose="02010609060101010101" pitchFamily="49" charset="-122"/>
                <a:ea typeface="黑体" panose="02010609060101010101" pitchFamily="49" charset="-122"/>
              </a:rPr>
              <a:t>  美国在1</a:t>
            </a:r>
            <a:r>
              <a:rPr lang="en-US" altLang="zh-CN" dirty="0">
                <a:solidFill>
                  <a:schemeClr val="tx1"/>
                </a:solidFill>
                <a:latin typeface="华文中宋" panose="02010600040101010101" pitchFamily="2" charset="-122"/>
                <a:ea typeface="华文中宋" panose="02010600040101010101" pitchFamily="2" charset="-122"/>
              </a:rPr>
              <a:t>9</a:t>
            </a:r>
            <a:r>
              <a:rPr lang="zh-CN" altLang="en-US" dirty="0">
                <a:solidFill>
                  <a:schemeClr val="tx1"/>
                </a:solidFill>
                <a:latin typeface="华文中宋" panose="02010600040101010101" pitchFamily="2" charset="-122"/>
                <a:ea typeface="华文中宋" panose="02010600040101010101" pitchFamily="2" charset="-122"/>
              </a:rPr>
              <a:t>世纪已经具有世界经济大国的实力</a:t>
            </a:r>
            <a:r>
              <a:rPr lang="en-US" altLang="zh-CN" dirty="0">
                <a:solidFill>
                  <a:schemeClr val="tx1"/>
                </a:solidFill>
                <a:latin typeface="华文中宋" panose="02010600040101010101" pitchFamily="2" charset="-122"/>
                <a:ea typeface="华文中宋" panose="02010600040101010101" pitchFamily="2" charset="-122"/>
              </a:rPr>
              <a:t>……</a:t>
            </a:r>
            <a:r>
              <a:rPr lang="zh-CN" altLang="en-US" dirty="0">
                <a:solidFill>
                  <a:schemeClr val="tx1"/>
                </a:solidFill>
                <a:latin typeface="华文中宋" panose="02010600040101010101" pitchFamily="2" charset="-122"/>
                <a:ea typeface="华文中宋" panose="02010600040101010101" pitchFamily="2" charset="-122"/>
              </a:rPr>
              <a:t>第二次世界大战使美国成为当之无愧的世界霸主</a:t>
            </a:r>
            <a:r>
              <a:rPr lang="en-US" altLang="zh-CN" dirty="0">
                <a:solidFill>
                  <a:schemeClr val="tx1"/>
                </a:solidFill>
                <a:latin typeface="华文中宋" panose="02010600040101010101" pitchFamily="2" charset="-122"/>
                <a:ea typeface="华文中宋" panose="02010600040101010101" pitchFamily="2" charset="-122"/>
              </a:rPr>
              <a:t>……</a:t>
            </a:r>
            <a:r>
              <a:rPr lang="zh-CN" altLang="en-US" dirty="0">
                <a:solidFill>
                  <a:schemeClr val="tx1"/>
                </a:solidFill>
                <a:latin typeface="华文中宋" panose="02010600040101010101" pitchFamily="2" charset="-122"/>
                <a:ea typeface="华文中宋" panose="02010600040101010101" pitchFamily="2" charset="-122"/>
              </a:rPr>
              <a:t>从现在起到</a:t>
            </a:r>
            <a:r>
              <a:rPr lang="en-US" altLang="zh-CN" dirty="0">
                <a:solidFill>
                  <a:schemeClr val="tx1"/>
                </a:solidFill>
                <a:latin typeface="华文中宋" panose="02010600040101010101" pitchFamily="2" charset="-122"/>
                <a:ea typeface="华文中宋" panose="02010600040101010101" pitchFamily="2" charset="-122"/>
              </a:rPr>
              <a:t>2030</a:t>
            </a:r>
            <a:r>
              <a:rPr lang="zh-CN" altLang="en-US" dirty="0">
                <a:solidFill>
                  <a:schemeClr val="tx1"/>
                </a:solidFill>
                <a:latin typeface="华文中宋" panose="02010600040101010101" pitchFamily="2" charset="-122"/>
                <a:ea typeface="华文中宋" panose="02010600040101010101" pitchFamily="2" charset="-122"/>
              </a:rPr>
              <a:t>年或</a:t>
            </a:r>
            <a:r>
              <a:rPr lang="en-US" altLang="zh-CN" dirty="0">
                <a:solidFill>
                  <a:schemeClr val="tx1"/>
                </a:solidFill>
                <a:latin typeface="华文中宋" panose="02010600040101010101" pitchFamily="2" charset="-122"/>
                <a:ea typeface="华文中宋" panose="02010600040101010101" pitchFamily="2" charset="-122"/>
              </a:rPr>
              <a:t>2050</a:t>
            </a:r>
            <a:r>
              <a:rPr lang="zh-CN" altLang="en-US" dirty="0">
                <a:solidFill>
                  <a:schemeClr val="tx1"/>
                </a:solidFill>
                <a:latin typeface="华文中宋" panose="02010600040101010101" pitchFamily="2" charset="-122"/>
                <a:ea typeface="华文中宋" panose="02010600040101010101" pitchFamily="2" charset="-122"/>
              </a:rPr>
              <a:t>年，美国将是惟一的世界领导国，这是毫无疑问的。 </a:t>
            </a:r>
            <a:endParaRPr lang="en-US" altLang="zh-CN" dirty="0">
              <a:solidFill>
                <a:schemeClr val="tx1"/>
              </a:solidFill>
              <a:latin typeface="华文中宋" panose="02010600040101010101" pitchFamily="2" charset="-122"/>
              <a:ea typeface="华文中宋" panose="02010600040101010101" pitchFamily="2" charset="-122"/>
            </a:endParaRPr>
          </a:p>
          <a:p>
            <a:pPr algn="r"/>
            <a:r>
              <a:rPr lang="zh-CN" altLang="en-US" dirty="0">
                <a:solidFill>
                  <a:schemeClr val="tx1"/>
                </a:solidFill>
              </a:rPr>
              <a:t> </a:t>
            </a:r>
            <a:r>
              <a:rPr lang="en-US" altLang="zh-CN" dirty="0">
                <a:solidFill>
                  <a:schemeClr val="tx1"/>
                </a:solidFill>
              </a:rPr>
              <a:t>——</a:t>
            </a:r>
            <a:r>
              <a:rPr lang="zh-CN" altLang="en-US" dirty="0">
                <a:solidFill>
                  <a:schemeClr val="tx1"/>
                </a:solidFill>
              </a:rPr>
              <a:t>材料均摘自</a:t>
            </a:r>
            <a:r>
              <a:rPr lang="en-US" altLang="zh-CN" dirty="0">
                <a:solidFill>
                  <a:schemeClr val="tx1"/>
                </a:solidFill>
              </a:rPr>
              <a:t>[</a:t>
            </a:r>
            <a:r>
              <a:rPr lang="zh-CN" altLang="en-US" dirty="0">
                <a:solidFill>
                  <a:schemeClr val="tx1"/>
                </a:solidFill>
              </a:rPr>
              <a:t>美</a:t>
            </a:r>
            <a:r>
              <a:rPr lang="en-US" altLang="zh-CN" dirty="0">
                <a:solidFill>
                  <a:schemeClr val="tx1"/>
                </a:solidFill>
              </a:rPr>
              <a:t>]</a:t>
            </a:r>
            <a:r>
              <a:rPr lang="zh-CN" altLang="en-US" dirty="0">
                <a:solidFill>
                  <a:schemeClr val="tx1"/>
                </a:solidFill>
              </a:rPr>
              <a:t>保罗</a:t>
            </a:r>
            <a:r>
              <a:rPr lang="en-US" altLang="zh-CN" dirty="0">
                <a:solidFill>
                  <a:schemeClr val="tx1"/>
                </a:solidFill>
              </a:rPr>
              <a:t>·</a:t>
            </a:r>
            <a:r>
              <a:rPr lang="zh-CN" altLang="en-US" dirty="0">
                <a:solidFill>
                  <a:schemeClr val="tx1"/>
                </a:solidFill>
              </a:rPr>
              <a:t>肯尼迪</a:t>
            </a:r>
            <a:r>
              <a:rPr lang="en-US" altLang="zh-CN" dirty="0">
                <a:solidFill>
                  <a:schemeClr val="tx1"/>
                </a:solidFill>
              </a:rPr>
              <a:t>《</a:t>
            </a:r>
            <a:r>
              <a:rPr lang="zh-CN" altLang="en-US" dirty="0">
                <a:solidFill>
                  <a:schemeClr val="tx1"/>
                </a:solidFill>
              </a:rPr>
              <a:t>大国的兴衰</a:t>
            </a:r>
            <a:r>
              <a:rPr lang="en-US" altLang="zh-CN" dirty="0">
                <a:solidFill>
                  <a:schemeClr val="tx1"/>
                </a:solidFill>
              </a:rPr>
              <a:t>》</a:t>
            </a:r>
          </a:p>
          <a:p>
            <a:endParaRPr lang="zh-CN" altLang="en-US" dirty="0">
              <a:solidFill>
                <a:schemeClr val="tx1"/>
              </a:solidFill>
            </a:endParaRPr>
          </a:p>
        </p:txBody>
      </p:sp>
      <p:sp>
        <p:nvSpPr>
          <p:cNvPr id="3" name="标题 1"/>
          <p:cNvSpPr txBox="1"/>
          <p:nvPr/>
        </p:nvSpPr>
        <p:spPr>
          <a:xfrm>
            <a:off x="1677549" y="433821"/>
            <a:ext cx="8352928" cy="504056"/>
          </a:xfrm>
          <a:prstGeom prst="rect">
            <a:avLst/>
          </a:prstGeom>
          <a:solidFill>
            <a:srgbClr val="FF0000"/>
          </a:solidFill>
          <a:ln>
            <a:solidFill>
              <a:srgbClr val="2D2DFF"/>
            </a:solidFill>
          </a:ln>
        </p:spPr>
        <p:style>
          <a:lnRef idx="3">
            <a:schemeClr val="lt1"/>
          </a:lnRef>
          <a:fillRef idx="1">
            <a:schemeClr val="accent2"/>
          </a:fillRef>
          <a:effectRef idx="1">
            <a:schemeClr val="accent2"/>
          </a:effectRef>
          <a:fontRef idx="minor">
            <a:schemeClr val="lt1"/>
          </a:fontRef>
        </p:style>
        <p:txBody>
          <a:bodyPr/>
          <a:lstStyle/>
          <a:p>
            <a:pPr lvl="0">
              <a:spcBef>
                <a:spcPct val="0"/>
              </a:spcBef>
              <a:defRPr/>
            </a:pPr>
            <a:r>
              <a:rPr lang="en-US" altLang="zh-CN" sz="2800" dirty="0">
                <a:solidFill>
                  <a:srgbClr val="2D2DFF"/>
                </a:solidFill>
                <a:latin typeface="华文行楷" panose="02010800040101010101" pitchFamily="2" charset="-122"/>
                <a:ea typeface="华文行楷" panose="02010800040101010101" pitchFamily="2" charset="-122"/>
              </a:rPr>
              <a:t>1</a:t>
            </a:r>
            <a:r>
              <a:rPr lang="zh-CN" altLang="en-US" sz="2800" dirty="0">
                <a:solidFill>
                  <a:srgbClr val="2D2DFF"/>
                </a:solidFill>
                <a:latin typeface="华文行楷" panose="02010800040101010101" pitchFamily="2" charset="-122"/>
                <a:ea typeface="华文行楷" panose="02010800040101010101" pitchFamily="2" charset="-122"/>
              </a:rPr>
              <a:t>、按时间建构</a:t>
            </a:r>
            <a:r>
              <a:rPr lang="en-US" altLang="zh-CN" sz="2800" dirty="0">
                <a:solidFill>
                  <a:srgbClr val="2D2DFF"/>
                </a:solidFill>
                <a:latin typeface="华文行楷" panose="02010800040101010101" pitchFamily="2" charset="-122"/>
                <a:ea typeface="华文行楷" panose="02010800040101010101" pitchFamily="2" charset="-122"/>
              </a:rPr>
              <a:t>——</a:t>
            </a:r>
            <a:r>
              <a:rPr lang="zh-CN" altLang="en-US" sz="2800" dirty="0">
                <a:solidFill>
                  <a:srgbClr val="2D2DFF"/>
                </a:solidFill>
                <a:latin typeface="华文行楷" panose="02010800040101010101" pitchFamily="2" charset="-122"/>
                <a:ea typeface="华文行楷" panose="02010800040101010101" pitchFamily="2" charset="-122"/>
              </a:rPr>
              <a:t>强化时空观念：</a:t>
            </a:r>
          </a:p>
        </p:txBody>
      </p:sp>
      <p:sp>
        <p:nvSpPr>
          <p:cNvPr id="4" name="TextBox 3"/>
          <p:cNvSpPr txBox="1"/>
          <p:nvPr/>
        </p:nvSpPr>
        <p:spPr>
          <a:xfrm>
            <a:off x="2791138" y="987553"/>
            <a:ext cx="597666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CN" altLang="en-US" sz="2400" b="1" dirty="0">
                <a:solidFill>
                  <a:schemeClr val="tx1"/>
                </a:solidFill>
                <a:latin typeface="华文行楷" panose="02010800040101010101" pitchFamily="2" charset="-122"/>
                <a:ea typeface="华文行楷" panose="02010800040101010101" pitchFamily="2" charset="-122"/>
              </a:rPr>
              <a:t>从边缘走向舞台中央</a:t>
            </a:r>
            <a:r>
              <a:rPr lang="en-US" altLang="zh-CN" sz="2400" b="1" dirty="0">
                <a:solidFill>
                  <a:schemeClr val="tx1"/>
                </a:solidFill>
                <a:latin typeface="华文行楷" panose="02010800040101010101" pitchFamily="2" charset="-122"/>
                <a:ea typeface="华文行楷" panose="02010800040101010101" pitchFamily="2" charset="-122"/>
              </a:rPr>
              <a:t>—</a:t>
            </a:r>
            <a:r>
              <a:rPr lang="zh-CN" altLang="en-US" sz="2400" b="1" dirty="0">
                <a:solidFill>
                  <a:schemeClr val="tx1"/>
                </a:solidFill>
                <a:latin typeface="华文行楷" panose="02010800040101010101" pitchFamily="2" charset="-122"/>
                <a:ea typeface="华文行楷" panose="02010800040101010101" pitchFamily="2" charset="-122"/>
              </a:rPr>
              <a:t>西方大国崛起探析</a:t>
            </a:r>
          </a:p>
        </p:txBody>
      </p:sp>
      <p:sp>
        <p:nvSpPr>
          <p:cNvPr id="5" name="TextBox 4"/>
          <p:cNvSpPr txBox="1"/>
          <p:nvPr/>
        </p:nvSpPr>
        <p:spPr>
          <a:xfrm>
            <a:off x="1004205" y="4853521"/>
            <a:ext cx="10425793"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CN" altLang="en-US" b="1" dirty="0"/>
              <a:t>结合材料和所学知识，按照时间的先后顺序，探究“全球性大国”崛起的因素，从中有何启示？</a:t>
            </a:r>
            <a:r>
              <a:rPr lang="en-US" altLang="zh-CN" b="1" dirty="0"/>
              <a:t>5</a:t>
            </a:r>
            <a:r>
              <a:rPr lang="zh-CN" altLang="en-US" b="1" dirty="0"/>
              <a:t>世纪以来，大国潮起潮落，从大国“潮落”中有何警示？</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559496" y="44624"/>
            <a:ext cx="3744416" cy="504056"/>
          </a:xfrm>
          <a:prstGeom prst="rect">
            <a:avLst/>
          </a:prstGeom>
        </p:spPr>
        <p:style>
          <a:lnRef idx="3">
            <a:schemeClr val="lt1"/>
          </a:lnRef>
          <a:fillRef idx="1">
            <a:schemeClr val="accent2"/>
          </a:fillRef>
          <a:effectRef idx="1">
            <a:schemeClr val="accent2"/>
          </a:effectRef>
          <a:fontRef idx="minor">
            <a:schemeClr val="lt1"/>
          </a:fontRef>
        </p:style>
        <p:txBody>
          <a:bodyPr/>
          <a:lstStyle/>
          <a:p>
            <a:pPr>
              <a:spcBef>
                <a:spcPct val="0"/>
              </a:spcBef>
              <a:defRPr/>
            </a:pPr>
            <a:r>
              <a:rPr lang="en-US" altLang="zh-CN" sz="2800" dirty="0">
                <a:solidFill>
                  <a:srgbClr val="2D2DFF"/>
                </a:solidFill>
                <a:latin typeface="华文行楷" panose="02010800040101010101" pitchFamily="2" charset="-122"/>
                <a:ea typeface="华文行楷" panose="02010800040101010101" pitchFamily="2" charset="-122"/>
              </a:rPr>
              <a:t>1</a:t>
            </a:r>
            <a:r>
              <a:rPr lang="zh-CN" altLang="en-US" sz="2800" dirty="0">
                <a:solidFill>
                  <a:srgbClr val="2D2DFF"/>
                </a:solidFill>
                <a:latin typeface="华文行楷" panose="02010800040101010101" pitchFamily="2" charset="-122"/>
                <a:ea typeface="华文行楷" panose="02010800040101010101" pitchFamily="2" charset="-122"/>
              </a:rPr>
              <a:t>、按照时间构建</a:t>
            </a:r>
          </a:p>
        </p:txBody>
      </p:sp>
      <p:sp>
        <p:nvSpPr>
          <p:cNvPr id="28" name="TextBox 27"/>
          <p:cNvSpPr txBox="1"/>
          <p:nvPr/>
        </p:nvSpPr>
        <p:spPr>
          <a:xfrm>
            <a:off x="5375920" y="116632"/>
            <a:ext cx="529208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CN" altLang="en-US" sz="2000" b="1" dirty="0">
                <a:solidFill>
                  <a:srgbClr val="FFFF00"/>
                </a:solidFill>
                <a:latin typeface="华文行楷" panose="02010800040101010101" pitchFamily="2" charset="-122"/>
                <a:ea typeface="华文行楷" panose="02010800040101010101" pitchFamily="2" charset="-122"/>
              </a:rPr>
              <a:t>从边缘走向舞台中央</a:t>
            </a:r>
            <a:r>
              <a:rPr lang="en-US" altLang="zh-CN" sz="2000" b="1" dirty="0">
                <a:solidFill>
                  <a:srgbClr val="FFFF00"/>
                </a:solidFill>
                <a:latin typeface="华文行楷" panose="02010800040101010101" pitchFamily="2" charset="-122"/>
                <a:ea typeface="华文行楷" panose="02010800040101010101" pitchFamily="2" charset="-122"/>
              </a:rPr>
              <a:t>—</a:t>
            </a:r>
            <a:r>
              <a:rPr lang="zh-CN" altLang="en-US" sz="2000" b="1" dirty="0">
                <a:solidFill>
                  <a:srgbClr val="FFFF00"/>
                </a:solidFill>
                <a:latin typeface="华文行楷" panose="02010800040101010101" pitchFamily="2" charset="-122"/>
                <a:ea typeface="华文行楷" panose="02010800040101010101" pitchFamily="2" charset="-122"/>
              </a:rPr>
              <a:t>西方大国崛起探析</a:t>
            </a:r>
          </a:p>
        </p:txBody>
      </p:sp>
      <p:grpSp>
        <p:nvGrpSpPr>
          <p:cNvPr id="45" name="组合 44"/>
          <p:cNvGrpSpPr/>
          <p:nvPr/>
        </p:nvGrpSpPr>
        <p:grpSpPr>
          <a:xfrm>
            <a:off x="1524000" y="692696"/>
            <a:ext cx="8964488" cy="6035898"/>
            <a:chOff x="0" y="692696"/>
            <a:chExt cx="8964488" cy="6035898"/>
          </a:xfrm>
        </p:grpSpPr>
        <p:sp>
          <p:nvSpPr>
            <p:cNvPr id="17" name="右箭头标注 16"/>
            <p:cNvSpPr/>
            <p:nvPr/>
          </p:nvSpPr>
          <p:spPr>
            <a:xfrm>
              <a:off x="0" y="2780928"/>
              <a:ext cx="1512168" cy="792088"/>
            </a:xfrm>
            <a:prstGeom prst="righ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2D2DFF"/>
                  </a:solidFill>
                  <a:latin typeface="华文琥珀" panose="02010800040101010101" pitchFamily="2" charset="-122"/>
                  <a:ea typeface="华文琥珀" panose="02010800040101010101" pitchFamily="2" charset="-122"/>
                </a:rPr>
                <a:t>15</a:t>
              </a:r>
              <a:r>
                <a:rPr lang="zh-CN" altLang="en-US" b="1" dirty="0">
                  <a:solidFill>
                    <a:srgbClr val="2D2DFF"/>
                  </a:solidFill>
                  <a:latin typeface="华文琥珀" panose="02010800040101010101" pitchFamily="2" charset="-122"/>
                  <a:ea typeface="华文琥珀" panose="02010800040101010101" pitchFamily="2" charset="-122"/>
                </a:rPr>
                <a:t>世纪葡萄牙</a:t>
              </a:r>
            </a:p>
          </p:txBody>
        </p:sp>
        <p:sp>
          <p:nvSpPr>
            <p:cNvPr id="21" name="右箭头标注 20"/>
            <p:cNvSpPr/>
            <p:nvPr/>
          </p:nvSpPr>
          <p:spPr>
            <a:xfrm>
              <a:off x="1547664" y="2852936"/>
              <a:ext cx="1512168" cy="792088"/>
            </a:xfrm>
            <a:prstGeom prst="righ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2D2DFF"/>
                  </a:solidFill>
                  <a:latin typeface="华文琥珀" panose="02010800040101010101" pitchFamily="2" charset="-122"/>
                  <a:ea typeface="华文琥珀" panose="02010800040101010101" pitchFamily="2" charset="-122"/>
                </a:rPr>
                <a:t>16</a:t>
              </a:r>
              <a:r>
                <a:rPr lang="zh-CN" altLang="en-US" b="1" dirty="0">
                  <a:solidFill>
                    <a:srgbClr val="2D2DFF"/>
                  </a:solidFill>
                  <a:latin typeface="华文琥珀" panose="02010800040101010101" pitchFamily="2" charset="-122"/>
                  <a:ea typeface="华文琥珀" panose="02010800040101010101" pitchFamily="2" charset="-122"/>
                </a:rPr>
                <a:t>世纪西班牙</a:t>
              </a:r>
            </a:p>
          </p:txBody>
        </p:sp>
        <p:sp>
          <p:nvSpPr>
            <p:cNvPr id="22" name="右箭头标注 21"/>
            <p:cNvSpPr/>
            <p:nvPr/>
          </p:nvSpPr>
          <p:spPr>
            <a:xfrm>
              <a:off x="3131840" y="2852936"/>
              <a:ext cx="1512168" cy="792088"/>
            </a:xfrm>
            <a:prstGeom prst="righ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2D2DFF"/>
                  </a:solidFill>
                  <a:latin typeface="华文琥珀" panose="02010800040101010101" pitchFamily="2" charset="-122"/>
                  <a:ea typeface="华文琥珀" panose="02010800040101010101" pitchFamily="2" charset="-122"/>
                </a:rPr>
                <a:t>17</a:t>
              </a:r>
              <a:r>
                <a:rPr lang="zh-CN" altLang="en-US" b="1" dirty="0">
                  <a:solidFill>
                    <a:srgbClr val="2D2DFF"/>
                  </a:solidFill>
                  <a:latin typeface="华文琥珀" panose="02010800040101010101" pitchFamily="2" charset="-122"/>
                  <a:ea typeface="华文琥珀" panose="02010800040101010101" pitchFamily="2" charset="-122"/>
                </a:rPr>
                <a:t>世纪荷兰</a:t>
              </a:r>
            </a:p>
          </p:txBody>
        </p:sp>
        <p:sp>
          <p:nvSpPr>
            <p:cNvPr id="23" name="右箭头标注 22"/>
            <p:cNvSpPr/>
            <p:nvPr/>
          </p:nvSpPr>
          <p:spPr>
            <a:xfrm>
              <a:off x="4644008" y="2852936"/>
              <a:ext cx="1512168" cy="792088"/>
            </a:xfrm>
            <a:prstGeom prst="righ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2D2DFF"/>
                  </a:solidFill>
                  <a:latin typeface="华文琥珀" panose="02010800040101010101" pitchFamily="2" charset="-122"/>
                  <a:ea typeface="华文琥珀" panose="02010800040101010101" pitchFamily="2" charset="-122"/>
                </a:rPr>
                <a:t>18-19</a:t>
              </a:r>
              <a:r>
                <a:rPr lang="zh-CN" altLang="en-US" sz="1600" b="1" dirty="0">
                  <a:solidFill>
                    <a:srgbClr val="2D2DFF"/>
                  </a:solidFill>
                  <a:latin typeface="华文琥珀" panose="02010800040101010101" pitchFamily="2" charset="-122"/>
                  <a:ea typeface="华文琥珀" panose="02010800040101010101" pitchFamily="2" charset="-122"/>
                </a:rPr>
                <a:t>世纪英国</a:t>
              </a:r>
            </a:p>
          </p:txBody>
        </p:sp>
        <p:sp>
          <p:nvSpPr>
            <p:cNvPr id="24" name="右箭头标注 23"/>
            <p:cNvSpPr/>
            <p:nvPr/>
          </p:nvSpPr>
          <p:spPr>
            <a:xfrm>
              <a:off x="6228184" y="2852936"/>
              <a:ext cx="1512168" cy="792088"/>
            </a:xfrm>
            <a:prstGeom prst="righ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2D2DFF"/>
                  </a:solidFill>
                  <a:latin typeface="华文琥珀" panose="02010800040101010101" pitchFamily="2" charset="-122"/>
                  <a:ea typeface="华文琥珀" panose="02010800040101010101" pitchFamily="2" charset="-122"/>
                </a:rPr>
                <a:t>20</a:t>
              </a:r>
              <a:r>
                <a:rPr lang="zh-CN" altLang="en-US" b="1" dirty="0">
                  <a:solidFill>
                    <a:srgbClr val="2D2DFF"/>
                  </a:solidFill>
                  <a:latin typeface="华文琥珀" panose="02010800040101010101" pitchFamily="2" charset="-122"/>
                  <a:ea typeface="华文琥珀" panose="02010800040101010101" pitchFamily="2" charset="-122"/>
                </a:rPr>
                <a:t>世纪美国</a:t>
              </a:r>
            </a:p>
          </p:txBody>
        </p:sp>
        <p:sp>
          <p:nvSpPr>
            <p:cNvPr id="26" name="流程图: 联系 25"/>
            <p:cNvSpPr/>
            <p:nvPr/>
          </p:nvSpPr>
          <p:spPr>
            <a:xfrm>
              <a:off x="7740352" y="2708920"/>
              <a:ext cx="1152128" cy="115212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2D2DFF"/>
                  </a:solidFill>
                  <a:latin typeface="华文琥珀" panose="02010800040101010101" pitchFamily="2" charset="-122"/>
                  <a:ea typeface="华文琥珀" panose="02010800040101010101" pitchFamily="2" charset="-122"/>
                </a:rPr>
                <a:t>21</a:t>
              </a:r>
              <a:r>
                <a:rPr lang="zh-CN" altLang="en-US" sz="2400" dirty="0">
                  <a:solidFill>
                    <a:srgbClr val="2D2DFF"/>
                  </a:solidFill>
                  <a:latin typeface="华文琥珀" panose="02010800040101010101" pitchFamily="2" charset="-122"/>
                  <a:ea typeface="华文琥珀" panose="02010800040101010101" pitchFamily="2" charset="-122"/>
                </a:rPr>
                <a:t>世纪</a:t>
              </a:r>
            </a:p>
          </p:txBody>
        </p:sp>
        <p:sp>
          <p:nvSpPr>
            <p:cNvPr id="27" name="圆角矩形标注 26"/>
            <p:cNvSpPr/>
            <p:nvPr/>
          </p:nvSpPr>
          <p:spPr>
            <a:xfrm>
              <a:off x="107504" y="692696"/>
              <a:ext cx="2160240" cy="187220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t>地理：频海内资少</a:t>
              </a:r>
              <a:endParaRPr lang="en-US" altLang="zh-CN" sz="1400" b="1" dirty="0"/>
            </a:p>
            <a:p>
              <a:r>
                <a:rPr lang="zh-CN" altLang="en-US" sz="1400" b="1" dirty="0"/>
                <a:t>政治：最早独立</a:t>
              </a:r>
              <a:endParaRPr lang="en-US" altLang="zh-CN" sz="1400" b="1" dirty="0"/>
            </a:p>
            <a:p>
              <a:r>
                <a:rPr lang="zh-CN" altLang="en-US" sz="1400" b="1" dirty="0"/>
                <a:t>经济：造船寻金</a:t>
              </a:r>
              <a:endParaRPr lang="en-US" altLang="zh-CN" sz="1400" b="1" dirty="0"/>
            </a:p>
            <a:p>
              <a:r>
                <a:rPr lang="zh-CN" altLang="en-US" sz="1400" b="1" dirty="0"/>
                <a:t>对外：航路探险</a:t>
              </a:r>
              <a:endParaRPr lang="en-US" altLang="zh-CN" sz="1400" b="1" dirty="0"/>
            </a:p>
            <a:p>
              <a:r>
                <a:rPr lang="zh-CN" altLang="en-US" sz="1400" b="1" dirty="0"/>
                <a:t>主因：殖民掠夺</a:t>
              </a:r>
              <a:endParaRPr lang="en-US" altLang="zh-CN" sz="1400" b="1" dirty="0"/>
            </a:p>
            <a:p>
              <a:r>
                <a:rPr lang="zh-CN" altLang="en-US" sz="1400" b="1" dirty="0"/>
                <a:t>结果：第一代世界大国</a:t>
              </a:r>
              <a:endParaRPr lang="en-US" altLang="zh-CN" sz="1400" b="1" dirty="0"/>
            </a:p>
            <a:p>
              <a:endParaRPr lang="zh-CN" altLang="en-US" sz="1400" dirty="0"/>
            </a:p>
          </p:txBody>
        </p:sp>
        <p:grpSp>
          <p:nvGrpSpPr>
            <p:cNvPr id="35" name="组合 34"/>
            <p:cNvGrpSpPr/>
            <p:nvPr/>
          </p:nvGrpSpPr>
          <p:grpSpPr>
            <a:xfrm>
              <a:off x="107504" y="3573016"/>
              <a:ext cx="2808312" cy="2160240"/>
              <a:chOff x="107504" y="3573016"/>
              <a:chExt cx="2808312" cy="2160240"/>
            </a:xfrm>
          </p:grpSpPr>
          <p:sp>
            <p:nvSpPr>
              <p:cNvPr id="33" name="单圆角矩形 32"/>
              <p:cNvSpPr/>
              <p:nvPr/>
            </p:nvSpPr>
            <p:spPr>
              <a:xfrm>
                <a:off x="107504" y="3861048"/>
                <a:ext cx="2808312" cy="1872208"/>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a:t>政治：强大王权</a:t>
                </a:r>
                <a:endParaRPr lang="en-US" altLang="zh-CN" sz="1400" b="1" dirty="0"/>
              </a:p>
              <a:p>
                <a:r>
                  <a:rPr lang="zh-CN" altLang="en-US" sz="1400" b="1" dirty="0"/>
                  <a:t>军事：强大海军</a:t>
                </a:r>
                <a:endParaRPr lang="en-US" altLang="zh-CN" sz="1400" b="1" dirty="0"/>
              </a:p>
              <a:p>
                <a:r>
                  <a:rPr lang="zh-CN" altLang="en-US" sz="1400" b="1" dirty="0"/>
                  <a:t>精神：狂热传教动力</a:t>
                </a:r>
                <a:endParaRPr lang="en-US" altLang="zh-CN" sz="1400" b="1" dirty="0"/>
              </a:p>
              <a:p>
                <a:r>
                  <a:rPr lang="zh-CN" altLang="en-US" sz="1400" b="1" dirty="0"/>
                  <a:t>对外：航路探险瓜分世界</a:t>
                </a:r>
                <a:endParaRPr lang="en-US" altLang="zh-CN" sz="1400" b="1" dirty="0"/>
              </a:p>
              <a:p>
                <a:r>
                  <a:rPr lang="zh-CN" altLang="en-US" sz="1400" b="1" dirty="0"/>
                  <a:t>主因：征服海洋殖民掠夺</a:t>
                </a:r>
                <a:endParaRPr lang="en-US" altLang="zh-CN" sz="1400" b="1" dirty="0"/>
              </a:p>
              <a:p>
                <a:r>
                  <a:rPr lang="zh-CN" altLang="en-US" sz="1400" b="1" dirty="0"/>
                  <a:t>地盘：欧一半天主教世界；美洲大部；亚洲菲律宾</a:t>
                </a:r>
                <a:endParaRPr lang="en-US" altLang="zh-CN" sz="1400" b="1" dirty="0"/>
              </a:p>
              <a:p>
                <a:r>
                  <a:rPr lang="zh-CN" altLang="en-US" sz="1400" b="1" dirty="0"/>
                  <a:t>结果：海上霸主，世界殖民帝国</a:t>
                </a:r>
                <a:endParaRPr lang="zh-CN" altLang="en-US" dirty="0"/>
              </a:p>
            </p:txBody>
          </p:sp>
          <p:sp>
            <p:nvSpPr>
              <p:cNvPr id="34" name="流程图: 摘录 33"/>
              <p:cNvSpPr/>
              <p:nvPr/>
            </p:nvSpPr>
            <p:spPr>
              <a:xfrm>
                <a:off x="2123728" y="3573016"/>
                <a:ext cx="288032" cy="288032"/>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圆角矩形标注 35"/>
            <p:cNvSpPr/>
            <p:nvPr/>
          </p:nvSpPr>
          <p:spPr>
            <a:xfrm>
              <a:off x="2915816" y="692696"/>
              <a:ext cx="2448272" cy="187220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t>地理：大洋沿岸</a:t>
              </a:r>
              <a:endParaRPr lang="en-US" altLang="zh-CN" sz="1400" b="1" dirty="0"/>
            </a:p>
            <a:p>
              <a:r>
                <a:rPr lang="zh-CN" altLang="en-US" sz="1400" b="1" dirty="0"/>
                <a:t>政治：独立最早资义国</a:t>
              </a:r>
              <a:endParaRPr lang="en-US" altLang="zh-CN" sz="1400" b="1" dirty="0"/>
            </a:p>
            <a:p>
              <a:r>
                <a:rPr lang="zh-CN" altLang="en-US" sz="1400" b="1" dirty="0"/>
                <a:t>经济：造船商业金融</a:t>
              </a:r>
              <a:endParaRPr lang="en-US" altLang="zh-CN" sz="1400" b="1" dirty="0"/>
            </a:p>
            <a:p>
              <a:r>
                <a:rPr lang="zh-CN" altLang="en-US" sz="1400" b="1" dirty="0"/>
                <a:t>对外：海上马车夫</a:t>
              </a:r>
              <a:endParaRPr lang="en-US" altLang="zh-CN" sz="1400" b="1" dirty="0"/>
            </a:p>
            <a:p>
              <a:r>
                <a:rPr lang="zh-CN" altLang="en-US" sz="1400" b="1" dirty="0"/>
                <a:t>主因：海贸殖民掠夺</a:t>
              </a:r>
              <a:endParaRPr lang="en-US" altLang="zh-CN" sz="1400" b="1" dirty="0"/>
            </a:p>
            <a:p>
              <a:r>
                <a:rPr lang="zh-CN" altLang="en-US" sz="1400" b="1" dirty="0"/>
                <a:t>结果：</a:t>
              </a:r>
              <a:r>
                <a:rPr lang="en-US" altLang="zh-CN" sz="1400" b="1" dirty="0"/>
                <a:t>17</a:t>
              </a:r>
              <a:r>
                <a:rPr lang="zh-CN" altLang="en-US" sz="1400" b="1" dirty="0"/>
                <a:t>世纪海上霸主</a:t>
              </a:r>
              <a:endParaRPr lang="en-US" altLang="zh-CN" sz="1400" b="1" dirty="0"/>
            </a:p>
            <a:p>
              <a:endParaRPr lang="zh-CN" altLang="en-US" sz="1400" dirty="0"/>
            </a:p>
          </p:txBody>
        </p:sp>
        <p:grpSp>
          <p:nvGrpSpPr>
            <p:cNvPr id="37" name="组合 36"/>
            <p:cNvGrpSpPr/>
            <p:nvPr/>
          </p:nvGrpSpPr>
          <p:grpSpPr>
            <a:xfrm>
              <a:off x="2987824" y="3573016"/>
              <a:ext cx="2699792" cy="2160240"/>
              <a:chOff x="35496" y="3573016"/>
              <a:chExt cx="2699792" cy="2160240"/>
            </a:xfrm>
          </p:grpSpPr>
          <p:sp>
            <p:nvSpPr>
              <p:cNvPr id="38" name="单圆角矩形 37"/>
              <p:cNvSpPr/>
              <p:nvPr/>
            </p:nvSpPr>
            <p:spPr>
              <a:xfrm>
                <a:off x="35496" y="3861048"/>
                <a:ext cx="2699792" cy="1872208"/>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400" b="1" dirty="0"/>
                  <a:t>政治：资本主义制度</a:t>
                </a:r>
                <a:endParaRPr lang="en-US" altLang="zh-CN" sz="1400" b="1" dirty="0"/>
              </a:p>
              <a:p>
                <a:r>
                  <a:rPr lang="zh-CN" altLang="en-US" sz="1400" b="1" dirty="0"/>
                  <a:t>经济：重商主义、工业革命</a:t>
                </a:r>
                <a:endParaRPr lang="en-US" altLang="zh-CN" sz="1400" b="1" dirty="0"/>
              </a:p>
              <a:p>
                <a:r>
                  <a:rPr lang="zh-CN" altLang="en-US" sz="1400" b="1" dirty="0"/>
                  <a:t>军事：强大海军</a:t>
                </a:r>
                <a:endParaRPr lang="en-US" altLang="zh-CN" sz="1400" b="1" dirty="0"/>
              </a:p>
              <a:p>
                <a:r>
                  <a:rPr lang="zh-CN" altLang="en-US" sz="1400" b="1" dirty="0"/>
                  <a:t>精神：启蒙思想</a:t>
                </a:r>
                <a:endParaRPr lang="en-US" altLang="zh-CN" sz="1400" b="1" dirty="0"/>
              </a:p>
              <a:p>
                <a:r>
                  <a:rPr lang="zh-CN" altLang="en-US" sz="1400" b="1" dirty="0"/>
                  <a:t>对外：殖民战争、殖民扩张</a:t>
                </a:r>
                <a:endParaRPr lang="en-US" altLang="zh-CN" sz="1400" b="1" dirty="0"/>
              </a:p>
              <a:p>
                <a:r>
                  <a:rPr lang="zh-CN" altLang="en-US" sz="1400" b="1" dirty="0"/>
                  <a:t>地盘：</a:t>
                </a:r>
                <a:r>
                  <a:rPr lang="en-US" altLang="zh-CN" sz="1400" b="1" dirty="0"/>
                  <a:t>18</a:t>
                </a:r>
                <a:r>
                  <a:rPr lang="zh-CN" altLang="en-US" sz="1400" b="1" dirty="0"/>
                  <a:t>世纪“日不落帝国”</a:t>
                </a:r>
                <a:endParaRPr lang="en-US" altLang="zh-CN" sz="1400" b="1" dirty="0"/>
              </a:p>
              <a:p>
                <a:r>
                  <a:rPr lang="zh-CN" altLang="en-US" sz="1400" b="1" dirty="0"/>
                  <a:t>结果：</a:t>
                </a:r>
                <a:r>
                  <a:rPr lang="en-US" altLang="zh-CN" sz="1400" b="1" dirty="0"/>
                  <a:t>19</a:t>
                </a:r>
                <a:r>
                  <a:rPr lang="zh-CN" altLang="en-US" sz="1400" b="1" dirty="0"/>
                  <a:t>世纪霸主、世界工厂</a:t>
                </a:r>
                <a:endParaRPr lang="en-US" altLang="zh-CN" sz="1400" b="1" dirty="0"/>
              </a:p>
              <a:p>
                <a:endParaRPr lang="en-US" altLang="zh-CN" dirty="0"/>
              </a:p>
              <a:p>
                <a:endParaRPr lang="en-US" altLang="zh-CN" dirty="0"/>
              </a:p>
              <a:p>
                <a:endParaRPr lang="zh-CN" altLang="en-US" dirty="0"/>
              </a:p>
            </p:txBody>
          </p:sp>
          <p:sp>
            <p:nvSpPr>
              <p:cNvPr id="39" name="流程图: 摘录 38"/>
              <p:cNvSpPr/>
              <p:nvPr/>
            </p:nvSpPr>
            <p:spPr>
              <a:xfrm>
                <a:off x="2123728" y="3573016"/>
                <a:ext cx="288032" cy="288032"/>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圆角矩形标注 39"/>
            <p:cNvSpPr/>
            <p:nvPr/>
          </p:nvSpPr>
          <p:spPr>
            <a:xfrm>
              <a:off x="6084168" y="692696"/>
              <a:ext cx="2736304" cy="187220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t>政治：独立民主共和制</a:t>
              </a:r>
              <a:endParaRPr lang="en-US" altLang="zh-CN" sz="1400" b="1" dirty="0"/>
            </a:p>
            <a:p>
              <a:r>
                <a:rPr lang="zh-CN" altLang="en-US" sz="1400" b="1" dirty="0"/>
                <a:t>经济：工业革命产值黄金第一</a:t>
              </a:r>
              <a:endParaRPr lang="en-US" altLang="zh-CN" sz="1400" b="1" dirty="0"/>
            </a:p>
            <a:p>
              <a:r>
                <a:rPr lang="zh-CN" altLang="en-US" sz="1400" b="1" dirty="0"/>
                <a:t>对外：两次世界大战发横财</a:t>
              </a:r>
              <a:endParaRPr lang="en-US" altLang="zh-CN" sz="1400" b="1" dirty="0"/>
            </a:p>
            <a:p>
              <a:r>
                <a:rPr lang="zh-CN" altLang="en-US" sz="1400" b="1" dirty="0"/>
                <a:t>军事：最强大军事强国</a:t>
              </a:r>
              <a:endParaRPr lang="en-US" altLang="zh-CN" sz="1400" b="1" dirty="0"/>
            </a:p>
            <a:p>
              <a:r>
                <a:rPr lang="zh-CN" altLang="en-US" sz="1400" b="1" dirty="0"/>
                <a:t>结果：</a:t>
              </a:r>
              <a:r>
                <a:rPr lang="en-US" altLang="zh-CN" sz="1400" b="1" dirty="0"/>
                <a:t>20</a:t>
              </a:r>
              <a:r>
                <a:rPr lang="zh-CN" altLang="en-US" sz="1400" b="1" dirty="0"/>
                <a:t>世界霸主</a:t>
              </a:r>
              <a:endParaRPr lang="en-US" altLang="zh-CN" sz="1400" b="1" dirty="0"/>
            </a:p>
            <a:p>
              <a:endParaRPr lang="zh-CN" altLang="en-US" sz="1400" dirty="0"/>
            </a:p>
          </p:txBody>
        </p:sp>
        <p:grpSp>
          <p:nvGrpSpPr>
            <p:cNvPr id="41" name="组合 40"/>
            <p:cNvGrpSpPr/>
            <p:nvPr/>
          </p:nvGrpSpPr>
          <p:grpSpPr>
            <a:xfrm>
              <a:off x="6228184" y="3861051"/>
              <a:ext cx="2699792" cy="1907118"/>
              <a:chOff x="0" y="3717033"/>
              <a:chExt cx="2699792" cy="2030157"/>
            </a:xfrm>
          </p:grpSpPr>
          <p:sp>
            <p:nvSpPr>
              <p:cNvPr id="42" name="单圆角矩形 41"/>
              <p:cNvSpPr/>
              <p:nvPr/>
            </p:nvSpPr>
            <p:spPr>
              <a:xfrm>
                <a:off x="0" y="3946991"/>
                <a:ext cx="2699792" cy="180019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p>
              <a:p>
                <a:pPr algn="ctr"/>
                <a:r>
                  <a:rPr lang="zh-CN" altLang="en-US" sz="2400" b="1" dirty="0"/>
                  <a:t>美国独霸全球，“一超多强”</a:t>
                </a:r>
                <a:endParaRPr lang="en-US" altLang="zh-CN" sz="2400" b="1" dirty="0"/>
              </a:p>
              <a:p>
                <a:endParaRPr lang="en-US" altLang="zh-CN" dirty="0"/>
              </a:p>
              <a:p>
                <a:endParaRPr lang="en-US" altLang="zh-CN" dirty="0"/>
              </a:p>
              <a:p>
                <a:endParaRPr lang="zh-CN" altLang="en-US" dirty="0"/>
              </a:p>
            </p:txBody>
          </p:sp>
          <p:sp>
            <p:nvSpPr>
              <p:cNvPr id="43" name="流程图: 摘录 42"/>
              <p:cNvSpPr/>
              <p:nvPr/>
            </p:nvSpPr>
            <p:spPr>
              <a:xfrm>
                <a:off x="2123728" y="3717033"/>
                <a:ext cx="288032" cy="306615"/>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p:nvSpPr>
          <p:spPr>
            <a:xfrm>
              <a:off x="0" y="5805264"/>
              <a:ext cx="8964488"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CN" altLang="en-US" b="1" dirty="0">
                  <a:solidFill>
                    <a:srgbClr val="0000FF"/>
                  </a:solidFill>
                </a:rPr>
                <a:t>崛起特征</a:t>
              </a:r>
              <a:r>
                <a:rPr lang="zh-CN" altLang="en-US" b="1" dirty="0"/>
                <a:t>：靠“丛林法则”，殖民扩张、战争掠夺海外资源崛起。</a:t>
              </a:r>
              <a:r>
                <a:rPr lang="zh-CN" altLang="en-US" b="1" dirty="0">
                  <a:solidFill>
                    <a:srgbClr val="0000FF"/>
                  </a:solidFill>
                </a:rPr>
                <a:t>启示：</a:t>
              </a:r>
              <a:r>
                <a:rPr lang="zh-CN" altLang="en-US" b="1" dirty="0"/>
                <a:t>我们不走此路，要靠平等互利、合作共赢、和平发展之路；</a:t>
              </a:r>
              <a:r>
                <a:rPr lang="zh-CN" altLang="en-US" b="1" dirty="0">
                  <a:solidFill>
                    <a:srgbClr val="0000FF"/>
                  </a:solidFill>
                </a:rPr>
                <a:t>警示：</a:t>
              </a:r>
              <a:r>
                <a:rPr lang="zh-CN" altLang="en-US" b="1" dirty="0"/>
                <a:t>制度不断改革完善、建设科技强国、工业强国、海洋大国、维护世界和平等</a:t>
              </a:r>
            </a:p>
          </p:txBody>
        </p:sp>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标题 5"/>
          <p:cNvSpPr/>
          <p:nvPr/>
        </p:nvSpPr>
        <p:spPr>
          <a:xfrm>
            <a:off x="4300516" y="268857"/>
            <a:ext cx="4824536" cy="432048"/>
          </a:xfrm>
          <a:prstGeom prst="rect">
            <a:avLst/>
          </a:prstGeom>
        </p:spPr>
        <p:style>
          <a:lnRef idx="0">
            <a:schemeClr val="accent1"/>
          </a:lnRef>
          <a:fillRef idx="3">
            <a:schemeClr val="accent1"/>
          </a:fillRef>
          <a:effectRef idx="3">
            <a:schemeClr val="accent1"/>
          </a:effectRef>
          <a:fontRef idx="minor">
            <a:schemeClr val="lt1"/>
          </a:fontRef>
        </p:style>
        <p:txBody>
          <a:bodyPr/>
          <a:lstStyle/>
          <a:p>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中国古代农业</a:t>
            </a:r>
            <a:r>
              <a:rPr lang="en-US" altLang="zh-CN" sz="2000" b="1" dirty="0">
                <a:latin typeface="Arial" panose="020B0604020202020204" pitchFamily="34" charset="0"/>
                <a:ea typeface="微软雅黑" panose="020B0503020204020204" pitchFamily="34" charset="-122"/>
                <a:sym typeface="Times New Roman" panose="02020603050405020304" pitchFamily="18" charset="0"/>
              </a:rPr>
              <a:t>—</a:t>
            </a:r>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从</a:t>
            </a:r>
            <a:r>
              <a:rPr lang="en-US" altLang="zh-CN" sz="2000" b="1" dirty="0">
                <a:latin typeface="Arial" panose="020B0604020202020204" pitchFamily="34" charset="0"/>
                <a:ea typeface="微软雅黑" panose="020B0503020204020204" pitchFamily="34" charset="-122"/>
                <a:sym typeface="Times New Roman" panose="02020603050405020304" pitchFamily="18" charset="0"/>
              </a:rPr>
              <a:t>“</a:t>
            </a:r>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刀耕火种</a:t>
            </a:r>
            <a:r>
              <a:rPr lang="en-US" altLang="zh-CN" sz="2000" b="1" dirty="0">
                <a:latin typeface="Arial" panose="020B0604020202020204" pitchFamily="34" charset="0"/>
                <a:ea typeface="微软雅黑" panose="020B0503020204020204" pitchFamily="34" charset="-122"/>
                <a:sym typeface="Times New Roman" panose="02020603050405020304" pitchFamily="18" charset="0"/>
              </a:rPr>
              <a:t>”</a:t>
            </a:r>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到精耕细作</a:t>
            </a:r>
            <a:endParaRPr lang="zh-CN" altLang="en-US" sz="2000" b="1" dirty="0">
              <a:solidFill>
                <a:srgbClr val="000000"/>
              </a:solidFill>
              <a:latin typeface="Arial Black" panose="020B0A04020102020204" pitchFamily="34" charset="0"/>
              <a:ea typeface="微软雅黑" panose="020B0503020204020204" pitchFamily="34" charset="-122"/>
              <a:sym typeface="Arial Black" panose="020B0A04020102020204" pitchFamily="34" charset="0"/>
            </a:endParaRPr>
          </a:p>
        </p:txBody>
      </p:sp>
      <p:sp>
        <p:nvSpPr>
          <p:cNvPr id="7173" name="矩形 11"/>
          <p:cNvSpPr/>
          <p:nvPr/>
        </p:nvSpPr>
        <p:spPr>
          <a:xfrm>
            <a:off x="617765" y="333201"/>
            <a:ext cx="117475" cy="576263"/>
          </a:xfrm>
          <a:prstGeom prst="rect">
            <a:avLst/>
          </a:prstGeom>
          <a:solidFill>
            <a:srgbClr val="DDD9C3"/>
          </a:solidFill>
          <a:ln w="9525">
            <a:noFill/>
          </a:ln>
        </p:spPr>
        <p:txBody>
          <a:bodyPr anchor="ctr"/>
          <a:lstStyle/>
          <a:p>
            <a:pPr algn="ctr"/>
            <a:endParaRPr lang="zh-CN" altLang="zh-CN" sz="16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8198" name="Group 6"/>
          <p:cNvGraphicFramePr>
            <a:graphicFrameLocks noGrp="1"/>
          </p:cNvGraphicFramePr>
          <p:nvPr>
            <p:custDataLst>
              <p:tags r:id="rId1"/>
            </p:custDataLst>
            <p:extLst>
              <p:ext uri="{D42A27DB-BD31-4B8C-83A1-F6EECF244321}">
                <p14:modId xmlns:p14="http://schemas.microsoft.com/office/powerpoint/2010/main" val="2042541163"/>
              </p:ext>
            </p:extLst>
          </p:nvPr>
        </p:nvGraphicFramePr>
        <p:xfrm>
          <a:off x="340076" y="885651"/>
          <a:ext cx="8784977" cy="5927725"/>
        </p:xfrm>
        <a:graphic>
          <a:graphicData uri="http://schemas.openxmlformats.org/drawingml/2006/table">
            <a:tbl>
              <a:tblPr/>
              <a:tblGrid>
                <a:gridCol w="829836">
                  <a:extLst>
                    <a:ext uri="{9D8B030D-6E8A-4147-A177-3AD203B41FA5}">
                      <a16:colId xmlns:a16="http://schemas.microsoft.com/office/drawing/2014/main" val="20000"/>
                    </a:ext>
                  </a:extLst>
                </a:gridCol>
                <a:gridCol w="933567">
                  <a:extLst>
                    <a:ext uri="{9D8B030D-6E8A-4147-A177-3AD203B41FA5}">
                      <a16:colId xmlns:a16="http://schemas.microsoft.com/office/drawing/2014/main" val="20001"/>
                    </a:ext>
                  </a:extLst>
                </a:gridCol>
                <a:gridCol w="7021574">
                  <a:extLst>
                    <a:ext uri="{9D8B030D-6E8A-4147-A177-3AD203B41FA5}">
                      <a16:colId xmlns:a16="http://schemas.microsoft.com/office/drawing/2014/main" val="20002"/>
                    </a:ext>
                  </a:extLst>
                </a:gridCol>
              </a:tblGrid>
              <a:tr h="457200">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000" b="0" i="0" u="none" strike="noStrike" cap="none" normalizeH="0" baseline="0" dirty="0">
                          <a:ln>
                            <a:noFill/>
                          </a:ln>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时期</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00B050"/>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000" b="1" i="0" u="none" strike="noStrike" cap="none" normalizeH="0" baseline="0" dirty="0">
                          <a:ln>
                            <a:noFill/>
                          </a:ln>
                          <a:solidFill>
                            <a:schemeClr val="bg1"/>
                          </a:solidFill>
                          <a:effectLst/>
                          <a:latin typeface="华文楷体" panose="02010600040101010101" pitchFamily="2" charset="-122"/>
                          <a:ea typeface="华文楷体" panose="02010600040101010101" pitchFamily="2" charset="-122"/>
                          <a:sym typeface="Times New Roman" panose="02020603050405020304" pitchFamily="18" charset="0"/>
                        </a:rPr>
                        <a:t>地位</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000" b="1" i="0" u="none" strike="noStrike" cap="none" normalizeH="0" baseline="0" dirty="0">
                          <a:ln>
                            <a:noFill/>
                          </a:ln>
                          <a:solidFill>
                            <a:srgbClr val="000000"/>
                          </a:solidFill>
                          <a:effectLst/>
                          <a:latin typeface="+mn-ea"/>
                          <a:ea typeface="+mn-ea"/>
                          <a:sym typeface="Times New Roman" panose="02020603050405020304" pitchFamily="18" charset="0"/>
                        </a:rPr>
                        <a:t>发展历程</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20000"/>
                        <a:lumOff val="80000"/>
                      </a:schemeClr>
                    </a:soli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原始</a:t>
                      </a:r>
                      <a:endParaRPr kumimoji="0" lang="zh-CN" altLang="en-US" sz="1800" b="0" i="0" u="none" strike="noStrike" cap="none" normalizeH="0" baseline="0" dirty="0">
                        <a:ln>
                          <a:noFill/>
                        </a:ln>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社会</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华文楷体" panose="02010600040101010101" pitchFamily="2" charset="-122"/>
                          <a:ea typeface="华文楷体" panose="02010600040101010101" pitchFamily="2" charset="-122"/>
                          <a:sym typeface="Times New Roman" panose="02020603050405020304" pitchFamily="18" charset="0"/>
                        </a:rPr>
                        <a:t>起源</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tc>
                  <a:txBody>
                    <a:bodyPr/>
                    <a:lstStyle/>
                    <a:p>
                      <a:pPr marL="71755" marR="0" lvl="0" indent="0" algn="l" defTabSz="914400" rtl="0" eaLnBrk="1" fontAlgn="base" latinLnBrk="0" hangingPunct="1">
                        <a:lnSpc>
                          <a:spcPct val="100000"/>
                        </a:lnSpc>
                        <a:spcBef>
                          <a:spcPct val="0"/>
                        </a:spcBef>
                        <a:spcAft>
                          <a:spcPct val="0"/>
                        </a:spcAft>
                        <a:buClrTx/>
                        <a:buSzTx/>
                        <a:buFontTx/>
                        <a:buNone/>
                      </a:pPr>
                      <a:r>
                        <a:rPr kumimoji="0" lang="en-US" sz="2000" b="0" i="0" u="none" strike="noStrike" cap="none" normalizeH="0" baseline="0" dirty="0">
                          <a:ln>
                            <a:noFill/>
                          </a:ln>
                          <a:solidFill>
                            <a:srgbClr val="000000"/>
                          </a:solidFill>
                          <a:effectLst/>
                          <a:latin typeface="+mn-ea"/>
                          <a:ea typeface="+mn-ea"/>
                          <a:sym typeface="Courier New" panose="02070309020205020404" pitchFamily="49" charset="0"/>
                        </a:rPr>
                        <a:t>(1)</a:t>
                      </a:r>
                      <a:r>
                        <a:rPr kumimoji="0" lang="zh-CN" altLang="en-US" sz="2000" b="0" i="0" u="none" strike="noStrike" cap="none" normalizeH="0" baseline="0" dirty="0">
                          <a:ln>
                            <a:noFill/>
                          </a:ln>
                          <a:solidFill>
                            <a:srgbClr val="000000"/>
                          </a:solidFill>
                          <a:effectLst/>
                          <a:latin typeface="+mn-ea"/>
                          <a:ea typeface="+mn-ea"/>
                          <a:sym typeface="Courier New" panose="02070309020205020404" pitchFamily="49" charset="0"/>
                        </a:rPr>
                        <a:t>标志：七八千年前黄河、长江流域，</a:t>
                      </a: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最早培植粟和水稻</a:t>
                      </a:r>
                      <a:endParaRPr kumimoji="0" lang="zh-CN" altLang="en-US" sz="1800" b="0" i="0" u="none" strike="noStrike" cap="none" normalizeH="0" baseline="0" dirty="0">
                        <a:ln>
                          <a:noFill/>
                        </a:ln>
                        <a:solidFill>
                          <a:srgbClr val="000000"/>
                        </a:solidFill>
                        <a:effectLst/>
                        <a:latin typeface="+mn-ea"/>
                        <a:ea typeface="+mn-ea"/>
                        <a:sym typeface="Times New Roman" panose="02020603050405020304" pitchFamily="18" charset="0"/>
                      </a:endParaRPr>
                    </a:p>
                    <a:p>
                      <a:pPr marL="71755" marR="0" lvl="0" indent="0" algn="l" defTabSz="914400" rtl="0" eaLnBrk="1" fontAlgn="base" latinLnBrk="0" hangingPunct="1">
                        <a:lnSpc>
                          <a:spcPct val="100000"/>
                        </a:lnSpc>
                        <a:spcBef>
                          <a:spcPct val="0"/>
                        </a:spcBef>
                        <a:spcAft>
                          <a:spcPct val="0"/>
                        </a:spcAft>
                        <a:buClrTx/>
                        <a:buSzTx/>
                        <a:buFontTx/>
                        <a:buNone/>
                      </a:pPr>
                      <a:r>
                        <a:rPr kumimoji="0" lang="en-US" sz="2000" b="0" i="0" u="none" strike="noStrike" cap="none" normalizeH="0" baseline="0" dirty="0">
                          <a:ln>
                            <a:noFill/>
                          </a:ln>
                          <a:solidFill>
                            <a:srgbClr val="000000"/>
                          </a:solidFill>
                          <a:effectLst/>
                          <a:latin typeface="+mn-ea"/>
                          <a:ea typeface="+mn-ea"/>
                          <a:sym typeface="Courier New" panose="02070309020205020404" pitchFamily="49" charset="0"/>
                        </a:rPr>
                        <a:t>(2)</a:t>
                      </a:r>
                      <a:r>
                        <a:rPr kumimoji="0" lang="en-US" sz="2000" b="0" i="0" u="none" strike="noStrike" cap="none" normalizeH="0" baseline="0" dirty="0" err="1">
                          <a:ln>
                            <a:noFill/>
                          </a:ln>
                          <a:solidFill>
                            <a:srgbClr val="000000"/>
                          </a:solidFill>
                          <a:effectLst/>
                          <a:latin typeface="+mn-ea"/>
                          <a:ea typeface="+mn-ea"/>
                          <a:sym typeface="Courier New" panose="02070309020205020404" pitchFamily="49" charset="0"/>
                        </a:rPr>
                        <a:t>工具：石、木、骨器</a:t>
                      </a:r>
                      <a:endParaRPr kumimoji="0" lang="en-US" sz="2000" b="0" i="0" u="none" strike="noStrike" cap="none" normalizeH="0" baseline="0" dirty="0">
                        <a:ln>
                          <a:noFill/>
                        </a:ln>
                        <a:solidFill>
                          <a:srgbClr val="000000"/>
                        </a:solidFill>
                        <a:effectLst/>
                        <a:latin typeface="+mn-ea"/>
                        <a:ea typeface="+mn-ea"/>
                        <a:sym typeface="Courier New" panose="02070309020205020404" pitchFamily="49" charset="0"/>
                      </a:endParaRPr>
                    </a:p>
                    <a:p>
                      <a:pPr marL="71755" marR="0" lvl="0" indent="0" algn="l" defTabSz="914400" rtl="0" eaLnBrk="1" fontAlgn="base" latinLnBrk="0" hangingPunct="1">
                        <a:lnSpc>
                          <a:spcPct val="100000"/>
                        </a:lnSpc>
                        <a:spcBef>
                          <a:spcPct val="0"/>
                        </a:spcBef>
                        <a:spcAft>
                          <a:spcPct val="0"/>
                        </a:spcAft>
                        <a:buClrTx/>
                        <a:buSzTx/>
                        <a:buFontTx/>
                        <a:buNone/>
                      </a:pPr>
                      <a:r>
                        <a:rPr kumimoji="0" lang="en-US" sz="2000" b="0" i="0" u="none" strike="noStrike" cap="none" normalizeH="0" baseline="0" dirty="0">
                          <a:ln>
                            <a:noFill/>
                          </a:ln>
                          <a:solidFill>
                            <a:srgbClr val="000000"/>
                          </a:solidFill>
                          <a:effectLst/>
                          <a:latin typeface="+mn-ea"/>
                          <a:ea typeface="+mn-ea"/>
                          <a:sym typeface="Courier New" panose="02070309020205020404" pitchFamily="49" charset="0"/>
                        </a:rPr>
                        <a:t>(3)</a:t>
                      </a:r>
                      <a:r>
                        <a:rPr kumimoji="0" lang="zh-CN" altLang="en-US" sz="2000" b="0" i="0" u="none" strike="noStrike" cap="none" normalizeH="0" baseline="0" dirty="0">
                          <a:ln>
                            <a:noFill/>
                          </a:ln>
                          <a:solidFill>
                            <a:srgbClr val="000000"/>
                          </a:solidFill>
                          <a:effectLst/>
                          <a:latin typeface="+mn-ea"/>
                          <a:ea typeface="+mn-ea"/>
                          <a:sym typeface="Courier New" panose="02070309020205020404" pitchFamily="49" charset="0"/>
                        </a:rPr>
                        <a:t>方式</a:t>
                      </a: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：刀耕火种</a:t>
                      </a:r>
                      <a:r>
                        <a:rPr kumimoji="0" lang="en-US" sz="2000" b="0" i="0" u="none" strike="noStrike" cap="none" normalizeH="0" baseline="0" dirty="0">
                          <a:ln>
                            <a:noFill/>
                          </a:ln>
                          <a:solidFill>
                            <a:srgbClr val="000000"/>
                          </a:solidFill>
                          <a:effectLst/>
                          <a:latin typeface="+mn-ea"/>
                          <a:ea typeface="+mn-ea"/>
                          <a:sym typeface="Courier New" panose="02070309020205020404" pitchFamily="49" charset="0"/>
                        </a:rPr>
                        <a:t>(4)</a:t>
                      </a: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土地：氏族公社所有</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20000"/>
                        <a:lumOff val="80000"/>
                      </a:schemeClr>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夏商周</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华文楷体" panose="02010600040101010101" pitchFamily="2" charset="-122"/>
                          <a:ea typeface="华文楷体" panose="02010600040101010101" pitchFamily="2" charset="-122"/>
                          <a:sym typeface="Times New Roman" panose="02020603050405020304" pitchFamily="18" charset="0"/>
                        </a:rPr>
                        <a:t>奠基</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tc>
                  <a:txBody>
                    <a:bodyPr/>
                    <a:lstStyle/>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(1)工具：石器、出现少量青铜农具（金石并用时代）</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(2)土地：井田制，土地国有</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(3)方式：石器锄耕</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20000"/>
                        <a:lumOff val="80000"/>
                      </a:schemeClr>
                    </a:solidFill>
                  </a:tcPr>
                </a:tc>
                <a:extLst>
                  <a:ext uri="{0D108BD9-81ED-4DB2-BD59-A6C34878D82A}">
                    <a16:rowId xmlns:a16="http://schemas.microsoft.com/office/drawing/2014/main" val="10002"/>
                  </a:ext>
                </a:extLst>
              </a:tr>
              <a:tr h="12192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春秋</a:t>
                      </a: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战国</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华文楷体" panose="02010600040101010101" pitchFamily="2" charset="-122"/>
                          <a:ea typeface="华文楷体" panose="02010600040101010101" pitchFamily="2" charset="-122"/>
                          <a:sym typeface="Times New Roman" panose="02020603050405020304" pitchFamily="18" charset="0"/>
                        </a:rPr>
                        <a:t>形成</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tc>
                  <a:txBody>
                    <a:bodyPr/>
                    <a:lstStyle/>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(1)方式：铁犁牛耕</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(2)技术：注意精耕细作，修建都江堰和郑国渠</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(3)土地：井田制遭破坏，土地私有制逐步形成</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(4)形式：男耕女织、自给自足的小农经济逐渐形成</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20000"/>
                        <a:lumOff val="80000"/>
                      </a:schemeClr>
                    </a:solidFill>
                  </a:tcPr>
                </a:tc>
                <a:extLst>
                  <a:ext uri="{0D108BD9-81ED-4DB2-BD59-A6C34878D82A}">
                    <a16:rowId xmlns:a16="http://schemas.microsoft.com/office/drawing/2014/main" val="10003"/>
                  </a:ext>
                </a:extLst>
              </a:tr>
              <a:tr h="12192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秦汉</a:t>
                      </a: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至唐宋元</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华文楷体" panose="02010600040101010101" pitchFamily="2" charset="-122"/>
                          <a:ea typeface="华文楷体" panose="02010600040101010101" pitchFamily="2" charset="-122"/>
                          <a:sym typeface="Times New Roman" panose="02020603050405020304" pitchFamily="18" charset="0"/>
                        </a:rPr>
                        <a:t>成熟</a:t>
                      </a: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华文楷体" panose="02010600040101010101" pitchFamily="2" charset="-122"/>
                          <a:ea typeface="华文楷体" panose="02010600040101010101" pitchFamily="2" charset="-122"/>
                          <a:sym typeface="Times New Roman" panose="02020603050405020304" pitchFamily="18" charset="0"/>
                        </a:rPr>
                        <a:t>发展</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tc>
                  <a:txBody>
                    <a:bodyPr/>
                    <a:lstStyle/>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(1)方式：牛耕普及</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(2)工具：出现耦犁、耧车、</a:t>
                      </a:r>
                      <a:r>
                        <a:rPr kumimoji="0" lang="zh-CN" altLang="en-US" sz="2000" b="1" i="0" u="none" strike="noStrike" cap="none" normalizeH="0" baseline="0" dirty="0">
                          <a:ln>
                            <a:noFill/>
                          </a:ln>
                          <a:solidFill>
                            <a:srgbClr val="000000"/>
                          </a:solidFill>
                          <a:effectLst/>
                          <a:latin typeface="+mn-ea"/>
                          <a:ea typeface="+mn-ea"/>
                          <a:sym typeface="Times New Roman" panose="02020603050405020304" pitchFamily="18" charset="0"/>
                        </a:rPr>
                        <a:t>曲辕犁</a:t>
                      </a: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等</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(3)技术：出现代田法、耕耙技术</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(4)灌溉：出现翻车、筒车等工具</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20000"/>
                        <a:lumOff val="80000"/>
                      </a:schemeClr>
                    </a:solidFill>
                  </a:tcPr>
                </a:tc>
                <a:extLst>
                  <a:ext uri="{0D108BD9-81ED-4DB2-BD59-A6C34878D82A}">
                    <a16:rowId xmlns:a16="http://schemas.microsoft.com/office/drawing/2014/main" val="10004"/>
                  </a:ext>
                </a:extLst>
              </a:tr>
              <a:tr h="1203325">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dirty="0">
                          <a:ln>
                            <a:noFill/>
                          </a:ln>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明清</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00B05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华文楷体" panose="02010600040101010101" pitchFamily="2" charset="-122"/>
                          <a:ea typeface="华文楷体" panose="02010600040101010101" pitchFamily="2" charset="-122"/>
                          <a:sym typeface="Times New Roman" panose="02020603050405020304" pitchFamily="18" charset="0"/>
                        </a:rPr>
                        <a:t>高度</a:t>
                      </a:r>
                    </a:p>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华文楷体" panose="02010600040101010101" pitchFamily="2" charset="-122"/>
                          <a:ea typeface="华文楷体" panose="02010600040101010101" pitchFamily="2" charset="-122"/>
                          <a:sym typeface="Times New Roman" panose="02020603050405020304" pitchFamily="18" charset="0"/>
                        </a:rPr>
                        <a:t>发展</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tc>
                  <a:txBody>
                    <a:bodyPr/>
                    <a:lstStyle/>
                    <a:p>
                      <a:pPr marL="71755" marR="0" lvl="0" indent="0" algn="l"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(1)作物：高产玉米、甘薯引进，广泛植棉，衣食结构改变</a:t>
                      </a:r>
                    </a:p>
                    <a:p>
                      <a:pPr marL="71755" marR="0" lvl="0" indent="0" algn="l"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(2)耕地：耕地面积扩大，人口增长</a:t>
                      </a:r>
                    </a:p>
                    <a:p>
                      <a:pPr marL="71755" marR="0" lvl="0" indent="0" algn="l"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mn-ea"/>
                          <a:ea typeface="+mn-ea"/>
                          <a:sym typeface="Times New Roman" panose="02020603050405020304" pitchFamily="18" charset="0"/>
                        </a:rPr>
                        <a:t>(3)生产关系：土地兼并严重，租佃关系日益普遍化</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20000"/>
                        <a:lumOff val="80000"/>
                      </a:schemeClr>
                    </a:solidFill>
                  </a:tcPr>
                </a:tc>
                <a:extLst>
                  <a:ext uri="{0D108BD9-81ED-4DB2-BD59-A6C34878D82A}">
                    <a16:rowId xmlns:a16="http://schemas.microsoft.com/office/drawing/2014/main" val="10005"/>
                  </a:ext>
                </a:extLst>
              </a:tr>
            </a:tbl>
          </a:graphicData>
        </a:graphic>
      </p:graphicFrame>
      <p:sp>
        <p:nvSpPr>
          <p:cNvPr id="7" name="标题 1"/>
          <p:cNvSpPr txBox="1"/>
          <p:nvPr/>
        </p:nvSpPr>
        <p:spPr>
          <a:xfrm>
            <a:off x="236882" y="268857"/>
            <a:ext cx="3960440" cy="494219"/>
          </a:xfrm>
          <a:prstGeom prst="rect">
            <a:avLst/>
          </a:prstGeom>
        </p:spPr>
        <p:style>
          <a:lnRef idx="3">
            <a:schemeClr val="lt1"/>
          </a:lnRef>
          <a:fillRef idx="1">
            <a:schemeClr val="accent2"/>
          </a:fillRef>
          <a:effectRef idx="1">
            <a:schemeClr val="accent2"/>
          </a:effectRef>
          <a:fontRef idx="minor">
            <a:schemeClr val="lt1"/>
          </a:fontRef>
        </p:style>
        <p:txBody>
          <a:bodyPr/>
          <a:lstStyle/>
          <a:p>
            <a:pPr>
              <a:spcBef>
                <a:spcPct val="0"/>
              </a:spcBef>
              <a:defRPr/>
            </a:pPr>
            <a:r>
              <a:rPr lang="en-US" altLang="zh-CN" sz="2800" dirty="0">
                <a:solidFill>
                  <a:srgbClr val="2D2DFF"/>
                </a:solidFill>
                <a:latin typeface="华文行楷" panose="02010800040101010101" pitchFamily="2" charset="-122"/>
                <a:ea typeface="华文行楷" panose="02010800040101010101" pitchFamily="2" charset="-122"/>
              </a:rPr>
              <a:t>1</a:t>
            </a:r>
            <a:r>
              <a:rPr lang="zh-CN" altLang="en-US" sz="2800" dirty="0">
                <a:solidFill>
                  <a:srgbClr val="2D2DFF"/>
                </a:solidFill>
                <a:latin typeface="华文行楷" panose="02010800040101010101" pitchFamily="2" charset="-122"/>
                <a:ea typeface="华文行楷" panose="02010800040101010101" pitchFamily="2" charset="-122"/>
              </a:rPr>
              <a:t>、按照时间构建（</a:t>
            </a:r>
            <a:r>
              <a:rPr lang="en-US" altLang="zh-CN" sz="2800" dirty="0">
                <a:solidFill>
                  <a:srgbClr val="2D2DFF"/>
                </a:solidFill>
                <a:latin typeface="华文行楷" panose="02010800040101010101" pitchFamily="2" charset="-122"/>
                <a:ea typeface="华文行楷" panose="02010800040101010101" pitchFamily="2" charset="-122"/>
              </a:rPr>
              <a:t>2</a:t>
            </a:r>
            <a:r>
              <a:rPr lang="zh-CN" altLang="en-US" sz="2800" dirty="0">
                <a:solidFill>
                  <a:srgbClr val="2D2DFF"/>
                </a:solidFill>
                <a:latin typeface="华文行楷" panose="02010800040101010101" pitchFamily="2" charset="-122"/>
                <a:ea typeface="华文行楷" panose="02010800040101010101" pitchFamily="2" charset="-122"/>
              </a:rPr>
              <a:t>）</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2176592" y="1403286"/>
            <a:ext cx="5554987" cy="576263"/>
          </a:xfrm>
        </p:spPr>
        <p:style>
          <a:lnRef idx="0">
            <a:schemeClr val="accent2"/>
          </a:lnRef>
          <a:fillRef idx="3">
            <a:schemeClr val="accent2"/>
          </a:fillRef>
          <a:effectRef idx="3">
            <a:schemeClr val="accent2"/>
          </a:effectRef>
          <a:fontRef idx="minor">
            <a:schemeClr val="lt1"/>
          </a:fontRef>
        </p:style>
        <p:txBody>
          <a:bodyPr vert="horz" wrap="square" lIns="90170" tIns="46990" rIns="90170" bIns="46990" rtlCol="0" anchor="ctr" anchorCtr="0">
            <a:normAutofit/>
          </a:bodyPr>
          <a:lstStyle/>
          <a:p>
            <a:pPr eaLnBrk="1" hangingPunct="1"/>
            <a:r>
              <a:rPr lang="zh-CN" altLang="en-US" sz="2000" dirty="0">
                <a:solidFill>
                  <a:srgbClr val="2D2DFF"/>
                </a:solidFill>
                <a:latin typeface="楷体_GB2312" panose="02010609030101010101" pitchFamily="1" charset="-122"/>
                <a:ea typeface="黑体" panose="02010609060101010101" pitchFamily="49" charset="-122"/>
              </a:rPr>
              <a:t>理性升华</a:t>
            </a:r>
            <a:r>
              <a:rPr lang="zh-CN" altLang="en-US" sz="2000" dirty="0">
                <a:solidFill>
                  <a:srgbClr val="2D2DFF"/>
                </a:solidFill>
                <a:latin typeface="楷体_GB2312" panose="02010609030101010101" pitchFamily="1" charset="-122"/>
                <a:ea typeface="楷体_GB2312" panose="02010609030101010101" pitchFamily="1" charset="-122"/>
              </a:rPr>
              <a:t>  </a:t>
            </a:r>
            <a:r>
              <a:rPr lang="zh-CN" altLang="en-US" dirty="0">
                <a:solidFill>
                  <a:srgbClr val="2D2DFF"/>
                </a:solidFill>
                <a:ea typeface="方正粗黑宋简体" charset="-122"/>
              </a:rPr>
              <a:t>基本特点（史论：规律性知识）</a:t>
            </a:r>
          </a:p>
        </p:txBody>
      </p:sp>
      <p:grpSp>
        <p:nvGrpSpPr>
          <p:cNvPr id="17" name="组合 16"/>
          <p:cNvGrpSpPr/>
          <p:nvPr/>
        </p:nvGrpSpPr>
        <p:grpSpPr>
          <a:xfrm>
            <a:off x="2207568" y="2348880"/>
            <a:ext cx="7992888" cy="2620744"/>
            <a:chOff x="539552" y="1115452"/>
            <a:chExt cx="7992888" cy="2620744"/>
          </a:xfrm>
        </p:grpSpPr>
        <p:sp>
          <p:nvSpPr>
            <p:cNvPr id="4" name="矩形 3"/>
            <p:cNvSpPr/>
            <p:nvPr/>
          </p:nvSpPr>
          <p:spPr>
            <a:xfrm>
              <a:off x="539552" y="1124744"/>
              <a:ext cx="139653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zh-CN" altLang="en-US" dirty="0">
                  <a:solidFill>
                    <a:srgbClr val="0000FF"/>
                  </a:solidFill>
                  <a:latin typeface="方正粗黑宋简体" charset="-122"/>
                  <a:ea typeface="方正粗黑宋简体" charset="-122"/>
                </a:rPr>
                <a:t>(1)经济格局</a:t>
              </a:r>
              <a:endParaRPr lang="zh-CN" altLang="en-US" dirty="0"/>
            </a:p>
          </p:txBody>
        </p:sp>
        <p:sp>
          <p:nvSpPr>
            <p:cNvPr id="5" name="矩形 4"/>
            <p:cNvSpPr/>
            <p:nvPr/>
          </p:nvSpPr>
          <p:spPr>
            <a:xfrm>
              <a:off x="539552" y="1547500"/>
              <a:ext cx="139653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zh-CN" altLang="en-US" dirty="0">
                  <a:solidFill>
                    <a:srgbClr val="0000FF"/>
                  </a:solidFill>
                  <a:latin typeface="方正粗黑宋简体" charset="-122"/>
                  <a:ea typeface="方正粗黑宋简体" charset="-122"/>
                </a:rPr>
                <a:t>(2)经济结构</a:t>
              </a:r>
            </a:p>
          </p:txBody>
        </p:sp>
        <p:sp>
          <p:nvSpPr>
            <p:cNvPr id="6" name="矩形 5"/>
            <p:cNvSpPr/>
            <p:nvPr/>
          </p:nvSpPr>
          <p:spPr>
            <a:xfrm>
              <a:off x="539552" y="1916832"/>
              <a:ext cx="139653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zh-CN" altLang="en-US" dirty="0">
                  <a:solidFill>
                    <a:srgbClr val="0000FF"/>
                  </a:solidFill>
                  <a:latin typeface="方正粗黑宋简体" charset="-122"/>
                  <a:ea typeface="方正粗黑宋简体" charset="-122"/>
                </a:rPr>
                <a:t>(3)经营方式</a:t>
              </a:r>
              <a:endParaRPr lang="zh-CN" altLang="en-US" dirty="0"/>
            </a:p>
          </p:txBody>
        </p:sp>
        <p:sp>
          <p:nvSpPr>
            <p:cNvPr id="7" name="矩形 6"/>
            <p:cNvSpPr/>
            <p:nvPr/>
          </p:nvSpPr>
          <p:spPr>
            <a:xfrm>
              <a:off x="539552" y="2348880"/>
              <a:ext cx="139653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zh-CN" altLang="en-US" dirty="0">
                  <a:solidFill>
                    <a:srgbClr val="0000FF"/>
                  </a:solidFill>
                  <a:latin typeface="方正粗黑宋简体" charset="-122"/>
                  <a:ea typeface="方正粗黑宋简体" charset="-122"/>
                </a:rPr>
                <a:t>(4)耕作方式</a:t>
              </a:r>
              <a:endParaRPr lang="zh-CN" altLang="en-US" dirty="0"/>
            </a:p>
          </p:txBody>
        </p:sp>
        <p:sp>
          <p:nvSpPr>
            <p:cNvPr id="8" name="矩形 7"/>
            <p:cNvSpPr/>
            <p:nvPr/>
          </p:nvSpPr>
          <p:spPr>
            <a:xfrm>
              <a:off x="539552" y="2780928"/>
              <a:ext cx="139653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zh-CN" altLang="en-US" dirty="0">
                  <a:solidFill>
                    <a:srgbClr val="0000FF"/>
                  </a:solidFill>
                  <a:latin typeface="方正粗黑宋简体" charset="-122"/>
                  <a:ea typeface="方正粗黑宋简体" charset="-122"/>
                </a:rPr>
                <a:t>(5)土地制度</a:t>
              </a:r>
              <a:endParaRPr lang="zh-CN" altLang="en-US" dirty="0"/>
            </a:p>
          </p:txBody>
        </p:sp>
        <p:sp>
          <p:nvSpPr>
            <p:cNvPr id="9" name="矩形 8"/>
            <p:cNvSpPr/>
            <p:nvPr/>
          </p:nvSpPr>
          <p:spPr>
            <a:xfrm>
              <a:off x="539552" y="3284984"/>
              <a:ext cx="139653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zh-CN" altLang="en-US" dirty="0">
                  <a:solidFill>
                    <a:srgbClr val="0000FF"/>
                  </a:solidFill>
                  <a:latin typeface="方正粗黑宋简体" charset="-122"/>
                  <a:ea typeface="方正粗黑宋简体" charset="-122"/>
                </a:rPr>
                <a:t>(6)地位影响</a:t>
              </a:r>
              <a:endParaRPr lang="zh-CN" altLang="en-US" dirty="0"/>
            </a:p>
          </p:txBody>
        </p:sp>
        <p:sp>
          <p:nvSpPr>
            <p:cNvPr id="10" name="TextBox 9"/>
            <p:cNvSpPr txBox="1"/>
            <p:nvPr/>
          </p:nvSpPr>
          <p:spPr>
            <a:xfrm>
              <a:off x="1979712" y="1115452"/>
              <a:ext cx="65527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CN" altLang="en-US" dirty="0">
                  <a:latin typeface="方正粗黑宋简体" charset="-122"/>
                  <a:ea typeface="方正粗黑宋简体" charset="-122"/>
                </a:rPr>
                <a:t>源于多个中心，形成“南稻北粟”之特征</a:t>
              </a:r>
              <a:endParaRPr lang="zh-CN" altLang="en-US" dirty="0"/>
            </a:p>
          </p:txBody>
        </p:sp>
        <p:sp>
          <p:nvSpPr>
            <p:cNvPr id="11" name="矩形 10"/>
            <p:cNvSpPr/>
            <p:nvPr/>
          </p:nvSpPr>
          <p:spPr>
            <a:xfrm>
              <a:off x="1979712" y="1547500"/>
              <a:ext cx="65527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en-US" dirty="0">
                  <a:latin typeface="方正粗黑宋简体" charset="-122"/>
                  <a:ea typeface="方正粗黑宋简体" charset="-122"/>
                </a:rPr>
                <a:t>种植业为主，家畜饲养业为辅</a:t>
              </a:r>
              <a:endParaRPr lang="zh-CN" altLang="en-US" dirty="0"/>
            </a:p>
          </p:txBody>
        </p:sp>
        <p:sp>
          <p:nvSpPr>
            <p:cNvPr id="12" name="矩形 11"/>
            <p:cNvSpPr/>
            <p:nvPr/>
          </p:nvSpPr>
          <p:spPr>
            <a:xfrm>
              <a:off x="1979712" y="1916832"/>
              <a:ext cx="65527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en-US" dirty="0">
                  <a:latin typeface="方正粗黑宋简体" charset="-122"/>
                  <a:ea typeface="方正粗黑宋简体" charset="-122"/>
                </a:rPr>
                <a:t>家庭为单位、男耕女织、自给自足的小农经济是基本模式</a:t>
              </a:r>
              <a:endParaRPr lang="zh-CN" altLang="en-US" dirty="0"/>
            </a:p>
          </p:txBody>
        </p:sp>
        <p:sp>
          <p:nvSpPr>
            <p:cNvPr id="13" name="TextBox 12"/>
            <p:cNvSpPr txBox="1"/>
            <p:nvPr/>
          </p:nvSpPr>
          <p:spPr>
            <a:xfrm>
              <a:off x="1979712" y="2348880"/>
              <a:ext cx="65527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CN" altLang="en-US" dirty="0">
                  <a:latin typeface="方正粗黑宋简体" charset="-122"/>
                  <a:ea typeface="方正粗黑宋简体" charset="-122"/>
                </a:rPr>
                <a:t>铁犁牛耕为主要方式，春秋战国形成，唐朝曲辕犁标志成熟</a:t>
              </a:r>
              <a:endParaRPr lang="zh-CN" altLang="en-US" dirty="0"/>
            </a:p>
          </p:txBody>
        </p:sp>
        <p:sp>
          <p:nvSpPr>
            <p:cNvPr id="14" name="矩形 13"/>
            <p:cNvSpPr/>
            <p:nvPr/>
          </p:nvSpPr>
          <p:spPr>
            <a:xfrm>
              <a:off x="1979712" y="2780928"/>
              <a:ext cx="65527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en-US" dirty="0">
                  <a:latin typeface="方正粗黑宋简体" charset="-122"/>
                  <a:ea typeface="方正粗黑宋简体" charset="-122"/>
                </a:rPr>
                <a:t>封建地主土地私有制为主，多种形式并存</a:t>
              </a:r>
              <a:endParaRPr lang="zh-CN" altLang="en-US" dirty="0"/>
            </a:p>
          </p:txBody>
        </p:sp>
        <p:sp>
          <p:nvSpPr>
            <p:cNvPr id="15" name="矩形 14"/>
            <p:cNvSpPr/>
            <p:nvPr/>
          </p:nvSpPr>
          <p:spPr>
            <a:xfrm>
              <a:off x="1979712" y="3212976"/>
              <a:ext cx="655272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en-US" sz="1400" dirty="0">
                  <a:latin typeface="方正粗黑宋简体" charset="-122"/>
                  <a:ea typeface="方正粗黑宋简体" charset="-122"/>
                </a:rPr>
                <a:t>古代文明之基；封建社会后期日益阻碍分工与商品经济发展；近代成为阻碍生产力、工业文明发展的重要因素</a:t>
              </a:r>
              <a:endParaRPr lang="zh-CN" altLang="en-US" sz="1400" dirty="0"/>
            </a:p>
          </p:txBody>
        </p:sp>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标题 5"/>
          <p:cNvSpPr/>
          <p:nvPr/>
        </p:nvSpPr>
        <p:spPr>
          <a:xfrm>
            <a:off x="5591944" y="112688"/>
            <a:ext cx="4896544" cy="508000"/>
          </a:xfrm>
          <a:prstGeom prst="rect">
            <a:avLst/>
          </a:prstGeom>
        </p:spPr>
        <p:style>
          <a:lnRef idx="1">
            <a:schemeClr val="accent1"/>
          </a:lnRef>
          <a:fillRef idx="3">
            <a:schemeClr val="accent1"/>
          </a:fillRef>
          <a:effectRef idx="2">
            <a:schemeClr val="accent1"/>
          </a:effectRef>
          <a:fontRef idx="minor">
            <a:schemeClr val="lt1"/>
          </a:fontRef>
        </p:style>
        <p:txBody>
          <a:bodyPr/>
          <a:lstStyle/>
          <a:p>
            <a:pPr algn="ctr"/>
            <a:r>
              <a:rPr lang="zh-CN" altLang="en-US" b="1" dirty="0">
                <a:solidFill>
                  <a:schemeClr val="bg1"/>
                </a:solidFill>
                <a:latin typeface="Arial Black" panose="020B0A04020102020204" pitchFamily="34" charset="0"/>
                <a:ea typeface="微软雅黑" panose="020B0503020204020204" pitchFamily="34" charset="-122"/>
                <a:sym typeface="Arial Black" panose="020B0A04020102020204" pitchFamily="34" charset="0"/>
              </a:rPr>
              <a:t>古代商业：从严格控制到打破时空、相对宽松</a:t>
            </a:r>
            <a:endParaRPr lang="zh-CN" altLang="en-US" sz="1200" dirty="0">
              <a:solidFill>
                <a:schemeClr val="bg1"/>
              </a:solidFill>
              <a:latin typeface="Arial" panose="020B0604020202020204" pitchFamily="34" charset="0"/>
            </a:endParaRPr>
          </a:p>
        </p:txBody>
      </p:sp>
      <p:graphicFrame>
        <p:nvGraphicFramePr>
          <p:cNvPr id="10246" name="Group 6"/>
          <p:cNvGraphicFramePr>
            <a:graphicFrameLocks noGrp="1"/>
          </p:cNvGraphicFramePr>
          <p:nvPr/>
        </p:nvGraphicFramePr>
        <p:xfrm>
          <a:off x="1684339" y="765175"/>
          <a:ext cx="8834437" cy="5622926"/>
        </p:xfrm>
        <a:graphic>
          <a:graphicData uri="http://schemas.openxmlformats.org/drawingml/2006/table">
            <a:tbl>
              <a:tblPr/>
              <a:tblGrid>
                <a:gridCol w="819150">
                  <a:extLst>
                    <a:ext uri="{9D8B030D-6E8A-4147-A177-3AD203B41FA5}">
                      <a16:colId xmlns:a16="http://schemas.microsoft.com/office/drawing/2014/main" val="20000"/>
                    </a:ext>
                  </a:extLst>
                </a:gridCol>
                <a:gridCol w="1217612">
                  <a:extLst>
                    <a:ext uri="{9D8B030D-6E8A-4147-A177-3AD203B41FA5}">
                      <a16:colId xmlns:a16="http://schemas.microsoft.com/office/drawing/2014/main" val="20001"/>
                    </a:ext>
                  </a:extLst>
                </a:gridCol>
                <a:gridCol w="6797675">
                  <a:extLst>
                    <a:ext uri="{9D8B030D-6E8A-4147-A177-3AD203B41FA5}">
                      <a16:colId xmlns:a16="http://schemas.microsoft.com/office/drawing/2014/main" val="20002"/>
                    </a:ext>
                  </a:extLst>
                </a:gridCol>
              </a:tblGrid>
              <a:tr h="54610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时期</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rgbClr val="FFFF00"/>
                          </a:solidFill>
                          <a:effectLst/>
                          <a:latin typeface="宋体" panose="02010600030101010101" pitchFamily="2" charset="-122"/>
                          <a:ea typeface="宋体" panose="02010600030101010101" pitchFamily="2" charset="-122"/>
                          <a:sym typeface="Courier New" panose="02070309020205020404" pitchFamily="49" charset="0"/>
                        </a:rPr>
                        <a:t>阶段特点</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rgbClr val="000000"/>
                          </a:solidFill>
                          <a:effectLst/>
                          <a:highlight>
                            <a:srgbClr val="00FF00"/>
                          </a:highlight>
                          <a:latin typeface="Times New Roman" panose="02020603050405020304" pitchFamily="18" charset="0"/>
                          <a:ea typeface="微软雅黑" panose="020B0503020204020204" pitchFamily="34" charset="-122"/>
                          <a:sym typeface="Times New Roman" panose="02020603050405020304" pitchFamily="18" charset="0"/>
                        </a:rPr>
                        <a:t>发展历程</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extLst>
                  <a:ext uri="{0D108BD9-81ED-4DB2-BD59-A6C34878D82A}">
                    <a16:rowId xmlns:a16="http://schemas.microsoft.com/office/drawing/2014/main" val="10000"/>
                  </a:ext>
                </a:extLst>
              </a:tr>
              <a:tr h="83026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先秦</a:t>
                      </a:r>
                      <a:endParaRPr kumimoji="0" lang="zh-CN" altLang="en-US" sz="18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时期</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rgbClr val="FFFF00"/>
                          </a:solidFill>
                          <a:effectLst/>
                          <a:latin typeface="宋体" panose="02010600030101010101" pitchFamily="2" charset="-122"/>
                          <a:ea typeface="宋体" panose="02010600030101010101" pitchFamily="2" charset="-122"/>
                          <a:sym typeface="Courier New" panose="02070309020205020404" pitchFamily="49" charset="0"/>
                        </a:rPr>
                        <a:t>兴起发展</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71755" marR="0" lvl="0" indent="0" algn="l" defTabSz="914400" rtl="0" eaLnBrk="1" fontAlgn="base" latinLnBrk="0" hangingPunct="1">
                        <a:lnSpc>
                          <a:spcPct val="100000"/>
                        </a:lnSpc>
                        <a:spcBef>
                          <a:spcPct val="0"/>
                        </a:spcBef>
                        <a:spcAft>
                          <a:spcPct val="0"/>
                        </a:spcAft>
                        <a:buClrTx/>
                        <a:buSzTx/>
                        <a:buFontTx/>
                        <a:buNone/>
                      </a:pPr>
                      <a:r>
                        <a:rPr kumimoji="0" lang="en-US" sz="1800" b="1" i="0" u="none" strike="noStrike" cap="none" normalizeH="0" baseline="0" dirty="0">
                          <a:ln>
                            <a:noFill/>
                          </a:ln>
                          <a:solidFill>
                            <a:srgbClr val="FFFF00"/>
                          </a:solidFill>
                          <a:effectLst/>
                          <a:latin typeface="华文楷体" panose="02010600040101010101" pitchFamily="2" charset="-122"/>
                          <a:ea typeface="华文楷体" panose="02010600040101010101" pitchFamily="2" charset="-122"/>
                          <a:sym typeface="Courier New" panose="02070309020205020404" pitchFamily="49" charset="0"/>
                        </a:rPr>
                        <a:t>(1)</a:t>
                      </a:r>
                      <a:r>
                        <a:rPr kumimoji="0" lang="zh-CN" altLang="en-US" sz="1800" b="1" i="0" u="none" strike="noStrike" cap="none" normalizeH="0" baseline="0" dirty="0">
                          <a:ln>
                            <a:noFill/>
                          </a:ln>
                          <a:solidFill>
                            <a:srgbClr val="FFFF00"/>
                          </a:solidFill>
                          <a:effectLst/>
                          <a:latin typeface="华文楷体" panose="02010600040101010101" pitchFamily="2" charset="-122"/>
                          <a:ea typeface="华文楷体" panose="02010600040101010101" pitchFamily="2" charset="-122"/>
                          <a:sym typeface="Times New Roman" panose="02020603050405020304" pitchFamily="18" charset="0"/>
                        </a:rPr>
                        <a:t>商朝人善于经商，后世将从事商业活动的人称为</a:t>
                      </a:r>
                      <a:r>
                        <a:rPr kumimoji="0" lang="en-US" sz="1800" b="1" i="0" u="none" strike="noStrike" cap="none" normalizeH="0" baseline="0" dirty="0">
                          <a:ln>
                            <a:noFill/>
                          </a:ln>
                          <a:solidFill>
                            <a:srgbClr val="FFFF00"/>
                          </a:solidFill>
                          <a:effectLst/>
                          <a:latin typeface="华文楷体" panose="02010600040101010101" pitchFamily="2" charset="-122"/>
                          <a:ea typeface="华文楷体" panose="02010600040101010101" pitchFamily="2" charset="-122"/>
                          <a:sym typeface="Times New Roman" panose="02020603050405020304" pitchFamily="18" charset="0"/>
                        </a:rPr>
                        <a:t>“</a:t>
                      </a:r>
                      <a:r>
                        <a:rPr kumimoji="0" lang="zh-CN" altLang="en-US" sz="1800" b="1" i="0" u="none" strike="noStrike" cap="none" normalizeH="0" baseline="0" dirty="0">
                          <a:ln>
                            <a:noFill/>
                          </a:ln>
                          <a:solidFill>
                            <a:srgbClr val="FFFF00"/>
                          </a:solidFill>
                          <a:effectLst/>
                          <a:latin typeface="华文楷体" panose="02010600040101010101" pitchFamily="2" charset="-122"/>
                          <a:ea typeface="华文楷体" panose="02010600040101010101" pitchFamily="2" charset="-122"/>
                          <a:sym typeface="Times New Roman" panose="02020603050405020304" pitchFamily="18" charset="0"/>
                        </a:rPr>
                        <a:t>商人</a:t>
                      </a:r>
                      <a:r>
                        <a:rPr kumimoji="0" lang="en-US" sz="1800" b="1" i="0" u="none" strike="noStrike" cap="none" normalizeH="0" baseline="0" dirty="0">
                          <a:ln>
                            <a:noFill/>
                          </a:ln>
                          <a:solidFill>
                            <a:srgbClr val="FFFF00"/>
                          </a:solidFill>
                          <a:effectLst/>
                          <a:latin typeface="华文楷体" panose="02010600040101010101" pitchFamily="2" charset="-122"/>
                          <a:ea typeface="华文楷体" panose="02010600040101010101" pitchFamily="2" charset="-122"/>
                          <a:sym typeface="Times New Roman" panose="02020603050405020304" pitchFamily="18" charset="0"/>
                        </a:rPr>
                        <a:t>”</a:t>
                      </a:r>
                      <a:endParaRPr kumimoji="0" lang="en-US" sz="1600" b="1" i="0" u="none" strike="noStrike" cap="none" normalizeH="0" baseline="0" dirty="0">
                        <a:ln>
                          <a:noFill/>
                        </a:ln>
                        <a:solidFill>
                          <a:srgbClr val="FFFF00"/>
                        </a:solidFill>
                        <a:effectLst/>
                        <a:latin typeface="华文楷体" panose="02010600040101010101" pitchFamily="2" charset="-122"/>
                        <a:ea typeface="华文楷体" panose="02010600040101010101" pitchFamily="2" charset="-122"/>
                        <a:sym typeface="Times New Roman" panose="02020603050405020304" pitchFamily="18" charset="0"/>
                      </a:endParaRPr>
                    </a:p>
                    <a:p>
                      <a:pPr marL="71755" marR="0" lvl="0" indent="0" algn="l" defTabSz="914400" rtl="0" eaLnBrk="1" fontAlgn="base" latinLnBrk="0" hangingPunct="1">
                        <a:lnSpc>
                          <a:spcPct val="100000"/>
                        </a:lnSpc>
                        <a:spcBef>
                          <a:spcPct val="0"/>
                        </a:spcBef>
                        <a:spcAft>
                          <a:spcPct val="0"/>
                        </a:spcAft>
                        <a:buClrTx/>
                        <a:buSzTx/>
                        <a:buFontTx/>
                        <a:buNone/>
                      </a:pPr>
                      <a:r>
                        <a:rPr kumimoji="0" lang="en-US" sz="1800" b="1" i="0" u="none" strike="noStrike" cap="none" normalizeH="0" baseline="0" dirty="0">
                          <a:ln>
                            <a:noFill/>
                          </a:ln>
                          <a:solidFill>
                            <a:srgbClr val="FFFF00"/>
                          </a:solidFill>
                          <a:effectLst/>
                          <a:latin typeface="华文楷体" panose="02010600040101010101" pitchFamily="2" charset="-122"/>
                          <a:ea typeface="华文楷体" panose="02010600040101010101" pitchFamily="2" charset="-122"/>
                          <a:sym typeface="Courier New" panose="02070309020205020404" pitchFamily="49" charset="0"/>
                        </a:rPr>
                        <a:t>(2)</a:t>
                      </a:r>
                      <a:r>
                        <a:rPr kumimoji="0" lang="zh-CN" altLang="en-US" sz="1800" b="1" i="0" u="none" strike="noStrike" cap="none" normalizeH="0" baseline="0" dirty="0">
                          <a:ln>
                            <a:noFill/>
                          </a:ln>
                          <a:solidFill>
                            <a:srgbClr val="FFFF00"/>
                          </a:solidFill>
                          <a:effectLst/>
                          <a:latin typeface="华文楷体" panose="02010600040101010101" pitchFamily="2" charset="-122"/>
                          <a:ea typeface="华文楷体" panose="02010600040101010101" pitchFamily="2" charset="-122"/>
                          <a:sym typeface="Times New Roman" panose="02020603050405020304" pitchFamily="18" charset="0"/>
                        </a:rPr>
                        <a:t>春秋战国，出现许多富足巨商和城市</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extLst>
                  <a:ext uri="{0D108BD9-81ED-4DB2-BD59-A6C34878D82A}">
                    <a16:rowId xmlns:a16="http://schemas.microsoft.com/office/drawing/2014/main" val="10001"/>
                  </a:ext>
                </a:extLst>
              </a:tr>
              <a:tr h="89376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秦汉</a:t>
                      </a:r>
                      <a:endParaRPr kumimoji="0" lang="zh-CN" altLang="en-US" sz="18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时期</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rgbClr val="FFFF00"/>
                          </a:solidFill>
                          <a:effectLst/>
                          <a:latin typeface="宋体" panose="02010600030101010101" pitchFamily="2" charset="-122"/>
                          <a:ea typeface="宋体" panose="02010600030101010101" pitchFamily="2" charset="-122"/>
                          <a:sym typeface="Courier New" panose="02070309020205020404" pitchFamily="49" charset="0"/>
                        </a:rPr>
                        <a:t>重农抑商步履维艰</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71755" marR="0" lvl="0" indent="0" algn="l" defTabSz="914400" rtl="0" eaLnBrk="1" fontAlgn="base" latinLnBrk="0" hangingPunct="1">
                        <a:lnSpc>
                          <a:spcPct val="100000"/>
                        </a:lnSpc>
                        <a:spcBef>
                          <a:spcPct val="0"/>
                        </a:spcBef>
                        <a:spcAft>
                          <a:spcPct val="0"/>
                        </a:spcAft>
                        <a:buClrTx/>
                        <a:buSzTx/>
                        <a:buFontTx/>
                        <a:buNone/>
                      </a:pPr>
                      <a:r>
                        <a:rPr kumimoji="0" 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Courier New" panose="02070309020205020404" pitchFamily="49" charset="0"/>
                        </a:rPr>
                        <a:t>(1)</a:t>
                      </a: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Courier New" panose="02070309020205020404" pitchFamily="49" charset="0"/>
                        </a:rPr>
                        <a:t>实行</a:t>
                      </a: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重农抑商政策，抑制商人、时空限制、商业官营</a:t>
                      </a:r>
                    </a:p>
                    <a:p>
                      <a:pPr marL="71755" marR="0" lvl="0" indent="0" algn="l" defTabSz="914400" rtl="0" eaLnBrk="1" fontAlgn="base" latinLnBrk="0" hangingPunct="1">
                        <a:lnSpc>
                          <a:spcPct val="100000"/>
                        </a:lnSpc>
                        <a:spcBef>
                          <a:spcPct val="0"/>
                        </a:spcBef>
                        <a:spcAft>
                          <a:spcPct val="0"/>
                        </a:spcAft>
                        <a:buClrTx/>
                        <a:buSzTx/>
                        <a:buFontTx/>
                        <a:buNone/>
                      </a:pPr>
                      <a:r>
                        <a:rPr kumimoji="0" 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Courier New" panose="02070309020205020404" pitchFamily="49" charset="0"/>
                        </a:rPr>
                        <a:t>(2)</a:t>
                      </a: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商业发展总体水平不高，但还是有所发展</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隋唐</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时期</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rgbClr val="FFFF00"/>
                          </a:solidFill>
                          <a:effectLst/>
                          <a:latin typeface="宋体" panose="02010600030101010101" pitchFamily="2" charset="-122"/>
                          <a:ea typeface="宋体" panose="02010600030101010101" pitchFamily="2" charset="-122"/>
                          <a:sym typeface="Courier New" panose="02070309020205020404" pitchFamily="49" charset="0"/>
                        </a:rPr>
                        <a:t>范围扩大贸易繁荣</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(1)长安、洛阳、扬州、杭州等城市商业繁荣</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(2)草市、夜市发展起来</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(3)出现柜坊和飞钱</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extLst>
                  <a:ext uri="{0D108BD9-81ED-4DB2-BD59-A6C34878D82A}">
                    <a16:rowId xmlns:a16="http://schemas.microsoft.com/office/drawing/2014/main" val="10003"/>
                  </a:ext>
                </a:extLst>
              </a:tr>
              <a:tr h="121920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宋元</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时期</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rgbClr val="FFFF00"/>
                          </a:solidFill>
                          <a:effectLst/>
                          <a:latin typeface="宋体" panose="02010600030101010101" pitchFamily="2" charset="-122"/>
                          <a:ea typeface="宋体" panose="02010600030101010101" pitchFamily="2" charset="-122"/>
                          <a:sym typeface="Courier New" panose="02070309020205020404" pitchFamily="49" charset="0"/>
                        </a:rPr>
                        <a:t>打破时空空前繁荣</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(1)宅屋街道，草市、夜市、晓市、庙会集市繁荣</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(2)出现最早的纸币“交子”</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(3)商税收入成为政府的重要财源</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(4)宋东京繁华、元大都国际性商业大都会</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extLst>
                  <a:ext uri="{0D108BD9-81ED-4DB2-BD59-A6C34878D82A}">
                    <a16:rowId xmlns:a16="http://schemas.microsoft.com/office/drawing/2014/main" val="10004"/>
                  </a:ext>
                </a:extLst>
              </a:tr>
              <a:tr h="121920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明清</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sym typeface="Times New Roman" panose="02020603050405020304" pitchFamily="18" charset="0"/>
                        </a:rPr>
                        <a:t>时期</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rgbClr val="FFFF00"/>
                          </a:solidFill>
                          <a:effectLst/>
                          <a:latin typeface="宋体" panose="02010600030101010101" pitchFamily="2" charset="-122"/>
                          <a:ea typeface="宋体" panose="02010600030101010101" pitchFamily="2" charset="-122"/>
                          <a:sym typeface="Courier New" panose="02070309020205020404" pitchFamily="49" charset="0"/>
                        </a:rPr>
                        <a:t>高度繁荣商帮出现</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(1)大量农副产品棉、茶、染料等进入市场</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(2)白银称为流通货币；出现地域“商帮”如徽商和晋商</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kern="1200" cap="none" normalizeH="0" baseline="0" dirty="0">
                          <a:ln>
                            <a:noFill/>
                          </a:ln>
                          <a:solidFill>
                            <a:srgbClr val="FFFF00"/>
                          </a:solidFill>
                          <a:effectLst/>
                          <a:latin typeface="华文楷体" panose="02010600040101010101" pitchFamily="2" charset="-122"/>
                          <a:ea typeface="华文楷体" panose="02010600040101010101" pitchFamily="2" charset="-122"/>
                          <a:cs typeface="+mn-cs"/>
                          <a:sym typeface="Times New Roman" panose="02020603050405020304" pitchFamily="18" charset="0"/>
                        </a:rPr>
                        <a:t>(3)商业市镇繁荣（4)江南出现资本主义萌芽</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convex"/>
                      <a:lightRig rig="flood" dir="t"/>
                    </a:cell3D>
                    <a:solidFill>
                      <a:schemeClr val="tx2">
                        <a:lumMod val="40000"/>
                        <a:lumOff val="60000"/>
                      </a:schemeClr>
                    </a:solidFill>
                  </a:tcPr>
                </a:tc>
                <a:extLst>
                  <a:ext uri="{0D108BD9-81ED-4DB2-BD59-A6C34878D82A}">
                    <a16:rowId xmlns:a16="http://schemas.microsoft.com/office/drawing/2014/main" val="10005"/>
                  </a:ext>
                </a:extLst>
              </a:tr>
            </a:tbl>
          </a:graphicData>
        </a:graphic>
      </p:graphicFrame>
      <p:sp>
        <p:nvSpPr>
          <p:cNvPr id="7" name="标题 1"/>
          <p:cNvSpPr txBox="1"/>
          <p:nvPr/>
        </p:nvSpPr>
        <p:spPr>
          <a:xfrm>
            <a:off x="1524000" y="116632"/>
            <a:ext cx="3960440" cy="504056"/>
          </a:xfrm>
          <a:prstGeom prst="rect">
            <a:avLst/>
          </a:prstGeom>
        </p:spPr>
        <p:style>
          <a:lnRef idx="3">
            <a:schemeClr val="lt1"/>
          </a:lnRef>
          <a:fillRef idx="1">
            <a:schemeClr val="accent2"/>
          </a:fillRef>
          <a:effectRef idx="1">
            <a:schemeClr val="accent2"/>
          </a:effectRef>
          <a:fontRef idx="minor">
            <a:schemeClr val="lt1"/>
          </a:fontRef>
        </p:style>
        <p:txBody>
          <a:bodyPr/>
          <a:lstStyle/>
          <a:p>
            <a:pPr>
              <a:spcBef>
                <a:spcPct val="0"/>
              </a:spcBef>
              <a:defRPr/>
            </a:pPr>
            <a:r>
              <a:rPr lang="en-US" altLang="zh-CN" sz="2800" dirty="0">
                <a:solidFill>
                  <a:srgbClr val="2D2DFF"/>
                </a:solidFill>
                <a:latin typeface="华文行楷" panose="02010800040101010101" pitchFamily="2" charset="-122"/>
                <a:ea typeface="华文行楷" panose="02010800040101010101" pitchFamily="2" charset="-122"/>
              </a:rPr>
              <a:t>1</a:t>
            </a:r>
            <a:r>
              <a:rPr lang="zh-CN" altLang="en-US" sz="2800" dirty="0">
                <a:solidFill>
                  <a:srgbClr val="2D2DFF"/>
                </a:solidFill>
                <a:latin typeface="华文行楷" panose="02010800040101010101" pitchFamily="2" charset="-122"/>
                <a:ea typeface="华文行楷" panose="02010800040101010101" pitchFamily="2" charset="-122"/>
              </a:rPr>
              <a:t>、按照时间构建（</a:t>
            </a:r>
            <a:r>
              <a:rPr lang="en-US" altLang="zh-CN" sz="2800" dirty="0">
                <a:solidFill>
                  <a:srgbClr val="2D2DFF"/>
                </a:solidFill>
                <a:latin typeface="华文行楷" panose="02010800040101010101" pitchFamily="2" charset="-122"/>
                <a:ea typeface="华文行楷" panose="02010800040101010101" pitchFamily="2" charset="-122"/>
              </a:rPr>
              <a:t>3</a:t>
            </a:r>
            <a:r>
              <a:rPr lang="zh-CN" altLang="en-US" sz="2800" dirty="0">
                <a:solidFill>
                  <a:srgbClr val="2D2DFF"/>
                </a:solidFill>
                <a:latin typeface="华文行楷" panose="02010800040101010101" pitchFamily="2" charset="-122"/>
                <a:ea typeface="华文行楷" panose="02010800040101010101" pitchFamily="2" charset="-122"/>
              </a:rPr>
              <a:t>）</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标题 1"/>
          <p:cNvSpPr txBox="1"/>
          <p:nvPr/>
        </p:nvSpPr>
        <p:spPr>
          <a:xfrm>
            <a:off x="1801180" y="167810"/>
            <a:ext cx="8301608" cy="796950"/>
          </a:xfrm>
          <a:prstGeom prst="rect">
            <a:avLst/>
          </a:prstGeom>
        </p:spPr>
        <p:style>
          <a:lnRef idx="3">
            <a:schemeClr val="lt1"/>
          </a:lnRef>
          <a:fillRef idx="1">
            <a:schemeClr val="accent2"/>
          </a:fillRef>
          <a:effectRef idx="1">
            <a:schemeClr val="accent2"/>
          </a:effectRef>
          <a:fontRef idx="minor">
            <a:schemeClr val="lt1"/>
          </a:fontRef>
        </p:style>
        <p:txBody>
          <a:bodyPr/>
          <a:lstStyle/>
          <a:p>
            <a:pPr algn="ctr">
              <a:spcBef>
                <a:spcPct val="0"/>
              </a:spcBef>
              <a:defRPr/>
            </a:pPr>
            <a:r>
              <a:rPr lang="en-US" altLang="zh-CN" sz="4400" dirty="0">
                <a:solidFill>
                  <a:srgbClr val="2D2DFF"/>
                </a:solidFill>
                <a:latin typeface="华文行楷" panose="02010800040101010101" pitchFamily="2" charset="-122"/>
                <a:ea typeface="华文行楷" panose="02010800040101010101" pitchFamily="2" charset="-122"/>
              </a:rPr>
              <a:t>2</a:t>
            </a:r>
            <a:r>
              <a:rPr lang="zh-CN" altLang="en-US" sz="4400" dirty="0">
                <a:solidFill>
                  <a:srgbClr val="2D2DFF"/>
                </a:solidFill>
                <a:latin typeface="华文行楷" panose="02010800040101010101" pitchFamily="2" charset="-122"/>
                <a:ea typeface="华文行楷" panose="02010800040101010101" pitchFamily="2" charset="-122"/>
              </a:rPr>
              <a:t>、按照地点构建</a:t>
            </a:r>
            <a:r>
              <a:rPr lang="en-US" altLang="zh-CN" sz="4400" dirty="0">
                <a:solidFill>
                  <a:srgbClr val="2D2DFF"/>
                </a:solidFill>
                <a:latin typeface="华文行楷" panose="02010800040101010101" pitchFamily="2" charset="-122"/>
                <a:ea typeface="华文行楷" panose="02010800040101010101" pitchFamily="2" charset="-122"/>
              </a:rPr>
              <a:t>-</a:t>
            </a:r>
            <a:r>
              <a:rPr lang="zh-CN" altLang="en-US" sz="4400" dirty="0">
                <a:solidFill>
                  <a:srgbClr val="2D2DFF"/>
                </a:solidFill>
                <a:latin typeface="华文行楷" panose="02010800040101010101" pitchFamily="2" charset="-122"/>
                <a:ea typeface="华文行楷" panose="02010800040101010101" pitchFamily="2" charset="-122"/>
              </a:rPr>
              <a:t>强化时空观念</a:t>
            </a:r>
          </a:p>
        </p:txBody>
      </p:sp>
      <p:sp>
        <p:nvSpPr>
          <p:cNvPr id="3" name="TextBox 2"/>
          <p:cNvSpPr txBox="1"/>
          <p:nvPr/>
        </p:nvSpPr>
        <p:spPr>
          <a:xfrm>
            <a:off x="1991544" y="1124744"/>
            <a:ext cx="2808312" cy="40011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latin typeface="黑体" panose="02010609060101010101" pitchFamily="49" charset="-122"/>
                <a:ea typeface="黑体" panose="02010609060101010101" pitchFamily="49" charset="-122"/>
              </a:rPr>
              <a:t>毛泽东思想形成与发展</a:t>
            </a:r>
          </a:p>
        </p:txBody>
      </p:sp>
      <p:grpSp>
        <p:nvGrpSpPr>
          <p:cNvPr id="44" name="组合 43"/>
          <p:cNvGrpSpPr/>
          <p:nvPr/>
        </p:nvGrpSpPr>
        <p:grpSpPr>
          <a:xfrm>
            <a:off x="8051250" y="1916832"/>
            <a:ext cx="2239799" cy="1944216"/>
            <a:chOff x="6527249" y="1916832"/>
            <a:chExt cx="2239799" cy="1944216"/>
          </a:xfrm>
        </p:grpSpPr>
        <p:sp>
          <p:nvSpPr>
            <p:cNvPr id="28" name="TextBox 27"/>
            <p:cNvSpPr txBox="1"/>
            <p:nvPr/>
          </p:nvSpPr>
          <p:spPr>
            <a:xfrm>
              <a:off x="7236296" y="1916832"/>
              <a:ext cx="720080" cy="40011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latin typeface="黑体" panose="02010609060101010101" pitchFamily="49" charset="-122"/>
                  <a:ea typeface="黑体" panose="02010609060101010101" pitchFamily="49" charset="-122"/>
                </a:rPr>
                <a:t>发展</a:t>
              </a:r>
            </a:p>
          </p:txBody>
        </p:sp>
        <p:sp>
          <p:nvSpPr>
            <p:cNvPr id="39" name="TextBox 38"/>
            <p:cNvSpPr txBox="1"/>
            <p:nvPr/>
          </p:nvSpPr>
          <p:spPr>
            <a:xfrm>
              <a:off x="6527249" y="2348880"/>
              <a:ext cx="738664" cy="1512168"/>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dirty="0"/>
                <a:t>提出人民民主专政理论</a:t>
              </a:r>
            </a:p>
          </p:txBody>
        </p:sp>
        <p:sp>
          <p:nvSpPr>
            <p:cNvPr id="40" name="TextBox 39"/>
            <p:cNvSpPr txBox="1"/>
            <p:nvPr/>
          </p:nvSpPr>
          <p:spPr>
            <a:xfrm>
              <a:off x="7308304" y="2348880"/>
              <a:ext cx="738664" cy="1512168"/>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dirty="0"/>
                <a:t>工业化与社会改造并举理论</a:t>
              </a:r>
            </a:p>
          </p:txBody>
        </p:sp>
        <p:sp>
          <p:nvSpPr>
            <p:cNvPr id="41" name="TextBox 40"/>
            <p:cNvSpPr txBox="1"/>
            <p:nvPr/>
          </p:nvSpPr>
          <p:spPr>
            <a:xfrm>
              <a:off x="8028384" y="2348880"/>
              <a:ext cx="738664" cy="1512168"/>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dirty="0"/>
                <a:t>适应国情的工业化道路理论</a:t>
              </a:r>
            </a:p>
          </p:txBody>
        </p:sp>
      </p:grpSp>
      <p:cxnSp>
        <p:nvCxnSpPr>
          <p:cNvPr id="61" name="曲线连接符 60"/>
          <p:cNvCxnSpPr>
            <a:endCxn id="19" idx="3"/>
          </p:cNvCxnSpPr>
          <p:nvPr/>
        </p:nvCxnSpPr>
        <p:spPr>
          <a:xfrm rot="16200000" flipV="1">
            <a:off x="2999656" y="2852936"/>
            <a:ext cx="1872208" cy="1008112"/>
          </a:xfrm>
          <a:prstGeom prst="curvedConnector2">
            <a:avLst/>
          </a:prstGeom>
          <a:ln>
            <a:tailEnd type="arrow"/>
          </a:ln>
        </p:spPr>
        <p:style>
          <a:lnRef idx="3">
            <a:schemeClr val="accent2"/>
          </a:lnRef>
          <a:fillRef idx="0">
            <a:schemeClr val="accent2"/>
          </a:fillRef>
          <a:effectRef idx="2">
            <a:schemeClr val="accent2"/>
          </a:effectRef>
          <a:fontRef idx="minor">
            <a:schemeClr val="tx1"/>
          </a:fontRef>
        </p:style>
      </p:cxnSp>
      <p:grpSp>
        <p:nvGrpSpPr>
          <p:cNvPr id="79" name="组合 78"/>
          <p:cNvGrpSpPr/>
          <p:nvPr/>
        </p:nvGrpSpPr>
        <p:grpSpPr>
          <a:xfrm>
            <a:off x="2207568" y="1412776"/>
            <a:ext cx="7200800" cy="5301208"/>
            <a:chOff x="683568" y="1412776"/>
            <a:chExt cx="7200800" cy="5301208"/>
          </a:xfrm>
        </p:grpSpPr>
        <p:sp>
          <p:nvSpPr>
            <p:cNvPr id="17" name="圆角矩形标注 16"/>
            <p:cNvSpPr/>
            <p:nvPr/>
          </p:nvSpPr>
          <p:spPr>
            <a:xfrm>
              <a:off x="7164288" y="1412776"/>
              <a:ext cx="720080" cy="4320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北京</a:t>
              </a:r>
            </a:p>
          </p:txBody>
        </p:sp>
        <p:grpSp>
          <p:nvGrpSpPr>
            <p:cNvPr id="45" name="组合 44"/>
            <p:cNvGrpSpPr/>
            <p:nvPr/>
          </p:nvGrpSpPr>
          <p:grpSpPr>
            <a:xfrm>
              <a:off x="5396607" y="4437112"/>
              <a:ext cx="1303114" cy="2276872"/>
              <a:chOff x="5396607" y="4437112"/>
              <a:chExt cx="1303114" cy="2276872"/>
            </a:xfrm>
          </p:grpSpPr>
          <p:sp>
            <p:nvSpPr>
              <p:cNvPr id="20" name="圆角矩形标注 19"/>
              <p:cNvSpPr/>
              <p:nvPr/>
            </p:nvSpPr>
            <p:spPr>
              <a:xfrm>
                <a:off x="5580112" y="4437112"/>
                <a:ext cx="936104" cy="4320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井冈山</a:t>
                </a:r>
              </a:p>
            </p:txBody>
          </p:sp>
          <p:sp>
            <p:nvSpPr>
              <p:cNvPr id="24" name="TextBox 23"/>
              <p:cNvSpPr txBox="1"/>
              <p:nvPr/>
            </p:nvSpPr>
            <p:spPr>
              <a:xfrm>
                <a:off x="5652120" y="5013176"/>
                <a:ext cx="720080" cy="40011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latin typeface="黑体" panose="02010609060101010101" pitchFamily="49" charset="-122"/>
                    <a:ea typeface="黑体" panose="02010609060101010101" pitchFamily="49" charset="-122"/>
                  </a:rPr>
                  <a:t>形成</a:t>
                </a:r>
              </a:p>
            </p:txBody>
          </p:sp>
          <p:sp>
            <p:nvSpPr>
              <p:cNvPr id="30" name="TextBox 29"/>
              <p:cNvSpPr txBox="1"/>
              <p:nvPr/>
            </p:nvSpPr>
            <p:spPr>
              <a:xfrm>
                <a:off x="5396607" y="5445224"/>
                <a:ext cx="615553" cy="126876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sz="1400" b="1" dirty="0"/>
                  <a:t>农村包围城市（理论）</a:t>
                </a:r>
              </a:p>
            </p:txBody>
          </p:sp>
          <p:sp>
            <p:nvSpPr>
              <p:cNvPr id="31" name="TextBox 30"/>
              <p:cNvSpPr txBox="1"/>
              <p:nvPr/>
            </p:nvSpPr>
            <p:spPr>
              <a:xfrm>
                <a:off x="6084168" y="5445224"/>
                <a:ext cx="615553" cy="126876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sz="1400" b="1" dirty="0"/>
                  <a:t>工农武装割据（实践）</a:t>
                </a:r>
              </a:p>
            </p:txBody>
          </p:sp>
        </p:grpSp>
        <p:grpSp>
          <p:nvGrpSpPr>
            <p:cNvPr id="46" name="组合 45"/>
            <p:cNvGrpSpPr/>
            <p:nvPr/>
          </p:nvGrpSpPr>
          <p:grpSpPr>
            <a:xfrm>
              <a:off x="2555776" y="4365104"/>
              <a:ext cx="1224136" cy="2276872"/>
              <a:chOff x="2555776" y="4365104"/>
              <a:chExt cx="1224136" cy="2276872"/>
            </a:xfrm>
          </p:grpSpPr>
          <p:sp>
            <p:nvSpPr>
              <p:cNvPr id="21" name="圆角矩形标注 20"/>
              <p:cNvSpPr/>
              <p:nvPr/>
            </p:nvSpPr>
            <p:spPr>
              <a:xfrm>
                <a:off x="2771800" y="4365104"/>
                <a:ext cx="720080" cy="4320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遵义</a:t>
                </a:r>
              </a:p>
            </p:txBody>
          </p:sp>
          <p:sp>
            <p:nvSpPr>
              <p:cNvPr id="25" name="TextBox 24"/>
              <p:cNvSpPr txBox="1"/>
              <p:nvPr/>
            </p:nvSpPr>
            <p:spPr>
              <a:xfrm>
                <a:off x="2555776" y="4941168"/>
                <a:ext cx="1224136" cy="40011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latin typeface="黑体" panose="02010609060101010101" pitchFamily="49" charset="-122"/>
                    <a:ea typeface="黑体" panose="02010609060101010101" pitchFamily="49" charset="-122"/>
                  </a:rPr>
                  <a:t>领导核心</a:t>
                </a:r>
              </a:p>
            </p:txBody>
          </p:sp>
          <p:sp>
            <p:nvSpPr>
              <p:cNvPr id="32" name="TextBox 31"/>
              <p:cNvSpPr txBox="1"/>
              <p:nvPr/>
            </p:nvSpPr>
            <p:spPr>
              <a:xfrm>
                <a:off x="3275856" y="5373216"/>
                <a:ext cx="461665" cy="126876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dirty="0"/>
                  <a:t>党成熟标志</a:t>
                </a:r>
              </a:p>
            </p:txBody>
          </p:sp>
          <p:sp>
            <p:nvSpPr>
              <p:cNvPr id="33" name="TextBox 32"/>
              <p:cNvSpPr txBox="1"/>
              <p:nvPr/>
            </p:nvSpPr>
            <p:spPr>
              <a:xfrm>
                <a:off x="2688759" y="5373216"/>
                <a:ext cx="461665" cy="126876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dirty="0"/>
                  <a:t>革命转折点</a:t>
                </a:r>
              </a:p>
            </p:txBody>
          </p:sp>
        </p:grpSp>
        <p:grpSp>
          <p:nvGrpSpPr>
            <p:cNvPr id="42" name="组合 41"/>
            <p:cNvGrpSpPr/>
            <p:nvPr/>
          </p:nvGrpSpPr>
          <p:grpSpPr>
            <a:xfrm>
              <a:off x="683568" y="2204864"/>
              <a:ext cx="1469777" cy="2204864"/>
              <a:chOff x="1331640" y="2204864"/>
              <a:chExt cx="1469777" cy="2204864"/>
            </a:xfrm>
          </p:grpSpPr>
          <p:sp>
            <p:nvSpPr>
              <p:cNvPr id="19" name="圆角矩形标注 18"/>
              <p:cNvSpPr/>
              <p:nvPr/>
            </p:nvSpPr>
            <p:spPr>
              <a:xfrm>
                <a:off x="1835696" y="2204864"/>
                <a:ext cx="720080" cy="4320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延安</a:t>
                </a:r>
              </a:p>
            </p:txBody>
          </p:sp>
          <p:sp>
            <p:nvSpPr>
              <p:cNvPr id="26" name="TextBox 25"/>
              <p:cNvSpPr txBox="1"/>
              <p:nvPr/>
            </p:nvSpPr>
            <p:spPr>
              <a:xfrm>
                <a:off x="1763688" y="2708920"/>
                <a:ext cx="720080" cy="40011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latin typeface="黑体" panose="02010609060101010101" pitchFamily="49" charset="-122"/>
                    <a:ea typeface="黑体" panose="02010609060101010101" pitchFamily="49" charset="-122"/>
                  </a:rPr>
                  <a:t>成熟</a:t>
                </a:r>
              </a:p>
            </p:txBody>
          </p:sp>
          <p:sp>
            <p:nvSpPr>
              <p:cNvPr id="34" name="TextBox 33"/>
              <p:cNvSpPr txBox="1"/>
              <p:nvPr/>
            </p:nvSpPr>
            <p:spPr>
              <a:xfrm>
                <a:off x="1835696" y="3140968"/>
                <a:ext cx="461665" cy="126876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dirty="0"/>
                  <a:t>革命两步走</a:t>
                </a:r>
              </a:p>
            </p:txBody>
          </p:sp>
          <p:sp>
            <p:nvSpPr>
              <p:cNvPr id="35" name="TextBox 34"/>
              <p:cNvSpPr txBox="1"/>
              <p:nvPr/>
            </p:nvSpPr>
            <p:spPr>
              <a:xfrm>
                <a:off x="1331640" y="3140968"/>
                <a:ext cx="461665" cy="126876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dirty="0"/>
                  <a:t>新民主义论</a:t>
                </a:r>
              </a:p>
            </p:txBody>
          </p:sp>
          <p:sp>
            <p:nvSpPr>
              <p:cNvPr id="36" name="TextBox 35"/>
              <p:cNvSpPr txBox="1"/>
              <p:nvPr/>
            </p:nvSpPr>
            <p:spPr>
              <a:xfrm>
                <a:off x="2339752" y="3140968"/>
                <a:ext cx="461665" cy="126876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dirty="0"/>
                  <a:t>成指导思想</a:t>
                </a:r>
              </a:p>
            </p:txBody>
          </p:sp>
        </p:grpSp>
        <p:grpSp>
          <p:nvGrpSpPr>
            <p:cNvPr id="43" name="组合 42"/>
            <p:cNvGrpSpPr/>
            <p:nvPr/>
          </p:nvGrpSpPr>
          <p:grpSpPr>
            <a:xfrm>
              <a:off x="4283968" y="1700808"/>
              <a:ext cx="1080120" cy="2204864"/>
              <a:chOff x="4283968" y="1700808"/>
              <a:chExt cx="1080120" cy="2204864"/>
            </a:xfrm>
          </p:grpSpPr>
          <p:sp>
            <p:nvSpPr>
              <p:cNvPr id="18" name="圆角矩形标注 17"/>
              <p:cNvSpPr/>
              <p:nvPr/>
            </p:nvSpPr>
            <p:spPr>
              <a:xfrm>
                <a:off x="4427984" y="1700808"/>
                <a:ext cx="936104" cy="4320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西柏坡</a:t>
                </a:r>
              </a:p>
            </p:txBody>
          </p:sp>
          <p:sp>
            <p:nvSpPr>
              <p:cNvPr id="27" name="TextBox 26"/>
              <p:cNvSpPr txBox="1"/>
              <p:nvPr/>
            </p:nvSpPr>
            <p:spPr>
              <a:xfrm>
                <a:off x="4499992" y="2204864"/>
                <a:ext cx="720080" cy="40011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latin typeface="黑体" panose="02010609060101010101" pitchFamily="49" charset="-122"/>
                    <a:ea typeface="黑体" panose="02010609060101010101" pitchFamily="49" charset="-122"/>
                  </a:rPr>
                  <a:t>深化</a:t>
                </a:r>
              </a:p>
            </p:txBody>
          </p:sp>
          <p:sp>
            <p:nvSpPr>
              <p:cNvPr id="37" name="TextBox 36"/>
              <p:cNvSpPr txBox="1"/>
              <p:nvPr/>
            </p:nvSpPr>
            <p:spPr>
              <a:xfrm>
                <a:off x="4860032" y="2636912"/>
                <a:ext cx="461665" cy="126876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dirty="0"/>
                  <a:t>重心转移</a:t>
                </a:r>
              </a:p>
            </p:txBody>
          </p:sp>
          <p:sp>
            <p:nvSpPr>
              <p:cNvPr id="38" name="TextBox 37"/>
              <p:cNvSpPr txBox="1"/>
              <p:nvPr/>
            </p:nvSpPr>
            <p:spPr>
              <a:xfrm>
                <a:off x="4283968" y="2636912"/>
                <a:ext cx="461665" cy="126876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dirty="0"/>
                  <a:t>七届二中</a:t>
                </a:r>
              </a:p>
            </p:txBody>
          </p:sp>
        </p:grpSp>
        <p:cxnSp>
          <p:nvCxnSpPr>
            <p:cNvPr id="48" name="曲线连接符 47"/>
            <p:cNvCxnSpPr>
              <a:endCxn id="21" idx="3"/>
            </p:cNvCxnSpPr>
            <p:nvPr/>
          </p:nvCxnSpPr>
          <p:spPr>
            <a:xfrm rot="10800000">
              <a:off x="3491880" y="4581128"/>
              <a:ext cx="2088232" cy="216024"/>
            </a:xfrm>
            <a:prstGeom prst="curved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5" name="曲线连接符 64"/>
            <p:cNvCxnSpPr>
              <a:endCxn id="18" idx="1"/>
            </p:cNvCxnSpPr>
            <p:nvPr/>
          </p:nvCxnSpPr>
          <p:spPr>
            <a:xfrm flipV="1">
              <a:off x="1979712" y="1916832"/>
              <a:ext cx="2448272" cy="360040"/>
            </a:xfrm>
            <a:prstGeom prst="curved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5" name="曲线连接符 74"/>
            <p:cNvCxnSpPr/>
            <p:nvPr/>
          </p:nvCxnSpPr>
          <p:spPr>
            <a:xfrm flipV="1">
              <a:off x="5436096" y="1628800"/>
              <a:ext cx="1656184" cy="432048"/>
            </a:xfrm>
            <a:prstGeom prst="curved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grpSp>
      <p:sp>
        <p:nvSpPr>
          <p:cNvPr id="47" name="TextBox 46"/>
          <p:cNvSpPr txBox="1"/>
          <p:nvPr/>
        </p:nvSpPr>
        <p:spPr>
          <a:xfrm>
            <a:off x="8256240" y="4365104"/>
            <a:ext cx="241176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t>地点转移图示思考</a:t>
            </a:r>
            <a:r>
              <a:rPr lang="zh-CN" altLang="en-US" dirty="0"/>
              <a:t>：</a:t>
            </a:r>
            <a:endParaRPr lang="en-US" altLang="zh-CN" dirty="0"/>
          </a:p>
          <a:p>
            <a:r>
              <a:rPr lang="en-US" altLang="zh-CN" dirty="0"/>
              <a:t>1</a:t>
            </a:r>
            <a:r>
              <a:rPr lang="zh-CN" altLang="en-US" dirty="0"/>
              <a:t>道路</a:t>
            </a:r>
            <a:r>
              <a:rPr lang="en-US" altLang="zh-CN" dirty="0"/>
              <a:t>:</a:t>
            </a:r>
            <a:r>
              <a:rPr lang="zh-CN" altLang="en-US" dirty="0"/>
              <a:t>农村到城市</a:t>
            </a:r>
            <a:endParaRPr lang="en-US" altLang="zh-CN" dirty="0"/>
          </a:p>
          <a:p>
            <a:r>
              <a:rPr lang="en-US" altLang="zh-CN" dirty="0"/>
              <a:t>2</a:t>
            </a:r>
            <a:r>
              <a:rPr lang="zh-CN" altLang="en-US" dirty="0"/>
              <a:t>革命：艰难曲折奋斗</a:t>
            </a:r>
            <a:endParaRPr lang="en-US" altLang="zh-CN" dirty="0"/>
          </a:p>
          <a:p>
            <a:r>
              <a:rPr lang="en-US" altLang="zh-CN" dirty="0"/>
              <a:t>3</a:t>
            </a:r>
            <a:r>
              <a:rPr lang="zh-CN" altLang="en-US" dirty="0"/>
              <a:t>思想：思想源于实践</a:t>
            </a:r>
            <a:endParaRPr lang="en-US" altLang="zh-CN" dirty="0"/>
          </a:p>
          <a:p>
            <a:r>
              <a:rPr lang="en-US" altLang="zh-CN" dirty="0"/>
              <a:t>4</a:t>
            </a:r>
            <a:r>
              <a:rPr lang="zh-CN" altLang="en-US" dirty="0"/>
              <a:t>探索：根植于国情</a:t>
            </a:r>
            <a:endParaRPr lang="en-US" altLang="zh-CN" dirty="0"/>
          </a:p>
          <a:p>
            <a:r>
              <a:rPr lang="en-US" altLang="zh-CN" dirty="0"/>
              <a:t>5</a:t>
            </a:r>
            <a:r>
              <a:rPr lang="zh-CN" altLang="en-US" dirty="0"/>
              <a:t>胜利：历史人民选择</a:t>
            </a:r>
            <a:endParaRPr lang="en-US" altLang="zh-CN" dirty="0"/>
          </a:p>
          <a:p>
            <a:r>
              <a:rPr lang="en-US" altLang="zh-CN" dirty="0"/>
              <a:t>6</a:t>
            </a:r>
            <a:r>
              <a:rPr lang="zh-CN" altLang="en-US" dirty="0"/>
              <a:t>情感：不忘初心，拼搏进取</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589723" y="999173"/>
            <a:ext cx="5013960" cy="368300"/>
          </a:xfrm>
          <a:prstGeom prst="rect">
            <a:avLst/>
          </a:prstGeom>
          <a:noFill/>
        </p:spPr>
        <p:txBody>
          <a:bodyPr wrap="square" rtlCol="0">
            <a:spAutoFit/>
          </a:bodyPr>
          <a:lstStyle/>
          <a:p>
            <a:r>
              <a:rPr lang="en-US" b="1" dirty="0"/>
              <a:t>42</a:t>
            </a:r>
            <a:r>
              <a:rPr lang="zh-CN" altLang="en-US" b="1" dirty="0"/>
              <a:t>．阅读材料，完成下列要求。（</a:t>
            </a:r>
            <a:r>
              <a:rPr lang="en-US" b="1" dirty="0"/>
              <a:t>12</a:t>
            </a:r>
            <a:r>
              <a:rPr lang="zh-CN" altLang="en-US" b="1" dirty="0"/>
              <a:t>分）</a:t>
            </a:r>
          </a:p>
        </p:txBody>
      </p:sp>
      <p:pic>
        <p:nvPicPr>
          <p:cNvPr id="1026" name="图片 14" descr="中学历史教学园地（www.zxls.com）——全国文章总量、访问量最大的历史教学网站。"/>
          <p:cNvPicPr>
            <a:picLocks noChangeAspect="1" noChangeArrowheads="1"/>
          </p:cNvPicPr>
          <p:nvPr/>
        </p:nvPicPr>
        <p:blipFill>
          <a:blip r:embed="rId2"/>
          <a:srcRect/>
          <a:stretch>
            <a:fillRect/>
          </a:stretch>
        </p:blipFill>
        <p:spPr bwMode="auto">
          <a:xfrm>
            <a:off x="1819752" y="1490663"/>
            <a:ext cx="4783455" cy="2460308"/>
          </a:xfrm>
          <a:prstGeom prst="rect">
            <a:avLst/>
          </a:prstGeom>
          <a:noFill/>
          <a:ln w="12700" cmpd="sng">
            <a:solidFill>
              <a:schemeClr val="accent1">
                <a:shade val="50000"/>
              </a:schemeClr>
            </a:solidFill>
            <a:prstDash val="solid"/>
            <a:miter lim="800000"/>
            <a:headEnd/>
            <a:tailEnd/>
          </a:ln>
        </p:spPr>
      </p:pic>
      <p:sp>
        <p:nvSpPr>
          <p:cNvPr id="4" name="TextBox 3"/>
          <p:cNvSpPr txBox="1"/>
          <p:nvPr/>
        </p:nvSpPr>
        <p:spPr>
          <a:xfrm>
            <a:off x="6771323" y="1490663"/>
            <a:ext cx="3214688" cy="25844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latin typeface="华文中宋" panose="02010600040101010101" pitchFamily="2" charset="-122"/>
                <a:ea typeface="华文中宋" panose="02010600040101010101" pitchFamily="2" charset="-122"/>
              </a:rPr>
              <a:t>左图是中国共产党建立至中华人民共和国成立间部分重要会议示意图。从图中</a:t>
            </a:r>
            <a:r>
              <a:rPr lang="zh-CN" altLang="en-US" b="1" dirty="0">
                <a:solidFill>
                  <a:srgbClr val="FF0000"/>
                </a:solidFill>
                <a:latin typeface="华文中宋" panose="02010600040101010101" pitchFamily="2" charset="-122"/>
                <a:ea typeface="华文中宋" panose="02010600040101010101" pitchFamily="2" charset="-122"/>
              </a:rPr>
              <a:t>任选两次会议</a:t>
            </a:r>
            <a:r>
              <a:rPr lang="zh-CN" altLang="en-US" b="1" dirty="0">
                <a:latin typeface="华文中宋" panose="02010600040101010101" pitchFamily="2" charset="-122"/>
                <a:ea typeface="华文中宋" panose="02010600040101010101" pitchFamily="2" charset="-122"/>
              </a:rPr>
              <a:t>，根据材料并结合所学知识，简析</a:t>
            </a:r>
            <a:r>
              <a:rPr lang="zh-CN" altLang="en-US" b="1" dirty="0">
                <a:solidFill>
                  <a:srgbClr val="FF0000"/>
                </a:solidFill>
                <a:latin typeface="华文中宋" panose="02010600040101010101" pitchFamily="2" charset="-122"/>
                <a:ea typeface="华文中宋" panose="02010600040101010101" pitchFamily="2" charset="-122"/>
              </a:rPr>
              <a:t>两次会议间中国共产党的发展</a:t>
            </a:r>
            <a:r>
              <a:rPr lang="zh-CN" altLang="en-US" b="1" dirty="0">
                <a:latin typeface="华文中宋" panose="02010600040101010101" pitchFamily="2" charset="-122"/>
                <a:ea typeface="华文中宋" panose="02010600040101010101" pitchFamily="2" charset="-122"/>
              </a:rPr>
              <a:t>，并说明其</a:t>
            </a:r>
            <a:r>
              <a:rPr lang="zh-CN" altLang="en-US" b="1" dirty="0">
                <a:solidFill>
                  <a:srgbClr val="FF0000"/>
                </a:solidFill>
                <a:latin typeface="华文中宋" panose="02010600040101010101" pitchFamily="2" charset="-122"/>
                <a:ea typeface="华文中宋" panose="02010600040101010101" pitchFamily="2" charset="-122"/>
              </a:rPr>
              <a:t>原因</a:t>
            </a:r>
            <a:r>
              <a:rPr lang="zh-CN" altLang="en-US" b="1" dirty="0">
                <a:latin typeface="华文中宋" panose="02010600040101010101" pitchFamily="2" charset="-122"/>
                <a:ea typeface="华文中宋" panose="02010600040101010101" pitchFamily="2" charset="-122"/>
              </a:rPr>
              <a:t>。（要求：明确列出两次会议，观点正确，史实准确，论证充分，表述清晰。）</a:t>
            </a:r>
          </a:p>
        </p:txBody>
      </p:sp>
      <p:graphicFrame>
        <p:nvGraphicFramePr>
          <p:cNvPr id="3" name="表格 2"/>
          <p:cNvGraphicFramePr/>
          <p:nvPr/>
        </p:nvGraphicFramePr>
        <p:xfrm>
          <a:off x="1879760" y="4224339"/>
          <a:ext cx="8106251" cy="1550035"/>
        </p:xfrm>
        <a:graphic>
          <a:graphicData uri="http://schemas.openxmlformats.org/drawingml/2006/table">
            <a:tbl>
              <a:tblPr firstRow="1" bandRow="1">
                <a:tableStyleId>{5C22544A-7EE6-4342-B048-85BDC9FD1C3A}</a:tableStyleId>
              </a:tblPr>
              <a:tblGrid>
                <a:gridCol w="1107076">
                  <a:extLst>
                    <a:ext uri="{9D8B030D-6E8A-4147-A177-3AD203B41FA5}">
                      <a16:colId xmlns:a16="http://schemas.microsoft.com/office/drawing/2014/main" val="20000"/>
                    </a:ext>
                  </a:extLst>
                </a:gridCol>
                <a:gridCol w="1107076">
                  <a:extLst>
                    <a:ext uri="{9D8B030D-6E8A-4147-A177-3AD203B41FA5}">
                      <a16:colId xmlns:a16="http://schemas.microsoft.com/office/drawing/2014/main" val="20001"/>
                    </a:ext>
                  </a:extLst>
                </a:gridCol>
                <a:gridCol w="1930081">
                  <a:extLst>
                    <a:ext uri="{9D8B030D-6E8A-4147-A177-3AD203B41FA5}">
                      <a16:colId xmlns:a16="http://schemas.microsoft.com/office/drawing/2014/main" val="20002"/>
                    </a:ext>
                  </a:extLst>
                </a:gridCol>
                <a:gridCol w="1895563">
                  <a:extLst>
                    <a:ext uri="{9D8B030D-6E8A-4147-A177-3AD203B41FA5}">
                      <a16:colId xmlns:a16="http://schemas.microsoft.com/office/drawing/2014/main" val="20003"/>
                    </a:ext>
                  </a:extLst>
                </a:gridCol>
                <a:gridCol w="902673">
                  <a:extLst>
                    <a:ext uri="{9D8B030D-6E8A-4147-A177-3AD203B41FA5}">
                      <a16:colId xmlns:a16="http://schemas.microsoft.com/office/drawing/2014/main" val="20004"/>
                    </a:ext>
                  </a:extLst>
                </a:gridCol>
                <a:gridCol w="1163782">
                  <a:extLst>
                    <a:ext uri="{9D8B030D-6E8A-4147-A177-3AD203B41FA5}">
                      <a16:colId xmlns:a16="http://schemas.microsoft.com/office/drawing/2014/main" val="20005"/>
                    </a:ext>
                  </a:extLst>
                </a:gridCol>
              </a:tblGrid>
              <a:tr h="457200">
                <a:tc>
                  <a:txBody>
                    <a:bodyPr/>
                    <a:lstStyle/>
                    <a:p>
                      <a:pPr algn="ctr">
                        <a:buNone/>
                      </a:pPr>
                      <a:r>
                        <a:rPr lang="zh-CN" altLang="en-US" sz="1350" b="1">
                          <a:latin typeface="华文中宋" panose="02010600040101010101" pitchFamily="2" charset="-122"/>
                          <a:ea typeface="华文中宋" panose="02010600040101010101" pitchFamily="2" charset="-122"/>
                        </a:rPr>
                        <a:t>考点</a:t>
                      </a:r>
                    </a:p>
                  </a:txBody>
                  <a:tcPr marL="68580" marR="68580" marT="34290" marB="34290">
                    <a:solidFill>
                      <a:srgbClr val="FF0000"/>
                    </a:solidFill>
                  </a:tcPr>
                </a:tc>
                <a:tc>
                  <a:txBody>
                    <a:bodyPr/>
                    <a:lstStyle/>
                    <a:p>
                      <a:pPr algn="ctr">
                        <a:buNone/>
                      </a:pPr>
                      <a:r>
                        <a:rPr lang="zh-CN" altLang="en-US" sz="1350" b="1">
                          <a:latin typeface="华文中宋" panose="02010600040101010101" pitchFamily="2" charset="-122"/>
                          <a:ea typeface="华文中宋" panose="02010600040101010101" pitchFamily="2" charset="-122"/>
                        </a:rPr>
                        <a:t>题型</a:t>
                      </a:r>
                    </a:p>
                  </a:txBody>
                  <a:tcPr marL="68580" marR="68580" marT="34290" marB="34290">
                    <a:solidFill>
                      <a:srgbClr val="FF0000"/>
                    </a:solidFill>
                  </a:tcPr>
                </a:tc>
                <a:tc>
                  <a:txBody>
                    <a:bodyPr/>
                    <a:lstStyle/>
                    <a:p>
                      <a:pPr algn="ctr">
                        <a:buNone/>
                      </a:pPr>
                      <a:r>
                        <a:rPr lang="zh-CN" altLang="en-US" sz="1350" b="1">
                          <a:latin typeface="华文中宋" panose="02010600040101010101" pitchFamily="2" charset="-122"/>
                          <a:ea typeface="华文中宋" panose="02010600040101010101" pitchFamily="2" charset="-122"/>
                        </a:rPr>
                        <a:t>情境</a:t>
                      </a:r>
                    </a:p>
                  </a:txBody>
                  <a:tcPr marL="68580" marR="68580" marT="34290" marB="34290">
                    <a:solidFill>
                      <a:srgbClr val="FF0000"/>
                    </a:solidFill>
                  </a:tcPr>
                </a:tc>
                <a:tc>
                  <a:txBody>
                    <a:bodyPr/>
                    <a:lstStyle/>
                    <a:p>
                      <a:pPr algn="ctr">
                        <a:buNone/>
                      </a:pPr>
                      <a:r>
                        <a:rPr lang="zh-CN" altLang="en-US" sz="1350" b="1">
                          <a:latin typeface="华文中宋" panose="02010600040101010101" pitchFamily="2" charset="-122"/>
                          <a:ea typeface="华文中宋" panose="02010600040101010101" pitchFamily="2" charset="-122"/>
                        </a:rPr>
                        <a:t>立意</a:t>
                      </a:r>
                    </a:p>
                  </a:txBody>
                  <a:tcPr marL="68580" marR="68580" marT="34290" marB="34290">
                    <a:solidFill>
                      <a:srgbClr val="FF0000"/>
                    </a:solidFill>
                  </a:tcPr>
                </a:tc>
                <a:tc>
                  <a:txBody>
                    <a:bodyPr/>
                    <a:lstStyle/>
                    <a:p>
                      <a:pPr algn="ctr">
                        <a:buNone/>
                      </a:pPr>
                      <a:r>
                        <a:rPr lang="zh-CN" altLang="en-US" sz="1350" b="1">
                          <a:latin typeface="华文中宋" panose="02010600040101010101" pitchFamily="2" charset="-122"/>
                          <a:ea typeface="华文中宋" panose="02010600040101010101" pitchFamily="2" charset="-122"/>
                        </a:rPr>
                        <a:t>素养能力</a:t>
                      </a:r>
                    </a:p>
                  </a:txBody>
                  <a:tcPr marL="68580" marR="68580" marT="34290" marB="34290">
                    <a:solidFill>
                      <a:srgbClr val="FF0000"/>
                    </a:solidFill>
                  </a:tcPr>
                </a:tc>
                <a:tc>
                  <a:txBody>
                    <a:bodyPr/>
                    <a:lstStyle/>
                    <a:p>
                      <a:pPr algn="ctr">
                        <a:buNone/>
                      </a:pPr>
                      <a:r>
                        <a:rPr lang="zh-CN" altLang="en-US" sz="1350" b="1">
                          <a:latin typeface="华文中宋" panose="02010600040101010101" pitchFamily="2" charset="-122"/>
                          <a:ea typeface="华文中宋" panose="02010600040101010101" pitchFamily="2" charset="-122"/>
                        </a:rPr>
                        <a:t>启示</a:t>
                      </a:r>
                    </a:p>
                  </a:txBody>
                  <a:tcPr marL="68580" marR="68580" marT="34290" marB="34290">
                    <a:solidFill>
                      <a:srgbClr val="FF0000"/>
                    </a:solidFill>
                  </a:tcPr>
                </a:tc>
                <a:extLst>
                  <a:ext uri="{0D108BD9-81ED-4DB2-BD59-A6C34878D82A}">
                    <a16:rowId xmlns:a16="http://schemas.microsoft.com/office/drawing/2014/main" val="10000"/>
                  </a:ext>
                </a:extLst>
              </a:tr>
              <a:tr h="1092835">
                <a:tc>
                  <a:txBody>
                    <a:bodyPr/>
                    <a:lstStyle/>
                    <a:p>
                      <a:pPr algn="ctr">
                        <a:buNone/>
                      </a:pPr>
                      <a:r>
                        <a:rPr lang="zh-CN" altLang="en-US" sz="1350" b="1">
                          <a:latin typeface="华文中宋" panose="02010600040101010101" pitchFamily="2" charset="-122"/>
                          <a:ea typeface="华文中宋" panose="02010600040101010101" pitchFamily="2" charset="-122"/>
                        </a:rPr>
                        <a:t>中共民主革命发展历程</a:t>
                      </a:r>
                    </a:p>
                  </a:txBody>
                  <a:tcPr marL="68580" marR="68580" marT="34290" marB="34290">
                    <a:solidFill>
                      <a:srgbClr val="FF0000"/>
                    </a:solidFill>
                  </a:tcPr>
                </a:tc>
                <a:tc>
                  <a:txBody>
                    <a:bodyPr/>
                    <a:lstStyle/>
                    <a:p>
                      <a:pPr algn="ctr">
                        <a:buNone/>
                      </a:pPr>
                      <a:r>
                        <a:rPr lang="zh-CN" altLang="en-US" sz="1350" b="1">
                          <a:latin typeface="华文中宋" panose="02010600040101010101" pitchFamily="2" charset="-122"/>
                          <a:ea typeface="华文中宋" panose="02010600040101010101" pitchFamily="2" charset="-122"/>
                        </a:rPr>
                        <a:t>开放题</a:t>
                      </a:r>
                    </a:p>
                    <a:p>
                      <a:pPr algn="ctr">
                        <a:buNone/>
                      </a:pPr>
                      <a:r>
                        <a:rPr lang="zh-CN" altLang="en-US" sz="1350" b="1">
                          <a:latin typeface="华文中宋" panose="02010600040101010101" pitchFamily="2" charset="-122"/>
                          <a:ea typeface="华文中宋" panose="02010600040101010101" pitchFamily="2" charset="-122"/>
                        </a:rPr>
                        <a:t>图表分析题</a:t>
                      </a:r>
                    </a:p>
                  </a:txBody>
                  <a:tcPr marL="68580" marR="68580" marT="34290" marB="34290">
                    <a:solidFill>
                      <a:srgbClr val="FF0000"/>
                    </a:solidFill>
                  </a:tcPr>
                </a:tc>
                <a:tc>
                  <a:txBody>
                    <a:bodyPr/>
                    <a:lstStyle/>
                    <a:p>
                      <a:pPr algn="ctr">
                        <a:buNone/>
                      </a:pPr>
                      <a:r>
                        <a:rPr lang="zh-CN" altLang="en-US" sz="1350" b="1">
                          <a:latin typeface="华文中宋" panose="02010600040101010101" pitchFamily="2" charset="-122"/>
                          <a:ea typeface="华文中宋" panose="02010600040101010101" pitchFamily="2" charset="-122"/>
                          <a:cs typeface="华文中宋" panose="02010600040101010101" pitchFamily="2" charset="-122"/>
                        </a:rPr>
                        <a:t>党史发展会议时空</a:t>
                      </a:r>
                      <a:r>
                        <a:rPr lang="en-US" altLang="zh-CN" sz="1350" b="1">
                          <a:latin typeface="华文中宋" panose="02010600040101010101" pitchFamily="2" charset="-122"/>
                          <a:ea typeface="华文中宋" panose="02010600040101010101" pitchFamily="2" charset="-122"/>
                          <a:cs typeface="华文中宋" panose="02010600040101010101" pitchFamily="2" charset="-122"/>
                        </a:rPr>
                        <a:t> </a:t>
                      </a:r>
                      <a:r>
                        <a:rPr lang="zh-CN" altLang="en-US" sz="1350" b="1">
                          <a:latin typeface="华文中宋" panose="02010600040101010101" pitchFamily="2" charset="-122"/>
                          <a:ea typeface="华文中宋" panose="02010600040101010101" pitchFamily="2" charset="-122"/>
                          <a:cs typeface="华文中宋" panose="02010600040101010101" pitchFamily="2" charset="-122"/>
                        </a:rPr>
                        <a:t>地图，崭新的历史学习情境</a:t>
                      </a:r>
                    </a:p>
                  </a:txBody>
                  <a:tcPr marL="68580" marR="68580" marT="34290" marB="34290">
                    <a:solidFill>
                      <a:srgbClr val="FF0000"/>
                    </a:solidFill>
                  </a:tcPr>
                </a:tc>
                <a:tc>
                  <a:txBody>
                    <a:bodyPr/>
                    <a:lstStyle/>
                    <a:p>
                      <a:pPr algn="ctr">
                        <a:buNone/>
                      </a:pPr>
                      <a:r>
                        <a:rPr lang="zh-CN" altLang="en-US" sz="1350" b="1">
                          <a:latin typeface="华文中宋" panose="02010600040101010101" pitchFamily="2" charset="-122"/>
                          <a:ea typeface="华文中宋" panose="02010600040101010101" pitchFamily="2" charset="-122"/>
                          <a:cs typeface="华文中宋" panose="02010600040101010101" pitchFamily="2" charset="-122"/>
                        </a:rPr>
                        <a:t>党史热点，会议入手，知识能力、素养价值引领融为一体，领悟</a:t>
                      </a:r>
                      <a:r>
                        <a:rPr lang="en-US" altLang="zh-CN" sz="1350" b="1">
                          <a:latin typeface="华文中宋" panose="02010600040101010101" pitchFamily="2" charset="-122"/>
                          <a:ea typeface="华文中宋" panose="02010600040101010101" pitchFamily="2" charset="-122"/>
                          <a:cs typeface="华文中宋" panose="02010600040101010101" pitchFamily="2" charset="-122"/>
                        </a:rPr>
                        <a:t>“</a:t>
                      </a:r>
                      <a:r>
                        <a:rPr lang="zh-CN" altLang="en-US" sz="1350" b="1">
                          <a:latin typeface="华文中宋" panose="02010600040101010101" pitchFamily="2" charset="-122"/>
                          <a:ea typeface="华文中宋" panose="02010600040101010101" pitchFamily="2" charset="-122"/>
                          <a:cs typeface="华文中宋" panose="02010600040101010101" pitchFamily="2" charset="-122"/>
                        </a:rPr>
                        <a:t>四个自信</a:t>
                      </a:r>
                      <a:r>
                        <a:rPr lang="en-US" altLang="zh-CN" sz="1350" b="1">
                          <a:latin typeface="华文中宋" panose="02010600040101010101" pitchFamily="2" charset="-122"/>
                          <a:ea typeface="华文中宋" panose="02010600040101010101" pitchFamily="2" charset="-122"/>
                          <a:cs typeface="华文中宋" panose="02010600040101010101" pitchFamily="2" charset="-122"/>
                        </a:rPr>
                        <a:t>”</a:t>
                      </a:r>
                    </a:p>
                  </a:txBody>
                  <a:tcPr marL="68580" marR="68580" marT="34290" marB="34290">
                    <a:solidFill>
                      <a:srgbClr val="FF0000"/>
                    </a:solidFill>
                  </a:tcPr>
                </a:tc>
                <a:tc>
                  <a:txBody>
                    <a:bodyPr/>
                    <a:lstStyle/>
                    <a:p>
                      <a:pPr algn="ctr">
                        <a:buNone/>
                      </a:pPr>
                      <a:r>
                        <a:rPr lang="zh-CN" altLang="en-US" sz="1350" b="1">
                          <a:latin typeface="华文中宋" panose="02010600040101010101" pitchFamily="2" charset="-122"/>
                          <a:ea typeface="华文中宋" panose="02010600040101010101" pitchFamily="2" charset="-122"/>
                        </a:rPr>
                        <a:t>时空观念</a:t>
                      </a:r>
                    </a:p>
                    <a:p>
                      <a:pPr algn="ctr">
                        <a:buNone/>
                      </a:pPr>
                      <a:r>
                        <a:rPr lang="zh-CN" altLang="en-US" sz="1350" b="1">
                          <a:latin typeface="华文中宋" panose="02010600040101010101" pitchFamily="2" charset="-122"/>
                          <a:ea typeface="华文中宋" panose="02010600040101010101" pitchFamily="2" charset="-122"/>
                        </a:rPr>
                        <a:t>唯物史观</a:t>
                      </a:r>
                    </a:p>
                    <a:p>
                      <a:pPr algn="ctr">
                        <a:buNone/>
                      </a:pPr>
                      <a:r>
                        <a:rPr lang="zh-CN" altLang="en-US" sz="1350" b="1">
                          <a:latin typeface="华文中宋" panose="02010600040101010101" pitchFamily="2" charset="-122"/>
                          <a:ea typeface="华文中宋" panose="02010600040101010101" pitchFamily="2" charset="-122"/>
                        </a:rPr>
                        <a:t>探究论证</a:t>
                      </a:r>
                    </a:p>
                    <a:p>
                      <a:pPr algn="ctr">
                        <a:buNone/>
                      </a:pPr>
                      <a:r>
                        <a:rPr lang="zh-CN" altLang="en-US" sz="1350" b="1">
                          <a:latin typeface="华文中宋" panose="02010600040101010101" pitchFamily="2" charset="-122"/>
                          <a:ea typeface="华文中宋" panose="02010600040101010101" pitchFamily="2" charset="-122"/>
                        </a:rPr>
                        <a:t>家国情怀</a:t>
                      </a:r>
                    </a:p>
                  </a:txBody>
                  <a:tcPr marL="68580" marR="68580" marT="34290" marB="34290">
                    <a:solidFill>
                      <a:srgbClr val="FF0000"/>
                    </a:solidFill>
                  </a:tcPr>
                </a:tc>
                <a:tc>
                  <a:txBody>
                    <a:bodyPr/>
                    <a:lstStyle/>
                    <a:p>
                      <a:pPr algn="ctr">
                        <a:buNone/>
                      </a:pPr>
                      <a:r>
                        <a:rPr lang="zh-CN" altLang="en-US" sz="1350" b="1" dirty="0">
                          <a:latin typeface="华文中宋" panose="02010600040101010101" pitchFamily="2" charset="-122"/>
                          <a:ea typeface="华文中宋" panose="02010600040101010101" pitchFamily="2" charset="-122"/>
                        </a:rPr>
                        <a:t>综合贯通；基础夯实；</a:t>
                      </a:r>
                    </a:p>
                    <a:p>
                      <a:pPr algn="ctr">
                        <a:buNone/>
                      </a:pPr>
                      <a:r>
                        <a:rPr lang="zh-CN" altLang="en-US" sz="1350" b="1" dirty="0">
                          <a:latin typeface="华文中宋" panose="02010600040101010101" pitchFamily="2" charset="-122"/>
                          <a:ea typeface="华文中宋" panose="02010600040101010101" pitchFamily="2" charset="-122"/>
                        </a:rPr>
                        <a:t>史论探究</a:t>
                      </a:r>
                    </a:p>
                    <a:p>
                      <a:pPr algn="ctr">
                        <a:buNone/>
                      </a:pPr>
                      <a:r>
                        <a:rPr lang="zh-CN" altLang="en-US" sz="1350" b="1" dirty="0">
                          <a:latin typeface="华文中宋" panose="02010600040101010101" pitchFamily="2" charset="-122"/>
                          <a:ea typeface="华文中宋" panose="02010600040101010101" pitchFamily="2" charset="-122"/>
                        </a:rPr>
                        <a:t>热点关注</a:t>
                      </a:r>
                    </a:p>
                  </a:txBody>
                  <a:tcPr marL="68580" marR="68580" marT="34290" marB="34290">
                    <a:solidFill>
                      <a:srgbClr val="FF0000"/>
                    </a:solidFill>
                  </a:tcPr>
                </a:tc>
                <a:extLst>
                  <a:ext uri="{0D108BD9-81ED-4DB2-BD59-A6C34878D82A}">
                    <a16:rowId xmlns:a16="http://schemas.microsoft.com/office/drawing/2014/main" val="10001"/>
                  </a:ext>
                </a:extLst>
              </a:tr>
            </a:tbl>
          </a:graphicData>
        </a:graphic>
      </p:graphicFrame>
      <p:sp>
        <p:nvSpPr>
          <p:cNvPr id="5" name="文本框 4">
            <a:extLst>
              <a:ext uri="{FF2B5EF4-FFF2-40B4-BE49-F238E27FC236}">
                <a16:creationId xmlns:a16="http://schemas.microsoft.com/office/drawing/2014/main" id="{260A3EAF-150C-4BBA-98A4-9507FEEDBE42}"/>
              </a:ext>
            </a:extLst>
          </p:cNvPr>
          <p:cNvSpPr txBox="1"/>
          <p:nvPr/>
        </p:nvSpPr>
        <p:spPr>
          <a:xfrm>
            <a:off x="3215680" y="188641"/>
            <a:ext cx="3456384" cy="461665"/>
          </a:xfrm>
          <a:prstGeom prst="rect">
            <a:avLst/>
          </a:prstGeom>
          <a:noFill/>
        </p:spPr>
        <p:txBody>
          <a:bodyPr wrap="square" rtlCol="0">
            <a:spAutoFit/>
          </a:bodyPr>
          <a:lstStyle/>
          <a:p>
            <a:r>
              <a:rPr lang="zh-CN" altLang="en-US" sz="2400" b="1" dirty="0">
                <a:solidFill>
                  <a:srgbClr val="0000FF"/>
                </a:solidFill>
                <a:latin typeface="微软雅黑" panose="020B0503020204020204" pitchFamily="34" charset="-122"/>
                <a:ea typeface="微软雅黑" panose="020B0503020204020204" pitchFamily="34" charset="-122"/>
              </a:rPr>
              <a:t>关注时空题型</a:t>
            </a:r>
          </a:p>
        </p:txBody>
      </p:sp>
    </p:spTree>
    <p:extLst>
      <p:ext uri="{BB962C8B-B14F-4D97-AF65-F5344CB8AC3E}">
        <p14:creationId xmlns:p14="http://schemas.microsoft.com/office/powerpoint/2010/main" val="86569235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01" t="200" r="14799"/>
          <a:stretch>
            <a:fillRect/>
          </a:stretch>
        </p:blipFill>
        <p:spPr bwMode="auto">
          <a:xfrm>
            <a:off x="4400550" y="66311"/>
            <a:ext cx="3390900" cy="4310061"/>
          </a:xfrm>
          <a:prstGeom prst="rect">
            <a:avLst/>
          </a:prstGeom>
          <a:noFill/>
          <a:ln w="28575">
            <a:solidFill>
              <a:srgbClr val="2D2DFF"/>
            </a:solidFill>
          </a:ln>
          <a:extLst>
            <a:ext uri="{909E8E84-426E-40DD-AFC4-6F175D3DCCD1}">
              <a14:hiddenFill xmlns:a14="http://schemas.microsoft.com/office/drawing/2010/main">
                <a:solidFill>
                  <a:srgbClr val="FFFFFF"/>
                </a:solidFill>
              </a14:hiddenFill>
            </a:ext>
          </a:extLst>
        </p:spPr>
      </p:pic>
      <p:pic>
        <p:nvPicPr>
          <p:cNvPr id="5" name="图片 4" descr="pifeng"/>
          <p:cNvPicPr>
            <a:picLocks noChangeAspect="1"/>
          </p:cNvPicPr>
          <p:nvPr/>
        </p:nvPicPr>
        <p:blipFill>
          <a:blip r:embed="rId3">
            <a:lum bright="-18000" contrast="12000"/>
          </a:blip>
          <a:stretch>
            <a:fillRect/>
          </a:stretch>
        </p:blipFill>
        <p:spPr>
          <a:xfrm>
            <a:off x="8029575" y="71439"/>
            <a:ext cx="3248025" cy="4310061"/>
          </a:xfrm>
          <a:prstGeom prst="rect">
            <a:avLst/>
          </a:prstGeom>
          <a:ln w="28575">
            <a:solidFill>
              <a:srgbClr val="2D2DFF"/>
            </a:solidFill>
          </a:ln>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2174" t="23623" r="26739" b="11594"/>
          <a:stretch>
            <a:fillRect/>
          </a:stretch>
        </p:blipFill>
        <p:spPr bwMode="auto">
          <a:xfrm>
            <a:off x="914400" y="71439"/>
            <a:ext cx="3248025" cy="4310061"/>
          </a:xfrm>
          <a:prstGeom prst="rect">
            <a:avLst/>
          </a:prstGeom>
          <a:noFill/>
          <a:ln w="28575">
            <a:solidFill>
              <a:srgbClr val="2D2DFF"/>
            </a:solidFill>
          </a:ln>
          <a:extLst>
            <a:ext uri="{909E8E84-426E-40DD-AFC4-6F175D3DCCD1}">
              <a14:hiddenFill xmlns:a14="http://schemas.microsoft.com/office/drawing/2010/main">
                <a:solidFill>
                  <a:srgbClr val="FFFFFF"/>
                </a:solidFill>
              </a14:hiddenFill>
            </a:ext>
          </a:extLst>
        </p:spPr>
      </p:pic>
      <p:sp>
        <p:nvSpPr>
          <p:cNvPr id="4" name="矩形 3"/>
          <p:cNvSpPr/>
          <p:nvPr/>
        </p:nvSpPr>
        <p:spPr>
          <a:xfrm>
            <a:off x="1743282" y="1995636"/>
            <a:ext cx="1318260" cy="398780"/>
          </a:xfrm>
          <a:prstGeom prst="rect">
            <a:avLst/>
          </a:prstGeom>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en-US" altLang="zh-CN" sz="2000" b="1" u="none" cap="none" spc="0" dirty="0">
                <a:ln w="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2003</a:t>
            </a:r>
            <a:r>
              <a:rPr lang="zh-CN" altLang="en-US" sz="2000" b="1" u="none" cap="none" spc="0" dirty="0">
                <a:ln w="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年版</a:t>
            </a:r>
          </a:p>
        </p:txBody>
      </p:sp>
      <p:sp>
        <p:nvSpPr>
          <p:cNvPr id="9" name="矩形 8"/>
          <p:cNvSpPr/>
          <p:nvPr/>
        </p:nvSpPr>
        <p:spPr>
          <a:xfrm>
            <a:off x="5392522" y="1992606"/>
            <a:ext cx="1318260" cy="398780"/>
          </a:xfrm>
          <a:prstGeom prst="rect">
            <a:avLst/>
          </a:prstGeom>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en-US" altLang="zh-CN" sz="2000" b="1" u="none" cap="none" spc="0" dirty="0">
                <a:ln w="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2017</a:t>
            </a:r>
            <a:r>
              <a:rPr lang="zh-CN" altLang="en-US" sz="2000" b="1" u="none" cap="none" spc="0" dirty="0">
                <a:ln w="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年版</a:t>
            </a:r>
          </a:p>
        </p:txBody>
      </p:sp>
      <p:sp>
        <p:nvSpPr>
          <p:cNvPr id="10" name="矩形 9"/>
          <p:cNvSpPr/>
          <p:nvPr/>
        </p:nvSpPr>
        <p:spPr>
          <a:xfrm>
            <a:off x="8615970" y="1792551"/>
            <a:ext cx="1826260" cy="398780"/>
          </a:xfrm>
          <a:prstGeom prst="rect">
            <a:avLst/>
          </a:prstGeom>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en-US" altLang="zh-CN" sz="2000" b="1" u="none" cap="none" spc="0" dirty="0">
                <a:ln w="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2020</a:t>
            </a:r>
            <a:r>
              <a:rPr lang="zh-CN" altLang="en-US" sz="2000" b="1" u="none" cap="none" spc="0" dirty="0">
                <a:ln w="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年修订版</a:t>
            </a:r>
          </a:p>
        </p:txBody>
      </p:sp>
      <p:sp>
        <p:nvSpPr>
          <p:cNvPr id="6" name="文本框 5"/>
          <p:cNvSpPr txBox="1"/>
          <p:nvPr/>
        </p:nvSpPr>
        <p:spPr>
          <a:xfrm>
            <a:off x="269676" y="4505185"/>
            <a:ext cx="11795760" cy="2245360"/>
          </a:xfrm>
          <a:prstGeom prst="rect">
            <a:avLst/>
          </a:prstGeom>
          <a:solidFill>
            <a:srgbClr val="FF0000"/>
          </a:solidFill>
          <a:ln w="28575">
            <a:solidFill>
              <a:srgbClr val="4831D3"/>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2000" b="1" u="none" dirty="0">
                <a:solidFill>
                  <a:srgbClr val="000000"/>
                </a:solidFill>
                <a:latin typeface="微软雅黑" panose="020B0503020204020204" charset="-122"/>
                <a:ea typeface="微软雅黑" panose="020B0503020204020204" charset="-122"/>
              </a:rPr>
              <a:t>     2003</a:t>
            </a:r>
            <a:r>
              <a:rPr lang="zh-CN" altLang="en-US" sz="2000" b="1" u="none" dirty="0">
                <a:solidFill>
                  <a:srgbClr val="000000"/>
                </a:solidFill>
                <a:latin typeface="微软雅黑" panose="020B0503020204020204" charset="-122"/>
                <a:ea typeface="微软雅黑" panose="020B0503020204020204" charset="-122"/>
              </a:rPr>
              <a:t>年版（实验）新课标施行</a:t>
            </a:r>
            <a:r>
              <a:rPr lang="en-US" altLang="zh-CN" sz="2000" b="1" u="none" dirty="0">
                <a:solidFill>
                  <a:srgbClr val="000000"/>
                </a:solidFill>
                <a:latin typeface="微软雅黑" panose="020B0503020204020204" charset="-122"/>
                <a:ea typeface="微软雅黑" panose="020B0503020204020204" charset="-122"/>
              </a:rPr>
              <a:t>14</a:t>
            </a:r>
            <a:r>
              <a:rPr lang="zh-CN" altLang="en-US" sz="2000" b="1" u="none" dirty="0">
                <a:solidFill>
                  <a:srgbClr val="000000"/>
                </a:solidFill>
                <a:latin typeface="微软雅黑" panose="020B0503020204020204" charset="-122"/>
                <a:ea typeface="微软雅黑" panose="020B0503020204020204" charset="-122"/>
              </a:rPr>
              <a:t>年；</a:t>
            </a:r>
            <a:r>
              <a:rPr lang="en-US" altLang="zh-CN" sz="2000" b="1" u="none" dirty="0">
                <a:solidFill>
                  <a:srgbClr val="000000"/>
                </a:solidFill>
                <a:latin typeface="微软雅黑" panose="020B0503020204020204" charset="-122"/>
                <a:ea typeface="微软雅黑" panose="020B0503020204020204" charset="-122"/>
              </a:rPr>
              <a:t>2017</a:t>
            </a:r>
            <a:r>
              <a:rPr lang="zh-CN" altLang="en-US" sz="2000" b="1" u="none" dirty="0">
                <a:solidFill>
                  <a:srgbClr val="000000"/>
                </a:solidFill>
                <a:latin typeface="微软雅黑" panose="020B0503020204020204" charset="-122"/>
                <a:ea typeface="微软雅黑" panose="020B0503020204020204" charset="-122"/>
              </a:rPr>
              <a:t>年版，进一步探索新的改革模式，实施</a:t>
            </a:r>
            <a:r>
              <a:rPr lang="en-US" altLang="zh-CN" sz="2000" b="1" u="none" dirty="0">
                <a:solidFill>
                  <a:srgbClr val="000000"/>
                </a:solidFill>
                <a:latin typeface="微软雅黑" panose="020B0503020204020204" charset="-122"/>
                <a:ea typeface="微软雅黑" panose="020B0503020204020204" charset="-122"/>
              </a:rPr>
              <a:t>2</a:t>
            </a:r>
            <a:r>
              <a:rPr lang="zh-CN" altLang="en-US" sz="2000" b="1" u="none" dirty="0">
                <a:solidFill>
                  <a:srgbClr val="000000"/>
                </a:solidFill>
                <a:latin typeface="微软雅黑" panose="020B0503020204020204" charset="-122"/>
                <a:ea typeface="微软雅黑" panose="020B0503020204020204" charset="-122"/>
              </a:rPr>
              <a:t>年左右，</a:t>
            </a:r>
            <a:r>
              <a:rPr lang="en-US" altLang="zh-CN" sz="2000" b="1" u="none" dirty="0">
                <a:solidFill>
                  <a:srgbClr val="000000"/>
                </a:solidFill>
                <a:latin typeface="微软雅黑" panose="020B0503020204020204" charset="-122"/>
                <a:ea typeface="微软雅黑" panose="020B0503020204020204" charset="-122"/>
              </a:rPr>
              <a:t>2019</a:t>
            </a:r>
            <a:r>
              <a:rPr lang="zh-CN" altLang="en-US" sz="2000" b="1" u="none" dirty="0">
                <a:solidFill>
                  <a:srgbClr val="000000"/>
                </a:solidFill>
                <a:latin typeface="微软雅黑" panose="020B0503020204020204" charset="-122"/>
                <a:ea typeface="微软雅黑" panose="020B0503020204020204" charset="-122"/>
              </a:rPr>
              <a:t>年又开始新的修订，形成</a:t>
            </a:r>
            <a:r>
              <a:rPr lang="en-US" altLang="zh-CN" sz="2000" b="1" u="none" dirty="0">
                <a:solidFill>
                  <a:srgbClr val="000000"/>
                </a:solidFill>
                <a:latin typeface="微软雅黑" panose="020B0503020204020204" charset="-122"/>
                <a:ea typeface="微软雅黑" panose="020B0503020204020204" charset="-122"/>
              </a:rPr>
              <a:t>2017</a:t>
            </a:r>
            <a:r>
              <a:rPr lang="zh-CN" altLang="en-US" sz="2000" b="1" u="none" dirty="0">
                <a:solidFill>
                  <a:srgbClr val="000000"/>
                </a:solidFill>
                <a:latin typeface="微软雅黑" panose="020B0503020204020204" charset="-122"/>
                <a:ea typeface="微软雅黑" panose="020B0503020204020204" charset="-122"/>
              </a:rPr>
              <a:t>版</a:t>
            </a:r>
            <a:r>
              <a:rPr lang="en-US" altLang="zh-CN" sz="2000" b="1" u="none" dirty="0">
                <a:solidFill>
                  <a:srgbClr val="000000"/>
                </a:solidFill>
                <a:latin typeface="微软雅黑" panose="020B0503020204020204" charset="-122"/>
                <a:ea typeface="微软雅黑" panose="020B0503020204020204" charset="-122"/>
              </a:rPr>
              <a:t>2020</a:t>
            </a:r>
            <a:r>
              <a:rPr lang="zh-CN" altLang="en-US" sz="2000" b="1" u="none" dirty="0">
                <a:solidFill>
                  <a:srgbClr val="000000"/>
                </a:solidFill>
                <a:latin typeface="微软雅黑" panose="020B0503020204020204" charset="-122"/>
                <a:ea typeface="微软雅黑" panose="020B0503020204020204" charset="-122"/>
              </a:rPr>
              <a:t>修订版。修订时间缩短，加快修订补充完善。</a:t>
            </a:r>
            <a:endParaRPr lang="en-US" altLang="zh-CN" sz="2000" b="1" u="none" dirty="0">
              <a:solidFill>
                <a:srgbClr val="000000"/>
              </a:solidFill>
              <a:latin typeface="微软雅黑" panose="020B0503020204020204" charset="-122"/>
              <a:ea typeface="微软雅黑" panose="020B0503020204020204" charset="-122"/>
            </a:endParaRPr>
          </a:p>
          <a:p>
            <a:r>
              <a:rPr lang="en-US" altLang="zh-CN" sz="2000" b="1" u="none" dirty="0">
                <a:solidFill>
                  <a:srgbClr val="000000"/>
                </a:solidFill>
                <a:latin typeface="微软雅黑" panose="020B0503020204020204" charset="-122"/>
                <a:ea typeface="微软雅黑" panose="020B0503020204020204" charset="-122"/>
              </a:rPr>
              <a:t>  </a:t>
            </a:r>
            <a:r>
              <a:rPr lang="zh-CN" altLang="en-US" sz="2000" b="1" u="none" dirty="0">
                <a:solidFill>
                  <a:srgbClr val="000000"/>
                </a:solidFill>
                <a:latin typeface="微软雅黑" panose="020B0503020204020204" charset="-122"/>
                <a:ea typeface="微软雅黑" panose="020B0503020204020204" charset="-122"/>
              </a:rPr>
              <a:t>我认为：这体现时代变化的急剧性，课程改革的紧迫性。尽快建立现代化教育体系，培养高水平人才的急迫性。</a:t>
            </a:r>
            <a:endParaRPr lang="en-US" altLang="zh-CN" sz="2000" b="1" u="none" dirty="0">
              <a:solidFill>
                <a:srgbClr val="000000"/>
              </a:solidFill>
              <a:latin typeface="微软雅黑" panose="020B0503020204020204" charset="-122"/>
              <a:ea typeface="微软雅黑" panose="020B0503020204020204" charset="-122"/>
            </a:endParaRPr>
          </a:p>
          <a:p>
            <a:r>
              <a:rPr lang="en-US" altLang="zh-CN" sz="2000" b="1" u="none" dirty="0">
                <a:solidFill>
                  <a:srgbClr val="000000"/>
                </a:solidFill>
                <a:effectLst/>
                <a:latin typeface="微软雅黑" panose="020B0503020204020204" charset="-122"/>
                <a:ea typeface="微软雅黑" panose="020B0503020204020204" charset="-122"/>
              </a:rPr>
              <a:t>2018</a:t>
            </a:r>
            <a:r>
              <a:rPr lang="zh-CN" altLang="en-US" sz="2000" b="1" u="none" dirty="0">
                <a:solidFill>
                  <a:srgbClr val="000000"/>
                </a:solidFill>
                <a:effectLst/>
                <a:latin typeface="微软雅黑" panose="020B0503020204020204" charset="-122"/>
                <a:ea typeface="微软雅黑" panose="020B0503020204020204" charset="-122"/>
              </a:rPr>
              <a:t>年以来美国发动贸易战、</a:t>
            </a:r>
            <a:r>
              <a:rPr lang="en-US" altLang="zh-CN" sz="2000" b="1" u="none" dirty="0">
                <a:solidFill>
                  <a:srgbClr val="000000"/>
                </a:solidFill>
                <a:effectLst/>
                <a:latin typeface="微软雅黑" panose="020B0503020204020204" charset="-122"/>
                <a:ea typeface="微软雅黑" panose="020B0503020204020204" charset="-122"/>
              </a:rPr>
              <a:t>5G\</a:t>
            </a:r>
            <a:r>
              <a:rPr lang="zh-CN" altLang="en-US" sz="2000" b="1" u="none" dirty="0">
                <a:solidFill>
                  <a:srgbClr val="000000"/>
                </a:solidFill>
                <a:effectLst/>
                <a:latin typeface="微软雅黑" panose="020B0503020204020204" charset="-122"/>
                <a:ea typeface="微软雅黑" panose="020B0503020204020204" charset="-122"/>
              </a:rPr>
              <a:t>芯片科技战；</a:t>
            </a:r>
            <a:r>
              <a:rPr lang="en-US" altLang="zh-CN" sz="2000" b="1" u="none" dirty="0">
                <a:solidFill>
                  <a:srgbClr val="000000"/>
                </a:solidFill>
                <a:effectLst/>
                <a:latin typeface="微软雅黑" panose="020B0503020204020204" charset="-122"/>
                <a:ea typeface="微软雅黑" panose="020B0503020204020204" charset="-122"/>
              </a:rPr>
              <a:t>2020</a:t>
            </a:r>
            <a:r>
              <a:rPr lang="zh-CN" altLang="en-US" sz="2000" b="1" u="none" dirty="0">
                <a:solidFill>
                  <a:srgbClr val="000000"/>
                </a:solidFill>
                <a:effectLst/>
                <a:latin typeface="微软雅黑" panose="020B0503020204020204" charset="-122"/>
                <a:ea typeface="微软雅黑" panose="020B0503020204020204" charset="-122"/>
              </a:rPr>
              <a:t>年世界性新冠疫情，国际经济陷入困境，国际关系日益复杂，我国提出加快建立国际国内市场双循环机制。高端人才培养机制面临新的挑战。</a:t>
            </a:r>
            <a:r>
              <a:rPr lang="en-US" altLang="zh-CN" sz="2000" b="1" u="none" dirty="0">
                <a:solidFill>
                  <a:srgbClr val="000000"/>
                </a:solidFill>
                <a:effectLst/>
                <a:latin typeface="微软雅黑" panose="020B0503020204020204" charset="-122"/>
                <a:ea typeface="微软雅黑" panose="020B0503020204020204" charset="-122"/>
              </a:rPr>
              <a:t>-------</a:t>
            </a:r>
            <a:r>
              <a:rPr lang="zh-CN" altLang="en-US" sz="2000" b="1" u="none" dirty="0">
                <a:solidFill>
                  <a:srgbClr val="000000"/>
                </a:solidFill>
                <a:effectLst/>
                <a:latin typeface="微软雅黑" panose="020B0503020204020204" charset="-122"/>
                <a:ea typeface="微软雅黑" panose="020B0503020204020204" charset="-122"/>
              </a:rPr>
              <a:t>我国高水平人才培养体系与高考体制的改革，日益紧迫，这就是新课标缩短修订时间的大背景</a:t>
            </a:r>
          </a:p>
        </p:txBody>
      </p:sp>
      <p:sp>
        <p:nvSpPr>
          <p:cNvPr id="7" name="文本框 6"/>
          <p:cNvSpPr txBox="1"/>
          <p:nvPr/>
        </p:nvSpPr>
        <p:spPr>
          <a:xfrm>
            <a:off x="3295471" y="3188911"/>
            <a:ext cx="5101591" cy="706755"/>
          </a:xfrm>
          <a:prstGeom prst="rect">
            <a:avLst/>
          </a:prstGeom>
          <a:solidFill>
            <a:srgbClr val="FF0000"/>
          </a:solidFill>
          <a:ln w="28575">
            <a:solidFill>
              <a:schemeClr val="tx1"/>
            </a:solidFill>
          </a:ln>
        </p:spPr>
        <p:txBody>
          <a:bodyPr wrap="square" rtlCol="0">
            <a:spAutoFit/>
          </a:bodyPr>
          <a:lstStyle/>
          <a:p>
            <a:pPr algn="ctr"/>
            <a:r>
              <a:rPr lang="en-US" altLang="zh-CN" sz="2000" b="1" u="none" dirty="0">
                <a:solidFill>
                  <a:srgbClr val="000000"/>
                </a:solidFill>
                <a:latin typeface="微软雅黑" panose="020B0503020204020204" charset="-122"/>
                <a:ea typeface="微软雅黑" panose="020B0503020204020204" charset="-122"/>
              </a:rPr>
              <a:t>2017</a:t>
            </a:r>
            <a:r>
              <a:rPr lang="zh-CN" altLang="en-US" sz="2000" b="1" u="none" dirty="0">
                <a:solidFill>
                  <a:srgbClr val="000000"/>
                </a:solidFill>
                <a:latin typeface="微软雅黑" panose="020B0503020204020204" charset="-122"/>
                <a:ea typeface="微软雅黑" panose="020B0503020204020204" charset="-122"/>
              </a:rPr>
              <a:t>版新课标应用时间缩短</a:t>
            </a:r>
            <a:endParaRPr lang="en-US" altLang="zh-CN" sz="2000" b="1" u="none" dirty="0">
              <a:solidFill>
                <a:srgbClr val="000000"/>
              </a:solidFill>
              <a:latin typeface="微软雅黑" panose="020B0503020204020204" charset="-122"/>
              <a:ea typeface="微软雅黑" panose="020B0503020204020204" charset="-122"/>
            </a:endParaRPr>
          </a:p>
          <a:p>
            <a:pPr algn="ctr"/>
            <a:r>
              <a:rPr lang="zh-CN" altLang="en-US" sz="2000" b="1" u="none" dirty="0">
                <a:solidFill>
                  <a:srgbClr val="000000"/>
                </a:solidFill>
                <a:latin typeface="微软雅黑" panose="020B0503020204020204" charset="-122"/>
                <a:ea typeface="微软雅黑" panose="020B0503020204020204" charset="-122"/>
              </a:rPr>
              <a:t>修订时间加快</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4F4746A-D84F-4B09-850A-68BE1B799CC1}"/>
              </a:ext>
            </a:extLst>
          </p:cNvPr>
          <p:cNvGrpSpPr/>
          <p:nvPr/>
        </p:nvGrpSpPr>
        <p:grpSpPr>
          <a:xfrm>
            <a:off x="1703512" y="1487983"/>
            <a:ext cx="8523820" cy="2760111"/>
            <a:chOff x="611560" y="1115219"/>
            <a:chExt cx="6737032" cy="1756410"/>
          </a:xfrm>
        </p:grpSpPr>
        <p:pic>
          <p:nvPicPr>
            <p:cNvPr id="5" name="图片 4" descr="Image22">
              <a:extLst>
                <a:ext uri="{FF2B5EF4-FFF2-40B4-BE49-F238E27FC236}">
                  <a16:creationId xmlns:a16="http://schemas.microsoft.com/office/drawing/2014/main" id="{0D5C92B5-1D9E-4A1D-BFB9-3A0773908CD1}"/>
                </a:ext>
              </a:extLst>
            </p:cNvPr>
            <p:cNvPicPr>
              <a:picLocks noChangeAspect="1"/>
            </p:cNvPicPr>
            <p:nvPr/>
          </p:nvPicPr>
          <p:blipFill>
            <a:blip r:embed="rId2" cstate="print"/>
            <a:srcRect b="3320"/>
            <a:stretch>
              <a:fillRect/>
            </a:stretch>
          </p:blipFill>
          <p:spPr>
            <a:xfrm>
              <a:off x="611560" y="1124744"/>
              <a:ext cx="1984375" cy="1737360"/>
            </a:xfrm>
            <a:prstGeom prst="rect">
              <a:avLst/>
            </a:prstGeom>
            <a:noFill/>
            <a:ln w="9525">
              <a:noFill/>
              <a:miter lim="800000"/>
              <a:headEnd/>
              <a:tailEnd/>
            </a:ln>
          </p:spPr>
        </p:pic>
        <p:pic>
          <p:nvPicPr>
            <p:cNvPr id="6" name="图片 5" descr="Image10">
              <a:extLst>
                <a:ext uri="{FF2B5EF4-FFF2-40B4-BE49-F238E27FC236}">
                  <a16:creationId xmlns:a16="http://schemas.microsoft.com/office/drawing/2014/main" id="{5A2D6A22-0DAF-4EEE-BE31-7C5315672326}"/>
                </a:ext>
              </a:extLst>
            </p:cNvPr>
            <p:cNvPicPr>
              <a:picLocks noChangeAspect="1"/>
            </p:cNvPicPr>
            <p:nvPr/>
          </p:nvPicPr>
          <p:blipFill>
            <a:blip r:embed="rId3" cstate="print"/>
            <a:stretch>
              <a:fillRect/>
            </a:stretch>
          </p:blipFill>
          <p:spPr>
            <a:xfrm>
              <a:off x="2843808" y="1115219"/>
              <a:ext cx="1944370" cy="1756410"/>
            </a:xfrm>
            <a:prstGeom prst="rect">
              <a:avLst/>
            </a:prstGeom>
            <a:noFill/>
            <a:ln w="9525">
              <a:noFill/>
              <a:miter lim="800000"/>
              <a:headEnd/>
              <a:tailEnd/>
            </a:ln>
          </p:spPr>
        </p:pic>
        <p:pic>
          <p:nvPicPr>
            <p:cNvPr id="7" name="图片 6" descr="Image9">
              <a:extLst>
                <a:ext uri="{FF2B5EF4-FFF2-40B4-BE49-F238E27FC236}">
                  <a16:creationId xmlns:a16="http://schemas.microsoft.com/office/drawing/2014/main" id="{DFC8F42F-D7A4-477F-804A-AA843F4ACFF7}"/>
                </a:ext>
              </a:extLst>
            </p:cNvPr>
            <p:cNvPicPr>
              <a:picLocks noChangeAspect="1"/>
            </p:cNvPicPr>
            <p:nvPr/>
          </p:nvPicPr>
          <p:blipFill>
            <a:blip r:embed="rId4" cstate="print"/>
            <a:stretch>
              <a:fillRect/>
            </a:stretch>
          </p:blipFill>
          <p:spPr>
            <a:xfrm>
              <a:off x="5220072" y="1225709"/>
              <a:ext cx="2128520" cy="1645920"/>
            </a:xfrm>
            <a:prstGeom prst="rect">
              <a:avLst/>
            </a:prstGeom>
            <a:noFill/>
            <a:ln w="9525">
              <a:noFill/>
              <a:miter lim="800000"/>
              <a:headEnd/>
              <a:tailEnd/>
            </a:ln>
          </p:spPr>
        </p:pic>
      </p:grpSp>
      <p:sp>
        <p:nvSpPr>
          <p:cNvPr id="9" name="文本框 8">
            <a:extLst>
              <a:ext uri="{FF2B5EF4-FFF2-40B4-BE49-F238E27FC236}">
                <a16:creationId xmlns:a16="http://schemas.microsoft.com/office/drawing/2014/main" id="{24FD652B-1366-4AEE-82F7-7ADC9A2668EE}"/>
              </a:ext>
            </a:extLst>
          </p:cNvPr>
          <p:cNvSpPr txBox="1"/>
          <p:nvPr/>
        </p:nvSpPr>
        <p:spPr>
          <a:xfrm>
            <a:off x="1892660" y="260649"/>
            <a:ext cx="8406680" cy="1200329"/>
          </a:xfrm>
          <a:prstGeom prst="rect">
            <a:avLst/>
          </a:prstGeom>
          <a:noFill/>
        </p:spPr>
        <p:txBody>
          <a:bodyPr wrap="square">
            <a:spAutoFit/>
          </a:bodyPr>
          <a:lstStyle/>
          <a:p>
            <a:pPr algn="just">
              <a:lnSpc>
                <a:spcPct val="150000"/>
              </a:lnSpc>
            </a:pPr>
            <a:r>
              <a:rPr lang="en-US" altLang="zh-CN" kern="100" dirty="0">
                <a:latin typeface="Times New Roman" panose="02020603050405020304" pitchFamily="18" charset="0"/>
                <a:ea typeface="宋体" panose="02010600030101010101" pitchFamily="2" charset="-122"/>
              </a:rPr>
              <a:t>17</a:t>
            </a:r>
            <a:r>
              <a:rPr lang="zh-CN" altLang="zh-CN" kern="100" dirty="0">
                <a:latin typeface="Times New Roman" panose="02020603050405020304" pitchFamily="18" charset="0"/>
                <a:ea typeface="宋体" panose="02010600030101010101" pitchFamily="2" charset="-122"/>
              </a:rPr>
              <a:t>．</a:t>
            </a:r>
            <a:r>
              <a:rPr lang="zh-CN" altLang="en-US" kern="100" dirty="0">
                <a:latin typeface="Times New Roman" panose="02020603050405020304" pitchFamily="18" charset="0"/>
                <a:ea typeface="宋体" panose="02010600030101010101" pitchFamily="2" charset="-122"/>
              </a:rPr>
              <a:t>（八省联考。河北）</a:t>
            </a:r>
            <a:r>
              <a:rPr lang="zh-CN" altLang="zh-CN" kern="100" dirty="0">
                <a:latin typeface="Times New Roman" panose="02020603050405020304" pitchFamily="18" charset="0"/>
                <a:ea typeface="宋体" panose="02010600030101010101" pitchFamily="2" charset="-122"/>
              </a:rPr>
              <a:t>（</a:t>
            </a:r>
            <a:r>
              <a:rPr lang="en-US" altLang="zh-CN" kern="100" dirty="0">
                <a:latin typeface="Times New Roman" panose="02020603050405020304" pitchFamily="18" charset="0"/>
                <a:ea typeface="宋体" panose="02010600030101010101" pitchFamily="2" charset="-122"/>
              </a:rPr>
              <a:t>12</a:t>
            </a:r>
            <a:r>
              <a:rPr lang="zh-CN" altLang="zh-CN" kern="100" dirty="0">
                <a:latin typeface="Times New Roman" panose="02020603050405020304" pitchFamily="18" charset="0"/>
                <a:ea typeface="宋体" panose="02010600030101010101" pitchFamily="2" charset="-122"/>
              </a:rPr>
              <a:t>分）图</a:t>
            </a:r>
            <a:r>
              <a:rPr lang="en-US" altLang="zh-CN" kern="100" dirty="0">
                <a:latin typeface="Times New Roman" panose="02020603050405020304" pitchFamily="18" charset="0"/>
                <a:ea typeface="宋体" panose="02010600030101010101" pitchFamily="2" charset="-122"/>
              </a:rPr>
              <a:t>6</a:t>
            </a:r>
            <a:r>
              <a:rPr lang="zh-CN" altLang="zh-CN" kern="100" dirty="0">
                <a:latin typeface="Times New Roman" panose="02020603050405020304" pitchFamily="18" charset="0"/>
                <a:ea typeface="宋体" panose="02010600030101010101" pitchFamily="2" charset="-122"/>
              </a:rPr>
              <a:t>、图</a:t>
            </a:r>
            <a:r>
              <a:rPr lang="en-US" altLang="zh-CN" kern="100" dirty="0">
                <a:latin typeface="Times New Roman" panose="02020603050405020304" pitchFamily="18" charset="0"/>
                <a:ea typeface="宋体" panose="02010600030101010101" pitchFamily="2" charset="-122"/>
              </a:rPr>
              <a:t>7</a:t>
            </a:r>
            <a:r>
              <a:rPr lang="zh-CN" altLang="zh-CN" kern="100" dirty="0">
                <a:latin typeface="Times New Roman" panose="02020603050405020304" pitchFamily="18" charset="0"/>
                <a:ea typeface="宋体" panose="02010600030101010101" pitchFamily="2" charset="-122"/>
              </a:rPr>
              <a:t>、图</a:t>
            </a:r>
            <a:r>
              <a:rPr lang="en-US" altLang="zh-CN" kern="100" dirty="0">
                <a:latin typeface="Times New Roman" panose="02020603050405020304" pitchFamily="18" charset="0"/>
                <a:ea typeface="宋体" panose="02010600030101010101" pitchFamily="2" charset="-122"/>
              </a:rPr>
              <a:t>8</a:t>
            </a:r>
            <a:r>
              <a:rPr lang="zh-CN" altLang="zh-CN" kern="100" dirty="0">
                <a:latin typeface="Times New Roman" panose="02020603050405020304" pitchFamily="18" charset="0"/>
                <a:ea typeface="宋体" panose="02010600030101010101" pitchFamily="2" charset="-122"/>
              </a:rPr>
              <a:t>分别是中国古代三个历史时期（西汉、唐朝、明朝）工商业城市分布图。回答问题。</a:t>
            </a:r>
          </a:p>
          <a:p>
            <a:pPr algn="just"/>
            <a:r>
              <a:rPr lang="zh-CN" altLang="zh-CN" kern="0" dirty="0">
                <a:latin typeface="Times New Roman" panose="02020603050405020304" pitchFamily="18" charset="0"/>
                <a:ea typeface="黑体" panose="02010609060101010101" pitchFamily="49" charset="-122"/>
              </a:rPr>
              <a:t>材料</a:t>
            </a:r>
            <a:endParaRPr lang="zh-CN" altLang="zh-CN" kern="100" dirty="0">
              <a:latin typeface="Times New Roman" panose="02020603050405020304" pitchFamily="18" charset="0"/>
              <a:ea typeface="宋体" panose="02010600030101010101" pitchFamily="2" charset="-122"/>
            </a:endParaRPr>
          </a:p>
        </p:txBody>
      </p:sp>
      <p:sp>
        <p:nvSpPr>
          <p:cNvPr id="12" name="文本框 11">
            <a:extLst>
              <a:ext uri="{FF2B5EF4-FFF2-40B4-BE49-F238E27FC236}">
                <a16:creationId xmlns:a16="http://schemas.microsoft.com/office/drawing/2014/main" id="{89EB32EA-AA2A-487E-AC95-77DF496B11BD}"/>
              </a:ext>
            </a:extLst>
          </p:cNvPr>
          <p:cNvSpPr txBox="1"/>
          <p:nvPr/>
        </p:nvSpPr>
        <p:spPr>
          <a:xfrm>
            <a:off x="3085102" y="4290066"/>
            <a:ext cx="5832648" cy="369332"/>
          </a:xfrm>
          <a:prstGeom prst="rect">
            <a:avLst/>
          </a:prstGeom>
          <a:noFill/>
        </p:spPr>
        <p:txBody>
          <a:bodyPr wrap="square">
            <a:spAutoFit/>
          </a:bodyPr>
          <a:lstStyle/>
          <a:p>
            <a:pPr algn="just"/>
            <a:r>
              <a:rPr lang="zh-CN" altLang="zh-CN" kern="100" dirty="0">
                <a:latin typeface="Times New Roman" panose="02020603050405020304" pitchFamily="18" charset="0"/>
                <a:ea typeface="宋体" panose="02010600030101010101" pitchFamily="2" charset="-122"/>
              </a:rPr>
              <a:t>图</a:t>
            </a:r>
            <a:r>
              <a:rPr lang="en-US" altLang="zh-CN" kern="100" dirty="0">
                <a:latin typeface="Times New Roman" panose="02020603050405020304" pitchFamily="18" charset="0"/>
                <a:ea typeface="宋体" panose="02010600030101010101" pitchFamily="2" charset="-122"/>
              </a:rPr>
              <a:t>6                                  </a:t>
            </a:r>
            <a:r>
              <a:rPr lang="zh-CN" altLang="zh-CN" kern="100" dirty="0">
                <a:latin typeface="Times New Roman" panose="02020603050405020304" pitchFamily="18" charset="0"/>
                <a:ea typeface="宋体" panose="02010600030101010101" pitchFamily="2" charset="-122"/>
              </a:rPr>
              <a:t>图</a:t>
            </a:r>
            <a:r>
              <a:rPr lang="en-US" altLang="zh-CN" kern="100" dirty="0">
                <a:latin typeface="Times New Roman" panose="02020603050405020304" pitchFamily="18" charset="0"/>
                <a:ea typeface="宋体" panose="02010600030101010101" pitchFamily="2" charset="-122"/>
              </a:rPr>
              <a:t>7                                      </a:t>
            </a:r>
            <a:r>
              <a:rPr lang="zh-CN" altLang="zh-CN" kern="100" dirty="0">
                <a:latin typeface="Times New Roman" panose="02020603050405020304" pitchFamily="18" charset="0"/>
                <a:ea typeface="宋体" panose="02010600030101010101" pitchFamily="2" charset="-122"/>
              </a:rPr>
              <a:t>图</a:t>
            </a:r>
            <a:r>
              <a:rPr lang="en-US" altLang="zh-CN" kern="100" dirty="0">
                <a:latin typeface="Times New Roman" panose="02020603050405020304" pitchFamily="18" charset="0"/>
                <a:ea typeface="宋体" panose="02010600030101010101" pitchFamily="2" charset="-122"/>
              </a:rPr>
              <a:t>8</a:t>
            </a:r>
            <a:endParaRPr lang="zh-CN" altLang="zh-CN" kern="100" dirty="0">
              <a:latin typeface="Times New Roman" panose="02020603050405020304" pitchFamily="18" charset="0"/>
              <a:ea typeface="宋体" panose="02010600030101010101" pitchFamily="2" charset="-122"/>
            </a:endParaRPr>
          </a:p>
        </p:txBody>
      </p:sp>
      <p:sp>
        <p:nvSpPr>
          <p:cNvPr id="11" name="文本框 10">
            <a:extLst>
              <a:ext uri="{FF2B5EF4-FFF2-40B4-BE49-F238E27FC236}">
                <a16:creationId xmlns:a16="http://schemas.microsoft.com/office/drawing/2014/main" id="{7CCBEB05-EB0F-4882-96B1-EFCADDA29E08}"/>
              </a:ext>
            </a:extLst>
          </p:cNvPr>
          <p:cNvSpPr txBox="1"/>
          <p:nvPr/>
        </p:nvSpPr>
        <p:spPr>
          <a:xfrm>
            <a:off x="1703512" y="5085184"/>
            <a:ext cx="8595828" cy="864096"/>
          </a:xfrm>
          <a:prstGeom prst="rect">
            <a:avLst/>
          </a:prstGeom>
          <a:noFill/>
        </p:spPr>
        <p:txBody>
          <a:bodyPr wrap="square" rtlCol="0">
            <a:spAutoFit/>
          </a:bodyPr>
          <a:lstStyle/>
          <a:p>
            <a:pPr algn="just">
              <a:lnSpc>
                <a:spcPct val="150000"/>
              </a:lnSpc>
            </a:pPr>
            <a:r>
              <a:rPr lang="zh-CN" altLang="zh-CN" kern="100">
                <a:latin typeface="Times New Roman" panose="02020603050405020304" pitchFamily="18" charset="0"/>
                <a:ea typeface="宋体" panose="02010600030101010101" pitchFamily="2" charset="-122"/>
              </a:rPr>
              <a:t>分别提取图</a:t>
            </a:r>
            <a:r>
              <a:rPr lang="en-US" altLang="zh-CN" kern="100">
                <a:latin typeface="Times New Roman" panose="02020603050405020304" pitchFamily="18" charset="0"/>
                <a:ea typeface="宋体" panose="02010600030101010101" pitchFamily="2" charset="-122"/>
              </a:rPr>
              <a:t>6</a:t>
            </a:r>
            <a:r>
              <a:rPr lang="zh-CN" altLang="zh-CN" kern="100">
                <a:latin typeface="Times New Roman" panose="02020603050405020304" pitchFamily="18" charset="0"/>
                <a:ea typeface="宋体" panose="02010600030101010101" pitchFamily="2" charset="-122"/>
              </a:rPr>
              <a:t>、图</a:t>
            </a:r>
            <a:r>
              <a:rPr lang="en-US" altLang="zh-CN" kern="100">
                <a:latin typeface="Times New Roman" panose="02020603050405020304" pitchFamily="18" charset="0"/>
                <a:ea typeface="宋体" panose="02010600030101010101" pitchFamily="2" charset="-122"/>
              </a:rPr>
              <a:t>7</a:t>
            </a:r>
            <a:r>
              <a:rPr lang="zh-CN" altLang="zh-CN" kern="100">
                <a:latin typeface="Times New Roman" panose="02020603050405020304" pitchFamily="18" charset="0"/>
                <a:ea typeface="宋体" panose="02010600030101010101" pitchFamily="2" charset="-122"/>
              </a:rPr>
              <a:t>、图</a:t>
            </a:r>
            <a:r>
              <a:rPr lang="en-US" altLang="zh-CN" kern="100">
                <a:latin typeface="Times New Roman" panose="02020603050405020304" pitchFamily="18" charset="0"/>
                <a:ea typeface="宋体" panose="02010600030101010101" pitchFamily="2" charset="-122"/>
              </a:rPr>
              <a:t>8</a:t>
            </a:r>
            <a:r>
              <a:rPr lang="zh-CN" altLang="zh-CN" kern="100">
                <a:latin typeface="Times New Roman" panose="02020603050405020304" pitchFamily="18" charset="0"/>
                <a:ea typeface="宋体" panose="02010600030101010101" pitchFamily="2" charset="-122"/>
              </a:rPr>
              <a:t>的工商业城市分布信息，并据此说明与其相对应的历史时期。（</a:t>
            </a:r>
            <a:r>
              <a:rPr lang="en-US" altLang="zh-CN" kern="100">
                <a:latin typeface="Times New Roman" panose="02020603050405020304" pitchFamily="18" charset="0"/>
                <a:ea typeface="宋体" panose="02010600030101010101" pitchFamily="2" charset="-122"/>
              </a:rPr>
              <a:t>12</a:t>
            </a:r>
            <a:r>
              <a:rPr lang="zh-CN" altLang="zh-CN" kern="100">
                <a:latin typeface="Times New Roman" panose="02020603050405020304" pitchFamily="18" charset="0"/>
                <a:ea typeface="宋体" panose="02010600030101010101" pitchFamily="2" charset="-122"/>
              </a:rPr>
              <a:t>分）</a:t>
            </a:r>
          </a:p>
        </p:txBody>
      </p:sp>
    </p:spTree>
    <p:extLst>
      <p:ext uri="{BB962C8B-B14F-4D97-AF65-F5344CB8AC3E}">
        <p14:creationId xmlns:p14="http://schemas.microsoft.com/office/powerpoint/2010/main" val="416800603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标题 1"/>
          <p:cNvSpPr txBox="1"/>
          <p:nvPr/>
        </p:nvSpPr>
        <p:spPr>
          <a:xfrm>
            <a:off x="1919536" y="-27384"/>
            <a:ext cx="8301608" cy="504056"/>
          </a:xfrm>
          <a:prstGeom prst="rect">
            <a:avLst/>
          </a:prstGeom>
        </p:spPr>
        <p:style>
          <a:lnRef idx="3">
            <a:schemeClr val="lt1"/>
          </a:lnRef>
          <a:fillRef idx="1">
            <a:schemeClr val="accent2"/>
          </a:fillRef>
          <a:effectRef idx="1">
            <a:schemeClr val="accent2"/>
          </a:effectRef>
          <a:fontRef idx="minor">
            <a:schemeClr val="lt1"/>
          </a:fontRef>
        </p:style>
        <p:txBody>
          <a:bodyPr/>
          <a:lstStyle/>
          <a:p>
            <a:pPr algn="ctr">
              <a:spcBef>
                <a:spcPct val="0"/>
              </a:spcBef>
              <a:defRPr/>
            </a:pPr>
            <a:r>
              <a:rPr lang="en-US" altLang="zh-CN" sz="3200" dirty="0">
                <a:solidFill>
                  <a:srgbClr val="2D2DFF"/>
                </a:solidFill>
                <a:latin typeface="华文行楷" panose="02010800040101010101" pitchFamily="2" charset="-122"/>
                <a:ea typeface="华文行楷" panose="02010800040101010101" pitchFamily="2" charset="-122"/>
              </a:rPr>
              <a:t>3</a:t>
            </a:r>
            <a:r>
              <a:rPr lang="zh-CN" altLang="en-US" sz="3200" dirty="0">
                <a:solidFill>
                  <a:srgbClr val="2D2DFF"/>
                </a:solidFill>
                <a:latin typeface="华文行楷" panose="02010800040101010101" pitchFamily="2" charset="-122"/>
                <a:ea typeface="华文行楷" panose="02010800040101010101" pitchFamily="2" charset="-122"/>
              </a:rPr>
              <a:t>、按照人物构建</a:t>
            </a:r>
            <a:r>
              <a:rPr lang="en-US" altLang="zh-CN" sz="3200" dirty="0">
                <a:solidFill>
                  <a:srgbClr val="2D2DFF"/>
                </a:solidFill>
                <a:latin typeface="华文行楷" panose="02010800040101010101" pitchFamily="2" charset="-122"/>
                <a:ea typeface="华文行楷" panose="02010800040101010101" pitchFamily="2" charset="-122"/>
              </a:rPr>
              <a:t>——</a:t>
            </a:r>
            <a:r>
              <a:rPr lang="zh-CN" altLang="en-US" sz="3200" dirty="0">
                <a:solidFill>
                  <a:srgbClr val="2D2DFF"/>
                </a:solidFill>
                <a:latin typeface="华文行楷" panose="02010800040101010101" pitchFamily="2" charset="-122"/>
                <a:ea typeface="华文行楷" panose="02010800040101010101" pitchFamily="2" charset="-122"/>
              </a:rPr>
              <a:t>史料求证（史法）</a:t>
            </a:r>
          </a:p>
        </p:txBody>
      </p:sp>
      <p:grpSp>
        <p:nvGrpSpPr>
          <p:cNvPr id="51" name="组合 50"/>
          <p:cNvGrpSpPr/>
          <p:nvPr/>
        </p:nvGrpSpPr>
        <p:grpSpPr>
          <a:xfrm>
            <a:off x="1559497" y="575182"/>
            <a:ext cx="9001125" cy="6282859"/>
            <a:chOff x="35496" y="530096"/>
            <a:chExt cx="9001125" cy="6282859"/>
          </a:xfrm>
        </p:grpSpPr>
        <p:sp>
          <p:nvSpPr>
            <p:cNvPr id="4" name="TextBox 3"/>
            <p:cNvSpPr txBox="1"/>
            <p:nvPr/>
          </p:nvSpPr>
          <p:spPr>
            <a:xfrm>
              <a:off x="35496" y="1700808"/>
              <a:ext cx="553998" cy="2664296"/>
            </a:xfrm>
            <a:prstGeom prst="rect">
              <a:avLst/>
            </a:prstGeom>
          </p:spPr>
          <p:style>
            <a:lnRef idx="0">
              <a:schemeClr val="accent2"/>
            </a:lnRef>
            <a:fillRef idx="3">
              <a:schemeClr val="accent2"/>
            </a:fillRef>
            <a:effectRef idx="3">
              <a:schemeClr val="accent2"/>
            </a:effectRef>
            <a:fontRef idx="minor">
              <a:schemeClr val="lt1"/>
            </a:fontRef>
          </p:style>
          <p:txBody>
            <a:bodyPr vert="eaVert" wrap="square" rtlCol="0">
              <a:spAutoFit/>
            </a:bodyPr>
            <a:lstStyle/>
            <a:p>
              <a:r>
                <a:rPr lang="zh-CN" altLang="en-US" sz="2400" b="1" dirty="0">
                  <a:solidFill>
                    <a:srgbClr val="2D2DFF"/>
                  </a:solidFill>
                </a:rPr>
                <a:t>中华人民共和国史</a:t>
              </a:r>
            </a:p>
          </p:txBody>
        </p:sp>
        <p:sp>
          <p:nvSpPr>
            <p:cNvPr id="5" name="TextBox 4"/>
            <p:cNvSpPr txBox="1"/>
            <p:nvPr/>
          </p:nvSpPr>
          <p:spPr>
            <a:xfrm>
              <a:off x="827584" y="1196752"/>
              <a:ext cx="738664" cy="1512168"/>
            </a:xfrm>
            <a:prstGeom prst="rect">
              <a:avLst/>
            </a:prstGeom>
          </p:spPr>
          <p:style>
            <a:lnRef idx="0">
              <a:schemeClr val="accent2"/>
            </a:lnRef>
            <a:fillRef idx="3">
              <a:schemeClr val="accent2"/>
            </a:fillRef>
            <a:effectRef idx="3">
              <a:schemeClr val="accent2"/>
            </a:effectRef>
            <a:fontRef idx="minor">
              <a:schemeClr val="lt1"/>
            </a:fontRef>
          </p:style>
          <p:txBody>
            <a:bodyPr vert="eaVert" wrap="square" rtlCol="0">
              <a:spAutoFit/>
            </a:bodyPr>
            <a:lstStyle/>
            <a:p>
              <a:r>
                <a:rPr lang="zh-CN" altLang="en-US" b="1" dirty="0">
                  <a:solidFill>
                    <a:srgbClr val="2D2DFF"/>
                  </a:solidFill>
                </a:rPr>
                <a:t>毛泽东的探索（</a:t>
              </a:r>
              <a:r>
                <a:rPr lang="en-US" altLang="zh-CN" b="1" dirty="0">
                  <a:solidFill>
                    <a:srgbClr val="2D2DFF"/>
                  </a:solidFill>
                </a:rPr>
                <a:t>1949-1976</a:t>
              </a:r>
              <a:r>
                <a:rPr lang="zh-CN" altLang="en-US" b="1" dirty="0">
                  <a:solidFill>
                    <a:srgbClr val="2D2DFF"/>
                  </a:solidFill>
                </a:rPr>
                <a:t>）</a:t>
              </a:r>
            </a:p>
          </p:txBody>
        </p:sp>
        <p:sp>
          <p:nvSpPr>
            <p:cNvPr id="6" name="TextBox 5"/>
            <p:cNvSpPr txBox="1"/>
            <p:nvPr/>
          </p:nvSpPr>
          <p:spPr>
            <a:xfrm>
              <a:off x="899592" y="4293096"/>
              <a:ext cx="738664" cy="1512168"/>
            </a:xfrm>
            <a:prstGeom prst="rect">
              <a:avLst/>
            </a:prstGeom>
          </p:spPr>
          <p:style>
            <a:lnRef idx="0">
              <a:schemeClr val="accent2"/>
            </a:lnRef>
            <a:fillRef idx="3">
              <a:schemeClr val="accent2"/>
            </a:fillRef>
            <a:effectRef idx="3">
              <a:schemeClr val="accent2"/>
            </a:effectRef>
            <a:fontRef idx="minor">
              <a:schemeClr val="lt1"/>
            </a:fontRef>
          </p:style>
          <p:txBody>
            <a:bodyPr vert="eaVert" wrap="square" rtlCol="0">
              <a:spAutoFit/>
            </a:bodyPr>
            <a:lstStyle/>
            <a:p>
              <a:r>
                <a:rPr lang="zh-CN" altLang="en-US" b="1" dirty="0">
                  <a:solidFill>
                    <a:srgbClr val="2D2DFF"/>
                  </a:solidFill>
                </a:rPr>
                <a:t>邓江胡习探索（</a:t>
              </a:r>
              <a:r>
                <a:rPr lang="en-US" altLang="zh-CN" b="1" dirty="0">
                  <a:solidFill>
                    <a:srgbClr val="2D2DFF"/>
                  </a:solidFill>
                </a:rPr>
                <a:t>1978-2020</a:t>
              </a:r>
              <a:r>
                <a:rPr lang="zh-CN" altLang="en-US" b="1" dirty="0">
                  <a:solidFill>
                    <a:srgbClr val="2D2DFF"/>
                  </a:solidFill>
                </a:rPr>
                <a:t>）</a:t>
              </a:r>
            </a:p>
          </p:txBody>
        </p:sp>
        <p:sp>
          <p:nvSpPr>
            <p:cNvPr id="8" name="左大括号 7"/>
            <p:cNvSpPr/>
            <p:nvPr/>
          </p:nvSpPr>
          <p:spPr>
            <a:xfrm>
              <a:off x="1547664" y="908720"/>
              <a:ext cx="288032" cy="180020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solidFill>
                  <a:srgbClr val="2D2DFF"/>
                </a:solidFill>
              </a:endParaRPr>
            </a:p>
          </p:txBody>
        </p:sp>
        <p:sp>
          <p:nvSpPr>
            <p:cNvPr id="9" name="TextBox 8"/>
            <p:cNvSpPr txBox="1"/>
            <p:nvPr/>
          </p:nvSpPr>
          <p:spPr>
            <a:xfrm>
              <a:off x="1763688" y="918012"/>
              <a:ext cx="1152128"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CN" altLang="en-US" sz="1600" b="1" dirty="0">
                  <a:solidFill>
                    <a:srgbClr val="2D2DFF"/>
                  </a:solidFill>
                </a:rPr>
                <a:t>一个制度</a:t>
              </a:r>
              <a:endParaRPr lang="en-US" altLang="zh-CN" sz="1600" b="1" dirty="0">
                <a:solidFill>
                  <a:srgbClr val="2D2DFF"/>
                </a:solidFill>
              </a:endParaRPr>
            </a:p>
            <a:p>
              <a:r>
                <a:rPr lang="zh-CN" altLang="en-US" sz="1200" b="1" dirty="0">
                  <a:solidFill>
                    <a:srgbClr val="2D2DFF"/>
                  </a:solidFill>
                </a:rPr>
                <a:t>社会主义制度</a:t>
              </a:r>
            </a:p>
          </p:txBody>
        </p:sp>
        <p:sp>
          <p:nvSpPr>
            <p:cNvPr id="10" name="TextBox 9"/>
            <p:cNvSpPr txBox="1"/>
            <p:nvPr/>
          </p:nvSpPr>
          <p:spPr>
            <a:xfrm>
              <a:off x="1763688" y="2258288"/>
              <a:ext cx="1152128" cy="33855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CN" altLang="en-US" sz="1600" b="1" dirty="0">
                  <a:solidFill>
                    <a:srgbClr val="2D2DFF"/>
                  </a:solidFill>
                </a:rPr>
                <a:t>  两个十年</a:t>
              </a:r>
              <a:endParaRPr lang="en-US" altLang="zh-CN" sz="1600" b="1" dirty="0">
                <a:solidFill>
                  <a:srgbClr val="2D2DFF"/>
                </a:solidFill>
              </a:endParaRPr>
            </a:p>
          </p:txBody>
        </p:sp>
        <p:sp>
          <p:nvSpPr>
            <p:cNvPr id="11" name="左大括号 10"/>
            <p:cNvSpPr/>
            <p:nvPr/>
          </p:nvSpPr>
          <p:spPr>
            <a:xfrm>
              <a:off x="2915816" y="764704"/>
              <a:ext cx="189735" cy="72008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2D2DFF"/>
                </a:solidFill>
              </a:endParaRPr>
            </a:p>
          </p:txBody>
        </p:sp>
        <p:sp>
          <p:nvSpPr>
            <p:cNvPr id="12" name="TextBox 11"/>
            <p:cNvSpPr txBox="1"/>
            <p:nvPr/>
          </p:nvSpPr>
          <p:spPr>
            <a:xfrm>
              <a:off x="4355976" y="1124744"/>
              <a:ext cx="4176464"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过渡总路线、一化三改、确立公有制</a:t>
              </a:r>
              <a:endParaRPr lang="en-US" altLang="zh-CN" dirty="0">
                <a:solidFill>
                  <a:srgbClr val="2D2DFF"/>
                </a:solidFill>
              </a:endParaRPr>
            </a:p>
          </p:txBody>
        </p:sp>
        <p:sp>
          <p:nvSpPr>
            <p:cNvPr id="14" name="矩形 13"/>
            <p:cNvSpPr/>
            <p:nvPr/>
          </p:nvSpPr>
          <p:spPr>
            <a:xfrm>
              <a:off x="3131840" y="701988"/>
              <a:ext cx="1107996"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zh-CN" altLang="en-US" b="1" dirty="0">
                  <a:solidFill>
                    <a:srgbClr val="2D2DFF"/>
                  </a:solidFill>
                </a:rPr>
                <a:t>上层建筑</a:t>
              </a:r>
            </a:p>
          </p:txBody>
        </p:sp>
        <p:sp>
          <p:nvSpPr>
            <p:cNvPr id="15" name="矩形 14"/>
            <p:cNvSpPr/>
            <p:nvPr/>
          </p:nvSpPr>
          <p:spPr>
            <a:xfrm>
              <a:off x="3131840" y="1124744"/>
              <a:ext cx="1107996"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zh-CN" altLang="en-US" b="1" dirty="0">
                  <a:solidFill>
                    <a:srgbClr val="2D2DFF"/>
                  </a:solidFill>
                </a:rPr>
                <a:t>经济基础</a:t>
              </a:r>
            </a:p>
          </p:txBody>
        </p:sp>
        <p:sp>
          <p:nvSpPr>
            <p:cNvPr id="16" name="矩形 15"/>
            <p:cNvSpPr/>
            <p:nvPr/>
          </p:nvSpPr>
          <p:spPr>
            <a:xfrm>
              <a:off x="4355976" y="530096"/>
              <a:ext cx="4176464" cy="615553"/>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zh-CN" altLang="en-US" dirty="0">
                  <a:solidFill>
                    <a:srgbClr val="2D2DFF"/>
                  </a:solidFill>
                </a:rPr>
                <a:t>人代会制  政协制度  </a:t>
              </a:r>
              <a:r>
                <a:rPr lang="zh-CN" altLang="en-US" sz="1600" dirty="0">
                  <a:solidFill>
                    <a:srgbClr val="2D2DFF"/>
                  </a:solidFill>
                </a:rPr>
                <a:t>区域自治制  双百方针</a:t>
              </a:r>
              <a:endParaRPr lang="zh-CN" altLang="en-US" dirty="0">
                <a:solidFill>
                  <a:srgbClr val="2D2DFF"/>
                </a:solidFill>
              </a:endParaRPr>
            </a:p>
          </p:txBody>
        </p:sp>
        <p:sp>
          <p:nvSpPr>
            <p:cNvPr id="18" name="左大括号 17"/>
            <p:cNvSpPr/>
            <p:nvPr/>
          </p:nvSpPr>
          <p:spPr>
            <a:xfrm>
              <a:off x="4644008" y="1763524"/>
              <a:ext cx="189735" cy="72008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2D2DFF"/>
                </a:solidFill>
              </a:endParaRPr>
            </a:p>
          </p:txBody>
        </p:sp>
        <p:sp>
          <p:nvSpPr>
            <p:cNvPr id="19" name="左大括号 18"/>
            <p:cNvSpPr/>
            <p:nvPr/>
          </p:nvSpPr>
          <p:spPr>
            <a:xfrm>
              <a:off x="4572000" y="2627620"/>
              <a:ext cx="288032" cy="864096"/>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2D2DFF"/>
                </a:solidFill>
              </a:endParaRPr>
            </a:p>
          </p:txBody>
        </p:sp>
        <p:sp>
          <p:nvSpPr>
            <p:cNvPr id="20" name="矩形 19"/>
            <p:cNvSpPr/>
            <p:nvPr/>
          </p:nvSpPr>
          <p:spPr>
            <a:xfrm>
              <a:off x="3203848" y="1763524"/>
              <a:ext cx="1440159"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zh-CN" altLang="en-US" b="1" dirty="0">
                  <a:solidFill>
                    <a:srgbClr val="2D2DFF"/>
                  </a:solidFill>
                </a:rPr>
                <a:t>社建十年</a:t>
              </a:r>
              <a:endParaRPr lang="en-US" altLang="zh-CN" b="1" dirty="0">
                <a:solidFill>
                  <a:srgbClr val="2D2DFF"/>
                </a:solidFill>
              </a:endParaRPr>
            </a:p>
            <a:p>
              <a:pPr algn="ctr"/>
              <a:r>
                <a:rPr lang="zh-CN" altLang="en-US" b="1" dirty="0">
                  <a:solidFill>
                    <a:srgbClr val="2D2DFF"/>
                  </a:solidFill>
                </a:rPr>
                <a:t>（</a:t>
              </a:r>
              <a:r>
                <a:rPr lang="en-US" altLang="zh-CN" b="1" dirty="0">
                  <a:solidFill>
                    <a:srgbClr val="2D2DFF"/>
                  </a:solidFill>
                </a:rPr>
                <a:t>1956-1966</a:t>
              </a:r>
              <a:r>
                <a:rPr lang="zh-CN" altLang="en-US" b="1" dirty="0">
                  <a:solidFill>
                    <a:srgbClr val="2D2DFF"/>
                  </a:solidFill>
                </a:rPr>
                <a:t>）</a:t>
              </a:r>
              <a:endParaRPr lang="en-US" altLang="zh-CN" b="1" dirty="0">
                <a:solidFill>
                  <a:srgbClr val="2D2DFF"/>
                </a:solidFill>
              </a:endParaRPr>
            </a:p>
          </p:txBody>
        </p:sp>
        <p:sp>
          <p:nvSpPr>
            <p:cNvPr id="21" name="矩形 20"/>
            <p:cNvSpPr/>
            <p:nvPr/>
          </p:nvSpPr>
          <p:spPr>
            <a:xfrm>
              <a:off x="3203848" y="2555612"/>
              <a:ext cx="1440199"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zh-CN" altLang="en-US" b="1" dirty="0">
                  <a:solidFill>
                    <a:srgbClr val="2D2DFF"/>
                  </a:solidFill>
                </a:rPr>
                <a:t>   文革十年</a:t>
              </a:r>
              <a:endParaRPr lang="en-US" altLang="zh-CN" b="1" dirty="0">
                <a:solidFill>
                  <a:srgbClr val="2D2DFF"/>
                </a:solidFill>
              </a:endParaRPr>
            </a:p>
            <a:p>
              <a:r>
                <a:rPr lang="zh-CN" altLang="en-US" b="1" dirty="0">
                  <a:solidFill>
                    <a:srgbClr val="2D2DFF"/>
                  </a:solidFill>
                </a:rPr>
                <a:t>（</a:t>
              </a:r>
              <a:r>
                <a:rPr lang="en-US" altLang="zh-CN" b="1" dirty="0">
                  <a:solidFill>
                    <a:srgbClr val="2D2DFF"/>
                  </a:solidFill>
                </a:rPr>
                <a:t>1966-1976</a:t>
              </a:r>
              <a:r>
                <a:rPr lang="zh-CN" altLang="en-US" b="1" dirty="0">
                  <a:solidFill>
                    <a:srgbClr val="2D2DFF"/>
                  </a:solidFill>
                </a:rPr>
                <a:t>）</a:t>
              </a:r>
            </a:p>
          </p:txBody>
        </p:sp>
        <p:sp>
          <p:nvSpPr>
            <p:cNvPr id="22" name="左大括号 21"/>
            <p:cNvSpPr/>
            <p:nvPr/>
          </p:nvSpPr>
          <p:spPr>
            <a:xfrm>
              <a:off x="2987824" y="1754232"/>
              <a:ext cx="216024" cy="144016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2D2DFF"/>
                </a:solidFill>
              </a:endParaRPr>
            </a:p>
          </p:txBody>
        </p:sp>
        <p:sp>
          <p:nvSpPr>
            <p:cNvPr id="23" name="TextBox 22"/>
            <p:cNvSpPr txBox="1"/>
            <p:nvPr/>
          </p:nvSpPr>
          <p:spPr>
            <a:xfrm>
              <a:off x="4860032" y="2258288"/>
              <a:ext cx="367240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调整发展：八字方针、七千人大会</a:t>
              </a:r>
            </a:p>
          </p:txBody>
        </p:sp>
        <p:sp>
          <p:nvSpPr>
            <p:cNvPr id="24" name="TextBox 23"/>
            <p:cNvSpPr txBox="1"/>
            <p:nvPr/>
          </p:nvSpPr>
          <p:spPr>
            <a:xfrm>
              <a:off x="4860032" y="1898248"/>
              <a:ext cx="367240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左倾失误：大跃进、人民公社化</a:t>
              </a:r>
            </a:p>
          </p:txBody>
        </p:sp>
        <p:sp>
          <p:nvSpPr>
            <p:cNvPr id="25" name="TextBox 24"/>
            <p:cNvSpPr txBox="1"/>
            <p:nvPr/>
          </p:nvSpPr>
          <p:spPr>
            <a:xfrm>
              <a:off x="4860032" y="1538208"/>
              <a:ext cx="367240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正确探索：论十大关系、中共八大</a:t>
              </a:r>
            </a:p>
          </p:txBody>
        </p:sp>
        <p:sp>
          <p:nvSpPr>
            <p:cNvPr id="27" name="TextBox 26"/>
            <p:cNvSpPr txBox="1"/>
            <p:nvPr/>
          </p:nvSpPr>
          <p:spPr>
            <a:xfrm>
              <a:off x="4860032" y="2627620"/>
              <a:ext cx="367240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根本原因、主观原因、历史原因</a:t>
              </a:r>
            </a:p>
          </p:txBody>
        </p:sp>
        <p:sp>
          <p:nvSpPr>
            <p:cNvPr id="28" name="TextBox 27"/>
            <p:cNvSpPr txBox="1"/>
            <p:nvPr/>
          </p:nvSpPr>
          <p:spPr>
            <a:xfrm>
              <a:off x="4860032" y="2987660"/>
              <a:ext cx="367240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全面发动“夺权风暴”粉碎两集团</a:t>
              </a:r>
            </a:p>
          </p:txBody>
        </p:sp>
        <p:sp>
          <p:nvSpPr>
            <p:cNvPr id="29" name="TextBox 28"/>
            <p:cNvSpPr txBox="1"/>
            <p:nvPr/>
          </p:nvSpPr>
          <p:spPr>
            <a:xfrm>
              <a:off x="4860032" y="3419708"/>
              <a:ext cx="367240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性质内乱、</a:t>
              </a:r>
              <a:r>
                <a:rPr lang="zh-CN" altLang="en-US" sz="1400" dirty="0">
                  <a:solidFill>
                    <a:srgbClr val="2D2DFF"/>
                  </a:solidFill>
                </a:rPr>
                <a:t>民主法制破坏、经济差距拉大</a:t>
              </a:r>
              <a:endParaRPr lang="zh-CN" altLang="en-US" dirty="0">
                <a:solidFill>
                  <a:srgbClr val="2D2DFF"/>
                </a:solidFill>
              </a:endParaRPr>
            </a:p>
          </p:txBody>
        </p:sp>
        <p:sp>
          <p:nvSpPr>
            <p:cNvPr id="30" name="TextBox 29"/>
            <p:cNvSpPr txBox="1"/>
            <p:nvPr/>
          </p:nvSpPr>
          <p:spPr>
            <a:xfrm>
              <a:off x="1835696" y="4283804"/>
              <a:ext cx="108012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CN" altLang="en-US" b="1" dirty="0">
                  <a:solidFill>
                    <a:srgbClr val="2D2DFF"/>
                  </a:solidFill>
                </a:rPr>
                <a:t>  </a:t>
              </a:r>
              <a:r>
                <a:rPr lang="zh-CN" altLang="en-US" sz="1400" b="1" dirty="0">
                  <a:solidFill>
                    <a:srgbClr val="2D2DFF"/>
                  </a:solidFill>
                </a:rPr>
                <a:t>一个转折</a:t>
              </a:r>
              <a:endParaRPr lang="en-US" altLang="zh-CN" b="1" dirty="0">
                <a:solidFill>
                  <a:srgbClr val="2D2DFF"/>
                </a:solidFill>
              </a:endParaRPr>
            </a:p>
          </p:txBody>
        </p:sp>
        <p:sp>
          <p:nvSpPr>
            <p:cNvPr id="31" name="TextBox 30"/>
            <p:cNvSpPr txBox="1"/>
            <p:nvPr/>
          </p:nvSpPr>
          <p:spPr>
            <a:xfrm>
              <a:off x="1763688" y="5661248"/>
              <a:ext cx="1008112"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CN" altLang="en-US" b="1" dirty="0">
                  <a:solidFill>
                    <a:srgbClr val="2D2DFF"/>
                  </a:solidFill>
                </a:rPr>
                <a:t>  </a:t>
              </a:r>
              <a:r>
                <a:rPr lang="zh-CN" altLang="en-US" sz="1400" b="1" dirty="0">
                  <a:solidFill>
                    <a:srgbClr val="2D2DFF"/>
                  </a:solidFill>
                </a:rPr>
                <a:t>两个跨越</a:t>
              </a:r>
              <a:endParaRPr lang="en-US" altLang="zh-CN" sz="1400" b="1" dirty="0">
                <a:solidFill>
                  <a:srgbClr val="2D2DFF"/>
                </a:solidFill>
              </a:endParaRPr>
            </a:p>
          </p:txBody>
        </p:sp>
        <p:sp>
          <p:nvSpPr>
            <p:cNvPr id="32" name="矩形 31"/>
            <p:cNvSpPr/>
            <p:nvPr/>
          </p:nvSpPr>
          <p:spPr>
            <a:xfrm>
              <a:off x="3203848" y="4149080"/>
              <a:ext cx="1346844" cy="646331"/>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zh-CN" altLang="en-US" b="1" dirty="0">
                  <a:solidFill>
                    <a:srgbClr val="2D2DFF"/>
                  </a:solidFill>
                </a:rPr>
                <a:t>十一届三中</a:t>
              </a:r>
              <a:endParaRPr lang="en-US" altLang="zh-CN" b="1" dirty="0">
                <a:solidFill>
                  <a:srgbClr val="2D2DFF"/>
                </a:solidFill>
              </a:endParaRPr>
            </a:p>
            <a:p>
              <a:r>
                <a:rPr lang="zh-CN" altLang="en-US" b="1" dirty="0">
                  <a:solidFill>
                    <a:srgbClr val="2D2DFF"/>
                  </a:solidFill>
                </a:rPr>
                <a:t>（</a:t>
              </a:r>
              <a:r>
                <a:rPr lang="en-US" altLang="zh-CN" b="1" dirty="0">
                  <a:solidFill>
                    <a:srgbClr val="2D2DFF"/>
                  </a:solidFill>
                </a:rPr>
                <a:t>1978</a:t>
              </a:r>
              <a:r>
                <a:rPr lang="zh-CN" altLang="en-US" b="1" dirty="0">
                  <a:solidFill>
                    <a:srgbClr val="2D2DFF"/>
                  </a:solidFill>
                </a:rPr>
                <a:t>）</a:t>
              </a:r>
            </a:p>
          </p:txBody>
        </p:sp>
        <p:sp>
          <p:nvSpPr>
            <p:cNvPr id="33" name="矩形 32"/>
            <p:cNvSpPr/>
            <p:nvPr/>
          </p:nvSpPr>
          <p:spPr>
            <a:xfrm>
              <a:off x="3131840" y="5166484"/>
              <a:ext cx="1368152"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zh-CN" altLang="en-US" b="1" dirty="0">
                  <a:solidFill>
                    <a:srgbClr val="2D2DFF"/>
                  </a:solidFill>
                </a:rPr>
                <a:t>南方谈话</a:t>
              </a:r>
              <a:endParaRPr lang="en-US" altLang="zh-CN" b="1" dirty="0">
                <a:solidFill>
                  <a:srgbClr val="2D2DFF"/>
                </a:solidFill>
              </a:endParaRPr>
            </a:p>
            <a:p>
              <a:pPr algn="ctr"/>
              <a:r>
                <a:rPr lang="zh-CN" altLang="en-US" b="1" dirty="0">
                  <a:solidFill>
                    <a:srgbClr val="2D2DFF"/>
                  </a:solidFill>
                </a:rPr>
                <a:t>（</a:t>
              </a:r>
              <a:r>
                <a:rPr lang="en-US" altLang="zh-CN" b="1" dirty="0">
                  <a:solidFill>
                    <a:srgbClr val="2D2DFF"/>
                  </a:solidFill>
                </a:rPr>
                <a:t>1992</a:t>
              </a:r>
              <a:r>
                <a:rPr lang="zh-CN" altLang="en-US" b="1" dirty="0">
                  <a:solidFill>
                    <a:srgbClr val="2D2DFF"/>
                  </a:solidFill>
                </a:rPr>
                <a:t>）</a:t>
              </a:r>
            </a:p>
          </p:txBody>
        </p:sp>
        <p:sp>
          <p:nvSpPr>
            <p:cNvPr id="34" name="矩形 33"/>
            <p:cNvSpPr/>
            <p:nvPr/>
          </p:nvSpPr>
          <p:spPr>
            <a:xfrm>
              <a:off x="3131840" y="5958572"/>
              <a:ext cx="1346844" cy="646331"/>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zh-CN" altLang="en-US" b="1" dirty="0">
                  <a:solidFill>
                    <a:srgbClr val="2D2DFF"/>
                  </a:solidFill>
                </a:rPr>
                <a:t>中共十四大</a:t>
              </a:r>
              <a:endParaRPr lang="en-US" altLang="zh-CN" b="1" dirty="0">
                <a:solidFill>
                  <a:srgbClr val="2D2DFF"/>
                </a:solidFill>
              </a:endParaRPr>
            </a:p>
            <a:p>
              <a:r>
                <a:rPr lang="zh-CN" altLang="en-US" b="1" dirty="0">
                  <a:solidFill>
                    <a:srgbClr val="2D2DFF"/>
                  </a:solidFill>
                </a:rPr>
                <a:t>（</a:t>
              </a:r>
              <a:r>
                <a:rPr lang="en-US" altLang="zh-CN" b="1" dirty="0">
                  <a:solidFill>
                    <a:srgbClr val="2D2DFF"/>
                  </a:solidFill>
                </a:rPr>
                <a:t>1992</a:t>
              </a:r>
              <a:r>
                <a:rPr lang="zh-CN" altLang="en-US" b="1" dirty="0">
                  <a:solidFill>
                    <a:srgbClr val="2D2DFF"/>
                  </a:solidFill>
                </a:rPr>
                <a:t>）</a:t>
              </a:r>
            </a:p>
          </p:txBody>
        </p:sp>
        <p:sp>
          <p:nvSpPr>
            <p:cNvPr id="35" name="左大括号 34"/>
            <p:cNvSpPr/>
            <p:nvPr/>
          </p:nvSpPr>
          <p:spPr>
            <a:xfrm>
              <a:off x="4644008" y="4086364"/>
              <a:ext cx="288032" cy="864096"/>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2D2DFF"/>
                </a:solidFill>
              </a:endParaRPr>
            </a:p>
          </p:txBody>
        </p:sp>
        <p:sp>
          <p:nvSpPr>
            <p:cNvPr id="36" name="TextBox 35"/>
            <p:cNvSpPr txBox="1"/>
            <p:nvPr/>
          </p:nvSpPr>
          <p:spPr>
            <a:xfrm>
              <a:off x="4860032" y="4014356"/>
              <a:ext cx="367240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开创中国特色社会主义新道路</a:t>
              </a:r>
            </a:p>
          </p:txBody>
        </p:sp>
        <p:sp>
          <p:nvSpPr>
            <p:cNvPr id="37" name="TextBox 36"/>
            <p:cNvSpPr txBox="1"/>
            <p:nvPr/>
          </p:nvSpPr>
          <p:spPr>
            <a:xfrm>
              <a:off x="4860032" y="4374396"/>
              <a:ext cx="367240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标志进入</a:t>
              </a:r>
              <a:r>
                <a:rPr lang="zh-CN" altLang="en-US" b="1" dirty="0">
                  <a:solidFill>
                    <a:srgbClr val="2D2DFF"/>
                  </a:solidFill>
                </a:rPr>
                <a:t>改革开放</a:t>
              </a:r>
              <a:r>
                <a:rPr lang="zh-CN" altLang="en-US" dirty="0">
                  <a:solidFill>
                    <a:srgbClr val="2D2DFF"/>
                  </a:solidFill>
                </a:rPr>
                <a:t>的新时期</a:t>
              </a:r>
            </a:p>
          </p:txBody>
        </p:sp>
        <p:sp>
          <p:nvSpPr>
            <p:cNvPr id="38" name="TextBox 37"/>
            <p:cNvSpPr txBox="1"/>
            <p:nvPr/>
          </p:nvSpPr>
          <p:spPr>
            <a:xfrm>
              <a:off x="4860032" y="4806444"/>
              <a:ext cx="367240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标志着国家政治建设进入新时代</a:t>
              </a:r>
            </a:p>
          </p:txBody>
        </p:sp>
        <p:sp>
          <p:nvSpPr>
            <p:cNvPr id="39" name="左大括号 38"/>
            <p:cNvSpPr/>
            <p:nvPr/>
          </p:nvSpPr>
          <p:spPr>
            <a:xfrm>
              <a:off x="2843808" y="5157192"/>
              <a:ext cx="288032" cy="144016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2D2DFF"/>
                </a:solidFill>
              </a:endParaRPr>
            </a:p>
          </p:txBody>
        </p:sp>
        <p:sp>
          <p:nvSpPr>
            <p:cNvPr id="40" name="TextBox 39"/>
            <p:cNvSpPr txBox="1"/>
            <p:nvPr/>
          </p:nvSpPr>
          <p:spPr>
            <a:xfrm>
              <a:off x="4860032" y="5238492"/>
              <a:ext cx="3672408"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dirty="0">
                  <a:solidFill>
                    <a:srgbClr val="2D2DFF"/>
                  </a:solidFill>
                </a:rPr>
                <a:t>打破市场“姓资” “姓社”的困扰</a:t>
              </a:r>
            </a:p>
          </p:txBody>
        </p:sp>
        <p:sp>
          <p:nvSpPr>
            <p:cNvPr id="41" name="TextBox 40"/>
            <p:cNvSpPr txBox="1"/>
            <p:nvPr/>
          </p:nvSpPr>
          <p:spPr>
            <a:xfrm>
              <a:off x="4860032" y="5598532"/>
              <a:ext cx="3672408" cy="3385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sz="1600" dirty="0">
                  <a:solidFill>
                    <a:srgbClr val="2D2DFF"/>
                  </a:solidFill>
                </a:rPr>
                <a:t>正式确立</a:t>
              </a:r>
              <a:r>
                <a:rPr lang="zh-CN" altLang="en-US" sz="1600" b="1" dirty="0">
                  <a:solidFill>
                    <a:srgbClr val="2D2DFF"/>
                  </a:solidFill>
                </a:rPr>
                <a:t>社会主义市场经济体制</a:t>
              </a:r>
              <a:r>
                <a:rPr lang="zh-CN" altLang="en-US" sz="1600" dirty="0">
                  <a:solidFill>
                    <a:srgbClr val="2D2DFF"/>
                  </a:solidFill>
                </a:rPr>
                <a:t>目标</a:t>
              </a:r>
            </a:p>
          </p:txBody>
        </p:sp>
        <p:sp>
          <p:nvSpPr>
            <p:cNvPr id="42" name="TextBox 41"/>
            <p:cNvSpPr txBox="1"/>
            <p:nvPr/>
          </p:nvSpPr>
          <p:spPr>
            <a:xfrm>
              <a:off x="4860032" y="5980058"/>
              <a:ext cx="3672408" cy="3385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altLang="zh-CN" sz="1600" dirty="0">
                  <a:solidFill>
                    <a:srgbClr val="2D2DFF"/>
                  </a:solidFill>
                </a:rPr>
                <a:t>21</a:t>
              </a:r>
              <a:r>
                <a:rPr lang="zh-CN" altLang="en-US" sz="1600" dirty="0">
                  <a:solidFill>
                    <a:srgbClr val="2D2DFF"/>
                  </a:solidFill>
                </a:rPr>
                <a:t>世纪初社会主义市场体制初步建立</a:t>
              </a:r>
            </a:p>
          </p:txBody>
        </p:sp>
        <p:sp>
          <p:nvSpPr>
            <p:cNvPr id="43" name="TextBox 42"/>
            <p:cNvSpPr txBox="1"/>
            <p:nvPr/>
          </p:nvSpPr>
          <p:spPr>
            <a:xfrm>
              <a:off x="4860032" y="6402814"/>
              <a:ext cx="3672408" cy="3385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altLang="zh-CN" sz="1600" dirty="0">
                  <a:solidFill>
                    <a:srgbClr val="2D2DFF"/>
                  </a:solidFill>
                </a:rPr>
                <a:t>2007</a:t>
              </a:r>
              <a:r>
                <a:rPr lang="zh-CN" altLang="en-US" sz="1600" dirty="0">
                  <a:solidFill>
                    <a:srgbClr val="2D2DFF"/>
                  </a:solidFill>
                </a:rPr>
                <a:t>产值第三；</a:t>
              </a:r>
              <a:r>
                <a:rPr lang="en-US" altLang="zh-CN" sz="1600" dirty="0">
                  <a:solidFill>
                    <a:srgbClr val="2D2DFF"/>
                  </a:solidFill>
                </a:rPr>
                <a:t>2010</a:t>
              </a:r>
              <a:r>
                <a:rPr lang="zh-CN" altLang="en-US" sz="1600" dirty="0">
                  <a:solidFill>
                    <a:srgbClr val="2D2DFF"/>
                  </a:solidFill>
                </a:rPr>
                <a:t>年总值世界第二</a:t>
              </a:r>
            </a:p>
          </p:txBody>
        </p:sp>
        <p:sp>
          <p:nvSpPr>
            <p:cNvPr id="44" name="左大括号 43"/>
            <p:cNvSpPr/>
            <p:nvPr/>
          </p:nvSpPr>
          <p:spPr>
            <a:xfrm>
              <a:off x="4572000" y="5157192"/>
              <a:ext cx="288032" cy="1556792"/>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2D2DFF"/>
                </a:solidFill>
              </a:endParaRPr>
            </a:p>
          </p:txBody>
        </p:sp>
        <p:sp>
          <p:nvSpPr>
            <p:cNvPr id="45" name="左大括号 44"/>
            <p:cNvSpPr/>
            <p:nvPr/>
          </p:nvSpPr>
          <p:spPr>
            <a:xfrm>
              <a:off x="1547664" y="4221088"/>
              <a:ext cx="360040" cy="1872208"/>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a:solidFill>
                  <a:srgbClr val="2D2DFF"/>
                </a:solidFill>
              </a:endParaRPr>
            </a:p>
          </p:txBody>
        </p:sp>
        <p:sp>
          <p:nvSpPr>
            <p:cNvPr id="46" name="左大括号 45"/>
            <p:cNvSpPr/>
            <p:nvPr/>
          </p:nvSpPr>
          <p:spPr>
            <a:xfrm>
              <a:off x="2987824" y="4149080"/>
              <a:ext cx="189735" cy="720080"/>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zh-CN" altLang="en-US">
                <a:solidFill>
                  <a:srgbClr val="2D2DFF"/>
                </a:solidFill>
              </a:endParaRPr>
            </a:p>
          </p:txBody>
        </p:sp>
        <p:sp>
          <p:nvSpPr>
            <p:cNvPr id="47" name="左大括号 46"/>
            <p:cNvSpPr/>
            <p:nvPr/>
          </p:nvSpPr>
          <p:spPr>
            <a:xfrm>
              <a:off x="395536" y="1196752"/>
              <a:ext cx="576064" cy="468052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solidFill>
                  <a:srgbClr val="2D2DFF"/>
                </a:solidFill>
              </a:endParaRPr>
            </a:p>
          </p:txBody>
        </p:sp>
        <p:sp>
          <p:nvSpPr>
            <p:cNvPr id="49" name="TextBox 48"/>
            <p:cNvSpPr txBox="1"/>
            <p:nvPr/>
          </p:nvSpPr>
          <p:spPr>
            <a:xfrm>
              <a:off x="8574831" y="548680"/>
              <a:ext cx="461665" cy="3240360"/>
            </a:xfrm>
            <a:prstGeom prst="rect">
              <a:avLst/>
            </a:prstGeom>
          </p:spPr>
          <p:style>
            <a:lnRef idx="0">
              <a:schemeClr val="accent2"/>
            </a:lnRef>
            <a:fillRef idx="3">
              <a:schemeClr val="accent2"/>
            </a:fillRef>
            <a:effectRef idx="3">
              <a:schemeClr val="accent2"/>
            </a:effectRef>
            <a:fontRef idx="minor">
              <a:schemeClr val="lt1"/>
            </a:fontRef>
          </p:style>
          <p:txBody>
            <a:bodyPr vert="eaVert" wrap="square" rtlCol="0">
              <a:spAutoFit/>
            </a:bodyPr>
            <a:lstStyle/>
            <a:p>
              <a:r>
                <a:rPr lang="zh-CN" altLang="en-US" b="1" dirty="0">
                  <a:solidFill>
                    <a:srgbClr val="2D2DFF"/>
                  </a:solidFill>
                </a:rPr>
                <a:t>中国站起来  成就伟大 影响深远</a:t>
              </a:r>
            </a:p>
          </p:txBody>
        </p:sp>
        <p:sp>
          <p:nvSpPr>
            <p:cNvPr id="50" name="TextBox 49"/>
            <p:cNvSpPr txBox="1"/>
            <p:nvPr/>
          </p:nvSpPr>
          <p:spPr>
            <a:xfrm>
              <a:off x="8574956" y="3789085"/>
              <a:ext cx="461665" cy="3023870"/>
            </a:xfrm>
            <a:prstGeom prst="rect">
              <a:avLst/>
            </a:prstGeom>
          </p:spPr>
          <p:style>
            <a:lnRef idx="0">
              <a:schemeClr val="accent2"/>
            </a:lnRef>
            <a:fillRef idx="3">
              <a:schemeClr val="accent2"/>
            </a:fillRef>
            <a:effectRef idx="3">
              <a:schemeClr val="accent2"/>
            </a:effectRef>
            <a:fontRef idx="minor">
              <a:schemeClr val="lt1"/>
            </a:fontRef>
          </p:style>
          <p:txBody>
            <a:bodyPr vert="eaVert" wrap="square" rtlCol="0">
              <a:spAutoFit/>
            </a:bodyPr>
            <a:lstStyle/>
            <a:p>
              <a:r>
                <a:rPr lang="zh-CN" altLang="en-US" b="1" dirty="0">
                  <a:solidFill>
                    <a:srgbClr val="2D2DFF"/>
                  </a:solidFill>
                </a:rPr>
                <a:t>富强起来 成就巨大 国力提升</a:t>
              </a:r>
            </a:p>
          </p:txBody>
        </p:sp>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标题 1"/>
          <p:cNvSpPr txBox="1"/>
          <p:nvPr/>
        </p:nvSpPr>
        <p:spPr>
          <a:xfrm>
            <a:off x="1919536" y="48690"/>
            <a:ext cx="8568952" cy="504056"/>
          </a:xfrm>
          <a:prstGeom prst="rect">
            <a:avLst/>
          </a:prstGeom>
        </p:spPr>
        <p:style>
          <a:lnRef idx="3">
            <a:schemeClr val="lt1"/>
          </a:lnRef>
          <a:fillRef idx="1">
            <a:schemeClr val="accent2"/>
          </a:fillRef>
          <a:effectRef idx="1">
            <a:schemeClr val="accent2"/>
          </a:effectRef>
          <a:fontRef idx="minor">
            <a:schemeClr val="lt1"/>
          </a:fontRef>
        </p:style>
        <p:txBody>
          <a:bodyPr/>
          <a:lstStyle/>
          <a:p>
            <a:pPr algn="ctr">
              <a:spcBef>
                <a:spcPct val="0"/>
              </a:spcBef>
              <a:defRPr/>
            </a:pPr>
            <a:r>
              <a:rPr lang="en-US" altLang="zh-CN" sz="3200" dirty="0">
                <a:solidFill>
                  <a:srgbClr val="2D2DFF"/>
                </a:solidFill>
                <a:latin typeface="华文行楷" panose="02010800040101010101" pitchFamily="2" charset="-122"/>
                <a:ea typeface="华文行楷" panose="02010800040101010101" pitchFamily="2" charset="-122"/>
              </a:rPr>
              <a:t>4</a:t>
            </a:r>
            <a:r>
              <a:rPr lang="zh-CN" altLang="en-US" sz="3200" dirty="0">
                <a:solidFill>
                  <a:srgbClr val="2D2DFF"/>
                </a:solidFill>
                <a:latin typeface="华文行楷" panose="02010800040101010101" pitchFamily="2" charset="-122"/>
                <a:ea typeface="华文行楷" panose="02010800040101010101" pitchFamily="2" charset="-122"/>
              </a:rPr>
              <a:t>、阶段特征纵向贯通</a:t>
            </a:r>
            <a:r>
              <a:rPr lang="en-US" altLang="zh-CN" sz="3200" dirty="0">
                <a:solidFill>
                  <a:srgbClr val="2D2DFF"/>
                </a:solidFill>
                <a:latin typeface="华文行楷" panose="02010800040101010101" pitchFamily="2" charset="-122"/>
                <a:ea typeface="华文行楷" panose="02010800040101010101" pitchFamily="2" charset="-122"/>
              </a:rPr>
              <a:t>——</a:t>
            </a:r>
            <a:r>
              <a:rPr lang="zh-CN" altLang="en-US" sz="3200" dirty="0">
                <a:solidFill>
                  <a:srgbClr val="2D2DFF"/>
                </a:solidFill>
                <a:latin typeface="华文行楷" panose="02010800040101010101" pitchFamily="2" charset="-122"/>
                <a:ea typeface="华文行楷" panose="02010800040101010101" pitchFamily="2" charset="-122"/>
              </a:rPr>
              <a:t>史料求证（史法）</a:t>
            </a:r>
          </a:p>
        </p:txBody>
      </p:sp>
      <p:sp>
        <p:nvSpPr>
          <p:cNvPr id="3" name="椭圆 2"/>
          <p:cNvSpPr/>
          <p:nvPr/>
        </p:nvSpPr>
        <p:spPr>
          <a:xfrm>
            <a:off x="1610309" y="644318"/>
            <a:ext cx="1080120"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华文琥珀" panose="02010800040101010101" pitchFamily="2" charset="-122"/>
                <a:ea typeface="华文琥珀" panose="02010800040101010101" pitchFamily="2" charset="-122"/>
              </a:rPr>
              <a:t>纵向架构</a:t>
            </a:r>
          </a:p>
        </p:txBody>
      </p:sp>
      <p:sp>
        <p:nvSpPr>
          <p:cNvPr id="4" name="TextBox 3"/>
          <p:cNvSpPr txBox="1"/>
          <p:nvPr/>
        </p:nvSpPr>
        <p:spPr>
          <a:xfrm>
            <a:off x="3791744" y="836712"/>
            <a:ext cx="432048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CN" altLang="en-US" sz="2000" b="1" dirty="0"/>
              <a:t>中国政治文明发展历程</a:t>
            </a:r>
          </a:p>
        </p:txBody>
      </p:sp>
      <p:sp>
        <p:nvSpPr>
          <p:cNvPr id="5" name="燕尾形箭头 4"/>
          <p:cNvSpPr/>
          <p:nvPr/>
        </p:nvSpPr>
        <p:spPr>
          <a:xfrm>
            <a:off x="1847528" y="2348880"/>
            <a:ext cx="8352928" cy="2880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703512" y="1844825"/>
            <a:ext cx="1115616" cy="646331"/>
          </a:xfrm>
          <a:prstGeom prst="rect">
            <a:avLst/>
          </a:prstGeom>
          <a:noFill/>
        </p:spPr>
        <p:txBody>
          <a:bodyPr wrap="square" rtlCol="0">
            <a:spAutoFit/>
          </a:bodyPr>
          <a:lstStyle/>
          <a:p>
            <a:r>
              <a:rPr lang="zh-CN" altLang="en-US" dirty="0"/>
              <a:t>前</a:t>
            </a:r>
            <a:r>
              <a:rPr lang="en-US" altLang="zh-CN" dirty="0"/>
              <a:t>2070</a:t>
            </a:r>
            <a:r>
              <a:rPr lang="zh-CN" altLang="en-US" dirty="0"/>
              <a:t>年</a:t>
            </a:r>
          </a:p>
        </p:txBody>
      </p:sp>
      <p:sp>
        <p:nvSpPr>
          <p:cNvPr id="10" name="TextBox 9"/>
          <p:cNvSpPr txBox="1"/>
          <p:nvPr/>
        </p:nvSpPr>
        <p:spPr>
          <a:xfrm>
            <a:off x="3287688" y="1844824"/>
            <a:ext cx="1115616" cy="369332"/>
          </a:xfrm>
          <a:prstGeom prst="rect">
            <a:avLst/>
          </a:prstGeom>
          <a:noFill/>
        </p:spPr>
        <p:txBody>
          <a:bodyPr wrap="square" rtlCol="0">
            <a:spAutoFit/>
          </a:bodyPr>
          <a:lstStyle/>
          <a:p>
            <a:r>
              <a:rPr lang="zh-CN" altLang="en-US" dirty="0"/>
              <a:t>前</a:t>
            </a:r>
            <a:r>
              <a:rPr lang="en-US" altLang="zh-CN" dirty="0"/>
              <a:t>221</a:t>
            </a:r>
            <a:r>
              <a:rPr lang="zh-CN" altLang="en-US" dirty="0"/>
              <a:t>年</a:t>
            </a:r>
          </a:p>
        </p:txBody>
      </p:sp>
      <p:cxnSp>
        <p:nvCxnSpPr>
          <p:cNvPr id="11" name="直接连接符 10"/>
          <p:cNvCxnSpPr/>
          <p:nvPr/>
        </p:nvCxnSpPr>
        <p:spPr>
          <a:xfrm flipH="1">
            <a:off x="1991544" y="2276872"/>
            <a:ext cx="18256" cy="27874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直接连接符 11"/>
          <p:cNvCxnSpPr/>
          <p:nvPr/>
        </p:nvCxnSpPr>
        <p:spPr>
          <a:xfrm>
            <a:off x="5447928" y="2276872"/>
            <a:ext cx="0" cy="216024"/>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直接连接符 12"/>
          <p:cNvCxnSpPr/>
          <p:nvPr/>
        </p:nvCxnSpPr>
        <p:spPr>
          <a:xfrm>
            <a:off x="3503712" y="2276872"/>
            <a:ext cx="0" cy="216024"/>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直接连接符 27"/>
          <p:cNvCxnSpPr/>
          <p:nvPr/>
        </p:nvCxnSpPr>
        <p:spPr>
          <a:xfrm>
            <a:off x="7608168" y="2276872"/>
            <a:ext cx="0" cy="216024"/>
          </a:xfrm>
          <a:prstGeom prst="line">
            <a:avLst/>
          </a:prstGeom>
        </p:spPr>
        <p:style>
          <a:lnRef idx="3">
            <a:schemeClr val="accent1"/>
          </a:lnRef>
          <a:fillRef idx="0">
            <a:schemeClr val="accent1"/>
          </a:fillRef>
          <a:effectRef idx="2">
            <a:schemeClr val="accent1"/>
          </a:effectRef>
          <a:fontRef idx="minor">
            <a:schemeClr val="tx1"/>
          </a:fontRef>
        </p:style>
      </p:cxnSp>
      <p:sp>
        <p:nvSpPr>
          <p:cNvPr id="29" name="TextBox 28"/>
          <p:cNvSpPr txBox="1"/>
          <p:nvPr/>
        </p:nvSpPr>
        <p:spPr>
          <a:xfrm>
            <a:off x="5124400" y="1844824"/>
            <a:ext cx="1043608" cy="369332"/>
          </a:xfrm>
          <a:prstGeom prst="rect">
            <a:avLst/>
          </a:prstGeom>
          <a:noFill/>
        </p:spPr>
        <p:txBody>
          <a:bodyPr wrap="square" rtlCol="0">
            <a:spAutoFit/>
          </a:bodyPr>
          <a:lstStyle/>
          <a:p>
            <a:r>
              <a:rPr lang="en-US" altLang="zh-CN" dirty="0"/>
              <a:t>1840</a:t>
            </a:r>
            <a:r>
              <a:rPr lang="zh-CN" altLang="en-US" dirty="0"/>
              <a:t>年</a:t>
            </a:r>
          </a:p>
        </p:txBody>
      </p:sp>
      <p:sp>
        <p:nvSpPr>
          <p:cNvPr id="30" name="TextBox 29"/>
          <p:cNvSpPr txBox="1"/>
          <p:nvPr/>
        </p:nvSpPr>
        <p:spPr>
          <a:xfrm>
            <a:off x="7068616" y="1844824"/>
            <a:ext cx="1043608" cy="369332"/>
          </a:xfrm>
          <a:prstGeom prst="rect">
            <a:avLst/>
          </a:prstGeom>
          <a:noFill/>
        </p:spPr>
        <p:txBody>
          <a:bodyPr wrap="square" rtlCol="0">
            <a:spAutoFit/>
          </a:bodyPr>
          <a:lstStyle/>
          <a:p>
            <a:r>
              <a:rPr lang="en-US" altLang="zh-CN" dirty="0"/>
              <a:t>1949</a:t>
            </a:r>
            <a:r>
              <a:rPr lang="zh-CN" altLang="en-US" dirty="0"/>
              <a:t>年</a:t>
            </a:r>
          </a:p>
        </p:txBody>
      </p:sp>
      <p:sp>
        <p:nvSpPr>
          <p:cNvPr id="32" name="TextBox 31"/>
          <p:cNvSpPr txBox="1"/>
          <p:nvPr/>
        </p:nvSpPr>
        <p:spPr>
          <a:xfrm>
            <a:off x="3215680" y="2564904"/>
            <a:ext cx="720080" cy="369332"/>
          </a:xfrm>
          <a:prstGeom prst="rect">
            <a:avLst/>
          </a:prstGeom>
          <a:noFill/>
        </p:spPr>
        <p:txBody>
          <a:bodyPr wrap="square" rtlCol="0">
            <a:spAutoFit/>
          </a:bodyPr>
          <a:lstStyle/>
          <a:p>
            <a:r>
              <a:rPr lang="zh-CN" altLang="en-US" dirty="0"/>
              <a:t>秦朝</a:t>
            </a:r>
          </a:p>
        </p:txBody>
      </p:sp>
      <p:sp>
        <p:nvSpPr>
          <p:cNvPr id="33" name="TextBox 32"/>
          <p:cNvSpPr txBox="1"/>
          <p:nvPr/>
        </p:nvSpPr>
        <p:spPr>
          <a:xfrm>
            <a:off x="5087888" y="2564904"/>
            <a:ext cx="1115616" cy="369332"/>
          </a:xfrm>
          <a:prstGeom prst="rect">
            <a:avLst/>
          </a:prstGeom>
          <a:noFill/>
        </p:spPr>
        <p:txBody>
          <a:bodyPr wrap="square" rtlCol="0">
            <a:spAutoFit/>
          </a:bodyPr>
          <a:lstStyle/>
          <a:p>
            <a:r>
              <a:rPr lang="zh-CN" altLang="en-US" dirty="0"/>
              <a:t>鸦片战争</a:t>
            </a:r>
          </a:p>
        </p:txBody>
      </p:sp>
      <p:sp>
        <p:nvSpPr>
          <p:cNvPr id="34" name="TextBox 33"/>
          <p:cNvSpPr txBox="1"/>
          <p:nvPr/>
        </p:nvSpPr>
        <p:spPr>
          <a:xfrm>
            <a:off x="6960096" y="2564904"/>
            <a:ext cx="1368152" cy="369332"/>
          </a:xfrm>
          <a:prstGeom prst="rect">
            <a:avLst/>
          </a:prstGeom>
          <a:noFill/>
        </p:spPr>
        <p:txBody>
          <a:bodyPr wrap="square" rtlCol="0">
            <a:spAutoFit/>
          </a:bodyPr>
          <a:lstStyle/>
          <a:p>
            <a:r>
              <a:rPr lang="zh-CN" altLang="en-US" dirty="0"/>
              <a:t>新中国成立</a:t>
            </a:r>
          </a:p>
        </p:txBody>
      </p:sp>
      <p:sp>
        <p:nvSpPr>
          <p:cNvPr id="35" name="TextBox 34"/>
          <p:cNvSpPr txBox="1"/>
          <p:nvPr/>
        </p:nvSpPr>
        <p:spPr>
          <a:xfrm>
            <a:off x="1631504" y="2564904"/>
            <a:ext cx="1115616" cy="369332"/>
          </a:xfrm>
          <a:prstGeom prst="rect">
            <a:avLst/>
          </a:prstGeom>
          <a:noFill/>
        </p:spPr>
        <p:txBody>
          <a:bodyPr wrap="square" rtlCol="0">
            <a:spAutoFit/>
          </a:bodyPr>
          <a:lstStyle/>
          <a:p>
            <a:r>
              <a:rPr lang="zh-CN" altLang="en-US" dirty="0"/>
              <a:t>夏朝</a:t>
            </a:r>
          </a:p>
        </p:txBody>
      </p:sp>
      <p:sp>
        <p:nvSpPr>
          <p:cNvPr id="36" name="流程图: 可选过程 35"/>
          <p:cNvSpPr/>
          <p:nvPr/>
        </p:nvSpPr>
        <p:spPr>
          <a:xfrm>
            <a:off x="1919536" y="2996952"/>
            <a:ext cx="1368152" cy="5760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血缘贵族政治</a:t>
            </a:r>
          </a:p>
        </p:txBody>
      </p:sp>
      <p:sp>
        <p:nvSpPr>
          <p:cNvPr id="37" name="流程图: 可选过程 36"/>
          <p:cNvSpPr/>
          <p:nvPr/>
        </p:nvSpPr>
        <p:spPr>
          <a:xfrm>
            <a:off x="3719736" y="2996952"/>
            <a:ext cx="1368152" cy="5760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封建官僚政治</a:t>
            </a:r>
          </a:p>
        </p:txBody>
      </p:sp>
      <p:sp>
        <p:nvSpPr>
          <p:cNvPr id="38" name="流程图: 可选过程 37"/>
          <p:cNvSpPr/>
          <p:nvPr/>
        </p:nvSpPr>
        <p:spPr>
          <a:xfrm>
            <a:off x="5807968" y="2996952"/>
            <a:ext cx="1368152" cy="5760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追求民主政治</a:t>
            </a:r>
          </a:p>
        </p:txBody>
      </p:sp>
      <p:sp>
        <p:nvSpPr>
          <p:cNvPr id="39" name="流程图: 可选过程 38"/>
          <p:cNvSpPr/>
          <p:nvPr/>
        </p:nvSpPr>
        <p:spPr>
          <a:xfrm>
            <a:off x="8328248" y="2996952"/>
            <a:ext cx="1368152" cy="5760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建设人民民主政治</a:t>
            </a:r>
          </a:p>
        </p:txBody>
      </p:sp>
      <p:sp>
        <p:nvSpPr>
          <p:cNvPr id="40" name="矩形 39"/>
          <p:cNvSpPr/>
          <p:nvPr/>
        </p:nvSpPr>
        <p:spPr>
          <a:xfrm>
            <a:off x="2855640" y="1484784"/>
            <a:ext cx="21602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中国古代</a:t>
            </a:r>
          </a:p>
        </p:txBody>
      </p:sp>
      <p:sp>
        <p:nvSpPr>
          <p:cNvPr id="41" name="矩形 40"/>
          <p:cNvSpPr/>
          <p:nvPr/>
        </p:nvSpPr>
        <p:spPr>
          <a:xfrm>
            <a:off x="5591944" y="1484784"/>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中国近代</a:t>
            </a:r>
          </a:p>
        </p:txBody>
      </p:sp>
      <p:sp>
        <p:nvSpPr>
          <p:cNvPr id="42" name="矩形 41"/>
          <p:cNvSpPr/>
          <p:nvPr/>
        </p:nvSpPr>
        <p:spPr>
          <a:xfrm>
            <a:off x="7968208" y="1412776"/>
            <a:ext cx="21602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中国现代</a:t>
            </a:r>
          </a:p>
        </p:txBody>
      </p:sp>
      <p:sp>
        <p:nvSpPr>
          <p:cNvPr id="43" name="TextBox 42"/>
          <p:cNvSpPr txBox="1"/>
          <p:nvPr/>
        </p:nvSpPr>
        <p:spPr>
          <a:xfrm>
            <a:off x="1919537" y="3645024"/>
            <a:ext cx="461665" cy="2448272"/>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宗法制（权力分依据）</a:t>
            </a:r>
          </a:p>
        </p:txBody>
      </p:sp>
      <p:sp>
        <p:nvSpPr>
          <p:cNvPr id="44" name="TextBox 43"/>
          <p:cNvSpPr txBox="1"/>
          <p:nvPr/>
        </p:nvSpPr>
        <p:spPr>
          <a:xfrm>
            <a:off x="2423593" y="3573016"/>
            <a:ext cx="461665" cy="2520280"/>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分封制（血缘贵族世袭）</a:t>
            </a:r>
          </a:p>
        </p:txBody>
      </p:sp>
      <p:sp>
        <p:nvSpPr>
          <p:cNvPr id="45" name="TextBox 44"/>
          <p:cNvSpPr txBox="1"/>
          <p:nvPr/>
        </p:nvSpPr>
        <p:spPr>
          <a:xfrm>
            <a:off x="2855641" y="3573016"/>
            <a:ext cx="461665" cy="2520280"/>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礼乐制（礼仪尊卑等级）</a:t>
            </a:r>
          </a:p>
        </p:txBody>
      </p:sp>
      <p:sp>
        <p:nvSpPr>
          <p:cNvPr id="46" name="TextBox 45"/>
          <p:cNvSpPr txBox="1"/>
          <p:nvPr/>
        </p:nvSpPr>
        <p:spPr>
          <a:xfrm>
            <a:off x="3647729" y="3645024"/>
            <a:ext cx="461665" cy="237626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君主专制（至高无上）</a:t>
            </a:r>
          </a:p>
        </p:txBody>
      </p:sp>
      <p:sp>
        <p:nvSpPr>
          <p:cNvPr id="47" name="TextBox 46"/>
          <p:cNvSpPr txBox="1"/>
          <p:nvPr/>
        </p:nvSpPr>
        <p:spPr>
          <a:xfrm>
            <a:off x="4151785" y="3645024"/>
            <a:ext cx="461665" cy="237626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中央集权（官吏君命）</a:t>
            </a:r>
          </a:p>
        </p:txBody>
      </p:sp>
      <p:sp>
        <p:nvSpPr>
          <p:cNvPr id="48" name="TextBox 47"/>
          <p:cNvSpPr txBox="1"/>
          <p:nvPr/>
        </p:nvSpPr>
        <p:spPr>
          <a:xfrm>
            <a:off x="4655841" y="3645024"/>
            <a:ext cx="461665" cy="237626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独尊儒术（思想专制）</a:t>
            </a:r>
          </a:p>
        </p:txBody>
      </p:sp>
      <p:sp>
        <p:nvSpPr>
          <p:cNvPr id="49" name="TextBox 48"/>
          <p:cNvSpPr txBox="1"/>
          <p:nvPr/>
        </p:nvSpPr>
        <p:spPr>
          <a:xfrm>
            <a:off x="5231905" y="3645024"/>
            <a:ext cx="461665" cy="237626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反侵略反专制（任务）</a:t>
            </a:r>
          </a:p>
        </p:txBody>
      </p:sp>
      <p:sp>
        <p:nvSpPr>
          <p:cNvPr id="50" name="TextBox 49"/>
          <p:cNvSpPr txBox="1"/>
          <p:nvPr/>
        </p:nvSpPr>
        <p:spPr>
          <a:xfrm>
            <a:off x="6528049" y="3645024"/>
            <a:ext cx="461665" cy="237626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辛亥革命（资  正式）</a:t>
            </a:r>
          </a:p>
        </p:txBody>
      </p:sp>
      <p:sp>
        <p:nvSpPr>
          <p:cNvPr id="51" name="TextBox 50"/>
          <p:cNvSpPr txBox="1"/>
          <p:nvPr/>
        </p:nvSpPr>
        <p:spPr>
          <a:xfrm>
            <a:off x="5663953" y="3645024"/>
            <a:ext cx="461665" cy="237626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太平天国（农 先声）</a:t>
            </a:r>
          </a:p>
        </p:txBody>
      </p:sp>
      <p:sp>
        <p:nvSpPr>
          <p:cNvPr id="52" name="TextBox 51"/>
          <p:cNvSpPr txBox="1"/>
          <p:nvPr/>
        </p:nvSpPr>
        <p:spPr>
          <a:xfrm>
            <a:off x="7032105" y="3645024"/>
            <a:ext cx="461665" cy="237626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新民主主义革命（无）</a:t>
            </a:r>
          </a:p>
        </p:txBody>
      </p:sp>
      <p:sp>
        <p:nvSpPr>
          <p:cNvPr id="53" name="TextBox 52"/>
          <p:cNvSpPr txBox="1"/>
          <p:nvPr/>
        </p:nvSpPr>
        <p:spPr>
          <a:xfrm>
            <a:off x="7608169" y="4005064"/>
            <a:ext cx="461665" cy="201622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人代会 三大制度</a:t>
            </a:r>
          </a:p>
        </p:txBody>
      </p:sp>
      <p:sp>
        <p:nvSpPr>
          <p:cNvPr id="54" name="圆角矩形标注 53"/>
          <p:cNvSpPr/>
          <p:nvPr/>
        </p:nvSpPr>
        <p:spPr>
          <a:xfrm>
            <a:off x="7680176" y="3645024"/>
            <a:ext cx="792088" cy="28803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建立</a:t>
            </a:r>
          </a:p>
        </p:txBody>
      </p:sp>
      <p:sp>
        <p:nvSpPr>
          <p:cNvPr id="55" name="圆角矩形标注 54"/>
          <p:cNvSpPr/>
          <p:nvPr/>
        </p:nvSpPr>
        <p:spPr>
          <a:xfrm>
            <a:off x="8544272" y="3645024"/>
            <a:ext cx="792088" cy="28803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曲折</a:t>
            </a:r>
          </a:p>
        </p:txBody>
      </p:sp>
      <p:sp>
        <p:nvSpPr>
          <p:cNvPr id="56" name="圆角矩形标注 55"/>
          <p:cNvSpPr/>
          <p:nvPr/>
        </p:nvSpPr>
        <p:spPr>
          <a:xfrm>
            <a:off x="9480376" y="3645024"/>
            <a:ext cx="792088" cy="28803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完善</a:t>
            </a:r>
          </a:p>
        </p:txBody>
      </p:sp>
      <p:sp>
        <p:nvSpPr>
          <p:cNvPr id="57" name="TextBox 56"/>
          <p:cNvSpPr txBox="1"/>
          <p:nvPr/>
        </p:nvSpPr>
        <p:spPr>
          <a:xfrm>
            <a:off x="8112225" y="4005064"/>
            <a:ext cx="461665" cy="201622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en-US" altLang="zh-CN" dirty="0"/>
              <a:t>《</a:t>
            </a:r>
            <a:r>
              <a:rPr lang="zh-CN" altLang="en-US" dirty="0"/>
              <a:t>五四宪法</a:t>
            </a:r>
            <a:r>
              <a:rPr lang="en-US" altLang="zh-CN" dirty="0"/>
              <a:t>》</a:t>
            </a:r>
            <a:endParaRPr lang="zh-CN" altLang="en-US" dirty="0"/>
          </a:p>
        </p:txBody>
      </p:sp>
      <p:sp>
        <p:nvSpPr>
          <p:cNvPr id="58" name="TextBox 57"/>
          <p:cNvSpPr txBox="1"/>
          <p:nvPr/>
        </p:nvSpPr>
        <p:spPr>
          <a:xfrm>
            <a:off x="8688289" y="4005064"/>
            <a:ext cx="461665" cy="201622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“文化大革命”</a:t>
            </a:r>
          </a:p>
        </p:txBody>
      </p:sp>
      <p:sp>
        <p:nvSpPr>
          <p:cNvPr id="59" name="TextBox 58"/>
          <p:cNvSpPr txBox="1"/>
          <p:nvPr/>
        </p:nvSpPr>
        <p:spPr>
          <a:xfrm>
            <a:off x="9264353" y="4005064"/>
            <a:ext cx="461665" cy="201622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三大制度完善发展</a:t>
            </a:r>
          </a:p>
        </p:txBody>
      </p:sp>
      <p:sp>
        <p:nvSpPr>
          <p:cNvPr id="60" name="TextBox 59"/>
          <p:cNvSpPr txBox="1"/>
          <p:nvPr/>
        </p:nvSpPr>
        <p:spPr>
          <a:xfrm>
            <a:off x="9696401" y="4005064"/>
            <a:ext cx="461665" cy="201622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全面依法治国方略</a:t>
            </a:r>
          </a:p>
        </p:txBody>
      </p:sp>
      <p:sp>
        <p:nvSpPr>
          <p:cNvPr id="61" name="TextBox 60"/>
          <p:cNvSpPr txBox="1"/>
          <p:nvPr/>
        </p:nvSpPr>
        <p:spPr>
          <a:xfrm>
            <a:off x="10200457" y="4005064"/>
            <a:ext cx="461665" cy="201622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基层民主制度发展</a:t>
            </a:r>
          </a:p>
        </p:txBody>
      </p:sp>
      <p:sp>
        <p:nvSpPr>
          <p:cNvPr id="62" name="TextBox 61"/>
          <p:cNvSpPr txBox="1"/>
          <p:nvPr/>
        </p:nvSpPr>
        <p:spPr>
          <a:xfrm>
            <a:off x="6096001" y="3645024"/>
            <a:ext cx="461665" cy="2376264"/>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r>
              <a:rPr lang="zh-CN" altLang="en-US" dirty="0"/>
              <a:t>戊戌变法（资 改革）</a:t>
            </a:r>
          </a:p>
        </p:txBody>
      </p:sp>
      <p:sp>
        <p:nvSpPr>
          <p:cNvPr id="63" name="虚尾箭头 62"/>
          <p:cNvSpPr/>
          <p:nvPr/>
        </p:nvSpPr>
        <p:spPr>
          <a:xfrm>
            <a:off x="3287688" y="3212976"/>
            <a:ext cx="432048" cy="21602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虚尾箭头 63"/>
          <p:cNvSpPr/>
          <p:nvPr/>
        </p:nvSpPr>
        <p:spPr>
          <a:xfrm>
            <a:off x="5087888" y="3212976"/>
            <a:ext cx="648072" cy="2880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虚尾箭头 64"/>
          <p:cNvSpPr/>
          <p:nvPr/>
        </p:nvSpPr>
        <p:spPr>
          <a:xfrm>
            <a:off x="7320136" y="3140968"/>
            <a:ext cx="936104" cy="2880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标题 1"/>
          <p:cNvSpPr txBox="1"/>
          <p:nvPr/>
        </p:nvSpPr>
        <p:spPr>
          <a:xfrm>
            <a:off x="1765302" y="0"/>
            <a:ext cx="8301355" cy="620395"/>
          </a:xfrm>
          <a:prstGeom prst="rect">
            <a:avLst/>
          </a:prstGeom>
        </p:spPr>
        <p:style>
          <a:lnRef idx="3">
            <a:schemeClr val="lt1"/>
          </a:lnRef>
          <a:fillRef idx="1">
            <a:schemeClr val="accent2"/>
          </a:fillRef>
          <a:effectRef idx="1">
            <a:schemeClr val="accent2"/>
          </a:effectRef>
          <a:fontRef idx="minor">
            <a:schemeClr val="lt1"/>
          </a:fontRef>
        </p:style>
        <p:txBody>
          <a:bodyPr/>
          <a:lstStyle/>
          <a:p>
            <a:pPr algn="ctr">
              <a:spcBef>
                <a:spcPct val="0"/>
              </a:spcBef>
              <a:defRPr/>
            </a:pPr>
            <a:r>
              <a:rPr lang="en-US" altLang="zh-CN" sz="2800" dirty="0">
                <a:solidFill>
                  <a:srgbClr val="2D2DFF"/>
                </a:solidFill>
                <a:latin typeface="华文行楷" panose="02010800040101010101" pitchFamily="2" charset="-122"/>
                <a:ea typeface="华文行楷" panose="02010800040101010101" pitchFamily="2" charset="-122"/>
              </a:rPr>
              <a:t>5</a:t>
            </a:r>
            <a:r>
              <a:rPr lang="zh-CN" altLang="en-US" sz="2800" dirty="0">
                <a:solidFill>
                  <a:srgbClr val="2D2DFF"/>
                </a:solidFill>
                <a:latin typeface="华文行楷" panose="02010800040101010101" pitchFamily="2" charset="-122"/>
                <a:ea typeface="华文行楷" panose="02010800040101010101" pitchFamily="2" charset="-122"/>
              </a:rPr>
              <a:t>、阶段特征解析式构建</a:t>
            </a:r>
            <a:r>
              <a:rPr lang="en-US" altLang="zh-CN" sz="2800" dirty="0">
                <a:solidFill>
                  <a:srgbClr val="2D2DFF"/>
                </a:solidFill>
                <a:latin typeface="华文行楷" panose="02010800040101010101" pitchFamily="2" charset="-122"/>
                <a:ea typeface="华文行楷" panose="02010800040101010101" pitchFamily="2" charset="-122"/>
              </a:rPr>
              <a:t>——</a:t>
            </a:r>
            <a:r>
              <a:rPr lang="zh-CN" altLang="en-US" sz="2800" dirty="0">
                <a:solidFill>
                  <a:srgbClr val="2D2DFF"/>
                </a:solidFill>
                <a:latin typeface="华文行楷" panose="02010800040101010101" pitchFamily="2" charset="-122"/>
                <a:ea typeface="华文行楷" panose="02010800040101010101" pitchFamily="2" charset="-122"/>
              </a:rPr>
              <a:t>史料求证（史法）</a:t>
            </a:r>
          </a:p>
        </p:txBody>
      </p:sp>
      <p:sp>
        <p:nvSpPr>
          <p:cNvPr id="4" name="椭圆 3"/>
          <p:cNvSpPr/>
          <p:nvPr/>
        </p:nvSpPr>
        <p:spPr>
          <a:xfrm>
            <a:off x="5087888" y="2780928"/>
            <a:ext cx="1656184" cy="129614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黑体" panose="02010609060101010101" pitchFamily="49" charset="-122"/>
                <a:ea typeface="黑体" panose="02010609060101010101" pitchFamily="49" charset="-122"/>
              </a:rPr>
              <a:t>东周时期</a:t>
            </a:r>
            <a:r>
              <a:rPr lang="zh-CN" altLang="en-US" b="1" dirty="0">
                <a:solidFill>
                  <a:schemeClr val="bg1"/>
                </a:solidFill>
                <a:latin typeface="华文琥珀" panose="02010800040101010101" pitchFamily="2" charset="-122"/>
                <a:ea typeface="华文琥珀" panose="02010800040101010101" pitchFamily="2" charset="-122"/>
              </a:rPr>
              <a:t>划时代的变革</a:t>
            </a:r>
          </a:p>
        </p:txBody>
      </p:sp>
      <p:sp>
        <p:nvSpPr>
          <p:cNvPr id="5" name="下箭头 4"/>
          <p:cNvSpPr/>
          <p:nvPr/>
        </p:nvSpPr>
        <p:spPr>
          <a:xfrm>
            <a:off x="5375920" y="4077072"/>
            <a:ext cx="1080120"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经济上</a:t>
            </a:r>
          </a:p>
        </p:txBody>
      </p:sp>
      <p:sp>
        <p:nvSpPr>
          <p:cNvPr id="7" name="上箭头 6"/>
          <p:cNvSpPr/>
          <p:nvPr/>
        </p:nvSpPr>
        <p:spPr>
          <a:xfrm rot="18938813">
            <a:off x="4550928" y="2066011"/>
            <a:ext cx="868623" cy="10839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民族</a:t>
            </a:r>
            <a:r>
              <a:rPr lang="zh-CN" altLang="en-US" b="1" dirty="0"/>
              <a:t>上</a:t>
            </a:r>
          </a:p>
        </p:txBody>
      </p:sp>
      <p:sp>
        <p:nvSpPr>
          <p:cNvPr id="8" name="左箭头 7"/>
          <p:cNvSpPr/>
          <p:nvPr/>
        </p:nvSpPr>
        <p:spPr>
          <a:xfrm rot="20015544">
            <a:off x="4039038" y="3420296"/>
            <a:ext cx="1144467" cy="9043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军事上</a:t>
            </a:r>
          </a:p>
        </p:txBody>
      </p:sp>
      <p:sp>
        <p:nvSpPr>
          <p:cNvPr id="9" name="右箭头 8"/>
          <p:cNvSpPr/>
          <p:nvPr/>
        </p:nvSpPr>
        <p:spPr>
          <a:xfrm rot="1553170">
            <a:off x="6587003" y="3485722"/>
            <a:ext cx="1116421" cy="856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思想上</a:t>
            </a:r>
          </a:p>
        </p:txBody>
      </p:sp>
      <p:sp>
        <p:nvSpPr>
          <p:cNvPr id="10" name="上箭头 9"/>
          <p:cNvSpPr/>
          <p:nvPr/>
        </p:nvSpPr>
        <p:spPr>
          <a:xfrm rot="2271265">
            <a:off x="6322760" y="2016715"/>
            <a:ext cx="922062" cy="10552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政治上</a:t>
            </a:r>
          </a:p>
        </p:txBody>
      </p:sp>
      <p:sp>
        <p:nvSpPr>
          <p:cNvPr id="18" name="爆炸形 1 17"/>
          <p:cNvSpPr/>
          <p:nvPr/>
        </p:nvSpPr>
        <p:spPr>
          <a:xfrm>
            <a:off x="2999656" y="3645024"/>
            <a:ext cx="1224136" cy="122413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大动荡</a:t>
            </a:r>
          </a:p>
        </p:txBody>
      </p:sp>
      <p:sp>
        <p:nvSpPr>
          <p:cNvPr id="19" name="爆炸形 1 18"/>
          <p:cNvSpPr/>
          <p:nvPr/>
        </p:nvSpPr>
        <p:spPr>
          <a:xfrm>
            <a:off x="3791744" y="1268760"/>
            <a:ext cx="1224136" cy="122413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大融合</a:t>
            </a:r>
          </a:p>
        </p:txBody>
      </p:sp>
      <p:sp>
        <p:nvSpPr>
          <p:cNvPr id="20" name="爆炸形 1 19"/>
          <p:cNvSpPr/>
          <p:nvPr/>
        </p:nvSpPr>
        <p:spPr>
          <a:xfrm>
            <a:off x="6816080" y="1124744"/>
            <a:ext cx="1224136" cy="122413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大变革</a:t>
            </a:r>
          </a:p>
        </p:txBody>
      </p:sp>
      <p:sp>
        <p:nvSpPr>
          <p:cNvPr id="21" name="爆炸形 1 20"/>
          <p:cNvSpPr/>
          <p:nvPr/>
        </p:nvSpPr>
        <p:spPr>
          <a:xfrm>
            <a:off x="7536160" y="3789040"/>
            <a:ext cx="1152128" cy="115212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大争鸣</a:t>
            </a:r>
          </a:p>
        </p:txBody>
      </p:sp>
      <p:sp>
        <p:nvSpPr>
          <p:cNvPr id="22" name="爆炸形 1 21"/>
          <p:cNvSpPr/>
          <p:nvPr/>
        </p:nvSpPr>
        <p:spPr>
          <a:xfrm>
            <a:off x="5375920" y="5013176"/>
            <a:ext cx="1224136" cy="122413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大发展</a:t>
            </a:r>
          </a:p>
        </p:txBody>
      </p:sp>
      <p:sp>
        <p:nvSpPr>
          <p:cNvPr id="24" name="TextBox 23"/>
          <p:cNvSpPr txBox="1"/>
          <p:nvPr/>
        </p:nvSpPr>
        <p:spPr>
          <a:xfrm>
            <a:off x="5375920" y="6165305"/>
            <a:ext cx="115212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dirty="0"/>
              <a:t>铁犁牛耕</a:t>
            </a:r>
            <a:endParaRPr lang="en-US" altLang="zh-CN" dirty="0"/>
          </a:p>
          <a:p>
            <a:r>
              <a:rPr lang="zh-CN" altLang="en-US" dirty="0"/>
              <a:t>土地私有</a:t>
            </a:r>
          </a:p>
        </p:txBody>
      </p:sp>
      <p:sp>
        <p:nvSpPr>
          <p:cNvPr id="25" name="TextBox 24"/>
          <p:cNvSpPr txBox="1"/>
          <p:nvPr/>
        </p:nvSpPr>
        <p:spPr>
          <a:xfrm>
            <a:off x="7104112" y="620689"/>
            <a:ext cx="136815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dirty="0"/>
              <a:t>废奴贵特权</a:t>
            </a:r>
            <a:endParaRPr lang="en-US" altLang="zh-CN" dirty="0"/>
          </a:p>
          <a:p>
            <a:r>
              <a:rPr lang="zh-CN" altLang="en-US" dirty="0"/>
              <a:t>确君主集权</a:t>
            </a:r>
          </a:p>
        </p:txBody>
      </p:sp>
      <p:sp>
        <p:nvSpPr>
          <p:cNvPr id="26" name="TextBox 25"/>
          <p:cNvSpPr txBox="1"/>
          <p:nvPr/>
        </p:nvSpPr>
        <p:spPr>
          <a:xfrm>
            <a:off x="3215680" y="620689"/>
            <a:ext cx="136815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dirty="0"/>
              <a:t>认同华夏</a:t>
            </a:r>
            <a:endParaRPr lang="en-US" altLang="zh-CN" dirty="0"/>
          </a:p>
          <a:p>
            <a:pPr algn="ctr"/>
            <a:r>
              <a:rPr lang="zh-CN" altLang="en-US" dirty="0"/>
              <a:t>统一民基</a:t>
            </a:r>
          </a:p>
        </p:txBody>
      </p:sp>
      <p:sp>
        <p:nvSpPr>
          <p:cNvPr id="27" name="TextBox 26"/>
          <p:cNvSpPr txBox="1"/>
          <p:nvPr/>
        </p:nvSpPr>
        <p:spPr>
          <a:xfrm>
            <a:off x="3287688" y="4869161"/>
            <a:ext cx="136815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dirty="0"/>
              <a:t>分封制崩溃</a:t>
            </a:r>
            <a:endParaRPr lang="en-US" altLang="zh-CN" dirty="0"/>
          </a:p>
          <a:p>
            <a:r>
              <a:rPr lang="zh-CN" altLang="en-US" dirty="0"/>
              <a:t>兼并趋统一</a:t>
            </a:r>
          </a:p>
        </p:txBody>
      </p:sp>
      <p:sp>
        <p:nvSpPr>
          <p:cNvPr id="28" name="TextBox 27"/>
          <p:cNvSpPr txBox="1"/>
          <p:nvPr/>
        </p:nvSpPr>
        <p:spPr>
          <a:xfrm>
            <a:off x="7320136" y="4869161"/>
            <a:ext cx="13681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CN" altLang="en-US" dirty="0"/>
              <a:t>奠地主理基</a:t>
            </a:r>
            <a:endParaRPr lang="en-US" altLang="zh-CN" dirty="0"/>
          </a:p>
          <a:p>
            <a:r>
              <a:rPr lang="zh-CN" altLang="en-US" dirty="0"/>
              <a:t>是文明源头</a:t>
            </a:r>
          </a:p>
        </p:txBody>
      </p:sp>
      <p:sp>
        <p:nvSpPr>
          <p:cNvPr id="29" name="TextBox 28"/>
          <p:cNvSpPr txBox="1"/>
          <p:nvPr/>
        </p:nvSpPr>
        <p:spPr>
          <a:xfrm>
            <a:off x="1703512" y="2348881"/>
            <a:ext cx="2304256" cy="1200329"/>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a:t>唯物史观</a:t>
            </a:r>
            <a:r>
              <a:rPr lang="en-US" altLang="zh-CN" dirty="0"/>
              <a:t>:</a:t>
            </a:r>
            <a:r>
              <a:rPr lang="zh-CN" altLang="en-US" dirty="0"/>
              <a:t>生产力决定生产关系；经济基础决定上层建筑；社会存在决定社会意识</a:t>
            </a:r>
          </a:p>
        </p:txBody>
      </p:sp>
      <p:sp>
        <p:nvSpPr>
          <p:cNvPr id="30" name="TextBox 29"/>
          <p:cNvSpPr txBox="1"/>
          <p:nvPr/>
        </p:nvSpPr>
        <p:spPr>
          <a:xfrm>
            <a:off x="7752184" y="2348880"/>
            <a:ext cx="2699792"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a:t>奴隶制逐步瓦解</a:t>
            </a:r>
            <a:endParaRPr lang="en-US" altLang="zh-CN" dirty="0"/>
          </a:p>
          <a:p>
            <a:r>
              <a:rPr lang="zh-CN" altLang="en-US" dirty="0"/>
              <a:t>封建制逐步确立；</a:t>
            </a:r>
            <a:endParaRPr lang="en-US" altLang="zh-CN" dirty="0"/>
          </a:p>
          <a:p>
            <a:r>
              <a:rPr lang="zh-CN" altLang="en-US" dirty="0"/>
              <a:t>辩证思维：历史曲折发展</a:t>
            </a:r>
          </a:p>
        </p:txBody>
      </p:sp>
      <p:sp>
        <p:nvSpPr>
          <p:cNvPr id="31" name="椭圆 30"/>
          <p:cNvSpPr/>
          <p:nvPr/>
        </p:nvSpPr>
        <p:spPr>
          <a:xfrm>
            <a:off x="1524000" y="476672"/>
            <a:ext cx="1080120"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华文琥珀" panose="02010800040101010101" pitchFamily="2" charset="-122"/>
                <a:ea typeface="华文琥珀" panose="02010800040101010101" pitchFamily="2" charset="-122"/>
              </a:rPr>
              <a:t>解析架构</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31" name="椭圆 30"/>
          <p:cNvSpPr/>
          <p:nvPr/>
        </p:nvSpPr>
        <p:spPr>
          <a:xfrm>
            <a:off x="1524000" y="152187"/>
            <a:ext cx="1080120"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华文琥珀" panose="02010800040101010101" pitchFamily="2" charset="-122"/>
                <a:ea typeface="华文琥珀" panose="02010800040101010101" pitchFamily="2" charset="-122"/>
              </a:rPr>
              <a:t>架构思路</a:t>
            </a:r>
          </a:p>
        </p:txBody>
      </p:sp>
      <p:pic>
        <p:nvPicPr>
          <p:cNvPr id="4" name="ECB019B1-382A-4266-B25C-5B523AA43C14-1" descr="qt_temp"/>
          <p:cNvPicPr>
            <a:picLocks noChangeAspect="1"/>
          </p:cNvPicPr>
          <p:nvPr/>
        </p:nvPicPr>
        <p:blipFill>
          <a:blip r:embed="rId2" cstate="print"/>
          <a:stretch>
            <a:fillRect/>
          </a:stretch>
        </p:blipFill>
        <p:spPr>
          <a:xfrm>
            <a:off x="905510" y="620239"/>
            <a:ext cx="9009380" cy="5854700"/>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标题 1"/>
          <p:cNvSpPr txBox="1"/>
          <p:nvPr/>
        </p:nvSpPr>
        <p:spPr>
          <a:xfrm>
            <a:off x="1264923" y="85770"/>
            <a:ext cx="8301608" cy="548680"/>
          </a:xfrm>
          <a:prstGeom prst="rect">
            <a:avLst/>
          </a:prstGeom>
        </p:spPr>
        <p:style>
          <a:lnRef idx="3">
            <a:schemeClr val="lt1"/>
          </a:lnRef>
          <a:fillRef idx="1">
            <a:schemeClr val="accent2"/>
          </a:fillRef>
          <a:effectRef idx="1">
            <a:schemeClr val="accent2"/>
          </a:effectRef>
          <a:fontRef idx="minor">
            <a:schemeClr val="lt1"/>
          </a:fontRef>
        </p:style>
        <p:txBody>
          <a:bodyPr/>
          <a:lstStyle/>
          <a:p>
            <a:pPr algn="ctr">
              <a:spcBef>
                <a:spcPct val="0"/>
              </a:spcBef>
              <a:defRPr/>
            </a:pPr>
            <a:r>
              <a:rPr lang="en-US" altLang="zh-CN" sz="2800" dirty="0">
                <a:solidFill>
                  <a:srgbClr val="2D2DFF"/>
                </a:solidFill>
                <a:latin typeface="华文行楷" panose="02010800040101010101" pitchFamily="2" charset="-122"/>
                <a:ea typeface="华文行楷" panose="02010800040101010101" pitchFamily="2" charset="-122"/>
              </a:rPr>
              <a:t>6</a:t>
            </a:r>
            <a:r>
              <a:rPr lang="zh-CN" altLang="en-US" sz="2800" dirty="0">
                <a:solidFill>
                  <a:srgbClr val="2D2DFF"/>
                </a:solidFill>
                <a:latin typeface="华文行楷" panose="02010800040101010101" pitchFamily="2" charset="-122"/>
                <a:ea typeface="华文行楷" panose="02010800040101010101" pitchFamily="2" charset="-122"/>
              </a:rPr>
              <a:t>、阶段特征 纵横融通（综合思维：综合题）</a:t>
            </a:r>
          </a:p>
        </p:txBody>
      </p:sp>
      <p:sp>
        <p:nvSpPr>
          <p:cNvPr id="10" name="TextBox 9"/>
          <p:cNvSpPr txBox="1"/>
          <p:nvPr/>
        </p:nvSpPr>
        <p:spPr>
          <a:xfrm>
            <a:off x="905964" y="791890"/>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地理：山多地狭，海洋资源丰富</a:t>
            </a:r>
          </a:p>
        </p:txBody>
      </p:sp>
      <p:sp>
        <p:nvSpPr>
          <p:cNvPr id="4" name="TextBox 9"/>
          <p:cNvSpPr txBox="1"/>
          <p:nvPr/>
        </p:nvSpPr>
        <p:spPr>
          <a:xfrm>
            <a:off x="905964" y="1233215"/>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经济：商品经济、海外贸易发展</a:t>
            </a:r>
          </a:p>
        </p:txBody>
      </p:sp>
      <p:sp>
        <p:nvSpPr>
          <p:cNvPr id="7" name="TextBox 9"/>
          <p:cNvSpPr txBox="1"/>
          <p:nvPr/>
        </p:nvSpPr>
        <p:spPr>
          <a:xfrm>
            <a:off x="905964" y="1661840"/>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政治：小国寡民、城邦民主政治</a:t>
            </a:r>
          </a:p>
        </p:txBody>
      </p:sp>
      <p:sp>
        <p:nvSpPr>
          <p:cNvPr id="8" name="TextBox 9"/>
          <p:cNvSpPr txBox="1"/>
          <p:nvPr/>
        </p:nvSpPr>
        <p:spPr>
          <a:xfrm>
            <a:off x="905964" y="2096815"/>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思想：公民主体、人文主义滥觞</a:t>
            </a:r>
          </a:p>
        </p:txBody>
      </p:sp>
      <p:sp>
        <p:nvSpPr>
          <p:cNvPr id="11" name="文本框 10"/>
          <p:cNvSpPr txBox="1"/>
          <p:nvPr/>
        </p:nvSpPr>
        <p:spPr>
          <a:xfrm>
            <a:off x="4507963" y="734741"/>
            <a:ext cx="430887" cy="2582545"/>
          </a:xfrm>
          <a:prstGeom prst="rect">
            <a:avLst/>
          </a:prstGeom>
          <a:solidFill>
            <a:srgbClr val="92D050"/>
          </a:solidFill>
          <a:ln>
            <a:solidFill>
              <a:schemeClr val="accent1"/>
            </a:solidFill>
          </a:ln>
        </p:spPr>
        <p:txBody>
          <a:bodyPr vert="eaVert" wrap="square" rtlCol="0">
            <a:spAutoFit/>
          </a:bodyPr>
          <a:lstStyle/>
          <a:p>
            <a:r>
              <a:rPr lang="zh-CN" altLang="en-US" sz="1600" b="1" dirty="0">
                <a:solidFill>
                  <a:srgbClr val="2D2DFF"/>
                </a:solidFill>
              </a:rPr>
              <a:t>古希腊城邦奴隶制民主政治</a:t>
            </a:r>
            <a:endParaRPr lang="zh-CN" altLang="en-US" dirty="0">
              <a:solidFill>
                <a:srgbClr val="2D2DFF"/>
              </a:solidFill>
            </a:endParaRPr>
          </a:p>
        </p:txBody>
      </p:sp>
      <p:sp>
        <p:nvSpPr>
          <p:cNvPr id="12" name="文本框 11"/>
          <p:cNvSpPr txBox="1"/>
          <p:nvPr/>
        </p:nvSpPr>
        <p:spPr>
          <a:xfrm>
            <a:off x="4972980" y="718231"/>
            <a:ext cx="738664" cy="2582545"/>
          </a:xfrm>
          <a:prstGeom prst="rect">
            <a:avLst/>
          </a:prstGeom>
          <a:solidFill>
            <a:srgbClr val="92D050"/>
          </a:solidFill>
          <a:ln>
            <a:solidFill>
              <a:schemeClr val="accent1"/>
            </a:solidFill>
          </a:ln>
        </p:spPr>
        <p:txBody>
          <a:bodyPr vert="eaVert" wrap="square" rtlCol="0">
            <a:spAutoFit/>
          </a:bodyPr>
          <a:lstStyle/>
          <a:p>
            <a:pPr algn="ctr">
              <a:buClrTx/>
              <a:buSzTx/>
              <a:buNone/>
            </a:pPr>
            <a:r>
              <a:rPr lang="zh-CN" altLang="en-US" b="1" dirty="0">
                <a:solidFill>
                  <a:srgbClr val="2D2DFF"/>
                </a:solidFill>
                <a:latin typeface="黑体" panose="02010609060101010101" pitchFamily="49" charset="-122"/>
                <a:ea typeface="黑体" panose="02010609060101010101" pitchFamily="49" charset="-122"/>
                <a:cs typeface="黑体" panose="02010609060101010101" pitchFamily="49" charset="-122"/>
              </a:rPr>
              <a:t>诸侯邦国林立时代</a:t>
            </a:r>
          </a:p>
          <a:p>
            <a:pPr algn="ctr">
              <a:buClrTx/>
              <a:buSzTx/>
              <a:buNone/>
            </a:pPr>
            <a:r>
              <a:rPr lang="zh-CN" altLang="en-US" b="1" dirty="0">
                <a:solidFill>
                  <a:srgbClr val="2D2DFF"/>
                </a:solidFill>
                <a:latin typeface="黑体" panose="02010609060101010101" pitchFamily="49" charset="-122"/>
                <a:ea typeface="黑体" panose="02010609060101010101" pitchFamily="49" charset="-122"/>
                <a:cs typeface="黑体" panose="02010609060101010101" pitchFamily="49" charset="-122"/>
              </a:rPr>
              <a:t>（公元前8——5世纪）</a:t>
            </a:r>
          </a:p>
        </p:txBody>
      </p:sp>
      <p:sp>
        <p:nvSpPr>
          <p:cNvPr id="13" name="文本框 12"/>
          <p:cNvSpPr txBox="1"/>
          <p:nvPr/>
        </p:nvSpPr>
        <p:spPr>
          <a:xfrm>
            <a:off x="5783043" y="718231"/>
            <a:ext cx="430887" cy="2582545"/>
          </a:xfrm>
          <a:prstGeom prst="rect">
            <a:avLst/>
          </a:prstGeom>
          <a:solidFill>
            <a:srgbClr val="92D050"/>
          </a:solidFill>
          <a:ln>
            <a:solidFill>
              <a:schemeClr val="accent1"/>
            </a:solidFill>
          </a:ln>
        </p:spPr>
        <p:txBody>
          <a:bodyPr vert="eaVert" wrap="square" rtlCol="0">
            <a:spAutoFit/>
          </a:bodyPr>
          <a:lstStyle/>
          <a:p>
            <a:r>
              <a:rPr lang="zh-CN" altLang="en-US" sz="1600" b="1">
                <a:solidFill>
                  <a:srgbClr val="2D2DFF"/>
                </a:solidFill>
              </a:rPr>
              <a:t>春秋战国封建制逐步确立</a:t>
            </a:r>
          </a:p>
        </p:txBody>
      </p:sp>
      <p:sp>
        <p:nvSpPr>
          <p:cNvPr id="14" name="TextBox 9"/>
          <p:cNvSpPr txBox="1"/>
          <p:nvPr/>
        </p:nvSpPr>
        <p:spPr>
          <a:xfrm>
            <a:off x="6271079" y="1216705"/>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经济：封建小农经济逐步确立</a:t>
            </a:r>
          </a:p>
        </p:txBody>
      </p:sp>
      <p:sp>
        <p:nvSpPr>
          <p:cNvPr id="15" name="TextBox 9"/>
          <p:cNvSpPr txBox="1"/>
          <p:nvPr/>
        </p:nvSpPr>
        <p:spPr>
          <a:xfrm>
            <a:off x="6271079" y="1645330"/>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政治</a:t>
            </a:r>
            <a:r>
              <a:rPr lang="zh-CN" altLang="en-US" sz="1600" dirty="0">
                <a:solidFill>
                  <a:srgbClr val="2D2DFF"/>
                </a:solidFill>
              </a:rPr>
              <a:t>：宗法贵族制走向封建官僚政治</a:t>
            </a:r>
          </a:p>
        </p:txBody>
      </p:sp>
      <p:sp>
        <p:nvSpPr>
          <p:cNvPr id="16" name="TextBox 9"/>
          <p:cNvSpPr txBox="1"/>
          <p:nvPr/>
        </p:nvSpPr>
        <p:spPr>
          <a:xfrm>
            <a:off x="6271079" y="2080305"/>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思想：百家争鸣思想大解放</a:t>
            </a:r>
          </a:p>
        </p:txBody>
      </p:sp>
      <p:sp>
        <p:nvSpPr>
          <p:cNvPr id="17" name="TextBox 9"/>
          <p:cNvSpPr txBox="1"/>
          <p:nvPr/>
        </p:nvSpPr>
        <p:spPr>
          <a:xfrm>
            <a:off x="6271079" y="775380"/>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地理：平原广阔 农耕资源丰富</a:t>
            </a:r>
          </a:p>
        </p:txBody>
      </p:sp>
      <p:sp>
        <p:nvSpPr>
          <p:cNvPr id="18" name="TextBox 9"/>
          <p:cNvSpPr txBox="1"/>
          <p:nvPr/>
        </p:nvSpPr>
        <p:spPr>
          <a:xfrm>
            <a:off x="6254569" y="2494325"/>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国家：分裂割据走向大一统</a:t>
            </a:r>
          </a:p>
        </p:txBody>
      </p:sp>
      <p:sp>
        <p:nvSpPr>
          <p:cNvPr id="19" name="TextBox 9"/>
          <p:cNvSpPr txBox="1"/>
          <p:nvPr/>
        </p:nvSpPr>
        <p:spPr>
          <a:xfrm>
            <a:off x="928189" y="2549570"/>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国家：始终城邦、未成统一帝国</a:t>
            </a:r>
          </a:p>
        </p:txBody>
      </p:sp>
      <p:sp>
        <p:nvSpPr>
          <p:cNvPr id="20" name="TextBox 9"/>
          <p:cNvSpPr txBox="1"/>
          <p:nvPr/>
        </p:nvSpPr>
        <p:spPr>
          <a:xfrm>
            <a:off x="911679" y="2963590"/>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地位：开创西方文明政治之先河</a:t>
            </a:r>
          </a:p>
        </p:txBody>
      </p:sp>
      <p:sp>
        <p:nvSpPr>
          <p:cNvPr id="21" name="TextBox 9"/>
          <p:cNvSpPr txBox="1"/>
          <p:nvPr/>
        </p:nvSpPr>
        <p:spPr>
          <a:xfrm>
            <a:off x="6271079" y="2963590"/>
            <a:ext cx="3566160" cy="368300"/>
          </a:xfrm>
          <a:prstGeom prst="rect">
            <a:avLst/>
          </a:prstGeom>
          <a:solidFill>
            <a:srgbClr val="92D050"/>
          </a:solidFill>
          <a:ln w="12700" cmpd="sng">
            <a:solidFill>
              <a:schemeClr val="accent1">
                <a:shade val="50000"/>
              </a:schemeClr>
            </a:solidFill>
            <a:prstDash val="solid"/>
          </a:ln>
        </p:spPr>
        <p:txBody>
          <a:bodyPr wrap="square" rtlCol="0">
            <a:spAutoFit/>
          </a:bodyPr>
          <a:lstStyle/>
          <a:p>
            <a:r>
              <a:rPr lang="zh-CN" altLang="en-US" dirty="0">
                <a:solidFill>
                  <a:srgbClr val="2D2DFF"/>
                </a:solidFill>
              </a:rPr>
              <a:t>地位：奠定中华文明之基</a:t>
            </a:r>
          </a:p>
        </p:txBody>
      </p:sp>
      <p:sp>
        <p:nvSpPr>
          <p:cNvPr id="22" name="文本框 21"/>
          <p:cNvSpPr txBox="1"/>
          <p:nvPr/>
        </p:nvSpPr>
        <p:spPr>
          <a:xfrm>
            <a:off x="5121570" y="3868466"/>
            <a:ext cx="738664" cy="2582545"/>
          </a:xfrm>
          <a:prstGeom prst="rect">
            <a:avLst/>
          </a:prstGeom>
          <a:noFill/>
          <a:ln>
            <a:solidFill>
              <a:schemeClr val="accent1"/>
            </a:solidFill>
          </a:ln>
        </p:spPr>
        <p:txBody>
          <a:bodyPr vert="eaVert" wrap="square" rtlCol="0">
            <a:spAutoFit/>
          </a:bodyPr>
          <a:lstStyle/>
          <a:p>
            <a:pPr algn="ctr"/>
            <a:r>
              <a:rPr lang="zh-CN" altLang="en-US" b="1">
                <a:solidFill>
                  <a:srgbClr val="2D2DFF"/>
                </a:solidFill>
              </a:rPr>
              <a:t>第一帝国时代</a:t>
            </a:r>
          </a:p>
          <a:p>
            <a:pPr algn="ctr"/>
            <a:r>
              <a:rPr lang="zh-CN" altLang="en-US" b="1">
                <a:solidFill>
                  <a:srgbClr val="2D2DFF"/>
                </a:solidFill>
              </a:rPr>
              <a:t>（前</a:t>
            </a:r>
            <a:r>
              <a:rPr lang="en-US" altLang="zh-CN" b="1">
                <a:solidFill>
                  <a:srgbClr val="2D2DFF"/>
                </a:solidFill>
              </a:rPr>
              <a:t>3</a:t>
            </a:r>
            <a:r>
              <a:rPr lang="zh-CN" altLang="en-US" b="1">
                <a:solidFill>
                  <a:srgbClr val="2D2DFF"/>
                </a:solidFill>
              </a:rPr>
              <a:t>世纪</a:t>
            </a:r>
            <a:r>
              <a:rPr lang="en-US" altLang="zh-CN" b="1">
                <a:solidFill>
                  <a:srgbClr val="2D2DFF"/>
                </a:solidFill>
              </a:rPr>
              <a:t>—</a:t>
            </a:r>
            <a:r>
              <a:rPr lang="zh-CN" altLang="en-US" b="1">
                <a:solidFill>
                  <a:srgbClr val="2D2DFF"/>
                </a:solidFill>
              </a:rPr>
              <a:t>公元</a:t>
            </a:r>
            <a:r>
              <a:rPr lang="en-US" altLang="zh-CN" b="1">
                <a:solidFill>
                  <a:srgbClr val="2D2DFF"/>
                </a:solidFill>
              </a:rPr>
              <a:t>3</a:t>
            </a:r>
            <a:r>
              <a:rPr lang="zh-CN" altLang="en-US" b="1">
                <a:solidFill>
                  <a:srgbClr val="2D2DFF"/>
                </a:solidFill>
              </a:rPr>
              <a:t>世纪）</a:t>
            </a:r>
          </a:p>
        </p:txBody>
      </p:sp>
      <p:sp>
        <p:nvSpPr>
          <p:cNvPr id="23" name="文本框 22"/>
          <p:cNvSpPr txBox="1"/>
          <p:nvPr/>
        </p:nvSpPr>
        <p:spPr>
          <a:xfrm>
            <a:off x="4574975" y="3437300"/>
            <a:ext cx="461665" cy="3241040"/>
          </a:xfrm>
          <a:prstGeom prst="rect">
            <a:avLst/>
          </a:prstGeom>
          <a:noFill/>
          <a:ln>
            <a:solidFill>
              <a:schemeClr val="accent1"/>
            </a:solidFill>
          </a:ln>
        </p:spPr>
        <p:txBody>
          <a:bodyPr vert="eaVert" wrap="square" rtlCol="0">
            <a:spAutoFit/>
          </a:bodyPr>
          <a:lstStyle/>
          <a:p>
            <a:pPr algn="ctr"/>
            <a:r>
              <a:rPr lang="zh-CN" altLang="en-US" b="1">
                <a:solidFill>
                  <a:srgbClr val="2D2DFF"/>
                </a:solidFill>
              </a:rPr>
              <a:t>古罗马帝国（前</a:t>
            </a:r>
            <a:r>
              <a:rPr lang="en-US" altLang="zh-CN" b="1">
                <a:solidFill>
                  <a:srgbClr val="2D2DFF"/>
                </a:solidFill>
              </a:rPr>
              <a:t>27—</a:t>
            </a:r>
            <a:r>
              <a:rPr lang="zh-CN" altLang="en-US" b="1">
                <a:solidFill>
                  <a:srgbClr val="2D2DFF"/>
                </a:solidFill>
              </a:rPr>
              <a:t>公元</a:t>
            </a:r>
            <a:r>
              <a:rPr lang="en-US" altLang="zh-CN" b="1">
                <a:solidFill>
                  <a:srgbClr val="2D2DFF"/>
                </a:solidFill>
              </a:rPr>
              <a:t>476</a:t>
            </a:r>
            <a:r>
              <a:rPr lang="zh-CN" altLang="en-US" b="1">
                <a:solidFill>
                  <a:srgbClr val="2D2DFF"/>
                </a:solidFill>
              </a:rPr>
              <a:t>）</a:t>
            </a:r>
          </a:p>
        </p:txBody>
      </p:sp>
      <p:sp>
        <p:nvSpPr>
          <p:cNvPr id="24" name="文本框 23"/>
          <p:cNvSpPr txBox="1"/>
          <p:nvPr/>
        </p:nvSpPr>
        <p:spPr>
          <a:xfrm>
            <a:off x="5914825" y="3366181"/>
            <a:ext cx="461665" cy="3284855"/>
          </a:xfrm>
          <a:prstGeom prst="rect">
            <a:avLst/>
          </a:prstGeom>
          <a:noFill/>
          <a:ln>
            <a:solidFill>
              <a:schemeClr val="accent1"/>
            </a:solidFill>
          </a:ln>
        </p:spPr>
        <p:txBody>
          <a:bodyPr vert="eaVert" wrap="square" rtlCol="0">
            <a:spAutoFit/>
          </a:bodyPr>
          <a:lstStyle/>
          <a:p>
            <a:pPr algn="ctr"/>
            <a:r>
              <a:rPr lang="zh-CN" altLang="en-US" b="1">
                <a:solidFill>
                  <a:srgbClr val="2D2DFF"/>
                </a:solidFill>
              </a:rPr>
              <a:t>秦汉帝国的大一统（前</a:t>
            </a:r>
            <a:r>
              <a:rPr lang="en-US" altLang="zh-CN" b="1">
                <a:solidFill>
                  <a:srgbClr val="2D2DFF"/>
                </a:solidFill>
              </a:rPr>
              <a:t>221-220</a:t>
            </a:r>
            <a:r>
              <a:rPr lang="zh-CN" altLang="en-US" b="1">
                <a:solidFill>
                  <a:srgbClr val="2D2DFF"/>
                </a:solidFill>
              </a:rPr>
              <a:t>）</a:t>
            </a:r>
          </a:p>
        </p:txBody>
      </p:sp>
      <p:sp>
        <p:nvSpPr>
          <p:cNvPr id="25" name="TextBox 9"/>
          <p:cNvSpPr txBox="1"/>
          <p:nvPr/>
        </p:nvSpPr>
        <p:spPr>
          <a:xfrm>
            <a:off x="928825" y="3437935"/>
            <a:ext cx="3648075" cy="36830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经济：奴隶制的商品经济</a:t>
            </a:r>
          </a:p>
        </p:txBody>
      </p:sp>
      <p:sp>
        <p:nvSpPr>
          <p:cNvPr id="26" name="TextBox 9"/>
          <p:cNvSpPr txBox="1"/>
          <p:nvPr/>
        </p:nvSpPr>
        <p:spPr>
          <a:xfrm>
            <a:off x="928825" y="3860845"/>
            <a:ext cx="3648075" cy="36830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政体：从共和制走向帝制</a:t>
            </a:r>
          </a:p>
        </p:txBody>
      </p:sp>
      <p:sp>
        <p:nvSpPr>
          <p:cNvPr id="27" name="TextBox 9"/>
          <p:cNvSpPr txBox="1"/>
          <p:nvPr/>
        </p:nvSpPr>
        <p:spPr>
          <a:xfrm>
            <a:off x="911680" y="4257720"/>
            <a:ext cx="3664585" cy="64516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机构：执政官、元老院、 公民大会 ；地方设行省</a:t>
            </a:r>
          </a:p>
        </p:txBody>
      </p:sp>
      <p:sp>
        <p:nvSpPr>
          <p:cNvPr id="28" name="TextBox 9"/>
          <p:cNvSpPr txBox="1"/>
          <p:nvPr/>
        </p:nvSpPr>
        <p:spPr>
          <a:xfrm>
            <a:off x="928825" y="4961300"/>
            <a:ext cx="3664585" cy="36830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治理：从公民法到万民法法律完备</a:t>
            </a:r>
          </a:p>
        </p:txBody>
      </p:sp>
      <p:sp>
        <p:nvSpPr>
          <p:cNvPr id="29" name="TextBox 9"/>
          <p:cNvSpPr txBox="1"/>
          <p:nvPr/>
        </p:nvSpPr>
        <p:spPr>
          <a:xfrm>
            <a:off x="912315" y="5375320"/>
            <a:ext cx="3664585" cy="64516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对外：海外贸易发达；丝绸之路西端，安敦王朝派使者到东汉</a:t>
            </a:r>
          </a:p>
        </p:txBody>
      </p:sp>
      <p:sp>
        <p:nvSpPr>
          <p:cNvPr id="30" name="TextBox 9"/>
          <p:cNvSpPr txBox="1"/>
          <p:nvPr/>
        </p:nvSpPr>
        <p:spPr>
          <a:xfrm>
            <a:off x="911680" y="6032545"/>
            <a:ext cx="3621405" cy="64516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地位：希腊文明继承者、西方古典文明新的开拓者</a:t>
            </a:r>
          </a:p>
        </p:txBody>
      </p:sp>
      <p:sp>
        <p:nvSpPr>
          <p:cNvPr id="31" name="TextBox 9"/>
          <p:cNvSpPr txBox="1"/>
          <p:nvPr/>
        </p:nvSpPr>
        <p:spPr>
          <a:xfrm>
            <a:off x="6474915" y="3437935"/>
            <a:ext cx="3345815" cy="36830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经济：封建农耕经济繁荣</a:t>
            </a:r>
          </a:p>
        </p:txBody>
      </p:sp>
      <p:sp>
        <p:nvSpPr>
          <p:cNvPr id="32" name="TextBox 9"/>
          <p:cNvSpPr txBox="1"/>
          <p:nvPr/>
        </p:nvSpPr>
        <p:spPr>
          <a:xfrm>
            <a:off x="6474915" y="3806235"/>
            <a:ext cx="3345815" cy="36830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政体：君主专制中央集权</a:t>
            </a:r>
          </a:p>
        </p:txBody>
      </p:sp>
      <p:sp>
        <p:nvSpPr>
          <p:cNvPr id="33" name="TextBox 9"/>
          <p:cNvSpPr txBox="1"/>
          <p:nvPr/>
        </p:nvSpPr>
        <p:spPr>
          <a:xfrm>
            <a:off x="6474914" y="4244385"/>
            <a:ext cx="3362960" cy="36830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机构：三公九卿、郡县制</a:t>
            </a:r>
          </a:p>
        </p:txBody>
      </p:sp>
      <p:sp>
        <p:nvSpPr>
          <p:cNvPr id="34" name="TextBox 9"/>
          <p:cNvSpPr txBox="1"/>
          <p:nvPr/>
        </p:nvSpPr>
        <p:spPr>
          <a:xfrm>
            <a:off x="6474915" y="5323885"/>
            <a:ext cx="3363595" cy="64516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对外：开通陆海</a:t>
            </a:r>
            <a:r>
              <a:rPr lang="en-US" altLang="zh-CN" dirty="0">
                <a:solidFill>
                  <a:srgbClr val="2D2DFF"/>
                </a:solidFill>
              </a:rPr>
              <a:t>“</a:t>
            </a:r>
            <a:r>
              <a:rPr lang="zh-CN" altLang="en-US" dirty="0">
                <a:solidFill>
                  <a:srgbClr val="2D2DFF"/>
                </a:solidFill>
              </a:rPr>
              <a:t>丝绸之路</a:t>
            </a:r>
            <a:r>
              <a:rPr lang="en-US" altLang="zh-CN" dirty="0">
                <a:solidFill>
                  <a:srgbClr val="2D2DFF"/>
                </a:solidFill>
              </a:rPr>
              <a:t>”</a:t>
            </a:r>
            <a:r>
              <a:rPr lang="zh-CN" altLang="en-US" dirty="0">
                <a:solidFill>
                  <a:srgbClr val="2D2DFF"/>
                </a:solidFill>
              </a:rPr>
              <a:t>，甘英出使欧洲大秦（罗马帝国）</a:t>
            </a:r>
          </a:p>
        </p:txBody>
      </p:sp>
      <p:sp>
        <p:nvSpPr>
          <p:cNvPr id="35" name="TextBox 9"/>
          <p:cNvSpPr txBox="1"/>
          <p:nvPr/>
        </p:nvSpPr>
        <p:spPr>
          <a:xfrm>
            <a:off x="6474914" y="4658405"/>
            <a:ext cx="3345180" cy="64516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治理：严刑峻法、推恩王国、刺史监察、从法道到儒学独尊</a:t>
            </a:r>
          </a:p>
        </p:txBody>
      </p:sp>
      <p:sp>
        <p:nvSpPr>
          <p:cNvPr id="36" name="TextBox 9"/>
          <p:cNvSpPr txBox="1"/>
          <p:nvPr/>
        </p:nvSpPr>
        <p:spPr>
          <a:xfrm>
            <a:off x="6475549" y="6020480"/>
            <a:ext cx="3362960" cy="645160"/>
          </a:xfrm>
          <a:prstGeom prst="rect">
            <a:avLst/>
          </a:prstGeom>
          <a:noFill/>
          <a:ln w="12700" cmpd="sng">
            <a:solidFill>
              <a:schemeClr val="accent1">
                <a:shade val="50000"/>
              </a:schemeClr>
            </a:solidFill>
            <a:prstDash val="solid"/>
          </a:ln>
        </p:spPr>
        <p:txBody>
          <a:bodyPr wrap="square" rtlCol="0">
            <a:spAutoFit/>
          </a:bodyPr>
          <a:lstStyle/>
          <a:p>
            <a:r>
              <a:rPr lang="zh-CN" altLang="en-US" dirty="0">
                <a:solidFill>
                  <a:srgbClr val="2D2DFF"/>
                </a:solidFill>
              </a:rPr>
              <a:t>地位：统一多民族国家建立巩固；中华文明形成与初步发展</a:t>
            </a:r>
          </a:p>
        </p:txBody>
      </p:sp>
      <p:grpSp>
        <p:nvGrpSpPr>
          <p:cNvPr id="52" name="组合 51"/>
          <p:cNvGrpSpPr/>
          <p:nvPr/>
        </p:nvGrpSpPr>
        <p:grpSpPr>
          <a:xfrm>
            <a:off x="832875" y="3429000"/>
            <a:ext cx="8926830" cy="3326130"/>
            <a:chOff x="178" y="5144"/>
            <a:chExt cx="14058" cy="5238"/>
          </a:xfrm>
        </p:grpSpPr>
        <p:sp>
          <p:nvSpPr>
            <p:cNvPr id="37" name="文本框 36"/>
            <p:cNvSpPr txBox="1"/>
            <p:nvPr/>
          </p:nvSpPr>
          <p:spPr>
            <a:xfrm>
              <a:off x="6808" y="5144"/>
              <a:ext cx="1163" cy="5238"/>
            </a:xfrm>
            <a:prstGeom prst="rect">
              <a:avLst/>
            </a:prstGeom>
          </p:spPr>
          <p:style>
            <a:lnRef idx="1">
              <a:schemeClr val="accent3"/>
            </a:lnRef>
            <a:fillRef idx="3">
              <a:schemeClr val="accent3"/>
            </a:fillRef>
            <a:effectRef idx="2">
              <a:schemeClr val="accent3"/>
            </a:effectRef>
            <a:fontRef idx="minor">
              <a:schemeClr val="lt1"/>
            </a:fontRef>
          </p:style>
          <p:txBody>
            <a:bodyPr vert="eaVert" wrap="square" rtlCol="0">
              <a:spAutoFit/>
            </a:bodyPr>
            <a:lstStyle/>
            <a:p>
              <a:pPr algn="ctr"/>
              <a:r>
                <a:rPr lang="zh-CN" altLang="en-US" b="1">
                  <a:solidFill>
                    <a:srgbClr val="2D2DFF"/>
                  </a:solidFill>
                  <a:latin typeface="黑体" panose="02010609060101010101" pitchFamily="49" charset="-122"/>
                  <a:ea typeface="黑体" panose="02010609060101010101" pitchFamily="49" charset="-122"/>
                  <a:cs typeface="黑体" panose="02010609060101010101" pitchFamily="49" charset="-122"/>
                </a:rPr>
                <a:t>第一帝国时代</a:t>
              </a:r>
            </a:p>
            <a:p>
              <a:pPr algn="ctr"/>
              <a:r>
                <a:rPr lang="zh-CN" altLang="en-US" b="1">
                  <a:solidFill>
                    <a:srgbClr val="2D2DFF"/>
                  </a:solidFill>
                  <a:latin typeface="黑体" panose="02010609060101010101" pitchFamily="49" charset="-122"/>
                  <a:ea typeface="黑体" panose="02010609060101010101" pitchFamily="49" charset="-122"/>
                  <a:cs typeface="黑体" panose="02010609060101010101" pitchFamily="49" charset="-122"/>
                </a:rPr>
                <a:t>（前</a:t>
              </a:r>
              <a:r>
                <a:rPr lang="en-US" altLang="zh-CN" b="1">
                  <a:solidFill>
                    <a:srgbClr val="2D2DFF"/>
                  </a:solidFill>
                  <a:latin typeface="黑体" panose="02010609060101010101" pitchFamily="49" charset="-122"/>
                  <a:ea typeface="黑体" panose="02010609060101010101" pitchFamily="49" charset="-122"/>
                  <a:cs typeface="黑体" panose="02010609060101010101" pitchFamily="49" charset="-122"/>
                </a:rPr>
                <a:t>3</a:t>
              </a:r>
              <a:r>
                <a:rPr lang="zh-CN" altLang="en-US" b="1">
                  <a:solidFill>
                    <a:srgbClr val="2D2DFF"/>
                  </a:solidFill>
                  <a:latin typeface="黑体" panose="02010609060101010101" pitchFamily="49" charset="-122"/>
                  <a:ea typeface="黑体" panose="02010609060101010101" pitchFamily="49" charset="-122"/>
                  <a:cs typeface="黑体" panose="02010609060101010101" pitchFamily="49" charset="-122"/>
                </a:rPr>
                <a:t>世纪</a:t>
              </a:r>
              <a:r>
                <a:rPr lang="en-US" altLang="zh-CN" b="1">
                  <a:solidFill>
                    <a:srgbClr val="2D2DFF"/>
                  </a:solidFill>
                  <a:latin typeface="黑体" panose="02010609060101010101" pitchFamily="49" charset="-122"/>
                  <a:ea typeface="黑体" panose="02010609060101010101" pitchFamily="49" charset="-122"/>
                  <a:cs typeface="黑体" panose="02010609060101010101" pitchFamily="49" charset="-122"/>
                </a:rPr>
                <a:t>—</a:t>
              </a:r>
              <a:r>
                <a:rPr lang="zh-CN" altLang="en-US" b="1">
                  <a:solidFill>
                    <a:srgbClr val="2D2DFF"/>
                  </a:solidFill>
                  <a:latin typeface="黑体" panose="02010609060101010101" pitchFamily="49" charset="-122"/>
                  <a:ea typeface="黑体" panose="02010609060101010101" pitchFamily="49" charset="-122"/>
                  <a:cs typeface="黑体" panose="02010609060101010101" pitchFamily="49" charset="-122"/>
                </a:rPr>
                <a:t>公元</a:t>
              </a:r>
              <a:r>
                <a:rPr lang="en-US" altLang="zh-CN" b="1">
                  <a:solidFill>
                    <a:srgbClr val="2D2DFF"/>
                  </a:solidFill>
                  <a:latin typeface="黑体" panose="02010609060101010101" pitchFamily="49" charset="-122"/>
                  <a:ea typeface="黑体" panose="02010609060101010101" pitchFamily="49" charset="-122"/>
                  <a:cs typeface="黑体" panose="02010609060101010101" pitchFamily="49" charset="-122"/>
                </a:rPr>
                <a:t>3</a:t>
              </a:r>
              <a:r>
                <a:rPr lang="zh-CN" altLang="en-US" b="1">
                  <a:solidFill>
                    <a:srgbClr val="2D2DFF"/>
                  </a:solidFill>
                  <a:latin typeface="黑体" panose="02010609060101010101" pitchFamily="49" charset="-122"/>
                  <a:ea typeface="黑体" panose="02010609060101010101" pitchFamily="49" charset="-122"/>
                  <a:cs typeface="黑体" panose="02010609060101010101" pitchFamily="49" charset="-122"/>
                </a:rPr>
                <a:t>世纪）</a:t>
              </a:r>
            </a:p>
          </p:txBody>
        </p:sp>
        <p:sp>
          <p:nvSpPr>
            <p:cNvPr id="38" name="文本框 37"/>
            <p:cNvSpPr txBox="1"/>
            <p:nvPr/>
          </p:nvSpPr>
          <p:spPr>
            <a:xfrm>
              <a:off x="5947" y="5256"/>
              <a:ext cx="727" cy="5104"/>
            </a:xfrm>
            <a:prstGeom prst="rect">
              <a:avLst/>
            </a:prstGeom>
          </p:spPr>
          <p:style>
            <a:lnRef idx="1">
              <a:schemeClr val="accent3"/>
            </a:lnRef>
            <a:fillRef idx="3">
              <a:schemeClr val="accent3"/>
            </a:fillRef>
            <a:effectRef idx="2">
              <a:schemeClr val="accent3"/>
            </a:effectRef>
            <a:fontRef idx="minor">
              <a:schemeClr val="lt1"/>
            </a:fontRef>
          </p:style>
          <p:txBody>
            <a:bodyPr vert="eaVert" wrap="square" rtlCol="0">
              <a:spAutoFit/>
            </a:bodyPr>
            <a:lstStyle/>
            <a:p>
              <a:pPr algn="ctr"/>
              <a:r>
                <a:rPr lang="zh-CN" altLang="en-US" b="1">
                  <a:solidFill>
                    <a:srgbClr val="2D2DFF"/>
                  </a:solidFill>
                </a:rPr>
                <a:t>古罗马帝国（前</a:t>
              </a:r>
              <a:r>
                <a:rPr lang="en-US" altLang="zh-CN" b="1">
                  <a:solidFill>
                    <a:srgbClr val="2D2DFF"/>
                  </a:solidFill>
                </a:rPr>
                <a:t>27—</a:t>
              </a:r>
              <a:r>
                <a:rPr lang="zh-CN" altLang="en-US" b="1">
                  <a:solidFill>
                    <a:srgbClr val="2D2DFF"/>
                  </a:solidFill>
                </a:rPr>
                <a:t>公元</a:t>
              </a:r>
              <a:r>
                <a:rPr lang="en-US" altLang="zh-CN" b="1">
                  <a:solidFill>
                    <a:srgbClr val="2D2DFF"/>
                  </a:solidFill>
                </a:rPr>
                <a:t>476</a:t>
              </a:r>
              <a:r>
                <a:rPr lang="zh-CN" altLang="en-US" b="1">
                  <a:solidFill>
                    <a:srgbClr val="2D2DFF"/>
                  </a:solidFill>
                </a:rPr>
                <a:t>）</a:t>
              </a:r>
            </a:p>
          </p:txBody>
        </p:sp>
        <p:sp>
          <p:nvSpPr>
            <p:cNvPr id="39" name="文本框 38"/>
            <p:cNvSpPr txBox="1"/>
            <p:nvPr/>
          </p:nvSpPr>
          <p:spPr>
            <a:xfrm>
              <a:off x="8057" y="5144"/>
              <a:ext cx="727" cy="5195"/>
            </a:xfrm>
            <a:prstGeom prst="rect">
              <a:avLst/>
            </a:prstGeom>
          </p:spPr>
          <p:style>
            <a:lnRef idx="1">
              <a:schemeClr val="accent3"/>
            </a:lnRef>
            <a:fillRef idx="3">
              <a:schemeClr val="accent3"/>
            </a:fillRef>
            <a:effectRef idx="2">
              <a:schemeClr val="accent3"/>
            </a:effectRef>
            <a:fontRef idx="minor">
              <a:schemeClr val="lt1"/>
            </a:fontRef>
          </p:style>
          <p:txBody>
            <a:bodyPr vert="eaVert" wrap="square" rtlCol="0">
              <a:spAutoFit/>
            </a:bodyPr>
            <a:lstStyle/>
            <a:p>
              <a:pPr algn="ctr"/>
              <a:r>
                <a:rPr lang="zh-CN" altLang="en-US" b="1">
                  <a:solidFill>
                    <a:srgbClr val="2D2DFF"/>
                  </a:solidFill>
                </a:rPr>
                <a:t>秦汉帝国大一统（前221-220）</a:t>
              </a:r>
            </a:p>
          </p:txBody>
        </p:sp>
        <p:sp>
          <p:nvSpPr>
            <p:cNvPr id="40" name="TextBox 9"/>
            <p:cNvSpPr txBox="1"/>
            <p:nvPr/>
          </p:nvSpPr>
          <p:spPr>
            <a:xfrm>
              <a:off x="205" y="5257"/>
              <a:ext cx="5745" cy="58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经济：奴隶制的商品经济</a:t>
              </a:r>
            </a:p>
          </p:txBody>
        </p:sp>
        <p:sp>
          <p:nvSpPr>
            <p:cNvPr id="41" name="TextBox 9"/>
            <p:cNvSpPr txBox="1"/>
            <p:nvPr/>
          </p:nvSpPr>
          <p:spPr>
            <a:xfrm>
              <a:off x="205" y="5923"/>
              <a:ext cx="5745" cy="58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政体：从共和制走向帝制</a:t>
              </a:r>
            </a:p>
          </p:txBody>
        </p:sp>
        <p:sp>
          <p:nvSpPr>
            <p:cNvPr id="42" name="TextBox 9"/>
            <p:cNvSpPr txBox="1"/>
            <p:nvPr/>
          </p:nvSpPr>
          <p:spPr>
            <a:xfrm>
              <a:off x="178" y="6548"/>
              <a:ext cx="5771" cy="101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机构：执政官、元老院、 公民大会 ；地方设行省</a:t>
              </a:r>
            </a:p>
          </p:txBody>
        </p:sp>
        <p:sp>
          <p:nvSpPr>
            <p:cNvPr id="43" name="TextBox 9"/>
            <p:cNvSpPr txBox="1"/>
            <p:nvPr/>
          </p:nvSpPr>
          <p:spPr>
            <a:xfrm>
              <a:off x="205" y="7656"/>
              <a:ext cx="5771" cy="58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治理：从公民法到万民法法律完备</a:t>
              </a:r>
            </a:p>
          </p:txBody>
        </p:sp>
        <p:sp>
          <p:nvSpPr>
            <p:cNvPr id="44" name="TextBox 9"/>
            <p:cNvSpPr txBox="1"/>
            <p:nvPr/>
          </p:nvSpPr>
          <p:spPr>
            <a:xfrm>
              <a:off x="179" y="8308"/>
              <a:ext cx="5771" cy="101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对外：海外贸易发达；丝绸之路西端，安敦王朝派使者到东汉</a:t>
              </a:r>
            </a:p>
          </p:txBody>
        </p:sp>
        <p:sp>
          <p:nvSpPr>
            <p:cNvPr id="45" name="TextBox 9"/>
            <p:cNvSpPr txBox="1"/>
            <p:nvPr/>
          </p:nvSpPr>
          <p:spPr>
            <a:xfrm>
              <a:off x="178" y="9343"/>
              <a:ext cx="5703" cy="101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地位：希腊文明继承者、西方古典文明新的开拓者</a:t>
              </a:r>
            </a:p>
          </p:txBody>
        </p:sp>
        <p:sp>
          <p:nvSpPr>
            <p:cNvPr id="46" name="TextBox 9"/>
            <p:cNvSpPr txBox="1"/>
            <p:nvPr/>
          </p:nvSpPr>
          <p:spPr>
            <a:xfrm>
              <a:off x="8939" y="5257"/>
              <a:ext cx="5269" cy="58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经济：封建农耕经济繁荣</a:t>
              </a:r>
            </a:p>
          </p:txBody>
        </p:sp>
        <p:sp>
          <p:nvSpPr>
            <p:cNvPr id="47" name="TextBox 9"/>
            <p:cNvSpPr txBox="1"/>
            <p:nvPr/>
          </p:nvSpPr>
          <p:spPr>
            <a:xfrm>
              <a:off x="8939" y="5837"/>
              <a:ext cx="5269" cy="58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政体：君主专制中央集权</a:t>
              </a:r>
            </a:p>
          </p:txBody>
        </p:sp>
        <p:sp>
          <p:nvSpPr>
            <p:cNvPr id="48" name="TextBox 9"/>
            <p:cNvSpPr txBox="1"/>
            <p:nvPr/>
          </p:nvSpPr>
          <p:spPr>
            <a:xfrm>
              <a:off x="8939" y="6527"/>
              <a:ext cx="5296" cy="58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机构：三公九卿、郡县制</a:t>
              </a:r>
            </a:p>
          </p:txBody>
        </p:sp>
        <p:sp>
          <p:nvSpPr>
            <p:cNvPr id="49" name="TextBox 9"/>
            <p:cNvSpPr txBox="1"/>
            <p:nvPr/>
          </p:nvSpPr>
          <p:spPr>
            <a:xfrm>
              <a:off x="8939" y="8227"/>
              <a:ext cx="5297" cy="101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对外：开通陆海</a:t>
              </a:r>
              <a:r>
                <a:rPr lang="en-US" altLang="zh-CN" dirty="0">
                  <a:solidFill>
                    <a:srgbClr val="2D2DFF"/>
                  </a:solidFill>
                </a:rPr>
                <a:t>“</a:t>
              </a:r>
              <a:r>
                <a:rPr lang="zh-CN" altLang="en-US" dirty="0">
                  <a:solidFill>
                    <a:srgbClr val="2D2DFF"/>
                  </a:solidFill>
                </a:rPr>
                <a:t>丝绸之路</a:t>
              </a:r>
              <a:r>
                <a:rPr lang="en-US" altLang="zh-CN" dirty="0">
                  <a:solidFill>
                    <a:srgbClr val="2D2DFF"/>
                  </a:solidFill>
                </a:rPr>
                <a:t>”</a:t>
              </a:r>
              <a:r>
                <a:rPr lang="zh-CN" altLang="en-US" dirty="0">
                  <a:solidFill>
                    <a:srgbClr val="2D2DFF"/>
                  </a:solidFill>
                </a:rPr>
                <a:t>，甘英出使欧洲大秦（罗马帝国）</a:t>
              </a:r>
            </a:p>
          </p:txBody>
        </p:sp>
        <p:sp>
          <p:nvSpPr>
            <p:cNvPr id="50" name="TextBox 9"/>
            <p:cNvSpPr txBox="1"/>
            <p:nvPr/>
          </p:nvSpPr>
          <p:spPr>
            <a:xfrm>
              <a:off x="8939" y="7179"/>
              <a:ext cx="5268" cy="101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治理：严刑峻法、推恩王国、刺史监察、从法道到儒学独尊</a:t>
              </a:r>
            </a:p>
          </p:txBody>
        </p:sp>
        <p:sp>
          <p:nvSpPr>
            <p:cNvPr id="51" name="TextBox 9"/>
            <p:cNvSpPr txBox="1"/>
            <p:nvPr/>
          </p:nvSpPr>
          <p:spPr>
            <a:xfrm>
              <a:off x="8940" y="9324"/>
              <a:ext cx="5296" cy="101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zh-CN" altLang="en-US" dirty="0">
                  <a:solidFill>
                    <a:srgbClr val="2D2DFF"/>
                  </a:solidFill>
                </a:rPr>
                <a:t>地位：统一多民族国家建立巩固；中华文明形成与初步发展</a:t>
              </a:r>
            </a:p>
          </p:txBody>
        </p:sp>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926682" y="3997325"/>
            <a:ext cx="2929007"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荷英美法革命确立代议制</a:t>
            </a:r>
          </a:p>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资产阶级民主政治确立</a:t>
            </a:r>
          </a:p>
        </p:txBody>
      </p:sp>
      <p:sp>
        <p:nvSpPr>
          <p:cNvPr id="2" name="标题 1"/>
          <p:cNvSpPr txBox="1"/>
          <p:nvPr/>
        </p:nvSpPr>
        <p:spPr>
          <a:xfrm>
            <a:off x="1039770" y="92710"/>
            <a:ext cx="8301608" cy="548680"/>
          </a:xfrm>
          <a:prstGeom prst="rect">
            <a:avLst/>
          </a:prstGeom>
          <a:ln>
            <a:solidFill>
              <a:srgbClr val="2D2DFF"/>
            </a:solidFill>
          </a:ln>
        </p:spPr>
        <p:style>
          <a:lnRef idx="0">
            <a:schemeClr val="accent6"/>
          </a:lnRef>
          <a:fillRef idx="3">
            <a:schemeClr val="accent6"/>
          </a:fillRef>
          <a:effectRef idx="3">
            <a:schemeClr val="accent6"/>
          </a:effectRef>
          <a:fontRef idx="minor">
            <a:schemeClr val="lt1"/>
          </a:fontRef>
        </p:style>
        <p:txBody>
          <a:bodyPr/>
          <a:lstStyle/>
          <a:p>
            <a:pPr algn="ctr">
              <a:spcBef>
                <a:spcPct val="0"/>
              </a:spcBef>
              <a:defRPr/>
            </a:pPr>
            <a:r>
              <a:rPr lang="en-US" altLang="zh-CN" sz="2800" b="1" cap="all" dirty="0">
                <a:ln w="9000" cmpd="sng">
                  <a:solidFill>
                    <a:schemeClr val="accent4">
                      <a:shade val="50000"/>
                      <a:satMod val="120000"/>
                    </a:schemeClr>
                  </a:solidFill>
                  <a:prstDash val="solid"/>
                </a:ln>
                <a:solidFill>
                  <a:srgbClr val="2D2DFF"/>
                </a:solidFill>
                <a:effectLst>
                  <a:reflection blurRad="12700" stA="28000" endPos="45000" dist="1000" dir="5400000" sy="-100000" algn="bl" rotWithShape="0"/>
                </a:effectLst>
                <a:latin typeface="华文琥珀" panose="02010800040101010101" pitchFamily="2" charset="-122"/>
                <a:ea typeface="华文琥珀" panose="02010800040101010101" pitchFamily="2" charset="-122"/>
              </a:rPr>
              <a:t>7</a:t>
            </a:r>
            <a:r>
              <a:rPr lang="zh-CN" altLang="en-US" sz="2800" b="1" cap="all" dirty="0">
                <a:ln w="9000" cmpd="sng">
                  <a:solidFill>
                    <a:schemeClr val="accent4">
                      <a:shade val="50000"/>
                      <a:satMod val="120000"/>
                    </a:schemeClr>
                  </a:solidFill>
                  <a:prstDash val="solid"/>
                </a:ln>
                <a:solidFill>
                  <a:srgbClr val="2D2DFF"/>
                </a:solidFill>
                <a:effectLst>
                  <a:reflection blurRad="12700" stA="28000" endPos="45000" dist="1000" dir="5400000" sy="-100000" algn="bl" rotWithShape="0"/>
                </a:effectLst>
                <a:latin typeface="华文琥珀" panose="02010800040101010101" pitchFamily="2" charset="-122"/>
                <a:ea typeface="华文琥珀" panose="02010800040101010101" pitchFamily="2" charset="-122"/>
              </a:rPr>
              <a:t>、按历史分期宏观架构</a:t>
            </a:r>
          </a:p>
        </p:txBody>
      </p:sp>
      <p:sp>
        <p:nvSpPr>
          <p:cNvPr id="3" name="文本框 2"/>
          <p:cNvSpPr txBox="1"/>
          <p:nvPr/>
        </p:nvSpPr>
        <p:spPr>
          <a:xfrm>
            <a:off x="805907" y="749935"/>
            <a:ext cx="8678545" cy="39878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scene3d>
              <a:camera prst="orthographicFront"/>
              <a:lightRig rig="threePt" dir="t"/>
            </a:scene3d>
          </a:bodyPr>
          <a:lstStyle/>
          <a:p>
            <a:pPr algn="ctr"/>
            <a:r>
              <a:rPr lang="zh-CN" altLang="en-US" sz="2000" b="1" dirty="0">
                <a:solidFill>
                  <a:schemeClr val="tx1"/>
                </a:solidFill>
                <a:effectLst>
                  <a:outerShdw blurRad="38100" dist="19050" dir="2700000" algn="tl" rotWithShape="0">
                    <a:schemeClr val="dk1">
                      <a:alpha val="40000"/>
                    </a:schemeClr>
                  </a:outerShdw>
                </a:effectLst>
              </a:rPr>
              <a:t>世界近代史（</a:t>
            </a:r>
            <a:r>
              <a:rPr lang="en-US" altLang="zh-CN" sz="2000" b="1" dirty="0">
                <a:solidFill>
                  <a:schemeClr val="tx1"/>
                </a:solidFill>
                <a:effectLst>
                  <a:outerShdw blurRad="38100" dist="19050" dir="2700000" algn="tl" rotWithShape="0">
                    <a:schemeClr val="dk1">
                      <a:alpha val="40000"/>
                    </a:schemeClr>
                  </a:outerShdw>
                </a:effectLst>
              </a:rPr>
              <a:t>14</a:t>
            </a:r>
            <a:r>
              <a:rPr lang="zh-CN" altLang="en-US" sz="2000" b="1" dirty="0">
                <a:solidFill>
                  <a:schemeClr val="tx1"/>
                </a:solidFill>
                <a:effectLst>
                  <a:outerShdw blurRad="38100" dist="19050" dir="2700000" algn="tl" rotWithShape="0">
                    <a:schemeClr val="dk1">
                      <a:alpha val="40000"/>
                    </a:schemeClr>
                  </a:outerShdw>
                </a:effectLst>
              </a:rPr>
              <a:t>世纪</a:t>
            </a:r>
            <a:r>
              <a:rPr lang="en-US" altLang="zh-CN" sz="2000" b="1" dirty="0">
                <a:solidFill>
                  <a:schemeClr val="tx1"/>
                </a:solidFill>
                <a:effectLst>
                  <a:outerShdw blurRad="38100" dist="19050" dir="2700000" algn="tl" rotWithShape="0">
                    <a:schemeClr val="dk1">
                      <a:alpha val="40000"/>
                    </a:schemeClr>
                  </a:outerShdw>
                </a:effectLst>
              </a:rPr>
              <a:t>-1917</a:t>
            </a:r>
            <a:r>
              <a:rPr lang="zh-CN" altLang="en-US" sz="2000" b="1" dirty="0">
                <a:solidFill>
                  <a:schemeClr val="tx1"/>
                </a:solidFill>
                <a:effectLst>
                  <a:outerShdw blurRad="38100" dist="19050" dir="2700000" algn="tl" rotWithShape="0">
                    <a:schemeClr val="dk1">
                      <a:alpha val="40000"/>
                    </a:schemeClr>
                  </a:outerShdw>
                </a:effectLst>
              </a:rPr>
              <a:t>年）</a:t>
            </a:r>
          </a:p>
        </p:txBody>
      </p:sp>
      <p:sp>
        <p:nvSpPr>
          <p:cNvPr id="7" name="文本框 6"/>
          <p:cNvSpPr txBox="1"/>
          <p:nvPr/>
        </p:nvSpPr>
        <p:spPr>
          <a:xfrm>
            <a:off x="1678396" y="1129030"/>
            <a:ext cx="1719580" cy="368300"/>
          </a:xfrm>
          <a:prstGeom prst="rect">
            <a:avLst/>
          </a:prstGeom>
          <a:noFill/>
        </p:spPr>
        <p:txBody>
          <a:bodyPr wrap="square" rtlCol="0">
            <a:spAutoFit/>
          </a:bodyPr>
          <a:lstStyle/>
          <a:p>
            <a:r>
              <a:rPr lang="en-US" altLang="zh-CN"/>
              <a:t>14—16</a:t>
            </a:r>
            <a:r>
              <a:rPr lang="zh-CN" altLang="en-US"/>
              <a:t>世纪</a:t>
            </a:r>
          </a:p>
        </p:txBody>
      </p:sp>
      <p:sp>
        <p:nvSpPr>
          <p:cNvPr id="9" name="文本框 8"/>
          <p:cNvSpPr txBox="1"/>
          <p:nvPr/>
        </p:nvSpPr>
        <p:spPr>
          <a:xfrm>
            <a:off x="3389086" y="1155066"/>
            <a:ext cx="1337310" cy="646331"/>
          </a:xfrm>
          <a:prstGeom prst="rect">
            <a:avLst/>
          </a:prstGeom>
          <a:noFill/>
        </p:spPr>
        <p:txBody>
          <a:bodyPr wrap="square" rtlCol="0">
            <a:spAutoFit/>
          </a:bodyPr>
          <a:lstStyle/>
          <a:p>
            <a:r>
              <a:rPr lang="en-US" altLang="zh-CN"/>
              <a:t>17—18</a:t>
            </a:r>
            <a:r>
              <a:rPr lang="zh-CN" altLang="en-US"/>
              <a:t>世纪</a:t>
            </a:r>
          </a:p>
        </p:txBody>
      </p:sp>
      <p:sp>
        <p:nvSpPr>
          <p:cNvPr id="11" name="文本框 10"/>
          <p:cNvSpPr txBox="1"/>
          <p:nvPr/>
        </p:nvSpPr>
        <p:spPr>
          <a:xfrm>
            <a:off x="4907372" y="1155066"/>
            <a:ext cx="2494915" cy="646331"/>
          </a:xfrm>
          <a:prstGeom prst="rect">
            <a:avLst/>
          </a:prstGeom>
          <a:noFill/>
        </p:spPr>
        <p:txBody>
          <a:bodyPr wrap="square" rtlCol="0">
            <a:spAutoFit/>
          </a:bodyPr>
          <a:lstStyle/>
          <a:p>
            <a:r>
              <a:rPr lang="en-US" altLang="zh-CN"/>
              <a:t>18</a:t>
            </a:r>
            <a:r>
              <a:rPr lang="zh-CN" altLang="en-US"/>
              <a:t>纪</a:t>
            </a:r>
            <a:r>
              <a:rPr lang="en-US" altLang="zh-CN"/>
              <a:t>60</a:t>
            </a:r>
            <a:r>
              <a:rPr lang="zh-CN" altLang="en-US"/>
              <a:t>年代至</a:t>
            </a:r>
            <a:r>
              <a:rPr lang="en-US" altLang="zh-CN"/>
              <a:t>19</a:t>
            </a:r>
            <a:r>
              <a:rPr lang="zh-CN" altLang="en-US"/>
              <a:t>世纪中</a:t>
            </a:r>
          </a:p>
        </p:txBody>
      </p:sp>
      <p:sp>
        <p:nvSpPr>
          <p:cNvPr id="12" name="文本框 11"/>
          <p:cNvSpPr txBox="1"/>
          <p:nvPr/>
        </p:nvSpPr>
        <p:spPr>
          <a:xfrm>
            <a:off x="7730582" y="1171576"/>
            <a:ext cx="1842135" cy="646331"/>
          </a:xfrm>
          <a:prstGeom prst="rect">
            <a:avLst/>
          </a:prstGeom>
          <a:noFill/>
        </p:spPr>
        <p:txBody>
          <a:bodyPr wrap="square" rtlCol="0">
            <a:spAutoFit/>
          </a:bodyPr>
          <a:lstStyle/>
          <a:p>
            <a:r>
              <a:rPr lang="en-US" altLang="zh-CN"/>
              <a:t>1870——1917</a:t>
            </a:r>
            <a:r>
              <a:rPr lang="zh-CN" altLang="en-US"/>
              <a:t>年</a:t>
            </a:r>
          </a:p>
        </p:txBody>
      </p:sp>
      <p:grpSp>
        <p:nvGrpSpPr>
          <p:cNvPr id="29" name="组合 28"/>
          <p:cNvGrpSpPr/>
          <p:nvPr/>
        </p:nvGrpSpPr>
        <p:grpSpPr>
          <a:xfrm>
            <a:off x="787491" y="1324611"/>
            <a:ext cx="9144000" cy="559435"/>
            <a:chOff x="113" y="2505"/>
            <a:chExt cx="14400" cy="881"/>
          </a:xfrm>
        </p:grpSpPr>
        <p:sp>
          <p:nvSpPr>
            <p:cNvPr id="4" name="燕尾形箭头 3"/>
            <p:cNvSpPr/>
            <p:nvPr/>
          </p:nvSpPr>
          <p:spPr>
            <a:xfrm>
              <a:off x="113" y="2592"/>
              <a:ext cx="14400" cy="79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a:off x="4111" y="2664"/>
              <a:ext cx="0" cy="454"/>
            </a:xfrm>
            <a:prstGeom prst="line">
              <a:avLst/>
            </a:prstGeom>
            <a:ln w="412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0588" y="2505"/>
              <a:ext cx="0" cy="454"/>
            </a:xfrm>
            <a:prstGeom prst="line">
              <a:avLst/>
            </a:prstGeom>
            <a:ln w="412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614" y="2592"/>
              <a:ext cx="42" cy="650"/>
            </a:xfrm>
            <a:prstGeom prst="line">
              <a:avLst/>
            </a:prstGeom>
            <a:ln w="412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403" y="2664"/>
              <a:ext cx="0" cy="454"/>
            </a:xfrm>
            <a:prstGeom prst="line">
              <a:avLst/>
            </a:prstGeom>
            <a:ln w="412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4" name="文本框 13"/>
          <p:cNvSpPr txBox="1"/>
          <p:nvPr/>
        </p:nvSpPr>
        <p:spPr>
          <a:xfrm>
            <a:off x="805907" y="1842770"/>
            <a:ext cx="1097915"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含     义</a:t>
            </a:r>
          </a:p>
        </p:txBody>
      </p:sp>
      <p:sp>
        <p:nvSpPr>
          <p:cNvPr id="15" name="文本框 14"/>
          <p:cNvSpPr txBox="1"/>
          <p:nvPr/>
        </p:nvSpPr>
        <p:spPr>
          <a:xfrm>
            <a:off x="805907" y="2678430"/>
            <a:ext cx="1097915" cy="645160"/>
          </a:xfrm>
          <a:prstGeom prst="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经济</a:t>
            </a:r>
          </a:p>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工业化</a:t>
            </a:r>
          </a:p>
        </p:txBody>
      </p:sp>
      <p:sp>
        <p:nvSpPr>
          <p:cNvPr id="16" name="文本框 15"/>
          <p:cNvSpPr txBox="1"/>
          <p:nvPr/>
        </p:nvSpPr>
        <p:spPr>
          <a:xfrm>
            <a:off x="787492" y="4011295"/>
            <a:ext cx="1097915" cy="645160"/>
          </a:xfrm>
          <a:prstGeom prst="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政治</a:t>
            </a:r>
          </a:p>
          <a:p>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民主化</a:t>
            </a:r>
          </a:p>
        </p:txBody>
      </p:sp>
      <p:sp>
        <p:nvSpPr>
          <p:cNvPr id="17" name="文本框 16"/>
          <p:cNvSpPr txBox="1"/>
          <p:nvPr/>
        </p:nvSpPr>
        <p:spPr>
          <a:xfrm>
            <a:off x="787492" y="4714240"/>
            <a:ext cx="1097915" cy="645160"/>
          </a:xfrm>
          <a:prstGeom prst="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思想</a:t>
            </a:r>
          </a:p>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理性化</a:t>
            </a:r>
          </a:p>
        </p:txBody>
      </p:sp>
      <p:sp>
        <p:nvSpPr>
          <p:cNvPr id="18" name="文本框 17"/>
          <p:cNvSpPr txBox="1"/>
          <p:nvPr/>
        </p:nvSpPr>
        <p:spPr>
          <a:xfrm>
            <a:off x="787492" y="5462270"/>
            <a:ext cx="1097915" cy="645160"/>
          </a:xfrm>
          <a:prstGeom prst="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科学</a:t>
            </a:r>
          </a:p>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革命化</a:t>
            </a:r>
          </a:p>
        </p:txBody>
      </p:sp>
      <p:sp>
        <p:nvSpPr>
          <p:cNvPr id="19" name="文本框 18"/>
          <p:cNvSpPr txBox="1"/>
          <p:nvPr/>
        </p:nvSpPr>
        <p:spPr>
          <a:xfrm>
            <a:off x="787492" y="6212840"/>
            <a:ext cx="1097915" cy="645160"/>
          </a:xfrm>
          <a:prstGeom prst="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对外</a:t>
            </a:r>
          </a:p>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殖民化</a:t>
            </a:r>
          </a:p>
        </p:txBody>
      </p:sp>
      <p:sp>
        <p:nvSpPr>
          <p:cNvPr id="20" name="文本框 19"/>
          <p:cNvSpPr txBox="1"/>
          <p:nvPr/>
        </p:nvSpPr>
        <p:spPr>
          <a:xfrm>
            <a:off x="1965416" y="1842770"/>
            <a:ext cx="7894320"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资本主义产生、确立、发展直至统治世界的历史</a:t>
            </a:r>
          </a:p>
        </p:txBody>
      </p:sp>
      <p:sp>
        <p:nvSpPr>
          <p:cNvPr id="21" name="文本框 20"/>
          <p:cNvSpPr txBox="1"/>
          <p:nvPr/>
        </p:nvSpPr>
        <p:spPr>
          <a:xfrm>
            <a:off x="1965417" y="2720340"/>
            <a:ext cx="2834005"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萌芽、航路、扩张（资本、市场、手工工场发展）</a:t>
            </a:r>
          </a:p>
        </p:txBody>
      </p:sp>
      <p:sp>
        <p:nvSpPr>
          <p:cNvPr id="22" name="文本框 21"/>
          <p:cNvSpPr txBox="1"/>
          <p:nvPr/>
        </p:nvSpPr>
        <p:spPr>
          <a:xfrm>
            <a:off x="1937476" y="3512671"/>
            <a:ext cx="28462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世界市场开始形成与拓展</a:t>
            </a:r>
          </a:p>
        </p:txBody>
      </p:sp>
      <p:sp>
        <p:nvSpPr>
          <p:cNvPr id="23" name="文本框 22"/>
          <p:cNvSpPr txBox="1"/>
          <p:nvPr/>
        </p:nvSpPr>
        <p:spPr>
          <a:xfrm>
            <a:off x="4783681" y="2750185"/>
            <a:ext cx="2664295"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英法美工业化、蒸汽时代；工业资产阶级壮大</a:t>
            </a:r>
          </a:p>
        </p:txBody>
      </p:sp>
      <p:sp>
        <p:nvSpPr>
          <p:cNvPr id="24" name="文本框 23"/>
          <p:cNvSpPr txBox="1"/>
          <p:nvPr/>
        </p:nvSpPr>
        <p:spPr>
          <a:xfrm>
            <a:off x="7439117" y="2750185"/>
            <a:ext cx="2348865"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美德中心欧美日工业化；垄断资产壮大</a:t>
            </a:r>
          </a:p>
        </p:txBody>
      </p:sp>
      <p:sp>
        <p:nvSpPr>
          <p:cNvPr id="25" name="文本框 24"/>
          <p:cNvSpPr txBox="1"/>
          <p:nvPr/>
        </p:nvSpPr>
        <p:spPr>
          <a:xfrm>
            <a:off x="805907" y="2282825"/>
            <a:ext cx="1097915" cy="368300"/>
          </a:xfrm>
          <a:prstGeom prst="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阶段</a:t>
            </a:r>
          </a:p>
        </p:txBody>
      </p:sp>
      <p:sp>
        <p:nvSpPr>
          <p:cNvPr id="26" name="文本框 25"/>
          <p:cNvSpPr txBox="1"/>
          <p:nvPr/>
        </p:nvSpPr>
        <p:spPr>
          <a:xfrm>
            <a:off x="1937477" y="2282825"/>
            <a:ext cx="2846204"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工业革命的前奏（</a:t>
            </a:r>
            <a:r>
              <a:rPr lang="en-US"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14-18</a:t>
            </a:r>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纪</a:t>
            </a:r>
          </a:p>
        </p:txBody>
      </p:sp>
      <p:sp>
        <p:nvSpPr>
          <p:cNvPr id="27" name="文本框 26"/>
          <p:cNvSpPr txBox="1"/>
          <p:nvPr/>
        </p:nvSpPr>
        <p:spPr>
          <a:xfrm>
            <a:off x="4783680" y="2282825"/>
            <a:ext cx="2664296"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工业革命</a:t>
            </a:r>
            <a:r>
              <a:rPr lang="en-US"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a:t>
            </a:r>
            <a:r>
              <a:rPr lang="zh-CN"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轻工业</a:t>
            </a:r>
            <a:r>
              <a:rPr lang="en-US"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a:t>
            </a:r>
          </a:p>
        </p:txBody>
      </p:sp>
      <p:sp>
        <p:nvSpPr>
          <p:cNvPr id="28" name="文本框 27"/>
          <p:cNvSpPr txBox="1"/>
          <p:nvPr/>
        </p:nvSpPr>
        <p:spPr>
          <a:xfrm>
            <a:off x="7439116" y="2310130"/>
            <a:ext cx="23495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二次工业革命</a:t>
            </a:r>
            <a:r>
              <a:rPr lang="en-US"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a:t>
            </a:r>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重</a:t>
            </a:r>
            <a:r>
              <a:rPr lang="zh-CN"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highlight>
                  <a:srgbClr val="00FF00"/>
                </a:highlight>
              </a:rPr>
              <a:t>工业</a:t>
            </a:r>
            <a:r>
              <a:rPr lang="en-US"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a:t>
            </a:r>
          </a:p>
        </p:txBody>
      </p:sp>
      <p:sp>
        <p:nvSpPr>
          <p:cNvPr id="30" name="文本框 29"/>
          <p:cNvSpPr txBox="1"/>
          <p:nvPr/>
        </p:nvSpPr>
        <p:spPr>
          <a:xfrm>
            <a:off x="787492" y="3323590"/>
            <a:ext cx="1097915" cy="645160"/>
          </a:xfrm>
          <a:prstGeom prst="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市场</a:t>
            </a:r>
          </a:p>
          <a:p>
            <a:pPr algn="ctr"/>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全球化</a:t>
            </a:r>
          </a:p>
        </p:txBody>
      </p:sp>
      <p:sp>
        <p:nvSpPr>
          <p:cNvPr id="31" name="文本框 30"/>
          <p:cNvSpPr txBox="1"/>
          <p:nvPr/>
        </p:nvSpPr>
        <p:spPr>
          <a:xfrm>
            <a:off x="4783681" y="3522345"/>
            <a:ext cx="2664295"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世界市场初步形成</a:t>
            </a:r>
          </a:p>
        </p:txBody>
      </p:sp>
      <p:sp>
        <p:nvSpPr>
          <p:cNvPr id="32" name="文本框 31"/>
          <p:cNvSpPr txBox="1"/>
          <p:nvPr/>
        </p:nvSpPr>
        <p:spPr>
          <a:xfrm>
            <a:off x="7439752" y="3522345"/>
            <a:ext cx="2348865"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世界市场最终形成</a:t>
            </a:r>
          </a:p>
        </p:txBody>
      </p:sp>
      <p:sp>
        <p:nvSpPr>
          <p:cNvPr id="34" name="文本框 33"/>
          <p:cNvSpPr txBox="1"/>
          <p:nvPr/>
        </p:nvSpPr>
        <p:spPr>
          <a:xfrm>
            <a:off x="4747932" y="3997326"/>
            <a:ext cx="507630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法德意俄日建代议制、美废奴隶制、英议会改革</a:t>
            </a:r>
          </a:p>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资产阶级民主政治扩展，并扩大选举日益完善</a:t>
            </a:r>
          </a:p>
        </p:txBody>
      </p:sp>
      <p:sp>
        <p:nvSpPr>
          <p:cNvPr id="36" name="文本框 35"/>
          <p:cNvSpPr txBox="1"/>
          <p:nvPr/>
        </p:nvSpPr>
        <p:spPr>
          <a:xfrm>
            <a:off x="1914616" y="4745355"/>
            <a:ext cx="2869064"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文艺复兴宗改革思想启蒙</a:t>
            </a:r>
            <a:endParaRPr lang="zh-CN"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endParaRPr>
          </a:p>
          <a:p>
            <a:r>
              <a:rPr lang="zh-CN"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人文主义从人性走向理性</a:t>
            </a:r>
          </a:p>
        </p:txBody>
      </p:sp>
      <p:sp>
        <p:nvSpPr>
          <p:cNvPr id="37" name="文本框 36"/>
          <p:cNvSpPr txBox="1"/>
          <p:nvPr/>
        </p:nvSpPr>
        <p:spPr>
          <a:xfrm>
            <a:off x="4798787" y="4745355"/>
            <a:ext cx="2640965"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自由主义（资改革潮流）社会主义（马克思主义）</a:t>
            </a:r>
          </a:p>
        </p:txBody>
      </p:sp>
      <p:sp>
        <p:nvSpPr>
          <p:cNvPr id="38" name="文本框 37"/>
          <p:cNvSpPr txBox="1"/>
          <p:nvPr/>
        </p:nvSpPr>
        <p:spPr>
          <a:xfrm>
            <a:off x="7439751" y="4745355"/>
            <a:ext cx="2348230"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凯恩斯主义</a:t>
            </a:r>
          </a:p>
          <a:p>
            <a:r>
              <a:rPr lang="zh-CN" altLang="en-US">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列宁主义（十月革命）</a:t>
            </a:r>
          </a:p>
        </p:txBody>
      </p:sp>
      <p:sp>
        <p:nvSpPr>
          <p:cNvPr id="39" name="文本框 38"/>
          <p:cNvSpPr txBox="1"/>
          <p:nvPr/>
        </p:nvSpPr>
        <p:spPr>
          <a:xfrm>
            <a:off x="1898106" y="5446395"/>
            <a:ext cx="2885574"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zh-CN">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近代自然科学诞生、形成</a:t>
            </a:r>
          </a:p>
          <a:p>
            <a:r>
              <a:rPr lang="zh-CN" altLang="zh-CN">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天文学革命、牛顿力学</a:t>
            </a:r>
          </a:p>
        </p:txBody>
      </p:sp>
      <p:sp>
        <p:nvSpPr>
          <p:cNvPr id="40" name="文本框 39"/>
          <p:cNvSpPr txBox="1"/>
          <p:nvPr/>
        </p:nvSpPr>
        <p:spPr>
          <a:xfrm>
            <a:off x="4798787" y="5495925"/>
            <a:ext cx="2740025"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zh-CN">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近代自然科学发展</a:t>
            </a:r>
          </a:p>
          <a:p>
            <a:r>
              <a:rPr lang="zh-CN" altLang="zh-CN">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细胞学说、达尔文进化论</a:t>
            </a:r>
          </a:p>
        </p:txBody>
      </p:sp>
      <p:sp>
        <p:nvSpPr>
          <p:cNvPr id="41" name="文本框 40"/>
          <p:cNvSpPr txBox="1"/>
          <p:nvPr/>
        </p:nvSpPr>
        <p:spPr>
          <a:xfrm>
            <a:off x="7402286" y="5495925"/>
            <a:ext cx="2386330"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r>
              <a:rPr lang="zh-CN" altLang="zh-CN">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近代自然科学新发展</a:t>
            </a:r>
          </a:p>
          <a:p>
            <a:r>
              <a:rPr lang="zh-CN" altLang="zh-CN">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量子理论和相对论</a:t>
            </a:r>
          </a:p>
        </p:txBody>
      </p:sp>
      <p:sp>
        <p:nvSpPr>
          <p:cNvPr id="42" name="文本框 41"/>
          <p:cNvSpPr txBox="1"/>
          <p:nvPr/>
        </p:nvSpPr>
        <p:spPr>
          <a:xfrm>
            <a:off x="1881596" y="6147435"/>
            <a:ext cx="2902084"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pPr algn="ctr"/>
            <a:r>
              <a:rPr lang="zh-CN"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早期扩张暴力掠夺</a:t>
            </a:r>
          </a:p>
          <a:p>
            <a:pPr algn="ctr"/>
            <a:r>
              <a:rPr lang="zh-CN"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美洲为主</a:t>
            </a:r>
          </a:p>
        </p:txBody>
      </p:sp>
      <p:sp>
        <p:nvSpPr>
          <p:cNvPr id="43" name="文本框 42"/>
          <p:cNvSpPr txBox="1"/>
          <p:nvPr/>
        </p:nvSpPr>
        <p:spPr>
          <a:xfrm>
            <a:off x="4783681" y="6162040"/>
            <a:ext cx="2512561"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pPr algn="ctr"/>
            <a:r>
              <a:rPr lang="zh-CN"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炮舰政策＋商品倾销</a:t>
            </a:r>
          </a:p>
          <a:p>
            <a:pPr algn="ctr"/>
            <a:r>
              <a:rPr lang="zh-CN"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东方从属西方</a:t>
            </a:r>
          </a:p>
        </p:txBody>
      </p:sp>
      <p:sp>
        <p:nvSpPr>
          <p:cNvPr id="44" name="文本框 43"/>
          <p:cNvSpPr txBox="1"/>
          <p:nvPr/>
        </p:nvSpPr>
        <p:spPr>
          <a:xfrm>
            <a:off x="7323547" y="6162040"/>
            <a:ext cx="2569845"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threePt" dir="t"/>
            </a:scene3d>
          </a:bodyPr>
          <a:lstStyle/>
          <a:p>
            <a:pPr algn="ctr"/>
            <a:r>
              <a:rPr lang="zh-CN"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瓜分狂潮＋资本输出</a:t>
            </a:r>
          </a:p>
          <a:p>
            <a:pPr algn="ctr"/>
            <a:r>
              <a:rPr lang="zh-CN" altLang="zh-CN" dirty="0">
                <a:ln>
                  <a:solidFill>
                    <a:sysClr val="windowText" lastClr="000000"/>
                  </a:solidFill>
                </a:ln>
                <a:gradFill>
                  <a:gsLst>
                    <a:gs pos="0">
                      <a:srgbClr val="E30000"/>
                    </a:gs>
                    <a:gs pos="100000">
                      <a:srgbClr val="760303"/>
                    </a:gs>
                  </a:gsLst>
                  <a:lin scaled="0"/>
                </a:gradFill>
                <a:effectLst>
                  <a:outerShdw blurRad="38100" dist="19050" dir="2700000" algn="tl" rotWithShape="0">
                    <a:schemeClr val="dk1">
                      <a:alpha val="40000"/>
                    </a:schemeClr>
                  </a:outerShdw>
                </a:effectLst>
              </a:rPr>
              <a:t>世界瓜分完毕世界大战</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g.doc.docsou.com/pic/d2caae8b6c95b464558e3ad13c59b333b2072f6c/1-810-jpg_6-1080-0-0-1080.jpg"/>
          <p:cNvPicPr>
            <a:picLocks noChangeAspect="1" noChangeArrowheads="1"/>
          </p:cNvPicPr>
          <p:nvPr/>
        </p:nvPicPr>
        <p:blipFill>
          <a:blip r:embed="rId2" cstate="print">
            <a:lum contrast="20000"/>
          </a:blip>
          <a:srcRect l="5108" t="37209" b="21381"/>
          <a:stretch>
            <a:fillRect/>
          </a:stretch>
        </p:blipFill>
        <p:spPr bwMode="auto">
          <a:xfrm>
            <a:off x="1803630" y="1556792"/>
            <a:ext cx="8684859" cy="374441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4" name="TextBox 3"/>
          <p:cNvSpPr txBox="1"/>
          <p:nvPr/>
        </p:nvSpPr>
        <p:spPr>
          <a:xfrm>
            <a:off x="2999656" y="882562"/>
            <a:ext cx="5256584"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zh-CN" altLang="en-US" sz="2400" b="1" dirty="0">
                <a:solidFill>
                  <a:srgbClr val="2D2DFF"/>
                </a:solidFill>
                <a:latin typeface="+mj-ea"/>
                <a:ea typeface="+mj-ea"/>
              </a:rPr>
              <a:t>主题：马克思主义诞生、实践与发展</a:t>
            </a:r>
          </a:p>
        </p:txBody>
      </p:sp>
      <p:sp>
        <p:nvSpPr>
          <p:cNvPr id="2" name="标题 1"/>
          <p:cNvSpPr txBox="1"/>
          <p:nvPr/>
        </p:nvSpPr>
        <p:spPr>
          <a:xfrm>
            <a:off x="1945189" y="144145"/>
            <a:ext cx="8301608" cy="548680"/>
          </a:xfrm>
          <a:prstGeom prst="rect">
            <a:avLst/>
          </a:prstGeom>
        </p:spPr>
        <p:style>
          <a:lnRef idx="0">
            <a:schemeClr val="accent6"/>
          </a:lnRef>
          <a:fillRef idx="3">
            <a:schemeClr val="accent6"/>
          </a:fillRef>
          <a:effectRef idx="3">
            <a:schemeClr val="accent6"/>
          </a:effectRef>
          <a:fontRef idx="minor">
            <a:schemeClr val="lt1"/>
          </a:fontRef>
        </p:style>
        <p:txBody>
          <a:bodyPr/>
          <a:lstStyle/>
          <a:p>
            <a:pPr algn="ctr">
              <a:spcBef>
                <a:spcPct val="0"/>
              </a:spcBef>
              <a:defRPr/>
            </a:pPr>
            <a:r>
              <a:rPr lang="en-US" altLang="zh-CN" sz="2800" b="1" cap="all" dirty="0">
                <a:ln w="9000" cmpd="sng">
                  <a:solidFill>
                    <a:schemeClr val="accent4">
                      <a:shade val="50000"/>
                      <a:satMod val="120000"/>
                    </a:schemeClr>
                  </a:solidFill>
                  <a:prstDash val="solid"/>
                </a:ln>
                <a:solidFill>
                  <a:srgbClr val="2D2DFF"/>
                </a:solidFill>
                <a:effectLst>
                  <a:reflection blurRad="12700" stA="28000" endPos="45000" dist="1000" dir="5400000" sy="-100000" algn="bl" rotWithShape="0"/>
                </a:effectLst>
                <a:latin typeface="+mj-ea"/>
                <a:ea typeface="+mj-ea"/>
              </a:rPr>
              <a:t>8</a:t>
            </a:r>
            <a:r>
              <a:rPr lang="zh-CN" altLang="en-US" sz="2800" b="1" cap="all" dirty="0">
                <a:ln w="9000" cmpd="sng">
                  <a:solidFill>
                    <a:schemeClr val="accent4">
                      <a:shade val="50000"/>
                      <a:satMod val="120000"/>
                    </a:schemeClr>
                  </a:solidFill>
                  <a:prstDash val="solid"/>
                </a:ln>
                <a:solidFill>
                  <a:srgbClr val="2D2DFF"/>
                </a:solidFill>
                <a:effectLst>
                  <a:reflection blurRad="12700" stA="28000" endPos="45000" dist="1000" dir="5400000" sy="-100000" algn="bl" rotWithShape="0"/>
                </a:effectLst>
                <a:latin typeface="+mj-ea"/>
                <a:ea typeface="+mj-ea"/>
              </a:rPr>
              <a:t>、主题架构</a:t>
            </a:r>
            <a:r>
              <a:rPr lang="en-US" altLang="zh-CN" sz="2800" b="1" cap="all" dirty="0">
                <a:ln w="9000" cmpd="sng">
                  <a:solidFill>
                    <a:schemeClr val="accent4">
                      <a:shade val="50000"/>
                      <a:satMod val="120000"/>
                    </a:schemeClr>
                  </a:solidFill>
                  <a:prstDash val="solid"/>
                </a:ln>
                <a:solidFill>
                  <a:srgbClr val="2D2DFF"/>
                </a:solidFill>
                <a:effectLst>
                  <a:reflection blurRad="12700" stA="28000" endPos="45000" dist="1000" dir="5400000" sy="-100000" algn="bl" rotWithShape="0"/>
                </a:effectLst>
                <a:latin typeface="+mj-ea"/>
                <a:ea typeface="+mj-ea"/>
              </a:rPr>
              <a:t>——</a:t>
            </a:r>
            <a:r>
              <a:rPr lang="zh-CN" altLang="en-US" sz="2800" b="1" cap="all" dirty="0">
                <a:ln w="9000" cmpd="sng">
                  <a:solidFill>
                    <a:schemeClr val="accent4">
                      <a:shade val="50000"/>
                      <a:satMod val="120000"/>
                    </a:schemeClr>
                  </a:solidFill>
                  <a:prstDash val="solid"/>
                </a:ln>
                <a:solidFill>
                  <a:srgbClr val="2D2DFF"/>
                </a:solidFill>
                <a:effectLst>
                  <a:reflection blurRad="12700" stA="28000" endPos="45000" dist="1000" dir="5400000" sy="-100000" algn="bl" rotWithShape="0"/>
                </a:effectLst>
                <a:latin typeface="+mj-ea"/>
                <a:ea typeface="+mj-ea"/>
              </a:rPr>
              <a:t>宽展伸延</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extLst>
              <p:ext uri="{D42A27DB-BD31-4B8C-83A1-F6EECF244321}">
                <p14:modId xmlns:p14="http://schemas.microsoft.com/office/powerpoint/2010/main" val="1199110770"/>
              </p:ext>
            </p:extLst>
          </p:nvPr>
        </p:nvGraphicFramePr>
        <p:xfrm>
          <a:off x="2955925" y="163513"/>
          <a:ext cx="6065838" cy="685800"/>
        </p:xfrm>
        <a:graphic>
          <a:graphicData uri="http://schemas.openxmlformats.org/presentationml/2006/ole">
            <mc:AlternateContent xmlns:mc="http://schemas.openxmlformats.org/markup-compatibility/2006">
              <mc:Choice xmlns:v="urn:schemas-microsoft-com:vml" Requires="v">
                <p:oleObj name="Document" r:id="rId2" imgW="5189787" imgH="587541" progId="Word.Document.8">
                  <p:embed/>
                </p:oleObj>
              </mc:Choice>
              <mc:Fallback>
                <p:oleObj name="Document" r:id="rId2" imgW="5189787" imgH="587541" progId="Word.Document.8">
                  <p:embed/>
                  <p:pic>
                    <p:nvPicPr>
                      <p:cNvPr id="14338" name="Object 2"/>
                      <p:cNvPicPr>
                        <a:picLocks noChangeAspect="1" noChangeArrowheads="1"/>
                      </p:cNvPicPr>
                      <p:nvPr/>
                    </p:nvPicPr>
                    <p:blipFill>
                      <a:blip r:embed="rId3"/>
                      <a:srcRect/>
                      <a:stretch>
                        <a:fillRect/>
                      </a:stretch>
                    </p:blipFill>
                    <p:spPr bwMode="auto">
                      <a:xfrm>
                        <a:off x="2955925" y="163513"/>
                        <a:ext cx="6065838" cy="685800"/>
                      </a:xfrm>
                      <a:prstGeom prst="rect">
                        <a:avLst/>
                      </a:prstGeom>
                      <a:solidFill>
                        <a:srgbClr val="FFCC00"/>
                      </a:solidFill>
                      <a:ln w="9525">
                        <a:solidFill>
                          <a:srgbClr val="0000FF"/>
                        </a:solidFill>
                        <a:miter lim="800000"/>
                        <a:headEnd/>
                        <a:tailEnd/>
                      </a:ln>
                    </p:spPr>
                  </p:pic>
                </p:oleObj>
              </mc:Fallback>
            </mc:AlternateContent>
          </a:graphicData>
        </a:graphic>
      </p:graphicFrame>
      <p:sp>
        <p:nvSpPr>
          <p:cNvPr id="60419" name="Rectangle 3"/>
          <p:cNvSpPr>
            <a:spLocks noChangeArrowheads="1"/>
          </p:cNvSpPr>
          <p:nvPr/>
        </p:nvSpPr>
        <p:spPr bwMode="auto">
          <a:xfrm>
            <a:off x="6172429" y="5669644"/>
            <a:ext cx="3565525" cy="822325"/>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私学兴起，平民接受教育</a:t>
            </a:r>
            <a:endParaRPr lang="zh-CN" altLang="en-US" sz="1600" dirty="0">
              <a:solidFill>
                <a:srgbClr val="000000"/>
              </a:solidFill>
            </a:endParaRPr>
          </a:p>
        </p:txBody>
      </p:sp>
      <p:sp>
        <p:nvSpPr>
          <p:cNvPr id="60420" name="Rectangle 4"/>
          <p:cNvSpPr>
            <a:spLocks noChangeArrowheads="1"/>
          </p:cNvSpPr>
          <p:nvPr/>
        </p:nvSpPr>
        <p:spPr bwMode="auto">
          <a:xfrm>
            <a:off x="2606904" y="5669644"/>
            <a:ext cx="3565525" cy="822325"/>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学在官府，官办教育一统天下，贵族垄断教育</a:t>
            </a:r>
          </a:p>
        </p:txBody>
      </p:sp>
      <p:sp>
        <p:nvSpPr>
          <p:cNvPr id="60421" name="Rectangle 5"/>
          <p:cNvSpPr>
            <a:spLocks noChangeArrowheads="1"/>
          </p:cNvSpPr>
          <p:nvPr/>
        </p:nvSpPr>
        <p:spPr bwMode="auto">
          <a:xfrm>
            <a:off x="1170215" y="5669644"/>
            <a:ext cx="1436688" cy="822325"/>
          </a:xfrm>
          <a:prstGeom prst="rect">
            <a:avLst/>
          </a:prstGeom>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algn="ctr">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教育制度</a:t>
            </a:r>
          </a:p>
        </p:txBody>
      </p:sp>
      <p:sp>
        <p:nvSpPr>
          <p:cNvPr id="60422" name="Rectangle 6"/>
          <p:cNvSpPr>
            <a:spLocks noChangeArrowheads="1"/>
          </p:cNvSpPr>
          <p:nvPr/>
        </p:nvSpPr>
        <p:spPr bwMode="auto">
          <a:xfrm>
            <a:off x="6172429" y="4847319"/>
            <a:ext cx="3565525" cy="822325"/>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思想解放，百家争鸣，思想理性化</a:t>
            </a:r>
          </a:p>
        </p:txBody>
      </p:sp>
      <p:sp>
        <p:nvSpPr>
          <p:cNvPr id="60423" name="Rectangle 7"/>
          <p:cNvSpPr>
            <a:spLocks noChangeArrowheads="1"/>
          </p:cNvSpPr>
          <p:nvPr/>
        </p:nvSpPr>
        <p:spPr bwMode="auto">
          <a:xfrm>
            <a:off x="2606904" y="4847319"/>
            <a:ext cx="3565525" cy="822325"/>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原始神学思想占主导，思想处于蒙昧状态</a:t>
            </a:r>
          </a:p>
        </p:txBody>
      </p:sp>
      <p:sp>
        <p:nvSpPr>
          <p:cNvPr id="60424" name="Rectangle 8"/>
          <p:cNvSpPr>
            <a:spLocks noChangeArrowheads="1"/>
          </p:cNvSpPr>
          <p:nvPr/>
        </p:nvSpPr>
        <p:spPr bwMode="auto">
          <a:xfrm>
            <a:off x="1170215" y="4847319"/>
            <a:ext cx="1436688" cy="822325"/>
          </a:xfrm>
          <a:prstGeom prst="rect">
            <a:avLst/>
          </a:prstGeom>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algn="ctr">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思想文化</a:t>
            </a:r>
          </a:p>
        </p:txBody>
      </p:sp>
      <p:sp>
        <p:nvSpPr>
          <p:cNvPr id="60425" name="Rectangle 9"/>
          <p:cNvSpPr>
            <a:spLocks noChangeArrowheads="1"/>
          </p:cNvSpPr>
          <p:nvPr/>
        </p:nvSpPr>
        <p:spPr bwMode="auto">
          <a:xfrm>
            <a:off x="6172429" y="4024994"/>
            <a:ext cx="3565525" cy="822325"/>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小家庭形成，贵族衰落，士阶层崛起</a:t>
            </a:r>
          </a:p>
        </p:txBody>
      </p:sp>
      <p:sp>
        <p:nvSpPr>
          <p:cNvPr id="60426" name="Rectangle 10"/>
          <p:cNvSpPr>
            <a:spLocks noChangeArrowheads="1"/>
          </p:cNvSpPr>
          <p:nvPr/>
        </p:nvSpPr>
        <p:spPr bwMode="auto">
          <a:xfrm>
            <a:off x="2606904" y="4024994"/>
            <a:ext cx="3565525" cy="822325"/>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宗族占主导，贵族地位高</a:t>
            </a:r>
          </a:p>
        </p:txBody>
      </p:sp>
      <p:sp>
        <p:nvSpPr>
          <p:cNvPr id="60427" name="Rectangle 11"/>
          <p:cNvSpPr>
            <a:spLocks noChangeArrowheads="1"/>
          </p:cNvSpPr>
          <p:nvPr/>
        </p:nvSpPr>
        <p:spPr bwMode="auto">
          <a:xfrm>
            <a:off x="1170215" y="4024994"/>
            <a:ext cx="1436688" cy="822325"/>
          </a:xfrm>
          <a:prstGeom prst="rect">
            <a:avLst/>
          </a:prstGeom>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algn="ctr">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社会结构</a:t>
            </a:r>
          </a:p>
        </p:txBody>
      </p:sp>
      <p:sp>
        <p:nvSpPr>
          <p:cNvPr id="60428" name="Rectangle 12"/>
          <p:cNvSpPr>
            <a:spLocks noChangeArrowheads="1"/>
          </p:cNvSpPr>
          <p:nvPr/>
        </p:nvSpPr>
        <p:spPr bwMode="auto">
          <a:xfrm>
            <a:off x="6172429" y="3202669"/>
            <a:ext cx="3565525" cy="822325"/>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工商业私营化，授田制，土地私有或国有</a:t>
            </a:r>
          </a:p>
        </p:txBody>
      </p:sp>
      <p:sp>
        <p:nvSpPr>
          <p:cNvPr id="60429" name="Rectangle 13"/>
          <p:cNvSpPr>
            <a:spLocks noChangeArrowheads="1"/>
          </p:cNvSpPr>
          <p:nvPr/>
        </p:nvSpPr>
        <p:spPr bwMode="auto">
          <a:xfrm>
            <a:off x="2606904" y="3202669"/>
            <a:ext cx="3565525" cy="822325"/>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工商食官，井田制，土地国有</a:t>
            </a:r>
          </a:p>
        </p:txBody>
      </p:sp>
      <p:sp>
        <p:nvSpPr>
          <p:cNvPr id="60430" name="Rectangle 14"/>
          <p:cNvSpPr>
            <a:spLocks noChangeArrowheads="1"/>
          </p:cNvSpPr>
          <p:nvPr/>
        </p:nvSpPr>
        <p:spPr bwMode="auto">
          <a:xfrm>
            <a:off x="1170215" y="3202669"/>
            <a:ext cx="1436688" cy="822325"/>
          </a:xfrm>
          <a:prstGeom prst="rect">
            <a:avLst/>
          </a:prstGeom>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algn="ctr">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经济制度</a:t>
            </a:r>
          </a:p>
        </p:txBody>
      </p:sp>
      <p:sp>
        <p:nvSpPr>
          <p:cNvPr id="60431" name="Rectangle 15"/>
          <p:cNvSpPr>
            <a:spLocks noChangeArrowheads="1"/>
          </p:cNvSpPr>
          <p:nvPr/>
        </p:nvSpPr>
        <p:spPr bwMode="auto">
          <a:xfrm>
            <a:off x="6172429" y="2380344"/>
            <a:ext cx="3565525" cy="822325"/>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实行任命制度，形成官僚政治</a:t>
            </a:r>
          </a:p>
        </p:txBody>
      </p:sp>
      <p:sp>
        <p:nvSpPr>
          <p:cNvPr id="60432" name="Rectangle 16"/>
          <p:cNvSpPr>
            <a:spLocks noChangeArrowheads="1"/>
          </p:cNvSpPr>
          <p:nvPr/>
        </p:nvSpPr>
        <p:spPr bwMode="auto">
          <a:xfrm>
            <a:off x="2606904" y="2380344"/>
            <a:ext cx="3565525" cy="822325"/>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世卿世禄制，血缘贵族政治</a:t>
            </a:r>
          </a:p>
        </p:txBody>
      </p:sp>
      <p:sp>
        <p:nvSpPr>
          <p:cNvPr id="60433" name="Rectangle 17"/>
          <p:cNvSpPr>
            <a:spLocks noChangeArrowheads="1"/>
          </p:cNvSpPr>
          <p:nvPr/>
        </p:nvSpPr>
        <p:spPr bwMode="auto">
          <a:xfrm>
            <a:off x="1170215" y="2380344"/>
            <a:ext cx="1436688" cy="822325"/>
          </a:xfrm>
          <a:prstGeom prst="rect">
            <a:avLst/>
          </a:prstGeom>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algn="ctr">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选官制度</a:t>
            </a:r>
          </a:p>
        </p:txBody>
      </p:sp>
      <p:sp>
        <p:nvSpPr>
          <p:cNvPr id="60434" name="Rectangle 18"/>
          <p:cNvSpPr>
            <a:spLocks noChangeArrowheads="1"/>
          </p:cNvSpPr>
          <p:nvPr/>
        </p:nvSpPr>
        <p:spPr bwMode="auto">
          <a:xfrm>
            <a:off x="6172429" y="1192893"/>
            <a:ext cx="3565525" cy="1187450"/>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宗法分封制崩溃，郡县制建立，专制主义中央集权雏形出现</a:t>
            </a:r>
          </a:p>
        </p:txBody>
      </p:sp>
      <p:sp>
        <p:nvSpPr>
          <p:cNvPr id="60435" name="Rectangle 19"/>
          <p:cNvSpPr>
            <a:spLocks noChangeArrowheads="1"/>
          </p:cNvSpPr>
          <p:nvPr/>
        </p:nvSpPr>
        <p:spPr bwMode="auto">
          <a:xfrm>
            <a:off x="2606904" y="1192893"/>
            <a:ext cx="3565525" cy="1187450"/>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just">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宗法制、分封制、礼乐制</a:t>
            </a:r>
            <a:endParaRPr lang="zh-CN" altLang="en-US" sz="2000" dirty="0">
              <a:solidFill>
                <a:srgbClr val="000000"/>
              </a:solidFill>
            </a:endParaRPr>
          </a:p>
        </p:txBody>
      </p:sp>
      <p:sp>
        <p:nvSpPr>
          <p:cNvPr id="60436" name="Rectangle 20"/>
          <p:cNvSpPr>
            <a:spLocks noChangeArrowheads="1"/>
          </p:cNvSpPr>
          <p:nvPr/>
        </p:nvSpPr>
        <p:spPr bwMode="auto">
          <a:xfrm>
            <a:off x="1170215" y="1192893"/>
            <a:ext cx="1436688" cy="1187450"/>
          </a:xfrm>
          <a:prstGeom prst="rect">
            <a:avLst/>
          </a:prstGeom>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algn="ctr">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政治制度</a:t>
            </a:r>
            <a:endParaRPr lang="zh-CN" altLang="en-US" sz="1600" dirty="0">
              <a:solidFill>
                <a:srgbClr val="000000"/>
              </a:solidFill>
            </a:endParaRPr>
          </a:p>
        </p:txBody>
      </p:sp>
      <p:sp>
        <p:nvSpPr>
          <p:cNvPr id="14357" name="Rectangle 21"/>
          <p:cNvSpPr>
            <a:spLocks noChangeArrowheads="1"/>
          </p:cNvSpPr>
          <p:nvPr/>
        </p:nvSpPr>
        <p:spPr bwMode="auto">
          <a:xfrm>
            <a:off x="6172429" y="735693"/>
            <a:ext cx="3565525" cy="457200"/>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ctr">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转型后</a:t>
            </a:r>
            <a:endParaRPr lang="zh-CN" altLang="en-US" sz="1600" dirty="0">
              <a:solidFill>
                <a:srgbClr val="000000"/>
              </a:solidFill>
            </a:endParaRPr>
          </a:p>
        </p:txBody>
      </p:sp>
      <p:sp>
        <p:nvSpPr>
          <p:cNvPr id="14358" name="Rectangle 22"/>
          <p:cNvSpPr>
            <a:spLocks noChangeArrowheads="1"/>
          </p:cNvSpPr>
          <p:nvPr/>
        </p:nvSpPr>
        <p:spPr bwMode="auto">
          <a:xfrm>
            <a:off x="2606904" y="735693"/>
            <a:ext cx="3565525" cy="457200"/>
          </a:xfrm>
          <a:prstGeom prst="rect">
            <a:avLst/>
          </a:prstGeom>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ctr">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转型前</a:t>
            </a:r>
            <a:endParaRPr lang="zh-CN" altLang="en-US" sz="1600" dirty="0">
              <a:solidFill>
                <a:srgbClr val="000000"/>
              </a:solidFill>
            </a:endParaRPr>
          </a:p>
        </p:txBody>
      </p:sp>
      <p:sp>
        <p:nvSpPr>
          <p:cNvPr id="14359" name="Rectangle 23"/>
          <p:cNvSpPr>
            <a:spLocks noChangeArrowheads="1"/>
          </p:cNvSpPr>
          <p:nvPr/>
        </p:nvSpPr>
        <p:spPr bwMode="auto">
          <a:xfrm>
            <a:off x="1170215" y="735693"/>
            <a:ext cx="1436688" cy="457200"/>
          </a:xfrm>
          <a:prstGeom prst="rect">
            <a:avLst/>
          </a:prstGeom>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algn="ctr">
              <a:tabLst>
                <a:tab pos="2400300" algn="l"/>
              </a:tabLst>
            </a:pPr>
            <a:r>
              <a:rPr lang="zh-CN" altLang="en-US" sz="2000" b="1" dirty="0">
                <a:solidFill>
                  <a:srgbClr val="000000"/>
                </a:solidFill>
                <a:latin typeface="Times New Roman" panose="02020603050405020304" pitchFamily="18" charset="0"/>
                <a:cs typeface="Times New Roman" panose="02020603050405020304" pitchFamily="18" charset="0"/>
              </a:rPr>
              <a:t>项目</a:t>
            </a:r>
            <a:endParaRPr lang="zh-CN" altLang="en-US" sz="1600" dirty="0">
              <a:solidFill>
                <a:srgbClr val="000000"/>
              </a:solidFill>
            </a:endParaRPr>
          </a:p>
        </p:txBody>
      </p:sp>
      <p:sp>
        <p:nvSpPr>
          <p:cNvPr id="14360" name="Line 24"/>
          <p:cNvSpPr>
            <a:spLocks noChangeShapeType="1"/>
          </p:cNvSpPr>
          <p:nvPr/>
        </p:nvSpPr>
        <p:spPr bwMode="auto">
          <a:xfrm>
            <a:off x="1170215" y="1192893"/>
            <a:ext cx="8567738" cy="0"/>
          </a:xfrm>
          <a:prstGeom prst="line">
            <a:avLst/>
          </a:prstGeom>
          <a:noFill/>
          <a:ln w="19050">
            <a:solidFill>
              <a:srgbClr val="000000"/>
            </a:solidFill>
            <a:round/>
          </a:ln>
        </p:spPr>
        <p:txBody>
          <a:bodyPr lIns="90000" tIns="46800" rIns="90000" bIns="46800"/>
          <a:lstStyle/>
          <a:p>
            <a:endParaRPr lang="zh-CN" altLang="en-US"/>
          </a:p>
        </p:txBody>
      </p:sp>
      <p:sp>
        <p:nvSpPr>
          <p:cNvPr id="14361" name="Line 25"/>
          <p:cNvSpPr>
            <a:spLocks noChangeShapeType="1"/>
          </p:cNvSpPr>
          <p:nvPr/>
        </p:nvSpPr>
        <p:spPr bwMode="auto">
          <a:xfrm>
            <a:off x="2606903" y="735694"/>
            <a:ext cx="0" cy="5756275"/>
          </a:xfrm>
          <a:prstGeom prst="line">
            <a:avLst/>
          </a:prstGeom>
          <a:noFill/>
          <a:ln w="19050">
            <a:solidFill>
              <a:srgbClr val="000000"/>
            </a:solidFill>
            <a:round/>
          </a:ln>
        </p:spPr>
        <p:txBody>
          <a:bodyPr lIns="90000" tIns="46800" rIns="90000" bIns="46800"/>
          <a:lstStyle/>
          <a:p>
            <a:endParaRPr lang="zh-CN" altLang="en-US"/>
          </a:p>
        </p:txBody>
      </p:sp>
      <p:sp>
        <p:nvSpPr>
          <p:cNvPr id="14362" name="Line 26"/>
          <p:cNvSpPr>
            <a:spLocks noChangeShapeType="1"/>
          </p:cNvSpPr>
          <p:nvPr/>
        </p:nvSpPr>
        <p:spPr bwMode="auto">
          <a:xfrm>
            <a:off x="6172428" y="735694"/>
            <a:ext cx="0" cy="5756275"/>
          </a:xfrm>
          <a:prstGeom prst="line">
            <a:avLst/>
          </a:prstGeom>
          <a:noFill/>
          <a:ln w="19050">
            <a:solidFill>
              <a:srgbClr val="000000"/>
            </a:solidFill>
            <a:round/>
          </a:ln>
        </p:spPr>
        <p:txBody>
          <a:bodyPr lIns="90000" tIns="46800" rIns="90000" bIns="46800"/>
          <a:lstStyle/>
          <a:p>
            <a:endParaRPr lang="zh-CN" altLang="en-US"/>
          </a:p>
        </p:txBody>
      </p:sp>
      <p:sp>
        <p:nvSpPr>
          <p:cNvPr id="14363" name="Line 27"/>
          <p:cNvSpPr>
            <a:spLocks noChangeShapeType="1"/>
          </p:cNvSpPr>
          <p:nvPr/>
        </p:nvSpPr>
        <p:spPr bwMode="auto">
          <a:xfrm>
            <a:off x="1170215" y="2380343"/>
            <a:ext cx="8567738" cy="0"/>
          </a:xfrm>
          <a:prstGeom prst="line">
            <a:avLst/>
          </a:prstGeom>
          <a:noFill/>
          <a:ln w="19050">
            <a:solidFill>
              <a:srgbClr val="000000"/>
            </a:solidFill>
            <a:round/>
          </a:ln>
        </p:spPr>
        <p:txBody>
          <a:bodyPr lIns="90000" tIns="46800" rIns="90000" bIns="46800"/>
          <a:lstStyle/>
          <a:p>
            <a:endParaRPr lang="zh-CN" altLang="en-US"/>
          </a:p>
        </p:txBody>
      </p:sp>
      <p:sp>
        <p:nvSpPr>
          <p:cNvPr id="14364" name="Line 28"/>
          <p:cNvSpPr>
            <a:spLocks noChangeShapeType="1"/>
          </p:cNvSpPr>
          <p:nvPr/>
        </p:nvSpPr>
        <p:spPr bwMode="auto">
          <a:xfrm>
            <a:off x="1170215" y="3202668"/>
            <a:ext cx="8567738" cy="0"/>
          </a:xfrm>
          <a:prstGeom prst="line">
            <a:avLst/>
          </a:prstGeom>
          <a:noFill/>
          <a:ln w="19050">
            <a:solidFill>
              <a:srgbClr val="000000"/>
            </a:solidFill>
            <a:round/>
          </a:ln>
        </p:spPr>
        <p:txBody>
          <a:bodyPr lIns="90000" tIns="46800" rIns="90000" bIns="46800"/>
          <a:lstStyle/>
          <a:p>
            <a:endParaRPr lang="zh-CN" altLang="en-US"/>
          </a:p>
        </p:txBody>
      </p:sp>
      <p:sp>
        <p:nvSpPr>
          <p:cNvPr id="14365" name="Line 29"/>
          <p:cNvSpPr>
            <a:spLocks noChangeShapeType="1"/>
          </p:cNvSpPr>
          <p:nvPr/>
        </p:nvSpPr>
        <p:spPr bwMode="auto">
          <a:xfrm>
            <a:off x="1170215" y="4024993"/>
            <a:ext cx="8567738" cy="0"/>
          </a:xfrm>
          <a:prstGeom prst="line">
            <a:avLst/>
          </a:prstGeom>
          <a:noFill/>
          <a:ln w="19050">
            <a:solidFill>
              <a:srgbClr val="000000"/>
            </a:solidFill>
            <a:round/>
          </a:ln>
        </p:spPr>
        <p:txBody>
          <a:bodyPr lIns="90000" tIns="46800" rIns="90000" bIns="46800"/>
          <a:lstStyle/>
          <a:p>
            <a:endParaRPr lang="zh-CN" altLang="en-US"/>
          </a:p>
        </p:txBody>
      </p:sp>
      <p:sp>
        <p:nvSpPr>
          <p:cNvPr id="14366" name="Line 30"/>
          <p:cNvSpPr>
            <a:spLocks noChangeShapeType="1"/>
          </p:cNvSpPr>
          <p:nvPr/>
        </p:nvSpPr>
        <p:spPr bwMode="auto">
          <a:xfrm>
            <a:off x="1170215" y="4847318"/>
            <a:ext cx="8567738" cy="0"/>
          </a:xfrm>
          <a:prstGeom prst="line">
            <a:avLst/>
          </a:prstGeom>
          <a:noFill/>
          <a:ln w="19050">
            <a:solidFill>
              <a:srgbClr val="000000"/>
            </a:solidFill>
            <a:round/>
          </a:ln>
        </p:spPr>
        <p:txBody>
          <a:bodyPr lIns="90000" tIns="46800" rIns="90000" bIns="46800"/>
          <a:lstStyle/>
          <a:p>
            <a:endParaRPr lang="zh-CN" altLang="en-US"/>
          </a:p>
        </p:txBody>
      </p:sp>
      <p:sp>
        <p:nvSpPr>
          <p:cNvPr id="14367" name="Line 31"/>
          <p:cNvSpPr>
            <a:spLocks noChangeShapeType="1"/>
          </p:cNvSpPr>
          <p:nvPr/>
        </p:nvSpPr>
        <p:spPr bwMode="auto">
          <a:xfrm>
            <a:off x="1170215" y="5669643"/>
            <a:ext cx="8567738" cy="0"/>
          </a:xfrm>
          <a:prstGeom prst="line">
            <a:avLst/>
          </a:prstGeom>
          <a:noFill/>
          <a:ln w="19050">
            <a:solidFill>
              <a:srgbClr val="000000"/>
            </a:solidFill>
            <a:round/>
          </a:ln>
        </p:spPr>
        <p:txBody>
          <a:bodyPr lIns="90000" tIns="46800" rIns="90000" bIns="46800"/>
          <a:lstStyle/>
          <a:p>
            <a:endParaRPr lang="zh-CN" altLang="en-US"/>
          </a:p>
        </p:txBody>
      </p:sp>
      <p:sp>
        <p:nvSpPr>
          <p:cNvPr id="14368" name="Line 32"/>
          <p:cNvSpPr>
            <a:spLocks noChangeShapeType="1"/>
          </p:cNvSpPr>
          <p:nvPr/>
        </p:nvSpPr>
        <p:spPr bwMode="auto">
          <a:xfrm>
            <a:off x="1170215" y="735693"/>
            <a:ext cx="8567738" cy="0"/>
          </a:xfrm>
          <a:prstGeom prst="line">
            <a:avLst/>
          </a:prstGeom>
          <a:noFill/>
          <a:ln w="19050" cap="sq">
            <a:solidFill>
              <a:srgbClr val="000000"/>
            </a:solidFill>
            <a:round/>
          </a:ln>
        </p:spPr>
        <p:txBody>
          <a:bodyPr lIns="90000" tIns="46800" rIns="90000" bIns="46800"/>
          <a:lstStyle/>
          <a:p>
            <a:endParaRPr lang="zh-CN" altLang="en-US" sz="1600"/>
          </a:p>
        </p:txBody>
      </p:sp>
      <p:sp>
        <p:nvSpPr>
          <p:cNvPr id="14369" name="Line 33"/>
          <p:cNvSpPr>
            <a:spLocks noChangeShapeType="1"/>
          </p:cNvSpPr>
          <p:nvPr/>
        </p:nvSpPr>
        <p:spPr bwMode="auto">
          <a:xfrm>
            <a:off x="1170215" y="735694"/>
            <a:ext cx="0" cy="5756275"/>
          </a:xfrm>
          <a:prstGeom prst="line">
            <a:avLst/>
          </a:prstGeom>
          <a:noFill/>
          <a:ln w="19050" cap="sq">
            <a:solidFill>
              <a:srgbClr val="000000"/>
            </a:solidFill>
            <a:round/>
          </a:ln>
        </p:spPr>
        <p:txBody>
          <a:bodyPr lIns="90000" tIns="46800" rIns="90000" bIns="46800"/>
          <a:lstStyle/>
          <a:p>
            <a:endParaRPr lang="zh-CN" altLang="en-US"/>
          </a:p>
        </p:txBody>
      </p:sp>
      <p:sp>
        <p:nvSpPr>
          <p:cNvPr id="14370" name="Line 34"/>
          <p:cNvSpPr>
            <a:spLocks noChangeShapeType="1"/>
          </p:cNvSpPr>
          <p:nvPr/>
        </p:nvSpPr>
        <p:spPr bwMode="auto">
          <a:xfrm>
            <a:off x="9737953" y="735694"/>
            <a:ext cx="0" cy="5756275"/>
          </a:xfrm>
          <a:prstGeom prst="line">
            <a:avLst/>
          </a:prstGeom>
          <a:noFill/>
          <a:ln w="19050" cap="sq">
            <a:solidFill>
              <a:srgbClr val="000000"/>
            </a:solidFill>
            <a:round/>
          </a:ln>
        </p:spPr>
        <p:txBody>
          <a:bodyPr lIns="90000" tIns="46800" rIns="90000" bIns="46800"/>
          <a:lstStyle/>
          <a:p>
            <a:endParaRPr lang="zh-CN" altLang="en-US"/>
          </a:p>
        </p:txBody>
      </p:sp>
      <p:sp>
        <p:nvSpPr>
          <p:cNvPr id="14371" name="Line 35"/>
          <p:cNvSpPr>
            <a:spLocks noChangeShapeType="1"/>
          </p:cNvSpPr>
          <p:nvPr/>
        </p:nvSpPr>
        <p:spPr bwMode="auto">
          <a:xfrm>
            <a:off x="1170215" y="6491968"/>
            <a:ext cx="8567738" cy="0"/>
          </a:xfrm>
          <a:prstGeom prst="line">
            <a:avLst/>
          </a:prstGeom>
          <a:noFill/>
          <a:ln w="19050" cap="sq">
            <a:solidFill>
              <a:srgbClr val="000000"/>
            </a:solidFill>
            <a:round/>
          </a:ln>
        </p:spPr>
        <p:txBody>
          <a:bodyPr lIns="90000" tIns="46800" rIns="90000" bIns="46800"/>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0436"/>
                                        </p:tgtEl>
                                        <p:attrNameLst>
                                          <p:attrName>style.visibility</p:attrName>
                                        </p:attrNameLst>
                                      </p:cBhvr>
                                      <p:to>
                                        <p:strVal val="visible"/>
                                      </p:to>
                                    </p:set>
                                    <p:animEffect transition="in" filter="blinds(horizontal)">
                                      <p:cBhvr>
                                        <p:cTn id="7" dur="500"/>
                                        <p:tgtEl>
                                          <p:spTgt spid="604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0435"/>
                                        </p:tgtEl>
                                        <p:attrNameLst>
                                          <p:attrName>style.visibility</p:attrName>
                                        </p:attrNameLst>
                                      </p:cBhvr>
                                      <p:to>
                                        <p:strVal val="visible"/>
                                      </p:to>
                                    </p:set>
                                    <p:animEffect transition="in" filter="blinds(horizontal)">
                                      <p:cBhvr>
                                        <p:cTn id="12" dur="500"/>
                                        <p:tgtEl>
                                          <p:spTgt spid="6043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0434"/>
                                        </p:tgtEl>
                                        <p:attrNameLst>
                                          <p:attrName>style.visibility</p:attrName>
                                        </p:attrNameLst>
                                      </p:cBhvr>
                                      <p:to>
                                        <p:strVal val="visible"/>
                                      </p:to>
                                    </p:set>
                                    <p:animEffect transition="in" filter="blinds(horizontal)">
                                      <p:cBhvr>
                                        <p:cTn id="17" dur="500"/>
                                        <p:tgtEl>
                                          <p:spTgt spid="6043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0433"/>
                                        </p:tgtEl>
                                        <p:attrNameLst>
                                          <p:attrName>style.visibility</p:attrName>
                                        </p:attrNameLst>
                                      </p:cBhvr>
                                      <p:to>
                                        <p:strVal val="visible"/>
                                      </p:to>
                                    </p:set>
                                    <p:animEffect transition="in" filter="blinds(horizontal)">
                                      <p:cBhvr>
                                        <p:cTn id="22" dur="500"/>
                                        <p:tgtEl>
                                          <p:spTgt spid="6043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0432"/>
                                        </p:tgtEl>
                                        <p:attrNameLst>
                                          <p:attrName>style.visibility</p:attrName>
                                        </p:attrNameLst>
                                      </p:cBhvr>
                                      <p:to>
                                        <p:strVal val="visible"/>
                                      </p:to>
                                    </p:set>
                                    <p:animEffect transition="in" filter="blinds(horizontal)">
                                      <p:cBhvr>
                                        <p:cTn id="27" dur="500"/>
                                        <p:tgtEl>
                                          <p:spTgt spid="6043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0431"/>
                                        </p:tgtEl>
                                        <p:attrNameLst>
                                          <p:attrName>style.visibility</p:attrName>
                                        </p:attrNameLst>
                                      </p:cBhvr>
                                      <p:to>
                                        <p:strVal val="visible"/>
                                      </p:to>
                                    </p:set>
                                    <p:animEffect transition="in" filter="blinds(horizontal)">
                                      <p:cBhvr>
                                        <p:cTn id="32" dur="500"/>
                                        <p:tgtEl>
                                          <p:spTgt spid="6043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0430"/>
                                        </p:tgtEl>
                                        <p:attrNameLst>
                                          <p:attrName>style.visibility</p:attrName>
                                        </p:attrNameLst>
                                      </p:cBhvr>
                                      <p:to>
                                        <p:strVal val="visible"/>
                                      </p:to>
                                    </p:set>
                                    <p:animEffect transition="in" filter="blinds(horizontal)">
                                      <p:cBhvr>
                                        <p:cTn id="37" dur="500"/>
                                        <p:tgtEl>
                                          <p:spTgt spid="6043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0429"/>
                                        </p:tgtEl>
                                        <p:attrNameLst>
                                          <p:attrName>style.visibility</p:attrName>
                                        </p:attrNameLst>
                                      </p:cBhvr>
                                      <p:to>
                                        <p:strVal val="visible"/>
                                      </p:to>
                                    </p:set>
                                    <p:animEffect transition="in" filter="blinds(horizontal)">
                                      <p:cBhvr>
                                        <p:cTn id="42" dur="500"/>
                                        <p:tgtEl>
                                          <p:spTgt spid="6042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0428"/>
                                        </p:tgtEl>
                                        <p:attrNameLst>
                                          <p:attrName>style.visibility</p:attrName>
                                        </p:attrNameLst>
                                      </p:cBhvr>
                                      <p:to>
                                        <p:strVal val="visible"/>
                                      </p:to>
                                    </p:set>
                                    <p:animEffect transition="in" filter="blinds(horizontal)">
                                      <p:cBhvr>
                                        <p:cTn id="47" dur="500"/>
                                        <p:tgtEl>
                                          <p:spTgt spid="6042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0427"/>
                                        </p:tgtEl>
                                        <p:attrNameLst>
                                          <p:attrName>style.visibility</p:attrName>
                                        </p:attrNameLst>
                                      </p:cBhvr>
                                      <p:to>
                                        <p:strVal val="visible"/>
                                      </p:to>
                                    </p:set>
                                    <p:animEffect transition="in" filter="blinds(horizontal)">
                                      <p:cBhvr>
                                        <p:cTn id="52" dur="500"/>
                                        <p:tgtEl>
                                          <p:spTgt spid="6042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60426"/>
                                        </p:tgtEl>
                                        <p:attrNameLst>
                                          <p:attrName>style.visibility</p:attrName>
                                        </p:attrNameLst>
                                      </p:cBhvr>
                                      <p:to>
                                        <p:strVal val="visible"/>
                                      </p:to>
                                    </p:set>
                                    <p:animEffect transition="in" filter="blinds(horizontal)">
                                      <p:cBhvr>
                                        <p:cTn id="57" dur="500"/>
                                        <p:tgtEl>
                                          <p:spTgt spid="6042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60425"/>
                                        </p:tgtEl>
                                        <p:attrNameLst>
                                          <p:attrName>style.visibility</p:attrName>
                                        </p:attrNameLst>
                                      </p:cBhvr>
                                      <p:to>
                                        <p:strVal val="visible"/>
                                      </p:to>
                                    </p:set>
                                    <p:animEffect transition="in" filter="blinds(horizontal)">
                                      <p:cBhvr>
                                        <p:cTn id="62" dur="500"/>
                                        <p:tgtEl>
                                          <p:spTgt spid="6042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60424"/>
                                        </p:tgtEl>
                                        <p:attrNameLst>
                                          <p:attrName>style.visibility</p:attrName>
                                        </p:attrNameLst>
                                      </p:cBhvr>
                                      <p:to>
                                        <p:strVal val="visible"/>
                                      </p:to>
                                    </p:set>
                                    <p:animEffect transition="in" filter="blinds(horizontal)">
                                      <p:cBhvr>
                                        <p:cTn id="67" dur="500"/>
                                        <p:tgtEl>
                                          <p:spTgt spid="6042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0423"/>
                                        </p:tgtEl>
                                        <p:attrNameLst>
                                          <p:attrName>style.visibility</p:attrName>
                                        </p:attrNameLst>
                                      </p:cBhvr>
                                      <p:to>
                                        <p:strVal val="visible"/>
                                      </p:to>
                                    </p:set>
                                    <p:animEffect transition="in" filter="blinds(horizontal)">
                                      <p:cBhvr>
                                        <p:cTn id="72" dur="500"/>
                                        <p:tgtEl>
                                          <p:spTgt spid="6042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60422"/>
                                        </p:tgtEl>
                                        <p:attrNameLst>
                                          <p:attrName>style.visibility</p:attrName>
                                        </p:attrNameLst>
                                      </p:cBhvr>
                                      <p:to>
                                        <p:strVal val="visible"/>
                                      </p:to>
                                    </p:set>
                                    <p:animEffect transition="in" filter="blinds(horizontal)">
                                      <p:cBhvr>
                                        <p:cTn id="77" dur="500"/>
                                        <p:tgtEl>
                                          <p:spTgt spid="60422"/>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0421"/>
                                        </p:tgtEl>
                                        <p:attrNameLst>
                                          <p:attrName>style.visibility</p:attrName>
                                        </p:attrNameLst>
                                      </p:cBhvr>
                                      <p:to>
                                        <p:strVal val="visible"/>
                                      </p:to>
                                    </p:set>
                                    <p:animEffect transition="in" filter="blinds(horizontal)">
                                      <p:cBhvr>
                                        <p:cTn id="82" dur="500"/>
                                        <p:tgtEl>
                                          <p:spTgt spid="60421"/>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60420"/>
                                        </p:tgtEl>
                                        <p:attrNameLst>
                                          <p:attrName>style.visibility</p:attrName>
                                        </p:attrNameLst>
                                      </p:cBhvr>
                                      <p:to>
                                        <p:strVal val="visible"/>
                                      </p:to>
                                    </p:set>
                                    <p:animEffect transition="in" filter="blinds(horizontal)">
                                      <p:cBhvr>
                                        <p:cTn id="87" dur="500"/>
                                        <p:tgtEl>
                                          <p:spTgt spid="60420"/>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60419"/>
                                        </p:tgtEl>
                                        <p:attrNameLst>
                                          <p:attrName>style.visibility</p:attrName>
                                        </p:attrNameLst>
                                      </p:cBhvr>
                                      <p:to>
                                        <p:strVal val="visible"/>
                                      </p:to>
                                    </p:set>
                                    <p:animEffect transition="in" filter="blinds(horizontal)">
                                      <p:cBhvr>
                                        <p:cTn id="9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autoUpdateAnimBg="0"/>
      <p:bldP spid="60420" grpId="0" animBg="1" autoUpdateAnimBg="0"/>
      <p:bldP spid="60421" grpId="0" animBg="1" autoUpdateAnimBg="0"/>
      <p:bldP spid="60422" grpId="0" animBg="1" autoUpdateAnimBg="0"/>
      <p:bldP spid="60423" grpId="0" animBg="1" autoUpdateAnimBg="0"/>
      <p:bldP spid="60424" grpId="0" animBg="1" autoUpdateAnimBg="0"/>
      <p:bldP spid="60425" grpId="0" animBg="1" autoUpdateAnimBg="0"/>
      <p:bldP spid="60426" grpId="0" animBg="1" autoUpdateAnimBg="0"/>
      <p:bldP spid="60427" grpId="0" animBg="1" autoUpdateAnimBg="0"/>
      <p:bldP spid="60428" grpId="0" animBg="1" autoUpdateAnimBg="0"/>
      <p:bldP spid="60429" grpId="0" animBg="1" autoUpdateAnimBg="0"/>
      <p:bldP spid="60430" grpId="0" animBg="1" autoUpdateAnimBg="0"/>
      <p:bldP spid="60431" grpId="0" animBg="1" autoUpdateAnimBg="0"/>
      <p:bldP spid="60432" grpId="0" animBg="1" autoUpdateAnimBg="0"/>
      <p:bldP spid="60433" grpId="0" animBg="1" autoUpdateAnimBg="0"/>
      <p:bldP spid="60434" grpId="0" animBg="1" autoUpdateAnimBg="0"/>
      <p:bldP spid="60435" grpId="0" animBg="1" autoUpdateAnimBg="0"/>
      <p:bldP spid="60436"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486898" y="0"/>
            <a:ext cx="8301355" cy="377190"/>
          </a:xfrm>
          <a:prstGeom prst="rect">
            <a:avLst/>
          </a:prstGeom>
        </p:spPr>
        <p:style>
          <a:lnRef idx="3">
            <a:schemeClr val="lt1"/>
          </a:lnRef>
          <a:fillRef idx="1">
            <a:schemeClr val="accent2"/>
          </a:fillRef>
          <a:effectRef idx="1">
            <a:schemeClr val="accent2"/>
          </a:effectRef>
          <a:fontRef idx="minor">
            <a:schemeClr val="lt1"/>
          </a:fontRef>
        </p:style>
        <p:txBody>
          <a:bodyPr/>
          <a:lstStyle/>
          <a:p>
            <a:pPr algn="ctr">
              <a:spcBef>
                <a:spcPct val="0"/>
              </a:spcBef>
              <a:defRPr/>
            </a:pPr>
            <a:r>
              <a:rPr lang="en-US" altLang="zh-CN" sz="2000" b="1" dirty="0">
                <a:solidFill>
                  <a:srgbClr val="2D2DFF"/>
                </a:solidFill>
                <a:latin typeface="微软雅黑" panose="020B0503020204020204" pitchFamily="34" charset="-122"/>
                <a:ea typeface="微软雅黑" panose="020B0503020204020204" pitchFamily="34" charset="-122"/>
              </a:rPr>
              <a:t>9</a:t>
            </a:r>
            <a:r>
              <a:rPr lang="zh-CN" altLang="en-US" sz="2000" b="1" dirty="0">
                <a:solidFill>
                  <a:srgbClr val="2D2DFF"/>
                </a:solidFill>
                <a:latin typeface="微软雅黑" panose="020B0503020204020204" pitchFamily="34" charset="-122"/>
                <a:ea typeface="微软雅黑" panose="020B0503020204020204" pitchFamily="34" charset="-122"/>
              </a:rPr>
              <a:t>、主题概念重构</a:t>
            </a:r>
          </a:p>
        </p:txBody>
      </p:sp>
      <p:pic>
        <p:nvPicPr>
          <p:cNvPr id="2" name="C9F754DE-2CAD-44b6-B708-469DEB6407EB-2" descr="C:/DOCUME~1/ADMINI~1/LOCALS~1/Temp/qt_temp.OW4552qt_temp"/>
          <p:cNvPicPr>
            <a:picLocks noChangeAspect="1"/>
          </p:cNvPicPr>
          <p:nvPr/>
        </p:nvPicPr>
        <p:blipFill>
          <a:blip r:embed="rId2" cstate="print"/>
          <a:srcRect/>
          <a:stretch>
            <a:fillRect/>
          </a:stretch>
        </p:blipFill>
        <p:spPr>
          <a:xfrm>
            <a:off x="155121" y="481330"/>
            <a:ext cx="10238015" cy="6332220"/>
          </a:xfrm>
          <a:prstGeom prst="rect">
            <a:avLst/>
          </a:prstGeom>
          <a:effectLst>
            <a:softEdge rad="12700"/>
          </a:effectLst>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0370" y="231458"/>
            <a:ext cx="3864229" cy="598170"/>
          </a:xfrm>
          <a:ln w="28575">
            <a:solidFill>
              <a:srgbClr val="2D2DFF"/>
            </a:solidFill>
          </a:ln>
        </p:spPr>
        <p:style>
          <a:lnRef idx="1">
            <a:schemeClr val="accent2"/>
          </a:lnRef>
          <a:fillRef idx="2">
            <a:schemeClr val="accent2"/>
          </a:fillRef>
          <a:effectRef idx="1">
            <a:schemeClr val="accent2"/>
          </a:effectRef>
          <a:fontRef idx="minor">
            <a:schemeClr val="dk1"/>
          </a:fontRef>
        </p:style>
        <p:txBody>
          <a:bodyPr/>
          <a:lstStyle/>
          <a:p>
            <a:r>
              <a:rPr lang="en-US" altLang="zh-CN"/>
              <a:t>2020</a:t>
            </a:r>
            <a:r>
              <a:rPr lang="zh-CN" altLang="en-US"/>
              <a:t>年修订新课标之缘由</a:t>
            </a:r>
          </a:p>
        </p:txBody>
      </p:sp>
      <p:sp>
        <p:nvSpPr>
          <p:cNvPr id="3" name="内容占位符 2"/>
          <p:cNvSpPr>
            <a:spLocks noGrp="1"/>
          </p:cNvSpPr>
          <p:nvPr>
            <p:ph idx="1"/>
          </p:nvPr>
        </p:nvSpPr>
        <p:spPr>
          <a:xfrm>
            <a:off x="31750" y="1546225"/>
            <a:ext cx="8794115" cy="5217600"/>
          </a:xfrm>
          <a:ln w="28575">
            <a:solidFill>
              <a:srgbClr val="2D2DFF"/>
            </a:solidFill>
          </a:ln>
        </p:spPr>
        <p:style>
          <a:lnRef idx="3">
            <a:schemeClr val="lt1"/>
          </a:lnRef>
          <a:fillRef idx="1">
            <a:schemeClr val="accent2"/>
          </a:fillRef>
          <a:effectRef idx="1">
            <a:schemeClr val="accent2"/>
          </a:effectRef>
          <a:fontRef idx="minor">
            <a:schemeClr val="lt1"/>
          </a:fontRef>
        </p:style>
        <p:txBody>
          <a:bodyPr anchor="ctr">
            <a:normAutofit fontScale="25000" lnSpcReduction="20000"/>
          </a:bodyPr>
          <a:lstStyle/>
          <a:p>
            <a:pPr marL="0" indent="0">
              <a:lnSpc>
                <a:spcPct val="120000"/>
              </a:lnSpc>
              <a:spcBef>
                <a:spcPts val="0"/>
              </a:spcBef>
              <a:spcAft>
                <a:spcPts val="0"/>
              </a:spcAft>
              <a:buNone/>
            </a:pPr>
            <a:r>
              <a:rPr lang="zh-CN" altLang="en-US" sz="8000" u="none" dirty="0">
                <a:solidFill>
                  <a:srgbClr val="000000"/>
                </a:solidFill>
                <a:latin typeface="微软雅黑" panose="020B0503020204020204" charset="-122"/>
                <a:ea typeface="微软雅黑" panose="020B0503020204020204" charset="-122"/>
              </a:rPr>
              <a:t>（一）落实德智体美劳全面发展的育人目标，需要进一步充实</a:t>
            </a:r>
          </a:p>
          <a:p>
            <a:pPr>
              <a:lnSpc>
                <a:spcPct val="120000"/>
              </a:lnSpc>
              <a:spcBef>
                <a:spcPts val="0"/>
              </a:spcBef>
              <a:spcAft>
                <a:spcPts val="0"/>
              </a:spcAft>
            </a:pPr>
            <a:r>
              <a:rPr lang="zh-CN" altLang="en-US" sz="8000" u="none" dirty="0">
                <a:solidFill>
                  <a:srgbClr val="000000"/>
                </a:solidFill>
                <a:latin typeface="微软雅黑" panose="020B0503020204020204" charset="-122"/>
                <a:ea typeface="微软雅黑" panose="020B0503020204020204" charset="-122"/>
              </a:rPr>
              <a:t>2018年9月10日全国教育大会上，习近平总书记再次强调了劳动教育：“要努力构建德智体美劳全面培养的教育体系，形成高水平的人才培养体系。”讲话是对教育事业发展面临的新形势和新任务所提出的更高更全面的要求</a:t>
            </a:r>
          </a:p>
          <a:p>
            <a:pPr>
              <a:lnSpc>
                <a:spcPct val="120000"/>
              </a:lnSpc>
              <a:spcBef>
                <a:spcPts val="0"/>
              </a:spcBef>
              <a:spcAft>
                <a:spcPts val="0"/>
              </a:spcAft>
            </a:pPr>
            <a:r>
              <a:rPr lang="zh-CN" altLang="en-US" sz="8000" u="none" dirty="0">
                <a:solidFill>
                  <a:srgbClr val="000000"/>
                </a:solidFill>
                <a:latin typeface="微软雅黑" panose="020B0503020204020204" charset="-122"/>
                <a:ea typeface="微软雅黑" panose="020B0503020204020204" charset="-122"/>
              </a:rPr>
              <a:t>（二）崇尚英雄、学习英雄、铭记英雄的时代呼声，需要进一步体现</a:t>
            </a:r>
          </a:p>
          <a:p>
            <a:pPr>
              <a:lnSpc>
                <a:spcPct val="120000"/>
              </a:lnSpc>
              <a:spcBef>
                <a:spcPts val="0"/>
              </a:spcBef>
              <a:spcAft>
                <a:spcPts val="0"/>
              </a:spcAft>
            </a:pPr>
            <a:r>
              <a:rPr lang="zh-CN" altLang="en-US" sz="8000" u="none" dirty="0">
                <a:solidFill>
                  <a:srgbClr val="000000"/>
                </a:solidFill>
                <a:latin typeface="微软雅黑" panose="020B0503020204020204" charset="-122"/>
                <a:ea typeface="微软雅黑" panose="020B0503020204020204" charset="-122"/>
              </a:rPr>
              <a:t>2019年3月18日，习总书记在学校思想政治理论课教师座谈会上的讲话中指出：“在讲授中国历史时，要注意引导学生传承民族气节、崇尚英雄气概，引导学生学习英雄、铭记英雄，自觉反对那些数典忘祖、妄自菲薄的历史虚无主义和文化虚无主义，涵养气概、激励担当。”</a:t>
            </a:r>
          </a:p>
          <a:p>
            <a:pPr>
              <a:lnSpc>
                <a:spcPct val="120000"/>
              </a:lnSpc>
              <a:spcBef>
                <a:spcPts val="0"/>
              </a:spcBef>
              <a:spcAft>
                <a:spcPts val="0"/>
              </a:spcAft>
            </a:pPr>
            <a:r>
              <a:rPr lang="zh-CN" altLang="en-US" sz="8000" u="none" dirty="0">
                <a:solidFill>
                  <a:srgbClr val="000000"/>
                </a:solidFill>
                <a:latin typeface="微软雅黑" panose="020B0503020204020204" charset="-122"/>
                <a:ea typeface="微软雅黑" panose="020B0503020204020204" charset="-122"/>
              </a:rPr>
              <a:t>2019年9月29日，中华人民共和国国家勋章和国家荣誉称号颁授仪式上，习总书记再次指出：“崇尚英雄才会产生英雄，争做英雄才能英雄辈出</a:t>
            </a:r>
            <a:r>
              <a:rPr lang="en-US" altLang="zh-CN" sz="8000" u="none" dirty="0">
                <a:solidFill>
                  <a:srgbClr val="000000"/>
                </a:solidFill>
                <a:latin typeface="微软雅黑" panose="020B0503020204020204" charset="-122"/>
                <a:ea typeface="微软雅黑" panose="020B0503020204020204" charset="-122"/>
              </a:rPr>
              <a:t>-------</a:t>
            </a:r>
            <a:r>
              <a:rPr lang="zh-CN" altLang="en-US" sz="8000" u="none" dirty="0">
                <a:solidFill>
                  <a:srgbClr val="000000"/>
                </a:solidFill>
                <a:latin typeface="微软雅黑" panose="020B0503020204020204" charset="-122"/>
                <a:ea typeface="微软雅黑" panose="020B0503020204020204" charset="-122"/>
              </a:rPr>
              <a:t>推动全社会敬仰英雄、学习英雄，用实际行动为实现‘两个一百年’奋斗目标、实现中华民族伟大复兴的中国梦贡献力量。”在历史教材中充分肯定英雄人物，传承民族气节，崇尚英雄气概，培养爱国主义精神。</a:t>
            </a:r>
          </a:p>
          <a:p>
            <a:pPr>
              <a:lnSpc>
                <a:spcPct val="120000"/>
              </a:lnSpc>
              <a:spcBef>
                <a:spcPts val="0"/>
              </a:spcBef>
              <a:spcAft>
                <a:spcPts val="0"/>
              </a:spcAft>
            </a:pPr>
            <a:r>
              <a:rPr lang="zh-CN" altLang="en-US" sz="8000" u="none" dirty="0">
                <a:solidFill>
                  <a:srgbClr val="000000"/>
                </a:solidFill>
                <a:latin typeface="微软雅黑" panose="020B0503020204020204" charset="-122"/>
                <a:ea typeface="微软雅黑" panose="020B0503020204020204" charset="-122"/>
              </a:rPr>
              <a:t>（三）教材编写和教学中的一些启示，需要在课标中及时进行调整</a:t>
            </a:r>
          </a:p>
        </p:txBody>
      </p:sp>
      <p:sp>
        <p:nvSpPr>
          <p:cNvPr id="4" name="文本框 3"/>
          <p:cNvSpPr txBox="1"/>
          <p:nvPr/>
        </p:nvSpPr>
        <p:spPr>
          <a:xfrm>
            <a:off x="145415" y="983649"/>
            <a:ext cx="7386955" cy="398780"/>
          </a:xfrm>
          <a:prstGeom prst="rect">
            <a:avLst/>
          </a:prstGeom>
          <a:solidFill>
            <a:srgbClr val="FF0000"/>
          </a:solidFill>
          <a:ln>
            <a:solidFill>
              <a:srgbClr val="2D2DFF"/>
            </a:solidFill>
          </a:ln>
        </p:spPr>
        <p:txBody>
          <a:bodyPr wrap="square" rtlCol="0">
            <a:spAutoFit/>
            <a:scene3d>
              <a:camera prst="orthographicFront"/>
              <a:lightRig rig="threePt" dir="t"/>
            </a:scene3d>
          </a:bodyPr>
          <a:lstStyle/>
          <a:p>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2017年12月底颁布，</a:t>
            </a:r>
            <a:r>
              <a:rPr lang="en-US" altLang="zh-CN"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2019</a:t>
            </a: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年就开始修订，</a:t>
            </a:r>
            <a:r>
              <a:rPr lang="en-US" altLang="zh-CN"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2020</a:t>
            </a: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年公布修订版</a:t>
            </a:r>
          </a:p>
        </p:txBody>
      </p:sp>
      <p:pic>
        <p:nvPicPr>
          <p:cNvPr id="2050" name="Picture 2" descr="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8210" y="144145"/>
            <a:ext cx="2352040" cy="1734820"/>
          </a:xfrm>
          <a:prstGeom prst="rect">
            <a:avLst/>
          </a:prstGeom>
          <a:noFill/>
          <a:ln w="28575">
            <a:solidFill>
              <a:srgbClr val="4831D3"/>
            </a:solidFill>
          </a:ln>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10525"/>
          <a:stretch>
            <a:fillRect/>
          </a:stretch>
        </p:blipFill>
        <p:spPr>
          <a:xfrm>
            <a:off x="8797925" y="1926590"/>
            <a:ext cx="3353435" cy="4907915"/>
          </a:xfrm>
          <a:prstGeom prst="rect">
            <a:avLst/>
          </a:prstGeom>
          <a:ln w="28575">
            <a:solidFill>
              <a:srgbClr val="4831D3"/>
            </a:solidFill>
          </a:ln>
        </p:spPr>
      </p:pic>
      <p:pic>
        <p:nvPicPr>
          <p:cNvPr id="2052" name="Picture 4" descr="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295" y="113030"/>
            <a:ext cx="2171065" cy="1762760"/>
          </a:xfrm>
          <a:prstGeom prst="rect">
            <a:avLst/>
          </a:prstGeom>
          <a:noFill/>
          <a:ln w="28575">
            <a:solidFill>
              <a:srgbClr val="4831D3"/>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par>
                                <p:cTn id="18" presetID="16" presetClass="entr" presetSubtype="21"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bg/>
                                          </p:spTgt>
                                        </p:tgtEl>
                                        <p:attrNameLst>
                                          <p:attrName>style.visibility</p:attrName>
                                        </p:attrNameLst>
                                      </p:cBhvr>
                                      <p:to>
                                        <p:strVal val="visible"/>
                                      </p:to>
                                    </p:set>
                                    <p:animEffect transition="in" filter="barn(inVertical)">
                                      <p:cBhvr>
                                        <p:cTn id="28" dur="500"/>
                                        <p:tgtEl>
                                          <p:spTgt spid="3">
                                            <p:bg/>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barn(inVertical)">
                                      <p:cBhvr>
                                        <p:cTn id="33" dur="5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barn(inVertical)">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barn(inVertical)">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barn(inVertical)">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barn(inVertical)">
                                      <p:cBhvr>
                                        <p:cTn id="53" dur="500"/>
                                        <p:tgtEl>
                                          <p:spTgt spid="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barn(inVertical)">
                                      <p:cBhvr>
                                        <p:cTn id="5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27397" y="2033906"/>
            <a:ext cx="500380" cy="26650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200" b="1"/>
              <a:t>民主政治</a:t>
            </a:r>
          </a:p>
        </p:txBody>
      </p:sp>
      <p:sp>
        <p:nvSpPr>
          <p:cNvPr id="4" name="左大括号 3"/>
          <p:cNvSpPr/>
          <p:nvPr/>
        </p:nvSpPr>
        <p:spPr>
          <a:xfrm>
            <a:off x="1857012" y="732790"/>
            <a:ext cx="576580" cy="597662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5" name="文本框 4"/>
          <p:cNvSpPr txBox="1"/>
          <p:nvPr/>
        </p:nvSpPr>
        <p:spPr>
          <a:xfrm>
            <a:off x="2203722" y="253183"/>
            <a:ext cx="803910" cy="39878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2000" b="1">
                <a:latin typeface="黑体" panose="02010609060101010101" pitchFamily="49" charset="-122"/>
                <a:ea typeface="黑体" panose="02010609060101010101" pitchFamily="49" charset="-122"/>
              </a:rPr>
              <a:t>含义</a:t>
            </a:r>
          </a:p>
        </p:txBody>
      </p:sp>
      <p:sp>
        <p:nvSpPr>
          <p:cNvPr id="6" name="文本框 5"/>
          <p:cNvSpPr txBox="1"/>
          <p:nvPr/>
        </p:nvSpPr>
        <p:spPr>
          <a:xfrm>
            <a:off x="3079387" y="253183"/>
            <a:ext cx="672465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多数人统治的一种政治制度；与君主制、寡头制和独裁制相对立</a:t>
            </a:r>
          </a:p>
        </p:txBody>
      </p:sp>
      <p:sp>
        <p:nvSpPr>
          <p:cNvPr id="7" name="文本框 6"/>
          <p:cNvSpPr txBox="1"/>
          <p:nvPr/>
        </p:nvSpPr>
        <p:spPr>
          <a:xfrm>
            <a:off x="2203722" y="1163320"/>
            <a:ext cx="803910" cy="39878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2000" b="1">
                <a:latin typeface="黑体" panose="02010609060101010101" pitchFamily="49" charset="-122"/>
                <a:ea typeface="黑体" panose="02010609060101010101" pitchFamily="49" charset="-122"/>
              </a:rPr>
              <a:t>途径</a:t>
            </a:r>
          </a:p>
        </p:txBody>
      </p:sp>
      <p:sp>
        <p:nvSpPr>
          <p:cNvPr id="8" name="文本框 7"/>
          <p:cNvSpPr txBox="1"/>
          <p:nvPr/>
        </p:nvSpPr>
        <p:spPr>
          <a:xfrm>
            <a:off x="3079387" y="1163320"/>
            <a:ext cx="672465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暴力革命、维新改革、王朝战争、和平过渡等</a:t>
            </a:r>
          </a:p>
        </p:txBody>
      </p:sp>
      <p:sp>
        <p:nvSpPr>
          <p:cNvPr id="9" name="文本框 8"/>
          <p:cNvSpPr txBox="1"/>
          <p:nvPr/>
        </p:nvSpPr>
        <p:spPr>
          <a:xfrm>
            <a:off x="2203722" y="3715385"/>
            <a:ext cx="803910" cy="39878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2000" b="1">
                <a:latin typeface="黑体" panose="02010609060101010101" pitchFamily="49" charset="-122"/>
                <a:ea typeface="黑体" panose="02010609060101010101" pitchFamily="49" charset="-122"/>
              </a:rPr>
              <a:t>类型</a:t>
            </a:r>
          </a:p>
        </p:txBody>
      </p:sp>
      <p:sp>
        <p:nvSpPr>
          <p:cNvPr id="11" name="文本框 10"/>
          <p:cNvSpPr txBox="1"/>
          <p:nvPr/>
        </p:nvSpPr>
        <p:spPr>
          <a:xfrm>
            <a:off x="2325007" y="6310630"/>
            <a:ext cx="803910" cy="39878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2000" b="1">
                <a:latin typeface="黑体" panose="02010609060101010101" pitchFamily="49" charset="-122"/>
                <a:ea typeface="黑体" panose="02010609060101010101" pitchFamily="49" charset="-122"/>
              </a:rPr>
              <a:t>启示</a:t>
            </a:r>
          </a:p>
        </p:txBody>
      </p:sp>
      <p:sp>
        <p:nvSpPr>
          <p:cNvPr id="12" name="文本框 11"/>
          <p:cNvSpPr txBox="1"/>
          <p:nvPr/>
        </p:nvSpPr>
        <p:spPr>
          <a:xfrm>
            <a:off x="3189242" y="1981835"/>
            <a:ext cx="1007110" cy="64516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a:t>奴隶制民主</a:t>
            </a:r>
          </a:p>
        </p:txBody>
      </p:sp>
      <p:sp>
        <p:nvSpPr>
          <p:cNvPr id="13" name="文本框 12"/>
          <p:cNvSpPr txBox="1"/>
          <p:nvPr/>
        </p:nvSpPr>
        <p:spPr>
          <a:xfrm>
            <a:off x="3195592" y="3469005"/>
            <a:ext cx="1137920" cy="64516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a:t>资本主义民主</a:t>
            </a:r>
          </a:p>
        </p:txBody>
      </p:sp>
      <p:sp>
        <p:nvSpPr>
          <p:cNvPr id="14" name="文本框 13"/>
          <p:cNvSpPr txBox="1"/>
          <p:nvPr/>
        </p:nvSpPr>
        <p:spPr>
          <a:xfrm>
            <a:off x="3184798" y="5295265"/>
            <a:ext cx="1134745" cy="64516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a:t>社会主义民主</a:t>
            </a:r>
          </a:p>
        </p:txBody>
      </p:sp>
      <p:sp>
        <p:nvSpPr>
          <p:cNvPr id="15" name="文本框 14"/>
          <p:cNvSpPr txBox="1"/>
          <p:nvPr/>
        </p:nvSpPr>
        <p:spPr>
          <a:xfrm>
            <a:off x="4539253" y="2528570"/>
            <a:ext cx="5264785"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特点：主权在民 轮番而治 权力制约  法律至上</a:t>
            </a:r>
          </a:p>
        </p:txBody>
      </p:sp>
      <p:sp>
        <p:nvSpPr>
          <p:cNvPr id="16" name="文本框 15"/>
          <p:cNvSpPr txBox="1"/>
          <p:nvPr/>
        </p:nvSpPr>
        <p:spPr>
          <a:xfrm>
            <a:off x="4538618" y="2097405"/>
            <a:ext cx="5248275"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形成：梭伦、克里斯提尼、伯利克里改革</a:t>
            </a:r>
          </a:p>
        </p:txBody>
      </p:sp>
      <p:sp>
        <p:nvSpPr>
          <p:cNvPr id="17" name="文本框 16"/>
          <p:cNvSpPr txBox="1"/>
          <p:nvPr/>
        </p:nvSpPr>
        <p:spPr>
          <a:xfrm>
            <a:off x="4537982" y="1633855"/>
            <a:ext cx="524891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典型：雅典民主；直接民主、局限成年男子</a:t>
            </a:r>
          </a:p>
        </p:txBody>
      </p:sp>
      <p:sp>
        <p:nvSpPr>
          <p:cNvPr id="19" name="文本框 18"/>
          <p:cNvSpPr txBox="1"/>
          <p:nvPr/>
        </p:nvSpPr>
        <p:spPr>
          <a:xfrm>
            <a:off x="4538617" y="3053715"/>
            <a:ext cx="526542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根源：资本主义商品经济</a:t>
            </a:r>
          </a:p>
        </p:txBody>
      </p:sp>
      <p:sp>
        <p:nvSpPr>
          <p:cNvPr id="20" name="文本框 19"/>
          <p:cNvSpPr txBox="1"/>
          <p:nvPr/>
        </p:nvSpPr>
        <p:spPr>
          <a:xfrm>
            <a:off x="4538617" y="3469005"/>
            <a:ext cx="526542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确立：英国君主立宪；美国民主共和</a:t>
            </a:r>
          </a:p>
        </p:txBody>
      </p:sp>
      <p:sp>
        <p:nvSpPr>
          <p:cNvPr id="21" name="文本框 20"/>
          <p:cNvSpPr txBox="1"/>
          <p:nvPr/>
        </p:nvSpPr>
        <p:spPr>
          <a:xfrm>
            <a:off x="4543698" y="3868420"/>
            <a:ext cx="5243195"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扩展：德国君主立宪；法国民主共和</a:t>
            </a:r>
          </a:p>
        </p:txBody>
      </p:sp>
      <p:sp>
        <p:nvSpPr>
          <p:cNvPr id="22" name="文本框 21"/>
          <p:cNvSpPr txBox="1"/>
          <p:nvPr/>
        </p:nvSpPr>
        <p:spPr>
          <a:xfrm>
            <a:off x="2203722" y="692785"/>
            <a:ext cx="803910" cy="39878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2000" b="1">
                <a:latin typeface="黑体" panose="02010609060101010101" pitchFamily="49" charset="-122"/>
                <a:ea typeface="黑体" panose="02010609060101010101" pitchFamily="49" charset="-122"/>
              </a:rPr>
              <a:t>根源</a:t>
            </a:r>
          </a:p>
        </p:txBody>
      </p:sp>
      <p:sp>
        <p:nvSpPr>
          <p:cNvPr id="23" name="文本框 22"/>
          <p:cNvSpPr txBox="1"/>
          <p:nvPr/>
        </p:nvSpPr>
        <p:spPr>
          <a:xfrm>
            <a:off x="3062877" y="748030"/>
            <a:ext cx="672465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经济根源  商品经济；社会根源  专制统治；思想根源  人文主义</a:t>
            </a:r>
          </a:p>
        </p:txBody>
      </p:sp>
      <p:sp>
        <p:nvSpPr>
          <p:cNvPr id="27" name="文本框 26"/>
          <p:cNvSpPr txBox="1"/>
          <p:nvPr/>
        </p:nvSpPr>
        <p:spPr>
          <a:xfrm>
            <a:off x="4543697" y="4302125"/>
            <a:ext cx="524383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完善：议会改革；政党政治；选举权扩大</a:t>
            </a:r>
          </a:p>
        </p:txBody>
      </p:sp>
      <p:sp>
        <p:nvSpPr>
          <p:cNvPr id="28" name="文本框 27"/>
          <p:cNvSpPr txBox="1"/>
          <p:nvPr/>
        </p:nvSpPr>
        <p:spPr>
          <a:xfrm>
            <a:off x="4598942" y="4716145"/>
            <a:ext cx="520446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影响：巩固资产政权；促进资本主义发展</a:t>
            </a:r>
          </a:p>
        </p:txBody>
      </p:sp>
      <p:sp>
        <p:nvSpPr>
          <p:cNvPr id="29" name="左大括号 28"/>
          <p:cNvSpPr/>
          <p:nvPr/>
        </p:nvSpPr>
        <p:spPr>
          <a:xfrm>
            <a:off x="4233817" y="1669415"/>
            <a:ext cx="215900" cy="1224280"/>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a:p>
        </p:txBody>
      </p:sp>
      <p:sp>
        <p:nvSpPr>
          <p:cNvPr id="30" name="左大括号 29"/>
          <p:cNvSpPr/>
          <p:nvPr/>
        </p:nvSpPr>
        <p:spPr>
          <a:xfrm>
            <a:off x="4360817" y="3231515"/>
            <a:ext cx="182880" cy="1761490"/>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a:p>
        </p:txBody>
      </p:sp>
      <p:sp>
        <p:nvSpPr>
          <p:cNvPr id="31" name="文本框 30"/>
          <p:cNvSpPr txBox="1"/>
          <p:nvPr/>
        </p:nvSpPr>
        <p:spPr>
          <a:xfrm>
            <a:off x="4582432" y="5488940"/>
            <a:ext cx="522224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理论：马克思主义；列宁主义；毛泽东思想</a:t>
            </a:r>
          </a:p>
        </p:txBody>
      </p:sp>
      <p:sp>
        <p:nvSpPr>
          <p:cNvPr id="32" name="文本框 31"/>
          <p:cNvSpPr txBox="1"/>
          <p:nvPr/>
        </p:nvSpPr>
        <p:spPr>
          <a:xfrm>
            <a:off x="4615452" y="5084445"/>
            <a:ext cx="518922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根源：资本主义制的弊病，贫富悬殊工人贫困</a:t>
            </a:r>
          </a:p>
        </p:txBody>
      </p:sp>
      <p:sp>
        <p:nvSpPr>
          <p:cNvPr id="33" name="文本框 32"/>
          <p:cNvSpPr txBox="1"/>
          <p:nvPr/>
        </p:nvSpPr>
        <p:spPr>
          <a:xfrm>
            <a:off x="4565922" y="5902960"/>
            <a:ext cx="5222240" cy="36830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a:t>实践：巴黎公社；十月革命；</a:t>
            </a:r>
            <a:r>
              <a:rPr lang="zh-CN" altLang="en-US" sz="1600"/>
              <a:t>新民主革命与和平过渡</a:t>
            </a:r>
          </a:p>
        </p:txBody>
      </p:sp>
      <p:sp>
        <p:nvSpPr>
          <p:cNvPr id="34" name="左大括号 33"/>
          <p:cNvSpPr/>
          <p:nvPr/>
        </p:nvSpPr>
        <p:spPr>
          <a:xfrm>
            <a:off x="4416063" y="5084445"/>
            <a:ext cx="150495" cy="1183640"/>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a:p>
        </p:txBody>
      </p:sp>
      <p:sp>
        <p:nvSpPr>
          <p:cNvPr id="35" name="左大括号 34"/>
          <p:cNvSpPr/>
          <p:nvPr/>
        </p:nvSpPr>
        <p:spPr>
          <a:xfrm>
            <a:off x="3007632" y="1953896"/>
            <a:ext cx="307340" cy="3937635"/>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36" name="文本框 35"/>
          <p:cNvSpPr txBox="1"/>
          <p:nvPr/>
        </p:nvSpPr>
        <p:spPr>
          <a:xfrm>
            <a:off x="3195592" y="6314441"/>
            <a:ext cx="6609080" cy="33718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a:t>根植国情，伴随经济，文化传统，与时俱进，不能照搬，借鉴完善</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3592" y="2996952"/>
            <a:ext cx="1008112" cy="40011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t>为什么</a:t>
            </a:r>
          </a:p>
        </p:txBody>
      </p:sp>
      <p:sp>
        <p:nvSpPr>
          <p:cNvPr id="4" name="TextBox 3"/>
          <p:cNvSpPr txBox="1"/>
          <p:nvPr/>
        </p:nvSpPr>
        <p:spPr>
          <a:xfrm>
            <a:off x="4367808" y="2924945"/>
            <a:ext cx="432048"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确立</a:t>
            </a:r>
          </a:p>
        </p:txBody>
      </p:sp>
      <p:sp>
        <p:nvSpPr>
          <p:cNvPr id="5" name="TextBox 4"/>
          <p:cNvSpPr txBox="1"/>
          <p:nvPr/>
        </p:nvSpPr>
        <p:spPr>
          <a:xfrm>
            <a:off x="5015844" y="3356953"/>
            <a:ext cx="3960440"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altLang="zh-CN" sz="1600" b="1" dirty="0"/>
              <a:t>3</a:t>
            </a:r>
            <a:r>
              <a:rPr lang="zh-CN" altLang="en-US" sz="1600" b="1" dirty="0"/>
              <a:t>、取代王权</a:t>
            </a:r>
            <a:r>
              <a:rPr lang="en-US" altLang="zh-CN" sz="1600" b="1" dirty="0"/>
              <a:t>——</a:t>
            </a:r>
            <a:r>
              <a:rPr lang="zh-CN" altLang="en-US" sz="1600" b="1" dirty="0"/>
              <a:t>责任内阁制</a:t>
            </a:r>
          </a:p>
        </p:txBody>
      </p:sp>
      <p:sp>
        <p:nvSpPr>
          <p:cNvPr id="6" name="TextBox 5"/>
          <p:cNvSpPr txBox="1"/>
          <p:nvPr/>
        </p:nvSpPr>
        <p:spPr>
          <a:xfrm>
            <a:off x="4511824" y="1340768"/>
            <a:ext cx="439248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经济根源、政治因素</a:t>
            </a:r>
          </a:p>
        </p:txBody>
      </p:sp>
      <p:sp>
        <p:nvSpPr>
          <p:cNvPr id="7" name="TextBox 6"/>
          <p:cNvSpPr txBox="1"/>
          <p:nvPr/>
        </p:nvSpPr>
        <p:spPr>
          <a:xfrm>
            <a:off x="4367808" y="3789041"/>
            <a:ext cx="432048"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latin typeface="黑体" panose="02010609060101010101" pitchFamily="49" charset="-122"/>
                <a:ea typeface="黑体" panose="02010609060101010101" pitchFamily="49" charset="-122"/>
              </a:rPr>
              <a:t>完善</a:t>
            </a:r>
          </a:p>
        </p:txBody>
      </p:sp>
      <p:sp>
        <p:nvSpPr>
          <p:cNvPr id="8" name="TextBox 7"/>
          <p:cNvSpPr txBox="1"/>
          <p:nvPr/>
        </p:nvSpPr>
        <p:spPr>
          <a:xfrm>
            <a:off x="5015880" y="3789040"/>
            <a:ext cx="3960440"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政党政治</a:t>
            </a:r>
            <a:r>
              <a:rPr lang="en-US" altLang="zh-CN" sz="1600" b="1" dirty="0"/>
              <a:t>——</a:t>
            </a:r>
            <a:r>
              <a:rPr lang="zh-CN" altLang="en-US" sz="1600" b="1" dirty="0"/>
              <a:t>两党制形成</a:t>
            </a:r>
          </a:p>
        </p:txBody>
      </p:sp>
      <p:sp>
        <p:nvSpPr>
          <p:cNvPr id="9" name="TextBox 8"/>
          <p:cNvSpPr txBox="1"/>
          <p:nvPr/>
        </p:nvSpPr>
        <p:spPr>
          <a:xfrm>
            <a:off x="5015880" y="4653136"/>
            <a:ext cx="3960440"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内阁权膨胀</a:t>
            </a:r>
            <a:r>
              <a:rPr lang="en-US" altLang="zh-CN" sz="1600" b="1" dirty="0"/>
              <a:t>——1870</a:t>
            </a:r>
            <a:r>
              <a:rPr lang="zh-CN" altLang="en-US" sz="1600" b="1" dirty="0"/>
              <a:t>年后内阁凌驾议会</a:t>
            </a:r>
          </a:p>
        </p:txBody>
      </p:sp>
      <p:sp>
        <p:nvSpPr>
          <p:cNvPr id="10" name="矩形 9"/>
          <p:cNvSpPr/>
          <p:nvPr/>
        </p:nvSpPr>
        <p:spPr>
          <a:xfrm>
            <a:off x="5045498" y="2564904"/>
            <a:ext cx="3932691" cy="40011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altLang="zh-CN" sz="2000" b="1" dirty="0"/>
              <a:t>1</a:t>
            </a:r>
            <a:r>
              <a:rPr lang="zh-CN" altLang="en-US" sz="1600" b="1" dirty="0"/>
              <a:t>、战胜王权</a:t>
            </a:r>
            <a:r>
              <a:rPr lang="en-US" altLang="zh-CN" sz="1600" b="1" dirty="0"/>
              <a:t>——</a:t>
            </a:r>
            <a:r>
              <a:rPr lang="zh-CN" altLang="en-US" sz="1600" b="1" dirty="0"/>
              <a:t>光荣革命</a:t>
            </a:r>
            <a:endParaRPr lang="en-US" altLang="zh-CN" sz="1600" b="1" dirty="0"/>
          </a:p>
        </p:txBody>
      </p:sp>
      <p:sp>
        <p:nvSpPr>
          <p:cNvPr id="11" name="矩形 10"/>
          <p:cNvSpPr/>
          <p:nvPr/>
        </p:nvSpPr>
        <p:spPr>
          <a:xfrm>
            <a:off x="5015881" y="2986500"/>
            <a:ext cx="3983783" cy="33855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altLang="zh-CN" sz="1600" b="1" dirty="0"/>
              <a:t>2</a:t>
            </a:r>
            <a:r>
              <a:rPr lang="zh-CN" altLang="en-US" sz="1600" b="1" dirty="0"/>
              <a:t>、限制王权</a:t>
            </a:r>
            <a:r>
              <a:rPr lang="en-US" altLang="zh-CN" sz="1600" b="1" dirty="0"/>
              <a:t>——《</a:t>
            </a:r>
            <a:r>
              <a:rPr lang="zh-CN" altLang="en-US" sz="1600" b="1" dirty="0"/>
              <a:t>权利法案</a:t>
            </a:r>
            <a:r>
              <a:rPr lang="en-US" altLang="zh-CN" sz="1600" b="1" dirty="0"/>
              <a:t>》</a:t>
            </a:r>
          </a:p>
        </p:txBody>
      </p:sp>
      <p:sp>
        <p:nvSpPr>
          <p:cNvPr id="12" name="左大括号 11"/>
          <p:cNvSpPr/>
          <p:nvPr/>
        </p:nvSpPr>
        <p:spPr>
          <a:xfrm>
            <a:off x="4799856" y="2564904"/>
            <a:ext cx="288032" cy="1080120"/>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sp>
        <p:nvSpPr>
          <p:cNvPr id="13" name="左大括号 12"/>
          <p:cNvSpPr/>
          <p:nvPr/>
        </p:nvSpPr>
        <p:spPr>
          <a:xfrm>
            <a:off x="4727848" y="3789040"/>
            <a:ext cx="288032" cy="1152128"/>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sp>
        <p:nvSpPr>
          <p:cNvPr id="15" name="左大括号 14"/>
          <p:cNvSpPr/>
          <p:nvPr/>
        </p:nvSpPr>
        <p:spPr>
          <a:xfrm>
            <a:off x="2135560" y="692696"/>
            <a:ext cx="288032" cy="5328592"/>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16" name="TextBox 15"/>
          <p:cNvSpPr txBox="1"/>
          <p:nvPr/>
        </p:nvSpPr>
        <p:spPr>
          <a:xfrm>
            <a:off x="1631507" y="1556792"/>
            <a:ext cx="492443" cy="3384376"/>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sz="2000" b="1" dirty="0">
                <a:latin typeface="黑体" panose="02010609060101010101" pitchFamily="49" charset="-122"/>
                <a:ea typeface="黑体" panose="02010609060101010101" pitchFamily="49" charset="-122"/>
              </a:rPr>
              <a:t>英国代议制的确立与完善</a:t>
            </a:r>
          </a:p>
        </p:txBody>
      </p:sp>
      <p:sp>
        <p:nvSpPr>
          <p:cNvPr id="18" name="TextBox 17"/>
          <p:cNvSpPr txBox="1"/>
          <p:nvPr/>
        </p:nvSpPr>
        <p:spPr>
          <a:xfrm>
            <a:off x="5015880" y="4221088"/>
            <a:ext cx="3960440"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扩大选举权</a:t>
            </a:r>
            <a:r>
              <a:rPr lang="en-US" altLang="zh-CN" sz="1600" b="1" dirty="0"/>
              <a:t>——1832</a:t>
            </a:r>
            <a:r>
              <a:rPr lang="zh-CN" altLang="en-US" sz="1600" b="1" dirty="0"/>
              <a:t>年 议会改革</a:t>
            </a:r>
          </a:p>
        </p:txBody>
      </p:sp>
      <p:sp>
        <p:nvSpPr>
          <p:cNvPr id="19" name="TextBox 18"/>
          <p:cNvSpPr txBox="1"/>
          <p:nvPr/>
        </p:nvSpPr>
        <p:spPr>
          <a:xfrm>
            <a:off x="2423592" y="620688"/>
            <a:ext cx="1152128" cy="40011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t>是什么</a:t>
            </a:r>
          </a:p>
        </p:txBody>
      </p:sp>
      <p:sp>
        <p:nvSpPr>
          <p:cNvPr id="20" name="TextBox 19"/>
          <p:cNvSpPr txBox="1"/>
          <p:nvPr/>
        </p:nvSpPr>
        <p:spPr>
          <a:xfrm>
            <a:off x="4007768" y="908720"/>
            <a:ext cx="4968552"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特征：议会民主、分权制衡、政党政治</a:t>
            </a:r>
          </a:p>
        </p:txBody>
      </p:sp>
      <p:sp>
        <p:nvSpPr>
          <p:cNvPr id="21" name="矩形 20"/>
          <p:cNvSpPr/>
          <p:nvPr/>
        </p:nvSpPr>
        <p:spPr>
          <a:xfrm>
            <a:off x="4007768" y="188640"/>
            <a:ext cx="4968552" cy="33855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zh-CN" altLang="en-US" sz="1600" b="1" dirty="0"/>
              <a:t>含义、表现：君主立宪（英）、民主共和（美）</a:t>
            </a:r>
            <a:endParaRPr lang="en-US" altLang="zh-CN" sz="1600" b="1" dirty="0"/>
          </a:p>
        </p:txBody>
      </p:sp>
      <p:sp>
        <p:nvSpPr>
          <p:cNvPr id="22" name="左大括号 21"/>
          <p:cNvSpPr/>
          <p:nvPr/>
        </p:nvSpPr>
        <p:spPr>
          <a:xfrm>
            <a:off x="3647728" y="404664"/>
            <a:ext cx="360040" cy="792088"/>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sp>
        <p:nvSpPr>
          <p:cNvPr id="23" name="TextBox 22"/>
          <p:cNvSpPr txBox="1"/>
          <p:nvPr/>
        </p:nvSpPr>
        <p:spPr>
          <a:xfrm>
            <a:off x="2351584" y="5013176"/>
            <a:ext cx="1152128" cy="40011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t>怎么样</a:t>
            </a:r>
          </a:p>
        </p:txBody>
      </p:sp>
      <p:sp>
        <p:nvSpPr>
          <p:cNvPr id="24" name="左大括号 23"/>
          <p:cNvSpPr/>
          <p:nvPr/>
        </p:nvSpPr>
        <p:spPr>
          <a:xfrm>
            <a:off x="3575720" y="1628800"/>
            <a:ext cx="288032" cy="2448272"/>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sp>
        <p:nvSpPr>
          <p:cNvPr id="25" name="TextBox 24"/>
          <p:cNvSpPr txBox="1"/>
          <p:nvPr/>
        </p:nvSpPr>
        <p:spPr>
          <a:xfrm>
            <a:off x="2351584" y="5661248"/>
            <a:ext cx="1224136" cy="40011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b="1" dirty="0"/>
              <a:t>还有什么</a:t>
            </a:r>
          </a:p>
        </p:txBody>
      </p:sp>
      <p:sp>
        <p:nvSpPr>
          <p:cNvPr id="26" name="TextBox 25"/>
          <p:cNvSpPr txBox="1"/>
          <p:nvPr/>
        </p:nvSpPr>
        <p:spPr>
          <a:xfrm>
            <a:off x="3719736" y="5085184"/>
            <a:ext cx="720080"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latin typeface="黑体" panose="02010609060101010101" pitchFamily="49" charset="-122"/>
                <a:ea typeface="黑体" panose="02010609060101010101" pitchFamily="49" charset="-122"/>
              </a:rPr>
              <a:t>影响</a:t>
            </a:r>
          </a:p>
        </p:txBody>
      </p:sp>
      <p:sp>
        <p:nvSpPr>
          <p:cNvPr id="27" name="TextBox 26"/>
          <p:cNvSpPr txBox="1"/>
          <p:nvPr/>
        </p:nvSpPr>
        <p:spPr>
          <a:xfrm>
            <a:off x="4655840" y="5085184"/>
            <a:ext cx="4320480"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国内、国外影响</a:t>
            </a:r>
          </a:p>
        </p:txBody>
      </p:sp>
      <p:sp>
        <p:nvSpPr>
          <p:cNvPr id="28" name="TextBox 27"/>
          <p:cNvSpPr txBox="1"/>
          <p:nvPr/>
        </p:nvSpPr>
        <p:spPr>
          <a:xfrm>
            <a:off x="4583832" y="5517232"/>
            <a:ext cx="439248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比较英美、英德制度异同；</a:t>
            </a:r>
          </a:p>
        </p:txBody>
      </p:sp>
      <p:sp>
        <p:nvSpPr>
          <p:cNvPr id="29" name="矩形 28"/>
          <p:cNvSpPr/>
          <p:nvPr/>
        </p:nvSpPr>
        <p:spPr>
          <a:xfrm>
            <a:off x="4007769" y="548680"/>
            <a:ext cx="183896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zh-CN" altLang="en-US" sz="1600" b="1" dirty="0"/>
              <a:t>途径：革命、改革</a:t>
            </a:r>
            <a:endParaRPr lang="zh-CN" altLang="en-US" sz="1600" dirty="0"/>
          </a:p>
        </p:txBody>
      </p:sp>
      <p:sp>
        <p:nvSpPr>
          <p:cNvPr id="30" name="TextBox 29"/>
          <p:cNvSpPr txBox="1"/>
          <p:nvPr/>
        </p:nvSpPr>
        <p:spPr>
          <a:xfrm>
            <a:off x="3791744" y="3429001"/>
            <a:ext cx="360040"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过程</a:t>
            </a:r>
          </a:p>
        </p:txBody>
      </p:sp>
      <p:sp>
        <p:nvSpPr>
          <p:cNvPr id="31" name="TextBox 30"/>
          <p:cNvSpPr txBox="1"/>
          <p:nvPr/>
        </p:nvSpPr>
        <p:spPr>
          <a:xfrm>
            <a:off x="3791744" y="1628801"/>
            <a:ext cx="432048"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原因</a:t>
            </a:r>
          </a:p>
        </p:txBody>
      </p:sp>
      <p:sp>
        <p:nvSpPr>
          <p:cNvPr id="32" name="左大括号 31"/>
          <p:cNvSpPr/>
          <p:nvPr/>
        </p:nvSpPr>
        <p:spPr>
          <a:xfrm>
            <a:off x="4223792" y="2852936"/>
            <a:ext cx="207640" cy="1584176"/>
          </a:xfrm>
          <a:prstGeom prst="leftBrace">
            <a:avLst>
              <a:gd name="adj1" fmla="val 8333"/>
              <a:gd name="adj2" fmla="val 64965"/>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sp>
        <p:nvSpPr>
          <p:cNvPr id="33" name="TextBox 32"/>
          <p:cNvSpPr txBox="1"/>
          <p:nvPr/>
        </p:nvSpPr>
        <p:spPr>
          <a:xfrm>
            <a:off x="4511824" y="1700808"/>
            <a:ext cx="439248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思想根源、宗教因素</a:t>
            </a:r>
          </a:p>
        </p:txBody>
      </p:sp>
      <p:sp>
        <p:nvSpPr>
          <p:cNvPr id="34" name="TextBox 33"/>
          <p:cNvSpPr txBox="1"/>
          <p:nvPr/>
        </p:nvSpPr>
        <p:spPr>
          <a:xfrm>
            <a:off x="4511824" y="2060848"/>
            <a:ext cx="439248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t>历史传统：早期议会</a:t>
            </a:r>
          </a:p>
        </p:txBody>
      </p:sp>
      <p:sp>
        <p:nvSpPr>
          <p:cNvPr id="36" name="左大括号 35"/>
          <p:cNvSpPr/>
          <p:nvPr/>
        </p:nvSpPr>
        <p:spPr>
          <a:xfrm>
            <a:off x="4223792" y="1340768"/>
            <a:ext cx="288032" cy="936104"/>
          </a:xfrm>
          <a:prstGeom prst="leftBrace">
            <a:avLst>
              <a:gd name="adj1" fmla="val 8333"/>
              <a:gd name="adj2" fmla="val 64965"/>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sp>
        <p:nvSpPr>
          <p:cNvPr id="35" name="TextBox 34"/>
          <p:cNvSpPr txBox="1"/>
          <p:nvPr/>
        </p:nvSpPr>
        <p:spPr>
          <a:xfrm>
            <a:off x="3719736" y="5589241"/>
            <a:ext cx="720080"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b="1" dirty="0">
                <a:latin typeface="黑体" panose="02010609060101010101" pitchFamily="49" charset="-122"/>
                <a:ea typeface="黑体" panose="02010609060101010101" pitchFamily="49" charset="-122"/>
              </a:rPr>
              <a:t>横向思维</a:t>
            </a:r>
          </a:p>
        </p:txBody>
      </p:sp>
      <p:sp>
        <p:nvSpPr>
          <p:cNvPr id="37" name="矩形 36"/>
          <p:cNvSpPr/>
          <p:nvPr/>
        </p:nvSpPr>
        <p:spPr>
          <a:xfrm>
            <a:off x="4583832" y="5949280"/>
            <a:ext cx="439248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zh-CN" altLang="en-US" b="1" dirty="0"/>
              <a:t>与中国近代变革比较；启示、规律</a:t>
            </a:r>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p:nvPr>
            <p:extLst>
              <p:ext uri="{D42A27DB-BD31-4B8C-83A1-F6EECF244321}">
                <p14:modId xmlns:p14="http://schemas.microsoft.com/office/powerpoint/2010/main" val="2035234931"/>
              </p:ext>
            </p:extLst>
          </p:nvPr>
        </p:nvGraphicFramePr>
        <p:xfrm>
          <a:off x="1092882" y="1555750"/>
          <a:ext cx="9026525" cy="3746500"/>
        </p:xfrm>
        <a:graphic>
          <a:graphicData uri="http://schemas.openxmlformats.org/presentationml/2006/ole">
            <mc:AlternateContent xmlns:mc="http://schemas.openxmlformats.org/markup-compatibility/2006">
              <mc:Choice xmlns:v="urn:schemas-microsoft-com:vml" Requires="v">
                <p:oleObj r:id="rId2" imgW="9020175" imgH="3743325" progId="PBrush">
                  <p:embed/>
                </p:oleObj>
              </mc:Choice>
              <mc:Fallback>
                <p:oleObj r:id="rId2" imgW="9020175" imgH="3743325" progId="PBrush">
                  <p:embed/>
                  <p:pic>
                    <p:nvPicPr>
                      <p:cNvPr id="1026" name="Object 2"/>
                      <p:cNvPicPr>
                        <a:picLocks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1092882" y="1555750"/>
                        <a:ext cx="90265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 name="矩形 1"/>
          <p:cNvSpPr/>
          <p:nvPr/>
        </p:nvSpPr>
        <p:spPr>
          <a:xfrm>
            <a:off x="3805919" y="548641"/>
            <a:ext cx="4234815" cy="648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黑体" panose="02010609060101010101" pitchFamily="49" charset="-122"/>
                <a:ea typeface="黑体" panose="02010609060101010101" pitchFamily="49" charset="-122"/>
              </a:rPr>
              <a:t>中国古代农耕文明（概念解析）</a:t>
            </a:r>
          </a:p>
        </p:txBody>
      </p:sp>
      <p:sp>
        <p:nvSpPr>
          <p:cNvPr id="4" name="TextBox 3"/>
          <p:cNvSpPr txBox="1"/>
          <p:nvPr/>
        </p:nvSpPr>
        <p:spPr>
          <a:xfrm>
            <a:off x="2077751" y="5949280"/>
            <a:ext cx="568863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t>农耕文明概念，结构式构建，本质特征、纵横逻辑</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8194" name="矩形 5"/>
          <p:cNvSpPr>
            <a:spLocks noChangeArrowheads="1"/>
          </p:cNvSpPr>
          <p:nvPr/>
        </p:nvSpPr>
        <p:spPr bwMode="auto">
          <a:xfrm>
            <a:off x="1638300" y="180975"/>
            <a:ext cx="8515350" cy="5842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sz="1600">
              <a:solidFill>
                <a:srgbClr val="FFFFFF"/>
              </a:solidFill>
              <a:ea typeface="微软雅黑" panose="020B0503020204020204" pitchFamily="34" charset="-122"/>
              <a:sym typeface="Arial" panose="020B0604020202020204" pitchFamily="34" charset="0"/>
            </a:endParaRPr>
          </a:p>
        </p:txBody>
      </p:sp>
      <p:sp>
        <p:nvSpPr>
          <p:cNvPr id="8195" name="标题 5"/>
          <p:cNvSpPr>
            <a:spLocks noChangeArrowheads="1"/>
          </p:cNvSpPr>
          <p:nvPr/>
        </p:nvSpPr>
        <p:spPr bwMode="auto">
          <a:xfrm>
            <a:off x="1638300" y="225425"/>
            <a:ext cx="7886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2600" b="1" dirty="0">
                <a:latin typeface="Times New Roman" panose="02020603050405020304" pitchFamily="18" charset="0"/>
                <a:ea typeface="微软雅黑" panose="020B0503020204020204" pitchFamily="34" charset="-122"/>
                <a:sym typeface="Times New Roman" panose="02020603050405020304" pitchFamily="18" charset="0"/>
              </a:rPr>
              <a:t>中国古代农业经济</a:t>
            </a:r>
            <a:r>
              <a:rPr lang="en-US" altLang="zh-CN" sz="2600" b="1" dirty="0">
                <a:ea typeface="微软雅黑" panose="020B0503020204020204" pitchFamily="34" charset="-122"/>
                <a:sym typeface="Times New Roman" panose="02020603050405020304" pitchFamily="18" charset="0"/>
              </a:rPr>
              <a:t>——</a:t>
            </a:r>
            <a:r>
              <a:rPr lang="zh-CN" altLang="en-US" sz="2600" b="1" dirty="0">
                <a:latin typeface="Times New Roman" panose="02020603050405020304" pitchFamily="18" charset="0"/>
                <a:ea typeface="微软雅黑" panose="020B0503020204020204" pitchFamily="34" charset="-122"/>
                <a:sym typeface="Times New Roman" panose="02020603050405020304" pitchFamily="18" charset="0"/>
              </a:rPr>
              <a:t>从</a:t>
            </a:r>
            <a:r>
              <a:rPr lang="en-US" altLang="zh-CN" sz="2600" b="1" dirty="0">
                <a:ea typeface="微软雅黑" panose="020B0503020204020204" pitchFamily="34" charset="-122"/>
                <a:sym typeface="Times New Roman" panose="02020603050405020304" pitchFamily="18" charset="0"/>
              </a:rPr>
              <a:t>“</a:t>
            </a:r>
            <a:r>
              <a:rPr lang="zh-CN" altLang="en-US" sz="2600" b="1" dirty="0">
                <a:latin typeface="Times New Roman" panose="02020603050405020304" pitchFamily="18" charset="0"/>
                <a:ea typeface="微软雅黑" panose="020B0503020204020204" pitchFamily="34" charset="-122"/>
                <a:sym typeface="Times New Roman" panose="02020603050405020304" pitchFamily="18" charset="0"/>
              </a:rPr>
              <a:t>刀耕火种</a:t>
            </a:r>
            <a:r>
              <a:rPr lang="en-US" altLang="zh-CN" sz="2600" b="1" dirty="0">
                <a:ea typeface="微软雅黑" panose="020B0503020204020204" pitchFamily="34" charset="-122"/>
                <a:sym typeface="Times New Roman" panose="02020603050405020304" pitchFamily="18" charset="0"/>
              </a:rPr>
              <a:t>”</a:t>
            </a:r>
            <a:r>
              <a:rPr lang="zh-CN" altLang="en-US" sz="2600" b="1" dirty="0">
                <a:latin typeface="Times New Roman" panose="02020603050405020304" pitchFamily="18" charset="0"/>
                <a:ea typeface="微软雅黑" panose="020B0503020204020204" pitchFamily="34" charset="-122"/>
                <a:sym typeface="Times New Roman" panose="02020603050405020304" pitchFamily="18" charset="0"/>
              </a:rPr>
              <a:t>到精耕细作</a:t>
            </a:r>
            <a:endParaRPr lang="zh-CN" altLang="en-US" sz="2600" b="1" dirty="0">
              <a:solidFill>
                <a:srgbClr val="000000"/>
              </a:solidFill>
              <a:latin typeface="Arial Black" panose="020B0A04020102020204" pitchFamily="34" charset="0"/>
              <a:ea typeface="微软雅黑" panose="020B0503020204020204" pitchFamily="34" charset="-122"/>
              <a:sym typeface="Arial Black" panose="020B0A04020102020204" pitchFamily="34" charset="0"/>
            </a:endParaRPr>
          </a:p>
        </p:txBody>
      </p:sp>
      <p:sp>
        <p:nvSpPr>
          <p:cNvPr id="8196" name="矩形 10"/>
          <p:cNvSpPr>
            <a:spLocks noChangeArrowheads="1"/>
          </p:cNvSpPr>
          <p:nvPr/>
        </p:nvSpPr>
        <p:spPr bwMode="auto">
          <a:xfrm>
            <a:off x="1009650" y="180976"/>
            <a:ext cx="406400" cy="576263"/>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sz="1600">
              <a:solidFill>
                <a:srgbClr val="FFFFFF"/>
              </a:solidFill>
              <a:ea typeface="微软雅黑" panose="020B0503020204020204" pitchFamily="34" charset="-122"/>
              <a:sym typeface="Arial" panose="020B0604020202020204" pitchFamily="34" charset="0"/>
            </a:endParaRPr>
          </a:p>
        </p:txBody>
      </p:sp>
      <p:sp>
        <p:nvSpPr>
          <p:cNvPr id="8197" name="矩形 11"/>
          <p:cNvSpPr>
            <a:spLocks noChangeArrowheads="1"/>
          </p:cNvSpPr>
          <p:nvPr/>
        </p:nvSpPr>
        <p:spPr bwMode="auto">
          <a:xfrm>
            <a:off x="1466851" y="180976"/>
            <a:ext cx="117475" cy="576263"/>
          </a:xfrm>
          <a:prstGeom prst="rect">
            <a:avLst/>
          </a:prstGeom>
          <a:solidFill>
            <a:srgbClr val="DDD9C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sz="1600">
              <a:solidFill>
                <a:srgbClr val="FFFFFF"/>
              </a:solidFill>
              <a:ea typeface="微软雅黑" panose="020B0503020204020204" pitchFamily="34" charset="-122"/>
              <a:sym typeface="Arial" panose="020B0604020202020204" pitchFamily="34" charset="0"/>
            </a:endParaRPr>
          </a:p>
        </p:txBody>
      </p:sp>
      <p:graphicFrame>
        <p:nvGraphicFramePr>
          <p:cNvPr id="8198" name="Group 6"/>
          <p:cNvGraphicFramePr>
            <a:graphicFrameLocks noGrp="1"/>
          </p:cNvGraphicFramePr>
          <p:nvPr>
            <p:extLst>
              <p:ext uri="{D42A27DB-BD31-4B8C-83A1-F6EECF244321}">
                <p14:modId xmlns:p14="http://schemas.microsoft.com/office/powerpoint/2010/main" val="2144075269"/>
              </p:ext>
            </p:extLst>
          </p:nvPr>
        </p:nvGraphicFramePr>
        <p:xfrm>
          <a:off x="1011238" y="733426"/>
          <a:ext cx="9142412" cy="5929085"/>
        </p:xfrm>
        <a:graphic>
          <a:graphicData uri="http://schemas.openxmlformats.org/drawingml/2006/table">
            <a:tbl>
              <a:tblPr/>
              <a:tblGrid>
                <a:gridCol w="863600">
                  <a:extLst>
                    <a:ext uri="{9D8B030D-6E8A-4147-A177-3AD203B41FA5}">
                      <a16:colId xmlns:a16="http://schemas.microsoft.com/office/drawing/2014/main" val="20000"/>
                    </a:ext>
                  </a:extLst>
                </a:gridCol>
                <a:gridCol w="971550">
                  <a:extLst>
                    <a:ext uri="{9D8B030D-6E8A-4147-A177-3AD203B41FA5}">
                      <a16:colId xmlns:a16="http://schemas.microsoft.com/office/drawing/2014/main" val="20001"/>
                    </a:ext>
                  </a:extLst>
                </a:gridCol>
                <a:gridCol w="7307262">
                  <a:extLst>
                    <a:ext uri="{9D8B030D-6E8A-4147-A177-3AD203B41FA5}">
                      <a16:colId xmlns:a16="http://schemas.microsoft.com/office/drawing/2014/main" val="20002"/>
                    </a:ext>
                  </a:extLst>
                </a:gridCol>
              </a:tblGrid>
              <a:tr h="45856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时期</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地位</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发展历程</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91440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原始</a:t>
                      </a:r>
                      <a:endParaRPr kumimoji="0" lang="zh-CN" altLang="en-US" sz="18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社会</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农业</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起源</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71755">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71755"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Courier New" panose="02070309020205020404" pitchFamily="49" charset="0"/>
                        </a:rPr>
                        <a:t>(1)</a:t>
                      </a: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Courier New" panose="02070309020205020404" pitchFamily="49" charset="0"/>
                        </a:rPr>
                        <a:t>标志：七八千年前黄河、长江流域，</a:t>
                      </a: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最早培植粟和水稻</a:t>
                      </a:r>
                      <a:endParaRPr kumimoji="0" lang="zh-CN" altLang="en-US" sz="18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71755"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Courier New" panose="02070309020205020404" pitchFamily="49" charset="0"/>
                        </a:rPr>
                        <a:t>(2)工具：石、木、骨器</a:t>
                      </a:r>
                    </a:p>
                    <a:p>
                      <a:pPr marL="71755"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Courier New" panose="02070309020205020404" pitchFamily="49" charset="0"/>
                        </a:rPr>
                        <a:t>(3)</a:t>
                      </a: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Courier New" panose="02070309020205020404" pitchFamily="49" charset="0"/>
                        </a:rPr>
                        <a:t>方式</a:t>
                      </a: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：刀耕火种</a:t>
                      </a:r>
                      <a:r>
                        <a:rPr kumimoji="0" lang="en-US" altLang="zh-CN"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Courier New" panose="02070309020205020404" pitchFamily="49" charset="0"/>
                        </a:rPr>
                        <a:t>(4)</a:t>
                      </a: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土地：氏族公社所有</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91440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夏商周</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奠定</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基础</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71755">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(1)工具：石器、出现少量青铜农具</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(2)土地：井田制，土地国有</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(3)方式：石器锄耕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121920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春秋</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战国</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传统农业形成</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71755">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(1)方式：铁犁牛耕</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(2)技术：注意精耕细作，修建都江堰和郑国渠</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(3)土地：井田制遭破坏，土地私有制逐步形成</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(4)形式：男耕女织、自给自足的小农经济逐渐形成</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121920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秦汉</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至唐宋元</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农耕经济成熟发展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71755">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(1)方式：牛耕普及</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(2)工具：出现耦犁、耧车、曲辕犁等</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(3)技术：出现代田法、耕耙技术</a:t>
                      </a:r>
                    </a:p>
                    <a:p>
                      <a:pPr marL="71755"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(4)灌溉：出现翻车、筒车等工具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120332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明清</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农耕经济高度发展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marL="71755">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71755" marR="0" lvl="0" indent="0" algn="l"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(1)作物：高产玉米、甘薯引进，广泛植棉，衣食结构改变</a:t>
                      </a:r>
                    </a:p>
                    <a:p>
                      <a:pPr marL="71755" marR="0" lvl="0" indent="0" algn="l"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(2)耕地：耕地面积扩大，人口增长</a:t>
                      </a:r>
                    </a:p>
                    <a:p>
                      <a:pPr marL="71755" marR="0" lvl="0" indent="0" algn="l" defTabSz="914400" rtl="0" eaLnBrk="1" fontAlgn="base" latinLnBrk="0" hangingPunct="1">
                        <a:lnSpc>
                          <a:spcPct val="90000"/>
                        </a:lnSpc>
                        <a:spcBef>
                          <a:spcPct val="0"/>
                        </a:spcBef>
                        <a:spcAft>
                          <a:spcPct val="0"/>
                        </a:spcAft>
                        <a:buClrTx/>
                        <a:buSzTx/>
                        <a:buFontTx/>
                        <a:buNone/>
                      </a:pPr>
                      <a:r>
                        <a:rPr kumimoji="0" lang="zh-CN" altLang="en-US" sz="2000" b="0" i="0" u="none" strike="noStrike" cap="none" normalizeH="0" baseline="0" dirty="0">
                          <a:ln>
                            <a:noFill/>
                          </a:ln>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(3)生产关系：土地兼并严重，租佃关系日益普遍化</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bl>
          </a:graphicData>
        </a:graphic>
      </p:graphicFrame>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43682" y="284390"/>
            <a:ext cx="8643937" cy="576263"/>
          </a:xfrm>
          <a:ln w="28575" cap="flat">
            <a:solidFill>
              <a:srgbClr val="2D2DFF"/>
            </a:solidFill>
            <a:miter lim="800000"/>
          </a:ln>
        </p:spPr>
        <p:txBody>
          <a:bodyPr vert="horz" lIns="90170" tIns="46990" rIns="90170" bIns="46990" rtlCol="0" anchor="ctr" anchorCtr="0">
            <a:normAutofit/>
          </a:bodyPr>
          <a:lstStyle/>
          <a:p>
            <a:r>
              <a:rPr lang="zh-CN" altLang="en-US" sz="2000" dirty="0">
                <a:latin typeface="楷体_GB2312" panose="02010609030101010101" pitchFamily="1" charset="-122"/>
                <a:ea typeface="黑体" panose="02010609060101010101" pitchFamily="49" charset="-122"/>
              </a:rPr>
              <a:t>理性升华</a:t>
            </a:r>
            <a:r>
              <a:rPr lang="zh-CN" altLang="en-US" sz="2000" dirty="0">
                <a:latin typeface="楷体_GB2312" panose="02010609030101010101" pitchFamily="1" charset="-122"/>
                <a:ea typeface="楷体_GB2312" panose="02010609030101010101" pitchFamily="1" charset="-122"/>
              </a:rPr>
              <a:t>  </a:t>
            </a:r>
            <a:r>
              <a:rPr lang="zh-CN" altLang="en-US" sz="2800" dirty="0">
                <a:ea typeface="方正粗黑宋简体" charset="-122"/>
              </a:rPr>
              <a:t>基本特点（史论）</a:t>
            </a:r>
          </a:p>
        </p:txBody>
      </p:sp>
      <p:sp>
        <p:nvSpPr>
          <p:cNvPr id="9219" name="Rectangle 3"/>
          <p:cNvSpPr>
            <a:spLocks noGrp="1" noChangeArrowheads="1"/>
          </p:cNvSpPr>
          <p:nvPr>
            <p:ph type="body" idx="1"/>
          </p:nvPr>
        </p:nvSpPr>
        <p:spPr>
          <a:xfrm>
            <a:off x="1143682" y="1141639"/>
            <a:ext cx="8643937" cy="5246688"/>
          </a:xfrm>
          <a:ln w="28575" cap="flat">
            <a:solidFill>
              <a:srgbClr val="2D2DFF"/>
            </a:solidFill>
            <a:miter lim="800000"/>
          </a:ln>
        </p:spPr>
        <p:txBody>
          <a:bodyPr vert="horz" lIns="90170" tIns="46990" rIns="90170" bIns="46990" rtlCol="0">
            <a:normAutofit/>
          </a:bodyPr>
          <a:lstStyle/>
          <a:p>
            <a:pPr>
              <a:lnSpc>
                <a:spcPct val="80000"/>
              </a:lnSpc>
            </a:pPr>
            <a:endParaRPr lang="zh-CN" altLang="en-US" sz="2400"/>
          </a:p>
          <a:p>
            <a:pPr>
              <a:lnSpc>
                <a:spcPct val="90000"/>
              </a:lnSpc>
            </a:pPr>
            <a:r>
              <a:rPr lang="zh-CN" altLang="en-US" sz="2400">
                <a:solidFill>
                  <a:srgbClr val="0000FF"/>
                </a:solidFill>
                <a:latin typeface="方正粗黑宋简体" charset="-122"/>
                <a:ea typeface="方正粗黑宋简体" charset="-122"/>
              </a:rPr>
              <a:t>(1)经济格局</a:t>
            </a:r>
            <a:r>
              <a:rPr lang="zh-CN" altLang="en-US" sz="2400">
                <a:latin typeface="方正粗黑宋简体" charset="-122"/>
                <a:ea typeface="方正粗黑宋简体" charset="-122"/>
              </a:rPr>
              <a:t>：源于多个中心，形成“南稻北粟”之特征</a:t>
            </a:r>
          </a:p>
          <a:p>
            <a:pPr>
              <a:lnSpc>
                <a:spcPct val="90000"/>
              </a:lnSpc>
            </a:pPr>
            <a:r>
              <a:rPr lang="zh-CN" altLang="en-US" sz="2400">
                <a:solidFill>
                  <a:srgbClr val="0000FF"/>
                </a:solidFill>
                <a:latin typeface="方正粗黑宋简体" charset="-122"/>
                <a:ea typeface="方正粗黑宋简体" charset="-122"/>
              </a:rPr>
              <a:t>(2)经济结构</a:t>
            </a:r>
            <a:r>
              <a:rPr lang="zh-CN" altLang="en-US" sz="2400">
                <a:latin typeface="方正粗黑宋简体" charset="-122"/>
                <a:ea typeface="方正粗黑宋简体" charset="-122"/>
              </a:rPr>
              <a:t>：种植业为主，家畜饲养业为辅</a:t>
            </a:r>
          </a:p>
          <a:p>
            <a:pPr>
              <a:lnSpc>
                <a:spcPct val="90000"/>
              </a:lnSpc>
            </a:pPr>
            <a:r>
              <a:rPr lang="zh-CN" altLang="en-US" sz="2400">
                <a:solidFill>
                  <a:srgbClr val="0000FF"/>
                </a:solidFill>
                <a:latin typeface="方正粗黑宋简体" charset="-122"/>
                <a:ea typeface="方正粗黑宋简体" charset="-122"/>
              </a:rPr>
              <a:t>(3)经营方式</a:t>
            </a:r>
            <a:r>
              <a:rPr lang="zh-CN" altLang="en-US" sz="2400">
                <a:latin typeface="方正粗黑宋简体" charset="-122"/>
                <a:ea typeface="方正粗黑宋简体" charset="-122"/>
              </a:rPr>
              <a:t>：以家庭为单位的男耕女织、自给自足的小农经济是我国封建社会农业生产的基本模式。</a:t>
            </a:r>
          </a:p>
          <a:p>
            <a:pPr>
              <a:lnSpc>
                <a:spcPct val="90000"/>
              </a:lnSpc>
            </a:pPr>
            <a:r>
              <a:rPr lang="zh-CN" altLang="en-US" sz="2400">
                <a:solidFill>
                  <a:srgbClr val="0000FF"/>
                </a:solidFill>
                <a:latin typeface="方正粗黑宋简体" charset="-122"/>
                <a:ea typeface="方正粗黑宋简体" charset="-122"/>
              </a:rPr>
              <a:t>(4)耕作方式</a:t>
            </a:r>
            <a:r>
              <a:rPr lang="zh-CN" altLang="en-US" sz="2400">
                <a:latin typeface="方正粗黑宋简体" charset="-122"/>
                <a:ea typeface="方正粗黑宋简体" charset="-122"/>
              </a:rPr>
              <a:t>：铁犁牛耕是主要耕作方式。此方式春秋战国形成，唐朝出现曲辕犁—标志着犁耕技术走向成熟</a:t>
            </a:r>
          </a:p>
          <a:p>
            <a:pPr>
              <a:lnSpc>
                <a:spcPct val="90000"/>
              </a:lnSpc>
            </a:pPr>
            <a:r>
              <a:rPr lang="zh-CN" altLang="en-US" sz="2400">
                <a:solidFill>
                  <a:srgbClr val="0000FF"/>
                </a:solidFill>
                <a:latin typeface="方正粗黑宋简体" charset="-122"/>
                <a:ea typeface="方正粗黑宋简体" charset="-122"/>
              </a:rPr>
              <a:t>(5)土地制度</a:t>
            </a:r>
            <a:r>
              <a:rPr lang="zh-CN" altLang="en-US" sz="2400">
                <a:latin typeface="方正粗黑宋简体" charset="-122"/>
                <a:ea typeface="方正粗黑宋简体" charset="-122"/>
              </a:rPr>
              <a:t>：封建地主土地私有制是主要形式，多种形式并存</a:t>
            </a:r>
          </a:p>
          <a:p>
            <a:pPr>
              <a:lnSpc>
                <a:spcPct val="90000"/>
              </a:lnSpc>
            </a:pPr>
            <a:r>
              <a:rPr lang="zh-CN" altLang="en-US" sz="2400">
                <a:solidFill>
                  <a:srgbClr val="0000FF"/>
                </a:solidFill>
                <a:latin typeface="方正粗黑宋简体" charset="-122"/>
                <a:ea typeface="方正粗黑宋简体" charset="-122"/>
              </a:rPr>
              <a:t>(6)地位影响</a:t>
            </a:r>
            <a:r>
              <a:rPr lang="zh-CN" altLang="en-US" sz="2400">
                <a:latin typeface="方正粗黑宋简体" charset="-122"/>
                <a:ea typeface="方正粗黑宋简体" charset="-122"/>
              </a:rPr>
              <a:t>：中国古代农业经济是中国古代文明的基础。封建社会后期日益阻碍社会分工和商品经济的发展，到近代以后，成为阻碍生产力、工业文明发展的重要因素</a:t>
            </a:r>
          </a:p>
          <a:p>
            <a:pPr>
              <a:lnSpc>
                <a:spcPct val="90000"/>
              </a:lnSpc>
            </a:pPr>
            <a:endParaRPr lang="zh-CN" altLang="en-US" sz="2400">
              <a:latin typeface="方正粗黑宋简体" charset="-122"/>
              <a:ea typeface="方正粗黑宋简体" charset="-122"/>
            </a:endParaRP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3277395" y="215416"/>
            <a:ext cx="4234815" cy="648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黑体" panose="02010609060101010101" pitchFamily="49" charset="-122"/>
                <a:ea typeface="黑体" panose="02010609060101010101" pitchFamily="49" charset="-122"/>
              </a:rPr>
              <a:t>中近代现代工业文明</a:t>
            </a:r>
          </a:p>
        </p:txBody>
      </p:sp>
      <p:grpSp>
        <p:nvGrpSpPr>
          <p:cNvPr id="55" name="组合 54"/>
          <p:cNvGrpSpPr/>
          <p:nvPr/>
        </p:nvGrpSpPr>
        <p:grpSpPr>
          <a:xfrm>
            <a:off x="1009651" y="1277736"/>
            <a:ext cx="9144001" cy="5200635"/>
            <a:chOff x="0" y="1538992"/>
            <a:chExt cx="9144001" cy="5200635"/>
          </a:xfrm>
        </p:grpSpPr>
        <p:grpSp>
          <p:nvGrpSpPr>
            <p:cNvPr id="52" name="组合 51"/>
            <p:cNvGrpSpPr/>
            <p:nvPr/>
          </p:nvGrpSpPr>
          <p:grpSpPr>
            <a:xfrm>
              <a:off x="0" y="1538992"/>
              <a:ext cx="3995936" cy="5200635"/>
              <a:chOff x="0" y="1538992"/>
              <a:chExt cx="3995936" cy="5200635"/>
            </a:xfrm>
          </p:grpSpPr>
          <p:sp>
            <p:nvSpPr>
              <p:cNvPr id="3" name="椭圆 2"/>
              <p:cNvSpPr/>
              <p:nvPr/>
            </p:nvSpPr>
            <p:spPr>
              <a:xfrm>
                <a:off x="1115616" y="1538992"/>
                <a:ext cx="1692910" cy="1457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中国近代工业文明</a:t>
                </a:r>
              </a:p>
            </p:txBody>
          </p:sp>
          <p:sp>
            <p:nvSpPr>
              <p:cNvPr id="5" name="右大括号 4"/>
              <p:cNvSpPr/>
              <p:nvPr/>
            </p:nvSpPr>
            <p:spPr>
              <a:xfrm rot="16200000">
                <a:off x="1601926" y="1467035"/>
                <a:ext cx="576064" cy="3779912"/>
              </a:xfrm>
              <a:prstGeom prst="rightBrace">
                <a:avLst>
                  <a:gd name="adj1" fmla="val 8333"/>
                  <a:gd name="adj2" fmla="val 51758"/>
                </a:avLst>
              </a:prstGeom>
              <a:ln w="539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文本框 5"/>
              <p:cNvSpPr txBox="1"/>
              <p:nvPr/>
            </p:nvSpPr>
            <p:spPr>
              <a:xfrm>
                <a:off x="52705" y="3923764"/>
                <a:ext cx="142295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a:t>晚清</a:t>
                </a:r>
              </a:p>
            </p:txBody>
          </p:sp>
          <p:sp>
            <p:nvSpPr>
              <p:cNvPr id="7" name="文本框 6"/>
              <p:cNvSpPr txBox="1"/>
              <p:nvPr/>
            </p:nvSpPr>
            <p:spPr>
              <a:xfrm>
                <a:off x="1475657" y="3924796"/>
                <a:ext cx="1008111"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sz="1600" dirty="0"/>
                  <a:t>北洋民国</a:t>
                </a:r>
              </a:p>
            </p:txBody>
          </p:sp>
          <p:sp>
            <p:nvSpPr>
              <p:cNvPr id="8" name="文本框 7"/>
              <p:cNvSpPr txBox="1"/>
              <p:nvPr/>
            </p:nvSpPr>
            <p:spPr>
              <a:xfrm>
                <a:off x="2483768" y="3924796"/>
                <a:ext cx="1207135"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a:t>蒋氏民国</a:t>
                </a:r>
              </a:p>
            </p:txBody>
          </p:sp>
          <p:sp>
            <p:nvSpPr>
              <p:cNvPr id="9" name="文本框 8"/>
              <p:cNvSpPr txBox="1"/>
              <p:nvPr/>
            </p:nvSpPr>
            <p:spPr>
              <a:xfrm>
                <a:off x="105579" y="4581128"/>
                <a:ext cx="461665" cy="1368152"/>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pPr algn="ctr"/>
                <a:r>
                  <a:rPr lang="zh-CN" altLang="en-US" b="1" dirty="0">
                    <a:latin typeface="黑体" panose="02010609060101010101" pitchFamily="49" charset="-122"/>
                    <a:ea typeface="黑体" panose="02010609060101010101" pitchFamily="49" charset="-122"/>
                  </a:rPr>
                  <a:t>开始产生</a:t>
                </a:r>
              </a:p>
            </p:txBody>
          </p:sp>
          <p:sp>
            <p:nvSpPr>
              <p:cNvPr id="10" name="文本框 9"/>
              <p:cNvSpPr txBox="1"/>
              <p:nvPr/>
            </p:nvSpPr>
            <p:spPr>
              <a:xfrm>
                <a:off x="797967" y="4581128"/>
                <a:ext cx="461665" cy="1368152"/>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pPr algn="ctr"/>
                <a:r>
                  <a:rPr lang="zh-CN" altLang="en-US" b="1" dirty="0">
                    <a:solidFill>
                      <a:schemeClr val="bg1"/>
                    </a:solidFill>
                    <a:ea typeface="黑体" panose="02010609060101010101" pitchFamily="49" charset="-122"/>
                  </a:rPr>
                  <a:t>初步发展</a:t>
                </a:r>
              </a:p>
            </p:txBody>
          </p:sp>
          <p:sp>
            <p:nvSpPr>
              <p:cNvPr id="11" name="文本框 10"/>
              <p:cNvSpPr txBox="1"/>
              <p:nvPr/>
            </p:nvSpPr>
            <p:spPr>
              <a:xfrm>
                <a:off x="52705" y="4261857"/>
                <a:ext cx="77487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400" dirty="0"/>
                  <a:t>二鸦后</a:t>
                </a:r>
              </a:p>
            </p:txBody>
          </p:sp>
          <p:sp>
            <p:nvSpPr>
              <p:cNvPr id="12" name="文本框 11"/>
              <p:cNvSpPr txBox="1"/>
              <p:nvPr/>
            </p:nvSpPr>
            <p:spPr>
              <a:xfrm>
                <a:off x="755576" y="4261857"/>
                <a:ext cx="720081"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400" dirty="0"/>
                  <a:t>甲午后</a:t>
                </a:r>
              </a:p>
            </p:txBody>
          </p:sp>
          <p:sp>
            <p:nvSpPr>
              <p:cNvPr id="13" name="文本框 12"/>
              <p:cNvSpPr txBox="1"/>
              <p:nvPr/>
            </p:nvSpPr>
            <p:spPr>
              <a:xfrm>
                <a:off x="1619672" y="4293096"/>
                <a:ext cx="720080"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400" dirty="0"/>
                  <a:t>一战时</a:t>
                </a:r>
              </a:p>
            </p:txBody>
          </p:sp>
          <p:sp>
            <p:nvSpPr>
              <p:cNvPr id="14" name="文本框 13"/>
              <p:cNvSpPr txBox="1"/>
              <p:nvPr/>
            </p:nvSpPr>
            <p:spPr>
              <a:xfrm>
                <a:off x="1734071" y="4631402"/>
                <a:ext cx="461665" cy="1317878"/>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pPr algn="ctr"/>
                <a:r>
                  <a:rPr lang="zh-CN" altLang="en-US" b="1" dirty="0">
                    <a:solidFill>
                      <a:schemeClr val="bg1"/>
                    </a:solidFill>
                    <a:ea typeface="黑体" panose="02010609060101010101" pitchFamily="49" charset="-122"/>
                  </a:rPr>
                  <a:t>短暂春天</a:t>
                </a:r>
              </a:p>
            </p:txBody>
          </p:sp>
          <p:sp>
            <p:nvSpPr>
              <p:cNvPr id="15" name="文本框 14"/>
              <p:cNvSpPr txBox="1"/>
              <p:nvPr/>
            </p:nvSpPr>
            <p:spPr>
              <a:xfrm>
                <a:off x="2483768" y="4317102"/>
                <a:ext cx="576064"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400" dirty="0"/>
                  <a:t>前期</a:t>
                </a:r>
              </a:p>
            </p:txBody>
          </p:sp>
          <p:sp>
            <p:nvSpPr>
              <p:cNvPr id="16" name="文本框 15"/>
              <p:cNvSpPr txBox="1"/>
              <p:nvPr/>
            </p:nvSpPr>
            <p:spPr>
              <a:xfrm>
                <a:off x="3059832" y="4300592"/>
                <a:ext cx="648072"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400" dirty="0"/>
                  <a:t> 后期</a:t>
                </a:r>
              </a:p>
            </p:txBody>
          </p:sp>
          <p:sp>
            <p:nvSpPr>
              <p:cNvPr id="17" name="文本框 16"/>
              <p:cNvSpPr txBox="1"/>
              <p:nvPr/>
            </p:nvSpPr>
            <p:spPr>
              <a:xfrm>
                <a:off x="2553851" y="4653136"/>
                <a:ext cx="461665" cy="1296144"/>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pPr algn="ctr"/>
                <a:r>
                  <a:rPr lang="zh-CN" altLang="en-US" b="1" dirty="0">
                    <a:solidFill>
                      <a:schemeClr val="bg1"/>
                    </a:solidFill>
                    <a:ea typeface="黑体" panose="02010609060101010101" pitchFamily="49" charset="-122"/>
                  </a:rPr>
                  <a:t>较快发展</a:t>
                </a:r>
              </a:p>
            </p:txBody>
          </p:sp>
          <p:sp>
            <p:nvSpPr>
              <p:cNvPr id="18" name="文本框 17"/>
              <p:cNvSpPr txBox="1"/>
              <p:nvPr/>
            </p:nvSpPr>
            <p:spPr>
              <a:xfrm>
                <a:off x="3129915" y="4653136"/>
                <a:ext cx="461665" cy="1278890"/>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pPr algn="ctr"/>
                <a:r>
                  <a:rPr lang="zh-CN" altLang="en-US" b="1" dirty="0">
                    <a:solidFill>
                      <a:schemeClr val="bg1"/>
                    </a:solidFill>
                    <a:ea typeface="黑体" panose="02010609060101010101" pitchFamily="49" charset="-122"/>
                  </a:rPr>
                  <a:t>困境破产</a:t>
                </a:r>
              </a:p>
            </p:txBody>
          </p:sp>
          <p:sp>
            <p:nvSpPr>
              <p:cNvPr id="47" name="矩形 46"/>
              <p:cNvSpPr/>
              <p:nvPr/>
            </p:nvSpPr>
            <p:spPr>
              <a:xfrm>
                <a:off x="179535" y="6093296"/>
                <a:ext cx="3438763" cy="646331"/>
              </a:xfrm>
              <a:prstGeom prst="rect">
                <a:avLst/>
              </a:prstGeom>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zh-CN" altLang="en-US" b="1" cap="all" dirty="0">
                    <a:ln w="9000" cmpd="sng">
                      <a:solidFill>
                        <a:schemeClr val="accent4">
                          <a:shade val="50000"/>
                          <a:satMod val="120000"/>
                        </a:schemeClr>
                      </a:solidFill>
                      <a:prstDash val="solid"/>
                    </a:ln>
                    <a:effectLst>
                      <a:reflection blurRad="12700" stA="28000" endPos="45000" dist="1000" dir="5400000" sy="-100000" algn="bl" rotWithShape="0"/>
                    </a:effectLst>
                  </a:rPr>
                  <a:t>民族工业在帝封夹缝中畸形发展</a:t>
                </a:r>
                <a:endParaRPr lang="en-US" altLang="zh-CN"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a:p>
                <a:pPr algn="ctr"/>
                <a:r>
                  <a:rPr lang="zh-CN" altLang="en-US" b="1" cap="all" dirty="0">
                    <a:ln w="9000" cmpd="sng">
                      <a:solidFill>
                        <a:schemeClr val="accent4">
                          <a:shade val="50000"/>
                          <a:satMod val="120000"/>
                        </a:schemeClr>
                      </a:solidFill>
                      <a:prstDash val="solid"/>
                    </a:ln>
                    <a:effectLst>
                      <a:reflection blurRad="12700" stA="28000" endPos="45000" dist="1000" dir="5400000" sy="-100000" algn="bl" rotWithShape="0"/>
                    </a:effectLst>
                  </a:rPr>
                  <a:t>资本主义工业化破产</a:t>
                </a:r>
              </a:p>
            </p:txBody>
          </p:sp>
          <p:sp>
            <p:nvSpPr>
              <p:cNvPr id="49" name="矩形 48"/>
              <p:cNvSpPr/>
              <p:nvPr/>
            </p:nvSpPr>
            <p:spPr>
              <a:xfrm>
                <a:off x="0" y="3501008"/>
                <a:ext cx="399593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r>
                  <a:rPr lang="zh-CN" altLang="en-US" b="1" cap="all" dirty="0">
                    <a:ln w="9000" cmpd="sng">
                      <a:solidFill>
                        <a:schemeClr val="accent4">
                          <a:shade val="50000"/>
                          <a:satMod val="120000"/>
                        </a:schemeClr>
                      </a:solidFill>
                      <a:prstDash val="solid"/>
                    </a:ln>
                    <a:effectLst>
                      <a:reflection blurRad="12700" stA="28000" endPos="45000" dist="1000" dir="5400000" sy="-100000" algn="bl" rotWithShape="0"/>
                    </a:effectLst>
                  </a:rPr>
                  <a:t>世界 工业革命：蒸汽时代、电气时代</a:t>
                </a:r>
              </a:p>
            </p:txBody>
          </p:sp>
        </p:grpSp>
        <p:grpSp>
          <p:nvGrpSpPr>
            <p:cNvPr id="53" name="组合 52"/>
            <p:cNvGrpSpPr/>
            <p:nvPr/>
          </p:nvGrpSpPr>
          <p:grpSpPr>
            <a:xfrm>
              <a:off x="3779912" y="1611000"/>
              <a:ext cx="5364089" cy="5128627"/>
              <a:chOff x="3779912" y="1611000"/>
              <a:chExt cx="5364089" cy="5128627"/>
            </a:xfrm>
          </p:grpSpPr>
          <p:sp>
            <p:nvSpPr>
              <p:cNvPr id="26" name="文本框 25"/>
              <p:cNvSpPr txBox="1"/>
              <p:nvPr/>
            </p:nvSpPr>
            <p:spPr>
              <a:xfrm>
                <a:off x="4355975" y="4725144"/>
                <a:ext cx="430887" cy="1296144"/>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r>
                  <a:rPr lang="zh-CN" altLang="en-US" sz="1600" b="1" dirty="0">
                    <a:solidFill>
                      <a:schemeClr val="bg1"/>
                    </a:solidFill>
                    <a:ea typeface="黑体" panose="02010609060101010101" pitchFamily="49" charset="-122"/>
                  </a:rPr>
                  <a:t>  一五计划</a:t>
                </a:r>
              </a:p>
            </p:txBody>
          </p:sp>
          <p:sp>
            <p:nvSpPr>
              <p:cNvPr id="27" name="文本框 25"/>
              <p:cNvSpPr txBox="1"/>
              <p:nvPr/>
            </p:nvSpPr>
            <p:spPr>
              <a:xfrm>
                <a:off x="3851919" y="4725144"/>
                <a:ext cx="430887" cy="1296144"/>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r>
                  <a:rPr lang="zh-CN" altLang="en-US" sz="1600" b="1" dirty="0">
                    <a:solidFill>
                      <a:schemeClr val="bg1"/>
                    </a:solidFill>
                    <a:ea typeface="黑体" panose="02010609060101010101" pitchFamily="49" charset="-122"/>
                  </a:rPr>
                  <a:t>  政固经恢</a:t>
                </a:r>
              </a:p>
            </p:txBody>
          </p:sp>
          <p:sp>
            <p:nvSpPr>
              <p:cNvPr id="4" name="椭圆 3"/>
              <p:cNvSpPr/>
              <p:nvPr/>
            </p:nvSpPr>
            <p:spPr>
              <a:xfrm>
                <a:off x="5652120" y="1611000"/>
                <a:ext cx="1643380" cy="1457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中国现代工业文明</a:t>
                </a:r>
              </a:p>
            </p:txBody>
          </p:sp>
          <p:sp>
            <p:nvSpPr>
              <p:cNvPr id="21" name="右大括号 20"/>
              <p:cNvSpPr/>
              <p:nvPr/>
            </p:nvSpPr>
            <p:spPr>
              <a:xfrm rot="16200000">
                <a:off x="6241375" y="823521"/>
                <a:ext cx="549682" cy="5040560"/>
              </a:xfrm>
              <a:prstGeom prst="rightBrace">
                <a:avLst/>
              </a:prstGeom>
              <a:ln w="539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文本框 21"/>
              <p:cNvSpPr txBox="1"/>
              <p:nvPr/>
            </p:nvSpPr>
            <p:spPr>
              <a:xfrm>
                <a:off x="3779912" y="4005064"/>
                <a:ext cx="115443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a:t>过渡时期</a:t>
                </a:r>
              </a:p>
            </p:txBody>
          </p:sp>
          <p:sp>
            <p:nvSpPr>
              <p:cNvPr id="23" name="文本框 22"/>
              <p:cNvSpPr txBox="1"/>
              <p:nvPr/>
            </p:nvSpPr>
            <p:spPr>
              <a:xfrm>
                <a:off x="5004049" y="4020557"/>
                <a:ext cx="18002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a:t>全面社建时期</a:t>
                </a:r>
              </a:p>
            </p:txBody>
          </p:sp>
          <p:sp>
            <p:nvSpPr>
              <p:cNvPr id="24" name="文本框 23"/>
              <p:cNvSpPr txBox="1"/>
              <p:nvPr/>
            </p:nvSpPr>
            <p:spPr>
              <a:xfrm>
                <a:off x="6876257" y="4020557"/>
                <a:ext cx="2181384"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a:t>特色社建时期</a:t>
                </a:r>
              </a:p>
            </p:txBody>
          </p:sp>
          <p:sp>
            <p:nvSpPr>
              <p:cNvPr id="28" name="文本框 15"/>
              <p:cNvSpPr txBox="1"/>
              <p:nvPr/>
            </p:nvSpPr>
            <p:spPr>
              <a:xfrm>
                <a:off x="3779912" y="4365104"/>
                <a:ext cx="576063"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400" dirty="0"/>
                  <a:t>条件</a:t>
                </a:r>
              </a:p>
            </p:txBody>
          </p:sp>
          <p:sp>
            <p:nvSpPr>
              <p:cNvPr id="29" name="文本框 15"/>
              <p:cNvSpPr txBox="1"/>
              <p:nvPr/>
            </p:nvSpPr>
            <p:spPr>
              <a:xfrm>
                <a:off x="4355975" y="4365104"/>
                <a:ext cx="576064"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400" dirty="0"/>
                  <a:t>起步</a:t>
                </a:r>
              </a:p>
            </p:txBody>
          </p:sp>
          <p:sp>
            <p:nvSpPr>
              <p:cNvPr id="30" name="文本框 15"/>
              <p:cNvSpPr txBox="1"/>
              <p:nvPr/>
            </p:nvSpPr>
            <p:spPr>
              <a:xfrm>
                <a:off x="5004048" y="4365104"/>
                <a:ext cx="115212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dirty="0"/>
                  <a:t>探索措施</a:t>
                </a:r>
              </a:p>
            </p:txBody>
          </p:sp>
          <p:sp>
            <p:nvSpPr>
              <p:cNvPr id="31" name="文本框 25"/>
              <p:cNvSpPr txBox="1"/>
              <p:nvPr/>
            </p:nvSpPr>
            <p:spPr>
              <a:xfrm>
                <a:off x="5436096" y="4725144"/>
                <a:ext cx="461665" cy="1224136"/>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pPr algn="ctr"/>
                <a:r>
                  <a:rPr lang="zh-CN" altLang="en-US" b="1" dirty="0">
                    <a:solidFill>
                      <a:schemeClr val="bg1"/>
                    </a:solidFill>
                    <a:ea typeface="黑体" panose="02010609060101010101" pitchFamily="49" charset="-122"/>
                  </a:rPr>
                  <a:t>三线建设</a:t>
                </a:r>
              </a:p>
            </p:txBody>
          </p:sp>
          <p:sp>
            <p:nvSpPr>
              <p:cNvPr id="32" name="文本框 25"/>
              <p:cNvSpPr txBox="1"/>
              <p:nvPr/>
            </p:nvSpPr>
            <p:spPr>
              <a:xfrm>
                <a:off x="5868144" y="4725144"/>
                <a:ext cx="400110" cy="1224136"/>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r>
                  <a:rPr lang="zh-CN" altLang="en-US" sz="1400" b="1" dirty="0">
                    <a:solidFill>
                      <a:schemeClr val="bg1"/>
                    </a:solidFill>
                    <a:ea typeface="黑体" panose="02010609060101010101" pitchFamily="49" charset="-122"/>
                  </a:rPr>
                  <a:t>四 五年计划</a:t>
                </a:r>
              </a:p>
            </p:txBody>
          </p:sp>
          <p:sp>
            <p:nvSpPr>
              <p:cNvPr id="33" name="文本框 25"/>
              <p:cNvSpPr txBox="1"/>
              <p:nvPr/>
            </p:nvSpPr>
            <p:spPr>
              <a:xfrm>
                <a:off x="6300192" y="4653136"/>
                <a:ext cx="430887" cy="1296144"/>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r>
                  <a:rPr lang="zh-CN" altLang="en-US" sz="1600" b="1" dirty="0">
                    <a:solidFill>
                      <a:schemeClr val="bg1"/>
                    </a:solidFill>
                    <a:ea typeface="黑体" panose="02010609060101010101" pitchFamily="49" charset="-122"/>
                  </a:rPr>
                  <a:t>   独立体系</a:t>
                </a:r>
              </a:p>
            </p:txBody>
          </p:sp>
          <p:sp>
            <p:nvSpPr>
              <p:cNvPr id="34" name="文本框 15"/>
              <p:cNvSpPr txBox="1"/>
              <p:nvPr/>
            </p:nvSpPr>
            <p:spPr>
              <a:xfrm>
                <a:off x="6156176" y="4365104"/>
                <a:ext cx="648072"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600" dirty="0"/>
                  <a:t>成就</a:t>
                </a:r>
              </a:p>
            </p:txBody>
          </p:sp>
          <p:sp>
            <p:nvSpPr>
              <p:cNvPr id="35" name="文本框 25"/>
              <p:cNvSpPr txBox="1"/>
              <p:nvPr/>
            </p:nvSpPr>
            <p:spPr>
              <a:xfrm>
                <a:off x="7740352" y="4725144"/>
                <a:ext cx="430887" cy="1224136"/>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r>
                  <a:rPr lang="zh-CN" altLang="en-US" sz="1600" b="1" dirty="0">
                    <a:solidFill>
                      <a:schemeClr val="bg1"/>
                    </a:solidFill>
                    <a:ea typeface="黑体" panose="02010609060101010101" pitchFamily="49" charset="-122"/>
                  </a:rPr>
                  <a:t>  五位一体</a:t>
                </a:r>
              </a:p>
            </p:txBody>
          </p:sp>
          <p:sp>
            <p:nvSpPr>
              <p:cNvPr id="36" name="文本框 15"/>
              <p:cNvSpPr txBox="1"/>
              <p:nvPr/>
            </p:nvSpPr>
            <p:spPr>
              <a:xfrm>
                <a:off x="6876256" y="4365104"/>
                <a:ext cx="1296144"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400" dirty="0"/>
                  <a:t>探索措施</a:t>
                </a:r>
              </a:p>
            </p:txBody>
          </p:sp>
          <p:sp>
            <p:nvSpPr>
              <p:cNvPr id="37" name="文本框 15"/>
              <p:cNvSpPr txBox="1"/>
              <p:nvPr/>
            </p:nvSpPr>
            <p:spPr>
              <a:xfrm>
                <a:off x="8244409" y="4365104"/>
                <a:ext cx="899592"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sz="1400" dirty="0"/>
                  <a:t>成就巨大</a:t>
                </a:r>
              </a:p>
            </p:txBody>
          </p:sp>
          <p:sp>
            <p:nvSpPr>
              <p:cNvPr id="38" name="文本框 25"/>
              <p:cNvSpPr txBox="1"/>
              <p:nvPr/>
            </p:nvSpPr>
            <p:spPr>
              <a:xfrm>
                <a:off x="6876256" y="4725144"/>
                <a:ext cx="430887" cy="1224136"/>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r>
                  <a:rPr lang="zh-CN" altLang="en-US" sz="1600" b="1" dirty="0">
                    <a:solidFill>
                      <a:schemeClr val="bg1"/>
                    </a:solidFill>
                    <a:ea typeface="黑体" panose="02010609060101010101" pitchFamily="49" charset="-122"/>
                  </a:rPr>
                  <a:t>  改革开放</a:t>
                </a:r>
              </a:p>
            </p:txBody>
          </p:sp>
          <p:sp>
            <p:nvSpPr>
              <p:cNvPr id="39" name="文本框 25"/>
              <p:cNvSpPr txBox="1"/>
              <p:nvPr/>
            </p:nvSpPr>
            <p:spPr>
              <a:xfrm>
                <a:off x="7277526" y="4725144"/>
                <a:ext cx="461665" cy="1224136"/>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r>
                  <a:rPr lang="zh-CN" altLang="en-US" b="1" dirty="0">
                    <a:solidFill>
                      <a:schemeClr val="bg1"/>
                    </a:solidFill>
                    <a:ea typeface="黑体" panose="02010609060101010101" pitchFamily="49" charset="-122"/>
                  </a:rPr>
                  <a:t>  </a:t>
                </a:r>
                <a:r>
                  <a:rPr lang="zh-CN" altLang="en-US" sz="1600" b="1" dirty="0">
                    <a:solidFill>
                      <a:schemeClr val="bg1"/>
                    </a:solidFill>
                    <a:ea typeface="黑体" panose="02010609060101010101" pitchFamily="49" charset="-122"/>
                  </a:rPr>
                  <a:t>市场体制</a:t>
                </a:r>
                <a:endParaRPr lang="zh-CN" altLang="en-US" sz="1400" b="1" dirty="0">
                  <a:solidFill>
                    <a:schemeClr val="bg1"/>
                  </a:solidFill>
                  <a:ea typeface="黑体" panose="02010609060101010101" pitchFamily="49" charset="-122"/>
                </a:endParaRPr>
              </a:p>
            </p:txBody>
          </p:sp>
          <p:sp>
            <p:nvSpPr>
              <p:cNvPr id="40" name="文本框 25"/>
              <p:cNvSpPr txBox="1"/>
              <p:nvPr/>
            </p:nvSpPr>
            <p:spPr>
              <a:xfrm>
                <a:off x="8245569" y="4725144"/>
                <a:ext cx="430887" cy="1224136"/>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r>
                  <a:rPr lang="zh-CN" altLang="en-US" sz="1600" b="1" dirty="0">
                    <a:solidFill>
                      <a:schemeClr val="bg1"/>
                    </a:solidFill>
                    <a:ea typeface="黑体" panose="02010609060101010101" pitchFamily="49" charset="-122"/>
                  </a:rPr>
                  <a:t>  高铁智能</a:t>
                </a:r>
                <a:endParaRPr lang="en-US" altLang="zh-CN" sz="1400" b="1" dirty="0">
                  <a:solidFill>
                    <a:schemeClr val="bg1"/>
                  </a:solidFill>
                  <a:ea typeface="黑体" panose="02010609060101010101" pitchFamily="49" charset="-122"/>
                </a:endParaRPr>
              </a:p>
            </p:txBody>
          </p:sp>
          <p:sp>
            <p:nvSpPr>
              <p:cNvPr id="41" name="文本框 25"/>
              <p:cNvSpPr txBox="1"/>
              <p:nvPr/>
            </p:nvSpPr>
            <p:spPr>
              <a:xfrm>
                <a:off x="5004048" y="4725144"/>
                <a:ext cx="430887" cy="1224136"/>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r>
                  <a:rPr lang="zh-CN" altLang="en-US" sz="1400" b="1" dirty="0">
                    <a:solidFill>
                      <a:schemeClr val="bg1"/>
                    </a:solidFill>
                    <a:ea typeface="黑体" panose="02010609060101010101" pitchFamily="49" charset="-122"/>
                  </a:rPr>
                  <a:t>  </a:t>
                </a:r>
                <a:r>
                  <a:rPr lang="zh-CN" altLang="en-US" sz="1600" b="1" dirty="0">
                    <a:solidFill>
                      <a:schemeClr val="bg1"/>
                    </a:solidFill>
                    <a:ea typeface="黑体" panose="02010609060101010101" pitchFamily="49" charset="-122"/>
                  </a:rPr>
                  <a:t>中共八大</a:t>
                </a:r>
              </a:p>
            </p:txBody>
          </p:sp>
          <p:sp>
            <p:nvSpPr>
              <p:cNvPr id="42" name="文本框 25"/>
              <p:cNvSpPr txBox="1"/>
              <p:nvPr/>
            </p:nvSpPr>
            <p:spPr>
              <a:xfrm>
                <a:off x="8676456" y="4725144"/>
                <a:ext cx="430887" cy="1224136"/>
              </a:xfrm>
              <a:prstGeom prst="rect">
                <a:avLst/>
              </a:prstGeom>
            </p:spPr>
            <p:style>
              <a:lnRef idx="1">
                <a:schemeClr val="accent1"/>
              </a:lnRef>
              <a:fillRef idx="3">
                <a:schemeClr val="accent1"/>
              </a:fillRef>
              <a:effectRef idx="2">
                <a:schemeClr val="accent1"/>
              </a:effectRef>
              <a:fontRef idx="minor">
                <a:schemeClr val="lt1"/>
              </a:fontRef>
            </p:style>
            <p:txBody>
              <a:bodyPr vert="eaVert" wrap="square" rtlCol="0">
                <a:spAutoFit/>
              </a:bodyPr>
              <a:lstStyle/>
              <a:p>
                <a:r>
                  <a:rPr lang="zh-CN" altLang="en-US" sz="1600" b="1" dirty="0">
                    <a:solidFill>
                      <a:schemeClr val="bg1"/>
                    </a:solidFill>
                    <a:ea typeface="黑体" panose="02010609060101010101" pitchFamily="49" charset="-122"/>
                  </a:rPr>
                  <a:t> 国力持续增</a:t>
                </a:r>
                <a:endParaRPr lang="en-US" altLang="zh-CN" sz="1400" b="1" dirty="0">
                  <a:solidFill>
                    <a:schemeClr val="bg1"/>
                  </a:solidFill>
                  <a:ea typeface="黑体" panose="02010609060101010101" pitchFamily="49" charset="-122"/>
                </a:endParaRPr>
              </a:p>
            </p:txBody>
          </p:sp>
          <p:sp>
            <p:nvSpPr>
              <p:cNvPr id="48" name="矩形 47"/>
              <p:cNvSpPr/>
              <p:nvPr/>
            </p:nvSpPr>
            <p:spPr>
              <a:xfrm>
                <a:off x="3826670" y="6093296"/>
                <a:ext cx="5065810" cy="646331"/>
              </a:xfrm>
              <a:prstGeom prst="rect">
                <a:avLst/>
              </a:prstGeom>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zh-CN" altLang="en-US" b="1" cap="all" dirty="0">
                    <a:ln w="9000" cmpd="sng">
                      <a:solidFill>
                        <a:schemeClr val="accent4">
                          <a:shade val="50000"/>
                          <a:satMod val="120000"/>
                        </a:schemeClr>
                      </a:solidFill>
                      <a:prstDash val="solid"/>
                    </a:ln>
                    <a:effectLst>
                      <a:reflection blurRad="12700" stA="28000" endPos="45000" dist="1000" dir="5400000" sy="-100000" algn="bl" rotWithShape="0"/>
                    </a:effectLst>
                  </a:rPr>
                  <a:t>社会主义工业化在探索中、改革开放中持续发展</a:t>
                </a:r>
                <a:endParaRPr lang="en-US" altLang="zh-CN"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a:p>
                <a:pPr algn="ctr"/>
                <a:r>
                  <a:rPr lang="zh-CN" altLang="en-US" b="1" cap="all" dirty="0">
                    <a:ln w="9000" cmpd="sng">
                      <a:solidFill>
                        <a:schemeClr val="accent4">
                          <a:shade val="50000"/>
                          <a:satMod val="120000"/>
                        </a:schemeClr>
                      </a:solidFill>
                      <a:prstDash val="solid"/>
                    </a:ln>
                    <a:effectLst>
                      <a:reflection blurRad="12700" stA="28000" endPos="45000" dist="1000" dir="5400000" sy="-100000" algn="bl" rotWithShape="0"/>
                    </a:effectLst>
                  </a:rPr>
                  <a:t>社会主义工业化强国梦必将实现</a:t>
                </a:r>
              </a:p>
            </p:txBody>
          </p:sp>
          <p:sp>
            <p:nvSpPr>
              <p:cNvPr id="50" name="矩形 49"/>
              <p:cNvSpPr/>
              <p:nvPr/>
            </p:nvSpPr>
            <p:spPr>
              <a:xfrm>
                <a:off x="4211960" y="3501008"/>
                <a:ext cx="4432624" cy="369332"/>
              </a:xfrm>
              <a:prstGeom prst="rect">
                <a:avLst/>
              </a:prstGeom>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zh-CN" altLang="en-US" b="1" cap="all" dirty="0">
                    <a:ln w="9000" cmpd="sng">
                      <a:solidFill>
                        <a:schemeClr val="accent4">
                          <a:shade val="50000"/>
                          <a:satMod val="120000"/>
                        </a:schemeClr>
                      </a:solidFill>
                      <a:prstDash val="solid"/>
                    </a:ln>
                    <a:effectLst>
                      <a:reflection blurRad="12700" stA="28000" endPos="45000" dist="1000" dir="5400000" sy="-100000" algn="bl" rotWithShape="0"/>
                    </a:effectLst>
                  </a:rPr>
                  <a:t>科技革命</a:t>
                </a:r>
                <a:r>
                  <a:rPr lang="en-US" altLang="zh-CN" b="1" cap="all" dirty="0">
                    <a:ln w="9000" cmpd="sng">
                      <a:solidFill>
                        <a:schemeClr val="accent4">
                          <a:shade val="50000"/>
                          <a:satMod val="120000"/>
                        </a:schemeClr>
                      </a:solidFill>
                      <a:prstDash val="solid"/>
                    </a:ln>
                    <a:effectLst>
                      <a:reflection blurRad="12700" stA="28000" endPos="45000" dist="1000" dir="5400000" sy="-100000" algn="bl" rotWithShape="0"/>
                    </a:effectLst>
                  </a:rPr>
                  <a:t>:</a:t>
                </a:r>
                <a:r>
                  <a:rPr lang="zh-CN" altLang="en-US" b="1" cap="all" dirty="0">
                    <a:ln w="9000" cmpd="sng">
                      <a:solidFill>
                        <a:schemeClr val="accent4">
                          <a:shade val="50000"/>
                          <a:satMod val="120000"/>
                        </a:schemeClr>
                      </a:solidFill>
                      <a:prstDash val="solid"/>
                    </a:ln>
                    <a:effectLst>
                      <a:reflection blurRad="12700" stA="28000" endPos="45000" dist="1000" dir="5400000" sy="-100000" algn="bl" rotWithShape="0"/>
                    </a:effectLst>
                  </a:rPr>
                  <a:t>电气时代、信息时代、智能时代</a:t>
                </a:r>
              </a:p>
            </p:txBody>
          </p:sp>
        </p:grpSp>
        <p:sp>
          <p:nvSpPr>
            <p:cNvPr id="54" name="燕尾形箭头 53"/>
            <p:cNvSpPr/>
            <p:nvPr/>
          </p:nvSpPr>
          <p:spPr>
            <a:xfrm>
              <a:off x="2915816" y="1844824"/>
              <a:ext cx="2664296" cy="100811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邓江胡习1.jpg"/>
          <p:cNvPicPr>
            <a:picLocks noChangeAspect="1"/>
          </p:cNvPicPr>
          <p:nvPr/>
        </p:nvPicPr>
        <p:blipFill>
          <a:blip r:embed="rId2" cstate="print">
            <a:lum contrast="20000"/>
          </a:blip>
          <a:stretch>
            <a:fillRect/>
          </a:stretch>
        </p:blipFill>
        <p:spPr>
          <a:xfrm>
            <a:off x="1524000" y="620688"/>
            <a:ext cx="4716016" cy="604867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3" name="图片 2" descr="特色1.jpg"/>
          <p:cNvPicPr>
            <a:picLocks noChangeAspect="1"/>
          </p:cNvPicPr>
          <p:nvPr/>
        </p:nvPicPr>
        <p:blipFill>
          <a:blip r:embed="rId3" cstate="print">
            <a:lum contrast="30000"/>
          </a:blip>
          <a:stretch>
            <a:fillRect/>
          </a:stretch>
        </p:blipFill>
        <p:spPr>
          <a:xfrm>
            <a:off x="6312024" y="620688"/>
            <a:ext cx="4355976" cy="5976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4799856" y="188640"/>
            <a:ext cx="2520280"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zh-CN" altLang="en-US" sz="2000" b="1" dirty="0"/>
              <a:t>学生知识架构示例</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9856" y="188640"/>
            <a:ext cx="2520280"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zh-CN" altLang="en-US" sz="2000" b="1" dirty="0"/>
              <a:t>学生知识架构示例</a:t>
            </a:r>
          </a:p>
        </p:txBody>
      </p:sp>
      <p:pic>
        <p:nvPicPr>
          <p:cNvPr id="3" name="图片 2" descr="毛邓1.jpg"/>
          <p:cNvPicPr>
            <a:picLocks noChangeAspect="1"/>
          </p:cNvPicPr>
          <p:nvPr/>
        </p:nvPicPr>
        <p:blipFill>
          <a:blip r:embed="rId2" cstate="print"/>
          <a:srcRect l="1963" t="9051" r="9051" b="3801"/>
          <a:stretch>
            <a:fillRect/>
          </a:stretch>
        </p:blipFill>
        <p:spPr>
          <a:xfrm>
            <a:off x="1703512" y="620688"/>
            <a:ext cx="8136904" cy="5976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邓江胡习2.jpg"/>
          <p:cNvPicPr>
            <a:picLocks noChangeAspect="1"/>
          </p:cNvPicPr>
          <p:nvPr/>
        </p:nvPicPr>
        <p:blipFill>
          <a:blip r:embed="rId2" cstate="print"/>
          <a:srcRect l="2750" t="2751" r="5113" b="6951"/>
          <a:stretch>
            <a:fillRect/>
          </a:stretch>
        </p:blipFill>
        <p:spPr>
          <a:xfrm>
            <a:off x="1919536" y="188640"/>
            <a:ext cx="8424936" cy="5832648"/>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4367808" y="6093296"/>
            <a:ext cx="352839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a:t>按照人物构建</a:t>
            </a:r>
            <a:r>
              <a:rPr lang="en-US" altLang="zh-CN" dirty="0"/>
              <a:t>——</a:t>
            </a:r>
            <a:r>
              <a:rPr lang="zh-CN" altLang="en-US" dirty="0"/>
              <a:t>邓江胡习</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18世纪阶段特征1.jpg"/>
          <p:cNvPicPr>
            <a:picLocks noChangeAspect="1"/>
          </p:cNvPicPr>
          <p:nvPr/>
        </p:nvPicPr>
        <p:blipFill>
          <a:blip r:embed="rId2" cstate="print"/>
          <a:stretch>
            <a:fillRect/>
          </a:stretch>
        </p:blipFill>
        <p:spPr>
          <a:xfrm rot="10800000">
            <a:off x="1703512" y="332656"/>
            <a:ext cx="3960440" cy="5184576"/>
          </a:xfrm>
          <a:prstGeom prst="rect">
            <a:avLst/>
          </a:prstGeom>
        </p:spPr>
      </p:pic>
      <p:sp>
        <p:nvSpPr>
          <p:cNvPr id="3" name="TextBox 2"/>
          <p:cNvSpPr txBox="1"/>
          <p:nvPr/>
        </p:nvSpPr>
        <p:spPr>
          <a:xfrm>
            <a:off x="2279576" y="6084004"/>
            <a:ext cx="273630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a:t>14-18</a:t>
            </a:r>
            <a:r>
              <a:rPr lang="zh-CN" altLang="en-US" dirty="0"/>
              <a:t>世纪的阶段特征</a:t>
            </a:r>
          </a:p>
        </p:txBody>
      </p:sp>
      <p:pic>
        <p:nvPicPr>
          <p:cNvPr id="4" name="图片 3" descr="毛泽东1.jpg"/>
          <p:cNvPicPr>
            <a:picLocks noChangeAspect="1"/>
          </p:cNvPicPr>
          <p:nvPr/>
        </p:nvPicPr>
        <p:blipFill>
          <a:blip r:embed="rId3" cstate="print"/>
          <a:srcRect l="2711" t="2751" r="4890" b="3801"/>
          <a:stretch>
            <a:fillRect/>
          </a:stretch>
        </p:blipFill>
        <p:spPr>
          <a:xfrm>
            <a:off x="5915472" y="188640"/>
            <a:ext cx="4573016" cy="5472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6456040" y="6093296"/>
            <a:ext cx="352839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a:t>按照人物构建</a:t>
            </a:r>
            <a:r>
              <a:rPr lang="en-US" altLang="zh-CN" dirty="0"/>
              <a:t>——</a:t>
            </a:r>
            <a:r>
              <a:rPr lang="zh-CN" altLang="en-US" dirty="0"/>
              <a:t>毛泽东探索</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10312" y="3958151"/>
            <a:ext cx="9134856" cy="2245360"/>
          </a:xfrm>
          <a:prstGeom prst="rect">
            <a:avLst/>
          </a:prstGeom>
          <a:solidFill>
            <a:srgbClr val="FFC000"/>
          </a:solidFill>
          <a:ln w="28575">
            <a:solidFill>
              <a:srgbClr val="2D2DFF"/>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lightRig rig="threePt" dir="t"/>
            </a:scene3d>
          </a:bodyPr>
          <a:lstStyle/>
          <a:p>
            <a:pPr indent="304800"/>
            <a:r>
              <a:rPr lang="zh-CN" altLang="en-US"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en-US" alt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2020</a:t>
            </a:r>
            <a:r>
              <a:rPr lang="zh-CN" altLang="en-US"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修订版）</a:t>
            </a:r>
            <a:r>
              <a:rPr 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新课标指导思想：以马克思列宁主义、毛泽东思想、邓小平理论、“三个代表”重要思想、科学发展观、习近平新时代中国特色社会主义思想为指导，</a:t>
            </a:r>
            <a:r>
              <a:rPr lang="en-US"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深入贯彻党的十八大、十九大精神，落实全国教育大会精神，全面贯彻党的教育方针，落实立德树人根本任务，发展素质教育，推进教育公平，以社会主义核心价值观统领课程改革，着力提升课程思想性、科学性、时代性、系统性、指导性，推动人才培养模式的改革创新，</a:t>
            </a:r>
            <a:r>
              <a:rPr lang="en-US"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培养德智体美</a:t>
            </a:r>
            <a:r>
              <a:rPr lang="zh-CN" sz="20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劳</a:t>
            </a:r>
            <a:r>
              <a:rPr 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全面发展的</a:t>
            </a:r>
            <a:r>
              <a:rPr lang="zh-CN" sz="20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社会主义建设者和接班人。</a:t>
            </a:r>
            <a:endParaRPr lang="zh-CN" altLang="en-US" sz="20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5" name="文本框 4"/>
          <p:cNvSpPr txBox="1"/>
          <p:nvPr/>
        </p:nvSpPr>
        <p:spPr>
          <a:xfrm>
            <a:off x="210312" y="1452977"/>
            <a:ext cx="9134856" cy="2245360"/>
          </a:xfrm>
          <a:prstGeom prst="rect">
            <a:avLst/>
          </a:prstGeom>
          <a:solidFill>
            <a:srgbClr val="FFC000"/>
          </a:solidFill>
          <a:ln w="28575">
            <a:solidFill>
              <a:srgbClr val="2D2DFF"/>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lightRig rig="threePt" dir="t"/>
            </a:scene3d>
          </a:bodyPr>
          <a:lstStyle/>
          <a:p>
            <a:pPr indent="304800"/>
            <a:r>
              <a:rPr lang="zh-CN" altLang="en-US"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前言）</a:t>
            </a:r>
            <a:r>
              <a:rPr lang="zh-CN" sz="20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坚持党的领导，坚持社会主义办学方向，充分体现马克思主义的指导地位和基本立场，充分反映习近平新时代中国特色社会主义思想，有机融入坚持和发展中国特色社会主义、培育和践行社会主义核心价值观的基本内容和要求，</a:t>
            </a:r>
            <a:r>
              <a:rPr 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继承和弘扬中华优秀传统文化、革命文化，发展社会主义先进文化，加强法治意识、国家安全、民族团结、生态文明和海洋权益等方面的教育，培养良好政治素质、道德品质和健全人格，使学生</a:t>
            </a:r>
            <a:r>
              <a:rPr lang="zh-CN" sz="2000" b="1" u="none" dirty="0">
                <a:solidFill>
                  <a:srgbClr val="2D2D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坚定中国特色社会主义道路自信、理论自信、制度自信和文化自信</a:t>
            </a:r>
            <a:r>
              <a:rPr lang="zh-CN" sz="2000" b="1" u="none" dirty="0">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，引导学生形成正确的世界观、人生观、价值观。</a:t>
            </a:r>
          </a:p>
        </p:txBody>
      </p:sp>
      <p:sp>
        <p:nvSpPr>
          <p:cNvPr id="10" name="标题 9"/>
          <p:cNvSpPr txBox="1">
            <a:spLocks noGrp="1"/>
          </p:cNvSpPr>
          <p:nvPr>
            <p:ph type="title"/>
          </p:nvPr>
        </p:nvSpPr>
        <p:spPr>
          <a:xfrm>
            <a:off x="589026" y="245263"/>
            <a:ext cx="6607302" cy="867930"/>
          </a:xfrm>
          <a:prstGeom prst="rect">
            <a:avLst/>
          </a:prstGeom>
          <a:solidFill>
            <a:srgbClr val="FF0000"/>
          </a:solidFill>
          <a:ln w="28575">
            <a:solidFill>
              <a:schemeClr val="tx1"/>
            </a:solidFill>
          </a:ln>
        </p:spPr>
        <p:txBody>
          <a:bodyPr wrap="square" rtlCol="0">
            <a:spAutoFit/>
          </a:bodyPr>
          <a:lstStyle/>
          <a:p>
            <a:pPr algn="ctr"/>
            <a:r>
              <a:rPr lang="en-US" altLang="zh-CN" sz="2800" b="1" dirty="0">
                <a:solidFill>
                  <a:srgbClr val="2D2DFF"/>
                </a:solidFill>
                <a:latin typeface="+mj-ea"/>
                <a:ea typeface="+mj-ea"/>
              </a:rPr>
              <a:t>2020</a:t>
            </a:r>
            <a:r>
              <a:rPr lang="zh-CN" altLang="en-US" sz="2800" b="1" dirty="0">
                <a:solidFill>
                  <a:srgbClr val="2D2DFF"/>
                </a:solidFill>
                <a:latin typeface="+mj-ea"/>
                <a:ea typeface="+mj-ea"/>
              </a:rPr>
              <a:t>修订版课标</a:t>
            </a:r>
            <a:br>
              <a:rPr lang="en-US" altLang="zh-CN" sz="2800" b="1" dirty="0">
                <a:solidFill>
                  <a:srgbClr val="2D2DFF"/>
                </a:solidFill>
                <a:latin typeface="+mj-ea"/>
                <a:ea typeface="+mj-ea"/>
              </a:rPr>
            </a:br>
            <a:r>
              <a:rPr lang="zh-CN" altLang="en-US" sz="2800" b="1" dirty="0">
                <a:solidFill>
                  <a:srgbClr val="2D2DFF"/>
                </a:solidFill>
                <a:latin typeface="+mj-ea"/>
                <a:ea typeface="+mj-ea"/>
              </a:rPr>
              <a:t>首要特点：强调坚持正确的政治方向</a:t>
            </a:r>
          </a:p>
        </p:txBody>
      </p:sp>
      <p:pic>
        <p:nvPicPr>
          <p:cNvPr id="13" name="图片 12" descr="pifeng"/>
          <p:cNvPicPr>
            <a:picLocks noChangeAspect="1"/>
          </p:cNvPicPr>
          <p:nvPr/>
        </p:nvPicPr>
        <p:blipFill>
          <a:blip r:embed="rId2">
            <a:lum bright="-18000" contrast="12000"/>
          </a:blip>
          <a:stretch>
            <a:fillRect/>
          </a:stretch>
        </p:blipFill>
        <p:spPr>
          <a:xfrm>
            <a:off x="9454896" y="245263"/>
            <a:ext cx="2526792" cy="3101442"/>
          </a:xfrm>
          <a:prstGeom prst="rect">
            <a:avLst/>
          </a:prstGeom>
          <a:ln w="28575">
            <a:solidFill>
              <a:srgbClr val="2D2DFF"/>
            </a:solidFill>
          </a:ln>
        </p:spPr>
      </p:pic>
      <p:pic>
        <p:nvPicPr>
          <p:cNvPr id="14" name="图片 13" descr="qianyan"/>
          <p:cNvPicPr>
            <a:picLocks noChangeAspect="1"/>
          </p:cNvPicPr>
          <p:nvPr/>
        </p:nvPicPr>
        <p:blipFill>
          <a:blip r:embed="rId3">
            <a:lum bright="-36000" contrast="48000"/>
          </a:blip>
          <a:stretch>
            <a:fillRect/>
          </a:stretch>
        </p:blipFill>
        <p:spPr>
          <a:xfrm>
            <a:off x="9454896" y="3448476"/>
            <a:ext cx="2526792" cy="3266121"/>
          </a:xfrm>
          <a:prstGeom prst="rect">
            <a:avLst/>
          </a:prstGeom>
          <a:ln w="44450">
            <a:solidFill>
              <a:srgbClr val="4831D3"/>
            </a:solidFill>
          </a:ln>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18世纪特征2.jpg"/>
          <p:cNvPicPr>
            <a:picLocks noChangeAspect="1"/>
          </p:cNvPicPr>
          <p:nvPr/>
        </p:nvPicPr>
        <p:blipFill>
          <a:blip r:embed="rId2" cstate="print"/>
          <a:srcRect l="3937" t="8001" r="3538" b="13251"/>
          <a:stretch>
            <a:fillRect/>
          </a:stretch>
        </p:blipFill>
        <p:spPr>
          <a:xfrm>
            <a:off x="1847528" y="260648"/>
            <a:ext cx="8460432" cy="54006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2"/>
          <p:cNvSpPr txBox="1"/>
          <p:nvPr/>
        </p:nvSpPr>
        <p:spPr>
          <a:xfrm>
            <a:off x="3791744" y="6021289"/>
            <a:ext cx="4968552" cy="461665"/>
          </a:xfrm>
          <a:prstGeom prst="rect">
            <a:avLst/>
          </a:prstGeom>
          <a:solidFill>
            <a:schemeClr val="accent2"/>
          </a:solidFill>
        </p:spPr>
        <p:txBody>
          <a:bodyPr wrap="square" rtlCol="0">
            <a:spAutoFit/>
          </a:bodyPr>
          <a:lstStyle/>
          <a:p>
            <a:r>
              <a:rPr lang="en-US" altLang="zh-CN" sz="2400" b="1" dirty="0"/>
              <a:t>14-18</a:t>
            </a:r>
            <a:r>
              <a:rPr lang="zh-CN" altLang="en-US" sz="2400" b="1" dirty="0"/>
              <a:t>世纪世界史阶段特征式构建</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927985" y="3429000"/>
            <a:ext cx="6400800" cy="1752600"/>
          </a:xfrm>
        </p:spPr>
        <p:style>
          <a:lnRef idx="2">
            <a:schemeClr val="accent3">
              <a:shade val="50000"/>
            </a:schemeClr>
          </a:lnRef>
          <a:fillRef idx="1">
            <a:schemeClr val="accent3"/>
          </a:fillRef>
          <a:effectRef idx="0">
            <a:schemeClr val="accent3"/>
          </a:effectRef>
          <a:fontRef idx="minor">
            <a:schemeClr val="lt1"/>
          </a:fontRef>
        </p:style>
        <p:txBody>
          <a:bodyPr/>
          <a:lstStyle/>
          <a:p>
            <a:pPr>
              <a:lnSpc>
                <a:spcPct val="130000"/>
              </a:lnSpc>
            </a:pPr>
            <a:r>
              <a:rPr lang="zh-CN" altLang="en-US" sz="3600" dirty="0">
                <a:solidFill>
                  <a:srgbClr val="2106E8"/>
                </a:solidFill>
                <a:latin typeface="微软雅黑" panose="020B0503020204020204" pitchFamily="34" charset="-122"/>
                <a:ea typeface="微软雅黑" panose="020B0503020204020204" pitchFamily="34" charset="-122"/>
              </a:rPr>
              <a:t>主题  英国君主立宪制确立</a:t>
            </a:r>
          </a:p>
          <a:p>
            <a:pPr>
              <a:lnSpc>
                <a:spcPct val="130000"/>
              </a:lnSpc>
            </a:pPr>
            <a:r>
              <a:rPr lang="zh-CN" altLang="en-US" sz="3600" dirty="0">
                <a:solidFill>
                  <a:srgbClr val="2106E8"/>
                </a:solidFill>
                <a:latin typeface="微软雅黑" panose="020B0503020204020204" pitchFamily="34" charset="-122"/>
                <a:ea typeface="微软雅黑" panose="020B0503020204020204" pitchFamily="34" charset="-122"/>
              </a:rPr>
              <a:t>示例</a:t>
            </a:r>
          </a:p>
        </p:txBody>
      </p:sp>
      <p:sp>
        <p:nvSpPr>
          <p:cNvPr id="4" name="文本框 3">
            <a:extLst>
              <a:ext uri="{FF2B5EF4-FFF2-40B4-BE49-F238E27FC236}">
                <a16:creationId xmlns:a16="http://schemas.microsoft.com/office/drawing/2014/main" id="{7D8264EF-CF58-E542-F9AC-0508F1B47793}"/>
              </a:ext>
            </a:extLst>
          </p:cNvPr>
          <p:cNvSpPr txBox="1"/>
          <p:nvPr/>
        </p:nvSpPr>
        <p:spPr>
          <a:xfrm>
            <a:off x="2573565" y="2149249"/>
            <a:ext cx="7109639" cy="646331"/>
          </a:xfrm>
          <a:prstGeom prst="rect">
            <a:avLst/>
          </a:prstGeom>
          <a:solidFill>
            <a:srgbClr val="FF0000"/>
          </a:solidFill>
          <a:ln>
            <a:solidFill>
              <a:srgbClr val="2D2DFF"/>
            </a:solidFill>
          </a:ln>
        </p:spPr>
        <p:style>
          <a:lnRef idx="1">
            <a:schemeClr val="accent2"/>
          </a:lnRef>
          <a:fillRef idx="2">
            <a:schemeClr val="accent2"/>
          </a:fillRef>
          <a:effectRef idx="1">
            <a:schemeClr val="accent2"/>
          </a:effectRef>
          <a:fontRef idx="minor">
            <a:schemeClr val="dk1"/>
          </a:fontRef>
        </p:style>
        <p:txBody>
          <a:bodyPr wrap="none" rtlCol="0" anchor="t">
            <a:spAutoFit/>
          </a:bodyPr>
          <a:lstStyle/>
          <a:p>
            <a:r>
              <a:rPr lang="zh-CN" altLang="en-US" sz="3600" b="1" dirty="0">
                <a:solidFill>
                  <a:schemeClr val="tx1"/>
                </a:solidFill>
                <a:latin typeface="微软雅黑" panose="020B0503020204020204" charset="-122"/>
                <a:ea typeface="微软雅黑" panose="020B0503020204020204" charset="-122"/>
              </a:rPr>
              <a:t>四、密接高考试题，培育核心素养</a:t>
            </a:r>
            <a:endParaRPr lang="zh-CN" altLang="en-US" sz="3600" b="1" dirty="0">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87236" y="739942"/>
            <a:ext cx="8229600" cy="754121"/>
          </a:xfrm>
          <a:solidFill>
            <a:srgbClr val="FF0000"/>
          </a:solidFill>
          <a:ln w="28575">
            <a:solidFill>
              <a:srgbClr val="2D2DFF"/>
            </a:solidFill>
          </a:ln>
        </p:spPr>
        <p:txBody>
          <a:bodyPr>
            <a:normAutofit fontScale="90000"/>
            <a:scene3d>
              <a:camera prst="orthographicFront"/>
              <a:lightRig rig="threePt" dir="t"/>
            </a:scene3d>
          </a:bodyPr>
          <a:lstStyle/>
          <a:p>
            <a:r>
              <a:rPr lang="zh-CN" altLang="en-US"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华文行楷" panose="02010800040101010101" pitchFamily="2" charset="-122"/>
                <a:ea typeface="华文行楷" panose="02010800040101010101" pitchFamily="2" charset="-122"/>
                <a:cs typeface="华文行楷" panose="02010800040101010101" pitchFamily="2" charset="-122"/>
              </a:rPr>
              <a:t>资本主义民主政治</a:t>
            </a:r>
            <a:r>
              <a:rPr lang="en-US" altLang="zh-CN"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华文行楷" panose="02010800040101010101" pitchFamily="2" charset="-122"/>
                <a:ea typeface="华文行楷" panose="02010800040101010101" pitchFamily="2" charset="-122"/>
                <a:cs typeface="华文行楷" panose="02010800040101010101" pitchFamily="2" charset="-122"/>
              </a:rPr>
              <a:t>——</a:t>
            </a:r>
            <a:r>
              <a:rPr lang="zh-CN" altLang="en-US"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华文行楷" panose="02010800040101010101" pitchFamily="2" charset="-122"/>
                <a:ea typeface="华文行楷" panose="02010800040101010101" pitchFamily="2" charset="-122"/>
                <a:cs typeface="华文行楷" panose="02010800040101010101" pitchFamily="2" charset="-122"/>
              </a:rPr>
              <a:t>英国模式</a:t>
            </a:r>
          </a:p>
        </p:txBody>
      </p:sp>
      <p:sp>
        <p:nvSpPr>
          <p:cNvPr id="3" name="TextBox 2"/>
          <p:cNvSpPr txBox="1"/>
          <p:nvPr/>
        </p:nvSpPr>
        <p:spPr>
          <a:xfrm>
            <a:off x="440872" y="1625707"/>
            <a:ext cx="10335985" cy="424731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000" b="1" dirty="0">
                <a:solidFill>
                  <a:srgbClr val="2D2DFF"/>
                </a:solidFill>
              </a:rPr>
              <a:t>考查英国君主立宪制确立、完善  （高考知识点）</a:t>
            </a:r>
            <a:endParaRPr lang="en-US" altLang="zh-CN" sz="2000" b="1" dirty="0">
              <a:solidFill>
                <a:srgbClr val="2D2DFF"/>
              </a:solidFill>
            </a:endParaRPr>
          </a:p>
          <a:p>
            <a:r>
              <a:rPr lang="en-US" altLang="zh-CN" b="1" dirty="0">
                <a:solidFill>
                  <a:srgbClr val="2D2DFF"/>
                </a:solidFill>
              </a:rPr>
              <a:t>1</a:t>
            </a:r>
            <a:r>
              <a:rPr lang="zh-CN" altLang="zh-CN" b="1" dirty="0">
                <a:solidFill>
                  <a:srgbClr val="2D2DFF"/>
                </a:solidFill>
              </a:rPr>
              <a:t>．</a:t>
            </a:r>
            <a:r>
              <a:rPr lang="zh-CN" altLang="en-US" b="1" dirty="0">
                <a:solidFill>
                  <a:srgbClr val="2D2DFF"/>
                </a:solidFill>
              </a:rPr>
              <a:t>背景</a:t>
            </a:r>
            <a:r>
              <a:rPr lang="zh-CN" altLang="en-US" b="1" dirty="0"/>
              <a:t>：</a:t>
            </a:r>
            <a:r>
              <a:rPr lang="zh-CN" altLang="zh-CN" b="1" dirty="0"/>
              <a:t>命题点：</a:t>
            </a:r>
            <a:r>
              <a:rPr lang="zh-CN" altLang="zh-CN" b="1" dirty="0">
                <a:solidFill>
                  <a:srgbClr val="2D2DFF"/>
                </a:solidFill>
              </a:rPr>
              <a:t>英国的宗教改革</a:t>
            </a:r>
            <a:r>
              <a:rPr lang="zh-CN" altLang="en-US" b="1" dirty="0">
                <a:solidFill>
                  <a:srgbClr val="2D2DFF"/>
                </a:solidFill>
              </a:rPr>
              <a:t>、</a:t>
            </a:r>
            <a:r>
              <a:rPr lang="zh-CN" altLang="zh-CN" b="1" dirty="0">
                <a:solidFill>
                  <a:srgbClr val="2D2DFF"/>
                </a:solidFill>
                <a:sym typeface="+mn-ea"/>
              </a:rPr>
              <a:t>英国早期殖民扩张</a:t>
            </a:r>
            <a:r>
              <a:rPr lang="zh-CN" altLang="en-US" b="1" dirty="0">
                <a:solidFill>
                  <a:srgbClr val="2D2DFF"/>
                </a:solidFill>
                <a:sym typeface="+mn-ea"/>
              </a:rPr>
              <a:t>（特许贸易公司</a:t>
            </a:r>
            <a:r>
              <a:rPr lang="en-US" altLang="zh-CN" dirty="0">
                <a:solidFill>
                  <a:srgbClr val="2D2DFF"/>
                </a:solidFill>
              </a:rPr>
              <a:t>2021</a:t>
            </a:r>
            <a:r>
              <a:rPr lang="zh-CN" altLang="en-US" dirty="0">
                <a:solidFill>
                  <a:srgbClr val="2D2DFF"/>
                </a:solidFill>
              </a:rPr>
              <a:t>全国）</a:t>
            </a:r>
            <a:endParaRPr lang="zh-CN" altLang="zh-CN" dirty="0">
              <a:solidFill>
                <a:srgbClr val="2D2DFF"/>
              </a:solidFill>
            </a:endParaRPr>
          </a:p>
          <a:p>
            <a:r>
              <a:rPr lang="zh-CN" altLang="en-US" dirty="0"/>
              <a:t>试题：宗教改革→</a:t>
            </a:r>
            <a:r>
              <a:rPr lang="zh-CN" altLang="en-US" b="1" dirty="0"/>
              <a:t>国王以国教强化专制</a:t>
            </a:r>
            <a:r>
              <a:rPr lang="zh-CN" altLang="en-US" dirty="0"/>
              <a:t>→ 导致革命成为资产阶级革命的背景</a:t>
            </a:r>
            <a:endParaRPr lang="en-US" altLang="zh-CN" dirty="0"/>
          </a:p>
          <a:p>
            <a:r>
              <a:rPr lang="en-US" altLang="zh-CN" b="1" dirty="0">
                <a:solidFill>
                  <a:srgbClr val="2D2DFF"/>
                </a:solidFill>
              </a:rPr>
              <a:t>2.</a:t>
            </a:r>
            <a:r>
              <a:rPr lang="zh-CN" altLang="en-US" b="1" dirty="0">
                <a:solidFill>
                  <a:srgbClr val="2D2DFF"/>
                </a:solidFill>
              </a:rPr>
              <a:t>前提：</a:t>
            </a:r>
            <a:r>
              <a:rPr lang="zh-CN" altLang="en-US" b="1" dirty="0"/>
              <a:t>光</a:t>
            </a:r>
            <a:r>
              <a:rPr lang="zh-CN" altLang="en-US" b="1" dirty="0">
                <a:solidFill>
                  <a:srgbClr val="2D2DFF"/>
                </a:solidFill>
              </a:rPr>
              <a:t>荣革命（</a:t>
            </a:r>
            <a:r>
              <a:rPr lang="en-US" altLang="zh-CN" b="1" dirty="0">
                <a:solidFill>
                  <a:srgbClr val="2D2DFF"/>
                </a:solidFill>
              </a:rPr>
              <a:t>2020</a:t>
            </a:r>
            <a:r>
              <a:rPr lang="zh-CN" altLang="en-US" b="1" dirty="0">
                <a:solidFill>
                  <a:srgbClr val="2D2DFF"/>
                </a:solidFill>
              </a:rPr>
              <a:t>浙江）</a:t>
            </a:r>
            <a:r>
              <a:rPr lang="zh-CN" altLang="en-US" dirty="0"/>
              <a:t>：政治文明视角的深层意义→促进君主立宪制；</a:t>
            </a:r>
            <a:endParaRPr lang="en-US" altLang="zh-CN" dirty="0"/>
          </a:p>
          <a:p>
            <a:r>
              <a:rPr lang="zh-CN" altLang="en-US" dirty="0"/>
              <a:t>通常：光荣革命→革命胜利的标志、议会掌权</a:t>
            </a:r>
            <a:endParaRPr lang="en-US" altLang="zh-CN" dirty="0"/>
          </a:p>
          <a:p>
            <a:r>
              <a:rPr lang="zh-CN" altLang="en-US" dirty="0"/>
              <a:t>试题：光荣革命→政治文明视角因果推进：促进君主立宪制</a:t>
            </a:r>
            <a:endParaRPr lang="en-US" altLang="zh-CN" dirty="0"/>
          </a:p>
          <a:p>
            <a:r>
              <a:rPr lang="en-US" altLang="zh-CN" b="1" dirty="0">
                <a:solidFill>
                  <a:srgbClr val="2D2DFF"/>
                </a:solidFill>
              </a:rPr>
              <a:t>3.</a:t>
            </a:r>
            <a:r>
              <a:rPr lang="zh-CN" altLang="en-US" b="1" dirty="0">
                <a:solidFill>
                  <a:srgbClr val="2D2DFF"/>
                </a:solidFill>
              </a:rPr>
              <a:t>结果：君主立宪制确立</a:t>
            </a:r>
            <a:r>
              <a:rPr lang="zh-CN" altLang="en-US" b="1" dirty="0">
                <a:solidFill>
                  <a:srgbClr val="2D2DFF"/>
                </a:solidFill>
                <a:sym typeface="Wingdings" panose="05000000000000000000" pitchFamily="2" charset="2"/>
              </a:rPr>
              <a:t>（</a:t>
            </a:r>
            <a:r>
              <a:rPr lang="en-US" altLang="zh-CN" b="1" dirty="0">
                <a:solidFill>
                  <a:srgbClr val="2D2DFF"/>
                </a:solidFill>
              </a:rPr>
              <a:t>2016·</a:t>
            </a:r>
            <a:r>
              <a:rPr lang="zh-CN" altLang="zh-CN" b="1" dirty="0">
                <a:solidFill>
                  <a:srgbClr val="2D2DFF"/>
                </a:solidFill>
              </a:rPr>
              <a:t>全国卷</a:t>
            </a:r>
            <a:r>
              <a:rPr lang="en-US" altLang="zh-CN" b="1" dirty="0">
                <a:solidFill>
                  <a:srgbClr val="2D2DFF"/>
                </a:solidFill>
              </a:rPr>
              <a:t>Ⅰ</a:t>
            </a:r>
            <a:r>
              <a:rPr lang="zh-CN" altLang="en-US" b="1" dirty="0">
                <a:solidFill>
                  <a:srgbClr val="2D2DFF"/>
                </a:solidFill>
              </a:rPr>
              <a:t>）</a:t>
            </a:r>
            <a:endParaRPr lang="en-US" altLang="zh-CN" b="1" dirty="0">
              <a:solidFill>
                <a:srgbClr val="2D2DFF"/>
              </a:solidFill>
            </a:endParaRPr>
          </a:p>
          <a:p>
            <a:r>
              <a:rPr lang="zh-CN" altLang="en-US" dirty="0"/>
              <a:t>通常：</a:t>
            </a:r>
            <a:r>
              <a:rPr lang="en-US" altLang="zh-CN" dirty="0"/>
              <a:t>《</a:t>
            </a:r>
            <a:r>
              <a:rPr lang="zh-CN" altLang="en-US" dirty="0"/>
              <a:t>权利法案</a:t>
            </a:r>
            <a:r>
              <a:rPr lang="en-US" altLang="zh-CN" dirty="0"/>
              <a:t>》</a:t>
            </a:r>
            <a:r>
              <a:rPr lang="zh-CN" altLang="en-US" dirty="0"/>
              <a:t>确立议会高于王权原则，标志君主立宪制确立</a:t>
            </a:r>
            <a:endParaRPr lang="en-US" altLang="zh-CN" dirty="0"/>
          </a:p>
          <a:p>
            <a:r>
              <a:rPr lang="zh-CN" altLang="en-US" dirty="0"/>
              <a:t>考试试题：</a:t>
            </a:r>
            <a:r>
              <a:rPr lang="en-US" altLang="zh-CN" dirty="0"/>
              <a:t> 1702</a:t>
            </a:r>
            <a:r>
              <a:rPr lang="zh-CN" altLang="zh-CN" dirty="0"/>
              <a:t>年威廉三世去世</a:t>
            </a:r>
            <a:r>
              <a:rPr lang="zh-CN" altLang="en-US" dirty="0"/>
              <a:t>即位的</a:t>
            </a:r>
            <a:r>
              <a:rPr lang="zh-CN" altLang="zh-CN" dirty="0"/>
              <a:t>安妮女王</a:t>
            </a:r>
            <a:r>
              <a:rPr lang="zh-CN" altLang="en-US" dirty="0"/>
              <a:t>干预议会，撤职内阁大臣。这打破思维定势，考查责任内阁制形成的曲折性，君主立宪制还不完善。对过程认识的辩证思维。</a:t>
            </a:r>
            <a:endParaRPr lang="en-US" altLang="zh-CN" dirty="0"/>
          </a:p>
          <a:p>
            <a:r>
              <a:rPr lang="en-US" altLang="zh-CN" b="1" dirty="0">
                <a:solidFill>
                  <a:srgbClr val="2D2DFF"/>
                </a:solidFill>
              </a:rPr>
              <a:t>4.</a:t>
            </a:r>
            <a:r>
              <a:rPr lang="zh-CN" altLang="en-US" b="1" dirty="0">
                <a:solidFill>
                  <a:srgbClr val="2D2DFF"/>
                </a:solidFill>
              </a:rPr>
              <a:t>特征：持续改革</a:t>
            </a:r>
            <a:r>
              <a:rPr lang="en-US" altLang="zh-CN" b="1" dirty="0">
                <a:solidFill>
                  <a:srgbClr val="2D2DFF"/>
                </a:solidFill>
              </a:rPr>
              <a:t> </a:t>
            </a:r>
            <a:r>
              <a:rPr lang="zh-CN" altLang="en-US" b="1" dirty="0">
                <a:solidFill>
                  <a:srgbClr val="2D2DFF"/>
                </a:solidFill>
              </a:rPr>
              <a:t>不断完善</a:t>
            </a:r>
            <a:r>
              <a:rPr lang="en-US" altLang="zh-CN" b="1" dirty="0">
                <a:solidFill>
                  <a:srgbClr val="2D2DFF"/>
                </a:solidFill>
              </a:rPr>
              <a:t> (2015·</a:t>
            </a:r>
            <a:r>
              <a:rPr lang="zh-CN" altLang="zh-CN" b="1" dirty="0">
                <a:solidFill>
                  <a:srgbClr val="2D2DFF"/>
                </a:solidFill>
              </a:rPr>
              <a:t>全国卷</a:t>
            </a:r>
            <a:r>
              <a:rPr lang="en-US" altLang="zh-CN" b="1" dirty="0">
                <a:solidFill>
                  <a:srgbClr val="2D2DFF"/>
                </a:solidFill>
              </a:rPr>
              <a:t>Ⅰ)</a:t>
            </a:r>
          </a:p>
          <a:p>
            <a:r>
              <a:rPr lang="zh-CN" altLang="en-US" dirty="0"/>
              <a:t>通常：</a:t>
            </a:r>
            <a:r>
              <a:rPr lang="en-US" altLang="zh-CN" dirty="0"/>
              <a:t>18</a:t>
            </a:r>
            <a:r>
              <a:rPr lang="zh-CN" altLang="zh-CN" dirty="0"/>
              <a:t>世纪中叶</a:t>
            </a:r>
            <a:r>
              <a:rPr lang="zh-CN" altLang="en-US" dirty="0"/>
              <a:t>责任内阁制形成，议会掌握行政权，国王“统而不治”（国王无权）</a:t>
            </a:r>
            <a:endParaRPr lang="en-US" altLang="zh-CN" dirty="0"/>
          </a:p>
          <a:p>
            <a:r>
              <a:rPr lang="zh-CN" altLang="en-US" dirty="0"/>
              <a:t>试题：</a:t>
            </a:r>
            <a:r>
              <a:rPr lang="en-US" altLang="zh-CN" dirty="0"/>
              <a:t>18</a:t>
            </a:r>
            <a:r>
              <a:rPr lang="zh-CN" altLang="en-US" dirty="0"/>
              <a:t>世纪中叶，国王宣布战争与和平，议会参与。考查虽“统而不治”但还有一些名义上的权力。（考查国王有权）</a:t>
            </a:r>
            <a:endParaRPr lang="en-US" altLang="zh-CN" dirty="0"/>
          </a:p>
          <a:p>
            <a:endParaRPr lang="zh-CN" altLang="en-US" b="1" dirty="0"/>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AAD47A50-4761-423E-9DD7-72C80592DE8B}"/>
              </a:ext>
            </a:extLst>
          </p:cNvPr>
          <p:cNvSpPr txBox="1"/>
          <p:nvPr/>
        </p:nvSpPr>
        <p:spPr>
          <a:xfrm>
            <a:off x="1751331" y="2653432"/>
            <a:ext cx="1152525"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牛顿</a:t>
            </a:r>
          </a:p>
        </p:txBody>
      </p:sp>
      <p:sp>
        <p:nvSpPr>
          <p:cNvPr id="4" name="TextBox 5">
            <a:extLst>
              <a:ext uri="{FF2B5EF4-FFF2-40B4-BE49-F238E27FC236}">
                <a16:creationId xmlns:a16="http://schemas.microsoft.com/office/drawing/2014/main" id="{A89DE6B9-B23A-4079-B584-15F0B1C80327}"/>
              </a:ext>
            </a:extLst>
          </p:cNvPr>
          <p:cNvSpPr txBox="1"/>
          <p:nvPr/>
        </p:nvSpPr>
        <p:spPr>
          <a:xfrm>
            <a:off x="1751330" y="2293387"/>
            <a:ext cx="1151890"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国教</a:t>
            </a:r>
          </a:p>
        </p:txBody>
      </p:sp>
      <p:sp>
        <p:nvSpPr>
          <p:cNvPr id="5" name="TextBox 8">
            <a:extLst>
              <a:ext uri="{FF2B5EF4-FFF2-40B4-BE49-F238E27FC236}">
                <a16:creationId xmlns:a16="http://schemas.microsoft.com/office/drawing/2014/main" id="{048BB047-79F1-479B-812F-C7B272A40A28}"/>
              </a:ext>
            </a:extLst>
          </p:cNvPr>
          <p:cNvSpPr txBox="1"/>
          <p:nvPr/>
        </p:nvSpPr>
        <p:spPr>
          <a:xfrm>
            <a:off x="1751331" y="3877712"/>
            <a:ext cx="117538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英西战争</a:t>
            </a:r>
          </a:p>
        </p:txBody>
      </p:sp>
      <p:sp>
        <p:nvSpPr>
          <p:cNvPr id="6" name="TextBox 9">
            <a:extLst>
              <a:ext uri="{FF2B5EF4-FFF2-40B4-BE49-F238E27FC236}">
                <a16:creationId xmlns:a16="http://schemas.microsoft.com/office/drawing/2014/main" id="{B8720B9C-5D18-4689-AEC2-19A1DCF0FCE0}"/>
              </a:ext>
            </a:extLst>
          </p:cNvPr>
          <p:cNvSpPr txBox="1"/>
          <p:nvPr/>
        </p:nvSpPr>
        <p:spPr>
          <a:xfrm>
            <a:off x="3103245" y="1925087"/>
            <a:ext cx="1170940"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文艺复兴</a:t>
            </a:r>
          </a:p>
        </p:txBody>
      </p:sp>
      <p:sp>
        <p:nvSpPr>
          <p:cNvPr id="7" name="TextBox 10">
            <a:extLst>
              <a:ext uri="{FF2B5EF4-FFF2-40B4-BE49-F238E27FC236}">
                <a16:creationId xmlns:a16="http://schemas.microsoft.com/office/drawing/2014/main" id="{75CA7299-9CB8-41C6-8EA6-49AAB3EF6E21}"/>
              </a:ext>
            </a:extLst>
          </p:cNvPr>
          <p:cNvSpPr txBox="1"/>
          <p:nvPr/>
        </p:nvSpPr>
        <p:spPr>
          <a:xfrm>
            <a:off x="3103245" y="2654067"/>
            <a:ext cx="1170940"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科学革命</a:t>
            </a:r>
          </a:p>
        </p:txBody>
      </p:sp>
      <p:sp>
        <p:nvSpPr>
          <p:cNvPr id="8" name="TextBox 11">
            <a:extLst>
              <a:ext uri="{FF2B5EF4-FFF2-40B4-BE49-F238E27FC236}">
                <a16:creationId xmlns:a16="http://schemas.microsoft.com/office/drawing/2014/main" id="{4F362D59-C1CC-4EB3-8738-6E8FE18D461D}"/>
              </a:ext>
            </a:extLst>
          </p:cNvPr>
          <p:cNvSpPr txBox="1"/>
          <p:nvPr/>
        </p:nvSpPr>
        <p:spPr>
          <a:xfrm>
            <a:off x="3109823" y="2285132"/>
            <a:ext cx="1164362"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宗教改革</a:t>
            </a:r>
          </a:p>
        </p:txBody>
      </p:sp>
      <p:sp>
        <p:nvSpPr>
          <p:cNvPr id="9" name="TextBox 12">
            <a:extLst>
              <a:ext uri="{FF2B5EF4-FFF2-40B4-BE49-F238E27FC236}">
                <a16:creationId xmlns:a16="http://schemas.microsoft.com/office/drawing/2014/main" id="{8895A502-835F-4163-9247-70B904221B72}"/>
              </a:ext>
            </a:extLst>
          </p:cNvPr>
          <p:cNvSpPr txBox="1"/>
          <p:nvPr/>
        </p:nvSpPr>
        <p:spPr>
          <a:xfrm>
            <a:off x="3079751" y="3548782"/>
            <a:ext cx="1194435"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扩张资本</a:t>
            </a:r>
          </a:p>
        </p:txBody>
      </p:sp>
      <p:sp>
        <p:nvSpPr>
          <p:cNvPr id="10" name="TextBox 13">
            <a:extLst>
              <a:ext uri="{FF2B5EF4-FFF2-40B4-BE49-F238E27FC236}">
                <a16:creationId xmlns:a16="http://schemas.microsoft.com/office/drawing/2014/main" id="{52899634-BED3-483A-9BB4-1CB6A8C9CE82}"/>
              </a:ext>
            </a:extLst>
          </p:cNvPr>
          <p:cNvSpPr txBox="1"/>
          <p:nvPr/>
        </p:nvSpPr>
        <p:spPr>
          <a:xfrm>
            <a:off x="3073401" y="3877712"/>
            <a:ext cx="120078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争夺市场</a:t>
            </a:r>
          </a:p>
        </p:txBody>
      </p:sp>
      <p:sp>
        <p:nvSpPr>
          <p:cNvPr id="11" name="TextBox 6">
            <a:extLst>
              <a:ext uri="{FF2B5EF4-FFF2-40B4-BE49-F238E27FC236}">
                <a16:creationId xmlns:a16="http://schemas.microsoft.com/office/drawing/2014/main" id="{314C2A40-016F-4017-B952-DB259EBBBD2F}"/>
              </a:ext>
            </a:extLst>
          </p:cNvPr>
          <p:cNvSpPr txBox="1"/>
          <p:nvPr/>
        </p:nvSpPr>
        <p:spPr>
          <a:xfrm>
            <a:off x="1751330" y="3517032"/>
            <a:ext cx="1174750"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特许公司</a:t>
            </a:r>
          </a:p>
        </p:txBody>
      </p:sp>
      <p:sp>
        <p:nvSpPr>
          <p:cNvPr id="12" name="TextBox 5">
            <a:extLst>
              <a:ext uri="{FF2B5EF4-FFF2-40B4-BE49-F238E27FC236}">
                <a16:creationId xmlns:a16="http://schemas.microsoft.com/office/drawing/2014/main" id="{4C837B5C-CFBC-4F27-9A98-4FA662331CDE}"/>
              </a:ext>
            </a:extLst>
          </p:cNvPr>
          <p:cNvSpPr txBox="1"/>
          <p:nvPr/>
        </p:nvSpPr>
        <p:spPr>
          <a:xfrm>
            <a:off x="1751331" y="3052848"/>
            <a:ext cx="1132205" cy="30670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400" b="1" dirty="0"/>
              <a:t>霍布斯</a:t>
            </a:r>
            <a:r>
              <a:rPr lang="en-US" altLang="zh-CN" sz="1400" b="1" dirty="0"/>
              <a:t> </a:t>
            </a:r>
            <a:r>
              <a:rPr lang="zh-CN" altLang="en-US" sz="1400" b="1" dirty="0"/>
              <a:t>洛克</a:t>
            </a:r>
          </a:p>
        </p:txBody>
      </p:sp>
      <p:sp>
        <p:nvSpPr>
          <p:cNvPr id="13" name="TextBox 10">
            <a:extLst>
              <a:ext uri="{FF2B5EF4-FFF2-40B4-BE49-F238E27FC236}">
                <a16:creationId xmlns:a16="http://schemas.microsoft.com/office/drawing/2014/main" id="{F732E197-A46F-45BD-BEDB-F14F577B7AA5}"/>
              </a:ext>
            </a:extLst>
          </p:cNvPr>
          <p:cNvSpPr txBox="1"/>
          <p:nvPr/>
        </p:nvSpPr>
        <p:spPr>
          <a:xfrm>
            <a:off x="3092451" y="2991252"/>
            <a:ext cx="118173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思想启蒙</a:t>
            </a:r>
          </a:p>
        </p:txBody>
      </p:sp>
      <p:sp>
        <p:nvSpPr>
          <p:cNvPr id="14" name="TextBox 8">
            <a:extLst>
              <a:ext uri="{FF2B5EF4-FFF2-40B4-BE49-F238E27FC236}">
                <a16:creationId xmlns:a16="http://schemas.microsoft.com/office/drawing/2014/main" id="{68823C70-CA8C-46C2-8CC7-487DBFA87ED8}"/>
              </a:ext>
            </a:extLst>
          </p:cNvPr>
          <p:cNvSpPr txBox="1"/>
          <p:nvPr/>
        </p:nvSpPr>
        <p:spPr>
          <a:xfrm>
            <a:off x="1751330" y="4237757"/>
            <a:ext cx="1176020"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圈地运动</a:t>
            </a:r>
          </a:p>
        </p:txBody>
      </p:sp>
      <p:sp>
        <p:nvSpPr>
          <p:cNvPr id="15" name="TextBox 8">
            <a:extLst>
              <a:ext uri="{FF2B5EF4-FFF2-40B4-BE49-F238E27FC236}">
                <a16:creationId xmlns:a16="http://schemas.microsoft.com/office/drawing/2014/main" id="{0AD75DAB-315E-4810-8C2A-E85232F93689}"/>
              </a:ext>
            </a:extLst>
          </p:cNvPr>
          <p:cNvSpPr txBox="1"/>
          <p:nvPr/>
        </p:nvSpPr>
        <p:spPr>
          <a:xfrm>
            <a:off x="3072131" y="4221247"/>
            <a:ext cx="120205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solidFill>
                  <a:srgbClr val="FFFF00"/>
                </a:solidFill>
                <a:latin typeface="微软雅黑" panose="020B0503020204020204" pitchFamily="34" charset="-122"/>
                <a:ea typeface="微软雅黑" panose="020B0503020204020204" pitchFamily="34" charset="-122"/>
              </a:rPr>
              <a:t>劳力市场</a:t>
            </a:r>
          </a:p>
        </p:txBody>
      </p:sp>
      <p:graphicFrame>
        <p:nvGraphicFramePr>
          <p:cNvPr id="17" name="表格 17">
            <a:extLst>
              <a:ext uri="{FF2B5EF4-FFF2-40B4-BE49-F238E27FC236}">
                <a16:creationId xmlns:a16="http://schemas.microsoft.com/office/drawing/2014/main" id="{2D476917-6D1D-4ADE-B41E-6FCC395A9572}"/>
              </a:ext>
            </a:extLst>
          </p:cNvPr>
          <p:cNvGraphicFramePr>
            <a:graphicFrameLocks noGrp="1"/>
          </p:cNvGraphicFramePr>
          <p:nvPr/>
        </p:nvGraphicFramePr>
        <p:xfrm>
          <a:off x="5327110" y="202778"/>
          <a:ext cx="5113262" cy="4849118"/>
        </p:xfrm>
        <a:graphic>
          <a:graphicData uri="http://schemas.openxmlformats.org/drawingml/2006/table">
            <a:tbl>
              <a:tblPr firstRow="1" bandRow="1">
                <a:tableStyleId>{5C22544A-7EE6-4342-B048-85BDC9FD1C3A}</a:tableStyleId>
              </a:tblPr>
              <a:tblGrid>
                <a:gridCol w="1974474">
                  <a:extLst>
                    <a:ext uri="{9D8B030D-6E8A-4147-A177-3AD203B41FA5}">
                      <a16:colId xmlns:a16="http://schemas.microsoft.com/office/drawing/2014/main" val="2335670257"/>
                    </a:ext>
                  </a:extLst>
                </a:gridCol>
                <a:gridCol w="3138788">
                  <a:extLst>
                    <a:ext uri="{9D8B030D-6E8A-4147-A177-3AD203B41FA5}">
                      <a16:colId xmlns:a16="http://schemas.microsoft.com/office/drawing/2014/main" val="2487394956"/>
                    </a:ext>
                  </a:extLst>
                </a:gridCol>
              </a:tblGrid>
              <a:tr h="459998">
                <a:tc>
                  <a:txBody>
                    <a:bodyPr/>
                    <a:lstStyle/>
                    <a:p>
                      <a:r>
                        <a:rPr lang="en-US" altLang="zh-CN" sz="1600" dirty="0">
                          <a:solidFill>
                            <a:schemeClr val="tx1"/>
                          </a:solidFill>
                        </a:rPr>
                        <a:t>《</a:t>
                      </a:r>
                      <a:r>
                        <a:rPr lang="zh-CN" altLang="en-US" sz="1600" dirty="0">
                          <a:solidFill>
                            <a:schemeClr val="tx1"/>
                          </a:solidFill>
                        </a:rPr>
                        <a:t>大宪章</a:t>
                      </a:r>
                      <a:r>
                        <a:rPr lang="en-US" altLang="zh-CN" sz="1600" dirty="0">
                          <a:solidFill>
                            <a:schemeClr val="tx1"/>
                          </a:solidFill>
                        </a:rPr>
                        <a:t>》</a:t>
                      </a:r>
                      <a:r>
                        <a:rPr lang="zh-CN" altLang="en-US" sz="1600" dirty="0">
                          <a:solidFill>
                            <a:schemeClr val="tx1"/>
                          </a:solidFill>
                        </a:rPr>
                        <a:t>（</a:t>
                      </a:r>
                      <a:r>
                        <a:rPr lang="en-US" altLang="zh-CN" sz="1600" dirty="0">
                          <a:solidFill>
                            <a:schemeClr val="tx1"/>
                          </a:solidFill>
                        </a:rPr>
                        <a:t>1215</a:t>
                      </a:r>
                      <a:r>
                        <a:rPr lang="zh-CN" altLang="en-US" sz="1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zh-CN" altLang="en-US" sz="1600" dirty="0">
                          <a:solidFill>
                            <a:schemeClr val="tx1"/>
                          </a:solidFill>
                        </a:rPr>
                        <a:t>限制英国王权、保护贵族权力不受侵犯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699379688"/>
                  </a:ext>
                </a:extLst>
              </a:tr>
              <a:tr h="459998">
                <a:tc>
                  <a:txBody>
                    <a:bodyPr/>
                    <a:lstStyle/>
                    <a:p>
                      <a:r>
                        <a:rPr lang="zh-CN" altLang="en-US" sz="1600" b="1" dirty="0">
                          <a:solidFill>
                            <a:schemeClr val="tx1"/>
                          </a:solidFill>
                        </a:rPr>
                        <a:t>国教</a:t>
                      </a:r>
                      <a:r>
                        <a:rPr lang="zh-CN" altLang="en-US" sz="1600" dirty="0">
                          <a:solidFill>
                            <a:schemeClr val="tx1"/>
                          </a:solidFill>
                        </a:rPr>
                        <a:t>（</a:t>
                      </a:r>
                      <a:r>
                        <a:rPr lang="en-US" altLang="zh-CN" sz="1600" dirty="0">
                          <a:solidFill>
                            <a:schemeClr val="tx1"/>
                          </a:solidFill>
                        </a:rPr>
                        <a:t>1534</a:t>
                      </a:r>
                      <a:r>
                        <a:rPr lang="zh-CN" altLang="en-US" sz="1600" dirty="0">
                          <a:solidFill>
                            <a:schemeClr val="tx1"/>
                          </a:solidFill>
                        </a:rPr>
                        <a:t>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zh-CN" altLang="en-US" sz="1600" b="1" dirty="0">
                          <a:solidFill>
                            <a:schemeClr val="tx1"/>
                          </a:solidFill>
                        </a:rPr>
                        <a:t>英王为教会首脑，脱离罗马教廷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20989344"/>
                  </a:ext>
                </a:extLst>
              </a:tr>
              <a:tr h="653681">
                <a:tc>
                  <a:txBody>
                    <a:bodyPr/>
                    <a:lstStyle/>
                    <a:p>
                      <a:r>
                        <a:rPr lang="zh-CN" altLang="en-US" sz="1600" b="1" dirty="0">
                          <a:solidFill>
                            <a:schemeClr val="tx1"/>
                          </a:solidFill>
                        </a:rPr>
                        <a:t>霍布斯</a:t>
                      </a:r>
                      <a:r>
                        <a:rPr lang="zh-CN" altLang="en-US" sz="1600" dirty="0">
                          <a:solidFill>
                            <a:schemeClr val="tx1"/>
                          </a:solidFill>
                        </a:rPr>
                        <a:t>（</a:t>
                      </a:r>
                      <a:r>
                        <a:rPr lang="en-US" altLang="zh-CN" sz="1200" dirty="0">
                          <a:solidFill>
                            <a:schemeClr val="tx1"/>
                          </a:solidFill>
                        </a:rPr>
                        <a:t>1588-1679</a:t>
                      </a:r>
                      <a:r>
                        <a:rPr lang="zh-CN" altLang="en-US" sz="1200" dirty="0">
                          <a:solidFill>
                            <a:schemeClr val="tx1"/>
                          </a:solidFill>
                        </a:rPr>
                        <a:t>）</a:t>
                      </a:r>
                      <a:endParaRPr lang="en-US" altLang="zh-CN" sz="1600" dirty="0">
                        <a:solidFill>
                          <a:schemeClr val="tx1"/>
                        </a:solidFill>
                      </a:endParaRPr>
                    </a:p>
                    <a:p>
                      <a:r>
                        <a:rPr lang="zh-CN" altLang="en-US" sz="1600" b="1" dirty="0">
                          <a:solidFill>
                            <a:schemeClr val="tx1"/>
                          </a:solidFill>
                        </a:rPr>
                        <a:t>洛克</a:t>
                      </a:r>
                      <a:r>
                        <a:rPr lang="zh-CN" altLang="en-US" sz="1600" dirty="0">
                          <a:solidFill>
                            <a:schemeClr val="tx1"/>
                          </a:solidFill>
                        </a:rPr>
                        <a:t>（</a:t>
                      </a:r>
                      <a:r>
                        <a:rPr lang="en-US" altLang="zh-CN" sz="1600" dirty="0">
                          <a:solidFill>
                            <a:schemeClr val="tx1"/>
                          </a:solidFill>
                        </a:rPr>
                        <a:t>1632-1704</a:t>
                      </a:r>
                      <a:r>
                        <a:rPr lang="zh-CN" altLang="en-US" sz="1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zh-CN" altLang="en-US" sz="1600" b="1" dirty="0">
                          <a:solidFill>
                            <a:schemeClr val="tx1"/>
                          </a:solidFill>
                        </a:rPr>
                        <a:t>天赋人权、契约造国家。</a:t>
                      </a:r>
                      <a:endParaRPr lang="en-US" altLang="zh-CN" sz="1600" b="1" dirty="0">
                        <a:solidFill>
                          <a:schemeClr val="tx1"/>
                        </a:solidFill>
                      </a:endParaRPr>
                    </a:p>
                    <a:p>
                      <a:r>
                        <a:rPr lang="zh-CN" altLang="en-US" sz="1600" b="1" dirty="0">
                          <a:solidFill>
                            <a:schemeClr val="tx1"/>
                          </a:solidFill>
                        </a:rPr>
                        <a:t>君权源于人民；立法、行政外交分论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256931255"/>
                  </a:ext>
                </a:extLst>
              </a:tr>
              <a:tr h="459998">
                <a:tc>
                  <a:txBody>
                    <a:bodyPr/>
                    <a:lstStyle/>
                    <a:p>
                      <a:r>
                        <a:rPr lang="zh-CN" altLang="en-US" sz="1600" b="1" dirty="0">
                          <a:solidFill>
                            <a:schemeClr val="tx1"/>
                          </a:solidFill>
                        </a:rPr>
                        <a:t>莎士比亚</a:t>
                      </a:r>
                      <a:endParaRPr lang="en-US" altLang="zh-CN" sz="1600" b="1" dirty="0">
                        <a:solidFill>
                          <a:schemeClr val="tx1"/>
                        </a:solidFill>
                      </a:endParaRPr>
                    </a:p>
                    <a:p>
                      <a:r>
                        <a:rPr lang="zh-CN" altLang="en-US" sz="1200" dirty="0">
                          <a:solidFill>
                            <a:schemeClr val="tx1"/>
                          </a:solidFill>
                        </a:rPr>
                        <a:t>（</a:t>
                      </a:r>
                      <a:r>
                        <a:rPr lang="en-US" altLang="zh-CN" sz="1200" dirty="0">
                          <a:solidFill>
                            <a:schemeClr val="tx1"/>
                          </a:solidFill>
                        </a:rPr>
                        <a:t>1564-1616</a:t>
                      </a:r>
                      <a:r>
                        <a:rPr lang="zh-CN" altLang="en-US" sz="1200" dirty="0">
                          <a:solidFill>
                            <a:schemeClr val="tx1"/>
                          </a:solidFill>
                        </a:rPr>
                        <a:t>）</a:t>
                      </a:r>
                      <a:endParaRPr lang="zh-CN"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zh-CN" altLang="en-US" sz="1600" b="1" dirty="0">
                          <a:solidFill>
                            <a:schemeClr val="tx1"/>
                          </a:solidFill>
                        </a:rPr>
                        <a:t>歌颂人间友谊、人性的高尚与尊严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729523321"/>
                  </a:ext>
                </a:extLst>
              </a:tr>
              <a:tr h="283102">
                <a:tc>
                  <a:txBody>
                    <a:bodyPr/>
                    <a:lstStyle/>
                    <a:p>
                      <a:r>
                        <a:rPr lang="zh-CN" altLang="en-US" sz="1600" b="1" dirty="0">
                          <a:solidFill>
                            <a:schemeClr val="tx1"/>
                          </a:solidFill>
                        </a:rPr>
                        <a:t>牛顿</a:t>
                      </a:r>
                      <a:r>
                        <a:rPr lang="zh-CN" altLang="en-US" sz="1200" dirty="0">
                          <a:solidFill>
                            <a:schemeClr val="tx1"/>
                          </a:solidFill>
                        </a:rPr>
                        <a:t>（</a:t>
                      </a:r>
                      <a:r>
                        <a:rPr lang="en-US" altLang="zh-CN" sz="1200" dirty="0">
                          <a:solidFill>
                            <a:schemeClr val="tx1"/>
                          </a:solidFill>
                        </a:rPr>
                        <a:t>1642-1727</a:t>
                      </a:r>
                      <a:r>
                        <a:rPr lang="zh-CN" altLang="en-US" sz="1200" dirty="0">
                          <a:solidFill>
                            <a:schemeClr val="tx1"/>
                          </a:solidFill>
                        </a:rPr>
                        <a:t>）</a:t>
                      </a:r>
                      <a:endParaRPr lang="zh-CN"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altLang="zh-CN" sz="1600" b="1" dirty="0">
                          <a:solidFill>
                            <a:schemeClr val="tx1"/>
                          </a:solidFill>
                        </a:rPr>
                        <a:t>1687</a:t>
                      </a:r>
                      <a:r>
                        <a:rPr lang="zh-CN" altLang="en-US" sz="1600" b="1" dirty="0">
                          <a:solidFill>
                            <a:schemeClr val="tx1"/>
                          </a:solidFill>
                        </a:rPr>
                        <a:t>年牛顿力学体系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514138469"/>
                  </a:ext>
                </a:extLst>
              </a:tr>
              <a:tr h="459998">
                <a:tc>
                  <a:txBody>
                    <a:bodyPr/>
                    <a:lstStyle/>
                    <a:p>
                      <a:r>
                        <a:rPr lang="zh-CN" altLang="en-US" sz="1600" b="1" dirty="0">
                          <a:solidFill>
                            <a:schemeClr val="tx1"/>
                          </a:solidFill>
                        </a:rPr>
                        <a:t>特许商贸公司</a:t>
                      </a:r>
                      <a:r>
                        <a:rPr lang="zh-CN" altLang="en-US" sz="1600" dirty="0">
                          <a:solidFill>
                            <a:schemeClr val="tx1"/>
                          </a:solidFill>
                        </a:rPr>
                        <a:t>（</a:t>
                      </a:r>
                      <a:r>
                        <a:rPr lang="en-US" altLang="zh-CN" sz="1600" dirty="0">
                          <a:solidFill>
                            <a:schemeClr val="tx1"/>
                          </a:solidFill>
                        </a:rPr>
                        <a:t>16</a:t>
                      </a:r>
                      <a:r>
                        <a:rPr lang="zh-CN" altLang="en-US" sz="1600" dirty="0">
                          <a:solidFill>
                            <a:schemeClr val="tx1"/>
                          </a:solidFill>
                        </a:rPr>
                        <a:t>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zh-CN" altLang="en-US" sz="1600" b="1" dirty="0">
                          <a:solidFill>
                            <a:schemeClr val="tx1"/>
                          </a:solidFill>
                        </a:rPr>
                        <a:t>如东印度公司垄断中英印贸易的特许公司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673237996"/>
                  </a:ext>
                </a:extLst>
              </a:tr>
              <a:tr h="283102">
                <a:tc>
                  <a:txBody>
                    <a:bodyPr/>
                    <a:lstStyle/>
                    <a:p>
                      <a:r>
                        <a:rPr lang="zh-CN" altLang="en-US" sz="1600" b="1" dirty="0">
                          <a:solidFill>
                            <a:schemeClr val="tx1"/>
                          </a:solidFill>
                        </a:rPr>
                        <a:t>英西战争</a:t>
                      </a:r>
                      <a:r>
                        <a:rPr lang="zh-CN" altLang="en-US" sz="1600" dirty="0">
                          <a:solidFill>
                            <a:schemeClr val="tx1"/>
                          </a:solidFill>
                        </a:rPr>
                        <a:t>（</a:t>
                      </a:r>
                      <a:r>
                        <a:rPr lang="en-US" altLang="zh-CN" sz="1600" dirty="0">
                          <a:solidFill>
                            <a:schemeClr val="tx1"/>
                          </a:solidFill>
                        </a:rPr>
                        <a:t>1588</a:t>
                      </a:r>
                      <a:r>
                        <a:rPr lang="zh-CN" altLang="en-US" sz="1600" dirty="0">
                          <a:solidFill>
                            <a:schemeClr val="tx1"/>
                          </a:solidFill>
                        </a:rPr>
                        <a:t>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zh-CN" altLang="en-US" sz="1600" b="1" dirty="0">
                          <a:solidFill>
                            <a:schemeClr val="tx1"/>
                          </a:solidFill>
                        </a:rPr>
                        <a:t>无敌舰队被英国打败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748380511"/>
                  </a:ext>
                </a:extLst>
              </a:tr>
              <a:tr h="459998">
                <a:tc>
                  <a:txBody>
                    <a:bodyPr/>
                    <a:lstStyle/>
                    <a:p>
                      <a:r>
                        <a:rPr lang="zh-CN" altLang="en-US" sz="1600" b="1" dirty="0">
                          <a:solidFill>
                            <a:schemeClr val="tx1"/>
                          </a:solidFill>
                        </a:rPr>
                        <a:t>温奇科姆</a:t>
                      </a:r>
                      <a:endParaRPr lang="en-US" altLang="zh-CN" sz="1600" b="1" dirty="0">
                        <a:solidFill>
                          <a:schemeClr val="tx1"/>
                        </a:solidFill>
                      </a:endParaRPr>
                    </a:p>
                    <a:p>
                      <a:r>
                        <a:rPr lang="zh-CN" altLang="en-US" sz="1600" b="1" dirty="0">
                          <a:solidFill>
                            <a:schemeClr val="tx1"/>
                          </a:solidFill>
                        </a:rPr>
                        <a:t>（</a:t>
                      </a:r>
                      <a:r>
                        <a:rPr lang="en-US" altLang="zh-CN" sz="1200" b="1" dirty="0">
                          <a:solidFill>
                            <a:schemeClr val="tx1"/>
                          </a:solidFill>
                        </a:rPr>
                        <a:t>16</a:t>
                      </a:r>
                      <a:r>
                        <a:rPr lang="zh-CN" altLang="en-US" sz="1200" b="1" dirty="0">
                          <a:solidFill>
                            <a:schemeClr val="tx1"/>
                          </a:solidFill>
                        </a:rPr>
                        <a:t>纪初</a:t>
                      </a:r>
                      <a:r>
                        <a:rPr lang="zh-CN" altLang="en-US" sz="1600"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zh-CN" altLang="en-US" sz="1600" b="1" dirty="0">
                          <a:solidFill>
                            <a:schemeClr val="tx1"/>
                          </a:solidFill>
                        </a:rPr>
                        <a:t>创建英国雇工</a:t>
                      </a:r>
                      <a:r>
                        <a:rPr lang="en-US" altLang="zh-CN" sz="1600" b="1" dirty="0">
                          <a:solidFill>
                            <a:schemeClr val="tx1"/>
                          </a:solidFill>
                        </a:rPr>
                        <a:t>1000</a:t>
                      </a:r>
                      <a:r>
                        <a:rPr lang="zh-CN" altLang="en-US" sz="1600" b="1" dirty="0">
                          <a:solidFill>
                            <a:schemeClr val="tx1"/>
                          </a:solidFill>
                        </a:rPr>
                        <a:t>人的集中手工工场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910118871"/>
                  </a:ext>
                </a:extLst>
              </a:tr>
              <a:tr h="459998">
                <a:tc>
                  <a:txBody>
                    <a:bodyPr/>
                    <a:lstStyle/>
                    <a:p>
                      <a:r>
                        <a:rPr lang="zh-CN" altLang="en-US" sz="1600" b="1" dirty="0">
                          <a:solidFill>
                            <a:schemeClr val="tx1"/>
                          </a:solidFill>
                        </a:rPr>
                        <a:t>圈地运动</a:t>
                      </a:r>
                      <a:endParaRPr lang="en-US" altLang="zh-CN" sz="1600" b="1" dirty="0">
                        <a:solidFill>
                          <a:schemeClr val="tx1"/>
                        </a:solidFill>
                      </a:endParaRPr>
                    </a:p>
                    <a:p>
                      <a:r>
                        <a:rPr lang="zh-CN" altLang="en-US" sz="1600" dirty="0">
                          <a:solidFill>
                            <a:schemeClr val="tx1"/>
                          </a:solidFill>
                        </a:rPr>
                        <a:t>（</a:t>
                      </a:r>
                      <a:r>
                        <a:rPr lang="en-US" altLang="zh-CN" sz="1200" dirty="0">
                          <a:solidFill>
                            <a:schemeClr val="tx1"/>
                          </a:solidFill>
                        </a:rPr>
                        <a:t>14-16</a:t>
                      </a:r>
                      <a:r>
                        <a:rPr lang="zh-CN" altLang="en-US" sz="1200" dirty="0">
                          <a:solidFill>
                            <a:schemeClr val="tx1"/>
                          </a:solidFill>
                        </a:rPr>
                        <a:t>纪</a:t>
                      </a:r>
                      <a:r>
                        <a:rPr lang="zh-CN" altLang="en-US" sz="1400" dirty="0">
                          <a:solidFill>
                            <a:schemeClr val="tx1"/>
                          </a:solidFill>
                        </a:rPr>
                        <a:t>）</a:t>
                      </a:r>
                      <a:endParaRPr lang="zh-CN"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zh-CN" altLang="en-US" sz="1600" b="1" dirty="0">
                          <a:solidFill>
                            <a:schemeClr val="tx1"/>
                          </a:solidFill>
                        </a:rPr>
                        <a:t>圈占农民土地变为大农场牧场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175955498"/>
                  </a:ext>
                </a:extLst>
              </a:tr>
            </a:tbl>
          </a:graphicData>
        </a:graphic>
      </p:graphicFrame>
      <p:sp>
        <p:nvSpPr>
          <p:cNvPr id="18" name="文本框 17">
            <a:extLst>
              <a:ext uri="{FF2B5EF4-FFF2-40B4-BE49-F238E27FC236}">
                <a16:creationId xmlns:a16="http://schemas.microsoft.com/office/drawing/2014/main" id="{87A0B2B7-066B-4044-BFFB-D42605470065}"/>
              </a:ext>
            </a:extLst>
          </p:cNvPr>
          <p:cNvSpPr txBox="1"/>
          <p:nvPr/>
        </p:nvSpPr>
        <p:spPr>
          <a:xfrm>
            <a:off x="5303913" y="5036746"/>
            <a:ext cx="5136460"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b="1" dirty="0">
                <a:latin typeface="微软雅黑" panose="020B0503020204020204" pitchFamily="34" charset="-122"/>
                <a:ea typeface="微软雅黑" panose="020B0503020204020204" pitchFamily="34" charset="-122"/>
              </a:rPr>
              <a:t>根据材料，自拟一个反映时代特征的论题，并简要论证。（论题准确、史论结合，表达清晰）</a:t>
            </a:r>
          </a:p>
        </p:txBody>
      </p:sp>
      <p:sp>
        <p:nvSpPr>
          <p:cNvPr id="19" name="TextBox 5">
            <a:extLst>
              <a:ext uri="{FF2B5EF4-FFF2-40B4-BE49-F238E27FC236}">
                <a16:creationId xmlns:a16="http://schemas.microsoft.com/office/drawing/2014/main" id="{6A73AC6C-4748-4F79-A701-19726057E502}"/>
              </a:ext>
            </a:extLst>
          </p:cNvPr>
          <p:cNvSpPr txBox="1"/>
          <p:nvPr/>
        </p:nvSpPr>
        <p:spPr>
          <a:xfrm>
            <a:off x="1751330" y="1916832"/>
            <a:ext cx="1151890"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莎士比亚</a:t>
            </a:r>
          </a:p>
        </p:txBody>
      </p:sp>
      <p:sp>
        <p:nvSpPr>
          <p:cNvPr id="20" name="TextBox 8">
            <a:extLst>
              <a:ext uri="{FF2B5EF4-FFF2-40B4-BE49-F238E27FC236}">
                <a16:creationId xmlns:a16="http://schemas.microsoft.com/office/drawing/2014/main" id="{9D020763-0928-4516-B87F-75E2CDA9ECB8}"/>
              </a:ext>
            </a:extLst>
          </p:cNvPr>
          <p:cNvSpPr txBox="1"/>
          <p:nvPr/>
        </p:nvSpPr>
        <p:spPr>
          <a:xfrm>
            <a:off x="1751330" y="4607565"/>
            <a:ext cx="1176020"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手工工场</a:t>
            </a:r>
          </a:p>
        </p:txBody>
      </p:sp>
      <p:sp>
        <p:nvSpPr>
          <p:cNvPr id="21" name="TextBox 8">
            <a:extLst>
              <a:ext uri="{FF2B5EF4-FFF2-40B4-BE49-F238E27FC236}">
                <a16:creationId xmlns:a16="http://schemas.microsoft.com/office/drawing/2014/main" id="{D8976E46-5EA7-4D9F-B530-3F3DD80D76A0}"/>
              </a:ext>
            </a:extLst>
          </p:cNvPr>
          <p:cNvSpPr txBox="1"/>
          <p:nvPr/>
        </p:nvSpPr>
        <p:spPr>
          <a:xfrm>
            <a:off x="3072131" y="4594334"/>
            <a:ext cx="1202055"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solidFill>
                  <a:srgbClr val="FFFF00"/>
                </a:solidFill>
                <a:latin typeface="微软雅黑" panose="020B0503020204020204" pitchFamily="34" charset="-122"/>
                <a:ea typeface="微软雅黑" panose="020B0503020204020204" pitchFamily="34" charset="-122"/>
              </a:rPr>
              <a:t>资本萌芽</a:t>
            </a:r>
          </a:p>
        </p:txBody>
      </p:sp>
      <p:sp>
        <p:nvSpPr>
          <p:cNvPr id="22" name="圆角矩形 58">
            <a:extLst>
              <a:ext uri="{FF2B5EF4-FFF2-40B4-BE49-F238E27FC236}">
                <a16:creationId xmlns:a16="http://schemas.microsoft.com/office/drawing/2014/main" id="{215DE67A-F164-4169-AF15-96D3D23CE568}"/>
              </a:ext>
            </a:extLst>
          </p:cNvPr>
          <p:cNvSpPr/>
          <p:nvPr/>
        </p:nvSpPr>
        <p:spPr>
          <a:xfrm>
            <a:off x="1524001" y="202779"/>
            <a:ext cx="3456382" cy="8337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800" b="1" dirty="0">
                <a:latin typeface="华文琥珀" panose="02010800040101010101" pitchFamily="2" charset="-122"/>
                <a:ea typeface="华文琥珀" panose="02010800040101010101" pitchFamily="2" charset="-122"/>
              </a:rPr>
              <a:t>英国君主立宪制</a:t>
            </a:r>
            <a:r>
              <a:rPr lang="en-US" altLang="zh-CN" sz="2800" b="1" dirty="0">
                <a:latin typeface="华文琥珀" panose="02010800040101010101" pitchFamily="2" charset="-122"/>
                <a:ea typeface="华文琥珀" panose="02010800040101010101" pitchFamily="2" charset="-122"/>
              </a:rPr>
              <a:t>  </a:t>
            </a:r>
            <a:endParaRPr lang="zh-CN" altLang="en-US" sz="2800" b="1" dirty="0">
              <a:latin typeface="华文琥珀" panose="02010800040101010101" pitchFamily="2" charset="-122"/>
              <a:ea typeface="华文琥珀" panose="02010800040101010101" pitchFamily="2" charset="-122"/>
            </a:endParaRPr>
          </a:p>
        </p:txBody>
      </p:sp>
      <p:sp>
        <p:nvSpPr>
          <p:cNvPr id="23" name="TextBox 2">
            <a:extLst>
              <a:ext uri="{FF2B5EF4-FFF2-40B4-BE49-F238E27FC236}">
                <a16:creationId xmlns:a16="http://schemas.microsoft.com/office/drawing/2014/main" id="{59716D43-15C3-42C0-84B1-360C34F90146}"/>
              </a:ext>
            </a:extLst>
          </p:cNvPr>
          <p:cNvSpPr txBox="1"/>
          <p:nvPr/>
        </p:nvSpPr>
        <p:spPr>
          <a:xfrm>
            <a:off x="1751330" y="1231430"/>
            <a:ext cx="1728192" cy="461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一、背景</a:t>
            </a:r>
          </a:p>
        </p:txBody>
      </p:sp>
      <p:sp>
        <p:nvSpPr>
          <p:cNvPr id="24" name="TextBox 8">
            <a:extLst>
              <a:ext uri="{FF2B5EF4-FFF2-40B4-BE49-F238E27FC236}">
                <a16:creationId xmlns:a16="http://schemas.microsoft.com/office/drawing/2014/main" id="{AA725EF5-1BBB-414E-8623-75C947FC6E39}"/>
              </a:ext>
            </a:extLst>
          </p:cNvPr>
          <p:cNvSpPr txBox="1"/>
          <p:nvPr/>
        </p:nvSpPr>
        <p:spPr>
          <a:xfrm>
            <a:off x="1751330" y="5059968"/>
            <a:ext cx="1176020"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大宪章</a:t>
            </a:r>
          </a:p>
        </p:txBody>
      </p:sp>
      <p:sp>
        <p:nvSpPr>
          <p:cNvPr id="25" name="TextBox 8">
            <a:extLst>
              <a:ext uri="{FF2B5EF4-FFF2-40B4-BE49-F238E27FC236}">
                <a16:creationId xmlns:a16="http://schemas.microsoft.com/office/drawing/2014/main" id="{4B2A69FF-4D8B-46E3-99C5-79E3B3A43FEC}"/>
              </a:ext>
            </a:extLst>
          </p:cNvPr>
          <p:cNvSpPr txBox="1"/>
          <p:nvPr/>
        </p:nvSpPr>
        <p:spPr>
          <a:xfrm>
            <a:off x="3072131" y="5081101"/>
            <a:ext cx="1202055"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solidFill>
                  <a:srgbClr val="FFFF00"/>
                </a:solidFill>
                <a:latin typeface="微软雅黑" panose="020B0503020204020204" pitchFamily="34" charset="-122"/>
                <a:ea typeface="微软雅黑" panose="020B0503020204020204" pitchFamily="34" charset="-122"/>
              </a:rPr>
              <a:t>英国传统</a:t>
            </a:r>
          </a:p>
        </p:txBody>
      </p:sp>
      <p:sp>
        <p:nvSpPr>
          <p:cNvPr id="27" name="文本框 26">
            <a:extLst>
              <a:ext uri="{FF2B5EF4-FFF2-40B4-BE49-F238E27FC236}">
                <a16:creationId xmlns:a16="http://schemas.microsoft.com/office/drawing/2014/main" id="{80BABADA-FF21-4D96-86B3-CA23B6F9B405}"/>
              </a:ext>
            </a:extLst>
          </p:cNvPr>
          <p:cNvSpPr txBox="1"/>
          <p:nvPr/>
        </p:nvSpPr>
        <p:spPr>
          <a:xfrm>
            <a:off x="1582693" y="5774626"/>
            <a:ext cx="273630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经济基础：资本主义发展</a:t>
            </a:r>
          </a:p>
        </p:txBody>
      </p:sp>
      <p:sp>
        <p:nvSpPr>
          <p:cNvPr id="28" name="文本框 27">
            <a:extLst>
              <a:ext uri="{FF2B5EF4-FFF2-40B4-BE49-F238E27FC236}">
                <a16:creationId xmlns:a16="http://schemas.microsoft.com/office/drawing/2014/main" id="{4A9D5D8C-D4A6-45C4-9B36-7B00412D6E26}"/>
              </a:ext>
            </a:extLst>
          </p:cNvPr>
          <p:cNvSpPr txBox="1"/>
          <p:nvPr/>
        </p:nvSpPr>
        <p:spPr>
          <a:xfrm>
            <a:off x="1582693" y="6171461"/>
            <a:ext cx="273630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阶级基础：资产新贵族大</a:t>
            </a:r>
          </a:p>
        </p:txBody>
      </p:sp>
      <p:sp>
        <p:nvSpPr>
          <p:cNvPr id="29" name="文本框 28">
            <a:extLst>
              <a:ext uri="{FF2B5EF4-FFF2-40B4-BE49-F238E27FC236}">
                <a16:creationId xmlns:a16="http://schemas.microsoft.com/office/drawing/2014/main" id="{5DA8B028-24FF-4898-9F1B-68224B9789DD}"/>
              </a:ext>
            </a:extLst>
          </p:cNvPr>
          <p:cNvSpPr txBox="1"/>
          <p:nvPr/>
        </p:nvSpPr>
        <p:spPr>
          <a:xfrm>
            <a:off x="4563902" y="5802129"/>
            <a:ext cx="3456382"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人文启蒙：科学启蒙；思想启蒙</a:t>
            </a:r>
          </a:p>
        </p:txBody>
      </p:sp>
      <p:sp>
        <p:nvSpPr>
          <p:cNvPr id="30" name="文本框 29">
            <a:extLst>
              <a:ext uri="{FF2B5EF4-FFF2-40B4-BE49-F238E27FC236}">
                <a16:creationId xmlns:a16="http://schemas.microsoft.com/office/drawing/2014/main" id="{F74E39DA-7BC9-42D8-8C0D-95431FEB0D84}"/>
              </a:ext>
            </a:extLst>
          </p:cNvPr>
          <p:cNvSpPr txBox="1"/>
          <p:nvPr/>
        </p:nvSpPr>
        <p:spPr>
          <a:xfrm>
            <a:off x="4583832" y="6240595"/>
            <a:ext cx="3456382"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议会传统；制度构想；专制压迫</a:t>
            </a:r>
          </a:p>
        </p:txBody>
      </p:sp>
      <p:sp>
        <p:nvSpPr>
          <p:cNvPr id="31" name="箭头: 虚尾 30">
            <a:extLst>
              <a:ext uri="{FF2B5EF4-FFF2-40B4-BE49-F238E27FC236}">
                <a16:creationId xmlns:a16="http://schemas.microsoft.com/office/drawing/2014/main" id="{48E4DD36-6F4A-4306-A12E-281F696ED1DA}"/>
              </a:ext>
            </a:extLst>
          </p:cNvPr>
          <p:cNvSpPr/>
          <p:nvPr/>
        </p:nvSpPr>
        <p:spPr>
          <a:xfrm>
            <a:off x="8040214" y="5802130"/>
            <a:ext cx="576066" cy="85309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603E3CEC-67B2-4C08-8EF4-D8A610FF7C74}"/>
              </a:ext>
            </a:extLst>
          </p:cNvPr>
          <p:cNvSpPr txBox="1"/>
          <p:nvPr/>
        </p:nvSpPr>
        <p:spPr>
          <a:xfrm>
            <a:off x="8760296" y="5880147"/>
            <a:ext cx="1680076" cy="646331"/>
          </a:xfrm>
          <a:prstGeom prst="rect">
            <a:avLst/>
          </a:prstGeom>
          <a:solidFill>
            <a:srgbClr val="FF0000"/>
          </a:solidFill>
          <a:ln>
            <a:solidFill>
              <a:srgbClr val="0000FF"/>
            </a:solidFill>
          </a:ln>
        </p:spPr>
        <p:txBody>
          <a:bodyPr wrap="square" rtlCol="0">
            <a:spAutoFit/>
          </a:bodyPr>
          <a:lstStyle/>
          <a:p>
            <a:r>
              <a:rPr lang="zh-CN" altLang="en-US" b="1" dirty="0">
                <a:latin typeface="微软雅黑" panose="020B0503020204020204" pitchFamily="34" charset="-122"/>
                <a:ea typeface="微软雅黑" panose="020B0503020204020204" pitchFamily="34" charset="-122"/>
              </a:rPr>
              <a:t>结束专制建立民主制的前夜</a:t>
            </a:r>
          </a:p>
        </p:txBody>
      </p:sp>
      <p:sp>
        <p:nvSpPr>
          <p:cNvPr id="33" name="左大括号 32">
            <a:extLst>
              <a:ext uri="{FF2B5EF4-FFF2-40B4-BE49-F238E27FC236}">
                <a16:creationId xmlns:a16="http://schemas.microsoft.com/office/drawing/2014/main" id="{1CB927B9-5C8F-4BBB-8998-A534547FF72B}"/>
              </a:ext>
            </a:extLst>
          </p:cNvPr>
          <p:cNvSpPr/>
          <p:nvPr/>
        </p:nvSpPr>
        <p:spPr>
          <a:xfrm>
            <a:off x="4619642" y="276082"/>
            <a:ext cx="900294" cy="4805019"/>
          </a:xfrm>
          <a:prstGeom prst="leftBrace">
            <a:avLst/>
          </a:prstGeom>
          <a:ln w="76200" cmpd="sng">
            <a:solidFill>
              <a:schemeClr val="accent4"/>
            </a:solidFill>
            <a:tailEnd w="lg" len="lg"/>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dirty="0"/>
          </a:p>
        </p:txBody>
      </p:sp>
      <p:sp>
        <p:nvSpPr>
          <p:cNvPr id="34" name="文本框 33">
            <a:extLst>
              <a:ext uri="{FF2B5EF4-FFF2-40B4-BE49-F238E27FC236}">
                <a16:creationId xmlns:a16="http://schemas.microsoft.com/office/drawing/2014/main" id="{AC640157-C10A-4E5F-B5D8-172F5E6094F8}"/>
              </a:ext>
            </a:extLst>
          </p:cNvPr>
          <p:cNvSpPr txBox="1"/>
          <p:nvPr/>
        </p:nvSpPr>
        <p:spPr>
          <a:xfrm>
            <a:off x="5069789" y="193575"/>
            <a:ext cx="5252834"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400" b="1" dirty="0">
                <a:sym typeface="+mn-ea"/>
              </a:rPr>
              <a:t>1</a:t>
            </a:r>
            <a:r>
              <a:rPr lang="zh-CN" altLang="zh-CN" sz="1400" b="1" dirty="0">
                <a:sym typeface="+mn-ea"/>
              </a:rPr>
              <a:t>．命题点：英国早期殖民扩张</a:t>
            </a:r>
            <a:r>
              <a:rPr lang="en-US" altLang="zh-CN" sz="1400" b="1" dirty="0">
                <a:sym typeface="+mn-ea"/>
              </a:rPr>
              <a:t>——</a:t>
            </a:r>
            <a:r>
              <a:rPr lang="zh-CN" altLang="en-US" sz="1400" b="1" dirty="0">
                <a:sym typeface="+mn-ea"/>
              </a:rPr>
              <a:t>特许贸易公司</a:t>
            </a:r>
            <a:endParaRPr lang="en-US" altLang="zh-CN" sz="1400" dirty="0"/>
          </a:p>
          <a:p>
            <a:r>
              <a:rPr lang="zh-CN" altLang="en-US" sz="1400" dirty="0"/>
              <a:t>（</a:t>
            </a:r>
            <a:r>
              <a:rPr lang="en-US" altLang="zh-CN" sz="1400" dirty="0"/>
              <a:t>2021</a:t>
            </a:r>
            <a:r>
              <a:rPr lang="zh-CN" altLang="en-US" sz="1400" dirty="0"/>
              <a:t>全国乙卷</a:t>
            </a:r>
            <a:r>
              <a:rPr lang="en-US" altLang="zh-CN" sz="1400" dirty="0"/>
              <a:t>32</a:t>
            </a:r>
            <a:r>
              <a:rPr lang="zh-CN" altLang="en-US" sz="1400" dirty="0"/>
              <a:t>）</a:t>
            </a:r>
            <a:r>
              <a:rPr lang="zh-CN" altLang="en-US" sz="1400" dirty="0">
                <a:latin typeface="楷体" panose="02010609060101010101" charset="-122"/>
                <a:ea typeface="楷体" panose="02010609060101010101" charset="-122"/>
                <a:cs typeface="楷体" panose="02010609060101010101" charset="-122"/>
              </a:rPr>
              <a:t>16世纪起，英国国王将大量特许状授予从事海外贸易的商人团体，成立特许公司。与此同时，欧洲许多国家掀起创办海外贸易特许公司的热潮。至18世纪末，特许公司数量已达数百个。</a:t>
            </a:r>
            <a:r>
              <a:rPr lang="zh-CN" altLang="en-US" sz="1400" dirty="0"/>
              <a:t>这反映出该时期</a:t>
            </a:r>
          </a:p>
          <a:p>
            <a:r>
              <a:rPr lang="en-US" altLang="zh-CN" sz="1400" dirty="0"/>
              <a:t>    </a:t>
            </a:r>
            <a:r>
              <a:rPr lang="zh-CN" altLang="en-US" sz="1400" dirty="0"/>
              <a:t>A．资本输出成为海外扩张的主要形式</a:t>
            </a:r>
            <a:r>
              <a:rPr lang="en-US" altLang="zh-CN" sz="1400" dirty="0"/>
              <a:t>   </a:t>
            </a:r>
          </a:p>
          <a:p>
            <a:r>
              <a:rPr lang="en-US" altLang="zh-CN" sz="1400" dirty="0"/>
              <a:t>    </a:t>
            </a:r>
            <a:r>
              <a:rPr lang="zh-CN" altLang="en-US" sz="1400" dirty="0"/>
              <a:t> B．资本主义世界市场形成</a:t>
            </a:r>
          </a:p>
          <a:p>
            <a:r>
              <a:rPr lang="en-US" altLang="zh-CN" sz="1400" dirty="0"/>
              <a:t>    </a:t>
            </a:r>
            <a:r>
              <a:rPr lang="zh-CN" altLang="en-US" sz="1400" dirty="0"/>
              <a:t>C．划分势力范围成为列强争霸的焦点</a:t>
            </a:r>
            <a:r>
              <a:rPr lang="en-US" altLang="zh-CN" sz="1400" dirty="0"/>
              <a:t>   </a:t>
            </a:r>
            <a:r>
              <a:rPr lang="zh-CN" altLang="en-US" sz="1400" dirty="0"/>
              <a:t> </a:t>
            </a:r>
            <a:endParaRPr lang="en-US" altLang="zh-CN" sz="1400" dirty="0"/>
          </a:p>
          <a:p>
            <a:r>
              <a:rPr lang="en-US" altLang="zh-CN" sz="1400" dirty="0">
                <a:highlight>
                  <a:srgbClr val="00FF00"/>
                </a:highlight>
              </a:rPr>
              <a:t>    </a:t>
            </a:r>
            <a:r>
              <a:rPr lang="zh-CN" altLang="en-US" sz="1400" b="1" dirty="0">
                <a:highlight>
                  <a:srgbClr val="00FF00"/>
                </a:highlight>
              </a:rPr>
              <a:t>D．殖民扩张呈现竞争格局</a:t>
            </a:r>
            <a:r>
              <a:rPr lang="zh-CN" altLang="en-US" sz="1400" dirty="0"/>
              <a:t>	</a:t>
            </a:r>
          </a:p>
        </p:txBody>
      </p:sp>
      <p:sp>
        <p:nvSpPr>
          <p:cNvPr id="35" name="TextBox 2">
            <a:extLst>
              <a:ext uri="{FF2B5EF4-FFF2-40B4-BE49-F238E27FC236}">
                <a16:creationId xmlns:a16="http://schemas.microsoft.com/office/drawing/2014/main" id="{C9123CDE-4F82-408F-977C-8577CA41EEF6}"/>
              </a:ext>
            </a:extLst>
          </p:cNvPr>
          <p:cNvSpPr txBox="1"/>
          <p:nvPr/>
        </p:nvSpPr>
        <p:spPr>
          <a:xfrm>
            <a:off x="5117077" y="2241590"/>
            <a:ext cx="5205546"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b="1" dirty="0"/>
              <a:t>2</a:t>
            </a:r>
            <a:r>
              <a:rPr lang="zh-CN" altLang="zh-CN" sz="1400" b="1" dirty="0"/>
              <a:t>．命题点：宗教改革</a:t>
            </a:r>
            <a:r>
              <a:rPr lang="zh-CN" altLang="en-US" sz="1400" b="1" dirty="0"/>
              <a:t>与国教    光荣革命背景   （时空观念、历史解释）</a:t>
            </a:r>
            <a:endParaRPr lang="zh-CN" altLang="zh-CN" sz="1400" dirty="0"/>
          </a:p>
          <a:p>
            <a:r>
              <a:rPr lang="en-US" altLang="zh-CN" sz="1400" dirty="0"/>
              <a:t>(2019·</a:t>
            </a:r>
            <a:r>
              <a:rPr lang="zh-CN" altLang="zh-CN" sz="1400" dirty="0"/>
              <a:t>全国卷</a:t>
            </a:r>
            <a:r>
              <a:rPr lang="en-US" altLang="zh-CN" sz="1400" dirty="0"/>
              <a:t>Ⅲ)16</a:t>
            </a:r>
            <a:r>
              <a:rPr lang="zh-CN" altLang="zh-CN" sz="1400" dirty="0"/>
              <a:t>世纪，英国自上而下地进行宗教改革，国王成为英国国教教会唯一的首脑。</a:t>
            </a:r>
            <a:r>
              <a:rPr lang="en-US" altLang="zh-CN" sz="1400" dirty="0"/>
              <a:t>17</a:t>
            </a:r>
            <a:r>
              <a:rPr lang="zh-CN" altLang="zh-CN" sz="1400" dirty="0"/>
              <a:t>世纪六七十年代，英国国王查理二世宣布</a:t>
            </a:r>
            <a:r>
              <a:rPr lang="zh-CN" altLang="zh-CN" sz="1400" b="1" dirty="0"/>
              <a:t>实行宗教自由</a:t>
            </a:r>
            <a:r>
              <a:rPr lang="zh-CN" altLang="zh-CN" sz="1400" dirty="0"/>
              <a:t>，强调英国国教教会的至尊地位。此举旨在</a:t>
            </a:r>
            <a:r>
              <a:rPr lang="en-US" altLang="zh-CN" sz="1400" dirty="0"/>
              <a:t>(</a:t>
            </a:r>
            <a:r>
              <a:rPr lang="zh-CN" altLang="zh-CN" sz="1400" dirty="0"/>
              <a:t>　　</a:t>
            </a:r>
            <a:r>
              <a:rPr lang="en-US" altLang="zh-CN" sz="1400" dirty="0"/>
              <a:t>)</a:t>
            </a:r>
            <a:endParaRPr lang="zh-CN" altLang="zh-CN" sz="1400" dirty="0"/>
          </a:p>
          <a:p>
            <a:r>
              <a:rPr lang="en-US" altLang="zh-CN" sz="1400" dirty="0"/>
              <a:t>A</a:t>
            </a:r>
            <a:r>
              <a:rPr lang="zh-CN" altLang="zh-CN" sz="1400" dirty="0"/>
              <a:t>．促进信仰自由　　</a:t>
            </a:r>
            <a:r>
              <a:rPr lang="en-US" altLang="zh-CN" sz="1400" dirty="0"/>
              <a:t>	B</a:t>
            </a:r>
            <a:r>
              <a:rPr lang="zh-CN" altLang="zh-CN" sz="1400" dirty="0"/>
              <a:t>．巩固君主立宪</a:t>
            </a:r>
          </a:p>
          <a:p>
            <a:r>
              <a:rPr lang="en-US" altLang="zh-CN" sz="1400" dirty="0">
                <a:highlight>
                  <a:srgbClr val="00FF00"/>
                </a:highlight>
              </a:rPr>
              <a:t>C</a:t>
            </a:r>
            <a:r>
              <a:rPr lang="zh-CN" altLang="zh-CN" sz="1400" dirty="0">
                <a:highlight>
                  <a:srgbClr val="00FF00"/>
                </a:highlight>
              </a:rPr>
              <a:t>．强化专制统治</a:t>
            </a:r>
            <a:r>
              <a:rPr lang="en-US" altLang="zh-CN" sz="1400" dirty="0">
                <a:highlight>
                  <a:srgbClr val="00FF00"/>
                </a:highlight>
              </a:rPr>
              <a:t>	</a:t>
            </a:r>
            <a:r>
              <a:rPr lang="en-US" altLang="zh-CN" sz="1400" dirty="0"/>
              <a:t>                  D</a:t>
            </a:r>
            <a:r>
              <a:rPr lang="zh-CN" altLang="zh-CN" sz="1400" dirty="0"/>
              <a:t>．落实《权利法案》</a:t>
            </a:r>
            <a:endParaRPr lang="zh-CN" altLang="en-US" sz="1400" dirty="0"/>
          </a:p>
        </p:txBody>
      </p:sp>
      <p:sp>
        <p:nvSpPr>
          <p:cNvPr id="2" name="文本框 1">
            <a:extLst>
              <a:ext uri="{FF2B5EF4-FFF2-40B4-BE49-F238E27FC236}">
                <a16:creationId xmlns:a16="http://schemas.microsoft.com/office/drawing/2014/main" id="{8561A18D-81E8-4A7C-9F54-7F013B92BB61}"/>
              </a:ext>
            </a:extLst>
          </p:cNvPr>
          <p:cNvSpPr txBox="1"/>
          <p:nvPr/>
        </p:nvSpPr>
        <p:spPr>
          <a:xfrm>
            <a:off x="5244335" y="4293096"/>
            <a:ext cx="496855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zh-CN" altLang="en-US" sz="2800" dirty="0"/>
              <a:t>思维的延展性、发散性</a:t>
            </a:r>
          </a:p>
        </p:txBody>
      </p:sp>
    </p:spTree>
    <p:extLst>
      <p:ext uri="{BB962C8B-B14F-4D97-AF65-F5344CB8AC3E}">
        <p14:creationId xmlns:p14="http://schemas.microsoft.com/office/powerpoint/2010/main" val="204596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C38724A8-CF98-4B5A-9CE6-7DAF7181E6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24880" y="1009442"/>
            <a:ext cx="4578919" cy="3989219"/>
          </a:xfrm>
          <a:prstGeom prst="rect">
            <a:avLst/>
          </a:prstGeom>
          <a:ln>
            <a:solidFill>
              <a:srgbClr val="0000FF"/>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3FEB440C-25FD-47CD-9C75-232111A2BDBB}"/>
              </a:ext>
            </a:extLst>
          </p:cNvPr>
          <p:cNvSpPr txBox="1"/>
          <p:nvPr/>
        </p:nvSpPr>
        <p:spPr>
          <a:xfrm>
            <a:off x="5994998" y="133446"/>
            <a:ext cx="4608800" cy="830997"/>
          </a:xfrm>
          <a:prstGeom prst="rect">
            <a:avLst/>
          </a:prstGeom>
          <a:ln w="12700">
            <a:solidFill>
              <a:srgbClr val="0000FF"/>
            </a:solidFill>
          </a:ln>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600" dirty="0"/>
              <a:t>（</a:t>
            </a:r>
            <a:r>
              <a:rPr lang="en-US" altLang="zh-CN" sz="1600" dirty="0"/>
              <a:t>2009·</a:t>
            </a:r>
            <a:r>
              <a:rPr lang="zh-CN" altLang="en-US" sz="1600" dirty="0"/>
              <a:t>上海</a:t>
            </a:r>
            <a:r>
              <a:rPr lang="en-US" altLang="zh-CN" sz="1600" dirty="0"/>
              <a:t>.</a:t>
            </a:r>
            <a:r>
              <a:rPr lang="zh-CN" altLang="en-US" sz="1600" dirty="0"/>
              <a:t>改）专家认为：图像是“人类精神过去各个发展阶段的见证”，可以加深对历史变迁的理解。观察下列一组图片，回答问题。</a:t>
            </a:r>
          </a:p>
        </p:txBody>
      </p:sp>
      <p:sp>
        <p:nvSpPr>
          <p:cNvPr id="3" name="文本框 2">
            <a:extLst>
              <a:ext uri="{FF2B5EF4-FFF2-40B4-BE49-F238E27FC236}">
                <a16:creationId xmlns:a16="http://schemas.microsoft.com/office/drawing/2014/main" id="{5C633294-43E0-447A-9A3D-124FB8D722EC}"/>
              </a:ext>
            </a:extLst>
          </p:cNvPr>
          <p:cNvSpPr txBox="1"/>
          <p:nvPr/>
        </p:nvSpPr>
        <p:spPr>
          <a:xfrm>
            <a:off x="6040791" y="5043659"/>
            <a:ext cx="4608800" cy="175432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a:t>（</a:t>
            </a:r>
            <a:r>
              <a:rPr lang="en-US" altLang="zh-CN" dirty="0"/>
              <a:t>1</a:t>
            </a:r>
            <a:r>
              <a:rPr lang="zh-CN" altLang="en-US" dirty="0"/>
              <a:t>）英国资产阶级和新贵族是怎样战胜王权的（用精炼的一句话说明）？据图片说明期间</a:t>
            </a:r>
            <a:r>
              <a:rPr lang="zh-CN" altLang="en-US" b="1" dirty="0">
                <a:solidFill>
                  <a:srgbClr val="0000FF"/>
                </a:solidFill>
                <a:highlight>
                  <a:srgbClr val="FFFF00"/>
                </a:highlight>
              </a:rPr>
              <a:t>政体有怎样的变化</a:t>
            </a:r>
            <a:r>
              <a:rPr lang="zh-CN" altLang="en-US" dirty="0"/>
              <a:t>？最终战胜王权的标志是什么（选取两幅图片比较说明理由）？</a:t>
            </a:r>
            <a:endParaRPr lang="en-US" altLang="zh-CN" dirty="0"/>
          </a:p>
          <a:p>
            <a:r>
              <a:rPr lang="zh-CN" altLang="en-US" dirty="0"/>
              <a:t>（</a:t>
            </a:r>
            <a:r>
              <a:rPr lang="en-US" altLang="zh-CN" dirty="0"/>
              <a:t>2</a:t>
            </a:r>
            <a:r>
              <a:rPr lang="zh-CN" altLang="en-US" dirty="0"/>
              <a:t>）</a:t>
            </a:r>
            <a:r>
              <a:rPr lang="zh-CN" altLang="en-US" b="1" dirty="0">
                <a:solidFill>
                  <a:srgbClr val="0000FF"/>
                </a:solidFill>
                <a:highlight>
                  <a:srgbClr val="FFFF00"/>
                </a:highlight>
              </a:rPr>
              <a:t>为什么历史学家说图像是“可视的历史”？ </a:t>
            </a:r>
          </a:p>
        </p:txBody>
      </p:sp>
      <p:cxnSp>
        <p:nvCxnSpPr>
          <p:cNvPr id="6" name="直接连接符 5">
            <a:extLst>
              <a:ext uri="{FF2B5EF4-FFF2-40B4-BE49-F238E27FC236}">
                <a16:creationId xmlns:a16="http://schemas.microsoft.com/office/drawing/2014/main" id="{E057450C-D93E-445A-8ACE-007F95254FAF}"/>
              </a:ext>
            </a:extLst>
          </p:cNvPr>
          <p:cNvCxnSpPr>
            <a:cxnSpLocks/>
          </p:cNvCxnSpPr>
          <p:nvPr/>
        </p:nvCxnSpPr>
        <p:spPr>
          <a:xfrm>
            <a:off x="5879976" y="404664"/>
            <a:ext cx="0" cy="61206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圆角矩形 58">
            <a:extLst>
              <a:ext uri="{FF2B5EF4-FFF2-40B4-BE49-F238E27FC236}">
                <a16:creationId xmlns:a16="http://schemas.microsoft.com/office/drawing/2014/main" id="{5C1D6C3C-B01A-4281-AFFA-D8271AD6EC6E}"/>
              </a:ext>
            </a:extLst>
          </p:cNvPr>
          <p:cNvSpPr/>
          <p:nvPr/>
        </p:nvSpPr>
        <p:spPr>
          <a:xfrm>
            <a:off x="1775520" y="230613"/>
            <a:ext cx="3456382" cy="8337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800" b="1" dirty="0">
                <a:latin typeface="华文琥珀" panose="02010800040101010101" pitchFamily="2" charset="-122"/>
                <a:ea typeface="华文琥珀" panose="02010800040101010101" pitchFamily="2" charset="-122"/>
              </a:rPr>
              <a:t>英国君主立宪制</a:t>
            </a:r>
            <a:r>
              <a:rPr lang="en-US" altLang="zh-CN" sz="2800" b="1" dirty="0">
                <a:latin typeface="华文琥珀" panose="02010800040101010101" pitchFamily="2" charset="-122"/>
                <a:ea typeface="华文琥珀" panose="02010800040101010101" pitchFamily="2" charset="-122"/>
              </a:rPr>
              <a:t>  </a:t>
            </a:r>
            <a:endParaRPr lang="zh-CN" altLang="en-US" sz="2800" b="1" dirty="0">
              <a:latin typeface="华文琥珀" panose="02010800040101010101" pitchFamily="2" charset="-122"/>
              <a:ea typeface="华文琥珀" panose="02010800040101010101" pitchFamily="2" charset="-122"/>
            </a:endParaRPr>
          </a:p>
        </p:txBody>
      </p:sp>
      <p:sp>
        <p:nvSpPr>
          <p:cNvPr id="10" name="TextBox 2">
            <a:extLst>
              <a:ext uri="{FF2B5EF4-FFF2-40B4-BE49-F238E27FC236}">
                <a16:creationId xmlns:a16="http://schemas.microsoft.com/office/drawing/2014/main" id="{52C69C3F-AFD5-4F2D-A6E4-FEE16ECE6E55}"/>
              </a:ext>
            </a:extLst>
          </p:cNvPr>
          <p:cNvSpPr txBox="1"/>
          <p:nvPr/>
        </p:nvSpPr>
        <p:spPr>
          <a:xfrm>
            <a:off x="1751330" y="1231430"/>
            <a:ext cx="3959551" cy="461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一、过程</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战胜王权</a:t>
            </a:r>
          </a:p>
        </p:txBody>
      </p:sp>
      <p:sp>
        <p:nvSpPr>
          <p:cNvPr id="8" name="文本框 7">
            <a:extLst>
              <a:ext uri="{FF2B5EF4-FFF2-40B4-BE49-F238E27FC236}">
                <a16:creationId xmlns:a16="http://schemas.microsoft.com/office/drawing/2014/main" id="{749CEB67-ED7A-4D55-BB83-ECF6D98CBB26}"/>
              </a:ext>
            </a:extLst>
          </p:cNvPr>
          <p:cNvSpPr txBox="1"/>
          <p:nvPr/>
        </p:nvSpPr>
        <p:spPr>
          <a:xfrm>
            <a:off x="1751330" y="1859339"/>
            <a:ext cx="3959552" cy="480131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怎样战胜</a:t>
            </a:r>
            <a:r>
              <a:rPr lang="zh-CN" altLang="en-US" b="1" dirty="0"/>
              <a:t>：资产阶级革命</a:t>
            </a:r>
            <a:endParaRPr lang="en-US" altLang="zh-CN" b="1" dirty="0"/>
          </a:p>
          <a:p>
            <a:r>
              <a:rPr lang="en-US" altLang="zh-CN" b="1" dirty="0">
                <a:latin typeface="微软雅黑" panose="020B0503020204020204" pitchFamily="34" charset="-122"/>
                <a:ea typeface="微软雅黑" panose="020B0503020204020204" pitchFamily="34" charset="-122"/>
              </a:rPr>
              <a:t>2.</a:t>
            </a:r>
            <a:r>
              <a:rPr lang="zh-CN" altLang="en-US" b="1" dirty="0">
                <a:latin typeface="微软雅黑" panose="020B0503020204020204" pitchFamily="34" charset="-122"/>
                <a:ea typeface="微软雅黑" panose="020B0503020204020204" pitchFamily="34" charset="-122"/>
              </a:rPr>
              <a:t>政体变化</a:t>
            </a:r>
            <a:r>
              <a:rPr lang="zh-CN" altLang="en-US" b="1" dirty="0"/>
              <a:t>：</a:t>
            </a:r>
            <a:r>
              <a:rPr lang="zh-CN" altLang="en-US" b="1" dirty="0">
                <a:latin typeface="Calibri" panose="020F0502020204030204" pitchFamily="34" charset="0"/>
                <a:cs typeface="Calibri" panose="020F0502020204030204" pitchFamily="34" charset="0"/>
              </a:rPr>
              <a:t>❹❷❶❸：</a:t>
            </a:r>
            <a:endParaRPr lang="en-US" altLang="zh-CN" b="1" dirty="0">
              <a:latin typeface="Calibri" panose="020F0502020204030204" pitchFamily="34" charset="0"/>
              <a:cs typeface="Calibri" panose="020F0502020204030204" pitchFamily="34" charset="0"/>
            </a:endParaRPr>
          </a:p>
          <a:p>
            <a:r>
              <a:rPr lang="zh-CN" altLang="en-US" b="1" dirty="0">
                <a:latin typeface="Calibri" panose="020F0502020204030204" pitchFamily="34" charset="0"/>
                <a:cs typeface="Calibri" panose="020F0502020204030204" pitchFamily="34" charset="0"/>
              </a:rPr>
              <a:t>姆士</a:t>
            </a:r>
            <a:r>
              <a:rPr lang="en-US" altLang="zh-CN" b="1" dirty="0">
                <a:latin typeface="Calibri" panose="020F0502020204030204" pitchFamily="34" charset="0"/>
                <a:cs typeface="Calibri" panose="020F0502020204030204" pitchFamily="34" charset="0"/>
              </a:rPr>
              <a:t>1</a:t>
            </a:r>
            <a:r>
              <a:rPr lang="zh-CN" altLang="en-US" b="1" dirty="0">
                <a:latin typeface="Calibri" panose="020F0502020204030204" pitchFamily="34" charset="0"/>
                <a:cs typeface="Calibri" panose="020F0502020204030204" pitchFamily="34" charset="0"/>
              </a:rPr>
              <a:t>世君权神授，实行</a:t>
            </a:r>
            <a:r>
              <a:rPr lang="zh-CN" altLang="en-US" b="1" dirty="0">
                <a:highlight>
                  <a:srgbClr val="FFFF00"/>
                </a:highlight>
                <a:latin typeface="Calibri" panose="020F0502020204030204" pitchFamily="34" charset="0"/>
                <a:cs typeface="Calibri" panose="020F0502020204030204" pitchFamily="34" charset="0"/>
              </a:rPr>
              <a:t>君主专制</a:t>
            </a:r>
            <a:r>
              <a:rPr lang="zh-CN" altLang="en-US" b="1" dirty="0">
                <a:latin typeface="Calibri" panose="020F0502020204030204" pitchFamily="34" charset="0"/>
                <a:cs typeface="Calibri" panose="020F0502020204030204" pitchFamily="34" charset="0"/>
              </a:rPr>
              <a:t>；处死查理</a:t>
            </a:r>
            <a:r>
              <a:rPr lang="en-US" altLang="zh-CN" b="1" dirty="0">
                <a:latin typeface="Calibri" panose="020F0502020204030204" pitchFamily="34" charset="0"/>
                <a:cs typeface="Calibri" panose="020F0502020204030204" pitchFamily="34" charset="0"/>
              </a:rPr>
              <a:t>1</a:t>
            </a:r>
            <a:r>
              <a:rPr lang="zh-CN" altLang="en-US" b="1" dirty="0">
                <a:latin typeface="Calibri" panose="020F0502020204030204" pitchFamily="34" charset="0"/>
                <a:cs typeface="Calibri" panose="020F0502020204030204" pitchFamily="34" charset="0"/>
              </a:rPr>
              <a:t>废除君主制，实行</a:t>
            </a:r>
            <a:r>
              <a:rPr lang="zh-CN" altLang="en-US" b="1" dirty="0">
                <a:highlight>
                  <a:srgbClr val="FFFF00"/>
                </a:highlight>
                <a:latin typeface="Calibri" panose="020F0502020204030204" pitchFamily="34" charset="0"/>
                <a:cs typeface="Calibri" panose="020F0502020204030204" pitchFamily="34" charset="0"/>
              </a:rPr>
              <a:t>共和制</a:t>
            </a:r>
            <a:r>
              <a:rPr lang="zh-CN" altLang="en-US" b="1" dirty="0">
                <a:latin typeface="Calibri" panose="020F0502020204030204" pitchFamily="34" charset="0"/>
                <a:cs typeface="Calibri" panose="020F0502020204030204" pitchFamily="34" charset="0"/>
              </a:rPr>
              <a:t>；</a:t>
            </a:r>
            <a:endParaRPr lang="en-US" altLang="zh-CN" b="1" dirty="0">
              <a:latin typeface="Calibri" panose="020F0502020204030204" pitchFamily="34" charset="0"/>
              <a:cs typeface="Calibri" panose="020F0502020204030204" pitchFamily="34" charset="0"/>
            </a:endParaRPr>
          </a:p>
          <a:p>
            <a:r>
              <a:rPr lang="zh-CN" altLang="en-US" b="1" dirty="0">
                <a:latin typeface="Calibri" panose="020F0502020204030204" pitchFamily="34" charset="0"/>
                <a:cs typeface="Calibri" panose="020F0502020204030204" pitchFamily="34" charset="0"/>
              </a:rPr>
              <a:t>斯图亚特王朝复辟，恢复</a:t>
            </a:r>
            <a:r>
              <a:rPr lang="zh-CN" altLang="en-US" b="1" dirty="0">
                <a:highlight>
                  <a:srgbClr val="FFFF00"/>
                </a:highlight>
                <a:latin typeface="Calibri" panose="020F0502020204030204" pitchFamily="34" charset="0"/>
                <a:cs typeface="Calibri" panose="020F0502020204030204" pitchFamily="34" charset="0"/>
              </a:rPr>
              <a:t>君主制</a:t>
            </a:r>
            <a:r>
              <a:rPr lang="zh-CN" altLang="en-US" b="1" dirty="0">
                <a:latin typeface="Calibri" panose="020F0502020204030204" pitchFamily="34" charset="0"/>
                <a:cs typeface="Calibri" panose="020F0502020204030204" pitchFamily="34" charset="0"/>
              </a:rPr>
              <a:t>；</a:t>
            </a:r>
            <a:endParaRPr lang="en-US" altLang="zh-CN" b="1" dirty="0">
              <a:latin typeface="Calibri" panose="020F0502020204030204" pitchFamily="34" charset="0"/>
              <a:cs typeface="Calibri" panose="020F0502020204030204" pitchFamily="34" charset="0"/>
            </a:endParaRPr>
          </a:p>
          <a:p>
            <a:r>
              <a:rPr lang="zh-CN" altLang="en-US" b="1" dirty="0">
                <a:latin typeface="Calibri" panose="020F0502020204030204" pitchFamily="34" charset="0"/>
                <a:cs typeface="Calibri" panose="020F0502020204030204" pitchFamily="34" charset="0"/>
              </a:rPr>
              <a:t>光荣革命后，确立</a:t>
            </a:r>
            <a:r>
              <a:rPr lang="zh-CN" altLang="en-US" b="1" dirty="0">
                <a:highlight>
                  <a:srgbClr val="FFFF00"/>
                </a:highlight>
                <a:latin typeface="Calibri" panose="020F0502020204030204" pitchFamily="34" charset="0"/>
                <a:cs typeface="Calibri" panose="020F0502020204030204" pitchFamily="34" charset="0"/>
              </a:rPr>
              <a:t>君主立宪制</a:t>
            </a:r>
            <a:endParaRPr lang="en-US" altLang="zh-CN" b="1" dirty="0">
              <a:highlight>
                <a:srgbClr val="FFFF00"/>
              </a:highlight>
              <a:latin typeface="Calibri" panose="020F0502020204030204" pitchFamily="34" charset="0"/>
              <a:cs typeface="Calibri" panose="020F0502020204030204" pitchFamily="34" charset="0"/>
            </a:endParaRPr>
          </a:p>
          <a:p>
            <a:r>
              <a:rPr lang="en-US" altLang="zh-CN" b="1" dirty="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战胜标志</a:t>
            </a:r>
            <a:r>
              <a:rPr lang="zh-CN" altLang="en-US" b="1" dirty="0"/>
              <a:t>：光荣革命</a:t>
            </a:r>
            <a:endParaRPr lang="en-US" altLang="zh-CN" b="1" dirty="0"/>
          </a:p>
          <a:p>
            <a:r>
              <a:rPr lang="zh-CN" altLang="en-US" b="1" dirty="0"/>
              <a:t>理由：图</a:t>
            </a:r>
            <a:r>
              <a:rPr lang="zh-CN" altLang="en-US" b="1" dirty="0">
                <a:latin typeface="Calibri" panose="020F0502020204030204" pitchFamily="34" charset="0"/>
                <a:cs typeface="Calibri" panose="020F0502020204030204" pitchFamily="34" charset="0"/>
              </a:rPr>
              <a:t>❹革命前</a:t>
            </a:r>
            <a:r>
              <a:rPr lang="zh-CN" altLang="en-US" b="1" dirty="0"/>
              <a:t>詹姆士</a:t>
            </a:r>
            <a:r>
              <a:rPr lang="en-US" altLang="zh-CN" b="1" dirty="0"/>
              <a:t>1</a:t>
            </a:r>
            <a:r>
              <a:rPr lang="zh-CN" altLang="en-US" b="1" dirty="0"/>
              <a:t>世君主专制；</a:t>
            </a:r>
            <a:r>
              <a:rPr lang="zh-CN" altLang="en-US" b="1" dirty="0">
                <a:latin typeface="Calibri" panose="020F0502020204030204" pitchFamily="34" charset="0"/>
                <a:cs typeface="Calibri" panose="020F0502020204030204" pitchFamily="34" charset="0"/>
              </a:rPr>
              <a:t>图❸光荣革命后</a:t>
            </a:r>
            <a:r>
              <a:rPr lang="zh-CN" altLang="en-US" b="1" dirty="0"/>
              <a:t>玛丽、威廉登基，但权力受到法律制约，权力中心从国王转到议会中，标志着资产阶级夺权成功</a:t>
            </a:r>
            <a:endParaRPr lang="en-US" altLang="zh-CN" b="1" dirty="0"/>
          </a:p>
          <a:p>
            <a:r>
              <a:rPr lang="en-US" altLang="zh-CN" b="1" dirty="0">
                <a:latin typeface="微软雅黑" panose="020B0503020204020204" pitchFamily="34" charset="-122"/>
                <a:ea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rPr>
              <a:t>图像是可视的历史</a:t>
            </a:r>
            <a:r>
              <a:rPr lang="zh-CN" altLang="en-US" b="1" dirty="0"/>
              <a:t>：</a:t>
            </a:r>
            <a:endParaRPr lang="en-US" altLang="zh-CN" b="1" dirty="0"/>
          </a:p>
          <a:p>
            <a:r>
              <a:rPr lang="zh-CN" altLang="en-US" b="1" dirty="0"/>
              <a:t>从图像中的人物、服饰、场景等判断，图像记录了历史，展示了历史细节，是重要的历史资料；图像与其他史料相互印证，可以获得较为真实的历史</a:t>
            </a:r>
          </a:p>
        </p:txBody>
      </p:sp>
      <p:sp>
        <p:nvSpPr>
          <p:cNvPr id="11" name="文本框 10">
            <a:extLst>
              <a:ext uri="{FF2B5EF4-FFF2-40B4-BE49-F238E27FC236}">
                <a16:creationId xmlns:a16="http://schemas.microsoft.com/office/drawing/2014/main" id="{60078A9C-9451-42A6-87D8-57A721B17AD7}"/>
              </a:ext>
            </a:extLst>
          </p:cNvPr>
          <p:cNvSpPr txBox="1"/>
          <p:nvPr/>
        </p:nvSpPr>
        <p:spPr>
          <a:xfrm>
            <a:off x="5994999" y="1462261"/>
            <a:ext cx="4344663" cy="286232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CN" altLang="en-US" b="1" dirty="0">
                <a:solidFill>
                  <a:srgbClr val="FFFF00"/>
                </a:solidFill>
              </a:rPr>
              <a:t>借高考题发挥，引领核心素养</a:t>
            </a:r>
            <a:endParaRPr lang="en-US" altLang="zh-CN" b="1" dirty="0">
              <a:solidFill>
                <a:srgbClr val="FFFF00"/>
              </a:solidFill>
            </a:endParaRPr>
          </a:p>
          <a:p>
            <a:r>
              <a:rPr lang="zh-CN" altLang="en-US" dirty="0">
                <a:latin typeface="Calibri" panose="020F0502020204030204" pitchFamily="34" charset="0"/>
                <a:cs typeface="Calibri" panose="020F0502020204030204" pitchFamily="34" charset="0"/>
              </a:rPr>
              <a:t>❶图片</a:t>
            </a:r>
            <a:r>
              <a:rPr lang="zh-CN" altLang="en-US" dirty="0"/>
              <a:t>学习情境、设问视角新（政体）凸显思维能力。</a:t>
            </a:r>
            <a:endParaRPr lang="en-US" altLang="zh-CN" dirty="0"/>
          </a:p>
          <a:p>
            <a:r>
              <a:rPr lang="zh-CN" altLang="en-US" dirty="0">
                <a:latin typeface="Calibri" panose="020F0502020204030204" pitchFamily="34" charset="0"/>
                <a:cs typeface="Calibri" panose="020F0502020204030204" pitchFamily="34" charset="0"/>
              </a:rPr>
              <a:t>❷</a:t>
            </a:r>
            <a:r>
              <a:rPr lang="zh-CN" altLang="en-US" dirty="0"/>
              <a:t>重视关键知识的考查，</a:t>
            </a:r>
            <a:r>
              <a:rPr lang="zh-CN" altLang="en-US" b="1" dirty="0">
                <a:solidFill>
                  <a:srgbClr val="0000FF"/>
                </a:solidFill>
                <a:highlight>
                  <a:srgbClr val="FFFF00"/>
                </a:highlight>
              </a:rPr>
              <a:t>突出史料求证、</a:t>
            </a:r>
            <a:r>
              <a:rPr lang="zh-CN" altLang="en-US" dirty="0"/>
              <a:t>历史解释能力；最后上升到</a:t>
            </a:r>
            <a:r>
              <a:rPr lang="zh-CN" altLang="en-US" b="1" dirty="0">
                <a:solidFill>
                  <a:srgbClr val="0000FF"/>
                </a:solidFill>
                <a:highlight>
                  <a:srgbClr val="FFFF00"/>
                </a:highlight>
              </a:rPr>
              <a:t>史学理论</a:t>
            </a:r>
            <a:r>
              <a:rPr lang="zh-CN" altLang="en-US" dirty="0"/>
              <a:t>考查层层递进。</a:t>
            </a:r>
            <a:endParaRPr lang="en-US" altLang="zh-CN" dirty="0"/>
          </a:p>
          <a:p>
            <a:endParaRPr lang="en-US" altLang="zh-CN" dirty="0"/>
          </a:p>
          <a:p>
            <a:r>
              <a:rPr lang="zh-CN" altLang="en-US" dirty="0"/>
              <a:t>必备知识、关键能力、核心素养、价值引领融于一体。</a:t>
            </a:r>
            <a:endParaRPr lang="en-US" altLang="zh-CN" dirty="0"/>
          </a:p>
          <a:p>
            <a:endParaRPr lang="zh-CN" altLang="en-US" dirty="0"/>
          </a:p>
        </p:txBody>
      </p:sp>
      <p:sp>
        <p:nvSpPr>
          <p:cNvPr id="2" name="矩形 1">
            <a:extLst>
              <a:ext uri="{FF2B5EF4-FFF2-40B4-BE49-F238E27FC236}">
                <a16:creationId xmlns:a16="http://schemas.microsoft.com/office/drawing/2014/main" id="{1A8884DD-C458-4657-A820-A4B43EB77EB8}"/>
              </a:ext>
            </a:extLst>
          </p:cNvPr>
          <p:cNvSpPr/>
          <p:nvPr/>
        </p:nvSpPr>
        <p:spPr>
          <a:xfrm>
            <a:off x="3568715" y="2967335"/>
            <a:ext cx="5054589" cy="1754326"/>
          </a:xfrm>
          <a:prstGeom prst="rect">
            <a:avLst/>
          </a:prstGeom>
          <a:solidFill>
            <a:srgbClr val="FFFF00"/>
          </a:solidFill>
          <a:ln>
            <a:solidFill>
              <a:srgbClr val="0000FF"/>
            </a:solidFill>
          </a:ln>
        </p:spPr>
        <p:txBody>
          <a:bodyPr wrap="none" lIns="91440" tIns="45720" rIns="91440" bIns="45720">
            <a:spAutoFit/>
          </a:bodyPr>
          <a:lstStyle/>
          <a:p>
            <a:pPr algn="ctr"/>
            <a:r>
              <a:rPr lang="zh-C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隶书" panose="02010509060101010101" pitchFamily="49" charset="-122"/>
                <a:ea typeface="隶书" panose="02010509060101010101" pitchFamily="49" charset="-122"/>
              </a:rPr>
              <a:t>情境、视角创设</a:t>
            </a:r>
            <a:endParaRPr lang="en-US" altLang="zh-CN"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隶书" panose="02010509060101010101" pitchFamily="49" charset="-122"/>
              <a:ea typeface="隶书" panose="02010509060101010101" pitchFamily="49" charset="-122"/>
            </a:endParaRPr>
          </a:p>
          <a:p>
            <a:pPr algn="ctr"/>
            <a:r>
              <a:rPr lang="zh-C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隶书" panose="02010509060101010101" pitchFamily="49" charset="-122"/>
                <a:ea typeface="隶书" panose="02010509060101010101" pitchFamily="49" charset="-122"/>
              </a:rPr>
              <a:t>知识过程性揭示</a:t>
            </a:r>
          </a:p>
        </p:txBody>
      </p:sp>
    </p:spTree>
    <p:extLst>
      <p:ext uri="{BB962C8B-B14F-4D97-AF65-F5344CB8AC3E}">
        <p14:creationId xmlns:p14="http://schemas.microsoft.com/office/powerpoint/2010/main" val="158405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E057450C-D93E-445A-8ACE-007F95254FAF}"/>
              </a:ext>
            </a:extLst>
          </p:cNvPr>
          <p:cNvCxnSpPr>
            <a:cxnSpLocks/>
          </p:cNvCxnSpPr>
          <p:nvPr/>
        </p:nvCxnSpPr>
        <p:spPr>
          <a:xfrm>
            <a:off x="5879976" y="404664"/>
            <a:ext cx="0" cy="61206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圆角矩形 58">
            <a:extLst>
              <a:ext uri="{FF2B5EF4-FFF2-40B4-BE49-F238E27FC236}">
                <a16:creationId xmlns:a16="http://schemas.microsoft.com/office/drawing/2014/main" id="{5C1D6C3C-B01A-4281-AFFA-D8271AD6EC6E}"/>
              </a:ext>
            </a:extLst>
          </p:cNvPr>
          <p:cNvSpPr/>
          <p:nvPr/>
        </p:nvSpPr>
        <p:spPr>
          <a:xfrm>
            <a:off x="1775520" y="230613"/>
            <a:ext cx="3456382" cy="8337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800" b="1" dirty="0">
                <a:latin typeface="华文琥珀" panose="02010800040101010101" pitchFamily="2" charset="-122"/>
                <a:ea typeface="华文琥珀" panose="02010800040101010101" pitchFamily="2" charset="-122"/>
              </a:rPr>
              <a:t>英国君主立宪制</a:t>
            </a:r>
            <a:r>
              <a:rPr lang="en-US" altLang="zh-CN" sz="2800" b="1" dirty="0">
                <a:latin typeface="华文琥珀" panose="02010800040101010101" pitchFamily="2" charset="-122"/>
                <a:ea typeface="华文琥珀" panose="02010800040101010101" pitchFamily="2" charset="-122"/>
              </a:rPr>
              <a:t>  </a:t>
            </a:r>
            <a:endParaRPr lang="zh-CN" altLang="en-US" sz="2800" b="1" dirty="0">
              <a:latin typeface="华文琥珀" panose="02010800040101010101" pitchFamily="2" charset="-122"/>
              <a:ea typeface="华文琥珀" panose="02010800040101010101" pitchFamily="2" charset="-122"/>
            </a:endParaRPr>
          </a:p>
        </p:txBody>
      </p:sp>
      <p:sp>
        <p:nvSpPr>
          <p:cNvPr id="10" name="TextBox 2">
            <a:extLst>
              <a:ext uri="{FF2B5EF4-FFF2-40B4-BE49-F238E27FC236}">
                <a16:creationId xmlns:a16="http://schemas.microsoft.com/office/drawing/2014/main" id="{52C69C3F-AFD5-4F2D-A6E4-FEE16ECE6E55}"/>
              </a:ext>
            </a:extLst>
          </p:cNvPr>
          <p:cNvSpPr txBox="1"/>
          <p:nvPr/>
        </p:nvSpPr>
        <p:spPr>
          <a:xfrm>
            <a:off x="1751330" y="1231430"/>
            <a:ext cx="3959551" cy="461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一、过程</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战胜王权</a:t>
            </a:r>
          </a:p>
        </p:txBody>
      </p:sp>
      <p:sp>
        <p:nvSpPr>
          <p:cNvPr id="8" name="文本框 7">
            <a:extLst>
              <a:ext uri="{FF2B5EF4-FFF2-40B4-BE49-F238E27FC236}">
                <a16:creationId xmlns:a16="http://schemas.microsoft.com/office/drawing/2014/main" id="{749CEB67-ED7A-4D55-BB83-ECF6D98CBB26}"/>
              </a:ext>
            </a:extLst>
          </p:cNvPr>
          <p:cNvSpPr txBox="1"/>
          <p:nvPr/>
        </p:nvSpPr>
        <p:spPr>
          <a:xfrm>
            <a:off x="1713620" y="1859340"/>
            <a:ext cx="395955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怎样战胜</a:t>
            </a:r>
            <a:r>
              <a:rPr lang="zh-CN" altLang="en-US" b="1" dirty="0"/>
              <a:t>：资产阶级革命</a:t>
            </a:r>
            <a:endParaRPr lang="en-US" altLang="zh-CN" b="1" dirty="0"/>
          </a:p>
          <a:p>
            <a:r>
              <a:rPr lang="en-US" altLang="zh-CN" b="1" dirty="0">
                <a:latin typeface="微软雅黑" panose="020B0503020204020204" pitchFamily="34" charset="-122"/>
                <a:ea typeface="微软雅黑" panose="020B0503020204020204" pitchFamily="34" charset="-122"/>
              </a:rPr>
              <a:t>2.</a:t>
            </a:r>
            <a:r>
              <a:rPr lang="zh-CN" altLang="en-US" b="1" dirty="0">
                <a:latin typeface="微软雅黑" panose="020B0503020204020204" pitchFamily="34" charset="-122"/>
                <a:ea typeface="微软雅黑" panose="020B0503020204020204" pitchFamily="34" charset="-122"/>
              </a:rPr>
              <a:t>政体变化</a:t>
            </a:r>
            <a:r>
              <a:rPr lang="zh-CN" altLang="en-US" b="1" dirty="0"/>
              <a:t>：</a:t>
            </a:r>
            <a:r>
              <a:rPr lang="zh-CN" altLang="en-US" b="1" dirty="0">
                <a:latin typeface="Calibri" panose="020F0502020204030204" pitchFamily="34" charset="0"/>
                <a:cs typeface="Calibri" panose="020F0502020204030204" pitchFamily="34" charset="0"/>
              </a:rPr>
              <a:t>❹❷❶❸：</a:t>
            </a:r>
            <a:endParaRPr lang="en-US" altLang="zh-CN" b="1" dirty="0">
              <a:latin typeface="Calibri" panose="020F0502020204030204" pitchFamily="34" charset="0"/>
              <a:cs typeface="Calibri" panose="020F0502020204030204" pitchFamily="34" charset="0"/>
            </a:endParaRPr>
          </a:p>
          <a:p>
            <a:r>
              <a:rPr lang="en-US" altLang="zh-CN" b="1" dirty="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战胜标志</a:t>
            </a:r>
            <a:r>
              <a:rPr lang="zh-CN" altLang="en-US" b="1" dirty="0"/>
              <a:t>：</a:t>
            </a:r>
            <a:r>
              <a:rPr lang="zh-CN" altLang="en-US" b="1" dirty="0">
                <a:highlight>
                  <a:srgbClr val="00FF00"/>
                </a:highlight>
                <a:latin typeface="微软雅黑" panose="020B0503020204020204" pitchFamily="34" charset="-122"/>
                <a:ea typeface="微软雅黑" panose="020B0503020204020204" pitchFamily="34" charset="-122"/>
              </a:rPr>
              <a:t>光荣革命</a:t>
            </a:r>
            <a:endParaRPr lang="en-US" altLang="zh-CN" b="1" dirty="0">
              <a:highlight>
                <a:srgbClr val="00FF00"/>
              </a:highlight>
              <a:latin typeface="微软雅黑" panose="020B0503020204020204" pitchFamily="34" charset="-122"/>
              <a:ea typeface="微软雅黑" panose="020B0503020204020204" pitchFamily="34" charset="-122"/>
            </a:endParaRPr>
          </a:p>
          <a:p>
            <a:r>
              <a:rPr lang="en-US" altLang="zh-CN" b="1" dirty="0">
                <a:latin typeface="微软雅黑" panose="020B0503020204020204" pitchFamily="34" charset="-122"/>
                <a:ea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rPr>
              <a:t>图像是可视的历史</a:t>
            </a:r>
            <a:r>
              <a:rPr lang="zh-CN" altLang="en-US" b="1" dirty="0"/>
              <a:t>：</a:t>
            </a:r>
            <a:endParaRPr lang="en-US" altLang="zh-CN" b="1" dirty="0"/>
          </a:p>
        </p:txBody>
      </p:sp>
      <p:sp>
        <p:nvSpPr>
          <p:cNvPr id="12" name="文本框 11">
            <a:extLst>
              <a:ext uri="{FF2B5EF4-FFF2-40B4-BE49-F238E27FC236}">
                <a16:creationId xmlns:a16="http://schemas.microsoft.com/office/drawing/2014/main" id="{0E850040-C1D2-4483-822B-1FFB979BABF2}"/>
              </a:ext>
            </a:extLst>
          </p:cNvPr>
          <p:cNvSpPr txBox="1"/>
          <p:nvPr/>
        </p:nvSpPr>
        <p:spPr>
          <a:xfrm>
            <a:off x="1713620" y="3095672"/>
            <a:ext cx="395955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b="1" dirty="0"/>
              <a:t>5.</a:t>
            </a:r>
            <a:r>
              <a:rPr lang="zh-CN" altLang="en-US" b="1" dirty="0"/>
              <a:t>“光荣革命”多视角分析</a:t>
            </a:r>
            <a:endParaRPr lang="en-US" altLang="zh-CN" b="1" dirty="0"/>
          </a:p>
        </p:txBody>
      </p:sp>
      <p:sp>
        <p:nvSpPr>
          <p:cNvPr id="13" name="TextBox 2">
            <a:extLst>
              <a:ext uri="{FF2B5EF4-FFF2-40B4-BE49-F238E27FC236}">
                <a16:creationId xmlns:a16="http://schemas.microsoft.com/office/drawing/2014/main" id="{30D1385D-7231-4A54-A87D-1A5C4FCD426B}"/>
              </a:ext>
            </a:extLst>
          </p:cNvPr>
          <p:cNvSpPr txBox="1"/>
          <p:nvPr/>
        </p:nvSpPr>
        <p:spPr>
          <a:xfrm>
            <a:off x="5940279" y="77267"/>
            <a:ext cx="4511423"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t>从革命力量看革命本质 </a:t>
            </a:r>
            <a:r>
              <a:rPr lang="zh-CN" altLang="en-US" b="1" dirty="0">
                <a:solidFill>
                  <a:schemeClr val="tx1"/>
                </a:solidFill>
                <a:highlight>
                  <a:srgbClr val="FFFF00"/>
                </a:highlight>
                <a:latin typeface="楷体" panose="02010609060101010101" charset="-122"/>
                <a:ea typeface="楷体" panose="02010609060101010101" charset="-122"/>
              </a:rPr>
              <a:t>时空、历史解释）</a:t>
            </a:r>
            <a:endParaRPr lang="en-US" altLang="zh-CN" b="1" dirty="0">
              <a:solidFill>
                <a:schemeClr val="tx1"/>
              </a:solidFill>
              <a:highlight>
                <a:srgbClr val="FFFF00"/>
              </a:highlight>
              <a:latin typeface="楷体" panose="02010609060101010101" charset="-122"/>
              <a:ea typeface="楷体" panose="02010609060101010101" charset="-122"/>
            </a:endParaRPr>
          </a:p>
          <a:p>
            <a:r>
              <a:rPr lang="zh-CN" altLang="zh-CN" dirty="0"/>
              <a:t>（</a:t>
            </a:r>
            <a:r>
              <a:rPr lang="en-US" altLang="zh-CN" dirty="0"/>
              <a:t>2016</a:t>
            </a:r>
            <a:r>
              <a:rPr lang="zh-CN" altLang="zh-CN" dirty="0"/>
              <a:t>年上海单科历史</a:t>
            </a:r>
            <a:r>
              <a:rPr lang="en-US" altLang="zh-CN" dirty="0"/>
              <a:t>11</a:t>
            </a:r>
            <a:r>
              <a:rPr lang="zh-CN" altLang="zh-CN" dirty="0"/>
              <a:t>）有史学家写道：在危机中，</a:t>
            </a:r>
            <a:r>
              <a:rPr lang="zh-CN" altLang="zh-CN" dirty="0">
                <a:solidFill>
                  <a:srgbClr val="2106E8"/>
                </a:solidFill>
              </a:rPr>
              <a:t>新教</a:t>
            </a:r>
            <a:r>
              <a:rPr lang="zh-CN" altLang="zh-CN" dirty="0"/>
              <a:t>和其他力量站在</a:t>
            </a:r>
            <a:r>
              <a:rPr lang="zh-CN" altLang="zh-CN" dirty="0">
                <a:solidFill>
                  <a:srgbClr val="2106E8"/>
                </a:solidFill>
              </a:rPr>
              <a:t>法律</a:t>
            </a:r>
            <a:r>
              <a:rPr lang="zh-CN" altLang="zh-CN" dirty="0"/>
              <a:t>和</a:t>
            </a:r>
            <a:r>
              <a:rPr lang="zh-CN" altLang="zh-CN" dirty="0">
                <a:solidFill>
                  <a:srgbClr val="2106E8"/>
                </a:solidFill>
              </a:rPr>
              <a:t>议会</a:t>
            </a:r>
            <a:r>
              <a:rPr lang="zh-CN" altLang="zh-CN" dirty="0"/>
              <a:t>一边，而</a:t>
            </a:r>
            <a:r>
              <a:rPr lang="zh-CN" altLang="zh-CN" dirty="0">
                <a:solidFill>
                  <a:srgbClr val="2106E8"/>
                </a:solidFill>
              </a:rPr>
              <a:t>君主</a:t>
            </a:r>
            <a:r>
              <a:rPr lang="zh-CN" altLang="zh-CN" dirty="0"/>
              <a:t>则把政治命运押在</a:t>
            </a:r>
            <a:r>
              <a:rPr lang="zh-CN" altLang="zh-CN" dirty="0">
                <a:solidFill>
                  <a:srgbClr val="2106E8"/>
                </a:solidFill>
              </a:rPr>
              <a:t>罗马天主教会</a:t>
            </a:r>
            <a:r>
              <a:rPr lang="zh-CN" altLang="zh-CN" dirty="0"/>
              <a:t>身上，最后制定法律的</a:t>
            </a:r>
            <a:r>
              <a:rPr lang="zh-CN" altLang="zh-CN" dirty="0">
                <a:solidFill>
                  <a:srgbClr val="0000FF"/>
                </a:solidFill>
              </a:rPr>
              <a:t>议会</a:t>
            </a:r>
            <a:r>
              <a:rPr lang="zh-CN" altLang="zh-CN" dirty="0"/>
              <a:t>战胜了</a:t>
            </a:r>
            <a:r>
              <a:rPr lang="zh-CN" altLang="zh-CN" dirty="0">
                <a:solidFill>
                  <a:srgbClr val="0000FF"/>
                </a:solidFill>
              </a:rPr>
              <a:t>国王</a:t>
            </a:r>
            <a:r>
              <a:rPr lang="zh-CN" altLang="zh-CN" dirty="0"/>
              <a:t>。他描述的是（</a:t>
            </a:r>
            <a:r>
              <a:rPr lang="en-US" altLang="zh-CN" dirty="0"/>
              <a:t>   </a:t>
            </a:r>
            <a:r>
              <a:rPr lang="zh-CN" altLang="zh-CN" dirty="0"/>
              <a:t>）</a:t>
            </a:r>
          </a:p>
          <a:p>
            <a:r>
              <a:rPr lang="en-US" altLang="zh-CN" dirty="0">
                <a:highlight>
                  <a:srgbClr val="00FF00"/>
                </a:highlight>
              </a:rPr>
              <a:t>A.</a:t>
            </a:r>
            <a:r>
              <a:rPr lang="zh-CN" altLang="zh-CN" dirty="0">
                <a:highlight>
                  <a:srgbClr val="00FF00"/>
                </a:highlight>
              </a:rPr>
              <a:t>英国“光荣革命”</a:t>
            </a:r>
            <a:r>
              <a:rPr lang="en-US" altLang="zh-CN" dirty="0">
                <a:highlight>
                  <a:srgbClr val="00FF00"/>
                </a:highlight>
              </a:rPr>
              <a:t>    </a:t>
            </a:r>
            <a:r>
              <a:rPr lang="en-US" altLang="zh-CN" dirty="0"/>
              <a:t>B.</a:t>
            </a:r>
            <a:r>
              <a:rPr lang="zh-CN" altLang="zh-CN" dirty="0"/>
              <a:t>美国独立战争</a:t>
            </a:r>
            <a:r>
              <a:rPr lang="en-US" altLang="zh-CN" dirty="0"/>
              <a:t>      C.</a:t>
            </a:r>
            <a:r>
              <a:rPr lang="zh-CN" altLang="zh-CN" dirty="0"/>
              <a:t>法国大革命 </a:t>
            </a:r>
            <a:r>
              <a:rPr lang="en-US" altLang="zh-CN" dirty="0"/>
              <a:t>           D.</a:t>
            </a:r>
            <a:r>
              <a:rPr lang="zh-CN" altLang="zh-CN" dirty="0"/>
              <a:t>德意志王朝战争</a:t>
            </a:r>
          </a:p>
        </p:txBody>
      </p:sp>
      <p:sp>
        <p:nvSpPr>
          <p:cNvPr id="14" name="文本框 13">
            <a:extLst>
              <a:ext uri="{FF2B5EF4-FFF2-40B4-BE49-F238E27FC236}">
                <a16:creationId xmlns:a16="http://schemas.microsoft.com/office/drawing/2014/main" id="{B050046D-3081-4104-BE53-5DAC86830FC4}"/>
              </a:ext>
            </a:extLst>
          </p:cNvPr>
          <p:cNvSpPr txBox="1"/>
          <p:nvPr/>
        </p:nvSpPr>
        <p:spPr>
          <a:xfrm>
            <a:off x="1713621" y="3558284"/>
            <a:ext cx="393535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zh-CN" b="1" dirty="0">
                <a:latin typeface="Calibri" panose="020F0502020204030204" pitchFamily="34" charset="0"/>
                <a:cs typeface="Calibri" panose="020F0502020204030204" pitchFamily="34" charset="0"/>
              </a:rPr>
              <a:t>❶</a:t>
            </a:r>
            <a:r>
              <a:rPr lang="zh-CN" altLang="en-US" b="1" dirty="0">
                <a:latin typeface="Calibri" panose="020F0502020204030204" pitchFamily="34" charset="0"/>
                <a:cs typeface="Calibri" panose="020F0502020204030204" pitchFamily="34" charset="0"/>
              </a:rPr>
              <a:t>力量双方的视角</a:t>
            </a:r>
            <a:endParaRPr lang="en-US" altLang="zh-CN" b="1" dirty="0"/>
          </a:p>
        </p:txBody>
      </p:sp>
      <p:grpSp>
        <p:nvGrpSpPr>
          <p:cNvPr id="15" name="组合 14">
            <a:extLst>
              <a:ext uri="{FF2B5EF4-FFF2-40B4-BE49-F238E27FC236}">
                <a16:creationId xmlns:a16="http://schemas.microsoft.com/office/drawing/2014/main" id="{71A53302-06EE-420E-8773-94659470D988}"/>
              </a:ext>
            </a:extLst>
          </p:cNvPr>
          <p:cNvGrpSpPr/>
          <p:nvPr/>
        </p:nvGrpSpPr>
        <p:grpSpPr>
          <a:xfrm>
            <a:off x="5951709" y="2484844"/>
            <a:ext cx="4526670" cy="2543770"/>
            <a:chOff x="4525070" y="2568972"/>
            <a:chExt cx="4293840" cy="3255213"/>
          </a:xfrm>
        </p:grpSpPr>
        <p:pic>
          <p:nvPicPr>
            <p:cNvPr id="16" name="Picture 2">
              <a:extLst>
                <a:ext uri="{FF2B5EF4-FFF2-40B4-BE49-F238E27FC236}">
                  <a16:creationId xmlns:a16="http://schemas.microsoft.com/office/drawing/2014/main" id="{99FB16AB-72E6-4186-A82A-C6F1ADD8E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070" y="2568972"/>
              <a:ext cx="429384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8">
              <a:extLst>
                <a:ext uri="{FF2B5EF4-FFF2-40B4-BE49-F238E27FC236}">
                  <a16:creationId xmlns:a16="http://schemas.microsoft.com/office/drawing/2014/main" id="{905A0CF0-5271-4B38-BB07-C524D9AD466D}"/>
                </a:ext>
              </a:extLst>
            </p:cNvPr>
            <p:cNvSpPr txBox="1">
              <a:spLocks noChangeArrowheads="1"/>
            </p:cNvSpPr>
            <p:nvPr/>
          </p:nvSpPr>
          <p:spPr bwMode="auto">
            <a:xfrm>
              <a:off x="5044862" y="5312172"/>
              <a:ext cx="3774048" cy="512013"/>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b="1" dirty="0">
                  <a:latin typeface="Times New Roman" panose="02020603050405020304" pitchFamily="18" charset="0"/>
                </a:rPr>
                <a:t>威廉三世              玛丽二世</a:t>
              </a:r>
            </a:p>
          </p:txBody>
        </p:sp>
      </p:grpSp>
      <p:sp>
        <p:nvSpPr>
          <p:cNvPr id="19" name="Rectangle 7">
            <a:extLst>
              <a:ext uri="{FF2B5EF4-FFF2-40B4-BE49-F238E27FC236}">
                <a16:creationId xmlns:a16="http://schemas.microsoft.com/office/drawing/2014/main" id="{819482C4-47FC-45DA-B0C8-FE0B5947F6A9}"/>
              </a:ext>
            </a:extLst>
          </p:cNvPr>
          <p:cNvSpPr>
            <a:spLocks noChangeArrowheads="1"/>
          </p:cNvSpPr>
          <p:nvPr/>
        </p:nvSpPr>
        <p:spPr bwMode="auto">
          <a:xfrm>
            <a:off x="5951709" y="1064368"/>
            <a:ext cx="4499992" cy="1323439"/>
          </a:xfrm>
          <a:prstGeom prst="rect">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rgbClr val="0000CC"/>
                </a:solidFill>
                <a:latin typeface="华文新魏" panose="02010800040101010101" pitchFamily="2" charset="-122"/>
                <a:ea typeface="华文新魏" panose="02010800040101010101" pitchFamily="2" charset="-122"/>
              </a:rPr>
              <a:t>“光荣革命解决方法不是哪一个政党的胜利，而是两个主要政党之间的一个协议：自己活，也让别人活（</a:t>
            </a:r>
            <a:r>
              <a:rPr lang="en-US" altLang="zh-CN" sz="2000" b="1" dirty="0">
                <a:solidFill>
                  <a:srgbClr val="0000CC"/>
                </a:solidFill>
                <a:latin typeface="华文新魏" panose="02010800040101010101" pitchFamily="2" charset="-122"/>
                <a:ea typeface="华文新魏" panose="02010800040101010101" pitchFamily="2" charset="-122"/>
              </a:rPr>
              <a:t>to live and let to live</a:t>
            </a:r>
            <a:r>
              <a:rPr lang="zh-CN" altLang="en-US" sz="2000" b="1" dirty="0">
                <a:solidFill>
                  <a:srgbClr val="0000CC"/>
                </a:solidFill>
                <a:latin typeface="华文新魏" panose="02010800040101010101" pitchFamily="2" charset="-122"/>
                <a:ea typeface="华文新魏" panose="02010800040101010101" pitchFamily="2" charset="-122"/>
              </a:rPr>
              <a:t>）”。</a:t>
            </a:r>
          </a:p>
        </p:txBody>
      </p:sp>
      <p:sp>
        <p:nvSpPr>
          <p:cNvPr id="22" name="文本框 21">
            <a:extLst>
              <a:ext uri="{FF2B5EF4-FFF2-40B4-BE49-F238E27FC236}">
                <a16:creationId xmlns:a16="http://schemas.microsoft.com/office/drawing/2014/main" id="{BA808814-C096-4588-BA1A-DE1CF5F603DC}"/>
              </a:ext>
            </a:extLst>
          </p:cNvPr>
          <p:cNvSpPr txBox="1"/>
          <p:nvPr/>
        </p:nvSpPr>
        <p:spPr>
          <a:xfrm>
            <a:off x="1713621" y="4020896"/>
            <a:ext cx="393535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zh-CN" b="1" dirty="0">
                <a:latin typeface="Calibri" panose="020F0502020204030204" pitchFamily="34" charset="0"/>
                <a:cs typeface="Calibri" panose="020F0502020204030204" pitchFamily="34" charset="0"/>
              </a:rPr>
              <a:t>❷</a:t>
            </a:r>
            <a:r>
              <a:rPr lang="zh-CN" altLang="en-US" b="1" dirty="0">
                <a:latin typeface="Calibri" panose="020F0502020204030204" pitchFamily="34" charset="0"/>
                <a:cs typeface="Calibri" panose="020F0502020204030204" pitchFamily="34" charset="0"/>
              </a:rPr>
              <a:t>“光荣”含义（光荣在何处）</a:t>
            </a:r>
            <a:endParaRPr lang="en-US" altLang="zh-CN" b="1" dirty="0"/>
          </a:p>
        </p:txBody>
      </p:sp>
      <p:sp>
        <p:nvSpPr>
          <p:cNvPr id="21" name="文本框 20">
            <a:extLst>
              <a:ext uri="{FF2B5EF4-FFF2-40B4-BE49-F238E27FC236}">
                <a16:creationId xmlns:a16="http://schemas.microsoft.com/office/drawing/2014/main" id="{E744FFBE-4CEE-425A-A1C2-19026B0BBA3E}"/>
              </a:ext>
            </a:extLst>
          </p:cNvPr>
          <p:cNvSpPr txBox="1"/>
          <p:nvPr/>
        </p:nvSpPr>
        <p:spPr>
          <a:xfrm>
            <a:off x="5985415" y="5131914"/>
            <a:ext cx="4526669" cy="1323439"/>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dirty="0">
                <a:solidFill>
                  <a:srgbClr val="0000FF"/>
                </a:solidFill>
                <a:ea typeface="楷体_GB2312" panose="02010609030101010101"/>
              </a:rPr>
              <a:t>政治学家张君劢说：学政治（学），要在英国，学哲学，要在德国。因为政治的要义就在于</a:t>
            </a:r>
            <a:r>
              <a:rPr lang="zh-CN" altLang="en-US" sz="2000" dirty="0">
                <a:solidFill>
                  <a:srgbClr val="0000FF"/>
                </a:solidFill>
                <a:highlight>
                  <a:srgbClr val="00FF00"/>
                </a:highlight>
                <a:ea typeface="楷体_GB2312" panose="02010609030101010101"/>
              </a:rPr>
              <a:t>妥协</a:t>
            </a:r>
            <a:r>
              <a:rPr lang="zh-CN" altLang="en-US" sz="2000" dirty="0">
                <a:solidFill>
                  <a:srgbClr val="0000FF"/>
                </a:solidFill>
                <a:ea typeface="楷体_GB2312" panose="02010609030101010101"/>
              </a:rPr>
              <a:t>，对立双方能够在必要时做出明智的让步。</a:t>
            </a:r>
          </a:p>
        </p:txBody>
      </p:sp>
      <p:sp>
        <p:nvSpPr>
          <p:cNvPr id="24" name="文本框 23">
            <a:extLst>
              <a:ext uri="{FF2B5EF4-FFF2-40B4-BE49-F238E27FC236}">
                <a16:creationId xmlns:a16="http://schemas.microsoft.com/office/drawing/2014/main" id="{FF2E3B77-89F1-4124-BBBC-9E703CA4CA1D}"/>
              </a:ext>
            </a:extLst>
          </p:cNvPr>
          <p:cNvSpPr txBox="1"/>
          <p:nvPr/>
        </p:nvSpPr>
        <p:spPr>
          <a:xfrm>
            <a:off x="5927799" y="74816"/>
            <a:ext cx="4523902" cy="944645"/>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0000FF"/>
                </a:solidFill>
                <a:latin typeface="微软雅黑" panose="020B0503020204020204" pitchFamily="34" charset="-122"/>
                <a:ea typeface="楷体_GB2312"/>
              </a:rPr>
              <a:t>英国史学家屈威廉将“光荣革命”称之为“历史上最具有英国特色的东西”，因为“它建立在</a:t>
            </a:r>
            <a:r>
              <a:rPr lang="zh-CN" altLang="en-US" b="1" dirty="0">
                <a:solidFill>
                  <a:srgbClr val="0000FF"/>
                </a:solidFill>
                <a:highlight>
                  <a:srgbClr val="FF0000"/>
                </a:highlight>
                <a:latin typeface="微软雅黑" panose="020B0503020204020204" pitchFamily="34" charset="-122"/>
                <a:ea typeface="楷体_GB2312"/>
              </a:rPr>
              <a:t>明智、妥协和宽容</a:t>
            </a:r>
            <a:r>
              <a:rPr lang="zh-CN" altLang="en-US" b="1" dirty="0">
                <a:solidFill>
                  <a:srgbClr val="0000FF"/>
                </a:solidFill>
                <a:latin typeface="微软雅黑" panose="020B0503020204020204" pitchFamily="34" charset="-122"/>
                <a:ea typeface="楷体_GB2312"/>
              </a:rPr>
              <a:t>的基础上。”</a:t>
            </a:r>
          </a:p>
        </p:txBody>
      </p:sp>
      <p:sp>
        <p:nvSpPr>
          <p:cNvPr id="27" name="文本框 26">
            <a:extLst>
              <a:ext uri="{FF2B5EF4-FFF2-40B4-BE49-F238E27FC236}">
                <a16:creationId xmlns:a16="http://schemas.microsoft.com/office/drawing/2014/main" id="{DE38B658-122F-4216-B97A-AC90390FEEAC}"/>
              </a:ext>
            </a:extLst>
          </p:cNvPr>
          <p:cNvSpPr txBox="1"/>
          <p:nvPr/>
        </p:nvSpPr>
        <p:spPr>
          <a:xfrm>
            <a:off x="1713621" y="4435077"/>
            <a:ext cx="393535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zh-CN" b="1" dirty="0">
                <a:latin typeface="Calibri" panose="020F0502020204030204" pitchFamily="34" charset="0"/>
                <a:cs typeface="Calibri" panose="020F0502020204030204" pitchFamily="34" charset="0"/>
              </a:rPr>
              <a:t>❸</a:t>
            </a:r>
            <a:r>
              <a:rPr lang="zh-CN" altLang="en-US" b="1" dirty="0">
                <a:latin typeface="Calibri" panose="020F0502020204030204" pitchFamily="34" charset="0"/>
                <a:cs typeface="Calibri" panose="020F0502020204030204" pitchFamily="34" charset="0"/>
              </a:rPr>
              <a:t>“双王”的理解</a:t>
            </a:r>
            <a:endParaRPr lang="en-US" altLang="zh-CN" b="1" dirty="0"/>
          </a:p>
        </p:txBody>
      </p:sp>
      <p:sp>
        <p:nvSpPr>
          <p:cNvPr id="28" name="TextBox 4">
            <a:extLst>
              <a:ext uri="{FF2B5EF4-FFF2-40B4-BE49-F238E27FC236}">
                <a16:creationId xmlns:a16="http://schemas.microsoft.com/office/drawing/2014/main" id="{4B05B525-1790-48AB-87AB-0B682F036AB3}"/>
              </a:ext>
            </a:extLst>
          </p:cNvPr>
          <p:cNvSpPr txBox="1"/>
          <p:nvPr/>
        </p:nvSpPr>
        <p:spPr>
          <a:xfrm>
            <a:off x="5841863" y="77267"/>
            <a:ext cx="468973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t>4</a:t>
            </a:r>
            <a:r>
              <a:rPr lang="zh-CN" altLang="zh-CN" b="1" dirty="0"/>
              <a:t>．</a:t>
            </a:r>
            <a:r>
              <a:rPr lang="zh-CN" altLang="en-US" b="1" dirty="0"/>
              <a:t>光荣革命双王的理解   （</a:t>
            </a:r>
            <a:r>
              <a:rPr lang="zh-CN" altLang="en-US" b="1" dirty="0">
                <a:highlight>
                  <a:srgbClr val="FFFF00"/>
                </a:highlight>
              </a:rPr>
              <a:t>  历史解释）</a:t>
            </a:r>
            <a:endParaRPr lang="en-US" altLang="zh-CN" b="1" dirty="0">
              <a:highlight>
                <a:srgbClr val="FFFF00"/>
              </a:highlight>
            </a:endParaRPr>
          </a:p>
          <a:p>
            <a:r>
              <a:rPr lang="en-US" altLang="zh-CN" dirty="0"/>
              <a:t>[2013·</a:t>
            </a:r>
            <a:r>
              <a:rPr lang="zh-CN" altLang="zh-CN" dirty="0"/>
              <a:t>新课标全国卷</a:t>
            </a:r>
            <a:r>
              <a:rPr lang="en-US" altLang="zh-CN" dirty="0"/>
              <a:t>Ⅰ] 1688</a:t>
            </a:r>
            <a:r>
              <a:rPr lang="zh-CN" altLang="zh-CN" dirty="0"/>
              <a:t>年，英国议会迎立荷兰执政威廉为国王，并拥立他的妻子玛丽</a:t>
            </a:r>
            <a:r>
              <a:rPr lang="en-US" altLang="zh-CN" b="1" dirty="0">
                <a:solidFill>
                  <a:srgbClr val="2106E8"/>
                </a:solidFill>
              </a:rPr>
              <a:t>(</a:t>
            </a:r>
            <a:r>
              <a:rPr lang="zh-CN" altLang="zh-CN" b="1" u="sng" dirty="0">
                <a:solidFill>
                  <a:srgbClr val="2106E8"/>
                </a:solidFill>
              </a:rPr>
              <a:t>詹姆士二世的女儿</a:t>
            </a:r>
            <a:r>
              <a:rPr lang="en-US" altLang="zh-CN" b="1" dirty="0">
                <a:solidFill>
                  <a:srgbClr val="2106E8"/>
                </a:solidFill>
              </a:rPr>
              <a:t>)</a:t>
            </a:r>
            <a:r>
              <a:rPr lang="zh-CN" altLang="zh-CN" dirty="0"/>
              <a:t>为女王，目的是</a:t>
            </a:r>
            <a:r>
              <a:rPr lang="en-US" altLang="zh-CN" dirty="0"/>
              <a:t>(</a:t>
            </a:r>
            <a:r>
              <a:rPr lang="zh-CN" altLang="zh-CN" dirty="0"/>
              <a:t>　　</a:t>
            </a:r>
            <a:r>
              <a:rPr lang="en-US" altLang="zh-CN" dirty="0"/>
              <a:t>)</a:t>
            </a:r>
            <a:endParaRPr lang="zh-CN" altLang="zh-CN" dirty="0"/>
          </a:p>
          <a:p>
            <a:r>
              <a:rPr lang="en-US" altLang="zh-CN" dirty="0"/>
              <a:t>A</a:t>
            </a:r>
            <a:r>
              <a:rPr lang="zh-CN" altLang="zh-CN" dirty="0"/>
              <a:t>．加强英国与荷兰的友好关系</a:t>
            </a:r>
            <a:r>
              <a:rPr lang="en-US" altLang="zh-CN" dirty="0"/>
              <a:t>   </a:t>
            </a:r>
          </a:p>
          <a:p>
            <a:r>
              <a:rPr lang="en-US" altLang="zh-CN" dirty="0"/>
              <a:t>B</a:t>
            </a:r>
            <a:r>
              <a:rPr lang="zh-CN" altLang="zh-CN" dirty="0"/>
              <a:t>．否定王位世袭男性优先原则</a:t>
            </a:r>
          </a:p>
          <a:p>
            <a:r>
              <a:rPr lang="en-US" altLang="zh-CN" dirty="0"/>
              <a:t>C</a:t>
            </a:r>
            <a:r>
              <a:rPr lang="zh-CN" altLang="zh-CN" dirty="0"/>
              <a:t>．通过双王相互牵制防止独裁</a:t>
            </a:r>
            <a:r>
              <a:rPr lang="en-US" altLang="zh-CN" dirty="0"/>
              <a:t>  </a:t>
            </a:r>
          </a:p>
          <a:p>
            <a:r>
              <a:rPr lang="en-US" altLang="zh-CN" dirty="0">
                <a:highlight>
                  <a:srgbClr val="FF0000"/>
                </a:highlight>
              </a:rPr>
              <a:t> D</a:t>
            </a:r>
            <a:r>
              <a:rPr lang="zh-CN" altLang="zh-CN" dirty="0">
                <a:highlight>
                  <a:srgbClr val="FF0000"/>
                </a:highlight>
              </a:rPr>
              <a:t>．为光荣革命披上合法的外衣</a:t>
            </a:r>
            <a:endParaRPr lang="zh-CN" altLang="en-US" dirty="0">
              <a:highlight>
                <a:srgbClr val="FF0000"/>
              </a:highlight>
            </a:endParaRPr>
          </a:p>
        </p:txBody>
      </p:sp>
      <p:sp>
        <p:nvSpPr>
          <p:cNvPr id="29" name="TextBox 2">
            <a:extLst>
              <a:ext uri="{FF2B5EF4-FFF2-40B4-BE49-F238E27FC236}">
                <a16:creationId xmlns:a16="http://schemas.microsoft.com/office/drawing/2014/main" id="{B1D8049E-6518-4A4A-B2F5-7DD2F7BBC6DB}"/>
              </a:ext>
            </a:extLst>
          </p:cNvPr>
          <p:cNvSpPr txBox="1"/>
          <p:nvPr/>
        </p:nvSpPr>
        <p:spPr>
          <a:xfrm>
            <a:off x="5863415" y="95429"/>
            <a:ext cx="4646627"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a:t>5</a:t>
            </a:r>
            <a:r>
              <a:rPr lang="zh-CN" altLang="zh-CN" dirty="0"/>
              <a:t>．</a:t>
            </a:r>
            <a:r>
              <a:rPr lang="zh-CN" altLang="en-US" b="1" dirty="0"/>
              <a:t>光荣革命 </a:t>
            </a:r>
            <a:r>
              <a:rPr lang="zh-CN" altLang="en-US" b="1" dirty="0">
                <a:highlight>
                  <a:srgbClr val="FFFF00"/>
                </a:highlight>
              </a:rPr>
              <a:t>（时空观念  历史解释  唯物史观）</a:t>
            </a:r>
            <a:endParaRPr lang="en-US" altLang="zh-CN" dirty="0">
              <a:highlight>
                <a:srgbClr val="FFFF00"/>
              </a:highlight>
            </a:endParaRPr>
          </a:p>
          <a:p>
            <a:r>
              <a:rPr lang="zh-CN" altLang="zh-CN" dirty="0"/>
              <a:t>（</a:t>
            </a:r>
            <a:r>
              <a:rPr lang="en-US" altLang="zh-CN" dirty="0"/>
              <a:t>2020.7·</a:t>
            </a:r>
            <a:r>
              <a:rPr lang="zh-CN" altLang="zh-CN" dirty="0"/>
              <a:t>浙江高考</a:t>
            </a:r>
            <a:r>
              <a:rPr lang="en-US" altLang="zh-CN" dirty="0"/>
              <a:t>·17</a:t>
            </a:r>
            <a:r>
              <a:rPr lang="zh-CN" altLang="zh-CN" dirty="0"/>
              <a:t>）历经多次流血和动荡后，“政治上成熟的英国人决意尝试一下新政体的实验”。托利党和辉格党议员联合起来，进行了一次“具有历史意义的政治选择”。詹姆士二世的女婿、捍卫欧洲新教思想的荷兰的威廉亲王受邀前往英国，经过“一场几乎未流血的战斗，信仰天主教的詹姆士二世不得不放弃王国”。从英国</a:t>
            </a:r>
            <a:r>
              <a:rPr lang="zh-CN" altLang="zh-CN" b="1" dirty="0">
                <a:solidFill>
                  <a:srgbClr val="2106E8"/>
                </a:solidFill>
              </a:rPr>
              <a:t>政治文明</a:t>
            </a:r>
            <a:r>
              <a:rPr lang="zh-CN" altLang="zh-CN" dirty="0"/>
              <a:t>演进的角度看，这个“选择”更大的意义在于</a:t>
            </a:r>
          </a:p>
          <a:p>
            <a:r>
              <a:rPr lang="en-US" altLang="zh-CN" dirty="0"/>
              <a:t>    A</a:t>
            </a:r>
            <a:r>
              <a:rPr lang="zh-CN" altLang="zh-CN" dirty="0"/>
              <a:t>．推翻了君主制度</a:t>
            </a:r>
            <a:r>
              <a:rPr lang="en-US" altLang="zh-CN" dirty="0"/>
              <a:t>               </a:t>
            </a:r>
          </a:p>
          <a:p>
            <a:r>
              <a:rPr lang="en-US" altLang="zh-CN" dirty="0"/>
              <a:t>    </a:t>
            </a:r>
            <a:r>
              <a:rPr lang="en-US" altLang="zh-CN" dirty="0">
                <a:highlight>
                  <a:srgbClr val="FFFF00"/>
                </a:highlight>
              </a:rPr>
              <a:t>B</a:t>
            </a:r>
            <a:r>
              <a:rPr lang="zh-CN" altLang="zh-CN" dirty="0">
                <a:highlight>
                  <a:srgbClr val="FFFF00"/>
                </a:highlight>
              </a:rPr>
              <a:t>．促进了君主立宪制度的形成</a:t>
            </a:r>
          </a:p>
          <a:p>
            <a:r>
              <a:rPr lang="en-US" altLang="zh-CN" dirty="0"/>
              <a:t>    C</a:t>
            </a:r>
            <a:r>
              <a:rPr lang="zh-CN" altLang="zh-CN" dirty="0"/>
              <a:t>．催生了民主共和政体</a:t>
            </a:r>
            <a:r>
              <a:rPr lang="en-US" altLang="zh-CN" dirty="0"/>
              <a:t>       </a:t>
            </a:r>
          </a:p>
          <a:p>
            <a:r>
              <a:rPr lang="en-US" altLang="zh-CN" dirty="0"/>
              <a:t>    D</a:t>
            </a:r>
            <a:r>
              <a:rPr lang="zh-CN" altLang="zh-CN" dirty="0"/>
              <a:t>．否定了教会高于国家的主张</a:t>
            </a:r>
          </a:p>
        </p:txBody>
      </p:sp>
      <p:sp>
        <p:nvSpPr>
          <p:cNvPr id="30" name="文本框 29">
            <a:extLst>
              <a:ext uri="{FF2B5EF4-FFF2-40B4-BE49-F238E27FC236}">
                <a16:creationId xmlns:a16="http://schemas.microsoft.com/office/drawing/2014/main" id="{A9296800-0C7F-4642-9176-05493F8202BE}"/>
              </a:ext>
            </a:extLst>
          </p:cNvPr>
          <p:cNvSpPr txBox="1"/>
          <p:nvPr/>
        </p:nvSpPr>
        <p:spPr>
          <a:xfrm>
            <a:off x="1713621" y="4867582"/>
            <a:ext cx="393535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zh-CN" b="1" dirty="0">
                <a:latin typeface="Calibri" panose="020F0502020204030204" pitchFamily="34" charset="0"/>
                <a:cs typeface="Calibri" panose="020F0502020204030204" pitchFamily="34" charset="0"/>
              </a:rPr>
              <a:t>❸</a:t>
            </a:r>
            <a:r>
              <a:rPr lang="zh-CN" altLang="en-US" b="1" dirty="0">
                <a:latin typeface="Calibri" panose="020F0502020204030204" pitchFamily="34" charset="0"/>
                <a:cs typeface="Calibri" panose="020F0502020204030204" pitchFamily="34" charset="0"/>
              </a:rPr>
              <a:t>“政治文明”视角</a:t>
            </a:r>
            <a:endParaRPr lang="en-US" altLang="zh-CN" b="1" dirty="0"/>
          </a:p>
        </p:txBody>
      </p:sp>
    </p:spTree>
    <p:extLst>
      <p:ext uri="{BB962C8B-B14F-4D97-AF65-F5344CB8AC3E}">
        <p14:creationId xmlns:p14="http://schemas.microsoft.com/office/powerpoint/2010/main" val="71530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22" grpId="0" animBg="1"/>
      <p:bldP spid="21" grpId="0" animBg="1"/>
      <p:bldP spid="24" grpId="0" animBg="1"/>
      <p:bldP spid="27" grpId="0" animBg="1"/>
      <p:bldP spid="28" grpId="0" animBg="1"/>
      <p:bldP spid="29" grpId="0" animBg="1"/>
      <p:bldP spid="3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E057450C-D93E-445A-8ACE-007F95254FAF}"/>
              </a:ext>
            </a:extLst>
          </p:cNvPr>
          <p:cNvCxnSpPr>
            <a:cxnSpLocks/>
          </p:cNvCxnSpPr>
          <p:nvPr/>
        </p:nvCxnSpPr>
        <p:spPr>
          <a:xfrm>
            <a:off x="5879976" y="404664"/>
            <a:ext cx="0" cy="61206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圆角矩形 58">
            <a:extLst>
              <a:ext uri="{FF2B5EF4-FFF2-40B4-BE49-F238E27FC236}">
                <a16:creationId xmlns:a16="http://schemas.microsoft.com/office/drawing/2014/main" id="{5C1D6C3C-B01A-4281-AFFA-D8271AD6EC6E}"/>
              </a:ext>
            </a:extLst>
          </p:cNvPr>
          <p:cNvSpPr/>
          <p:nvPr/>
        </p:nvSpPr>
        <p:spPr>
          <a:xfrm>
            <a:off x="1775520" y="230613"/>
            <a:ext cx="3456382" cy="8337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800" b="1" dirty="0">
                <a:latin typeface="华文琥珀" panose="02010800040101010101" pitchFamily="2" charset="-122"/>
                <a:ea typeface="华文琥珀" panose="02010800040101010101" pitchFamily="2" charset="-122"/>
              </a:rPr>
              <a:t>英国君主立宪制</a:t>
            </a:r>
            <a:r>
              <a:rPr lang="en-US" altLang="zh-CN" sz="2800" b="1" dirty="0">
                <a:latin typeface="华文琥珀" panose="02010800040101010101" pitchFamily="2" charset="-122"/>
                <a:ea typeface="华文琥珀" panose="02010800040101010101" pitchFamily="2" charset="-122"/>
              </a:rPr>
              <a:t>  </a:t>
            </a:r>
            <a:endParaRPr lang="zh-CN" altLang="en-US" sz="2800" b="1" dirty="0">
              <a:latin typeface="华文琥珀" panose="02010800040101010101" pitchFamily="2" charset="-122"/>
              <a:ea typeface="华文琥珀" panose="02010800040101010101" pitchFamily="2" charset="-122"/>
            </a:endParaRPr>
          </a:p>
        </p:txBody>
      </p:sp>
      <p:sp>
        <p:nvSpPr>
          <p:cNvPr id="10" name="TextBox 2">
            <a:extLst>
              <a:ext uri="{FF2B5EF4-FFF2-40B4-BE49-F238E27FC236}">
                <a16:creationId xmlns:a16="http://schemas.microsoft.com/office/drawing/2014/main" id="{52C69C3F-AFD5-4F2D-A6E4-FEE16ECE6E55}"/>
              </a:ext>
            </a:extLst>
          </p:cNvPr>
          <p:cNvSpPr txBox="1"/>
          <p:nvPr/>
        </p:nvSpPr>
        <p:spPr>
          <a:xfrm>
            <a:off x="1751330" y="1231430"/>
            <a:ext cx="3959551" cy="461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一、过程</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战胜王权</a:t>
            </a:r>
          </a:p>
        </p:txBody>
      </p:sp>
      <p:sp>
        <p:nvSpPr>
          <p:cNvPr id="8" name="文本框 7">
            <a:extLst>
              <a:ext uri="{FF2B5EF4-FFF2-40B4-BE49-F238E27FC236}">
                <a16:creationId xmlns:a16="http://schemas.microsoft.com/office/drawing/2014/main" id="{749CEB67-ED7A-4D55-BB83-ECF6D98CBB26}"/>
              </a:ext>
            </a:extLst>
          </p:cNvPr>
          <p:cNvSpPr txBox="1"/>
          <p:nvPr/>
        </p:nvSpPr>
        <p:spPr>
          <a:xfrm>
            <a:off x="1713620" y="1859340"/>
            <a:ext cx="395955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怎样战胜</a:t>
            </a:r>
            <a:r>
              <a:rPr lang="zh-CN" altLang="en-US" b="1" dirty="0"/>
              <a:t>：资产阶级革命</a:t>
            </a:r>
            <a:endParaRPr lang="en-US" altLang="zh-CN" b="1" dirty="0"/>
          </a:p>
          <a:p>
            <a:r>
              <a:rPr lang="en-US" altLang="zh-CN" b="1" dirty="0">
                <a:latin typeface="微软雅黑" panose="020B0503020204020204" pitchFamily="34" charset="-122"/>
                <a:ea typeface="微软雅黑" panose="020B0503020204020204" pitchFamily="34" charset="-122"/>
              </a:rPr>
              <a:t>2.</a:t>
            </a:r>
            <a:r>
              <a:rPr lang="zh-CN" altLang="en-US" b="1" dirty="0">
                <a:latin typeface="微软雅黑" panose="020B0503020204020204" pitchFamily="34" charset="-122"/>
                <a:ea typeface="微软雅黑" panose="020B0503020204020204" pitchFamily="34" charset="-122"/>
              </a:rPr>
              <a:t>政体变化</a:t>
            </a:r>
            <a:r>
              <a:rPr lang="zh-CN" altLang="en-US" b="1" dirty="0"/>
              <a:t>：</a:t>
            </a:r>
            <a:r>
              <a:rPr lang="zh-CN" altLang="en-US" b="1" dirty="0">
                <a:latin typeface="Calibri" panose="020F0502020204030204" pitchFamily="34" charset="0"/>
                <a:cs typeface="Calibri" panose="020F0502020204030204" pitchFamily="34" charset="0"/>
              </a:rPr>
              <a:t>❹❷❶❸：</a:t>
            </a:r>
            <a:endParaRPr lang="en-US" altLang="zh-CN" b="1" dirty="0">
              <a:latin typeface="Calibri" panose="020F0502020204030204" pitchFamily="34" charset="0"/>
              <a:cs typeface="Calibri" panose="020F0502020204030204" pitchFamily="34" charset="0"/>
            </a:endParaRPr>
          </a:p>
          <a:p>
            <a:r>
              <a:rPr lang="en-US" altLang="zh-CN" b="1" dirty="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战胜标志</a:t>
            </a:r>
            <a:r>
              <a:rPr lang="zh-CN" altLang="en-US" b="1" dirty="0"/>
              <a:t>：</a:t>
            </a:r>
            <a:r>
              <a:rPr lang="zh-CN" altLang="en-US" b="1" dirty="0">
                <a:highlight>
                  <a:srgbClr val="00FF00"/>
                </a:highlight>
                <a:latin typeface="微软雅黑" panose="020B0503020204020204" pitchFamily="34" charset="-122"/>
                <a:ea typeface="微软雅黑" panose="020B0503020204020204" pitchFamily="34" charset="-122"/>
              </a:rPr>
              <a:t>光荣革命</a:t>
            </a:r>
            <a:endParaRPr lang="en-US" altLang="zh-CN" b="1" dirty="0">
              <a:highlight>
                <a:srgbClr val="00FF00"/>
              </a:highlight>
              <a:latin typeface="微软雅黑" panose="020B0503020204020204" pitchFamily="34" charset="-122"/>
              <a:ea typeface="微软雅黑" panose="020B0503020204020204" pitchFamily="34" charset="-122"/>
            </a:endParaRPr>
          </a:p>
          <a:p>
            <a:r>
              <a:rPr lang="en-US" altLang="zh-CN" b="1" dirty="0">
                <a:latin typeface="微软雅黑" panose="020B0503020204020204" pitchFamily="34" charset="-122"/>
                <a:ea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rPr>
              <a:t>图像是可视的历史</a:t>
            </a:r>
            <a:r>
              <a:rPr lang="zh-CN" altLang="en-US" b="1" dirty="0"/>
              <a:t>：</a:t>
            </a:r>
            <a:endParaRPr lang="en-US" altLang="zh-CN" b="1" dirty="0"/>
          </a:p>
        </p:txBody>
      </p:sp>
      <p:sp>
        <p:nvSpPr>
          <p:cNvPr id="12" name="文本框 11">
            <a:extLst>
              <a:ext uri="{FF2B5EF4-FFF2-40B4-BE49-F238E27FC236}">
                <a16:creationId xmlns:a16="http://schemas.microsoft.com/office/drawing/2014/main" id="{0E850040-C1D2-4483-822B-1FFB979BABF2}"/>
              </a:ext>
            </a:extLst>
          </p:cNvPr>
          <p:cNvSpPr txBox="1"/>
          <p:nvPr/>
        </p:nvSpPr>
        <p:spPr>
          <a:xfrm>
            <a:off x="1713620" y="3095672"/>
            <a:ext cx="395955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b="1" dirty="0">
                <a:latin typeface="微软雅黑" panose="020B0503020204020204" pitchFamily="34" charset="-122"/>
                <a:ea typeface="微软雅黑" panose="020B0503020204020204" pitchFamily="34" charset="-122"/>
              </a:rPr>
              <a:t>5.</a:t>
            </a:r>
            <a:r>
              <a:rPr lang="zh-CN" altLang="en-US" b="1" dirty="0">
                <a:latin typeface="微软雅黑" panose="020B0503020204020204" pitchFamily="34" charset="-122"/>
                <a:ea typeface="微软雅黑" panose="020B0503020204020204" pitchFamily="34" charset="-122"/>
              </a:rPr>
              <a:t>“光荣革命”多视角分析</a:t>
            </a:r>
            <a:endParaRPr lang="en-US" altLang="zh-CN" b="1"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B050046D-3081-4104-BE53-5DAC86830FC4}"/>
              </a:ext>
            </a:extLst>
          </p:cNvPr>
          <p:cNvSpPr txBox="1"/>
          <p:nvPr/>
        </p:nvSpPr>
        <p:spPr>
          <a:xfrm>
            <a:off x="1713621" y="3558284"/>
            <a:ext cx="393535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zh-CN" b="1" dirty="0">
                <a:latin typeface="微软雅黑" panose="020B0503020204020204" pitchFamily="34" charset="-122"/>
                <a:ea typeface="微软雅黑" panose="020B0503020204020204" pitchFamily="34" charset="-122"/>
                <a:cs typeface="Calibri" panose="020F0502020204030204" pitchFamily="34" charset="0"/>
              </a:rPr>
              <a:t>❶</a:t>
            </a:r>
            <a:r>
              <a:rPr lang="zh-CN" altLang="en-US" b="1" dirty="0">
                <a:latin typeface="微软雅黑" panose="020B0503020204020204" pitchFamily="34" charset="-122"/>
                <a:ea typeface="微软雅黑" panose="020B0503020204020204" pitchFamily="34" charset="-122"/>
                <a:cs typeface="Calibri" panose="020F0502020204030204" pitchFamily="34" charset="0"/>
              </a:rPr>
              <a:t>力量双方的视角</a:t>
            </a:r>
            <a:endParaRPr lang="en-US" altLang="zh-CN" b="1"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71A53302-06EE-420E-8773-94659470D988}"/>
              </a:ext>
            </a:extLst>
          </p:cNvPr>
          <p:cNvGrpSpPr/>
          <p:nvPr/>
        </p:nvGrpSpPr>
        <p:grpSpPr>
          <a:xfrm>
            <a:off x="5917684" y="443199"/>
            <a:ext cx="4526670" cy="1775905"/>
            <a:chOff x="4525070" y="2568972"/>
            <a:chExt cx="4293840" cy="3540980"/>
          </a:xfrm>
        </p:grpSpPr>
        <p:pic>
          <p:nvPicPr>
            <p:cNvPr id="16" name="Picture 2">
              <a:extLst>
                <a:ext uri="{FF2B5EF4-FFF2-40B4-BE49-F238E27FC236}">
                  <a16:creationId xmlns:a16="http://schemas.microsoft.com/office/drawing/2014/main" id="{99FB16AB-72E6-4186-A82A-C6F1ADD8E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070" y="2568972"/>
              <a:ext cx="4293840" cy="2743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7" name="Text Box 8">
              <a:extLst>
                <a:ext uri="{FF2B5EF4-FFF2-40B4-BE49-F238E27FC236}">
                  <a16:creationId xmlns:a16="http://schemas.microsoft.com/office/drawing/2014/main" id="{905A0CF0-5271-4B38-BB07-C524D9AD466D}"/>
                </a:ext>
              </a:extLst>
            </p:cNvPr>
            <p:cNvSpPr txBox="1">
              <a:spLocks noChangeArrowheads="1"/>
            </p:cNvSpPr>
            <p:nvPr/>
          </p:nvSpPr>
          <p:spPr bwMode="auto">
            <a:xfrm>
              <a:off x="5044862" y="5312172"/>
              <a:ext cx="3774048" cy="797780"/>
            </a:xfrm>
            <a:prstGeom prst="rect">
              <a:avLst/>
            </a:prstGeom>
            <a:ln w="6350">
              <a:no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b="1" dirty="0">
                  <a:latin typeface="Times New Roman" panose="02020603050405020304" pitchFamily="18" charset="0"/>
                </a:rPr>
                <a:t>威廉三世              玛丽二世</a:t>
              </a:r>
            </a:p>
          </p:txBody>
        </p:sp>
      </p:grpSp>
      <p:sp>
        <p:nvSpPr>
          <p:cNvPr id="22" name="文本框 21">
            <a:extLst>
              <a:ext uri="{FF2B5EF4-FFF2-40B4-BE49-F238E27FC236}">
                <a16:creationId xmlns:a16="http://schemas.microsoft.com/office/drawing/2014/main" id="{BA808814-C096-4588-BA1A-DE1CF5F603DC}"/>
              </a:ext>
            </a:extLst>
          </p:cNvPr>
          <p:cNvSpPr txBox="1"/>
          <p:nvPr/>
        </p:nvSpPr>
        <p:spPr>
          <a:xfrm>
            <a:off x="1713621" y="4020896"/>
            <a:ext cx="393535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zh-CN" b="1" dirty="0">
                <a:latin typeface="微软雅黑" panose="020B0503020204020204" pitchFamily="34" charset="-122"/>
                <a:ea typeface="微软雅黑" panose="020B0503020204020204" pitchFamily="34" charset="-122"/>
                <a:cs typeface="Calibri" panose="020F0502020204030204" pitchFamily="34" charset="0"/>
              </a:rPr>
              <a:t>❷</a:t>
            </a:r>
            <a:r>
              <a:rPr lang="zh-CN" altLang="en-US" b="1" dirty="0">
                <a:latin typeface="微软雅黑" panose="020B0503020204020204" pitchFamily="34" charset="-122"/>
                <a:ea typeface="微软雅黑" panose="020B0503020204020204" pitchFamily="34" charset="-122"/>
                <a:cs typeface="Calibri" panose="020F0502020204030204" pitchFamily="34" charset="0"/>
              </a:rPr>
              <a:t>“光荣”含义（光荣在何处）</a:t>
            </a:r>
            <a:endParaRPr lang="en-US" altLang="zh-CN" b="1" dirty="0">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DE38B658-122F-4216-B97A-AC90390FEEAC}"/>
              </a:ext>
            </a:extLst>
          </p:cNvPr>
          <p:cNvSpPr txBox="1"/>
          <p:nvPr/>
        </p:nvSpPr>
        <p:spPr>
          <a:xfrm>
            <a:off x="1713621" y="4435077"/>
            <a:ext cx="393535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zh-CN" b="1" dirty="0">
                <a:latin typeface="微软雅黑" panose="020B0503020204020204" pitchFamily="34" charset="-122"/>
                <a:ea typeface="微软雅黑" panose="020B0503020204020204" pitchFamily="34" charset="-122"/>
                <a:cs typeface="Calibri" panose="020F0502020204030204" pitchFamily="34" charset="0"/>
              </a:rPr>
              <a:t>❸</a:t>
            </a:r>
            <a:r>
              <a:rPr lang="zh-CN" altLang="en-US" b="1" dirty="0">
                <a:latin typeface="微软雅黑" panose="020B0503020204020204" pitchFamily="34" charset="-122"/>
                <a:ea typeface="微软雅黑" panose="020B0503020204020204" pitchFamily="34" charset="-122"/>
                <a:cs typeface="Calibri" panose="020F0502020204030204" pitchFamily="34" charset="0"/>
              </a:rPr>
              <a:t>“双王”的理解</a:t>
            </a:r>
            <a:endParaRPr lang="en-US" altLang="zh-CN" b="1"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A9296800-0C7F-4642-9176-05493F8202BE}"/>
              </a:ext>
            </a:extLst>
          </p:cNvPr>
          <p:cNvSpPr txBox="1"/>
          <p:nvPr/>
        </p:nvSpPr>
        <p:spPr>
          <a:xfrm>
            <a:off x="1713620" y="4938491"/>
            <a:ext cx="393535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zh-CN" b="1" dirty="0">
                <a:latin typeface="微软雅黑" panose="020B0503020204020204" pitchFamily="34" charset="-122"/>
                <a:ea typeface="微软雅黑" panose="020B0503020204020204" pitchFamily="34" charset="-122"/>
                <a:cs typeface="Calibri" panose="020F0502020204030204" pitchFamily="34" charset="0"/>
              </a:rPr>
              <a:t>❸</a:t>
            </a:r>
            <a:r>
              <a:rPr lang="zh-CN" altLang="en-US" b="1" dirty="0">
                <a:latin typeface="微软雅黑" panose="020B0503020204020204" pitchFamily="34" charset="-122"/>
                <a:ea typeface="微软雅黑" panose="020B0503020204020204" pitchFamily="34" charset="-122"/>
                <a:cs typeface="Calibri" panose="020F0502020204030204" pitchFamily="34" charset="0"/>
              </a:rPr>
              <a:t>“政治文明”视角</a:t>
            </a:r>
            <a:endParaRPr lang="en-US" altLang="zh-CN" b="1"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453BE2C4-EB6B-4D93-AC1E-4C1C94ACC7D2}"/>
              </a:ext>
            </a:extLst>
          </p:cNvPr>
          <p:cNvSpPr txBox="1"/>
          <p:nvPr/>
        </p:nvSpPr>
        <p:spPr>
          <a:xfrm>
            <a:off x="5903596" y="2372975"/>
            <a:ext cx="4656900"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r>
              <a:rPr lang="en-US" altLang="zh-CN" sz="1600" b="1" dirty="0">
                <a:latin typeface="微软雅黑" panose="020B0503020204020204" pitchFamily="34" charset="-122"/>
                <a:ea typeface="微软雅黑" panose="020B0503020204020204" pitchFamily="34" charset="-122"/>
                <a:cs typeface="黑体" panose="02010609060101010101" pitchFamily="49" charset="-122"/>
              </a:rPr>
              <a:t>   6.</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rPr>
              <a:t>有学者认为：“(光荣革命)不是一次微不足道的政变，也不是一次以建立‘平衡宪法’为归宿的政治妥协，而是议会与国王权力关系史上的决定性转折点。”这里“转折点”指的是</a:t>
            </a:r>
            <a:r>
              <a:rPr lang="en-US" altLang="zh-CN" sz="1600" b="1" dirty="0">
                <a:latin typeface="微软雅黑" panose="020B0503020204020204" pitchFamily="34" charset="-122"/>
                <a:ea typeface="微软雅黑" panose="020B0503020204020204" pitchFamily="34" charset="-122"/>
                <a:cs typeface="黑体" panose="02010609060101010101" pitchFamily="49" charset="-122"/>
              </a:rPr>
              <a:t>(   )</a:t>
            </a:r>
            <a:r>
              <a:rPr lang="zh-CN" altLang="en-US" sz="1600" b="1" dirty="0">
                <a:latin typeface="微软雅黑" panose="020B0503020204020204" pitchFamily="34" charset="-122"/>
                <a:ea typeface="微软雅黑" panose="020B0503020204020204" pitchFamily="34" charset="-122"/>
                <a:cs typeface="黑体" panose="02010609060101010101" pitchFamily="49" charset="-122"/>
              </a:rPr>
              <a:t> </a:t>
            </a:r>
          </a:p>
          <a:p>
            <a:pPr algn="l">
              <a:buClrTx/>
              <a:buSzTx/>
              <a:buNone/>
            </a:pPr>
            <a:r>
              <a:rPr lang="zh-CN" altLang="en-US" sz="1600"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rPr>
              <a:t> A.通过《权利法案》结束了国王的权力 </a:t>
            </a:r>
            <a:endParaRPr lang="en-US" altLang="zh-CN" sz="1600"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endParaRPr>
          </a:p>
          <a:p>
            <a:pPr algn="l">
              <a:buClrTx/>
              <a:buSzTx/>
              <a:buNone/>
            </a:pPr>
            <a:r>
              <a:rPr lang="zh-CN" altLang="en-US" sz="1600" b="1" dirty="0">
                <a:solidFill>
                  <a:srgbClr val="0000FF"/>
                </a:solidFill>
                <a:highlight>
                  <a:srgbClr val="FF0000"/>
                </a:highlight>
                <a:latin typeface="微软雅黑" panose="020B0503020204020204" pitchFamily="34" charset="-122"/>
                <a:ea typeface="微软雅黑" panose="020B0503020204020204" pitchFamily="34" charset="-122"/>
                <a:cs typeface="黑体" panose="02010609060101010101" pitchFamily="49" charset="-122"/>
              </a:rPr>
              <a:t> B．国家权力重心由国王转移至议会</a:t>
            </a:r>
          </a:p>
          <a:p>
            <a:pPr algn="l">
              <a:buClrTx/>
              <a:buSzTx/>
              <a:buNone/>
            </a:pPr>
            <a:r>
              <a:rPr lang="zh-CN" altLang="en-US" sz="1600"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rPr>
              <a:t> C.议会与国王在国家权力上实现了平衡</a:t>
            </a:r>
            <a:endParaRPr lang="en-US" altLang="zh-CN" sz="1600"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endParaRPr>
          </a:p>
          <a:p>
            <a:pPr algn="l">
              <a:buClrTx/>
              <a:buSzTx/>
              <a:buNone/>
            </a:pPr>
            <a:r>
              <a:rPr lang="zh-CN" altLang="en-US" sz="1600"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rPr>
              <a:t> D．英国君主立宪制确立</a:t>
            </a:r>
            <a:endParaRPr lang="zh-CN" altLang="en-US" sz="1600" b="1" dirty="0">
              <a:latin typeface="微软雅黑" panose="020B0503020204020204" pitchFamily="34" charset="-122"/>
              <a:ea typeface="微软雅黑" panose="020B0503020204020204" pitchFamily="34" charset="-122"/>
              <a:cs typeface="黑体" panose="02010609060101010101" pitchFamily="49" charset="-122"/>
            </a:endParaRPr>
          </a:p>
        </p:txBody>
      </p:sp>
      <p:sp>
        <p:nvSpPr>
          <p:cNvPr id="23" name="文本框 22">
            <a:extLst>
              <a:ext uri="{FF2B5EF4-FFF2-40B4-BE49-F238E27FC236}">
                <a16:creationId xmlns:a16="http://schemas.microsoft.com/office/drawing/2014/main" id="{B9379756-729B-4B73-A717-0144198A5974}"/>
              </a:ext>
            </a:extLst>
          </p:cNvPr>
          <p:cNvSpPr txBox="1"/>
          <p:nvPr/>
        </p:nvSpPr>
        <p:spPr>
          <a:xfrm>
            <a:off x="5909012" y="4598776"/>
            <a:ext cx="4665571" cy="1815882"/>
          </a:xfrm>
          <a:prstGeom prst="rect">
            <a:avLst/>
          </a:prstGeom>
          <a:ln>
            <a:solidFill>
              <a:schemeClr val="tx1"/>
            </a:solid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square" anchor="t">
            <a:spAutoFit/>
          </a:bodyPr>
          <a:lstStyle/>
          <a:p>
            <a:pPr marL="200025" indent="-200025"/>
            <a:r>
              <a:rPr lang="en-US" altLang="zh-CN" sz="1600" dirty="0">
                <a:solidFill>
                  <a:srgbClr val="000000"/>
                </a:solidFill>
                <a:latin typeface="微软雅黑" panose="020B0503020204020204" pitchFamily="34" charset="-122"/>
                <a:ea typeface="微软雅黑" panose="020B0503020204020204" pitchFamily="34" charset="-122"/>
              </a:rPr>
              <a:t>    7. </a:t>
            </a:r>
            <a:r>
              <a:rPr lang="zh-CN" altLang="en-US" sz="1600" b="1" dirty="0">
                <a:solidFill>
                  <a:srgbClr val="000000"/>
                </a:solidFill>
                <a:latin typeface="微软雅黑" panose="020B0503020204020204" pitchFamily="34" charset="-122"/>
                <a:ea typeface="微软雅黑" panose="020B0503020204020204" pitchFamily="34" charset="-122"/>
              </a:rPr>
              <a:t>有学者观点认为，发生在</a:t>
            </a:r>
            <a:r>
              <a:rPr lang="en-US" altLang="zh-CN" sz="1600" b="1" dirty="0">
                <a:solidFill>
                  <a:srgbClr val="000000"/>
                </a:solidFill>
                <a:latin typeface="微软雅黑" panose="020B0503020204020204" pitchFamily="34" charset="-122"/>
                <a:ea typeface="微软雅黑" panose="020B0503020204020204" pitchFamily="34" charset="-122"/>
              </a:rPr>
              <a:t>1688</a:t>
            </a:r>
            <a:r>
              <a:rPr lang="zh-CN" altLang="en-US" sz="1600" b="1" dirty="0">
                <a:solidFill>
                  <a:srgbClr val="000000"/>
                </a:solidFill>
                <a:latin typeface="微软雅黑" panose="020B0503020204020204" pitchFamily="34" charset="-122"/>
                <a:ea typeface="微软雅黑" panose="020B0503020204020204" pitchFamily="34" charset="-122"/>
              </a:rPr>
              <a:t>年的英国“光荣革命”，本质上是资产阶级和新贵族对封建贵族的一次妥协。对此理解合理的是英国</a:t>
            </a:r>
            <a:r>
              <a:rPr lang="en-US" altLang="zh-CN" sz="1600" b="1" dirty="0">
                <a:solidFill>
                  <a:srgbClr val="000000"/>
                </a:solidFill>
                <a:latin typeface="微软雅黑" panose="020B0503020204020204" pitchFamily="34" charset="-122"/>
                <a:ea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rPr>
              <a:t>　　</a:t>
            </a:r>
            <a:r>
              <a:rPr lang="en-US" altLang="zh-CN" sz="1600" b="1" dirty="0">
                <a:solidFill>
                  <a:srgbClr val="000000"/>
                </a:solidFill>
                <a:latin typeface="微软雅黑" panose="020B0503020204020204" pitchFamily="34" charset="-122"/>
                <a:ea typeface="微软雅黑" panose="020B0503020204020204" pitchFamily="34" charset="-122"/>
              </a:rPr>
              <a:t>)</a:t>
            </a:r>
          </a:p>
          <a:p>
            <a:pPr marL="200025" indent="-200025"/>
            <a:r>
              <a:rPr lang="en-US" altLang="zh-CN" sz="1600" b="1" dirty="0">
                <a:solidFill>
                  <a:srgbClr val="0000FF"/>
                </a:solidFill>
                <a:latin typeface="微软雅黑" panose="020B0503020204020204" pitchFamily="34" charset="-122"/>
                <a:ea typeface="微软雅黑" panose="020B0503020204020204" pitchFamily="34" charset="-122"/>
              </a:rPr>
              <a:t>  A</a:t>
            </a:r>
            <a:r>
              <a:rPr lang="zh-CN" altLang="en-US" sz="1600" b="1" dirty="0">
                <a:solidFill>
                  <a:srgbClr val="0000FF"/>
                </a:solidFill>
                <a:latin typeface="微软雅黑" panose="020B0503020204020204" pitchFamily="34" charset="-122"/>
                <a:ea typeface="微软雅黑" panose="020B0503020204020204" pitchFamily="34" charset="-122"/>
              </a:rPr>
              <a:t>．光荣革命终止了国王的权力 </a:t>
            </a:r>
            <a:endParaRPr lang="en-US" altLang="zh-CN" sz="1600" b="1" dirty="0">
              <a:solidFill>
                <a:srgbClr val="0000FF"/>
              </a:solidFill>
              <a:latin typeface="微软雅黑" panose="020B0503020204020204" pitchFamily="34" charset="-122"/>
              <a:ea typeface="微软雅黑" panose="020B0503020204020204" pitchFamily="34" charset="-122"/>
            </a:endParaRPr>
          </a:p>
          <a:p>
            <a:pPr marL="200025" indent="-200025"/>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B</a:t>
            </a:r>
            <a:r>
              <a:rPr lang="zh-CN" altLang="en-US" sz="1600" b="1" dirty="0">
                <a:solidFill>
                  <a:srgbClr val="0000FF"/>
                </a:solidFill>
                <a:latin typeface="微软雅黑" panose="020B0503020204020204" pitchFamily="34" charset="-122"/>
                <a:ea typeface="微软雅黑" panose="020B0503020204020204" pitchFamily="34" charset="-122"/>
              </a:rPr>
              <a:t>．政治妥协是阶级斗争的最好方式</a:t>
            </a:r>
          </a:p>
          <a:p>
            <a:pPr marL="200025" indent="-200025"/>
            <a:r>
              <a:rPr lang="en-US" altLang="zh-CN" sz="1600" b="1" dirty="0">
                <a:solidFill>
                  <a:srgbClr val="0000FF"/>
                </a:solidFill>
                <a:highlight>
                  <a:srgbClr val="FF0000"/>
                </a:highlight>
                <a:latin typeface="微软雅黑" panose="020B0503020204020204" pitchFamily="34" charset="-122"/>
                <a:ea typeface="微软雅黑" panose="020B0503020204020204" pitchFamily="34" charset="-122"/>
              </a:rPr>
              <a:t>  C</a:t>
            </a:r>
            <a:r>
              <a:rPr lang="zh-CN" altLang="en-US" sz="1600" b="1" dirty="0">
                <a:solidFill>
                  <a:srgbClr val="0000FF"/>
                </a:solidFill>
                <a:highlight>
                  <a:srgbClr val="FF0000"/>
                </a:highlight>
                <a:latin typeface="微软雅黑" panose="020B0503020204020204" pitchFamily="34" charset="-122"/>
                <a:ea typeface="微软雅黑" panose="020B0503020204020204" pitchFamily="34" charset="-122"/>
              </a:rPr>
              <a:t>．资产阶级革命具有不彻底性  </a:t>
            </a:r>
            <a:endParaRPr lang="en-US" altLang="zh-CN" sz="1600" b="1" dirty="0">
              <a:solidFill>
                <a:srgbClr val="0000FF"/>
              </a:solidFill>
              <a:highlight>
                <a:srgbClr val="FF0000"/>
              </a:highlight>
              <a:latin typeface="微软雅黑" panose="020B0503020204020204" pitchFamily="34" charset="-122"/>
              <a:ea typeface="微软雅黑" panose="020B0503020204020204" pitchFamily="34" charset="-122"/>
            </a:endParaRPr>
          </a:p>
          <a:p>
            <a:pPr marL="200025" indent="-200025"/>
            <a:r>
              <a:rPr lang="en-US" altLang="zh-CN" sz="1600" b="1" dirty="0">
                <a:solidFill>
                  <a:srgbClr val="0000FF"/>
                </a:solidFill>
                <a:latin typeface="微软雅黑" panose="020B0503020204020204" pitchFamily="34" charset="-122"/>
                <a:ea typeface="微软雅黑" panose="020B0503020204020204" pitchFamily="34" charset="-122"/>
              </a:rPr>
              <a:t>  D</a:t>
            </a:r>
            <a:r>
              <a:rPr lang="zh-CN" altLang="en-US" sz="1600" b="1" dirty="0">
                <a:solidFill>
                  <a:srgbClr val="0000FF"/>
                </a:solidFill>
                <a:latin typeface="微软雅黑" panose="020B0503020204020204" pitchFamily="34" charset="-122"/>
                <a:ea typeface="微软雅黑" panose="020B0503020204020204" pitchFamily="34" charset="-122"/>
              </a:rPr>
              <a:t>．代议制民主是王权加强的产物</a:t>
            </a:r>
          </a:p>
        </p:txBody>
      </p:sp>
      <p:sp>
        <p:nvSpPr>
          <p:cNvPr id="25" name="文本框 24">
            <a:extLst>
              <a:ext uri="{FF2B5EF4-FFF2-40B4-BE49-F238E27FC236}">
                <a16:creationId xmlns:a16="http://schemas.microsoft.com/office/drawing/2014/main" id="{EE904590-E1AA-451A-A3B4-DFAFDB2032B5}"/>
              </a:ext>
            </a:extLst>
          </p:cNvPr>
          <p:cNvSpPr txBox="1"/>
          <p:nvPr/>
        </p:nvSpPr>
        <p:spPr>
          <a:xfrm>
            <a:off x="1713620" y="5441905"/>
            <a:ext cx="393535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CN" altLang="zh-CN" b="1" dirty="0">
                <a:latin typeface="微软雅黑" panose="020B0503020204020204" pitchFamily="34" charset="-122"/>
                <a:ea typeface="微软雅黑" panose="020B0503020204020204" pitchFamily="34" charset="-122"/>
                <a:cs typeface="Calibri" panose="020F0502020204030204" pitchFamily="34" charset="0"/>
              </a:rPr>
              <a:t>❹</a:t>
            </a:r>
            <a:r>
              <a:rPr lang="zh-CN" altLang="en-US" b="1" dirty="0">
                <a:latin typeface="微软雅黑" panose="020B0503020204020204" pitchFamily="34" charset="-122"/>
                <a:ea typeface="微软雅黑" panose="020B0503020204020204" pitchFamily="34" charset="-122"/>
                <a:cs typeface="Calibri" panose="020F0502020204030204" pitchFamily="34" charset="0"/>
              </a:rPr>
              <a:t>光荣革命的实质</a:t>
            </a:r>
            <a:endParaRPr lang="en-US" altLang="zh-CN" b="1" dirty="0">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F52661B0-E454-4B37-8C26-91C885DEB9B6}"/>
              </a:ext>
            </a:extLst>
          </p:cNvPr>
          <p:cNvSpPr/>
          <p:nvPr/>
        </p:nvSpPr>
        <p:spPr>
          <a:xfrm>
            <a:off x="3959110" y="2172342"/>
            <a:ext cx="3647152" cy="1754326"/>
          </a:xfrm>
          <a:prstGeom prst="rect">
            <a:avLst/>
          </a:prstGeom>
          <a:solidFill>
            <a:srgbClr val="FFFF00"/>
          </a:solidFill>
          <a:ln>
            <a:solidFill>
              <a:srgbClr val="0000FF"/>
            </a:solidFill>
          </a:ln>
        </p:spPr>
        <p:txBody>
          <a:bodyPr wrap="none" lIns="91440" tIns="45720" rIns="91440" bIns="45720">
            <a:spAutoFit/>
          </a:bodyPr>
          <a:lstStyle/>
          <a:p>
            <a:pPr algn="ctr"/>
            <a:r>
              <a:rPr lang="zh-CN" altLang="en-US" sz="5400" dirty="0">
                <a:ln w="0">
                  <a:solidFill>
                    <a:srgbClr val="0000FF"/>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多视角挖掘</a:t>
            </a:r>
            <a:endParaRPr lang="en-US" altLang="zh-CN" sz="5400" dirty="0">
              <a:ln w="0">
                <a:solidFill>
                  <a:srgbClr val="0000FF"/>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zh-CN" altLang="en-US" sz="5400" dirty="0">
                <a:ln w="0">
                  <a:solidFill>
                    <a:srgbClr val="0000FF"/>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辩证思维</a:t>
            </a:r>
          </a:p>
        </p:txBody>
      </p:sp>
    </p:spTree>
    <p:extLst>
      <p:ext uri="{BB962C8B-B14F-4D97-AF65-F5344CB8AC3E}">
        <p14:creationId xmlns:p14="http://schemas.microsoft.com/office/powerpoint/2010/main" val="96042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37A11AF2-5DA9-4279-84C3-2254CD5B31CD}"/>
              </a:ext>
            </a:extLst>
          </p:cNvPr>
          <p:cNvGraphicFramePr>
            <a:graphicFrameLocks noGrp="1"/>
          </p:cNvGraphicFramePr>
          <p:nvPr/>
        </p:nvGraphicFramePr>
        <p:xfrm>
          <a:off x="6096000" y="649942"/>
          <a:ext cx="4344670" cy="4895850"/>
        </p:xfrm>
        <a:graphic>
          <a:graphicData uri="http://schemas.openxmlformats.org/drawingml/2006/table">
            <a:tbl>
              <a:tblPr firstRow="1" firstCol="1" bandRow="1">
                <a:tableStyleId>{5C22544A-7EE6-4342-B048-85BDC9FD1C3A}</a:tableStyleId>
              </a:tblPr>
              <a:tblGrid>
                <a:gridCol w="2172335">
                  <a:extLst>
                    <a:ext uri="{9D8B030D-6E8A-4147-A177-3AD203B41FA5}">
                      <a16:colId xmlns:a16="http://schemas.microsoft.com/office/drawing/2014/main" val="3980350396"/>
                    </a:ext>
                  </a:extLst>
                </a:gridCol>
                <a:gridCol w="2172335">
                  <a:extLst>
                    <a:ext uri="{9D8B030D-6E8A-4147-A177-3AD203B41FA5}">
                      <a16:colId xmlns:a16="http://schemas.microsoft.com/office/drawing/2014/main" val="241084470"/>
                    </a:ext>
                  </a:extLst>
                </a:gridCol>
              </a:tblGrid>
              <a:tr h="3571146">
                <a:tc>
                  <a:txBody>
                    <a:bodyPr/>
                    <a:lstStyle/>
                    <a:p>
                      <a:pPr algn="l" fontAlgn="ctr">
                        <a:lnSpc>
                          <a:spcPct val="150000"/>
                        </a:lnSpc>
                      </a:pPr>
                      <a:r>
                        <a:rPr lang="zh-CN" sz="1400" kern="100" dirty="0">
                          <a:effectLst/>
                        </a:rPr>
                        <a:t>英国政治制度史大事记（部分）</a:t>
                      </a:r>
                      <a:br>
                        <a:rPr lang="en-US" sz="1400" kern="100" dirty="0">
                          <a:effectLst/>
                        </a:rPr>
                      </a:br>
                      <a:r>
                        <a:rPr lang="en-US" sz="1400" kern="100" dirty="0">
                          <a:effectLst/>
                        </a:rPr>
                        <a:t>1215</a:t>
                      </a:r>
                      <a:r>
                        <a:rPr lang="zh-CN" sz="1400" kern="100" dirty="0">
                          <a:effectLst/>
                        </a:rPr>
                        <a:t>年 《大宪章》限制王权，保障贵族特权，保护部分骑士与市民的利益</a:t>
                      </a:r>
                      <a:br>
                        <a:rPr lang="en-US" sz="1400" kern="100" dirty="0">
                          <a:effectLst/>
                        </a:rPr>
                      </a:br>
                      <a:r>
                        <a:rPr lang="en-US" sz="1400" kern="100" dirty="0">
                          <a:effectLst/>
                        </a:rPr>
                        <a:t>1265</a:t>
                      </a:r>
                      <a:r>
                        <a:rPr lang="zh-CN" sz="1400" kern="100" dirty="0">
                          <a:effectLst/>
                        </a:rPr>
                        <a:t>年 孟福尔议会召开。英国议会产生的标志</a:t>
                      </a:r>
                      <a:br>
                        <a:rPr lang="en-US" sz="1400" kern="100" dirty="0">
                          <a:effectLst/>
                        </a:rPr>
                      </a:br>
                      <a:r>
                        <a:rPr lang="en-US" sz="1400" kern="100" dirty="0">
                          <a:effectLst/>
                        </a:rPr>
                        <a:t>1628</a:t>
                      </a:r>
                      <a:r>
                        <a:rPr lang="zh-CN" sz="1400" kern="100" dirty="0">
                          <a:effectLst/>
                        </a:rPr>
                        <a:t>年 《权利请愿书》</a:t>
                      </a:r>
                      <a:br>
                        <a:rPr lang="en-US" sz="1400" kern="100" dirty="0">
                          <a:effectLst/>
                        </a:rPr>
                      </a:br>
                      <a:r>
                        <a:rPr lang="en-US" sz="1400" kern="100" dirty="0">
                          <a:effectLst/>
                        </a:rPr>
                        <a:t>1689</a:t>
                      </a:r>
                      <a:r>
                        <a:rPr lang="zh-CN" sz="1400" kern="100" dirty="0">
                          <a:effectLst/>
                        </a:rPr>
                        <a:t>年 《权利法案》</a:t>
                      </a:r>
                      <a:br>
                        <a:rPr lang="en-US" sz="1400" kern="100" dirty="0">
                          <a:effectLst/>
                        </a:rPr>
                      </a:br>
                      <a:r>
                        <a:rPr lang="en-US" sz="1400" kern="100" dirty="0">
                          <a:effectLst/>
                        </a:rPr>
                        <a:t>1701</a:t>
                      </a:r>
                      <a:r>
                        <a:rPr lang="zh-CN" sz="1400" kern="100" dirty="0">
                          <a:effectLst/>
                        </a:rPr>
                        <a:t>年 《王位继承法》</a:t>
                      </a:r>
                      <a:br>
                        <a:rPr lang="en-US" sz="1400" kern="100" dirty="0">
                          <a:effectLst/>
                        </a:rPr>
                      </a:br>
                      <a:r>
                        <a:rPr lang="en-US" sz="1400" kern="100" dirty="0">
                          <a:effectLst/>
                        </a:rPr>
                        <a:t>1721</a:t>
                      </a:r>
                      <a:r>
                        <a:rPr lang="zh-CN" sz="1400" kern="100" dirty="0">
                          <a:effectLst/>
                        </a:rPr>
                        <a:t>年 沃波尔主持内阁会议，开创了多数党领袖组阁的先例</a:t>
                      </a:r>
                      <a:br>
                        <a:rPr lang="en-US" sz="1400" kern="100" dirty="0">
                          <a:effectLst/>
                        </a:rPr>
                      </a:br>
                      <a:r>
                        <a:rPr lang="en-US" sz="1400" kern="100" dirty="0">
                          <a:effectLst/>
                        </a:rPr>
                        <a:t>1747</a:t>
                      </a:r>
                      <a:r>
                        <a:rPr lang="zh-CN" sz="1400" kern="100" dirty="0">
                          <a:effectLst/>
                        </a:rPr>
                        <a:t>年 君主不再行使立法否决权</a:t>
                      </a:r>
                      <a:endParaRPr lang="zh-CN" sz="1400" kern="100" dirty="0">
                        <a:effectLst/>
                        <a:latin typeface="Times New Roman" panose="02020603050405020304" pitchFamily="18" charset="0"/>
                        <a:ea typeface="宋体" panose="02010600030101010101" pitchFamily="2" charset="-122"/>
                      </a:endParaRPr>
                    </a:p>
                  </a:txBody>
                  <a:tcPr marL="68580" marR="68580" marT="47625" marB="47625">
                    <a:solidFill>
                      <a:srgbClr val="00B050"/>
                    </a:solidFill>
                  </a:tcPr>
                </a:tc>
                <a:tc>
                  <a:txBody>
                    <a:bodyPr/>
                    <a:lstStyle/>
                    <a:p>
                      <a:pPr algn="l" fontAlgn="ctr">
                        <a:lnSpc>
                          <a:spcPct val="150000"/>
                        </a:lnSpc>
                      </a:pPr>
                      <a:r>
                        <a:rPr lang="en-US" sz="1400" kern="100" dirty="0">
                          <a:effectLst/>
                        </a:rPr>
                        <a:t>1832</a:t>
                      </a:r>
                      <a:r>
                        <a:rPr lang="zh-CN" sz="1400" kern="100" dirty="0">
                          <a:effectLst/>
                        </a:rPr>
                        <a:t>年 《议会改革法案》</a:t>
                      </a:r>
                      <a:br>
                        <a:rPr lang="en-US" sz="1400" kern="100" dirty="0">
                          <a:effectLst/>
                        </a:rPr>
                      </a:br>
                      <a:r>
                        <a:rPr lang="en-US" sz="1400" kern="100" dirty="0">
                          <a:effectLst/>
                        </a:rPr>
                        <a:t>19</a:t>
                      </a:r>
                      <a:r>
                        <a:rPr lang="zh-CN" sz="1400" kern="100" dirty="0">
                          <a:effectLst/>
                        </a:rPr>
                        <a:t>世纪</a:t>
                      </a:r>
                      <a:r>
                        <a:rPr lang="en-US" sz="1400" kern="100" dirty="0">
                          <a:effectLst/>
                        </a:rPr>
                        <a:t>50</a:t>
                      </a:r>
                      <a:r>
                        <a:rPr lang="zh-CN" sz="1400" kern="100" dirty="0">
                          <a:effectLst/>
                        </a:rPr>
                        <a:t>年代 责任内阁制趋于完备</a:t>
                      </a:r>
                      <a:br>
                        <a:rPr lang="en-US" sz="1400" kern="100" dirty="0">
                          <a:effectLst/>
                        </a:rPr>
                      </a:br>
                      <a:r>
                        <a:rPr lang="en-US" sz="1400" kern="100" dirty="0">
                          <a:effectLst/>
                        </a:rPr>
                        <a:t>19</a:t>
                      </a:r>
                      <a:r>
                        <a:rPr lang="zh-CN" sz="1400" kern="100" dirty="0">
                          <a:effectLst/>
                        </a:rPr>
                        <a:t>世纪中叶 两党制度形成</a:t>
                      </a:r>
                      <a:br>
                        <a:rPr lang="en-US" sz="1400" kern="100" dirty="0">
                          <a:effectLst/>
                        </a:rPr>
                      </a:br>
                      <a:r>
                        <a:rPr lang="en-US" sz="1400" kern="100" dirty="0">
                          <a:effectLst/>
                        </a:rPr>
                        <a:t>1867</a:t>
                      </a:r>
                      <a:r>
                        <a:rPr lang="zh-CN" sz="1400" kern="100" dirty="0">
                          <a:effectLst/>
                        </a:rPr>
                        <a:t>年 第二次议会改革</a:t>
                      </a:r>
                      <a:br>
                        <a:rPr lang="en-US" sz="1400" kern="100" dirty="0">
                          <a:effectLst/>
                        </a:rPr>
                      </a:br>
                      <a:r>
                        <a:rPr lang="en-US" sz="1400" kern="100" dirty="0">
                          <a:effectLst/>
                        </a:rPr>
                        <a:t>19</a:t>
                      </a:r>
                      <a:r>
                        <a:rPr lang="zh-CN" sz="1400" kern="100" dirty="0">
                          <a:effectLst/>
                        </a:rPr>
                        <a:t>世纪晚期 内阁权力膨胀，人称议会</a:t>
                      </a:r>
                      <a:r>
                        <a:rPr lang="en-US" sz="1400" kern="100" dirty="0">
                          <a:effectLst/>
                        </a:rPr>
                        <a:t>“</a:t>
                      </a:r>
                      <a:r>
                        <a:rPr lang="zh-CN" sz="1400" kern="100" dirty="0">
                          <a:effectLst/>
                        </a:rPr>
                        <a:t>第三院</a:t>
                      </a:r>
                      <a:r>
                        <a:rPr lang="en-US" sz="1400" kern="100" dirty="0">
                          <a:effectLst/>
                        </a:rPr>
                        <a:t>”</a:t>
                      </a:r>
                      <a:br>
                        <a:rPr lang="en-US" sz="1400" kern="100" dirty="0">
                          <a:effectLst/>
                        </a:rPr>
                      </a:br>
                      <a:r>
                        <a:rPr lang="en-US" sz="1400" kern="100" dirty="0">
                          <a:effectLst/>
                        </a:rPr>
                        <a:t>1884</a:t>
                      </a:r>
                      <a:r>
                        <a:rPr lang="zh-CN" sz="1400" kern="100" dirty="0">
                          <a:effectLst/>
                        </a:rPr>
                        <a:t>年 第三次议会改革</a:t>
                      </a:r>
                      <a:br>
                        <a:rPr lang="en-US" sz="1400" kern="100" dirty="0">
                          <a:effectLst/>
                        </a:rPr>
                      </a:br>
                      <a:r>
                        <a:rPr lang="en-US" sz="1400" kern="100" dirty="0">
                          <a:effectLst/>
                        </a:rPr>
                        <a:t>1911</a:t>
                      </a:r>
                      <a:r>
                        <a:rPr lang="zh-CN" sz="1400" kern="100" dirty="0">
                          <a:effectLst/>
                        </a:rPr>
                        <a:t>年 《阿斯奎斯法案》，上院权力进一步削弱</a:t>
                      </a:r>
                      <a:br>
                        <a:rPr lang="en-US" sz="1400" kern="100" dirty="0">
                          <a:effectLst/>
                        </a:rPr>
                      </a:br>
                      <a:r>
                        <a:rPr lang="en-US" sz="1400" kern="100" dirty="0">
                          <a:effectLst/>
                        </a:rPr>
                        <a:t>1948</a:t>
                      </a:r>
                      <a:r>
                        <a:rPr lang="zh-CN" sz="1400" kern="100" dirty="0">
                          <a:effectLst/>
                        </a:rPr>
                        <a:t>年 议会通过《人民代表法案》，确立</a:t>
                      </a:r>
                      <a:r>
                        <a:rPr lang="en-US" sz="1400" kern="100" dirty="0">
                          <a:effectLst/>
                        </a:rPr>
                        <a:t>“</a:t>
                      </a:r>
                      <a:r>
                        <a:rPr lang="zh-CN" sz="1400" kern="100" dirty="0">
                          <a:effectLst/>
                        </a:rPr>
                        <a:t>一人一票</a:t>
                      </a:r>
                      <a:r>
                        <a:rPr lang="en-US" sz="1400" kern="100" dirty="0">
                          <a:effectLst/>
                        </a:rPr>
                        <a:t>”</a:t>
                      </a:r>
                      <a:r>
                        <a:rPr lang="zh-CN" sz="1400" kern="100" dirty="0">
                          <a:effectLst/>
                        </a:rPr>
                        <a:t>制度</a:t>
                      </a:r>
                      <a:br>
                        <a:rPr lang="en-US" sz="1400" kern="100" dirty="0">
                          <a:effectLst/>
                        </a:rPr>
                      </a:br>
                      <a:endParaRPr lang="zh-CN" sz="1400" kern="100" dirty="0">
                        <a:effectLst/>
                        <a:latin typeface="Times New Roman" panose="02020603050405020304" pitchFamily="18" charset="0"/>
                        <a:ea typeface="宋体" panose="02010600030101010101" pitchFamily="2" charset="-122"/>
                      </a:endParaRPr>
                    </a:p>
                  </a:txBody>
                  <a:tcPr marL="68580" marR="68580" marT="47625" marB="47625">
                    <a:solidFill>
                      <a:srgbClr val="00B050"/>
                    </a:solidFill>
                  </a:tcPr>
                </a:tc>
                <a:extLst>
                  <a:ext uri="{0D108BD9-81ED-4DB2-BD59-A6C34878D82A}">
                    <a16:rowId xmlns:a16="http://schemas.microsoft.com/office/drawing/2014/main" val="1843819524"/>
                  </a:ext>
                </a:extLst>
              </a:tr>
            </a:tbl>
          </a:graphicData>
        </a:graphic>
      </p:graphicFrame>
      <p:sp>
        <p:nvSpPr>
          <p:cNvPr id="5" name="文本框 4">
            <a:extLst>
              <a:ext uri="{FF2B5EF4-FFF2-40B4-BE49-F238E27FC236}">
                <a16:creationId xmlns:a16="http://schemas.microsoft.com/office/drawing/2014/main" id="{EA539B5B-F880-4878-84FA-4C8509184182}"/>
              </a:ext>
            </a:extLst>
          </p:cNvPr>
          <p:cNvSpPr txBox="1"/>
          <p:nvPr/>
        </p:nvSpPr>
        <p:spPr>
          <a:xfrm>
            <a:off x="6384032" y="248573"/>
            <a:ext cx="3816424"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英国政治制度史大事记（部分）</a:t>
            </a:r>
          </a:p>
        </p:txBody>
      </p:sp>
      <p:sp>
        <p:nvSpPr>
          <p:cNvPr id="6" name="圆角矩形 58">
            <a:extLst>
              <a:ext uri="{FF2B5EF4-FFF2-40B4-BE49-F238E27FC236}">
                <a16:creationId xmlns:a16="http://schemas.microsoft.com/office/drawing/2014/main" id="{FC314B1C-1142-488E-BB21-ED55743B7BD7}"/>
              </a:ext>
            </a:extLst>
          </p:cNvPr>
          <p:cNvSpPr/>
          <p:nvPr/>
        </p:nvSpPr>
        <p:spPr>
          <a:xfrm>
            <a:off x="1775520" y="230613"/>
            <a:ext cx="3456382" cy="8337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800" b="1" dirty="0">
                <a:latin typeface="华文琥珀" panose="02010800040101010101" pitchFamily="2" charset="-122"/>
                <a:ea typeface="华文琥珀" panose="02010800040101010101" pitchFamily="2" charset="-122"/>
              </a:rPr>
              <a:t>英国君主立宪制</a:t>
            </a:r>
            <a:r>
              <a:rPr lang="en-US" altLang="zh-CN" sz="2800" b="1" dirty="0">
                <a:latin typeface="华文琥珀" panose="02010800040101010101" pitchFamily="2" charset="-122"/>
                <a:ea typeface="华文琥珀" panose="02010800040101010101" pitchFamily="2" charset="-122"/>
              </a:rPr>
              <a:t>  </a:t>
            </a:r>
            <a:endParaRPr lang="zh-CN" altLang="en-US" sz="2800" b="1" dirty="0">
              <a:latin typeface="华文琥珀" panose="02010800040101010101" pitchFamily="2" charset="-122"/>
              <a:ea typeface="华文琥珀" panose="02010800040101010101" pitchFamily="2" charset="-122"/>
            </a:endParaRPr>
          </a:p>
        </p:txBody>
      </p:sp>
      <p:sp>
        <p:nvSpPr>
          <p:cNvPr id="7" name="TextBox 2">
            <a:extLst>
              <a:ext uri="{FF2B5EF4-FFF2-40B4-BE49-F238E27FC236}">
                <a16:creationId xmlns:a16="http://schemas.microsoft.com/office/drawing/2014/main" id="{2DC42330-0414-4469-9081-E15A162D0316}"/>
              </a:ext>
            </a:extLst>
          </p:cNvPr>
          <p:cNvSpPr txBox="1"/>
          <p:nvPr/>
        </p:nvSpPr>
        <p:spPr>
          <a:xfrm>
            <a:off x="1751330" y="1231430"/>
            <a:ext cx="3908736" cy="459148"/>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一、过程</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限制王权</a:t>
            </a:r>
          </a:p>
        </p:txBody>
      </p:sp>
      <p:sp>
        <p:nvSpPr>
          <p:cNvPr id="8" name="文本框 7">
            <a:extLst>
              <a:ext uri="{FF2B5EF4-FFF2-40B4-BE49-F238E27FC236}">
                <a16:creationId xmlns:a16="http://schemas.microsoft.com/office/drawing/2014/main" id="{7E60C24E-71D8-4356-8F1B-5D6C4687CF7C}"/>
              </a:ext>
            </a:extLst>
          </p:cNvPr>
          <p:cNvSpPr txBox="1"/>
          <p:nvPr/>
        </p:nvSpPr>
        <p:spPr>
          <a:xfrm>
            <a:off x="6023992" y="5661248"/>
            <a:ext cx="4416678"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a:t>光荣革命后，英国议会是如何一步一步限制王权的（列出重要事件）？这个过程的特点、意义？</a:t>
            </a:r>
          </a:p>
        </p:txBody>
      </p:sp>
      <p:sp>
        <p:nvSpPr>
          <p:cNvPr id="10" name="文本框 9">
            <a:extLst>
              <a:ext uri="{FF2B5EF4-FFF2-40B4-BE49-F238E27FC236}">
                <a16:creationId xmlns:a16="http://schemas.microsoft.com/office/drawing/2014/main" id="{4106280E-DD8D-4B53-AA39-84EC44AC085D}"/>
              </a:ext>
            </a:extLst>
          </p:cNvPr>
          <p:cNvSpPr txBox="1"/>
          <p:nvPr/>
        </p:nvSpPr>
        <p:spPr>
          <a:xfrm>
            <a:off x="1631504" y="1879459"/>
            <a:ext cx="434467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b="1" dirty="0"/>
              <a:t>1.</a:t>
            </a:r>
            <a:r>
              <a:rPr lang="zh-CN" altLang="en-US" b="1" dirty="0"/>
              <a:t>重要事件：</a:t>
            </a:r>
            <a:r>
              <a:rPr lang="en-US" altLang="zh-CN" dirty="0"/>
              <a:t>《</a:t>
            </a:r>
            <a:r>
              <a:rPr lang="zh-CN" altLang="en-US" dirty="0"/>
              <a:t>权利法案</a:t>
            </a:r>
            <a:r>
              <a:rPr lang="en-US" altLang="zh-CN" dirty="0"/>
              <a:t>》</a:t>
            </a:r>
            <a:r>
              <a:rPr lang="zh-CN" altLang="en-US" dirty="0"/>
              <a:t>；王位继承法</a:t>
            </a:r>
            <a:r>
              <a:rPr lang="en-US" altLang="zh-CN" dirty="0"/>
              <a:t>》</a:t>
            </a:r>
            <a:r>
              <a:rPr lang="zh-CN" altLang="en-US" dirty="0"/>
              <a:t>；开创多数党领袖组阁先例；君主不再行使立法否决权。（</a:t>
            </a:r>
            <a:r>
              <a:rPr lang="en-US" altLang="zh-CN" dirty="0"/>
              <a:t>4</a:t>
            </a:r>
            <a:r>
              <a:rPr lang="zh-CN" altLang="en-US" dirty="0"/>
              <a:t>分）</a:t>
            </a:r>
          </a:p>
        </p:txBody>
      </p:sp>
      <p:sp>
        <p:nvSpPr>
          <p:cNvPr id="11" name="文本框 10">
            <a:extLst>
              <a:ext uri="{FF2B5EF4-FFF2-40B4-BE49-F238E27FC236}">
                <a16:creationId xmlns:a16="http://schemas.microsoft.com/office/drawing/2014/main" id="{90D74BB8-9FA2-4CEF-9022-7FC5D6D6B206}"/>
              </a:ext>
            </a:extLst>
          </p:cNvPr>
          <p:cNvSpPr txBox="1"/>
          <p:nvPr/>
        </p:nvSpPr>
        <p:spPr>
          <a:xfrm>
            <a:off x="1631504" y="2802790"/>
            <a:ext cx="4344670"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b="1" dirty="0"/>
              <a:t>2.</a:t>
            </a:r>
            <a:r>
              <a:rPr lang="zh-CN" altLang="en-US" b="1" dirty="0"/>
              <a:t>特点：渐进性：</a:t>
            </a:r>
            <a:r>
              <a:rPr lang="zh-CN" altLang="en-US" dirty="0"/>
              <a:t>许多机构和制度通过渐变的方式逐步确立和完善。如下议院权力扩大、选举权逐步扩大、内阁制度完善等。（</a:t>
            </a:r>
            <a:r>
              <a:rPr lang="en-US" altLang="zh-CN" dirty="0"/>
              <a:t>4</a:t>
            </a:r>
            <a:r>
              <a:rPr lang="zh-CN" altLang="en-US" dirty="0"/>
              <a:t>分）</a:t>
            </a:r>
          </a:p>
          <a:p>
            <a:r>
              <a:rPr lang="zh-CN" altLang="en-US" b="1" dirty="0"/>
              <a:t>灵活性：</a:t>
            </a:r>
            <a:r>
              <a:rPr lang="zh-CN" altLang="en-US" dirty="0"/>
              <a:t>不受单一成文法的限制，根据形势发展不断进行调整以适应时代需要。如议会改革调整选举权范围（</a:t>
            </a:r>
            <a:r>
              <a:rPr lang="en-US" altLang="zh-CN" dirty="0"/>
              <a:t>4</a:t>
            </a:r>
            <a:r>
              <a:rPr lang="zh-CN" altLang="en-US" dirty="0"/>
              <a:t>分）</a:t>
            </a:r>
          </a:p>
        </p:txBody>
      </p:sp>
      <p:sp>
        <p:nvSpPr>
          <p:cNvPr id="13" name="文本框 12">
            <a:extLst>
              <a:ext uri="{FF2B5EF4-FFF2-40B4-BE49-F238E27FC236}">
                <a16:creationId xmlns:a16="http://schemas.microsoft.com/office/drawing/2014/main" id="{CC30F7DF-07BF-4072-8DAF-D1CF1CD2B729}"/>
              </a:ext>
            </a:extLst>
          </p:cNvPr>
          <p:cNvSpPr txBox="1"/>
          <p:nvPr/>
        </p:nvSpPr>
        <p:spPr>
          <a:xfrm>
            <a:off x="1631504" y="4887906"/>
            <a:ext cx="4344670"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zh-CN" b="1" dirty="0"/>
              <a:t>3.</a:t>
            </a:r>
            <a:r>
              <a:rPr lang="zh-CN" altLang="en-US" b="1" dirty="0"/>
              <a:t>意义：</a:t>
            </a:r>
            <a:endParaRPr lang="en-US" altLang="zh-CN" b="1" dirty="0"/>
          </a:p>
          <a:p>
            <a:r>
              <a:rPr lang="zh-CN" altLang="en-US" b="1" dirty="0"/>
              <a:t>①法律视角</a:t>
            </a:r>
            <a:r>
              <a:rPr lang="zh-CN" altLang="en-US" dirty="0"/>
              <a:t>：法律形式确定议会权高于王权，司法权独立于王权的原则，</a:t>
            </a:r>
            <a:r>
              <a:rPr lang="zh-CN" altLang="en-US" dirty="0">
                <a:solidFill>
                  <a:srgbClr val="0000FF"/>
                </a:solidFill>
                <a:latin typeface="微软雅黑" panose="020B0503020204020204" pitchFamily="34" charset="-122"/>
                <a:ea typeface="微软雅黑" panose="020B0503020204020204" pitchFamily="34" charset="-122"/>
              </a:rPr>
              <a:t>奠定君主立宪制基础</a:t>
            </a:r>
          </a:p>
          <a:p>
            <a:r>
              <a:rPr lang="zh-CN" altLang="en-US" b="1" dirty="0"/>
              <a:t>②统治方式</a:t>
            </a:r>
            <a:r>
              <a:rPr lang="zh-CN" altLang="en-US" dirty="0"/>
              <a:t>：从人治向法治转变</a:t>
            </a:r>
          </a:p>
        </p:txBody>
      </p:sp>
      <p:sp>
        <p:nvSpPr>
          <p:cNvPr id="2" name="矩形 1">
            <a:extLst>
              <a:ext uri="{FF2B5EF4-FFF2-40B4-BE49-F238E27FC236}">
                <a16:creationId xmlns:a16="http://schemas.microsoft.com/office/drawing/2014/main" id="{A022089A-83D9-48EB-B5AC-3C860DBD7B51}"/>
              </a:ext>
            </a:extLst>
          </p:cNvPr>
          <p:cNvSpPr/>
          <p:nvPr/>
        </p:nvSpPr>
        <p:spPr>
          <a:xfrm>
            <a:off x="3429000" y="2991669"/>
            <a:ext cx="4498596" cy="3416320"/>
          </a:xfrm>
          <a:prstGeom prst="rect">
            <a:avLst/>
          </a:prstGeom>
          <a:solidFill>
            <a:srgbClr val="FFFF00"/>
          </a:solidFill>
          <a:ln>
            <a:solidFill>
              <a:srgbClr val="0000FF"/>
            </a:solidFill>
          </a:ln>
          <a:scene3d>
            <a:camera prst="isometricOffAxis1Right"/>
            <a:lightRig rig="threePt" dir="t"/>
          </a:scene3d>
        </p:spPr>
        <p:txBody>
          <a:bodyPr wrap="square" lIns="91440" tIns="45720" rIns="91440" bIns="45720">
            <a:spAutoFit/>
          </a:bodyPr>
          <a:lstStyle/>
          <a:p>
            <a:pPr algn="ctr"/>
            <a:r>
              <a:rPr lang="zh-CN" altLang="en-US" sz="5400" b="1" dirty="0">
                <a:ln w="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思维过程性</a:t>
            </a:r>
            <a:endParaRPr lang="en-US" altLang="zh-CN" sz="5400" b="1" dirty="0">
              <a:ln w="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zh-CN" altLang="en-US" sz="5400" b="1" dirty="0">
                <a:ln w="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过程规律性</a:t>
            </a:r>
            <a:endParaRPr lang="en-US" altLang="zh-CN" sz="5400" b="1" dirty="0">
              <a:ln w="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zh-CN" altLang="en-US" sz="5400" b="1" dirty="0">
                <a:ln w="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a:t>
            </a:r>
            <a:r>
              <a:rPr lang="zh-CN" altLang="en-US" sz="4000" b="1" dirty="0">
                <a:ln w="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唯物史观史料求证历史解释</a:t>
            </a:r>
            <a:r>
              <a:rPr lang="zh-CN" altLang="en-US" sz="5400" b="1" dirty="0">
                <a:ln w="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a:t>
            </a:r>
          </a:p>
        </p:txBody>
      </p:sp>
    </p:spTree>
    <p:extLst>
      <p:ext uri="{BB962C8B-B14F-4D97-AF65-F5344CB8AC3E}">
        <p14:creationId xmlns:p14="http://schemas.microsoft.com/office/powerpoint/2010/main" val="293922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D889EBE-F97E-4E68-9B5A-9C9E343F0AA1}"/>
              </a:ext>
            </a:extLst>
          </p:cNvPr>
          <p:cNvSpPr txBox="1"/>
          <p:nvPr/>
        </p:nvSpPr>
        <p:spPr>
          <a:xfrm>
            <a:off x="1739516" y="3811012"/>
            <a:ext cx="8712968" cy="304698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zh-CN" altLang="en-US" sz="2400" b="1" dirty="0"/>
              <a:t>有观点认为</a:t>
            </a:r>
            <a:r>
              <a:rPr lang="en-US" altLang="zh-CN" sz="2400" b="1" dirty="0"/>
              <a:t>,</a:t>
            </a:r>
            <a:r>
              <a:rPr lang="zh-CN" altLang="en-US" sz="2400" b="1" dirty="0"/>
              <a:t>英国</a:t>
            </a:r>
            <a:r>
              <a:rPr lang="en-US" altLang="zh-CN" sz="2400" b="1" dirty="0"/>
              <a:t>1689</a:t>
            </a:r>
            <a:r>
              <a:rPr lang="zh-CN" altLang="en-US" sz="2400" b="1" dirty="0"/>
              <a:t>年</a:t>
            </a:r>
            <a:r>
              <a:rPr lang="en-US" altLang="zh-CN" sz="2400" b="1" dirty="0"/>
              <a:t>《</a:t>
            </a:r>
            <a:r>
              <a:rPr lang="zh-CN" altLang="en-US" sz="2400" b="1" dirty="0"/>
              <a:t>权利法案</a:t>
            </a:r>
            <a:r>
              <a:rPr lang="en-US" altLang="zh-CN" sz="2400" b="1" dirty="0"/>
              <a:t>》</a:t>
            </a:r>
            <a:r>
              <a:rPr lang="zh-CN" altLang="en-US" sz="2400" b="1" dirty="0"/>
              <a:t>的意义并不在于使议会获得多少新的权力</a:t>
            </a:r>
            <a:r>
              <a:rPr lang="en-US" altLang="zh-CN" sz="2400" b="1" dirty="0"/>
              <a:t>,</a:t>
            </a:r>
            <a:r>
              <a:rPr lang="zh-CN" altLang="en-US" sz="2400" b="1" dirty="0"/>
              <a:t>而在于明确划分了议会和国王的权力界限</a:t>
            </a:r>
            <a:r>
              <a:rPr lang="en-US" altLang="zh-CN" sz="2400" b="1" dirty="0"/>
              <a:t>,</a:t>
            </a:r>
            <a:r>
              <a:rPr lang="zh-CN" altLang="en-US" sz="2400" b="1" dirty="0"/>
              <a:t>使双方此后得以避免再因权限模糊而发生严重的权力冲突。这一观点	</a:t>
            </a:r>
            <a:r>
              <a:rPr lang="en-US" altLang="zh-CN" sz="2400" b="1" dirty="0"/>
              <a:t>(</a:t>
            </a:r>
            <a:r>
              <a:rPr lang="zh-CN" altLang="en-US" sz="2400" b="1" dirty="0"/>
              <a:t>　　</a:t>
            </a:r>
            <a:r>
              <a:rPr lang="en-US" altLang="zh-CN" sz="2400" b="1" dirty="0"/>
              <a:t>) </a:t>
            </a:r>
          </a:p>
          <a:p>
            <a:r>
              <a:rPr lang="en-US" altLang="zh-CN" sz="2400" b="1" dirty="0"/>
              <a:t>A.</a:t>
            </a:r>
            <a:r>
              <a:rPr lang="zh-CN" altLang="en-US" sz="2400" b="1" dirty="0"/>
              <a:t>否定了英国光荣革命的资产阶级性质 </a:t>
            </a:r>
          </a:p>
          <a:p>
            <a:r>
              <a:rPr lang="en-US" altLang="zh-CN" sz="2400" b="1" dirty="0">
                <a:highlight>
                  <a:srgbClr val="FF0000"/>
                </a:highlight>
              </a:rPr>
              <a:t>B.</a:t>
            </a:r>
            <a:r>
              <a:rPr lang="zh-CN" altLang="en-US" sz="2400" b="1" dirty="0">
                <a:highlight>
                  <a:srgbClr val="FF0000"/>
                </a:highlight>
              </a:rPr>
              <a:t>强调英国以法律确认政治权力的边界 </a:t>
            </a:r>
          </a:p>
          <a:p>
            <a:r>
              <a:rPr lang="en-US" altLang="zh-CN" sz="2400" b="1" dirty="0"/>
              <a:t>C.</a:t>
            </a:r>
            <a:r>
              <a:rPr lang="zh-CN" altLang="en-US" sz="2400" b="1" dirty="0"/>
              <a:t>认为英国光荣革命后阶级矛盾已根除 </a:t>
            </a:r>
          </a:p>
          <a:p>
            <a:r>
              <a:rPr lang="en-US" altLang="zh-CN" sz="2400" b="1" dirty="0"/>
              <a:t>D.</a:t>
            </a:r>
            <a:r>
              <a:rPr lang="zh-CN" altLang="en-US" sz="2400" b="1" dirty="0"/>
              <a:t>旨在论证</a:t>
            </a:r>
            <a:r>
              <a:rPr lang="en-US" altLang="zh-CN" sz="2400" b="1" dirty="0"/>
              <a:t>《</a:t>
            </a:r>
            <a:r>
              <a:rPr lang="zh-CN" altLang="en-US" sz="2400" b="1" dirty="0"/>
              <a:t>权利法案</a:t>
            </a:r>
            <a:r>
              <a:rPr lang="en-US" altLang="zh-CN" sz="2400" b="1" dirty="0"/>
              <a:t>》</a:t>
            </a:r>
            <a:r>
              <a:rPr lang="zh-CN" altLang="en-US" sz="2400" b="1" dirty="0"/>
              <a:t>的资产阶级属性 </a:t>
            </a:r>
          </a:p>
        </p:txBody>
      </p:sp>
      <p:sp>
        <p:nvSpPr>
          <p:cNvPr id="4" name="圆角矩形 58">
            <a:extLst>
              <a:ext uri="{FF2B5EF4-FFF2-40B4-BE49-F238E27FC236}">
                <a16:creationId xmlns:a16="http://schemas.microsoft.com/office/drawing/2014/main" id="{99F19852-0F4C-4904-989F-BF9B3D21FCAF}"/>
              </a:ext>
            </a:extLst>
          </p:cNvPr>
          <p:cNvSpPr/>
          <p:nvPr/>
        </p:nvSpPr>
        <p:spPr>
          <a:xfrm>
            <a:off x="1812624" y="284549"/>
            <a:ext cx="3908736" cy="8337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800" b="1" dirty="0">
                <a:latin typeface="华文琥珀" panose="02010800040101010101" pitchFamily="2" charset="-122"/>
                <a:ea typeface="华文琥珀" panose="02010800040101010101" pitchFamily="2" charset="-122"/>
              </a:rPr>
              <a:t>英国君主立宪制</a:t>
            </a:r>
            <a:r>
              <a:rPr lang="en-US" altLang="zh-CN" sz="2800" b="1" dirty="0">
                <a:latin typeface="华文琥珀" panose="02010800040101010101" pitchFamily="2" charset="-122"/>
                <a:ea typeface="华文琥珀" panose="02010800040101010101" pitchFamily="2" charset="-122"/>
              </a:rPr>
              <a:t>  </a:t>
            </a:r>
            <a:endParaRPr lang="zh-CN" altLang="en-US" sz="2800" b="1" dirty="0">
              <a:latin typeface="华文琥珀" panose="02010800040101010101" pitchFamily="2" charset="-122"/>
              <a:ea typeface="华文琥珀" panose="02010800040101010101" pitchFamily="2" charset="-122"/>
            </a:endParaRPr>
          </a:p>
        </p:txBody>
      </p:sp>
      <p:sp>
        <p:nvSpPr>
          <p:cNvPr id="5" name="TextBox 2">
            <a:extLst>
              <a:ext uri="{FF2B5EF4-FFF2-40B4-BE49-F238E27FC236}">
                <a16:creationId xmlns:a16="http://schemas.microsoft.com/office/drawing/2014/main" id="{D1B8C13D-859D-425F-A3E1-24F710889E3A}"/>
              </a:ext>
            </a:extLst>
          </p:cNvPr>
          <p:cNvSpPr txBox="1"/>
          <p:nvPr/>
        </p:nvSpPr>
        <p:spPr>
          <a:xfrm>
            <a:off x="1751330" y="1231430"/>
            <a:ext cx="3908736" cy="459148"/>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一、过程</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限制王权</a:t>
            </a:r>
          </a:p>
        </p:txBody>
      </p:sp>
      <p:sp>
        <p:nvSpPr>
          <p:cNvPr id="6" name="文本框 5">
            <a:extLst>
              <a:ext uri="{FF2B5EF4-FFF2-40B4-BE49-F238E27FC236}">
                <a16:creationId xmlns:a16="http://schemas.microsoft.com/office/drawing/2014/main" id="{60B23FEF-70B7-46F1-A8A8-23F0F9C4267F}"/>
              </a:ext>
            </a:extLst>
          </p:cNvPr>
          <p:cNvSpPr txBox="1"/>
          <p:nvPr/>
        </p:nvSpPr>
        <p:spPr>
          <a:xfrm>
            <a:off x="1775520" y="1916833"/>
            <a:ext cx="396044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sz="2400" b="1" dirty="0"/>
              <a:t>4</a:t>
            </a:r>
            <a:r>
              <a:rPr lang="zh-CN" altLang="en-US" sz="2400" b="1" dirty="0"/>
              <a:t>、</a:t>
            </a:r>
            <a:r>
              <a:rPr lang="en-US" altLang="zh-CN" sz="2400" b="1" dirty="0"/>
              <a:t>《</a:t>
            </a:r>
            <a:r>
              <a:rPr lang="zh-CN" altLang="en-US" sz="2400" b="1" dirty="0"/>
              <a:t>权利法案</a:t>
            </a:r>
            <a:r>
              <a:rPr lang="en-US" altLang="zh-CN" sz="2400" b="1" dirty="0"/>
              <a:t>》</a:t>
            </a:r>
            <a:r>
              <a:rPr lang="zh-CN" altLang="en-US" sz="2400" b="1" dirty="0"/>
              <a:t>的实质：</a:t>
            </a:r>
          </a:p>
        </p:txBody>
      </p:sp>
      <p:pic>
        <p:nvPicPr>
          <p:cNvPr id="7" name="Picture 12">
            <a:extLst>
              <a:ext uri="{FF2B5EF4-FFF2-40B4-BE49-F238E27FC236}">
                <a16:creationId xmlns:a16="http://schemas.microsoft.com/office/drawing/2014/main" id="{68ACAFE2-0FA8-41DC-8538-7274A588AF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9004" y="548681"/>
            <a:ext cx="4104456" cy="3111151"/>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75EFF7CA-D2B1-40B2-91B5-AC5DFA42C874}"/>
              </a:ext>
            </a:extLst>
          </p:cNvPr>
          <p:cNvSpPr/>
          <p:nvPr/>
        </p:nvSpPr>
        <p:spPr>
          <a:xfrm>
            <a:off x="1834992" y="2543043"/>
            <a:ext cx="4261008"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algn="ctr"/>
            <a:r>
              <a:rPr lang="zh-CN" altLang="en-US" sz="3200"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从法律上划分了议会与国王的权力界限</a:t>
            </a:r>
          </a:p>
        </p:txBody>
      </p:sp>
    </p:spTree>
    <p:extLst>
      <p:ext uri="{BB962C8B-B14F-4D97-AF65-F5344CB8AC3E}">
        <p14:creationId xmlns:p14="http://schemas.microsoft.com/office/powerpoint/2010/main" val="11402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58">
            <a:extLst>
              <a:ext uri="{FF2B5EF4-FFF2-40B4-BE49-F238E27FC236}">
                <a16:creationId xmlns:a16="http://schemas.microsoft.com/office/drawing/2014/main" id="{108055CF-10B3-42F8-B9DD-D34B9E7192AD}"/>
              </a:ext>
            </a:extLst>
          </p:cNvPr>
          <p:cNvSpPr/>
          <p:nvPr/>
        </p:nvSpPr>
        <p:spPr>
          <a:xfrm>
            <a:off x="2400863" y="115475"/>
            <a:ext cx="3456382" cy="8337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800" b="1" dirty="0">
                <a:solidFill>
                  <a:srgbClr val="0000FF"/>
                </a:solidFill>
                <a:latin typeface="华文琥珀" panose="02010800040101010101" pitchFamily="2" charset="-122"/>
                <a:ea typeface="华文琥珀" panose="02010800040101010101" pitchFamily="2" charset="-122"/>
              </a:rPr>
              <a:t>英国君主立宪制</a:t>
            </a:r>
            <a:r>
              <a:rPr lang="en-US" altLang="zh-CN" sz="2800" b="1" dirty="0">
                <a:solidFill>
                  <a:srgbClr val="0000FF"/>
                </a:solidFill>
                <a:latin typeface="华文琥珀" panose="02010800040101010101" pitchFamily="2" charset="-122"/>
                <a:ea typeface="华文琥珀" panose="02010800040101010101" pitchFamily="2" charset="-122"/>
              </a:rPr>
              <a:t>  </a:t>
            </a:r>
            <a:endParaRPr lang="zh-CN" altLang="en-US" sz="2800" b="1" dirty="0">
              <a:solidFill>
                <a:srgbClr val="0000FF"/>
              </a:solidFill>
              <a:latin typeface="华文琥珀" panose="02010800040101010101" pitchFamily="2" charset="-122"/>
              <a:ea typeface="华文琥珀" panose="02010800040101010101" pitchFamily="2" charset="-122"/>
            </a:endParaRPr>
          </a:p>
        </p:txBody>
      </p:sp>
      <p:sp>
        <p:nvSpPr>
          <p:cNvPr id="3" name="TextBox 2">
            <a:extLst>
              <a:ext uri="{FF2B5EF4-FFF2-40B4-BE49-F238E27FC236}">
                <a16:creationId xmlns:a16="http://schemas.microsoft.com/office/drawing/2014/main" id="{69BE148B-65F2-48BA-B4FE-076F5ECAA6B7}"/>
              </a:ext>
            </a:extLst>
          </p:cNvPr>
          <p:cNvSpPr txBox="1"/>
          <p:nvPr/>
        </p:nvSpPr>
        <p:spPr>
          <a:xfrm>
            <a:off x="1758698" y="1116044"/>
            <a:ext cx="4740713" cy="461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一、过程</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限制王权</a:t>
            </a:r>
          </a:p>
        </p:txBody>
      </p:sp>
      <p:pic>
        <p:nvPicPr>
          <p:cNvPr id="35846" name="Picture 6" descr="查看源图像">
            <a:extLst>
              <a:ext uri="{FF2B5EF4-FFF2-40B4-BE49-F238E27FC236}">
                <a16:creationId xmlns:a16="http://schemas.microsoft.com/office/drawing/2014/main" id="{DCA7F599-0A3B-4199-8E24-D6FB9FF53AC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6000"/>
                    </a14:imgEffect>
                    <a14:imgEffect>
                      <a14:saturation sat="105000"/>
                    </a14:imgEffect>
                    <a14:imgEffect>
                      <a14:brightnessContrast contrast="8000"/>
                    </a14:imgEffect>
                  </a14:imgLayer>
                </a14:imgProps>
              </a:ext>
              <a:ext uri="{28A0092B-C50C-407E-A947-70E740481C1C}">
                <a14:useLocalDpi xmlns:a14="http://schemas.microsoft.com/office/drawing/2010/main" val="0"/>
              </a:ext>
            </a:extLst>
          </a:blip>
          <a:srcRect/>
          <a:stretch>
            <a:fillRect/>
          </a:stretch>
        </p:blipFill>
        <p:spPr bwMode="auto">
          <a:xfrm>
            <a:off x="7032102" y="2996953"/>
            <a:ext cx="3523378" cy="1910427"/>
          </a:xfrm>
          <a:prstGeom prst="rect">
            <a:avLst/>
          </a:prstGeom>
        </p:spPr>
        <p:style>
          <a:lnRef idx="2">
            <a:schemeClr val="dk1"/>
          </a:lnRef>
          <a:fillRef idx="1">
            <a:schemeClr val="lt1"/>
          </a:fillRef>
          <a:effectRef idx="0">
            <a:schemeClr val="dk1"/>
          </a:effectRef>
          <a:fontRef idx="minor">
            <a:schemeClr val="dk1"/>
          </a:fontRef>
        </p:style>
      </p:pic>
      <p:pic>
        <p:nvPicPr>
          <p:cNvPr id="35852" name="Picture 12">
            <a:extLst>
              <a:ext uri="{FF2B5EF4-FFF2-40B4-BE49-F238E27FC236}">
                <a16:creationId xmlns:a16="http://schemas.microsoft.com/office/drawing/2014/main" id="{21F69DDC-602F-4C20-9B0A-083DE2E959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2103" y="562266"/>
            <a:ext cx="3523377" cy="2070077"/>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A78F1057-9977-4512-9FF7-B1E69A3F06EB}"/>
              </a:ext>
            </a:extLst>
          </p:cNvPr>
          <p:cNvSpPr txBox="1"/>
          <p:nvPr/>
        </p:nvSpPr>
        <p:spPr>
          <a:xfrm>
            <a:off x="1751329" y="3212976"/>
            <a:ext cx="5112568" cy="175432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dirty="0"/>
              <a:t>（</a:t>
            </a:r>
            <a:r>
              <a:rPr lang="en-US" altLang="zh-CN" dirty="0"/>
              <a:t>2012·</a:t>
            </a:r>
            <a:r>
              <a:rPr lang="zh-CN" altLang="en-US" dirty="0"/>
              <a:t>北京文综卷</a:t>
            </a:r>
            <a:r>
              <a:rPr lang="en-US" altLang="zh-CN" dirty="0"/>
              <a:t>·21</a:t>
            </a:r>
            <a:r>
              <a:rPr lang="zh-CN" altLang="en-US" dirty="0"/>
              <a:t>）英国“光荣革命”后的一系列法令，规定了国王不得违反某些法规，但对国王可以行使的权力却未明确规定。结合所学，国王仍保留的权力 是</a:t>
            </a:r>
            <a:r>
              <a:rPr lang="en-US" altLang="zh-CN" dirty="0"/>
              <a:t>(  )</a:t>
            </a:r>
          </a:p>
          <a:p>
            <a:r>
              <a:rPr lang="en-US" altLang="zh-CN" dirty="0"/>
              <a:t>A</a:t>
            </a:r>
            <a:r>
              <a:rPr lang="zh-CN" altLang="en-US" dirty="0"/>
              <a:t>．筹集税款                         </a:t>
            </a:r>
            <a:r>
              <a:rPr lang="en-US" altLang="zh-CN" dirty="0"/>
              <a:t>B</a:t>
            </a:r>
            <a:r>
              <a:rPr lang="zh-CN" altLang="en-US" dirty="0"/>
              <a:t>．干预立法     </a:t>
            </a:r>
          </a:p>
          <a:p>
            <a:r>
              <a:rPr lang="en-US" altLang="zh-CN" dirty="0"/>
              <a:t>C</a:t>
            </a:r>
            <a:r>
              <a:rPr lang="zh-CN" altLang="en-US" dirty="0"/>
              <a:t>．招募军队                         </a:t>
            </a:r>
            <a:r>
              <a:rPr lang="en-US" altLang="zh-CN" dirty="0">
                <a:highlight>
                  <a:srgbClr val="FF0000"/>
                </a:highlight>
              </a:rPr>
              <a:t>D</a:t>
            </a:r>
            <a:r>
              <a:rPr lang="zh-CN" altLang="en-US" dirty="0">
                <a:highlight>
                  <a:srgbClr val="FF0000"/>
                </a:highlight>
              </a:rPr>
              <a:t>．任命大臣</a:t>
            </a:r>
          </a:p>
        </p:txBody>
      </p:sp>
      <p:sp>
        <p:nvSpPr>
          <p:cNvPr id="7" name="矩形 6">
            <a:extLst>
              <a:ext uri="{FF2B5EF4-FFF2-40B4-BE49-F238E27FC236}">
                <a16:creationId xmlns:a16="http://schemas.microsoft.com/office/drawing/2014/main" id="{EEB69670-BDEC-4A73-A973-C44C2D4E1990}"/>
              </a:ext>
            </a:extLst>
          </p:cNvPr>
          <p:cNvSpPr/>
          <p:nvPr/>
        </p:nvSpPr>
        <p:spPr>
          <a:xfrm>
            <a:off x="1577775" y="1691345"/>
            <a:ext cx="537198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40" tIns="45720" rIns="91440" bIns="45720">
            <a:spAutoFit/>
          </a:bodyPr>
          <a:lstStyle/>
          <a:p>
            <a:pPr algn="ctr"/>
            <a:r>
              <a:rPr lang="en-US" altLang="zh-CN" sz="2400" b="1" dirty="0">
                <a:ln w="0"/>
                <a:solidFill>
                  <a:srgbClr val="0000FF"/>
                </a:solidFill>
                <a:effectLst>
                  <a:outerShdw blurRad="38100" dist="19050" dir="2700000" algn="tl" rotWithShape="0">
                    <a:schemeClr val="dk1">
                      <a:alpha val="40000"/>
                    </a:schemeClr>
                  </a:outerShdw>
                </a:effectLst>
              </a:rPr>
              <a:t>5.《</a:t>
            </a:r>
            <a:r>
              <a:rPr lang="zh-CN" altLang="en-US" sz="2400" b="1" dirty="0">
                <a:ln w="0"/>
                <a:solidFill>
                  <a:srgbClr val="0000FF"/>
                </a:solidFill>
                <a:effectLst>
                  <a:outerShdw blurRad="38100" dist="19050" dir="2700000" algn="tl" rotWithShape="0">
                    <a:schemeClr val="dk1">
                      <a:alpha val="40000"/>
                    </a:schemeClr>
                  </a:outerShdw>
                </a:effectLst>
              </a:rPr>
              <a:t>权利法案</a:t>
            </a:r>
            <a:r>
              <a:rPr lang="en-US" altLang="zh-CN" sz="2400" b="1" dirty="0">
                <a:ln w="0"/>
                <a:solidFill>
                  <a:srgbClr val="0000FF"/>
                </a:solidFill>
                <a:effectLst>
                  <a:outerShdw blurRad="38100" dist="19050" dir="2700000" algn="tl" rotWithShape="0">
                    <a:schemeClr val="dk1">
                      <a:alpha val="40000"/>
                    </a:schemeClr>
                  </a:outerShdw>
                </a:effectLst>
              </a:rPr>
              <a:t>》</a:t>
            </a:r>
            <a:r>
              <a:rPr lang="zh-CN" altLang="en-US" sz="2400" b="1" dirty="0">
                <a:ln w="0"/>
                <a:solidFill>
                  <a:srgbClr val="0000FF"/>
                </a:solidFill>
                <a:effectLst>
                  <a:outerShdw blurRad="38100" dist="19050" dir="2700000" algn="tl" rotWithShape="0">
                    <a:schemeClr val="dk1">
                      <a:alpha val="40000"/>
                    </a:schemeClr>
                  </a:outerShdw>
                </a:effectLst>
              </a:rPr>
              <a:t>后国王权力的“误区”</a:t>
            </a:r>
          </a:p>
        </p:txBody>
      </p:sp>
      <p:sp>
        <p:nvSpPr>
          <p:cNvPr id="13" name="文本框 12">
            <a:extLst>
              <a:ext uri="{FF2B5EF4-FFF2-40B4-BE49-F238E27FC236}">
                <a16:creationId xmlns:a16="http://schemas.microsoft.com/office/drawing/2014/main" id="{98BD5B93-F415-4127-A45F-FD37240F8D97}"/>
              </a:ext>
            </a:extLst>
          </p:cNvPr>
          <p:cNvSpPr txBox="1"/>
          <p:nvPr/>
        </p:nvSpPr>
        <p:spPr>
          <a:xfrm>
            <a:off x="6949759" y="2861313"/>
            <a:ext cx="1070123" cy="2083986"/>
          </a:xfrm>
          <a:prstGeom prst="rect">
            <a:avLst/>
          </a:prstGeom>
          <a:noFill/>
          <a:ln w="41275">
            <a:solidFill>
              <a:srgbClr val="0000FF"/>
            </a:solidFill>
          </a:ln>
        </p:spPr>
        <p:txBody>
          <a:bodyPr wrap="square" rtlCol="0">
            <a:spAutoFit/>
          </a:bodyPr>
          <a:lstStyle/>
          <a:p>
            <a:endParaRPr lang="zh-CN" altLang="en-US" dirty="0"/>
          </a:p>
        </p:txBody>
      </p:sp>
      <p:sp>
        <p:nvSpPr>
          <p:cNvPr id="20" name="TextBox 1">
            <a:extLst>
              <a:ext uri="{FF2B5EF4-FFF2-40B4-BE49-F238E27FC236}">
                <a16:creationId xmlns:a16="http://schemas.microsoft.com/office/drawing/2014/main" id="{2CA607AB-BF24-4380-9DC0-7F0E9C268FB5}"/>
              </a:ext>
            </a:extLst>
          </p:cNvPr>
          <p:cNvSpPr txBox="1"/>
          <p:nvPr/>
        </p:nvSpPr>
        <p:spPr>
          <a:xfrm>
            <a:off x="1631502" y="5080938"/>
            <a:ext cx="8923977" cy="1754326"/>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zh-CN" b="1" dirty="0">
                <a:solidFill>
                  <a:srgbClr val="2106E8"/>
                </a:solidFill>
              </a:rPr>
              <a:t>命题点：</a:t>
            </a:r>
            <a:r>
              <a:rPr lang="zh-CN" altLang="en-US" b="1" dirty="0">
                <a:solidFill>
                  <a:srgbClr val="2106E8"/>
                </a:solidFill>
              </a:rPr>
              <a:t>君主立宪确立过程（ 时空观念、历史求证、历史解释）</a:t>
            </a:r>
            <a:endParaRPr lang="zh-CN" altLang="zh-CN" dirty="0">
              <a:solidFill>
                <a:srgbClr val="2106E8"/>
              </a:solidFill>
            </a:endParaRPr>
          </a:p>
          <a:p>
            <a:r>
              <a:rPr lang="en-US" altLang="zh-CN" b="1" dirty="0"/>
              <a:t>(2016·</a:t>
            </a:r>
            <a:r>
              <a:rPr lang="zh-CN" altLang="zh-CN" b="1" dirty="0"/>
              <a:t>全国卷</a:t>
            </a:r>
            <a:r>
              <a:rPr lang="en-US" altLang="zh-CN" b="1" dirty="0"/>
              <a:t>Ⅰ)1702</a:t>
            </a:r>
            <a:r>
              <a:rPr lang="zh-CN" altLang="zh-CN" b="1" dirty="0"/>
              <a:t>年英国国王威廉三世去世，</a:t>
            </a:r>
            <a:r>
              <a:rPr lang="zh-CN" altLang="zh-CN" b="1" dirty="0">
                <a:highlight>
                  <a:srgbClr val="FFFF00"/>
                </a:highlight>
                <a:latin typeface="微软雅黑" panose="020B0503020204020204" pitchFamily="34" charset="-122"/>
                <a:ea typeface="微软雅黑" panose="020B0503020204020204" pitchFamily="34" charset="-122"/>
              </a:rPr>
              <a:t>安妮女王</a:t>
            </a:r>
            <a:r>
              <a:rPr lang="zh-CN" altLang="zh-CN" b="1" dirty="0"/>
              <a:t>即位。当时议会内部存在两个党派，安妮厌恶占多数席位的辉格党，于是</a:t>
            </a:r>
            <a:r>
              <a:rPr lang="zh-CN" altLang="zh-CN" b="1" dirty="0">
                <a:highlight>
                  <a:srgbClr val="FFFF00"/>
                </a:highlight>
                <a:latin typeface="微软雅黑" panose="020B0503020204020204" pitchFamily="34" charset="-122"/>
                <a:ea typeface="微软雅黑" panose="020B0503020204020204" pitchFamily="34" charset="-122"/>
              </a:rPr>
              <a:t>解除了辉格党人的行政要职</a:t>
            </a:r>
            <a:r>
              <a:rPr lang="zh-CN" altLang="zh-CN" b="1" dirty="0"/>
              <a:t>，代之以托利党人。这说明在当时英国</a:t>
            </a:r>
            <a:r>
              <a:rPr lang="en-US" altLang="zh-CN" b="1" dirty="0"/>
              <a:t>(</a:t>
            </a:r>
            <a:r>
              <a:rPr lang="zh-CN" altLang="zh-CN" b="1" dirty="0"/>
              <a:t>　　</a:t>
            </a:r>
            <a:r>
              <a:rPr lang="en-US" altLang="zh-CN" b="1" dirty="0"/>
              <a:t>)</a:t>
            </a:r>
            <a:endParaRPr lang="zh-CN" altLang="zh-CN" dirty="0"/>
          </a:p>
          <a:p>
            <a:r>
              <a:rPr lang="en-US" altLang="zh-CN" b="1" dirty="0"/>
              <a:t>A</a:t>
            </a:r>
            <a:r>
              <a:rPr lang="zh-CN" altLang="zh-CN" b="1" dirty="0"/>
              <a:t>．议会无权制约国王　</a:t>
            </a:r>
            <a:r>
              <a:rPr lang="en-US" altLang="zh-CN" b="1" dirty="0"/>
              <a:t>	</a:t>
            </a:r>
            <a:r>
              <a:rPr lang="en-US" altLang="zh-CN" b="1" dirty="0">
                <a:solidFill>
                  <a:srgbClr val="0000FF"/>
                </a:solidFill>
                <a:highlight>
                  <a:srgbClr val="FF0000"/>
                </a:highlight>
              </a:rPr>
              <a:t>B</a:t>
            </a:r>
            <a:r>
              <a:rPr lang="zh-CN" altLang="zh-CN" b="1" dirty="0">
                <a:solidFill>
                  <a:srgbClr val="0000FF"/>
                </a:solidFill>
                <a:highlight>
                  <a:srgbClr val="FF0000"/>
                </a:highlight>
              </a:rPr>
              <a:t>．君主立宪制尚未完善</a:t>
            </a:r>
            <a:endParaRPr lang="zh-CN" altLang="zh-CN" dirty="0">
              <a:solidFill>
                <a:srgbClr val="0000FF"/>
              </a:solidFill>
              <a:highlight>
                <a:srgbClr val="FF0000"/>
              </a:highlight>
            </a:endParaRPr>
          </a:p>
          <a:p>
            <a:r>
              <a:rPr lang="en-US" altLang="zh-CN" b="1" dirty="0"/>
              <a:t>C</a:t>
            </a:r>
            <a:r>
              <a:rPr lang="zh-CN" altLang="zh-CN" b="1" dirty="0"/>
              <a:t>．内阁制已基本确立</a:t>
            </a:r>
            <a:r>
              <a:rPr lang="en-US" altLang="zh-CN" b="1" dirty="0"/>
              <a:t>	D</a:t>
            </a:r>
            <a:r>
              <a:rPr lang="zh-CN" altLang="zh-CN" b="1" dirty="0"/>
              <a:t>．《权利法案》遭到破坏</a:t>
            </a:r>
            <a:endParaRPr lang="zh-CN" altLang="en-US" dirty="0"/>
          </a:p>
        </p:txBody>
      </p:sp>
      <p:sp>
        <p:nvSpPr>
          <p:cNvPr id="14" name="文本框 13">
            <a:extLst>
              <a:ext uri="{FF2B5EF4-FFF2-40B4-BE49-F238E27FC236}">
                <a16:creationId xmlns:a16="http://schemas.microsoft.com/office/drawing/2014/main" id="{F32E004D-7B36-4897-96FC-99FA10111066}"/>
              </a:ext>
            </a:extLst>
          </p:cNvPr>
          <p:cNvSpPr txBox="1"/>
          <p:nvPr/>
        </p:nvSpPr>
        <p:spPr>
          <a:xfrm>
            <a:off x="1766067" y="2249072"/>
            <a:ext cx="5112568"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dirty="0">
                <a:highlight>
                  <a:srgbClr val="FF0000"/>
                </a:highlight>
                <a:latin typeface="微软雅黑" panose="020B0503020204020204" pitchFamily="34" charset="-122"/>
                <a:ea typeface="微软雅黑" panose="020B0503020204020204" pitchFamily="34" charset="-122"/>
              </a:rPr>
              <a:t>剥夺了</a:t>
            </a:r>
            <a:r>
              <a:rPr lang="zh-CN" altLang="en-US" dirty="0"/>
              <a:t>立法、司法剥夺，</a:t>
            </a:r>
            <a:r>
              <a:rPr lang="zh-CN" altLang="en-US" b="1" dirty="0">
                <a:highlight>
                  <a:srgbClr val="FF0000"/>
                </a:highlight>
                <a:latin typeface="微软雅黑" panose="020B0503020204020204" pitchFamily="34" charset="-122"/>
                <a:ea typeface="微软雅黑" panose="020B0503020204020204" pitchFamily="34" charset="-122"/>
              </a:rPr>
              <a:t>限制了</a:t>
            </a:r>
            <a:r>
              <a:rPr lang="zh-CN" altLang="en-US" dirty="0"/>
              <a:t>财权、军权，但仍有任命大臣的</a:t>
            </a:r>
            <a:r>
              <a:rPr lang="zh-CN" altLang="en-US" dirty="0">
                <a:highlight>
                  <a:srgbClr val="FF0000"/>
                </a:highlight>
              </a:rPr>
              <a:t>行政权</a:t>
            </a:r>
            <a:r>
              <a:rPr lang="zh-CN" altLang="en-US" dirty="0"/>
              <a:t>（内阁隶属），</a:t>
            </a:r>
            <a:r>
              <a:rPr lang="zh-CN" altLang="en-US" b="1" dirty="0">
                <a:solidFill>
                  <a:srgbClr val="0000FF"/>
                </a:solidFill>
                <a:highlight>
                  <a:srgbClr val="FFFF00"/>
                </a:highlight>
              </a:rPr>
              <a:t>不是“统而不治”</a:t>
            </a:r>
          </a:p>
        </p:txBody>
      </p:sp>
      <p:sp>
        <p:nvSpPr>
          <p:cNvPr id="11" name="矩形 10">
            <a:extLst>
              <a:ext uri="{FF2B5EF4-FFF2-40B4-BE49-F238E27FC236}">
                <a16:creationId xmlns:a16="http://schemas.microsoft.com/office/drawing/2014/main" id="{87E990BC-78B9-409B-A300-0644D6978FB2}"/>
              </a:ext>
            </a:extLst>
          </p:cNvPr>
          <p:cNvSpPr/>
          <p:nvPr/>
        </p:nvSpPr>
        <p:spPr>
          <a:xfrm>
            <a:off x="2188422" y="2478042"/>
            <a:ext cx="5222905" cy="1754326"/>
          </a:xfrm>
          <a:prstGeom prst="rect">
            <a:avLst/>
          </a:prstGeom>
          <a:solidFill>
            <a:srgbClr val="FFFF00"/>
          </a:solidFill>
          <a:ln>
            <a:solidFill>
              <a:srgbClr val="0000FF"/>
            </a:solidFill>
          </a:ln>
          <a:scene3d>
            <a:camera prst="isometricOffAxis1Right"/>
            <a:lightRig rig="threePt" dir="t"/>
          </a:scene3d>
          <a:sp3d>
            <a:bevelT w="139700" h="139700" prst="divot"/>
          </a:sp3d>
        </p:spPr>
        <p:txBody>
          <a:bodyPr wrap="none" lIns="91440" tIns="45720" rIns="91440" bIns="45720">
            <a:spAutoFit/>
          </a:bodyPr>
          <a:lstStyle/>
          <a:p>
            <a:pPr algn="ctr"/>
            <a:r>
              <a:rPr lang="zh-CN" altLang="en-US" sz="5400" b="1" dirty="0">
                <a:ln w="0"/>
                <a:solidFill>
                  <a:srgbClr val="2108B8"/>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思维的批判性</a:t>
            </a:r>
            <a:endParaRPr lang="en-US" altLang="zh-CN" sz="5400" b="1" dirty="0">
              <a:ln w="0"/>
              <a:solidFill>
                <a:srgbClr val="2108B8"/>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zh-CN" altLang="en-US" sz="5400" b="1" dirty="0">
                <a:ln w="0"/>
                <a:solidFill>
                  <a:srgbClr val="2108B8"/>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制度的不完善性</a:t>
            </a:r>
          </a:p>
        </p:txBody>
      </p:sp>
    </p:spTree>
    <p:extLst>
      <p:ext uri="{BB962C8B-B14F-4D97-AF65-F5344CB8AC3E}">
        <p14:creationId xmlns:p14="http://schemas.microsoft.com/office/powerpoint/2010/main" val="171504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7" name="内容占位符 3" descr="mulu"/>
          <p:cNvPicPr>
            <a:picLocks noGrp="1" noChangeAspect="1"/>
          </p:cNvPicPr>
          <p:nvPr>
            <p:ph idx="1"/>
          </p:nvPr>
        </p:nvPicPr>
        <p:blipFill>
          <a:blip r:embed="rId4">
            <a:lum bright="-18000" contrast="30000"/>
          </a:blip>
          <a:stretch>
            <a:fillRect/>
          </a:stretch>
        </p:blipFill>
        <p:spPr>
          <a:xfrm>
            <a:off x="6433311" y="2538349"/>
            <a:ext cx="2761552" cy="4005072"/>
          </a:xfrm>
          <a:prstGeom prst="rect">
            <a:avLst/>
          </a:prstGeom>
          <a:gradFill>
            <a:gsLst>
              <a:gs pos="0">
                <a:schemeClr val="accent1">
                  <a:lumMod val="98000"/>
                  <a:lumOff val="2000"/>
                </a:schemeClr>
              </a:gs>
              <a:gs pos="50000">
                <a:schemeClr val="accent1"/>
              </a:gs>
              <a:gs pos="100000">
                <a:schemeClr val="accent1">
                  <a:lumMod val="99000"/>
                </a:schemeClr>
              </a:gs>
            </a:gsLst>
            <a:lin ang="5400000" scaled="0"/>
          </a:gradFill>
          <a:ln w="41275">
            <a:solidFill>
              <a:srgbClr val="2D2DFF"/>
            </a:solidFill>
          </a:ln>
        </p:spPr>
      </p:pic>
      <p:pic>
        <p:nvPicPr>
          <p:cNvPr id="8" name="图片 7" descr="mulu2"/>
          <p:cNvPicPr>
            <a:picLocks noChangeAspect="1"/>
          </p:cNvPicPr>
          <p:nvPr/>
        </p:nvPicPr>
        <p:blipFill>
          <a:blip r:embed="rId5">
            <a:lum bright="-18000" contrast="30000"/>
          </a:blip>
          <a:stretch>
            <a:fillRect/>
          </a:stretch>
        </p:blipFill>
        <p:spPr>
          <a:xfrm>
            <a:off x="9272682" y="2533271"/>
            <a:ext cx="2761552" cy="4005071"/>
          </a:xfrm>
          <a:prstGeom prst="rect">
            <a:avLst/>
          </a:prstGeom>
          <a:ln w="41275">
            <a:solidFill>
              <a:srgbClr val="2D2DFF"/>
            </a:solidFill>
          </a:ln>
        </p:spPr>
      </p:pic>
      <p:cxnSp>
        <p:nvCxnSpPr>
          <p:cNvPr id="82" name="直接连接符​​ 14"/>
          <p:cNvCxnSpPr/>
          <p:nvPr/>
        </p:nvCxnSpPr>
        <p:spPr>
          <a:xfrm>
            <a:off x="7529891" y="624880"/>
            <a:ext cx="4077013" cy="0"/>
          </a:xfrm>
          <a:prstGeom prst="line">
            <a:avLst/>
          </a:prstGeom>
          <a:solidFill>
            <a:schemeClr val="accent2"/>
          </a:solidFill>
          <a:ln w="9525">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3" name="直接连接符​​ 14"/>
          <p:cNvCxnSpPr/>
          <p:nvPr/>
        </p:nvCxnSpPr>
        <p:spPr>
          <a:xfrm>
            <a:off x="482816" y="624880"/>
            <a:ext cx="4077013" cy="0"/>
          </a:xfrm>
          <a:prstGeom prst="line">
            <a:avLst/>
          </a:prstGeom>
          <a:solidFill>
            <a:schemeClr val="accent2"/>
          </a:solidFill>
          <a:ln w="9525">
            <a:solidFill>
              <a:schemeClr val="accent3"/>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2" name="图示 1"/>
          <p:cNvGraphicFramePr/>
          <p:nvPr>
            <p:extLst>
              <p:ext uri="{D42A27DB-BD31-4B8C-83A1-F6EECF244321}">
                <p14:modId xmlns:p14="http://schemas.microsoft.com/office/powerpoint/2010/main" val="506502593"/>
              </p:ext>
            </p:extLst>
          </p:nvPr>
        </p:nvGraphicFramePr>
        <p:xfrm>
          <a:off x="76200" y="2300605"/>
          <a:ext cx="6311265" cy="44811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文本框 2"/>
          <p:cNvSpPr txBox="1"/>
          <p:nvPr/>
        </p:nvSpPr>
        <p:spPr>
          <a:xfrm>
            <a:off x="6387465" y="461645"/>
            <a:ext cx="551815" cy="1591310"/>
          </a:xfrm>
          <a:prstGeom prst="rect">
            <a:avLst/>
          </a:prstGeom>
          <a:ln w="38100">
            <a:solidFill>
              <a:srgbClr val="2D2DFF"/>
            </a:solidFill>
          </a:ln>
        </p:spPr>
        <p:style>
          <a:lnRef idx="2">
            <a:schemeClr val="accent2">
              <a:shade val="50000"/>
            </a:schemeClr>
          </a:lnRef>
          <a:fillRef idx="1">
            <a:schemeClr val="accent2"/>
          </a:fillRef>
          <a:effectRef idx="0">
            <a:schemeClr val="accent2"/>
          </a:effectRef>
          <a:fontRef idx="minor">
            <a:schemeClr val="lt1"/>
          </a:fontRef>
        </p:style>
        <p:txBody>
          <a:bodyPr vert="eaVert" wrap="square" rtlCol="0">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rPr>
              <a:t>目录标题</a:t>
            </a:r>
          </a:p>
        </p:txBody>
      </p:sp>
      <p:sp>
        <p:nvSpPr>
          <p:cNvPr id="4" name="标题 3"/>
          <p:cNvSpPr>
            <a:spLocks noGrp="1"/>
          </p:cNvSpPr>
          <p:nvPr>
            <p:ph type="title"/>
          </p:nvPr>
        </p:nvSpPr>
        <p:spPr>
          <a:xfrm>
            <a:off x="450215" y="252731"/>
            <a:ext cx="5645785" cy="1938020"/>
          </a:xfrm>
          <a:solidFill>
            <a:srgbClr val="FF0000"/>
          </a:solidFill>
          <a:ln w="38100">
            <a:solidFill>
              <a:srgbClr val="2D2DFF"/>
            </a:solidFill>
          </a:ln>
        </p:spPr>
        <p:txBody>
          <a:bodyPr anchor="ctr" anchorCtr="0">
            <a:noAutofit/>
            <a:scene3d>
              <a:camera prst="orthographicFront"/>
              <a:lightRig rig="threePt" dir="t"/>
            </a:scene3d>
          </a:bodyPr>
          <a:lstStyle/>
          <a:p>
            <a:pPr algn="ctr">
              <a:lnSpc>
                <a:spcPct val="100000"/>
              </a:lnSpc>
            </a:pPr>
            <a:r>
              <a:rPr lang="zh-CN" altLang="en-US" sz="4000" dirty="0">
                <a:solidFill>
                  <a:srgbClr val="FFFF00"/>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普通高中历史课程标准</a:t>
            </a:r>
            <a:r>
              <a:rPr lang="zh-CN" altLang="en-US" sz="2800" dirty="0">
                <a:solidFill>
                  <a:srgbClr val="FFFF00"/>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a:t>
            </a:r>
            <a:r>
              <a:rPr lang="en-US" altLang="zh-CN" sz="2800" dirty="0">
                <a:solidFill>
                  <a:srgbClr val="FFFF00"/>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2017</a:t>
            </a:r>
            <a:r>
              <a:rPr lang="zh-CN" altLang="en-US" sz="2800" dirty="0">
                <a:solidFill>
                  <a:srgbClr val="FFFF00"/>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版</a:t>
            </a:r>
            <a:r>
              <a:rPr lang="en-US" altLang="zh-CN" sz="2800" dirty="0">
                <a:solidFill>
                  <a:srgbClr val="FFFF00"/>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2020</a:t>
            </a:r>
            <a:r>
              <a:rPr lang="zh-CN" altLang="en-US" sz="2800" dirty="0">
                <a:solidFill>
                  <a:srgbClr val="FFFF00"/>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修订）</a:t>
            </a:r>
            <a:br>
              <a:rPr lang="zh-CN" altLang="en-US" sz="2800" dirty="0">
                <a:solidFill>
                  <a:srgbClr val="FFFF00"/>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br>
            <a:r>
              <a:rPr lang="zh-CN" altLang="en-US" sz="4000" dirty="0">
                <a:solidFill>
                  <a:srgbClr val="2D2DFF"/>
                </a:solidFill>
                <a:effectLst>
                  <a:outerShdw blurRad="38100" dist="19050" dir="2700000" algn="tl" rotWithShape="0">
                    <a:schemeClr val="dk1">
                      <a:alpha val="40000"/>
                    </a:schemeClr>
                  </a:outerShdw>
                </a:effectLst>
                <a:latin typeface="华文琥珀" panose="02010800040101010101" pitchFamily="2" charset="-122"/>
                <a:ea typeface="华文琥珀" panose="02010800040101010101" pitchFamily="2" charset="-122"/>
                <a:cs typeface="华文琥珀" panose="02010800040101010101" pitchFamily="2" charset="-122"/>
              </a:rPr>
              <a:t>突出特点</a:t>
            </a:r>
          </a:p>
        </p:txBody>
      </p:sp>
      <p:sp>
        <p:nvSpPr>
          <p:cNvPr id="5" name="文本框 4"/>
          <p:cNvSpPr txBox="1"/>
          <p:nvPr/>
        </p:nvSpPr>
        <p:spPr>
          <a:xfrm>
            <a:off x="7223760" y="386080"/>
            <a:ext cx="4428490" cy="1938020"/>
          </a:xfrm>
          <a:prstGeom prst="rect">
            <a:avLst/>
          </a:prstGeom>
          <a:solidFill>
            <a:srgbClr val="FF0000"/>
          </a:solidFill>
          <a:ln w="38100">
            <a:solidFill>
              <a:srgbClr val="2D2DFF"/>
            </a:solidFill>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threePt" dir="t"/>
            </a:scene3d>
          </a:bodyPr>
          <a:lstStyle/>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一、课程新理念</a:t>
            </a:r>
          </a:p>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二、课程新目标</a:t>
            </a:r>
          </a:p>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三、课程新结构</a:t>
            </a:r>
          </a:p>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四、课程新内容</a:t>
            </a:r>
          </a:p>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五、质量新标准</a:t>
            </a:r>
          </a:p>
          <a:p>
            <a:pPr algn="ctr"/>
            <a:r>
              <a:rPr lang="zh-CN" altLang="en-US" sz="20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六、教学新要求</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1)">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58">
            <a:extLst>
              <a:ext uri="{FF2B5EF4-FFF2-40B4-BE49-F238E27FC236}">
                <a16:creationId xmlns:a16="http://schemas.microsoft.com/office/drawing/2014/main" id="{861BF889-C944-4EBE-AC1F-2E6C48A16DA1}"/>
              </a:ext>
            </a:extLst>
          </p:cNvPr>
          <p:cNvSpPr/>
          <p:nvPr/>
        </p:nvSpPr>
        <p:spPr>
          <a:xfrm>
            <a:off x="2495600" y="293205"/>
            <a:ext cx="3456382" cy="8337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800" b="1" dirty="0">
                <a:solidFill>
                  <a:srgbClr val="0000FF"/>
                </a:solidFill>
                <a:latin typeface="华文琥珀" panose="02010800040101010101" pitchFamily="2" charset="-122"/>
                <a:ea typeface="华文琥珀" panose="02010800040101010101" pitchFamily="2" charset="-122"/>
              </a:rPr>
              <a:t>英国君主立宪制</a:t>
            </a:r>
            <a:r>
              <a:rPr lang="en-US" altLang="zh-CN" sz="2800" b="1" dirty="0">
                <a:solidFill>
                  <a:srgbClr val="0000FF"/>
                </a:solidFill>
                <a:latin typeface="华文琥珀" panose="02010800040101010101" pitchFamily="2" charset="-122"/>
                <a:ea typeface="华文琥珀" panose="02010800040101010101" pitchFamily="2" charset="-122"/>
              </a:rPr>
              <a:t>  </a:t>
            </a:r>
            <a:endParaRPr lang="zh-CN" altLang="en-US" sz="2800" b="1" dirty="0">
              <a:solidFill>
                <a:srgbClr val="0000FF"/>
              </a:solidFill>
              <a:latin typeface="华文琥珀" panose="02010800040101010101" pitchFamily="2" charset="-122"/>
              <a:ea typeface="华文琥珀" panose="02010800040101010101" pitchFamily="2" charset="-122"/>
            </a:endParaRPr>
          </a:p>
        </p:txBody>
      </p:sp>
      <p:sp>
        <p:nvSpPr>
          <p:cNvPr id="3" name="TextBox 2">
            <a:extLst>
              <a:ext uri="{FF2B5EF4-FFF2-40B4-BE49-F238E27FC236}">
                <a16:creationId xmlns:a16="http://schemas.microsoft.com/office/drawing/2014/main" id="{DC51BA01-100E-420D-AF47-8B3537F56E24}"/>
              </a:ext>
            </a:extLst>
          </p:cNvPr>
          <p:cNvSpPr txBox="1"/>
          <p:nvPr/>
        </p:nvSpPr>
        <p:spPr>
          <a:xfrm>
            <a:off x="1751330" y="1231430"/>
            <a:ext cx="4344671" cy="461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一、过程</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取代王权</a:t>
            </a:r>
          </a:p>
        </p:txBody>
      </p:sp>
      <p:sp>
        <p:nvSpPr>
          <p:cNvPr id="4" name="圆角矩形 58">
            <a:extLst>
              <a:ext uri="{FF2B5EF4-FFF2-40B4-BE49-F238E27FC236}">
                <a16:creationId xmlns:a16="http://schemas.microsoft.com/office/drawing/2014/main" id="{9B3533BB-904F-4223-AFE1-5B71691A7CDA}"/>
              </a:ext>
            </a:extLst>
          </p:cNvPr>
          <p:cNvSpPr/>
          <p:nvPr/>
        </p:nvSpPr>
        <p:spPr>
          <a:xfrm>
            <a:off x="1695514" y="1779441"/>
            <a:ext cx="4545757" cy="551316"/>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000" b="1" dirty="0">
                <a:solidFill>
                  <a:srgbClr val="0000FF"/>
                </a:solidFill>
                <a:latin typeface="微软雅黑" panose="020B0503020204020204" pitchFamily="34" charset="-122"/>
                <a:ea typeface="微软雅黑" panose="020B0503020204020204" pitchFamily="34" charset="-122"/>
              </a:rPr>
              <a:t>1.</a:t>
            </a:r>
            <a:r>
              <a:rPr lang="zh-CN" altLang="en-US" sz="2000" b="1" dirty="0">
                <a:solidFill>
                  <a:srgbClr val="0000FF"/>
                </a:solidFill>
                <a:latin typeface="微软雅黑" panose="020B0503020204020204" pitchFamily="34" charset="-122"/>
                <a:ea typeface="微软雅黑" panose="020B0503020204020204" pitchFamily="34" charset="-122"/>
              </a:rPr>
              <a:t>内阁制形成过程（取代国王行政权）</a:t>
            </a:r>
            <a:r>
              <a:rPr lang="en-US" altLang="zh-CN" sz="2000" b="1" dirty="0">
                <a:solidFill>
                  <a:srgbClr val="0000FF"/>
                </a:solidFill>
                <a:latin typeface="微软雅黑" panose="020B0503020204020204" pitchFamily="34" charset="-122"/>
                <a:ea typeface="微软雅黑" panose="020B0503020204020204" pitchFamily="34" charset="-122"/>
              </a:rPr>
              <a:t>  </a:t>
            </a:r>
            <a:endParaRPr lang="zh-CN" altLang="en-US" sz="2000" b="1" dirty="0">
              <a:solidFill>
                <a:srgbClr val="0000FF"/>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FA5B945-6677-4AAA-BE0F-2A6B7CABBA7D}"/>
              </a:ext>
            </a:extLst>
          </p:cNvPr>
          <p:cNvSpPr txBox="1"/>
          <p:nvPr/>
        </p:nvSpPr>
        <p:spPr>
          <a:xfrm>
            <a:off x="6275967" y="2434544"/>
            <a:ext cx="4200651" cy="175432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a:solidFill>
                  <a:srgbClr val="121212"/>
                </a:solidFill>
                <a:latin typeface="华文新魏" panose="02010800040101010101" pitchFamily="2" charset="-122"/>
                <a:ea typeface="华文新魏" panose="02010800040101010101" pitchFamily="2" charset="-122"/>
              </a:rPr>
              <a:t>英国的最高政治权力机构</a:t>
            </a:r>
            <a:r>
              <a:rPr lang="zh-CN" altLang="en-US" b="1" dirty="0">
                <a:solidFill>
                  <a:srgbClr val="121212"/>
                </a:solidFill>
                <a:latin typeface="华文新魏" panose="02010800040101010101" pitchFamily="2" charset="-122"/>
                <a:ea typeface="华文新魏" panose="02010800040101010101" pitchFamily="2" charset="-122"/>
              </a:rPr>
              <a:t>责任内阁制走过了一条从向</a:t>
            </a:r>
            <a:r>
              <a:rPr lang="zh-CN" altLang="en-US" b="1" dirty="0">
                <a:solidFill>
                  <a:srgbClr val="0000FF"/>
                </a:solidFill>
                <a:highlight>
                  <a:srgbClr val="FF0000"/>
                </a:highlight>
                <a:latin typeface="华文新魏" panose="02010800040101010101" pitchFamily="2" charset="-122"/>
                <a:ea typeface="华文新魏" panose="02010800040101010101" pitchFamily="2" charset="-122"/>
              </a:rPr>
              <a:t>国王</a:t>
            </a:r>
            <a:r>
              <a:rPr lang="zh-CN" altLang="en-US" b="1" dirty="0">
                <a:solidFill>
                  <a:srgbClr val="121212"/>
                </a:solidFill>
                <a:latin typeface="华文新魏" panose="02010800040101010101" pitchFamily="2" charset="-122"/>
                <a:ea typeface="华文新魏" panose="02010800040101010101" pitchFamily="2" charset="-122"/>
              </a:rPr>
              <a:t>负责到向</a:t>
            </a:r>
            <a:r>
              <a:rPr lang="zh-CN" altLang="en-US" b="1" dirty="0">
                <a:solidFill>
                  <a:srgbClr val="0000FF"/>
                </a:solidFill>
                <a:highlight>
                  <a:srgbClr val="FF0000"/>
                </a:highlight>
                <a:latin typeface="华文新魏" panose="02010800040101010101" pitchFamily="2" charset="-122"/>
                <a:ea typeface="华文新魏" panose="02010800040101010101" pitchFamily="2" charset="-122"/>
              </a:rPr>
              <a:t>议会</a:t>
            </a:r>
            <a:r>
              <a:rPr lang="zh-CN" altLang="en-US" b="1" dirty="0">
                <a:solidFill>
                  <a:srgbClr val="121212"/>
                </a:solidFill>
                <a:latin typeface="华文新魏" panose="02010800040101010101" pitchFamily="2" charset="-122"/>
                <a:ea typeface="华文新魏" panose="02010800040101010101" pitchFamily="2" charset="-122"/>
              </a:rPr>
              <a:t>负责最后向</a:t>
            </a:r>
            <a:r>
              <a:rPr lang="zh-CN" altLang="en-US" b="1" dirty="0">
                <a:solidFill>
                  <a:srgbClr val="0000FF"/>
                </a:solidFill>
                <a:highlight>
                  <a:srgbClr val="FF0000"/>
                </a:highlight>
                <a:latin typeface="华文新魏" panose="02010800040101010101" pitchFamily="2" charset="-122"/>
                <a:ea typeface="华文新魏" panose="02010800040101010101" pitchFamily="2" charset="-122"/>
              </a:rPr>
              <a:t>选民</a:t>
            </a:r>
            <a:r>
              <a:rPr lang="zh-CN" altLang="en-US" b="1" dirty="0">
                <a:solidFill>
                  <a:srgbClr val="121212"/>
                </a:solidFill>
                <a:latin typeface="华文新魏" panose="02010800040101010101" pitchFamily="2" charset="-122"/>
                <a:ea typeface="华文新魏" panose="02010800040101010101" pitchFamily="2" charset="-122"/>
              </a:rPr>
              <a:t>和</a:t>
            </a:r>
            <a:r>
              <a:rPr lang="zh-CN" altLang="en-US" b="1" dirty="0">
                <a:solidFill>
                  <a:srgbClr val="121212"/>
                </a:solidFill>
                <a:highlight>
                  <a:srgbClr val="FF0000"/>
                </a:highlight>
                <a:latin typeface="华文新魏" panose="02010800040101010101" pitchFamily="2" charset="-122"/>
                <a:ea typeface="华文新魏" panose="02010800040101010101" pitchFamily="2" charset="-122"/>
              </a:rPr>
              <a:t>本党</a:t>
            </a:r>
            <a:r>
              <a:rPr lang="zh-CN" altLang="en-US" b="1" dirty="0">
                <a:solidFill>
                  <a:srgbClr val="121212"/>
                </a:solidFill>
                <a:latin typeface="华文新魏" panose="02010800040101010101" pitchFamily="2" charset="-122"/>
                <a:ea typeface="华文新魏" panose="02010800040101010101" pitchFamily="2" charset="-122"/>
              </a:rPr>
              <a:t>负责的道路</a:t>
            </a:r>
            <a:endParaRPr lang="en-US" altLang="zh-CN" b="1" dirty="0">
              <a:solidFill>
                <a:srgbClr val="121212"/>
              </a:solidFill>
              <a:latin typeface="华文新魏" panose="02010800040101010101" pitchFamily="2" charset="-122"/>
              <a:ea typeface="华文新魏" panose="02010800040101010101" pitchFamily="2" charset="-122"/>
            </a:endParaRPr>
          </a:p>
          <a:p>
            <a:r>
              <a:rPr lang="zh-CN" altLang="en-US" b="1" dirty="0">
                <a:solidFill>
                  <a:srgbClr val="121212"/>
                </a:solidFill>
                <a:latin typeface="华文新魏" panose="02010800040101010101" pitchFamily="2" charset="-122"/>
                <a:ea typeface="华文新魏" panose="02010800040101010101" pitchFamily="2" charset="-122"/>
              </a:rPr>
              <a:t>   英国代议制的确立和完善经历了漫长的过程，逐渐形成了一些惯例。在惯例中形成内阁责任制。</a:t>
            </a:r>
            <a:r>
              <a:rPr lang="en-US" altLang="zh-CN" b="1" dirty="0">
                <a:solidFill>
                  <a:srgbClr val="121212"/>
                </a:solidFill>
                <a:latin typeface="华文新魏" panose="02010800040101010101" pitchFamily="2" charset="-122"/>
                <a:ea typeface="华文新魏" panose="02010800040101010101" pitchFamily="2" charset="-122"/>
              </a:rPr>
              <a:t>——</a:t>
            </a:r>
            <a:r>
              <a:rPr lang="zh-CN" altLang="en-US" b="1" dirty="0">
                <a:solidFill>
                  <a:srgbClr val="121212"/>
                </a:solidFill>
                <a:latin typeface="华文新魏" panose="02010800040101010101" pitchFamily="2" charset="-122"/>
                <a:ea typeface="华文新魏" panose="02010800040101010101" pitchFamily="2" charset="-122"/>
              </a:rPr>
              <a:t>百度百科</a:t>
            </a:r>
            <a:endParaRPr lang="en-US" altLang="zh-CN" b="1" dirty="0">
              <a:solidFill>
                <a:srgbClr val="121212"/>
              </a:solidFill>
              <a:latin typeface="华文新魏" panose="02010800040101010101" pitchFamily="2" charset="-122"/>
              <a:ea typeface="华文新魏" panose="02010800040101010101" pitchFamily="2" charset="-122"/>
            </a:endParaRPr>
          </a:p>
        </p:txBody>
      </p:sp>
      <p:pic>
        <p:nvPicPr>
          <p:cNvPr id="41986" name="Picture 2" descr="英国宪政民主简史(14):内阁制的形成、确立和发展">
            <a:extLst>
              <a:ext uri="{FF2B5EF4-FFF2-40B4-BE49-F238E27FC236}">
                <a16:creationId xmlns:a16="http://schemas.microsoft.com/office/drawing/2014/main" id="{76B1489B-4809-4870-AA36-5C3A4F9BF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210" y="382182"/>
            <a:ext cx="4176465" cy="196669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E5C22863-48BB-4CAE-8ABD-7735291FEFF5}"/>
              </a:ext>
            </a:extLst>
          </p:cNvPr>
          <p:cNvSpPr txBox="1"/>
          <p:nvPr/>
        </p:nvSpPr>
        <p:spPr>
          <a:xfrm>
            <a:off x="1696403" y="2453351"/>
            <a:ext cx="452525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altLang="zh-CN" b="1" dirty="0">
                <a:solidFill>
                  <a:srgbClr val="0000FF"/>
                </a:solidFill>
              </a:rPr>
              <a:t>1</a:t>
            </a:r>
            <a:r>
              <a:rPr lang="zh-CN" altLang="en-US" b="1" dirty="0">
                <a:solidFill>
                  <a:srgbClr val="0000FF"/>
                </a:solidFill>
              </a:rPr>
              <a:t>）含义：</a:t>
            </a:r>
            <a:r>
              <a:rPr lang="zh-CN" altLang="en-US" dirty="0"/>
              <a:t>议会内阁制是由议会产生并对议会负责的一种政府组织形式。</a:t>
            </a:r>
            <a:endParaRPr lang="en-US" altLang="zh-CN" dirty="0"/>
          </a:p>
        </p:txBody>
      </p:sp>
      <p:sp>
        <p:nvSpPr>
          <p:cNvPr id="9" name="文本框 8">
            <a:extLst>
              <a:ext uri="{FF2B5EF4-FFF2-40B4-BE49-F238E27FC236}">
                <a16:creationId xmlns:a16="http://schemas.microsoft.com/office/drawing/2014/main" id="{0FE22CAF-BF1A-4396-B7F3-84176B8A2E49}"/>
              </a:ext>
            </a:extLst>
          </p:cNvPr>
          <p:cNvSpPr txBox="1"/>
          <p:nvPr/>
        </p:nvSpPr>
        <p:spPr>
          <a:xfrm>
            <a:off x="6275967" y="4272798"/>
            <a:ext cx="4200651"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问：从向国王负责再到议会负责，由哪些惯例形成的？</a:t>
            </a:r>
          </a:p>
        </p:txBody>
      </p:sp>
      <p:sp>
        <p:nvSpPr>
          <p:cNvPr id="16" name="文本框 15">
            <a:extLst>
              <a:ext uri="{FF2B5EF4-FFF2-40B4-BE49-F238E27FC236}">
                <a16:creationId xmlns:a16="http://schemas.microsoft.com/office/drawing/2014/main" id="{6AE8E439-9326-4AB4-A94A-A1AFEFBEBC0B}"/>
              </a:ext>
            </a:extLst>
          </p:cNvPr>
          <p:cNvSpPr txBox="1"/>
          <p:nvPr/>
        </p:nvSpPr>
        <p:spPr>
          <a:xfrm>
            <a:off x="1649657" y="3133817"/>
            <a:ext cx="4572000"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altLang="zh-CN" b="1" dirty="0">
                <a:solidFill>
                  <a:srgbClr val="0000FF"/>
                </a:solidFill>
              </a:rPr>
              <a:t>2</a:t>
            </a:r>
            <a:r>
              <a:rPr lang="zh-CN" altLang="en-US" b="1" dirty="0">
                <a:solidFill>
                  <a:srgbClr val="0000FF"/>
                </a:solidFill>
              </a:rPr>
              <a:t>）形成：</a:t>
            </a:r>
            <a:endParaRPr lang="en-US" altLang="zh-CN" b="1" dirty="0">
              <a:solidFill>
                <a:srgbClr val="0000FF"/>
              </a:solidFill>
            </a:endParaRPr>
          </a:p>
          <a:p>
            <a:r>
              <a:rPr lang="zh-CN" altLang="en-US" b="1" dirty="0">
                <a:solidFill>
                  <a:srgbClr val="0000FF"/>
                </a:solidFill>
              </a:rPr>
              <a:t>行政权转移</a:t>
            </a:r>
            <a:r>
              <a:rPr lang="zh-CN" altLang="en-US" dirty="0"/>
              <a:t>：向国王</a:t>
            </a:r>
            <a:r>
              <a:rPr lang="en-US" altLang="zh-CN" dirty="0"/>
              <a:t>——</a:t>
            </a:r>
            <a:r>
              <a:rPr lang="zh-CN" altLang="en-US" dirty="0"/>
              <a:t>向内阁</a:t>
            </a:r>
            <a:r>
              <a:rPr lang="en-US" altLang="zh-CN" dirty="0"/>
              <a:t>——</a:t>
            </a:r>
            <a:r>
              <a:rPr lang="zh-CN" altLang="en-US" dirty="0"/>
              <a:t>向议会</a:t>
            </a:r>
            <a:endParaRPr lang="en-US" altLang="zh-CN" dirty="0"/>
          </a:p>
        </p:txBody>
      </p:sp>
      <p:sp>
        <p:nvSpPr>
          <p:cNvPr id="18" name="文本框 17">
            <a:extLst>
              <a:ext uri="{FF2B5EF4-FFF2-40B4-BE49-F238E27FC236}">
                <a16:creationId xmlns:a16="http://schemas.microsoft.com/office/drawing/2014/main" id="{C5235432-5A97-4558-9DD3-79EC1E92F677}"/>
              </a:ext>
            </a:extLst>
          </p:cNvPr>
          <p:cNvSpPr txBox="1"/>
          <p:nvPr/>
        </p:nvSpPr>
        <p:spPr>
          <a:xfrm>
            <a:off x="1665799" y="4180465"/>
            <a:ext cx="4575473" cy="954107"/>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wrap="square">
            <a:spAutoFit/>
          </a:bodyPr>
          <a:lstStyle/>
          <a:p>
            <a:r>
              <a:rPr lang="zh-CN" altLang="en-US" sz="1400" b="1" dirty="0">
                <a:solidFill>
                  <a:srgbClr val="0000FF"/>
                </a:solidFill>
                <a:latin typeface="微软雅黑" panose="020B0503020204020204" pitchFamily="34" charset="-122"/>
                <a:ea typeface="微软雅黑" panose="020B0503020204020204" pitchFamily="34" charset="-122"/>
                <a:cs typeface="Calibri" panose="020F0502020204030204" pitchFamily="34" charset="0"/>
              </a:rPr>
              <a:t>惯例❶</a:t>
            </a:r>
            <a:r>
              <a:rPr lang="zh-CN" altLang="en-US" sz="1400" b="1" dirty="0">
                <a:latin typeface="Calibri" panose="020F0502020204030204" pitchFamily="34" charset="0"/>
                <a:cs typeface="Calibri" panose="020F0502020204030204" pitchFamily="34" charset="0"/>
              </a:rPr>
              <a:t>：</a:t>
            </a:r>
            <a:r>
              <a:rPr lang="zh-CN" altLang="en-US" sz="1400" b="1" dirty="0"/>
              <a:t>国王不出席，内阁打理行政</a:t>
            </a:r>
            <a:r>
              <a:rPr lang="zh-CN" altLang="en-US" sz="1400" b="1" dirty="0">
                <a:solidFill>
                  <a:srgbClr val="0000FF"/>
                </a:solidFill>
              </a:rPr>
              <a:t>（内阁）</a:t>
            </a:r>
            <a:endParaRPr lang="en-US" altLang="zh-CN" sz="1400" b="1" dirty="0">
              <a:solidFill>
                <a:srgbClr val="0000FF"/>
              </a:solidFill>
            </a:endParaRPr>
          </a:p>
          <a:p>
            <a:r>
              <a:rPr lang="zh-CN" altLang="en-US" sz="1400" b="1" dirty="0">
                <a:solidFill>
                  <a:srgbClr val="0000FF"/>
                </a:solidFill>
                <a:latin typeface="微软雅黑" panose="020B0503020204020204" pitchFamily="34" charset="-122"/>
                <a:ea typeface="微软雅黑" panose="020B0503020204020204" pitchFamily="34" charset="-122"/>
                <a:cs typeface="Calibri" panose="020F0502020204030204" pitchFamily="34" charset="0"/>
              </a:rPr>
              <a:t>惯例❷</a:t>
            </a:r>
            <a:r>
              <a:rPr lang="zh-CN" altLang="en-US" sz="1400" b="1" dirty="0">
                <a:latin typeface="Calibri" panose="020F0502020204030204" pitchFamily="34" charset="0"/>
                <a:cs typeface="Calibri" panose="020F0502020204030204" pitchFamily="34" charset="0"/>
              </a:rPr>
              <a:t>：沃波尔时</a:t>
            </a:r>
            <a:r>
              <a:rPr lang="zh-CN" altLang="en-US" sz="1400" b="1" dirty="0"/>
              <a:t>议会多数党领袖任首相组阁；</a:t>
            </a:r>
            <a:endParaRPr lang="en-US" altLang="zh-CN" sz="1400" b="1" dirty="0"/>
          </a:p>
          <a:p>
            <a:r>
              <a:rPr lang="zh-CN" altLang="en-US" sz="1400" b="1" dirty="0">
                <a:solidFill>
                  <a:srgbClr val="0000FF"/>
                </a:solidFill>
                <a:latin typeface="微软雅黑" panose="020B0503020204020204" pitchFamily="34" charset="-122"/>
                <a:ea typeface="微软雅黑" panose="020B0503020204020204" pitchFamily="34" charset="-122"/>
              </a:rPr>
              <a:t>惯例</a:t>
            </a:r>
            <a:r>
              <a:rPr lang="zh-CN" altLang="en-US" sz="1400" b="1" dirty="0">
                <a:solidFill>
                  <a:srgbClr val="0000FF"/>
                </a:solidFill>
                <a:latin typeface="微软雅黑" panose="020B0503020204020204" pitchFamily="34" charset="-122"/>
                <a:ea typeface="微软雅黑" panose="020B0503020204020204" pitchFamily="34" charset="-122"/>
                <a:cs typeface="Calibri" panose="020F0502020204030204" pitchFamily="34" charset="0"/>
              </a:rPr>
              <a:t>❸</a:t>
            </a:r>
            <a:r>
              <a:rPr lang="zh-CN" altLang="en-US" sz="1400" b="1" dirty="0"/>
              <a:t>议会不信任时内阁辞职 或  解散议会重选；</a:t>
            </a:r>
            <a:r>
              <a:rPr lang="zh-CN" altLang="en-US" sz="1400" b="1" dirty="0">
                <a:solidFill>
                  <a:srgbClr val="0000FF"/>
                </a:solidFill>
              </a:rPr>
              <a:t>（议会）</a:t>
            </a:r>
            <a:endParaRPr lang="en-US" altLang="zh-CN" sz="1400" b="1" dirty="0">
              <a:solidFill>
                <a:srgbClr val="0000FF"/>
              </a:solidFill>
            </a:endParaRPr>
          </a:p>
        </p:txBody>
      </p:sp>
      <p:sp>
        <p:nvSpPr>
          <p:cNvPr id="20" name="文本框 19">
            <a:extLst>
              <a:ext uri="{FF2B5EF4-FFF2-40B4-BE49-F238E27FC236}">
                <a16:creationId xmlns:a16="http://schemas.microsoft.com/office/drawing/2014/main" id="{4AC3E0E1-8970-442E-8E3B-63D182B2C113}"/>
              </a:ext>
            </a:extLst>
          </p:cNvPr>
          <p:cNvSpPr txBox="1"/>
          <p:nvPr/>
        </p:nvSpPr>
        <p:spPr>
          <a:xfrm>
            <a:off x="1649657" y="3841910"/>
            <a:ext cx="4572000" cy="338554"/>
          </a:xfrm>
          <a:prstGeom prst="rect">
            <a:avLst/>
          </a:prstGeom>
          <a:solidFill>
            <a:srgbClr val="FF0000"/>
          </a:solidFill>
          <a:ln>
            <a:solidFill>
              <a:srgbClr val="0000FF"/>
            </a:solidFill>
          </a:ln>
        </p:spPr>
        <p:txBody>
          <a:bodyPr wrap="square">
            <a:spAutoFit/>
          </a:bodyPr>
          <a:lstStyle/>
          <a:p>
            <a:r>
              <a:rPr lang="zh-CN" altLang="en-US" sz="1600" dirty="0">
                <a:latin typeface="Calibri" panose="020F0502020204030204" pitchFamily="34" charset="0"/>
                <a:cs typeface="Calibri" panose="020F0502020204030204" pitchFamily="34" charset="0"/>
              </a:rPr>
              <a:t>光荣革命后，内阁是</a:t>
            </a:r>
            <a:r>
              <a:rPr lang="zh-CN" altLang="en-US" sz="1600" b="1" dirty="0"/>
              <a:t>国王的</a:t>
            </a:r>
            <a:r>
              <a:rPr lang="zh-CN" altLang="en-US" sz="1600" dirty="0"/>
              <a:t>最高行政机构</a:t>
            </a:r>
            <a:r>
              <a:rPr lang="zh-CN" altLang="en-US" sz="1600" b="1" dirty="0">
                <a:solidFill>
                  <a:srgbClr val="0000FF"/>
                </a:solidFill>
              </a:rPr>
              <a:t>（国王）</a:t>
            </a:r>
            <a:endParaRPr lang="en-US" altLang="zh-CN" sz="1600" b="1" dirty="0">
              <a:solidFill>
                <a:srgbClr val="0000FF"/>
              </a:solidFill>
            </a:endParaRPr>
          </a:p>
        </p:txBody>
      </p:sp>
      <p:sp>
        <p:nvSpPr>
          <p:cNvPr id="22" name="文本框 21">
            <a:extLst>
              <a:ext uri="{FF2B5EF4-FFF2-40B4-BE49-F238E27FC236}">
                <a16:creationId xmlns:a16="http://schemas.microsoft.com/office/drawing/2014/main" id="{8189417D-B095-4581-B8CE-68479712840A}"/>
              </a:ext>
            </a:extLst>
          </p:cNvPr>
          <p:cNvSpPr txBox="1"/>
          <p:nvPr/>
        </p:nvSpPr>
        <p:spPr>
          <a:xfrm>
            <a:off x="1665798" y="5257682"/>
            <a:ext cx="8834482" cy="707886"/>
          </a:xfrm>
          <a:prstGeom prst="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altLang="zh-CN" sz="2000" b="1" dirty="0">
                <a:solidFill>
                  <a:srgbClr val="0000FF"/>
                </a:solidFill>
                <a:latin typeface="微软雅黑" panose="020B0503020204020204" pitchFamily="34" charset="-122"/>
                <a:ea typeface="微软雅黑" panose="020B0503020204020204" pitchFamily="34" charset="-122"/>
              </a:rPr>
              <a:t>3)</a:t>
            </a:r>
            <a:r>
              <a:rPr lang="zh-CN" altLang="en-US" sz="2000" b="1" dirty="0">
                <a:solidFill>
                  <a:srgbClr val="0000FF"/>
                </a:solidFill>
                <a:latin typeface="微软雅黑" panose="020B0503020204020204" pitchFamily="34" charset="-122"/>
                <a:ea typeface="微软雅黑" panose="020B0503020204020204" pitchFamily="34" charset="-122"/>
              </a:rPr>
              <a:t>结果：</a:t>
            </a:r>
            <a:r>
              <a:rPr lang="en-US" altLang="zh-CN" sz="2000" b="1" dirty="0">
                <a:solidFill>
                  <a:srgbClr val="0000FF"/>
                </a:solidFill>
                <a:latin typeface="微软雅黑" panose="020B0503020204020204" pitchFamily="34" charset="-122"/>
                <a:ea typeface="微软雅黑" panose="020B0503020204020204" pitchFamily="34" charset="-122"/>
              </a:rPr>
              <a:t>18</a:t>
            </a:r>
            <a:r>
              <a:rPr lang="zh-CN" altLang="en-US" sz="2000" b="1" dirty="0">
                <a:solidFill>
                  <a:srgbClr val="0000FF"/>
                </a:solidFill>
                <a:latin typeface="微软雅黑" panose="020B0503020204020204" pitchFamily="34" charset="-122"/>
                <a:ea typeface="微软雅黑" panose="020B0503020204020204" pitchFamily="34" charset="-122"/>
              </a:rPr>
              <a:t>世纪中，议会掌控行政，国王统而不治（虚君），内阁制形成，君主立宪制终形成</a:t>
            </a:r>
          </a:p>
        </p:txBody>
      </p:sp>
      <p:sp>
        <p:nvSpPr>
          <p:cNvPr id="5" name="矩形 4">
            <a:extLst>
              <a:ext uri="{FF2B5EF4-FFF2-40B4-BE49-F238E27FC236}">
                <a16:creationId xmlns:a16="http://schemas.microsoft.com/office/drawing/2014/main" id="{7C7D36A3-3770-4248-9378-2D7E75355ECF}"/>
              </a:ext>
            </a:extLst>
          </p:cNvPr>
          <p:cNvSpPr/>
          <p:nvPr/>
        </p:nvSpPr>
        <p:spPr>
          <a:xfrm>
            <a:off x="3233683" y="2967335"/>
            <a:ext cx="5724644" cy="1754326"/>
          </a:xfrm>
          <a:prstGeom prst="rect">
            <a:avLst/>
          </a:prstGeom>
          <a:solidFill>
            <a:srgbClr val="FFFF00"/>
          </a:solidFill>
          <a:ln>
            <a:solidFill>
              <a:srgbClr val="0000FF"/>
            </a:solidFill>
          </a:ln>
          <a:scene3d>
            <a:camera prst="isometricOffAxis1Right"/>
            <a:lightRig rig="threePt" dir="t"/>
          </a:scene3d>
          <a:sp3d>
            <a:bevelT w="139700" h="139700" prst="divot"/>
          </a:sp3d>
        </p:spPr>
        <p:txBody>
          <a:bodyPr wrap="none" lIns="91440" tIns="45720" rIns="91440" bIns="45720">
            <a:spAutoFit/>
          </a:bodyPr>
          <a:lstStyle/>
          <a:p>
            <a:pPr algn="ctr"/>
            <a:r>
              <a:rPr lang="zh-CN" altLang="en-US" sz="5400" b="1" dirty="0">
                <a:ln w="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摸着石头过河</a:t>
            </a:r>
            <a:endParaRPr lang="en-US" altLang="zh-CN" sz="5400" b="1" dirty="0">
              <a:ln w="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zh-CN" altLang="en-US" sz="5400" b="1" dirty="0">
                <a:ln w="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制度创新的探索性</a:t>
            </a:r>
          </a:p>
        </p:txBody>
      </p:sp>
    </p:spTree>
    <p:extLst>
      <p:ext uri="{BB962C8B-B14F-4D97-AF65-F5344CB8AC3E}">
        <p14:creationId xmlns:p14="http://schemas.microsoft.com/office/powerpoint/2010/main" val="104561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80">
                                          <p:stCondLst>
                                            <p:cond delay="0"/>
                                          </p:stCondLst>
                                        </p:cTn>
                                        <p:tgtEl>
                                          <p:spTgt spid="5"/>
                                        </p:tgtEl>
                                      </p:cBhvr>
                                    </p:animEffect>
                                    <p:anim calcmode="lin" valueType="num">
                                      <p:cBhvr>
                                        <p:cTn id="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5" dur="26">
                                          <p:stCondLst>
                                            <p:cond delay="650"/>
                                          </p:stCondLst>
                                        </p:cTn>
                                        <p:tgtEl>
                                          <p:spTgt spid="5"/>
                                        </p:tgtEl>
                                      </p:cBhvr>
                                      <p:to x="100000" y="60000"/>
                                    </p:animScale>
                                    <p:animScale>
                                      <p:cBhvr>
                                        <p:cTn id="36" dur="166" decel="50000">
                                          <p:stCondLst>
                                            <p:cond delay="676"/>
                                          </p:stCondLst>
                                        </p:cTn>
                                        <p:tgtEl>
                                          <p:spTgt spid="5"/>
                                        </p:tgtEl>
                                      </p:cBhvr>
                                      <p:to x="100000" y="100000"/>
                                    </p:animScale>
                                    <p:animScale>
                                      <p:cBhvr>
                                        <p:cTn id="37" dur="26">
                                          <p:stCondLst>
                                            <p:cond delay="1312"/>
                                          </p:stCondLst>
                                        </p:cTn>
                                        <p:tgtEl>
                                          <p:spTgt spid="5"/>
                                        </p:tgtEl>
                                      </p:cBhvr>
                                      <p:to x="100000" y="80000"/>
                                    </p:animScale>
                                    <p:animScale>
                                      <p:cBhvr>
                                        <p:cTn id="38" dur="166" decel="50000">
                                          <p:stCondLst>
                                            <p:cond delay="1338"/>
                                          </p:stCondLst>
                                        </p:cTn>
                                        <p:tgtEl>
                                          <p:spTgt spid="5"/>
                                        </p:tgtEl>
                                      </p:cBhvr>
                                      <p:to x="100000" y="100000"/>
                                    </p:animScale>
                                    <p:animScale>
                                      <p:cBhvr>
                                        <p:cTn id="39" dur="26">
                                          <p:stCondLst>
                                            <p:cond delay="1642"/>
                                          </p:stCondLst>
                                        </p:cTn>
                                        <p:tgtEl>
                                          <p:spTgt spid="5"/>
                                        </p:tgtEl>
                                      </p:cBhvr>
                                      <p:to x="100000" y="90000"/>
                                    </p:animScale>
                                    <p:animScale>
                                      <p:cBhvr>
                                        <p:cTn id="40" dur="166" decel="50000">
                                          <p:stCondLst>
                                            <p:cond delay="1668"/>
                                          </p:stCondLst>
                                        </p:cTn>
                                        <p:tgtEl>
                                          <p:spTgt spid="5"/>
                                        </p:tgtEl>
                                      </p:cBhvr>
                                      <p:to x="100000" y="100000"/>
                                    </p:animScale>
                                    <p:animScale>
                                      <p:cBhvr>
                                        <p:cTn id="41" dur="26">
                                          <p:stCondLst>
                                            <p:cond delay="1808"/>
                                          </p:stCondLst>
                                        </p:cTn>
                                        <p:tgtEl>
                                          <p:spTgt spid="5"/>
                                        </p:tgtEl>
                                      </p:cBhvr>
                                      <p:to x="100000" y="95000"/>
                                    </p:animScale>
                                    <p:animScale>
                                      <p:cBhvr>
                                        <p:cTn id="4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6" grpId="0" animBg="1"/>
      <p:bldP spid="18" grpId="0" animBg="1"/>
      <p:bldP spid="20" grpId="0" animBg="1"/>
      <p:bldP spid="22" grpId="0"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48CF0B-FA11-441B-84BB-4BCE88812BAD}"/>
              </a:ext>
            </a:extLst>
          </p:cNvPr>
          <p:cNvSpPr txBox="1"/>
          <p:nvPr/>
        </p:nvSpPr>
        <p:spPr>
          <a:xfrm>
            <a:off x="1702514" y="548681"/>
            <a:ext cx="5624622" cy="461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一、过程</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取代王权（内阁行政）</a:t>
            </a:r>
          </a:p>
        </p:txBody>
      </p:sp>
      <p:sp>
        <p:nvSpPr>
          <p:cNvPr id="4" name="圆角矩形 58">
            <a:extLst>
              <a:ext uri="{FF2B5EF4-FFF2-40B4-BE49-F238E27FC236}">
                <a16:creationId xmlns:a16="http://schemas.microsoft.com/office/drawing/2014/main" id="{5BE1E632-0540-427C-92B9-3A796433E8E2}"/>
              </a:ext>
            </a:extLst>
          </p:cNvPr>
          <p:cNvSpPr/>
          <p:nvPr/>
        </p:nvSpPr>
        <p:spPr>
          <a:xfrm>
            <a:off x="1689586" y="1076660"/>
            <a:ext cx="2971086" cy="551316"/>
          </a:xfrm>
          <a:prstGeom prst="roundRect">
            <a:avLst/>
          </a:prstGeom>
          <a:solidFill>
            <a:srgbClr val="FF0000"/>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altLang="zh-CN" sz="2000" b="1" dirty="0">
                <a:solidFill>
                  <a:srgbClr val="0000FF"/>
                </a:solidFill>
                <a:latin typeface="微软雅黑" panose="020B0503020204020204" pitchFamily="34" charset="-122"/>
                <a:ea typeface="微软雅黑" panose="020B0503020204020204" pitchFamily="34" charset="-122"/>
              </a:rPr>
              <a:t>2.</a:t>
            </a:r>
            <a:r>
              <a:rPr lang="zh-CN" altLang="en-US" sz="2000" b="1" dirty="0">
                <a:solidFill>
                  <a:srgbClr val="0000FF"/>
                </a:solidFill>
                <a:latin typeface="微软雅黑" panose="020B0503020204020204" pitchFamily="34" charset="-122"/>
                <a:ea typeface="微软雅黑" panose="020B0503020204020204" pitchFamily="34" charset="-122"/>
              </a:rPr>
              <a:t>责任内阁制运行机制</a:t>
            </a:r>
            <a:r>
              <a:rPr lang="en-US" altLang="zh-CN" sz="2000" b="1" dirty="0">
                <a:solidFill>
                  <a:srgbClr val="0000FF"/>
                </a:solidFill>
                <a:latin typeface="微软雅黑" panose="020B0503020204020204" pitchFamily="34" charset="-122"/>
                <a:ea typeface="微软雅黑" panose="020B0503020204020204" pitchFamily="34" charset="-122"/>
              </a:rPr>
              <a:t>  </a:t>
            </a:r>
            <a:endParaRPr lang="zh-CN" altLang="en-US" sz="2000" b="1" dirty="0">
              <a:solidFill>
                <a:srgbClr val="0000FF"/>
              </a:solidFill>
              <a:latin typeface="微软雅黑" panose="020B0503020204020204" pitchFamily="34" charset="-122"/>
              <a:ea typeface="微软雅黑" panose="020B0503020204020204" pitchFamily="34" charset="-122"/>
            </a:endParaRPr>
          </a:p>
        </p:txBody>
      </p:sp>
      <p:sp>
        <p:nvSpPr>
          <p:cNvPr id="5" name="TextBox 1">
            <a:extLst>
              <a:ext uri="{FF2B5EF4-FFF2-40B4-BE49-F238E27FC236}">
                <a16:creationId xmlns:a16="http://schemas.microsoft.com/office/drawing/2014/main" id="{CFA796F4-3730-4D52-8772-6E9DA5A7BCEB}"/>
              </a:ext>
            </a:extLst>
          </p:cNvPr>
          <p:cNvSpPr txBox="1">
            <a:spLocks noChangeAspect="1"/>
          </p:cNvSpPr>
          <p:nvPr/>
        </p:nvSpPr>
        <p:spPr>
          <a:xfrm>
            <a:off x="1689587" y="1764974"/>
            <a:ext cx="8654885" cy="14897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2106E8"/>
                </a:solidFill>
              </a:rPr>
              <a:t>命题点 </a:t>
            </a:r>
            <a:r>
              <a:rPr lang="en-US" altLang="zh-CN" b="1" dirty="0">
                <a:solidFill>
                  <a:srgbClr val="2106E8"/>
                </a:solidFill>
              </a:rPr>
              <a:t>:</a:t>
            </a:r>
            <a:r>
              <a:rPr lang="zh-CN" altLang="en-US" b="1" dirty="0">
                <a:solidFill>
                  <a:srgbClr val="2106E8"/>
                </a:solidFill>
              </a:rPr>
              <a:t>责任内阁制</a:t>
            </a:r>
            <a:r>
              <a:rPr lang="en-US" altLang="zh-CN" b="1" dirty="0">
                <a:solidFill>
                  <a:srgbClr val="2106E8"/>
                </a:solidFill>
              </a:rPr>
              <a:t>—</a:t>
            </a:r>
            <a:r>
              <a:rPr lang="zh-CN" altLang="en-US" b="1" dirty="0">
                <a:solidFill>
                  <a:srgbClr val="2106E8"/>
                </a:solidFill>
              </a:rPr>
              <a:t>运行机制（解散议会）（历史解释）</a:t>
            </a:r>
            <a:endParaRPr lang="en-US" altLang="zh-CN" b="1" dirty="0">
              <a:solidFill>
                <a:srgbClr val="2106E8"/>
              </a:solidFill>
            </a:endParaRPr>
          </a:p>
          <a:p>
            <a:r>
              <a:rPr lang="zh-CN" altLang="zh-CN" b="1" dirty="0"/>
              <a:t>（</a:t>
            </a:r>
            <a:r>
              <a:rPr lang="en-US" altLang="zh-CN" b="1" dirty="0"/>
              <a:t>2019</a:t>
            </a:r>
            <a:r>
              <a:rPr lang="zh-CN" altLang="zh-CN" b="1" dirty="0"/>
              <a:t>北京卷，</a:t>
            </a:r>
            <a:r>
              <a:rPr lang="en-US" altLang="zh-CN" b="1" dirty="0"/>
              <a:t>22</a:t>
            </a:r>
            <a:r>
              <a:rPr lang="zh-CN" altLang="zh-CN" b="1" dirty="0"/>
              <a:t>，</a:t>
            </a:r>
            <a:r>
              <a:rPr lang="en-US" altLang="zh-CN" b="1" dirty="0"/>
              <a:t>4</a:t>
            </a:r>
            <a:r>
              <a:rPr lang="zh-CN" altLang="zh-CN" b="1" dirty="0"/>
              <a:t>分）1924年，英国保守党和自由党对工党政府提出了谴责动议，工党政府将它视为不信任案。按照英国政治体制，政府接下来可以</a:t>
            </a:r>
          </a:p>
          <a:p>
            <a:r>
              <a:rPr lang="zh-CN" altLang="zh-CN" b="1" dirty="0"/>
              <a:t>A．否决谴责动议，继续执政</a:t>
            </a:r>
            <a:r>
              <a:rPr lang="en-US" altLang="zh-CN" b="1" dirty="0"/>
              <a:t>   </a:t>
            </a:r>
            <a:r>
              <a:rPr lang="zh-CN" altLang="zh-CN" b="1" dirty="0">
                <a:highlight>
                  <a:srgbClr val="00FF00"/>
                </a:highlight>
              </a:rPr>
              <a:t>B．要求解散议会，重新大选</a:t>
            </a:r>
          </a:p>
          <a:p>
            <a:r>
              <a:rPr lang="zh-CN" altLang="zh-CN" b="1" dirty="0"/>
              <a:t>C．将谴责动议提交国王裁决</a:t>
            </a:r>
            <a:r>
              <a:rPr lang="en-US" altLang="zh-CN" b="1" dirty="0"/>
              <a:t>   </a:t>
            </a:r>
            <a:r>
              <a:rPr lang="zh-CN" altLang="zh-CN" b="1" dirty="0"/>
              <a:t>D．向最高法院提起违宪诉讼</a:t>
            </a:r>
            <a:endParaRPr lang="zh-CN" altLang="en-US" b="1" dirty="0"/>
          </a:p>
        </p:txBody>
      </p:sp>
      <p:sp>
        <p:nvSpPr>
          <p:cNvPr id="6" name="TextBox 4">
            <a:extLst>
              <a:ext uri="{FF2B5EF4-FFF2-40B4-BE49-F238E27FC236}">
                <a16:creationId xmlns:a16="http://schemas.microsoft.com/office/drawing/2014/main" id="{27E0091B-2E5E-4ED4-8BC4-11A31F1F69D6}"/>
              </a:ext>
            </a:extLst>
          </p:cNvPr>
          <p:cNvSpPr txBox="1"/>
          <p:nvPr/>
        </p:nvSpPr>
        <p:spPr>
          <a:xfrm>
            <a:off x="1689587" y="3308404"/>
            <a:ext cx="8641319"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2106E8"/>
                </a:solidFill>
              </a:rPr>
              <a:t>9</a:t>
            </a:r>
            <a:r>
              <a:rPr lang="zh-CN" altLang="zh-CN" b="1" dirty="0">
                <a:solidFill>
                  <a:srgbClr val="2106E8"/>
                </a:solidFill>
              </a:rPr>
              <a:t>．</a:t>
            </a:r>
            <a:r>
              <a:rPr lang="zh-CN" altLang="en-US" b="1" dirty="0">
                <a:solidFill>
                  <a:srgbClr val="2106E8"/>
                </a:solidFill>
              </a:rPr>
              <a:t>命题点：责任内阁制</a:t>
            </a:r>
            <a:r>
              <a:rPr lang="en-US" altLang="zh-CN" b="1" dirty="0">
                <a:solidFill>
                  <a:srgbClr val="2106E8"/>
                </a:solidFill>
              </a:rPr>
              <a:t>—</a:t>
            </a:r>
            <a:r>
              <a:rPr lang="zh-CN" altLang="en-US" b="1" dirty="0">
                <a:solidFill>
                  <a:srgbClr val="2106E8"/>
                </a:solidFill>
              </a:rPr>
              <a:t>运行机制（共进退）（时空观念、历史解释</a:t>
            </a:r>
            <a:r>
              <a:rPr lang="en-US" altLang="zh-CN" b="1" dirty="0">
                <a:solidFill>
                  <a:srgbClr val="2106E8"/>
                </a:solidFill>
              </a:rPr>
              <a:t>)</a:t>
            </a:r>
          </a:p>
          <a:p>
            <a:r>
              <a:rPr lang="en-US" altLang="zh-CN" dirty="0"/>
              <a:t>[2012·</a:t>
            </a:r>
            <a:r>
              <a:rPr lang="zh-CN" altLang="zh-CN" dirty="0"/>
              <a:t>海南卷</a:t>
            </a:r>
            <a:r>
              <a:rPr lang="en-US" altLang="zh-CN" dirty="0"/>
              <a:t>] 1841</a:t>
            </a:r>
            <a:r>
              <a:rPr lang="zh-CN" altLang="zh-CN" dirty="0"/>
              <a:t>年，英国辉格党政府首相墨尔本在一次内阁会议上就阁员之间的意见分歧表态说：</a:t>
            </a:r>
            <a:r>
              <a:rPr lang="en-US" altLang="zh-CN" dirty="0"/>
              <a:t>“</a:t>
            </a:r>
            <a:r>
              <a:rPr lang="zh-CN" altLang="zh-CN" dirty="0"/>
              <a:t>我实际上不在乎哪一个好，我在乎的是，不管我们对外说什么，我们要说同样的话。</a:t>
            </a:r>
            <a:r>
              <a:rPr lang="en-US" altLang="zh-CN" dirty="0"/>
              <a:t>”</a:t>
            </a:r>
            <a:r>
              <a:rPr lang="zh-CN" altLang="zh-CN" dirty="0"/>
              <a:t>后因托利党在议会选举中获得多数，墨尔本内阁辞职。这反映出，当时英国</a:t>
            </a:r>
            <a:r>
              <a:rPr lang="en-US" altLang="zh-CN" dirty="0"/>
              <a:t>(</a:t>
            </a:r>
            <a:r>
              <a:rPr lang="zh-CN" altLang="zh-CN" dirty="0"/>
              <a:t>　　</a:t>
            </a:r>
            <a:r>
              <a:rPr lang="en-US" altLang="zh-CN" dirty="0"/>
              <a:t>)</a:t>
            </a:r>
            <a:endParaRPr lang="zh-CN" altLang="zh-CN" dirty="0"/>
          </a:p>
          <a:p>
            <a:r>
              <a:rPr lang="en-US" altLang="zh-CN" dirty="0"/>
              <a:t>A</a:t>
            </a:r>
            <a:r>
              <a:rPr lang="zh-CN" altLang="zh-CN" dirty="0"/>
              <a:t>．内部意见一致是内阁制主要原则</a:t>
            </a:r>
            <a:r>
              <a:rPr lang="en-US" altLang="zh-CN" dirty="0"/>
              <a:t>     B</a:t>
            </a:r>
            <a:r>
              <a:rPr lang="zh-CN" altLang="zh-CN" dirty="0"/>
              <a:t>．首相与普通阁员享有平等权力</a:t>
            </a:r>
          </a:p>
          <a:p>
            <a:r>
              <a:rPr lang="en-US" altLang="zh-CN" b="1" dirty="0">
                <a:solidFill>
                  <a:srgbClr val="2108B8"/>
                </a:solidFill>
                <a:highlight>
                  <a:srgbClr val="FFFF00"/>
                </a:highlight>
              </a:rPr>
              <a:t>C</a:t>
            </a:r>
            <a:r>
              <a:rPr lang="zh-CN" altLang="zh-CN" b="1" dirty="0">
                <a:solidFill>
                  <a:srgbClr val="2108B8"/>
                </a:solidFill>
                <a:highlight>
                  <a:srgbClr val="FFFF00"/>
                </a:highlight>
              </a:rPr>
              <a:t>．</a:t>
            </a:r>
            <a:r>
              <a:rPr lang="zh-CN" altLang="zh-CN" b="1" dirty="0">
                <a:solidFill>
                  <a:srgbClr val="2108B8"/>
                </a:solidFill>
                <a:highlight>
                  <a:srgbClr val="FFFF00"/>
                </a:highlight>
                <a:latin typeface="微软雅黑" panose="020B0503020204020204" pitchFamily="34" charset="-122"/>
                <a:ea typeface="微软雅黑" panose="020B0503020204020204" pitchFamily="34" charset="-122"/>
              </a:rPr>
              <a:t>内阁集体责任制</a:t>
            </a:r>
            <a:r>
              <a:rPr lang="zh-CN" altLang="zh-CN" b="1" dirty="0">
                <a:solidFill>
                  <a:srgbClr val="2108B8"/>
                </a:solidFill>
                <a:highlight>
                  <a:srgbClr val="FFFF00"/>
                </a:highlight>
              </a:rPr>
              <a:t>基本成形</a:t>
            </a:r>
            <a:r>
              <a:rPr lang="en-US" altLang="zh-CN" b="1" dirty="0">
                <a:solidFill>
                  <a:srgbClr val="2108B8"/>
                </a:solidFill>
                <a:highlight>
                  <a:srgbClr val="FFFF00"/>
                </a:highlight>
              </a:rPr>
              <a:t>                   </a:t>
            </a:r>
            <a:r>
              <a:rPr lang="en-US" altLang="zh-CN" dirty="0"/>
              <a:t>D</a:t>
            </a:r>
            <a:r>
              <a:rPr lang="zh-CN" altLang="zh-CN" dirty="0"/>
              <a:t>．政党之间的斗争决定内阁政策</a:t>
            </a:r>
            <a:endParaRPr lang="zh-CN" altLang="en-US" dirty="0"/>
          </a:p>
        </p:txBody>
      </p:sp>
      <p:sp>
        <p:nvSpPr>
          <p:cNvPr id="7" name="文本框 6">
            <a:extLst>
              <a:ext uri="{FF2B5EF4-FFF2-40B4-BE49-F238E27FC236}">
                <a16:creationId xmlns:a16="http://schemas.microsoft.com/office/drawing/2014/main" id="{00AB42D1-E3A6-4017-9FE8-2DC854B0683C}"/>
              </a:ext>
            </a:extLst>
          </p:cNvPr>
          <p:cNvSpPr txBox="1"/>
          <p:nvPr/>
        </p:nvSpPr>
        <p:spPr>
          <a:xfrm>
            <a:off x="1629552" y="5433127"/>
            <a:ext cx="8713966" cy="1200329"/>
          </a:xfrm>
          <a:prstGeom prst="rect">
            <a:avLst/>
          </a:prstGeom>
          <a:solidFill>
            <a:srgbClr val="FFC000"/>
          </a:solidFill>
          <a:scene3d>
            <a:camera prst="orthographicFront"/>
            <a:lightRig rig="threePt" dir="t"/>
          </a:scene3d>
          <a:sp3d>
            <a:bevelT w="114300" prst="artDeco"/>
          </a:sp3d>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0000FF"/>
                </a:solidFill>
                <a:latin typeface="微软雅黑" panose="020B0503020204020204" pitchFamily="34" charset="-122"/>
                <a:ea typeface="微软雅黑" panose="020B0503020204020204" pitchFamily="34" charset="-122"/>
              </a:rPr>
              <a:t>思维升华规律：</a:t>
            </a:r>
            <a:endParaRPr lang="en-US" altLang="zh-CN" b="1" dirty="0">
              <a:solidFill>
                <a:srgbClr val="0000FF"/>
              </a:solidFill>
              <a:latin typeface="微软雅黑" panose="020B0503020204020204" pitchFamily="34" charset="-122"/>
              <a:ea typeface="微软雅黑" panose="020B0503020204020204" pitchFamily="34" charset="-122"/>
            </a:endParaRPr>
          </a:p>
          <a:p>
            <a:r>
              <a:rPr lang="zh-CN" altLang="en-US" b="1" dirty="0">
                <a:solidFill>
                  <a:srgbClr val="0000FF"/>
                </a:solidFill>
                <a:latin typeface="微软雅黑" panose="020B0503020204020204" pitchFamily="34" charset="-122"/>
                <a:ea typeface="微软雅黑" panose="020B0503020204020204" pitchFamily="34" charset="-122"/>
              </a:rPr>
              <a:t>首相：由议会多数党领袖担任，负责组建内阁，并向议会负责；内阁成员必须议员且与首相共进退；</a:t>
            </a:r>
            <a:endParaRPr lang="en-US" altLang="zh-CN" b="1" dirty="0">
              <a:solidFill>
                <a:srgbClr val="0000FF"/>
              </a:solidFill>
              <a:latin typeface="微软雅黑" panose="020B0503020204020204" pitchFamily="34" charset="-122"/>
              <a:ea typeface="微软雅黑" panose="020B0503020204020204" pitchFamily="34" charset="-122"/>
            </a:endParaRPr>
          </a:p>
          <a:p>
            <a:r>
              <a:rPr lang="zh-CN" altLang="en-US" b="1" dirty="0">
                <a:solidFill>
                  <a:srgbClr val="0000FF"/>
                </a:solidFill>
                <a:latin typeface="微软雅黑" panose="020B0503020204020204" pitchFamily="34" charset="-122"/>
                <a:ea typeface="微软雅黑" panose="020B0503020204020204" pitchFamily="34" charset="-122"/>
              </a:rPr>
              <a:t>议会：提出对内阁不信任案，内阁辞职谢罪  ，或解散议会重新选举</a:t>
            </a:r>
          </a:p>
        </p:txBody>
      </p:sp>
      <p:sp>
        <p:nvSpPr>
          <p:cNvPr id="8" name="矩形 7">
            <a:extLst>
              <a:ext uri="{FF2B5EF4-FFF2-40B4-BE49-F238E27FC236}">
                <a16:creationId xmlns:a16="http://schemas.microsoft.com/office/drawing/2014/main" id="{63EF9297-9A9E-4FC3-BCE0-709D293AC80F}"/>
              </a:ext>
            </a:extLst>
          </p:cNvPr>
          <p:cNvSpPr/>
          <p:nvPr/>
        </p:nvSpPr>
        <p:spPr>
          <a:xfrm>
            <a:off x="4310901" y="2967335"/>
            <a:ext cx="3570208" cy="1600438"/>
          </a:xfrm>
          <a:prstGeom prst="rect">
            <a:avLst/>
          </a:prstGeom>
          <a:solidFill>
            <a:srgbClr val="FFFF00"/>
          </a:solidFill>
          <a:scene3d>
            <a:camera prst="isometricOffAxis2Left"/>
            <a:lightRig rig="threePt" dir="t"/>
          </a:scene3d>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zh-CN" altLang="en-US"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借题嫁识</a:t>
            </a:r>
            <a:endParaRPr lang="en-US" altLang="zh-CN"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zh-CN" altLang="en-US" sz="4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（历史解释）</a:t>
            </a:r>
          </a:p>
        </p:txBody>
      </p:sp>
    </p:spTree>
    <p:extLst>
      <p:ext uri="{BB962C8B-B14F-4D97-AF65-F5344CB8AC3E}">
        <p14:creationId xmlns:p14="http://schemas.microsoft.com/office/powerpoint/2010/main" val="304241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21600000">
                                      <p:cBhvr>
                                        <p:cTn id="11"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69732" y="301782"/>
            <a:ext cx="8852535" cy="1477328"/>
          </a:xfrm>
          <a:prstGeom prst="rect">
            <a:avLst/>
          </a:prstGeom>
          <a:ln/>
        </p:spPr>
        <p:style>
          <a:lnRef idx="2">
            <a:schemeClr val="dk1"/>
          </a:lnRef>
          <a:fillRef idx="1">
            <a:schemeClr val="lt1"/>
          </a:fillRef>
          <a:effectRef idx="0">
            <a:schemeClr val="dk1"/>
          </a:effectRef>
          <a:fontRef idx="minor">
            <a:schemeClr val="dk1"/>
          </a:fontRef>
        </p:style>
        <p:txBody>
          <a:bodyPr wrap="square" anchor="t">
            <a:spAutoFit/>
          </a:bodyPr>
          <a:lstStyle/>
          <a:p>
            <a:pPr fontAlgn="auto">
              <a:lnSpc>
                <a:spcPct val="100000"/>
              </a:lnSpc>
            </a:pPr>
            <a:r>
              <a:rPr lang="en-US" altLang="zh-CN"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在1649年1月27日宣判查理一世死刑的国王审判委员会会议上，愿意出席法庭的只占全体成员的一半(共135人，67人出席)，而且费了好大力量才使他们一致同意。在判决书上同意签字的仅有52个人。这说明英国 </a:t>
            </a:r>
            <a:r>
              <a:rPr lang="zh-CN" altLang="en-US"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  ）</a:t>
            </a:r>
            <a:endParaRPr lang="en-US" altLang="zh-CN"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endParaRPr>
          </a:p>
          <a:p>
            <a:pPr algn="l" fontAlgn="auto">
              <a:lnSpc>
                <a:spcPct val="100000"/>
              </a:lnSpc>
              <a:buClrTx/>
              <a:buSzTx/>
              <a:buNone/>
            </a:pPr>
            <a:r>
              <a:rPr lang="en-US" altLang="zh-CN"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  </a:t>
            </a:r>
            <a:r>
              <a:rPr lang="en-US" altLang="zh-CN" b="1" noProof="1">
                <a:solidFill>
                  <a:srgbClr val="1D41D5"/>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A.有制约王权的历史传统     B.王权与议会的矛盾激烈 </a:t>
            </a:r>
          </a:p>
          <a:p>
            <a:pPr algn="l" fontAlgn="auto">
              <a:lnSpc>
                <a:spcPct val="100000"/>
              </a:lnSpc>
              <a:buClrTx/>
              <a:buSzTx/>
              <a:buNone/>
            </a:pPr>
            <a:r>
              <a:rPr lang="en-US" altLang="zh-CN" b="1" noProof="1">
                <a:solidFill>
                  <a:srgbClr val="1D41D5"/>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 </a:t>
            </a:r>
            <a:r>
              <a:rPr lang="en-US" altLang="zh-CN" b="1" noProof="1">
                <a:solidFill>
                  <a:srgbClr val="1D41D5"/>
                </a:solidFill>
                <a:effectLst>
                  <a:outerShdw blurRad="38100" dist="19050" dir="2700000" algn="tl" rotWithShape="0">
                    <a:schemeClr val="dk1">
                      <a:alpha val="40000"/>
                    </a:schemeClr>
                  </a:outerShdw>
                </a:effectLst>
                <a:highlight>
                  <a:srgbClr val="FFFF00"/>
                </a:highlight>
                <a:latin typeface="黑体" panose="02010609060101010101" pitchFamily="49" charset="-122"/>
                <a:ea typeface="黑体" panose="02010609060101010101" pitchFamily="49" charset="-122"/>
                <a:cs typeface="黑体" panose="02010609060101010101" pitchFamily="49" charset="-122"/>
              </a:rPr>
              <a:t> C.有尊重传统的社会心理     </a:t>
            </a:r>
            <a:r>
              <a:rPr lang="en-US" altLang="zh-CN" b="1" noProof="1">
                <a:solidFill>
                  <a:srgbClr val="1D41D5"/>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D.君主立宪制下王权受限</a:t>
            </a:r>
          </a:p>
        </p:txBody>
      </p:sp>
      <p:sp>
        <p:nvSpPr>
          <p:cNvPr id="4" name="矩形 3"/>
          <p:cNvSpPr/>
          <p:nvPr/>
        </p:nvSpPr>
        <p:spPr>
          <a:xfrm>
            <a:off x="9207439" y="1063238"/>
            <a:ext cx="631904" cy="923330"/>
          </a:xfrm>
          <a:prstGeom prst="rect">
            <a:avLst/>
          </a:prstGeom>
          <a:noFill/>
          <a:ln>
            <a:noFill/>
          </a:ln>
        </p:spPr>
        <p:txBody>
          <a:bodyPr wrap="square" rtlCol="0" anchor="t">
            <a:spAutoFit/>
          </a:bodyPr>
          <a:lstStyle/>
          <a:p>
            <a:pPr algn="ctr" fontAlgn="auto"/>
            <a:r>
              <a:rPr lang="en-US" altLang="zh-CN" sz="5400" b="1" noProof="1">
                <a:gradFill>
                  <a:gsLst>
                    <a:gs pos="0">
                      <a:srgbClr val="E30000"/>
                    </a:gs>
                    <a:gs pos="100000">
                      <a:srgbClr val="760303"/>
                    </a:gs>
                  </a:gsLst>
                  <a:lin ang="5400000" scaled="0"/>
                </a:gradFill>
                <a:effectLst>
                  <a:outerShdw blurRad="38100" dist="19050" dir="2700000" algn="tl" rotWithShape="0">
                    <a:schemeClr val="dk1">
                      <a:alpha val="40000"/>
                    </a:schemeClr>
                  </a:outerShdw>
                </a:effectLst>
              </a:rPr>
              <a:t>C</a:t>
            </a:r>
          </a:p>
        </p:txBody>
      </p:sp>
      <p:sp>
        <p:nvSpPr>
          <p:cNvPr id="5" name="文本框 4"/>
          <p:cNvSpPr txBox="1"/>
          <p:nvPr/>
        </p:nvSpPr>
        <p:spPr>
          <a:xfrm>
            <a:off x="1669732" y="1906334"/>
            <a:ext cx="8852535" cy="1477328"/>
          </a:xfrm>
          <a:prstGeom prst="rect">
            <a:avLst/>
          </a:prstGeom>
          <a:ln/>
        </p:spPr>
        <p:style>
          <a:lnRef idx="2">
            <a:schemeClr val="dk1"/>
          </a:lnRef>
          <a:fillRef idx="1">
            <a:schemeClr val="lt1"/>
          </a:fillRef>
          <a:effectRef idx="0">
            <a:schemeClr val="dk1"/>
          </a:effectRef>
          <a:fontRef idx="minor">
            <a:schemeClr val="dk1"/>
          </a:fontRef>
        </p:style>
        <p:txBody>
          <a:bodyPr wrap="square" anchor="t">
            <a:spAutoFit/>
          </a:bodyPr>
          <a:lstStyle/>
          <a:p>
            <a:pPr fontAlgn="auto">
              <a:lnSpc>
                <a:spcPct val="100000"/>
              </a:lnSpc>
            </a:pPr>
            <a:r>
              <a:rPr lang="en-US" altLang="zh-CN"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1694年，英国议会通过《三年法案》，规定议会至少三年召开一次，每届议会不得超过三年。1707年，议会又通过《任职法案》，规定凡是</a:t>
            </a:r>
            <a:r>
              <a:rPr lang="en-US" altLang="zh-CN" b="1" noProof="1">
                <a:effectLst>
                  <a:outerShdw blurRad="38100" dist="19050" dir="2700000" algn="tl" rotWithShape="0">
                    <a:schemeClr val="dk1">
                      <a:alpha val="40000"/>
                    </a:schemeClr>
                  </a:outerShdw>
                </a:effectLst>
                <a:highlight>
                  <a:srgbClr val="FFFF00"/>
                </a:highlight>
                <a:latin typeface="黑体" panose="02010609060101010101" pitchFamily="49" charset="-122"/>
                <a:ea typeface="黑体" panose="02010609060101010101" pitchFamily="49" charset="-122"/>
                <a:cs typeface="黑体" panose="02010609060101010101" pitchFamily="49" charset="-122"/>
              </a:rPr>
              <a:t>议员</a:t>
            </a:r>
            <a:r>
              <a:rPr lang="en-US" altLang="zh-CN"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得到</a:t>
            </a:r>
            <a:r>
              <a:rPr lang="en-US" altLang="zh-CN" b="1" noProof="1">
                <a:effectLst>
                  <a:outerShdw blurRad="38100" dist="19050" dir="2700000" algn="tl" rotWithShape="0">
                    <a:schemeClr val="dk1">
                      <a:alpha val="40000"/>
                    </a:schemeClr>
                  </a:outerShdw>
                </a:effectLst>
                <a:highlight>
                  <a:srgbClr val="FFFF00"/>
                </a:highlight>
                <a:latin typeface="黑体" panose="02010609060101010101" pitchFamily="49" charset="-122"/>
                <a:ea typeface="黑体" panose="02010609060101010101" pitchFamily="49" charset="-122"/>
                <a:cs typeface="黑体" panose="02010609060101010101" pitchFamily="49" charset="-122"/>
              </a:rPr>
              <a:t>国王任命</a:t>
            </a:r>
            <a:r>
              <a:rPr lang="en-US" altLang="zh-CN"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或从国王那里领取</a:t>
            </a:r>
            <a:r>
              <a:rPr lang="en-US" altLang="zh-CN" b="1" noProof="1">
                <a:effectLst>
                  <a:outerShdw blurRad="38100" dist="19050" dir="2700000" algn="tl" rotWithShape="0">
                    <a:schemeClr val="dk1">
                      <a:alpha val="40000"/>
                    </a:schemeClr>
                  </a:outerShdw>
                </a:effectLst>
                <a:highlight>
                  <a:srgbClr val="FFFF00"/>
                </a:highlight>
                <a:latin typeface="黑体" panose="02010609060101010101" pitchFamily="49" charset="-122"/>
                <a:ea typeface="黑体" panose="02010609060101010101" pitchFamily="49" charset="-122"/>
                <a:cs typeface="黑体" panose="02010609060101010101" pitchFamily="49" charset="-122"/>
              </a:rPr>
              <a:t>俸禄</a:t>
            </a:r>
            <a:r>
              <a:rPr lang="en-US" altLang="zh-CN"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后，就失去了议员资格。这些规定旨在</a:t>
            </a:r>
            <a:r>
              <a:rPr lang="zh-CN" altLang="en-US"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  ）</a:t>
            </a:r>
          </a:p>
          <a:p>
            <a:pPr fontAlgn="auto">
              <a:lnSpc>
                <a:spcPct val="100000"/>
              </a:lnSpc>
            </a:pPr>
            <a:r>
              <a:rPr lang="en-US" altLang="zh-CN"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 </a:t>
            </a:r>
            <a:r>
              <a:rPr lang="en-US" altLang="zh-CN" b="1" noProof="1">
                <a:solidFill>
                  <a:srgbClr val="1D41D5"/>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A.建立二元制君主立宪制               </a:t>
            </a:r>
            <a:r>
              <a:rPr lang="en-US" altLang="zh-CN" b="1" noProof="1">
                <a:solidFill>
                  <a:srgbClr val="1D41D5"/>
                </a:solidFill>
                <a:effectLst>
                  <a:outerShdw blurRad="38100" dist="19050" dir="2700000" algn="tl" rotWithShape="0">
                    <a:schemeClr val="dk1">
                      <a:alpha val="40000"/>
                    </a:schemeClr>
                  </a:outerShdw>
                </a:effectLst>
                <a:highlight>
                  <a:srgbClr val="FFFF00"/>
                </a:highlight>
                <a:latin typeface="黑体" panose="02010609060101010101" pitchFamily="49" charset="-122"/>
                <a:ea typeface="黑体" panose="02010609060101010101" pitchFamily="49" charset="-122"/>
                <a:cs typeface="黑体" panose="02010609060101010101" pitchFamily="49" charset="-122"/>
              </a:rPr>
              <a:t>B.防止国王在议会培植势力 </a:t>
            </a:r>
          </a:p>
          <a:p>
            <a:pPr fontAlgn="auto">
              <a:lnSpc>
                <a:spcPct val="100000"/>
              </a:lnSpc>
            </a:pPr>
            <a:r>
              <a:rPr lang="en-US" altLang="zh-CN" b="1" noProof="1">
                <a:solidFill>
                  <a:srgbClr val="1D41D5"/>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 C.维护工业资产阶级利益               D.确保内阁有效的行使权力</a:t>
            </a:r>
          </a:p>
        </p:txBody>
      </p:sp>
      <p:sp>
        <p:nvSpPr>
          <p:cNvPr id="6" name="矩形 5"/>
          <p:cNvSpPr/>
          <p:nvPr/>
        </p:nvSpPr>
        <p:spPr>
          <a:xfrm>
            <a:off x="9496942" y="2595227"/>
            <a:ext cx="684803" cy="923330"/>
          </a:xfrm>
          <a:prstGeom prst="rect">
            <a:avLst/>
          </a:prstGeom>
          <a:noFill/>
          <a:ln>
            <a:noFill/>
          </a:ln>
        </p:spPr>
        <p:txBody>
          <a:bodyPr wrap="none" rtlCol="0" anchor="t">
            <a:spAutoFit/>
          </a:bodyPr>
          <a:lstStyle/>
          <a:p>
            <a:pPr algn="ctr" fontAlgn="auto"/>
            <a:r>
              <a:rPr lang="en-US" altLang="zh-CN" sz="5400" b="1" noProof="1">
                <a:gradFill>
                  <a:gsLst>
                    <a:gs pos="0">
                      <a:srgbClr val="E30000"/>
                    </a:gs>
                    <a:gs pos="100000">
                      <a:srgbClr val="760303"/>
                    </a:gs>
                  </a:gsLst>
                  <a:lin ang="5400000" scaled="0"/>
                </a:gradFill>
                <a:effectLst>
                  <a:outerShdw blurRad="38100" dist="19050" dir="2700000" algn="tl" rotWithShape="0">
                    <a:sysClr val="windowText" lastClr="000000">
                      <a:alpha val="40000"/>
                    </a:sysClr>
                  </a:outerShdw>
                </a:effectLst>
                <a:latin typeface="Arial" panose="020B0604020202020204" pitchFamily="34" charset="0"/>
                <a:ea typeface="宋体" panose="02010600030101010101" pitchFamily="2" charset="-122"/>
                <a:cs typeface="宋体" panose="02010600030101010101" pitchFamily="2" charset="-122"/>
              </a:rPr>
              <a:t>B</a:t>
            </a:r>
            <a:endParaRPr lang="en-US" altLang="zh-CN" sz="5400" b="1" noProof="1">
              <a:gradFill>
                <a:gsLst>
                  <a:gs pos="0">
                    <a:srgbClr val="E30000"/>
                  </a:gs>
                  <a:gs pos="100000">
                    <a:srgbClr val="760303"/>
                  </a:gs>
                </a:gsLst>
                <a:lin ang="5400000" scaled="0"/>
              </a:gradFill>
              <a:effectLst>
                <a:outerShdw blurRad="38100" dist="19050" dir="2700000" algn="tl" rotWithShape="0">
                  <a:sysClr val="windowText" lastClr="000000">
                    <a:alpha val="40000"/>
                  </a:sysClr>
                </a:outerShdw>
              </a:effectLst>
            </a:endParaRPr>
          </a:p>
        </p:txBody>
      </p:sp>
      <p:sp>
        <p:nvSpPr>
          <p:cNvPr id="8" name="文本框 7"/>
          <p:cNvSpPr txBox="1"/>
          <p:nvPr/>
        </p:nvSpPr>
        <p:spPr>
          <a:xfrm>
            <a:off x="1687233" y="3545844"/>
            <a:ext cx="8791098" cy="1200329"/>
          </a:xfrm>
          <a:prstGeom prst="rect">
            <a:avLst/>
          </a:prstGeom>
          <a:ln/>
        </p:spPr>
        <p:style>
          <a:lnRef idx="2">
            <a:schemeClr val="dk1"/>
          </a:lnRef>
          <a:fillRef idx="1">
            <a:schemeClr val="lt1"/>
          </a:fillRef>
          <a:effectRef idx="0">
            <a:schemeClr val="dk1"/>
          </a:effectRef>
          <a:fontRef idx="minor">
            <a:schemeClr val="dk1"/>
          </a:fontRef>
        </p:style>
        <p:txBody>
          <a:bodyPr wrap="square" anchor="t">
            <a:spAutoFit/>
          </a:bodyPr>
          <a:lstStyle/>
          <a:p>
            <a:pPr fontAlgn="auto">
              <a:lnSpc>
                <a:spcPct val="100000"/>
              </a:lnSpc>
            </a:pPr>
            <a:r>
              <a:rPr lang="en-US" altLang="zh-CN" b="1"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英国学者贝蒂·肯波认为，1689年到1832年英国国王与议会的权力关系经历了“确定关系”—“保持均衡”—“均衡关系遭到破坏”的演进过程。这一过程(   )</a:t>
            </a:r>
          </a:p>
          <a:p>
            <a:pPr fontAlgn="auto">
              <a:lnSpc>
                <a:spcPct val="100000"/>
              </a:lnSpc>
            </a:pPr>
            <a:r>
              <a:rPr lang="en-US" altLang="zh-CN" b="1" noProof="1">
                <a:solidFill>
                  <a:srgbClr val="1D41D5"/>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A．固守了传统的君权观念                       </a:t>
            </a:r>
            <a:r>
              <a:rPr lang="en-US" altLang="zh-CN" b="1" noProof="1">
                <a:solidFill>
                  <a:srgbClr val="1D41D5"/>
                </a:solidFill>
                <a:effectLst>
                  <a:outerShdw blurRad="38100" dist="19050" dir="2700000" algn="tl" rotWithShape="0">
                    <a:schemeClr val="dk1">
                      <a:alpha val="40000"/>
                    </a:schemeClr>
                  </a:outerShdw>
                </a:effectLst>
                <a:highlight>
                  <a:srgbClr val="FFFF00"/>
                </a:highlight>
                <a:latin typeface="黑体" panose="02010609060101010101" pitchFamily="49" charset="-122"/>
                <a:ea typeface="黑体" panose="02010609060101010101" pitchFamily="49" charset="-122"/>
                <a:cs typeface="黑体" panose="02010609060101010101" pitchFamily="49" charset="-122"/>
              </a:rPr>
              <a:t> B．体现了理性选择的特征</a:t>
            </a:r>
          </a:p>
          <a:p>
            <a:pPr fontAlgn="auto">
              <a:lnSpc>
                <a:spcPct val="100000"/>
              </a:lnSpc>
            </a:pPr>
            <a:r>
              <a:rPr lang="en-US" altLang="zh-CN" b="1" noProof="1">
                <a:solidFill>
                  <a:srgbClr val="1D41D5"/>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C．妨碍了资本力量的壮大                        D．违背了革命斗争的初衷</a:t>
            </a:r>
          </a:p>
        </p:txBody>
      </p:sp>
      <p:sp>
        <p:nvSpPr>
          <p:cNvPr id="9" name="矩形 8"/>
          <p:cNvSpPr/>
          <p:nvPr/>
        </p:nvSpPr>
        <p:spPr>
          <a:xfrm>
            <a:off x="9412254" y="3813862"/>
            <a:ext cx="795411" cy="1107996"/>
          </a:xfrm>
          <a:prstGeom prst="rect">
            <a:avLst/>
          </a:prstGeom>
          <a:noFill/>
          <a:ln>
            <a:noFill/>
          </a:ln>
        </p:spPr>
        <p:txBody>
          <a:bodyPr wrap="none" rtlCol="0" anchor="t">
            <a:spAutoFit/>
          </a:bodyPr>
          <a:lstStyle/>
          <a:p>
            <a:pPr algn="ctr" fontAlgn="auto"/>
            <a:r>
              <a:rPr lang="en-US" altLang="zh-CN" sz="6600" b="1" noProof="1">
                <a:gradFill>
                  <a:gsLst>
                    <a:gs pos="0">
                      <a:srgbClr val="E30000"/>
                    </a:gs>
                    <a:gs pos="100000">
                      <a:srgbClr val="760303"/>
                    </a:gs>
                  </a:gsLst>
                  <a:lin ang="5400000" scaled="0"/>
                </a:gradFill>
                <a:effectLst>
                  <a:outerShdw blurRad="38100" dist="19050" dir="2700000" algn="tl" rotWithShape="0">
                    <a:schemeClr val="dk1">
                      <a:alpha val="40000"/>
                    </a:schemeClr>
                  </a:outerShdw>
                </a:effectLst>
              </a:rPr>
              <a:t>B</a:t>
            </a:r>
          </a:p>
        </p:txBody>
      </p:sp>
      <p:sp>
        <p:nvSpPr>
          <p:cNvPr id="2" name="矩形 1">
            <a:extLst>
              <a:ext uri="{FF2B5EF4-FFF2-40B4-BE49-F238E27FC236}">
                <a16:creationId xmlns:a16="http://schemas.microsoft.com/office/drawing/2014/main" id="{68DFEF78-3B08-4B3C-B037-42407539103F}"/>
              </a:ext>
            </a:extLst>
          </p:cNvPr>
          <p:cNvSpPr/>
          <p:nvPr/>
        </p:nvSpPr>
        <p:spPr>
          <a:xfrm>
            <a:off x="6600056" y="558898"/>
            <a:ext cx="1415772" cy="830997"/>
          </a:xfrm>
          <a:prstGeom prst="rect">
            <a:avLst/>
          </a:prstGeom>
          <a:ln>
            <a:solidFill>
              <a:srgbClr val="2108B8"/>
            </a:solidFill>
          </a:ln>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zh-CN" altLang="en-US" sz="4800" dirty="0">
                <a:ln w="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尊王</a:t>
            </a:r>
          </a:p>
        </p:txBody>
      </p:sp>
      <p:sp>
        <p:nvSpPr>
          <p:cNvPr id="10" name="矩形 9">
            <a:extLst>
              <a:ext uri="{FF2B5EF4-FFF2-40B4-BE49-F238E27FC236}">
                <a16:creationId xmlns:a16="http://schemas.microsoft.com/office/drawing/2014/main" id="{8FE91CE4-1740-4C46-9EF7-7DC2E2B85F1B}"/>
              </a:ext>
            </a:extLst>
          </p:cNvPr>
          <p:cNvSpPr/>
          <p:nvPr/>
        </p:nvSpPr>
        <p:spPr>
          <a:xfrm>
            <a:off x="6456040" y="2152963"/>
            <a:ext cx="1415772" cy="830997"/>
          </a:xfrm>
          <a:prstGeom prst="rect">
            <a:avLst/>
          </a:prstGeom>
          <a:ln>
            <a:solidFill>
              <a:srgbClr val="2108B8"/>
            </a:solidFill>
          </a:ln>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zh-CN" altLang="en-US" sz="4800" dirty="0">
                <a:ln w="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限王</a:t>
            </a:r>
          </a:p>
        </p:txBody>
      </p:sp>
      <p:sp>
        <p:nvSpPr>
          <p:cNvPr id="11" name="矩形 10">
            <a:extLst>
              <a:ext uri="{FF2B5EF4-FFF2-40B4-BE49-F238E27FC236}">
                <a16:creationId xmlns:a16="http://schemas.microsoft.com/office/drawing/2014/main" id="{E8CE7E1B-9D4E-440C-9010-01EE2DFC1C81}"/>
              </a:ext>
            </a:extLst>
          </p:cNvPr>
          <p:cNvSpPr/>
          <p:nvPr/>
        </p:nvSpPr>
        <p:spPr>
          <a:xfrm>
            <a:off x="6456040" y="3626183"/>
            <a:ext cx="1415772" cy="830997"/>
          </a:xfrm>
          <a:prstGeom prst="rect">
            <a:avLst/>
          </a:prstGeom>
          <a:ln>
            <a:solidFill>
              <a:srgbClr val="2108B8"/>
            </a:solidFill>
          </a:ln>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zh-CN" altLang="en-US" sz="4800" dirty="0">
                <a:ln w="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虚王</a:t>
            </a:r>
          </a:p>
        </p:txBody>
      </p:sp>
      <p:sp>
        <p:nvSpPr>
          <p:cNvPr id="12" name="矩形 11">
            <a:extLst>
              <a:ext uri="{FF2B5EF4-FFF2-40B4-BE49-F238E27FC236}">
                <a16:creationId xmlns:a16="http://schemas.microsoft.com/office/drawing/2014/main" id="{90498690-7DEF-479C-8E82-AFC1B7EBEA9F}"/>
              </a:ext>
            </a:extLst>
          </p:cNvPr>
          <p:cNvSpPr/>
          <p:nvPr/>
        </p:nvSpPr>
        <p:spPr>
          <a:xfrm>
            <a:off x="3128128" y="1968330"/>
            <a:ext cx="2954655" cy="923330"/>
          </a:xfrm>
          <a:prstGeom prst="rect">
            <a:avLst/>
          </a:prstGeom>
          <a:solidFill>
            <a:srgbClr val="FFFF00"/>
          </a:solidFill>
          <a:scene3d>
            <a:camera prst="isometricOffAxis2Left"/>
            <a:lightRig rig="threePt" dir="t"/>
          </a:scene3d>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zh-CN" altLang="en-US"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借题嫁识</a:t>
            </a:r>
          </a:p>
        </p:txBody>
      </p:sp>
      <p:pic>
        <p:nvPicPr>
          <p:cNvPr id="16" name="图片 15">
            <a:extLst>
              <a:ext uri="{FF2B5EF4-FFF2-40B4-BE49-F238E27FC236}">
                <a16:creationId xmlns:a16="http://schemas.microsoft.com/office/drawing/2014/main" id="{EBB6FDA1-79D7-42BA-95A2-C24EDFEF1678}"/>
              </a:ext>
            </a:extLst>
          </p:cNvPr>
          <p:cNvPicPr>
            <a:picLocks noChangeAspect="1"/>
          </p:cNvPicPr>
          <p:nvPr/>
        </p:nvPicPr>
        <p:blipFill>
          <a:blip r:embed="rId2"/>
          <a:stretch>
            <a:fillRect/>
          </a:stretch>
        </p:blipFill>
        <p:spPr>
          <a:xfrm>
            <a:off x="1598888" y="4710524"/>
            <a:ext cx="9069112" cy="1886828"/>
          </a:xfrm>
          <a:prstGeom prst="rect">
            <a:avLst/>
          </a:prstGeom>
        </p:spPr>
      </p:pic>
      <p:sp>
        <p:nvSpPr>
          <p:cNvPr id="17" name="矩形 16">
            <a:extLst>
              <a:ext uri="{FF2B5EF4-FFF2-40B4-BE49-F238E27FC236}">
                <a16:creationId xmlns:a16="http://schemas.microsoft.com/office/drawing/2014/main" id="{9C633D9F-F0BF-448B-92DB-681C19AEF5AA}"/>
              </a:ext>
            </a:extLst>
          </p:cNvPr>
          <p:cNvSpPr/>
          <p:nvPr/>
        </p:nvSpPr>
        <p:spPr>
          <a:xfrm>
            <a:off x="9439539" y="5726460"/>
            <a:ext cx="684804" cy="923330"/>
          </a:xfrm>
          <a:prstGeom prst="rect">
            <a:avLst/>
          </a:prstGeom>
          <a:noFill/>
        </p:spPr>
        <p:txBody>
          <a:bodyPr wrap="none" lIns="91440" tIns="45720" rIns="91440" bIns="45720">
            <a:spAutoFit/>
          </a:bodyPr>
          <a:lstStyle/>
          <a:p>
            <a:pPr algn="ctr"/>
            <a:r>
              <a:rPr lang="en-US" altLang="zh-CN" sz="5400" dirty="0">
                <a:ln w="0"/>
                <a:effectLst>
                  <a:outerShdw blurRad="38100" dist="19050" dir="2700000" algn="tl" rotWithShape="0">
                    <a:schemeClr val="dk1">
                      <a:alpha val="40000"/>
                    </a:schemeClr>
                  </a:outerShdw>
                </a:effectLst>
              </a:rPr>
              <a:t>D</a:t>
            </a:r>
            <a:endParaRPr lang="zh-CN" altLang="en-US" sz="5400" dirty="0">
              <a:ln w="0"/>
              <a:effectLst>
                <a:outerShdw blurRad="38100" dist="19050" dir="2700000" algn="tl" rotWithShape="0">
                  <a:schemeClr val="dk1">
                    <a:alpha val="40000"/>
                  </a:schemeClr>
                </a:outerShdw>
              </a:effectLst>
            </a:endParaRPr>
          </a:p>
        </p:txBody>
      </p:sp>
      <p:sp>
        <p:nvSpPr>
          <p:cNvPr id="18" name="矩形 17">
            <a:extLst>
              <a:ext uri="{FF2B5EF4-FFF2-40B4-BE49-F238E27FC236}">
                <a16:creationId xmlns:a16="http://schemas.microsoft.com/office/drawing/2014/main" id="{F5BD4E01-A79E-4F6E-A95D-CDA27C59F257}"/>
              </a:ext>
            </a:extLst>
          </p:cNvPr>
          <p:cNvSpPr/>
          <p:nvPr/>
        </p:nvSpPr>
        <p:spPr>
          <a:xfrm>
            <a:off x="6552439" y="4773459"/>
            <a:ext cx="1415772" cy="830997"/>
          </a:xfrm>
          <a:prstGeom prst="rect">
            <a:avLst/>
          </a:prstGeom>
          <a:ln>
            <a:solidFill>
              <a:srgbClr val="2108B8"/>
            </a:solidFill>
          </a:ln>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zh-CN" altLang="en-US" sz="4800" dirty="0">
                <a:ln w="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义王</a:t>
            </a:r>
          </a:p>
        </p:txBody>
      </p:sp>
      <p:sp>
        <p:nvSpPr>
          <p:cNvPr id="13" name="矩形 12">
            <a:extLst>
              <a:ext uri="{FF2B5EF4-FFF2-40B4-BE49-F238E27FC236}">
                <a16:creationId xmlns:a16="http://schemas.microsoft.com/office/drawing/2014/main" id="{ED3A1845-D07E-4485-9CFE-0DE9B3F04490}"/>
              </a:ext>
            </a:extLst>
          </p:cNvPr>
          <p:cNvSpPr/>
          <p:nvPr/>
        </p:nvSpPr>
        <p:spPr>
          <a:xfrm>
            <a:off x="6661652" y="5822054"/>
            <a:ext cx="3768725" cy="832778"/>
          </a:xfrm>
          <a:prstGeom prst="rect">
            <a:avLst/>
          </a:prstGeom>
          <a:ln/>
        </p:spPr>
        <p:style>
          <a:lnRef idx="1">
            <a:schemeClr val="accent5"/>
          </a:lnRef>
          <a:fillRef idx="2">
            <a:schemeClr val="accent5"/>
          </a:fillRef>
          <a:effectRef idx="1">
            <a:schemeClr val="accent5"/>
          </a:effectRef>
          <a:fontRef idx="minor">
            <a:schemeClr val="dk1"/>
          </a:fontRef>
        </p:style>
        <p:txBody>
          <a:bodyPr anchor="t"/>
          <a:lstStyle/>
          <a:p>
            <a:pPr marL="342900" indent="-342900">
              <a:spcBef>
                <a:spcPct val="20000"/>
              </a:spcBef>
            </a:pPr>
            <a:r>
              <a:rPr lang="en-US" altLang="zh-CN" b="1" dirty="0">
                <a:solidFill>
                  <a:srgbClr val="0000FF"/>
                </a:solidFill>
                <a:latin typeface="Arial" panose="020B0604020202020204" pitchFamily="34" charset="0"/>
                <a:ea typeface="黑体" panose="02010609060101010101" pitchFamily="49" charset="-122"/>
              </a:rPr>
              <a:t>        </a:t>
            </a:r>
            <a:r>
              <a:rPr lang="zh-CN" altLang="en-US" b="1" dirty="0">
                <a:solidFill>
                  <a:srgbClr val="0000FF"/>
                </a:solidFill>
                <a:latin typeface="Arial" panose="020B0604020202020204" pitchFamily="34" charset="0"/>
                <a:ea typeface="黑体" panose="02010609060101010101" pitchFamily="49" charset="-122"/>
              </a:rPr>
              <a:t>国王</a:t>
            </a:r>
            <a:r>
              <a:rPr lang="zh-CN" altLang="en-US" b="1" dirty="0">
                <a:latin typeface="Arial" panose="020B0604020202020204" pitchFamily="34" charset="0"/>
                <a:ea typeface="黑体" panose="02010609060101010101" pitchFamily="49" charset="-122"/>
              </a:rPr>
              <a:t>：国家元首，英联邦首脑，但“统而不治”，在对外交往中代表国家</a:t>
            </a:r>
          </a:p>
        </p:txBody>
      </p:sp>
      <p:sp>
        <p:nvSpPr>
          <p:cNvPr id="14" name="矩形 13">
            <a:extLst>
              <a:ext uri="{FF2B5EF4-FFF2-40B4-BE49-F238E27FC236}">
                <a16:creationId xmlns:a16="http://schemas.microsoft.com/office/drawing/2014/main" id="{DDA4EC05-93BF-4AE2-903A-437CF9E9834A}"/>
              </a:ext>
            </a:extLst>
          </p:cNvPr>
          <p:cNvSpPr/>
          <p:nvPr/>
        </p:nvSpPr>
        <p:spPr>
          <a:xfrm>
            <a:off x="1631504" y="5805264"/>
            <a:ext cx="3992684" cy="866358"/>
          </a:xfrm>
          <a:prstGeom prst="rect">
            <a:avLst/>
          </a:prstGeom>
          <a:ln/>
        </p:spPr>
        <p:style>
          <a:lnRef idx="1">
            <a:schemeClr val="accent2"/>
          </a:lnRef>
          <a:fillRef idx="2">
            <a:schemeClr val="accent2"/>
          </a:fillRef>
          <a:effectRef idx="1">
            <a:schemeClr val="accent2"/>
          </a:effectRef>
          <a:fontRef idx="minor">
            <a:schemeClr val="dk1"/>
          </a:fontRef>
        </p:style>
        <p:txBody>
          <a:bodyPr anchor="t"/>
          <a:lstStyle/>
          <a:p>
            <a:pPr marL="342900" indent="-342900">
              <a:spcBef>
                <a:spcPct val="20000"/>
              </a:spcBef>
            </a:pPr>
            <a:r>
              <a:rPr lang="en-US" altLang="zh-CN" sz="2000" b="1" dirty="0">
                <a:solidFill>
                  <a:srgbClr val="0000FF"/>
                </a:solidFill>
                <a:latin typeface="Arial" panose="020B0604020202020204" pitchFamily="34" charset="0"/>
                <a:ea typeface="黑体" panose="02010609060101010101" pitchFamily="49" charset="-122"/>
              </a:rPr>
              <a:t>        </a:t>
            </a:r>
            <a:r>
              <a:rPr lang="zh-CN" altLang="en-US" sz="2000" b="1" dirty="0">
                <a:solidFill>
                  <a:srgbClr val="0000FF"/>
                </a:solidFill>
                <a:latin typeface="Arial" panose="020B0604020202020204" pitchFamily="34" charset="0"/>
                <a:ea typeface="黑体" panose="02010609060101010101" pitchFamily="49" charset="-122"/>
              </a:rPr>
              <a:t>议会</a:t>
            </a:r>
            <a:r>
              <a:rPr lang="zh-CN" altLang="en-US" sz="2000" b="1" dirty="0">
                <a:latin typeface="Arial" panose="020B0604020202020204" pitchFamily="34" charset="0"/>
                <a:ea typeface="黑体" panose="02010609060101010101" pitchFamily="49" charset="-122"/>
              </a:rPr>
              <a:t>：国家权力中心，最高立法机关；内阁由议会产生，议会可以倒阁，两者互相制衡</a:t>
            </a:r>
          </a:p>
        </p:txBody>
      </p:sp>
      <p:sp>
        <p:nvSpPr>
          <p:cNvPr id="7" name="标注: 左右箭头 6">
            <a:extLst>
              <a:ext uri="{FF2B5EF4-FFF2-40B4-BE49-F238E27FC236}">
                <a16:creationId xmlns:a16="http://schemas.microsoft.com/office/drawing/2014/main" id="{2529EB2E-88A9-4DD2-B3B0-C382A9D74505}"/>
              </a:ext>
            </a:extLst>
          </p:cNvPr>
          <p:cNvSpPr/>
          <p:nvPr/>
        </p:nvSpPr>
        <p:spPr>
          <a:xfrm>
            <a:off x="5346570" y="5932489"/>
            <a:ext cx="1593644" cy="722343"/>
          </a:xfrm>
          <a:prstGeom prst="leftRigh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latin typeface="楷体" panose="02010609060101010101" pitchFamily="49" charset="-122"/>
                <a:ea typeface="楷体" panose="02010609060101010101" pitchFamily="49" charset="-122"/>
              </a:rPr>
              <a:t>识</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8" grpId="0" animBg="1"/>
      <p:bldP spid="13" grpId="0" animBg="1"/>
      <p:bldP spid="14"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61EB331E-2041-4C20-9774-D8AEDB4E7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928" y="2636912"/>
            <a:ext cx="4032448" cy="3848100"/>
          </a:xfrm>
          <a:prstGeom prst="rect">
            <a:avLst/>
          </a:prstGeom>
          <a:solidFill>
            <a:srgbClr val="FF0000"/>
          </a:solidFill>
          <a:ln>
            <a:solidFill>
              <a:srgbClr val="2108B8"/>
            </a:solidFill>
          </a:ln>
          <a:effectLst/>
        </p:spPr>
        <p:style>
          <a:lnRef idx="2">
            <a:schemeClr val="dk1"/>
          </a:lnRef>
          <a:fillRef idx="1">
            <a:schemeClr val="lt1"/>
          </a:fillRef>
          <a:effectRef idx="0">
            <a:schemeClr val="dk1"/>
          </a:effectRef>
          <a:fontRef idx="minor">
            <a:schemeClr val="dk1"/>
          </a:fontRef>
        </p:style>
      </p:pic>
      <p:sp>
        <p:nvSpPr>
          <p:cNvPr id="3" name="圆角矩形 58">
            <a:extLst>
              <a:ext uri="{FF2B5EF4-FFF2-40B4-BE49-F238E27FC236}">
                <a16:creationId xmlns:a16="http://schemas.microsoft.com/office/drawing/2014/main" id="{2AB30997-52C3-423E-AD0E-34CDC1FF0372}"/>
              </a:ext>
            </a:extLst>
          </p:cNvPr>
          <p:cNvSpPr/>
          <p:nvPr/>
        </p:nvSpPr>
        <p:spPr>
          <a:xfrm>
            <a:off x="2927648" y="-5459"/>
            <a:ext cx="3456382" cy="8337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800" b="1" dirty="0">
                <a:solidFill>
                  <a:srgbClr val="0000FF"/>
                </a:solidFill>
                <a:latin typeface="华文琥珀" panose="02010800040101010101" pitchFamily="2" charset="-122"/>
                <a:ea typeface="华文琥珀" panose="02010800040101010101" pitchFamily="2" charset="-122"/>
              </a:rPr>
              <a:t>英国君主立宪制</a:t>
            </a:r>
            <a:r>
              <a:rPr lang="en-US" altLang="zh-CN" sz="2800" b="1" dirty="0">
                <a:solidFill>
                  <a:srgbClr val="0000FF"/>
                </a:solidFill>
                <a:latin typeface="华文琥珀" panose="02010800040101010101" pitchFamily="2" charset="-122"/>
                <a:ea typeface="华文琥珀" panose="02010800040101010101" pitchFamily="2" charset="-122"/>
              </a:rPr>
              <a:t>  </a:t>
            </a:r>
            <a:endParaRPr lang="zh-CN" altLang="en-US" sz="2800" b="1" dirty="0">
              <a:solidFill>
                <a:srgbClr val="0000FF"/>
              </a:solidFill>
              <a:latin typeface="华文琥珀" panose="02010800040101010101" pitchFamily="2" charset="-122"/>
              <a:ea typeface="华文琥珀" panose="02010800040101010101" pitchFamily="2" charset="-122"/>
            </a:endParaRPr>
          </a:p>
        </p:txBody>
      </p:sp>
      <p:sp>
        <p:nvSpPr>
          <p:cNvPr id="4" name="TextBox 2">
            <a:extLst>
              <a:ext uri="{FF2B5EF4-FFF2-40B4-BE49-F238E27FC236}">
                <a16:creationId xmlns:a16="http://schemas.microsoft.com/office/drawing/2014/main" id="{B382993E-4310-4C94-8EB3-299B8471FF55}"/>
              </a:ext>
            </a:extLst>
          </p:cNvPr>
          <p:cNvSpPr txBox="1"/>
          <p:nvPr/>
        </p:nvSpPr>
        <p:spPr>
          <a:xfrm>
            <a:off x="1695514" y="933867"/>
            <a:ext cx="5624622" cy="461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一、过程</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取代王权（内阁行政）</a:t>
            </a:r>
          </a:p>
        </p:txBody>
      </p:sp>
      <p:sp>
        <p:nvSpPr>
          <p:cNvPr id="5" name="圆角矩形 58">
            <a:extLst>
              <a:ext uri="{FF2B5EF4-FFF2-40B4-BE49-F238E27FC236}">
                <a16:creationId xmlns:a16="http://schemas.microsoft.com/office/drawing/2014/main" id="{DDDF6158-DB29-46C0-B60C-45AA2A134996}"/>
              </a:ext>
            </a:extLst>
          </p:cNvPr>
          <p:cNvSpPr/>
          <p:nvPr/>
        </p:nvSpPr>
        <p:spPr>
          <a:xfrm>
            <a:off x="1695514" y="1564539"/>
            <a:ext cx="4340876" cy="551316"/>
          </a:xfrm>
          <a:prstGeom prst="roundRect">
            <a:avLst/>
          </a:prstGeom>
          <a:solidFill>
            <a:srgbClr val="FF0000"/>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000" b="1" dirty="0">
                <a:solidFill>
                  <a:srgbClr val="0000FF"/>
                </a:solidFill>
                <a:latin typeface="微软雅黑" panose="020B0503020204020204" pitchFamily="34" charset="-122"/>
                <a:ea typeface="微软雅黑" panose="020B0503020204020204" pitchFamily="34" charset="-122"/>
              </a:rPr>
              <a:t>2.</a:t>
            </a:r>
            <a:r>
              <a:rPr lang="zh-CN" altLang="en-US" sz="2000" b="1" dirty="0">
                <a:solidFill>
                  <a:srgbClr val="0000FF"/>
                </a:solidFill>
                <a:latin typeface="微软雅黑" panose="020B0503020204020204" pitchFamily="34" charset="-122"/>
                <a:ea typeface="微软雅黑" panose="020B0503020204020204" pitchFamily="34" charset="-122"/>
              </a:rPr>
              <a:t>责任内阁制运行机制</a:t>
            </a:r>
            <a:r>
              <a:rPr lang="en-US" altLang="zh-CN" sz="2000" b="1" dirty="0">
                <a:solidFill>
                  <a:srgbClr val="0000FF"/>
                </a:solidFill>
                <a:latin typeface="微软雅黑" panose="020B0503020204020204" pitchFamily="34" charset="-122"/>
                <a:ea typeface="微软雅黑" panose="020B0503020204020204" pitchFamily="34" charset="-122"/>
              </a:rPr>
              <a:t>  </a:t>
            </a:r>
            <a:endParaRPr lang="zh-CN" altLang="en-US" sz="2000" b="1" dirty="0">
              <a:solidFill>
                <a:srgbClr val="0000FF"/>
              </a:solidFill>
              <a:latin typeface="微软雅黑" panose="020B0503020204020204" pitchFamily="34" charset="-122"/>
              <a:ea typeface="微软雅黑" panose="020B0503020204020204" pitchFamily="34" charset="-122"/>
            </a:endParaRPr>
          </a:p>
        </p:txBody>
      </p:sp>
      <p:pic>
        <p:nvPicPr>
          <p:cNvPr id="34818" name="Picture 2">
            <a:extLst>
              <a:ext uri="{FF2B5EF4-FFF2-40B4-BE49-F238E27FC236}">
                <a16:creationId xmlns:a16="http://schemas.microsoft.com/office/drawing/2014/main" id="{BD4E9B80-3653-45A6-ABFF-A2A593F5B3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733" y="2636914"/>
            <a:ext cx="3960439" cy="3848099"/>
          </a:xfrm>
          <a:prstGeom prst="rect">
            <a:avLst/>
          </a:prstGeom>
        </p:spPr>
        <p:style>
          <a:lnRef idx="2">
            <a:schemeClr val="dk1"/>
          </a:lnRef>
          <a:fillRef idx="1">
            <a:schemeClr val="lt1"/>
          </a:fillRef>
          <a:effectRef idx="0">
            <a:schemeClr val="dk1"/>
          </a:effectRef>
          <a:fontRef idx="minor">
            <a:schemeClr val="dk1"/>
          </a:fontRef>
        </p:style>
      </p:pic>
      <p:sp>
        <p:nvSpPr>
          <p:cNvPr id="2" name="文本框 1">
            <a:extLst>
              <a:ext uri="{FF2B5EF4-FFF2-40B4-BE49-F238E27FC236}">
                <a16:creationId xmlns:a16="http://schemas.microsoft.com/office/drawing/2014/main" id="{FF114CFB-D8A5-4269-A9E2-94E0D5DA609F}"/>
              </a:ext>
            </a:extLst>
          </p:cNvPr>
          <p:cNvSpPr txBox="1"/>
          <p:nvPr/>
        </p:nvSpPr>
        <p:spPr>
          <a:xfrm>
            <a:off x="6141576" y="1517032"/>
            <a:ext cx="4340876" cy="646331"/>
          </a:xfrm>
          <a:prstGeom prst="rect">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b="1" dirty="0">
                <a:solidFill>
                  <a:srgbClr val="2108B8"/>
                </a:solidFill>
                <a:latin typeface="微软雅黑" panose="020B0503020204020204" pitchFamily="34" charset="-122"/>
                <a:ea typeface="微软雅黑" panose="020B0503020204020204" pitchFamily="34" charset="-122"/>
              </a:rPr>
              <a:t>学生动手实践画出示意图</a:t>
            </a:r>
            <a:endParaRPr lang="en-US" altLang="zh-CN" b="1" dirty="0">
              <a:solidFill>
                <a:srgbClr val="2108B8"/>
              </a:solidFill>
              <a:latin typeface="微软雅黑" panose="020B0503020204020204" pitchFamily="34" charset="-122"/>
              <a:ea typeface="微软雅黑" panose="020B0503020204020204" pitchFamily="34" charset="-122"/>
            </a:endParaRPr>
          </a:p>
          <a:p>
            <a:pPr algn="ctr"/>
            <a:r>
              <a:rPr lang="zh-CN" altLang="en-US" b="1" dirty="0">
                <a:solidFill>
                  <a:srgbClr val="2108B8"/>
                </a:solidFill>
                <a:latin typeface="微软雅黑" panose="020B0503020204020204" pitchFamily="34" charset="-122"/>
                <a:ea typeface="微软雅黑" panose="020B0503020204020204" pitchFamily="34" charset="-122"/>
              </a:rPr>
              <a:t>（运用知识的能力）</a:t>
            </a:r>
          </a:p>
        </p:txBody>
      </p:sp>
      <p:sp>
        <p:nvSpPr>
          <p:cNvPr id="9" name="矩形 8">
            <a:extLst>
              <a:ext uri="{FF2B5EF4-FFF2-40B4-BE49-F238E27FC236}">
                <a16:creationId xmlns:a16="http://schemas.microsoft.com/office/drawing/2014/main" id="{CA7BDE8E-35DF-48C1-B6CA-68E98E8857C3}"/>
              </a:ext>
            </a:extLst>
          </p:cNvPr>
          <p:cNvSpPr/>
          <p:nvPr/>
        </p:nvSpPr>
        <p:spPr>
          <a:xfrm>
            <a:off x="4528197" y="3487028"/>
            <a:ext cx="2954655" cy="1754326"/>
          </a:xfrm>
          <a:prstGeom prst="rect">
            <a:avLst/>
          </a:prstGeom>
          <a:solidFill>
            <a:srgbClr val="FFFF00"/>
          </a:solidFill>
          <a:scene3d>
            <a:camera prst="isometricOffAxis2Left"/>
            <a:lightRig rig="threePt" dir="t"/>
          </a:scene3d>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zh-CN" altLang="en-US"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促识生能</a:t>
            </a:r>
            <a:endParaRPr lang="en-US" altLang="zh-CN"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zh-CN" altLang="en-US"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实践创新</a:t>
            </a:r>
          </a:p>
        </p:txBody>
      </p:sp>
    </p:spTree>
    <p:extLst>
      <p:ext uri="{BB962C8B-B14F-4D97-AF65-F5344CB8AC3E}">
        <p14:creationId xmlns:p14="http://schemas.microsoft.com/office/powerpoint/2010/main" val="238029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fade">
                                      <p:cBhvr>
                                        <p:cTn id="12" dur="2000"/>
                                        <p:tgtEl>
                                          <p:spTgt spid="34818"/>
                                        </p:tgtEl>
                                      </p:cBhvr>
                                    </p:animEffect>
                                    <p:anim calcmode="lin" valueType="num">
                                      <p:cBhvr>
                                        <p:cTn id="13" dur="2000" fill="hold"/>
                                        <p:tgtEl>
                                          <p:spTgt spid="34818"/>
                                        </p:tgtEl>
                                        <p:attrNameLst>
                                          <p:attrName>ppt_w</p:attrName>
                                        </p:attrNameLst>
                                      </p:cBhvr>
                                      <p:tavLst>
                                        <p:tav tm="0" fmla="#ppt_w*sin(2.5*pi*$)">
                                          <p:val>
                                            <p:fltVal val="0"/>
                                          </p:val>
                                        </p:tav>
                                        <p:tav tm="100000">
                                          <p:val>
                                            <p:fltVal val="1"/>
                                          </p:val>
                                        </p:tav>
                                      </p:tavLst>
                                    </p:anim>
                                    <p:anim calcmode="lin" valueType="num">
                                      <p:cBhvr>
                                        <p:cTn id="14" dur="2000" fill="hold"/>
                                        <p:tgtEl>
                                          <p:spTgt spid="34818"/>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fade">
                                      <p:cBhvr>
                                        <p:cTn id="17" dur="2000"/>
                                        <p:tgtEl>
                                          <p:spTgt spid="43010"/>
                                        </p:tgtEl>
                                      </p:cBhvr>
                                    </p:animEffect>
                                    <p:anim calcmode="lin" valueType="num">
                                      <p:cBhvr>
                                        <p:cTn id="18" dur="2000" fill="hold"/>
                                        <p:tgtEl>
                                          <p:spTgt spid="43010"/>
                                        </p:tgtEl>
                                        <p:attrNameLst>
                                          <p:attrName>ppt_w</p:attrName>
                                        </p:attrNameLst>
                                      </p:cBhvr>
                                      <p:tavLst>
                                        <p:tav tm="0" fmla="#ppt_w*sin(2.5*pi*$)">
                                          <p:val>
                                            <p:fltVal val="0"/>
                                          </p:val>
                                        </p:tav>
                                        <p:tav tm="100000">
                                          <p:val>
                                            <p:fltVal val="1"/>
                                          </p:val>
                                        </p:tav>
                                      </p:tavLst>
                                    </p:anim>
                                    <p:anim calcmode="lin" valueType="num">
                                      <p:cBhvr>
                                        <p:cTn id="19" dur="2000" fill="hold"/>
                                        <p:tgtEl>
                                          <p:spTgt spid="43010"/>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8">
            <a:extLst>
              <a:ext uri="{FF2B5EF4-FFF2-40B4-BE49-F238E27FC236}">
                <a16:creationId xmlns:a16="http://schemas.microsoft.com/office/drawing/2014/main" id="{9EBCD4BB-86C3-44B8-824A-A84D49B43CCD}"/>
              </a:ext>
            </a:extLst>
          </p:cNvPr>
          <p:cNvSpPr/>
          <p:nvPr/>
        </p:nvSpPr>
        <p:spPr>
          <a:xfrm>
            <a:off x="2927648" y="171557"/>
            <a:ext cx="4248472" cy="432048"/>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000" b="1" dirty="0">
                <a:solidFill>
                  <a:srgbClr val="0000FF"/>
                </a:solidFill>
                <a:latin typeface="华光黑体_CNKI" panose="02000500000000000000" pitchFamily="2" charset="-122"/>
                <a:ea typeface="华光黑体_CNKI" panose="02000500000000000000" pitchFamily="2" charset="-122"/>
              </a:rPr>
              <a:t>英国君主立宪制的完善</a:t>
            </a:r>
            <a:r>
              <a:rPr lang="en-US" altLang="zh-CN" sz="2000" b="1" dirty="0">
                <a:solidFill>
                  <a:srgbClr val="0000FF"/>
                </a:solidFill>
                <a:latin typeface="华光黑体_CNKI" panose="02000500000000000000" pitchFamily="2" charset="-122"/>
                <a:ea typeface="华光黑体_CNKI" panose="02000500000000000000" pitchFamily="2" charset="-122"/>
              </a:rPr>
              <a:t>  </a:t>
            </a:r>
            <a:endParaRPr lang="zh-CN" altLang="en-US" sz="2000" b="1" dirty="0">
              <a:solidFill>
                <a:srgbClr val="0000FF"/>
              </a:solidFill>
              <a:latin typeface="华光黑体_CNKI" panose="02000500000000000000" pitchFamily="2" charset="-122"/>
              <a:ea typeface="华光黑体_CNKI" panose="02000500000000000000" pitchFamily="2" charset="-122"/>
            </a:endParaRPr>
          </a:p>
        </p:txBody>
      </p:sp>
      <p:sp>
        <p:nvSpPr>
          <p:cNvPr id="4" name="TextBox 1">
            <a:extLst>
              <a:ext uri="{FF2B5EF4-FFF2-40B4-BE49-F238E27FC236}">
                <a16:creationId xmlns:a16="http://schemas.microsoft.com/office/drawing/2014/main" id="{5DAD255C-6D0A-4E07-B5FF-8BC796318976}"/>
              </a:ext>
            </a:extLst>
          </p:cNvPr>
          <p:cNvSpPr txBox="1"/>
          <p:nvPr/>
        </p:nvSpPr>
        <p:spPr>
          <a:xfrm>
            <a:off x="1638908" y="2564904"/>
            <a:ext cx="8840008" cy="16312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1600" b="1" dirty="0">
                <a:solidFill>
                  <a:srgbClr val="0000FF"/>
                </a:solidFill>
                <a:latin typeface="微软雅黑" panose="020B0503020204020204" pitchFamily="34" charset="-122"/>
                <a:ea typeface="微软雅黑" panose="020B0503020204020204" pitchFamily="34" charset="-122"/>
              </a:rPr>
              <a:t>  君主立宪制的完善</a:t>
            </a:r>
            <a:r>
              <a:rPr lang="en-US" altLang="zh-CN" sz="1600" b="1" dirty="0">
                <a:solidFill>
                  <a:srgbClr val="0000FF"/>
                </a:solidFill>
                <a:latin typeface="微软雅黑" panose="020B0503020204020204" pitchFamily="34" charset="-122"/>
                <a:ea typeface="微软雅黑" panose="020B0503020204020204" pitchFamily="34" charset="-122"/>
              </a:rPr>
              <a:t>——1832</a:t>
            </a:r>
            <a:r>
              <a:rPr lang="zh-CN" altLang="en-US" sz="1600" b="1" dirty="0">
                <a:solidFill>
                  <a:srgbClr val="0000FF"/>
                </a:solidFill>
                <a:latin typeface="微软雅黑" panose="020B0503020204020204" pitchFamily="34" charset="-122"/>
                <a:ea typeface="微软雅黑" panose="020B0503020204020204" pitchFamily="34" charset="-122"/>
              </a:rPr>
              <a:t>年议会改革背景</a:t>
            </a:r>
            <a:endParaRPr lang="en-US" altLang="zh-CN" sz="1600" b="1" dirty="0">
              <a:solidFill>
                <a:srgbClr val="0000FF"/>
              </a:solidFill>
              <a:latin typeface="微软雅黑" panose="020B0503020204020204" pitchFamily="34" charset="-122"/>
              <a:ea typeface="微软雅黑" panose="020B0503020204020204" pitchFamily="34" charset="-122"/>
            </a:endParaRPr>
          </a:p>
          <a:p>
            <a:r>
              <a:rPr lang="en-US" altLang="zh-CN" sz="1600" b="1" dirty="0"/>
              <a:t>[2013·</a:t>
            </a:r>
            <a:r>
              <a:rPr lang="zh-CN" altLang="zh-CN" sz="1600" b="1" dirty="0"/>
              <a:t>江苏卷</a:t>
            </a:r>
            <a:r>
              <a:rPr lang="en-US" altLang="zh-CN" sz="1600" b="1" dirty="0"/>
              <a:t>] </a:t>
            </a:r>
            <a:r>
              <a:rPr lang="en-US" altLang="zh-CN" sz="1600" b="1" dirty="0">
                <a:latin typeface="楷体" panose="02010609060101010101" charset="-122"/>
                <a:ea typeface="楷体" panose="02010609060101010101" charset="-122"/>
              </a:rPr>
              <a:t>“</a:t>
            </a:r>
            <a:r>
              <a:rPr lang="zh-CN" altLang="zh-CN" sz="1600" b="1" dirty="0">
                <a:latin typeface="楷体" panose="02010609060101010101" charset="-122"/>
                <a:ea typeface="楷体" panose="02010609060101010101" charset="-122"/>
              </a:rPr>
              <a:t>工业革命改变了英国的社会结构，</a:t>
            </a:r>
            <a:r>
              <a:rPr lang="zh-CN" altLang="zh-CN" sz="1600" b="1" dirty="0">
                <a:solidFill>
                  <a:srgbClr val="2106E8"/>
                </a:solidFill>
                <a:latin typeface="楷体" panose="02010609060101010101" charset="-122"/>
                <a:ea typeface="楷体" panose="02010609060101010101" charset="-122"/>
              </a:rPr>
              <a:t>经济的持续增长</a:t>
            </a:r>
            <a:r>
              <a:rPr lang="zh-CN" altLang="zh-CN" sz="1600" b="1" dirty="0">
                <a:latin typeface="楷体" panose="02010609060101010101" charset="-122"/>
                <a:ea typeface="楷体" panose="02010609060101010101" charset="-122"/>
              </a:rPr>
              <a:t>造成中等阶级与工人阶级力量的壮大，贵族、大地主的地位与经济实力都大为下降了，但他们仍把持政治权力，造成</a:t>
            </a:r>
            <a:r>
              <a:rPr lang="zh-CN" altLang="zh-CN" sz="1600" b="1" dirty="0">
                <a:solidFill>
                  <a:srgbClr val="2106E8"/>
                </a:solidFill>
                <a:latin typeface="楷体" panose="02010609060101010101" charset="-122"/>
                <a:ea typeface="楷体" panose="02010609060101010101" charset="-122"/>
              </a:rPr>
              <a:t>权力分配与社会力量对比高度脱节</a:t>
            </a:r>
            <a:r>
              <a:rPr lang="zh-CN" altLang="zh-CN" sz="1600" b="1" dirty="0">
                <a:latin typeface="楷体" panose="02010609060101010101" charset="-122"/>
                <a:ea typeface="楷体" panose="02010609060101010101" charset="-122"/>
              </a:rPr>
              <a:t>的状态。</a:t>
            </a:r>
            <a:r>
              <a:rPr lang="en-US" altLang="zh-CN" sz="1600" b="1" dirty="0">
                <a:latin typeface="楷体" panose="02010609060101010101" charset="-122"/>
                <a:ea typeface="楷体" panose="02010609060101010101" charset="-122"/>
              </a:rPr>
              <a:t>”</a:t>
            </a:r>
            <a:r>
              <a:rPr lang="zh-CN" altLang="zh-CN" sz="1600" b="1" dirty="0">
                <a:latin typeface="楷体" panose="02010609060101010101" charset="-122"/>
                <a:ea typeface="楷体" panose="02010609060101010101" charset="-122"/>
              </a:rPr>
              <a:t>为了解决这种</a:t>
            </a:r>
            <a:r>
              <a:rPr lang="en-US" altLang="zh-CN" sz="1600" b="1" dirty="0">
                <a:latin typeface="楷体" panose="02010609060101010101" charset="-122"/>
                <a:ea typeface="楷体" panose="02010609060101010101" charset="-122"/>
              </a:rPr>
              <a:t>“</a:t>
            </a:r>
            <a:r>
              <a:rPr lang="zh-CN" altLang="zh-CN" sz="1600" b="1" dirty="0">
                <a:latin typeface="楷体" panose="02010609060101010101" charset="-122"/>
                <a:ea typeface="楷体" panose="02010609060101010101" charset="-122"/>
              </a:rPr>
              <a:t>状态</a:t>
            </a:r>
            <a:r>
              <a:rPr lang="en-US" altLang="zh-CN" sz="1600" b="1" dirty="0">
                <a:latin typeface="楷体" panose="02010609060101010101" charset="-122"/>
                <a:ea typeface="楷体" panose="02010609060101010101" charset="-122"/>
              </a:rPr>
              <a:t>”</a:t>
            </a:r>
            <a:r>
              <a:rPr lang="zh-CN" altLang="zh-CN" sz="1600" b="1" dirty="0">
                <a:latin typeface="楷体" panose="02010609060101010101" charset="-122"/>
                <a:ea typeface="楷体" panose="02010609060101010101" charset="-122"/>
              </a:rPr>
              <a:t>，英国在政治上</a:t>
            </a:r>
            <a:r>
              <a:rPr lang="en-US" altLang="zh-CN" sz="1600" b="1" dirty="0">
                <a:latin typeface="楷体" panose="02010609060101010101" charset="-122"/>
                <a:ea typeface="楷体" panose="02010609060101010101" charset="-122"/>
              </a:rPr>
              <a:t>(</a:t>
            </a:r>
            <a:r>
              <a:rPr lang="zh-CN" altLang="zh-CN" sz="1600" b="1" dirty="0">
                <a:latin typeface="楷体" panose="02010609060101010101" charset="-122"/>
                <a:ea typeface="楷体" panose="02010609060101010101" charset="-122"/>
              </a:rPr>
              <a:t>　　</a:t>
            </a:r>
            <a:r>
              <a:rPr lang="en-US" altLang="zh-CN" sz="1600" b="1" dirty="0">
                <a:latin typeface="楷体" panose="02010609060101010101" charset="-122"/>
                <a:ea typeface="楷体" panose="02010609060101010101" charset="-122"/>
              </a:rPr>
              <a:t>)</a:t>
            </a:r>
            <a:endParaRPr lang="zh-CN" altLang="zh-CN" sz="1600" b="1" dirty="0">
              <a:latin typeface="楷体" panose="02010609060101010101" charset="-122"/>
              <a:ea typeface="楷体" panose="02010609060101010101" charset="-122"/>
            </a:endParaRPr>
          </a:p>
          <a:p>
            <a:r>
              <a:rPr lang="en-US" altLang="zh-CN" sz="1600" b="1" dirty="0"/>
              <a:t>A</a:t>
            </a:r>
            <a:r>
              <a:rPr lang="zh-CN" altLang="zh-CN" sz="1600" b="1" dirty="0"/>
              <a:t>．发动光荣革命，与新贵族阶层妥协</a:t>
            </a:r>
            <a:r>
              <a:rPr lang="en-US" altLang="zh-CN" sz="1600" b="1" dirty="0"/>
              <a:t>  B</a:t>
            </a:r>
            <a:r>
              <a:rPr lang="zh-CN" altLang="zh-CN" sz="1600" b="1" dirty="0"/>
              <a:t>．颁布《权利法案》，确立了议会主权</a:t>
            </a:r>
          </a:p>
          <a:p>
            <a:r>
              <a:rPr lang="en-US" altLang="zh-CN" sz="1600" b="1" dirty="0"/>
              <a:t>C</a:t>
            </a:r>
            <a:r>
              <a:rPr lang="zh-CN" altLang="zh-CN" sz="1600" b="1" dirty="0"/>
              <a:t>．建立内阁机构，限制国王的行政权</a:t>
            </a:r>
            <a:r>
              <a:rPr lang="en-US" altLang="zh-CN" sz="1600" b="1" dirty="0"/>
              <a:t>  </a:t>
            </a:r>
            <a:r>
              <a:rPr lang="en-US" altLang="zh-CN" sz="1600" b="1" dirty="0">
                <a:solidFill>
                  <a:srgbClr val="0000FF"/>
                </a:solidFill>
                <a:highlight>
                  <a:srgbClr val="FFFF00"/>
                </a:highlight>
                <a:latin typeface="微软雅黑" panose="020B0503020204020204" pitchFamily="34" charset="-122"/>
                <a:ea typeface="微软雅黑" panose="020B0503020204020204" pitchFamily="34" charset="-122"/>
              </a:rPr>
              <a:t>D</a:t>
            </a:r>
            <a:r>
              <a:rPr lang="zh-CN" altLang="zh-CN" sz="1600" b="1" dirty="0">
                <a:solidFill>
                  <a:srgbClr val="0000FF"/>
                </a:solidFill>
                <a:highlight>
                  <a:srgbClr val="FFFF00"/>
                </a:highlight>
                <a:latin typeface="微软雅黑" panose="020B0503020204020204" pitchFamily="34" charset="-122"/>
                <a:ea typeface="微软雅黑" panose="020B0503020204020204" pitchFamily="34" charset="-122"/>
              </a:rPr>
              <a:t>．改革议会制度，中等阶级更多参政</a:t>
            </a:r>
            <a:endParaRPr lang="zh-CN" altLang="en-US" sz="1600" b="1" dirty="0">
              <a:solidFill>
                <a:srgbClr val="0000FF"/>
              </a:solidFill>
              <a:highlight>
                <a:srgbClr val="FFFF00"/>
              </a:highlight>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032D8714-F0D2-4946-97C3-E7409265EC11}"/>
              </a:ext>
            </a:extLst>
          </p:cNvPr>
          <p:cNvSpPr txBox="1"/>
          <p:nvPr/>
        </p:nvSpPr>
        <p:spPr>
          <a:xfrm>
            <a:off x="1646900" y="659692"/>
            <a:ext cx="8856984" cy="1754326"/>
          </a:xfrm>
          <a:prstGeom prst="rect">
            <a:avLst/>
          </a:prstGeom>
          <a:noFill/>
          <a:ln w="28575" cmpd="sng">
            <a:solidFill>
              <a:srgbClr val="0000FF"/>
            </a:solidFill>
            <a:prstDash val="solid"/>
          </a:ln>
        </p:spPr>
        <p:txBody>
          <a:bodyPr wrap="square" rtlCol="0" anchor="t">
            <a:spAutoFit/>
          </a:bodyPr>
          <a:lstStyle/>
          <a:p>
            <a:r>
              <a:rPr lang="zh-CN" altLang="en-US" sz="1600"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rPr>
              <a:t>（真题改编）君主立宪制完善</a:t>
            </a:r>
            <a:r>
              <a:rPr lang="en-US" altLang="zh-CN" sz="1600"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rPr>
              <a:t>——1832</a:t>
            </a:r>
            <a:r>
              <a:rPr lang="zh-CN" altLang="en-US" sz="1600"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rPr>
              <a:t>议会改革背景</a:t>
            </a:r>
            <a:endParaRPr lang="en-US" altLang="zh-CN" sz="1600"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endParaRPr>
          </a:p>
          <a:p>
            <a:r>
              <a:rPr lang="zh-CN" altLang="en-US" b="1" dirty="0">
                <a:latin typeface="楷体" panose="02010609060101010101" pitchFamily="49" charset="-122"/>
                <a:ea typeface="楷体" panose="02010609060101010101" pitchFamily="49" charset="-122"/>
                <a:cs typeface="黑体" panose="02010609060101010101" pitchFamily="49" charset="-122"/>
              </a:rPr>
              <a:t>工业革命改变了英国的社会状况，经济持续增长，中等阶级和工人阶级力量壮大对现存的政治制度形成重大的压力。中等阶级要求变革，是因为他们觉得自己的政治地位与经济地位不相称，希望在“有产”的同时也要“有权”。于是，英国</a:t>
            </a:r>
            <a:r>
              <a:rPr lang="en-US" altLang="zh-CN" b="1" dirty="0">
                <a:latin typeface="楷体" panose="02010609060101010101" pitchFamily="49" charset="-122"/>
                <a:ea typeface="楷体" panose="02010609060101010101" pitchFamily="49" charset="-122"/>
                <a:cs typeface="黑体" panose="02010609060101010101" pitchFamily="49" charset="-122"/>
              </a:rPr>
              <a:t>(  )</a:t>
            </a:r>
            <a:endParaRPr lang="zh-CN" altLang="en-US" b="1" dirty="0">
              <a:latin typeface="楷体" panose="02010609060101010101" pitchFamily="49" charset="-122"/>
              <a:ea typeface="楷体" panose="02010609060101010101" pitchFamily="49" charset="-122"/>
              <a:cs typeface="黑体" panose="02010609060101010101" pitchFamily="49" charset="-122"/>
            </a:endParaRPr>
          </a:p>
          <a:p>
            <a:r>
              <a:rPr lang="zh-CN" altLang="en-US" b="1" dirty="0">
                <a:latin typeface="黑体" panose="02010609060101010101" pitchFamily="49" charset="-122"/>
                <a:ea typeface="黑体" panose="02010609060101010101" pitchFamily="49" charset="-122"/>
                <a:cs typeface="黑体" panose="02010609060101010101" pitchFamily="49" charset="-122"/>
              </a:rPr>
              <a:t>A．发生了“光荣革命”B．颁布了《权利法案》               </a:t>
            </a:r>
            <a:endParaRPr lang="en-US" altLang="zh-CN" b="1" dirty="0">
              <a:latin typeface="黑体" panose="02010609060101010101" pitchFamily="49" charset="-122"/>
              <a:ea typeface="黑体" panose="02010609060101010101" pitchFamily="49" charset="-122"/>
              <a:cs typeface="黑体" panose="02010609060101010101" pitchFamily="49" charset="-122"/>
            </a:endParaRPr>
          </a:p>
          <a:p>
            <a:r>
              <a:rPr lang="zh-CN" altLang="en-US" b="1" dirty="0">
                <a:latin typeface="黑体" panose="02010609060101010101" pitchFamily="49" charset="-122"/>
                <a:ea typeface="黑体" panose="02010609060101010101" pitchFamily="49" charset="-122"/>
                <a:cs typeface="黑体" panose="02010609060101010101" pitchFamily="49" charset="-122"/>
              </a:rPr>
              <a:t>C．形成了责任内阁制度D．</a:t>
            </a:r>
            <a:r>
              <a:rPr lang="zh-CN" altLang="en-US" b="1" dirty="0">
                <a:highlight>
                  <a:srgbClr val="FFFF00"/>
                </a:highlight>
                <a:latin typeface="黑体" panose="02010609060101010101" pitchFamily="49" charset="-122"/>
                <a:ea typeface="黑体" panose="02010609060101010101" pitchFamily="49" charset="-122"/>
                <a:cs typeface="黑体" panose="02010609060101010101" pitchFamily="49" charset="-122"/>
              </a:rPr>
              <a:t>改革议会选举制度</a:t>
            </a:r>
            <a:r>
              <a:rPr lang="zh-CN" altLang="en-US" b="1" dirty="0">
                <a:latin typeface="黑体" panose="02010609060101010101" pitchFamily="49" charset="-122"/>
                <a:ea typeface="黑体" panose="02010609060101010101" pitchFamily="49" charset="-122"/>
                <a:cs typeface="黑体" panose="02010609060101010101" pitchFamily="49" charset="-122"/>
              </a:rPr>
              <a:t>                        </a:t>
            </a:r>
          </a:p>
        </p:txBody>
      </p:sp>
      <p:sp>
        <p:nvSpPr>
          <p:cNvPr id="8" name="文本框 7">
            <a:extLst>
              <a:ext uri="{FF2B5EF4-FFF2-40B4-BE49-F238E27FC236}">
                <a16:creationId xmlns:a16="http://schemas.microsoft.com/office/drawing/2014/main" id="{1EB35CFD-1100-4A4D-9DCC-8CBE26F8AF98}"/>
              </a:ext>
            </a:extLst>
          </p:cNvPr>
          <p:cNvSpPr txBox="1"/>
          <p:nvPr/>
        </p:nvSpPr>
        <p:spPr>
          <a:xfrm>
            <a:off x="1646900" y="4365105"/>
            <a:ext cx="8832016" cy="2062103"/>
          </a:xfrm>
          <a:prstGeom prst="rect">
            <a:avLst/>
          </a:prstGeom>
          <a:ln/>
        </p:spPr>
        <p:style>
          <a:lnRef idx="2">
            <a:schemeClr val="dk1"/>
          </a:lnRef>
          <a:fillRef idx="1">
            <a:schemeClr val="lt1"/>
          </a:fillRef>
          <a:effectRef idx="0">
            <a:schemeClr val="dk1"/>
          </a:effectRef>
          <a:fontRef idx="minor">
            <a:schemeClr val="dk1"/>
          </a:fontRef>
        </p:style>
        <p:txBody>
          <a:bodyPr wrap="square" anchor="t">
            <a:spAutoFit/>
          </a:bodyPr>
          <a:lstStyle/>
          <a:p>
            <a:pPr fontAlgn="auto">
              <a:lnSpc>
                <a:spcPct val="100000"/>
              </a:lnSpc>
            </a:pPr>
            <a:r>
              <a:rPr lang="en-US" altLang="zh-CN" sz="1600"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   </a:t>
            </a:r>
            <a:r>
              <a:rPr lang="zh-CN" altLang="en-US" sz="1600" b="1" noProof="1">
                <a:solidFill>
                  <a:srgbClr val="0000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（高考题）</a:t>
            </a:r>
            <a:r>
              <a:rPr lang="en-US" altLang="zh-CN" sz="1600" b="1" noProof="1">
                <a:solidFill>
                  <a:srgbClr val="0000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1832</a:t>
            </a:r>
            <a:r>
              <a:rPr lang="zh-CN" altLang="en-US" sz="1600" b="1" noProof="1">
                <a:solidFill>
                  <a:srgbClr val="0000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年改革的时代背景</a:t>
            </a:r>
            <a:endParaRPr lang="en-US" altLang="zh-CN" sz="1600" b="1" noProof="1">
              <a:solidFill>
                <a:srgbClr val="0000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endParaRPr>
          </a:p>
          <a:p>
            <a:pPr fontAlgn="auto">
              <a:lnSpc>
                <a:spcPct val="100000"/>
              </a:lnSpc>
            </a:pPr>
            <a:r>
              <a:rPr lang="zh-CN" altLang="en-US" sz="1600" b="1" noProof="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黑体" panose="02010609060101010101" pitchFamily="49" charset="-122"/>
              </a:rPr>
              <a:t>19世纪30年代初,英国工业资本家弗莱尔说:五十年前我们不需要议会代表,现在我们需要了。因为那时我们几乎完全为国内消费而生产……现在却大不同了,我们现在为整个世界生产,假如我们没有自己的议员来促进和扩大我们的贸易,我们商业的伟大纪元就要结束了。材料反映的主旨是：</a:t>
            </a:r>
          </a:p>
          <a:p>
            <a:pPr fontAlgn="auto">
              <a:lnSpc>
                <a:spcPct val="100000"/>
              </a:lnSpc>
            </a:pPr>
            <a:r>
              <a:rPr lang="zh-CN" altLang="en-US" sz="1600" b="1"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A.要求政府重视正在进行的工业革命           </a:t>
            </a:r>
            <a:endParaRPr lang="en-US" altLang="zh-CN" sz="1600" b="1"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endParaRPr>
          </a:p>
          <a:p>
            <a:pPr fontAlgn="auto">
              <a:lnSpc>
                <a:spcPct val="100000"/>
              </a:lnSpc>
            </a:pPr>
            <a:r>
              <a:rPr lang="zh-CN" altLang="en-US" sz="1600" b="1"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B.英国的工业无产阶级已经登上历史舞台</a:t>
            </a:r>
          </a:p>
          <a:p>
            <a:pPr fontAlgn="auto">
              <a:lnSpc>
                <a:spcPct val="100000"/>
              </a:lnSpc>
            </a:pPr>
            <a:r>
              <a:rPr lang="zh-CN" altLang="en-US" sz="1600" b="1"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C.当时议会中的议员主要是工业资产阶级的代表</a:t>
            </a:r>
            <a:endParaRPr lang="en-US" altLang="zh-CN" sz="1600" b="1"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endParaRPr>
          </a:p>
          <a:p>
            <a:pPr fontAlgn="auto">
              <a:lnSpc>
                <a:spcPct val="100000"/>
              </a:lnSpc>
            </a:pPr>
            <a:r>
              <a:rPr lang="zh-CN" altLang="en-US" sz="1600" b="1" noProof="1">
                <a:solidFill>
                  <a:schemeClr val="tx1"/>
                </a:solidFill>
                <a:effectLst>
                  <a:outerShdw blurRad="38100" dist="19050" dir="2700000" algn="tl" rotWithShape="0">
                    <a:schemeClr val="dk1">
                      <a:alpha val="40000"/>
                    </a:schemeClr>
                  </a:outerShdw>
                </a:effectLst>
                <a:highlight>
                  <a:srgbClr val="FFFF00"/>
                </a:highlight>
                <a:latin typeface="黑体" panose="02010609060101010101" pitchFamily="49" charset="-122"/>
                <a:ea typeface="黑体" panose="02010609060101010101" pitchFamily="49" charset="-122"/>
                <a:cs typeface="黑体" panose="02010609060101010101" pitchFamily="49" charset="-122"/>
              </a:rPr>
              <a:t>D.工业资产阶级要求扩大自身政治权利</a:t>
            </a:r>
          </a:p>
        </p:txBody>
      </p:sp>
      <p:sp>
        <p:nvSpPr>
          <p:cNvPr id="9" name="矩形 8">
            <a:extLst>
              <a:ext uri="{FF2B5EF4-FFF2-40B4-BE49-F238E27FC236}">
                <a16:creationId xmlns:a16="http://schemas.microsoft.com/office/drawing/2014/main" id="{D11F0946-2C0F-4A85-B128-B7C93E87A069}"/>
              </a:ext>
            </a:extLst>
          </p:cNvPr>
          <p:cNvSpPr/>
          <p:nvPr/>
        </p:nvSpPr>
        <p:spPr>
          <a:xfrm>
            <a:off x="1767745" y="2967336"/>
            <a:ext cx="8656536" cy="2092881"/>
          </a:xfrm>
          <a:prstGeom prst="rect">
            <a:avLst/>
          </a:prstGeom>
          <a:solidFill>
            <a:srgbClr val="FFFF00"/>
          </a:solidFill>
          <a:scene3d>
            <a:camera prst="isometricOffAxis2Left"/>
            <a:lightRig rig="threePt" dir="t"/>
          </a:scene3d>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zh-CN" altLang="en-US"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借题嫁识 </a:t>
            </a:r>
            <a:endParaRPr lang="en-US" altLang="zh-CN" sz="4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en-US" altLang="zh-CN" sz="4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1</a:t>
            </a:r>
            <a:r>
              <a:rPr lang="zh-CN" altLang="en-US" sz="4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、为何改革：经济基础 决定上层建筑</a:t>
            </a:r>
            <a:endParaRPr lang="en-US" altLang="zh-CN" sz="4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en-US" altLang="zh-CN"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2</a:t>
            </a:r>
            <a:r>
              <a:rPr lang="zh-CN" altLang="en-US"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、怎样改：满足新兴势力扩大统治基础</a:t>
            </a:r>
            <a:endParaRPr lang="zh-CN" altLang="en-US" sz="4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318196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00D7385-D735-4C07-B4DB-1884FE82DC94}"/>
              </a:ext>
            </a:extLst>
          </p:cNvPr>
          <p:cNvSpPr txBox="1"/>
          <p:nvPr/>
        </p:nvSpPr>
        <p:spPr>
          <a:xfrm>
            <a:off x="1632054" y="404664"/>
            <a:ext cx="8712418" cy="1754326"/>
          </a:xfrm>
          <a:prstGeom prst="rect">
            <a:avLst/>
          </a:prstGeom>
          <a:ln/>
        </p:spPr>
        <p:style>
          <a:lnRef idx="2">
            <a:schemeClr val="dk1"/>
          </a:lnRef>
          <a:fillRef idx="1">
            <a:schemeClr val="lt1"/>
          </a:fillRef>
          <a:effectRef idx="0">
            <a:schemeClr val="dk1"/>
          </a:effectRef>
          <a:fontRef idx="minor">
            <a:schemeClr val="dk1"/>
          </a:fontRef>
        </p:style>
        <p:txBody>
          <a:bodyPr wrap="square" anchor="t">
            <a:spAutoFit/>
          </a:bodyPr>
          <a:lstStyle/>
          <a:p>
            <a:r>
              <a:rPr lang="en-US" altLang="zh-CN"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   </a:t>
            </a:r>
            <a:r>
              <a:rPr lang="zh-CN" altLang="en-US"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（改编题）</a:t>
            </a:r>
            <a:r>
              <a:rPr lang="en-US" altLang="zh-CN"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1832</a:t>
            </a:r>
            <a:r>
              <a:rPr lang="zh-CN" altLang="en-US"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年议会改革的结果、影响</a:t>
            </a:r>
            <a:endParaRPr lang="en-US" altLang="zh-CN"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endParaRPr>
          </a:p>
          <a:p>
            <a:r>
              <a:rPr lang="zh-CN" altLang="en-US" b="1" noProof="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1832年的英国议会改革,一方面通过给予工业资产阶级和上层中产阶级选举权,赢得了新兴社会阶层的忠诚;另一方面,成功地抵制了来自中下阶层的压力,令工人阶级的激进运动陷入孤立境地。这反映出当时的英国</a:t>
            </a:r>
            <a:r>
              <a:rPr lang="en-US" altLang="zh-CN" b="1" noProof="1">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  )</a:t>
            </a:r>
          </a:p>
          <a:p>
            <a:pPr fontAlgn="auto">
              <a:lnSpc>
                <a:spcPct val="100000"/>
              </a:lnSpc>
            </a:pPr>
            <a:r>
              <a:rPr lang="zh-CN" altLang="en-US" b="1"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A.民主政治迈出了艰难的第一步    B.工人的经济状况没有改变</a:t>
            </a:r>
          </a:p>
          <a:p>
            <a:pPr fontAlgn="auto">
              <a:lnSpc>
                <a:spcPct val="100000"/>
              </a:lnSpc>
            </a:pPr>
            <a:r>
              <a:rPr lang="zh-CN" altLang="en-US" b="1"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C.工业革命的开展助推社会进步    </a:t>
            </a:r>
            <a:r>
              <a:rPr lang="zh-CN" altLang="en-US" b="1" noProof="1">
                <a:solidFill>
                  <a:schemeClr val="tx1"/>
                </a:solidFill>
                <a:effectLst>
                  <a:outerShdw blurRad="38100" dist="19050" dir="2700000" algn="tl" rotWithShape="0">
                    <a:schemeClr val="dk1">
                      <a:alpha val="40000"/>
                    </a:schemeClr>
                  </a:outerShdw>
                </a:effectLst>
                <a:highlight>
                  <a:srgbClr val="FF0000"/>
                </a:highlight>
                <a:latin typeface="黑体" panose="02010609060101010101" pitchFamily="49" charset="-122"/>
                <a:ea typeface="黑体" panose="02010609060101010101" pitchFamily="49" charset="-122"/>
                <a:cs typeface="黑体" panose="02010609060101010101" pitchFamily="49" charset="-122"/>
              </a:rPr>
              <a:t>D.社会阶层裂痕进一步拉大</a:t>
            </a:r>
          </a:p>
        </p:txBody>
      </p:sp>
      <p:sp>
        <p:nvSpPr>
          <p:cNvPr id="4" name="文本框 3">
            <a:extLst>
              <a:ext uri="{FF2B5EF4-FFF2-40B4-BE49-F238E27FC236}">
                <a16:creationId xmlns:a16="http://schemas.microsoft.com/office/drawing/2014/main" id="{0161CFED-0DE9-4B9E-A897-FBA1C5968ED2}"/>
              </a:ext>
            </a:extLst>
          </p:cNvPr>
          <p:cNvSpPr txBox="1"/>
          <p:nvPr/>
        </p:nvSpPr>
        <p:spPr>
          <a:xfrm>
            <a:off x="1632054" y="2181761"/>
            <a:ext cx="8712418" cy="2769989"/>
          </a:xfrm>
          <a:prstGeom prst="rect">
            <a:avLst/>
          </a:prstGeom>
          <a:solidFill>
            <a:srgbClr val="FF0000"/>
          </a:solidFill>
          <a:ln w="41275" cmpd="sng">
            <a:solidFill>
              <a:srgbClr val="C00000"/>
            </a:solidFill>
            <a:prstDash val="solid"/>
          </a:ln>
        </p:spPr>
        <p:txBody>
          <a:bodyPr wrap="square" rtlCol="0" anchor="t">
            <a:spAutoFit/>
          </a:bodyPr>
          <a:lstStyle/>
          <a:p>
            <a:r>
              <a:rPr lang="zh-CN" altLang="en-US" b="1" dirty="0">
                <a:latin typeface="黑体" panose="02010609060101010101" pitchFamily="49" charset="-122"/>
                <a:ea typeface="黑体" panose="02010609060101010101" pitchFamily="49" charset="-122"/>
                <a:cs typeface="黑体" panose="02010609060101010101" pitchFamily="49" charset="-122"/>
              </a:rPr>
              <a:t>  考点：内阁膨胀</a:t>
            </a:r>
            <a:r>
              <a:rPr lang="en-US" altLang="zh-CN" b="1" dirty="0">
                <a:latin typeface="黑体" panose="02010609060101010101" pitchFamily="49" charset="-122"/>
                <a:ea typeface="黑体" panose="02010609060101010101" pitchFamily="49" charset="-122"/>
                <a:cs typeface="黑体" panose="02010609060101010101" pitchFamily="49" charset="-122"/>
              </a:rPr>
              <a:t>——19</a:t>
            </a:r>
            <a:r>
              <a:rPr lang="zh-CN" altLang="en-US" b="1" dirty="0">
                <a:latin typeface="黑体" panose="02010609060101010101" pitchFamily="49" charset="-122"/>
                <a:ea typeface="黑体" panose="02010609060101010101" pitchFamily="49" charset="-122"/>
                <a:cs typeface="黑体" panose="02010609060101010101" pitchFamily="49" charset="-122"/>
              </a:rPr>
              <a:t>世纪中晚期内阁政府议案影响力</a:t>
            </a:r>
            <a:endParaRPr lang="en-US" altLang="zh-CN" b="1" dirty="0">
              <a:latin typeface="黑体" panose="02010609060101010101" pitchFamily="49" charset="-122"/>
              <a:ea typeface="黑体" panose="02010609060101010101" pitchFamily="49" charset="-122"/>
              <a:cs typeface="黑体" panose="02010609060101010101" pitchFamily="49" charset="-122"/>
            </a:endParaRPr>
          </a:p>
          <a:p>
            <a:r>
              <a:rPr lang="zh-CN" altLang="en-US" b="1" dirty="0">
                <a:latin typeface="黑体" panose="02010609060101010101" pitchFamily="49" charset="-122"/>
                <a:ea typeface="黑体" panose="02010609060101010101" pitchFamily="49" charset="-122"/>
                <a:cs typeface="黑体" panose="02010609060101010101" pitchFamily="49" charset="-122"/>
              </a:rPr>
              <a:t>下表为英国政府议案在议会被修正情况统计，材料表明这一时期英国（ </a:t>
            </a:r>
            <a:r>
              <a:rPr lang="zh-CN" altLang="en-US" sz="2400" b="1" dirty="0">
                <a:latin typeface="黑体" panose="02010609060101010101" pitchFamily="49" charset="-122"/>
                <a:ea typeface="黑体" panose="02010609060101010101" pitchFamily="49" charset="-122"/>
                <a:cs typeface="黑体" panose="02010609060101010101" pitchFamily="49" charset="-122"/>
              </a:rPr>
              <a:t>）</a:t>
            </a:r>
          </a:p>
          <a:p>
            <a:endParaRPr lang="zh-CN" altLang="en-US" sz="2400" b="1" dirty="0">
              <a:latin typeface="黑体" panose="02010609060101010101" pitchFamily="49" charset="-122"/>
              <a:ea typeface="黑体" panose="02010609060101010101" pitchFamily="49" charset="-122"/>
              <a:cs typeface="黑体" panose="02010609060101010101" pitchFamily="49" charset="-122"/>
            </a:endParaRPr>
          </a:p>
          <a:p>
            <a:endParaRPr lang="zh-CN" altLang="en-US" sz="2400" b="1" dirty="0">
              <a:latin typeface="黑体" panose="02010609060101010101" pitchFamily="49" charset="-122"/>
              <a:ea typeface="黑体" panose="02010609060101010101" pitchFamily="49" charset="-122"/>
              <a:cs typeface="黑体" panose="02010609060101010101" pitchFamily="49" charset="-122"/>
            </a:endParaRPr>
          </a:p>
          <a:p>
            <a:endParaRPr lang="zh-CN" altLang="en-US" sz="2400" b="1" dirty="0">
              <a:latin typeface="黑体" panose="02010609060101010101" pitchFamily="49" charset="-122"/>
              <a:ea typeface="黑体" panose="02010609060101010101" pitchFamily="49" charset="-122"/>
              <a:cs typeface="黑体" panose="02010609060101010101" pitchFamily="49" charset="-122"/>
            </a:endParaRPr>
          </a:p>
          <a:p>
            <a:endParaRPr lang="zh-CN" altLang="en-US" sz="2400" b="1" dirty="0">
              <a:latin typeface="黑体" panose="02010609060101010101" pitchFamily="49" charset="-122"/>
              <a:ea typeface="黑体" panose="02010609060101010101" pitchFamily="49" charset="-122"/>
              <a:cs typeface="黑体" panose="02010609060101010101" pitchFamily="49" charset="-122"/>
            </a:endParaRPr>
          </a:p>
          <a:p>
            <a:r>
              <a:rPr lang="zh-CN" altLang="en-US" b="1" dirty="0">
                <a:highlight>
                  <a:srgbClr val="FFFF00"/>
                </a:highlight>
                <a:latin typeface="黑体" panose="02010609060101010101" pitchFamily="49" charset="-122"/>
                <a:ea typeface="黑体" panose="02010609060101010101" pitchFamily="49" charset="-122"/>
                <a:cs typeface="黑体" panose="02010609060101010101" pitchFamily="49" charset="-122"/>
              </a:rPr>
              <a:t>   A.内阁对议会的影响力增强   </a:t>
            </a:r>
            <a:r>
              <a:rPr lang="zh-CN" altLang="en-US" b="1" dirty="0">
                <a:latin typeface="黑体" panose="02010609060101010101" pitchFamily="49" charset="-122"/>
                <a:ea typeface="黑体" panose="02010609060101010101" pitchFamily="49" charset="-122"/>
                <a:cs typeface="黑体" panose="02010609060101010101" pitchFamily="49" charset="-122"/>
              </a:rPr>
              <a:t>B.议会上院势力明显衰落</a:t>
            </a:r>
          </a:p>
          <a:p>
            <a:r>
              <a:rPr lang="zh-CN" altLang="en-US" b="1" dirty="0">
                <a:latin typeface="黑体" panose="02010609060101010101" pitchFamily="49" charset="-122"/>
                <a:ea typeface="黑体" panose="02010609060101010101" pitchFamily="49" charset="-122"/>
                <a:cs typeface="黑体" panose="02010609060101010101" pitchFamily="49" charset="-122"/>
              </a:rPr>
              <a:t>   C.分权制衡的原则逐渐丧失   D.统治阶级政策趋于一致</a:t>
            </a:r>
          </a:p>
        </p:txBody>
      </p:sp>
      <p:pic>
        <p:nvPicPr>
          <p:cNvPr id="6" name="图片 5">
            <a:extLst>
              <a:ext uri="{FF2B5EF4-FFF2-40B4-BE49-F238E27FC236}">
                <a16:creationId xmlns:a16="http://schemas.microsoft.com/office/drawing/2014/main" id="{E02CBCE9-E314-4C76-80A7-CA6FA6D8EB8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8000"/>
                    </a14:imgEffect>
                  </a14:imgLayer>
                </a14:imgProps>
              </a:ext>
            </a:extLst>
          </a:blip>
          <a:stretch>
            <a:fillRect/>
          </a:stretch>
        </p:blipFill>
        <p:spPr>
          <a:xfrm>
            <a:off x="1911373" y="2873335"/>
            <a:ext cx="5537835" cy="1386840"/>
          </a:xfrm>
          <a:prstGeom prst="rect">
            <a:avLst/>
          </a:prstGeom>
        </p:spPr>
      </p:pic>
      <p:sp>
        <p:nvSpPr>
          <p:cNvPr id="7" name="矩形 6">
            <a:extLst>
              <a:ext uri="{FF2B5EF4-FFF2-40B4-BE49-F238E27FC236}">
                <a16:creationId xmlns:a16="http://schemas.microsoft.com/office/drawing/2014/main" id="{E4450903-2628-4198-B345-F2E1FEF3DBE8}"/>
              </a:ext>
            </a:extLst>
          </p:cNvPr>
          <p:cNvSpPr/>
          <p:nvPr/>
        </p:nvSpPr>
        <p:spPr>
          <a:xfrm>
            <a:off x="1478855" y="2181761"/>
            <a:ext cx="9018816" cy="3200876"/>
          </a:xfrm>
          <a:prstGeom prst="rect">
            <a:avLst/>
          </a:prstGeom>
          <a:solidFill>
            <a:srgbClr val="FFFF00"/>
          </a:solidFill>
          <a:scene3d>
            <a:camera prst="isometricOffAxis2Left"/>
            <a:lightRig rig="threePt" dir="t"/>
          </a:scene3d>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zh-CN" altLang="en-US"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借题嫁识 </a:t>
            </a:r>
            <a:endParaRPr lang="en-US" altLang="zh-CN" sz="4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en-US" altLang="zh-CN" sz="4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1</a:t>
            </a:r>
            <a:r>
              <a:rPr lang="zh-CN" altLang="en-US" sz="4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、为何改：经济基础 决定上层建筑</a:t>
            </a:r>
            <a:endParaRPr lang="en-US" altLang="zh-CN" sz="4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en-US" altLang="zh-CN"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2</a:t>
            </a:r>
            <a:r>
              <a:rPr lang="zh-CN" altLang="en-US"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、怎样改：满足新兴势力扩大统治基础</a:t>
            </a:r>
            <a:endParaRPr lang="en-US" altLang="zh-CN"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r>
              <a:rPr lang="en-US" altLang="zh-CN"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3.</a:t>
            </a:r>
            <a:r>
              <a:rPr lang="zh-CN" altLang="en-US"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得与失：资产阶级得利；工人贫民失利</a:t>
            </a:r>
            <a:endParaRPr lang="en-US" altLang="zh-CN"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r>
              <a:rPr lang="en-US" altLang="zh-CN"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4.</a:t>
            </a:r>
            <a:r>
              <a:rPr lang="zh-CN" altLang="en-US"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怎么办：改革永无止境，改革持续、渐进</a:t>
            </a:r>
            <a:endParaRPr lang="zh-CN" altLang="en-US" sz="4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3170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C89CC84-1321-4B9E-B715-F1D9010E56AD}"/>
              </a:ext>
            </a:extLst>
          </p:cNvPr>
          <p:cNvSpPr/>
          <p:nvPr/>
        </p:nvSpPr>
        <p:spPr>
          <a:xfrm>
            <a:off x="1776865" y="109717"/>
            <a:ext cx="4534540" cy="1569660"/>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zh-CN" altLang="en-US" sz="2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题中史识 </a:t>
            </a:r>
            <a:endParaRPr lang="en-US" altLang="zh-CN" sz="2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en-US" altLang="zh-CN"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1</a:t>
            </a:r>
            <a:r>
              <a:rPr lang="zh-CN" altLang="en-US"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、为何改：经济基础 决定上层建筑</a:t>
            </a:r>
            <a:endParaRPr lang="en-US" altLang="zh-CN"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en-US" altLang="zh-CN"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2</a:t>
            </a:r>
            <a:r>
              <a:rPr lang="zh-CN" altLang="en-US"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、怎样改：满足新兴势力扩大统治基础</a:t>
            </a:r>
            <a:endParaRPr lang="en-US" altLang="zh-CN"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en-US" altLang="zh-CN"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3.</a:t>
            </a:r>
            <a:r>
              <a:rPr lang="zh-CN" altLang="en-US"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得与失：资产阶级得利；工人贫民失利</a:t>
            </a:r>
            <a:endParaRPr lang="en-US" altLang="zh-CN"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en-US" altLang="zh-CN"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4.</a:t>
            </a:r>
            <a:r>
              <a:rPr lang="zh-CN" altLang="en-US"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怎么办：改革永无止境，改革持续、渐进</a:t>
            </a:r>
          </a:p>
        </p:txBody>
      </p:sp>
      <p:sp>
        <p:nvSpPr>
          <p:cNvPr id="5" name="文本框 4">
            <a:extLst>
              <a:ext uri="{FF2B5EF4-FFF2-40B4-BE49-F238E27FC236}">
                <a16:creationId xmlns:a16="http://schemas.microsoft.com/office/drawing/2014/main" id="{9A8B186F-9D85-4257-9A52-165F18DB9830}"/>
              </a:ext>
            </a:extLst>
          </p:cNvPr>
          <p:cNvSpPr txBox="1"/>
          <p:nvPr/>
        </p:nvSpPr>
        <p:spPr>
          <a:xfrm>
            <a:off x="1703058" y="5157192"/>
            <a:ext cx="4534541" cy="1477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zh-CN" altLang="en-US" b="1" dirty="0">
                <a:solidFill>
                  <a:srgbClr val="333333"/>
                </a:solidFill>
                <a:highlight>
                  <a:srgbClr val="FFFF00"/>
                </a:highlight>
                <a:latin typeface="Microsoft YaHei" panose="020B0503020204020204" pitchFamily="34" charset="-122"/>
                <a:ea typeface="Microsoft YaHei" panose="020B0503020204020204" pitchFamily="34" charset="-122"/>
              </a:rPr>
              <a:t>三次议会改革实质</a:t>
            </a:r>
            <a:r>
              <a:rPr lang="zh-CN" altLang="en-US" b="1" dirty="0">
                <a:solidFill>
                  <a:srgbClr val="333333"/>
                </a:solidFill>
                <a:latin typeface="Microsoft YaHei" panose="020B0503020204020204" pitchFamily="34" charset="-122"/>
                <a:ea typeface="Microsoft YaHei" panose="020B0503020204020204" pitchFamily="34" charset="-122"/>
              </a:rPr>
              <a:t>：</a:t>
            </a:r>
            <a:endParaRPr lang="en-US" altLang="zh-CN" b="1" dirty="0">
              <a:solidFill>
                <a:srgbClr val="333333"/>
              </a:solidFill>
              <a:latin typeface="Microsoft YaHei" panose="020B0503020204020204" pitchFamily="34" charset="-122"/>
              <a:ea typeface="Microsoft YaHei" panose="020B0503020204020204" pitchFamily="34" charset="-122"/>
            </a:endParaRPr>
          </a:p>
          <a:p>
            <a:r>
              <a:rPr lang="zh-CN" altLang="en-US" b="1" dirty="0">
                <a:solidFill>
                  <a:srgbClr val="333333"/>
                </a:solidFill>
                <a:latin typeface="Microsoft YaHei" panose="020B0503020204020204" pitchFamily="34" charset="-122"/>
                <a:ea typeface="Microsoft YaHei" panose="020B0503020204020204" pitchFamily="34" charset="-122"/>
              </a:rPr>
              <a:t>议会改革是渐进式的改革，是明智的旧势力向新势力妥协的产物，也是新兴的资产阶级逐渐的掌握国家政权对国家政治进行改良的行动。</a:t>
            </a:r>
            <a:endParaRPr lang="zh-CN" altLang="en-US" b="1" dirty="0"/>
          </a:p>
        </p:txBody>
      </p:sp>
      <p:graphicFrame>
        <p:nvGraphicFramePr>
          <p:cNvPr id="6" name="表格 5">
            <a:extLst>
              <a:ext uri="{FF2B5EF4-FFF2-40B4-BE49-F238E27FC236}">
                <a16:creationId xmlns:a16="http://schemas.microsoft.com/office/drawing/2014/main" id="{A2B53EA0-B6B2-415B-888D-D906DA83B1FE}"/>
              </a:ext>
            </a:extLst>
          </p:cNvPr>
          <p:cNvGraphicFramePr>
            <a:graphicFrameLocks noGrp="1"/>
          </p:cNvGraphicFramePr>
          <p:nvPr/>
        </p:nvGraphicFramePr>
        <p:xfrm>
          <a:off x="6456040" y="557381"/>
          <a:ext cx="4139480" cy="6204903"/>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2026976">
                  <a:extLst>
                    <a:ext uri="{9D8B030D-6E8A-4147-A177-3AD203B41FA5}">
                      <a16:colId xmlns:a16="http://schemas.microsoft.com/office/drawing/2014/main" val="3980350396"/>
                    </a:ext>
                  </a:extLst>
                </a:gridCol>
                <a:gridCol w="2112504">
                  <a:extLst>
                    <a:ext uri="{9D8B030D-6E8A-4147-A177-3AD203B41FA5}">
                      <a16:colId xmlns:a16="http://schemas.microsoft.com/office/drawing/2014/main" val="241084470"/>
                    </a:ext>
                  </a:extLst>
                </a:gridCol>
              </a:tblGrid>
              <a:tr h="6204903">
                <a:tc>
                  <a:txBody>
                    <a:bodyPr/>
                    <a:lstStyle/>
                    <a:p>
                      <a:pPr algn="l" fontAlgn="ctr">
                        <a:lnSpc>
                          <a:spcPct val="150000"/>
                        </a:lnSpc>
                      </a:pPr>
                      <a:r>
                        <a:rPr lang="zh-CN" sz="1400" kern="100" dirty="0">
                          <a:solidFill>
                            <a:srgbClr val="0000FF"/>
                          </a:solidFill>
                          <a:effectLst/>
                          <a:latin typeface="微软雅黑" panose="020B0503020204020204" pitchFamily="34" charset="-122"/>
                          <a:ea typeface="微软雅黑" panose="020B0503020204020204" pitchFamily="34" charset="-122"/>
                        </a:rPr>
                        <a:t>英国政治制度史大事记（部分）</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1215</a:t>
                      </a:r>
                      <a:r>
                        <a:rPr lang="zh-CN" sz="1400" kern="100" dirty="0">
                          <a:solidFill>
                            <a:srgbClr val="0000FF"/>
                          </a:solidFill>
                          <a:effectLst/>
                          <a:latin typeface="微软雅黑" panose="020B0503020204020204" pitchFamily="34" charset="-122"/>
                          <a:ea typeface="微软雅黑" panose="020B0503020204020204" pitchFamily="34" charset="-122"/>
                        </a:rPr>
                        <a:t>年 《大宪章》限制王权，保障贵族特权，保护部分骑士与市民的利益</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1265</a:t>
                      </a:r>
                      <a:r>
                        <a:rPr lang="zh-CN" sz="1400" kern="100" dirty="0">
                          <a:solidFill>
                            <a:srgbClr val="0000FF"/>
                          </a:solidFill>
                          <a:effectLst/>
                          <a:latin typeface="微软雅黑" panose="020B0503020204020204" pitchFamily="34" charset="-122"/>
                          <a:ea typeface="微软雅黑" panose="020B0503020204020204" pitchFamily="34" charset="-122"/>
                        </a:rPr>
                        <a:t>年 孟福尔议会召开。英国议会产生的标志</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1628</a:t>
                      </a:r>
                      <a:r>
                        <a:rPr lang="zh-CN" sz="1400" kern="100" dirty="0">
                          <a:solidFill>
                            <a:srgbClr val="0000FF"/>
                          </a:solidFill>
                          <a:effectLst/>
                          <a:latin typeface="微软雅黑" panose="020B0503020204020204" pitchFamily="34" charset="-122"/>
                          <a:ea typeface="微软雅黑" panose="020B0503020204020204" pitchFamily="34" charset="-122"/>
                        </a:rPr>
                        <a:t>年 《权利请愿书》</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1689</a:t>
                      </a:r>
                      <a:r>
                        <a:rPr lang="zh-CN" sz="1400" kern="100" dirty="0">
                          <a:solidFill>
                            <a:srgbClr val="0000FF"/>
                          </a:solidFill>
                          <a:effectLst/>
                          <a:latin typeface="微软雅黑" panose="020B0503020204020204" pitchFamily="34" charset="-122"/>
                          <a:ea typeface="微软雅黑" panose="020B0503020204020204" pitchFamily="34" charset="-122"/>
                        </a:rPr>
                        <a:t>年 《权利法案》</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1701</a:t>
                      </a:r>
                      <a:r>
                        <a:rPr lang="zh-CN" sz="1400" kern="100" dirty="0">
                          <a:solidFill>
                            <a:srgbClr val="0000FF"/>
                          </a:solidFill>
                          <a:effectLst/>
                          <a:latin typeface="微软雅黑" panose="020B0503020204020204" pitchFamily="34" charset="-122"/>
                          <a:ea typeface="微软雅黑" panose="020B0503020204020204" pitchFamily="34" charset="-122"/>
                        </a:rPr>
                        <a:t>年 《王位继承法》</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1721</a:t>
                      </a:r>
                      <a:r>
                        <a:rPr lang="zh-CN" sz="1400" kern="100" dirty="0">
                          <a:solidFill>
                            <a:srgbClr val="0000FF"/>
                          </a:solidFill>
                          <a:effectLst/>
                          <a:latin typeface="微软雅黑" panose="020B0503020204020204" pitchFamily="34" charset="-122"/>
                          <a:ea typeface="微软雅黑" panose="020B0503020204020204" pitchFamily="34" charset="-122"/>
                        </a:rPr>
                        <a:t>年 沃波尔主持内阁会议，开创了多数党领袖组阁的先例</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1747</a:t>
                      </a:r>
                      <a:r>
                        <a:rPr lang="zh-CN" sz="1400" kern="100" dirty="0">
                          <a:solidFill>
                            <a:srgbClr val="0000FF"/>
                          </a:solidFill>
                          <a:effectLst/>
                          <a:latin typeface="微软雅黑" panose="020B0503020204020204" pitchFamily="34" charset="-122"/>
                          <a:ea typeface="微软雅黑" panose="020B0503020204020204" pitchFamily="34" charset="-122"/>
                        </a:rPr>
                        <a:t>年 君主不再行使立法否决权</a:t>
                      </a:r>
                    </a:p>
                  </a:txBody>
                  <a:tcPr marL="68580" marR="68580" marT="47625" marB="47625">
                    <a:blipFill>
                      <a:blip r:embed="rId2"/>
                      <a:tile tx="0" ty="0" sx="100000" sy="100000" flip="none" algn="tl"/>
                    </a:blipFill>
                  </a:tcPr>
                </a:tc>
                <a:tc>
                  <a:txBody>
                    <a:bodyPr/>
                    <a:lstStyle/>
                    <a:p>
                      <a:pPr algn="l" fontAlgn="ctr">
                        <a:lnSpc>
                          <a:spcPct val="150000"/>
                        </a:lnSpc>
                      </a:pPr>
                      <a:r>
                        <a:rPr lang="en-US" sz="1400" kern="100" dirty="0">
                          <a:solidFill>
                            <a:srgbClr val="0000FF"/>
                          </a:solidFill>
                          <a:effectLst/>
                          <a:latin typeface="微软雅黑" panose="020B0503020204020204" pitchFamily="34" charset="-122"/>
                          <a:ea typeface="微软雅黑" panose="020B0503020204020204" pitchFamily="34" charset="-122"/>
                        </a:rPr>
                        <a:t>1832</a:t>
                      </a:r>
                      <a:r>
                        <a:rPr lang="zh-CN" sz="1400" kern="100" dirty="0">
                          <a:solidFill>
                            <a:srgbClr val="0000FF"/>
                          </a:solidFill>
                          <a:effectLst/>
                          <a:latin typeface="微软雅黑" panose="020B0503020204020204" pitchFamily="34" charset="-122"/>
                          <a:ea typeface="微软雅黑" panose="020B0503020204020204" pitchFamily="34" charset="-122"/>
                        </a:rPr>
                        <a:t>年 《议会改革法案》</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19</a:t>
                      </a:r>
                      <a:r>
                        <a:rPr lang="zh-CN" sz="1400" kern="100" dirty="0">
                          <a:solidFill>
                            <a:srgbClr val="0000FF"/>
                          </a:solidFill>
                          <a:effectLst/>
                          <a:latin typeface="微软雅黑" panose="020B0503020204020204" pitchFamily="34" charset="-122"/>
                          <a:ea typeface="微软雅黑" panose="020B0503020204020204" pitchFamily="34" charset="-122"/>
                        </a:rPr>
                        <a:t>世纪</a:t>
                      </a:r>
                      <a:r>
                        <a:rPr lang="en-US" sz="1400" kern="100" dirty="0">
                          <a:solidFill>
                            <a:srgbClr val="0000FF"/>
                          </a:solidFill>
                          <a:effectLst/>
                          <a:latin typeface="微软雅黑" panose="020B0503020204020204" pitchFamily="34" charset="-122"/>
                          <a:ea typeface="微软雅黑" panose="020B0503020204020204" pitchFamily="34" charset="-122"/>
                        </a:rPr>
                        <a:t>50</a:t>
                      </a:r>
                      <a:r>
                        <a:rPr lang="zh-CN" sz="1400" kern="100" dirty="0">
                          <a:solidFill>
                            <a:srgbClr val="0000FF"/>
                          </a:solidFill>
                          <a:effectLst/>
                          <a:latin typeface="微软雅黑" panose="020B0503020204020204" pitchFamily="34" charset="-122"/>
                          <a:ea typeface="微软雅黑" panose="020B0503020204020204" pitchFamily="34" charset="-122"/>
                        </a:rPr>
                        <a:t>年代 责任内阁制趋于完备</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19</a:t>
                      </a:r>
                      <a:r>
                        <a:rPr lang="zh-CN" sz="1400" kern="100" dirty="0">
                          <a:solidFill>
                            <a:srgbClr val="0000FF"/>
                          </a:solidFill>
                          <a:effectLst/>
                          <a:latin typeface="微软雅黑" panose="020B0503020204020204" pitchFamily="34" charset="-122"/>
                          <a:ea typeface="微软雅黑" panose="020B0503020204020204" pitchFamily="34" charset="-122"/>
                        </a:rPr>
                        <a:t>世纪中叶 两党制度形成</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1867</a:t>
                      </a:r>
                      <a:r>
                        <a:rPr lang="zh-CN" sz="1400" kern="100" dirty="0">
                          <a:solidFill>
                            <a:srgbClr val="0000FF"/>
                          </a:solidFill>
                          <a:effectLst/>
                          <a:latin typeface="微软雅黑" panose="020B0503020204020204" pitchFamily="34" charset="-122"/>
                          <a:ea typeface="微软雅黑" panose="020B0503020204020204" pitchFamily="34" charset="-122"/>
                        </a:rPr>
                        <a:t>年 第二次议会改革</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19</a:t>
                      </a:r>
                      <a:r>
                        <a:rPr lang="zh-CN" sz="1400" kern="100" dirty="0">
                          <a:solidFill>
                            <a:srgbClr val="0000FF"/>
                          </a:solidFill>
                          <a:effectLst/>
                          <a:latin typeface="微软雅黑" panose="020B0503020204020204" pitchFamily="34" charset="-122"/>
                          <a:ea typeface="微软雅黑" panose="020B0503020204020204" pitchFamily="34" charset="-122"/>
                        </a:rPr>
                        <a:t>世纪晚期 内阁权力膨胀，人称议会</a:t>
                      </a:r>
                      <a:r>
                        <a:rPr lang="en-US" sz="1400" kern="100" dirty="0">
                          <a:solidFill>
                            <a:srgbClr val="0000FF"/>
                          </a:solidFill>
                          <a:effectLst/>
                          <a:latin typeface="微软雅黑" panose="020B0503020204020204" pitchFamily="34" charset="-122"/>
                          <a:ea typeface="微软雅黑" panose="020B0503020204020204" pitchFamily="34" charset="-122"/>
                        </a:rPr>
                        <a:t>“</a:t>
                      </a:r>
                      <a:r>
                        <a:rPr lang="zh-CN" sz="1400" kern="100" dirty="0">
                          <a:solidFill>
                            <a:srgbClr val="0000FF"/>
                          </a:solidFill>
                          <a:effectLst/>
                          <a:latin typeface="微软雅黑" panose="020B0503020204020204" pitchFamily="34" charset="-122"/>
                          <a:ea typeface="微软雅黑" panose="020B0503020204020204" pitchFamily="34" charset="-122"/>
                        </a:rPr>
                        <a:t>第三院</a:t>
                      </a:r>
                      <a:r>
                        <a:rPr lang="en-US" sz="1400" kern="100" dirty="0">
                          <a:solidFill>
                            <a:srgbClr val="0000FF"/>
                          </a:solidFill>
                          <a:effectLst/>
                          <a:latin typeface="微软雅黑" panose="020B0503020204020204" pitchFamily="34" charset="-122"/>
                          <a:ea typeface="微软雅黑" panose="020B0503020204020204" pitchFamily="34" charset="-122"/>
                        </a:rPr>
                        <a:t>”</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1884</a:t>
                      </a:r>
                      <a:r>
                        <a:rPr lang="zh-CN" sz="1400" kern="100" dirty="0">
                          <a:solidFill>
                            <a:srgbClr val="0000FF"/>
                          </a:solidFill>
                          <a:effectLst/>
                          <a:latin typeface="微软雅黑" panose="020B0503020204020204" pitchFamily="34" charset="-122"/>
                          <a:ea typeface="微软雅黑" panose="020B0503020204020204" pitchFamily="34" charset="-122"/>
                        </a:rPr>
                        <a:t>年 第三次议会改革</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1911</a:t>
                      </a:r>
                      <a:r>
                        <a:rPr lang="zh-CN" sz="1400" kern="100" dirty="0">
                          <a:solidFill>
                            <a:srgbClr val="0000FF"/>
                          </a:solidFill>
                          <a:effectLst/>
                          <a:latin typeface="微软雅黑" panose="020B0503020204020204" pitchFamily="34" charset="-122"/>
                          <a:ea typeface="微软雅黑" panose="020B0503020204020204" pitchFamily="34" charset="-122"/>
                        </a:rPr>
                        <a:t>年 《阿斯奎斯法案》，上院权力进一步削弱</a:t>
                      </a:r>
                      <a:br>
                        <a:rPr lang="en-US" sz="1400" kern="100" dirty="0">
                          <a:solidFill>
                            <a:srgbClr val="0000FF"/>
                          </a:solidFill>
                          <a:effectLst/>
                          <a:latin typeface="微软雅黑" panose="020B0503020204020204" pitchFamily="34" charset="-122"/>
                          <a:ea typeface="微软雅黑" panose="020B0503020204020204" pitchFamily="34" charset="-122"/>
                        </a:rPr>
                      </a:br>
                      <a:r>
                        <a:rPr lang="en-US" sz="1400" kern="100" dirty="0">
                          <a:solidFill>
                            <a:srgbClr val="0000FF"/>
                          </a:solidFill>
                          <a:effectLst/>
                          <a:latin typeface="微软雅黑" panose="020B0503020204020204" pitchFamily="34" charset="-122"/>
                          <a:ea typeface="微软雅黑" panose="020B0503020204020204" pitchFamily="34" charset="-122"/>
                        </a:rPr>
                        <a:t>1948</a:t>
                      </a:r>
                      <a:r>
                        <a:rPr lang="zh-CN" sz="1400" kern="100" dirty="0">
                          <a:solidFill>
                            <a:srgbClr val="0000FF"/>
                          </a:solidFill>
                          <a:effectLst/>
                          <a:latin typeface="微软雅黑" panose="020B0503020204020204" pitchFamily="34" charset="-122"/>
                          <a:ea typeface="微软雅黑" panose="020B0503020204020204" pitchFamily="34" charset="-122"/>
                        </a:rPr>
                        <a:t>年 议会通过《人民代表法案》，确立</a:t>
                      </a:r>
                      <a:r>
                        <a:rPr lang="en-US" sz="1400" kern="100" dirty="0">
                          <a:solidFill>
                            <a:srgbClr val="0000FF"/>
                          </a:solidFill>
                          <a:effectLst/>
                          <a:latin typeface="微软雅黑" panose="020B0503020204020204" pitchFamily="34" charset="-122"/>
                          <a:ea typeface="微软雅黑" panose="020B0503020204020204" pitchFamily="34" charset="-122"/>
                        </a:rPr>
                        <a:t>“</a:t>
                      </a:r>
                      <a:r>
                        <a:rPr lang="zh-CN" sz="1400" kern="100" dirty="0">
                          <a:solidFill>
                            <a:srgbClr val="0000FF"/>
                          </a:solidFill>
                          <a:effectLst/>
                          <a:latin typeface="微软雅黑" panose="020B0503020204020204" pitchFamily="34" charset="-122"/>
                          <a:ea typeface="微软雅黑" panose="020B0503020204020204" pitchFamily="34" charset="-122"/>
                        </a:rPr>
                        <a:t>一人一票</a:t>
                      </a:r>
                      <a:r>
                        <a:rPr lang="en-US" sz="1400" kern="100" dirty="0">
                          <a:solidFill>
                            <a:srgbClr val="0000FF"/>
                          </a:solidFill>
                          <a:effectLst/>
                          <a:latin typeface="微软雅黑" panose="020B0503020204020204" pitchFamily="34" charset="-122"/>
                          <a:ea typeface="微软雅黑" panose="020B0503020204020204" pitchFamily="34" charset="-122"/>
                        </a:rPr>
                        <a:t>”</a:t>
                      </a:r>
                      <a:r>
                        <a:rPr lang="zh-CN" sz="1400" kern="100" dirty="0">
                          <a:solidFill>
                            <a:srgbClr val="0000FF"/>
                          </a:solidFill>
                          <a:effectLst/>
                          <a:latin typeface="微软雅黑" panose="020B0503020204020204" pitchFamily="34" charset="-122"/>
                          <a:ea typeface="微软雅黑" panose="020B0503020204020204" pitchFamily="34" charset="-122"/>
                        </a:rPr>
                        <a:t>制度</a:t>
                      </a:r>
                      <a:br>
                        <a:rPr lang="en-US" sz="1400" kern="100" dirty="0">
                          <a:solidFill>
                            <a:srgbClr val="0000FF"/>
                          </a:solidFill>
                          <a:effectLst/>
                          <a:latin typeface="微软雅黑" panose="020B0503020204020204" pitchFamily="34" charset="-122"/>
                          <a:ea typeface="微软雅黑" panose="020B0503020204020204" pitchFamily="34" charset="-122"/>
                        </a:rPr>
                      </a:br>
                      <a:endParaRPr lang="zh-CN" sz="1400" kern="100" dirty="0">
                        <a:solidFill>
                          <a:srgbClr val="0000FF"/>
                        </a:solidFill>
                        <a:effectLst/>
                        <a:latin typeface="微软雅黑" panose="020B0503020204020204" pitchFamily="34" charset="-122"/>
                        <a:ea typeface="微软雅黑" panose="020B0503020204020204" pitchFamily="34" charset="-122"/>
                      </a:endParaRPr>
                    </a:p>
                  </a:txBody>
                  <a:tcPr marL="68580" marR="68580" marT="47625" marB="47625">
                    <a:blipFill>
                      <a:blip r:embed="rId2"/>
                      <a:tile tx="0" ty="0" sx="100000" sy="100000" flip="none" algn="tl"/>
                    </a:blipFill>
                  </a:tcPr>
                </a:tc>
                <a:extLst>
                  <a:ext uri="{0D108BD9-81ED-4DB2-BD59-A6C34878D82A}">
                    <a16:rowId xmlns:a16="http://schemas.microsoft.com/office/drawing/2014/main" val="1843819524"/>
                  </a:ext>
                </a:extLst>
              </a:tr>
            </a:tbl>
          </a:graphicData>
        </a:graphic>
      </p:graphicFrame>
      <p:sp>
        <p:nvSpPr>
          <p:cNvPr id="7" name="矩形 6">
            <a:extLst>
              <a:ext uri="{FF2B5EF4-FFF2-40B4-BE49-F238E27FC236}">
                <a16:creationId xmlns:a16="http://schemas.microsoft.com/office/drawing/2014/main" id="{008D17D0-E6A2-4369-9FED-2EDDA3DE8D02}"/>
              </a:ext>
            </a:extLst>
          </p:cNvPr>
          <p:cNvSpPr/>
          <p:nvPr/>
        </p:nvSpPr>
        <p:spPr>
          <a:xfrm>
            <a:off x="1738979" y="2598002"/>
            <a:ext cx="4462696" cy="2123658"/>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zh-CN" altLang="en-US" sz="36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史论求证 </a:t>
            </a:r>
            <a:endParaRPr lang="en-US" altLang="zh-CN" sz="2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r>
              <a:rPr lang="en-US" altLang="zh-CN" sz="2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1</a:t>
            </a:r>
            <a:r>
              <a:rPr lang="zh-CN" altLang="en-US" sz="2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、工业革命</a:t>
            </a:r>
            <a:r>
              <a:rPr lang="en-US" altLang="zh-CN" sz="2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a:t>
            </a:r>
            <a:r>
              <a:rPr lang="en-US" altLang="zh-CN" sz="2400" b="1" dirty="0">
                <a:ln w="0">
                  <a:solidFill>
                    <a:srgbClr val="FF0000"/>
                  </a:solidFill>
                </a:ln>
                <a:solidFill>
                  <a:srgbClr val="0000F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1832</a:t>
            </a:r>
            <a:r>
              <a:rPr lang="zh-CN" altLang="en-US" sz="2400" b="1" dirty="0">
                <a:ln w="0">
                  <a:solidFill>
                    <a:srgbClr val="FF0000"/>
                  </a:solidFill>
                </a:ln>
                <a:solidFill>
                  <a:srgbClr val="0000F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议会改革</a:t>
            </a:r>
            <a:endParaRPr lang="en-US" altLang="zh-CN" sz="2400" b="1" dirty="0">
              <a:ln w="0">
                <a:solidFill>
                  <a:srgbClr val="FF0000"/>
                </a:solidFill>
              </a:ln>
              <a:solidFill>
                <a:srgbClr val="0000F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r>
              <a:rPr lang="en-US" altLang="zh-CN" sz="2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2</a:t>
            </a:r>
            <a:r>
              <a:rPr lang="zh-CN" altLang="en-US" sz="2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、完成工业革命</a:t>
            </a:r>
            <a:r>
              <a:rPr lang="en-US" altLang="zh-CN" sz="2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a:t>
            </a:r>
            <a:r>
              <a:rPr lang="en-US" altLang="zh-CN" sz="2400" b="1" dirty="0">
                <a:ln w="0">
                  <a:solidFill>
                    <a:srgbClr val="FF0000"/>
                  </a:solidFill>
                </a:ln>
                <a:solidFill>
                  <a:srgbClr val="0000F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1867</a:t>
            </a:r>
            <a:r>
              <a:rPr lang="zh-CN" altLang="en-US" sz="2400" b="1" dirty="0">
                <a:ln w="0">
                  <a:solidFill>
                    <a:srgbClr val="FF0000"/>
                  </a:solidFill>
                </a:ln>
                <a:solidFill>
                  <a:srgbClr val="0000F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议会改革</a:t>
            </a:r>
            <a:endParaRPr lang="en-US" altLang="zh-CN" sz="2000" b="1" dirty="0">
              <a:ln w="0">
                <a:solidFill>
                  <a:srgbClr val="FF0000"/>
                </a:solidFill>
              </a:ln>
              <a:solidFill>
                <a:srgbClr val="0000F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r>
              <a:rPr lang="en-US" altLang="zh-CN" sz="2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3.</a:t>
            </a:r>
            <a:r>
              <a:rPr lang="zh-CN" altLang="en-US" sz="2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第二次工业革命</a:t>
            </a:r>
            <a:r>
              <a:rPr lang="en-US" altLang="zh-CN" sz="2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a:t>
            </a:r>
            <a:r>
              <a:rPr lang="en-US" altLang="zh-CN" sz="2400" b="1" dirty="0">
                <a:ln w="0">
                  <a:solidFill>
                    <a:srgbClr val="FF0000"/>
                  </a:solidFill>
                </a:ln>
                <a:solidFill>
                  <a:srgbClr val="0000F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1884</a:t>
            </a:r>
            <a:r>
              <a:rPr lang="zh-CN" altLang="en-US" sz="2400" b="1" dirty="0">
                <a:ln w="0">
                  <a:solidFill>
                    <a:srgbClr val="FF0000"/>
                  </a:solidFill>
                </a:ln>
                <a:solidFill>
                  <a:srgbClr val="0000F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议会改革</a:t>
            </a:r>
            <a:endParaRPr lang="en-US" altLang="zh-CN" sz="2000" b="1" dirty="0">
              <a:ln w="0">
                <a:solidFill>
                  <a:srgbClr val="FF0000"/>
                </a:solidFill>
              </a:ln>
              <a:solidFill>
                <a:srgbClr val="0000F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r>
              <a:rPr lang="en-US" altLang="zh-CN" sz="2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4.19</a:t>
            </a:r>
            <a:r>
              <a:rPr lang="zh-CN" altLang="en-US" sz="2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世纪末垄断过渡</a:t>
            </a:r>
            <a:r>
              <a:rPr lang="en-US" altLang="zh-CN" sz="20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a:t>
            </a:r>
            <a:r>
              <a:rPr lang="zh-CN" altLang="en-US" sz="2400" b="1" dirty="0">
                <a:ln w="0">
                  <a:solidFill>
                    <a:srgbClr val="FF0000"/>
                  </a:solidFill>
                </a:ln>
                <a:solidFill>
                  <a:srgbClr val="0000FF"/>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内阁专横</a:t>
            </a:r>
          </a:p>
        </p:txBody>
      </p:sp>
      <p:sp>
        <p:nvSpPr>
          <p:cNvPr id="8" name="文本框 7">
            <a:extLst>
              <a:ext uri="{FF2B5EF4-FFF2-40B4-BE49-F238E27FC236}">
                <a16:creationId xmlns:a16="http://schemas.microsoft.com/office/drawing/2014/main" id="{78425601-6C58-481E-ACEF-D87E2A756809}"/>
              </a:ext>
            </a:extLst>
          </p:cNvPr>
          <p:cNvSpPr txBox="1"/>
          <p:nvPr/>
        </p:nvSpPr>
        <p:spPr>
          <a:xfrm>
            <a:off x="6528050" y="95716"/>
            <a:ext cx="381642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英国政治制度大事记</a:t>
            </a:r>
          </a:p>
        </p:txBody>
      </p:sp>
      <p:sp>
        <p:nvSpPr>
          <p:cNvPr id="9" name="箭头: 下 8">
            <a:extLst>
              <a:ext uri="{FF2B5EF4-FFF2-40B4-BE49-F238E27FC236}">
                <a16:creationId xmlns:a16="http://schemas.microsoft.com/office/drawing/2014/main" id="{A29A971D-43DB-44FB-8136-51F7BA70D969}"/>
              </a:ext>
            </a:extLst>
          </p:cNvPr>
          <p:cNvSpPr/>
          <p:nvPr/>
        </p:nvSpPr>
        <p:spPr>
          <a:xfrm>
            <a:off x="3287689" y="1780158"/>
            <a:ext cx="1117561" cy="8178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燕尾形 9">
            <a:extLst>
              <a:ext uri="{FF2B5EF4-FFF2-40B4-BE49-F238E27FC236}">
                <a16:creationId xmlns:a16="http://schemas.microsoft.com/office/drawing/2014/main" id="{B0306B8E-EDB1-4982-9A65-45519C406E17}"/>
              </a:ext>
            </a:extLst>
          </p:cNvPr>
          <p:cNvSpPr/>
          <p:nvPr/>
        </p:nvSpPr>
        <p:spPr>
          <a:xfrm>
            <a:off x="4943872" y="1679378"/>
            <a:ext cx="1512168" cy="91862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7994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2">
            <a:extLst>
              <a:ext uri="{FF2B5EF4-FFF2-40B4-BE49-F238E27FC236}">
                <a16:creationId xmlns:a16="http://schemas.microsoft.com/office/drawing/2014/main" id="{A66F2DB4-7C34-401B-9222-64A39CC38DFD}"/>
              </a:ext>
            </a:extLst>
          </p:cNvPr>
          <p:cNvSpPr txBox="1"/>
          <p:nvPr/>
        </p:nvSpPr>
        <p:spPr>
          <a:xfrm>
            <a:off x="1776412" y="1623333"/>
            <a:ext cx="8712076" cy="461665"/>
          </a:xfrm>
          <a:prstGeom prst="rect">
            <a:avLst/>
          </a:prstGeom>
          <a:solidFill>
            <a:srgbClr val="92D050"/>
          </a:solidFill>
          <a:ln w="9525">
            <a:solidFill>
              <a:srgbClr val="0000FF"/>
            </a:solidFill>
          </a:ln>
        </p:spPr>
        <p:txBody>
          <a:bodyPr vert="horz" wrap="square" anchor="t">
            <a:spAutoFit/>
          </a:bodyPr>
          <a:lstStyle/>
          <a:p>
            <a:pPr fontAlgn="auto"/>
            <a:r>
              <a:rPr lang="en-US" altLang="zh-CN" sz="2400" b="1" noProof="1">
                <a:latin typeface="华文中宋" panose="02010600040101010101" charset="-122"/>
                <a:ea typeface="华文中宋" panose="02010600040101010101" charset="-122"/>
                <a:cs typeface="+mn-ea"/>
                <a:sym typeface="Arial" panose="020B0604020202020204" pitchFamily="34" charset="0"/>
              </a:rPr>
              <a:t>②</a:t>
            </a:r>
            <a:r>
              <a:rPr lang="en-US" altLang="zh-CN" sz="2400" b="1" noProof="1">
                <a:latin typeface="宋体" panose="02010600030101010101" pitchFamily="2" charset="-122"/>
                <a:ea typeface="微软雅黑" panose="020B0503020204020204" charset="-122"/>
                <a:cs typeface="+mn-ea"/>
                <a:sym typeface="Arial" panose="020B0604020202020204" pitchFamily="34" charset="0"/>
              </a:rPr>
              <a:t>1867</a:t>
            </a:r>
            <a:r>
              <a:rPr lang="zh-CN" altLang="en-US" sz="2400" b="1" noProof="1">
                <a:latin typeface="华文中宋" panose="02010600040101010101" charset="-122"/>
                <a:ea typeface="华文中宋" panose="02010600040101010101" charset="-122"/>
                <a:cs typeface="+mn-ea"/>
                <a:sym typeface="Arial" panose="020B0604020202020204" pitchFamily="34" charset="0"/>
              </a:rPr>
              <a:t>年议会改革—资产阶级获得 治理权；部分工人获选举权</a:t>
            </a:r>
            <a:endParaRPr lang="zh-CN" altLang="en-US" sz="2400" b="1" noProof="1">
              <a:latin typeface="华文中宋" panose="02010600040101010101" charset="-122"/>
              <a:ea typeface="华文中宋" panose="02010600040101010101" charset="-122"/>
              <a:sym typeface="Arial" panose="020B0604020202020204" pitchFamily="34" charset="0"/>
            </a:endParaRPr>
          </a:p>
        </p:txBody>
      </p:sp>
      <p:sp>
        <p:nvSpPr>
          <p:cNvPr id="4" name="Text Box 23">
            <a:extLst>
              <a:ext uri="{FF2B5EF4-FFF2-40B4-BE49-F238E27FC236}">
                <a16:creationId xmlns:a16="http://schemas.microsoft.com/office/drawing/2014/main" id="{AE10DF17-D7F1-4E21-9955-7EEFC695E358}"/>
              </a:ext>
            </a:extLst>
          </p:cNvPr>
          <p:cNvSpPr txBox="1"/>
          <p:nvPr/>
        </p:nvSpPr>
        <p:spPr>
          <a:xfrm>
            <a:off x="1776412" y="1120628"/>
            <a:ext cx="8712076" cy="461665"/>
          </a:xfrm>
          <a:prstGeom prst="rect">
            <a:avLst/>
          </a:prstGeom>
          <a:solidFill>
            <a:srgbClr val="92D050"/>
          </a:solidFill>
          <a:ln w="9525">
            <a:solidFill>
              <a:srgbClr val="0000FF"/>
            </a:solidFill>
          </a:ln>
        </p:spPr>
        <p:txBody>
          <a:bodyPr vert="horz" wrap="square" anchor="t">
            <a:spAutoFit/>
          </a:bodyPr>
          <a:lstStyle/>
          <a:p>
            <a:pPr algn="just" fontAlgn="auto"/>
            <a:r>
              <a:rPr lang="en-US" altLang="zh-CN" sz="2400" b="1" noProof="1">
                <a:latin typeface="华文中宋" panose="02010600040101010101" charset="-122"/>
                <a:ea typeface="华文中宋" panose="02010600040101010101" charset="-122"/>
                <a:cs typeface="+mn-ea"/>
              </a:rPr>
              <a:t>①</a:t>
            </a:r>
            <a:r>
              <a:rPr lang="en-US" altLang="zh-CN" sz="2400" b="1" noProof="1">
                <a:latin typeface="宋体" panose="02010600030101010101" pitchFamily="2" charset="-122"/>
                <a:ea typeface="微软雅黑" panose="020B0503020204020204" charset="-122"/>
                <a:cs typeface="+mn-ea"/>
              </a:rPr>
              <a:t>1832</a:t>
            </a:r>
            <a:r>
              <a:rPr lang="zh-CN" altLang="en-US" sz="2400" b="1" noProof="1">
                <a:latin typeface="华文中宋" panose="02010600040101010101" charset="-122"/>
                <a:ea typeface="华文中宋" panose="02010600040101010101" charset="-122"/>
                <a:cs typeface="+mn-ea"/>
              </a:rPr>
              <a:t>年议会改革—工业资产阶级获得 参政席；工人贫民受限</a:t>
            </a:r>
            <a:endParaRPr lang="zh-CN" altLang="en-US" sz="2400" b="1" noProof="1">
              <a:latin typeface="华文中宋" panose="02010600040101010101" charset="-122"/>
              <a:ea typeface="华文中宋" panose="02010600040101010101" charset="-122"/>
            </a:endParaRPr>
          </a:p>
        </p:txBody>
      </p:sp>
      <p:sp>
        <p:nvSpPr>
          <p:cNvPr id="5" name="Text Box 24">
            <a:extLst>
              <a:ext uri="{FF2B5EF4-FFF2-40B4-BE49-F238E27FC236}">
                <a16:creationId xmlns:a16="http://schemas.microsoft.com/office/drawing/2014/main" id="{C8036EA4-BD3F-4905-BCB6-E6208448480A}"/>
              </a:ext>
            </a:extLst>
          </p:cNvPr>
          <p:cNvSpPr txBox="1"/>
          <p:nvPr/>
        </p:nvSpPr>
        <p:spPr>
          <a:xfrm>
            <a:off x="1776412" y="2173662"/>
            <a:ext cx="8712076" cy="460375"/>
          </a:xfrm>
          <a:prstGeom prst="rect">
            <a:avLst/>
          </a:prstGeom>
          <a:solidFill>
            <a:srgbClr val="92D050"/>
          </a:solidFill>
          <a:ln w="9525">
            <a:solidFill>
              <a:srgbClr val="0000FF"/>
            </a:solidFill>
          </a:ln>
        </p:spPr>
        <p:txBody>
          <a:bodyPr vert="horz" wrap="square" anchor="t">
            <a:spAutoFit/>
          </a:bodyPr>
          <a:lstStyle/>
          <a:p>
            <a:pPr fontAlgn="auto"/>
            <a:r>
              <a:rPr lang="en-US" altLang="zh-CN" sz="2400" b="1" noProof="1">
                <a:latin typeface="华文中宋" panose="02010600040101010101" charset="-122"/>
                <a:ea typeface="华文中宋" panose="02010600040101010101" charset="-122"/>
                <a:cs typeface="+mn-ea"/>
                <a:sym typeface="Arial" panose="020B0604020202020204" pitchFamily="34" charset="0"/>
              </a:rPr>
              <a:t>③</a:t>
            </a:r>
            <a:r>
              <a:rPr lang="en-US" altLang="zh-CN" sz="2400" b="1" noProof="1">
                <a:latin typeface="宋体" panose="02010600030101010101" pitchFamily="2" charset="-122"/>
                <a:ea typeface="微软雅黑" panose="020B0503020204020204" charset="-122"/>
                <a:cs typeface="+mn-ea"/>
                <a:sym typeface="Arial" panose="020B0604020202020204" pitchFamily="34" charset="0"/>
              </a:rPr>
              <a:t>1884</a:t>
            </a:r>
            <a:r>
              <a:rPr lang="zh-CN" altLang="en-US" sz="2400" b="1" noProof="1">
                <a:latin typeface="华文中宋" panose="02010600040101010101" charset="-122"/>
                <a:ea typeface="华文中宋" panose="02010600040101010101" charset="-122"/>
                <a:cs typeface="+mn-ea"/>
                <a:sym typeface="Arial" panose="020B0604020202020204" pitchFamily="34" charset="0"/>
              </a:rPr>
              <a:t>年议会改革——</a:t>
            </a:r>
            <a:r>
              <a:rPr lang="en-US" altLang="zh-CN" sz="2400" b="1" noProof="1">
                <a:latin typeface="宋体" panose="02010600030101010101" pitchFamily="2" charset="-122"/>
                <a:ea typeface="微软雅黑" panose="020B0503020204020204" charset="-122"/>
                <a:cs typeface="+mn-ea"/>
                <a:sym typeface="Arial" panose="020B0604020202020204" pitchFamily="34" charset="0"/>
              </a:rPr>
              <a:t>60%</a:t>
            </a:r>
            <a:r>
              <a:rPr lang="zh-CN" altLang="en-US" sz="2400" b="1" noProof="1">
                <a:latin typeface="华文中宋" panose="02010600040101010101" charset="-122"/>
                <a:ea typeface="华文中宋" panose="02010600040101010101" charset="-122"/>
                <a:cs typeface="+mn-ea"/>
                <a:sym typeface="Arial" panose="020B0604020202020204" pitchFamily="34" charset="0"/>
              </a:rPr>
              <a:t>的成年男性获得选举权</a:t>
            </a:r>
            <a:endParaRPr lang="zh-CN" altLang="en-US" sz="2400" b="1" noProof="1">
              <a:latin typeface="华文中宋" panose="02010600040101010101" charset="-122"/>
              <a:ea typeface="华文中宋" panose="02010600040101010101" charset="-122"/>
              <a:sym typeface="Arial" panose="020B0604020202020204" pitchFamily="34" charset="0"/>
            </a:endParaRPr>
          </a:p>
        </p:txBody>
      </p:sp>
      <p:sp>
        <p:nvSpPr>
          <p:cNvPr id="6" name="Text Box 26">
            <a:extLst>
              <a:ext uri="{FF2B5EF4-FFF2-40B4-BE49-F238E27FC236}">
                <a16:creationId xmlns:a16="http://schemas.microsoft.com/office/drawing/2014/main" id="{866C69BA-F6EB-41C6-9448-E92B20824635}"/>
              </a:ext>
            </a:extLst>
          </p:cNvPr>
          <p:cNvSpPr txBox="1"/>
          <p:nvPr/>
        </p:nvSpPr>
        <p:spPr>
          <a:xfrm>
            <a:off x="1776412" y="2699264"/>
            <a:ext cx="8712076" cy="461665"/>
          </a:xfrm>
          <a:prstGeom prst="rect">
            <a:avLst/>
          </a:prstGeom>
          <a:solidFill>
            <a:srgbClr val="92D050"/>
          </a:solidFill>
          <a:ln w="9525">
            <a:solidFill>
              <a:srgbClr val="0000FF"/>
            </a:solidFill>
          </a:ln>
        </p:spPr>
        <p:txBody>
          <a:bodyPr vert="horz" wrap="square" anchor="t">
            <a:spAutoFit/>
          </a:bodyPr>
          <a:lstStyle/>
          <a:p>
            <a:pPr fontAlgn="auto"/>
            <a:r>
              <a:rPr lang="en-US" altLang="zh-CN" sz="2400" b="1" noProof="1">
                <a:latin typeface="华文中宋" panose="02010600040101010101" charset="-122"/>
                <a:ea typeface="华文中宋" panose="02010600040101010101" charset="-122"/>
                <a:cs typeface="+mn-ea"/>
                <a:sym typeface="Arial" panose="020B0604020202020204" pitchFamily="34" charset="0"/>
              </a:rPr>
              <a:t>④</a:t>
            </a:r>
            <a:r>
              <a:rPr lang="en-US" altLang="zh-CN" sz="2400" b="1" noProof="1">
                <a:latin typeface="宋体" panose="02010600030101010101" pitchFamily="2" charset="-122"/>
                <a:ea typeface="微软雅黑" panose="020B0503020204020204" charset="-122"/>
                <a:cs typeface="+mn-ea"/>
                <a:sym typeface="Arial" panose="020B0604020202020204" pitchFamily="34" charset="0"/>
              </a:rPr>
              <a:t>1969</a:t>
            </a:r>
            <a:r>
              <a:rPr lang="zh-CN" altLang="en-US" sz="2400" b="1" noProof="1">
                <a:latin typeface="华文中宋" panose="02010600040101010101" charset="-122"/>
                <a:ea typeface="华文中宋" panose="02010600040101010101" charset="-122"/>
                <a:cs typeface="+mn-ea"/>
                <a:sym typeface="Arial" panose="020B0604020202020204" pitchFamily="34" charset="0"/>
              </a:rPr>
              <a:t>年改革——</a:t>
            </a:r>
            <a:r>
              <a:rPr lang="en-US" altLang="zh-CN" sz="2400" b="1" noProof="1">
                <a:latin typeface="宋体" panose="02010600030101010101" pitchFamily="2" charset="-122"/>
                <a:ea typeface="微软雅黑" panose="020B0503020204020204" charset="-122"/>
                <a:cs typeface="+mn-ea"/>
                <a:sym typeface="Arial" panose="020B0604020202020204" pitchFamily="34" charset="0"/>
              </a:rPr>
              <a:t>18</a:t>
            </a:r>
            <a:r>
              <a:rPr lang="zh-CN" altLang="en-US" sz="2400" b="1" noProof="1">
                <a:latin typeface="华文中宋" panose="02010600040101010101" charset="-122"/>
                <a:ea typeface="华文中宋" panose="02010600040101010101" charset="-122"/>
                <a:cs typeface="+mn-ea"/>
                <a:sym typeface="Arial" panose="020B0604020202020204" pitchFamily="34" charset="0"/>
              </a:rPr>
              <a:t>岁公民均拥有选举权（普选权）</a:t>
            </a:r>
            <a:endParaRPr lang="zh-CN" altLang="en-US" sz="2400" b="1" noProof="1">
              <a:latin typeface="华文中宋" panose="02010600040101010101" charset="-122"/>
              <a:ea typeface="华文中宋" panose="02010600040101010101" charset="-122"/>
              <a:sym typeface="Arial" panose="020B0604020202020204" pitchFamily="34" charset="0"/>
            </a:endParaRPr>
          </a:p>
        </p:txBody>
      </p:sp>
      <p:sp>
        <p:nvSpPr>
          <p:cNvPr id="7" name="文本框 1">
            <a:extLst>
              <a:ext uri="{FF2B5EF4-FFF2-40B4-BE49-F238E27FC236}">
                <a16:creationId xmlns:a16="http://schemas.microsoft.com/office/drawing/2014/main" id="{F8E6D804-5348-499C-B2C4-99BCCBC106A4}"/>
              </a:ext>
            </a:extLst>
          </p:cNvPr>
          <p:cNvSpPr txBox="1"/>
          <p:nvPr/>
        </p:nvSpPr>
        <p:spPr>
          <a:xfrm>
            <a:off x="1703512" y="3203344"/>
            <a:ext cx="8798826" cy="1569660"/>
          </a:xfrm>
          <a:prstGeom prst="rect">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anchor="t">
            <a:spAutoFit/>
          </a:bodyPr>
          <a:lstStyle/>
          <a:p>
            <a:r>
              <a:rPr lang="zh-CN" altLang="en-US" sz="2400" b="1" dirty="0">
                <a:solidFill>
                  <a:srgbClr val="0000FF"/>
                </a:solidFill>
                <a:latin typeface="微软雅黑" panose="020B0503020204020204" pitchFamily="34" charset="-122"/>
                <a:ea typeface="微软雅黑" panose="020B0503020204020204" pitchFamily="34" charset="-122"/>
              </a:rPr>
              <a:t>变革趋势：</a:t>
            </a:r>
            <a:endParaRPr lang="en-US" altLang="zh-CN" sz="2400" b="1" dirty="0">
              <a:solidFill>
                <a:srgbClr val="0000FF"/>
              </a:solidFill>
              <a:latin typeface="微软雅黑" panose="020B0503020204020204" pitchFamily="34" charset="-122"/>
              <a:ea typeface="微软雅黑" panose="020B0503020204020204" pitchFamily="34" charset="-122"/>
            </a:endParaRPr>
          </a:p>
          <a:p>
            <a:r>
              <a:rPr lang="zh-CN" altLang="en-US" sz="2400" b="1" dirty="0">
                <a:solidFill>
                  <a:srgbClr val="0000FF"/>
                </a:solidFill>
                <a:latin typeface="微软雅黑" panose="020B0503020204020204" pitchFamily="34" charset="-122"/>
                <a:ea typeface="微软雅黑" panose="020B0503020204020204" pitchFamily="34" charset="-122"/>
                <a:cs typeface="Calibri" panose="020F0502020204030204" pitchFamily="34" charset="0"/>
              </a:rPr>
              <a:t>❶</a:t>
            </a:r>
            <a:r>
              <a:rPr lang="zh-CN" altLang="en-US" sz="2400" b="1" dirty="0">
                <a:solidFill>
                  <a:srgbClr val="0000FF"/>
                </a:solidFill>
                <a:latin typeface="微软雅黑" panose="020B0503020204020204" pitchFamily="34" charset="-122"/>
                <a:ea typeface="微软雅黑" panose="020B0503020204020204" pitchFamily="34" charset="-122"/>
              </a:rPr>
              <a:t>立法权由国王转移到议会；行政权力由国王转移到内阁；</a:t>
            </a:r>
            <a:endParaRPr lang="en-US" altLang="zh-CN" sz="2400" b="1" dirty="0">
              <a:solidFill>
                <a:srgbClr val="0000FF"/>
              </a:solidFill>
              <a:latin typeface="微软雅黑" panose="020B0503020204020204" pitchFamily="34" charset="-122"/>
              <a:ea typeface="微软雅黑" panose="020B0503020204020204" pitchFamily="34" charset="-122"/>
            </a:endParaRPr>
          </a:p>
          <a:p>
            <a:r>
              <a:rPr lang="en-US" altLang="zh-CN" sz="2400" b="1" dirty="0">
                <a:solidFill>
                  <a:srgbClr val="0000FF"/>
                </a:solidFill>
                <a:latin typeface="微软雅黑" panose="020B0503020204020204" pitchFamily="34" charset="-122"/>
                <a:ea typeface="微软雅黑" panose="020B0503020204020204" pitchFamily="34" charset="-122"/>
              </a:rPr>
              <a:t>   </a:t>
            </a:r>
            <a:r>
              <a:rPr lang="zh-CN" altLang="en-US" sz="2400" b="1" dirty="0">
                <a:solidFill>
                  <a:srgbClr val="0000FF"/>
                </a:solidFill>
                <a:latin typeface="微软雅黑" panose="020B0503020204020204" pitchFamily="34" charset="-122"/>
                <a:ea typeface="微软雅黑" panose="020B0503020204020204" pitchFamily="34" charset="-122"/>
              </a:rPr>
              <a:t>国王权力逐渐削弱，议会权力不断增强；内阁日益专横</a:t>
            </a:r>
          </a:p>
          <a:p>
            <a:r>
              <a:rPr lang="en-US" altLang="zh-CN" sz="2400" b="1" dirty="0">
                <a:solidFill>
                  <a:srgbClr val="0000FF"/>
                </a:solidFill>
                <a:latin typeface="微软雅黑" panose="020B0503020204020204" pitchFamily="34" charset="-122"/>
                <a:ea typeface="微软雅黑" panose="020B0503020204020204" pitchFamily="34" charset="-122"/>
                <a:cs typeface="Calibri" panose="020F0502020204030204" pitchFamily="34" charset="0"/>
              </a:rPr>
              <a:t>❷</a:t>
            </a:r>
            <a:r>
              <a:rPr lang="zh-CN" altLang="en-US" sz="2400" b="1" dirty="0">
                <a:solidFill>
                  <a:srgbClr val="0000FF"/>
                </a:solidFill>
                <a:latin typeface="微软雅黑" panose="020B0503020204020204" pitchFamily="34" charset="-122"/>
                <a:ea typeface="微软雅黑" panose="020B0503020204020204" pitchFamily="34" charset="-122"/>
              </a:rPr>
              <a:t>土地贵族民主</a:t>
            </a:r>
            <a:r>
              <a:rPr lang="en-US" altLang="zh-CN" sz="2400" b="1" dirty="0">
                <a:solidFill>
                  <a:srgbClr val="0000FF"/>
                </a:solidFill>
                <a:latin typeface="微软雅黑" panose="020B0503020204020204" pitchFamily="34" charset="-122"/>
                <a:ea typeface="微软雅黑" panose="020B0503020204020204" pitchFamily="34" charset="-122"/>
              </a:rPr>
              <a:t>—</a:t>
            </a:r>
            <a:r>
              <a:rPr lang="zh-CN" altLang="en-US" sz="2400" b="1" dirty="0">
                <a:solidFill>
                  <a:srgbClr val="0000FF"/>
                </a:solidFill>
                <a:latin typeface="微软雅黑" panose="020B0503020204020204" pitchFamily="34" charset="-122"/>
                <a:ea typeface="微软雅黑" panose="020B0503020204020204" pitchFamily="34" charset="-122"/>
              </a:rPr>
              <a:t>工业资产民主</a:t>
            </a:r>
            <a:r>
              <a:rPr lang="en-US" altLang="zh-CN" sz="2400" b="1" dirty="0">
                <a:solidFill>
                  <a:srgbClr val="0000FF"/>
                </a:solidFill>
                <a:latin typeface="微软雅黑" panose="020B0503020204020204" pitchFamily="34" charset="-122"/>
                <a:ea typeface="微软雅黑" panose="020B0503020204020204" pitchFamily="34" charset="-122"/>
              </a:rPr>
              <a:t>—</a:t>
            </a:r>
            <a:r>
              <a:rPr lang="zh-CN" altLang="en-US" sz="2400" b="1" dirty="0">
                <a:solidFill>
                  <a:srgbClr val="0000FF"/>
                </a:solidFill>
                <a:latin typeface="微软雅黑" panose="020B0503020204020204" pitchFamily="34" charset="-122"/>
                <a:ea typeface="微软雅黑" panose="020B0503020204020204" pitchFamily="34" charset="-122"/>
              </a:rPr>
              <a:t>垄断资产民主</a:t>
            </a:r>
            <a:r>
              <a:rPr lang="en-US" altLang="zh-CN" sz="2400" b="1" dirty="0">
                <a:solidFill>
                  <a:srgbClr val="0000FF"/>
                </a:solidFill>
                <a:latin typeface="微软雅黑" panose="020B0503020204020204" pitchFamily="34" charset="-122"/>
                <a:ea typeface="微软雅黑" panose="020B0503020204020204" pitchFamily="34" charset="-122"/>
              </a:rPr>
              <a:t>—</a:t>
            </a:r>
            <a:r>
              <a:rPr lang="zh-CN" altLang="en-US" sz="2400" b="1" dirty="0">
                <a:solidFill>
                  <a:srgbClr val="0000FF"/>
                </a:solidFill>
                <a:latin typeface="微软雅黑" panose="020B0503020204020204" pitchFamily="34" charset="-122"/>
                <a:ea typeface="微软雅黑" panose="020B0503020204020204" pitchFamily="34" charset="-122"/>
              </a:rPr>
              <a:t>扩大公民民主</a:t>
            </a:r>
          </a:p>
        </p:txBody>
      </p:sp>
      <p:sp>
        <p:nvSpPr>
          <p:cNvPr id="8" name="文本框 1">
            <a:extLst>
              <a:ext uri="{FF2B5EF4-FFF2-40B4-BE49-F238E27FC236}">
                <a16:creationId xmlns:a16="http://schemas.microsoft.com/office/drawing/2014/main" id="{1750F45B-0C61-486D-A51C-0F654BD80B3B}"/>
              </a:ext>
            </a:extLst>
          </p:cNvPr>
          <p:cNvSpPr txBox="1"/>
          <p:nvPr/>
        </p:nvSpPr>
        <p:spPr>
          <a:xfrm>
            <a:off x="1776412" y="257017"/>
            <a:ext cx="8712076" cy="830997"/>
          </a:xfrm>
          <a:prstGeom prst="rect">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anchor="t">
            <a:spAutoFit/>
          </a:bodyPr>
          <a:lstStyle/>
          <a:p>
            <a:r>
              <a:rPr lang="zh-CN" altLang="en-US" sz="2400" b="1" dirty="0">
                <a:solidFill>
                  <a:srgbClr val="0000FF"/>
                </a:solidFill>
                <a:latin typeface="微软雅黑" panose="020B0503020204020204" pitchFamily="34" charset="-122"/>
                <a:ea typeface="微软雅黑" panose="020B0503020204020204" pitchFamily="34" charset="-122"/>
              </a:rPr>
              <a:t>改革结果：</a:t>
            </a:r>
            <a:endParaRPr lang="en-US" altLang="zh-CN" sz="2400" b="1" dirty="0">
              <a:solidFill>
                <a:srgbClr val="0000FF"/>
              </a:solidFill>
              <a:latin typeface="微软雅黑" panose="020B0503020204020204" pitchFamily="34" charset="-122"/>
              <a:ea typeface="微软雅黑" panose="020B0503020204020204" pitchFamily="34" charset="-122"/>
            </a:endParaRPr>
          </a:p>
          <a:p>
            <a:r>
              <a:rPr lang="zh-CN" altLang="en-US" sz="2400" b="1" dirty="0">
                <a:solidFill>
                  <a:srgbClr val="0000FF"/>
                </a:solidFill>
                <a:latin typeface="微软雅黑" panose="020B0503020204020204" pitchFamily="34" charset="-122"/>
                <a:ea typeface="微软雅黑" panose="020B0503020204020204" pitchFamily="34" charset="-122"/>
              </a:rPr>
              <a:t>议会选举权进一步扩大</a:t>
            </a:r>
          </a:p>
        </p:txBody>
      </p:sp>
    </p:spTree>
    <p:extLst>
      <p:ext uri="{BB962C8B-B14F-4D97-AF65-F5344CB8AC3E}">
        <p14:creationId xmlns:p14="http://schemas.microsoft.com/office/powerpoint/2010/main" val="155502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754B8DC-3322-480F-9EBC-26563C0BF041}"/>
              </a:ext>
            </a:extLst>
          </p:cNvPr>
          <p:cNvSpPr txBox="1"/>
          <p:nvPr/>
        </p:nvSpPr>
        <p:spPr>
          <a:xfrm>
            <a:off x="1776412" y="1113774"/>
            <a:ext cx="8891588"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r>
              <a:rPr lang="en-US" altLang="zh-CN" sz="2100" b="1" dirty="0">
                <a:latin typeface="黑体" panose="02010609060101010101" pitchFamily="49" charset="-122"/>
                <a:ea typeface="黑体" panose="02010609060101010101" pitchFamily="49" charset="-122"/>
                <a:cs typeface="黑体" panose="02010609060101010101" pitchFamily="49" charset="-122"/>
              </a:rPr>
              <a:t>   </a:t>
            </a:r>
            <a:r>
              <a:rPr lang="zh-CN" altLang="en-US" sz="2100" b="1" dirty="0">
                <a:latin typeface="楷体" panose="02010609060101010101" pitchFamily="49" charset="-122"/>
                <a:ea typeface="楷体" panose="02010609060101010101" pitchFamily="49" charset="-122"/>
                <a:cs typeface="黑体" panose="02010609060101010101" pitchFamily="49" charset="-122"/>
              </a:rPr>
              <a:t>英国在政治上一方面“乐于遵循、服从某些古板陈旧的、约定俗成的习惯法和规定”，另一方面“注重保持自身，善辟蹊径，自成体系，在政治制度的建设中造就自己的风格特点”。这主要体现了英国政治制度的特点是（  ） </a:t>
            </a:r>
          </a:p>
          <a:p>
            <a:r>
              <a:rPr lang="zh-CN" altLang="en-US" sz="2100" b="1" dirty="0">
                <a:solidFill>
                  <a:srgbClr val="1F2DA8"/>
                </a:solidFill>
                <a:latin typeface="黑体" panose="02010609060101010101" pitchFamily="49" charset="-122"/>
                <a:ea typeface="黑体" panose="02010609060101010101" pitchFamily="49" charset="-122"/>
                <a:cs typeface="黑体" panose="02010609060101010101" pitchFamily="49" charset="-122"/>
              </a:rPr>
              <a:t>A.民主制与君主制相结合   </a:t>
            </a:r>
            <a:r>
              <a:rPr lang="zh-CN" altLang="en-US" sz="2100" b="1" dirty="0">
                <a:solidFill>
                  <a:srgbClr val="1F2DA8"/>
                </a:solidFill>
                <a:highlight>
                  <a:srgbClr val="FFFF00"/>
                </a:highlight>
                <a:latin typeface="黑体" panose="02010609060101010101" pitchFamily="49" charset="-122"/>
                <a:ea typeface="黑体" panose="02010609060101010101" pitchFamily="49" charset="-122"/>
                <a:cs typeface="黑体" panose="02010609060101010101" pitchFamily="49" charset="-122"/>
              </a:rPr>
              <a:t>B.在传统的基础上创新     </a:t>
            </a:r>
          </a:p>
          <a:p>
            <a:r>
              <a:rPr lang="zh-CN" altLang="en-US" sz="2100" b="1" dirty="0">
                <a:solidFill>
                  <a:srgbClr val="1F2DA8"/>
                </a:solidFill>
                <a:latin typeface="黑体" panose="02010609060101010101" pitchFamily="49" charset="-122"/>
                <a:ea typeface="黑体" panose="02010609060101010101" pitchFamily="49" charset="-122"/>
                <a:cs typeface="黑体" panose="02010609060101010101" pitchFamily="49" charset="-122"/>
              </a:rPr>
              <a:t>C.根植于悠久的历史传统   D.传统向现代渐进发展</a:t>
            </a:r>
          </a:p>
        </p:txBody>
      </p:sp>
      <p:sp>
        <p:nvSpPr>
          <p:cNvPr id="3" name="圆角矩形 58">
            <a:extLst>
              <a:ext uri="{FF2B5EF4-FFF2-40B4-BE49-F238E27FC236}">
                <a16:creationId xmlns:a16="http://schemas.microsoft.com/office/drawing/2014/main" id="{298A8B09-3115-463F-9075-FFC296CBB05F}"/>
              </a:ext>
            </a:extLst>
          </p:cNvPr>
          <p:cNvSpPr/>
          <p:nvPr/>
        </p:nvSpPr>
        <p:spPr>
          <a:xfrm>
            <a:off x="2135560" y="250704"/>
            <a:ext cx="7488832" cy="720080"/>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zh-CN" altLang="en-US" sz="2800" b="1" dirty="0">
                <a:solidFill>
                  <a:srgbClr val="FFFF00"/>
                </a:solidFill>
                <a:latin typeface="华光黑体_CNKI" panose="02000500000000000000" pitchFamily="2" charset="-122"/>
                <a:ea typeface="华光黑体_CNKI" panose="02000500000000000000" pitchFamily="2" charset="-122"/>
              </a:rPr>
              <a:t>重点突破一      </a:t>
            </a:r>
            <a:r>
              <a:rPr lang="zh-CN" altLang="en-US" sz="2800" b="1" dirty="0">
                <a:solidFill>
                  <a:srgbClr val="0000FF"/>
                </a:solidFill>
                <a:latin typeface="华光黑体_CNKI" panose="02000500000000000000" pitchFamily="2" charset="-122"/>
                <a:ea typeface="华光黑体_CNKI" panose="02000500000000000000" pitchFamily="2" charset="-122"/>
              </a:rPr>
              <a:t>英国君主立宪制的特点</a:t>
            </a:r>
            <a:r>
              <a:rPr lang="en-US" altLang="zh-CN" sz="2800" b="1" dirty="0">
                <a:solidFill>
                  <a:srgbClr val="0000FF"/>
                </a:solidFill>
                <a:latin typeface="华光黑体_CNKI" panose="02000500000000000000" pitchFamily="2" charset="-122"/>
                <a:ea typeface="华光黑体_CNKI" panose="02000500000000000000" pitchFamily="2" charset="-122"/>
              </a:rPr>
              <a:t>  </a:t>
            </a:r>
            <a:endParaRPr lang="zh-CN" altLang="en-US" sz="2800" b="1" dirty="0">
              <a:solidFill>
                <a:srgbClr val="0000FF"/>
              </a:solidFill>
              <a:latin typeface="华光黑体_CNKI" panose="02000500000000000000" pitchFamily="2" charset="-122"/>
              <a:ea typeface="华光黑体_CNKI" panose="02000500000000000000" pitchFamily="2" charset="-122"/>
            </a:endParaRPr>
          </a:p>
        </p:txBody>
      </p:sp>
      <p:sp>
        <p:nvSpPr>
          <p:cNvPr id="4" name="Rectangle 50">
            <a:extLst>
              <a:ext uri="{FF2B5EF4-FFF2-40B4-BE49-F238E27FC236}">
                <a16:creationId xmlns:a16="http://schemas.microsoft.com/office/drawing/2014/main" id="{38730F82-7F96-492B-8F67-A3A8D4C627F5}"/>
              </a:ext>
            </a:extLst>
          </p:cNvPr>
          <p:cNvSpPr txBox="1"/>
          <p:nvPr/>
        </p:nvSpPr>
        <p:spPr>
          <a:xfrm>
            <a:off x="1590239" y="3645025"/>
            <a:ext cx="8891588" cy="692497"/>
          </a:xfrm>
          <a:prstGeom prst="rect">
            <a:avLst/>
          </a:prstGeom>
          <a:solidFill>
            <a:srgbClr val="92D050"/>
          </a:solidFill>
          <a:ln w="9525">
            <a:noFill/>
          </a:ln>
        </p:spPr>
        <p:txBody>
          <a:bodyPr wrap="square" anchor="t">
            <a:spAutoFit/>
          </a:bodyPr>
          <a:lstStyle/>
          <a:p>
            <a:r>
              <a:rPr lang="en-US" altLang="zh-CN" sz="2100" b="1" dirty="0">
                <a:solidFill>
                  <a:srgbClr val="0000FF"/>
                </a:solidFill>
                <a:latin typeface="宋体" panose="02010600030101010101" pitchFamily="2" charset="-122"/>
                <a:ea typeface="华文中宋" panose="02010600040101010101" charset="-122"/>
                <a:sym typeface="宋体" panose="02010600030101010101" pitchFamily="2" charset="-122"/>
              </a:rPr>
              <a:t>1</a:t>
            </a:r>
            <a:r>
              <a:rPr lang="zh-CN" altLang="en-US" sz="2100" b="1" dirty="0">
                <a:solidFill>
                  <a:srgbClr val="0000FF"/>
                </a:solidFill>
                <a:latin typeface="宋体" panose="02010600030101010101" pitchFamily="2" charset="-122"/>
                <a:ea typeface="华文中宋" panose="02010600040101010101" charset="-122"/>
                <a:sym typeface="宋体" panose="02010600030101010101" pitchFamily="2" charset="-122"/>
              </a:rPr>
              <a:t>、连续性：</a:t>
            </a:r>
            <a:r>
              <a:rPr lang="zh-CN" altLang="en-US" b="1" dirty="0">
                <a:latin typeface="微软雅黑" panose="020B0503020204020204" pitchFamily="34" charset="-122"/>
                <a:ea typeface="微软雅黑" panose="020B0503020204020204" pitchFamily="34" charset="-122"/>
                <a:sym typeface="宋体" panose="02010600030101010101" pitchFamily="2" charset="-122"/>
              </a:rPr>
              <a:t>从《大宪章》到《权利法案》，从英国的内阁到责任制内阁，都体现了连续性特点；</a:t>
            </a:r>
          </a:p>
        </p:txBody>
      </p:sp>
      <p:sp>
        <p:nvSpPr>
          <p:cNvPr id="5" name="Rectangle 50">
            <a:extLst>
              <a:ext uri="{FF2B5EF4-FFF2-40B4-BE49-F238E27FC236}">
                <a16:creationId xmlns:a16="http://schemas.microsoft.com/office/drawing/2014/main" id="{07EFC864-903B-4AB4-A208-BDC4C54F4C3D}"/>
              </a:ext>
            </a:extLst>
          </p:cNvPr>
          <p:cNvSpPr txBox="1"/>
          <p:nvPr/>
        </p:nvSpPr>
        <p:spPr>
          <a:xfrm>
            <a:off x="1589793" y="4371944"/>
            <a:ext cx="8892480" cy="369332"/>
          </a:xfrm>
          <a:prstGeom prst="rect">
            <a:avLst/>
          </a:prstGeom>
          <a:solidFill>
            <a:srgbClr val="92D050"/>
          </a:solidFill>
          <a:ln w="9525">
            <a:noFill/>
          </a:ln>
        </p:spPr>
        <p:txBody>
          <a:bodyPr wrap="square" anchor="t">
            <a:spAutoFit/>
          </a:bodyPr>
          <a:lstStyle/>
          <a:p>
            <a:r>
              <a:rPr lang="en-US" altLang="zh-CN" b="1" dirty="0">
                <a:solidFill>
                  <a:srgbClr val="0000FF"/>
                </a:solidFill>
                <a:latin typeface="微软雅黑" panose="020B0503020204020204" pitchFamily="34" charset="-122"/>
                <a:ea typeface="微软雅黑" panose="020B0503020204020204" pitchFamily="34" charset="-122"/>
                <a:sym typeface="宋体" panose="02010600030101010101" pitchFamily="2" charset="-122"/>
              </a:rPr>
              <a:t>2</a:t>
            </a:r>
            <a:r>
              <a:rPr lang="zh-CN" altLang="en-US" b="1" dirty="0">
                <a:solidFill>
                  <a:srgbClr val="0000FF"/>
                </a:solidFill>
                <a:latin typeface="微软雅黑" panose="020B0503020204020204" pitchFamily="34" charset="-122"/>
                <a:ea typeface="微软雅黑" panose="020B0503020204020204" pitchFamily="34" charset="-122"/>
                <a:sym typeface="宋体" panose="02010600030101010101" pitchFamily="2" charset="-122"/>
              </a:rPr>
              <a:t>、渐进性：</a:t>
            </a:r>
            <a:r>
              <a:rPr lang="zh-CN" altLang="en-US" b="1" dirty="0">
                <a:latin typeface="微软雅黑" panose="020B0503020204020204" pitchFamily="34" charset="-122"/>
                <a:ea typeface="微软雅黑" panose="020B0503020204020204" pitchFamily="34" charset="-122"/>
                <a:sym typeface="宋体" panose="02010600030101010101" pitchFamily="2" charset="-122"/>
              </a:rPr>
              <a:t>英君主立宪制在17世纪末形成，以后逐渐发展完善，实现了全面的民主化</a:t>
            </a:r>
          </a:p>
        </p:txBody>
      </p:sp>
      <p:sp>
        <p:nvSpPr>
          <p:cNvPr id="6" name="Rectangle 50">
            <a:extLst>
              <a:ext uri="{FF2B5EF4-FFF2-40B4-BE49-F238E27FC236}">
                <a16:creationId xmlns:a16="http://schemas.microsoft.com/office/drawing/2014/main" id="{953C58A7-7D07-46C9-A82B-CD04954DBFB0}"/>
              </a:ext>
            </a:extLst>
          </p:cNvPr>
          <p:cNvSpPr txBox="1"/>
          <p:nvPr/>
        </p:nvSpPr>
        <p:spPr>
          <a:xfrm>
            <a:off x="1589793" y="4797153"/>
            <a:ext cx="8892480" cy="646331"/>
          </a:xfrm>
          <a:prstGeom prst="rect">
            <a:avLst/>
          </a:prstGeom>
          <a:solidFill>
            <a:srgbClr val="92D050"/>
          </a:solidFill>
          <a:ln w="9525">
            <a:noFill/>
          </a:ln>
        </p:spPr>
        <p:txBody>
          <a:bodyPr wrap="square" anchor="t">
            <a:spAutoFit/>
          </a:bodyPr>
          <a:lstStyle/>
          <a:p>
            <a:r>
              <a:rPr lang="en-US" altLang="zh-CN" b="1" dirty="0">
                <a:solidFill>
                  <a:srgbClr val="0000FF"/>
                </a:solidFill>
                <a:latin typeface="微软雅黑" panose="020B0503020204020204" pitchFamily="34" charset="-122"/>
                <a:ea typeface="微软雅黑" panose="020B0503020204020204" pitchFamily="34" charset="-122"/>
                <a:sym typeface="宋体" panose="02010600030101010101" pitchFamily="2" charset="-122"/>
              </a:rPr>
              <a:t>3</a:t>
            </a:r>
            <a:r>
              <a:rPr lang="zh-CN" altLang="en-US" b="1" dirty="0">
                <a:solidFill>
                  <a:srgbClr val="0000FF"/>
                </a:solidFill>
                <a:latin typeface="微软雅黑" panose="020B0503020204020204" pitchFamily="34" charset="-122"/>
                <a:ea typeface="微软雅黑" panose="020B0503020204020204" pitchFamily="34" charset="-122"/>
                <a:sym typeface="宋体" panose="02010600030101010101" pitchFamily="2" charset="-122"/>
              </a:rPr>
              <a:t>、创新性：</a:t>
            </a:r>
            <a:r>
              <a:rPr lang="zh-CN" altLang="en-US" b="1" dirty="0">
                <a:latin typeface="微软雅黑" panose="020B0503020204020204" pitchFamily="34" charset="-122"/>
                <a:ea typeface="微软雅黑" panose="020B0503020204020204" pitchFamily="34" charset="-122"/>
                <a:sym typeface="宋体" panose="02010600030101010101" pitchFamily="2" charset="-122"/>
              </a:rPr>
              <a:t>如内阁本是国王的咨询行政机构，革命后内阁私人会议成分减弱，内阁逐渐独立行政，形成了现代意义上的责任制内阁。</a:t>
            </a:r>
          </a:p>
        </p:txBody>
      </p:sp>
      <p:sp>
        <p:nvSpPr>
          <p:cNvPr id="7" name="文本框 6">
            <a:extLst>
              <a:ext uri="{FF2B5EF4-FFF2-40B4-BE49-F238E27FC236}">
                <a16:creationId xmlns:a16="http://schemas.microsoft.com/office/drawing/2014/main" id="{67AF7F4E-07CC-4E91-8A3D-11F083A371F6}"/>
              </a:ext>
            </a:extLst>
          </p:cNvPr>
          <p:cNvSpPr txBox="1"/>
          <p:nvPr/>
        </p:nvSpPr>
        <p:spPr>
          <a:xfrm>
            <a:off x="1583578" y="5512141"/>
            <a:ext cx="8904910" cy="923330"/>
          </a:xfrm>
          <a:prstGeom prst="rect">
            <a:avLst/>
          </a:prstGeom>
          <a:solidFill>
            <a:srgbClr val="92D050"/>
          </a:solidFill>
        </p:spPr>
        <p:txBody>
          <a:bodyPr wrap="square" rtlCol="0" anchor="t">
            <a:spAutoFit/>
          </a:bodyPr>
          <a:lstStyle/>
          <a:p>
            <a:r>
              <a:rPr lang="en-US" altLang="zh-CN"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rPr>
              <a:t>4</a:t>
            </a:r>
            <a:r>
              <a:rPr lang="zh-CN" altLang="en-US" b="1" dirty="0">
                <a:solidFill>
                  <a:srgbClr val="0000FF"/>
                </a:solidFill>
                <a:latin typeface="微软雅黑" panose="020B0503020204020204" pitchFamily="34" charset="-122"/>
                <a:ea typeface="微软雅黑" panose="020B0503020204020204" pitchFamily="34" charset="-122"/>
                <a:cs typeface="黑体" panose="02010609060101010101" pitchFamily="49" charset="-122"/>
              </a:rPr>
              <a:t>、灵活性：</a:t>
            </a:r>
            <a:r>
              <a:rPr lang="zh-CN" altLang="en-US" b="1" dirty="0">
                <a:latin typeface="微软雅黑" panose="020B0503020204020204" pitchFamily="34" charset="-122"/>
                <a:ea typeface="微软雅黑" panose="020B0503020204020204" pitchFamily="34" charset="-122"/>
                <a:cs typeface="黑体" panose="02010609060101010101" pitchFamily="49" charset="-122"/>
              </a:rPr>
              <a:t>不受单一成文法的限制，适时的调整以适应时代需要。如工业革命后随着阶级关系的变化实行议会改革，调整选举权范围；再如通过一系列惯例，促成内阁制的形成与完善等。</a:t>
            </a:r>
          </a:p>
        </p:txBody>
      </p:sp>
      <p:sp>
        <p:nvSpPr>
          <p:cNvPr id="9" name="文本框 8">
            <a:extLst>
              <a:ext uri="{FF2B5EF4-FFF2-40B4-BE49-F238E27FC236}">
                <a16:creationId xmlns:a16="http://schemas.microsoft.com/office/drawing/2014/main" id="{4875B328-40DF-4E90-ABF8-84495041790A}"/>
              </a:ext>
            </a:extLst>
          </p:cNvPr>
          <p:cNvSpPr txBox="1"/>
          <p:nvPr/>
        </p:nvSpPr>
        <p:spPr>
          <a:xfrm>
            <a:off x="1770980" y="3285463"/>
            <a:ext cx="4617720" cy="369332"/>
          </a:xfrm>
          <a:prstGeom prst="rect">
            <a:avLst/>
          </a:prstGeom>
          <a:noFill/>
        </p:spPr>
        <p:txBody>
          <a:bodyPr wrap="square">
            <a:spAutoFit/>
          </a:bodyPr>
          <a:lstStyle/>
          <a:p>
            <a:r>
              <a:rPr lang="zh-CN" altLang="en-US" b="1" dirty="0">
                <a:solidFill>
                  <a:srgbClr val="0000FF"/>
                </a:solidFill>
                <a:latin typeface="华光黑体_CNKI" panose="02000500000000000000" pitchFamily="2" charset="-122"/>
                <a:ea typeface="华光黑体_CNKI" panose="02000500000000000000" pitchFamily="2" charset="-122"/>
              </a:rPr>
              <a:t>特点如下：</a:t>
            </a:r>
            <a:endParaRPr lang="zh-CN" altLang="en-US" dirty="0"/>
          </a:p>
        </p:txBody>
      </p:sp>
    </p:spTree>
    <p:extLst>
      <p:ext uri="{BB962C8B-B14F-4D97-AF65-F5344CB8AC3E}">
        <p14:creationId xmlns:p14="http://schemas.microsoft.com/office/powerpoint/2010/main" val="250957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7"/>
                                        </p:tgtEl>
                                        <p:attrNameLst>
                                          <p:attrName>style.color</p:attrName>
                                        </p:attrNameLst>
                                      </p:cBhvr>
                                      <p:to>
                                        <a:schemeClr val="bg1"/>
                                      </p:to>
                                    </p:animClr>
                                    <p:animClr clrSpc="rgb" dir="cw">
                                      <p:cBhvr>
                                        <p:cTn id="12" dur="250" autoRev="1" fill="remove"/>
                                        <p:tgtEl>
                                          <p:spTgt spid="7"/>
                                        </p:tgtEl>
                                        <p:attrNameLst>
                                          <p:attrName>fillcolor</p:attrName>
                                        </p:attrNameLst>
                                      </p:cBhvr>
                                      <p:to>
                                        <a:schemeClr val="bg1"/>
                                      </p:to>
                                    </p:animClr>
                                    <p:set>
                                      <p:cBhvr>
                                        <p:cTn id="13" dur="250" autoRev="1" fill="remove"/>
                                        <p:tgtEl>
                                          <p:spTgt spid="7"/>
                                        </p:tgtEl>
                                        <p:attrNameLst>
                                          <p:attrName>fill.type</p:attrName>
                                        </p:attrNameLst>
                                      </p:cBhvr>
                                      <p:to>
                                        <p:strVal val="solid"/>
                                      </p:to>
                                    </p:set>
                                    <p:set>
                                      <p:cBhvr>
                                        <p:cTn id="14" dur="250" autoRev="1" fill="remove"/>
                                        <p:tgtEl>
                                          <p:spTgt spid="7"/>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4"/>
                                        </p:tgtEl>
                                        <p:attrNameLst>
                                          <p:attrName>style.color</p:attrName>
                                        </p:attrNameLst>
                                      </p:cBhvr>
                                      <p:to>
                                        <a:schemeClr val="bg1"/>
                                      </p:to>
                                    </p:animClr>
                                    <p:animClr clrSpc="rgb" dir="cw">
                                      <p:cBhvr>
                                        <p:cTn id="17" dur="250" autoRev="1" fill="remove"/>
                                        <p:tgtEl>
                                          <p:spTgt spid="4"/>
                                        </p:tgtEl>
                                        <p:attrNameLst>
                                          <p:attrName>fillcolor</p:attrName>
                                        </p:attrNameLst>
                                      </p:cBhvr>
                                      <p:to>
                                        <a:schemeClr val="bg1"/>
                                      </p:to>
                                    </p:animClr>
                                    <p:set>
                                      <p:cBhvr>
                                        <p:cTn id="18" dur="250" autoRev="1" fill="remove"/>
                                        <p:tgtEl>
                                          <p:spTgt spid="4"/>
                                        </p:tgtEl>
                                        <p:attrNameLst>
                                          <p:attrName>fill.type</p:attrName>
                                        </p:attrNameLst>
                                      </p:cBhvr>
                                      <p:to>
                                        <p:strVal val="solid"/>
                                      </p:to>
                                    </p:set>
                                    <p:set>
                                      <p:cBhvr>
                                        <p:cTn id="19" dur="250" autoRev="1" fill="remove"/>
                                        <p:tgtEl>
                                          <p:spTgt spid="4"/>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5"/>
                                        </p:tgtEl>
                                        <p:attrNameLst>
                                          <p:attrName>style.color</p:attrName>
                                        </p:attrNameLst>
                                      </p:cBhvr>
                                      <p:to>
                                        <a:schemeClr val="bg1"/>
                                      </p:to>
                                    </p:animClr>
                                    <p:animClr clrSpc="rgb" dir="cw">
                                      <p:cBhvr>
                                        <p:cTn id="22" dur="250" autoRev="1" fill="remove"/>
                                        <p:tgtEl>
                                          <p:spTgt spid="5"/>
                                        </p:tgtEl>
                                        <p:attrNameLst>
                                          <p:attrName>fillcolor</p:attrName>
                                        </p:attrNameLst>
                                      </p:cBhvr>
                                      <p:to>
                                        <a:schemeClr val="bg1"/>
                                      </p:to>
                                    </p:animClr>
                                    <p:set>
                                      <p:cBhvr>
                                        <p:cTn id="23" dur="250" autoRev="1" fill="remove"/>
                                        <p:tgtEl>
                                          <p:spTgt spid="5"/>
                                        </p:tgtEl>
                                        <p:attrNameLst>
                                          <p:attrName>fill.type</p:attrName>
                                        </p:attrNameLst>
                                      </p:cBhvr>
                                      <p:to>
                                        <p:strVal val="solid"/>
                                      </p:to>
                                    </p:set>
                                    <p:set>
                                      <p:cBhvr>
                                        <p:cTn id="24"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p:nvPr/>
        </p:nvSpPr>
        <p:spPr>
          <a:xfrm>
            <a:off x="1654284" y="1340769"/>
            <a:ext cx="5151999" cy="95410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r>
              <a:rPr lang="en-US" altLang="zh-CN" sz="2800" b="1" dirty="0">
                <a:latin typeface="华文中宋" panose="02010600040101010101" pitchFamily="2" charset="-122"/>
                <a:ea typeface="华文中宋" panose="02010600040101010101" pitchFamily="2" charset="-122"/>
                <a:cs typeface="黑体" panose="02010609060101010101" pitchFamily="49" charset="-122"/>
              </a:rPr>
              <a:t>1.</a:t>
            </a:r>
            <a:r>
              <a:rPr lang="zh-CN" altLang="en-US" sz="2800" b="1" dirty="0">
                <a:latin typeface="华文中宋" panose="02010600040101010101" pitchFamily="2" charset="-122"/>
                <a:ea typeface="华文中宋" panose="02010600040101010101" pitchFamily="2" charset="-122"/>
                <a:cs typeface="黑体" panose="02010609060101010101" pitchFamily="49" charset="-122"/>
              </a:rPr>
              <a:t>革命是推动进步的重要动因，适时</a:t>
            </a:r>
            <a:r>
              <a:rPr lang="zh-CN" altLang="en-US" sz="2800" b="1" dirty="0">
                <a:solidFill>
                  <a:srgbClr val="0000FF"/>
                </a:solidFill>
                <a:latin typeface="华文中宋" panose="02010600040101010101" pitchFamily="2" charset="-122"/>
                <a:ea typeface="华文中宋" panose="02010600040101010101" pitchFamily="2" charset="-122"/>
                <a:cs typeface="黑体" panose="02010609060101010101" pitchFamily="49" charset="-122"/>
              </a:rPr>
              <a:t>妥协</a:t>
            </a:r>
            <a:r>
              <a:rPr lang="zh-CN" altLang="en-US" sz="2800" b="1" dirty="0">
                <a:latin typeface="华文中宋" panose="02010600040101010101" pitchFamily="2" charset="-122"/>
                <a:ea typeface="华文中宋" panose="02010600040101010101" pitchFamily="2" charset="-122"/>
                <a:cs typeface="黑体" panose="02010609060101010101" pitchFamily="49" charset="-122"/>
              </a:rPr>
              <a:t>也是一种社会进步</a:t>
            </a:r>
          </a:p>
        </p:txBody>
      </p:sp>
      <p:sp>
        <p:nvSpPr>
          <p:cNvPr id="3" name="Text Box 2"/>
          <p:cNvSpPr txBox="1"/>
          <p:nvPr/>
        </p:nvSpPr>
        <p:spPr>
          <a:xfrm>
            <a:off x="1594946" y="2462779"/>
            <a:ext cx="5183432" cy="95410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r>
              <a:rPr lang="en-US" altLang="zh-CN" sz="2800" b="1" dirty="0">
                <a:latin typeface="华文中宋" panose="02010600040101010101" pitchFamily="2" charset="-122"/>
                <a:ea typeface="华文中宋" panose="02010600040101010101" pitchFamily="2" charset="-122"/>
                <a:cs typeface="黑体" panose="02010609060101010101" pitchFamily="49" charset="-122"/>
              </a:rPr>
              <a:t>2.</a:t>
            </a:r>
            <a:r>
              <a:rPr lang="zh-CN" altLang="en-US" sz="2800" b="1" dirty="0">
                <a:latin typeface="华文中宋" panose="02010600040101010101" pitchFamily="2" charset="-122"/>
                <a:ea typeface="华文中宋" panose="02010600040101010101" pitchFamily="2" charset="-122"/>
                <a:cs typeface="黑体" panose="02010609060101010101" pitchFamily="49" charset="-122"/>
              </a:rPr>
              <a:t>政治制度需要在</a:t>
            </a:r>
            <a:r>
              <a:rPr lang="zh-CN" altLang="en-US" sz="2800" b="1" dirty="0">
                <a:solidFill>
                  <a:srgbClr val="0000FF"/>
                </a:solidFill>
                <a:latin typeface="华文中宋" panose="02010600040101010101" pitchFamily="2" charset="-122"/>
                <a:ea typeface="华文中宋" panose="02010600040101010101" pitchFamily="2" charset="-122"/>
                <a:cs typeface="黑体" panose="02010609060101010101" pitchFamily="49" charset="-122"/>
              </a:rPr>
              <a:t>传承</a:t>
            </a:r>
            <a:r>
              <a:rPr lang="zh-CN" altLang="en-US" sz="2800" b="1" dirty="0">
                <a:latin typeface="华文中宋" panose="02010600040101010101" pitchFamily="2" charset="-122"/>
                <a:ea typeface="华文中宋" panose="02010600040101010101" pitchFamily="2" charset="-122"/>
                <a:cs typeface="黑体" panose="02010609060101010101" pitchFamily="49" charset="-122"/>
              </a:rPr>
              <a:t>中不断</a:t>
            </a:r>
            <a:r>
              <a:rPr lang="zh-CN" altLang="en-US" sz="2800" b="1" dirty="0">
                <a:solidFill>
                  <a:srgbClr val="0000FF"/>
                </a:solidFill>
                <a:latin typeface="华文中宋" panose="02010600040101010101" pitchFamily="2" charset="-122"/>
                <a:ea typeface="华文中宋" panose="02010600040101010101" pitchFamily="2" charset="-122"/>
                <a:cs typeface="黑体" panose="02010609060101010101" pitchFamily="49" charset="-122"/>
              </a:rPr>
              <a:t>创新</a:t>
            </a:r>
            <a:endParaRPr lang="zh-CN" altLang="en-US" sz="2800" b="1" dirty="0">
              <a:latin typeface="华文中宋" panose="02010600040101010101" pitchFamily="2" charset="-122"/>
              <a:ea typeface="华文中宋" panose="02010600040101010101" pitchFamily="2" charset="-122"/>
              <a:cs typeface="黑体" panose="02010609060101010101" pitchFamily="49" charset="-122"/>
            </a:endParaRPr>
          </a:p>
        </p:txBody>
      </p:sp>
      <p:sp>
        <p:nvSpPr>
          <p:cNvPr id="4" name="Text Box 2"/>
          <p:cNvSpPr txBox="1"/>
          <p:nvPr/>
        </p:nvSpPr>
        <p:spPr>
          <a:xfrm>
            <a:off x="1610662" y="3526477"/>
            <a:ext cx="5190986" cy="95410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r>
              <a:rPr lang="en-US" altLang="zh-CN" sz="2800" b="1" dirty="0">
                <a:latin typeface="华文中宋" panose="02010600040101010101" pitchFamily="2" charset="-122"/>
                <a:ea typeface="华文中宋" panose="02010600040101010101" pitchFamily="2" charset="-122"/>
                <a:cs typeface="黑体" panose="02010609060101010101" pitchFamily="49" charset="-122"/>
              </a:rPr>
              <a:t>3.</a:t>
            </a:r>
            <a:r>
              <a:rPr lang="zh-CN" altLang="en-US" sz="2800" b="1" dirty="0">
                <a:latin typeface="华文中宋" panose="02010600040101010101" pitchFamily="2" charset="-122"/>
                <a:ea typeface="华文中宋" panose="02010600040101010101" pitchFamily="2" charset="-122"/>
                <a:cs typeface="黑体" panose="02010609060101010101" pitchFamily="49" charset="-122"/>
              </a:rPr>
              <a:t>政治制度的创新要依据</a:t>
            </a:r>
            <a:r>
              <a:rPr lang="zh-CN" altLang="en-US" sz="2800" b="1" dirty="0">
                <a:solidFill>
                  <a:srgbClr val="0000FF"/>
                </a:solidFill>
                <a:latin typeface="华文中宋" panose="02010600040101010101" pitchFamily="2" charset="-122"/>
                <a:ea typeface="华文中宋" panose="02010600040101010101" pitchFamily="2" charset="-122"/>
                <a:cs typeface="黑体" panose="02010609060101010101" pitchFamily="49" charset="-122"/>
              </a:rPr>
              <a:t>国情</a:t>
            </a:r>
            <a:r>
              <a:rPr lang="zh-CN" altLang="en-US" sz="2800" b="1" dirty="0">
                <a:latin typeface="华文中宋" panose="02010600040101010101" pitchFamily="2" charset="-122"/>
                <a:ea typeface="华文中宋" panose="02010600040101010101" pitchFamily="2" charset="-122"/>
                <a:cs typeface="黑体" panose="02010609060101010101" pitchFamily="49" charset="-122"/>
              </a:rPr>
              <a:t>、尊重传统</a:t>
            </a:r>
          </a:p>
        </p:txBody>
      </p:sp>
      <p:sp>
        <p:nvSpPr>
          <p:cNvPr id="5" name="Text Box 2"/>
          <p:cNvSpPr txBox="1"/>
          <p:nvPr/>
        </p:nvSpPr>
        <p:spPr>
          <a:xfrm>
            <a:off x="1594947" y="4599132"/>
            <a:ext cx="5151999" cy="95410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r>
              <a:rPr lang="en-US" altLang="zh-CN" sz="2800" b="1" dirty="0">
                <a:latin typeface="华文中宋" panose="02010600040101010101" pitchFamily="2" charset="-122"/>
                <a:ea typeface="华文中宋" panose="02010600040101010101" pitchFamily="2" charset="-122"/>
                <a:cs typeface="黑体" panose="02010609060101010101" pitchFamily="49" charset="-122"/>
              </a:rPr>
              <a:t>4.</a:t>
            </a:r>
            <a:r>
              <a:rPr lang="zh-CN" altLang="en-US" sz="2800" b="1" dirty="0">
                <a:latin typeface="华文中宋" panose="02010600040101010101" pitchFamily="2" charset="-122"/>
                <a:ea typeface="华文中宋" panose="02010600040101010101" pitchFamily="2" charset="-122"/>
                <a:cs typeface="黑体" panose="02010609060101010101" pitchFamily="49" charset="-122"/>
              </a:rPr>
              <a:t>政治制度创新，是国家发展社会的不竭动力；</a:t>
            </a:r>
            <a:r>
              <a:rPr lang="zh-CN" altLang="en-US" sz="2800" b="1" dirty="0">
                <a:solidFill>
                  <a:srgbClr val="0000FF"/>
                </a:solidFill>
                <a:latin typeface="华文中宋" panose="02010600040101010101" pitchFamily="2" charset="-122"/>
                <a:ea typeface="华文中宋" panose="02010600040101010101" pitchFamily="2" charset="-122"/>
                <a:cs typeface="黑体" panose="02010609060101010101" pitchFamily="49" charset="-122"/>
              </a:rPr>
              <a:t>改革永无止境</a:t>
            </a:r>
          </a:p>
        </p:txBody>
      </p:sp>
      <p:sp>
        <p:nvSpPr>
          <p:cNvPr id="35847" name="文本框 99"/>
          <p:cNvSpPr txBox="1"/>
          <p:nvPr/>
        </p:nvSpPr>
        <p:spPr>
          <a:xfrm>
            <a:off x="6876626" y="1630289"/>
            <a:ext cx="3661014" cy="4401205"/>
          </a:xfrm>
          <a:prstGeom prst="rect">
            <a:avLst/>
          </a:prstGeom>
          <a:ln/>
        </p:spPr>
        <p:style>
          <a:lnRef idx="2">
            <a:schemeClr val="dk1"/>
          </a:lnRef>
          <a:fillRef idx="1">
            <a:schemeClr val="lt1"/>
          </a:fillRef>
          <a:effectRef idx="0">
            <a:schemeClr val="dk1"/>
          </a:effectRef>
          <a:fontRef idx="minor">
            <a:schemeClr val="dk1"/>
          </a:fontRef>
        </p:style>
        <p:txBody>
          <a:bodyPr wrap="square" anchor="t">
            <a:spAutoFit/>
          </a:bodyPr>
          <a:lstStyle/>
          <a:p>
            <a:pPr marL="200025" indent="-200025"/>
            <a:r>
              <a:rPr lang="zh-CN" altLang="zh-CN"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(2017•江苏单科)</a:t>
            </a:r>
            <a:r>
              <a:rPr lang="zh-CN" altLang="zh-CN" sz="2000" b="1" dirty="0">
                <a:latin typeface="黑体" panose="02010609060101010101" pitchFamily="49" charset="-122"/>
                <a:ea typeface="黑体" panose="02010609060101010101" pitchFamily="49" charset="-122"/>
                <a:cs typeface="黑体" panose="02010609060101010101" pitchFamily="49" charset="-122"/>
              </a:rPr>
              <a:t>1832年，在两次否决改革法案后，英国议会上院第三次表决时，国王以增加上院贵族人数相威胁，加上强大的民意压力，反对派议员接受国王的劝告，采用缺席的方式回避了投票，使法案得以通过。改革法案的通过表明</a:t>
            </a:r>
          </a:p>
          <a:p>
            <a:pPr marL="200025" indent="-200025"/>
            <a:endParaRPr lang="zh-CN" altLang="zh-CN" sz="2000" b="1" dirty="0">
              <a:latin typeface="黑体" panose="02010609060101010101" pitchFamily="49" charset="-122"/>
              <a:ea typeface="黑体" panose="02010609060101010101" pitchFamily="49" charset="-122"/>
              <a:cs typeface="黑体" panose="02010609060101010101" pitchFamily="49" charset="-122"/>
            </a:endParaRPr>
          </a:p>
          <a:p>
            <a:pPr marL="200025" indent="-200025"/>
            <a:r>
              <a:rPr lang="zh-CN" altLang="zh-CN" sz="2000" b="1" dirty="0">
                <a:solidFill>
                  <a:srgbClr val="0000FF"/>
                </a:solidFill>
                <a:latin typeface="黑体" panose="02010609060101010101" pitchFamily="49" charset="-122"/>
                <a:ea typeface="黑体" panose="02010609060101010101" pitchFamily="49" charset="-122"/>
                <a:cs typeface="黑体" panose="02010609060101010101" pitchFamily="49" charset="-122"/>
              </a:rPr>
              <a:t>A．国王仍拥有重要的政治权力</a:t>
            </a:r>
          </a:p>
          <a:p>
            <a:pPr marL="200025" indent="-200025"/>
            <a:r>
              <a:rPr lang="zh-CN" altLang="zh-CN" sz="2000" b="1" dirty="0">
                <a:solidFill>
                  <a:srgbClr val="0000FF"/>
                </a:solidFill>
                <a:latin typeface="黑体" panose="02010609060101010101" pitchFamily="49" charset="-122"/>
                <a:ea typeface="黑体" panose="02010609060101010101" pitchFamily="49" charset="-122"/>
                <a:cs typeface="黑体" panose="02010609060101010101" pitchFamily="49" charset="-122"/>
              </a:rPr>
              <a:t>B．上院在议会中有决定性作用</a:t>
            </a:r>
          </a:p>
          <a:p>
            <a:pPr marL="200025" indent="-200025"/>
            <a:r>
              <a:rPr lang="zh-CN" altLang="zh-CN" sz="2000" b="1" dirty="0">
                <a:solidFill>
                  <a:srgbClr val="0000FF"/>
                </a:solidFill>
                <a:latin typeface="黑体" panose="02010609060101010101" pitchFamily="49" charset="-122"/>
                <a:ea typeface="黑体" panose="02010609060101010101" pitchFamily="49" charset="-122"/>
                <a:cs typeface="黑体" panose="02010609060101010101" pitchFamily="49" charset="-122"/>
              </a:rPr>
              <a:t>C．保守势力最后时刻做出让步</a:t>
            </a:r>
          </a:p>
          <a:p>
            <a:pPr marL="200025" indent="-200025"/>
            <a:r>
              <a:rPr lang="zh-CN" altLang="zh-CN" sz="2000" b="1" dirty="0">
                <a:solidFill>
                  <a:srgbClr val="0000FF"/>
                </a:solidFill>
                <a:latin typeface="黑体" panose="02010609060101010101" pitchFamily="49" charset="-122"/>
                <a:ea typeface="黑体" panose="02010609060101010101" pitchFamily="49" charset="-122"/>
                <a:cs typeface="黑体" panose="02010609060101010101" pitchFamily="49" charset="-122"/>
              </a:rPr>
              <a:t>D．君主立宪制在英国开始形成</a:t>
            </a:r>
          </a:p>
        </p:txBody>
      </p:sp>
      <p:cxnSp>
        <p:nvCxnSpPr>
          <p:cNvPr id="6" name="直接连接符 5"/>
          <p:cNvCxnSpPr/>
          <p:nvPr/>
        </p:nvCxnSpPr>
        <p:spPr>
          <a:xfrm>
            <a:off x="6834188" y="1427322"/>
            <a:ext cx="31433" cy="4505325"/>
          </a:xfrm>
          <a:prstGeom prst="line">
            <a:avLst/>
          </a:prstGeom>
          <a:ln w="38100" cmpd="sng">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9651630" y="4137466"/>
            <a:ext cx="551754" cy="923330"/>
          </a:xfrm>
          <a:prstGeom prst="rect">
            <a:avLst/>
          </a:prstGeom>
          <a:noFill/>
          <a:ln>
            <a:noFill/>
          </a:ln>
        </p:spPr>
        <p:txBody>
          <a:bodyPr wrap="none" rtlCol="0" anchor="t">
            <a:spAutoFit/>
          </a:bodyPr>
          <a:lstStyle/>
          <a:p>
            <a:pPr algn="ctr" fontAlgn="base"/>
            <a:r>
              <a:rPr lang="en-US" altLang="zh-CN" sz="5400" b="1" noProof="1">
                <a:ln w="6600">
                  <a:solidFill>
                    <a:schemeClr val="accent2"/>
                  </a:solidFill>
                  <a:prstDash val="solid"/>
                </a:ln>
                <a:gradFill>
                  <a:gsLst>
                    <a:gs pos="0">
                      <a:srgbClr val="FE4444"/>
                    </a:gs>
                    <a:gs pos="100000">
                      <a:srgbClr val="832B2B"/>
                    </a:gs>
                  </a:gsLst>
                  <a:lin ang="5400000" scaled="0"/>
                </a:gradFill>
                <a:effectLst>
                  <a:outerShdw dist="38100" dir="2700000" algn="tl" rotWithShape="0">
                    <a:schemeClr val="accent2"/>
                  </a:outerShdw>
                </a:effectLst>
                <a:latin typeface="Calibri"/>
                <a:ea typeface="宋体" panose="02010600030101010101" pitchFamily="2" charset="-122"/>
              </a:rPr>
              <a:t>C</a:t>
            </a:r>
            <a:endParaRPr lang="en-US" altLang="zh-CN" sz="5400" b="1" noProof="1">
              <a:ln w="6600">
                <a:solidFill>
                  <a:schemeClr val="accent2"/>
                </a:solidFill>
                <a:prstDash val="solid"/>
              </a:ln>
              <a:gradFill>
                <a:gsLst>
                  <a:gs pos="0">
                    <a:srgbClr val="FE4444"/>
                  </a:gs>
                  <a:gs pos="100000">
                    <a:srgbClr val="832B2B"/>
                  </a:gs>
                </a:gsLst>
                <a:lin ang="5400000" scaled="0"/>
              </a:gradFill>
              <a:effectLst>
                <a:outerShdw dist="38100" dir="2700000" algn="tl" rotWithShape="0">
                  <a:schemeClr val="accent2"/>
                </a:outerShdw>
              </a:effectLst>
            </a:endParaRPr>
          </a:p>
        </p:txBody>
      </p:sp>
      <p:sp>
        <p:nvSpPr>
          <p:cNvPr id="11" name="圆角矩形 58">
            <a:extLst>
              <a:ext uri="{FF2B5EF4-FFF2-40B4-BE49-F238E27FC236}">
                <a16:creationId xmlns:a16="http://schemas.microsoft.com/office/drawing/2014/main" id="{EED218C1-7B77-469C-A859-4908F17C5598}"/>
              </a:ext>
            </a:extLst>
          </p:cNvPr>
          <p:cNvSpPr/>
          <p:nvPr/>
        </p:nvSpPr>
        <p:spPr>
          <a:xfrm>
            <a:off x="1917882" y="369688"/>
            <a:ext cx="8321495" cy="720080"/>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zh-CN" altLang="en-US" sz="2800" b="1" dirty="0">
                <a:solidFill>
                  <a:srgbClr val="FFFF00"/>
                </a:solidFill>
                <a:latin typeface="华光黑体_CNKI" panose="02000500000000000000" pitchFamily="2" charset="-122"/>
                <a:ea typeface="华光黑体_CNKI" panose="02000500000000000000" pitchFamily="2" charset="-122"/>
              </a:rPr>
              <a:t>重点突破二      </a:t>
            </a:r>
            <a:r>
              <a:rPr lang="zh-CN" altLang="en-US" sz="2800" b="1" dirty="0">
                <a:solidFill>
                  <a:srgbClr val="0000FF"/>
                </a:solidFill>
                <a:latin typeface="华光黑体_CNKI" panose="02000500000000000000" pitchFamily="2" charset="-122"/>
                <a:ea typeface="华光黑体_CNKI" panose="02000500000000000000" pitchFamily="2" charset="-122"/>
              </a:rPr>
              <a:t>英国君主立宪制确立完善的启示</a:t>
            </a:r>
            <a:r>
              <a:rPr lang="en-US" altLang="zh-CN" sz="2800" b="1" dirty="0">
                <a:solidFill>
                  <a:srgbClr val="0000FF"/>
                </a:solidFill>
                <a:latin typeface="华光黑体_CNKI" panose="02000500000000000000" pitchFamily="2" charset="-122"/>
                <a:ea typeface="华光黑体_CNKI" panose="02000500000000000000" pitchFamily="2" charset="-122"/>
              </a:rPr>
              <a:t>  </a:t>
            </a:r>
            <a:endParaRPr lang="zh-CN" altLang="en-US" sz="2800" b="1" dirty="0">
              <a:solidFill>
                <a:srgbClr val="0000FF"/>
              </a:solidFill>
              <a:latin typeface="华光黑体_CNKI" panose="02000500000000000000" pitchFamily="2" charset="-122"/>
              <a:ea typeface="华光黑体_CNKI" panose="02000500000000000000" pitchFamily="2" charset="-122"/>
            </a:endParaRPr>
          </a:p>
        </p:txBody>
      </p:sp>
      <p:sp>
        <p:nvSpPr>
          <p:cNvPr id="10" name="文本框 9">
            <a:extLst>
              <a:ext uri="{FF2B5EF4-FFF2-40B4-BE49-F238E27FC236}">
                <a16:creationId xmlns:a16="http://schemas.microsoft.com/office/drawing/2014/main" id="{95A5F0C6-FE10-4421-8BC0-169DFC733136}"/>
              </a:ext>
            </a:extLst>
          </p:cNvPr>
          <p:cNvSpPr txBox="1"/>
          <p:nvPr/>
        </p:nvSpPr>
        <p:spPr>
          <a:xfrm>
            <a:off x="6921429" y="1484785"/>
            <a:ext cx="3598150" cy="50783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a:t>（高考材料题改为选择题）卢梭针对</a:t>
            </a:r>
            <a:r>
              <a:rPr lang="en-US" altLang="zh-CN" dirty="0"/>
              <a:t>18</a:t>
            </a:r>
            <a:r>
              <a:rPr lang="zh-CN" altLang="en-US" dirty="0"/>
              <a:t>世纪英国民主制度评价道：</a:t>
            </a:r>
            <a:r>
              <a:rPr lang="zh-CN" altLang="en-US" dirty="0">
                <a:latin typeface="楷体" panose="02010609060101010101" pitchFamily="49" charset="-122"/>
                <a:ea typeface="楷体" panose="02010609060101010101" pitchFamily="49" charset="-122"/>
              </a:rPr>
              <a:t>“英国人民自以为是自由的，他们是大错特错了。他们只有在选举国会议员的期间，才是自由的；议员一旦选出之后，他们就是奴隶，他们就等于零了。</a:t>
            </a:r>
            <a:r>
              <a:rPr lang="zh-CN" altLang="en-US" dirty="0"/>
              <a:t>”对该观点认识正确：</a:t>
            </a:r>
          </a:p>
          <a:p>
            <a:r>
              <a:rPr lang="zh-CN" altLang="en-US" b="1" dirty="0"/>
              <a:t>①英国人民的自由选举是英国议员享有民主的基础</a:t>
            </a:r>
          </a:p>
          <a:p>
            <a:r>
              <a:rPr lang="zh-CN" altLang="en-US" b="1" dirty="0"/>
              <a:t>②英国人民在选举时是自由的，选举后失去了所有自由</a:t>
            </a:r>
          </a:p>
          <a:p>
            <a:r>
              <a:rPr lang="zh-CN" altLang="en-US" b="1" dirty="0"/>
              <a:t>③英国人民有选择议员的自由，却没有当家作主的自由</a:t>
            </a:r>
          </a:p>
          <a:p>
            <a:r>
              <a:rPr lang="zh-CN" altLang="en-US" b="1" dirty="0"/>
              <a:t>④英国人民享有选举自由不能改变资产阶级专政的实质</a:t>
            </a:r>
          </a:p>
          <a:p>
            <a:r>
              <a:rPr lang="en-US" altLang="zh-CN" dirty="0"/>
              <a:t>A.①②             B.①④           C.②③            </a:t>
            </a:r>
            <a:r>
              <a:rPr lang="en-US" altLang="zh-CN" b="1" dirty="0">
                <a:highlight>
                  <a:srgbClr val="FFFF00"/>
                </a:highlight>
              </a:rPr>
              <a:t>D.③④</a:t>
            </a:r>
          </a:p>
        </p:txBody>
      </p:sp>
      <p:sp>
        <p:nvSpPr>
          <p:cNvPr id="12" name="Text Box 2">
            <a:extLst>
              <a:ext uri="{FF2B5EF4-FFF2-40B4-BE49-F238E27FC236}">
                <a16:creationId xmlns:a16="http://schemas.microsoft.com/office/drawing/2014/main" id="{C41657D1-F4E0-4B50-9ABA-07DF67982C76}"/>
              </a:ext>
            </a:extLst>
          </p:cNvPr>
          <p:cNvSpPr txBox="1"/>
          <p:nvPr/>
        </p:nvSpPr>
        <p:spPr>
          <a:xfrm>
            <a:off x="1610663" y="5608991"/>
            <a:ext cx="5151999" cy="95410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r>
              <a:rPr lang="en-US" altLang="zh-CN" sz="2800" b="1" dirty="0">
                <a:latin typeface="华文中宋" panose="02010600040101010101" pitchFamily="2" charset="-122"/>
                <a:ea typeface="华文中宋" panose="02010600040101010101" pitchFamily="2" charset="-122"/>
                <a:cs typeface="黑体" panose="02010609060101010101" pitchFamily="49" charset="-122"/>
              </a:rPr>
              <a:t>5.</a:t>
            </a:r>
            <a:r>
              <a:rPr lang="zh-CN" altLang="en-US" sz="2800" b="1" dirty="0">
                <a:latin typeface="华文中宋" panose="02010600040101010101" pitchFamily="2" charset="-122"/>
                <a:ea typeface="华文中宋" panose="02010600040101010101" pitchFamily="2" charset="-122"/>
                <a:cs typeface="黑体" panose="02010609060101010101" pitchFamily="49" charset="-122"/>
              </a:rPr>
              <a:t>怎样改变也不能改变其资产阶级专政</a:t>
            </a:r>
            <a:r>
              <a:rPr lang="zh-CN" altLang="en-US" sz="2800" b="1" dirty="0">
                <a:solidFill>
                  <a:srgbClr val="0000FF"/>
                </a:solidFill>
                <a:latin typeface="华文中宋" panose="02010600040101010101" pitchFamily="2" charset="-122"/>
                <a:ea typeface="华文中宋" panose="02010600040101010101" pitchFamily="2" charset="-122"/>
                <a:cs typeface="黑体" panose="02010609060101010101" pitchFamily="49" charset="-122"/>
              </a:rPr>
              <a:t>本质</a:t>
            </a:r>
          </a:p>
        </p:txBody>
      </p:sp>
      <p:sp>
        <p:nvSpPr>
          <p:cNvPr id="13" name="矩形 12">
            <a:extLst>
              <a:ext uri="{FF2B5EF4-FFF2-40B4-BE49-F238E27FC236}">
                <a16:creationId xmlns:a16="http://schemas.microsoft.com/office/drawing/2014/main" id="{01DCE705-D4DB-55F0-5275-F050EF3032EB}"/>
              </a:ext>
            </a:extLst>
          </p:cNvPr>
          <p:cNvSpPr/>
          <p:nvPr/>
        </p:nvSpPr>
        <p:spPr>
          <a:xfrm>
            <a:off x="2686050" y="2181761"/>
            <a:ext cx="5543550" cy="1754326"/>
          </a:xfrm>
          <a:prstGeom prst="rect">
            <a:avLst/>
          </a:prstGeom>
          <a:solidFill>
            <a:srgbClr val="FFFF00"/>
          </a:solidFill>
          <a:scene3d>
            <a:camera prst="isometricOffAxis2Left"/>
            <a:lightRig rig="threePt" dir="t"/>
          </a:scene3d>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zh-CN" altLang="en-US"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借题嫁识</a:t>
            </a:r>
            <a:endParaRPr lang="en-US" altLang="zh-CN"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ctr"/>
            <a:r>
              <a:rPr lang="zh-CN" altLang="en-US" sz="5400" b="1" dirty="0">
                <a:ln w="0">
                  <a:solidFill>
                    <a:srgbClr val="FF0000"/>
                  </a:solidFill>
                </a:ln>
                <a:solidFill>
                  <a:srgbClr val="0000FF"/>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家国情怀</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5847"/>
                                        </p:tgtEl>
                                        <p:attrNameLst>
                                          <p:attrName>style.visibility</p:attrName>
                                        </p:attrNameLst>
                                      </p:cBhvr>
                                      <p:to>
                                        <p:strVal val="visible"/>
                                      </p:to>
                                    </p:set>
                                    <p:animEffect transition="in" filter="blinds(horizontal)">
                                      <p:cBhvr>
                                        <p:cTn id="27" dur="500"/>
                                        <p:tgtEl>
                                          <p:spTgt spid="35847"/>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35847" grpId="0" animBg="1"/>
      <p:bldP spid="7" grpId="0"/>
      <p:bldP spid="10"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68630" y="1736725"/>
            <a:ext cx="11243945" cy="1014730"/>
          </a:xfrm>
          <a:prstGeom prst="rect">
            <a:avLst/>
          </a:prstGeom>
          <a:ln w="2540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2000" b="1" u="none">
                <a:solidFill>
                  <a:srgbClr val="2D2DFF"/>
                </a:solidFill>
                <a:latin typeface="微软雅黑" panose="020B0503020204020204" charset="-122"/>
                <a:ea typeface="微软雅黑" panose="020B0503020204020204" charset="-122"/>
                <a:cs typeface="黑体" panose="02010609060101010101" charset="-122"/>
              </a:rPr>
              <a:t>2.明确课程性质：</a:t>
            </a:r>
            <a:r>
              <a:rPr lang="zh-CN" altLang="en-US" sz="2000" b="1" u="none">
                <a:solidFill>
                  <a:srgbClr val="000000"/>
                </a:solidFill>
                <a:latin typeface="微软雅黑" panose="020B0503020204020204" charset="-122"/>
                <a:ea typeface="微软雅黑" panose="020B0503020204020204" charset="-122"/>
                <a:cs typeface="黑体" panose="02010609060101010101" charset="-122"/>
              </a:rPr>
              <a:t>普通高中历史课程，是在义务教育历史课程的基础上，进一步运用历史唯物主义观点，以社会形态从低级到高级发展为主线，展现历史演进的基本过程以及人类在历史上创造的文明成果，揭示人类历史发展的基本规律和大趋势， 促进学生</a:t>
            </a:r>
            <a:r>
              <a:rPr lang="zh-CN" altLang="en-US" sz="2000" b="1" u="none">
                <a:solidFill>
                  <a:srgbClr val="FF0000"/>
                </a:solidFill>
                <a:highlight>
                  <a:srgbClr val="0000FF"/>
                </a:highlight>
                <a:latin typeface="微软雅黑" panose="020B0503020204020204" charset="-122"/>
                <a:ea typeface="微软雅黑" panose="020B0503020204020204" charset="-122"/>
                <a:cs typeface="黑体" panose="02010609060101010101" charset="-122"/>
              </a:rPr>
              <a:t>全面发展</a:t>
            </a:r>
            <a:r>
              <a:rPr lang="zh-CN" altLang="en-US" sz="2000" b="1" u="none">
                <a:solidFill>
                  <a:srgbClr val="000000"/>
                </a:solidFill>
                <a:latin typeface="微软雅黑" panose="020B0503020204020204" charset="-122"/>
                <a:ea typeface="微软雅黑" panose="020B0503020204020204" charset="-122"/>
                <a:cs typeface="黑体" panose="02010609060101010101" charset="-122"/>
              </a:rPr>
              <a:t>的一门</a:t>
            </a:r>
            <a:r>
              <a:rPr lang="zh-CN" altLang="en-US" sz="2000" b="1" u="none">
                <a:solidFill>
                  <a:srgbClr val="FF0000"/>
                </a:solidFill>
                <a:highlight>
                  <a:srgbClr val="0000FF"/>
                </a:highlight>
                <a:latin typeface="微软雅黑" panose="020B0503020204020204" charset="-122"/>
                <a:ea typeface="微软雅黑" panose="020B0503020204020204" charset="-122"/>
                <a:cs typeface="黑体" panose="02010609060101010101" charset="-122"/>
              </a:rPr>
              <a:t>基础课程</a:t>
            </a:r>
            <a:endParaRPr lang="zh-CN" altLang="en-US" sz="2000" b="1" u="none">
              <a:solidFill>
                <a:srgbClr val="000000"/>
              </a:solidFill>
              <a:latin typeface="微软雅黑" panose="020B0503020204020204" charset="-122"/>
              <a:ea typeface="微软雅黑" panose="020B0503020204020204" charset="-122"/>
              <a:cs typeface="黑体" panose="02010609060101010101" charset="-122"/>
            </a:endParaRPr>
          </a:p>
        </p:txBody>
      </p:sp>
      <p:sp>
        <p:nvSpPr>
          <p:cNvPr id="8" name="文本框 7"/>
          <p:cNvSpPr txBox="1"/>
          <p:nvPr/>
        </p:nvSpPr>
        <p:spPr>
          <a:xfrm>
            <a:off x="467995" y="309245"/>
            <a:ext cx="3077210" cy="460375"/>
          </a:xfrm>
          <a:prstGeom prst="rect">
            <a:avLst/>
          </a:prstGeom>
          <a:solidFill>
            <a:srgbClr val="FFC000"/>
          </a:solidFill>
          <a:ln w="25400">
            <a:solidFill>
              <a:srgbClr val="2D2DFF"/>
            </a:solidFill>
          </a:ln>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threePt" dir="t"/>
            </a:scene3d>
          </a:bodyPr>
          <a:lstStyle/>
          <a:p>
            <a:r>
              <a:rPr lang="zh-CN" altLang="en-US" sz="2400" b="1" u="none">
                <a:solidFill>
                  <a:srgbClr val="0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一、课程新理念</a:t>
            </a:r>
          </a:p>
        </p:txBody>
      </p:sp>
      <p:sp>
        <p:nvSpPr>
          <p:cNvPr id="9" name="文本框 8"/>
          <p:cNvSpPr txBox="1"/>
          <p:nvPr/>
        </p:nvSpPr>
        <p:spPr>
          <a:xfrm>
            <a:off x="488315" y="2723515"/>
            <a:ext cx="11242675" cy="1014730"/>
          </a:xfrm>
          <a:prstGeom prst="rect">
            <a:avLst/>
          </a:prstGeom>
          <a:ln w="2540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nSpc>
                <a:spcPct val="100000"/>
              </a:lnSpc>
            </a:pPr>
            <a:r>
              <a:rPr lang="en-US" altLang="zh-CN" sz="2000" b="1" u="none">
                <a:solidFill>
                  <a:srgbClr val="2D2DFF"/>
                </a:solidFill>
                <a:latin typeface="微软雅黑" panose="020B0503020204020204" charset="-122"/>
                <a:ea typeface="微软雅黑" panose="020B0503020204020204" charset="-122"/>
                <a:cs typeface="黑体" panose="02010609060101010101" charset="-122"/>
              </a:rPr>
              <a:t>3.确定根本任务：</a:t>
            </a:r>
            <a:r>
              <a:rPr lang="zh-CN" altLang="en-US" sz="2000" b="1" u="none">
                <a:solidFill>
                  <a:srgbClr val="000000"/>
                </a:solidFill>
                <a:latin typeface="微软雅黑" panose="020B0503020204020204" charset="-122"/>
                <a:ea typeface="微软雅黑" panose="020B0503020204020204" charset="-122"/>
                <a:cs typeface="黑体" panose="02010609060101010101" charset="-122"/>
              </a:rPr>
              <a:t>就是</a:t>
            </a:r>
            <a:r>
              <a:rPr lang="en-US" altLang="zh-CN" sz="2000" b="1" u="none">
                <a:solidFill>
                  <a:srgbClr val="000000"/>
                </a:solidFill>
                <a:latin typeface="微软雅黑" panose="020B0503020204020204" charset="-122"/>
                <a:ea typeface="微软雅黑" panose="020B0503020204020204" charset="-122"/>
                <a:cs typeface="黑体" panose="02010609060101010101" charset="-122"/>
              </a:rPr>
              <a:t>“</a:t>
            </a:r>
            <a:r>
              <a:rPr lang="zh-CN" altLang="en-US" sz="2000" b="1" u="none">
                <a:solidFill>
                  <a:srgbClr val="000000"/>
                </a:solidFill>
                <a:latin typeface="微软雅黑" panose="020B0503020204020204" charset="-122"/>
                <a:ea typeface="微软雅黑" panose="020B0503020204020204" charset="-122"/>
                <a:cs typeface="黑体" panose="02010609060101010101" charset="-122"/>
              </a:rPr>
              <a:t>立德树人</a:t>
            </a:r>
            <a:r>
              <a:rPr lang="en-US" altLang="zh-CN" sz="2000" b="1" u="none">
                <a:solidFill>
                  <a:srgbClr val="000000"/>
                </a:solidFill>
                <a:latin typeface="微软雅黑" panose="020B0503020204020204" charset="-122"/>
                <a:ea typeface="微软雅黑" panose="020B0503020204020204" charset="-122"/>
                <a:cs typeface="黑体" panose="02010609060101010101" charset="-122"/>
              </a:rPr>
              <a:t>”</a:t>
            </a:r>
            <a:r>
              <a:rPr lang="zh-CN" altLang="en-US" sz="2000" b="1" u="none">
                <a:solidFill>
                  <a:srgbClr val="000000"/>
                </a:solidFill>
                <a:latin typeface="微软雅黑" panose="020B0503020204020204" charset="-122"/>
                <a:ea typeface="微软雅黑" panose="020B0503020204020204" charset="-122"/>
                <a:cs typeface="黑体" panose="02010609060101010101" charset="-122"/>
              </a:rPr>
              <a:t>，是历史课程最基本、最重要的理念。解决了历史课程培养什么人、怎样培养人的问题。课标指出：发挥历史课程立德树人的教育功能，使学生能够从历史的角度关心国家的命运， 关注世界的发展，成为德智体美劳全面发展的社会主义建设者和接班人</a:t>
            </a:r>
          </a:p>
        </p:txBody>
      </p:sp>
      <p:sp>
        <p:nvSpPr>
          <p:cNvPr id="10" name="文本框 9"/>
          <p:cNvSpPr txBox="1"/>
          <p:nvPr/>
        </p:nvSpPr>
        <p:spPr>
          <a:xfrm>
            <a:off x="488315" y="3806825"/>
            <a:ext cx="11243310" cy="1322070"/>
          </a:xfrm>
          <a:prstGeom prst="rect">
            <a:avLst/>
          </a:prstGeom>
          <a:ln w="2540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nSpc>
                <a:spcPct val="100000"/>
              </a:lnSpc>
            </a:pPr>
            <a:r>
              <a:rPr lang="en-US" altLang="zh-CN" sz="2000" b="1" u="none">
                <a:solidFill>
                  <a:srgbClr val="2D2DFF"/>
                </a:solidFill>
                <a:latin typeface="微软雅黑" panose="020B0503020204020204" charset="-122"/>
                <a:ea typeface="微软雅黑" panose="020B0503020204020204" charset="-122"/>
                <a:cs typeface="黑体" panose="02010609060101010101" charset="-122"/>
                <a:sym typeface="+mn-ea"/>
              </a:rPr>
              <a:t>4.坚持正确的价值导向：</a:t>
            </a:r>
            <a:r>
              <a:rPr lang="zh-CN" altLang="en-US" sz="2000" b="1" u="none">
                <a:solidFill>
                  <a:srgbClr val="000000"/>
                </a:solidFill>
                <a:latin typeface="微软雅黑" panose="020B0503020204020204" charset="-122"/>
                <a:ea typeface="微软雅黑" panose="020B0503020204020204" charset="-122"/>
                <a:cs typeface="黑体" panose="02010609060101010101" charset="-122"/>
                <a:sym typeface="+mn-ea"/>
              </a:rPr>
              <a:t>①以唯物史观为指导②融入社会主义核心价值观</a:t>
            </a:r>
            <a:endParaRPr lang="zh-CN" altLang="en-US" sz="2000" b="1" u="none">
              <a:solidFill>
                <a:srgbClr val="000000"/>
              </a:solidFill>
              <a:latin typeface="微软雅黑" panose="020B0503020204020204" charset="-122"/>
              <a:ea typeface="微软雅黑" panose="020B0503020204020204" charset="-122"/>
              <a:cs typeface="黑体" panose="02010609060101010101" charset="-122"/>
            </a:endParaRPr>
          </a:p>
          <a:p>
            <a:pPr>
              <a:lnSpc>
                <a:spcPct val="100000"/>
              </a:lnSpc>
            </a:pPr>
            <a:r>
              <a:rPr lang="zh-CN" altLang="en-US" sz="2000" b="1" u="none">
                <a:solidFill>
                  <a:srgbClr val="000000"/>
                </a:solidFill>
                <a:latin typeface="微软雅黑" panose="020B0503020204020204" charset="-122"/>
                <a:ea typeface="微软雅黑" panose="020B0503020204020204" charset="-122"/>
                <a:cs typeface="黑体" panose="02010609060101010101" charset="-122"/>
                <a:sym typeface="+mn-ea"/>
              </a:rPr>
              <a:t>③加强培养</a:t>
            </a:r>
            <a:r>
              <a:rPr lang="en-US" altLang="zh-CN" sz="2000" b="1" u="none">
                <a:solidFill>
                  <a:srgbClr val="000000"/>
                </a:solidFill>
                <a:latin typeface="微软雅黑" panose="020B0503020204020204" charset="-122"/>
                <a:ea typeface="微软雅黑" panose="020B0503020204020204" charset="-122"/>
                <a:cs typeface="黑体" panose="02010609060101010101" charset="-122"/>
                <a:sym typeface="+mn-ea"/>
              </a:rPr>
              <a:t>“</a:t>
            </a:r>
            <a:r>
              <a:rPr lang="zh-CN" altLang="en-US" sz="2000" b="1" u="none">
                <a:solidFill>
                  <a:srgbClr val="000000"/>
                </a:solidFill>
                <a:latin typeface="微软雅黑" panose="020B0503020204020204" charset="-122"/>
                <a:ea typeface="微软雅黑" panose="020B0503020204020204" charset="-122"/>
                <a:cs typeface="黑体" panose="02010609060101010101" charset="-122"/>
                <a:sym typeface="+mn-ea"/>
              </a:rPr>
              <a:t>五个认同</a:t>
            </a:r>
            <a:r>
              <a:rPr lang="en-US" altLang="zh-CN" sz="2000" b="1" u="none">
                <a:solidFill>
                  <a:srgbClr val="000000"/>
                </a:solidFill>
                <a:latin typeface="微软雅黑" panose="020B0503020204020204" charset="-122"/>
                <a:ea typeface="微软雅黑" panose="020B0503020204020204" charset="-122"/>
                <a:cs typeface="黑体" panose="02010609060101010101" charset="-122"/>
                <a:sym typeface="+mn-ea"/>
              </a:rPr>
              <a:t>”</a:t>
            </a:r>
            <a:r>
              <a:rPr lang="zh-CN" altLang="en-US" sz="2000" b="1" u="none">
                <a:solidFill>
                  <a:srgbClr val="000000"/>
                </a:solidFill>
                <a:latin typeface="微软雅黑" panose="020B0503020204020204" charset="-122"/>
                <a:ea typeface="微软雅黑" panose="020B0503020204020204" charset="-122"/>
                <a:cs typeface="黑体" panose="02010609060101010101" charset="-122"/>
                <a:sym typeface="+mn-ea"/>
              </a:rPr>
              <a:t>、</a:t>
            </a:r>
            <a:r>
              <a:rPr lang="en-US" altLang="zh-CN" sz="2000" b="1" u="none">
                <a:solidFill>
                  <a:srgbClr val="000000"/>
                </a:solidFill>
                <a:latin typeface="微软雅黑" panose="020B0503020204020204" charset="-122"/>
                <a:ea typeface="微软雅黑" panose="020B0503020204020204" charset="-122"/>
                <a:cs typeface="黑体" panose="02010609060101010101" charset="-122"/>
                <a:sym typeface="+mn-ea"/>
              </a:rPr>
              <a:t>“</a:t>
            </a:r>
            <a:r>
              <a:rPr lang="zh-CN" altLang="en-US" sz="2000" b="1" u="none">
                <a:solidFill>
                  <a:srgbClr val="000000"/>
                </a:solidFill>
                <a:latin typeface="微软雅黑" panose="020B0503020204020204" charset="-122"/>
                <a:ea typeface="微软雅黑" panose="020B0503020204020204" charset="-122"/>
                <a:cs typeface="黑体" panose="02010609060101010101" charset="-122"/>
                <a:sym typeface="+mn-ea"/>
              </a:rPr>
              <a:t>四个自信</a:t>
            </a:r>
            <a:r>
              <a:rPr lang="en-US" altLang="zh-CN" sz="2000" b="1" u="none">
                <a:solidFill>
                  <a:srgbClr val="000000"/>
                </a:solidFill>
                <a:latin typeface="微软雅黑" panose="020B0503020204020204" charset="-122"/>
                <a:ea typeface="微软雅黑" panose="020B0503020204020204" charset="-122"/>
                <a:cs typeface="黑体" panose="02010609060101010101" charset="-122"/>
                <a:sym typeface="+mn-ea"/>
              </a:rPr>
              <a:t>”</a:t>
            </a:r>
            <a:r>
              <a:rPr lang="zh-CN" altLang="en-US" sz="2000" b="1" u="none">
                <a:solidFill>
                  <a:srgbClr val="000000"/>
                </a:solidFill>
                <a:latin typeface="微软雅黑" panose="020B0503020204020204" charset="-122"/>
                <a:ea typeface="微软雅黑" panose="020B0503020204020204" charset="-122"/>
                <a:cs typeface="黑体" panose="02010609060101010101" charset="-122"/>
                <a:sym typeface="+mn-ea"/>
              </a:rPr>
              <a:t>：对伟大祖国的认同，对中华民族的认同，对中华文化的认同，对中国共产党的认同，对中国特色社会主义道路的认同；</a:t>
            </a:r>
            <a:r>
              <a:rPr lang="en-US" altLang="zh-CN" sz="2000" b="1" u="none">
                <a:solidFill>
                  <a:srgbClr val="000000"/>
                </a:solidFill>
                <a:latin typeface="微软雅黑" panose="020B0503020204020204" charset="-122"/>
                <a:ea typeface="微软雅黑" panose="020B0503020204020204" charset="-122"/>
                <a:cs typeface="黑体" panose="02010609060101010101" charset="-122"/>
                <a:sym typeface="+mn-ea"/>
              </a:rPr>
              <a:t>“</a:t>
            </a:r>
            <a:r>
              <a:rPr lang="zh-CN" altLang="en-US" sz="2000" b="1" u="none">
                <a:solidFill>
                  <a:srgbClr val="000000"/>
                </a:solidFill>
                <a:latin typeface="微软雅黑" panose="020B0503020204020204" charset="-122"/>
                <a:ea typeface="微软雅黑" panose="020B0503020204020204" charset="-122"/>
                <a:cs typeface="黑体" panose="02010609060101010101" charset="-122"/>
                <a:sym typeface="+mn-ea"/>
              </a:rPr>
              <a:t>中国特色社会主义道路自信、理论自信、制度自信、文化自信”</a:t>
            </a:r>
          </a:p>
        </p:txBody>
      </p:sp>
      <p:sp>
        <p:nvSpPr>
          <p:cNvPr id="12" name="文本框 11"/>
          <p:cNvSpPr txBox="1"/>
          <p:nvPr/>
        </p:nvSpPr>
        <p:spPr>
          <a:xfrm>
            <a:off x="459740" y="935355"/>
            <a:ext cx="11273790" cy="706755"/>
          </a:xfrm>
          <a:prstGeom prst="rect">
            <a:avLst/>
          </a:prstGeom>
          <a:ln w="2540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altLang="zh-CN" sz="2000" b="1" u="none">
                <a:solidFill>
                  <a:srgbClr val="2D2DFF"/>
                </a:solidFill>
                <a:latin typeface="微软雅黑" panose="020B0503020204020204" charset="-122"/>
                <a:ea typeface="微软雅黑" panose="020B0503020204020204" charset="-122"/>
                <a:cs typeface="黑体" panose="02010609060101010101" charset="-122"/>
                <a:sym typeface="+mn-ea"/>
              </a:rPr>
              <a:t>1.</a:t>
            </a:r>
            <a:r>
              <a:rPr lang="zh-CN" altLang="en-US" sz="2000" b="1" u="none">
                <a:solidFill>
                  <a:srgbClr val="2D2DFF"/>
                </a:solidFill>
                <a:latin typeface="微软雅黑" panose="020B0503020204020204" charset="-122"/>
                <a:ea typeface="微软雅黑" panose="020B0503020204020204" charset="-122"/>
                <a:cs typeface="黑体" panose="02010609060101010101" charset="-122"/>
                <a:sym typeface="+mn-ea"/>
              </a:rPr>
              <a:t>强调教育功能</a:t>
            </a:r>
            <a:r>
              <a:rPr lang="zh-CN" altLang="en-US" sz="2000" b="1" u="none">
                <a:solidFill>
                  <a:srgbClr val="000000"/>
                </a:solidFill>
                <a:latin typeface="微软雅黑" panose="020B0503020204020204" charset="-122"/>
                <a:ea typeface="微软雅黑" panose="020B0503020204020204" charset="-122"/>
                <a:cs typeface="黑体" panose="02010609060101010101" charset="-122"/>
                <a:sym typeface="+mn-ea"/>
              </a:rPr>
              <a:t>：历史学是在一定历史观指导下叙述和阐释人类历史进程及其规律的学科。探寻历史真相，总结历史经验，认识历史规律，顺应历史发展趋势，是历史学的重要社会功能。</a:t>
            </a:r>
          </a:p>
        </p:txBody>
      </p:sp>
      <p:sp>
        <p:nvSpPr>
          <p:cNvPr id="15" name="文本框 14"/>
          <p:cNvSpPr txBox="1"/>
          <p:nvPr/>
        </p:nvSpPr>
        <p:spPr>
          <a:xfrm>
            <a:off x="106616" y="5258562"/>
            <a:ext cx="12006072" cy="768350"/>
          </a:xfrm>
          <a:prstGeom prst="rect">
            <a:avLst/>
          </a:prstGeom>
          <a:ln w="25400">
            <a:solidFill>
              <a:srgbClr val="2D2DF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l">
              <a:buClrTx/>
              <a:buSzTx/>
              <a:buFontTx/>
            </a:pPr>
            <a:r>
              <a:rPr lang="en-US" altLang="zh-CN" sz="2000" b="1" u="none">
                <a:solidFill>
                  <a:srgbClr val="2D2DFF"/>
                </a:solidFill>
                <a:latin typeface="微软雅黑" panose="020B0503020204020204" charset="-122"/>
                <a:ea typeface="微软雅黑" panose="020B0503020204020204" charset="-122"/>
                <a:cs typeface="黑体" panose="02010609060101010101" charset="-122"/>
              </a:rPr>
              <a:t>5.特别突出</a:t>
            </a:r>
            <a:r>
              <a:rPr lang="en-US" altLang="zh-CN" sz="2400" b="1" u="none">
                <a:solidFill>
                  <a:srgbClr val="FF0000"/>
                </a:solidFill>
                <a:highlight>
                  <a:srgbClr val="0000FF"/>
                </a:highlight>
                <a:latin typeface="微软雅黑" panose="020B0503020204020204" charset="-122"/>
                <a:ea typeface="微软雅黑" panose="020B0503020204020204" charset="-122"/>
                <a:cs typeface="黑体" panose="02010609060101010101" charset="-122"/>
              </a:rPr>
              <a:t>核心素养</a:t>
            </a:r>
            <a:r>
              <a:rPr lang="en-US" altLang="zh-CN" sz="2000" b="1" u="none">
                <a:solidFill>
                  <a:srgbClr val="2D2DFF"/>
                </a:solidFill>
                <a:latin typeface="微软雅黑" panose="020B0503020204020204" charset="-122"/>
                <a:ea typeface="微软雅黑" panose="020B0503020204020204" charset="-122"/>
                <a:cs typeface="黑体" panose="02010609060101010101" charset="-122"/>
              </a:rPr>
              <a:t>之教学目标：</a:t>
            </a:r>
            <a:r>
              <a:rPr lang="zh-CN" altLang="en-US" sz="2000" b="1" u="none" dirty="0">
                <a:solidFill>
                  <a:srgbClr val="000000"/>
                </a:solidFill>
                <a:latin typeface="微软雅黑" panose="020B0503020204020204" charset="-122"/>
                <a:ea typeface="微软雅黑" panose="020B0503020204020204" charset="-122"/>
                <a:cs typeface="黑体" panose="02010609060101010101" charset="-122"/>
              </a:rPr>
              <a:t>培养和提高学生的历史学科核心素养作为目标，使学生通过历史课程的学习逐步形成具有历史学科特征的正确价值观、必备品格与关键能力</a:t>
            </a:r>
          </a:p>
        </p:txBody>
      </p:sp>
      <p:sp>
        <p:nvSpPr>
          <p:cNvPr id="2" name="文本框 1"/>
          <p:cNvSpPr txBox="1"/>
          <p:nvPr/>
        </p:nvSpPr>
        <p:spPr>
          <a:xfrm>
            <a:off x="3700145" y="163830"/>
            <a:ext cx="8174990" cy="706755"/>
          </a:xfrm>
          <a:prstGeom prst="rect">
            <a:avLst/>
          </a:prstGeom>
          <a:solidFill>
            <a:srgbClr val="FF0000"/>
          </a:solidFill>
          <a:ln>
            <a:solidFill>
              <a:srgbClr val="2D2DFF"/>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sz="2000" b="1">
                <a:solidFill>
                  <a:srgbClr val="2D2DFF"/>
                </a:solidFill>
                <a:latin typeface="华文中宋" panose="02010600040101010101" pitchFamily="2" charset="-122"/>
                <a:ea typeface="华文中宋" panose="02010600040101010101" pitchFamily="2" charset="-122"/>
              </a:rPr>
              <a:t>立德树人为根本任务、坚持正确思想导向和价值判断，提高核心素养为目标，就是高中历史课程的基本理念</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8629" y="1912536"/>
            <a:ext cx="1728192" cy="39878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000" b="1" dirty="0"/>
              <a:t>背景</a:t>
            </a:r>
          </a:p>
        </p:txBody>
      </p:sp>
      <p:sp>
        <p:nvSpPr>
          <p:cNvPr id="4" name="TextBox 3"/>
          <p:cNvSpPr txBox="1"/>
          <p:nvPr/>
        </p:nvSpPr>
        <p:spPr>
          <a:xfrm>
            <a:off x="1775460" y="3239770"/>
            <a:ext cx="1151890"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莎士比亚</a:t>
            </a:r>
          </a:p>
        </p:txBody>
      </p:sp>
      <p:sp>
        <p:nvSpPr>
          <p:cNvPr id="5" name="TextBox 4"/>
          <p:cNvSpPr txBox="1"/>
          <p:nvPr/>
        </p:nvSpPr>
        <p:spPr>
          <a:xfrm>
            <a:off x="1774826" y="3928110"/>
            <a:ext cx="115252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培根</a:t>
            </a:r>
          </a:p>
        </p:txBody>
      </p:sp>
      <p:sp>
        <p:nvSpPr>
          <p:cNvPr id="6" name="TextBox 5"/>
          <p:cNvSpPr txBox="1"/>
          <p:nvPr/>
        </p:nvSpPr>
        <p:spPr>
          <a:xfrm>
            <a:off x="1775460" y="3568065"/>
            <a:ext cx="1151890"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国教</a:t>
            </a:r>
          </a:p>
        </p:txBody>
      </p:sp>
      <p:sp>
        <p:nvSpPr>
          <p:cNvPr id="8" name="TextBox 7"/>
          <p:cNvSpPr txBox="1"/>
          <p:nvPr/>
        </p:nvSpPr>
        <p:spPr>
          <a:xfrm>
            <a:off x="1735456" y="2317750"/>
            <a:ext cx="2494915"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CN" b="1" dirty="0"/>
              <a:t>14-17</a:t>
            </a:r>
            <a:r>
              <a:rPr lang="zh-CN" altLang="en-US" b="1" dirty="0"/>
              <a:t>世纪</a:t>
            </a:r>
          </a:p>
          <a:p>
            <a:pPr algn="ctr"/>
            <a:r>
              <a:rPr lang="zh-CN" altLang="en-US" b="1" dirty="0"/>
              <a:t>背景</a:t>
            </a:r>
            <a:r>
              <a:rPr lang="en-US" altLang="zh-CN" b="1" dirty="0"/>
              <a:t> </a:t>
            </a:r>
            <a:r>
              <a:rPr lang="zh-CN" altLang="en-US" b="1" dirty="0"/>
              <a:t>前延思维</a:t>
            </a:r>
          </a:p>
        </p:txBody>
      </p:sp>
      <p:sp>
        <p:nvSpPr>
          <p:cNvPr id="9" name="TextBox 8"/>
          <p:cNvSpPr txBox="1"/>
          <p:nvPr/>
        </p:nvSpPr>
        <p:spPr>
          <a:xfrm>
            <a:off x="1775461" y="5152390"/>
            <a:ext cx="117538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英西战争</a:t>
            </a:r>
          </a:p>
        </p:txBody>
      </p:sp>
      <p:sp>
        <p:nvSpPr>
          <p:cNvPr id="10" name="TextBox 9"/>
          <p:cNvSpPr txBox="1"/>
          <p:nvPr/>
        </p:nvSpPr>
        <p:spPr>
          <a:xfrm>
            <a:off x="3072130" y="3199765"/>
            <a:ext cx="1170940"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rPr>
              <a:t>文艺复兴</a:t>
            </a:r>
          </a:p>
        </p:txBody>
      </p:sp>
      <p:sp>
        <p:nvSpPr>
          <p:cNvPr id="11" name="TextBox 10"/>
          <p:cNvSpPr txBox="1"/>
          <p:nvPr/>
        </p:nvSpPr>
        <p:spPr>
          <a:xfrm>
            <a:off x="3072130" y="3928745"/>
            <a:ext cx="1170940"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rPr>
              <a:t>科学革命</a:t>
            </a:r>
          </a:p>
        </p:txBody>
      </p:sp>
      <p:sp>
        <p:nvSpPr>
          <p:cNvPr id="12" name="TextBox 11"/>
          <p:cNvSpPr txBox="1"/>
          <p:nvPr/>
        </p:nvSpPr>
        <p:spPr>
          <a:xfrm>
            <a:off x="3059431" y="3559810"/>
            <a:ext cx="117157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rPr>
              <a:t>宗教改革</a:t>
            </a:r>
          </a:p>
        </p:txBody>
      </p:sp>
      <p:sp>
        <p:nvSpPr>
          <p:cNvPr id="13" name="TextBox 12"/>
          <p:cNvSpPr txBox="1"/>
          <p:nvPr/>
        </p:nvSpPr>
        <p:spPr>
          <a:xfrm>
            <a:off x="3072131" y="4823460"/>
            <a:ext cx="119443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rPr>
              <a:t>资本积累</a:t>
            </a:r>
          </a:p>
        </p:txBody>
      </p:sp>
      <p:sp>
        <p:nvSpPr>
          <p:cNvPr id="14" name="TextBox 13"/>
          <p:cNvSpPr txBox="1"/>
          <p:nvPr/>
        </p:nvSpPr>
        <p:spPr>
          <a:xfrm>
            <a:off x="3072131" y="5152390"/>
            <a:ext cx="120078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rPr>
              <a:t>争夺市场</a:t>
            </a:r>
          </a:p>
        </p:txBody>
      </p:sp>
      <p:sp>
        <p:nvSpPr>
          <p:cNvPr id="16" name="TextBox 6"/>
          <p:cNvSpPr txBox="1"/>
          <p:nvPr/>
        </p:nvSpPr>
        <p:spPr>
          <a:xfrm>
            <a:off x="1776095" y="4791710"/>
            <a:ext cx="1174750"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特许公司</a:t>
            </a:r>
          </a:p>
        </p:txBody>
      </p:sp>
      <p:sp>
        <p:nvSpPr>
          <p:cNvPr id="18" name="TextBox 5"/>
          <p:cNvSpPr txBox="1"/>
          <p:nvPr/>
        </p:nvSpPr>
        <p:spPr>
          <a:xfrm>
            <a:off x="1795781" y="4327526"/>
            <a:ext cx="1132205" cy="30670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400" b="1" dirty="0"/>
              <a:t>霍布斯</a:t>
            </a:r>
            <a:r>
              <a:rPr lang="en-US" altLang="zh-CN" sz="1400" b="1" dirty="0"/>
              <a:t> </a:t>
            </a:r>
            <a:r>
              <a:rPr lang="zh-CN" altLang="en-US" sz="1400" b="1" dirty="0"/>
              <a:t>洛克</a:t>
            </a:r>
          </a:p>
        </p:txBody>
      </p:sp>
      <p:sp>
        <p:nvSpPr>
          <p:cNvPr id="19" name="TextBox 10"/>
          <p:cNvSpPr txBox="1"/>
          <p:nvPr/>
        </p:nvSpPr>
        <p:spPr>
          <a:xfrm>
            <a:off x="3072131" y="4265930"/>
            <a:ext cx="118173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rgbClr val="FFFF00"/>
                </a:solidFill>
              </a:rPr>
              <a:t>思想启蒙</a:t>
            </a:r>
          </a:p>
        </p:txBody>
      </p:sp>
      <p:sp>
        <p:nvSpPr>
          <p:cNvPr id="20" name="TextBox 8"/>
          <p:cNvSpPr txBox="1"/>
          <p:nvPr/>
        </p:nvSpPr>
        <p:spPr>
          <a:xfrm>
            <a:off x="1774825" y="5512435"/>
            <a:ext cx="1176020"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t>圈地运动</a:t>
            </a:r>
          </a:p>
        </p:txBody>
      </p:sp>
      <p:sp>
        <p:nvSpPr>
          <p:cNvPr id="21" name="TextBox 8"/>
          <p:cNvSpPr txBox="1"/>
          <p:nvPr/>
        </p:nvSpPr>
        <p:spPr>
          <a:xfrm>
            <a:off x="3072131" y="5495925"/>
            <a:ext cx="120205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b="1" dirty="0">
                <a:solidFill>
                  <a:srgbClr val="FFFF00"/>
                </a:solidFill>
              </a:rPr>
              <a:t>劳力市场</a:t>
            </a:r>
          </a:p>
        </p:txBody>
      </p:sp>
      <p:sp>
        <p:nvSpPr>
          <p:cNvPr id="22" name="TextBox 7"/>
          <p:cNvSpPr txBox="1"/>
          <p:nvPr/>
        </p:nvSpPr>
        <p:spPr>
          <a:xfrm>
            <a:off x="4440556" y="2317750"/>
            <a:ext cx="4124325"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CN" b="1" dirty="0"/>
              <a:t>1640-18</a:t>
            </a:r>
            <a:r>
              <a:rPr lang="zh-CN" altLang="en-US" b="1" dirty="0"/>
              <a:t>世纪中期</a:t>
            </a:r>
          </a:p>
          <a:p>
            <a:pPr algn="ctr"/>
            <a:r>
              <a:rPr lang="zh-CN" altLang="en-US" b="1" dirty="0"/>
              <a:t>战胜王权、限制王权、取代王权</a:t>
            </a:r>
          </a:p>
        </p:txBody>
      </p:sp>
      <p:sp>
        <p:nvSpPr>
          <p:cNvPr id="23" name="TextBox 2"/>
          <p:cNvSpPr txBox="1"/>
          <p:nvPr/>
        </p:nvSpPr>
        <p:spPr>
          <a:xfrm>
            <a:off x="5793249" y="1912536"/>
            <a:ext cx="1728192" cy="39878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000" b="1" dirty="0"/>
              <a:t>过程</a:t>
            </a:r>
          </a:p>
        </p:txBody>
      </p:sp>
      <p:sp>
        <p:nvSpPr>
          <p:cNvPr id="24" name="TextBox 11"/>
          <p:cNvSpPr txBox="1"/>
          <p:nvPr/>
        </p:nvSpPr>
        <p:spPr>
          <a:xfrm>
            <a:off x="4621531" y="3112770"/>
            <a:ext cx="117157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chemeClr val="tx1"/>
                </a:solidFill>
              </a:rPr>
              <a:t>战胜王权</a:t>
            </a:r>
          </a:p>
        </p:txBody>
      </p:sp>
      <p:sp>
        <p:nvSpPr>
          <p:cNvPr id="25" name="TextBox 11"/>
          <p:cNvSpPr txBox="1"/>
          <p:nvPr/>
        </p:nvSpPr>
        <p:spPr>
          <a:xfrm>
            <a:off x="4656456" y="3887470"/>
            <a:ext cx="117157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chemeClr val="tx1"/>
                </a:solidFill>
              </a:rPr>
              <a:t>光荣革命</a:t>
            </a:r>
          </a:p>
        </p:txBody>
      </p:sp>
      <p:sp>
        <p:nvSpPr>
          <p:cNvPr id="26" name="文本框 25"/>
          <p:cNvSpPr txBox="1"/>
          <p:nvPr/>
        </p:nvSpPr>
        <p:spPr>
          <a:xfrm>
            <a:off x="4438631" y="479234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latin typeface="微软雅黑" panose="020B0503020204020204" pitchFamily="34" charset="-122"/>
                <a:ea typeface="微软雅黑" panose="020B0503020204020204" pitchFamily="34" charset="-122"/>
              </a:rPr>
              <a:t>力量双方</a:t>
            </a:r>
          </a:p>
        </p:txBody>
      </p:sp>
      <p:sp>
        <p:nvSpPr>
          <p:cNvPr id="27" name="文本框 26"/>
          <p:cNvSpPr txBox="1"/>
          <p:nvPr/>
        </p:nvSpPr>
        <p:spPr>
          <a:xfrm>
            <a:off x="4906626" y="479234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latin typeface="微软雅黑" panose="020B0503020204020204" pitchFamily="34" charset="-122"/>
                <a:ea typeface="微软雅黑" panose="020B0503020204020204" pitchFamily="34" charset="-122"/>
              </a:rPr>
              <a:t>革命意义</a:t>
            </a:r>
          </a:p>
        </p:txBody>
      </p:sp>
      <p:sp>
        <p:nvSpPr>
          <p:cNvPr id="28" name="文本框 27"/>
          <p:cNvSpPr txBox="1"/>
          <p:nvPr/>
        </p:nvSpPr>
        <p:spPr>
          <a:xfrm>
            <a:off x="5366366" y="479234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latin typeface="微软雅黑" panose="020B0503020204020204" pitchFamily="34" charset="-122"/>
                <a:ea typeface="微软雅黑" panose="020B0503020204020204" pitchFamily="34" charset="-122"/>
              </a:rPr>
              <a:t>文明意义</a:t>
            </a:r>
          </a:p>
        </p:txBody>
      </p:sp>
      <p:sp>
        <p:nvSpPr>
          <p:cNvPr id="29" name="文本框 28"/>
          <p:cNvSpPr txBox="1"/>
          <p:nvPr/>
        </p:nvSpPr>
        <p:spPr>
          <a:xfrm>
            <a:off x="5826106" y="479234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latin typeface="微软雅黑" panose="020B0503020204020204" pitchFamily="34" charset="-122"/>
                <a:ea typeface="微软雅黑" panose="020B0503020204020204" pitchFamily="34" charset="-122"/>
              </a:rPr>
              <a:t>双王理解</a:t>
            </a:r>
          </a:p>
        </p:txBody>
      </p:sp>
      <p:sp>
        <p:nvSpPr>
          <p:cNvPr id="30" name="TextBox 11"/>
          <p:cNvSpPr txBox="1"/>
          <p:nvPr/>
        </p:nvSpPr>
        <p:spPr>
          <a:xfrm>
            <a:off x="6254116" y="3864610"/>
            <a:ext cx="117157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chemeClr val="tx1"/>
                </a:solidFill>
              </a:rPr>
              <a:t>权利法案</a:t>
            </a:r>
          </a:p>
        </p:txBody>
      </p:sp>
      <p:sp>
        <p:nvSpPr>
          <p:cNvPr id="31" name="TextBox 11"/>
          <p:cNvSpPr txBox="1"/>
          <p:nvPr/>
        </p:nvSpPr>
        <p:spPr>
          <a:xfrm>
            <a:off x="7609206" y="3887470"/>
            <a:ext cx="117157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chemeClr val="tx1"/>
                </a:solidFill>
              </a:rPr>
              <a:t>内阁形成</a:t>
            </a:r>
          </a:p>
        </p:txBody>
      </p:sp>
      <p:sp>
        <p:nvSpPr>
          <p:cNvPr id="32" name="文本框 31"/>
          <p:cNvSpPr txBox="1"/>
          <p:nvPr/>
        </p:nvSpPr>
        <p:spPr>
          <a:xfrm>
            <a:off x="6383001" y="479234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rPr>
              <a:t>制度意义</a:t>
            </a:r>
          </a:p>
        </p:txBody>
      </p:sp>
      <p:sp>
        <p:nvSpPr>
          <p:cNvPr id="33" name="文本框 32"/>
          <p:cNvSpPr txBox="1"/>
          <p:nvPr/>
        </p:nvSpPr>
        <p:spPr>
          <a:xfrm>
            <a:off x="6815436" y="479234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latin typeface="微软雅黑" panose="020B0503020204020204" pitchFamily="34" charset="-122"/>
                <a:ea typeface="微软雅黑" panose="020B0503020204020204" pitchFamily="34" charset="-122"/>
              </a:rPr>
              <a:t>王权大小</a:t>
            </a:r>
          </a:p>
        </p:txBody>
      </p:sp>
      <p:sp>
        <p:nvSpPr>
          <p:cNvPr id="34" name="文本框 33"/>
          <p:cNvSpPr txBox="1"/>
          <p:nvPr/>
        </p:nvSpPr>
        <p:spPr>
          <a:xfrm>
            <a:off x="7464406" y="479234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rPr>
              <a:t>内阁来源</a:t>
            </a:r>
          </a:p>
        </p:txBody>
      </p:sp>
      <p:sp>
        <p:nvSpPr>
          <p:cNvPr id="35" name="文本框 34"/>
          <p:cNvSpPr txBox="1"/>
          <p:nvPr/>
        </p:nvSpPr>
        <p:spPr>
          <a:xfrm>
            <a:off x="7924146" y="479234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latin typeface="微软雅黑" panose="020B0503020204020204" pitchFamily="34" charset="-122"/>
                <a:ea typeface="微软雅黑" panose="020B0503020204020204" pitchFamily="34" charset="-122"/>
              </a:rPr>
              <a:t>王权变化</a:t>
            </a:r>
          </a:p>
        </p:txBody>
      </p:sp>
      <p:sp>
        <p:nvSpPr>
          <p:cNvPr id="36" name="文本框 35"/>
          <p:cNvSpPr txBox="1"/>
          <p:nvPr/>
        </p:nvSpPr>
        <p:spPr>
          <a:xfrm>
            <a:off x="8400396" y="479234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latin typeface="微软雅黑" panose="020B0503020204020204" pitchFamily="34" charset="-122"/>
                <a:ea typeface="微软雅黑" panose="020B0503020204020204" pitchFamily="34" charset="-122"/>
              </a:rPr>
              <a:t>运行机制</a:t>
            </a:r>
          </a:p>
        </p:txBody>
      </p:sp>
      <p:sp>
        <p:nvSpPr>
          <p:cNvPr id="37" name="TextBox 11"/>
          <p:cNvSpPr txBox="1"/>
          <p:nvPr/>
        </p:nvSpPr>
        <p:spPr>
          <a:xfrm>
            <a:off x="6254116" y="3119755"/>
            <a:ext cx="117157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chemeClr val="tx1"/>
                </a:solidFill>
              </a:rPr>
              <a:t>限制王权</a:t>
            </a:r>
          </a:p>
        </p:txBody>
      </p:sp>
      <p:sp>
        <p:nvSpPr>
          <p:cNvPr id="38" name="TextBox 11"/>
          <p:cNvSpPr txBox="1"/>
          <p:nvPr/>
        </p:nvSpPr>
        <p:spPr>
          <a:xfrm>
            <a:off x="7609206" y="3112770"/>
            <a:ext cx="117157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chemeClr val="tx1"/>
                </a:solidFill>
              </a:rPr>
              <a:t>取代王权</a:t>
            </a:r>
          </a:p>
        </p:txBody>
      </p:sp>
      <p:sp>
        <p:nvSpPr>
          <p:cNvPr id="39" name="TextBox 2"/>
          <p:cNvSpPr txBox="1"/>
          <p:nvPr/>
        </p:nvSpPr>
        <p:spPr>
          <a:xfrm>
            <a:off x="8860934" y="1912536"/>
            <a:ext cx="1728192" cy="39878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000" b="1" dirty="0"/>
              <a:t>完善</a:t>
            </a:r>
          </a:p>
        </p:txBody>
      </p:sp>
      <p:sp>
        <p:nvSpPr>
          <p:cNvPr id="40" name="TextBox 7"/>
          <p:cNvSpPr txBox="1"/>
          <p:nvPr/>
        </p:nvSpPr>
        <p:spPr>
          <a:xfrm>
            <a:off x="8780781" y="2317750"/>
            <a:ext cx="1880235" cy="6451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CN" b="1" dirty="0"/>
              <a:t>1832-1867-1884</a:t>
            </a:r>
            <a:r>
              <a:rPr lang="zh-CN" altLang="en-US" b="1" dirty="0"/>
              <a:t>议会改革 后展</a:t>
            </a:r>
          </a:p>
        </p:txBody>
      </p:sp>
      <p:sp>
        <p:nvSpPr>
          <p:cNvPr id="41" name="TextBox 11"/>
          <p:cNvSpPr txBox="1"/>
          <p:nvPr/>
        </p:nvSpPr>
        <p:spPr>
          <a:xfrm>
            <a:off x="9120506" y="3136265"/>
            <a:ext cx="1171575"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chemeClr val="tx1"/>
                </a:solidFill>
              </a:rPr>
              <a:t>战贵寡头</a:t>
            </a:r>
          </a:p>
        </p:txBody>
      </p:sp>
      <p:sp>
        <p:nvSpPr>
          <p:cNvPr id="42" name="TextBox 11"/>
          <p:cNvSpPr txBox="1"/>
          <p:nvPr/>
        </p:nvSpPr>
        <p:spPr>
          <a:xfrm>
            <a:off x="9048750" y="3887470"/>
            <a:ext cx="1367790" cy="3683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b="1" dirty="0">
                <a:solidFill>
                  <a:schemeClr val="tx1"/>
                </a:solidFill>
              </a:rPr>
              <a:t>工业资掌权</a:t>
            </a:r>
          </a:p>
        </p:txBody>
      </p:sp>
      <p:sp>
        <p:nvSpPr>
          <p:cNvPr id="43" name="文本框 42"/>
          <p:cNvSpPr txBox="1"/>
          <p:nvPr/>
        </p:nvSpPr>
        <p:spPr>
          <a:xfrm>
            <a:off x="9026506" y="477583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rPr>
              <a:t>工资夺权</a:t>
            </a:r>
          </a:p>
        </p:txBody>
      </p:sp>
      <p:sp>
        <p:nvSpPr>
          <p:cNvPr id="44" name="文本框 43"/>
          <p:cNvSpPr txBox="1"/>
          <p:nvPr/>
        </p:nvSpPr>
        <p:spPr>
          <a:xfrm>
            <a:off x="9486246" y="477583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rPr>
              <a:t>垄断夺权</a:t>
            </a:r>
          </a:p>
        </p:txBody>
      </p:sp>
      <p:sp>
        <p:nvSpPr>
          <p:cNvPr id="45" name="文本框 44"/>
          <p:cNvSpPr txBox="1"/>
          <p:nvPr/>
        </p:nvSpPr>
        <p:spPr>
          <a:xfrm>
            <a:off x="9962496" y="477583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rPr>
              <a:t>基本普选</a:t>
            </a:r>
          </a:p>
        </p:txBody>
      </p:sp>
      <p:cxnSp>
        <p:nvCxnSpPr>
          <p:cNvPr id="46" name="直接箭头连接符 45"/>
          <p:cNvCxnSpPr>
            <a:stCxn id="25" idx="2"/>
          </p:cNvCxnSpPr>
          <p:nvPr/>
        </p:nvCxnSpPr>
        <p:spPr>
          <a:xfrm flipH="1">
            <a:off x="4512310" y="4327526"/>
            <a:ext cx="730250" cy="5365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endCxn id="27" idx="0"/>
          </p:cNvCxnSpPr>
          <p:nvPr/>
        </p:nvCxnSpPr>
        <p:spPr>
          <a:xfrm flipH="1">
            <a:off x="5137459" y="4360545"/>
            <a:ext cx="94941" cy="4318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25" idx="2"/>
            <a:endCxn id="28" idx="0"/>
          </p:cNvCxnSpPr>
          <p:nvPr/>
        </p:nvCxnSpPr>
        <p:spPr>
          <a:xfrm>
            <a:off x="5242244" y="4255770"/>
            <a:ext cx="354955" cy="536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endCxn id="29" idx="0"/>
          </p:cNvCxnSpPr>
          <p:nvPr/>
        </p:nvCxnSpPr>
        <p:spPr>
          <a:xfrm>
            <a:off x="5304156" y="4360545"/>
            <a:ext cx="752783" cy="4318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stCxn id="30" idx="2"/>
            <a:endCxn id="32" idx="0"/>
          </p:cNvCxnSpPr>
          <p:nvPr/>
        </p:nvCxnSpPr>
        <p:spPr>
          <a:xfrm flipH="1">
            <a:off x="6613834" y="4232910"/>
            <a:ext cx="226070" cy="559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endCxn id="33" idx="0"/>
          </p:cNvCxnSpPr>
          <p:nvPr/>
        </p:nvCxnSpPr>
        <p:spPr>
          <a:xfrm>
            <a:off x="6888480" y="4288155"/>
            <a:ext cx="157789" cy="5041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stCxn id="31" idx="2"/>
            <a:endCxn id="34" idx="0"/>
          </p:cNvCxnSpPr>
          <p:nvPr/>
        </p:nvCxnSpPr>
        <p:spPr>
          <a:xfrm flipH="1">
            <a:off x="7695239" y="4255770"/>
            <a:ext cx="499755" cy="536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endCxn id="35" idx="0"/>
          </p:cNvCxnSpPr>
          <p:nvPr/>
        </p:nvCxnSpPr>
        <p:spPr>
          <a:xfrm flipH="1">
            <a:off x="8154979" y="4360545"/>
            <a:ext cx="29537" cy="4318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a:endCxn id="36" idx="0"/>
          </p:cNvCxnSpPr>
          <p:nvPr/>
        </p:nvCxnSpPr>
        <p:spPr>
          <a:xfrm>
            <a:off x="8184516" y="4360545"/>
            <a:ext cx="446713" cy="4318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a:stCxn id="42" idx="2"/>
            <a:endCxn id="43" idx="0"/>
          </p:cNvCxnSpPr>
          <p:nvPr/>
        </p:nvCxnSpPr>
        <p:spPr>
          <a:xfrm flipH="1">
            <a:off x="9257339" y="4255770"/>
            <a:ext cx="475306" cy="52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endCxn id="45" idx="0"/>
          </p:cNvCxnSpPr>
          <p:nvPr/>
        </p:nvCxnSpPr>
        <p:spPr>
          <a:xfrm>
            <a:off x="9768840" y="4360545"/>
            <a:ext cx="424489" cy="4152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a:stCxn id="42" idx="2"/>
            <a:endCxn id="44" idx="0"/>
          </p:cNvCxnSpPr>
          <p:nvPr/>
        </p:nvCxnSpPr>
        <p:spPr>
          <a:xfrm flipH="1">
            <a:off x="9717079" y="4255770"/>
            <a:ext cx="15566" cy="52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右大括号 57"/>
          <p:cNvSpPr/>
          <p:nvPr/>
        </p:nvSpPr>
        <p:spPr>
          <a:xfrm rot="5400000" flipH="1" flipV="1">
            <a:off x="5896611" y="-2745740"/>
            <a:ext cx="567055" cy="8768080"/>
          </a:xfrm>
          <a:prstGeom prst="rightBrace">
            <a:avLst>
              <a:gd name="adj1" fmla="val 8333"/>
              <a:gd name="adj2" fmla="val 5012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59" name="圆角矩形 58"/>
          <p:cNvSpPr/>
          <p:nvPr/>
        </p:nvSpPr>
        <p:spPr>
          <a:xfrm>
            <a:off x="3863976" y="520701"/>
            <a:ext cx="5184775" cy="83375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800" b="1" dirty="0">
                <a:latin typeface="华文琥珀" panose="02010800040101010101" pitchFamily="2" charset="-122"/>
                <a:ea typeface="华文琥珀" panose="02010800040101010101" pitchFamily="2" charset="-122"/>
              </a:rPr>
              <a:t>英国君主立宪制确立、完善</a:t>
            </a:r>
            <a:r>
              <a:rPr lang="en-US" altLang="zh-CN" sz="2800" b="1" dirty="0">
                <a:latin typeface="华文琥珀" panose="02010800040101010101" pitchFamily="2" charset="-122"/>
                <a:ea typeface="华文琥珀" panose="02010800040101010101" pitchFamily="2" charset="-122"/>
              </a:rPr>
              <a:t>  </a:t>
            </a:r>
            <a:endParaRPr lang="zh-CN" altLang="en-US" sz="2800" b="1" dirty="0">
              <a:latin typeface="华文琥珀" panose="02010800040101010101" pitchFamily="2" charset="-122"/>
              <a:ea typeface="华文琥珀" panose="02010800040101010101" pitchFamily="2" charset="-122"/>
            </a:endParaRPr>
          </a:p>
        </p:txBody>
      </p:sp>
      <p:sp>
        <p:nvSpPr>
          <p:cNvPr id="60" name="下箭头 59"/>
          <p:cNvSpPr/>
          <p:nvPr/>
        </p:nvSpPr>
        <p:spPr>
          <a:xfrm>
            <a:off x="5062221" y="3504566"/>
            <a:ext cx="36004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下箭头 60"/>
          <p:cNvSpPr/>
          <p:nvPr/>
        </p:nvSpPr>
        <p:spPr>
          <a:xfrm>
            <a:off x="6672581" y="3481071"/>
            <a:ext cx="36004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下箭头 61"/>
          <p:cNvSpPr/>
          <p:nvPr/>
        </p:nvSpPr>
        <p:spPr>
          <a:xfrm>
            <a:off x="7976236" y="3504566"/>
            <a:ext cx="36004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下箭头 62"/>
          <p:cNvSpPr/>
          <p:nvPr/>
        </p:nvSpPr>
        <p:spPr>
          <a:xfrm>
            <a:off x="9488171" y="3504566"/>
            <a:ext cx="36004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1654175" y="6165851"/>
            <a:ext cx="261239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dirty="0"/>
              <a:t>试题启示：思维前延伸</a:t>
            </a:r>
            <a:endParaRPr lang="en-US" altLang="zh-CN" dirty="0"/>
          </a:p>
          <a:p>
            <a:pPr algn="ctr"/>
            <a:r>
              <a:rPr lang="zh-CN" altLang="en-US" dirty="0"/>
              <a:t>小点大思维</a:t>
            </a:r>
          </a:p>
        </p:txBody>
      </p:sp>
      <p:sp>
        <p:nvSpPr>
          <p:cNvPr id="65" name="文本框 64"/>
          <p:cNvSpPr txBox="1"/>
          <p:nvPr/>
        </p:nvSpPr>
        <p:spPr>
          <a:xfrm>
            <a:off x="4504691" y="6165851"/>
            <a:ext cx="341439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a:t>启示</a:t>
            </a:r>
            <a:r>
              <a:rPr lang="en-US" altLang="zh-CN" dirty="0"/>
              <a:t>:</a:t>
            </a:r>
            <a:r>
              <a:rPr lang="zh-CN" altLang="en-US" dirty="0"/>
              <a:t>暴露过程揭示不完善；</a:t>
            </a:r>
            <a:endParaRPr lang="en-US" altLang="zh-CN" dirty="0"/>
          </a:p>
          <a:p>
            <a:r>
              <a:rPr lang="zh-CN" altLang="en-US" dirty="0"/>
              <a:t>多视角、逆向思考解剖</a:t>
            </a:r>
          </a:p>
        </p:txBody>
      </p:sp>
      <p:sp>
        <p:nvSpPr>
          <p:cNvPr id="66" name="文本框 65"/>
          <p:cNvSpPr txBox="1"/>
          <p:nvPr/>
        </p:nvSpPr>
        <p:spPr>
          <a:xfrm>
            <a:off x="8265161" y="6165851"/>
            <a:ext cx="239585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dirty="0"/>
              <a:t>试题启示</a:t>
            </a:r>
            <a:r>
              <a:rPr lang="en-US" altLang="zh-CN" dirty="0"/>
              <a:t>:</a:t>
            </a:r>
            <a:r>
              <a:rPr lang="zh-CN" altLang="en-US" dirty="0"/>
              <a:t>思维后延伸揭示时代特征规律</a:t>
            </a:r>
          </a:p>
        </p:txBody>
      </p:sp>
      <p:sp>
        <p:nvSpPr>
          <p:cNvPr id="67" name="文本框 66"/>
          <p:cNvSpPr txBox="1"/>
          <p:nvPr/>
        </p:nvSpPr>
        <p:spPr>
          <a:xfrm>
            <a:off x="1717096" y="375752"/>
            <a:ext cx="1584325" cy="461665"/>
          </a:xfrm>
          <a:prstGeom prst="rect">
            <a:avLst/>
          </a:prstGeom>
          <a:noFill/>
          <a:ln>
            <a:solidFill>
              <a:schemeClr val="tx1"/>
            </a:solidFill>
            <a:prstDash val="dash"/>
          </a:ln>
        </p:spPr>
        <p:txBody>
          <a:bodyPr wrap="square" rtlCol="0" anchor="t">
            <a:spAutoFit/>
            <a:scene3d>
              <a:camera prst="orthographicFront"/>
              <a:lightRig rig="threePt" dir="t"/>
            </a:scene3d>
          </a:bodyPr>
          <a:lstStyle/>
          <a:p>
            <a:r>
              <a:rPr lang="zh-CN" altLang="en-US" sz="2400" b="1" dirty="0">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启示教学</a:t>
            </a:r>
          </a:p>
        </p:txBody>
      </p:sp>
      <p:sp>
        <p:nvSpPr>
          <p:cNvPr id="68" name="文本框 67">
            <a:extLst>
              <a:ext uri="{FF2B5EF4-FFF2-40B4-BE49-F238E27FC236}">
                <a16:creationId xmlns:a16="http://schemas.microsoft.com/office/drawing/2014/main" id="{5166D620-51D2-4B3B-AC42-0F6C3CF8BC05}"/>
              </a:ext>
            </a:extLst>
          </p:cNvPr>
          <p:cNvSpPr txBox="1"/>
          <p:nvPr/>
        </p:nvSpPr>
        <p:spPr>
          <a:xfrm>
            <a:off x="8389601" y="479234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latin typeface="微软雅黑" panose="020B0503020204020204" pitchFamily="34" charset="-122"/>
                <a:ea typeface="微软雅黑" panose="020B0503020204020204" pitchFamily="34" charset="-122"/>
              </a:rPr>
              <a:t>运行机制</a:t>
            </a:r>
          </a:p>
        </p:txBody>
      </p:sp>
      <p:sp>
        <p:nvSpPr>
          <p:cNvPr id="69" name="文本框 68">
            <a:extLst>
              <a:ext uri="{FF2B5EF4-FFF2-40B4-BE49-F238E27FC236}">
                <a16:creationId xmlns:a16="http://schemas.microsoft.com/office/drawing/2014/main" id="{6AC8D8EB-7F19-4739-9ED3-9166C054CBEE}"/>
              </a:ext>
            </a:extLst>
          </p:cNvPr>
          <p:cNvSpPr txBox="1"/>
          <p:nvPr/>
        </p:nvSpPr>
        <p:spPr>
          <a:xfrm>
            <a:off x="9015711" y="4775836"/>
            <a:ext cx="461665" cy="112966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vert="eaVert" wrap="square" rtlCol="0">
            <a:spAutoFit/>
          </a:bodyPr>
          <a:lstStyle/>
          <a:p>
            <a:r>
              <a:rPr lang="zh-CN" altLang="en-US" b="1">
                <a:solidFill>
                  <a:srgbClr val="FFFF00"/>
                </a:solidFill>
              </a:rPr>
              <a:t>工资夺权</a:t>
            </a:r>
          </a:p>
        </p:txBody>
      </p:sp>
      <p:sp>
        <p:nvSpPr>
          <p:cNvPr id="2" name="文本框 1">
            <a:extLst>
              <a:ext uri="{FF2B5EF4-FFF2-40B4-BE49-F238E27FC236}">
                <a16:creationId xmlns:a16="http://schemas.microsoft.com/office/drawing/2014/main" id="{E4F8F6F7-34BA-67BA-1693-737141D37B6E}"/>
              </a:ext>
            </a:extLst>
          </p:cNvPr>
          <p:cNvSpPr txBox="1"/>
          <p:nvPr/>
        </p:nvSpPr>
        <p:spPr>
          <a:xfrm rot="2171044">
            <a:off x="4110211" y="1766212"/>
            <a:ext cx="2606611" cy="3170099"/>
          </a:xfrm>
          <a:prstGeom prst="rect">
            <a:avLst/>
          </a:prstGeom>
          <a:solidFill>
            <a:srgbClr val="FF0000"/>
          </a:solidFill>
          <a:ln w="28575">
            <a:solidFill>
              <a:srgbClr val="2D2DFF"/>
            </a:solidFill>
          </a:ln>
        </p:spPr>
        <p:txBody>
          <a:bodyPr wrap="square" rtlCol="0">
            <a:spAutoFit/>
          </a:bodyPr>
          <a:lstStyle/>
          <a:p>
            <a:r>
              <a:rPr lang="zh-CN" altLang="en-US" sz="4000" b="1" dirty="0">
                <a:solidFill>
                  <a:srgbClr val="2D2DFF"/>
                </a:solidFill>
                <a:latin typeface="华文行楷" panose="02010800040101010101" pitchFamily="2" charset="-122"/>
                <a:ea typeface="华文行楷" panose="02010800040101010101" pitchFamily="2" charset="-122"/>
              </a:rPr>
              <a:t>主题教学</a:t>
            </a:r>
            <a:endParaRPr lang="en-US" altLang="zh-CN" sz="4000" b="1" dirty="0">
              <a:solidFill>
                <a:srgbClr val="2D2DFF"/>
              </a:solidFill>
              <a:latin typeface="华文行楷" panose="02010800040101010101" pitchFamily="2" charset="-122"/>
              <a:ea typeface="华文行楷" panose="02010800040101010101" pitchFamily="2" charset="-122"/>
            </a:endParaRPr>
          </a:p>
          <a:p>
            <a:r>
              <a:rPr lang="zh-CN" altLang="en-US" sz="4000" b="1" dirty="0">
                <a:solidFill>
                  <a:srgbClr val="2D2DFF"/>
                </a:solidFill>
                <a:latin typeface="华文行楷" panose="02010800040101010101" pitchFamily="2" charset="-122"/>
                <a:ea typeface="华文行楷" panose="02010800040101010101" pitchFamily="2" charset="-122"/>
              </a:rPr>
              <a:t>借题嫁识</a:t>
            </a:r>
            <a:endParaRPr lang="en-US" altLang="zh-CN" sz="4000" b="1" dirty="0">
              <a:solidFill>
                <a:srgbClr val="2D2DFF"/>
              </a:solidFill>
              <a:latin typeface="华文行楷" panose="02010800040101010101" pitchFamily="2" charset="-122"/>
              <a:ea typeface="华文行楷" panose="02010800040101010101" pitchFamily="2" charset="-122"/>
            </a:endParaRPr>
          </a:p>
          <a:p>
            <a:r>
              <a:rPr lang="zh-CN" altLang="en-US" sz="4000" b="1" dirty="0">
                <a:solidFill>
                  <a:srgbClr val="2D2DFF"/>
                </a:solidFill>
                <a:latin typeface="华文行楷" panose="02010800040101010101" pitchFamily="2" charset="-122"/>
                <a:ea typeface="华文行楷" panose="02010800040101010101" pitchFamily="2" charset="-122"/>
              </a:rPr>
              <a:t>核心素养</a:t>
            </a:r>
            <a:endParaRPr lang="en-US" altLang="zh-CN" sz="4000" b="1" dirty="0">
              <a:solidFill>
                <a:srgbClr val="2D2DFF"/>
              </a:solidFill>
              <a:latin typeface="华文行楷" panose="02010800040101010101" pitchFamily="2" charset="-122"/>
              <a:ea typeface="华文行楷" panose="02010800040101010101" pitchFamily="2" charset="-122"/>
            </a:endParaRPr>
          </a:p>
          <a:p>
            <a:r>
              <a:rPr lang="zh-CN" altLang="en-US" sz="4000" b="1" dirty="0">
                <a:solidFill>
                  <a:srgbClr val="2D2DFF"/>
                </a:solidFill>
                <a:latin typeface="华文行楷" panose="02010800040101010101" pitchFamily="2" charset="-122"/>
                <a:ea typeface="华文行楷" panose="02010800040101010101" pitchFamily="2" charset="-122"/>
              </a:rPr>
              <a:t>五大方面</a:t>
            </a:r>
            <a:endParaRPr lang="en-US" altLang="zh-CN" sz="4000" b="1" dirty="0">
              <a:solidFill>
                <a:srgbClr val="2D2DFF"/>
              </a:solidFill>
              <a:latin typeface="华文行楷" panose="02010800040101010101" pitchFamily="2" charset="-122"/>
              <a:ea typeface="华文行楷" panose="02010800040101010101" pitchFamily="2" charset="-122"/>
            </a:endParaRPr>
          </a:p>
          <a:p>
            <a:r>
              <a:rPr lang="zh-CN" altLang="en-US" sz="4000" b="1" dirty="0">
                <a:solidFill>
                  <a:srgbClr val="2D2DFF"/>
                </a:solidFill>
                <a:latin typeface="华文行楷" panose="02010800040101010101" pitchFamily="2" charset="-122"/>
                <a:ea typeface="华文行楷" panose="02010800040101010101" pitchFamily="2" charset="-122"/>
              </a:rPr>
              <a:t>整体培养</a:t>
            </a:r>
            <a:endParaRPr lang="en-US" altLang="zh-CN" sz="4000" b="1" dirty="0">
              <a:solidFill>
                <a:srgbClr val="2D2DFF"/>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a:spLocks noChangeArrowheads="1"/>
          </p:cNvSpPr>
          <p:nvPr/>
        </p:nvSpPr>
        <p:spPr bwMode="auto">
          <a:xfrm>
            <a:off x="2239982" y="311563"/>
            <a:ext cx="7164052" cy="584775"/>
          </a:xfrm>
          <a:prstGeom prst="rect">
            <a:avLst/>
          </a:prstGeom>
          <a:solidFill>
            <a:schemeClr val="accent5">
              <a:lumMod val="40000"/>
              <a:lumOff val="60000"/>
            </a:schemeClr>
          </a:solidFill>
          <a:ln>
            <a:noFill/>
          </a:ln>
        </p:spPr>
        <p:txBody>
          <a:bodyPr wrap="square">
            <a:spAutoFit/>
          </a:bodyPr>
          <a:lstStyle/>
          <a:p>
            <a:r>
              <a:rPr lang="zh-CN" altLang="en-US" sz="3200" b="1">
                <a:latin typeface="汉仪劲楷简" panose="00020600040101010101" pitchFamily="18" charset="-122"/>
                <a:ea typeface="汉仪劲楷简" panose="00020600040101010101" pitchFamily="18" charset="-122"/>
                <a:sym typeface="宋体" panose="02010600030101010101" pitchFamily="2" charset="-122"/>
              </a:rPr>
              <a:t>为什么说</a:t>
            </a:r>
            <a:r>
              <a:rPr lang="zh-CN" altLang="zh-CN" sz="3200" b="1">
                <a:latin typeface="汉仪劲楷简" panose="00020600040101010101" pitchFamily="18" charset="-122"/>
                <a:ea typeface="汉仪劲楷简" panose="00020600040101010101" pitchFamily="18" charset="-122"/>
                <a:sym typeface="宋体" panose="02010600030101010101" pitchFamily="2" charset="-122"/>
              </a:rPr>
              <a:t>商</a:t>
            </a:r>
            <a:r>
              <a:rPr lang="zh-CN" altLang="en-US" sz="3200" b="1">
                <a:latin typeface="汉仪劲楷简" panose="00020600040101010101" pitchFamily="18" charset="-122"/>
                <a:ea typeface="汉仪劲楷简" panose="00020600040101010101" pitchFamily="18" charset="-122"/>
                <a:sym typeface="宋体" panose="02010600030101010101" pitchFamily="2" charset="-122"/>
              </a:rPr>
              <a:t>代以后</a:t>
            </a:r>
            <a:r>
              <a:rPr lang="zh-CN" altLang="zh-CN" sz="3200" b="1">
                <a:latin typeface="汉仪劲楷简" panose="00020600040101010101" pitchFamily="18" charset="-122"/>
                <a:ea typeface="汉仪劲楷简" panose="00020600040101010101" pitchFamily="18" charset="-122"/>
                <a:sym typeface="宋体" panose="02010600030101010101" pitchFamily="2" charset="-122"/>
              </a:rPr>
              <a:t>的历史是“信史”</a:t>
            </a:r>
            <a:r>
              <a:rPr lang="zh-CN" altLang="en-US" sz="3200" b="1">
                <a:latin typeface="汉仪劲楷简" panose="00020600040101010101" pitchFamily="18" charset="-122"/>
                <a:ea typeface="汉仪劲楷简" panose="00020600040101010101" pitchFamily="18" charset="-122"/>
                <a:sym typeface="宋体" panose="02010600030101010101" pitchFamily="2" charset="-122"/>
              </a:rPr>
              <a:t>？</a:t>
            </a:r>
            <a:endParaRPr lang="zh-CN" altLang="zh-CN" sz="3200" b="1">
              <a:latin typeface="汉仪劲楷简" panose="00020600040101010101" pitchFamily="18" charset="-122"/>
              <a:ea typeface="汉仪劲楷简" panose="00020600040101010101" pitchFamily="18" charset="-122"/>
              <a:sym typeface="宋体" panose="02010600030101010101" pitchFamily="2" charset="-122"/>
            </a:endParaRPr>
          </a:p>
        </p:txBody>
      </p:sp>
      <p:pic>
        <p:nvPicPr>
          <p:cNvPr id="5124" name="Picture 4" descr="https://gimg2.baidu.com/image_search/src=http%3A%2F%2Fpic4.zhimg.com%2F50%2Fv2-ac954082901551fa2b7e757017a352d5_hd.jpg&amp;refer=http%3A%2F%2Fpic4.zhimg.com&amp;app=2002&amp;size=f9999,10000&amp;q=a80&amp;n=0&amp;g=0n&amp;fmt=jpeg?sec=1630216569&amp;t=c1ae6d3c8007a1b901dbe7ec7e5225a0"/>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944" b="96528" l="13750" r="85139">
                        <a14:foregroundMark x1="21250" y1="10417" x2="21250" y2="10417"/>
                        <a14:foregroundMark x1="21389" y1="7222" x2="21389" y2="7222"/>
                        <a14:foregroundMark x1="29028" y1="17083" x2="29028" y2="17083"/>
                        <a14:foregroundMark x1="25139" y1="35833" x2="25139" y2="35833"/>
                        <a14:foregroundMark x1="30278" y1="38750" x2="30278" y2="38750"/>
                        <a14:foregroundMark x1="75556" y1="50278" x2="75556" y2="50278"/>
                        <a14:foregroundMark x1="70833" y1="53333" x2="70833" y2="53333"/>
                        <a14:foregroundMark x1="78056" y1="25278" x2="78056" y2="25278"/>
                        <a14:foregroundMark x1="77639" y1="31806" x2="77639" y2="31806"/>
                        <a14:backgroundMark x1="57778" y1="53611" x2="57778" y2="53611"/>
                        <a14:backgroundMark x1="57500" y1="52083" x2="57500" y2="52083"/>
                        <a14:backgroundMark x1="56944" y1="40000" x2="57083" y2="40000"/>
                        <a14:backgroundMark x1="71806" y1="28056" x2="71806" y2="28056"/>
                      </a14:backgroundRemoval>
                    </a14:imgEffect>
                  </a14:imgLayer>
                </a14:imgProps>
              </a:ext>
              <a:ext uri="{28A0092B-C50C-407E-A947-70E740481C1C}">
                <a14:useLocalDpi xmlns:a14="http://schemas.microsoft.com/office/drawing/2010/main" val="0"/>
              </a:ext>
            </a:extLst>
          </a:blip>
          <a:srcRect l="13526" t="3199" r="15541" b="4801"/>
          <a:stretch>
            <a:fillRect/>
          </a:stretch>
        </p:blipFill>
        <p:spPr bwMode="auto">
          <a:xfrm>
            <a:off x="10626330" y="0"/>
            <a:ext cx="1703832" cy="121965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gimg2.baidu.com/image_search/src=http%3A%2F%2Fdingyue.nosdn.127.net%2FPRJ0wb7cWUPUvTTOAzvLhzF0shcdDNjmTFsjzGU9UI6mO1529856031325.jpg&amp;refer=http%3A%2F%2Fdingyue.nosdn.127.net&amp;app=2002&amp;size=f9999,10000&amp;q=a80&amp;n=0&amp;g=0n&amp;fmt=jpeg?sec=1630217084&amp;t=ee46028a96cdeb2318de27b419f0405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150" y="1189990"/>
            <a:ext cx="5083810" cy="3405287"/>
          </a:xfrm>
          <a:prstGeom prst="rect">
            <a:avLst/>
          </a:prstGeom>
          <a:noFill/>
          <a:ln w="28575">
            <a:solidFill>
              <a:srgbClr val="2D2DFF"/>
            </a:solidFill>
          </a:ln>
          <a:extLst>
            <a:ext uri="{909E8E84-426E-40DD-AFC4-6F175D3DCCD1}">
              <a14:hiddenFill xmlns:a14="http://schemas.microsoft.com/office/drawing/2010/main">
                <a:solidFill>
                  <a:srgbClr val="FFFFFF"/>
                </a:solidFill>
              </a14:hiddenFill>
            </a:ext>
          </a:extLst>
        </p:spPr>
      </p:pic>
      <p:sp>
        <p:nvSpPr>
          <p:cNvPr id="11" name="文本框 10"/>
          <p:cNvSpPr txBox="1">
            <a:spLocks noChangeArrowheads="1"/>
          </p:cNvSpPr>
          <p:nvPr/>
        </p:nvSpPr>
        <p:spPr bwMode="auto">
          <a:xfrm>
            <a:off x="582569" y="4642449"/>
            <a:ext cx="5160971" cy="1538370"/>
          </a:xfrm>
          <a:prstGeom prst="rect">
            <a:avLst/>
          </a:prstGeom>
          <a:solidFill>
            <a:schemeClr val="accent6">
              <a:lumMod val="20000"/>
              <a:lumOff val="80000"/>
            </a:schemeClr>
          </a:solidFill>
          <a:ln w="28575">
            <a:solidFill>
              <a:srgbClr val="2D2DFF"/>
            </a:solidFill>
            <a:round/>
          </a:ln>
        </p:spPr>
        <p:txBody>
          <a:bodyPr wrap="square">
            <a:spAutoFit/>
          </a:bodyPr>
          <a:lstStyle/>
          <a:p>
            <a:pPr>
              <a:lnSpc>
                <a:spcPct val="120000"/>
              </a:lnSpc>
            </a:pP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甲骨文的出土及</a:t>
            </a:r>
            <a:r>
              <a:rPr lang="en-US" altLang="zh-CN" sz="2000" b="1">
                <a:latin typeface="微软雅黑" panose="020B0503020204020204" charset="-122"/>
                <a:ea typeface="微软雅黑" panose="020B0503020204020204" charset="-122"/>
                <a:cs typeface="微软雅黑" panose="020B0503020204020204" charset="-122"/>
              </a:rPr>
              <a:t>1928</a:t>
            </a:r>
            <a:r>
              <a:rPr lang="zh-CN" altLang="en-US" sz="2000" b="1">
                <a:latin typeface="微软雅黑" panose="020B0503020204020204" charset="-122"/>
                <a:ea typeface="微软雅黑" panose="020B0503020204020204" charset="-122"/>
                <a:cs typeface="微软雅黑" panose="020B0503020204020204" charset="-122"/>
              </a:rPr>
              <a:t>年殷墟的发掘为商朝的存在提供了确切的证明。甲骨文里出现的王的名字按序排列，与</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史记･殷本纪</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上叙述的几乎</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一模一样</a:t>
            </a:r>
            <a:r>
              <a:rPr lang="zh-CN" altLang="en-US" sz="2000" b="1">
                <a:latin typeface="微软雅黑" panose="020B0503020204020204" charset="-122"/>
                <a:ea typeface="微软雅黑" panose="020B0503020204020204" charset="-122"/>
                <a:cs typeface="微软雅黑" panose="020B0503020204020204" charset="-122"/>
              </a:rPr>
              <a:t>。</a:t>
            </a:r>
          </a:p>
        </p:txBody>
      </p:sp>
      <p:grpSp>
        <p:nvGrpSpPr>
          <p:cNvPr id="6" name="组合 5"/>
          <p:cNvGrpSpPr/>
          <p:nvPr/>
        </p:nvGrpSpPr>
        <p:grpSpPr>
          <a:xfrm>
            <a:off x="5867400" y="1189990"/>
            <a:ext cx="5610225" cy="4944110"/>
            <a:chOff x="6945" y="1874"/>
            <a:chExt cx="9028" cy="6263"/>
          </a:xfrm>
        </p:grpSpPr>
        <p:pic>
          <p:nvPicPr>
            <p:cNvPr id="5130" name="Picture 10" descr="https://gimg2.baidu.com/image_search/src=http%3A%2F%2Fimg.mp.itc.cn%2Fupload%2F20170614%2F79c7a8670d3e46bd957569777cf73071_th.jpg&amp;refer=http%3A%2F%2Fimg.mp.itc.cn&amp;app=2002&amp;size=f9999,10000&amp;q=a80&amp;n=0&amp;g=0n&amp;fmt=jpeg?sec=1630217225&amp;t=6b50117207d0824a6af144fb567492a0"/>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3" b="100000" l="0" r="100000">
                          <a14:foregroundMark x1="18848" y1="24571" x2="18848" y2="24571"/>
                          <a14:foregroundMark x1="17578" y1="9857" x2="20898" y2="38000"/>
                          <a14:foregroundMark x1="14063" y1="7286" x2="9668" y2="50429"/>
                          <a14:foregroundMark x1="6152" y1="54571" x2="6152" y2="54571"/>
                          <a14:foregroundMark x1="8398" y1="50429" x2="8398" y2="50429"/>
                          <a14:foregroundMark x1="9375" y1="43571" x2="9375" y2="43571"/>
                          <a14:foregroundMark x1="51367" y1="4571" x2="51660" y2="51143"/>
                        </a14:backgroundRemoval>
                      </a14:imgEffect>
                    </a14:imgLayer>
                  </a14:imgProps>
                </a:ext>
                <a:ext uri="{28A0092B-C50C-407E-A947-70E740481C1C}">
                  <a14:useLocalDpi xmlns:a14="http://schemas.microsoft.com/office/drawing/2010/main" val="0"/>
                </a:ext>
              </a:extLst>
            </a:blip>
            <a:srcRect/>
            <a:stretch>
              <a:fillRect/>
            </a:stretch>
          </p:blipFill>
          <p:spPr bwMode="auto">
            <a:xfrm>
              <a:off x="6945" y="1874"/>
              <a:ext cx="9029" cy="5635"/>
            </a:xfrm>
            <a:prstGeom prst="rect">
              <a:avLst/>
            </a:prstGeom>
            <a:noFill/>
            <a:ln w="28575">
              <a:solidFill>
                <a:srgbClr val="2D2DFF"/>
              </a:solidFill>
            </a:ln>
            <a:extLst>
              <a:ext uri="{909E8E84-426E-40DD-AFC4-6F175D3DCCD1}">
                <a14:hiddenFill xmlns:a14="http://schemas.microsoft.com/office/drawing/2010/main">
                  <a:solidFill>
                    <a:srgbClr val="FFFFFF"/>
                  </a:solidFill>
                </a14:hiddenFill>
              </a:ext>
            </a:extLst>
          </p:spPr>
        </p:pic>
        <p:sp>
          <p:nvSpPr>
            <p:cNvPr id="5" name="矩形 4"/>
            <p:cNvSpPr/>
            <p:nvPr/>
          </p:nvSpPr>
          <p:spPr>
            <a:xfrm>
              <a:off x="8242" y="7509"/>
              <a:ext cx="5282" cy="628"/>
            </a:xfrm>
            <a:prstGeom prst="rect">
              <a:avLst/>
            </a:prstGeom>
            <a:solidFill>
              <a:schemeClr val="accent4">
                <a:lumMod val="20000"/>
                <a:lumOff val="80000"/>
              </a:schemeClr>
            </a:solidFill>
            <a:ln w="28575">
              <a:solidFill>
                <a:srgbClr val="2D2DFF"/>
              </a:solidFill>
            </a:ln>
          </p:spPr>
          <p:txBody>
            <a:bodyPr wrap="square">
              <a:spAutoFit/>
            </a:bodyPr>
            <a:lstStyle/>
            <a:p>
              <a:r>
                <a:rPr lang="zh-CN" altLang="en-US" sz="2000" b="1">
                  <a:latin typeface="微软雅黑" panose="020B0503020204020204" charset="-122"/>
                  <a:ea typeface="微软雅黑" panose="020B0503020204020204" charset="-122"/>
                  <a:sym typeface="宋体" panose="02010600030101010101" pitchFamily="2" charset="-122"/>
                </a:rPr>
                <a:t>考古出土文物：甲骨文</a:t>
              </a:r>
            </a:p>
          </p:txBody>
        </p:sp>
      </p:gr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068955" y="1054100"/>
            <a:ext cx="2381250" cy="4127500"/>
            <a:chOff x="4833" y="1660"/>
            <a:chExt cx="3750" cy="6500"/>
          </a:xfrm>
        </p:grpSpPr>
        <p:sp>
          <p:nvSpPr>
            <p:cNvPr id="5" name="文本框 15"/>
            <p:cNvSpPr txBox="1">
              <a:spLocks noChangeArrowheads="1"/>
            </p:cNvSpPr>
            <p:nvPr/>
          </p:nvSpPr>
          <p:spPr bwMode="auto">
            <a:xfrm>
              <a:off x="4833" y="7580"/>
              <a:ext cx="3749" cy="580"/>
            </a:xfrm>
            <a:prstGeom prst="rect">
              <a:avLst/>
            </a:prstGeom>
            <a:solidFill>
              <a:schemeClr val="accent4">
                <a:lumMod val="20000"/>
                <a:lumOff val="80000"/>
              </a:schemeClr>
            </a:solidFill>
            <a:ln>
              <a:solidFill>
                <a:schemeClr val="accent1"/>
              </a:solidFill>
            </a:ln>
          </p:spPr>
          <p:txBody>
            <a:bodyPr wrap="square">
              <a:spAutoFit/>
            </a:bodyPr>
            <a:lstStyle/>
            <a:p>
              <a:pPr algn="ctr"/>
              <a:r>
                <a:rPr lang="zh-CN" altLang="en-US" b="1">
                  <a:latin typeface="微软雅黑" panose="020B0503020204020204" charset="-122"/>
                  <a:ea typeface="微软雅黑" panose="020B0503020204020204" charset="-122"/>
                </a:rPr>
                <a:t>利簋铭文及注解</a:t>
              </a:r>
            </a:p>
          </p:txBody>
        </p:sp>
        <p:pic>
          <p:nvPicPr>
            <p:cNvPr id="7174" name="Picture 6" descr="https://gimg2.baidu.com/image_search/src=http%3A%2F%2Fx0.ifengimg.com%2Fres%2F2019%2F3C4B4B63B2659B1A862FAD8531DC2B9B8898E525_size251_w583_h898.jpeg&amp;refer=http%3A%2F%2Fx0.ifengimg.com&amp;app=2002&amp;size=f9999,10000&amp;q=a80&amp;n=0&amp;g=0n&amp;fmt=jpeg?sec=1630217914&amp;t=e3d065ec5774a274b74ab8d886ea386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 y="1660"/>
              <a:ext cx="3750" cy="593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279005" y="1116965"/>
            <a:ext cx="3166110" cy="4113530"/>
            <a:chOff x="10303" y="1682"/>
            <a:chExt cx="4986" cy="6478"/>
          </a:xfrm>
        </p:grpSpPr>
        <p:sp>
          <p:nvSpPr>
            <p:cNvPr id="7" name="文本框 20"/>
            <p:cNvSpPr txBox="1">
              <a:spLocks noChangeArrowheads="1"/>
            </p:cNvSpPr>
            <p:nvPr/>
          </p:nvSpPr>
          <p:spPr bwMode="auto">
            <a:xfrm>
              <a:off x="10303" y="1682"/>
              <a:ext cx="2032" cy="5862"/>
            </a:xfrm>
            <a:prstGeom prst="rect">
              <a:avLst/>
            </a:prstGeom>
            <a:solidFill>
              <a:schemeClr val="tx1">
                <a:lumMod val="95000"/>
                <a:lumOff val="5000"/>
              </a:schemeClr>
            </a:solidFill>
            <a:ln>
              <a:solidFill>
                <a:schemeClr val="accent1"/>
              </a:solidFill>
            </a:ln>
          </p:spPr>
          <p:txBody>
            <a:bodyPr vert="eaVert" wrap="square">
              <a:spAutoFit/>
            </a:bodyPr>
            <a:lstStyle/>
            <a:p>
              <a:r>
                <a:rPr lang="zh-CN" altLang="en-US" sz="2400" b="1">
                  <a:solidFill>
                    <a:srgbClr val="FFC000"/>
                  </a:solidFill>
                  <a:latin typeface="楷体" panose="02010609060101010101" charset="-122"/>
                  <a:ea typeface="楷体" panose="02010609060101010101" charset="-122"/>
                  <a:sym typeface="宋体" panose="02010600030101010101" pitchFamily="2" charset="-122"/>
                </a:rPr>
                <a:t>武王</a:t>
              </a:r>
              <a:r>
                <a:rPr lang="zh-CN" altLang="en-US" sz="2400" b="1">
                  <a:solidFill>
                    <a:schemeClr val="bg1"/>
                  </a:solidFill>
                  <a:latin typeface="楷体" panose="02010609060101010101" charset="-122"/>
                  <a:ea typeface="楷体" panose="02010609060101010101" charset="-122"/>
                  <a:sym typeface="宋体" panose="02010600030101010101" pitchFamily="2" charset="-122"/>
                </a:rPr>
                <a:t>戎车三百两，虎贲三人</a:t>
              </a:r>
              <a:r>
                <a:rPr lang="en-US" altLang="zh-CN" sz="2400" b="1">
                  <a:solidFill>
                    <a:schemeClr val="bg1"/>
                  </a:solidFill>
                  <a:latin typeface="楷体" panose="02010609060101010101" charset="-122"/>
                  <a:ea typeface="楷体" panose="02010609060101010101" charset="-122"/>
                  <a:sym typeface="宋体" panose="02010600030101010101" pitchFamily="2" charset="-122"/>
                </a:rPr>
                <a:t>……</a:t>
              </a:r>
              <a:r>
                <a:rPr lang="zh-CN" altLang="en-US" sz="2400" b="1">
                  <a:solidFill>
                    <a:schemeClr val="bg1"/>
                  </a:solidFill>
                  <a:latin typeface="楷体" panose="02010609060101010101" charset="-122"/>
                  <a:ea typeface="楷体" panose="02010609060101010101" charset="-122"/>
                  <a:sym typeface="宋体" panose="02010600030101010101" pitchFamily="2" charset="-122"/>
                </a:rPr>
                <a:t>时</a:t>
              </a:r>
              <a:r>
                <a:rPr lang="zh-CN" altLang="en-US" sz="2400" b="1">
                  <a:solidFill>
                    <a:srgbClr val="FFC000"/>
                  </a:solidFill>
                  <a:latin typeface="楷体" panose="02010609060101010101" charset="-122"/>
                  <a:ea typeface="楷体" panose="02010609060101010101" charset="-122"/>
                  <a:sym typeface="宋体" panose="02010600030101010101" pitchFamily="2" charset="-122"/>
                </a:rPr>
                <a:t>甲子</a:t>
              </a:r>
              <a:r>
                <a:rPr lang="zh-CN" altLang="en-US" sz="2400" b="1">
                  <a:solidFill>
                    <a:schemeClr val="bg1"/>
                  </a:solidFill>
                  <a:latin typeface="楷体" panose="02010609060101010101" charset="-122"/>
                  <a:ea typeface="楷体" panose="02010609060101010101" charset="-122"/>
                  <a:sym typeface="宋体" panose="02010600030101010101" pitchFamily="2" charset="-122"/>
                </a:rPr>
                <a:t>昧爽，王朝至于商郊牧野，乃誓。</a:t>
              </a:r>
              <a:endParaRPr lang="zh-CN" altLang="en-US" sz="2400" b="1">
                <a:solidFill>
                  <a:schemeClr val="bg1"/>
                </a:solidFill>
                <a:latin typeface="楷体" panose="02010609060101010101" charset="-122"/>
                <a:ea typeface="楷体" panose="02010609060101010101" charset="-122"/>
              </a:endParaRPr>
            </a:p>
          </p:txBody>
        </p:sp>
        <p:sp>
          <p:nvSpPr>
            <p:cNvPr id="9" name="文本框 14"/>
            <p:cNvSpPr txBox="1">
              <a:spLocks noChangeArrowheads="1"/>
            </p:cNvSpPr>
            <p:nvPr/>
          </p:nvSpPr>
          <p:spPr bwMode="auto">
            <a:xfrm>
              <a:off x="10303" y="7580"/>
              <a:ext cx="4987" cy="580"/>
            </a:xfrm>
            <a:prstGeom prst="rect">
              <a:avLst/>
            </a:prstGeom>
            <a:solidFill>
              <a:schemeClr val="accent4">
                <a:lumMod val="20000"/>
                <a:lumOff val="80000"/>
              </a:schemeClr>
            </a:solidFill>
            <a:ln>
              <a:solidFill>
                <a:schemeClr val="accent1"/>
              </a:solidFill>
            </a:ln>
          </p:spPr>
          <p:txBody>
            <a:bodyPr wrap="square">
              <a:spAutoFit/>
            </a:bodyPr>
            <a:lstStyle/>
            <a:p>
              <a:pPr algn="ctr"/>
              <a:r>
                <a:rPr lang="en-US" altLang="zh-CN" b="1">
                  <a:latin typeface="汉仪中楷简" panose="02010604000101010101" pitchFamily="2" charset="-122"/>
                  <a:ea typeface="汉仪中楷简" panose="02010604000101010101" pitchFamily="2" charset="-122"/>
                </a:rPr>
                <a:t>《</a:t>
              </a:r>
              <a:r>
                <a:rPr lang="zh-CN" altLang="en-US" b="1">
                  <a:latin typeface="汉仪中楷简" panose="02010604000101010101" pitchFamily="2" charset="-122"/>
                  <a:ea typeface="汉仪中楷简" panose="02010604000101010101" pitchFamily="2" charset="-122"/>
                </a:rPr>
                <a:t>尚书</a:t>
              </a:r>
              <a:r>
                <a:rPr lang="en-US" altLang="zh-CN" b="1">
                  <a:latin typeface="汉仪中楷简" panose="02010604000101010101" pitchFamily="2" charset="-122"/>
                  <a:ea typeface="汉仪中楷简" panose="02010604000101010101" pitchFamily="2" charset="-122"/>
                </a:rPr>
                <a:t>･</a:t>
              </a:r>
              <a:r>
                <a:rPr lang="zh-CN" altLang="en-US" b="1">
                  <a:latin typeface="汉仪中楷简" panose="02010604000101010101" pitchFamily="2" charset="-122"/>
                  <a:ea typeface="汉仪中楷简" panose="02010604000101010101" pitchFamily="2" charset="-122"/>
                </a:rPr>
                <a:t>牧誓</a:t>
              </a:r>
              <a:r>
                <a:rPr lang="en-US" altLang="zh-CN" b="1">
                  <a:latin typeface="汉仪中楷简" panose="02010604000101010101" pitchFamily="2" charset="-122"/>
                  <a:ea typeface="汉仪中楷简" panose="02010604000101010101" pitchFamily="2" charset="-122"/>
                </a:rPr>
                <a:t>》</a:t>
              </a:r>
            </a:p>
          </p:txBody>
        </p:sp>
        <p:pic>
          <p:nvPicPr>
            <p:cNvPr id="7176" name="Picture 8" descr="https://gimg2.baidu.com/image_search/src=http%3A%2F%2Fimg1.gtimg.com%2Frushidao%2Fpics%2Fhv1%2F114%2F29%2F2071%2F134674284.jpg&amp;refer=http%3A%2F%2Fimg1.gtimg.com&amp;app=2002&amp;size=f9999,10000&amp;q=a80&amp;n=0&amp;g=0n&amp;fmt=jpeg?sec=1630218088&amp;t=9f1f3098326531a916c78deaeb187679"/>
            <p:cNvPicPr>
              <a:picLocks noChangeAspect="1" noChangeArrowheads="1"/>
            </p:cNvPicPr>
            <p:nvPr/>
          </p:nvPicPr>
          <p:blipFill rotWithShape="1">
            <a:blip r:embed="rId4">
              <a:extLst>
                <a:ext uri="{28A0092B-C50C-407E-A947-70E740481C1C}">
                  <a14:useLocalDpi xmlns:a14="http://schemas.microsoft.com/office/drawing/2010/main" val="0"/>
                </a:ext>
              </a:extLst>
            </a:blip>
            <a:srcRect l="51863" t="3818" r="2658" b="5665"/>
            <a:stretch>
              <a:fillRect/>
            </a:stretch>
          </p:blipFill>
          <p:spPr bwMode="auto">
            <a:xfrm>
              <a:off x="12335" y="1709"/>
              <a:ext cx="2954" cy="58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187960" y="1061085"/>
            <a:ext cx="2880360" cy="4157980"/>
            <a:chOff x="296" y="1671"/>
            <a:chExt cx="4536" cy="6548"/>
          </a:xfrm>
        </p:grpSpPr>
        <p:sp>
          <p:nvSpPr>
            <p:cNvPr id="3" name="文本框 13"/>
            <p:cNvSpPr txBox="1">
              <a:spLocks noChangeArrowheads="1"/>
            </p:cNvSpPr>
            <p:nvPr/>
          </p:nvSpPr>
          <p:spPr bwMode="auto">
            <a:xfrm>
              <a:off x="296" y="7591"/>
              <a:ext cx="4537" cy="628"/>
            </a:xfrm>
            <a:prstGeom prst="rect">
              <a:avLst/>
            </a:prstGeom>
            <a:solidFill>
              <a:schemeClr val="accent4">
                <a:lumMod val="20000"/>
                <a:lumOff val="80000"/>
              </a:schemeClr>
            </a:solidFill>
            <a:ln>
              <a:noFill/>
            </a:ln>
          </p:spPr>
          <p:txBody>
            <a:bodyPr wrap="square">
              <a:spAutoFit/>
            </a:bodyPr>
            <a:lstStyle/>
            <a:p>
              <a:pPr algn="ctr"/>
              <a:r>
                <a:rPr lang="zh-CN" altLang="en-US" sz="2000">
                  <a:latin typeface="汉仪劲楷简" panose="00020600040101010101" pitchFamily="18" charset="-122"/>
                  <a:ea typeface="汉仪劲楷简" panose="00020600040101010101" pitchFamily="18" charset="-122"/>
                </a:rPr>
                <a:t>西周早期青铜器</a:t>
              </a:r>
              <a:r>
                <a:rPr lang="zh-CN" altLang="en-US" sz="2000" b="1">
                  <a:latin typeface="汉仪中楷简" panose="02010604000101010101" pitchFamily="2" charset="-122"/>
                  <a:ea typeface="汉仪中楷简" panose="02010604000101010101" pitchFamily="2" charset="-122"/>
                </a:rPr>
                <a:t>利簋</a:t>
              </a:r>
            </a:p>
          </p:txBody>
        </p:sp>
        <p:pic>
          <p:nvPicPr>
            <p:cNvPr id="7178" name="Picture 10" descr="http://baike.baidu.com/cms/rc/qtq019%E5%9B%BD%E5%8D%9A%E9%9D%92%E9%93%9C%E5%A4%A7%E5%9B%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 y="1671"/>
              <a:ext cx="4537" cy="590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sp>
        <p:nvSpPr>
          <p:cNvPr id="2" name="矩形 1"/>
          <p:cNvSpPr/>
          <p:nvPr/>
        </p:nvSpPr>
        <p:spPr>
          <a:xfrm>
            <a:off x="3275330" y="369207"/>
            <a:ext cx="8007350" cy="521970"/>
          </a:xfrm>
          <a:prstGeom prst="rect">
            <a:avLst/>
          </a:prstGeom>
          <a:solidFill>
            <a:srgbClr val="FFFF00"/>
          </a:solidFill>
          <a:ln>
            <a:solidFill>
              <a:schemeClr val="tx2"/>
            </a:solidFill>
          </a:ln>
        </p:spPr>
        <p:style>
          <a:lnRef idx="1">
            <a:schemeClr val="accent4"/>
          </a:lnRef>
          <a:fillRef idx="2">
            <a:schemeClr val="accent4"/>
          </a:fillRef>
          <a:effectRef idx="1">
            <a:schemeClr val="accent4"/>
          </a:effectRef>
          <a:fontRef idx="minor">
            <a:schemeClr val="dk1"/>
          </a:fontRef>
        </p:style>
        <p:txBody>
          <a:bodyPr wrap="none">
            <a:spAutoFit/>
          </a:bodyPr>
          <a:lstStyle/>
          <a:p>
            <a:pPr algn="l"/>
            <a:r>
              <a:rPr lang="zh-CN" altLang="en-US" sz="2800" b="1">
                <a:solidFill>
                  <a:srgbClr val="333333"/>
                </a:solidFill>
                <a:latin typeface="微软雅黑" panose="020B0503020204020204" charset="-122"/>
                <a:ea typeface="微软雅黑" panose="020B0503020204020204" charset="-122"/>
              </a:rPr>
              <a:t>利簋（</a:t>
            </a:r>
            <a:r>
              <a:rPr lang="zh-CN" altLang="en-US" sz="2800" b="1">
                <a:solidFill>
                  <a:srgbClr val="333333"/>
                </a:solidFill>
                <a:latin typeface="华文楷体" panose="02010600040101010101" charset="-122"/>
                <a:ea typeface="华文楷体" panose="02010600040101010101" charset="-122"/>
              </a:rPr>
              <a:t>鬼）</a:t>
            </a:r>
            <a:r>
              <a:rPr lang="zh-CN" altLang="en-US" sz="2800" b="1">
                <a:solidFill>
                  <a:srgbClr val="333333"/>
                </a:solidFill>
                <a:latin typeface="微软雅黑" panose="020B0503020204020204" charset="-122"/>
                <a:ea typeface="微软雅黑" panose="020B0503020204020204" charset="-122"/>
              </a:rPr>
              <a:t>铭文内容与中国古代文献记载完全一致</a:t>
            </a:r>
          </a:p>
        </p:txBody>
      </p:sp>
      <p:sp>
        <p:nvSpPr>
          <p:cNvPr id="4" name="矩形 3"/>
          <p:cNvSpPr/>
          <p:nvPr/>
        </p:nvSpPr>
        <p:spPr>
          <a:xfrm>
            <a:off x="651166" y="161724"/>
            <a:ext cx="2418080" cy="76835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zh-CN" altLang="en-US" sz="4400" b="1">
                <a:solidFill>
                  <a:srgbClr val="180796"/>
                </a:solidFill>
                <a:latin typeface="微软雅黑" panose="020B0503020204020204" charset="-122"/>
                <a:ea typeface="微软雅黑" panose="020B0503020204020204" charset="-122"/>
              </a:rPr>
              <a:t>史料实证</a:t>
            </a:r>
          </a:p>
        </p:txBody>
      </p:sp>
      <p:sp>
        <p:nvSpPr>
          <p:cNvPr id="10" name="矩形 9"/>
          <p:cNvSpPr/>
          <p:nvPr/>
        </p:nvSpPr>
        <p:spPr>
          <a:xfrm>
            <a:off x="186690" y="5514975"/>
            <a:ext cx="5262880" cy="1076325"/>
          </a:xfrm>
          <a:prstGeom prst="rect">
            <a:avLst/>
          </a:prstGeom>
          <a:ln w="28575" cmpd="sng">
            <a:solidFill>
              <a:schemeClr val="accent1">
                <a:shade val="50000"/>
              </a:schemeClr>
            </a:solidFill>
            <a:prstDash val="sysDot"/>
          </a:ln>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hangingPunct="0"/>
            <a:r>
              <a:rPr lang="zh-CN" altLang="en-US" sz="3200" b="1" noProof="1">
                <a:solidFill>
                  <a:srgbClr val="180796"/>
                </a:solidFill>
                <a:latin typeface="微软雅黑" panose="020B0503020204020204" charset="-122"/>
                <a:ea typeface="微软雅黑" panose="020B0503020204020204" charset="-122"/>
                <a:cs typeface="微软雅黑" panose="020B0503020204020204" charset="-122"/>
              </a:rPr>
              <a:t>★出土文物与文献记载</a:t>
            </a:r>
          </a:p>
          <a:p>
            <a:pPr algn="ctr" eaLnBrk="0" hangingPunct="0"/>
            <a:r>
              <a:rPr lang="zh-CN" altLang="en-US" sz="3200" b="1" noProof="1">
                <a:solidFill>
                  <a:srgbClr val="180796"/>
                </a:solidFill>
                <a:latin typeface="微软雅黑" panose="020B0503020204020204" charset="-122"/>
                <a:ea typeface="微软雅黑" panose="020B0503020204020204" charset="-122"/>
                <a:cs typeface="微软雅黑" panose="020B0503020204020204" charset="-122"/>
              </a:rPr>
              <a:t>相互印证</a:t>
            </a:r>
          </a:p>
        </p:txBody>
      </p:sp>
      <p:sp>
        <p:nvSpPr>
          <p:cNvPr id="17" name="AutoShape 11"/>
          <p:cNvSpPr>
            <a:spLocks noChangeArrowheads="1"/>
          </p:cNvSpPr>
          <p:nvPr/>
        </p:nvSpPr>
        <p:spPr bwMode="auto">
          <a:xfrm rot="10800000">
            <a:off x="5868740" y="5864374"/>
            <a:ext cx="990600" cy="376238"/>
          </a:xfrm>
          <a:prstGeom prst="leftArrow">
            <a:avLst>
              <a:gd name="adj1" fmla="val 50000"/>
              <a:gd name="adj2" fmla="val 74725"/>
            </a:avLst>
          </a:prstGeom>
          <a:solidFill>
            <a:srgbClr val="FFC000"/>
          </a:solidFill>
          <a:ln w="9525">
            <a:solidFill>
              <a:srgbClr val="FF0000"/>
            </a:solidFill>
            <a:miter lim="800000"/>
          </a:ln>
          <a:effectLst>
            <a:outerShdw dist="74053" dir="3542175" algn="ctr" rotWithShape="0">
              <a:schemeClr val="tx1"/>
            </a:outerShdw>
          </a:effectLst>
        </p:spPr>
        <p:txBody>
          <a:bodyPr wrap="none" anchor="ctr"/>
          <a:lstStyle/>
          <a:p>
            <a:pPr eaLnBrk="1" hangingPunct="1">
              <a:defRPr/>
            </a:pPr>
            <a:endParaRPr kumimoji="0" lang="zh-CN" altLang="en-US" sz="1800">
              <a:latin typeface="Arial" panose="020B0604020202020204" pitchFamily="34" charset="0"/>
              <a:ea typeface="宋体" panose="02010600030101010101" pitchFamily="2" charset="-122"/>
            </a:endParaRPr>
          </a:p>
        </p:txBody>
      </p:sp>
      <p:sp>
        <p:nvSpPr>
          <p:cNvPr id="18" name="矩形 17"/>
          <p:cNvSpPr/>
          <p:nvPr/>
        </p:nvSpPr>
        <p:spPr>
          <a:xfrm>
            <a:off x="7279005" y="5699125"/>
            <a:ext cx="3166110" cy="70675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zh-CN" altLang="en-US" sz="4000" b="1">
                <a:solidFill>
                  <a:srgbClr val="180796"/>
                </a:solidFill>
                <a:latin typeface="微软雅黑" panose="020B0503020204020204" charset="-122"/>
                <a:ea typeface="微软雅黑" panose="020B0503020204020204" charset="-122"/>
              </a:rPr>
              <a:t>二重证据法</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gimg2.baidu.com/image_search/src=http%3A%2F%2Fp4.ssl.cdn.btime.com%2Ft01822b33504755d517.jpg%3Fsize%3D640x480&amp;refer=http%3A%2F%2Fp4.ssl.cdn.btime.com&amp;app=2002&amp;size=f9999,10000&amp;q=a80&amp;n=0&amp;g=0n&amp;fmt=jpeg?sec=1630219453&amp;t=80732f5e7cf011add51d8e38f0bcac48"/>
          <p:cNvPicPr>
            <a:picLocks noChangeAspect="1" noChangeArrowheads="1"/>
          </p:cNvPicPr>
          <p:nvPr/>
        </p:nvPicPr>
        <p:blipFill rotWithShape="1">
          <a:blip r:embed="rId3">
            <a:extLst>
              <a:ext uri="{28A0092B-C50C-407E-A947-70E740481C1C}">
                <a14:useLocalDpi xmlns:a14="http://schemas.microsoft.com/office/drawing/2010/main" val="0"/>
              </a:ext>
            </a:extLst>
          </a:blip>
          <a:srcRect l="10905" t="3987" r="13999" b="6584"/>
          <a:stretch>
            <a:fillRect/>
          </a:stretch>
        </p:blipFill>
        <p:spPr bwMode="auto">
          <a:xfrm>
            <a:off x="155643" y="1346944"/>
            <a:ext cx="3550596" cy="3171217"/>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13"/>
          <p:cNvSpPr txBox="1">
            <a:spLocks noChangeArrowheads="1"/>
          </p:cNvSpPr>
          <p:nvPr/>
        </p:nvSpPr>
        <p:spPr bwMode="auto">
          <a:xfrm>
            <a:off x="155643" y="4560964"/>
            <a:ext cx="3172180" cy="461665"/>
          </a:xfrm>
          <a:prstGeom prst="rect">
            <a:avLst/>
          </a:prstGeom>
          <a:solidFill>
            <a:schemeClr val="accent4">
              <a:lumMod val="20000"/>
              <a:lumOff val="80000"/>
            </a:schemeClr>
          </a:solidFill>
          <a:ln>
            <a:noFill/>
          </a:ln>
        </p:spPr>
        <p:txBody>
          <a:bodyPr wrap="square">
            <a:spAutoFit/>
          </a:bodyPr>
          <a:lstStyle/>
          <a:p>
            <a:r>
              <a:rPr lang="zh-CN" altLang="en-US" sz="2400" b="1">
                <a:latin typeface="汉仪中楷简" panose="02010604000101010101" pitchFamily="2" charset="-122"/>
                <a:ea typeface="汉仪中楷简" panose="02010604000101010101" pitchFamily="2" charset="-122"/>
              </a:rPr>
              <a:t>河南安阳殷墟遗址</a:t>
            </a:r>
          </a:p>
        </p:txBody>
      </p:sp>
      <p:pic>
        <p:nvPicPr>
          <p:cNvPr id="9220" name="Picture 4" descr="https://gimg2.baidu.com/image_search/src=http%3A%2F%2Fimages.china.cn%2Fsite1000%2F2019-05%2F30%2F4087d721-9185-40d7-933f-fd5a705d0c2a.jpg&amp;refer=http%3A%2F%2Fimages.china.cn&amp;app=2002&amp;size=f9999,10000&amp;q=a80&amp;n=0&amp;g=0n&amp;fmt=jpeg?sec=1630219416&amp;t=5996e9473722dbed56275447cce5beb2"/>
          <p:cNvPicPr>
            <a:picLocks noChangeAspect="1" noChangeArrowheads="1"/>
          </p:cNvPicPr>
          <p:nvPr/>
        </p:nvPicPr>
        <p:blipFill rotWithShape="1">
          <a:blip r:embed="rId4">
            <a:extLst>
              <a:ext uri="{28A0092B-C50C-407E-A947-70E740481C1C}">
                <a14:useLocalDpi xmlns:a14="http://schemas.microsoft.com/office/drawing/2010/main" val="0"/>
              </a:ext>
            </a:extLst>
          </a:blip>
          <a:srcRect l="6585" t="4922" r="7506" b="-646"/>
          <a:stretch>
            <a:fillRect/>
          </a:stretch>
        </p:blipFill>
        <p:spPr bwMode="auto">
          <a:xfrm>
            <a:off x="3861880" y="1346944"/>
            <a:ext cx="3852154" cy="317121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gimg2.baidu.com/image_search/src=http%3A%2F%2Fimg.asfzl.net%2Fuploads%2Fi_3_1569479730D2837533717_26.jpg&amp;refer=http%3A%2F%2Fimg.asfzl.net&amp;app=2002&amp;size=f9999,10000&amp;q=a80&amp;n=0&amp;g=0n&amp;fmt=jpeg?sec=1630219768&amp;t=958d06dd63a39c3e9e128f3e83fc965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89671"/>
                    </a14:imgEffect>
                  </a14:imgLayer>
                </a14:imgProps>
              </a:ext>
              <a:ext uri="{28A0092B-C50C-407E-A947-70E740481C1C}">
                <a14:useLocalDpi xmlns:a14="http://schemas.microsoft.com/office/drawing/2010/main" val="0"/>
              </a:ext>
            </a:extLst>
          </a:blip>
          <a:srcRect/>
          <a:stretch>
            <a:fillRect/>
          </a:stretch>
        </p:blipFill>
        <p:spPr bwMode="auto">
          <a:xfrm>
            <a:off x="8123936" y="202778"/>
            <a:ext cx="1676744" cy="216481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gimg2.baidu.com/image_search/src=http%3A%2F%2F5b0988e595225.cdn.sohucs.com%2Fimages%2F20190810%2F988e4abe964d41a0907e02e3b39b047a.jpeg&amp;refer=http%3A%2F%2F5b0988e595225.cdn.sohucs.com&amp;app=2002&amp;size=f9999,10000&amp;q=a80&amp;n=0&amp;g=0n&amp;fmt=jpeg?sec=1630219818&amp;t=bc99a1a2c929498f0a22290674919cc1"/>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26242" r="76350"/>
                    </a14:imgEffect>
                  </a14:imgLayer>
                </a14:imgProps>
              </a:ext>
              <a:ext uri="{28A0092B-C50C-407E-A947-70E740481C1C}">
                <a14:useLocalDpi xmlns:a14="http://schemas.microsoft.com/office/drawing/2010/main" val="0"/>
              </a:ext>
            </a:extLst>
          </a:blip>
          <a:srcRect l="24007" r="24047"/>
          <a:stretch>
            <a:fillRect/>
          </a:stretch>
        </p:blipFill>
        <p:spPr bwMode="auto">
          <a:xfrm>
            <a:off x="10256305" y="13721"/>
            <a:ext cx="1854940" cy="239087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gimg2.baidu.com/image_search/src=http%3A%2F%2Fs9.sinaimg.cn%2Fmw690%2F001hz0YNzy735FZmdWU38%26690&amp;refer=http%3A%2F%2Fs9.sinaimg.cn&amp;app=2002&amp;size=f9999,10000&amp;q=a80&amp;n=0&amp;g=0n&amp;fmt=jpeg?sec=1630219855&amp;t=5c31192d271cab69b7c6e525a6e1089a"/>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861" y1="21833" x2="85861" y2="21833"/>
                        <a14:foregroundMark x1="84062" y1="18333" x2="93316" y2="32500"/>
                        <a14:foregroundMark x1="80206" y1="13000" x2="80206" y2="13000"/>
                        <a14:foregroundMark x1="65296" y1="5500" x2="76093" y2="9000"/>
                        <a14:foregroundMark x1="92031" y1="77333" x2="92031" y2="77333"/>
                      </a14:backgroundRemoval>
                    </a14:imgEffect>
                  </a14:imgLayer>
                </a14:imgProps>
              </a:ext>
              <a:ext uri="{28A0092B-C50C-407E-A947-70E740481C1C}">
                <a14:useLocalDpi xmlns:a14="http://schemas.microsoft.com/office/drawing/2010/main" val="0"/>
              </a:ext>
            </a:extLst>
          </a:blip>
          <a:srcRect/>
          <a:stretch>
            <a:fillRect/>
          </a:stretch>
        </p:blipFill>
        <p:spPr bwMode="auto">
          <a:xfrm>
            <a:off x="8123936" y="2421427"/>
            <a:ext cx="1925896" cy="297053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gimg2.baidu.com/image_search/src=http%3A%2F%2Fimg.alicdn.com%2Fi3%2F440870504%2FO1CN01KdMg121Fas7Fi9Ae0_%21%21440870504.jpg&amp;refer=http%3A%2F%2Fimg.alicdn.com&amp;app=2002&amp;size=f9999,10000&amp;q=a80&amp;n=0&amp;g=0n&amp;fmt=jpeg?sec=1630219910&amp;t=b88eb8e8fe3435f32f02bcf51b5714e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6724" l="10938" r="87500">
                        <a14:foregroundMark x1="34115" y1="13102" x2="31250" y2="86705"/>
                      </a14:backgroundRemoval>
                    </a14:imgEffect>
                  </a14:imgLayer>
                </a14:imgProps>
              </a:ext>
              <a:ext uri="{28A0092B-C50C-407E-A947-70E740481C1C}">
                <a14:useLocalDpi xmlns:a14="http://schemas.microsoft.com/office/drawing/2010/main" val="0"/>
              </a:ext>
            </a:extLst>
          </a:blip>
          <a:srcRect l="17519" t="4040" r="11470" b="4458"/>
          <a:stretch>
            <a:fillRect/>
          </a:stretch>
        </p:blipFill>
        <p:spPr bwMode="auto">
          <a:xfrm>
            <a:off x="9947996" y="2223868"/>
            <a:ext cx="2183735" cy="380313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13"/>
          <p:cNvSpPr txBox="1">
            <a:spLocks noChangeArrowheads="1"/>
          </p:cNvSpPr>
          <p:nvPr/>
        </p:nvSpPr>
        <p:spPr bwMode="auto">
          <a:xfrm>
            <a:off x="9086884" y="5924880"/>
            <a:ext cx="2888480" cy="830997"/>
          </a:xfrm>
          <a:prstGeom prst="rect">
            <a:avLst/>
          </a:prstGeom>
          <a:solidFill>
            <a:schemeClr val="accent4">
              <a:lumMod val="20000"/>
              <a:lumOff val="80000"/>
            </a:schemeClr>
          </a:solidFill>
          <a:ln>
            <a:noFill/>
          </a:ln>
        </p:spPr>
        <p:txBody>
          <a:bodyPr wrap="square">
            <a:spAutoFit/>
          </a:bodyPr>
          <a:lstStyle/>
          <a:p>
            <a:r>
              <a:rPr lang="zh-CN" altLang="en-US" sz="2400" b="1">
                <a:latin typeface="汉仪中楷简" panose="02010604000101010101" pitchFamily="2" charset="-122"/>
                <a:ea typeface="汉仪中楷简" panose="02010604000101010101" pitchFamily="2" charset="-122"/>
              </a:rPr>
              <a:t>殷墟出土刻有文字的龟甲、兽骨</a:t>
            </a:r>
          </a:p>
        </p:txBody>
      </p:sp>
      <p:sp>
        <p:nvSpPr>
          <p:cNvPr id="11" name="文本框 13"/>
          <p:cNvSpPr txBox="1">
            <a:spLocks noChangeArrowheads="1"/>
          </p:cNvSpPr>
          <p:nvPr/>
        </p:nvSpPr>
        <p:spPr bwMode="auto">
          <a:xfrm>
            <a:off x="3539012" y="4593304"/>
            <a:ext cx="4497889" cy="461665"/>
          </a:xfrm>
          <a:prstGeom prst="rect">
            <a:avLst/>
          </a:prstGeom>
          <a:solidFill>
            <a:schemeClr val="accent4">
              <a:lumMod val="20000"/>
              <a:lumOff val="80000"/>
            </a:schemeClr>
          </a:solidFill>
          <a:ln>
            <a:noFill/>
          </a:ln>
        </p:spPr>
        <p:txBody>
          <a:bodyPr wrap="square">
            <a:spAutoFit/>
          </a:bodyPr>
          <a:lstStyle/>
          <a:p>
            <a:r>
              <a:rPr lang="zh-CN" altLang="en-US" sz="2400" b="1">
                <a:latin typeface="汉仪中楷简" panose="02010604000101010101" pitchFamily="2" charset="-122"/>
                <a:ea typeface="汉仪中楷简" panose="02010604000101010101" pitchFamily="2" charset="-122"/>
              </a:rPr>
              <a:t>位于殷墟遗址内的一处甲骨窟穴</a:t>
            </a:r>
          </a:p>
        </p:txBody>
      </p:sp>
      <p:sp>
        <p:nvSpPr>
          <p:cNvPr id="12" name="矩形 11"/>
          <p:cNvSpPr/>
          <p:nvPr/>
        </p:nvSpPr>
        <p:spPr>
          <a:xfrm>
            <a:off x="498518" y="5346160"/>
            <a:ext cx="6508437" cy="119888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hangingPunct="0"/>
            <a:r>
              <a:rPr lang="zh-CN" altLang="en-US" sz="3600" b="1" noProof="1">
                <a:solidFill>
                  <a:srgbClr val="180796"/>
                </a:solidFill>
                <a:latin typeface="微软雅黑" panose="020B0503020204020204" charset="-122"/>
                <a:ea typeface="微软雅黑" panose="020B0503020204020204" charset="-122"/>
                <a:cs typeface="微软雅黑" panose="020B0503020204020204" charset="-122"/>
              </a:rPr>
              <a:t>甲骨文证实了文献中关于商朝的部分历史记载</a:t>
            </a:r>
          </a:p>
        </p:txBody>
      </p:sp>
      <p:sp>
        <p:nvSpPr>
          <p:cNvPr id="13" name="矩形 12"/>
          <p:cNvSpPr/>
          <p:nvPr/>
        </p:nvSpPr>
        <p:spPr>
          <a:xfrm>
            <a:off x="351906" y="202778"/>
            <a:ext cx="1859280" cy="76835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scene3d>
              <a:camera prst="orthographicFront"/>
              <a:lightRig rig="threePt" dir="t"/>
            </a:scene3d>
          </a:bodyPr>
          <a:lstStyle/>
          <a:p>
            <a:r>
              <a:rPr lang="zh-CN" altLang="en-US" sz="4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甲骨文</a:t>
            </a:r>
          </a:p>
        </p:txBody>
      </p:sp>
      <p:sp>
        <p:nvSpPr>
          <p:cNvPr id="5" name="矩形 4"/>
          <p:cNvSpPr/>
          <p:nvPr/>
        </p:nvSpPr>
        <p:spPr>
          <a:xfrm>
            <a:off x="2684968" y="172092"/>
            <a:ext cx="4581525" cy="954107"/>
          </a:xfrm>
          <a:prstGeom prst="rect">
            <a:avLst/>
          </a:prstGeom>
          <a:solidFill>
            <a:schemeClr val="accent2">
              <a:lumMod val="20000"/>
              <a:lumOff val="80000"/>
              <a:alpha val="51000"/>
            </a:schemeClr>
          </a:solidFill>
        </p:spPr>
        <p:txBody>
          <a:bodyPr wrap="square">
            <a:spAutoFit/>
          </a:bodyPr>
          <a:lstStyle/>
          <a:p>
            <a:r>
              <a:rPr lang="zh-CN" altLang="en-US" sz="2800">
                <a:latin typeface="汉仪中楷简" panose="02010604000101010101" pitchFamily="2" charset="-122"/>
                <a:ea typeface="汉仪中楷简" panose="02010604000101010101" pitchFamily="2" charset="-122"/>
              </a:rPr>
              <a:t>中国</a:t>
            </a:r>
            <a:r>
              <a:rPr lang="zh-CN" altLang="en-US" sz="2800">
                <a:solidFill>
                  <a:srgbClr val="333333"/>
                </a:solidFill>
                <a:latin typeface="汉仪中楷简" panose="02010604000101010101" pitchFamily="2" charset="-122"/>
                <a:ea typeface="汉仪中楷简" panose="02010604000101010101" pitchFamily="2" charset="-122"/>
              </a:rPr>
              <a:t>考证发现</a:t>
            </a:r>
            <a:r>
              <a:rPr lang="zh-CN" altLang="en-US" sz="2800">
                <a:solidFill>
                  <a:srgbClr val="0070C0"/>
                </a:solidFill>
                <a:latin typeface="汉仪中楷简" panose="02010604000101010101" pitchFamily="2" charset="-122"/>
                <a:ea typeface="汉仪中楷简" panose="02010604000101010101" pitchFamily="2" charset="-122"/>
              </a:rPr>
              <a:t>第一久</a:t>
            </a:r>
            <a:r>
              <a:rPr lang="zh-CN" altLang="en-US" sz="2800">
                <a:solidFill>
                  <a:srgbClr val="333333"/>
                </a:solidFill>
                <a:latin typeface="汉仪中楷简" panose="02010604000101010101" pitchFamily="2" charset="-122"/>
                <a:ea typeface="汉仪中楷简" panose="02010604000101010101" pitchFamily="2" charset="-122"/>
              </a:rPr>
              <a:t>的文字</a:t>
            </a:r>
            <a:endParaRPr lang="en-US" altLang="zh-CN" sz="2800">
              <a:solidFill>
                <a:srgbClr val="333333"/>
              </a:solidFill>
              <a:latin typeface="汉仪中楷简" panose="02010604000101010101" pitchFamily="2" charset="-122"/>
              <a:ea typeface="汉仪中楷简" panose="02010604000101010101" pitchFamily="2" charset="-122"/>
            </a:endParaRPr>
          </a:p>
          <a:p>
            <a:r>
              <a:rPr lang="zh-CN" altLang="en-US" sz="2800">
                <a:solidFill>
                  <a:srgbClr val="0070C0"/>
                </a:solidFill>
                <a:latin typeface="汉仪中楷简" panose="02010604000101010101" pitchFamily="2" charset="-122"/>
                <a:ea typeface="汉仪中楷简" panose="02010604000101010101" pitchFamily="2" charset="-122"/>
              </a:rPr>
              <a:t>最早</a:t>
            </a:r>
            <a:r>
              <a:rPr lang="zh-CN" altLang="en-US" sz="2800">
                <a:solidFill>
                  <a:srgbClr val="333333"/>
                </a:solidFill>
                <a:latin typeface="汉仪中楷简" panose="02010604000101010101" pitchFamily="2" charset="-122"/>
                <a:ea typeface="汉仪中楷简" panose="02010604000101010101" pitchFamily="2" charset="-122"/>
              </a:rPr>
              <a:t>的具有</a:t>
            </a:r>
            <a:r>
              <a:rPr lang="zh-CN" altLang="en-US" sz="2800">
                <a:solidFill>
                  <a:srgbClr val="0070C0"/>
                </a:solidFill>
                <a:latin typeface="汉仪中楷简" panose="02010604000101010101" pitchFamily="2" charset="-122"/>
                <a:ea typeface="汉仪中楷简" panose="02010604000101010101" pitchFamily="2" charset="-122"/>
              </a:rPr>
              <a:t>完整体系</a:t>
            </a:r>
            <a:r>
              <a:rPr lang="zh-CN" altLang="en-US" sz="2800">
                <a:solidFill>
                  <a:srgbClr val="333333"/>
                </a:solidFill>
                <a:latin typeface="汉仪中楷简" panose="02010604000101010101" pitchFamily="2" charset="-122"/>
                <a:ea typeface="汉仪中楷简" panose="02010604000101010101" pitchFamily="2" charset="-122"/>
              </a:rPr>
              <a:t>的文字</a:t>
            </a:r>
            <a:endParaRPr lang="zh-CN" altLang="en-US" sz="2800">
              <a:latin typeface="汉仪中楷简" panose="02010604000101010101" pitchFamily="2" charset="-122"/>
              <a:ea typeface="汉仪中楷简" panose="0201060400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7368" y="5450826"/>
            <a:ext cx="1218539" cy="584775"/>
          </a:xfrm>
          <a:prstGeom prst="rect">
            <a:avLst/>
          </a:prstGeom>
          <a:solidFill>
            <a:srgbClr val="FF0000"/>
          </a:solidFill>
        </p:spPr>
        <p:txBody>
          <a:bodyPr wrap="square" rtlCol="0">
            <a:spAutoFit/>
          </a:bodyPr>
          <a:lstStyle/>
          <a:p>
            <a:r>
              <a:rPr lang="zh-CN" altLang="en-US" sz="3200" b="1" u="none" dirty="0">
                <a:solidFill>
                  <a:srgbClr val="000000"/>
                </a:solidFill>
                <a:latin typeface="微软雅黑" panose="020B0503020204020204" charset="-122"/>
                <a:ea typeface="微软雅黑" panose="020B0503020204020204" charset="-122"/>
              </a:rPr>
              <a:t>文献</a:t>
            </a:r>
          </a:p>
        </p:txBody>
      </p:sp>
      <p:sp>
        <p:nvSpPr>
          <p:cNvPr id="8" name="文本框 7"/>
          <p:cNvSpPr txBox="1"/>
          <p:nvPr/>
        </p:nvSpPr>
        <p:spPr>
          <a:xfrm>
            <a:off x="4016050" y="5423771"/>
            <a:ext cx="1218539" cy="584775"/>
          </a:xfrm>
          <a:prstGeom prst="rect">
            <a:avLst/>
          </a:prstGeom>
          <a:solidFill>
            <a:srgbClr val="FF0000"/>
          </a:solidFill>
        </p:spPr>
        <p:txBody>
          <a:bodyPr wrap="square" rtlCol="0">
            <a:spAutoFit/>
          </a:bodyPr>
          <a:lstStyle/>
          <a:p>
            <a:r>
              <a:rPr lang="zh-CN" altLang="en-US" sz="3200" b="1" u="none" dirty="0">
                <a:solidFill>
                  <a:srgbClr val="000000"/>
                </a:solidFill>
                <a:latin typeface="微软雅黑" panose="020B0503020204020204" charset="-122"/>
                <a:ea typeface="微软雅黑" panose="020B0503020204020204" charset="-122"/>
              </a:rPr>
              <a:t>实物</a:t>
            </a:r>
          </a:p>
        </p:txBody>
      </p:sp>
      <p:sp>
        <p:nvSpPr>
          <p:cNvPr id="9" name="文本框 8"/>
          <p:cNvSpPr txBox="1"/>
          <p:nvPr/>
        </p:nvSpPr>
        <p:spPr>
          <a:xfrm>
            <a:off x="6395628" y="5555335"/>
            <a:ext cx="1218539" cy="584775"/>
          </a:xfrm>
          <a:prstGeom prst="rect">
            <a:avLst/>
          </a:prstGeom>
          <a:solidFill>
            <a:srgbClr val="FF0000"/>
          </a:solidFill>
        </p:spPr>
        <p:txBody>
          <a:bodyPr wrap="square" rtlCol="0">
            <a:spAutoFit/>
          </a:bodyPr>
          <a:lstStyle/>
          <a:p>
            <a:r>
              <a:rPr lang="zh-CN" altLang="en-US" sz="3200" b="1" u="none" dirty="0">
                <a:solidFill>
                  <a:srgbClr val="000000"/>
                </a:solidFill>
                <a:latin typeface="微软雅黑" panose="020B0503020204020204" charset="-122"/>
                <a:ea typeface="微软雅黑" panose="020B0503020204020204" charset="-122"/>
              </a:rPr>
              <a:t>口述</a:t>
            </a:r>
          </a:p>
        </p:txBody>
      </p:sp>
      <p:sp>
        <p:nvSpPr>
          <p:cNvPr id="10" name="文本框 9"/>
          <p:cNvSpPr txBox="1"/>
          <p:nvPr/>
        </p:nvSpPr>
        <p:spPr>
          <a:xfrm>
            <a:off x="9830461" y="5555335"/>
            <a:ext cx="1218539" cy="584775"/>
          </a:xfrm>
          <a:prstGeom prst="rect">
            <a:avLst/>
          </a:prstGeom>
          <a:solidFill>
            <a:srgbClr val="FF0000"/>
          </a:solidFill>
        </p:spPr>
        <p:txBody>
          <a:bodyPr wrap="square" rtlCol="0">
            <a:spAutoFit/>
          </a:bodyPr>
          <a:lstStyle/>
          <a:p>
            <a:r>
              <a:rPr lang="zh-CN" altLang="en-US" sz="3200" b="1" u="none" dirty="0">
                <a:solidFill>
                  <a:srgbClr val="000000"/>
                </a:solidFill>
                <a:latin typeface="微软雅黑" panose="020B0503020204020204" charset="-122"/>
                <a:ea typeface="微软雅黑" panose="020B0503020204020204" charset="-122"/>
              </a:rPr>
              <a:t>图像</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423" y="2598968"/>
            <a:ext cx="3086100" cy="2677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3111" y="1234839"/>
            <a:ext cx="2686089" cy="375139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p:cNvSpPr>
            <a:spLocks noChangeAspect="1" noChangeArrowheads="1"/>
          </p:cNvSpPr>
          <p:nvPr/>
        </p:nvSpPr>
        <p:spPr bwMode="auto">
          <a:xfrm>
            <a:off x="5892800" y="3422709"/>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a:lnSpc>
                <a:spcPct val="100000"/>
              </a:lnSpc>
              <a:spcBef>
                <a:spcPts val="0"/>
              </a:spcBef>
              <a:spcAft>
                <a:spcPts val="0"/>
              </a:spcAft>
            </a:pPr>
            <a:endParaRPr lang="zh-CN" altLang="en-US" sz="2000" b="1" u="none">
              <a:solidFill>
                <a:srgbClr val="000000"/>
              </a:solidFill>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24" y="903885"/>
            <a:ext cx="2686089" cy="38466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 name="图片 1" descr="辛追墓帛画"/>
          <p:cNvPicPr>
            <a:picLocks noChangeAspect="1"/>
          </p:cNvPicPr>
          <p:nvPr/>
        </p:nvPicPr>
        <p:blipFill>
          <a:blip r:embed="rId6"/>
          <a:stretch>
            <a:fillRect/>
          </a:stretch>
        </p:blipFill>
        <p:spPr>
          <a:xfrm>
            <a:off x="9378081" y="390525"/>
            <a:ext cx="2686089" cy="4595707"/>
          </a:xfrm>
          <a:prstGeom prst="rect">
            <a:avLst/>
          </a:prstGeom>
        </p:spPr>
      </p:pic>
      <p:sp>
        <p:nvSpPr>
          <p:cNvPr id="11" name="矩形 10">
            <a:extLst>
              <a:ext uri="{FF2B5EF4-FFF2-40B4-BE49-F238E27FC236}">
                <a16:creationId xmlns:a16="http://schemas.microsoft.com/office/drawing/2014/main" id="{8B062235-16E9-C6C6-9032-0240B48EE6DF}"/>
              </a:ext>
            </a:extLst>
          </p:cNvPr>
          <p:cNvSpPr/>
          <p:nvPr/>
        </p:nvSpPr>
        <p:spPr>
          <a:xfrm>
            <a:off x="651166" y="161724"/>
            <a:ext cx="2441694" cy="769441"/>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zh-CN" altLang="en-US" sz="4400" b="1" dirty="0">
                <a:solidFill>
                  <a:srgbClr val="180796"/>
                </a:solidFill>
                <a:latin typeface="微软雅黑" panose="020B0503020204020204" charset="-122"/>
                <a:ea typeface="微软雅黑" panose="020B0503020204020204" charset="-122"/>
              </a:rPr>
              <a:t>史料种类</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500"/>
                                        <p:tgtEl>
                                          <p:spTgt spid="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TextBox 13"/>
          <p:cNvSpPr txBox="1"/>
          <p:nvPr/>
        </p:nvSpPr>
        <p:spPr>
          <a:xfrm>
            <a:off x="2752724" y="748189"/>
            <a:ext cx="5857875" cy="2593655"/>
          </a:xfrm>
          <a:prstGeom prst="rect">
            <a:avLst/>
          </a:prstGeom>
          <a:solidFill>
            <a:srgbClr val="FF0000"/>
          </a:solidFill>
          <a:ln w="28575">
            <a:solidFill>
              <a:srgbClr val="2D2DFF"/>
            </a:solidFill>
          </a:ln>
        </p:spPr>
        <p:txBody>
          <a:bodyPr wrap="none" lIns="0" tIns="0" rIns="0" bIns="0" anchor="ctr"/>
          <a:lstStyle/>
          <a:p>
            <a:pPr algn="ctr"/>
            <a:r>
              <a:rPr lang="zh-CN" altLang="en-US" sz="3200" b="1" u="none" dirty="0">
                <a:solidFill>
                  <a:srgbClr val="2D2DFF"/>
                </a:solidFill>
                <a:latin typeface="微软雅黑" panose="020B0503020204020204" charset="-122"/>
                <a:ea typeface="微软雅黑" panose="020B0503020204020204" charset="-122"/>
              </a:rPr>
              <a:t>课标新变化</a:t>
            </a:r>
            <a:endParaRPr lang="en-US" altLang="zh-CN" sz="3200" b="1" u="none" dirty="0">
              <a:solidFill>
                <a:srgbClr val="2D2DFF"/>
              </a:solidFill>
              <a:latin typeface="微软雅黑" panose="020B0503020204020204" charset="-122"/>
              <a:ea typeface="微软雅黑" panose="020B0503020204020204" charset="-122"/>
            </a:endParaRPr>
          </a:p>
          <a:p>
            <a:pPr algn="ctr"/>
            <a:r>
              <a:rPr lang="zh-CN" altLang="en-US" sz="3200" b="1" dirty="0">
                <a:solidFill>
                  <a:srgbClr val="2D2DFF"/>
                </a:solidFill>
                <a:latin typeface="微软雅黑" panose="020B0503020204020204" charset="-122"/>
                <a:ea typeface="微软雅黑" panose="020B0503020204020204" charset="-122"/>
              </a:rPr>
              <a:t>目标新内涵</a:t>
            </a:r>
            <a:endParaRPr lang="en-US" altLang="zh-CN" sz="3200" b="1" u="none" dirty="0">
              <a:solidFill>
                <a:srgbClr val="2D2DFF"/>
              </a:solidFill>
              <a:latin typeface="微软雅黑" panose="020B0503020204020204" charset="-122"/>
              <a:ea typeface="微软雅黑" panose="020B0503020204020204" charset="-122"/>
            </a:endParaRPr>
          </a:p>
          <a:p>
            <a:pPr algn="ctr"/>
            <a:r>
              <a:rPr lang="zh-CN" altLang="en-US" sz="3200" b="1" u="none" dirty="0">
                <a:solidFill>
                  <a:srgbClr val="2D2DFF"/>
                </a:solidFill>
                <a:latin typeface="微软雅黑" panose="020B0503020204020204" charset="-122"/>
                <a:ea typeface="微软雅黑" panose="020B0503020204020204" charset="-122"/>
              </a:rPr>
              <a:t>教材新呈现</a:t>
            </a:r>
            <a:endParaRPr lang="en-US" altLang="zh-CN" sz="3200" b="1" u="none" dirty="0">
              <a:solidFill>
                <a:srgbClr val="2D2DFF"/>
              </a:solidFill>
              <a:latin typeface="微软雅黑" panose="020B0503020204020204" charset="-122"/>
              <a:ea typeface="微软雅黑" panose="020B0503020204020204" charset="-122"/>
            </a:endParaRPr>
          </a:p>
          <a:p>
            <a:pPr algn="ctr"/>
            <a:r>
              <a:rPr lang="zh-CN" altLang="en-US" sz="3200" b="1" u="none" dirty="0">
                <a:solidFill>
                  <a:srgbClr val="2D2DFF"/>
                </a:solidFill>
                <a:latin typeface="微软雅黑" panose="020B0503020204020204" charset="-122"/>
                <a:ea typeface="微软雅黑" panose="020B0503020204020204" charset="-122"/>
              </a:rPr>
              <a:t>教学新思维</a:t>
            </a:r>
            <a:endParaRPr lang="en-US" altLang="zh-CN" sz="3200" b="1" u="none" dirty="0">
              <a:solidFill>
                <a:srgbClr val="2D2DFF"/>
              </a:solidFill>
              <a:latin typeface="微软雅黑" panose="020B0503020204020204" charset="-122"/>
              <a:ea typeface="微软雅黑" panose="020B0503020204020204" charset="-122"/>
            </a:endParaRPr>
          </a:p>
          <a:p>
            <a:pPr algn="ctr"/>
            <a:r>
              <a:rPr lang="zh-CN" altLang="en-US" sz="3200" b="1" dirty="0">
                <a:solidFill>
                  <a:srgbClr val="2D2DFF"/>
                </a:solidFill>
                <a:latin typeface="微软雅黑" panose="020B0503020204020204" charset="-122"/>
                <a:ea typeface="微软雅黑" panose="020B0503020204020204" charset="-122"/>
              </a:rPr>
              <a:t>探索无止境</a:t>
            </a:r>
            <a:endParaRPr lang="zh-CN" altLang="en-US" sz="3200" b="1" u="none" dirty="0">
              <a:solidFill>
                <a:srgbClr val="2D2DFF"/>
              </a:solidFill>
              <a:latin typeface="微软雅黑" panose="020B0503020204020204" charset="-122"/>
              <a:ea typeface="微软雅黑" panose="020B0503020204020204" charset="-122"/>
            </a:endParaRPr>
          </a:p>
        </p:txBody>
      </p:sp>
      <p:sp>
        <p:nvSpPr>
          <p:cNvPr id="5131" name="TextBox 16"/>
          <p:cNvSpPr txBox="1"/>
          <p:nvPr/>
        </p:nvSpPr>
        <p:spPr>
          <a:xfrm>
            <a:off x="3640667" y="3005667"/>
            <a:ext cx="59267" cy="246592"/>
          </a:xfrm>
          <a:prstGeom prst="rect">
            <a:avLst/>
          </a:prstGeom>
          <a:noFill/>
          <a:ln w="9525">
            <a:noFill/>
          </a:ln>
        </p:spPr>
        <p:txBody>
          <a:bodyPr wrap="none" lIns="0" tIns="0" rIns="0" bIns="0" anchor="ctr"/>
          <a:lstStyle/>
          <a:p>
            <a:r>
              <a:rPr lang="zh-CN" altLang="en-US" sz="2000" b="1" u="none" dirty="0">
                <a:solidFill>
                  <a:srgbClr val="000000"/>
                </a:solidFill>
                <a:latin typeface="微软雅黑" panose="020B0503020204020204" charset="-122"/>
                <a:ea typeface="微软雅黑" panose="020B0503020204020204" charset="-122"/>
              </a:rPr>
              <a:t> </a:t>
            </a:r>
          </a:p>
        </p:txBody>
      </p:sp>
      <p:sp>
        <p:nvSpPr>
          <p:cNvPr id="5132" name="TextBox 18"/>
          <p:cNvSpPr txBox="1"/>
          <p:nvPr/>
        </p:nvSpPr>
        <p:spPr>
          <a:xfrm>
            <a:off x="3589867" y="3615267"/>
            <a:ext cx="59267" cy="246592"/>
          </a:xfrm>
          <a:prstGeom prst="rect">
            <a:avLst/>
          </a:prstGeom>
          <a:noFill/>
          <a:ln w="9525">
            <a:noFill/>
          </a:ln>
        </p:spPr>
        <p:txBody>
          <a:bodyPr wrap="none" lIns="0" tIns="0" rIns="0" bIns="0" anchor="ctr"/>
          <a:lstStyle/>
          <a:p>
            <a:r>
              <a:rPr lang="zh-CN" altLang="en-US" sz="2000" b="1" u="none" dirty="0">
                <a:solidFill>
                  <a:srgbClr val="000000"/>
                </a:solidFill>
                <a:latin typeface="微软雅黑" panose="020B0503020204020204" charset="-122"/>
                <a:ea typeface="微软雅黑" panose="020B0503020204020204" charset="-122"/>
              </a:rPr>
              <a:t> </a:t>
            </a:r>
          </a:p>
        </p:txBody>
      </p:sp>
      <p:sp>
        <p:nvSpPr>
          <p:cNvPr id="5137" name="TextBox 22"/>
          <p:cNvSpPr txBox="1"/>
          <p:nvPr/>
        </p:nvSpPr>
        <p:spPr>
          <a:xfrm>
            <a:off x="10219267" y="2997200"/>
            <a:ext cx="59267" cy="246592"/>
          </a:xfrm>
          <a:prstGeom prst="rect">
            <a:avLst/>
          </a:prstGeom>
          <a:noFill/>
          <a:ln w="9525">
            <a:noFill/>
          </a:ln>
        </p:spPr>
        <p:txBody>
          <a:bodyPr wrap="none" lIns="0" tIns="0" rIns="0" bIns="0" anchor="ctr"/>
          <a:lstStyle/>
          <a:p>
            <a:r>
              <a:rPr lang="zh-CN" altLang="en-US" sz="2000" b="1" u="none" dirty="0">
                <a:solidFill>
                  <a:srgbClr val="000000"/>
                </a:solidFill>
                <a:latin typeface="微软雅黑" panose="020B0503020204020204" charset="-122"/>
                <a:ea typeface="微软雅黑" panose="020B0503020204020204" charset="-122"/>
              </a:rPr>
              <a:t> </a:t>
            </a:r>
          </a:p>
        </p:txBody>
      </p:sp>
      <p:sp>
        <p:nvSpPr>
          <p:cNvPr id="5140" name="TextBox 26"/>
          <p:cNvSpPr txBox="1"/>
          <p:nvPr/>
        </p:nvSpPr>
        <p:spPr>
          <a:xfrm>
            <a:off x="10219267" y="3615267"/>
            <a:ext cx="59267" cy="246592"/>
          </a:xfrm>
          <a:prstGeom prst="rect">
            <a:avLst/>
          </a:prstGeom>
          <a:noFill/>
          <a:ln w="9525">
            <a:noFill/>
          </a:ln>
        </p:spPr>
        <p:txBody>
          <a:bodyPr wrap="none" lIns="0" tIns="0" rIns="0" bIns="0" anchor="ctr"/>
          <a:lstStyle/>
          <a:p>
            <a:r>
              <a:rPr lang="zh-CN" altLang="en-US" sz="2000" b="1" u="none" dirty="0">
                <a:solidFill>
                  <a:srgbClr val="000000"/>
                </a:solidFill>
                <a:latin typeface="微软雅黑" panose="020B0503020204020204" charset="-122"/>
                <a:ea typeface="微软雅黑" panose="020B0503020204020204" charset="-122"/>
              </a:rPr>
              <a:t> </a:t>
            </a:r>
          </a:p>
        </p:txBody>
      </p:sp>
      <p:sp>
        <p:nvSpPr>
          <p:cNvPr id="20" name="TextBox 13">
            <a:extLst>
              <a:ext uri="{FF2B5EF4-FFF2-40B4-BE49-F238E27FC236}">
                <a16:creationId xmlns:a16="http://schemas.microsoft.com/office/drawing/2014/main" id="{055EC04B-043E-CEF4-9ED8-1D497F971636}"/>
              </a:ext>
            </a:extLst>
          </p:cNvPr>
          <p:cNvSpPr txBox="1"/>
          <p:nvPr/>
        </p:nvSpPr>
        <p:spPr>
          <a:xfrm>
            <a:off x="2752723" y="4354357"/>
            <a:ext cx="5857875" cy="877252"/>
          </a:xfrm>
          <a:prstGeom prst="rect">
            <a:avLst/>
          </a:prstGeom>
          <a:solidFill>
            <a:srgbClr val="FF0000"/>
          </a:solidFill>
          <a:ln w="28575">
            <a:solidFill>
              <a:srgbClr val="2D2DFF"/>
            </a:solidFill>
          </a:ln>
        </p:spPr>
        <p:txBody>
          <a:bodyPr wrap="none" lIns="0" tIns="0" rIns="0" bIns="0" anchor="ctr"/>
          <a:lstStyle/>
          <a:p>
            <a:pPr algn="ctr"/>
            <a:r>
              <a:rPr lang="zh-CN" altLang="en-US" sz="4000" b="1" u="none" dirty="0">
                <a:solidFill>
                  <a:srgbClr val="2D2DFF"/>
                </a:solidFill>
                <a:latin typeface="华文行楷" panose="02010800040101010101" pitchFamily="2" charset="-122"/>
                <a:ea typeface="华文行楷" panose="02010800040101010101" pitchFamily="2" charset="-122"/>
              </a:rPr>
              <a:t>我们一起来努力！</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514*162"/>
  <p:tag name="TABLE_ENDDRAG_RECT" val="138*11*514*162"/>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464*192"/>
  <p:tag name="TABLE_ENDDRAG_RECT" val="453*95*464*192"/>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477*263"/>
  <p:tag name="TABLE_ENDDRAG_RECT" val="46*11*477*263"/>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491*188"/>
  <p:tag name="TABLE_ENDDRAG_RECT" val="53*123*491*188"/>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928*239"/>
  <p:tag name="TABLE_ENDDRAG_RECT" val="12*10*928*239"/>
</p:tagLst>
</file>

<file path=ppt/tags/tag6.xml><?xml version="1.0" encoding="utf-8"?>
<p:tagLst xmlns:a="http://schemas.openxmlformats.org/drawingml/2006/main" xmlns:r="http://schemas.openxmlformats.org/officeDocument/2006/relationships" xmlns:p="http://schemas.openxmlformats.org/presentationml/2006/main">
  <p:tag name="TABLE_ENDDRAG_ORIGIN_RECT" val="898*153"/>
  <p:tag name="TABLE_ENDDRAG_RECT" val="44*184*898*153"/>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405*174"/>
  <p:tag name="TABLE_ENDDRAG_RECT" val="54*89*405*174"/>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605775d7-de38-4589-83cb-265f1eeb7979}"/>
  <p:tag name="TABLE_ENDDRAG_ORIGIN_RECT" val="905*630"/>
  <p:tag name="TABLE_ENDDRAG_RECT" val="36*5*905*630"/>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db21c8b4-db2d-4608-be9c-88b148133e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TotalTime>
  <Words>16727</Words>
  <PresentationFormat>宽屏</PresentationFormat>
  <Paragraphs>1782</Paragraphs>
  <Slides>95</Slides>
  <Notes>9</Notes>
  <HiddenSlides>0</HiddenSlides>
  <MMClips>1</MMClips>
  <ScaleCrop>false</ScaleCrop>
  <HeadingPairs>
    <vt:vector size="8" baseType="variant">
      <vt:variant>
        <vt:lpstr>已用的字体</vt:lpstr>
      </vt:variant>
      <vt:variant>
        <vt:i4>27</vt:i4>
      </vt:variant>
      <vt:variant>
        <vt:lpstr>主题</vt:lpstr>
      </vt:variant>
      <vt:variant>
        <vt:i4>1</vt:i4>
      </vt:variant>
      <vt:variant>
        <vt:lpstr>嵌入 OLE 服务器</vt:lpstr>
      </vt:variant>
      <vt:variant>
        <vt:i4>1</vt:i4>
      </vt:variant>
      <vt:variant>
        <vt:lpstr>幻灯片标题</vt:lpstr>
      </vt:variant>
      <vt:variant>
        <vt:i4>95</vt:i4>
      </vt:variant>
    </vt:vector>
  </HeadingPairs>
  <TitlesOfParts>
    <vt:vector size="124" baseType="lpstr">
      <vt:lpstr>-apple-system</vt:lpstr>
      <vt:lpstr>PingFang SC</vt:lpstr>
      <vt:lpstr>方正北魏楷书简体</vt:lpstr>
      <vt:lpstr>方正粗黑宋简体</vt:lpstr>
      <vt:lpstr>汉仪劲楷简</vt:lpstr>
      <vt:lpstr>汉仪中楷简</vt:lpstr>
      <vt:lpstr>黑体</vt:lpstr>
      <vt:lpstr>华光黑体_CNKI</vt:lpstr>
      <vt:lpstr>华文琥珀</vt:lpstr>
      <vt:lpstr>华文楷体</vt:lpstr>
      <vt:lpstr>华文新魏</vt:lpstr>
      <vt:lpstr>华文行楷</vt:lpstr>
      <vt:lpstr>华文中宋</vt:lpstr>
      <vt:lpstr>楷体</vt:lpstr>
      <vt:lpstr>楷体_GB2312</vt:lpstr>
      <vt:lpstr>隶书</vt:lpstr>
      <vt:lpstr>宋体</vt:lpstr>
      <vt:lpstr>Microsoft Yahei</vt:lpstr>
      <vt:lpstr>Microsoft Yahei</vt:lpstr>
      <vt:lpstr>Microsoft Yahei</vt:lpstr>
      <vt:lpstr>幼圆</vt:lpstr>
      <vt:lpstr>Arial</vt:lpstr>
      <vt:lpstr>Arial Black</vt:lpstr>
      <vt:lpstr>Calibri</vt:lpstr>
      <vt:lpstr>Times New Roman</vt:lpstr>
      <vt:lpstr>Verdana</vt:lpstr>
      <vt:lpstr>Wingdings</vt:lpstr>
      <vt:lpstr>Office 主题​​</vt:lpstr>
      <vt:lpstr>Document</vt:lpstr>
      <vt:lpstr>《高中历史新课程标准》（2017版220修订） 解读与运用</vt:lpstr>
      <vt:lpstr>PowerPoint 演示文稿</vt:lpstr>
      <vt:lpstr>PowerPoint 演示文稿</vt:lpstr>
      <vt:lpstr>PowerPoint 演示文稿</vt:lpstr>
      <vt:lpstr>PowerPoint 演示文稿</vt:lpstr>
      <vt:lpstr>2020年修订新课标之缘由</vt:lpstr>
      <vt:lpstr>2020修订版课标 首要特点：强调坚持正确的政治方向</vt:lpstr>
      <vt:lpstr>普通高中历史课程标准（2017版2020修订） 突出特点</vt:lpstr>
      <vt:lpstr>PowerPoint 演示文稿</vt:lpstr>
      <vt:lpstr>PowerPoint 演示文稿</vt:lpstr>
      <vt:lpstr>PowerPoint 演示文稿</vt:lpstr>
      <vt:lpstr>PowerPoint 演示文稿</vt:lpstr>
      <vt:lpstr>历史核心素养之间关联</vt:lpstr>
      <vt:lpstr>PowerPoint 演示文稿</vt:lpstr>
      <vt:lpstr>PowerPoint 演示文稿</vt:lpstr>
      <vt:lpstr>PowerPoint 演示文稿</vt:lpstr>
      <vt:lpstr>课程结构 整体性、关联性和递进性</vt:lpstr>
      <vt:lpstr>PowerPoint 演示文稿</vt:lpstr>
      <vt:lpstr>PowerPoint 演示文稿</vt:lpstr>
      <vt:lpstr>PowerPoint 演示文稿</vt:lpstr>
      <vt:lpstr>（二）“质量标准”具体化“学业要求”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课标必修 专题层次：板块专题——时序框架下主题——重要内容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理性升华  基本特点（史论：规律性知识）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理性升华  基本特点（史论）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资本主义民主政治——英国模式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2019-09-19T02:01:00Z</dcterms:created>
  <dcterms:modified xsi:type="dcterms:W3CDTF">2022-06-19T03:29:21Z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2052-11.8.2.10972</vt:lpwstr>
  </property>
  <property fmtid="{D5CDD505-2E9C-101B-9397-08002B2CF9AE}" pid="3" name="ICV">
    <vt:lpwstr>AA0A0FAD84334CED9FB37C5A030D4129</vt:lpwstr>
  </property>
</Properties>
</file>