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1861" r:id="rId5"/>
    <p:sldId id="1860" r:id="rId6"/>
    <p:sldId id="1844" r:id="rId7"/>
    <p:sldId id="1862" r:id="rId8"/>
    <p:sldId id="1858" r:id="rId9"/>
    <p:sldId id="1863" r:id="rId10"/>
    <p:sldId id="1864" r:id="rId11"/>
    <p:sldId id="1865" r:id="rId12"/>
    <p:sldId id="1866" r:id="rId13"/>
    <p:sldId id="1867" r:id="rId14"/>
    <p:sldId id="1578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bce0a4d-95ca-4f12-ac34-16c9b883afc7}">
          <p14:sldIdLst>
            <p14:sldId id="507"/>
            <p14:sldId id="1860"/>
            <p14:sldId id="1844"/>
            <p14:sldId id="1862"/>
            <p14:sldId id="1858"/>
            <p14:sldId id="1864"/>
            <p14:sldId id="1865"/>
            <p14:sldId id="1866"/>
            <p14:sldId id="1867"/>
            <p14:sldId id="1861"/>
            <p14:sldId id="1863"/>
          </p14:sldIdLst>
        </p14:section>
        <p14:section name="无标题节" id="{4e7b427d-e45d-4219-b485-3aefd5b77221}">
          <p14:sldIdLst>
            <p14:sldId id="15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王鹏皓" initials="PH" lastIdx="1" clrIdx="0"/>
  <p:cmAuthor id="1" name="lenovo" initials="l" lastIdx="4" clrIdx="0"/>
  <p:cmAuthor id="2" name="微软用户" initials="微" lastIdx="2" clrIdx="0"/>
  <p:cmAuthor id="3" name="朱守超" initials="朱" lastIdx="3" clrIdx="2"/>
  <p:cmAuthor id="4" name="dell" initials="d" lastIdx="1" clrIdx="2"/>
  <p:cmAuthor id="5" name="Administrator" initials="A" lastIdx="1" clrIdx="4"/>
  <p:cmAuthor id="7" name="LENOVO" initials="L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9530" autoAdjust="0"/>
  </p:normalViewPr>
  <p:slideViewPr>
    <p:cSldViewPr snapToGrid="0">
      <p:cViewPr varScale="1">
        <p:scale>
          <a:sx n="151" d="100"/>
          <a:sy n="151" d="100"/>
        </p:scale>
        <p:origin x="-474" y="-90"/>
      </p:cViewPr>
      <p:guideLst>
        <p:guide orient="horz" pos="2212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4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jpe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6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5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6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../media/image6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image" Target="../media/image8.png"/><Relationship Id="rId5" Type="http://schemas.openxmlformats.org/officeDocument/2006/relationships/tags" Target="../tags/tag114.xml"/><Relationship Id="rId4" Type="http://schemas.openxmlformats.org/officeDocument/2006/relationships/image" Target="../media/image3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4.png"/><Relationship Id="rId7" Type="http://schemas.openxmlformats.org/officeDocument/2006/relationships/tags" Target="../tags/tag36.xml"/><Relationship Id="rId6" Type="http://schemas.openxmlformats.org/officeDocument/2006/relationships/image" Target="../media/image3.png"/><Relationship Id="rId5" Type="http://schemas.openxmlformats.org/officeDocument/2006/relationships/tags" Target="../tags/tag35.xml"/><Relationship Id="rId4" Type="http://schemas.openxmlformats.org/officeDocument/2006/relationships/image" Target="../media/image2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523040" y="2660612"/>
            <a:ext cx="4754880" cy="101473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23040" y="3960840"/>
            <a:ext cx="4754880" cy="623859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10" name="直接连接符 9"/>
          <p:cNvCxnSpPr/>
          <p:nvPr>
            <p:custDataLst>
              <p:tags r:id="rId9"/>
            </p:custDataLst>
          </p:nvPr>
        </p:nvCxnSpPr>
        <p:spPr>
          <a:xfrm>
            <a:off x="1624639" y="3818091"/>
            <a:ext cx="460692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822517" y="2309495"/>
            <a:ext cx="5728470" cy="117221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1822517" y="3696333"/>
            <a:ext cx="5728468" cy="481967"/>
          </a:xfrm>
        </p:spPr>
        <p:txBody>
          <a:bodyPr lIns="90000" rIns="90000" bIns="468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1865447" y="3557905"/>
            <a:ext cx="559435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4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11"/>
          <a:stretch>
            <a:fillRect/>
          </a:stretch>
        </p:blipFill>
        <p:spPr>
          <a:xfrm flipH="1">
            <a:off x="8342630" y="5769610"/>
            <a:ext cx="3849370" cy="1088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pic>
        <p:nvPicPr>
          <p:cNvPr id="9" name="图片 8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10312400" y="4963795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6" name="图片 5" descr="44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-11"/>
          <a:stretch>
            <a:fillRect/>
          </a:stretch>
        </p:blipFill>
        <p:spPr>
          <a:xfrm>
            <a:off x="-635" y="5774690"/>
            <a:ext cx="3849370" cy="10883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283845" y="0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 descr="44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-11"/>
          <a:stretch>
            <a:fillRect/>
          </a:stretch>
        </p:blipFill>
        <p:spPr>
          <a:xfrm>
            <a:off x="-635" y="5662930"/>
            <a:ext cx="4243705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0537825" y="0"/>
            <a:ext cx="1428750" cy="1590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pic>
        <p:nvPicPr>
          <p:cNvPr id="8" name="图片 7" descr="春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9497695" y="0"/>
            <a:ext cx="2694305" cy="2997835"/>
          </a:xfrm>
          <a:prstGeom prst="rect">
            <a:avLst/>
          </a:prstGeom>
        </p:spPr>
      </p:pic>
      <p:pic>
        <p:nvPicPr>
          <p:cNvPr id="6" name="图片 5" descr="44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-635" y="5349240"/>
            <a:ext cx="12193270" cy="1513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春图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3327465" y="3213100"/>
            <a:ext cx="5537073" cy="82274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327460" y="4081141"/>
            <a:ext cx="5537073" cy="71447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34290" y="-8890"/>
            <a:ext cx="12226925" cy="6862445"/>
            <a:chOff x="-54" y="-14"/>
            <a:chExt cx="19255" cy="10807"/>
          </a:xfrm>
        </p:grpSpPr>
        <p:pic>
          <p:nvPicPr>
            <p:cNvPr id="7" name="图片 6" descr="444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-1" y="899"/>
              <a:ext cx="19202" cy="9895"/>
            </a:xfrm>
            <a:prstGeom prst="rect">
              <a:avLst/>
            </a:prstGeom>
            <a:solidFill>
              <a:schemeClr val="bg2"/>
            </a:solidFill>
          </p:spPr>
        </p:pic>
        <p:pic>
          <p:nvPicPr>
            <p:cNvPr id="8" name="图片 7" descr="春图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14473" y="-14"/>
              <a:ext cx="4243" cy="4721"/>
            </a:xfrm>
            <a:prstGeom prst="rect">
              <a:avLst/>
            </a:prstGeom>
          </p:spPr>
        </p:pic>
        <p:pic>
          <p:nvPicPr>
            <p:cNvPr id="9" name="图片 8" descr="春图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-2011"/>
            <a:stretch>
              <a:fillRect/>
            </a:stretch>
          </p:blipFill>
          <p:spPr>
            <a:xfrm>
              <a:off x="-54" y="8279"/>
              <a:ext cx="2690" cy="174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0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445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5" y="754380"/>
            <a:ext cx="1728470" cy="22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70369" y="4544025"/>
            <a:ext cx="8738235" cy="181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3735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介休十中       王德金</a:t>
            </a:r>
            <a:endParaRPr lang="zh-CN" altLang="en-US" sz="3735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735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</a:t>
            </a:r>
            <a:endParaRPr lang="en-US" altLang="zh-CN" sz="373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735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2022.6</a:t>
            </a:r>
            <a:endParaRPr lang="zh-CN" altLang="en-US" sz="373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" name="图片 16" descr="1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" y="4718050"/>
            <a:ext cx="3528060" cy="2139950"/>
          </a:xfrm>
          <a:prstGeom prst="rect">
            <a:avLst/>
          </a:prstGeom>
        </p:spPr>
      </p:pic>
      <p:sp>
        <p:nvSpPr>
          <p:cNvPr id="8" name="副标题 2"/>
          <p:cNvSpPr>
            <a:spLocks noGrp="1"/>
          </p:cNvSpPr>
          <p:nvPr/>
        </p:nvSpPr>
        <p:spPr>
          <a:xfrm>
            <a:off x="40640" y="2663825"/>
            <a:ext cx="11725910" cy="79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b="1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  </a:t>
            </a:r>
            <a:r>
              <a:rPr lang="en-US" altLang="zh-CN" sz="4800" b="1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2022</a:t>
            </a:r>
            <a:r>
              <a:rPr lang="zh-CN" altLang="en-US" sz="4800" b="1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年高考反思及复习策略初探</a:t>
            </a:r>
            <a:endParaRPr lang="zh-CN" altLang="en-US" sz="4800" b="1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+mj-ea"/>
              <a:sym typeface="+mn-ea"/>
            </a:endParaRPr>
          </a:p>
          <a:p>
            <a:r>
              <a:rPr lang="en-US" altLang="zh-CN" sz="4800" b="1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+mj-ea"/>
                <a:sym typeface="+mn-ea"/>
              </a:rPr>
              <a:t>  </a:t>
            </a:r>
            <a:endParaRPr lang="zh-CN" altLang="zh-CN" sz="4800" b="1" dirty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+mj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2580" y="359410"/>
            <a:ext cx="11597005" cy="7447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 sz="3600" b="1"/>
              <a:t>第四个反思点：我们怎么办？（</a:t>
            </a:r>
            <a:r>
              <a:rPr lang="zh-CN" altLang="en-US" sz="3600" b="1">
                <a:solidFill>
                  <a:srgbClr val="FF0000"/>
                </a:solidFill>
              </a:rPr>
              <a:t>多维度探究式思路</a:t>
            </a:r>
            <a:r>
              <a:rPr lang="zh-CN" altLang="en-US" sz="3600" b="1"/>
              <a:t>）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en-US" altLang="zh-CN" sz="3600" b="1"/>
              <a:t> 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明确知识的界限，围绕主干知识构建学科体系（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讲全讲透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梳理主干知识，聚焦核心史实，讲透核心概念，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抓住阶段特征，构建知识体系，培养历史通感。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注重分析历史过程淡化历史结论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2.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多一些程序性知识，少一些陈述性知识。指导学生应该怎么做，为学生搭建问题解决的路径，提供问题解决的方法。加大历史方法和历史思维的培养。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2580" y="359410"/>
            <a:ext cx="11597005" cy="6954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 sz="3600" b="1"/>
              <a:t>第四个反思点：我们怎么办？（</a:t>
            </a:r>
            <a:r>
              <a:rPr lang="zh-CN" altLang="en-US" sz="3600" b="1">
                <a:solidFill>
                  <a:srgbClr val="FF0000"/>
                </a:solidFill>
              </a:rPr>
              <a:t>多维度探究式思路</a:t>
            </a:r>
            <a:r>
              <a:rPr lang="zh-CN" altLang="en-US" sz="3600" b="1"/>
              <a:t>）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en-US" altLang="zh-CN" sz="3600" b="1"/>
              <a:t>  3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注重学生的学习体验，充分调动学生的积极性和参与度，加大信息输出（说、写、辩），在交流中发现问题，纠正方向，规范表述，培养思维。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4.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加大历年高考真题的研究，从命题人的角度去分析高考题，熟悉高考题考查视角的特点，用高考题训练思维，弥补教师概念理解不到位，视野不开阔，表述不准确，历史专业素养不足的问题。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感谢您的聆听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1175" y="1501140"/>
            <a:ext cx="112102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     </a:t>
            </a:r>
            <a:r>
              <a:rPr lang="zh-CN" altLang="en-US" sz="4000" b="1"/>
              <a:t>第一个关注点：</a:t>
            </a:r>
            <a:endParaRPr lang="zh-CN" altLang="en-US" sz="4000" b="1"/>
          </a:p>
          <a:p>
            <a:pPr fontAlgn="auto">
              <a:lnSpc>
                <a:spcPct val="150000"/>
              </a:lnSpc>
            </a:pPr>
            <a:r>
              <a:rPr lang="zh-CN" altLang="en-US" sz="4000" b="1"/>
              <a:t> </a:t>
            </a:r>
            <a:r>
              <a:rPr lang="en-US" altLang="zh-CN" sz="4000" b="1"/>
              <a:t>        </a:t>
            </a:r>
            <a:r>
              <a:rPr lang="zh-CN" altLang="en-US" sz="4000" b="1">
                <a:sym typeface="+mn-ea"/>
              </a:rPr>
              <a:t>秘而不宣的试题和答案，迅速发布的《总体思路》和《试题评析》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5435" y="359410"/>
            <a:ext cx="115970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 sz="3600" b="1"/>
              <a:t>第一个反思点：秘而不宣的试题和答案，迅速发布的《总体思路》和《试题评析》</a:t>
            </a:r>
            <a:endParaRPr lang="zh-CN" altLang="en-US" sz="3600" b="1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0680" y="2106930"/>
            <a:ext cx="3351530" cy="391858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2084070"/>
            <a:ext cx="3596005" cy="40100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6" name="文本框 5"/>
          <p:cNvSpPr txBox="1"/>
          <p:nvPr/>
        </p:nvSpPr>
        <p:spPr>
          <a:xfrm>
            <a:off x="3058795" y="6152515"/>
            <a:ext cx="4554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</a:t>
            </a:r>
            <a:r>
              <a:rPr lang="zh-CN" altLang="en-US" sz="4000" b="1">
                <a:solidFill>
                  <a:srgbClr val="FF0000"/>
                </a:solidFill>
              </a:rPr>
              <a:t>用意何在？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0665" y="114300"/>
            <a:ext cx="11671300" cy="1075690"/>
          </a:xfrm>
        </p:spPr>
        <p:txBody>
          <a:bodyPr>
            <a:noAutofit/>
          </a:bodyPr>
          <a:p>
            <a:br>
              <a:rPr lang="zh-CN" altLang="en-US" sz="2800">
                <a:solidFill>
                  <a:srgbClr val="FF0000"/>
                </a:solidFill>
              </a:rPr>
            </a:br>
            <a:br>
              <a:rPr lang="zh-CN" altLang="en-US" sz="2800">
                <a:solidFill>
                  <a:srgbClr val="FF0000"/>
                </a:solidFill>
              </a:rPr>
            </a:br>
            <a:r>
              <a:rPr lang="zh-CN" altLang="en-US" sz="2800">
                <a:solidFill>
                  <a:srgbClr val="FF0000"/>
                </a:solidFill>
              </a:rPr>
              <a:t>反思：</a:t>
            </a:r>
            <a:r>
              <a:rPr lang="zh-CN" altLang="en-US" sz="2800">
                <a:sym typeface="+mn-ea"/>
              </a:rPr>
              <a:t>给了你规划图和工程质量鉴定书，不给你看施工图和成品</a:t>
            </a:r>
            <a:br>
              <a:rPr lang="zh-CN" altLang="en-US" sz="4000" b="1"/>
            </a:b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327660" y="1313180"/>
            <a:ext cx="11233150" cy="4544060"/>
          </a:xfrm>
        </p:spPr>
        <p:txBody>
          <a:bodyPr>
            <a:normAutofit fontScale="90000" lnSpcReduction="20000"/>
          </a:bodyPr>
          <a:p>
            <a:r>
              <a:rPr lang="zh-CN" altLang="en-US" sz="3600" b="1"/>
              <a:t>改变追求唯一标准答案，总结答题套路等重复机械，固化的训练模式。</a:t>
            </a:r>
            <a:endParaRPr lang="zh-CN" altLang="en-US" sz="3600" b="1"/>
          </a:p>
          <a:p>
            <a:r>
              <a:rPr lang="zh-CN" altLang="en-US" sz="3600" b="1"/>
              <a:t>把握方向比知道考题更重要。</a:t>
            </a:r>
            <a:endParaRPr lang="zh-CN" altLang="en-US" sz="3600" b="1"/>
          </a:p>
          <a:p>
            <a:r>
              <a:rPr lang="zh-CN" altLang="en-US" sz="3600" b="1"/>
              <a:t>关注怎么考转向关注怎么教、怎么学</a:t>
            </a:r>
            <a:endParaRPr lang="zh-CN" altLang="en-US" sz="3600" b="1"/>
          </a:p>
          <a:p>
            <a:r>
              <a:rPr lang="zh-CN" altLang="en-US" sz="3600" b="1"/>
              <a:t>告诉你应该去哪儿，告诉你别人走得如何，但不告诉你别人是怎么走的，你得自己想办法。</a:t>
            </a:r>
            <a:endParaRPr lang="zh-CN" altLang="en-US" sz="3600" b="1"/>
          </a:p>
          <a:p>
            <a:r>
              <a:rPr lang="zh-CN" altLang="en-US" sz="3600" b="1">
                <a:solidFill>
                  <a:srgbClr val="FF0000"/>
                </a:solidFill>
              </a:rPr>
              <a:t>用高考引导教学，实现教学评一体化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79755" y="2249170"/>
            <a:ext cx="11210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 sz="4000" b="1"/>
              <a:t>第二个关注点：</a:t>
            </a:r>
            <a:r>
              <a:rPr lang="en-US" altLang="zh-CN" sz="4000" b="1"/>
              <a:t> </a:t>
            </a:r>
            <a:r>
              <a:rPr lang="zh-CN" altLang="en-US" sz="4000" b="1">
                <a:sym typeface="+mn-ea"/>
              </a:rPr>
              <a:t>非正规渠道流出的试题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5435" y="359410"/>
            <a:ext cx="11597005" cy="6339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 sz="3600" b="1"/>
              <a:t>第二个反思点：非正规渠道流出的试题</a:t>
            </a:r>
            <a:endParaRPr lang="zh-CN" altLang="en-US" sz="3600" b="1"/>
          </a:p>
          <a:p>
            <a:endParaRPr lang="en-US" altLang="zh-CN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题型结构很稳定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2.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考查知识很基础：主干知识、应知应会的知识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3.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考查角度很新颖：从别人的视角加深理解；从历史事件的过程中体会历史的复杂性；从对比中探寻史事之间的因果联系；从具体的做法中分析动机（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4.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考查方向很明确：发挥评价功能，引导教学改革，突出思维品质，服务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双减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工作，引导全面发展。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6115" y="2567305"/>
            <a:ext cx="11210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</a:t>
            </a:r>
            <a:r>
              <a:rPr lang="zh-CN" altLang="en-US" sz="4000" b="1"/>
              <a:t>第三个关注点：</a:t>
            </a:r>
            <a:r>
              <a:rPr lang="en-US" altLang="zh-CN" sz="4000" b="1"/>
              <a:t>  </a:t>
            </a:r>
            <a:r>
              <a:rPr lang="zh-CN" altLang="en-US" sz="4000" b="1"/>
              <a:t>五花八门的答案解析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2580" y="359410"/>
            <a:ext cx="11597005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 sz="3600" b="1"/>
              <a:t>第三个反思点：五花八门的答案解析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en-US" altLang="zh-CN" sz="3600" b="1"/>
              <a:t>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用知识解释知识，缺乏方法指导和路径搭建。（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学生不会做题是因为知识太少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2.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缺少学生视角，不从学生的认知特点和知识积累出发思考。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3.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观念陈旧，缺乏常识，认知狭隘，思维固化。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4.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没有官方答案无所适从。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反映了教师的现状和教学的现状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2625" y="2274570"/>
            <a:ext cx="11210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</a:t>
            </a:r>
            <a:r>
              <a:rPr lang="zh-CN" altLang="en-US" sz="4000" b="1"/>
              <a:t>第四个关注点：</a:t>
            </a:r>
            <a:r>
              <a:rPr lang="en-US" altLang="zh-CN" sz="4000" b="1"/>
              <a:t>  </a:t>
            </a:r>
            <a:r>
              <a:rPr lang="zh-CN" altLang="en-US" sz="4000" b="1"/>
              <a:t>我们怎么办？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  <p:tag name="KSO_WM_TEMPLATE_SUBCATEGORY" val="0"/>
  <p:tag name="KSO_WM_TEMPLATE_MASTER_TYPE" val="1"/>
  <p:tag name="KSO_WM_TEMPLATE_COLOR_TYPE" val="1"/>
  <p:tag name="KSO_WM_TAG_VERSION" val="1.0"/>
  <p:tag name="KSO_WM_TEMPLATE_THUMBS_INDEX" val="1、4、7、10、13、14、15、16、17、18、19、20、21、22"/>
  <p:tag name="KSO_WM_TEMPLATE_MASTER_THUMB_INDEX" val="12"/>
</p:tagLst>
</file>

<file path=ppt/tags/tag126.xml><?xml version="1.0" encoding="utf-8"?>
<p:tagLst xmlns:p="http://schemas.openxmlformats.org/presentationml/2006/main">
  <p:tag name="KSO_WM_UNIT_PLACING_PICTURE_USER_VIEWPORT" val="{&quot;height&quot;:3322,&quot;width&quot;:2373}"/>
</p:tagLst>
</file>

<file path=ppt/tags/tag127.xml><?xml version="1.0" encoding="utf-8"?>
<p:tagLst xmlns:p="http://schemas.openxmlformats.org/presentationml/2006/main">
  <p:tag name="KSO_WM_TEMPLATE_CATEGORY" val="custom"/>
  <p:tag name="KSO_WM_TEMPLATE_INDEX" val="20205170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29.xml><?xml version="1.0" encoding="utf-8"?>
<p:tagLst xmlns:p="http://schemas.openxmlformats.org/presentationml/2006/main">
  <p:tag name="KSO_WM_UNIT_PLACING_PICTURE_USER_VIEWPORT" val="{&quot;height&quot;:27780,&quot;width&quot;:16080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170_22*a*1"/>
  <p:tag name="KSO_WM_TEMPLATE_CATEGORY" val="custom"/>
  <p:tag name="KSO_WM_TEMPLATE_INDEX" val="20205170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感谢您的聆听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0"/>
  <p:tag name="KSO_WM_SLIDE_ID" val="custom20205170_22"/>
  <p:tag name="KSO_WM_TEMPLATE_SUBCATEGORY" val="0"/>
  <p:tag name="KSO_WM_TEMPLATE_MASTER_TYPE" val="1"/>
  <p:tag name="KSO_WM_TEMPLATE_COLOR_TYPE" val="1"/>
  <p:tag name="KSO_WM_SLIDE_ITEM_CNT" val="0"/>
  <p:tag name="KSO_WM_SLIDE_INDEX" val="22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141.xml><?xml version="1.0" encoding="utf-8"?>
<p:tagLst xmlns:p="http://schemas.openxmlformats.org/presentationml/2006/main">
  <p:tag name="COMMONDATA" val="eyJoZGlkIjoiYmM1YTkyZmZiZTk3MmEzZWIxODQ1MGUwODdhNDNiODM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4">
      <a:dk1>
        <a:sysClr val="windowText" lastClr="000000"/>
      </a:dk1>
      <a:lt1>
        <a:sysClr val="window" lastClr="FFFFFF"/>
      </a:lt1>
      <a:dk2>
        <a:srgbClr val="F4FAEB"/>
      </a:dk2>
      <a:lt2>
        <a:srgbClr val="FFFFFF"/>
      </a:lt2>
      <a:accent1>
        <a:srgbClr val="BCDE82"/>
      </a:accent1>
      <a:accent2>
        <a:srgbClr val="B0D794"/>
      </a:accent2>
      <a:accent3>
        <a:srgbClr val="A5D0A7"/>
      </a:accent3>
      <a:accent4>
        <a:srgbClr val="99CAB9"/>
      </a:accent4>
      <a:accent5>
        <a:srgbClr val="8EC3CC"/>
      </a:accent5>
      <a:accent6>
        <a:srgbClr val="82BCD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PresentationFormat>全屏显示(16:9)</PresentationFormat>
  <Paragraphs>76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华文楷体</vt:lpstr>
      <vt:lpstr>Verdana</vt:lpstr>
      <vt:lpstr>楷体_GB2312</vt:lpstr>
      <vt:lpstr>新宋体</vt:lpstr>
      <vt:lpstr>Arial Unicode MS</vt:lpstr>
      <vt:lpstr>Calibri</vt:lpstr>
      <vt:lpstr>楷体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2020-02-19T10:25:00Z</dcterms:created>
  <dcterms:modified xsi:type="dcterms:W3CDTF">2022-06-15T06:46:02Z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2052-11.1.0.11805</vt:lpwstr>
  </property>
  <property fmtid="{D5CDD505-2E9C-101B-9397-08002B2CF9AE}" pid="3" name="ICV">
    <vt:lpwstr>47991A1F42E34D8D9DC3663CE59463ED</vt:lpwstr>
  </property>
</Properties>
</file>