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1" r:id="rId4"/>
    <p:sldId id="271" r:id="rId5"/>
    <p:sldId id="262" r:id="rId6"/>
    <p:sldId id="267" r:id="rId7"/>
    <p:sldId id="272" r:id="rId8"/>
    <p:sldId id="273" r:id="rId9"/>
    <p:sldId id="274" r:id="rId10"/>
    <p:sldId id="275" r:id="rId11"/>
    <p:sldId id="281" r:id="rId12"/>
    <p:sldId id="284" r:id="rId13"/>
    <p:sldId id="280" r:id="rId14"/>
    <p:sldId id="283" r:id="rId15"/>
    <p:sldId id="276" r:id="rId16"/>
    <p:sldId id="282" r:id="rId17"/>
    <p:sldId id="287" r:id="rId18"/>
    <p:sldId id="301" r:id="rId19"/>
    <p:sldId id="292" r:id="rId20"/>
    <p:sldId id="309" r:id="rId21"/>
    <p:sldId id="310" r:id="rId22"/>
    <p:sldId id="311" r:id="rId23"/>
    <p:sldId id="286" r:id="rId24"/>
    <p:sldId id="288" r:id="rId25"/>
    <p:sldId id="294" r:id="rId26"/>
    <p:sldId id="312" r:id="rId27"/>
    <p:sldId id="313" r:id="rId28"/>
    <p:sldId id="314" r:id="rId29"/>
    <p:sldId id="315" r:id="rId30"/>
    <p:sldId id="316" r:id="rId31"/>
    <p:sldId id="277" r:id="rId32"/>
    <p:sldId id="317" r:id="rId33"/>
    <p:sldId id="318" r:id="rId34"/>
    <p:sldId id="328" r:id="rId35"/>
    <p:sldId id="303" r:id="rId36"/>
    <p:sldId id="304" r:id="rId37"/>
    <p:sldId id="306" r:id="rId38"/>
    <p:sldId id="307" r:id="rId39"/>
    <p:sldId id="330" r:id="rId40"/>
    <p:sldId id="329" r:id="rId41"/>
    <p:sldId id="319" r:id="rId42"/>
    <p:sldId id="296" r:id="rId43"/>
    <p:sldId id="337" r:id="rId44"/>
    <p:sldId id="322" r:id="rId45"/>
    <p:sldId id="323" r:id="rId46"/>
    <p:sldId id="336" r:id="rId47"/>
    <p:sldId id="325" r:id="rId48"/>
    <p:sldId id="321" r:id="rId49"/>
    <p:sldId id="331" r:id="rId50"/>
    <p:sldId id="332" r:id="rId51"/>
    <p:sldId id="333" r:id="rId52"/>
    <p:sldId id="334" r:id="rId53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UJUN ZHU" initials="X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FFCC"/>
    <a:srgbClr val="0000FF"/>
    <a:srgbClr val="002060"/>
    <a:srgbClr val="335020"/>
    <a:srgbClr val="CCFFFF"/>
    <a:srgbClr val="0066FF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F8126-E1DA-4058-8D59-2DD22C255F70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916DC-A041-46E5-9FB1-7FBDC953FD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4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</a:pPr>
            <a:endParaRPr lang="zh-CN" altLang="en-US" u="none" baseline="0">
              <a:solidFill>
                <a:schemeClr val="tx1"/>
              </a:solidFill>
              <a:effectLst/>
              <a:latin typeface="Arial" panose="020B0604020202020204"/>
              <a:ea typeface="宋体" panose="02010600030101010101" pitchFamily="2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9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6499" y="1346946"/>
            <a:ext cx="11500701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86499" y="4299696"/>
            <a:ext cx="11500701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86499" y="1484779"/>
            <a:ext cx="11500701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10492033" y="3993509"/>
            <a:ext cx="1165097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3321" y="6272784"/>
            <a:ext cx="3682693" cy="365125"/>
          </a:xfrm>
        </p:spPr>
        <p:txBody>
          <a:bodyPr/>
          <a:lstStyle/>
          <a:p>
            <a:fld id="{30440EE2-4533-49C2-9AB7-DD1B8D74C654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7403" y="6272784"/>
            <a:ext cx="7118502" cy="3651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0000"/>
            <a:ext cx="12192000" cy="50799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254060" y="937999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588DE-13DB-4249-AB6A-B7240C99C903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319D-3212-4681-88B3-C9364C27F7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5281" y="2089428"/>
            <a:ext cx="10862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历史</a:t>
            </a:r>
            <a:r>
              <a:rPr lang="en-US" altLang="zh-CN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·</a:t>
            </a:r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新高考统编教材总复习</a:t>
            </a:r>
            <a:r>
              <a:rPr lang="en-US" altLang="zh-CN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——</a:t>
            </a:r>
          </a:p>
          <a:p>
            <a:pPr algn="ctr"/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选择性必修</a:t>
            </a:r>
            <a:r>
              <a:rPr lang="en-US" altLang="zh-CN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3《</a:t>
            </a:r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文化交流与传播</a:t>
            </a:r>
            <a:r>
              <a:rPr lang="en-US" altLang="zh-CN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》</a:t>
            </a:r>
            <a:endParaRPr lang="zh-CN" altLang="en-US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2" y="0"/>
            <a:ext cx="901163" cy="17925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01" y="4419328"/>
            <a:ext cx="1750108" cy="23015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276" y="68706"/>
            <a:ext cx="11444288" cy="5847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描述公元前</a:t>
            </a: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世纪至公元</a:t>
            </a: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</a:t>
            </a:r>
            <a:r>
              <a:rPr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亚欧游牧民族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大迁徙的简要情况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66688" y="782637"/>
          <a:ext cx="11858624" cy="59481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0478"/>
                <a:gridCol w="1284051"/>
                <a:gridCol w="8854095"/>
              </a:tblGrid>
              <a:tr h="446088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时间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地区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概  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418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</a:t>
                      </a:r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2-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</a:t>
                      </a:r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</a:t>
                      </a:r>
                      <a:endParaRPr lang="en-US" altLang="zh-CN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b="1" baseline="0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亚洲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9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b="1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欧洲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850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altLang="zh-CN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3-6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</a:t>
                      </a:r>
                      <a:endParaRPr lang="en-US" altLang="zh-CN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dirty="0"/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亚洲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altLang="zh-CN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1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altLang="zh-CN" sz="3200" b="1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欧洲</a:t>
                      </a:r>
                      <a:endParaRPr lang="en-US" altLang="zh-CN" sz="3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633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7-8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dirty="0"/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中亚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8"/>
          <p:cNvSpPr txBox="1"/>
          <p:nvPr/>
        </p:nvSpPr>
        <p:spPr>
          <a:xfrm>
            <a:off x="3245739" y="1399755"/>
            <a:ext cx="8779574" cy="93102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匈奴势力强大，不断扩张。</a:t>
            </a:r>
            <a:endParaRPr lang="en-US" altLang="zh-CN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大月氏人西迁，建立贵霜帝国，势力一度达到印度北部。</a:t>
            </a:r>
          </a:p>
        </p:txBody>
      </p:sp>
      <p:sp>
        <p:nvSpPr>
          <p:cNvPr id="5" name="矩形 4"/>
          <p:cNvSpPr/>
          <p:nvPr/>
        </p:nvSpPr>
        <p:spPr>
          <a:xfrm>
            <a:off x="3245739" y="2676502"/>
            <a:ext cx="7746516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日耳曼人与罗马帝国的接触中不断南迁。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790" r="762"/>
          <a:stretch>
            <a:fillRect/>
          </a:stretch>
        </p:blipFill>
        <p:spPr>
          <a:xfrm>
            <a:off x="48127" y="618724"/>
            <a:ext cx="12095746" cy="6239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" y="2782111"/>
            <a:ext cx="6211266" cy="3922170"/>
          </a:xfrm>
          <a:prstGeom prst="rect">
            <a:avLst/>
          </a:prstGeom>
        </p:spPr>
      </p:pic>
      <p:sp>
        <p:nvSpPr>
          <p:cNvPr id="4" name="文本框 7"/>
          <p:cNvSpPr txBox="1"/>
          <p:nvPr/>
        </p:nvSpPr>
        <p:spPr>
          <a:xfrm>
            <a:off x="0" y="0"/>
            <a:ext cx="7918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公元前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2-2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世纪：大月氏（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zhī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）建立贵霜帝国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276" y="68706"/>
            <a:ext cx="11444288" cy="5847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描述公元前</a:t>
            </a: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世纪至公元</a:t>
            </a: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</a:t>
            </a:r>
            <a:r>
              <a:rPr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亚欧游牧民族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大迁徙的简要情况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66689" y="653423"/>
          <a:ext cx="11858624" cy="59481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0478"/>
                <a:gridCol w="1284051"/>
                <a:gridCol w="8854095"/>
              </a:tblGrid>
              <a:tr h="446088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时间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地区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概  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418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</a:t>
                      </a:r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2-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</a:t>
                      </a:r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</a:t>
                      </a:r>
                      <a:endParaRPr lang="en-US" altLang="zh-CN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b="1" baseline="0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亚洲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9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b="1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欧洲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850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altLang="zh-CN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3-6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</a:t>
                      </a:r>
                      <a:endParaRPr lang="en-US" altLang="zh-CN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dirty="0"/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亚洲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altLang="zh-CN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1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altLang="zh-CN" sz="3200" b="1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欧洲</a:t>
                      </a:r>
                      <a:endParaRPr lang="en-US" altLang="zh-CN" sz="3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633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7-8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3200" dirty="0"/>
                        <a:t> 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</a:rPr>
                        <a:t>中亚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8"/>
          <p:cNvSpPr txBox="1"/>
          <p:nvPr/>
        </p:nvSpPr>
        <p:spPr>
          <a:xfrm>
            <a:off x="3245739" y="1399755"/>
            <a:ext cx="8779574" cy="93102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匈奴势力强大，不断扩张。</a:t>
            </a:r>
            <a:endParaRPr lang="en-US" altLang="zh-CN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大月氏人西迁，建立贵霜帝国，势力一度达到印度北部。</a:t>
            </a:r>
          </a:p>
        </p:txBody>
      </p:sp>
      <p:sp>
        <p:nvSpPr>
          <p:cNvPr id="5" name="矩形 4"/>
          <p:cNvSpPr/>
          <p:nvPr/>
        </p:nvSpPr>
        <p:spPr>
          <a:xfrm>
            <a:off x="3245739" y="2587197"/>
            <a:ext cx="7746516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日耳曼人与罗马帝国的接触中不断南迁。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3245739" y="3386759"/>
            <a:ext cx="7260133" cy="105413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匈奴人内迁建立政权。</a:t>
            </a:r>
            <a:endParaRPr lang="en-US" altLang="zh-CN" sz="32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中国北方人民南迁，促进了江南开发。</a:t>
            </a:r>
          </a:p>
        </p:txBody>
      </p:sp>
      <p:sp>
        <p:nvSpPr>
          <p:cNvPr id="7" name="矩形 6"/>
          <p:cNvSpPr/>
          <p:nvPr/>
        </p:nvSpPr>
        <p:spPr>
          <a:xfrm>
            <a:off x="3168880" y="4544521"/>
            <a:ext cx="8933292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日耳曼人进入罗马建立国家，灭亡了西罗马帝国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3245740" y="5656465"/>
            <a:ext cx="8542252" cy="105413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阿拉伯人开始扩张，</a:t>
            </a:r>
            <a:r>
              <a:rPr lang="en-US" altLang="zh-CN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世纪中期建立起地跨三洲的帝国。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7731889" y="3406241"/>
            <a:ext cx="4258107" cy="931022"/>
          </a:xfrm>
          <a:prstGeom prst="rect">
            <a:avLst/>
          </a:prstGeom>
          <a:solidFill>
            <a:srgbClr val="FFFFCC"/>
          </a:solidFill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民族交融促进了文化融合，形成了隋唐的文化新气象。</a:t>
            </a:r>
          </a:p>
        </p:txBody>
      </p:sp>
      <p:sp>
        <p:nvSpPr>
          <p:cNvPr id="10" name="TextBox 13"/>
          <p:cNvSpPr txBox="1"/>
          <p:nvPr/>
        </p:nvSpPr>
        <p:spPr>
          <a:xfrm>
            <a:off x="6739388" y="4572920"/>
            <a:ext cx="5250608" cy="931022"/>
          </a:xfrm>
          <a:prstGeom prst="rect">
            <a:avLst/>
          </a:prstGeom>
          <a:solidFill>
            <a:srgbClr val="FFFFCC"/>
          </a:solidFill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西欧进入了封建社会，形成了以基督教文化为特征的地域文化。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7731890" y="6070982"/>
            <a:ext cx="4125516" cy="500135"/>
          </a:xfrm>
          <a:prstGeom prst="rect">
            <a:avLst/>
          </a:prstGeom>
          <a:solidFill>
            <a:srgbClr val="FFFFCC"/>
          </a:solidFill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形成了独特的阿拉伯文化。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171316" y="-47510"/>
            <a:ext cx="7557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【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知识拓展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】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古代中国人口迁移的类型及表现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684567"/>
            <a:ext cx="120233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Aft>
                <a:spcPts val="0"/>
              </a:spcAft>
            </a:pPr>
            <a:r>
              <a:rPr lang="zh-CN" altLang="en-US" sz="2800" b="1" u="sng" kern="1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②自北向南的生存型移民：</a:t>
            </a:r>
            <a:r>
              <a:rPr lang="zh-CN" altLang="en-US" sz="28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这类移民在中国古代史上规模最大。最典型的是两晋之际的“永嘉之乱”、唐朝中期的“安史之乱”、两宋之际的“靖康之乱”引发的三次北方人民南迁高潮。</a:t>
            </a:r>
            <a:endParaRPr lang="zh-CN" altLang="en-US" sz="2800" b="1" dirty="0"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" y="406983"/>
            <a:ext cx="12192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①非华夏族的向内和向西迁移</a:t>
            </a:r>
            <a:r>
              <a:rPr kumimoji="0" lang="zh-CN" altLang="en-US" sz="2800" b="0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这类移民主要表现为东汉至南北朝时期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匈奴、鲜卑、羯、氐、羌等族的几十万人逐渐向内地迁徙并定居生活。同时以匈奴、突厥、蒙古等为代表的北方游牧民族还有大规模的向西征讨和迁徙的现象。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2987671"/>
            <a:ext cx="12023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③以行政手段或军事手段推行的强制性移民：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较典型</a:t>
            </a:r>
            <a:r>
              <a:rPr lang="zh-CN" altLang="en-US" sz="2800" b="1" kern="100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为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明初规模移民。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3441700"/>
            <a:ext cx="120233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④从平原到山区、从内地到边疆的开发性移民：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这类移民往往伴随着北方人口的南迁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其中一部分迁徙至赣南、闽西、粤东等山区或其他边疆地区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被称为客家人。以平民为主要构成的客家先民对于开发我国的山区和边疆地区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及与当时的民族交融起了非常重要的推动作用。另外较著名的还有“闯关东”“走西口”等移民现象。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2" y="5450000"/>
            <a:ext cx="120233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⑤东南沿海地区向海外的迁移：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在唐朝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我国东南沿海地区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尤其是广东、福建两省的居民为缓和土客矛盾、缓解人口压力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就有下南洋向东南亚地区移民的现象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明朝郑和下西洋后出现了一个高潮。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" y="0"/>
            <a:ext cx="12192000" cy="58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多角度阐释古代民族大迁徙对区域文化产生的重大影响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4795899"/>
            <a:ext cx="12192000" cy="2062101"/>
          </a:xfrm>
          <a:prstGeom prst="rect">
            <a:avLst/>
          </a:prstGeom>
          <a:solidFill>
            <a:srgbClr val="002060"/>
          </a:solidFill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3200" b="1" u="sng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“亚欧的政治地图大为变样”：</a:t>
            </a:r>
            <a:endParaRPr lang="en-US" altLang="zh-CN" sz="3200" b="1" u="sng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zh-CN" altLang="en-US" sz="3200" b="1" dirty="0">
                <a:solidFill>
                  <a:srgbClr val="FFFF00"/>
                </a:solidFill>
                <a:latin typeface="Calibri" panose="020F0502020204030204"/>
                <a:ea typeface="方正粗黑宋简体" panose="02000000000000000000" pitchFamily="2" charset="-122"/>
              </a:rPr>
              <a:t>❶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在中国，匈奴人逐步内迁，一度在中原地区建立政权；</a:t>
            </a:r>
            <a:endParaRPr lang="en-US" altLang="zh-CN" sz="32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en-US" sz="3200" b="1" dirty="0">
                <a:solidFill>
                  <a:srgbClr val="FFFF00"/>
                </a:solidFill>
                <a:latin typeface="Calibri" panose="020F0502020204030204"/>
                <a:ea typeface="方正粗黑宋简体" panose="02000000000000000000" pitchFamily="2" charset="-122"/>
              </a:rPr>
              <a:t>❷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在欧洲，日耳曼人陆续进入罗马帝国并建立国家；</a:t>
            </a:r>
            <a:endParaRPr lang="en-US" altLang="zh-CN" sz="32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en-US" sz="3200" b="1" dirty="0">
                <a:solidFill>
                  <a:srgbClr val="FFFF00"/>
                </a:solidFill>
                <a:ea typeface="方正粗黑宋简体" panose="02000000000000000000" pitchFamily="2" charset="-122"/>
              </a:rPr>
              <a:t>❸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阿拉伯人建立地跨亚非欧三洲的帝国。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-1" y="584717"/>
            <a:ext cx="12192000" cy="1077216"/>
          </a:xfrm>
          <a:prstGeom prst="rect">
            <a:avLst/>
          </a:prstGeom>
          <a:solidFill>
            <a:srgbClr val="FFFFCC"/>
          </a:solidFill>
        </p:spPr>
        <p:txBody>
          <a:bodyPr wrap="square" lIns="91438" tIns="45719" rIns="91438" bIns="45719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①政治格局：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亚欧游牧民族大迁徙，改变了亚欧大陆从东到西的政治格局，一批新的国家先后崛起。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8366"/>
            <a:ext cx="12192000" cy="6858000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0" y="627677"/>
            <a:ext cx="12192000" cy="156965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lIns="91438" tIns="45719" rIns="91438" bIns="45719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②区域文化：</a:t>
            </a:r>
          </a:p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各个区域的文化在碰撞、交往和交融中发生了</a:t>
            </a:r>
            <a:r>
              <a:rPr lang="zh-CN" altLang="en-US" sz="3200" u="sng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不同程度的变化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各民族在吸收其他民族文化的基础上促进了本民族文化的发展</a:t>
            </a:r>
          </a:p>
        </p:txBody>
      </p:sp>
      <p:sp>
        <p:nvSpPr>
          <p:cNvPr id="3" name="文本框 6"/>
          <p:cNvSpPr txBox="1"/>
          <p:nvPr/>
        </p:nvSpPr>
        <p:spPr>
          <a:xfrm>
            <a:off x="101597" y="2286067"/>
            <a:ext cx="11988801" cy="452431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lIns="91438" tIns="45719" rIns="91438" bIns="45719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</a:pPr>
            <a:r>
              <a:rPr lang="en-US" altLang="zh-CN" sz="3200" b="1" noProof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【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知识回顾</a:t>
            </a:r>
            <a:r>
              <a:rPr lang="en-US" altLang="zh-CN" sz="3200" b="1" noProof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】</a:t>
            </a: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" y="0"/>
            <a:ext cx="12191999" cy="62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>
              <a:lnSpc>
                <a:spcPct val="114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多角度阐释古代民族大迁徙对区域文化产生的重大影响</a:t>
            </a:r>
          </a:p>
        </p:txBody>
      </p:sp>
      <p:sp>
        <p:nvSpPr>
          <p:cNvPr id="6" name="箭头: 下 5"/>
          <p:cNvSpPr/>
          <p:nvPr/>
        </p:nvSpPr>
        <p:spPr>
          <a:xfrm>
            <a:off x="9042400" y="2108292"/>
            <a:ext cx="1270000" cy="76440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1594" y="2825012"/>
            <a:ext cx="11988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zh-CN" sz="3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①佛教传入并逐渐本土化，吸收佛教思想阐释儒学的理学形成，丰富了中华文化的理论思维；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1590" y="3766682"/>
            <a:ext cx="11861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zh-CN" sz="3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②拜占庭帝国继承古代希腊、罗马文化，融汇基督教文化和来自西亚、北非的文化，形成独具一格的拜占庭文化；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1588" y="4660666"/>
            <a:ext cx="11861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zh-CN" sz="3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③阿拉伯帝国融合东西方文化创造了阿拉伯文化。如《天方夜谭》中的很多故事源于古埃及和西亚民间传说；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584" y="5648839"/>
            <a:ext cx="11455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zh-CN" sz="3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④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西哥特人首领阿图尔夫采用罗马制度来治理国家；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582" y="6214859"/>
            <a:ext cx="4025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⑤北魏孝文帝改革。</a:t>
            </a:r>
            <a:endParaRPr kumimoji="0" lang="zh-CN" altLang="zh-CN" sz="3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/>
      <p:bldP spid="10" grpId="0"/>
      <p:bldP spid="12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756" y="584775"/>
            <a:ext cx="262476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u="sng" dirty="0">
                <a:solidFill>
                  <a:srgbClr val="C00000"/>
                </a:solidFill>
              </a:rPr>
              <a:t>近代文化交流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596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一、人口迁徙、文化交融与认同</a:t>
            </a:r>
          </a:p>
        </p:txBody>
      </p:sp>
      <p:sp>
        <p:nvSpPr>
          <p:cNvPr id="11" name="矩形 10"/>
          <p:cNvSpPr/>
          <p:nvPr/>
        </p:nvSpPr>
        <p:spPr>
          <a:xfrm>
            <a:off x="112014" y="1538544"/>
            <a:ext cx="11967972" cy="30469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·</a:t>
            </a:r>
            <a:r>
              <a:rPr lang="zh-CN" altLang="en-US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学习要点</a:t>
            </a:r>
            <a:r>
              <a:rPr lang="en-US" altLang="zh-CN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</a:t>
            </a:r>
            <a:r>
              <a:rPr lang="zh-CN" altLang="en-US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：</a:t>
            </a:r>
            <a:r>
              <a:rPr lang="zh-CN" altLang="en-US" sz="3200" i="1" u="sng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近代殖民活动和人口的跨地域转移</a:t>
            </a:r>
            <a:endParaRPr lang="en-US" altLang="zh-CN" sz="32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描述殖民扩张带来的美洲人口结构的变化；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能够运用史实，说出近代大洋洲人口的替代性变化，并分析其原因；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能够运用相关材料，说明近代华工对美洲和大洋洲开发作出的重要贡献。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225"/>
            <a:ext cx="12192000" cy="503555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68400" y="1828800"/>
            <a:ext cx="2984500" cy="4641195"/>
            <a:chOff x="1168400" y="1828800"/>
            <a:chExt cx="2984500" cy="4641195"/>
          </a:xfrm>
        </p:grpSpPr>
        <p:sp>
          <p:nvSpPr>
            <p:cNvPr id="4" name="椭圆 3"/>
            <p:cNvSpPr/>
            <p:nvPr/>
          </p:nvSpPr>
          <p:spPr>
            <a:xfrm>
              <a:off x="1168400" y="1828800"/>
              <a:ext cx="2984500" cy="4117975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866900" y="5946775"/>
              <a:ext cx="1689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拉丁美洲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563" y="22474"/>
            <a:ext cx="2650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近代殖民活动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572000" y="2229644"/>
            <a:ext cx="2324100" cy="3632269"/>
            <a:chOff x="4572000" y="2229644"/>
            <a:chExt cx="2324100" cy="3632269"/>
          </a:xfrm>
        </p:grpSpPr>
        <p:sp>
          <p:nvSpPr>
            <p:cNvPr id="8" name="椭圆 7"/>
            <p:cNvSpPr/>
            <p:nvPr/>
          </p:nvSpPr>
          <p:spPr>
            <a:xfrm>
              <a:off x="4572000" y="2229644"/>
              <a:ext cx="2324100" cy="3024187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003800" y="5338693"/>
              <a:ext cx="1689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非 洲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035800" y="1638300"/>
            <a:ext cx="2692400" cy="3666331"/>
            <a:chOff x="7035800" y="1638300"/>
            <a:chExt cx="2692400" cy="3666331"/>
          </a:xfrm>
        </p:grpSpPr>
        <p:sp>
          <p:nvSpPr>
            <p:cNvPr id="7" name="椭圆 6"/>
            <p:cNvSpPr/>
            <p:nvPr/>
          </p:nvSpPr>
          <p:spPr>
            <a:xfrm>
              <a:off x="7035800" y="1638300"/>
              <a:ext cx="2692400" cy="3024187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537450" y="4781411"/>
              <a:ext cx="1689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亚 洲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2563" y="3634650"/>
            <a:ext cx="12020905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相关背景：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中外历史纲要（下）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课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P42</a:t>
            </a:r>
          </a:p>
          <a:p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新航路的开辟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拉开了欧洲海外扩张的序幕，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葡萄牙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西班牙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很快走上了大规模殖民掠夺的道路。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16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世纪，葡萄牙将巴西变成殖民地，并在非洲沿岸、印度果阿、马六甲和中国澳门等地建立了几十个殖民据点和商站。西班牙的殖民侵略以美洲为主，除巴西之外的中、南美洲广大地区，以 及亚洲的菲律宾逐渐沦为西班牙的殖民地。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17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世纪，荷兰、英国、法国也在亚洲、非洲、北美洲建立了多个殖民地。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2"/>
          <p:cNvSpPr txBox="1"/>
          <p:nvPr/>
        </p:nvSpPr>
        <p:spPr>
          <a:xfrm>
            <a:off x="1139131" y="47069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43"/>
          <p:cNvSpPr txBox="1"/>
          <p:nvPr/>
        </p:nvSpPr>
        <p:spPr>
          <a:xfrm>
            <a:off x="1139131" y="16474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44"/>
          <p:cNvSpPr txBox="1"/>
          <p:nvPr/>
        </p:nvSpPr>
        <p:spPr>
          <a:xfrm>
            <a:off x="1052515" y="270142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45"/>
          <p:cNvSpPr txBox="1"/>
          <p:nvPr/>
        </p:nvSpPr>
        <p:spPr>
          <a:xfrm>
            <a:off x="1052515" y="309592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46"/>
          <p:cNvSpPr txBox="1"/>
          <p:nvPr/>
        </p:nvSpPr>
        <p:spPr>
          <a:xfrm>
            <a:off x="1068693" y="349042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0" y="138023"/>
            <a:ext cx="12230932" cy="6508500"/>
            <a:chOff x="6196930" y="1312207"/>
            <a:chExt cx="5950986" cy="42257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6930" y="1312207"/>
              <a:ext cx="5862277" cy="4225725"/>
            </a:xfrm>
            <a:prstGeom prst="rect">
              <a:avLst/>
            </a:prstGeom>
          </p:spPr>
        </p:pic>
        <p:sp>
          <p:nvSpPr>
            <p:cNvPr id="12" name="椭圆 11"/>
            <p:cNvSpPr/>
            <p:nvPr/>
          </p:nvSpPr>
          <p:spPr>
            <a:xfrm rot="20618424">
              <a:off x="7027017" y="3778204"/>
              <a:ext cx="636616" cy="768979"/>
            </a:xfrm>
            <a:prstGeom prst="ellipse">
              <a:avLst/>
            </a:prstGeom>
            <a:solidFill>
              <a:srgbClr val="00B05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 rot="1244267">
              <a:off x="9301179" y="3613521"/>
              <a:ext cx="141552" cy="643540"/>
            </a:xfrm>
            <a:prstGeom prst="ellipse">
              <a:avLst/>
            </a:prstGeom>
            <a:solidFill>
              <a:srgbClr val="00B05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 rot="21005548">
              <a:off x="8657295" y="3877161"/>
              <a:ext cx="145957" cy="643540"/>
            </a:xfrm>
            <a:prstGeom prst="ellipse">
              <a:avLst/>
            </a:prstGeom>
            <a:solidFill>
              <a:srgbClr val="00B05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grpSp>
          <p:nvGrpSpPr>
            <p:cNvPr id="15" name="组 60"/>
            <p:cNvGrpSpPr/>
            <p:nvPr/>
          </p:nvGrpSpPr>
          <p:grpSpPr>
            <a:xfrm>
              <a:off x="10090257" y="3749463"/>
              <a:ext cx="1107996" cy="562416"/>
              <a:chOff x="10089875" y="4721258"/>
              <a:chExt cx="1107996" cy="562416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10485540" y="4721258"/>
                <a:ext cx="203707" cy="20370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2" name="文本框 53"/>
              <p:cNvSpPr txBox="1"/>
              <p:nvPr/>
            </p:nvSpPr>
            <p:spPr>
              <a:xfrm>
                <a:off x="10089875" y="4822009"/>
                <a:ext cx="11079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zh-CN" altLang="en-US" sz="2400" dirty="0">
                    <a:solidFill>
                      <a:srgbClr val="00B05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马六甲</a:t>
                </a:r>
              </a:p>
            </p:txBody>
          </p:sp>
        </p:grpSp>
        <p:grpSp>
          <p:nvGrpSpPr>
            <p:cNvPr id="16" name="组 58"/>
            <p:cNvGrpSpPr/>
            <p:nvPr/>
          </p:nvGrpSpPr>
          <p:grpSpPr>
            <a:xfrm>
              <a:off x="9575862" y="2963404"/>
              <a:ext cx="800219" cy="631057"/>
              <a:chOff x="9575480" y="3935199"/>
              <a:chExt cx="800219" cy="631057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9865396" y="4362549"/>
                <a:ext cx="203707" cy="20370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文本框 55"/>
              <p:cNvSpPr txBox="1"/>
              <p:nvPr/>
            </p:nvSpPr>
            <p:spPr>
              <a:xfrm>
                <a:off x="9575480" y="3935199"/>
                <a:ext cx="800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zh-CN" altLang="en-US" sz="2400" dirty="0">
                    <a:solidFill>
                      <a:srgbClr val="00B05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果阿</a:t>
                </a:r>
              </a:p>
            </p:txBody>
          </p:sp>
        </p:grpSp>
        <p:grpSp>
          <p:nvGrpSpPr>
            <p:cNvPr id="17" name="组 59"/>
            <p:cNvGrpSpPr/>
            <p:nvPr/>
          </p:nvGrpSpPr>
          <p:grpSpPr>
            <a:xfrm>
              <a:off x="10244145" y="2694990"/>
              <a:ext cx="800219" cy="645383"/>
              <a:chOff x="10243763" y="3666785"/>
              <a:chExt cx="800219" cy="645383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0679413" y="4108461"/>
                <a:ext cx="203707" cy="20370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28" name="文本框 57"/>
              <p:cNvSpPr txBox="1"/>
              <p:nvPr/>
            </p:nvSpPr>
            <p:spPr>
              <a:xfrm>
                <a:off x="10243763" y="3666785"/>
                <a:ext cx="800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zh-CN" altLang="en-US" sz="2400" dirty="0">
                    <a:solidFill>
                      <a:srgbClr val="00B05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澳门</a:t>
                </a:r>
              </a:p>
            </p:txBody>
          </p:sp>
        </p:grpSp>
        <p:sp>
          <p:nvSpPr>
            <p:cNvPr id="18" name="文本框 61"/>
            <p:cNvSpPr txBox="1"/>
            <p:nvPr/>
          </p:nvSpPr>
          <p:spPr>
            <a:xfrm>
              <a:off x="7468500" y="434236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zh-CN" altLang="en-US" sz="24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巴西</a:t>
              </a:r>
              <a:endParaRPr kumimoji="1"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 rot="19691283">
              <a:off x="6353024" y="2843573"/>
              <a:ext cx="716419" cy="1245558"/>
            </a:xfrm>
            <a:prstGeom prst="ellipse">
              <a:avLst/>
            </a:prstGeom>
            <a:solidFill>
              <a:srgbClr val="C0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 rot="20515814">
              <a:off x="7017134" y="3990066"/>
              <a:ext cx="201232" cy="1346813"/>
            </a:xfrm>
            <a:prstGeom prst="ellipse">
              <a:avLst/>
            </a:prstGeom>
            <a:solidFill>
              <a:srgbClr val="C0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 rot="203515">
              <a:off x="7174740" y="4520643"/>
              <a:ext cx="311486" cy="740669"/>
            </a:xfrm>
            <a:prstGeom prst="ellipse">
              <a:avLst/>
            </a:prstGeom>
            <a:solidFill>
              <a:srgbClr val="C0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 rot="20497397">
              <a:off x="10934019" y="3381743"/>
              <a:ext cx="187787" cy="425800"/>
            </a:xfrm>
            <a:prstGeom prst="ellipse">
              <a:avLst/>
            </a:prstGeom>
            <a:solidFill>
              <a:srgbClr val="C0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23" name="文本框 66"/>
            <p:cNvSpPr txBox="1"/>
            <p:nvPr/>
          </p:nvSpPr>
          <p:spPr>
            <a:xfrm>
              <a:off x="11039920" y="3538849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菲律宾</a:t>
              </a:r>
            </a:p>
          </p:txBody>
        </p:sp>
        <p:grpSp>
          <p:nvGrpSpPr>
            <p:cNvPr id="24" name="组 69"/>
            <p:cNvGrpSpPr/>
            <p:nvPr/>
          </p:nvGrpSpPr>
          <p:grpSpPr>
            <a:xfrm>
              <a:off x="10945165" y="2707852"/>
              <a:ext cx="1017218" cy="707886"/>
              <a:chOff x="10944783" y="3679647"/>
              <a:chExt cx="1017218" cy="70788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10944783" y="4131168"/>
                <a:ext cx="203707" cy="20370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文本框 68"/>
              <p:cNvSpPr txBox="1"/>
              <p:nvPr/>
            </p:nvSpPr>
            <p:spPr>
              <a:xfrm>
                <a:off x="10956598" y="3679647"/>
                <a:ext cx="10054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zh-CN" altLang="en-US" sz="2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台湾</a:t>
                </a:r>
                <a:endParaRPr kumimoji="1" lang="en-US" altLang="zh-CN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pPr algn="ctr"/>
                <a:r>
                  <a:rPr kumimoji="1" lang="zh-CN" altLang="en-US" sz="16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（北部）</a:t>
                </a:r>
              </a:p>
            </p:txBody>
          </p:sp>
        </p:grpSp>
      </p:grpSp>
      <p:sp>
        <p:nvSpPr>
          <p:cNvPr id="36" name="对话气泡: 矩形 35"/>
          <p:cNvSpPr/>
          <p:nvPr/>
        </p:nvSpPr>
        <p:spPr>
          <a:xfrm>
            <a:off x="0" y="24960"/>
            <a:ext cx="5918099" cy="1865338"/>
          </a:xfrm>
          <a:prstGeom prst="wedgeRectCallout">
            <a:avLst>
              <a:gd name="adj1" fmla="val -20833"/>
              <a:gd name="adj2" fmla="val 8562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u="sng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 u="sng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葡萄牙：</a:t>
            </a:r>
            <a:endParaRPr lang="en-US" altLang="zh-CN" sz="32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南美洲：巴西</a:t>
            </a:r>
            <a:endParaRPr kumimoji="1"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非洲：沿岸殖民据点和商站</a:t>
            </a:r>
          </a:p>
          <a:p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亚洲：印度果阿、马六甲、中国澳门</a:t>
            </a:r>
            <a:endParaRPr lang="en-US" altLang="zh-CN" sz="2800" dirty="0"/>
          </a:p>
        </p:txBody>
      </p:sp>
      <p:sp>
        <p:nvSpPr>
          <p:cNvPr id="37" name="对话气泡: 矩形 36"/>
          <p:cNvSpPr/>
          <p:nvPr/>
        </p:nvSpPr>
        <p:spPr>
          <a:xfrm>
            <a:off x="1651119" y="5500872"/>
            <a:ext cx="4904965" cy="1263306"/>
          </a:xfrm>
          <a:prstGeom prst="wedgeRectCallout">
            <a:avLst>
              <a:gd name="adj1" fmla="val -47219"/>
              <a:gd name="adj2" fmla="val -10128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u="sng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 u="sng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西班牙：</a:t>
            </a:r>
            <a:endParaRPr lang="en-US" altLang="zh-CN" sz="32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美洲：巴西之外的中、南美洲</a:t>
            </a:r>
            <a:endParaRPr kumimoji="1"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亚洲：菲律宾、中国台湾北部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36249" t="20589" r="29643" b="588"/>
          <a:stretch>
            <a:fillRect/>
          </a:stretch>
        </p:blipFill>
        <p:spPr>
          <a:xfrm>
            <a:off x="213359" y="60433"/>
            <a:ext cx="5227320" cy="6721367"/>
          </a:xfrm>
          <a:prstGeom prst="rect">
            <a:avLst/>
          </a:prstGeom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34500" t="26706" r="27875" b="1294"/>
          <a:stretch>
            <a:fillRect/>
          </a:stretch>
        </p:blipFill>
        <p:spPr>
          <a:xfrm>
            <a:off x="6827522" y="106153"/>
            <a:ext cx="5227320" cy="6599971"/>
          </a:xfrm>
          <a:prstGeom prst="rect">
            <a:avLst/>
          </a:prstGeom>
          <a:ln>
            <a:noFill/>
          </a:ln>
        </p:spPr>
      </p:pic>
      <p:sp>
        <p:nvSpPr>
          <p:cNvPr id="6" name="文本框 4"/>
          <p:cNvSpPr txBox="1"/>
          <p:nvPr/>
        </p:nvSpPr>
        <p:spPr>
          <a:xfrm>
            <a:off x="3638055" y="857574"/>
            <a:ext cx="2457945" cy="50013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68541" tIns="34289" rIns="68541" bIns="34289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3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3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9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66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86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42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165"/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有哪些文化？</a:t>
            </a:r>
          </a:p>
        </p:txBody>
      </p:sp>
      <p:sp>
        <p:nvSpPr>
          <p:cNvPr id="7" name="标注: 弯曲线形 6"/>
          <p:cNvSpPr/>
          <p:nvPr/>
        </p:nvSpPr>
        <p:spPr>
          <a:xfrm>
            <a:off x="213359" y="1760262"/>
            <a:ext cx="5227320" cy="3147018"/>
          </a:xfrm>
          <a:prstGeom prst="borderCallout2">
            <a:avLst>
              <a:gd name="adj1" fmla="val -3556"/>
              <a:gd name="adj2" fmla="val 31901"/>
              <a:gd name="adj3" fmla="val -18217"/>
              <a:gd name="adj4" fmla="val 40184"/>
              <a:gd name="adj5" fmla="val -19468"/>
              <a:gd name="adj6" fmla="val 64995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注: 弯曲线形 7"/>
          <p:cNvSpPr/>
          <p:nvPr/>
        </p:nvSpPr>
        <p:spPr>
          <a:xfrm>
            <a:off x="213359" y="5064991"/>
            <a:ext cx="5227320" cy="1619700"/>
          </a:xfrm>
          <a:prstGeom prst="borderCallout2">
            <a:avLst>
              <a:gd name="adj1" fmla="val 26136"/>
              <a:gd name="adj2" fmla="val 100706"/>
              <a:gd name="adj3" fmla="val -15247"/>
              <a:gd name="adj4" fmla="val 108988"/>
              <a:gd name="adj5" fmla="val -76875"/>
              <a:gd name="adj6" fmla="val 109893"/>
            </a:avLst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注: 弯曲线形 8"/>
          <p:cNvSpPr/>
          <p:nvPr/>
        </p:nvSpPr>
        <p:spPr>
          <a:xfrm>
            <a:off x="6842761" y="284202"/>
            <a:ext cx="5227320" cy="3507374"/>
          </a:xfrm>
          <a:prstGeom prst="borderCallout2">
            <a:avLst>
              <a:gd name="adj1" fmla="val 50656"/>
              <a:gd name="adj2" fmla="val -2501"/>
              <a:gd name="adj3" fmla="val 58584"/>
              <a:gd name="adj4" fmla="val -11420"/>
              <a:gd name="adj5" fmla="val 83084"/>
              <a:gd name="adj6" fmla="val -13430"/>
            </a:avLst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5"/>
          <p:cNvSpPr txBox="1"/>
          <p:nvPr/>
        </p:nvSpPr>
        <p:spPr>
          <a:xfrm>
            <a:off x="4291184" y="3195520"/>
            <a:ext cx="3609632" cy="50013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txBody>
          <a:bodyPr wrap="square" lIns="68541" tIns="34289" rIns="68541" bIns="34289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3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3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9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66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86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42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165"/>
            <a:r>
              <a:rPr lang="en-US" altLang="zh-CN" sz="2800" b="1" dirty="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文化之间如何交流？</a:t>
            </a:r>
          </a:p>
        </p:txBody>
      </p:sp>
      <p:sp>
        <p:nvSpPr>
          <p:cNvPr id="11" name="文本框 6"/>
          <p:cNvSpPr txBox="1"/>
          <p:nvPr/>
        </p:nvSpPr>
        <p:spPr>
          <a:xfrm>
            <a:off x="5455918" y="5662312"/>
            <a:ext cx="3200354" cy="50013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lIns="68541" tIns="34289" rIns="68541" bIns="34289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3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3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9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66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86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42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165"/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如何传承与保护？</a:t>
            </a:r>
          </a:p>
        </p:txBody>
      </p:sp>
      <p:sp>
        <p:nvSpPr>
          <p:cNvPr id="14" name="标注: 弯曲线形 13"/>
          <p:cNvSpPr/>
          <p:nvPr/>
        </p:nvSpPr>
        <p:spPr>
          <a:xfrm>
            <a:off x="6812283" y="4071144"/>
            <a:ext cx="5227320" cy="1354296"/>
          </a:xfrm>
          <a:prstGeom prst="borderCallout2">
            <a:avLst>
              <a:gd name="adj1" fmla="val 40565"/>
              <a:gd name="adj2" fmla="val -1043"/>
              <a:gd name="adj3" fmla="val 66716"/>
              <a:gd name="adj4" fmla="val -7630"/>
              <a:gd name="adj5" fmla="val 107982"/>
              <a:gd name="adj6" fmla="val -9932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0" y="-50312"/>
            <a:ext cx="296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全书回顾，整体感知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5475793"/>
            <a:ext cx="1143001" cy="1369752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0" y="1202266"/>
            <a:ext cx="1879600" cy="748413"/>
          </a:xfrm>
          <a:prstGeom prst="ellipse">
            <a:avLst/>
          </a:prstGeom>
          <a:solidFill>
            <a:srgbClr val="AA2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多样性</a:t>
            </a:r>
          </a:p>
        </p:txBody>
      </p:sp>
      <p:sp>
        <p:nvSpPr>
          <p:cNvPr id="18" name="椭圆 17"/>
          <p:cNvSpPr/>
          <p:nvPr/>
        </p:nvSpPr>
        <p:spPr>
          <a:xfrm>
            <a:off x="5661494" y="27179"/>
            <a:ext cx="1964313" cy="768348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交互性</a:t>
            </a:r>
          </a:p>
        </p:txBody>
      </p:sp>
      <p:sp>
        <p:nvSpPr>
          <p:cNvPr id="19" name="椭圆 18"/>
          <p:cNvSpPr/>
          <p:nvPr/>
        </p:nvSpPr>
        <p:spPr>
          <a:xfrm>
            <a:off x="6172201" y="4002361"/>
            <a:ext cx="1804816" cy="74593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传承性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6"/>
          <p:cNvSpPr txBox="1"/>
          <p:nvPr/>
        </p:nvSpPr>
        <p:spPr>
          <a:xfrm>
            <a:off x="85060" y="106325"/>
            <a:ext cx="4770474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西班牙、葡萄牙 </a:t>
            </a:r>
            <a:r>
              <a:rPr kumimoji="1"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“瓜分世界”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62607" y="106325"/>
            <a:ext cx="58762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kern="10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地图：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中外历史纲要（下）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第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7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课 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P42</a:t>
            </a:r>
            <a:endParaRPr lang="zh-CN" altLang="en-US" sz="2400" kern="100" dirty="0"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060" y="680083"/>
            <a:ext cx="544212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1493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年，罗马教皇亚历山大六世作出仲裁：在亚速尔群岛和佛得角群岛以西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100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里格的地方，从北极到南极画一条分界线， 史称“教皇子午线”。规定该线以西的一切土地属于西班牙的势力范围，该线以东的一切土地属于葡萄牙的势力范围。教皇子午线是西方列强瓜分世界、划分势力范围的开始。由于葡萄牙不满这一仲裁，西、葡两国又于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1494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年缔结条约，把这条线向西移动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270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里格。根据这个条约，巴西部分地区被划入葡萄牙的势力范围。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187" y="733246"/>
            <a:ext cx="6486144" cy="6018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8"/>
          <p:cNvSpPr txBox="1"/>
          <p:nvPr/>
        </p:nvSpPr>
        <p:spPr>
          <a:xfrm>
            <a:off x="4398247" y="540044"/>
            <a:ext cx="7686067" cy="6186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被殖民过程</a:t>
            </a:r>
            <a:endParaRPr kumimoji="1" lang="en-US" altLang="zh-CN" sz="2800" b="1" dirty="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年，为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效力的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籍航海家哥伦布开辟了前往美洲的新航路。欧洲人开始前往美洲各地殖民。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1494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年，西、葡两国调整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，巴西部分地区被划入葡萄牙势力范围。此后，巴西逐渐沦为葡萄牙的殖民地。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1496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年，西班牙在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（岛）上建立了第一个永久性殖民地圣多明各。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到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，除巴西之外的绝大多数美洲均沦为西班牙的殖民地。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到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，整个拉美已被西方列强殖民统治。除西、葡两国之外，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也占据了小部分地区。 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-44235" y="16824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回顾一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拉丁美洲的殖民地化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8" y="727484"/>
            <a:ext cx="4155401" cy="5811429"/>
          </a:xfrm>
          <a:prstGeom prst="rect">
            <a:avLst/>
          </a:prstGeom>
        </p:spPr>
      </p:pic>
      <p:sp>
        <p:nvSpPr>
          <p:cNvPr id="6" name="文本框 7"/>
          <p:cNvSpPr txBox="1"/>
          <p:nvPr/>
        </p:nvSpPr>
        <p:spPr>
          <a:xfrm>
            <a:off x="107686" y="1745012"/>
            <a:ext cx="3276523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拉丁美洲，指今天美国以南的所有美洲地区。这些地区</a:t>
            </a:r>
            <a:r>
              <a:rPr kumimoji="1"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多以西班牙语和葡萄牙语为官方语言</a:t>
            </a:r>
            <a:r>
              <a:rPr kumimoji="1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，而这两种语言都属于印欧语系拉丁语族，故名。</a:t>
            </a:r>
          </a:p>
        </p:txBody>
      </p:sp>
      <p:sp>
        <p:nvSpPr>
          <p:cNvPr id="10" name="矩形 9"/>
          <p:cNvSpPr/>
          <p:nvPr/>
        </p:nvSpPr>
        <p:spPr>
          <a:xfrm>
            <a:off x="5170105" y="89925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1492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16560" y="92334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西班牙</a:t>
            </a:r>
          </a:p>
        </p:txBody>
      </p:sp>
      <p:sp>
        <p:nvSpPr>
          <p:cNvPr id="12" name="矩形 11"/>
          <p:cNvSpPr/>
          <p:nvPr/>
        </p:nvSpPr>
        <p:spPr>
          <a:xfrm>
            <a:off x="9484253" y="92334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意大利</a:t>
            </a:r>
          </a:p>
        </p:txBody>
      </p:sp>
      <p:sp>
        <p:nvSpPr>
          <p:cNvPr id="13" name="矩形 12"/>
          <p:cNvSpPr/>
          <p:nvPr/>
        </p:nvSpPr>
        <p:spPr>
          <a:xfrm>
            <a:off x="9008365" y="2246710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“教皇子午线”</a:t>
            </a:r>
          </a:p>
        </p:txBody>
      </p:sp>
      <p:sp>
        <p:nvSpPr>
          <p:cNvPr id="14" name="矩形 13"/>
          <p:cNvSpPr/>
          <p:nvPr/>
        </p:nvSpPr>
        <p:spPr>
          <a:xfrm>
            <a:off x="8105554" y="353073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海地</a:t>
            </a:r>
          </a:p>
        </p:txBody>
      </p:sp>
      <p:sp>
        <p:nvSpPr>
          <p:cNvPr id="15" name="矩形 14"/>
          <p:cNvSpPr/>
          <p:nvPr/>
        </p:nvSpPr>
        <p:spPr>
          <a:xfrm>
            <a:off x="5538898" y="4339699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16</a:t>
            </a:r>
            <a:r>
              <a:rPr kumimoji="1"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世纪中叶</a:t>
            </a:r>
          </a:p>
        </p:txBody>
      </p:sp>
      <p:sp>
        <p:nvSpPr>
          <p:cNvPr id="16" name="矩形 15"/>
          <p:cNvSpPr/>
          <p:nvPr/>
        </p:nvSpPr>
        <p:spPr>
          <a:xfrm>
            <a:off x="5621510" y="522212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</a:t>
            </a:r>
            <a:r>
              <a:rPr kumimoji="1"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世纪晚期</a:t>
            </a:r>
          </a:p>
        </p:txBody>
      </p:sp>
      <p:sp>
        <p:nvSpPr>
          <p:cNvPr id="17" name="矩形 16"/>
          <p:cNvSpPr/>
          <p:nvPr/>
        </p:nvSpPr>
        <p:spPr>
          <a:xfrm>
            <a:off x="8883326" y="567304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荷兰、英国和法国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2" y="727484"/>
            <a:ext cx="4220686" cy="599886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116561" y="56536"/>
            <a:ext cx="49677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相关知识：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中外历史纲要 下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》p69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1"/>
          <p:cNvSpPr txBox="1"/>
          <p:nvPr/>
        </p:nvSpPr>
        <p:spPr>
          <a:xfrm>
            <a:off x="164401" y="-59956"/>
            <a:ext cx="585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西、葡两国如何统治拉美？</a:t>
            </a:r>
            <a:endParaRPr kumimoji="1"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4097233" y="491377"/>
            <a:ext cx="2471095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1"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）政治上：</a:t>
            </a:r>
          </a:p>
        </p:txBody>
      </p:sp>
      <p:sp>
        <p:nvSpPr>
          <p:cNvPr id="10" name="矩形 9"/>
          <p:cNvSpPr/>
          <p:nvPr/>
        </p:nvSpPr>
        <p:spPr>
          <a:xfrm>
            <a:off x="6720720" y="548320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设立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总督</a:t>
            </a:r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，实行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专制统治</a:t>
            </a:r>
            <a:endParaRPr kumimoji="1"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3"/>
          <p:cNvSpPr txBox="1"/>
          <p:nvPr/>
        </p:nvSpPr>
        <p:spPr>
          <a:xfrm>
            <a:off x="4134932" y="1304575"/>
            <a:ext cx="243339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1"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）经济上：</a:t>
            </a:r>
          </a:p>
        </p:txBody>
      </p:sp>
      <p:sp>
        <p:nvSpPr>
          <p:cNvPr id="12" name="矩形 11"/>
          <p:cNvSpPr/>
          <p:nvPr/>
        </p:nvSpPr>
        <p:spPr>
          <a:xfrm>
            <a:off x="4835672" y="1854701"/>
            <a:ext cx="7160935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①推行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农奴制</a:t>
            </a:r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，发展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种植园</a:t>
            </a:r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经济</a:t>
            </a:r>
            <a:endParaRPr kumimoji="1"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②疯狂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开采金银</a:t>
            </a:r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矿，掠夺财富</a:t>
            </a:r>
            <a:endParaRPr kumimoji="1"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③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禁止或限制</a:t>
            </a:r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殖民地的贸易与经济模式</a:t>
            </a:r>
            <a:endParaRPr kumimoji="1"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3909195" y="3475405"/>
            <a:ext cx="2659133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1"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）社会上：</a:t>
            </a:r>
          </a:p>
        </p:txBody>
      </p:sp>
      <p:sp>
        <p:nvSpPr>
          <p:cNvPr id="14" name="矩形 13"/>
          <p:cNvSpPr/>
          <p:nvPr/>
        </p:nvSpPr>
        <p:spPr>
          <a:xfrm>
            <a:off x="4878773" y="3959791"/>
            <a:ext cx="716093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奴役和屠杀</a:t>
            </a:r>
            <a:r>
              <a:rPr kumimoji="1"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印第安人，从非洲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贩入黑奴</a:t>
            </a:r>
          </a:p>
        </p:txBody>
      </p:sp>
      <p:sp>
        <p:nvSpPr>
          <p:cNvPr id="16" name="文本框 18"/>
          <p:cNvSpPr txBox="1"/>
          <p:nvPr/>
        </p:nvSpPr>
        <p:spPr>
          <a:xfrm>
            <a:off x="4110814" y="5138619"/>
            <a:ext cx="7967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造成殖民地发展的长期停滞，也影响了拉美国家独立后的经济模式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kumimoji="1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拉美的种植园多种植烟草、甘蔗、棉花、咖啡等经济作物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kumimoji="1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909195" y="4736564"/>
            <a:ext cx="2056506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楷体" panose="02010609060101010101" pitchFamily="49" charset="-122"/>
              </a:rPr>
              <a:t>（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楷体" panose="02010609060101010101" pitchFamily="49" charset="-122"/>
              </a:rPr>
              <a:t>4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楷体" panose="02010609060101010101" pitchFamily="49" charset="-122"/>
              </a:rPr>
              <a:t>）结果：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楷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" y="1133095"/>
            <a:ext cx="4078577" cy="5480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6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9268" y="66528"/>
            <a:ext cx="1200078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描述殖民扩张带来的美洲人口结构的变化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656" y="700309"/>
            <a:ext cx="4038230" cy="523218"/>
          </a:xfrm>
          <a:prstGeom prst="rect">
            <a:avLst/>
          </a:prstGeom>
          <a:solidFill>
            <a:srgbClr val="FFFFCC"/>
          </a:solidFill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）印第安人数量锐减：</a:t>
            </a:r>
          </a:p>
        </p:txBody>
      </p:sp>
      <p:sp>
        <p:nvSpPr>
          <p:cNvPr id="5" name="矩形 4"/>
          <p:cNvSpPr/>
          <p:nvPr/>
        </p:nvSpPr>
        <p:spPr>
          <a:xfrm>
            <a:off x="94810" y="2095743"/>
            <a:ext cx="4889632" cy="523218"/>
          </a:xfrm>
          <a:prstGeom prst="rect">
            <a:avLst/>
          </a:prstGeom>
          <a:solidFill>
            <a:srgbClr val="FFFFCC"/>
          </a:solidFill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）大量非洲黑人进入美洲：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5438364"/>
            <a:ext cx="4083886" cy="523218"/>
          </a:xfrm>
          <a:prstGeom prst="rect">
            <a:avLst/>
          </a:prstGeom>
          <a:solidFill>
            <a:srgbClr val="FFFFCC"/>
          </a:solidFill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）美洲白人数量大增：</a:t>
            </a:r>
          </a:p>
        </p:txBody>
      </p:sp>
      <p:sp>
        <p:nvSpPr>
          <p:cNvPr id="7" name="矩形 6"/>
          <p:cNvSpPr/>
          <p:nvPr/>
        </p:nvSpPr>
        <p:spPr>
          <a:xfrm>
            <a:off x="94810" y="1198979"/>
            <a:ext cx="11947746" cy="95410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①直接原因：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欧洲殖民者的屠杀、奴役；传染病的流行。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②结果：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造成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美洲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劳动力严重不足，导致了黑奴贸易的兴起。</a:t>
            </a:r>
          </a:p>
        </p:txBody>
      </p:sp>
      <p:sp>
        <p:nvSpPr>
          <p:cNvPr id="8" name="矩形 7"/>
          <p:cNvSpPr/>
          <p:nvPr/>
        </p:nvSpPr>
        <p:spPr>
          <a:xfrm>
            <a:off x="81951" y="2663661"/>
            <a:ext cx="12028098" cy="281275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①概况：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1502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年，葡萄牙人把第一批黑奴运到美洲，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三角贸易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兴起。（黑奴被称为“乌木”。主要路线：欧洲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非洲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美洲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欧洲）</a:t>
            </a:r>
          </a:p>
          <a:p>
            <a:pPr algn="just">
              <a:lnSpc>
                <a:spcPct val="9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②影响：</a:t>
            </a:r>
            <a:endParaRPr lang="en-US" altLang="zh-CN" sz="28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90000"/>
              </a:lnSpc>
            </a:pPr>
            <a:r>
              <a:rPr lang="zh-CN" altLang="en-US" sz="2800" b="1" u="sng" dirty="0">
                <a:solidFill>
                  <a:srgbClr val="00206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对非洲</a:t>
            </a:r>
            <a:r>
              <a:rPr lang="en-US" altLang="zh-CN" sz="2800" b="1" u="sng" dirty="0">
                <a:solidFill>
                  <a:srgbClr val="00206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: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使非洲丧失了约一亿人口，改变了非洲的人口结构，严重影响了非洲的社会发展。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90000"/>
              </a:lnSpc>
            </a:pPr>
            <a:r>
              <a:rPr lang="zh-CN" altLang="en-US" sz="2800" b="1" u="sng" dirty="0">
                <a:solidFill>
                  <a:srgbClr val="00206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对美洲</a:t>
            </a:r>
            <a:r>
              <a:rPr lang="en-US" altLang="zh-CN" sz="2800" b="1" u="sng" dirty="0">
                <a:solidFill>
                  <a:srgbClr val="00206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: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为美洲的种植园和矿山提供了大量的廉价劳动力。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90000"/>
              </a:lnSpc>
            </a:pPr>
            <a:r>
              <a:rPr lang="zh-CN" altLang="en-US" sz="2800" b="1" u="sng" dirty="0">
                <a:solidFill>
                  <a:srgbClr val="00206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对欧洲</a:t>
            </a:r>
            <a:r>
              <a:rPr lang="en-US" altLang="zh-CN" sz="2800" b="1" u="sng" dirty="0">
                <a:solidFill>
                  <a:srgbClr val="00206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: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殖民者积累了大量财富，为西欧资本主义的发展提供了资本原始积累。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5986994"/>
            <a:ext cx="12042858" cy="87100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原因：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很多欧洲人因为政治迫害、宗教信仰等因素移居美洲，使美洲的白人数量增加。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4666" y="84763"/>
            <a:ext cx="7823202" cy="5847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描述殖民扩张带来的美洲人口结构的变化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757844"/>
            <a:ext cx="5450601" cy="219290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）印第安人数量锐减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）大量非洲黑人进入美洲</a:t>
            </a: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）美洲白人数量大增</a:t>
            </a:r>
          </a:p>
          <a:p>
            <a:pPr>
              <a:lnSpc>
                <a:spcPct val="110000"/>
              </a:lnSpc>
            </a:pPr>
            <a:r>
              <a:rPr lang="zh-CN" altLang="en-US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）混血人种的出现</a:t>
            </a:r>
          </a:p>
        </p:txBody>
      </p:sp>
      <p:pic>
        <p:nvPicPr>
          <p:cNvPr id="8" name="图片 7" descr="timg"/>
          <p:cNvPicPr>
            <a:picLocks noChangeAspect="1"/>
          </p:cNvPicPr>
          <p:nvPr/>
        </p:nvPicPr>
        <p:blipFill rotWithShape="1">
          <a:blip r:embed="rId2"/>
          <a:srcRect l="51076" r="692"/>
          <a:stretch>
            <a:fillRect/>
          </a:stretch>
        </p:blipFill>
        <p:spPr>
          <a:xfrm>
            <a:off x="6481725" y="838239"/>
            <a:ext cx="5450601" cy="5761679"/>
          </a:xfrm>
          <a:prstGeom prst="rect">
            <a:avLst/>
          </a:prstGeom>
          <a:ln w="12700" cmpd="tri">
            <a:solidFill>
              <a:schemeClr val="tx1"/>
            </a:solidFill>
            <a:prstDash val="solid"/>
          </a:ln>
        </p:spPr>
      </p:pic>
      <p:sp>
        <p:nvSpPr>
          <p:cNvPr id="9" name="矩形 8"/>
          <p:cNvSpPr/>
          <p:nvPr/>
        </p:nvSpPr>
        <p:spPr>
          <a:xfrm>
            <a:off x="246483" y="3106846"/>
            <a:ext cx="5711104" cy="3539428"/>
          </a:xfrm>
          <a:prstGeom prst="rect">
            <a:avLst/>
          </a:prstGeom>
          <a:solidFill>
            <a:srgbClr val="FFFFCC"/>
          </a:solidFill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①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美国、加拿大，白人占据了大多数。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美国的印第安人被赶进保留地生活。</a:t>
            </a:r>
          </a:p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②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海地等国，黑人人口占多数。</a:t>
            </a:r>
          </a:p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③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混血人种成为拉丁美洲的最大族群。（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在秘鲁等国，印第安人相对较多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330" y="64282"/>
            <a:ext cx="8783198" cy="52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描述殖民扩张带来的美洲人口结构的变化及文化影响</a:t>
            </a:r>
            <a:endParaRPr lang="en-US" altLang="zh-CN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10"/>
          <p:cNvSpPr txBox="1"/>
          <p:nvPr/>
        </p:nvSpPr>
        <p:spPr>
          <a:xfrm>
            <a:off x="53400" y="641231"/>
            <a:ext cx="12085199" cy="20391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6137" tIns="48071" rIns="96137" bIns="48071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1390">
              <a:lnSpc>
                <a:spcPct val="9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方正粗黑宋简体" panose="02000000000000000000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方正粗黑宋简体" panose="02000000000000000000" pitchFamily="2" charset="-122"/>
                <a:sym typeface="宋体" panose="02010600030101010101" pitchFamily="2" charset="-122"/>
              </a:rPr>
              <a:t>西班牙人和葡萄牙人的征服带来了伊比利亚的文化概念，他们认为比土著文化优越。同样，他们也认为非洲宗教和文化比自己的低劣……印第安社会生存下来，并且在与西班牙人和葡萄牙人互动的同时，维持着相对的自治性。同样，奴隶们在学习应付他们的主人和适应新环境的同时，保持了非洲的宗教传统、信仰、习惯和语言。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方正粗黑宋简体" panose="02000000000000000000" pitchFamily="2" charset="-122"/>
                <a:sym typeface="宋体" panose="02010600030101010101" pitchFamily="2" charset="-122"/>
              </a:rPr>
              <a:t>    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方正粗黑宋简体" panose="02000000000000000000" pitchFamily="2" charset="-122"/>
                <a:sym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方正粗黑宋简体" panose="02000000000000000000" pitchFamily="2" charset="-122"/>
                <a:sym typeface="宋体" panose="02010600030101010101" pitchFamily="2" charset="-122"/>
              </a:rPr>
              <a:t>——斯基德莫尔、史密斯《现代拉丁美洲》</a:t>
            </a:r>
          </a:p>
        </p:txBody>
      </p:sp>
      <p:sp>
        <p:nvSpPr>
          <p:cNvPr id="4" name="文本框 12"/>
          <p:cNvSpPr txBox="1"/>
          <p:nvPr/>
        </p:nvSpPr>
        <p:spPr>
          <a:xfrm>
            <a:off x="0" y="3405486"/>
            <a:ext cx="5604933" cy="3113291"/>
          </a:xfrm>
          <a:prstGeom prst="rect">
            <a:avLst/>
          </a:prstGeom>
          <a:noFill/>
          <a:ln w="3175" cmpd="sng">
            <a:noFill/>
            <a:prstDash val="solid"/>
          </a:ln>
        </p:spPr>
        <p:txBody>
          <a:bodyPr wrap="square" lIns="96137" tIns="48071" rIns="96137" bIns="48071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1390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入侵带来欧洲宗主国的文化传播。</a:t>
            </a:r>
          </a:p>
          <a:p>
            <a:pPr defTabSz="961390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印第安人和非洲文化得以保存，多元文化并存局面出现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（欧洲、印第安、非洲、美洲文化）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  <a:p>
            <a:pPr defTabSz="961390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人口迁移带来文化交融，形成以欧洲文化为主导、融合多种文化因素的新的美洲文化。</a:t>
            </a:r>
          </a:p>
        </p:txBody>
      </p:sp>
      <p:sp>
        <p:nvSpPr>
          <p:cNvPr id="5" name="箭头: 右 4"/>
          <p:cNvSpPr/>
          <p:nvPr/>
        </p:nvSpPr>
        <p:spPr>
          <a:xfrm>
            <a:off x="339898" y="2713816"/>
            <a:ext cx="1255820" cy="65823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/>
          <a:srcRect l="3033" b="3600"/>
          <a:stretch>
            <a:fillRect/>
          </a:stretch>
        </p:blipFill>
        <p:spPr>
          <a:xfrm>
            <a:off x="5604933" y="2870614"/>
            <a:ext cx="6533667" cy="338848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604933" y="6259101"/>
            <a:ext cx="6028267" cy="5988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体现了历史的宽容和文化的融合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9251"/>
            <a:ext cx="4873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回顾二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西方列强瓜分</a:t>
            </a:r>
            <a:r>
              <a:rPr kumimoji="1"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非洲</a:t>
            </a:r>
          </a:p>
        </p:txBody>
      </p:sp>
      <p:sp>
        <p:nvSpPr>
          <p:cNvPr id="5" name="文本框 7"/>
          <p:cNvSpPr txBox="1"/>
          <p:nvPr/>
        </p:nvSpPr>
        <p:spPr>
          <a:xfrm>
            <a:off x="207948" y="1067870"/>
            <a:ext cx="12111008" cy="10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1487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航海家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意外绕过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，达到非洲东海岸。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16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世纪，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在非洲沿岸建立商站。</a:t>
            </a:r>
          </a:p>
        </p:txBody>
      </p:sp>
      <p:sp>
        <p:nvSpPr>
          <p:cNvPr id="6" name="文本框 8"/>
          <p:cNvSpPr txBox="1"/>
          <p:nvPr/>
        </p:nvSpPr>
        <p:spPr>
          <a:xfrm>
            <a:off x="24154" y="535783"/>
            <a:ext cx="6790714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从</a:t>
            </a:r>
            <a:r>
              <a:rPr kumimoji="1"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15</a:t>
            </a:r>
            <a:r>
              <a:rPr kumimoji="1"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世纪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开始，欧洲殖民者就侵入非洲。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573" y="4156274"/>
            <a:ext cx="3086015" cy="25301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88062" y="101303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葡萄牙</a:t>
            </a:r>
          </a:p>
        </p:txBody>
      </p:sp>
      <p:sp>
        <p:nvSpPr>
          <p:cNvPr id="10" name="矩形 9"/>
          <p:cNvSpPr/>
          <p:nvPr/>
        </p:nvSpPr>
        <p:spPr>
          <a:xfrm>
            <a:off x="4414296" y="101303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迪亚士</a:t>
            </a:r>
          </a:p>
        </p:txBody>
      </p:sp>
      <p:sp>
        <p:nvSpPr>
          <p:cNvPr id="11" name="矩形 10"/>
          <p:cNvSpPr/>
          <p:nvPr/>
        </p:nvSpPr>
        <p:spPr>
          <a:xfrm>
            <a:off x="7432216" y="1037111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好望角</a:t>
            </a:r>
          </a:p>
        </p:txBody>
      </p:sp>
      <p:sp>
        <p:nvSpPr>
          <p:cNvPr id="12" name="矩形 11"/>
          <p:cNvSpPr/>
          <p:nvPr/>
        </p:nvSpPr>
        <p:spPr>
          <a:xfrm>
            <a:off x="1788062" y="154027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葡萄牙</a:t>
            </a:r>
          </a:p>
        </p:txBody>
      </p:sp>
      <p:sp>
        <p:nvSpPr>
          <p:cNvPr id="13" name="文本框 16"/>
          <p:cNvSpPr txBox="1"/>
          <p:nvPr/>
        </p:nvSpPr>
        <p:spPr>
          <a:xfrm>
            <a:off x="24154" y="2190703"/>
            <a:ext cx="1080977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l"/>
              <a:defRPr kumimoji="1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pPr marL="0" indent="0">
              <a:buNone/>
            </a:pPr>
            <a:r>
              <a:rPr lang="en-US" altLang="zh-CN" b="1" dirty="0"/>
              <a:t>2.19</a:t>
            </a:r>
            <a:r>
              <a:rPr lang="zh-CN" altLang="en-US" b="1" dirty="0"/>
              <a:t>世纪中叶以前，欧洲殖民者的的活动主要局限在非洲沿海地区。</a:t>
            </a:r>
          </a:p>
        </p:txBody>
      </p:sp>
      <p:sp>
        <p:nvSpPr>
          <p:cNvPr id="14" name="矩形 13"/>
          <p:cNvSpPr/>
          <p:nvPr/>
        </p:nvSpPr>
        <p:spPr>
          <a:xfrm>
            <a:off x="-1" y="2657815"/>
            <a:ext cx="1135236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在西非、中非和南非占据重要的港口和城镇，进行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1"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后，欧洲逐渐放弃奴隶贸易，转而进行全面的殖民入侵。</a:t>
            </a:r>
          </a:p>
        </p:txBody>
      </p:sp>
      <p:sp>
        <p:nvSpPr>
          <p:cNvPr id="15" name="矩形 14"/>
          <p:cNvSpPr/>
          <p:nvPr/>
        </p:nvSpPr>
        <p:spPr>
          <a:xfrm>
            <a:off x="8416874" y="262853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奴隶贸易</a:t>
            </a:r>
          </a:p>
        </p:txBody>
      </p:sp>
      <p:sp>
        <p:nvSpPr>
          <p:cNvPr id="16" name="矩形 15"/>
          <p:cNvSpPr/>
          <p:nvPr/>
        </p:nvSpPr>
        <p:spPr>
          <a:xfrm>
            <a:off x="306786" y="308870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工业革命</a:t>
            </a:r>
          </a:p>
        </p:txBody>
      </p:sp>
      <p:sp>
        <p:nvSpPr>
          <p:cNvPr id="17" name="文本框 22"/>
          <p:cNvSpPr txBox="1"/>
          <p:nvPr/>
        </p:nvSpPr>
        <p:spPr>
          <a:xfrm>
            <a:off x="42122" y="3625684"/>
            <a:ext cx="9153636" cy="31700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b="1" u="sng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kumimoji="1" lang="zh-CN" altLang="en-US" sz="3200" b="1" u="sng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思考：工业革命为什么会导致奴隶贸易的衰落？</a:t>
            </a:r>
            <a:endParaRPr kumimoji="1" lang="en-US" altLang="zh-CN" sz="3200" b="1" u="sng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en-US" altLang="zh-CN" sz="2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en-US" altLang="zh-CN" sz="2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en-US" altLang="zh-CN" sz="2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en-US" altLang="zh-CN" sz="2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en-US" altLang="zh-CN" sz="2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zh-CN" altLang="en-US" sz="2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8" name="文本框 23"/>
          <p:cNvSpPr txBox="1"/>
          <p:nvPr/>
        </p:nvSpPr>
        <p:spPr>
          <a:xfrm>
            <a:off x="111271" y="4144077"/>
            <a:ext cx="8872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①资本主义大工厂需要大量自由劳动力，而奴隶缺乏人身自由；</a:t>
            </a:r>
            <a:endParaRPr kumimoji="1" lang="en-US" altLang="zh-CN" sz="32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kumimoji="1" lang="zh-CN" altLang="en-US" sz="32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②奴隶生产积极性差，成本比雇佣工人高；</a:t>
            </a:r>
            <a:endParaRPr kumimoji="1" lang="en-US" altLang="zh-CN" sz="32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kumimoji="1" lang="zh-CN" altLang="en-US" sz="32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③非洲因为黑奴贸易而人口凋零，无法为资本提供市场和开发原料。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2" y="345057"/>
            <a:ext cx="4725665" cy="62783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703" y="1300361"/>
            <a:ext cx="3362712" cy="1615367"/>
          </a:xfrm>
          <a:prstGeom prst="rect">
            <a:avLst/>
          </a:prstGeom>
          <a:solidFill>
            <a:srgbClr val="C00000">
              <a:alpha val="4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4" name="文本框 11"/>
          <p:cNvSpPr txBox="1"/>
          <p:nvPr/>
        </p:nvSpPr>
        <p:spPr>
          <a:xfrm>
            <a:off x="258475" y="34505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北非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984140" y="668222"/>
          <a:ext cx="7069271" cy="570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44"/>
                <a:gridCol w="976263"/>
                <a:gridCol w="5512464"/>
              </a:tblGrid>
              <a:tr h="37084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区域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侵略国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概  况</a:t>
                      </a: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北非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</a:t>
                      </a:r>
                    </a:p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①英法争夺奥斯曼帝国属地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，掌控其政治经济大权，并控制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年，英国发动战争，占领整个埃及，</a:t>
                      </a: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实际上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将其变为殖民地，并以此为基地入侵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法国从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年代起入侵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，并向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和摩洛哥扩张。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178954" y="1953636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埃及</a:t>
            </a:r>
          </a:p>
        </p:txBody>
      </p:sp>
      <p:sp>
        <p:nvSpPr>
          <p:cNvPr id="7" name="矩形 6"/>
          <p:cNvSpPr/>
          <p:nvPr/>
        </p:nvSpPr>
        <p:spPr>
          <a:xfrm>
            <a:off x="6693245" y="295510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苏伊士运河</a:t>
            </a:r>
          </a:p>
        </p:txBody>
      </p:sp>
      <p:sp>
        <p:nvSpPr>
          <p:cNvPr id="8" name="矩形 7"/>
          <p:cNvSpPr/>
          <p:nvPr/>
        </p:nvSpPr>
        <p:spPr>
          <a:xfrm>
            <a:off x="6991163" y="346955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1882</a:t>
            </a:r>
            <a:endParaRPr lang="zh-CN" altLang="en-US" sz="28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15123" y="437007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苏丹</a:t>
            </a:r>
          </a:p>
        </p:txBody>
      </p:sp>
      <p:sp>
        <p:nvSpPr>
          <p:cNvPr id="10" name="矩形 9"/>
          <p:cNvSpPr/>
          <p:nvPr/>
        </p:nvSpPr>
        <p:spPr>
          <a:xfrm>
            <a:off x="6538746" y="538282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阿尔及利亚</a:t>
            </a:r>
          </a:p>
        </p:txBody>
      </p:sp>
      <p:sp>
        <p:nvSpPr>
          <p:cNvPr id="11" name="矩形 10"/>
          <p:cNvSpPr/>
          <p:nvPr/>
        </p:nvSpPr>
        <p:spPr>
          <a:xfrm>
            <a:off x="9655151" y="538282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突尼斯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9" y="476336"/>
            <a:ext cx="4524730" cy="60161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430" y="3626264"/>
            <a:ext cx="2469001" cy="323173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93589" y="365502"/>
            <a:ext cx="7646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18</a:t>
            </a:r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世纪后期到</a:t>
            </a:r>
            <a:r>
              <a:rPr kumimoji="1"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19</a:t>
            </a:r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世纪后期，欧洲探险者纷纷深入非洲腹地探险，为进一步侵略准备了</a:t>
            </a:r>
            <a:r>
              <a:rPr kumimoji="1"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地理和人文</a:t>
            </a:r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资料。</a:t>
            </a:r>
            <a:endParaRPr kumimoji="1"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黑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19</a:t>
            </a:r>
            <a:r>
              <a:rPr kumimoji="1"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世纪后期，英、法、德的非洲侵略计划。</a:t>
            </a:r>
          </a:p>
        </p:txBody>
      </p:sp>
      <p:grpSp>
        <p:nvGrpSpPr>
          <p:cNvPr id="8" name="组 9"/>
          <p:cNvGrpSpPr/>
          <p:nvPr/>
        </p:nvGrpSpPr>
        <p:grpSpPr>
          <a:xfrm>
            <a:off x="2623217" y="1055400"/>
            <a:ext cx="881581" cy="673152"/>
            <a:chOff x="2466557" y="1517453"/>
            <a:chExt cx="902811" cy="660751"/>
          </a:xfrm>
        </p:grpSpPr>
        <p:sp>
          <p:nvSpPr>
            <p:cNvPr id="30" name="椭圆 29"/>
            <p:cNvSpPr/>
            <p:nvPr/>
          </p:nvSpPr>
          <p:spPr>
            <a:xfrm>
              <a:off x="2825950" y="1994178"/>
              <a:ext cx="184026" cy="18402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1" name="文本框 8"/>
            <p:cNvSpPr txBox="1"/>
            <p:nvPr/>
          </p:nvSpPr>
          <p:spPr>
            <a:xfrm>
              <a:off x="2466557" y="1517453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开罗</a:t>
              </a:r>
            </a:p>
          </p:txBody>
        </p:sp>
      </p:grpSp>
      <p:grpSp>
        <p:nvGrpSpPr>
          <p:cNvPr id="9" name="组 10"/>
          <p:cNvGrpSpPr/>
          <p:nvPr/>
        </p:nvGrpSpPr>
        <p:grpSpPr>
          <a:xfrm>
            <a:off x="2044356" y="5125586"/>
            <a:ext cx="1232210" cy="626780"/>
            <a:chOff x="2339102" y="1994178"/>
            <a:chExt cx="1261884" cy="615233"/>
          </a:xfrm>
        </p:grpSpPr>
        <p:sp>
          <p:nvSpPr>
            <p:cNvPr id="28" name="椭圆 27"/>
            <p:cNvSpPr/>
            <p:nvPr/>
          </p:nvSpPr>
          <p:spPr>
            <a:xfrm>
              <a:off x="2825950" y="1994178"/>
              <a:ext cx="184026" cy="18402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9" name="文本框 12"/>
            <p:cNvSpPr txBox="1"/>
            <p:nvPr/>
          </p:nvSpPr>
          <p:spPr>
            <a:xfrm>
              <a:off x="2339102" y="2086191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80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开普敦</a:t>
              </a:r>
            </a:p>
          </p:txBody>
        </p:sp>
      </p:grpSp>
      <p:cxnSp>
        <p:nvCxnSpPr>
          <p:cNvPr id="10" name="直线连接符 14"/>
          <p:cNvCxnSpPr>
            <a:stCxn id="30" idx="4"/>
            <a:endCxn id="28" idx="0"/>
          </p:cNvCxnSpPr>
          <p:nvPr/>
        </p:nvCxnSpPr>
        <p:spPr>
          <a:xfrm flipH="1">
            <a:off x="2609605" y="1728552"/>
            <a:ext cx="454404" cy="339703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6"/>
          <p:cNvSpPr txBox="1"/>
          <p:nvPr/>
        </p:nvSpPr>
        <p:spPr>
          <a:xfrm rot="405375">
            <a:off x="2146623" y="3341984"/>
            <a:ext cx="581043" cy="1097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英</a:t>
            </a:r>
            <a:endParaRPr kumimoji="1" lang="en-US" altLang="zh-CN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kumimoji="1"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国</a:t>
            </a:r>
          </a:p>
        </p:txBody>
      </p:sp>
      <p:grpSp>
        <p:nvGrpSpPr>
          <p:cNvPr id="12" name="组 17"/>
          <p:cNvGrpSpPr/>
          <p:nvPr/>
        </p:nvGrpSpPr>
        <p:grpSpPr>
          <a:xfrm>
            <a:off x="52219" y="1808886"/>
            <a:ext cx="1232210" cy="709148"/>
            <a:chOff x="2719321" y="1482121"/>
            <a:chExt cx="1261884" cy="696083"/>
          </a:xfrm>
        </p:grpSpPr>
        <p:sp>
          <p:nvSpPr>
            <p:cNvPr id="26" name="椭圆 25"/>
            <p:cNvSpPr/>
            <p:nvPr/>
          </p:nvSpPr>
          <p:spPr>
            <a:xfrm>
              <a:off x="2825950" y="1994178"/>
              <a:ext cx="184026" cy="1840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7" name="文本框 19"/>
            <p:cNvSpPr txBox="1"/>
            <p:nvPr/>
          </p:nvSpPr>
          <p:spPr>
            <a:xfrm>
              <a:off x="2719321" y="1482121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800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佛得角</a:t>
              </a:r>
            </a:p>
          </p:txBody>
        </p:sp>
      </p:grpSp>
      <p:grpSp>
        <p:nvGrpSpPr>
          <p:cNvPr id="13" name="组 20"/>
          <p:cNvGrpSpPr/>
          <p:nvPr/>
        </p:nvGrpSpPr>
        <p:grpSpPr>
          <a:xfrm>
            <a:off x="3382153" y="2046416"/>
            <a:ext cx="1232210" cy="684478"/>
            <a:chOff x="2508392" y="1506336"/>
            <a:chExt cx="1261884" cy="671868"/>
          </a:xfrm>
        </p:grpSpPr>
        <p:sp>
          <p:nvSpPr>
            <p:cNvPr id="24" name="椭圆 23"/>
            <p:cNvSpPr/>
            <p:nvPr/>
          </p:nvSpPr>
          <p:spPr>
            <a:xfrm>
              <a:off x="2825950" y="1994178"/>
              <a:ext cx="184026" cy="1840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文本框 22"/>
            <p:cNvSpPr txBox="1"/>
            <p:nvPr/>
          </p:nvSpPr>
          <p:spPr>
            <a:xfrm>
              <a:off x="2508392" y="1506336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800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索马里</a:t>
              </a:r>
            </a:p>
          </p:txBody>
        </p:sp>
      </p:grpSp>
      <p:cxnSp>
        <p:nvCxnSpPr>
          <p:cNvPr id="14" name="直线连接符 23"/>
          <p:cNvCxnSpPr>
            <a:stCxn id="26" idx="6"/>
            <a:endCxn id="24" idx="2"/>
          </p:cNvCxnSpPr>
          <p:nvPr/>
        </p:nvCxnSpPr>
        <p:spPr>
          <a:xfrm>
            <a:off x="336040" y="2424294"/>
            <a:ext cx="3356203" cy="21286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27"/>
          <p:cNvSpPr txBox="1"/>
          <p:nvPr/>
        </p:nvSpPr>
        <p:spPr>
          <a:xfrm rot="202830">
            <a:off x="1631026" y="1668925"/>
            <a:ext cx="643114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法国</a:t>
            </a:r>
          </a:p>
        </p:txBody>
      </p:sp>
      <p:sp>
        <p:nvSpPr>
          <p:cNvPr id="16" name="矩形 15"/>
          <p:cNvSpPr/>
          <p:nvPr/>
        </p:nvSpPr>
        <p:spPr>
          <a:xfrm>
            <a:off x="248100" y="2819821"/>
            <a:ext cx="4178761" cy="298100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7" name="文本框 30"/>
          <p:cNvSpPr txBox="1"/>
          <p:nvPr/>
        </p:nvSpPr>
        <p:spPr>
          <a:xfrm>
            <a:off x="248100" y="3134893"/>
            <a:ext cx="706117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德国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077" y="3626264"/>
            <a:ext cx="4071704" cy="3130122"/>
          </a:xfrm>
          <a:prstGeom prst="rect">
            <a:avLst/>
          </a:prstGeom>
        </p:spPr>
      </p:pic>
      <p:sp>
        <p:nvSpPr>
          <p:cNvPr id="19" name="文本框 32"/>
          <p:cNvSpPr txBox="1"/>
          <p:nvPr/>
        </p:nvSpPr>
        <p:spPr>
          <a:xfrm>
            <a:off x="4993001" y="2303576"/>
            <a:ext cx="695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柏林会议（</a:t>
            </a:r>
            <a:r>
              <a:rPr kumimoji="1" lang="en-US" altLang="zh-CN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1884</a:t>
            </a:r>
            <a:r>
              <a:rPr kumimoji="1"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）后，列强瓜分非洲的速度大大加快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5" grpId="0" animBg="1"/>
      <p:bldP spid="16" grpId="0" animBg="1"/>
      <p:bldP spid="17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0" y="0"/>
            <a:ext cx="6776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</a:t>
            </a: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回顾三</a:t>
            </a:r>
            <a:r>
              <a:rPr kumimoji="1"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r>
              <a:rPr kumimoji="1"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亚洲</a:t>
            </a: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沦为殖民地半殖民地</a:t>
            </a:r>
          </a:p>
        </p:txBody>
      </p:sp>
      <p:sp>
        <p:nvSpPr>
          <p:cNvPr id="3" name="文本框 6"/>
          <p:cNvSpPr txBox="1"/>
          <p:nvPr/>
        </p:nvSpPr>
        <p:spPr>
          <a:xfrm>
            <a:off x="122097" y="595904"/>
            <a:ext cx="595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西方列强入侵</a:t>
            </a:r>
            <a:r>
              <a:rPr kumimoji="1"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亚洲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的两个阶段</a:t>
            </a:r>
          </a:p>
        </p:txBody>
      </p:sp>
      <p:sp>
        <p:nvSpPr>
          <p:cNvPr id="4" name="文本框 7"/>
          <p:cNvSpPr txBox="1"/>
          <p:nvPr/>
        </p:nvSpPr>
        <p:spPr>
          <a:xfrm>
            <a:off x="122097" y="1373845"/>
            <a:ext cx="310551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u="sng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kumimoji="1" lang="en-US" altLang="zh-CN" sz="3200" b="1" u="sng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kumimoji="1" lang="zh-CN" altLang="en-US" sz="3200" b="1" u="sng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）第一阶段：</a:t>
            </a:r>
            <a:endParaRPr kumimoji="1" lang="en-US" altLang="zh-CN" sz="32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2097" y="3494068"/>
            <a:ext cx="310551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kumimoji="1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kumimoji="1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）第二阶段：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3556" y="2146599"/>
            <a:ext cx="115248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16-17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世纪，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葡萄牙、西班牙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入侵，以建立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商站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（和殖民据点）、控制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商路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为主要特点。</a:t>
            </a:r>
            <a:endParaRPr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33556" y="4189738"/>
            <a:ext cx="11524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17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世纪开始，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荷兰、法国、英国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成为主角，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侵占土地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，加快亚洲的殖民地半殖民地化。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3885" r="2471"/>
          <a:stretch>
            <a:fillRect/>
          </a:stretch>
        </p:blipFill>
        <p:spPr>
          <a:xfrm>
            <a:off x="2456481" y="152448"/>
            <a:ext cx="6873499" cy="6553103"/>
          </a:xfrm>
          <a:prstGeom prst="rect">
            <a:avLst/>
          </a:prstGeom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8411" y="2546790"/>
            <a:ext cx="161828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文化交流媒介</a:t>
            </a:r>
          </a:p>
        </p:txBody>
      </p:sp>
      <p:sp>
        <p:nvSpPr>
          <p:cNvPr id="7" name="椭圆 6"/>
          <p:cNvSpPr/>
          <p:nvPr/>
        </p:nvSpPr>
        <p:spPr>
          <a:xfrm>
            <a:off x="3642102" y="167945"/>
            <a:ext cx="2789695" cy="7334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3642101" y="2546790"/>
            <a:ext cx="2588219" cy="7334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/>
          <p:cNvSpPr/>
          <p:nvPr/>
        </p:nvSpPr>
        <p:spPr>
          <a:xfrm>
            <a:off x="3642102" y="4548606"/>
            <a:ext cx="1875295" cy="7334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1689316" y="534690"/>
            <a:ext cx="1952785" cy="23788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1658319" y="2990880"/>
            <a:ext cx="201477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9" idx="2"/>
          </p:cNvCxnSpPr>
          <p:nvPr/>
        </p:nvCxnSpPr>
        <p:spPr>
          <a:xfrm flipH="1" flipV="1">
            <a:off x="1689316" y="3140868"/>
            <a:ext cx="1952786" cy="17744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4440263" y="969910"/>
            <a:ext cx="643183" cy="1638252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599119" y="3297799"/>
            <a:ext cx="534696" cy="1048598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517752" y="5396849"/>
            <a:ext cx="588941" cy="1258042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5106692" y="1716962"/>
            <a:ext cx="4874216" cy="187890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5083444" y="3710616"/>
            <a:ext cx="4897464" cy="9739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5517397" y="3865745"/>
            <a:ext cx="4463511" cy="109327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0013845" y="3446753"/>
            <a:ext cx="140065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时间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9329980" y="5700784"/>
            <a:ext cx="2991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文化形成、交流、扩张、融合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409406" y="5093622"/>
            <a:ext cx="130939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结果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 animBg="1"/>
      <p:bldP spid="18" grpId="0" animBg="1"/>
      <p:bldP spid="19" grpId="0" animBg="1"/>
      <p:bldP spid="29" grpId="0" animBg="1"/>
      <p:bldP spid="31" grpId="0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166400" y="259080"/>
          <a:ext cx="6700226" cy="633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877"/>
                <a:gridCol w="741693"/>
                <a:gridCol w="5321656"/>
              </a:tblGrid>
              <a:tr h="137160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区域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侵略国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概况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南亚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葡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世纪，葡萄牙在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等地建立商站。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世纪初，英国人来到印度，通过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，用强征巨额土地税、种植并走私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等手段，掠夺印度，成为了英国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/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</a:t>
                      </a:r>
                      <a:r>
                        <a:rPr lang="zh-CN" altLang="en-US" sz="2800" b="1" u="none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主要来源之一；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③英国利用印度各地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、等弱点，以印打印，或武力侵略，到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中后期，几乎控制全境。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145" y="2118956"/>
            <a:ext cx="5417902" cy="407985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58116" y="3428999"/>
            <a:ext cx="2100284" cy="1979558"/>
          </a:xfrm>
          <a:prstGeom prst="rect">
            <a:avLst/>
          </a:prstGeom>
          <a:solidFill>
            <a:srgbClr val="C00000">
              <a:alpha val="4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9" name="文本框 9"/>
          <p:cNvSpPr txBox="1"/>
          <p:nvPr/>
        </p:nvSpPr>
        <p:spPr>
          <a:xfrm>
            <a:off x="6802145" y="4823782"/>
            <a:ext cx="10054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南亚</a:t>
            </a:r>
          </a:p>
        </p:txBody>
      </p:sp>
      <p:sp>
        <p:nvSpPr>
          <p:cNvPr id="10" name="矩形 9"/>
          <p:cNvSpPr/>
          <p:nvPr/>
        </p:nvSpPr>
        <p:spPr>
          <a:xfrm>
            <a:off x="2525843" y="3041034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东印度公司</a:t>
            </a:r>
          </a:p>
        </p:txBody>
      </p:sp>
      <p:sp>
        <p:nvSpPr>
          <p:cNvPr id="11" name="矩形 10"/>
          <p:cNvSpPr/>
          <p:nvPr/>
        </p:nvSpPr>
        <p:spPr>
          <a:xfrm>
            <a:off x="5205008" y="352939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鸦片</a:t>
            </a:r>
          </a:p>
        </p:txBody>
      </p:sp>
      <p:sp>
        <p:nvSpPr>
          <p:cNvPr id="12" name="矩形 11"/>
          <p:cNvSpPr/>
          <p:nvPr/>
        </p:nvSpPr>
        <p:spPr>
          <a:xfrm>
            <a:off x="1611351" y="4389089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资本原始积累</a:t>
            </a:r>
          </a:p>
        </p:txBody>
      </p:sp>
      <p:sp>
        <p:nvSpPr>
          <p:cNvPr id="13" name="矩形 12"/>
          <p:cNvSpPr/>
          <p:nvPr/>
        </p:nvSpPr>
        <p:spPr>
          <a:xfrm>
            <a:off x="4761181" y="4792856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封建割据</a:t>
            </a:r>
          </a:p>
        </p:txBody>
      </p:sp>
      <p:sp>
        <p:nvSpPr>
          <p:cNvPr id="14" name="矩形 13"/>
          <p:cNvSpPr/>
          <p:nvPr/>
        </p:nvSpPr>
        <p:spPr>
          <a:xfrm>
            <a:off x="2023604" y="5675589"/>
            <a:ext cx="126829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</a:t>
            </a:r>
          </a:p>
        </p:txBody>
      </p:sp>
      <p:sp>
        <p:nvSpPr>
          <p:cNvPr id="15" name="矩形 14"/>
          <p:cNvSpPr/>
          <p:nvPr/>
        </p:nvSpPr>
        <p:spPr>
          <a:xfrm>
            <a:off x="4893480" y="174271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果阿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3309" y="78327"/>
          <a:ext cx="7388690" cy="6672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127"/>
                <a:gridCol w="702678"/>
                <a:gridCol w="6094885"/>
              </a:tblGrid>
              <a:tr h="15820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区域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侵略国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概况</a:t>
                      </a:r>
                    </a:p>
                  </a:txBody>
                  <a:tcPr anchor="ctr"/>
                </a:tc>
              </a:tr>
              <a:tr h="1104181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东南亚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世纪初入侵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，建立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______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殖民地，后占全境</a:t>
                      </a:r>
                    </a:p>
                  </a:txBody>
                  <a:tcPr anchor="ctr"/>
                </a:tc>
              </a:tr>
              <a:tr h="157000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葡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葡萄牙在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建立商站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②到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世纪末将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半岛大部分变成殖民地 </a:t>
                      </a:r>
                    </a:p>
                  </a:txBody>
                  <a:tcPr anchor="ctr"/>
                </a:tc>
              </a:tr>
              <a:tr h="75401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将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、柬埔寨、老挝殖民</a:t>
                      </a:r>
                    </a:p>
                  </a:txBody>
                  <a:tcPr anchor="ctr"/>
                </a:tc>
              </a:tr>
              <a:tr h="16625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西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altLang="zh-CN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世纪，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殖民菲律宾</a:t>
                      </a:r>
                      <a:endParaRPr lang="en-US" altLang="zh-CN" sz="2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/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zh-CN" altLang="en-US" sz="2800" b="1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世纪末，美国从</a:t>
                      </a:r>
                      <a:r>
                        <a:rPr lang="zh-CN" altLang="en-US" sz="2800" b="1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8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手里夺得菲律宾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94" y="2815097"/>
            <a:ext cx="4627706" cy="33996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550630" y="3798726"/>
            <a:ext cx="2529075" cy="2415977"/>
          </a:xfrm>
          <a:prstGeom prst="rect">
            <a:avLst/>
          </a:prstGeom>
          <a:solidFill>
            <a:srgbClr val="C00000">
              <a:alpha val="4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030337" y="616638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东南亚</a:t>
            </a:r>
          </a:p>
        </p:txBody>
      </p:sp>
      <p:sp>
        <p:nvSpPr>
          <p:cNvPr id="16" name="矩形 15"/>
          <p:cNvSpPr/>
          <p:nvPr/>
        </p:nvSpPr>
        <p:spPr>
          <a:xfrm>
            <a:off x="3716237" y="1704145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印度尼西亚</a:t>
            </a:r>
          </a:p>
        </p:txBody>
      </p:sp>
      <p:sp>
        <p:nvSpPr>
          <p:cNvPr id="17" name="矩形 16"/>
          <p:cNvSpPr/>
          <p:nvPr/>
        </p:nvSpPr>
        <p:spPr>
          <a:xfrm>
            <a:off x="1372134" y="209932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巴达维亚</a:t>
            </a:r>
          </a:p>
        </p:txBody>
      </p:sp>
      <p:sp>
        <p:nvSpPr>
          <p:cNvPr id="19" name="矩形 18"/>
          <p:cNvSpPr/>
          <p:nvPr/>
        </p:nvSpPr>
        <p:spPr>
          <a:xfrm>
            <a:off x="4510610" y="2781624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马六甲</a:t>
            </a:r>
          </a:p>
        </p:txBody>
      </p:sp>
      <p:sp>
        <p:nvSpPr>
          <p:cNvPr id="20" name="矩形 19"/>
          <p:cNvSpPr/>
          <p:nvPr/>
        </p:nvSpPr>
        <p:spPr>
          <a:xfrm>
            <a:off x="4059205" y="333224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缅甸</a:t>
            </a:r>
          </a:p>
        </p:txBody>
      </p:sp>
      <p:sp>
        <p:nvSpPr>
          <p:cNvPr id="21" name="矩形 20"/>
          <p:cNvSpPr/>
          <p:nvPr/>
        </p:nvSpPr>
        <p:spPr>
          <a:xfrm>
            <a:off x="5526666" y="330484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马来</a:t>
            </a:r>
          </a:p>
        </p:txBody>
      </p:sp>
      <p:sp>
        <p:nvSpPr>
          <p:cNvPr id="22" name="矩形 21"/>
          <p:cNvSpPr/>
          <p:nvPr/>
        </p:nvSpPr>
        <p:spPr>
          <a:xfrm>
            <a:off x="1982453" y="438750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越南</a:t>
            </a:r>
          </a:p>
        </p:txBody>
      </p:sp>
      <p:sp>
        <p:nvSpPr>
          <p:cNvPr id="23" name="矩形 22"/>
          <p:cNvSpPr/>
          <p:nvPr/>
        </p:nvSpPr>
        <p:spPr>
          <a:xfrm>
            <a:off x="3151361" y="515385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西班牙</a:t>
            </a:r>
          </a:p>
        </p:txBody>
      </p:sp>
      <p:sp>
        <p:nvSpPr>
          <p:cNvPr id="24" name="矩形 23"/>
          <p:cNvSpPr/>
          <p:nvPr/>
        </p:nvSpPr>
        <p:spPr>
          <a:xfrm>
            <a:off x="4856717" y="564316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西班牙</a:t>
            </a:r>
          </a:p>
        </p:txBody>
      </p:sp>
      <p:sp>
        <p:nvSpPr>
          <p:cNvPr id="25" name="矩形 24"/>
          <p:cNvSpPr/>
          <p:nvPr/>
        </p:nvSpPr>
        <p:spPr>
          <a:xfrm>
            <a:off x="1884339" y="5626210"/>
            <a:ext cx="546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endParaRPr lang="zh-CN" altLang="en-US" sz="28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13693" y="321648"/>
          <a:ext cx="6514911" cy="6214705"/>
        </p:xfrm>
        <a:graphic>
          <a:graphicData uri="http://schemas.openxmlformats.org/drawingml/2006/table">
            <a:tbl>
              <a:tblPr firstRow="1" bandRow="1"/>
              <a:tblGrid>
                <a:gridCol w="785381"/>
                <a:gridCol w="868476"/>
                <a:gridCol w="4861054"/>
              </a:tblGrid>
              <a:tr h="1713243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区域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侵略国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概况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50731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西亚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</a:t>
                      </a:r>
                      <a:endParaRPr lang="en-US" altLang="zh-CN" sz="32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</a:t>
                      </a:r>
                      <a:endParaRPr lang="en-US" altLang="zh-CN" sz="32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俄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r>
                        <a:rPr lang="en-US" altLang="zh-CN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</a:t>
                      </a:r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世纪末</a:t>
                      </a:r>
                      <a:r>
                        <a:rPr lang="en-US" altLang="zh-CN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</a:t>
                      </a:r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世纪初，英、法、俄等国纷纷在</a:t>
                      </a:r>
                      <a:r>
                        <a:rPr lang="en-US" altLang="zh-CN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_________</a:t>
                      </a:r>
                      <a:r>
                        <a:rPr lang="zh-CN" altLang="en-US" sz="320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扩大势力范围，将其半殖民地化。</a:t>
                      </a:r>
                      <a:endParaRPr lang="en-US" altLang="zh-CN" sz="32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5073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同时，俄、英也控制了</a:t>
                      </a:r>
                      <a:r>
                        <a:rPr lang="en-US" altLang="zh-CN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____</a:t>
                      </a:r>
                      <a:r>
                        <a:rPr lang="zh-CN" altLang="en-US" sz="3200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zh-CN" altLang="en-US" sz="32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的经济和内政，并在其北部和南部划分势力范围。</a:t>
                      </a:r>
                      <a:endParaRPr lang="en-US" altLang="zh-CN" sz="32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604" y="2522832"/>
            <a:ext cx="5463395" cy="40135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807905" y="2797613"/>
            <a:ext cx="1661453" cy="2171695"/>
          </a:xfrm>
          <a:prstGeom prst="rect">
            <a:avLst/>
          </a:prstGeom>
          <a:solidFill>
            <a:srgbClr val="C00000">
              <a:alpha val="4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1" name="文本框 9"/>
          <p:cNvSpPr txBox="1"/>
          <p:nvPr/>
        </p:nvSpPr>
        <p:spPr>
          <a:xfrm>
            <a:off x="6958850" y="496930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西亚</a:t>
            </a:r>
          </a:p>
        </p:txBody>
      </p:sp>
      <p:sp>
        <p:nvSpPr>
          <p:cNvPr id="12" name="矩形 11"/>
          <p:cNvSpPr/>
          <p:nvPr/>
        </p:nvSpPr>
        <p:spPr>
          <a:xfrm>
            <a:off x="2249889" y="3086110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奥斯曼帝国</a:t>
            </a:r>
          </a:p>
        </p:txBody>
      </p:sp>
      <p:sp>
        <p:nvSpPr>
          <p:cNvPr id="13" name="矩形 12"/>
          <p:cNvSpPr/>
          <p:nvPr/>
        </p:nvSpPr>
        <p:spPr>
          <a:xfrm>
            <a:off x="2366748" y="481123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伊朗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59199" y="24274"/>
          <a:ext cx="7238748" cy="6614160"/>
        </p:xfrm>
        <a:graphic>
          <a:graphicData uri="http://schemas.openxmlformats.org/drawingml/2006/table">
            <a:tbl>
              <a:tblPr firstRow="1" bandRow="1"/>
              <a:tblGrid>
                <a:gridCol w="872641"/>
                <a:gridCol w="689926"/>
                <a:gridCol w="5676181"/>
              </a:tblGrid>
              <a:tr h="37084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区域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侵略国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概况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7993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东亚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葡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荷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西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 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 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俄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德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日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altLang="zh-CN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世纪，葡萄牙在</a:t>
                      </a:r>
                      <a:r>
                        <a:rPr lang="zh-CN" altLang="en-US" sz="3200" b="0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建立商站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en-US" altLang="zh-CN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世纪，荷兰和西班牙分别占据</a:t>
                      </a:r>
                      <a:r>
                        <a:rPr lang="zh-CN" altLang="en-US" sz="3200" b="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的南部和北部。</a:t>
                      </a:r>
                      <a:r>
                        <a:rPr lang="en-US" altLang="zh-CN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1642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年，</a:t>
                      </a:r>
                      <a:r>
                        <a:rPr lang="zh-CN" altLang="en-US" sz="3200" b="0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赶走</a:t>
                      </a:r>
                      <a:r>
                        <a:rPr lang="zh-CN" altLang="en-US" sz="3200" b="0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3200" b="0" u="none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endParaRPr lang="en-US" altLang="zh-CN" sz="3200" b="0" u="none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③ </a:t>
                      </a:r>
                      <a:r>
                        <a:rPr lang="zh-CN" altLang="en-US" sz="3200" b="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后，中国逐步沦为半殖民地半封建社会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zh-CN" altLang="en-US" sz="3200" b="0" u="sng" baseline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后，朝鲜逐渐沦为日本殖民地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/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zh-CN" altLang="en-US" sz="3200" b="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zh-CN" altLang="en-US" sz="32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年，日本吞并朝鲜半岛</a:t>
                      </a:r>
                      <a:endParaRPr lang="en-US" altLang="zh-CN" sz="32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20" y="2986247"/>
            <a:ext cx="4894680" cy="35957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90990" y="3057635"/>
            <a:ext cx="3440346" cy="2230005"/>
          </a:xfrm>
          <a:prstGeom prst="rect">
            <a:avLst/>
          </a:prstGeom>
          <a:solidFill>
            <a:srgbClr val="C00000">
              <a:alpha val="30196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9" name="文本框 9"/>
          <p:cNvSpPr txBox="1"/>
          <p:nvPr/>
        </p:nvSpPr>
        <p:spPr>
          <a:xfrm>
            <a:off x="11023339" y="21143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东亚</a:t>
            </a:r>
          </a:p>
        </p:txBody>
      </p:sp>
      <p:sp>
        <p:nvSpPr>
          <p:cNvPr id="10" name="矩形 9"/>
          <p:cNvSpPr/>
          <p:nvPr/>
        </p:nvSpPr>
        <p:spPr>
          <a:xfrm>
            <a:off x="5477929" y="159113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澳门</a:t>
            </a:r>
          </a:p>
        </p:txBody>
      </p:sp>
      <p:sp>
        <p:nvSpPr>
          <p:cNvPr id="11" name="矩形 10"/>
          <p:cNvSpPr/>
          <p:nvPr/>
        </p:nvSpPr>
        <p:spPr>
          <a:xfrm>
            <a:off x="2468137" y="303307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台湾岛</a:t>
            </a:r>
          </a:p>
        </p:txBody>
      </p:sp>
      <p:sp>
        <p:nvSpPr>
          <p:cNvPr id="12" name="矩形 11"/>
          <p:cNvSpPr/>
          <p:nvPr/>
        </p:nvSpPr>
        <p:spPr>
          <a:xfrm>
            <a:off x="3424419" y="3518488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</a:t>
            </a:r>
          </a:p>
        </p:txBody>
      </p:sp>
      <p:sp>
        <p:nvSpPr>
          <p:cNvPr id="13" name="矩形 12"/>
          <p:cNvSpPr/>
          <p:nvPr/>
        </p:nvSpPr>
        <p:spPr>
          <a:xfrm>
            <a:off x="5273336" y="351848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西班牙</a:t>
            </a:r>
          </a:p>
        </p:txBody>
      </p:sp>
      <p:sp>
        <p:nvSpPr>
          <p:cNvPr id="14" name="矩形 13"/>
          <p:cNvSpPr/>
          <p:nvPr/>
        </p:nvSpPr>
        <p:spPr>
          <a:xfrm>
            <a:off x="2288601" y="403902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鸦片战争</a:t>
            </a:r>
          </a:p>
        </p:txBody>
      </p:sp>
      <p:sp>
        <p:nvSpPr>
          <p:cNvPr id="15" name="矩形 14"/>
          <p:cNvSpPr/>
          <p:nvPr/>
        </p:nvSpPr>
        <p:spPr>
          <a:xfrm>
            <a:off x="2204218" y="5128378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甲午战争</a:t>
            </a:r>
          </a:p>
        </p:txBody>
      </p:sp>
      <p:sp>
        <p:nvSpPr>
          <p:cNvPr id="16" name="矩形 15"/>
          <p:cNvSpPr/>
          <p:nvPr/>
        </p:nvSpPr>
        <p:spPr>
          <a:xfrm>
            <a:off x="2152365" y="605875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1910</a:t>
            </a:r>
            <a:endParaRPr lang="zh-CN" altLang="en-US" sz="28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1" y="164012"/>
            <a:ext cx="7860649" cy="351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1" y="3675612"/>
            <a:ext cx="7860649" cy="3182388"/>
          </a:xfrm>
          <a:prstGeom prst="rect">
            <a:avLst/>
          </a:prstGeom>
        </p:spPr>
      </p:pic>
      <p:sp>
        <p:nvSpPr>
          <p:cNvPr id="12" name="文本框 53"/>
          <p:cNvSpPr txBox="1"/>
          <p:nvPr/>
        </p:nvSpPr>
        <p:spPr>
          <a:xfrm>
            <a:off x="8199950" y="5042118"/>
            <a:ext cx="3864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到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世纪末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世纪初，亚、非、拉绝大多数地区已经沦为西方列强的殖民地或半殖民地。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059" y="672320"/>
            <a:ext cx="4076527" cy="44051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文本框 56"/>
          <p:cNvSpPr txBox="1"/>
          <p:nvPr/>
        </p:nvSpPr>
        <p:spPr>
          <a:xfrm>
            <a:off x="5303733" y="25989"/>
            <a:ext cx="676085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36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资本主义世界殖民体系最终形成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6198" y="70304"/>
            <a:ext cx="1203960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能够运用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史实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说出近代大洋洲人口的替代性变化，并分析其原因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355" y="1217295"/>
            <a:ext cx="2224405" cy="58229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①流放罪犯：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396" y="4365606"/>
            <a:ext cx="12141203" cy="1569658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①土著居民人口数量减少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（澳大利亚等地的土著居民人口数量减少）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②白人已成为当地的主要居民。（大量英国人及欧洲人来到澳大利亚和新西兰。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19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世纪中叶，白人已成为当地的主要居民）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099925" y="5998456"/>
            <a:ext cx="6323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欧洲文化成为当地文化的主流</a:t>
            </a:r>
          </a:p>
        </p:txBody>
      </p:sp>
      <p:sp>
        <p:nvSpPr>
          <p:cNvPr id="8" name="箭头: 右 7"/>
          <p:cNvSpPr/>
          <p:nvPr/>
        </p:nvSpPr>
        <p:spPr>
          <a:xfrm>
            <a:off x="768971" y="5691189"/>
            <a:ext cx="4109819" cy="1166811"/>
          </a:xfrm>
          <a:prstGeom prst="rightArrow">
            <a:avLst>
              <a:gd name="adj1" fmla="val 50000"/>
              <a:gd name="adj2" fmla="val 707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）对文化的影响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355" y="561598"/>
            <a:ext cx="7143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）英国的殖民活动：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（三个阶段）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6989" y="2224624"/>
            <a:ext cx="2361413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②建立牧场：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150" y="3195659"/>
            <a:ext cx="2317752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③开采金矿：</a:t>
            </a:r>
            <a:endParaRPr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2342515" y="3233744"/>
            <a:ext cx="9363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1851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年，在澳大利亚发现了金矿，采矿业迅速发展。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42515" y="1145995"/>
            <a:ext cx="86506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18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世纪中后期，英国人来到澳大利亚和新西兰。澳大利亚最初被作为英国流放罪犯的场所。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368077" y="2186491"/>
            <a:ext cx="95513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19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世纪，英国人开始在澳大利亚建立牧场。（背景：工业革命的开展，英国对原材料需求的增加）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-25404" y="3780831"/>
            <a:ext cx="4904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）英国殖民活动结果：</a:t>
            </a:r>
          </a:p>
        </p:txBody>
      </p:sp>
      <p:sp>
        <p:nvSpPr>
          <p:cNvPr id="9" name="对话气泡: 矩形 8"/>
          <p:cNvSpPr/>
          <p:nvPr/>
        </p:nvSpPr>
        <p:spPr>
          <a:xfrm>
            <a:off x="3636180" y="2096996"/>
            <a:ext cx="8483601" cy="1587724"/>
          </a:xfrm>
          <a:prstGeom prst="wedgeRectCallout">
            <a:avLst>
              <a:gd name="adj1" fmla="val -37399"/>
              <a:gd name="adj2" fmla="val 764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u="sng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 u="sng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分析：大洋洲人口结构改变的原因：</a:t>
            </a:r>
            <a:endParaRPr lang="en-US" altLang="zh-CN" sz="32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4455" y="2713990"/>
            <a:ext cx="77082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①工业革命的开展，英国对原材料需求的增加；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②英国的殖民活动。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7" grpId="0"/>
      <p:bldP spid="7" grpId="1"/>
      <p:bldP spid="8" grpId="0" animBg="1"/>
      <p:bldP spid="8" grpId="1" animBg="1"/>
      <p:bldP spid="11" grpId="0"/>
      <p:bldP spid="11" grpId="1"/>
      <p:bldP spid="13" grpId="0" animBg="1"/>
      <p:bldP spid="13" grpId="1" animBg="1"/>
      <p:bldP spid="17" grpId="0" animBg="1"/>
      <p:bldP spid="17" grpId="1" animBg="1"/>
      <p:bldP spid="19" grpId="0"/>
      <p:bldP spid="19" grpId="1"/>
      <p:bldP spid="14" grpId="0"/>
      <p:bldP spid="14" grpId="1"/>
      <p:bldP spid="15" grpId="0"/>
      <p:bldP spid="15" grpId="1"/>
      <p:bldP spid="18" grpId="0"/>
      <p:bldP spid="18" grpId="1"/>
      <p:bldP spid="9" grpId="0" animBg="1"/>
      <p:bldP spid="9" grpId="1" animBg="1"/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0503" y="45994"/>
            <a:ext cx="11995765" cy="52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能够运用相关材料，说明近代华工对美洲和大洋洲开发作出的重要贡献</a:t>
            </a:r>
            <a:endParaRPr lang="en-US" altLang="zh-CN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12"/>
          <p:cNvSpPr txBox="1"/>
          <p:nvPr/>
        </p:nvSpPr>
        <p:spPr>
          <a:xfrm>
            <a:off x="-17615" y="1200434"/>
            <a:ext cx="12192000" cy="867607"/>
          </a:xfrm>
          <a:prstGeom prst="rect">
            <a:avLst/>
          </a:prstGeom>
          <a:noFill/>
          <a:ln>
            <a:noFill/>
          </a:ln>
        </p:spPr>
        <p:txBody>
          <a:bodyPr wrap="square" lIns="91122" tIns="45560" rIns="91122" bIns="4556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①鸦片战争前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: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主要是自愿结伙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主动出洋谋生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大多分布在东南亚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人数较少。</a:t>
            </a:r>
          </a:p>
          <a:p>
            <a:pPr>
              <a:lnSpc>
                <a:spcPct val="9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②鸦片战争后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: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几乎全是被西方殖民者掳掠贩卖，分布在世界各地。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0" y="624486"/>
            <a:ext cx="5394960" cy="5231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（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1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）华工出国大概分为两个阶段：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1" y="2068041"/>
            <a:ext cx="11995767" cy="4707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椭圆 14"/>
          <p:cNvSpPr/>
          <p:nvPr/>
        </p:nvSpPr>
        <p:spPr>
          <a:xfrm>
            <a:off x="9560711" y="4920120"/>
            <a:ext cx="1598069" cy="1548117"/>
          </a:xfrm>
          <a:prstGeom prst="ellipse">
            <a:avLst/>
          </a:prstGeom>
          <a:noFill/>
          <a:ln w="1143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0" y="6288786"/>
            <a:ext cx="55981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相关背景</a:t>
            </a:r>
            <a:r>
              <a:rPr lang="en-US" altLang="zh-CN" sz="2400" b="1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: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选择性必须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3》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课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p40-42</a:t>
            </a:r>
            <a:endParaRPr lang="zh-CN" altLang="en-US" sz="2400" kern="1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464230" y="2120827"/>
            <a:ext cx="2554809" cy="4347410"/>
          </a:xfrm>
          <a:prstGeom prst="ellipse">
            <a:avLst/>
          </a:prstGeom>
          <a:noFill/>
          <a:ln w="1143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标注 2"/>
          <p:cNvSpPr/>
          <p:nvPr/>
        </p:nvSpPr>
        <p:spPr>
          <a:xfrm>
            <a:off x="80500" y="3750590"/>
            <a:ext cx="2073763" cy="2371242"/>
          </a:xfrm>
          <a:prstGeom prst="wedgeRectCallout">
            <a:avLst>
              <a:gd name="adj1" fmla="val 80591"/>
              <a:gd name="adj2" fmla="val 38233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4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开发</a:t>
            </a:r>
            <a:r>
              <a:rPr lang="zh-CN" altLang="en-US" sz="24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美洲：</a:t>
            </a:r>
            <a:endParaRPr lang="en-US" altLang="zh-CN" sz="2400" b="1" u="sng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华工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是加利福尼亚金矿和中央太平洋铁路工地等场所的主要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劳动力。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6685915" y="3553460"/>
            <a:ext cx="2661285" cy="2279015"/>
          </a:xfrm>
          <a:prstGeom prst="wedgeRectCallout">
            <a:avLst>
              <a:gd name="adj1" fmla="val 69947"/>
              <a:gd name="adj2" fmla="val 18960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4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开发大洋洲</a:t>
            </a:r>
            <a:r>
              <a:rPr lang="zh-CN" altLang="en-US" sz="24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2400" b="1" u="sng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19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世纪中叶，大量华人来到澳大利亚开采金矿。到</a:t>
            </a:r>
            <a:r>
              <a: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1858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年，华工人数已超过</a:t>
            </a:r>
            <a:r>
              <a: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万。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5" grpId="0" animBg="1"/>
      <p:bldP spid="19" grpId="0" animBg="1"/>
      <p:bldP spid="13" grpId="0" animBg="1"/>
      <p:bldP spid="3" grpId="0" animBg="1"/>
      <p:bldP spid="1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30287" y="2939021"/>
            <a:ext cx="241865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①英美等国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70532"/>
            <a:ext cx="4443412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）华工出现的原因：</a:t>
            </a:r>
            <a:endParaRPr kumimoji="0" lang="en-US" altLang="zh-CN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对话气泡: 矩形 4"/>
          <p:cNvSpPr/>
          <p:nvPr/>
        </p:nvSpPr>
        <p:spPr>
          <a:xfrm>
            <a:off x="50317" y="632943"/>
            <a:ext cx="12151746" cy="2073242"/>
          </a:xfrm>
          <a:prstGeom prst="wedgeRectCallout">
            <a:avLst>
              <a:gd name="adj1" fmla="val 3191"/>
              <a:gd name="adj2" fmla="val 6423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u="sng" noProof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·</a:t>
            </a:r>
            <a:r>
              <a:rPr lang="zh-CN" altLang="en-US" sz="3200" b="1" u="sng" noProof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思考：</a:t>
            </a:r>
            <a:r>
              <a:rPr kumimoji="0" lang="en-US" altLang="zh-CN" sz="3200" b="1" i="0" u="sng" strike="noStrike" kern="1200" cap="none" spc="0" normalizeH="0" baseline="0" noProof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19</a:t>
            </a:r>
            <a:r>
              <a:rPr kumimoji="0" lang="zh-CN" altLang="en-US" sz="3200" b="1" i="0" u="sng" strike="noStrike" kern="1200" cap="none" spc="0" normalizeH="0" baseline="0" noProof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世纪初英美国家废除三角贸易的原因？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①工业革命后商品输出成为英美对外侵略的主要目的和手段。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②黑奴贸易妨碍自由劳动力和市场扩大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与自由主义经济思想不符。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③自由平等思想传播，谴责黑奴贸易。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048576"/>
            <a:ext cx="1930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②清政府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0287" y="4926176"/>
            <a:ext cx="2378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③穷苦百姓：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6132724"/>
            <a:ext cx="2499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④时代背景：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64377" y="2909491"/>
            <a:ext cx="95904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19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世纪初陆续颁布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禁止奴隶贸易的法令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，黑奴贸易受到限制，殖民者开始寻找新的廉价劳动力。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2210633" y="4168616"/>
            <a:ext cx="9991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1860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清政府在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北京条约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中允许列强在中国招募华工。</a:t>
            </a:r>
            <a:endParaRPr lang="zh-CN" altLang="en-US"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418658" y="4875206"/>
            <a:ext cx="96819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东南沿海的穷苦百姓，或因为生活所迫，或是被诱骗、绑架成为苦力。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272386" y="6098852"/>
            <a:ext cx="8202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世界市场形成与发展推动劳动力的自由流动。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5" grpId="1" animBg="1"/>
      <p:bldP spid="7" grpId="0"/>
      <p:bldP spid="7" grpId="1"/>
      <p:bldP spid="9" grpId="0"/>
      <p:bldP spid="9" grpId="1"/>
      <p:bldP spid="11" grpId="0"/>
      <p:bldP spid="11" grpId="1"/>
      <p:bldP spid="10" grpId="0"/>
      <p:bldP spid="10" grpId="1"/>
      <p:bldP spid="12" grpId="0"/>
      <p:bldP spid="12" grpId="1"/>
      <p:bldP spid="13" grpId="0"/>
      <p:bldP spid="13" grpId="1"/>
      <p:bldP spid="15" grpId="0"/>
      <p:bldP spid="1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503" y="45994"/>
            <a:ext cx="11995765" cy="52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能够运用相关材料，说明近代华工对美洲和大洋洲开发作出的重要贡献</a:t>
            </a:r>
            <a:endParaRPr lang="en-US" altLang="zh-CN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12"/>
          <p:cNvSpPr txBox="1"/>
          <p:nvPr/>
        </p:nvSpPr>
        <p:spPr>
          <a:xfrm>
            <a:off x="77996" y="1343487"/>
            <a:ext cx="2537614" cy="479808"/>
          </a:xfrm>
          <a:prstGeom prst="rect">
            <a:avLst/>
          </a:prstGeom>
          <a:noFill/>
          <a:ln>
            <a:noFill/>
          </a:ln>
        </p:spPr>
        <p:txBody>
          <a:bodyPr wrap="square" lIns="91122" tIns="45560" rIns="91122" bIns="4556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①鸦片战争前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:</a:t>
            </a:r>
            <a:endParaRPr lang="zh-CN" altLang="en-US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694072"/>
            <a:ext cx="5394960" cy="5231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（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1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）华工出国大概分为两个阶段：</a:t>
            </a:r>
          </a:p>
        </p:txBody>
      </p:sp>
      <p:sp>
        <p:nvSpPr>
          <p:cNvPr id="6" name="矩形 5"/>
          <p:cNvSpPr/>
          <p:nvPr/>
        </p:nvSpPr>
        <p:spPr>
          <a:xfrm>
            <a:off x="77996" y="3274542"/>
            <a:ext cx="2122944" cy="523218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①英美等国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996" y="2704407"/>
            <a:ext cx="381352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）华工出现的原因：</a:t>
            </a:r>
            <a:endParaRPr kumimoji="0" lang="en-US" altLang="zh-CN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996" y="1938449"/>
            <a:ext cx="253761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②鸦片战争后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华文中宋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37515" y="1949548"/>
            <a:ext cx="9056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几乎全是被西方殖民者掳掠贩卖，分布在世界各地。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437514" y="1318482"/>
            <a:ext cx="9524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主要是自愿结伙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主动出洋谋生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大多分布在东南亚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人数较少。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7995" y="4275562"/>
            <a:ext cx="1867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②清政府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: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994" y="4925035"/>
            <a:ext cx="2122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③穷苦百姓：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994" y="5856853"/>
            <a:ext cx="22541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④时代背景：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00939" y="3241997"/>
            <a:ext cx="8825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19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世纪初陆续颁布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禁止奴隶贸易的法令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，黑奴贸易受到限制，殖民者开始寻找新的廉价劳动力。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2200937" y="4196104"/>
            <a:ext cx="9524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1860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年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清政府在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北京条约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中允许列强在中国招募华工。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2200936" y="4857625"/>
            <a:ext cx="95241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东南沿海的穷苦百姓，或因为生活所迫，或是被诱骗、绑架成为苦力。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2266330" y="5875260"/>
            <a:ext cx="9524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世界市场形成与发展推动劳动力的自由流动。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10" grpId="0"/>
      <p:bldP spid="13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92015" y="54833"/>
          <a:ext cx="12007970" cy="68275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7322"/>
                <a:gridCol w="544510"/>
                <a:gridCol w="5275273"/>
                <a:gridCol w="5680865"/>
              </a:tblGrid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8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effectLst/>
                        </a:rPr>
                        <a:t>苦力贸易</a:t>
                      </a:r>
                      <a:endParaRPr lang="zh-CN" altLang="en-US" sz="24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effectLst/>
                        </a:rPr>
                        <a:t>黑奴贸易</a:t>
                      </a:r>
                      <a:endParaRPr lang="zh-CN" altLang="en-US" sz="24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0">
                <a:tc row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</a:t>
                      </a:r>
                      <a:endParaRPr lang="en-US" altLang="zh-CN" sz="28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同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zh-CN" altLang="en-US" sz="24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阶段</a:t>
                      </a:r>
                      <a:endParaRPr lang="zh-CN" altLang="en-US" sz="24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形式</a:t>
                      </a:r>
                      <a:endParaRPr lang="zh-CN" altLang="en-US" sz="24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规模</a:t>
                      </a:r>
                      <a:endParaRPr lang="zh-CN" altLang="en-US" sz="24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影响</a:t>
                      </a:r>
                      <a:endParaRPr lang="zh-CN" altLang="en-US" sz="2400" b="1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206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相</a:t>
                      </a:r>
                      <a:endParaRPr lang="en-US" altLang="zh-CN" sz="2800" b="1" dirty="0">
                        <a:solidFill>
                          <a:srgbClr val="00206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b="1" dirty="0">
                          <a:solidFill>
                            <a:srgbClr val="00206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同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/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400" b="1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121434" y="675345"/>
            <a:ext cx="45029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萌芽：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世纪初；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兴起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世纪末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19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世纪初；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猖獗期：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19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世纪三四十年代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67579" y="744296"/>
            <a:ext cx="61075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萌芽：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世纪初；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开始走向衰落：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世纪末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19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世纪初；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废除：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19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世纪三四十年代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34705" y="2263543"/>
            <a:ext cx="3989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签订契约，具有合法性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31658" y="2321543"/>
            <a:ext cx="4955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走私、掠夺，非法血腥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14267" y="3193168"/>
            <a:ext cx="3196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损失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1000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万劳动力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80233" y="3361491"/>
            <a:ext cx="2540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损失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2.1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亿人口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21434" y="4000273"/>
            <a:ext cx="4974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并未造成中国劳动力不足，没有给中国人口造成太大影响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55613" y="4269214"/>
            <a:ext cx="3989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给非洲造成灾难性影响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9537" y="4948370"/>
            <a:ext cx="115177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都是世界近代史上，西方国家对落后国家和地区的人口掠夺；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都被拐骗，被强迫出洋；都在贩运中和目的地遭受苦难；都用汗水推动了当地资本主义发展；都给无数家庭造成不幸；殖民者都获取高额利润；历史悠久，持续时间长。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-53835"/>
            <a:ext cx="52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一、人口迁徙、文化交融与认同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4488" y="521053"/>
            <a:ext cx="11923024" cy="1815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·</a:t>
            </a:r>
            <a:r>
              <a:rPr lang="zh-CN" altLang="en-US" sz="2800" dirty="0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课程标准：</a:t>
            </a:r>
            <a:endParaRPr lang="en-US" altLang="zh-CN" sz="2800" dirty="0">
              <a:solidFill>
                <a:srgbClr val="0000FF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了解各个历史阶段世界各地区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不同规模和</a:t>
            </a:r>
            <a:r>
              <a:rPr lang="zh-CN" altLang="en-US" sz="2800" b="1" u="sng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类型的人口迁徙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认识人口迁徙对人类文化变迁的影响。</a:t>
            </a: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认识在迁徙与融入当地社会过程中出现的文化认同问题。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34488" y="3004099"/>
            <a:ext cx="11923024" cy="385002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u="sng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u="sng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古代：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游牧民族的几次迁徙，对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区域文化的形成和转型产生重大影响。</a:t>
            </a:r>
            <a:endParaRPr lang="zh-CN" altLang="en-US" sz="3200" dirty="0">
              <a:effectLst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u="sng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u="sng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近代：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欧洲的殖民扩张，改变了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人口结构，造成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人口损失，驱动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的大量迁移。</a:t>
            </a:r>
            <a:endParaRPr lang="zh-CN" altLang="en-US" sz="3200" dirty="0">
              <a:effectLst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u="sng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b="1" u="sng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现代：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人口迁徙，主要动力来自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、</a:t>
            </a:r>
            <a:r>
              <a:rPr lang="en-US" altLang="zh-CN" sz="3200" b="1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_____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造就大量难民。难民的机遇与挑战：一般无基本的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，但受</a:t>
            </a:r>
            <a:r>
              <a:rPr lang="zh-CN" altLang="en-US" sz="3200" u="sng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的人道主义救助。</a:t>
            </a:r>
            <a:endParaRPr lang="zh-CN" altLang="en-US" sz="3200" dirty="0"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2408907"/>
            <a:ext cx="280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</a:rPr>
              <a:t>【</a:t>
            </a:r>
            <a:r>
              <a:rPr lang="zh-CN" altLang="en-US" sz="2800" b="1" dirty="0">
                <a:solidFill>
                  <a:srgbClr val="0000FF"/>
                </a:solidFill>
              </a:rPr>
              <a:t>主干知识回顾</a:t>
            </a:r>
            <a:r>
              <a:rPr lang="en-US" altLang="zh-CN" sz="2800" b="1" dirty="0">
                <a:solidFill>
                  <a:srgbClr val="0000FF"/>
                </a:solidFill>
              </a:rPr>
              <a:t>】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95517" y="3004099"/>
            <a:ext cx="198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亚欧大陆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47113" y="3993662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191769" y="3931471"/>
            <a:ext cx="1551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大洋洲</a:t>
            </a:r>
            <a:endParaRPr lang="zh-CN" altLang="en-US" sz="32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90320" y="4578437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457523" y="4578437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亚洲劳工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265616" y="5055682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经济全球化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924801" y="5088094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战争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0572006" y="5040102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灾难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34905" y="5611017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经济因素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34905" y="6163357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国民权利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020633" y="6152775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国际社会</a:t>
            </a:r>
          </a:p>
        </p:txBody>
      </p:sp>
      <p:sp>
        <p:nvSpPr>
          <p:cNvPr id="27" name="椭圆 26"/>
          <p:cNvSpPr/>
          <p:nvPr/>
        </p:nvSpPr>
        <p:spPr>
          <a:xfrm>
            <a:off x="1718103" y="2932127"/>
            <a:ext cx="1832553" cy="74494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2961949" y="3993662"/>
            <a:ext cx="1832553" cy="74494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对话气泡: 矩形 28"/>
          <p:cNvSpPr/>
          <p:nvPr/>
        </p:nvSpPr>
        <p:spPr>
          <a:xfrm>
            <a:off x="3774114" y="76652"/>
            <a:ext cx="8311144" cy="3671606"/>
          </a:xfrm>
          <a:prstGeom prst="wedgeRectCallout">
            <a:avLst>
              <a:gd name="adj1" fmla="val -55588"/>
              <a:gd name="adj2" fmla="val 3425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>
              <a:spcAft>
                <a:spcPts val="0"/>
              </a:spcAft>
            </a:pP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800" b="1" kern="1200" spc="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影响不同时期人口迁徙的因素：</a:t>
            </a:r>
            <a:endParaRPr lang="zh-CN" altLang="en-US" sz="2800" dirty="0">
              <a:solidFill>
                <a:srgbClr val="FFFF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>
              <a:spcAft>
                <a:spcPts val="0"/>
              </a:spcAft>
            </a:pP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①</a:t>
            </a:r>
            <a:r>
              <a:rPr lang="zh-CN" altLang="en-US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自然环境因素</a:t>
            </a: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:</a:t>
            </a:r>
          </a:p>
          <a:p>
            <a:pPr marL="0" marR="0" indent="0">
              <a:spcAft>
                <a:spcPts val="0"/>
              </a:spcAft>
            </a:pPr>
            <a:endParaRPr lang="en-US" altLang="zh-CN" sz="2800" b="1" u="sng" kern="1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>
              <a:spcAft>
                <a:spcPts val="0"/>
              </a:spcAft>
            </a:pP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②</a:t>
            </a:r>
            <a:r>
              <a:rPr lang="zh-CN" altLang="en-US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社会经济因素</a:t>
            </a: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:</a:t>
            </a:r>
          </a:p>
          <a:p>
            <a:pPr marL="0" marR="0" indent="0">
              <a:spcAft>
                <a:spcPts val="0"/>
              </a:spcAft>
            </a:pPr>
            <a:endParaRPr lang="zh-CN" altLang="en-US" sz="2800" b="1" dirty="0">
              <a:solidFill>
                <a:srgbClr val="FFFF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indent="0">
              <a:spcAft>
                <a:spcPts val="0"/>
              </a:spcAft>
            </a:pP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③</a:t>
            </a:r>
            <a:r>
              <a:rPr lang="zh-CN" altLang="en-US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政治因素</a:t>
            </a: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:</a:t>
            </a:r>
          </a:p>
          <a:p>
            <a:pPr marL="0" marR="0" indent="0">
              <a:spcAft>
                <a:spcPts val="0"/>
              </a:spcAft>
            </a:pPr>
            <a:endParaRPr lang="zh-CN" altLang="en-US" sz="2800" b="1" dirty="0">
              <a:solidFill>
                <a:srgbClr val="FFFF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indent="0">
              <a:spcAft>
                <a:spcPts val="0"/>
              </a:spcAft>
            </a:pP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④</a:t>
            </a:r>
            <a:r>
              <a:rPr lang="zh-CN" altLang="en-US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文化等</a:t>
            </a:r>
            <a:r>
              <a:rPr lang="en-US" altLang="zh-CN" sz="2800" b="1" u="sng" kern="100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:</a:t>
            </a:r>
            <a:endParaRPr lang="zh-CN" altLang="en-US" sz="2800" b="1" dirty="0">
              <a:solidFill>
                <a:srgbClr val="FFFF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022697" y="609222"/>
            <a:ext cx="7813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                           气候、地形、淡水、土壤、自然资源是影响人口迁徙的重要因素、自然灾害等。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378546" y="1470862"/>
            <a:ext cx="5547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财富、城市、交通、婚姻和家庭、经济政策等。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003438" y="2354798"/>
            <a:ext cx="8081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                    国家政策、政局变动、国际格局、阶级矛盾、统治者的影响、战争等。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413432" y="3194410"/>
            <a:ext cx="4388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科技、文艺、教育状况等。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6" grpId="0"/>
      <p:bldP spid="8" grpId="0"/>
      <p:bldP spid="9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1" grpId="0"/>
      <p:bldP spid="33" grpId="0"/>
      <p:bldP spid="35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474" y="5523035"/>
            <a:ext cx="10538972" cy="1384993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①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对美国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低廉的华工加速美国资本的积累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促进了美国西部的开发。</a:t>
            </a:r>
          </a:p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②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促进美洲和大洋洲的经济文化发展。</a:t>
            </a:r>
          </a:p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③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在世界各地保留和传播着中华文化。</a:t>
            </a:r>
          </a:p>
        </p:txBody>
      </p:sp>
      <p:sp>
        <p:nvSpPr>
          <p:cNvPr id="3" name="矩形 2"/>
          <p:cNvSpPr/>
          <p:nvPr/>
        </p:nvSpPr>
        <p:spPr>
          <a:xfrm>
            <a:off x="80503" y="45994"/>
            <a:ext cx="11995765" cy="52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能够运用相关材料，说明近代华工对美洲和大洋洲开发作出的重要贡献</a:t>
            </a:r>
            <a:endParaRPr lang="en-US" altLang="zh-CN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12"/>
          <p:cNvSpPr txBox="1"/>
          <p:nvPr/>
        </p:nvSpPr>
        <p:spPr>
          <a:xfrm>
            <a:off x="77996" y="1202978"/>
            <a:ext cx="12192000" cy="867607"/>
          </a:xfrm>
          <a:prstGeom prst="rect">
            <a:avLst/>
          </a:prstGeom>
          <a:noFill/>
          <a:ln>
            <a:noFill/>
          </a:ln>
        </p:spPr>
        <p:txBody>
          <a:bodyPr wrap="square" lIns="91122" tIns="45560" rIns="91122" bIns="4556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①鸦片战争前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: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主要是自愿结伙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主动出洋谋生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大多分布在东南亚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,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人数较少。</a:t>
            </a:r>
          </a:p>
          <a:p>
            <a:pPr>
              <a:lnSpc>
                <a:spcPct val="9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②鸦片战争后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: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几乎全是被西方殖民者掳掠贩卖，分布在世界各地。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624486"/>
            <a:ext cx="5394960" cy="5231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（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1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）华工出国大概分为两个阶段：</a:t>
            </a:r>
          </a:p>
        </p:txBody>
      </p:sp>
      <p:sp>
        <p:nvSpPr>
          <p:cNvPr id="6" name="矩形 5"/>
          <p:cNvSpPr/>
          <p:nvPr/>
        </p:nvSpPr>
        <p:spPr>
          <a:xfrm>
            <a:off x="99720" y="2457983"/>
            <a:ext cx="11763026" cy="2677654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①英美等国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19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世纪初陆续颁布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禁止奴隶贸易的法令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，黑奴贸易受到限制，殖民者开始寻找新的廉价劳动力。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②清政府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: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1860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清政府在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北京条约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中允许列强在中国招募华工。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③穷苦百姓：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东南沿海的穷苦百姓，或因为生活所迫，或是被诱骗、绑架成为苦力。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④时代背景：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世界市场形成与发展推动劳动力的自由流动。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996" y="1981853"/>
            <a:ext cx="381352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）华工出现的原因：</a:t>
            </a:r>
            <a:endParaRPr kumimoji="0" lang="en-US" altLang="zh-CN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996" y="5017797"/>
            <a:ext cx="3065001" cy="525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）华工的贡献：</a:t>
            </a:r>
            <a:endParaRPr kumimoji="0" lang="en-US" altLang="zh-CN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986801" y="1306578"/>
            <a:ext cx="739347" cy="374556"/>
          </a:xfrm>
          <a:prstGeom prst="rect">
            <a:avLst/>
          </a:prstGeom>
          <a:noFill/>
        </p:spPr>
        <p:txBody>
          <a:bodyPr wrap="square" lIns="86391" tIns="43195" rIns="86391" bIns="43195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5" b="1" dirty="0">
                <a:solidFill>
                  <a:prstClr val="white"/>
                </a:solidFill>
              </a:rPr>
              <a:t>地区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-40810" y="-323"/>
            <a:ext cx="12273619" cy="456566"/>
          </a:xfrm>
          <a:prstGeom prst="rect">
            <a:avLst/>
          </a:prstGeom>
          <a:noFill/>
        </p:spPr>
        <p:txBody>
          <a:bodyPr wrap="square" lIns="86391" tIns="43195" rIns="86391" bIns="43195" rtlCol="0" anchor="t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  <a:sym typeface="+mn-ea"/>
              </a:rPr>
              <a:t>【总结】</a:t>
            </a:r>
            <a:r>
              <a:rPr sz="2400" b="1" dirty="0" err="1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  <a:sym typeface="+mn-ea"/>
              </a:rPr>
              <a:t>根据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  <a:sym typeface="+mn-ea"/>
              </a:rPr>
              <a:t>表格，结合所学，谈谈你对近代人口跨地域转移特点及对文化的影响和认识。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3" y="0"/>
            <a:ext cx="11977947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7026" y="122489"/>
            <a:ext cx="7227846" cy="3534632"/>
          </a:xfrm>
          <a:prstGeom prst="rect">
            <a:avLst/>
          </a:prstGeom>
          <a:solidFill>
            <a:srgbClr val="002060"/>
          </a:solidFill>
        </p:spPr>
        <p:txBody>
          <a:bodyPr wrap="square" lIns="86691" tIns="43344" rIns="86691" bIns="43344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u="sng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特点：</a:t>
            </a:r>
            <a:endParaRPr lang="en-US" altLang="zh-CN" sz="32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①迁徙的人口数量不断增加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人口迁徙的范围不断扩大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③人口迁徙的时间长；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④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由人口密集地区迁徙到人口稀疏地区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⑤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由发达国家主导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⑥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自愿移民和强迫移民相结合。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07026" y="4135626"/>
            <a:ext cx="11957544" cy="2549747"/>
          </a:xfrm>
          <a:prstGeom prst="rect">
            <a:avLst/>
          </a:prstGeom>
          <a:solidFill>
            <a:srgbClr val="FFFFCC"/>
          </a:solidFill>
        </p:spPr>
        <p:txBody>
          <a:bodyPr wrap="square" lIns="86691" tIns="43344" rIns="86691" bIns="43344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影响：</a:t>
            </a:r>
            <a:endParaRPr lang="en-US" altLang="zh-CN" sz="3200" b="1" u="sng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❶人口的迁移改变了许多地区的人种和民族结构；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❷推进了世界的物质和人文交流，促进了不同民族和文化的交融。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❸ 加速了落后地区的开发；促进资本主义的发展；世界连成一个整体；给美洲印第安人和非洲黑人带来了灾难。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515835"/>
            <a:ext cx="1629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(1)</a:t>
            </a:r>
            <a:r>
              <a:rPr lang="zh-CN" altLang="en-US" sz="2800" b="1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原因</a:t>
            </a:r>
            <a:r>
              <a:rPr lang="zh-CN" altLang="en-US" sz="2800" b="1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800" b="1" dirty="0">
              <a:solidFill>
                <a:srgbClr val="0000FF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193676" y="2280459"/>
            <a:ext cx="172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66700" algn="ctr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2)</a:t>
            </a:r>
            <a:r>
              <a:rPr lang="zh-CN" altLang="en-US" sz="2800" b="1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形式</a:t>
            </a:r>
            <a:r>
              <a:rPr lang="zh-CN" altLang="en-US" sz="2800" b="1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zh-CN" altLang="en-US" sz="2800" dirty="0">
              <a:solidFill>
                <a:srgbClr val="0000FF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93676" y="3252268"/>
            <a:ext cx="172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(3)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地域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20818" y="4506696"/>
            <a:ext cx="129758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①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带有明显的侵略色彩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掠夺亚非劳动力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加剧了亚非地区的落后。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Courier New" panose="02070309020205020404" pitchFamily="49" charset="0"/>
            </a:endParaRPr>
          </a:p>
          <a:p>
            <a:pPr marL="0" marR="0" lvl="0" indent="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开发美洲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推动美国经济迅速发展和强大。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Courier New" panose="02070309020205020404" pitchFamily="49" charset="0"/>
            </a:endParaRPr>
          </a:p>
          <a:p>
            <a:pPr marL="0" marR="0" lvl="0" indent="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改变美洲的人口结构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形成新的族群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美国因此成为移民社会。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Courier New" panose="02070309020205020404" pitchFamily="49" charset="0"/>
            </a:endParaRPr>
          </a:p>
          <a:p>
            <a:pPr marL="0" marR="0" lvl="0" indent="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④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形成新的文化认同。发展欧洲文化主导、融合各种文化因素的新的美洲文化。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Courier New" panose="02070309020205020404" pitchFamily="49" charset="0"/>
            </a:endParaRPr>
          </a:p>
          <a:p>
            <a:pPr marL="0" marR="0" lvl="0" indent="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⑤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人口迁移导致新的民族国家诞生。如美国的建立。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-44819"/>
            <a:ext cx="855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总结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对世界近代史上跨地区人口转移的认识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——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69681" y="2326626"/>
            <a:ext cx="7569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①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自发移民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如英国大批清教徒逃亡北美。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西方国家进行殖民活动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如进行黑奴贸易。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33524" y="3326900"/>
            <a:ext cx="8604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由欧洲迁往北美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由非洲迁往美洲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由亚洲迁往美洲。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33525" y="535422"/>
            <a:ext cx="99472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①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新航路开辟后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殖民扩张兴起；工业化时代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，殖民扩张发展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为弥补美洲劳动力不足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殖民者进行罪恶的黑奴贸易。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近代交通运输的发展。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④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列强侵华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北京条约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获取特权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准许华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工出国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193676" y="3954189"/>
            <a:ext cx="172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(4)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ourier New" panose="02070309020205020404" pitchFamily="49" charset="0"/>
              </a:rPr>
              <a:t>影响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8" grpId="0"/>
      <p:bldP spid="12" grpId="0"/>
      <p:bldP spid="14" grpId="0"/>
      <p:bldP spid="16" grpId="0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39484" y="852406"/>
          <a:ext cx="11938862" cy="5733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1275"/>
                <a:gridCol w="2898183"/>
                <a:gridCol w="6979404"/>
              </a:tblGrid>
              <a:tr h="58437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/>
                        <a:t>移民特征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/>
                        <a:t>流向、特征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/>
                        <a:t>引发的文化认同</a:t>
                      </a:r>
                      <a:endParaRPr lang="zh-CN" altLang="en-US" sz="2800" b="1" dirty="0"/>
                    </a:p>
                  </a:txBody>
                  <a:tcPr/>
                </a:tc>
              </a:tr>
              <a:tr h="974354">
                <a:tc rowSpan="2"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欧洲殖民者和移民；</a:t>
                      </a:r>
                      <a:endParaRPr lang="en-US" altLang="zh-CN" sz="2800" b="1" dirty="0" smtClean="0"/>
                    </a:p>
                    <a:p>
                      <a:r>
                        <a:rPr lang="zh-CN" altLang="en-US" sz="2800" b="1" dirty="0" smtClean="0"/>
                        <a:t>非洲黑人奴隶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流向美洲；征服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欧洲文化主导、融合多种文化因素的新的美洲文化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90550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流向澳洲；征服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英文化主导，融合多种因素的新澳洲文化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9743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/>
                        <a:t>华工；华侨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美澳洲；东南亚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推动东南亚文化、美洲文化、澳洲等文化的发展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2294447">
                <a:tc gridSpan="3">
                  <a:txBody>
                    <a:bodyPr/>
                    <a:lstStyle/>
                    <a:p>
                      <a:r>
                        <a:rPr lang="zh-CN" altLang="en-US" sz="2800" b="1" u="sng" dirty="0" smtClean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总体特征：</a:t>
                      </a:r>
                      <a:endParaRPr lang="en-US" altLang="zh-CN" sz="2800" b="1" u="sng" dirty="0" smtClean="0">
                        <a:solidFill>
                          <a:srgbClr val="C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①从旧大路流向新大陆；</a:t>
                      </a:r>
                      <a:endParaRPr lang="en-US" altLang="zh-CN" sz="2800" b="1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②人口迁移以殖民扩张为主，黑奴贸易、移民为辅助；</a:t>
                      </a:r>
                      <a:endParaRPr lang="en-US" altLang="zh-CN" sz="2800" b="1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③工业革命后黑奴贸易废止，被华工等取代；</a:t>
                      </a:r>
                      <a:endParaRPr lang="en-US" altLang="zh-CN" sz="2800" b="1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④新大陆的文化被毁灭；形成新的欧洲主导的文化。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0" y="108488"/>
            <a:ext cx="598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近代的人口迁徙与文化认同表格</a:t>
            </a:r>
            <a:endParaRPr lang="zh-CN" altLang="en-US" sz="32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014" y="584775"/>
            <a:ext cx="262476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u="sng" dirty="0">
                <a:solidFill>
                  <a:srgbClr val="C00000"/>
                </a:solidFill>
              </a:rPr>
              <a:t>近代文化交流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596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一、人口迁徙、文化交融与认同</a:t>
            </a:r>
          </a:p>
        </p:txBody>
      </p:sp>
      <p:sp>
        <p:nvSpPr>
          <p:cNvPr id="11" name="矩形 10"/>
          <p:cNvSpPr/>
          <p:nvPr/>
        </p:nvSpPr>
        <p:spPr>
          <a:xfrm>
            <a:off x="112014" y="1538544"/>
            <a:ext cx="11967972" cy="378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·</a:t>
            </a:r>
            <a:r>
              <a:rPr lang="zh-CN" altLang="en-US" sz="32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学习要点</a:t>
            </a:r>
            <a:r>
              <a:rPr lang="en-US" altLang="zh-CN" sz="32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</a:t>
            </a:r>
            <a:r>
              <a:rPr lang="zh-CN" altLang="en-US" sz="32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： </a:t>
            </a:r>
            <a:r>
              <a:rPr lang="zh-CN" altLang="en-US" sz="3200" i="1" u="sng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现代社会的移民和多元文化</a:t>
            </a:r>
          </a:p>
          <a:p>
            <a:pPr defTabSz="913765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描述现代社会不同时期劳动力的全球流动情况；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913765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说出二战前后</a:t>
            </a:r>
            <a:r>
              <a:rPr lang="zh-CN" altLang="en-US" sz="3200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难民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的主要产生地区和生存状况；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913765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能够运用史实，描述</a:t>
            </a:r>
            <a:r>
              <a:rPr lang="zh-CN" altLang="en-US" sz="3200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美国、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新加坡等国具有典型移民社会特征的移民文化。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153" y="24836"/>
            <a:ext cx="11887200" cy="5847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描述现代社会不同时期劳动力的全球流动情况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71153" y="1105328"/>
          <a:ext cx="11996800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947"/>
                <a:gridCol w="5327862"/>
                <a:gridCol w="4796991"/>
              </a:tblGrid>
              <a:tr h="4974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    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流动方向</a:t>
                      </a:r>
                    </a:p>
                  </a:txBody>
                  <a:tcPr/>
                </a:tc>
              </a:tr>
              <a:tr h="806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二战后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3200" b="1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endParaRPr lang="zh-CN" altLang="en-US" sz="3200" b="1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103247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世纪七八十年代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3200" b="1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endParaRPr lang="en-US" altLang="zh-CN" sz="3200" b="1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103247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</a:t>
                      </a:r>
                      <a:r>
                        <a:rPr lang="zh-CN" altLang="en-US" sz="32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世纪九十年代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zh-CN" altLang="en-US" sz="3200" b="1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-238899" y="611455"/>
            <a:ext cx="2211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）表现：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3099" y="1647240"/>
            <a:ext cx="5236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西欧经济发展，缺少劳动力。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美国、大洋洲经济发展较快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972339" y="2771677"/>
            <a:ext cx="53534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中东石油工业发展、亚洲新兴国家独立，经济高速发展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24005" y="3807463"/>
            <a:ext cx="52950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东欧国家经济困难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出现危机；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西欧、北美经济发展迅速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252733" y="1692755"/>
            <a:ext cx="4742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南欧、北非、东南亚、拉美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西欧、北美、大洋洲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179633" y="2743326"/>
            <a:ext cx="6177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非洲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中东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；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亚非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日本及亚洲新兴国家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52733" y="4010753"/>
            <a:ext cx="3854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东欧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西欧、北美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7936" y="4884681"/>
            <a:ext cx="5616725" cy="187743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u="sng" dirty="0" smtClean="0">
                <a:solidFill>
                  <a:srgbClr val="C00000"/>
                </a:solidFill>
              </a:rPr>
              <a:t>·</a:t>
            </a:r>
            <a:r>
              <a:rPr lang="zh-CN" altLang="en-US" sz="3200" b="1" u="sng" dirty="0" smtClean="0">
                <a:solidFill>
                  <a:srgbClr val="C00000"/>
                </a:solidFill>
              </a:rPr>
              <a:t>归纳</a:t>
            </a:r>
            <a:r>
              <a:rPr lang="en-US" altLang="zh-CN" sz="3200" b="1" u="sng" dirty="0" smtClean="0">
                <a:solidFill>
                  <a:srgbClr val="C00000"/>
                </a:solidFill>
              </a:rPr>
              <a:t>1</a:t>
            </a:r>
            <a:r>
              <a:rPr lang="zh-CN" altLang="en-US" sz="3200" b="1" u="sng" dirty="0" smtClean="0">
                <a:solidFill>
                  <a:srgbClr val="C00000"/>
                </a:solidFill>
              </a:rPr>
              <a:t>：二战后欧洲移民特点：</a:t>
            </a:r>
            <a:endParaRPr lang="en-US" altLang="zh-CN" sz="3200" b="1" u="sng" dirty="0" smtClean="0">
              <a:solidFill>
                <a:srgbClr val="C00000"/>
              </a:solidFill>
            </a:endParaRPr>
          </a:p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①由输出地区转变为输入地区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②移民来源具有多元化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③经济因素是移民的主要因素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01443" y="4884681"/>
            <a:ext cx="6304365" cy="187743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lIns="91438" tIns="45719" rIns="91438" bIns="457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归纳</a:t>
            </a:r>
            <a:r>
              <a:rPr lang="en-US" altLang="zh-CN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：劳动力</a:t>
            </a:r>
            <a:r>
              <a:rPr lang="zh-CN" altLang="en-US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全球流动的原因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3200" b="1" u="sng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经济全球化加速发展，国际分工日益深化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生产的国际化大大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加强，全球劳动力市场结构改变，。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6" grpId="0"/>
      <p:bldP spid="28" grpId="0"/>
      <p:bldP spid="2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152" y="18044"/>
            <a:ext cx="11775425" cy="5847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描述现代社会不同时期劳动力的全球流动情况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742" y="524292"/>
            <a:ext cx="12120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）劳动力</a:t>
            </a:r>
            <a:r>
              <a:rPr lang="zh-CN" altLang="en-US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全球流动的原因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3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经济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全球化加速发展，国际分工日益深化，生产的国际化大大加强，全球劳动力市场结构</a:t>
            </a:r>
            <a:r>
              <a:rPr lang="zh-CN" altLang="en-US" sz="3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改变。</a:t>
            </a:r>
            <a:endParaRPr lang="en-US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8614" y="1562268"/>
            <a:ext cx="4005549" cy="5355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世纪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50—70</a:t>
            </a:r>
            <a:r>
              <a:rPr kumimoji="0" lang="zh-CN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年代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742" y="2668711"/>
            <a:ext cx="5224749" cy="5355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zh-CN" altLang="en-US" sz="32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②大约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</a:t>
            </a:r>
            <a:r>
              <a:rPr lang="en-US" altLang="zh-CN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世纪</a:t>
            </a:r>
            <a:r>
              <a:rPr lang="en-US" altLang="zh-CN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80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年代开始</a:t>
            </a:r>
            <a:endParaRPr lang="zh-CN" altLang="en-US" sz="32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8614" y="2086290"/>
            <a:ext cx="10798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大多数移民的工作是制造业部门的</a:t>
            </a:r>
            <a:r>
              <a:rPr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体力劳动和公共服务行业</a:t>
            </a:r>
            <a:r>
              <a:rPr lang="en-US" altLang="zh-CN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1152" y="3189619"/>
            <a:ext cx="1192656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·</a:t>
            </a:r>
            <a:r>
              <a:rPr lang="zh-CN" altLang="en-US" sz="32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原因：</a:t>
            </a:r>
            <a:endParaRPr lang="en-US" altLang="zh-CN" sz="3200" b="1" u="sng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</a:endParaRPr>
          </a:p>
          <a:p>
            <a:pPr lvl="0">
              <a:defRPr/>
            </a:pP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A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.</a:t>
            </a:r>
            <a:r>
              <a:rPr lang="zh-CN" altLang="en-US" sz="2800" b="1" dirty="0">
                <a:solidFill>
                  <a:prstClr val="black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新兴产业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的发展和发达国家的产业升级；</a:t>
            </a:r>
          </a:p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B.</a:t>
            </a:r>
            <a:r>
              <a:rPr lang="zh-CN" altLang="en-US" sz="2800" b="1" dirty="0">
                <a:solidFill>
                  <a:prstClr val="black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贸易、金融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等行业的就业机会增加；</a:t>
            </a:r>
          </a:p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C.企业对劳动力的</a:t>
            </a:r>
            <a:r>
              <a:rPr lang="zh-CN" altLang="en-US" sz="2800" b="1" dirty="0">
                <a:solidFill>
                  <a:prstClr val="black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受教育程度和专业素养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提出更高的要求。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1152" y="4980563"/>
            <a:ext cx="1195297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·</a:t>
            </a:r>
            <a:r>
              <a:rPr kumimoji="0" lang="zh-CN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特点</a:t>
            </a:r>
            <a:r>
              <a:rPr kumimoji="0" lang="en-US" altLang="zh-CN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:</a:t>
            </a:r>
          </a:p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A.全球劳动力流动的新趋势，在</a:t>
            </a:r>
            <a:r>
              <a:rPr lang="zh-CN" altLang="en-US" sz="2800" b="1" dirty="0">
                <a:solidFill>
                  <a:prstClr val="black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跨国公司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表现尤为明显。</a:t>
            </a:r>
          </a:p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B.发展中国家的</a:t>
            </a:r>
            <a:r>
              <a:rPr lang="zh-CN" altLang="en-US" sz="2800" b="1" dirty="0">
                <a:solidFill>
                  <a:prstClr val="black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留学生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在发达国家接受高等教育，留在发达国家工作。</a:t>
            </a:r>
          </a:p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C.“知识精英”在跨国公司的国际业务中发挥了重要作用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。</a:t>
            </a:r>
            <a:endParaRPr lang="zh-CN" altLang="en-US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861" b="2975"/>
          <a:stretch>
            <a:fillRect/>
          </a:stretch>
        </p:blipFill>
        <p:spPr>
          <a:xfrm>
            <a:off x="188068" y="0"/>
            <a:ext cx="11961780" cy="36726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9483" y="3711077"/>
            <a:ext cx="11888822" cy="310852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lIns="91426" tIns="45713" rIns="91426" bIns="4571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基本趋势：</a:t>
            </a:r>
            <a:endParaRPr lang="en-US" altLang="zh-CN" sz="2800" b="1" u="sng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867" y="4302373"/>
            <a:ext cx="149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①范围：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8064" y="4794013"/>
            <a:ext cx="149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②数量：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6135" y="5285653"/>
            <a:ext cx="149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③方向：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8064" y="5847333"/>
            <a:ext cx="2054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④人口结构：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8064" y="6296386"/>
            <a:ext cx="2434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⑤劳动力结构：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42537" y="4261190"/>
            <a:ext cx="3692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就近迁移和全球流动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742537" y="4742122"/>
            <a:ext cx="609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数量增多，占世界总人口比重低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1742537" y="5309553"/>
            <a:ext cx="609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分布不均衡，向发达国家和地区迁徙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2167203" y="5748210"/>
            <a:ext cx="9782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世界人口结构变化，发达国家人口上升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发展中国家人口下降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2622430" y="6234283"/>
            <a:ext cx="6124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迁移人口从劳工迁移到精英迁移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850" y="0"/>
            <a:ext cx="7674201" cy="52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说出二战前后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难民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的主要产生地区和生存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状况</a:t>
            </a:r>
            <a:endParaRPr lang="en-US" altLang="zh-CN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5848" y="546495"/>
            <a:ext cx="3042654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1.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难民出现的原因：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5848" y="1221237"/>
            <a:ext cx="128004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2.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分类：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2257590"/>
            <a:ext cx="117309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）二战前：主要产生于欧洲，如遭到纳粹德国迫害而流亡的犹太难民。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）二战后：主要产生于中东、非洲和印度支那等地区。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845" y="3721258"/>
            <a:ext cx="12029534" cy="22467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(1)1950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年，联合国成立难民署，专门协调处理难民问题。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(2)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1951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，联合国制定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关于难民地位的公约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，规定了救助难民的行动准则。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(3)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1966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，联合国制定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关于难民地位的议定书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4)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2000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，联大规定每年的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日为“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世界难民日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845" y="5968027"/>
            <a:ext cx="139640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5.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现状：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36650" y="412387"/>
            <a:ext cx="8855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战争和地区冲突、宗教或部族矛盾、自然灾害、经济恶化等原因造成的移民。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23911" y="1286189"/>
            <a:ext cx="6340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战争难民、经济难民、自然灾害难民等。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5848" y="1863539"/>
            <a:ext cx="229070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3.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产生的地区：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8209" y="3211697"/>
            <a:ext cx="203473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4.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保护措施：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59637" y="5903893"/>
            <a:ext cx="106277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国际社会在人道主义救助上做了很大努力，但没有改变难民逐年增加的趋势，救助难民任重道远。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9" grpId="0" animBg="1"/>
      <p:bldP spid="11" grpId="0" animBg="1"/>
      <p:bldP spid="13" grpId="0"/>
      <p:bldP spid="15" grpId="0"/>
      <p:bldP spid="17" grpId="0" animBg="1"/>
      <p:bldP spid="19" grpId="0" animBg="1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341" y="9715"/>
            <a:ext cx="12083187" cy="523162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能够运用史实，描述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美国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新加坡等国具有典型移民社会特征的移民文化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537" y="579043"/>
            <a:ext cx="1286310" cy="52322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背景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5341" y="2508614"/>
            <a:ext cx="11918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白人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驱逐、消灭印第安人，阻碍了印第安文化的正常发展，同时也吸收了非洲、亚洲、拉丁美洲等地的文化，形成以欧洲文化为主流的美国移民文化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4111" y="3997011"/>
            <a:ext cx="118794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①混血后代是美洲大陆的主要居民。</a:t>
            </a:r>
            <a:endParaRPr lang="en-US" altLang="zh-CN" sz="28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以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欧洲文化为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主流，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形成了</a:t>
            </a:r>
            <a:r>
              <a:rPr lang="zh-CN" altLang="en-US" sz="2800" b="1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以欧洲文化为主流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的美国移民文化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③文化具有多元性和多样性。</a:t>
            </a:r>
            <a:endParaRPr lang="en-US" altLang="zh-CN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algn="just"/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537" y="1020217"/>
            <a:ext cx="11375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①美国是一个典型的移民国家。</a:t>
            </a:r>
          </a:p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②在不同历史阶段，世界各地的移民来到北美，共同建设美利坚合众国。</a:t>
            </a:r>
          </a:p>
        </p:txBody>
      </p:sp>
      <p:sp>
        <p:nvSpPr>
          <p:cNvPr id="8" name="矩形 7"/>
          <p:cNvSpPr/>
          <p:nvPr/>
        </p:nvSpPr>
        <p:spPr>
          <a:xfrm>
            <a:off x="139685" y="1991229"/>
            <a:ext cx="1268296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形成</a:t>
            </a:r>
          </a:p>
        </p:txBody>
      </p:sp>
      <p:sp>
        <p:nvSpPr>
          <p:cNvPr id="10" name="矩形 9"/>
          <p:cNvSpPr/>
          <p:nvPr/>
        </p:nvSpPr>
        <p:spPr>
          <a:xfrm>
            <a:off x="85341" y="3441512"/>
            <a:ext cx="3793026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 algn="just"/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美洲移民文化的特征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5880167"/>
            <a:ext cx="11840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①给美国社会带来了创新的活力；</a:t>
            </a:r>
          </a:p>
          <a:p>
            <a:pPr lvl="0"/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②多元文化传统也使美国社会始终存在着不同民族间的文化认同问题。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341" y="5323310"/>
            <a:ext cx="1268296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</a:t>
            </a:r>
          </a:p>
        </p:txBody>
      </p:sp>
      <p:sp>
        <p:nvSpPr>
          <p:cNvPr id="16" name="椭圆形标注 15"/>
          <p:cNvSpPr/>
          <p:nvPr/>
        </p:nvSpPr>
        <p:spPr>
          <a:xfrm>
            <a:off x="7882503" y="404017"/>
            <a:ext cx="4340369" cy="2104037"/>
          </a:xfrm>
          <a:prstGeom prst="wedgeEllipseCallout">
            <a:avLst>
              <a:gd name="adj1" fmla="val -49774"/>
              <a:gd name="adj2" fmla="val 5333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“大熔炉”</a:t>
            </a:r>
            <a:r>
              <a:rPr lang="zh-CN" altLang="en-US" sz="28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2800" b="1" u="sng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/>
            <a:r>
              <a:rPr lang="zh-CN" altLang="en-US" sz="28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相互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交融、一体性</a:t>
            </a:r>
            <a:endParaRPr lang="en-US" altLang="zh-CN" sz="28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en-US" altLang="zh-CN" sz="2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“大拼盘”</a:t>
            </a:r>
            <a:r>
              <a:rPr lang="en-US" altLang="zh-CN" sz="28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lvl="0"/>
            <a:r>
              <a:rPr lang="zh-CN" altLang="en-US" sz="28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文化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并存、多元性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8" grpId="0" animBg="1"/>
      <p:bldP spid="10" grpId="0" animBg="1"/>
      <p:bldP spid="14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654227"/>
            <a:ext cx="262476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u="sng" dirty="0">
                <a:solidFill>
                  <a:srgbClr val="C00000"/>
                </a:solidFill>
              </a:rPr>
              <a:t>古代文化交流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596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一、人口迁徙、文化交融与认同</a:t>
            </a:r>
          </a:p>
        </p:txBody>
      </p:sp>
      <p:sp>
        <p:nvSpPr>
          <p:cNvPr id="11" name="矩形 10"/>
          <p:cNvSpPr/>
          <p:nvPr/>
        </p:nvSpPr>
        <p:spPr>
          <a:xfrm>
            <a:off x="91757" y="1659314"/>
            <a:ext cx="11923024" cy="35393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·</a:t>
            </a:r>
            <a:r>
              <a:rPr lang="zh-CN" altLang="en-US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学习要点</a:t>
            </a:r>
            <a:r>
              <a:rPr lang="en-US" altLang="zh-CN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</a:t>
            </a:r>
            <a:r>
              <a:rPr lang="zh-CN" altLang="en-US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：</a:t>
            </a:r>
            <a:r>
              <a:rPr lang="zh-CN" altLang="en-US" sz="3200" i="1" u="sng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古代人类 </a:t>
            </a:r>
            <a:r>
              <a:rPr lang="zh-CN" altLang="en-US" sz="32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的迁徙和区域文化的形成</a:t>
            </a:r>
            <a:endParaRPr lang="en-US" altLang="zh-CN" sz="32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运用历史地图说出</a:t>
            </a:r>
            <a:r>
              <a:rPr lang="zh-CN" altLang="en-US" sz="3200" b="1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印欧人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早期的迁徙路线，以及在此基础上形成的重要的新族群。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描述赫梯人、波斯人、古代希腊人、雅利安人对亚欧大陆各主要区域文化的形成和转型产生的重大影响。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描述公元前</a:t>
            </a: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世纪至公元</a:t>
            </a: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</a:t>
            </a:r>
            <a:r>
              <a:rPr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亚欧游牧民族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大迁徙的简要情况。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多角度阐释古代民族大迁徙对区域文化产生的重大影响。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341" y="9715"/>
            <a:ext cx="12083187" cy="58471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能够运用史实，描述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美国、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新加坡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等国具有典型移民社会特征的移民文化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" name="文本框 30"/>
          <p:cNvSpPr txBox="1"/>
          <p:nvPr/>
        </p:nvSpPr>
        <p:spPr>
          <a:xfrm>
            <a:off x="58268" y="5993863"/>
            <a:ext cx="1555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3200" b="1" dirty="0" smtClean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特点：</a:t>
            </a:r>
            <a:endParaRPr lang="zh-CN" altLang="en-US" sz="3200" b="1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340" y="727120"/>
            <a:ext cx="2564869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形成原因</a:t>
            </a:r>
            <a:r>
              <a:rPr lang="en-US" altLang="zh-CN" sz="3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5517" y="3522075"/>
            <a:ext cx="150495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表现：</a:t>
            </a:r>
            <a:endParaRPr lang="en-US" altLang="zh-CN" sz="3200" b="1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5517" y="1250340"/>
            <a:ext cx="11982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①新加坡是繁荣的贸易大港和国际化都市，从英国殖民地成为独立国家。</a:t>
            </a:r>
            <a:endParaRPr lang="en-US" altLang="zh-CN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②人口构成主要是来自中国南方各省的华裔移民，其次为本地的马来族，还有印度裔移民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8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latin typeface="+mn-ea"/>
              </a:rPr>
              <a:t>③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苏伊士运河的通航，缩短了东南亚与欧洲的航程。</a:t>
            </a:r>
          </a:p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马六甲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海运繁忙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新加坡成为繁荣的贸易大港和国际化都市。</a:t>
            </a:r>
          </a:p>
        </p:txBody>
      </p:sp>
      <p:sp>
        <p:nvSpPr>
          <p:cNvPr id="7" name="矩形 6"/>
          <p:cNvSpPr/>
          <p:nvPr/>
        </p:nvSpPr>
        <p:spPr>
          <a:xfrm>
            <a:off x="-23472" y="415301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①马来语、华语、英语和泰米尔语均为官方语言；</a:t>
            </a:r>
          </a:p>
          <a:p>
            <a:pPr lvl="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②各民族尊重彼此的宗教信仰和风俗习惯，各类宗教建筑形式各异；</a:t>
            </a:r>
          </a:p>
          <a:p>
            <a:pPr lvl="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③各民族的传统文化活动丰富多彩。</a:t>
            </a:r>
          </a:p>
        </p:txBody>
      </p:sp>
      <p:sp>
        <p:nvSpPr>
          <p:cNvPr id="8" name="矩形 7"/>
          <p:cNvSpPr/>
          <p:nvPr/>
        </p:nvSpPr>
        <p:spPr>
          <a:xfrm>
            <a:off x="1613394" y="5993863"/>
            <a:ext cx="8193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东西方文化和谐并存、多元共生、良性互融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" y="990835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国际移民在绝对数量上呈现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出较大增势，反映出当今世界劳动力的全球流动性依然强劲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国际移民的主要流向是西欧和北美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但流向更加多元化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。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Courier New" panose="02070309020205020404" pitchFamily="49" charset="0"/>
            </a:endParaRPr>
          </a:p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国际移民呈现出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精英迁移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的趋势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Courier New" panose="02070309020205020404" pitchFamily="49" charset="0"/>
            </a:endParaRPr>
          </a:p>
          <a:p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④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难民问题日益突出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成为全球移民治理的重大挑战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。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46841"/>
            <a:ext cx="7036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归纳总结</a:t>
            </a:r>
            <a:r>
              <a:rPr lang="en-US" altLang="zh-CN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现代社会的移民特点</a:t>
            </a:r>
            <a:r>
              <a:rPr lang="zh-CN" altLang="en-US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、影响</a:t>
            </a:r>
            <a:endParaRPr lang="zh-CN" altLang="en-US" sz="3200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3396768"/>
            <a:ext cx="1503336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影响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zh-CN" altLang="en-US" sz="3200" b="1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3914478"/>
            <a:ext cx="121920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有利于促进世界各民族的相互了解，加强国际对话与合作</a:t>
            </a:r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对民族国家管理控制其领土事务的权威和能力提出了挑战</a:t>
            </a:r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形成多元文化及多重认同，对民族国家的社会及政治稳定造成危害。大量移民的移入带来不同的文化，使移入国民族的同质性和共同的价值观遭到挑战</a:t>
            </a:r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④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加剧了政治经济发展的不平衡。在当代，国际移民的一个重要的新趋势就是高技术移民的增加。大量的优秀人才从欠发达国家和地区流向发达国家和地区，加大了二者间的差距</a:t>
            </a:r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⑤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国际移民造成国际关系的紧张。如难民问题、非法移民问题和跨国移民犯罪问题。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499963"/>
            <a:ext cx="1503336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特点：</a:t>
            </a:r>
            <a:endParaRPr lang="en-US" altLang="zh-CN" sz="3200" b="1" u="sng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23986" y="805911"/>
          <a:ext cx="11980190" cy="5756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1134"/>
                <a:gridCol w="4213399"/>
                <a:gridCol w="5735657"/>
              </a:tblGrid>
              <a:tr h="3254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移民特征</a:t>
                      </a:r>
                      <a:endParaRPr lang="zh-CN" altLang="en-US" sz="28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流向、特征</a:t>
                      </a:r>
                      <a:endParaRPr lang="zh-CN" altLang="en-US" sz="28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引发的文化认同</a:t>
                      </a:r>
                      <a:endParaRPr lang="zh-CN" altLang="en-US" sz="28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</a:tr>
              <a:tr h="102895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sz="2800" b="1" dirty="0" smtClean="0"/>
                        <a:t>主动移民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流向发达国家或产油国等；</a:t>
                      </a:r>
                      <a:endParaRPr lang="en-US" altLang="zh-CN" sz="2800" b="1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蓝领为主转向白领为主（精英流动）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美国形成以欧洲文化为主流的移民文化；花园城市新加坡多元文化和谐共处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102895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sz="2800" b="1" dirty="0" smtClean="0"/>
                        <a:t>难民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2800" b="1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战争贫困灾难等产生难民；来源于二战前德国、现中东、非洲、东南亚等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挑战：没有基本的国民权利；</a:t>
                      </a:r>
                      <a:endParaRPr lang="en-US" altLang="zh-CN" sz="2800" b="1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机遇：联合国难民署</a:t>
                      </a:r>
                      <a:r>
                        <a:rPr lang="en-US" altLang="zh-CN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1951</a:t>
                      </a:r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年公约及扩大公约适用范围；联合国大会决定“世界难民日”；</a:t>
                      </a:r>
                      <a:endParaRPr lang="en-US" altLang="zh-CN" sz="2800" b="1" dirty="0" smtClean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r>
                        <a:rPr lang="zh-CN" altLang="en-US" sz="28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虽国际社会人道救助，但难民逐年增加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1215066">
                <a:tc gridSpan="3"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总体特征：</a:t>
                      </a:r>
                      <a:endParaRPr lang="zh-CN" altLang="en-US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004448" y="5423683"/>
            <a:ext cx="989825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从发展中国家流向发达国家；以白领（精英）流动为主；难民不断增加，影响世界稳定。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3986" y="0"/>
            <a:ext cx="5734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现代的人口迁徙与文化认同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1441" t="1805" r="5327" b="2634"/>
          <a:stretch>
            <a:fillRect/>
          </a:stretch>
        </p:blipFill>
        <p:spPr>
          <a:xfrm>
            <a:off x="88105" y="1000125"/>
            <a:ext cx="12015790" cy="5807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88105" y="50480"/>
            <a:ext cx="12015790" cy="8924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学习要点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：古代人类的迁徙和区域文化的形成</a:t>
            </a:r>
            <a:endParaRPr lang="en-US" altLang="zh-CN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913765"/>
            <a:r>
              <a:rPr lang="en-US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运用历史地图说出印欧人早期的迁徙路线，以及在此基础上形成的重要的新族群</a:t>
            </a:r>
            <a:endParaRPr lang="en-US" altLang="zh-CN" sz="2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对话气泡: 矩形 6"/>
          <p:cNvSpPr/>
          <p:nvPr/>
        </p:nvSpPr>
        <p:spPr>
          <a:xfrm>
            <a:off x="7221277" y="193050"/>
            <a:ext cx="4882618" cy="6385549"/>
          </a:xfrm>
          <a:prstGeom prst="wedgeRectCallout">
            <a:avLst>
              <a:gd name="adj1" fmla="val -70946"/>
              <a:gd name="adj2" fmla="val -107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【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印欧人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】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u="sng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1.</a:t>
            </a:r>
            <a:r>
              <a:rPr lang="zh-CN" altLang="en-US" sz="2800" b="1" u="sng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地域：</a:t>
            </a:r>
            <a:endParaRPr lang="en-US" altLang="zh-CN" sz="2800" b="1" u="sng" dirty="0">
              <a:solidFill>
                <a:srgbClr val="FFFF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8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8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8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2.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迁徙原因：</a:t>
            </a:r>
            <a:endParaRPr lang="en-US" altLang="zh-CN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endParaRPr lang="en-US" altLang="zh-CN" sz="2800" b="1" u="sng" dirty="0">
              <a:solidFill>
                <a:srgbClr val="FFFF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FFFF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u="sng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u="sng" dirty="0"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优势：</a:t>
            </a:r>
            <a:endParaRPr lang="en-US" altLang="zh-CN" sz="2800" b="1" u="sng" dirty="0">
              <a:solidFill>
                <a:srgbClr val="FFFF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u="sng" dirty="0">
              <a:solidFill>
                <a:srgbClr val="FFFF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25389" y="1000125"/>
            <a:ext cx="46743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               大约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6000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年以前，生活在今乌克兰东部和俄罗斯南部的乌克兰平原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或称东欧平原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上的原始民族。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09382" y="3161398"/>
            <a:ext cx="48826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①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没有掌握农业种植技术，靠捕猎为生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食物匮乏和来源的不固定性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③游牧民族本性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④富庶的农耕文明吸引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54925" y="5630790"/>
            <a:ext cx="6140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①交通工具：轮式车和马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②武力：制造马拉战车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1441" t="1805" r="5327" b="2634"/>
          <a:stretch>
            <a:fillRect/>
          </a:stretch>
        </p:blipFill>
        <p:spPr>
          <a:xfrm>
            <a:off x="88105" y="1012907"/>
            <a:ext cx="12015790" cy="5864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88105" y="50480"/>
            <a:ext cx="12015790" cy="1384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学习要点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：古代人类的迁徙和区域文化的形成</a:t>
            </a:r>
            <a:endParaRPr lang="en-US" altLang="zh-CN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913765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运用历史地图说出印欧人早期的迁徙路线，以及在此基础上形成的重要的新族群</a:t>
            </a:r>
            <a:endParaRPr lang="en-US" altLang="zh-CN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对话气泡: 矩形 5"/>
          <p:cNvSpPr/>
          <p:nvPr/>
        </p:nvSpPr>
        <p:spPr>
          <a:xfrm>
            <a:off x="88104" y="5248190"/>
            <a:ext cx="3937796" cy="1609810"/>
          </a:xfrm>
          <a:prstGeom prst="wedgeRectCallout">
            <a:avLst>
              <a:gd name="adj1" fmla="val 42917"/>
              <a:gd name="adj2" fmla="val -135100"/>
            </a:avLst>
          </a:prstGeom>
          <a:solidFill>
            <a:schemeClr val="tx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①向西：公元前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2000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年，进入巴尔干半岛，演变成后世的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希腊人</a:t>
            </a:r>
          </a:p>
        </p:txBody>
      </p:sp>
      <p:sp>
        <p:nvSpPr>
          <p:cNvPr id="8" name="对话气泡: 矩形 7"/>
          <p:cNvSpPr/>
          <p:nvPr/>
        </p:nvSpPr>
        <p:spPr>
          <a:xfrm>
            <a:off x="4159418" y="5261499"/>
            <a:ext cx="3873163" cy="1604463"/>
          </a:xfrm>
          <a:prstGeom prst="wedgeRectCallout">
            <a:avLst>
              <a:gd name="adj1" fmla="val -22925"/>
              <a:gd name="adj2" fmla="val -120018"/>
            </a:avLst>
          </a:prstGeom>
          <a:solidFill>
            <a:schemeClr val="tx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②向南：公元前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17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世纪，进入小亚细亚，发展为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赫梯人</a:t>
            </a:r>
          </a:p>
        </p:txBody>
      </p:sp>
      <p:sp>
        <p:nvSpPr>
          <p:cNvPr id="9" name="对话气泡: 矩形 8"/>
          <p:cNvSpPr/>
          <p:nvPr/>
        </p:nvSpPr>
        <p:spPr>
          <a:xfrm>
            <a:off x="7543800" y="2028113"/>
            <a:ext cx="4266864" cy="1562946"/>
          </a:xfrm>
          <a:prstGeom prst="wedgeRectCallout">
            <a:avLst>
              <a:gd name="adj1" fmla="val -42311"/>
              <a:gd name="adj2" fmla="val 81439"/>
            </a:avLst>
          </a:prstGeom>
          <a:solidFill>
            <a:schemeClr val="tx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③西亚：公元前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世纪，进入伊朗高原，发展为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波斯人</a:t>
            </a:r>
          </a:p>
        </p:txBody>
      </p:sp>
      <p:sp>
        <p:nvSpPr>
          <p:cNvPr id="10" name="对话气泡: 矩形 9"/>
          <p:cNvSpPr/>
          <p:nvPr/>
        </p:nvSpPr>
        <p:spPr>
          <a:xfrm>
            <a:off x="8166100" y="5189562"/>
            <a:ext cx="3873164" cy="1604463"/>
          </a:xfrm>
          <a:prstGeom prst="wedgeRectCallout">
            <a:avLst>
              <a:gd name="adj1" fmla="val -6010"/>
              <a:gd name="adj2" fmla="val -82210"/>
            </a:avLst>
          </a:prstGeom>
          <a:solidFill>
            <a:schemeClr val="tx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④向东南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南亚：进入印度河流域，被称为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雅利安人</a:t>
            </a:r>
          </a:p>
        </p:txBody>
      </p:sp>
      <p:sp>
        <p:nvSpPr>
          <p:cNvPr id="11" name="文本框 5"/>
          <p:cNvSpPr txBox="1"/>
          <p:nvPr/>
        </p:nvSpPr>
        <p:spPr>
          <a:xfrm>
            <a:off x="88105" y="1489504"/>
            <a:ext cx="523319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时间：</a:t>
            </a:r>
            <a:r>
              <a:rPr lang="en-US" altLang="zh-CN" sz="3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BC2000~BC500</a:t>
            </a:r>
          </a:p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流向：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印欧大陆广泛迁徙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8106" y="11473"/>
            <a:ext cx="12015788" cy="10771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382" tIns="45691" rIns="91382" bIns="4569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3765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描述赫梯人、波斯人、古代希腊人、雅利安人对亚欧大陆各主要区域文化的形成和转型产生的重大影响。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7688" y="1323798"/>
          <a:ext cx="11976206" cy="5405131"/>
        </p:xfrm>
        <a:graphic>
          <a:graphicData uri="http://schemas.openxmlformats.org/drawingml/2006/table">
            <a:tbl>
              <a:tblPr firstRow="1" bandRow="1"/>
              <a:tblGrid>
                <a:gridCol w="2287799"/>
                <a:gridCol w="9688407"/>
              </a:tblGrid>
              <a:tr h="103727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融合后形成新族群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相关文明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09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希腊人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>
                        <a:buNone/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09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赫梯人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buNone/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2561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波斯人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>
                        <a:buNone/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6744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雅利安人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65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376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033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68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409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066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72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4425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>
                        <a:buNone/>
                      </a:pPr>
                      <a:endParaRPr lang="en-US" altLang="zh-CN" sz="3200" b="1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  <a:p>
                      <a:pPr algn="just">
                        <a:buNone/>
                      </a:pPr>
                      <a:endParaRPr lang="en-US" altLang="zh-CN" sz="3200" b="1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  <a:p>
                      <a:pPr algn="just">
                        <a:buNone/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482850" y="2351782"/>
            <a:ext cx="7715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希腊文明成为西方文明的一个重要源头。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482850" y="2936557"/>
            <a:ext cx="7931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大量铸造和使用铁器，建立赫梯帝国。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482850" y="3521332"/>
            <a:ext cx="95814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+mn-cs"/>
              </a:rPr>
              <a:t>❶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建立了历史上第一个地跨亚、非、欧三洲的大帝国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楷体" panose="02010609060101010101" pitchFamily="49" charset="-122"/>
                <a:cs typeface="+mn-cs"/>
              </a:rPr>
              <a:t>❷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西亚和北非文明区首次被统一起来，西亚文明和希腊文明发生了深入、广泛的交流。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482850" y="5202368"/>
            <a:ext cx="9404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+mn-cs"/>
              </a:rPr>
              <a:t>❶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把马和铁等带到印度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楷体" panose="02010609060101010101" pitchFamily="49" charset="-122"/>
                <a:cs typeface="+mn-cs"/>
              </a:rPr>
              <a:t>❷与古印度文明融合，进入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吠陀时代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楷体" panose="02010609060101010101" pitchFamily="49" charset="-122"/>
                <a:cs typeface="+mn-cs"/>
              </a:rPr>
              <a:t>❸种姓制度和佛教成为古代印度社会的重要符号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7897" y="3211055"/>
            <a:ext cx="11976206" cy="35394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434" tIns="45717" rIns="91434" bIns="45717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u="sng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3200" b="1" u="sng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r>
              <a:rPr lang="en-US" altLang="zh-CN" sz="3200" b="1" u="sng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3200" b="1" u="sng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印欧人的迁徙对早期区域文化产生的影响：</a:t>
            </a:r>
            <a:endParaRPr lang="en-US" altLang="zh-CN" sz="3200" b="1" u="sng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①新族群：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通过征服和融合，形成新的族群。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②新文明：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整体上推动了新的区域文明的形成与发展，对后世影响深远。</a:t>
            </a:r>
            <a:endParaRPr lang="en-US" altLang="zh-CN" sz="3200" dirty="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③新文化：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中宋" panose="02010600040101010101" charset="-122"/>
              </a:rPr>
              <a:t>促进了不同种族、区域之间文化、商业、技术的传播与交流，推动文化的融合及先进制度的确立与扩大。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华文中宋" panose="02010600040101010101" charset="-122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④一定程度上造成地区的动荡、文化的浩劫。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21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67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知识链接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6966"/>
            <a:ext cx="12192000" cy="3891033"/>
          </a:xfrm>
          <a:prstGeom prst="rect">
            <a:avLst/>
          </a:prstGeom>
        </p:spPr>
      </p:pic>
      <p:sp>
        <p:nvSpPr>
          <p:cNvPr id="5" name="文本框 10"/>
          <p:cNvSpPr txBox="1"/>
          <p:nvPr/>
        </p:nvSpPr>
        <p:spPr>
          <a:xfrm>
            <a:off x="0" y="394633"/>
            <a:ext cx="9501188" cy="291772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304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33700" algn="l"/>
              </a:tabLst>
              <a:defRPr/>
            </a:pPr>
            <a:r>
              <a:rPr kumimoji="0" lang="en-US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zh-CN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公元前</a:t>
            </a:r>
            <a:r>
              <a:rPr kumimoji="0" lang="en-US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17</a:t>
            </a:r>
            <a:r>
              <a:rPr kumimoji="0" lang="zh-CN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世纪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，赫梯人在</a:t>
            </a:r>
            <a:r>
              <a:rPr kumimoji="0" lang="zh-CN" altLang="zh-CN" sz="28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小亚细亚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建立赫梯帝国。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>
              <a:lnSpc>
                <a:spcPct val="110000"/>
              </a:lnSpc>
              <a:tabLst>
                <a:tab pos="2933700" algn="l"/>
              </a:tabLst>
              <a:defRPr/>
            </a:pPr>
            <a:r>
              <a:rPr kumimoji="0" lang="en-US" altLang="zh-CN" sz="2800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·</a:t>
            </a:r>
            <a:r>
              <a:rPr kumimoji="0" lang="zh-CN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公元前15</a:t>
            </a:r>
            <a:r>
              <a:rPr kumimoji="0" lang="en-US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—</a:t>
            </a:r>
            <a:r>
              <a:rPr kumimoji="0" lang="zh-CN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14世纪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，小亚细亚东部的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赫梯人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率先掌握了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冶铁技术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，后传到其他地区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(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两河流域、中亚、北非和欧洲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)</a:t>
            </a:r>
            <a:r>
              <a:rPr kumimoji="0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黑体" panose="02010609060101010101" pitchFamily="49" charset="-122"/>
              </a:rPr>
              <a:t>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304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33700" algn="l"/>
              </a:tabLst>
              <a:defRPr/>
            </a:pPr>
            <a:r>
              <a:rPr kumimoji="0" lang="en-US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zh-CN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公元前</a:t>
            </a:r>
            <a:r>
              <a:rPr kumimoji="0" lang="en-US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14</a:t>
            </a:r>
            <a:r>
              <a:rPr kumimoji="0" lang="zh-CN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世纪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，赫梯帝国进入鼎盛时期，疆域从小亚细亚延伸到巴勒斯坦，多次与埃及发生争霸战争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304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33700" algn="l"/>
              </a:tabLst>
              <a:defRPr/>
            </a:pPr>
            <a:r>
              <a:rPr lang="en-US" altLang="zh-CN" sz="2800" b="1" u="sng" kern="1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zh-CN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公元前</a:t>
            </a:r>
            <a:r>
              <a:rPr kumimoji="0" lang="en-US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ourier New" panose="02070309020205020404" pitchFamily="49" charset="0"/>
              </a:rPr>
              <a:t>13</a:t>
            </a:r>
            <a:r>
              <a:rPr kumimoji="0" lang="zh-CN" altLang="zh-CN" sz="2800" b="1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世纪末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因陷入内战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（“海上民族”）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逐渐衰落。</a:t>
            </a:r>
          </a:p>
        </p:txBody>
      </p:sp>
      <p:sp>
        <p:nvSpPr>
          <p:cNvPr id="6" name="对话气泡: 矩形 5"/>
          <p:cNvSpPr/>
          <p:nvPr/>
        </p:nvSpPr>
        <p:spPr>
          <a:xfrm>
            <a:off x="9391651" y="4989"/>
            <a:ext cx="2800349" cy="1848505"/>
          </a:xfrm>
          <a:prstGeom prst="wedgeRectCallout">
            <a:avLst>
              <a:gd name="adj1" fmla="val -19603"/>
              <a:gd name="adj2" fmla="val -48228"/>
            </a:avLst>
          </a:prstGeom>
          <a:solidFill>
            <a:srgbClr val="FFFF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相关例证：</a:t>
            </a:r>
            <a:endParaRPr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选择性必修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2》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课 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P20</a:t>
            </a:r>
            <a:endParaRPr lang="zh-CN" altLang="en-US" sz="2400" kern="1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选择性必修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3》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课 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P35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历史纵横 </a:t>
            </a:r>
            <a:endParaRPr lang="zh-CN" altLang="en-US" sz="2400" kern="1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c3Yzg4OGEzZTVkMzNjYzBhNTE4M2JkODRlYjBjOD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6463</Words>
  <PresentationFormat>宽屏</PresentationFormat>
  <Paragraphs>682</Paragraphs>
  <Slides>52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1" baseType="lpstr">
      <vt:lpstr>等线</vt:lpstr>
      <vt:lpstr>等线 Light</vt:lpstr>
      <vt:lpstr>方正粗黑宋简体</vt:lpstr>
      <vt:lpstr>仿宋</vt:lpstr>
      <vt:lpstr>黑体</vt:lpstr>
      <vt:lpstr>华文仿宋</vt:lpstr>
      <vt:lpstr>华文行楷</vt:lpstr>
      <vt:lpstr>华文楷体</vt:lpstr>
      <vt:lpstr>华文宋体</vt:lpstr>
      <vt:lpstr>华文中宋</vt:lpstr>
      <vt:lpstr>楷体</vt:lpstr>
      <vt:lpstr>宋体</vt:lpstr>
      <vt:lpstr>微软雅黑</vt:lpstr>
      <vt:lpstr>Arial</vt:lpstr>
      <vt:lpstr>Calibri</vt:lpstr>
      <vt:lpstr>Courier New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2022-06-10T04:52:00Z</dcterms:created>
  <dcterms:modified xsi:type="dcterms:W3CDTF">2022-06-15T03:20:34Z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321D9649E641498CAAD991B2B5FB1478</vt:lpwstr>
  </property>
  <property fmtid="{D5CDD505-2E9C-101B-9397-08002B2CF9AE}" pid="3" name="KSOProductBuildVer">
    <vt:lpwstr>2052-11.1.0.11744</vt:lpwstr>
  </property>
</Properties>
</file>