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760" r:id="rId3"/>
    <p:sldId id="762" r:id="rId4"/>
    <p:sldId id="750" r:id="rId6"/>
    <p:sldId id="761" r:id="rId7"/>
    <p:sldId id="789" r:id="rId8"/>
    <p:sldId id="807" r:id="rId9"/>
    <p:sldId id="763" r:id="rId10"/>
    <p:sldId id="767" r:id="rId11"/>
    <p:sldId id="809" r:id="rId12"/>
    <p:sldId id="808" r:id="rId13"/>
    <p:sldId id="811" r:id="rId14"/>
    <p:sldId id="806" r:id="rId15"/>
    <p:sldId id="790" r:id="rId16"/>
    <p:sldId id="795" r:id="rId17"/>
    <p:sldId id="796" r:id="rId18"/>
    <p:sldId id="800" r:id="rId19"/>
    <p:sldId id="813" r:id="rId20"/>
    <p:sldId id="783" r:id="rId21"/>
    <p:sldId id="768" r:id="rId22"/>
    <p:sldId id="774" r:id="rId23"/>
    <p:sldId id="770" r:id="rId24"/>
    <p:sldId id="812" r:id="rId25"/>
    <p:sldId id="778" r:id="rId26"/>
    <p:sldId id="775" r:id="rId27"/>
    <p:sldId id="777" r:id="rId28"/>
    <p:sldId id="776" r:id="rId29"/>
    <p:sldId id="779" r:id="rId30"/>
    <p:sldId id="772" r:id="rId31"/>
    <p:sldId id="773" r:id="rId32"/>
    <p:sldId id="831" r:id="rId33"/>
  </p:sldIdLst>
  <p:sldSz cx="12192000" cy="6858000"/>
  <p:notesSz cx="6858000" cy="9144000"/>
  <p:embeddedFontLst>
    <p:embeddedFont>
      <p:font typeface="FZZJ-ZZGKTJW" panose="02010600010101010101" pitchFamily="2" charset="-122"/>
      <p:regular r:id="rId38"/>
    </p:embeddedFont>
    <p:embeddedFont>
      <p:font typeface="FZZJ-LJDXKJW" panose="02010600010101010101" pitchFamily="2" charset="-122"/>
      <p:regular r:id="rId39"/>
    </p:embeddedFont>
    <p:embeddedFont>
      <p:font typeface="FZSongKeBenXiuKaiS-R-GB" panose="02000000000000000000" pitchFamily="2" charset="-122"/>
      <p:regular r:id="rId40"/>
    </p:embeddedFont>
    <p:embeddedFont>
      <p:font typeface="FZZJ-XTLEJW" panose="02010600010101010101" pitchFamily="2" charset="-122"/>
      <p:regular r:id="rId41"/>
    </p:embeddedFont>
    <p:embeddedFont>
      <p:font typeface="等线" panose="02010600030101010101" charset="-122"/>
      <p:regular r:id="rId42"/>
    </p:embeddedFont>
    <p:embeddedFont>
      <p:font typeface="FZZJ-LXBGFW" panose="02010600010101010101" pitchFamily="2" charset="-122"/>
      <p:regular r:id="rId43"/>
    </p:embeddedFont>
    <p:embeddedFont>
      <p:font typeface="方正清刻本悦宋简体" panose="02000000000000000000" pitchFamily="2" charset="-122"/>
      <p:regular r:id="rId44"/>
    </p:embeddedFont>
    <p:embeddedFont>
      <p:font typeface="FZBangShuXingS-R-GB" panose="02000000000000000000" pitchFamily="2" charset="-122"/>
      <p:regular r:id="rId45"/>
    </p:embeddedFont>
    <p:embeddedFont>
      <p:font typeface="zhonghuaminguo" panose="03000000000000000000" pitchFamily="66" charset="-120"/>
      <p:regular r:id="rId46"/>
    </p:embeddedFont>
    <p:embeddedFont>
      <p:font typeface="等线 Light" panose="02010600030101010101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ng xiaoyun" initials="t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343" autoAdjust="0"/>
    <p:restoredTop sz="78944"/>
  </p:normalViewPr>
  <p:slideViewPr>
    <p:cSldViewPr snapToGrid="0">
      <p:cViewPr varScale="1">
        <p:scale>
          <a:sx n="95" d="100"/>
          <a:sy n="95" d="100"/>
        </p:scale>
        <p:origin x="216" y="12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8" Type="http://schemas.openxmlformats.org/officeDocument/2006/relationships/tags" Target="tags/tag2.xml"/><Relationship Id="rId47" Type="http://schemas.openxmlformats.org/officeDocument/2006/relationships/font" Target="fonts/font10.fntdata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85775-8035-4E18-9E9A-3BBB38C7E5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井盐最早在汉代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成都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出现，人们先是发现火井镇地面有盐水浸出，于是竞相挖井熬盐。井越深，出盐越多，偶然便成为必然。传说，一天深夜，电闪雷鸣，一道霹雳砸向一口深井，井中起火，火焰从井口呼呼蹿出，腾高数丈，盐井中发现可燃的气体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真是一举两得。随之而来的，是人们很快发现了分离卤水与天然气的方法，并顺势用同一口井中之气点火熬盐。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画像砖上就是制盐场景，在起伏的山峦间，右下角有一盐井，井上竖架，有四人成双站于两层架上，引绳提取盐水，绳上有滑车，盐水顺着竹筒流到锅灶内，灶口一人在烧火，其上有二人背柴；整个画面为群山层层环绕，山中有禽兽与树木以及射猎者点缀其间，生活气息浓厚。在这一块不大的画像砖上把汉代的井盐生产情况，以及烧盐工人的劳动生活具体地表现出来了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展现了古时盐井人非凡的</a:t>
            </a:r>
            <a:r>
              <a:rPr lang="zh-CN" altLang="en-US" sz="1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劳动精神</a:t>
            </a:r>
            <a:r>
              <a:rPr lang="zh-CN" altLang="en-US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！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四川人民在天府之地，用智慧和努力，创造出别有滋味的巴蜀生活。这些技术极大地推动了人类历史文明的发展。所以说汉代画像砖中的繁盛景象正是劳动人民的“勤劳与智慧”所创造的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这些精神没有在历史发展与变化的长河被淹没，而是不断的流传下来，至今犹存。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正是劳动人民勤劳与智慧的精神，才有了今天更为先进的现代化农业机器（展示照片），有了海上凿井千米的技术。才有了我们今天丰富的物质生活，我们享受着前人所不能拥有的幸福生活。劳动创造了历史。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这些精神没有在历史发展与变化的长河被淹没，而是不断的流传下来，至今犹存。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正是劳动人民勤劳与智慧的精神，才有了今天更为先进的现代化农业机器（展示照片），有了海上凿井千米的技术。才有了我们今天丰富的物质生活，我们享受着前人所不能拥有的幸福生活。劳动创造了历史。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这些</a:t>
            </a:r>
            <a:r>
              <a:rPr lang="zh-CN" altLang="en-US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展示</a:t>
            </a:r>
            <a:r>
              <a:rPr lang="zh-CN" altLang="zh-CN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到同学们眼前的</a:t>
            </a:r>
            <a:r>
              <a:rPr lang="zh-CN" altLang="en-US" sz="1200" dirty="0"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形象</a:t>
            </a:r>
            <a:r>
              <a:rPr lang="zh-CN" altLang="zh-CN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，来自不同的时间，在历史长河中沉淀而成；来自不同的空间，在广阔天地中大有作为；但是他们都有一个共同的名字就是</a:t>
            </a:r>
            <a:r>
              <a:rPr lang="zh-CN" altLang="zh-CN" sz="12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“</a:t>
            </a:r>
            <a:r>
              <a:rPr lang="zh-CN" altLang="zh-CN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劳动者</a:t>
            </a:r>
            <a:r>
              <a:rPr lang="zh-CN" altLang="zh-CN" sz="12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”</a:t>
            </a:r>
            <a:r>
              <a:rPr lang="zh-CN" altLang="zh-CN" sz="12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，千百年流传的劳动精神承载着物质世界巨大的发展，让我们赞叹不已。</a:t>
            </a:r>
            <a:endParaRPr lang="en-US" altLang="zh-CN" sz="1200" dirty="0">
              <a:effectLst/>
              <a:latin typeface="HAKUYOOTI3500" panose="02000600000000000000" pitchFamily="2" charset="-128"/>
              <a:ea typeface="HAKUYOOTI3500" panose="02000600000000000000" pitchFamily="2" charset="-128"/>
              <a:cs typeface="HAKUYOOTI3500" panose="02000600000000000000" pitchFamily="2" charset="-128"/>
            </a:endParaRPr>
          </a:p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重新再看向这些鲜活画像砖拓片，我们可能看不见他们究竟是怎样的表情，但我在想汉代蜀人的朋友圈他们的头像，应该是自己那种幸福的笑脸，我们从陶俑的那种集体式的微笑当中，就能够看出，能够看到汉代蜀地人民触手可及的幸福感，而这些幸福感就在来自于劳动者们的勤劳与智慧，各行各业的人们都是露出那种乐观开朗的微笑，而这样的精神特质延续到今天，延续到我们同学们制作的长卷上，延续到我们每个同学的脸上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人民创造历史，劳动开创未来</a:t>
            </a:r>
            <a:r>
              <a:rPr lang="zh-CN" altLang="zh-CN">
                <a:effectLst/>
              </a:rPr>
              <a:t> 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/>
              <a:t>画像砖实物</a:t>
            </a:r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只见池塘中，荷花亭亭玉立，荷叶迎风摇摆，水中有大鱼三尾，野鸭数只，天上有鸿雁展翅飞翔，就是一幅鸢飞戾天，鱼跃于渊的山水小品。更有趣的是，在池塘左侧树荫下有两个人，他们正全神贯注地引弓射鸟。右侧的那位正着身子朝侧面射，左边的那位则仰面朝正上方射，姿态异常的生动，塘边的两株小树，一株向左摇曳，一株向右婆娑，好像在翩翩对舞蹈蕴含着无限的生意，这种狩猎方式，就像现在很多的富商巨贾爱打高尔夫一样</a:t>
            </a:r>
            <a:r>
              <a:rPr lang="zh-CN" altLang="zh-CN" dirty="0">
                <a:effectLst/>
              </a:rPr>
              <a:t> </a:t>
            </a:r>
            <a:endParaRPr lang="en-US" altLang="zh-CN" dirty="0">
              <a:effectLst/>
            </a:endParaRP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那么什么原因才是最为重要的原因呢？这个问题其实可以有很多的答案，但对于庞老师来说，我第一次看到这个画时，我的内心就有了自己的答案。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庞老师第一次看到这个画像砖时就觉得他虽然是一个整体的长卷，但实际上是可以分成两个主要部分，一是繁荣的物质世界，二是丰富的精神世界，物质世界的繁荣造就了丰富的精神世界的享受，造就了汉代成都人民安逸的生活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物质世界的奠基者当然就是画像砖上的劳动者们，也就是说正是它们造就了这些繁荣的景象。为什么会这样说呢？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E26E69-DFC3-43B7-B7A5-8AB12648C6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71740-EF48-4E50-AC53-BE52C1D9F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65753-8536-4BC3-93EA-97CAFEE14F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71740-EF48-4E50-AC53-BE52C1D9F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65753-8536-4BC3-93EA-97CAFEE14FEA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视频水印小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3245" y="6628130"/>
            <a:ext cx="1294130" cy="1790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71740-EF48-4E50-AC53-BE52C1D9F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65753-8536-4BC3-93EA-97CAFEE14FEA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 descr="视频水印小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3245" y="6628130"/>
            <a:ext cx="1294130" cy="1790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60493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287655" y="229870"/>
            <a:ext cx="11616690" cy="639826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>
            <a:fillRect/>
          </a:stretch>
        </p:blipFill>
        <p:spPr>
          <a:xfrm>
            <a:off x="287655" y="229870"/>
            <a:ext cx="12192000" cy="6858001"/>
          </a:xfrm>
          <a:prstGeom prst="rect">
            <a:avLst/>
          </a:prstGeom>
        </p:spPr>
      </p:pic>
      <p:pic>
        <p:nvPicPr>
          <p:cNvPr id="2" name="图片 1" descr="视频水印小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23245" y="6628130"/>
            <a:ext cx="1294130" cy="1790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11.wdp"/><Relationship Id="rId7" Type="http://schemas.openxmlformats.org/officeDocument/2006/relationships/image" Target="../media/image10.png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3.xml"/><Relationship Id="rId7" Type="http://schemas.openxmlformats.org/officeDocument/2006/relationships/slide" Target="slide15.xml"/><Relationship Id="rId6" Type="http://schemas.openxmlformats.org/officeDocument/2006/relationships/slide" Target="slide14.xml"/><Relationship Id="rId5" Type="http://schemas.openxmlformats.org/officeDocument/2006/relationships/slide" Target="slide16.xml"/><Relationship Id="rId4" Type="http://schemas.openxmlformats.org/officeDocument/2006/relationships/slide" Target="slide1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20.jpeg"/><Relationship Id="rId2" Type="http://schemas.microsoft.com/office/2007/relationships/media" Target="../media/media1.mp4"/><Relationship Id="rId1" Type="http://schemas.openxmlformats.org/officeDocument/2006/relationships/video" Target="NULL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jpeg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slide" Target="slide11.xml"/><Relationship Id="rId2" Type="http://schemas.openxmlformats.org/officeDocument/2006/relationships/image" Target="../media/image24.jpeg"/><Relationship Id="rId1" Type="http://schemas.openxmlformats.org/officeDocument/2006/relationships/hyperlink" Target="https://baike.baidu.com/item/%E9%85%92%E8%88%8D/7829027" TargetMode="Externa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3.xml"/><Relationship Id="rId7" Type="http://schemas.openxmlformats.org/officeDocument/2006/relationships/slide" Target="slide15.xml"/><Relationship Id="rId6" Type="http://schemas.openxmlformats.org/officeDocument/2006/relationships/slide" Target="slide14.xml"/><Relationship Id="rId5" Type="http://schemas.openxmlformats.org/officeDocument/2006/relationships/slide" Target="slide16.xml"/><Relationship Id="rId4" Type="http://schemas.openxmlformats.org/officeDocument/2006/relationships/slide" Target="slide1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6.jpeg"/><Relationship Id="rId4" Type="http://schemas.microsoft.com/office/2007/relationships/media" Target="../media/media1.mp4"/><Relationship Id="rId3" Type="http://schemas.openxmlformats.org/officeDocument/2006/relationships/video" Target="NULL" TargetMode="External"/><Relationship Id="rId2" Type="http://schemas.microsoft.com/office/2007/relationships/hdphoto" Target="../media/image14.wdp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jpe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3.xml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17.jpe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image" Target="../media/image29.jpeg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image" Target="../media/image30.jpeg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38.jpeg"/><Relationship Id="rId7" Type="http://schemas.openxmlformats.org/officeDocument/2006/relationships/image" Target="../media/image37.pn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6" Type="http://schemas.openxmlformats.org/officeDocument/2006/relationships/slideLayout" Target="../slideLayouts/slideLayout3.xml"/><Relationship Id="rId15" Type="http://schemas.microsoft.com/office/2007/relationships/hdphoto" Target="../media/image14.wdp"/><Relationship Id="rId14" Type="http://schemas.openxmlformats.org/officeDocument/2006/relationships/image" Target="../media/image13.png"/><Relationship Id="rId13" Type="http://schemas.openxmlformats.org/officeDocument/2006/relationships/image" Target="../media/image43.jpeg"/><Relationship Id="rId12" Type="http://schemas.openxmlformats.org/officeDocument/2006/relationships/image" Target="../media/image42.jpeg"/><Relationship Id="rId11" Type="http://schemas.openxmlformats.org/officeDocument/2006/relationships/image" Target="../media/image41.jpeg"/><Relationship Id="rId10" Type="http://schemas.openxmlformats.org/officeDocument/2006/relationships/image" Target="../media/image40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image" Target="../media/image39.jpeg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microsoft.com/office/2007/relationships/hdphoto" Target="../media/image14.wdp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42.jpeg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image" Target="../media/image47.jpeg"/><Relationship Id="rId7" Type="http://schemas.openxmlformats.org/officeDocument/2006/relationships/image" Target="../media/image46.jpeg"/><Relationship Id="rId6" Type="http://schemas.openxmlformats.org/officeDocument/2006/relationships/image" Target="../media/image45.jpeg"/><Relationship Id="rId5" Type="http://schemas.microsoft.com/office/2007/relationships/hdphoto" Target="../media/image14.wdp"/><Relationship Id="rId4" Type="http://schemas.openxmlformats.org/officeDocument/2006/relationships/image" Target="../media/image13.png"/><Relationship Id="rId3" Type="http://schemas.openxmlformats.org/officeDocument/2006/relationships/image" Target="../media/image44.jpeg"/><Relationship Id="rId21" Type="http://schemas.openxmlformats.org/officeDocument/2006/relationships/notesSlide" Target="../notesSlides/notesSlide16.xml"/><Relationship Id="rId20" Type="http://schemas.openxmlformats.org/officeDocument/2006/relationships/slideLayout" Target="../slideLayouts/slideLayout3.xml"/><Relationship Id="rId2" Type="http://schemas.microsoft.com/office/2007/relationships/media" Target="../media/media1.mp4"/><Relationship Id="rId19" Type="http://schemas.openxmlformats.org/officeDocument/2006/relationships/image" Target="../media/image21.png"/><Relationship Id="rId18" Type="http://schemas.microsoft.com/office/2007/relationships/media" Target="../media/media3.mp3"/><Relationship Id="rId17" Type="http://schemas.openxmlformats.org/officeDocument/2006/relationships/audio" Target="../media/media3.mp3"/><Relationship Id="rId16" Type="http://schemas.openxmlformats.org/officeDocument/2006/relationships/image" Target="../media/image55.jpeg"/><Relationship Id="rId15" Type="http://schemas.openxmlformats.org/officeDocument/2006/relationships/image" Target="../media/image54.jpeg"/><Relationship Id="rId14" Type="http://schemas.openxmlformats.org/officeDocument/2006/relationships/image" Target="../media/image53.jpeg"/><Relationship Id="rId13" Type="http://schemas.openxmlformats.org/officeDocument/2006/relationships/image" Target="../media/image52.jpeg"/><Relationship Id="rId12" Type="http://schemas.openxmlformats.org/officeDocument/2006/relationships/image" Target="../media/image51.jpeg"/><Relationship Id="rId11" Type="http://schemas.openxmlformats.org/officeDocument/2006/relationships/image" Target="../media/image50.jpeg"/><Relationship Id="rId10" Type="http://schemas.openxmlformats.org/officeDocument/2006/relationships/image" Target="../media/image49.jpeg"/><Relationship Id="rId1" Type="http://schemas.openxmlformats.org/officeDocument/2006/relationships/video" Target="NUL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jpe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56441" y="873911"/>
            <a:ext cx="10279118" cy="1364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当我们走进博物馆，我们一般会怀有一种特别的期待，期待着博物馆特别的</a:t>
            </a:r>
            <a:r>
              <a:rPr kumimoji="1" lang="zh-CN" altLang="en-US" sz="3600" dirty="0">
                <a:latin typeface="FZZJ-LJDXKJW" panose="02010600010101010101" pitchFamily="2" charset="-122"/>
                <a:ea typeface="FZZJ-LJDXKJW" panose="02010600010101010101" pitchFamily="2" charset="-122"/>
                <a:cs typeface="HAKUYOOTI3500" panose="02000600000000000000" pitchFamily="2" charset="-128"/>
              </a:rPr>
              <a:t>“力量”</a:t>
            </a:r>
            <a:r>
              <a:rPr kumimoji="1" lang="zh-CN" altLang="en-US" sz="3600" dirty="0"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：</a:t>
            </a:r>
            <a:endParaRPr kumimoji="1" lang="zh-CN" altLang="en-US" sz="3600" dirty="0">
              <a:latin typeface="HAKUYOOTI3500" panose="02000600000000000000" pitchFamily="2" charset="-128"/>
              <a:ea typeface="HAKUYOOTI3500" panose="02000600000000000000" pitchFamily="2" charset="-128"/>
              <a:cs typeface="HAKUYOOTI3500" panose="02000600000000000000" pitchFamily="2" charset="-128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56310" y="2210595"/>
            <a:ext cx="3602967" cy="3400410"/>
            <a:chOff x="825342" y="1628966"/>
            <a:chExt cx="3602967" cy="34004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7097" b="67613" l="9972" r="89886">
                          <a14:foregroundMark x1="34615" y1="16129" x2="64957" y2="24516"/>
                          <a14:foregroundMark x1="62963" y1="21677" x2="62963" y2="43355"/>
                          <a14:foregroundMark x1="53276" y1="21290" x2="53276" y2="60774"/>
                          <a14:foregroundMark x1="38604" y1="21290" x2="38604" y2="21290"/>
                          <a14:foregroundMark x1="34615" y1="21290" x2="54274" y2="21677"/>
                          <a14:foregroundMark x1="34615" y1="17548" x2="61966" y2="18065"/>
                          <a14:foregroundMark x1="72080" y1="18452" x2="72365" y2="56129"/>
                          <a14:foregroundMark x1="72365" y1="56129" x2="73647" y2="59871"/>
                          <a14:foregroundMark x1="22365" y1="58065" x2="63533" y2="58968"/>
                          <a14:foregroundMark x1="24501" y1="30839" x2="27635" y2="48516"/>
                          <a14:foregroundMark x1="27635" y1="48516" x2="34615" y2="57548"/>
                          <a14:foregroundMark x1="40171" y1="18968" x2="46296" y2="52000"/>
                          <a14:foregroundMark x1="44729" y1="14839" x2="46724" y2="53419"/>
                          <a14:foregroundMark x1="40171" y1="14839" x2="40171" y2="59871"/>
                          <a14:foregroundMark x1="80627" y1="28129" x2="67379" y2="34065"/>
                          <a14:foregroundMark x1="67379" y1="34065" x2="49715" y2="35484"/>
                          <a14:foregroundMark x1="76638" y1="16129" x2="76638" y2="67613"/>
                          <a14:foregroundMark x1="30484" y1="30452" x2="31054" y2="63484"/>
                          <a14:foregroundMark x1="21368" y1="43355" x2="22222" y2="47355"/>
                          <a14:foregroundMark x1="15670" y1="46581" x2="15670" y2="465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668"/>
            <a:stretch>
              <a:fillRect/>
            </a:stretch>
          </p:blipFill>
          <p:spPr>
            <a:xfrm>
              <a:off x="825342" y="1628966"/>
              <a:ext cx="3602967" cy="283365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14248" y="4395356"/>
              <a:ext cx="3014061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3200" dirty="0">
                  <a:latin typeface="FZSongKeBenXiuKaiS-R-GB" panose="02000000000000000000" pitchFamily="2" charset="-122"/>
                  <a:ea typeface="FZSongKeBenXiuKaiS-R-GB" panose="02000000000000000000" pitchFamily="2" charset="-122"/>
                  <a:cs typeface="HAKUYOGuiFanZi3500" panose="02000600000000000000" pitchFamily="2" charset="-128"/>
                </a:rPr>
                <a:t>浙江省博物馆</a:t>
              </a:r>
              <a:endParaRPr kumimoji="1" lang="zh-CN" altLang="en-US" sz="32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GuiFanZi3500" panose="02000600000000000000" pitchFamily="2" charset="-128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97049" l="10000" r="90000">
                        <a14:foregroundMark x1="59600" y1="14426" x2="75000" y2="17049"/>
                        <a14:foregroundMark x1="75000" y1="17049" x2="79000" y2="20328"/>
                        <a14:foregroundMark x1="39800" y1="87541" x2="45000" y2="89180"/>
                        <a14:foregroundMark x1="47000" y1="97049" x2="47000" y2="97049"/>
                        <a14:backgroundMark x1="39600" y1="36066" x2="39600" y2="36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947" y="2940962"/>
            <a:ext cx="3175000" cy="1930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690" r="96569">
                        <a14:foregroundMark x1="42205" y1="88726" x2="42205" y2="88726"/>
                        <a14:foregroundMark x1="3734" y1="41745" x2="5802" y2="75755"/>
                        <a14:foregroundMark x1="92079" y1="31226" x2="93037" y2="82406"/>
                        <a14:foregroundMark x1="84586" y1="25236" x2="95156" y2="25613"/>
                        <a14:foregroundMark x1="95156" y1="25613" x2="96594" y2="25236"/>
                        <a14:foregroundMark x1="79339" y1="14009" x2="79339" y2="14009"/>
                        <a14:foregroundMark x1="73512" y1="15755" x2="80272" y2="14387"/>
                        <a14:foregroundMark x1="34309" y1="27689" x2="45358" y2="23491"/>
                        <a14:foregroundMark x1="45358" y1="23491" x2="45762" y2="23491"/>
                        <a14:foregroundMark x1="1690" y1="62406" x2="2043" y2="75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553" y="3007561"/>
            <a:ext cx="3609484" cy="19304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89604" y="1988027"/>
            <a:ext cx="4488744" cy="4488744"/>
            <a:chOff x="4489604" y="1988027"/>
            <a:chExt cx="4488744" cy="448874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2778" y1="23333" x2="42778" y2="23333"/>
                          <a14:foregroundMark x1="36667" y1="26111" x2="36667" y2="26111"/>
                          <a14:foregroundMark x1="58333" y1="31667" x2="58333" y2="31667"/>
                          <a14:foregroundMark x1="63889" y1="29444" x2="63889" y2="29444"/>
                          <a14:foregroundMark x1="77222" y1="45000" x2="77222" y2="45000"/>
                          <a14:foregroundMark x1="22778" y1="50000" x2="22778" y2="50000"/>
                          <a14:foregroundMark x1="33333" y1="22778" x2="33333" y2="22778"/>
                          <a14:foregroundMark x1="25556" y1="35000" x2="25556" y2="35000"/>
                          <a14:foregroundMark x1="76111" y1="39444" x2="76111" y2="39444"/>
                          <a14:foregroundMark x1="20556" y1="40556" x2="20556" y2="40556"/>
                          <a14:foregroundMark x1="29444" y1="23889" x2="29444" y2="23889"/>
                          <a14:foregroundMark x1="20556" y1="45556" x2="20556" y2="45556"/>
                          <a14:foregroundMark x1="82778" y1="55556" x2="82778" y2="55556"/>
                          <a14:foregroundMark x1="67222" y1="22778" x2="67222" y2="22778"/>
                          <a14:foregroundMark x1="75000" y1="32778" x2="75000" y2="32778"/>
                          <a14:foregroundMark x1="81111" y1="48333" x2="81111" y2="48333"/>
                          <a14:foregroundMark x1="62778" y1="22222" x2="62778" y2="22222"/>
                          <a14:backgroundMark x1="55000" y1="25000" x2="55000" y2="25000"/>
                          <a14:backgroundMark x1="55556" y1="35556" x2="55556" y2="35556"/>
                          <a14:backgroundMark x1="61111" y1="40000" x2="61111" y2="40000"/>
                          <a14:backgroundMark x1="37222" y1="40000" x2="37222" y2="40000"/>
                          <a14:backgroundMark x1="38889" y1="39444" x2="38889" y2="39444"/>
                          <a14:backgroundMark x1="44444" y1="25556" x2="44444" y2="25556"/>
                          <a14:backgroundMark x1="68889" y1="42222" x2="68889" y2="42222"/>
                          <a14:backgroundMark x1="31667" y1="41667" x2="31667" y2="41667"/>
                          <a14:backgroundMark x1="31667" y1="38889" x2="31667" y2="38889"/>
                          <a14:backgroundMark x1="38889" y1="24444" x2="38889" y2="24444"/>
                          <a14:backgroundMark x1="61111" y1="30000" x2="61111" y2="30000"/>
                          <a14:backgroundMark x1="29444" y1="49444" x2="29444" y2="49444"/>
                          <a14:backgroundMark x1="49444" y1="49444" x2="49444" y2="49444"/>
                          <a14:backgroundMark x1="26667" y1="33889" x2="26667" y2="33889"/>
                          <a14:backgroundMark x1="27222" y1="33889" x2="27222" y2="33889"/>
                          <a14:backgroundMark x1="27778" y1="32778" x2="27778" y2="32778"/>
                          <a14:backgroundMark x1="26111" y1="39444" x2="26111" y2="39444"/>
                          <a14:backgroundMark x1="22222" y1="40556" x2="22222" y2="40556"/>
                          <a14:backgroundMark x1="35556" y1="21667" x2="35556" y2="21667"/>
                          <a14:backgroundMark x1="34444" y1="26111" x2="34444" y2="26111"/>
                          <a14:backgroundMark x1="72222" y1="34444" x2="72222" y2="34444"/>
                          <a14:backgroundMark x1="72778" y1="34444" x2="72778" y2="34444"/>
                          <a14:backgroundMark x1="74444" y1="38333" x2="74444" y2="38333"/>
                          <a14:backgroundMark x1="75000" y1="45556" x2="75000" y2="45556"/>
                          <a14:backgroundMark x1="80556" y1="49444" x2="80556" y2="49444"/>
                          <a14:backgroundMark x1="79444" y1="46667" x2="79444" y2="46667"/>
                          <a14:backgroundMark x1="78889" y1="43333" x2="78889" y2="43333"/>
                          <a14:backgroundMark x1="78333" y1="40556" x2="78333" y2="40556"/>
                          <a14:backgroundMark x1="77222" y1="35000" x2="77222" y2="35000"/>
                          <a14:backgroundMark x1="31111" y1="23333" x2="31111" y2="23333"/>
                          <a14:backgroundMark x1="24444" y1="30556" x2="24444" y2="30556"/>
                          <a14:backgroundMark x1="22222" y1="43889" x2="22222" y2="43889"/>
                          <a14:backgroundMark x1="20556" y1="52222" x2="20556" y2="52222"/>
                          <a14:backgroundMark x1="27778" y1="25000" x2="27778" y2="25000"/>
                          <a14:backgroundMark x1="28333" y1="23889" x2="28333" y2="23889"/>
                          <a14:backgroundMark x1="21111" y1="32778" x2="21111" y2="32778"/>
                          <a14:backgroundMark x1="76111" y1="45556" x2="76111" y2="45556"/>
                          <a14:backgroundMark x1="75556" y1="30556" x2="75556" y2="30556"/>
                          <a14:backgroundMark x1="80000" y1="37222" x2="80000" y2="37222"/>
                          <a14:backgroundMark x1="22778" y1="38889" x2="22778" y2="38889"/>
                          <a14:backgroundMark x1="21111" y1="48333" x2="21111" y2="48333"/>
                          <a14:backgroundMark x1="21111" y1="45000" x2="21111" y2="45000"/>
                          <a14:backgroundMark x1="20556" y1="47222" x2="20556" y2="47222"/>
                          <a14:backgroundMark x1="21667" y1="27222" x2="21667" y2="27222"/>
                          <a14:backgroundMark x1="65000" y1="22778" x2="65000" y2="22778"/>
                          <a14:backgroundMark x1="65556" y1="27778" x2="65556" y2="27778"/>
                          <a14:backgroundMark x1="83333" y1="51111" x2="83333" y2="51111"/>
                          <a14:backgroundMark x1="80556" y1="46667" x2="80556" y2="46667"/>
                          <a14:backgroundMark x1="83333" y1="55556" x2="83333" y2="55556"/>
                          <a14:backgroundMark x1="28889" y1="25000" x2="28889" y2="25000"/>
                          <a14:backgroundMark x1="23889" y1="26111" x2="23889" y2="26111"/>
                          <a14:backgroundMark x1="21111" y1="38889" x2="21111" y2="38889"/>
                          <a14:backgroundMark x1="22222" y1="35556" x2="21111" y2="40556"/>
                          <a14:backgroundMark x1="23889" y1="26667" x2="21667" y2="26667"/>
                          <a14:backgroundMark x1="29444" y1="23333" x2="29444" y2="23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9604" y="1988027"/>
              <a:ext cx="4488744" cy="4488744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515703" y="5004559"/>
              <a:ext cx="3014061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3200" dirty="0">
                  <a:latin typeface="FZSongKeBenXiuKaiS-R-GB" panose="02000000000000000000" pitchFamily="2" charset="-122"/>
                  <a:ea typeface="FZSongKeBenXiuKaiS-R-GB" panose="02000000000000000000" pitchFamily="2" charset="-122"/>
                  <a:cs typeface="HAKUYOGuiFanZi3500" panose="02000600000000000000" pitchFamily="2" charset="-128"/>
                </a:rPr>
                <a:t>湖北省博物馆</a:t>
              </a:r>
              <a:endParaRPr kumimoji="1" lang="zh-CN" altLang="en-US" sz="32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GuiFanZi3500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9680" y="325507"/>
            <a:ext cx="5991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会动的“画像砖”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48" y="1293629"/>
            <a:ext cx="7822079" cy="28206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33848" y="1469087"/>
            <a:ext cx="6464300" cy="4629386"/>
            <a:chOff x="533848" y="1469087"/>
            <a:chExt cx="6464300" cy="462938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3848" y="1469087"/>
              <a:ext cx="6464300" cy="39878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377422" y="5456887"/>
              <a:ext cx="3458451" cy="641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kumimoji="1" lang="zh-CN" altLang="en-US" sz="3200" dirty="0">
                  <a:latin typeface="FZZJ-ZZGKTJW" panose="02010600010101010101" pitchFamily="2" charset="-122"/>
                  <a:ea typeface="FZZJ-ZZGKTJW" panose="02010600010101010101" pitchFamily="2" charset="-122"/>
                </a:rPr>
                <a:t>四川博物院</a:t>
              </a:r>
              <a:endParaRPr kumimoji="1"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85660" y="2355712"/>
            <a:ext cx="44724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雒阳亭长</a:t>
            </a:r>
            <a:r>
              <a:rPr lang="zh-CN" altLang="en-US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，</a:t>
            </a:r>
            <a:r>
              <a:rPr lang="zh-CN" altLang="zh-CN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辟车伍佰车前吹管。</a:t>
            </a:r>
            <a:r>
              <a:rPr lang="zh-CN" altLang="en-US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                       </a:t>
            </a:r>
            <a:endParaRPr lang="en-US" altLang="zh-CN" sz="40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pPr algn="r"/>
            <a:r>
              <a:rPr lang="zh-CN" altLang="en-US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 </a:t>
            </a:r>
            <a:r>
              <a:rPr lang="en-US" altLang="zh-CN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zh-CN" sz="40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《后汉书》</a:t>
            </a:r>
            <a:endParaRPr lang="en-US" altLang="zh-CN" sz="40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98148" y="4809797"/>
            <a:ext cx="44724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“二重证据法”</a:t>
            </a:r>
            <a:endParaRPr lang="en-US" altLang="zh-CN" sz="5400" dirty="0">
              <a:solidFill>
                <a:srgbClr val="C00000"/>
              </a:solidFill>
              <a:latin typeface="FZBangShuXingS-R-GB" panose="02000000000000000000" pitchFamily="2" charset="-122"/>
              <a:ea typeface="FZBangShuXing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57488" y="917289"/>
            <a:ext cx="31538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文献史料</a:t>
            </a:r>
            <a:endParaRPr lang="en-US" altLang="zh-CN" sz="5400" dirty="0">
              <a:solidFill>
                <a:srgbClr val="C00000"/>
              </a:solidFill>
              <a:latin typeface="FZBangShuXingS-R-GB" panose="02000000000000000000" pitchFamily="2" charset="-122"/>
              <a:ea typeface="FZBangShuXing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8022" y="917289"/>
            <a:ext cx="31538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考古资料</a:t>
            </a:r>
            <a:endParaRPr lang="en-US" altLang="zh-CN" sz="5400" dirty="0">
              <a:solidFill>
                <a:srgbClr val="C00000"/>
              </a:solidFill>
              <a:latin typeface="FZBangShuXingS-R-GB" panose="02000000000000000000" pitchFamily="2" charset="-122"/>
              <a:ea typeface="FZBangShuXingS-R-GB" panose="02000000000000000000" pitchFamily="2" charset="-122"/>
              <a:cs typeface="HAKUYOOT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40111" y="1707704"/>
            <a:ext cx="970220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探究活动：</a:t>
            </a:r>
            <a:endParaRPr lang="en-US" altLang="zh-CN" sz="4400" dirty="0">
              <a:solidFill>
                <a:srgbClr val="C00000"/>
              </a:solidFill>
              <a:effectLst/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同学们分小组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，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据这四则文献史料找到这个长图中所对应的考古材料</a:t>
            </a:r>
            <a:r>
              <a:rPr lang="en-US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“长图”上的画面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，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用“二重证据法”的方式，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互相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印证。</a:t>
            </a:r>
            <a:endParaRPr lang="zh-CN" altLang="zh-CN" sz="32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pic>
        <p:nvPicPr>
          <p:cNvPr id="6" name="图片 5" descr="图片包含 标志, 红色, 停止, 食物&#10;&#10;描述已自动生成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9680" y="325507"/>
            <a:ext cx="7103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1240111" y="4469261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农业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8046549" y="4469261"/>
            <a:ext cx="310560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社会生活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3273657" y="4469261"/>
            <a:ext cx="234814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手工业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4" name="文本框 13">
            <a:hlinkClick r:id="rId7" action="ppaction://hlinksldjump"/>
          </p:cNvPr>
          <p:cNvSpPr txBox="1"/>
          <p:nvPr/>
        </p:nvSpPr>
        <p:spPr>
          <a:xfrm>
            <a:off x="5967283" y="4480055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商业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649487007650095" descr="164948700765009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362.613281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08374"/>
          </a:xfrm>
          <a:prstGeom prst="rect">
            <a:avLst/>
          </a:prstGeom>
        </p:spPr>
      </p:pic>
      <p:pic>
        <p:nvPicPr>
          <p:cNvPr id="3" name="吴苏芯 - 墨画" descr="吴苏芯 - 墨画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385901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80000" mute="1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249680" y="5106124"/>
            <a:ext cx="99592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“</a:t>
            </a:r>
            <a:r>
              <a:rPr lang="zh-CN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铚，获禾短镰也。</a:t>
            </a:r>
            <a:r>
              <a:rPr lang="en-US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”</a:t>
            </a:r>
            <a:r>
              <a:rPr lang="zh-CN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</a:t>
            </a:r>
            <a:r>
              <a:rPr lang="zh-CN" altLang="en-US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                   </a:t>
            </a:r>
            <a:r>
              <a:rPr lang="zh-CN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——《说文》</a:t>
            </a:r>
            <a:endParaRPr lang="zh-CN" altLang="zh-CN" sz="320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zh-CN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【林志聿（</a:t>
            </a:r>
            <a:r>
              <a:rPr lang="en-US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7</a:t>
            </a:r>
            <a:r>
              <a:rPr lang="zh-CN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年级</a:t>
            </a:r>
            <a:r>
              <a:rPr lang="en-US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13</a:t>
            </a:r>
            <a:r>
              <a:rPr lang="zh-CN" altLang="zh-CN" sz="32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班）译：铚，就是收获庄稼的短镰】</a:t>
            </a:r>
            <a:endParaRPr lang="zh-CN" altLang="zh-CN" sz="320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endParaRPr lang="zh-CN" altLang="zh-CN" sz="320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49680" y="325507"/>
            <a:ext cx="9174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农业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16" name="图片 15" descr="图片包含 标志, 红色, 停止, 食物&#10;&#10;描述已自动生成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95926" y="1279273"/>
            <a:ext cx="10068595" cy="3769453"/>
            <a:chOff x="893823" y="1113155"/>
            <a:chExt cx="10068595" cy="37694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3823" y="1113155"/>
              <a:ext cx="10068595" cy="312555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971991" y="4238714"/>
              <a:ext cx="3611880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kumimoji="1" lang="zh-CN" altLang="en-US" sz="3200" dirty="0">
                  <a:latin typeface="FZZJ-ZZGKTJW" panose="02010600010101010101" pitchFamily="2" charset="-122"/>
                  <a:ea typeface="FZZJ-ZZGKTJW" panose="02010600010101010101" pitchFamily="2" charset="-122"/>
                </a:rPr>
                <a:t>成都博物馆</a:t>
              </a:r>
              <a:endParaRPr kumimoji="1"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84381" y="2757146"/>
            <a:ext cx="492128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“成都</a:t>
            </a:r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··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擅盐井之”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zh-CN" altLang="zh-CN" sz="28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【舒予扬（</a:t>
            </a:r>
            <a:r>
              <a:rPr lang="en-US" altLang="zh-CN" sz="28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7</a:t>
            </a:r>
            <a:r>
              <a:rPr lang="zh-CN" altLang="zh-CN" sz="28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年级</a:t>
            </a:r>
            <a:r>
              <a:rPr lang="en-US" altLang="zh-CN" sz="28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13</a:t>
            </a:r>
            <a:r>
              <a:rPr lang="zh-CN" altLang="zh-CN" sz="28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班）译：（在汉代）成都人民就很擅长开采井盐】</a:t>
            </a:r>
            <a:endParaRPr lang="zh-CN" altLang="zh-CN" sz="280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pPr algn="r"/>
            <a:r>
              <a:rPr lang="zh-CN" altLang="zh-CN" sz="280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——《汉书·货殖传》</a:t>
            </a:r>
            <a:endParaRPr lang="zh-CN" altLang="zh-CN" sz="280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endParaRPr lang="zh-CN" altLang="zh-CN" sz="280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pPr algn="r"/>
            <a:endParaRPr lang="zh-CN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9680" y="325507"/>
            <a:ext cx="983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手工业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22317" y="1238637"/>
            <a:ext cx="5600700" cy="5070723"/>
            <a:chOff x="908239" y="1461770"/>
            <a:chExt cx="5600700" cy="50707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08239" y="1461770"/>
              <a:ext cx="5600700" cy="44831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484120" y="5888599"/>
              <a:ext cx="3611880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kumimoji="1" lang="zh-CN" altLang="en-US" sz="3200" dirty="0">
                  <a:latin typeface="FZZJ-ZZGKTJW" panose="02010600010101010101" pitchFamily="2" charset="-122"/>
                  <a:ea typeface="FZZJ-ZZGKTJW" panose="02010600010101010101" pitchFamily="2" charset="-122"/>
                </a:rPr>
                <a:t>四川博物院</a:t>
              </a:r>
              <a:endParaRPr kumimoji="1"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</a:endParaRPr>
            </a:p>
          </p:txBody>
        </p:sp>
      </p:grpSp>
      <p:pic>
        <p:nvPicPr>
          <p:cNvPr id="9" name="图片 8" descr="图片包含 标志, 红色, 停止, 食物&#10;&#10;描述已自动生成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93084" y="1454180"/>
            <a:ext cx="4360766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“相如与俱之临邛，尽卖其车骑，买一</a:t>
            </a:r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  <a:hlinkClick r:id="rId1"/>
              </a:rPr>
              <a:t>酒舍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，令文君当</a:t>
            </a:r>
            <a:r>
              <a:rPr lang="zh-CN" altLang="zh-CN" sz="2800" u="sng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垆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（师古注：卖酒之处，累土为炉，以居酒甕（瓮））相如身自著犊鼻裈（围裙），与庸保杂作，涤器於市中”</a:t>
            </a:r>
            <a:r>
              <a:rPr lang="zh-CN" altLang="en-US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。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zh-CN" altLang="zh-CN"/>
              <a:t>【志聿译：司马相如来到临邛，卖了车和马，买下一家酒楼，让卓文君看守着放酒的柜台。司马相如亲自穿上围裙，和下人一起打杂，洗涤用来喝酒的器物】</a:t>
            </a:r>
            <a:endParaRPr lang="zh-CN" altLang="zh-CN"/>
          </a:p>
          <a:p>
            <a:pPr algn="r"/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《汉书·司马相如传》</a:t>
            </a:r>
            <a:endParaRPr lang="zh-CN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9680" y="325507"/>
            <a:ext cx="9585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商业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8070" y="1783778"/>
            <a:ext cx="6083300" cy="3988229"/>
            <a:chOff x="3054350" y="975995"/>
            <a:chExt cx="6083300" cy="39882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54350" y="975995"/>
              <a:ext cx="6083300" cy="347980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290060" y="4320330"/>
              <a:ext cx="3611880" cy="643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kumimoji="1" lang="zh-CN" altLang="en-US" sz="3200" dirty="0">
                  <a:latin typeface="FZZJ-ZZGKTJW" panose="02010600010101010101" pitchFamily="2" charset="-122"/>
                  <a:ea typeface="FZZJ-ZZGKTJW" panose="02010600010101010101" pitchFamily="2" charset="-122"/>
                </a:rPr>
                <a:t>新都县文物保管所</a:t>
              </a:r>
              <a:endParaRPr kumimoji="1"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</a:endParaRPr>
            </a:p>
          </p:txBody>
        </p:sp>
      </p:grpSp>
      <p:pic>
        <p:nvPicPr>
          <p:cNvPr id="9" name="图片 8" descr="图片包含 标志, 红色, 停止, 食物&#10;&#10;描述已自动生成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07018" y="1370219"/>
            <a:ext cx="546847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“蹑节鼓陈（李善注：言蹑鼓以为节）”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zh-CN" altLang="zh-CN"/>
              <a:t>【予扬译</a:t>
            </a:r>
            <a:r>
              <a:rPr lang="zh-CN" altLang="zh-CN">
                <a:effectLst/>
              </a:rPr>
              <a:t> </a:t>
            </a:r>
            <a:r>
              <a:rPr lang="zh-CN" altLang="zh-CN"/>
              <a:t>：人们用脚踩鼓打着节奏跳舞。】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pPr algn="r"/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傅毅《舞赋》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“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跳丸剑之挥霍”</a:t>
            </a:r>
            <a:r>
              <a:rPr lang="zh-CN" altLang="en-US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  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zh-CN" altLang="zh-CN"/>
              <a:t>【予扬译</a:t>
            </a:r>
            <a:r>
              <a:rPr lang="zh-CN" altLang="zh-CN">
                <a:effectLst/>
              </a:rPr>
              <a:t> </a:t>
            </a:r>
            <a:r>
              <a:rPr lang="zh-CN" altLang="zh-CN"/>
              <a:t>：汉朝时杂技有跳丸剑（两手快速抛接弹丸或短剑），走钢索】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pPr algn="r"/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 张衡《西京赋》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892" y="4705049"/>
            <a:ext cx="1161922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“公莫舞（持巾舞），其说云：汉高祖与项籍会于鸿门，项庄舞剑，将杀高祖，项伯亦舞，以袖隔之，且云公莫害沛公也。汉人德之，故舞用巾”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r>
              <a:rPr lang="zh-CN" altLang="zh-CN"/>
              <a:t>【予扬译</a:t>
            </a:r>
            <a:r>
              <a:rPr lang="zh-CN" altLang="zh-CN">
                <a:effectLst/>
              </a:rPr>
              <a:t> </a:t>
            </a:r>
            <a:r>
              <a:rPr lang="zh-CN" altLang="zh-CN"/>
              <a:t>：汉高祖刘邦与项羽在鸿门相会，项庄席间舞剑，要杀高祖，项伯也舞，用袖子挡住项庄，并且让项庄不要杀害刘邦。汉代人认为这是很有道德的，所以跳舞要用巾】</a:t>
            </a:r>
            <a:endParaRPr lang="en-US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  <a:p>
            <a:pPr algn="r"/>
            <a:r>
              <a:rPr lang="en-US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zh-CN" sz="2800" dirty="0"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《旧唐书·音乐志》</a:t>
            </a:r>
            <a:endParaRPr lang="zh-CN" altLang="zh-CN" sz="2800" dirty="0"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9680" y="325507"/>
            <a:ext cx="9903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社会生活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6538" y="1192917"/>
            <a:ext cx="4978446" cy="3506268"/>
            <a:chOff x="416514" y="1113155"/>
            <a:chExt cx="5945233" cy="4187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6514" y="1113155"/>
              <a:ext cx="5945233" cy="353942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273106" y="4543485"/>
              <a:ext cx="3611880" cy="75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kumimoji="1" lang="zh-CN" altLang="en-US" sz="3200" dirty="0">
                  <a:latin typeface="FZZJ-ZZGKTJW" panose="02010600010101010101" pitchFamily="2" charset="-122"/>
                  <a:ea typeface="FZZJ-ZZGKTJW" panose="02010600010101010101" pitchFamily="2" charset="-122"/>
                </a:rPr>
                <a:t>四川博物院</a:t>
              </a:r>
              <a:endParaRPr kumimoji="1"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</a:endParaRPr>
            </a:p>
          </p:txBody>
        </p:sp>
      </p:grpSp>
      <p:pic>
        <p:nvPicPr>
          <p:cNvPr id="10" name="图片 9" descr="图片包含 标志, 红色, 停止, 食物&#10;&#10;描述已自动生成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40111" y="1707704"/>
            <a:ext cx="970220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探究活动：</a:t>
            </a:r>
            <a:endParaRPr lang="en-US" altLang="zh-CN" sz="4400" dirty="0">
              <a:solidFill>
                <a:srgbClr val="C00000"/>
              </a:solidFill>
              <a:effectLst/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同学们分小组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，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据这四则文献史料找到这个长图中所对应的考古材料</a:t>
            </a:r>
            <a:r>
              <a:rPr lang="en-US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——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“长图”上的画面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，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用“二重证据法”的方式，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互相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印证。</a:t>
            </a:r>
            <a:endParaRPr lang="zh-CN" altLang="zh-CN" sz="32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pic>
        <p:nvPicPr>
          <p:cNvPr id="6" name="图片 5" descr="图片包含 标志, 红色, 停止, 食物&#10;&#10;描述已自动生成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9680" y="325507"/>
            <a:ext cx="7103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11" name="文本框 10">
            <a:hlinkClick r:id="rId4" action="ppaction://hlinksldjump"/>
          </p:cNvPr>
          <p:cNvSpPr txBox="1"/>
          <p:nvPr/>
        </p:nvSpPr>
        <p:spPr>
          <a:xfrm>
            <a:off x="1240111" y="4469261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农业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8046549" y="4469261"/>
            <a:ext cx="310560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社会生活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3273657" y="4469261"/>
            <a:ext cx="234814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手工业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4" name="文本框 13">
            <a:hlinkClick r:id="rId7" action="ppaction://hlinksldjump"/>
          </p:cNvPr>
          <p:cNvSpPr txBox="1"/>
          <p:nvPr/>
        </p:nvSpPr>
        <p:spPr>
          <a:xfrm>
            <a:off x="5967283" y="4480055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商业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1314" y="1050677"/>
            <a:ext cx="459328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史学价值</a:t>
            </a:r>
            <a:endParaRPr lang="en-US" altLang="zh-CN" sz="6600" dirty="0">
              <a:solidFill>
                <a:srgbClr val="C00000"/>
              </a:solidFill>
              <a:latin typeface="FZBangShuXingS-R-GB" panose="02000000000000000000" pitchFamily="2" charset="-122"/>
              <a:ea typeface="FZBangShuXingS-R-GB" panose="02000000000000000000" pitchFamily="2" charset="-122"/>
              <a:cs typeface="HAKUYOOT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270" y="1192917"/>
            <a:ext cx="113178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提问</a:t>
            </a:r>
            <a:r>
              <a:rPr lang="zh-CN" altLang="en-US" sz="32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：结合所学知识：</a:t>
            </a:r>
            <a:r>
              <a:rPr lang="zh-CN" altLang="zh-CN" sz="32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天府农耕文化博物馆“画像砖拓片动态长图”中的</a:t>
            </a:r>
            <a:r>
              <a:rPr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汉代</a:t>
            </a:r>
            <a:r>
              <a:rPr lang="zh-CN" altLang="zh-CN" sz="32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繁荣景象出现的原因</a:t>
            </a:r>
            <a:r>
              <a:rPr lang="zh-CN" altLang="en-US" sz="32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。</a:t>
            </a:r>
            <a:r>
              <a:rPr lang="zh-CN" altLang="zh-CN" sz="48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 </a:t>
            </a:r>
            <a:endParaRPr lang="zh-CN" altLang="zh-CN" sz="3200" dirty="0">
              <a:solidFill>
                <a:srgbClr val="C00000"/>
              </a:solidFill>
              <a:effectLst/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506" y="2562175"/>
            <a:ext cx="1084810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1.</a:t>
            </a:r>
            <a:r>
              <a:rPr lang="zh-CN" altLang="en-US" sz="28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政治：</a:t>
            </a:r>
            <a:endParaRPr lang="en-US" altLang="zh-CN" sz="28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大一统的局面巩固，专制主义中央集权的逐步建立；</a:t>
            </a:r>
            <a:endParaRPr lang="en-US" altLang="zh-CN" sz="28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两汉之初统治者吸收前朝灭亡的教训，重视农业生产，出现文景之治和光武中兴的局面；</a:t>
            </a:r>
            <a:endParaRPr lang="en-US" altLang="zh-CN" sz="28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2.</a:t>
            </a:r>
            <a:r>
              <a:rPr lang="zh-CN" altLang="en-US" sz="28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经济（生产力、生产工具）：</a:t>
            </a:r>
            <a:endParaRPr lang="en-US" altLang="zh-CN" sz="28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铁犁牛耕进一步普及，劳动者们辛勤耕作；</a:t>
            </a:r>
            <a:endParaRPr lang="en-US" altLang="zh-CN" sz="28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3.</a:t>
            </a:r>
            <a:r>
              <a:rPr lang="zh-CN" altLang="en-US" sz="28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文化：</a:t>
            </a:r>
            <a:endParaRPr lang="en-US" altLang="zh-CN" sz="28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汉初遵循黄老之学，无为而治，休生养息；</a:t>
            </a:r>
            <a:endParaRPr lang="en-US" altLang="zh-CN" sz="28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董仲舒的“新儒学”，促进了封建社会的发展</a:t>
            </a:r>
            <a:endParaRPr lang="zh-CN" altLang="zh-CN" sz="28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384" y="2921168"/>
            <a:ext cx="11579231" cy="1846659"/>
          </a:xfrm>
          <a:prstGeom prst="rect">
            <a:avLst/>
          </a:prstGeom>
          <a:solidFill>
            <a:schemeClr val="tx1">
              <a:alpha val="74298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5400" b="1" dirty="0">
                <a:solidFill>
                  <a:schemeClr val="bg1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提问：</a:t>
            </a:r>
            <a:r>
              <a:rPr lang="zh-CN" altLang="en-US" sz="5400" b="1" dirty="0">
                <a:solidFill>
                  <a:schemeClr val="bg1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你认为，哪一个是最</a:t>
            </a:r>
            <a:r>
              <a:rPr lang="zh-CN" altLang="en-US" sz="6000" b="1" dirty="0">
                <a:solidFill>
                  <a:schemeClr val="bg1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“重要”</a:t>
            </a:r>
            <a:r>
              <a:rPr lang="zh-CN" altLang="en-US" sz="5400" b="1" dirty="0">
                <a:solidFill>
                  <a:schemeClr val="bg1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的原因呢</a:t>
            </a:r>
            <a:r>
              <a:rPr lang="zh-CN" altLang="zh-CN" sz="5400" dirty="0">
                <a:solidFill>
                  <a:schemeClr val="bg1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HAKUYOOTI3500" panose="02000600000000000000" pitchFamily="2" charset="-128"/>
              </a:rPr>
              <a:t>？</a:t>
            </a:r>
            <a:endParaRPr lang="zh-CN" altLang="zh-CN" sz="5400" dirty="0">
              <a:solidFill>
                <a:schemeClr val="bg1"/>
              </a:solidFill>
              <a:effectLst/>
              <a:latin typeface="FZSongKeBenXiuKaiS-R-GB" panose="02000000000000000000" pitchFamily="2" charset="-122"/>
              <a:ea typeface="FZSongKeBenXiuKaiS-R-GB" panose="02000000000000000000" pitchFamily="2" charset="-122"/>
              <a:cs typeface="HAKUYOOTI3500" panose="02000600000000000000" pitchFamily="2" charset="-128"/>
            </a:endParaRPr>
          </a:p>
        </p:txBody>
      </p:sp>
      <p:pic>
        <p:nvPicPr>
          <p:cNvPr id="10" name="图片 9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9680" y="325507"/>
            <a:ext cx="7103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我是小小“历史学家”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9681" y="325507"/>
            <a:ext cx="5410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40496" y="1113155"/>
            <a:ext cx="8511008" cy="5467966"/>
            <a:chOff x="1840496" y="1113155"/>
            <a:chExt cx="8511008" cy="5467966"/>
          </a:xfrm>
        </p:grpSpPr>
        <p:pic>
          <p:nvPicPr>
            <p:cNvPr id="5" name="1649487007650095" descr="1649487007650095">
              <a:hlinkClick r:id="" action="ppaction://media"/>
            </p:cNvPr>
            <p:cNvPicPr>
              <a:picLocks noChangeAspect="1"/>
            </p:cNvPicPr>
            <p:nvPr>
              <a:videoFile r:link="rId3"/>
              <p:extLst>
                <p:ext uri="{DAA4B4D4-6D71-4841-9C94-3DE7FCFB9230}">
                  <p14:media xmlns:p14="http://schemas.microsoft.com/office/powerpoint/2010/main" r:embed="rId4">
                    <p14:trim st="81121.132812"/>
                  </p14:media>
                </p:ext>
              </p:extLst>
            </p:nvPr>
          </p:nvPicPr>
          <p:blipFill>
            <a:blip r:embed="rId5"/>
            <a:stretch>
              <a:fillRect/>
            </a:stretch>
          </p:blipFill>
          <p:spPr>
            <a:xfrm>
              <a:off x="1840496" y="1113155"/>
              <a:ext cx="8511008" cy="482260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703121" y="5976340"/>
              <a:ext cx="5334751" cy="604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3200" dirty="0">
                  <a:latin typeface="HAKUYOGuiFanZi3500" panose="02000600000000000000" pitchFamily="2" charset="-128"/>
                  <a:ea typeface="HAKUYOGuiFanZi3500" panose="02000600000000000000" pitchFamily="2" charset="-128"/>
                  <a:cs typeface="HAKUYOGuiFanZi3500" panose="02000600000000000000" pitchFamily="2" charset="-128"/>
                </a:rPr>
                <a:t>战旗村</a:t>
              </a:r>
              <a:r>
                <a:rPr kumimoji="1" lang="en-US" altLang="zh-CN" sz="3200" dirty="0">
                  <a:latin typeface="HAKUYOGuiFanZi3500" panose="02000600000000000000" pitchFamily="2" charset="-128"/>
                  <a:ea typeface="HAKUYOGuiFanZi3500" panose="02000600000000000000" pitchFamily="2" charset="-128"/>
                  <a:cs typeface="HAKUYOGuiFanZi3500" panose="02000600000000000000" pitchFamily="2" charset="-128"/>
                </a:rPr>
                <a:t>·</a:t>
              </a:r>
              <a:r>
                <a:rPr kumimoji="1" lang="zh-CN" altLang="en-US" sz="3200" dirty="0">
                  <a:latin typeface="HAKUYOGuiFanZi3500" panose="02000600000000000000" pitchFamily="2" charset="-128"/>
                  <a:ea typeface="HAKUYOGuiFanZi3500" panose="02000600000000000000" pitchFamily="2" charset="-128"/>
                  <a:cs typeface="HAKUYOGuiFanZi3500" panose="02000600000000000000" pitchFamily="2" charset="-128"/>
                </a:rPr>
                <a:t>天府农耕文化博物馆</a:t>
              </a:r>
              <a:endParaRPr kumimoji="1" lang="zh-CN" altLang="en-US" sz="3200" dirty="0">
                <a:latin typeface="HAKUYOGuiFanZi3500" panose="02000600000000000000" pitchFamily="2" charset="-128"/>
                <a:ea typeface="HAKUYOGuiFanZi3500" panose="02000600000000000000" pitchFamily="2" charset="-128"/>
                <a:cs typeface="HAKUYOGuiFanZi3500" panose="02000600000000000000" pitchFamily="2" charset="-128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37419" y="1335878"/>
            <a:ext cx="1024521" cy="4431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60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物质</a:t>
            </a:r>
            <a:r>
              <a:rPr kumimoji="1" lang="zh-CN" altLang="en-US" sz="60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世界</a:t>
            </a:r>
            <a:endParaRPr kumimoji="1" lang="zh-CN" altLang="en-US" sz="60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50507" y="1335878"/>
            <a:ext cx="969161" cy="4431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60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精神</a:t>
            </a:r>
            <a:r>
              <a:rPr kumimoji="1" lang="zh-CN" altLang="en-US" sz="60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世界</a:t>
            </a:r>
            <a:endParaRPr kumimoji="1" lang="zh-CN" altLang="en-US" sz="60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48683" y="1000581"/>
            <a:ext cx="8890654" cy="5566582"/>
            <a:chOff x="1572513" y="922238"/>
            <a:chExt cx="8778991" cy="556658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72513" y="1026450"/>
              <a:ext cx="7395128" cy="279375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06092" y="3305072"/>
              <a:ext cx="4366856" cy="31837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61940" y="3305072"/>
              <a:ext cx="4144152" cy="313855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72256" y="922238"/>
              <a:ext cx="4679248" cy="3012319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2352756" y="1851645"/>
            <a:ext cx="811041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9900" b="1" dirty="0">
                <a:solidFill>
                  <a:srgbClr val="C00000"/>
                </a:solidFill>
                <a:effectLst/>
                <a:latin typeface="FZZJ-LJDXKJW" panose="02010600010101010101" pitchFamily="2" charset="-122"/>
                <a:ea typeface="FZZJ-LJDXKJW" panose="02010600010101010101" pitchFamily="2" charset="-122"/>
                <a:cs typeface="宋体" panose="02010600030101010101" pitchFamily="2" charset="-122"/>
              </a:rPr>
              <a:t>劳动者</a:t>
            </a:r>
            <a:r>
              <a:rPr lang="zh-CN" altLang="zh-CN" sz="19900" b="1" dirty="0">
                <a:solidFill>
                  <a:srgbClr val="C00000"/>
                </a:solidFill>
                <a:effectLst/>
                <a:latin typeface="FZZJ-LJDXKJW" panose="02010600010101010101" pitchFamily="2" charset="-122"/>
                <a:ea typeface="FZZJ-LJDXKJW" panose="02010600010101010101" pitchFamily="2" charset="-122"/>
              </a:rPr>
              <a:t> </a:t>
            </a:r>
            <a:endParaRPr lang="zh-CN" altLang="en-US" sz="19900" b="1" dirty="0">
              <a:solidFill>
                <a:srgbClr val="C00000"/>
              </a:solidFill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6439" y="1142236"/>
            <a:ext cx="10279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当我们走进</a:t>
            </a:r>
            <a:r>
              <a:rPr kumimoji="1" lang="zh-CN" altLang="zh-CN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四川的博物馆想了解汉代时期的发展时，那么有一批文物就是我们无法跳过的，那就是</a:t>
            </a:r>
            <a:r>
              <a:rPr kumimoji="1" lang="en-US" altLang="zh-CN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——</a:t>
            </a:r>
            <a:endParaRPr kumimoji="1" lang="zh-CN" altLang="en-US" sz="36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598" y="2342565"/>
            <a:ext cx="10972801" cy="2980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16600" dirty="0">
                <a:solidFill>
                  <a:srgbClr val="C00000"/>
                </a:solidFill>
                <a:latin typeface="FZZJ-XTLEJW" panose="02010600010101010101" pitchFamily="2" charset="-122"/>
                <a:ea typeface="FZZJ-XTLEJW" panose="02010600010101010101" pitchFamily="2" charset="-122"/>
              </a:rPr>
              <a:t>汉代画像砖</a:t>
            </a:r>
            <a:endParaRPr kumimoji="1" lang="zh-CN" altLang="en-US" sz="16600" dirty="0">
              <a:solidFill>
                <a:srgbClr val="C00000"/>
              </a:solidFill>
              <a:latin typeface="FZZJ-XTLEJW" panose="02010600010101010101" pitchFamily="2" charset="-122"/>
              <a:ea typeface="FZZJ-XTLEJW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542043" y="1366907"/>
            <a:ext cx="5422900" cy="5175760"/>
            <a:chOff x="1249680" y="1270000"/>
            <a:chExt cx="5422900" cy="517576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680" y="1270000"/>
              <a:ext cx="5422900" cy="43180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871168" y="5737874"/>
              <a:ext cx="33534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OTI3500" panose="02000600000000000000" pitchFamily="2" charset="-128"/>
                </a:rPr>
                <a:t>制盐画像砖</a:t>
              </a:r>
              <a:endPara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GuiFanZi3500" panose="02000600000000000000" pitchFamily="2" charset="-128"/>
              </a:endParaRPr>
            </a:p>
          </p:txBody>
        </p:sp>
      </p:grpSp>
      <p:pic>
        <p:nvPicPr>
          <p:cNvPr id="9" name="图片 8" descr="图片包含 标志, 红色, 停止, 食物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7204" y="3737347"/>
            <a:ext cx="10718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宽口</a:t>
            </a:r>
            <a:r>
              <a:rPr lang="zh-CN" altLang="zh-CN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盐井 </a:t>
            </a:r>
            <a:endParaRPr lang="zh-CN" altLang="en-US" sz="36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70566" y="5296173"/>
            <a:ext cx="23393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竹筒</a:t>
            </a:r>
            <a:r>
              <a:rPr lang="zh-CN" altLang="en-US" sz="3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引盐水</a:t>
            </a:r>
            <a:r>
              <a:rPr lang="zh-CN" altLang="zh-CN" sz="3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22068" y="2518539"/>
            <a:ext cx="10718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井</a:t>
            </a:r>
            <a:r>
              <a:rPr lang="zh-CN" altLang="zh-CN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火</a:t>
            </a:r>
            <a:r>
              <a:rPr lang="zh-CN" altLang="en-US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煮井盐</a:t>
            </a:r>
            <a:r>
              <a:rPr lang="zh-CN" altLang="zh-CN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 </a:t>
            </a:r>
            <a:endParaRPr lang="zh-CN" altLang="en-US" sz="36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68639" y="1102543"/>
            <a:ext cx="587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定滑轮</a:t>
            </a:r>
            <a:endParaRPr lang="zh-CN" altLang="en-US" sz="36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8899" y="1366907"/>
            <a:ext cx="426974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今天在勘探油田时所用的这种钻探井和凿洞技术，肯定是中国人的发明，有许多证据可以证明，这种技术早在公元前一世纪到公元一世纪，就已经在四川临邛加以应用</a:t>
            </a:r>
            <a:r>
              <a:rPr lang="en-US" altLang="zh-CN" sz="28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宋体" panose="02010600030101010101" pitchFamily="2" charset="-122"/>
              </a:rPr>
              <a:t>。</a:t>
            </a:r>
            <a:endParaRPr lang="en-US" altLang="zh-CN" sz="2800" dirty="0">
              <a:solidFill>
                <a:srgbClr val="333333"/>
              </a:solidFill>
              <a:latin typeface="FZSongKeBenXiuKaiS-R-GB" panose="02000000000000000000" pitchFamily="2" charset="-122"/>
              <a:ea typeface="FZSongKeBenXiuKaiS-R-GB" panose="02000000000000000000" pitchFamily="2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28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李约瑟</a:t>
            </a:r>
            <a:endParaRPr lang="zh-CN" altLang="zh-CN" sz="2800" dirty="0">
              <a:effectLst/>
              <a:latin typeface="FZSongKeBenXiuKaiS-R-GB" panose="02000000000000000000" pitchFamily="2" charset="-122"/>
              <a:ea typeface="FZSongKeBenXiuKaiS-R-GB" panose="02000000000000000000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9848" y="4988395"/>
            <a:ext cx="4400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国外最早使用</a:t>
            </a:r>
            <a:r>
              <a:rPr lang="zh-CN" altLang="zh-CN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天然气</a:t>
            </a:r>
            <a:r>
              <a:rPr lang="zh-CN" altLang="zh-CN" sz="24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的是</a:t>
            </a:r>
            <a:r>
              <a:rPr lang="zh-CN" altLang="en-US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英国在</a:t>
            </a:r>
            <a:r>
              <a:rPr lang="en-US" altLang="zh-CN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1688</a:t>
            </a:r>
            <a:r>
              <a:rPr lang="zh-CN" altLang="zh-CN" sz="24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年，</a:t>
            </a:r>
            <a:r>
              <a:rPr lang="zh-CN" altLang="en-US" sz="24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比中国晚</a:t>
            </a:r>
            <a:r>
              <a:rPr lang="en-US" altLang="zh-CN" sz="24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宋体" panose="02010600030101010101" pitchFamily="2" charset="-122"/>
              </a:rPr>
              <a:t>1600</a:t>
            </a:r>
            <a:r>
              <a:rPr lang="zh-CN" altLang="zh-CN" sz="2400" dirty="0">
                <a:solidFill>
                  <a:srgbClr val="333333"/>
                </a:solidFill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多年</a:t>
            </a:r>
            <a:endParaRPr lang="en-US" altLang="zh-CN" sz="2400" dirty="0">
              <a:solidFill>
                <a:srgbClr val="333333"/>
              </a:solidFill>
              <a:effectLst/>
              <a:latin typeface="FZSongKeBenXiuKaiS-R-GB" panose="02000000000000000000" pitchFamily="2" charset="-122"/>
              <a:ea typeface="FZSongKeBenXiuKaiS-R-GB" panose="02000000000000000000" pitchFamily="2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整理自</a:t>
            </a:r>
            <a:r>
              <a:rPr lang="en-US" altLang="zh-CN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世界科技史</a:t>
            </a:r>
            <a:r>
              <a:rPr lang="en-US" altLang="zh-CN" sz="2400" dirty="0">
                <a:solidFill>
                  <a:srgbClr val="333333"/>
                </a:solidFill>
                <a:latin typeface="FZSongKeBenXiuKaiS-R-GB" panose="02000000000000000000" pitchFamily="2" charset="-122"/>
                <a:ea typeface="FZSongKeBenXiuKaiS-R-GB" panose="02000000000000000000" pitchFamily="2" charset="-122"/>
                <a:cs typeface="Arial" panose="020B0604020202020204" pitchFamily="34" charset="0"/>
              </a:rPr>
              <a:t>》</a:t>
            </a:r>
            <a:endParaRPr lang="zh-CN" altLang="zh-CN" sz="2400" dirty="0">
              <a:effectLst/>
              <a:latin typeface="FZSongKeBenXiuKaiS-R-GB" panose="02000000000000000000" pitchFamily="2" charset="-122"/>
              <a:ea typeface="FZSongKeBenXiuKaiS-R-GB" panose="02000000000000000000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2" t="24581" b="14755"/>
          <a:stretch>
            <a:fillRect/>
          </a:stretch>
        </p:blipFill>
        <p:spPr>
          <a:xfrm>
            <a:off x="1927444" y="1160003"/>
            <a:ext cx="8805869" cy="45379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43300" y="5763372"/>
            <a:ext cx="6057900" cy="769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000" dirty="0">
                <a:latin typeface="FZZJ-ZZGKTJW" panose="02010600010101010101" pitchFamily="2" charset="-122"/>
                <a:ea typeface="FZZJ-ZZGKTJW" panose="02010600010101010101" pitchFamily="2" charset="-122"/>
              </a:rPr>
              <a:t>特别在哪里？有什么作用？</a:t>
            </a:r>
            <a:endParaRPr kumimoji="1" lang="zh-CN" altLang="en-US" sz="4000" dirty="0">
              <a:latin typeface="FZZJ-ZZGKTJW" panose="02010600010101010101" pitchFamily="2" charset="-122"/>
              <a:ea typeface="FZZJ-ZZGKTJW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46095" y="1446669"/>
            <a:ext cx="5422900" cy="5174645"/>
            <a:chOff x="1249680" y="1270000"/>
            <a:chExt cx="5422900" cy="517464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680" y="1270000"/>
              <a:ext cx="5422900" cy="43180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678720" y="5736759"/>
              <a:ext cx="28689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OTI3500" panose="02000600000000000000" pitchFamily="2" charset="-128"/>
                </a:rPr>
                <a:t>制盐画像砖</a:t>
              </a:r>
              <a:endPara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GuiFanZi3500" panose="02000600000000000000" pitchFamily="2" charset="-128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1256" y="3817109"/>
            <a:ext cx="10718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宽口</a:t>
            </a:r>
            <a:r>
              <a:rPr lang="zh-CN" altLang="zh-CN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盐井 </a:t>
            </a:r>
            <a:endParaRPr lang="zh-CN" altLang="en-US" sz="36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74618" y="5375935"/>
            <a:ext cx="23393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竹筒</a:t>
            </a:r>
            <a:r>
              <a:rPr lang="zh-CN" altLang="en-US" sz="3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引盐水</a:t>
            </a:r>
            <a:r>
              <a:rPr lang="zh-CN" altLang="zh-CN" sz="32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26120" y="2598301"/>
            <a:ext cx="107188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井</a:t>
            </a:r>
            <a:r>
              <a:rPr lang="zh-CN" altLang="zh-CN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火</a:t>
            </a:r>
            <a:r>
              <a:rPr lang="zh-CN" altLang="en-US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煮井盐</a:t>
            </a:r>
            <a:r>
              <a:rPr lang="zh-CN" altLang="zh-CN" sz="36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 </a:t>
            </a:r>
            <a:endParaRPr lang="zh-CN" altLang="en-US" sz="36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691" y="1182305"/>
            <a:ext cx="587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定滑轮</a:t>
            </a:r>
            <a:endParaRPr lang="zh-CN" altLang="en-US" sz="36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513805" y="-1226524"/>
            <a:ext cx="184731" cy="643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endParaRPr kumimoji="1" lang="zh-CN" altLang="en-US" sz="3200" dirty="0">
              <a:latin typeface="方正颜真卿楷书 简繁" panose="02000500000000000000" pitchFamily="2" charset="-122"/>
              <a:ea typeface="方正颜真卿楷书 简繁" panose="02000500000000000000" pitchFamily="2" charset="-122"/>
            </a:endParaRPr>
          </a:p>
        </p:txBody>
      </p:sp>
      <p:pic>
        <p:nvPicPr>
          <p:cNvPr id="11" name="图片 10" descr="图片包含 标志, 红色, 停止, 食物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45020" y="2151727"/>
            <a:ext cx="42697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effectLst/>
                <a:latin typeface="FZSongKeBenXiuKaiS-R-GB" panose="02000000000000000000" pitchFamily="2" charset="-122"/>
                <a:ea typeface="FZSongKeBenXiuKaiS-R-GB" panose="02000000000000000000" pitchFamily="2" charset="-122"/>
                <a:cs typeface="宋体" panose="02010600030101010101" pitchFamily="2" charset="-122"/>
              </a:rPr>
              <a:t>提问：通过这个画像砖，你可以看到劳动者们什么样的精神品质呢？</a:t>
            </a:r>
            <a:endParaRPr lang="zh-CN" altLang="zh-CN" sz="4000" dirty="0">
              <a:effectLst/>
              <a:latin typeface="FZSongKeBenXiuKaiS-R-GB" panose="02000000000000000000" pitchFamily="2" charset="-122"/>
              <a:ea typeface="FZSongKeBenXiuKaiS-R-GB" panose="02000000000000000000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39775" y="4484499"/>
            <a:ext cx="23393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运输工人</a:t>
            </a:r>
            <a:endParaRPr lang="zh-CN" altLang="en-US" sz="32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57545" y="1614938"/>
            <a:ext cx="11381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盐堆</a:t>
            </a:r>
            <a:endParaRPr lang="zh-CN" altLang="en-US" sz="32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649487007650095" descr="164948700765009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40496" y="1113155"/>
            <a:ext cx="8511008" cy="48226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2270" y="1939409"/>
            <a:ext cx="11504930" cy="2554545"/>
          </a:xfrm>
          <a:prstGeom prst="rect">
            <a:avLst/>
          </a:prstGeom>
          <a:solidFill>
            <a:schemeClr val="bg1">
              <a:alpha val="87325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40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看到这些国宝，看到的其实是上面所记录的“泽世之功”， 看到了四川人民在天府之地，用智慧和努力，创造出别有滋味的巴蜀生活，看到了中国古代繁荣</a:t>
            </a:r>
            <a:r>
              <a:rPr lang="zh-CN" altLang="en-US" sz="40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的经济生活</a:t>
            </a:r>
            <a:r>
              <a:rPr lang="zh-CN" altLang="zh-CN" sz="40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背后</a:t>
            </a:r>
            <a:r>
              <a:rPr lang="zh-CN" altLang="zh-CN" sz="400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劳动精神 </a:t>
            </a:r>
            <a:endParaRPr lang="zh-CN" altLang="en-US" sz="4000" dirty="0">
              <a:solidFill>
                <a:srgbClr val="C00000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pic>
        <p:nvPicPr>
          <p:cNvPr id="8" name="图片 7" descr="图片包含 标志, 红色, 停止, 食物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7359" y="5935762"/>
            <a:ext cx="5334751" cy="62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战旗村</a:t>
            </a:r>
            <a:r>
              <a:rPr kumimoji="1" lang="en-US" altLang="zh-CN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·</a:t>
            </a:r>
            <a:r>
              <a: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天府农耕文化博物馆</a:t>
            </a:r>
            <a:endParaRPr kumimoji="1" lang="zh-CN" altLang="en-US" sz="3200" dirty="0">
              <a:latin typeface="zhonghuaminguo" panose="03000000000000000000" pitchFamily="66" charset="-120"/>
              <a:ea typeface="zhonghuaminguo" panose="03000000000000000000" pitchFamily="66" charset="-120"/>
              <a:cs typeface="HAKUYOGuiFanZ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1327" y="1192917"/>
            <a:ext cx="5015905" cy="5114208"/>
            <a:chOff x="1249680" y="1192917"/>
            <a:chExt cx="5412559" cy="55186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680" y="1192917"/>
              <a:ext cx="5412559" cy="458263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859200" y="5947689"/>
              <a:ext cx="4193518" cy="763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OTI3500" panose="02000600000000000000" pitchFamily="2" charset="-128"/>
                </a:rPr>
                <a:t>弋射收获画像砖</a:t>
              </a:r>
              <a:endPara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GuiFanZi3500" panose="02000600000000000000" pitchFamily="2" charset="-128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96000" y="1814231"/>
            <a:ext cx="6753159" cy="4104765"/>
            <a:chOff x="6096000" y="1797050"/>
            <a:chExt cx="6753159" cy="410476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797050"/>
              <a:ext cx="5715000" cy="326390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7152602" y="5193929"/>
              <a:ext cx="56965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OTI3500" panose="02000600000000000000" pitchFamily="2" charset="-128"/>
                </a:rPr>
                <a:t>现代化</a:t>
              </a:r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GuiFanZi3500" panose="02000600000000000000" pitchFamily="2" charset="-128"/>
                </a:rPr>
                <a:t>农业工具</a:t>
              </a:r>
              <a:endPara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GuiFanZi3500" panose="02000600000000000000" pitchFamily="2" charset="-128"/>
              </a:endParaRPr>
            </a:p>
          </p:txBody>
        </p:sp>
      </p:grpSp>
      <p:pic>
        <p:nvPicPr>
          <p:cNvPr id="10" name="图片 9" descr="图片包含 标志, 红色, 停止, 食物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1000" y="1526918"/>
            <a:ext cx="5422900" cy="5064630"/>
            <a:chOff x="1249681" y="1270000"/>
            <a:chExt cx="5422900" cy="506463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681" y="1270000"/>
              <a:ext cx="5422900" cy="431800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903221" y="5626744"/>
              <a:ext cx="28752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OTI3500" panose="02000600000000000000" pitchFamily="2" charset="-128"/>
                </a:rPr>
                <a:t>制盐画像砖</a:t>
              </a:r>
              <a:endPara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GuiFanZi3500" panose="02000600000000000000" pitchFamily="2" charset="-128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3" t="16232" r="6667" b="14772"/>
          <a:stretch>
            <a:fillRect/>
          </a:stretch>
        </p:blipFill>
        <p:spPr>
          <a:xfrm>
            <a:off x="6096000" y="1887073"/>
            <a:ext cx="5422900" cy="35976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91020" y="5550426"/>
            <a:ext cx="4919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海上千米钻井平台</a:t>
            </a:r>
            <a:endParaRPr lang="zh-CN" altLang="en-US" sz="4000" b="1" dirty="0">
              <a:latin typeface="FZZJ-ZZGKTJW" panose="02010600010101010101" pitchFamily="2" charset="-122"/>
              <a:ea typeface="FZZJ-ZZGKTJW" panose="02010600010101010101" pitchFamily="2" charset="-122"/>
              <a:cs typeface="HAKUYOGuiFanZi3500" panose="02000600000000000000" pitchFamily="2" charset="-128"/>
            </a:endParaRPr>
          </a:p>
        </p:txBody>
      </p:sp>
      <p:pic>
        <p:nvPicPr>
          <p:cNvPr id="16" name="图片 15" descr="图片包含 标志, 红色, 停止, 食物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1523 0.05996 " pathEditMode="relative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5132" y="914552"/>
            <a:ext cx="2875781" cy="25091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1049" y="895154"/>
            <a:ext cx="2875781" cy="25091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5036" y="928808"/>
            <a:ext cx="2567558" cy="248978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5614" y="928808"/>
            <a:ext cx="2900638" cy="24897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1458" y="895154"/>
            <a:ext cx="3746589" cy="20775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/>
          <a:srcRect l="6506" t="13034" r="5507" b="6912"/>
          <a:stretch>
            <a:fillRect/>
          </a:stretch>
        </p:blipFill>
        <p:spPr>
          <a:xfrm>
            <a:off x="46166580" y="890011"/>
            <a:ext cx="3684147" cy="207753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72331" y="908672"/>
            <a:ext cx="3746589" cy="207753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/>
          <a:srcRect l="11037" t="10876" r="9862" b="15587"/>
          <a:stretch>
            <a:fillRect/>
          </a:stretch>
        </p:blipFill>
        <p:spPr>
          <a:xfrm>
            <a:off x="31937375" y="928808"/>
            <a:ext cx="3227880" cy="195050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/>
          <a:srcRect l="11108" t="8405" r="9527" b="12583"/>
          <a:stretch>
            <a:fillRect/>
          </a:stretch>
        </p:blipFill>
        <p:spPr>
          <a:xfrm>
            <a:off x="29539491" y="895153"/>
            <a:ext cx="2232619" cy="200042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/>
          <a:srcRect l="13775" t="14981" r="10152" b="16133"/>
          <a:stretch>
            <a:fillRect/>
          </a:stretch>
        </p:blipFill>
        <p:spPr>
          <a:xfrm>
            <a:off x="26004137" y="932049"/>
            <a:ext cx="3447755" cy="200042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1"/>
          <a:srcRect l="8674" t="9003" r="5712" b="8277"/>
          <a:stretch>
            <a:fillRect/>
          </a:stretch>
        </p:blipFill>
        <p:spPr>
          <a:xfrm>
            <a:off x="38756104" y="914552"/>
            <a:ext cx="3393145" cy="205813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2"/>
          <a:srcRect l="10625" t="11207" r="7356" b="12972"/>
          <a:stretch>
            <a:fillRect/>
          </a:stretch>
        </p:blipFill>
        <p:spPr>
          <a:xfrm>
            <a:off x="35236802" y="914553"/>
            <a:ext cx="3447755" cy="201260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3"/>
          <a:srcRect l="9476" t="8889" r="9605" b="7053"/>
          <a:stretch>
            <a:fillRect/>
          </a:stretch>
        </p:blipFill>
        <p:spPr>
          <a:xfrm>
            <a:off x="23574198" y="928808"/>
            <a:ext cx="2342340" cy="200962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0" y="4397739"/>
            <a:ext cx="3746589" cy="207753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6"/>
          <a:srcRect l="6506" t="13034" r="5507" b="6912"/>
          <a:stretch>
            <a:fillRect/>
          </a:stretch>
        </p:blipFill>
        <p:spPr>
          <a:xfrm>
            <a:off x="16067122" y="4392596"/>
            <a:ext cx="3684147" cy="207753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72873" y="4411257"/>
            <a:ext cx="3746589" cy="207753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4727" y="4411257"/>
            <a:ext cx="2875781" cy="209693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0644" y="4391859"/>
            <a:ext cx="2875781" cy="2096932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4631" y="4425513"/>
            <a:ext cx="2567558" cy="2080721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5209" y="4425513"/>
            <a:ext cx="2900638" cy="2080721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8"/>
          <a:srcRect l="11037" t="10876" r="9862" b="15587"/>
          <a:stretch>
            <a:fillRect/>
          </a:stretch>
        </p:blipFill>
        <p:spPr>
          <a:xfrm>
            <a:off x="43695300" y="4460510"/>
            <a:ext cx="3227880" cy="195050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9"/>
          <a:srcRect l="11108" t="8405" r="9527" b="12583"/>
          <a:stretch>
            <a:fillRect/>
          </a:stretch>
        </p:blipFill>
        <p:spPr>
          <a:xfrm>
            <a:off x="41297416" y="4426855"/>
            <a:ext cx="2232619" cy="200042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/>
          <a:srcRect l="13775" t="14981" r="10152" b="16133"/>
          <a:stretch>
            <a:fillRect/>
          </a:stretch>
        </p:blipFill>
        <p:spPr>
          <a:xfrm>
            <a:off x="37762062" y="4463751"/>
            <a:ext cx="3447755" cy="20004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1"/>
          <a:srcRect l="8674" t="9003" r="5712" b="8277"/>
          <a:stretch>
            <a:fillRect/>
          </a:stretch>
        </p:blipFill>
        <p:spPr>
          <a:xfrm>
            <a:off x="50514029" y="4446254"/>
            <a:ext cx="3393145" cy="205813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2"/>
          <a:srcRect l="10625" t="11207" r="7356" b="12972"/>
          <a:stretch>
            <a:fillRect/>
          </a:stretch>
        </p:blipFill>
        <p:spPr>
          <a:xfrm>
            <a:off x="46994727" y="4446255"/>
            <a:ext cx="3447755" cy="201260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3"/>
          <a:srcRect l="9476" t="8889" r="9605" b="7053"/>
          <a:stretch>
            <a:fillRect/>
          </a:stretch>
        </p:blipFill>
        <p:spPr>
          <a:xfrm>
            <a:off x="35332123" y="4460510"/>
            <a:ext cx="2342340" cy="2009621"/>
          </a:xfrm>
          <a:prstGeom prst="rect">
            <a:avLst/>
          </a:prstGeom>
        </p:spPr>
      </p:pic>
      <p:pic>
        <p:nvPicPr>
          <p:cNvPr id="31" name="图片 30" descr="图片包含 标志, 红色, 停止, 食物&#10;&#10;描述已自动生成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260" y="2967546"/>
            <a:ext cx="11576176" cy="1754326"/>
          </a:xfrm>
          <a:prstGeom prst="rect">
            <a:avLst/>
          </a:prstGeom>
          <a:solidFill>
            <a:schemeClr val="bg1">
              <a:alpha val="85754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有人说，汉代的画像砖实际上是汉代人给我留下的老照片，</a:t>
            </a:r>
            <a:r>
              <a:rPr lang="zh-CN" altLang="zh-CN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虽然汉代没有摄影术，但汉朝手工艺者却通过这些图画展示了两千年前的生活情景</a:t>
            </a:r>
            <a:r>
              <a:rPr lang="zh-CN" altLang="en-US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，</a:t>
            </a:r>
            <a:r>
              <a:rPr lang="zh-CN" altLang="zh-CN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流畅泼辣，野性旺盛</a:t>
            </a:r>
            <a:r>
              <a:rPr lang="zh-CN" altLang="en-US" sz="36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。</a:t>
            </a:r>
            <a:endParaRPr lang="zh-CN" altLang="en-US" sz="36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6" dur="2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8" dur="2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10" dur="2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12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14" dur="2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16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18" dur="2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20" dur="2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22" dur="2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24" dur="2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26" dur="2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28" dur="2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3039 -0.01945 " pathEditMode="relative" ptsTypes="AA">
                                      <p:cBhvr>
                                        <p:cTn id="30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34" dur="2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36" dur="2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38" dur="2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40" dur="2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42" dur="2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44" dur="2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46" dur="2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48" dur="2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50" dur="2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52" dur="2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54" dur="2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4.40964 0.00532 " pathEditMode="relative" ptsTypes="AA">
                                      <p:cBhvr>
                                        <p:cTn id="56" dur="2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0080" y="1192917"/>
            <a:ext cx="109118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上周庞老师给大家布置了一个任务，要求大家</a:t>
            </a:r>
            <a:r>
              <a:rPr lang="zh-CN" altLang="en-US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收集</a:t>
            </a:r>
            <a:r>
              <a:rPr lang="zh-CN" altLang="zh-CN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今天的劳动者</a:t>
            </a:r>
            <a:r>
              <a:rPr lang="zh-CN" altLang="en-US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的作品，我请两位同学</a:t>
            </a:r>
            <a:r>
              <a:rPr lang="zh-CN" altLang="zh-CN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把他们整理到了一幅长卷上</a:t>
            </a:r>
            <a:r>
              <a:rPr lang="zh-CN" altLang="en-US" sz="36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：</a:t>
            </a:r>
            <a:r>
              <a:rPr lang="zh-CN" altLang="zh-CN" sz="36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  <a:t>。 </a:t>
            </a:r>
            <a:endParaRPr lang="zh-CN" altLang="en-US" sz="3600" dirty="0"/>
          </a:p>
        </p:txBody>
      </p:sp>
      <p:pic>
        <p:nvPicPr>
          <p:cNvPr id="5" name="图片 4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49680" y="325507"/>
            <a:ext cx="571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劳动创造历史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0" y="1033393"/>
            <a:ext cx="3746589" cy="20775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6506" t="13034" r="5507" b="6912"/>
          <a:stretch>
            <a:fillRect/>
          </a:stretch>
        </p:blipFill>
        <p:spPr>
          <a:xfrm>
            <a:off x="16067122" y="1028250"/>
            <a:ext cx="3684147" cy="2077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72873" y="1046911"/>
            <a:ext cx="3746589" cy="20775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84727" y="1046911"/>
            <a:ext cx="2875781" cy="20969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10644" y="1027513"/>
            <a:ext cx="2875781" cy="20969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/>
          <a:srcRect l="11108" t="8405" r="9527" b="12583"/>
          <a:stretch>
            <a:fillRect/>
          </a:stretch>
        </p:blipFill>
        <p:spPr>
          <a:xfrm>
            <a:off x="33287044" y="1057192"/>
            <a:ext cx="2232619" cy="20004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/>
          <a:srcRect l="13775" t="14981" r="10152" b="16133"/>
          <a:stretch>
            <a:fillRect/>
          </a:stretch>
        </p:blipFill>
        <p:spPr>
          <a:xfrm>
            <a:off x="29751690" y="1094088"/>
            <a:ext cx="3447755" cy="200042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/>
          <a:srcRect l="10625" t="11207" r="7356" b="12972"/>
          <a:stretch>
            <a:fillRect/>
          </a:stretch>
        </p:blipFill>
        <p:spPr>
          <a:xfrm>
            <a:off x="35653731" y="1027513"/>
            <a:ext cx="3447755" cy="2012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6" dur="7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8" dur="7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10" dur="7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12" dur="7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14" dur="7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16" dur="7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18" dur="7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19895 0 " pathEditMode="relative" ptsTypes="AA">
                                      <p:cBhvr>
                                        <p:cTn id="20" dur="7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1649487007650095" descr="164948700765009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100.369141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40496" y="1113155"/>
            <a:ext cx="8511008" cy="48226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6800" y="1261821"/>
            <a:ext cx="990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altLang="zh-CN" sz="4000" dirty="0">
                <a:effectLst/>
                <a:latin typeface="HAKUYOOTI3500" panose="02000600000000000000" pitchFamily="2" charset="-128"/>
                <a:ea typeface="HAKUYOOTI3500" panose="02000600000000000000" pitchFamily="2" charset="-128"/>
                <a:cs typeface="HAKUYOOTI3500" panose="02000600000000000000" pitchFamily="2" charset="-128"/>
              </a:rPr>
            </a:br>
            <a:endParaRPr lang="zh-CN" altLang="zh-CN" sz="4000" dirty="0">
              <a:effectLst/>
              <a:latin typeface="HAKUYOOTI3500" panose="02000600000000000000" pitchFamily="2" charset="-128"/>
              <a:ea typeface="HAKUYOOTI3500" panose="02000600000000000000" pitchFamily="2" charset="-128"/>
              <a:cs typeface="HAKUYOOTI3500" panose="02000600000000000000" pitchFamily="2" charset="-128"/>
            </a:endParaRPr>
          </a:p>
        </p:txBody>
      </p:sp>
      <p:pic>
        <p:nvPicPr>
          <p:cNvPr id="5" name="图片 4" descr="图片包含 标志, 红色, 停止, 食物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9680" y="325507"/>
            <a:ext cx="9723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遇见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听见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洞见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——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艺术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历史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精神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628" y="1033393"/>
            <a:ext cx="2324891" cy="27683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272" y="1020515"/>
            <a:ext cx="2324891" cy="27963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5916" y="1020515"/>
            <a:ext cx="2324891" cy="278126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1836" y="987073"/>
            <a:ext cx="1796616" cy="282976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115" y="987073"/>
            <a:ext cx="1922342" cy="28147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4496" y="987072"/>
            <a:ext cx="2032844" cy="28147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99" b="4747"/>
          <a:stretch>
            <a:fillRect/>
          </a:stretch>
        </p:blipFill>
        <p:spPr>
          <a:xfrm>
            <a:off x="25812379" y="1033393"/>
            <a:ext cx="1880033" cy="281470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91" b="4746"/>
          <a:stretch>
            <a:fillRect/>
          </a:stretch>
        </p:blipFill>
        <p:spPr>
          <a:xfrm>
            <a:off x="27877108" y="1027336"/>
            <a:ext cx="2132294" cy="281470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75" b="10116"/>
          <a:stretch>
            <a:fillRect/>
          </a:stretch>
        </p:blipFill>
        <p:spPr>
          <a:xfrm>
            <a:off x="30101569" y="1020758"/>
            <a:ext cx="2292306" cy="28212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8" b="5643"/>
          <a:stretch>
            <a:fillRect/>
          </a:stretch>
        </p:blipFill>
        <p:spPr>
          <a:xfrm>
            <a:off x="32486781" y="1050661"/>
            <a:ext cx="1796616" cy="27913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9" b="13448"/>
          <a:stretch>
            <a:fillRect/>
          </a:stretch>
        </p:blipFill>
        <p:spPr>
          <a:xfrm>
            <a:off x="34411266" y="1055233"/>
            <a:ext cx="1922341" cy="278681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1024"/>
            <a:ext cx="12203101" cy="6856976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6800" y="1462355"/>
            <a:ext cx="1034241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800" dirty="0">
                <a:solidFill>
                  <a:srgbClr val="C00000"/>
                </a:solidFill>
                <a:effectLst/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两千年前汉人编织的梦想，已经永远凝固在画像砖上，和今人的梦</a:t>
            </a:r>
            <a:r>
              <a:rPr lang="zh-CN" altLang="en-US" sz="4800" dirty="0">
                <a:solidFill>
                  <a:srgbClr val="C00000"/>
                </a:solidFill>
                <a:effectLst/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一起，</a:t>
            </a:r>
            <a:endParaRPr lang="zh-CN" altLang="en-US" sz="4800" b="1" dirty="0">
              <a:solidFill>
                <a:srgbClr val="C00000"/>
              </a:solidFill>
              <a:latin typeface="FZZJ-LJDXKJW" panose="02010600010101010101" pitchFamily="2" charset="-122"/>
              <a:ea typeface="FZZJ-LJDXK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63529" y="2892987"/>
            <a:ext cx="8960133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6600" b="1" dirty="0">
                <a:solidFill>
                  <a:srgbClr val="C00000"/>
                </a:solidFill>
                <a:effectLst/>
                <a:latin typeface="FZZJ-LJDXKJW" panose="02010600010101010101" pitchFamily="2" charset="-122"/>
                <a:ea typeface="FZZJ-LJDXKJW" panose="02010600010101010101" pitchFamily="2" charset="-122"/>
                <a:cs typeface="HAKUYOOTI3500" panose="02000600000000000000" pitchFamily="2" charset="-128"/>
              </a:rPr>
              <a:t>融汇交织</a:t>
            </a:r>
            <a:endParaRPr lang="zh-CN" altLang="en-US" sz="2800" dirty="0"/>
          </a:p>
        </p:txBody>
      </p:sp>
      <p:pic>
        <p:nvPicPr>
          <p:cNvPr id="2" name="Lucien - 欢快古风" descr="Lucien - 欢快古风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938" y="1588"/>
            <a:ext cx="812800" cy="8128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729554" y="5907898"/>
            <a:ext cx="5334751" cy="62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战旗村</a:t>
            </a:r>
            <a:r>
              <a:rPr kumimoji="1" lang="en-US" altLang="zh-CN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·</a:t>
            </a:r>
            <a:r>
              <a: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天府农耕文化博物馆</a:t>
            </a:r>
            <a:endParaRPr kumimoji="1" lang="zh-CN" altLang="en-US" sz="3200" dirty="0">
              <a:latin typeface="zhonghuaminguo" panose="03000000000000000000" pitchFamily="66" charset="-120"/>
              <a:ea typeface="zhonghuaminguo" panose="03000000000000000000" pitchFamily="66" charset="-120"/>
              <a:cs typeface="HAKUYOGuiFanZ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10" dur="3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12" dur="3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14" dur="3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16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18" dur="3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20" dur="3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22" dur="3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24" dur="3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26" dur="3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28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2.00495 0.01343 " pathEditMode="relative" ptsTypes="AA">
                                      <p:cBhvr>
                                        <p:cTn id="30" dur="3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4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 animBg="1"/>
      <p:bldP spid="4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27"/>
          <a:stretch>
            <a:fillRect/>
          </a:stretch>
        </p:blipFill>
        <p:spPr>
          <a:xfrm>
            <a:off x="0" y="-619125"/>
            <a:ext cx="12192000" cy="7477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172455"/>
            <a:ext cx="12192000" cy="4481864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7" name="直接连接符 15"/>
          <p:cNvCxnSpPr/>
          <p:nvPr/>
        </p:nvCxnSpPr>
        <p:spPr>
          <a:xfrm>
            <a:off x="2523225" y="1895981"/>
            <a:ext cx="116753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6"/>
          <p:cNvCxnSpPr/>
          <p:nvPr/>
        </p:nvCxnSpPr>
        <p:spPr>
          <a:xfrm>
            <a:off x="1289785" y="1751602"/>
            <a:ext cx="15992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8758088" y="4934352"/>
            <a:ext cx="2613323" cy="144379"/>
            <a:chOff x="8167772" y="4985691"/>
            <a:chExt cx="2613323" cy="144379"/>
          </a:xfrm>
        </p:grpSpPr>
        <p:cxnSp>
          <p:nvCxnSpPr>
            <p:cNvPr id="10" name="直接连接符 17"/>
            <p:cNvCxnSpPr/>
            <p:nvPr/>
          </p:nvCxnSpPr>
          <p:spPr>
            <a:xfrm>
              <a:off x="9025890" y="5130070"/>
              <a:ext cx="1755205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8"/>
            <p:cNvCxnSpPr/>
            <p:nvPr/>
          </p:nvCxnSpPr>
          <p:spPr>
            <a:xfrm>
              <a:off x="8167772" y="4985691"/>
              <a:ext cx="128503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441042" y="1203681"/>
            <a:ext cx="10864260" cy="4156024"/>
            <a:chOff x="651457" y="1203681"/>
            <a:chExt cx="10864260" cy="4156024"/>
          </a:xfrm>
        </p:grpSpPr>
        <p:sp>
          <p:nvSpPr>
            <p:cNvPr id="13" name="文本框 12"/>
            <p:cNvSpPr txBox="1"/>
            <p:nvPr/>
          </p:nvSpPr>
          <p:spPr>
            <a:xfrm>
              <a:off x="651457" y="2669354"/>
              <a:ext cx="10701545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38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FZZJ-LXBGFW" panose="02010600010101010101" pitchFamily="2" charset="-122"/>
                  <a:ea typeface="FZZJ-LXBGFW" panose="02010600010101010101" pitchFamily="2" charset="-122"/>
                </a:rPr>
                <a:t>一画一</a:t>
              </a:r>
              <a:endParaRPr kumimoji="0" lang="zh-CN" altLang="en-US" sz="13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FZZJ-LXBGFW" panose="02010600010101010101" pitchFamily="2" charset="-122"/>
                <a:ea typeface="FZZJ-LXBGFW" panose="0201060001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02230" y="1203681"/>
              <a:ext cx="3696100" cy="37702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3900" dirty="0">
                  <a:solidFill>
                    <a:srgbClr val="FFC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FZZJ-LXBGFW" panose="02010600010101010101" pitchFamily="2" charset="-122"/>
                  <a:ea typeface="FZZJ-LXBGFW" panose="02010600010101010101" pitchFamily="2" charset="-122"/>
                </a:rPr>
                <a:t>世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FZZJ-LXBGFW" panose="02010600010101010101" pitchFamily="2" charset="-122"/>
                <a:ea typeface="FZZJ-LXBGFW" panose="0201060001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68503" y="2204995"/>
              <a:ext cx="2547214" cy="315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9900" dirty="0">
                  <a:solidFill>
                    <a:srgbClr val="FFC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FZZJ-LXBGFW" panose="02010600010101010101" pitchFamily="2" charset="-122"/>
                  <a:ea typeface="FZZJ-LXBGFW" panose="02010600010101010101" pitchFamily="2" charset="-122"/>
                </a:rPr>
                <a:t>界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FZZJ-LXBGFW" panose="02010600010101010101" pitchFamily="2" charset="-122"/>
                <a:ea typeface="FZZJ-LXBGFW" panose="0201060001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557866" y="5045982"/>
            <a:ext cx="9076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成都市七中育才学校    庞哲远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17540" y="1391505"/>
            <a:ext cx="9076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五育融合视野下的博物馆课程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版权页尾页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22629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9680" y="325507"/>
            <a:ext cx="6510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遇见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画像砖的“自我介绍”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3481" y="2105561"/>
            <a:ext cx="84050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画像砖</a:t>
            </a:r>
            <a:r>
              <a:rPr lang="zh-CN" altLang="zh-CN" sz="40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是指嵌在汉墓壁上的</a:t>
            </a:r>
            <a:r>
              <a:rPr lang="zh-CN" altLang="en-US" sz="40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一种</a:t>
            </a:r>
            <a:r>
              <a:rPr lang="zh-CN" altLang="zh-CN" sz="4000" dirty="0"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珍贵的艺术装饰品，在四川发现非常之多 </a:t>
            </a:r>
            <a:endParaRPr lang="zh-CN" altLang="en-US" sz="40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0020" y="3506078"/>
            <a:ext cx="651036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拓片，</a:t>
            </a:r>
            <a:r>
              <a:rPr lang="zh-CN" altLang="en-US" sz="40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又被称为拓本、拓版、脱本等，泛指通过染料复制硬物表面上的文字、图符、标记等的一种技艺，拓片更加清晰并且易于随身携带。</a:t>
            </a:r>
            <a:endParaRPr lang="zh-CN" altLang="en-US" sz="40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3153" y="1305670"/>
            <a:ext cx="9578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提问：画像砖在汉代是用来做什么的呢？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16000" y="3659921"/>
            <a:ext cx="3780155" cy="2835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0031" y="1242023"/>
            <a:ext cx="6392036" cy="5034446"/>
            <a:chOff x="1249680" y="1192917"/>
            <a:chExt cx="6897514" cy="5432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680" y="1192917"/>
              <a:ext cx="5412559" cy="458263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00157" y="5861619"/>
              <a:ext cx="6147037" cy="763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FZZJ-ZZGKTJW" panose="02010600010101010101" pitchFamily="2" charset="-122"/>
                  <a:ea typeface="FZZJ-ZZGKTJW" panose="02010600010101010101" pitchFamily="2" charset="-122"/>
                  <a:cs typeface="HAKUYOOTI3500" panose="02000600000000000000" pitchFamily="2" charset="-128"/>
                </a:rPr>
                <a:t>弋射收获画像砖</a:t>
              </a:r>
              <a:endParaRPr lang="zh-CN" altLang="en-US" sz="4000" b="1" dirty="0">
                <a:latin typeface="FZZJ-ZZGKTJW" panose="02010600010101010101" pitchFamily="2" charset="-122"/>
                <a:ea typeface="FZZJ-ZZGKTJW" panose="02010600010101010101" pitchFamily="2" charset="-122"/>
                <a:cs typeface="HAKUYOGuiFanZi3500" panose="02000600000000000000" pitchFamily="2" charset="-128"/>
              </a:endParaRPr>
            </a:p>
          </p:txBody>
        </p:sp>
      </p:grpSp>
      <p:pic>
        <p:nvPicPr>
          <p:cNvPr id="5" name="图片 4" descr="图片包含 标志, 红色, 停止, 食物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999" y="294851"/>
            <a:ext cx="867410" cy="867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93409" y="374613"/>
            <a:ext cx="6510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      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美术书上的“画”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6261" y="1231011"/>
            <a:ext cx="5230735" cy="485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4400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提问：</a:t>
            </a:r>
            <a:r>
              <a:rPr kumimoji="1" lang="zh-CN" altLang="en-US" sz="44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这是在美术书中常常会有的一幅画像砖拓片，你觉得如果从</a:t>
            </a:r>
            <a:r>
              <a:rPr kumimoji="1" lang="zh-CN" altLang="en-US" sz="4400" b="1" u="sng" dirty="0">
                <a:solidFill>
                  <a:srgbClr val="C00000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构图、线条</a:t>
            </a:r>
            <a:r>
              <a:rPr kumimoji="1" lang="zh-CN" altLang="en-US" sz="4400" dirty="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等方面分析，这个画像砖美在哪里？</a:t>
            </a:r>
            <a:endParaRPr kumimoji="1" lang="zh-CN" altLang="en-US" sz="44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32118" y="318693"/>
            <a:ext cx="3153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FZBangShuXingS-R-GB" panose="02000000000000000000" pitchFamily="2" charset="-122"/>
                <a:ea typeface="FZBangShuXingS-R-GB" panose="02000000000000000000" pitchFamily="2" charset="-122"/>
                <a:cs typeface="HAKUYOOTI3500" panose="02000600000000000000" pitchFamily="2" charset="-128"/>
              </a:rPr>
              <a:t>艺术价值</a:t>
            </a:r>
            <a:endParaRPr lang="en-US" altLang="zh-CN" sz="5400" dirty="0">
              <a:solidFill>
                <a:srgbClr val="C00000"/>
              </a:solidFill>
              <a:latin typeface="FZBangShuXingS-R-GB" panose="02000000000000000000" pitchFamily="2" charset="-122"/>
              <a:ea typeface="FZBangShuXingS-R-GB" panose="02000000000000000000" pitchFamily="2" charset="-122"/>
              <a:cs typeface="HAKUYOOTI3500" panose="02000600000000000000" pitchFamily="2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5390" y="371262"/>
            <a:ext cx="134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遇见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999" y="294851"/>
            <a:ext cx="867410" cy="867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3409" y="374613"/>
            <a:ext cx="6510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史家心中的“画像砖”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644" y="1674674"/>
            <a:ext cx="107219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     “</a:t>
            </a:r>
            <a:r>
              <a:rPr lang="zh-CN" altLang="zh-CN" sz="4000"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汉代画像砖对于反映两汉时期的经济生活状况具有珍贵的</a:t>
            </a:r>
            <a:r>
              <a:rPr lang="zh-CN" altLang="en-US" sz="4000">
                <a:solidFill>
                  <a:srgbClr val="C00000"/>
                </a:solidFill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史学</a:t>
            </a:r>
            <a:r>
              <a:rPr lang="zh-CN" altLang="zh-CN" sz="4000">
                <a:solidFill>
                  <a:srgbClr val="C00000"/>
                </a:solidFill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价值</a:t>
            </a:r>
            <a:r>
              <a:rPr lang="zh-CN" altLang="en-US" sz="4000"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。</a:t>
            </a:r>
            <a:r>
              <a:rPr lang="zh-CN" altLang="zh-CN" sz="4000"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”</a:t>
            </a:r>
            <a:endParaRPr lang="zh-CN" altLang="zh-CN" sz="4000">
              <a:effectLst/>
              <a:latin typeface="zhonghuaminguo" panose="03000000000000000000" pitchFamily="66" charset="-120"/>
              <a:ea typeface="zhonghuaminguo" panose="03000000000000000000" pitchFamily="66" charset="-120"/>
              <a:cs typeface="HAKUYOOTI3500" panose="02000600000000000000" pitchFamily="2" charset="-128"/>
            </a:endParaRPr>
          </a:p>
          <a:p>
            <a:pPr algn="r"/>
            <a:r>
              <a:rPr lang="en-US" altLang="zh-CN" sz="2800"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——</a:t>
            </a:r>
            <a:r>
              <a:rPr lang="zh-CN" altLang="zh-CN" sz="2800">
                <a:effectLst/>
                <a:latin typeface="zhonghuaminguo" panose="03000000000000000000" pitchFamily="66" charset="-120"/>
                <a:ea typeface="zhonghuaminguo" panose="03000000000000000000" pitchFamily="66" charset="-120"/>
                <a:cs typeface="HAKUYOOTI3500" panose="02000600000000000000" pitchFamily="2" charset="-128"/>
              </a:rPr>
              <a:t>整理自吴式超、刘杰《论汉代画像砖的史料价值》</a:t>
            </a:r>
            <a:endParaRPr lang="zh-CN" altLang="zh-CN" sz="2800">
              <a:effectLst/>
              <a:latin typeface="zhonghuaminguo" panose="03000000000000000000" pitchFamily="66" charset="-120"/>
              <a:ea typeface="zhonghuaminguo" panose="03000000000000000000" pitchFamily="66" charset="-120"/>
              <a:cs typeface="HAKUYOOTI3500" panose="02000600000000000000" pitchFamily="2" charset="-128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949175" y="1610933"/>
            <a:ext cx="2520660" cy="9409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14312" y="4091181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农业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75030" y="4101975"/>
            <a:ext cx="310560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社会生活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47858" y="4091181"/>
            <a:ext cx="234814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手工业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1484" y="4101975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商业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9680" y="325507"/>
            <a:ext cx="5991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会动的“画像砖”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40496" y="1113155"/>
            <a:ext cx="8511008" cy="5419338"/>
            <a:chOff x="1840496" y="1113155"/>
            <a:chExt cx="8511008" cy="5419338"/>
          </a:xfrm>
        </p:grpSpPr>
        <p:pic>
          <p:nvPicPr>
            <p:cNvPr id="4" name="1649487007650095" descr="1649487007650095">
              <a:hlinkClick r:id="" action="ppaction://media"/>
            </p:cNvPr>
            <p:cNvPicPr>
              <a:picLocks noChangeAspect="1"/>
            </p:cNvPicPr>
            <p:nvPr>
              <a:videoFile r:link="rId3"/>
              <p:extLst>
                <p:ext uri="{DAA4B4D4-6D71-4841-9C94-3DE7FCFB9230}">
                  <p14:media xmlns:p14="http://schemas.microsoft.com/office/powerpoint/2010/main" r:embed="rId4"/>
                </p:ext>
              </p:extLst>
            </p:nvPr>
          </p:nvPicPr>
          <p:blipFill>
            <a:blip r:embed="rId5"/>
            <a:stretch>
              <a:fillRect/>
            </a:stretch>
          </p:blipFill>
          <p:spPr>
            <a:xfrm>
              <a:off x="1840496" y="1113155"/>
              <a:ext cx="8511008" cy="482260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729554" y="5907898"/>
              <a:ext cx="5334751" cy="6245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3200" dirty="0">
                  <a:latin typeface="zhonghuaminguo" panose="03000000000000000000" pitchFamily="66" charset="-120"/>
                  <a:ea typeface="zhonghuaminguo" panose="03000000000000000000" pitchFamily="66" charset="-120"/>
                  <a:cs typeface="HAKUYOGuiFanZi3500" panose="02000600000000000000" pitchFamily="2" charset="-128"/>
                </a:rPr>
                <a:t>战旗村</a:t>
              </a:r>
              <a:r>
                <a:rPr kumimoji="1" lang="en-US" altLang="zh-CN" sz="3200" dirty="0">
                  <a:latin typeface="zhonghuaminguo" panose="03000000000000000000" pitchFamily="66" charset="-120"/>
                  <a:ea typeface="zhonghuaminguo" panose="03000000000000000000" pitchFamily="66" charset="-120"/>
                  <a:cs typeface="HAKUYOGuiFanZi3500" panose="02000600000000000000" pitchFamily="2" charset="-128"/>
                </a:rPr>
                <a:t>·</a:t>
              </a:r>
              <a:r>
                <a:rPr kumimoji="1" lang="zh-CN" altLang="en-US" sz="3200" dirty="0">
                  <a:latin typeface="zhonghuaminguo" panose="03000000000000000000" pitchFamily="66" charset="-120"/>
                  <a:ea typeface="zhonghuaminguo" panose="03000000000000000000" pitchFamily="66" charset="-120"/>
                  <a:cs typeface="HAKUYOGuiFanZi3500" panose="02000600000000000000" pitchFamily="2" charset="-128"/>
                </a:rPr>
                <a:t>天府农耕文化博物馆</a:t>
              </a:r>
              <a:endPara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mute="1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49680" y="1856002"/>
            <a:ext cx="970220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effectLst/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探究活动：</a:t>
            </a:r>
            <a:endParaRPr lang="en-US" altLang="zh-CN" sz="4400" dirty="0">
              <a:solidFill>
                <a:srgbClr val="C00000"/>
              </a:solidFill>
              <a:effectLst/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  <a:p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同学们分小组尝试从</a:t>
            </a:r>
            <a:r>
              <a:rPr lang="zh-CN" altLang="zh-CN" sz="3200" u="sng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农业、手工业、商业、社会生活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四个方面找出“长图”上对应的</a:t>
            </a:r>
            <a:r>
              <a:rPr lang="zh-CN" altLang="en-US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汉代经济生活</a:t>
            </a:r>
            <a:r>
              <a:rPr lang="zh-CN" altLang="zh-CN" sz="3200"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画面。 </a:t>
            </a:r>
            <a:endParaRPr lang="zh-CN" altLang="zh-CN" sz="3200" dirty="0"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pic>
        <p:nvPicPr>
          <p:cNvPr id="6" name="图片 5" descr="图片包含 标志, 红色, 停止, 食物&#10;&#10;描述已自动生成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49680" y="325507"/>
            <a:ext cx="7103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会动的“画像砖”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9680" y="4124835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农业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56118" y="4124835"/>
            <a:ext cx="310560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社会生活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3226" y="4124835"/>
            <a:ext cx="234814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手工业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76852" y="4135629"/>
            <a:ext cx="1688062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800" dirty="0">
                <a:latin typeface="FZZJ-LJDXKJW" panose="02010600010101010101" pitchFamily="2" charset="-122"/>
                <a:ea typeface="FZZJ-LJDXKJW" panose="02010600010101010101" pitchFamily="2" charset="-122"/>
              </a:rPr>
              <a:t>商业</a:t>
            </a:r>
            <a:endParaRPr kumimoji="1" lang="zh-CN" altLang="en-US" sz="4800" dirty="0">
              <a:latin typeface="FZZJ-LJDXKJW" panose="02010600010101010101" pitchFamily="2" charset="-122"/>
              <a:ea typeface="FZZJ-LJDXKJW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标志, 红色, 停止, 食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10" b="91895" l="7813" r="91309">
                        <a14:foregroundMark x1="91406" y1="48730" x2="91406" y2="48730"/>
                        <a14:foregroundMark x1="7910" y1="47656" x2="7910" y2="47656"/>
                        <a14:foregroundMark x1="48145" y1="91992" x2="48145" y2="91992"/>
                        <a14:foregroundMark x1="53613" y1="7910" x2="53613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270" y="245745"/>
            <a:ext cx="867410" cy="867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9680" y="325507"/>
            <a:ext cx="5991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看见</a:t>
            </a:r>
            <a:r>
              <a:rPr lang="en-US" altLang="zh-CN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·</a:t>
            </a:r>
            <a:r>
              <a:rPr lang="zh-CN" altLang="en-US" sz="4000" b="1" dirty="0">
                <a:latin typeface="FZSongKeBenXiuKaiS-R-GB" panose="02000000000000000000" pitchFamily="2" charset="-122"/>
                <a:ea typeface="FZSongKeBenXiuKaiS-R-GB" panose="02000000000000000000" pitchFamily="2" charset="-122"/>
              </a:rPr>
              <a:t>会动的“画像砖”</a:t>
            </a:r>
            <a:endParaRPr lang="zh-CN" altLang="en-US" sz="4000" b="1" dirty="0">
              <a:latin typeface="FZSongKeBenXiuKaiS-R-GB" panose="02000000000000000000" pitchFamily="2" charset="-122"/>
              <a:ea typeface="FZSongKeBenXiuKaiS-R-GB" panose="02000000000000000000" pitchFamily="2" charset="-122"/>
            </a:endParaRPr>
          </a:p>
        </p:txBody>
      </p:sp>
      <p:pic>
        <p:nvPicPr>
          <p:cNvPr id="4" name="1649487007650095" descr="1649487007650095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0496" y="1113155"/>
            <a:ext cx="8511008" cy="482260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0205" y="1412855"/>
            <a:ext cx="11591588" cy="1754326"/>
          </a:xfrm>
          <a:prstGeom prst="rect">
            <a:avLst/>
          </a:prstGeom>
          <a:solidFill>
            <a:schemeClr val="tx1">
              <a:alpha val="74298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从农业、手工业、商业、社会生活四个方面展示了汉代经济繁荣的画面</a:t>
            </a:r>
            <a:endParaRPr lang="zh-CN" altLang="zh-CN" sz="5400" dirty="0">
              <a:solidFill>
                <a:schemeClr val="bg1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205" y="4614148"/>
            <a:ext cx="11591588" cy="830997"/>
          </a:xfrm>
          <a:prstGeom prst="rect">
            <a:avLst/>
          </a:prstGeom>
          <a:solidFill>
            <a:schemeClr val="tx1">
              <a:alpha val="74298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FZZJ-ZZGKTJW" panose="02010600010101010101" pitchFamily="2" charset="-122"/>
                <a:ea typeface="FZZJ-ZZGKTJW" panose="02010600010101010101" pitchFamily="2" charset="-122"/>
                <a:cs typeface="HAKUYOOTI3500" panose="02000600000000000000" pitchFamily="2" charset="-128"/>
              </a:rPr>
              <a:t>是如实的反映吗？有什么印证的方法吗？</a:t>
            </a:r>
            <a:endParaRPr lang="zh-CN" altLang="zh-CN" sz="4800" dirty="0">
              <a:solidFill>
                <a:schemeClr val="bg1"/>
              </a:solidFill>
              <a:latin typeface="FZZJ-ZZGKTJW" panose="02010600010101010101" pitchFamily="2" charset="-122"/>
              <a:ea typeface="FZZJ-ZZGKTJW" panose="02010600010101010101" pitchFamily="2" charset="-122"/>
              <a:cs typeface="HAKUYOOTI3500" panose="02000600000000000000" pitchFamily="2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28623" y="5898914"/>
            <a:ext cx="5334751" cy="62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战旗村</a:t>
            </a:r>
            <a:r>
              <a:rPr kumimoji="1" lang="en-US" altLang="zh-CN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·</a:t>
            </a:r>
            <a:r>
              <a:rPr kumimoji="1" lang="zh-CN" altLang="en-US" sz="3200" dirty="0">
                <a:latin typeface="zhonghuaminguo" panose="03000000000000000000" pitchFamily="66" charset="-120"/>
                <a:ea typeface="zhonghuaminguo" panose="03000000000000000000" pitchFamily="66" charset="-120"/>
                <a:cs typeface="HAKUYOGuiFanZi3500" panose="02000600000000000000" pitchFamily="2" charset="-128"/>
              </a:rPr>
              <a:t>天府农耕文化博物馆</a:t>
            </a:r>
            <a:endParaRPr kumimoji="1" lang="zh-CN" altLang="en-US" sz="3200" dirty="0">
              <a:latin typeface="zhonghuaminguo" panose="03000000000000000000" pitchFamily="66" charset="-120"/>
              <a:ea typeface="zhonghuaminguo" panose="03000000000000000000" pitchFamily="66" charset="-120"/>
              <a:cs typeface="HAKUYOGuiFanZi3500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000,&quot;width&quot;:9000}"/>
</p:tagLst>
</file>

<file path=ppt/tags/tag2.xml><?xml version="1.0" encoding="utf-8"?>
<p:tagLst xmlns:p="http://schemas.openxmlformats.org/presentationml/2006/main">
  <p:tag name="COMMONDATA" val="eyJoZGlkIjoiM2YzNzZmYzI1YTE3OGZhMjcwMTI5YzM3OThkZWEyNjE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E69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dirty="0" smtClean="0">
            <a:latin typeface="方正颜真卿楷书 简繁" panose="02000500000000000000" pitchFamily="2" charset="-122"/>
            <a:ea typeface="方正颜真卿楷书 简繁" panose="02000500000000000000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2338</Words>
  <Application>WPS 演示</Application>
  <PresentationFormat>宽屏</PresentationFormat>
  <Paragraphs>261</Paragraphs>
  <Slides>30</Slides>
  <Notes>16</Notes>
  <HiddenSlides>0</HiddenSlides>
  <MMClips>8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Arial</vt:lpstr>
      <vt:lpstr>宋体</vt:lpstr>
      <vt:lpstr>Wingdings</vt:lpstr>
      <vt:lpstr>方正颜真卿楷书 简繁</vt:lpstr>
      <vt:lpstr>FZZJ-ZZGKTJW</vt:lpstr>
      <vt:lpstr>HAKUYOOTI3500</vt:lpstr>
      <vt:lpstr>MS UI Gothic</vt:lpstr>
      <vt:lpstr>FZZJ-LJDXKJW</vt:lpstr>
      <vt:lpstr>FZSongKeBenXiuKaiS-R-GB</vt:lpstr>
      <vt:lpstr>HAKUYOGuiFanZi3500</vt:lpstr>
      <vt:lpstr>FZZJ-XTLEJW</vt:lpstr>
      <vt:lpstr>等线</vt:lpstr>
      <vt:lpstr>FZZJ-LXBGFW</vt:lpstr>
      <vt:lpstr>方正清刻本悦宋简体</vt:lpstr>
      <vt:lpstr>FZBangShuXingS-R-GB</vt:lpstr>
      <vt:lpstr>zhonghuaminguo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tang xiaoyun</dc:creator>
  <cp:lastModifiedBy>小明</cp:lastModifiedBy>
  <cp:revision>157</cp:revision>
  <dcterms:created xsi:type="dcterms:W3CDTF">2021-02-08T08:21:00Z</dcterms:created>
  <dcterms:modified xsi:type="dcterms:W3CDTF">2022-05-09T13:36:10Z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NXPowerLiteLastOptimized">
    <vt:lpwstr>55184696</vt:lpwstr>
  </property>
  <property fmtid="{D5CDD505-2E9C-101B-9397-08002B2CF9AE}" pid="4" name="NXPowerLiteSettings">
    <vt:lpwstr>C700052003A000</vt:lpwstr>
  </property>
  <property fmtid="{D5CDD505-2E9C-101B-9397-08002B2CF9AE}" pid="5" name="NXPowerLiteVersion">
    <vt:lpwstr>D8.0.2</vt:lpwstr>
  </property>
  <property fmtid="{D5CDD505-2E9C-101B-9397-08002B2CF9AE}" pid="6" name="ICV">
    <vt:lpwstr>2CE4A7DC0E8C437DAA53C245ED2DC509</vt:lpwstr>
  </property>
</Properties>
</file>