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66" r:id="rId3"/>
    <p:sldId id="380" r:id="rId5"/>
    <p:sldId id="368" r:id="rId6"/>
    <p:sldId id="367" r:id="rId7"/>
    <p:sldId id="392" r:id="rId8"/>
    <p:sldId id="369" r:id="rId9"/>
    <p:sldId id="372" r:id="rId10"/>
    <p:sldId id="371" r:id="rId11"/>
    <p:sldId id="374" r:id="rId12"/>
    <p:sldId id="375" r:id="rId13"/>
    <p:sldId id="376" r:id="rId14"/>
    <p:sldId id="379" r:id="rId15"/>
    <p:sldId id="402" r:id="rId16"/>
    <p:sldId id="403" r:id="rId17"/>
    <p:sldId id="404" r:id="rId18"/>
    <p:sldId id="406" r:id="rId19"/>
    <p:sldId id="407" r:id="rId20"/>
    <p:sldId id="408" r:id="rId21"/>
    <p:sldId id="410" r:id="rId22"/>
    <p:sldId id="411" r:id="rId23"/>
    <p:sldId id="413" r:id="rId24"/>
    <p:sldId id="414" r:id="rId25"/>
    <p:sldId id="415" r:id="rId26"/>
    <p:sldId id="417" r:id="rId27"/>
    <p:sldId id="418" r:id="rId28"/>
    <p:sldId id="419" r:id="rId29"/>
    <p:sldId id="420" r:id="rId30"/>
    <p:sldId id="421" r:id="rId31"/>
    <p:sldId id="422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shen zj" initials="s" lastIdx="0" clrIdx="2"/>
  <p:cmAuthor id="3" name="pc" initials="p" lastIdx="1" clrIdx="0"/>
  <p:cmAuthor id="0" name="iwenping" initials="" lastIdx="0" clrIdx="0"/>
  <p:cmAuthor id="4" name="林细尘" initials="林" lastIdx="0" clrIdx="3"/>
  <p:cmAuthor id="7" name="1206988966@qq.com" initials="1" lastIdx="0" clrIdx="2"/>
  <p:cmAuthor id="8" name="姜伟光" initials="姜" lastIdx="0" clrIdx="0"/>
  <p:cmAuthor id="5" name="宋洁然" initials="宋" lastIdx="0" clrIdx="1"/>
  <p:cmAuthor id="6" name="ming qiu" initials="m" lastIdx="0" clrIdx="1"/>
  <p:cmAuthor id="10" name="86136" initials="8" lastIdx="1" clrIdx="9"/>
  <p:cmAuthor id="1" name="Admin" initials="A" lastIdx="1" clrIdx="0"/>
  <p:cmAuthor id="3" name="Windows 用户" initials="W" lastIdx="8" clrIdx="0"/>
  <p:cmAuthor id="4" name="微软用户" initials="微" lastIdx="1" clrIdx="0"/>
  <p:cmAuthor id="5" name="新课标第一网" initials="新" lastIdx="2" clrIdx="0"/>
  <p:cmAuthor id="0" name="PPTer_Tang" initials="" lastIdx="0" clrIdx="0"/>
  <p:cmAuthor id="6" name="Lenovo" initials="L" lastIdx="0" clrIdx="5"/>
  <p:cmAuthor id="0" name="王子涵" initials="" lastIdx="0" clrIdx="0"/>
  <p:cmAuthor id="0" name="PC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44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-744" y="-96"/>
      </p:cViewPr>
      <p:guideLst>
        <p:guide orient="horz" pos="2150"/>
        <p:guide pos="37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4B851-8661-47D6-B7FF-FD616E2A32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AFA7-2323-43B0-BE5C-5ECFAD9DA2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C5A3B-0372-4F72-884B-A398AD6F52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AC5A3B-0372-4F72-884B-A398AD6F52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0000"/>
                </a:solidFill>
                <a:latin typeface="STXinwei" charset="-122"/>
                <a:ea typeface="STXinwei" charset="-122"/>
                <a:cs typeface="STXinwei" charset="-122"/>
                <a:sym typeface="+mn-ea"/>
              </a:rPr>
              <a:t>和废除农奴制的迫切性</a:t>
            </a:r>
            <a:endParaRPr lang="zh-CN" altLang="en-US" b="1" dirty="0" smtClean="0">
              <a:solidFill>
                <a:srgbClr val="000000"/>
              </a:solidFill>
              <a:latin typeface="STXinwei" charset="-122"/>
              <a:ea typeface="STXinwei" charset="-122"/>
              <a:cs typeface="STXinwei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3" Type="http://schemas.openxmlformats.org/officeDocument/2006/relationships/notesSlide" Target="../notesSlides/notesSlide1.xml"/><Relationship Id="rId42" Type="http://schemas.openxmlformats.org/officeDocument/2006/relationships/slideLayout" Target="../slideLayouts/slideLayout2.xml"/><Relationship Id="rId41" Type="http://schemas.openxmlformats.org/officeDocument/2006/relationships/tags" Target="../tags/tag40.xml"/><Relationship Id="rId40" Type="http://schemas.openxmlformats.org/officeDocument/2006/relationships/image" Target="../media/image1.png"/><Relationship Id="rId4" Type="http://schemas.openxmlformats.org/officeDocument/2006/relationships/tags" Target="../tags/tag4.xml"/><Relationship Id="rId39" Type="http://schemas.openxmlformats.org/officeDocument/2006/relationships/tags" Target="../tags/tag39.xml"/><Relationship Id="rId38" Type="http://schemas.openxmlformats.org/officeDocument/2006/relationships/tags" Target="../tags/tag38.xml"/><Relationship Id="rId37" Type="http://schemas.openxmlformats.org/officeDocument/2006/relationships/tags" Target="../tags/tag37.xml"/><Relationship Id="rId36" Type="http://schemas.openxmlformats.org/officeDocument/2006/relationships/tags" Target="../tags/tag36.xml"/><Relationship Id="rId35" Type="http://schemas.openxmlformats.org/officeDocument/2006/relationships/tags" Target="../tags/tag35.xml"/><Relationship Id="rId34" Type="http://schemas.openxmlformats.org/officeDocument/2006/relationships/tags" Target="../tags/tag34.xml"/><Relationship Id="rId33" Type="http://schemas.openxmlformats.org/officeDocument/2006/relationships/tags" Target="../tags/tag33.xml"/><Relationship Id="rId32" Type="http://schemas.openxmlformats.org/officeDocument/2006/relationships/tags" Target="../tags/tag32.xml"/><Relationship Id="rId31" Type="http://schemas.openxmlformats.org/officeDocument/2006/relationships/tags" Target="../tags/tag31.xml"/><Relationship Id="rId30" Type="http://schemas.openxmlformats.org/officeDocument/2006/relationships/tags" Target="../tags/tag30.xml"/><Relationship Id="rId3" Type="http://schemas.openxmlformats.org/officeDocument/2006/relationships/tags" Target="../tags/tag3.xml"/><Relationship Id="rId29" Type="http://schemas.openxmlformats.org/officeDocument/2006/relationships/tags" Target="../tags/tag29.xml"/><Relationship Id="rId28" Type="http://schemas.openxmlformats.org/officeDocument/2006/relationships/tags" Target="../tags/tag28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59.xml"/><Relationship Id="rId2" Type="http://schemas.openxmlformats.org/officeDocument/2006/relationships/image" Target="../media/image22.png"/><Relationship Id="rId1" Type="http://schemas.openxmlformats.org/officeDocument/2006/relationships/tags" Target="../tags/tag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4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14"/>
          <p:cNvSpPr/>
          <p:nvPr>
            <p:custDataLst>
              <p:tags r:id="rId1"/>
            </p:custDataLst>
          </p:nvPr>
        </p:nvSpPr>
        <p:spPr>
          <a:xfrm>
            <a:off x="3119438" y="4105275"/>
            <a:ext cx="1747837" cy="952500"/>
          </a:xfrm>
          <a:prstGeom prst="rect">
            <a:avLst/>
          </a:prstGeom>
          <a:solidFill>
            <a:srgbClr val="D1D1F0"/>
          </a:solidFill>
          <a:ln>
            <a:noFill/>
            <a:miter lim="800000"/>
          </a:ln>
        </p:spPr>
        <p:txBody>
          <a:bodyPr lIns="91440" tIns="45720" rIns="91440" bIns="45720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资产阶级队伍壮大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674" name="文本框 1"/>
          <p:cNvSpPr/>
          <p:nvPr>
            <p:custDataLst>
              <p:tags r:id="rId2"/>
            </p:custDataLst>
          </p:nvPr>
        </p:nvSpPr>
        <p:spPr>
          <a:xfrm>
            <a:off x="623888" y="3916363"/>
            <a:ext cx="1927225" cy="1384300"/>
          </a:xfrm>
          <a:prstGeom prst="rect">
            <a:avLst/>
          </a:prstGeom>
          <a:solidFill>
            <a:srgbClr val="F2DCDB"/>
          </a:solidFill>
          <a:ln>
            <a:noFill/>
            <a:miter lim="800000"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资本主义萌芽产生发展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675" name="直接连接符 4"/>
          <p:cNvCxnSpPr/>
          <p:nvPr>
            <p:custDataLst>
              <p:tags r:id="rId3"/>
            </p:custDataLst>
          </p:nvPr>
        </p:nvCxnSpPr>
        <p:spPr>
          <a:xfrm flipV="1">
            <a:off x="2543175" y="4397375"/>
            <a:ext cx="768350" cy="14288"/>
          </a:xfrm>
          <a:prstGeom prst="line">
            <a:avLst/>
          </a:prstGeom>
          <a:noFill/>
          <a:ln w="139700">
            <a:solidFill>
              <a:schemeClr val="accent2"/>
            </a:solidFill>
            <a:miter lim="800000"/>
            <a:tailEnd type="triangle"/>
          </a:ln>
        </p:spPr>
      </p:cxnSp>
      <p:cxnSp>
        <p:nvCxnSpPr>
          <p:cNvPr id="28676" name="直接连接符 7"/>
          <p:cNvCxnSpPr/>
          <p:nvPr>
            <p:custDataLst>
              <p:tags r:id="rId4"/>
            </p:custDataLst>
          </p:nvPr>
        </p:nvCxnSpPr>
        <p:spPr>
          <a:xfrm rot="5400000">
            <a:off x="989806" y="3259931"/>
            <a:ext cx="1200150" cy="14288"/>
          </a:xfrm>
          <a:prstGeom prst="line">
            <a:avLst/>
          </a:prstGeom>
          <a:ln w="139700"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677" name="文本框 1"/>
          <p:cNvSpPr/>
          <p:nvPr>
            <p:custDataLst>
              <p:tags r:id="rId5"/>
            </p:custDataLst>
          </p:nvPr>
        </p:nvSpPr>
        <p:spPr>
          <a:xfrm>
            <a:off x="623888" y="2043113"/>
            <a:ext cx="1927225" cy="522287"/>
          </a:xfrm>
          <a:prstGeom prst="rect">
            <a:avLst/>
          </a:prstGeom>
          <a:solidFill>
            <a:srgbClr val="CCCCCC"/>
          </a:solidFill>
          <a:ln>
            <a:noFill/>
            <a:miter lim="800000"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封建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+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教会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678" name="文本框 14"/>
          <p:cNvSpPr/>
          <p:nvPr>
            <p:custDataLst>
              <p:tags r:id="rId6"/>
            </p:custDataLst>
          </p:nvPr>
        </p:nvSpPr>
        <p:spPr>
          <a:xfrm>
            <a:off x="1008063" y="2768600"/>
            <a:ext cx="174783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阻  碍</a:t>
            </a:r>
            <a:endParaRPr lang="zh-CN" altLang="en-US" sz="24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679" name="直接连接符 10"/>
          <p:cNvCxnSpPr/>
          <p:nvPr>
            <p:custDataLst>
              <p:tags r:id="rId7"/>
            </p:custDataLst>
          </p:nvPr>
        </p:nvCxnSpPr>
        <p:spPr>
          <a:xfrm>
            <a:off x="1789113" y="2576513"/>
            <a:ext cx="1522413" cy="1476375"/>
          </a:xfrm>
          <a:prstGeom prst="line">
            <a:avLst/>
          </a:prstGeom>
          <a:ln w="139700"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680" name="文本框 14"/>
          <p:cNvSpPr/>
          <p:nvPr>
            <p:custDataLst>
              <p:tags r:id="rId8"/>
            </p:custDataLst>
          </p:nvPr>
        </p:nvSpPr>
        <p:spPr>
          <a:xfrm rot="2520000">
            <a:off x="1892300" y="2857500"/>
            <a:ext cx="1747838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束缚思想</a:t>
            </a:r>
            <a:endParaRPr lang="zh-CN" altLang="en-US" sz="24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681" name="直接连接符 13"/>
          <p:cNvCxnSpPr/>
          <p:nvPr>
            <p:custDataLst>
              <p:tags r:id="rId9"/>
            </p:custDataLst>
          </p:nvPr>
        </p:nvCxnSpPr>
        <p:spPr>
          <a:xfrm flipV="1">
            <a:off x="4656138" y="4400550"/>
            <a:ext cx="1919287" cy="14288"/>
          </a:xfrm>
          <a:prstGeom prst="line">
            <a:avLst/>
          </a:prstGeom>
          <a:noFill/>
          <a:ln w="139700">
            <a:solidFill>
              <a:schemeClr val="accent2"/>
            </a:solidFill>
            <a:miter lim="800000"/>
            <a:tailEnd type="triangle"/>
          </a:ln>
        </p:spPr>
      </p:cxnSp>
      <p:sp>
        <p:nvSpPr>
          <p:cNvPr id="28682" name="文本框 14"/>
          <p:cNvSpPr/>
          <p:nvPr>
            <p:custDataLst>
              <p:tags r:id="rId10"/>
            </p:custDataLst>
          </p:nvPr>
        </p:nvSpPr>
        <p:spPr>
          <a:xfrm>
            <a:off x="4732338" y="3824288"/>
            <a:ext cx="174783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解放思想</a:t>
            </a:r>
            <a:endParaRPr lang="zh-CN" altLang="en-US" sz="24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683" name="文本框 14"/>
          <p:cNvSpPr/>
          <p:nvPr>
            <p:custDataLst>
              <p:tags r:id="rId11"/>
            </p:custDataLst>
          </p:nvPr>
        </p:nvSpPr>
        <p:spPr>
          <a:xfrm>
            <a:off x="4732338" y="4549775"/>
            <a:ext cx="174783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发展经济</a:t>
            </a:r>
            <a:endParaRPr lang="zh-CN" altLang="en-US" sz="24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684" name="直接箭头连接符 18"/>
          <p:cNvCxnSpPr/>
          <p:nvPr>
            <p:custDataLst>
              <p:tags r:id="rId12"/>
            </p:custDataLst>
          </p:nvPr>
        </p:nvCxnSpPr>
        <p:spPr>
          <a:xfrm>
            <a:off x="6672263" y="4052888"/>
            <a:ext cx="52800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685" name="直接连接符 20"/>
          <p:cNvCxnSpPr/>
          <p:nvPr>
            <p:custDataLst>
              <p:tags r:id="rId13"/>
            </p:custDataLst>
          </p:nvPr>
        </p:nvCxnSpPr>
        <p:spPr>
          <a:xfrm rot="10800000" flipH="1">
            <a:off x="6980238" y="3765550"/>
            <a:ext cx="0" cy="321627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686" name="文本框 14"/>
          <p:cNvSpPr txBox="1"/>
          <p:nvPr>
            <p:custDataLst>
              <p:tags r:id="rId14"/>
            </p:custDataLst>
          </p:nvPr>
        </p:nvSpPr>
        <p:spPr>
          <a:xfrm>
            <a:off x="6575425" y="4113213"/>
            <a:ext cx="1747838" cy="4206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14</a:t>
            </a:r>
            <a:r>
              <a:rPr lang="zh-CN" altLang="en-US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世纪</a:t>
            </a:r>
            <a:endParaRPr lang="zh-CN" altLang="en-US" sz="21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687" name="直接连接符 22"/>
          <p:cNvCxnSpPr/>
          <p:nvPr>
            <p:custDataLst>
              <p:tags r:id="rId15"/>
            </p:custDataLst>
          </p:nvPr>
        </p:nvCxnSpPr>
        <p:spPr>
          <a:xfrm rot="10800000" flipH="1">
            <a:off x="9359900" y="3765550"/>
            <a:ext cx="0" cy="321627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688" name="文本框 14"/>
          <p:cNvSpPr txBox="1"/>
          <p:nvPr>
            <p:custDataLst>
              <p:tags r:id="rId16"/>
            </p:custDataLst>
          </p:nvPr>
        </p:nvSpPr>
        <p:spPr>
          <a:xfrm>
            <a:off x="8861425" y="4149725"/>
            <a:ext cx="1747838" cy="4206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17</a:t>
            </a:r>
            <a:r>
              <a:rPr lang="zh-CN" altLang="en-US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世纪</a:t>
            </a:r>
            <a:endParaRPr lang="zh-CN" altLang="en-US" sz="21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689" name="文本框 1"/>
          <p:cNvSpPr txBox="1"/>
          <p:nvPr>
            <p:custDataLst>
              <p:tags r:id="rId17"/>
            </p:custDataLst>
          </p:nvPr>
        </p:nvSpPr>
        <p:spPr>
          <a:xfrm>
            <a:off x="6959600" y="4441825"/>
            <a:ext cx="2400300" cy="522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vert="horz" wrap="square" lIns="91440" tIns="45720" rIns="91440" bIns="45720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文艺复兴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690" name="直接连接符 25"/>
          <p:cNvCxnSpPr/>
          <p:nvPr>
            <p:custDataLst>
              <p:tags r:id="rId18"/>
            </p:custDataLst>
          </p:nvPr>
        </p:nvCxnSpPr>
        <p:spPr>
          <a:xfrm rot="10800000" flipH="1">
            <a:off x="8304213" y="3765550"/>
            <a:ext cx="0" cy="321627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691" name="文本框 14"/>
          <p:cNvSpPr txBox="1"/>
          <p:nvPr>
            <p:custDataLst>
              <p:tags r:id="rId19"/>
            </p:custDataLst>
          </p:nvPr>
        </p:nvSpPr>
        <p:spPr>
          <a:xfrm>
            <a:off x="7804150" y="4149725"/>
            <a:ext cx="1747838" cy="4206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16</a:t>
            </a:r>
            <a:r>
              <a:rPr lang="zh-CN" altLang="en-US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世纪</a:t>
            </a:r>
            <a:endParaRPr lang="zh-CN" altLang="en-US" sz="21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692" name="文本框 1"/>
          <p:cNvSpPr txBox="1"/>
          <p:nvPr>
            <p:custDataLst>
              <p:tags r:id="rId20"/>
            </p:custDataLst>
          </p:nvPr>
        </p:nvSpPr>
        <p:spPr>
          <a:xfrm>
            <a:off x="8304213" y="4972050"/>
            <a:ext cx="1046163" cy="952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vert="horz" wrap="square" lIns="91440" tIns="45720" rIns="91440" bIns="45720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宗教改革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693" name="直接连接符 28"/>
          <p:cNvCxnSpPr/>
          <p:nvPr>
            <p:custDataLst>
              <p:tags r:id="rId21"/>
            </p:custDataLst>
          </p:nvPr>
        </p:nvCxnSpPr>
        <p:spPr>
          <a:xfrm rot="10800000" flipH="1">
            <a:off x="10417175" y="3765550"/>
            <a:ext cx="0" cy="321627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694" name="文本框 14"/>
          <p:cNvSpPr txBox="1"/>
          <p:nvPr>
            <p:custDataLst>
              <p:tags r:id="rId22"/>
            </p:custDataLst>
          </p:nvPr>
        </p:nvSpPr>
        <p:spPr>
          <a:xfrm>
            <a:off x="9917113" y="4149725"/>
            <a:ext cx="1747838" cy="4206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18</a:t>
            </a:r>
            <a:r>
              <a:rPr lang="zh-CN" altLang="en-US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世纪</a:t>
            </a:r>
            <a:endParaRPr lang="zh-CN" altLang="en-US" sz="21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695" name="直接连接符 30"/>
          <p:cNvCxnSpPr/>
          <p:nvPr>
            <p:custDataLst>
              <p:tags r:id="rId23"/>
            </p:custDataLst>
          </p:nvPr>
        </p:nvCxnSpPr>
        <p:spPr>
          <a:xfrm rot="10800000" flipH="1">
            <a:off x="11472863" y="3765550"/>
            <a:ext cx="0" cy="321627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696" name="文本框 14"/>
          <p:cNvSpPr txBox="1"/>
          <p:nvPr>
            <p:custDataLst>
              <p:tags r:id="rId24"/>
            </p:custDataLst>
          </p:nvPr>
        </p:nvSpPr>
        <p:spPr>
          <a:xfrm>
            <a:off x="10972800" y="4149725"/>
            <a:ext cx="1747838" cy="4206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19</a:t>
            </a:r>
            <a:r>
              <a:rPr lang="zh-CN" altLang="en-US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世纪</a:t>
            </a:r>
            <a:endParaRPr lang="zh-CN" altLang="en-US" sz="21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697" name="文本框 1"/>
          <p:cNvSpPr/>
          <p:nvPr>
            <p:custDataLst>
              <p:tags r:id="rId25"/>
            </p:custDataLst>
          </p:nvPr>
        </p:nvSpPr>
        <p:spPr>
          <a:xfrm>
            <a:off x="8304213" y="5829300"/>
            <a:ext cx="2112962" cy="522288"/>
          </a:xfrm>
          <a:prstGeom prst="rect">
            <a:avLst/>
          </a:prstGeom>
          <a:solidFill>
            <a:srgbClr val="606060"/>
          </a:solidFill>
          <a:ln>
            <a:noFill/>
            <a:miter lim="800000"/>
          </a:ln>
        </p:spPr>
        <p:txBody>
          <a:bodyPr wrap="square" lIns="91440" tIns="45720" rIns="91440" bIns="45720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科学革命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698" name="文本框 1"/>
          <p:cNvSpPr txBox="1"/>
          <p:nvPr>
            <p:custDataLst>
              <p:tags r:id="rId26"/>
            </p:custDataLst>
          </p:nvPr>
        </p:nvSpPr>
        <p:spPr>
          <a:xfrm>
            <a:off x="9359900" y="6310313"/>
            <a:ext cx="2112963" cy="522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</p:spPr>
        <p:txBody>
          <a:bodyPr vert="horz" wrap="square" lIns="91440" tIns="45720" rIns="91440" bIns="45720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启蒙运动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699" name="文本框 14"/>
          <p:cNvSpPr txBox="1"/>
          <p:nvPr>
            <p:custDataLst>
              <p:tags r:id="rId27"/>
            </p:custDataLst>
          </p:nvPr>
        </p:nvSpPr>
        <p:spPr>
          <a:xfrm>
            <a:off x="7153275" y="2427288"/>
            <a:ext cx="1044575" cy="162560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222267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提倡人性</a:t>
            </a:r>
            <a:endParaRPr lang="zh-CN" altLang="en-US" sz="2800" b="1">
              <a:solidFill>
                <a:srgbClr val="222267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  <a:p>
            <a:pPr lvl="0"/>
            <a:r>
              <a:rPr lang="zh-CN" altLang="en-US" sz="2800" b="1">
                <a:solidFill>
                  <a:srgbClr val="222267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反对神性</a:t>
            </a:r>
            <a:endParaRPr lang="zh-CN" altLang="en-US" sz="2800" b="1">
              <a:solidFill>
                <a:srgbClr val="222267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700" name="文本框 14"/>
          <p:cNvSpPr txBox="1"/>
          <p:nvPr>
            <p:custDataLst>
              <p:tags r:id="rId28"/>
            </p:custDataLst>
          </p:nvPr>
        </p:nvSpPr>
        <p:spPr>
          <a:xfrm>
            <a:off x="8305800" y="2420938"/>
            <a:ext cx="1044575" cy="1627188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信仰自由</a:t>
            </a:r>
            <a:endParaRPr lang="zh-CN" altLang="en-US" sz="28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  <a:p>
            <a:pPr lvl="0"/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反对教权</a:t>
            </a:r>
            <a:endParaRPr lang="zh-CN" altLang="en-US" sz="28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701" name="文本框 14"/>
          <p:cNvSpPr/>
          <p:nvPr>
            <p:custDataLst>
              <p:tags r:id="rId29"/>
            </p:custDataLst>
          </p:nvPr>
        </p:nvSpPr>
        <p:spPr>
          <a:xfrm>
            <a:off x="9361488" y="2420938"/>
            <a:ext cx="1044575" cy="16271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wrap="square"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20202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解放思想突破束缚</a:t>
            </a:r>
            <a:endParaRPr lang="zh-CN" altLang="en-US" sz="2800" b="1">
              <a:solidFill>
                <a:srgbClr val="20202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702" name="文本框 14"/>
          <p:cNvSpPr txBox="1"/>
          <p:nvPr>
            <p:custDataLst>
              <p:tags r:id="rId30"/>
            </p:custDataLst>
          </p:nvPr>
        </p:nvSpPr>
        <p:spPr>
          <a:xfrm>
            <a:off x="10418763" y="2420938"/>
            <a:ext cx="1044575" cy="1627188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7F7F7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理性主义反对封建</a:t>
            </a:r>
            <a:endParaRPr lang="zh-CN" altLang="en-US" sz="2800" b="1">
              <a:solidFill>
                <a:srgbClr val="7F7F7F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703" name="直角上箭头 38"/>
          <p:cNvSpPr/>
          <p:nvPr>
            <p:custDataLst>
              <p:tags r:id="rId31"/>
            </p:custDataLst>
          </p:nvPr>
        </p:nvSpPr>
        <p:spPr>
          <a:xfrm flipH="1">
            <a:off x="3695700" y="5205413"/>
            <a:ext cx="3071813" cy="1295400"/>
          </a:xfrm>
          <a:custGeom>
            <a:avLst/>
            <a:gdLst/>
            <a:ahLst/>
            <a:cxnLst>
              <a:cxn ang="0">
                <a:pos x="2733790" y="0"/>
              </a:cxn>
              <a:cxn ang="0">
                <a:pos x="2395769" y="360691"/>
              </a:cxn>
              <a:cxn ang="0">
                <a:pos x="0" y="1197241"/>
              </a:cxn>
              <a:cxn ang="0">
                <a:pos x="1415974" y="1295400"/>
              </a:cxn>
              <a:cxn ang="0">
                <a:pos x="2831949" y="828045"/>
              </a:cxn>
              <a:cxn ang="0">
                <a:pos x="3071812" y="360691"/>
              </a:cxn>
            </a:cxnLst>
            <a:rect l="l" t="t" r="r" b="b"/>
            <a:pathLst>
              <a:path w="3071812" h="1295400">
                <a:moveTo>
                  <a:pt x="0" y="1099082"/>
                </a:moveTo>
                <a:lnTo>
                  <a:pt x="2635631" y="1099082"/>
                </a:lnTo>
                <a:lnTo>
                  <a:pt x="2635631" y="360691"/>
                </a:lnTo>
                <a:lnTo>
                  <a:pt x="2395769" y="360691"/>
                </a:lnTo>
                <a:lnTo>
                  <a:pt x="2733790" y="0"/>
                </a:lnTo>
                <a:lnTo>
                  <a:pt x="3071812" y="360691"/>
                </a:lnTo>
                <a:lnTo>
                  <a:pt x="2831949" y="360691"/>
                </a:lnTo>
                <a:lnTo>
                  <a:pt x="2831949" y="1295400"/>
                </a:lnTo>
                <a:lnTo>
                  <a:pt x="0" y="129540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rgbClr val="C00000"/>
            </a:solidFill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24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704" name="文本框 14"/>
          <p:cNvSpPr/>
          <p:nvPr>
            <p:custDataLst>
              <p:tags r:id="rId32"/>
            </p:custDataLst>
          </p:nvPr>
        </p:nvSpPr>
        <p:spPr>
          <a:xfrm>
            <a:off x="4367213" y="5846763"/>
            <a:ext cx="174783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思想武器</a:t>
            </a:r>
            <a:endParaRPr lang="zh-CN" altLang="en-US" sz="24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705" name="直接连接符 41"/>
          <p:cNvCxnSpPr/>
          <p:nvPr>
            <p:custDataLst>
              <p:tags r:id="rId33"/>
            </p:custDataLst>
          </p:nvPr>
        </p:nvCxnSpPr>
        <p:spPr>
          <a:xfrm rot="16200000" flipV="1">
            <a:off x="3582194" y="3590132"/>
            <a:ext cx="815975" cy="14287"/>
          </a:xfrm>
          <a:prstGeom prst="line">
            <a:avLst/>
          </a:prstGeom>
          <a:noFill/>
          <a:ln w="139700">
            <a:solidFill>
              <a:schemeClr val="accent2"/>
            </a:solidFill>
            <a:miter lim="800000"/>
            <a:tailEnd type="triangle"/>
          </a:ln>
        </p:spPr>
      </p:cxnSp>
      <p:sp>
        <p:nvSpPr>
          <p:cNvPr id="28706" name="文本框 1"/>
          <p:cNvSpPr/>
          <p:nvPr>
            <p:custDataLst>
              <p:tags r:id="rId34"/>
            </p:custDataLst>
          </p:nvPr>
        </p:nvSpPr>
        <p:spPr>
          <a:xfrm>
            <a:off x="3024188" y="2660650"/>
            <a:ext cx="2400300" cy="522288"/>
          </a:xfrm>
          <a:prstGeom prst="rect">
            <a:avLst/>
          </a:prstGeom>
          <a:solidFill>
            <a:srgbClr val="F2DCDB"/>
          </a:solidFill>
          <a:ln>
            <a:noFill/>
            <a:miter lim="800000"/>
          </a:ln>
        </p:spPr>
        <p:txBody>
          <a:bodyPr wrap="square"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资产阶级革命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707" name="直接连接符 44"/>
          <p:cNvCxnSpPr/>
          <p:nvPr>
            <p:custDataLst>
              <p:tags r:id="rId35"/>
            </p:custDataLst>
          </p:nvPr>
        </p:nvCxnSpPr>
        <p:spPr>
          <a:xfrm rot="16200000" flipV="1">
            <a:off x="3582194" y="2197894"/>
            <a:ext cx="815975" cy="14287"/>
          </a:xfrm>
          <a:prstGeom prst="line">
            <a:avLst/>
          </a:prstGeom>
          <a:noFill/>
          <a:ln w="139700">
            <a:solidFill>
              <a:schemeClr val="accent2"/>
            </a:solidFill>
            <a:miter lim="800000"/>
            <a:tailEnd type="triangle"/>
          </a:ln>
        </p:spPr>
      </p:cxnSp>
      <p:sp>
        <p:nvSpPr>
          <p:cNvPr id="28708" name="文本框 1"/>
          <p:cNvSpPr/>
          <p:nvPr>
            <p:custDataLst>
              <p:tags r:id="rId36"/>
            </p:custDataLst>
          </p:nvPr>
        </p:nvSpPr>
        <p:spPr>
          <a:xfrm>
            <a:off x="2927350" y="1273175"/>
            <a:ext cx="2497138" cy="522288"/>
          </a:xfrm>
          <a:prstGeom prst="rect">
            <a:avLst/>
          </a:prstGeom>
          <a:solidFill>
            <a:srgbClr val="F2DCDB"/>
          </a:solidFill>
          <a:ln>
            <a:noFill/>
            <a:miter lim="800000"/>
          </a:ln>
        </p:spPr>
        <p:txBody>
          <a:bodyPr wrap="square"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资本主义制度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709" name="直角上箭头 46"/>
          <p:cNvSpPr/>
          <p:nvPr>
            <p:custDataLst>
              <p:tags r:id="rId37"/>
            </p:custDataLst>
          </p:nvPr>
        </p:nvSpPr>
        <p:spPr>
          <a:xfrm rot="16200000">
            <a:off x="7583488" y="-842962"/>
            <a:ext cx="1344613" cy="5472113"/>
          </a:xfrm>
          <a:prstGeom prst="bentUpArrow">
            <a:avLst>
              <a:gd name="adj1" fmla="val 13903"/>
              <a:gd name="adj2" fmla="val 16371"/>
              <a:gd name="adj3" fmla="val 32194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24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710" name="文本框 14"/>
          <p:cNvSpPr/>
          <p:nvPr>
            <p:custDataLst>
              <p:tags r:id="rId38"/>
            </p:custDataLst>
          </p:nvPr>
        </p:nvSpPr>
        <p:spPr>
          <a:xfrm>
            <a:off x="7535863" y="933450"/>
            <a:ext cx="174783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提供蓝图</a:t>
            </a:r>
            <a:endParaRPr lang="zh-CN" altLang="en-US" sz="24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pic>
        <p:nvPicPr>
          <p:cNvPr id="28715" name="New picture"/>
          <p:cNvPicPr/>
          <p:nvPr>
            <p:custDataLst>
              <p:tags r:id="rId39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11645900" y="10833100"/>
            <a:ext cx="355600" cy="254000"/>
          </a:xfrm>
          <a:prstGeom prst="cube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08380" y="2837180"/>
            <a:ext cx="10223500" cy="196850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800">
                <a:solidFill>
                  <a:srgbClr val="FF0000"/>
                </a:solidFill>
              </a:rPr>
              <a:t>思想解放是社会变革的先导</a:t>
            </a:r>
            <a:endParaRPr lang="zh-CN" altLang="en-US" sz="480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89430" y="124460"/>
            <a:ext cx="9947910" cy="808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第四单元 资本主义制度的</a:t>
            </a:r>
            <a:r>
              <a:rPr lang="zh-CN" altLang="en-US" sz="4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确立</a:t>
            </a:r>
            <a:endParaRPr lang="zh-CN" altLang="en-US" sz="4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</p:spTree>
    <p:custDataLst>
      <p:tags r:id="rId4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 fill="hold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 fill="hold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 fill="hold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 fill="hold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 fill="hold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 fill="hold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 fill="hold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 fill="hold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 fill="hold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 fill="hold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 fill="hold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 fill="hold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 fill="hold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 fill="hold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 fill="hold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 fill="hold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 fill="hold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 fill="hold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 fill="hold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 fill="hold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 fill="hold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 fill="hold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 fill="hold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 fill="hold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 fill="hold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 fill="hold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 fill="hold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 fill="hold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 fill="hold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 fill="hold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 fill="hold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 fill="hold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 fill="hold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 fill="hold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 fill="hold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 fill="hold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bldLvl="0" animBg="1"/>
      <p:bldP spid="28674" grpId="0" bldLvl="0" animBg="1"/>
      <p:bldP spid="28677" grpId="0" bldLvl="0" animBg="1"/>
      <p:bldP spid="28678" grpId="0"/>
      <p:bldP spid="28680" grpId="0"/>
      <p:bldP spid="28682" grpId="0"/>
      <p:bldP spid="28683" grpId="0"/>
      <p:bldP spid="28686" grpId="0"/>
      <p:bldP spid="28688" grpId="0"/>
      <p:bldP spid="28689" grpId="0" bldLvl="0" animBg="1"/>
      <p:bldP spid="28691" grpId="0"/>
      <p:bldP spid="28692" grpId="0" bldLvl="0" animBg="1"/>
      <p:bldP spid="28694" grpId="0"/>
      <p:bldP spid="28696" grpId="0"/>
      <p:bldP spid="28697" grpId="0" bldLvl="0" animBg="1"/>
      <p:bldP spid="28698" grpId="0" bldLvl="0" animBg="1"/>
      <p:bldP spid="28699" grpId="0"/>
      <p:bldP spid="28700" grpId="0"/>
      <p:bldP spid="28701" grpId="0"/>
      <p:bldP spid="28702" grpId="0"/>
      <p:bldP spid="28703" grpId="0" bldLvl="0" animBg="1"/>
      <p:bldP spid="28704" grpId="0"/>
      <p:bldP spid="28706" grpId="0" bldLvl="0" animBg="1"/>
      <p:bldP spid="28708" grpId="0" bldLvl="0" animBg="1"/>
      <p:bldP spid="28709" grpId="0" bldLvl="0" animBg="1"/>
      <p:bldP spid="28710" grpId="0"/>
      <p:bldP spid="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9395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02615" y="900430"/>
          <a:ext cx="9008745" cy="5394960"/>
        </p:xfrm>
        <a:graphic>
          <a:graphicData uri="http://schemas.openxmlformats.org/drawingml/2006/table">
            <a:tbl>
              <a:tblPr/>
              <a:tblGrid>
                <a:gridCol w="1134110"/>
                <a:gridCol w="1629410"/>
                <a:gridCol w="4015105"/>
                <a:gridCol w="2230120"/>
              </a:tblGrid>
              <a:tr h="749300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国别</a:t>
                      </a:r>
                      <a:endParaRPr lang="zh-CN" altLang="en-US" sz="3200" b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思想家</a:t>
                      </a:r>
                      <a:endParaRPr lang="zh-CN" altLang="en-US" sz="3200" b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主要思想主张</a:t>
                      </a:r>
                      <a:endParaRPr lang="zh-CN" altLang="en-US" sz="3200" b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备注</a:t>
                      </a:r>
                      <a:endParaRPr lang="zh-CN" altLang="en-US" sz="3200" b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  <a:tr h="918845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法国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伏尔泰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通过改革建立</a:t>
                      </a:r>
                      <a:endParaRPr lang="en-US" altLang="zh-CN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君主立宪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启蒙运动的领袖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  <a:tr h="662305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法国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孟德斯鸠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三权分立、彼此制衡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  <a:tr h="957580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法国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卢梭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主权在民、直接民主</a:t>
                      </a:r>
                      <a:endParaRPr lang="en-US" altLang="zh-CN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社会契约论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革命之父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  <a:tr h="918845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英国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亚当斯密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肯定劳动的价值</a:t>
                      </a:r>
                      <a:endParaRPr lang="en-US" altLang="zh-CN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主张自由竞争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现代经济学之父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  <a:tr h="918845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德国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康德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独立思考，理性判断</a:t>
                      </a:r>
                      <a:endParaRPr lang="en-US" altLang="zh-CN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要自由跟要自律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启蒙运动的总结者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0022840" y="381000"/>
            <a:ext cx="1875790" cy="743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共同点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922510" y="1351915"/>
            <a:ext cx="687070" cy="41541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反对封建专制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00385" y="1351915"/>
            <a:ext cx="111569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反对宗教神学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2615" y="156845"/>
            <a:ext cx="4754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启蒙运动代表及主张</a:t>
            </a:r>
            <a:endParaRPr lang="zh-CN" altLang="en-US" sz="400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02615" y="1395095"/>
            <a:ext cx="8217535" cy="25298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（</a:t>
            </a:r>
            <a:r>
              <a:rPr lang="en-US" altLang="zh-CN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1</a:t>
            </a:r>
            <a:r>
              <a:rPr lang="zh-CN" altLang="en-US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）进一步解放了思想</a:t>
            </a:r>
            <a:endParaRPr lang="zh-CN" altLang="en-US" sz="40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</a:endParaRPr>
          </a:p>
          <a:p>
            <a:r>
              <a:rPr lang="zh-CN" altLang="en-US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（</a:t>
            </a:r>
            <a:r>
              <a:rPr lang="en-US" altLang="zh-CN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2</a:t>
            </a:r>
            <a:r>
              <a:rPr lang="zh-CN" altLang="en-US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）资本主义制度的理论准备</a:t>
            </a:r>
            <a:endParaRPr lang="zh-CN" altLang="en-US" sz="40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</a:endParaRPr>
          </a:p>
          <a:p>
            <a:r>
              <a:rPr lang="zh-CN" altLang="en-US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（</a:t>
            </a:r>
            <a:r>
              <a:rPr lang="en-US" altLang="zh-CN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3</a:t>
            </a:r>
            <a:r>
              <a:rPr lang="zh-CN" altLang="en-US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）直接推动革命</a:t>
            </a:r>
            <a:endParaRPr lang="zh-CN" altLang="en-US" sz="40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</a:endParaRPr>
          </a:p>
          <a:p>
            <a:r>
              <a:rPr lang="zh-CN" altLang="en-US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（</a:t>
            </a:r>
            <a:r>
              <a:rPr lang="en-US" altLang="zh-CN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4</a:t>
            </a:r>
            <a:r>
              <a:rPr lang="zh-CN" altLang="en-US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）传播独立平等</a:t>
            </a:r>
            <a:r>
              <a:rPr lang="en-US" altLang="zh-CN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…</a:t>
            </a:r>
            <a:r>
              <a:rPr lang="en-US" altLang="zh-CN" sz="32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…</a:t>
            </a:r>
            <a:endParaRPr lang="en-US" altLang="zh-CN" sz="32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2615" y="156845"/>
            <a:ext cx="3230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启蒙运动影响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35" name="矩形 26628"/>
          <p:cNvSpPr/>
          <p:nvPr/>
        </p:nvSpPr>
        <p:spPr>
          <a:xfrm>
            <a:off x="120650" y="4249420"/>
            <a:ext cx="12017375" cy="20193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中宋" panose="02010600040101010101" pitchFamily="2" charset="-122"/>
              </a:rPr>
              <a:t>    </a:t>
            </a:r>
            <a:r>
              <a:rPr sz="3200" b="1" dirty="0">
                <a:latin typeface="楷体" panose="02010609060101010101" pitchFamily="49" charset="-122"/>
                <a:ea typeface="楷体" panose="02010609060101010101" pitchFamily="49" charset="-122"/>
                <a:cs typeface="华文中宋" panose="02010600040101010101" pitchFamily="2" charset="-122"/>
              </a:rPr>
              <a:t>（14世纪到18世纪）所发生的思想革命，或叫做精神领域的革命……就是</a:t>
            </a:r>
            <a:r>
              <a:rPr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华文中宋" panose="02010600040101010101" pitchFamily="2" charset="-122"/>
              </a:rPr>
              <a:t>文艺复兴、宗教改革、科学革命、启蒙运动</a:t>
            </a:r>
            <a:r>
              <a:rPr sz="3200" b="1" dirty="0">
                <a:latin typeface="楷体" panose="02010609060101010101" pitchFamily="49" charset="-122"/>
                <a:ea typeface="楷体" panose="02010609060101010101" pitchFamily="49" charset="-122"/>
                <a:cs typeface="华文中宋" panose="02010600040101010101" pitchFamily="2" charset="-122"/>
              </a:rPr>
              <a:t>相继联系、承接起来的“链条”。通过这个“革命”链条，“人”一步一步地从“神”的迷信中解放出来。——陈乐民《欧洲文明的进程》</a:t>
            </a:r>
            <a:endParaRPr sz="3200" b="1" dirty="0">
              <a:latin typeface="楷体" panose="02010609060101010101" pitchFamily="49" charset="-122"/>
              <a:ea typeface="楷体" panose="02010609060101010101" pitchFamily="49" charset="-122"/>
              <a:cs typeface="华文中宋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6" name="Text Box 3"/>
          <p:cNvSpPr txBox="1"/>
          <p:nvPr/>
        </p:nvSpPr>
        <p:spPr>
          <a:xfrm>
            <a:off x="424816" y="3124200"/>
            <a:ext cx="4248151" cy="5791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t">
            <a:spAutoFit/>
          </a:bodyPr>
          <a:lstStyle/>
          <a:p>
            <a:pPr algn="ctr">
              <a:buClr>
                <a:srgbClr val="FF33CC"/>
              </a:buClr>
              <a:buSzTx/>
              <a:buFont typeface="Wingdings" panose="05000000000000000000" pitchFamily="2" charset="2"/>
            </a:pPr>
            <a:r>
              <a:rPr lang="zh-CN" altLang="en-US" sz="32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人文主义的复兴</a:t>
            </a:r>
            <a:endParaRPr lang="zh-CN" altLang="en-US" sz="32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16747" name="Text Box 4"/>
          <p:cNvSpPr txBox="1"/>
          <p:nvPr/>
        </p:nvSpPr>
        <p:spPr>
          <a:xfrm>
            <a:off x="470535" y="1176020"/>
            <a:ext cx="4248151" cy="5791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t">
            <a:spAutoFit/>
          </a:bodyPr>
          <a:lstStyle/>
          <a:p>
            <a:pPr algn="ctr">
              <a:buClr>
                <a:srgbClr val="FF33CC"/>
              </a:buClr>
              <a:buSzTx/>
              <a:buFont typeface="Wingdings" panose="05000000000000000000" pitchFamily="2" charset="2"/>
            </a:pPr>
            <a:r>
              <a:rPr lang="zh-CN" altLang="en-US" sz="32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人文精神的起源</a:t>
            </a:r>
            <a:endParaRPr lang="zh-CN" altLang="en-US" sz="32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16748" name="Text Box 5"/>
          <p:cNvSpPr txBox="1"/>
          <p:nvPr/>
        </p:nvSpPr>
        <p:spPr>
          <a:xfrm>
            <a:off x="410211" y="5244147"/>
            <a:ext cx="4248151" cy="5791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t">
            <a:spAutoFit/>
          </a:bodyPr>
          <a:lstStyle/>
          <a:p>
            <a:pPr algn="ctr">
              <a:buClr>
                <a:srgbClr val="FF33CC"/>
              </a:buClr>
              <a:buSzTx/>
              <a:buFont typeface="Wingdings" panose="05000000000000000000" pitchFamily="2" charset="2"/>
            </a:pPr>
            <a:r>
              <a:rPr lang="zh-CN" altLang="en-US" sz="32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人文主义的成熟</a:t>
            </a:r>
            <a:endParaRPr lang="zh-CN" altLang="en-US" sz="32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16749" name="Rectangle 7"/>
          <p:cNvSpPr/>
          <p:nvPr/>
        </p:nvSpPr>
        <p:spPr>
          <a:xfrm>
            <a:off x="4693285" y="1068388"/>
            <a:ext cx="6129339" cy="8229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buClr>
                <a:srgbClr val="FF33CC"/>
              </a:buClr>
              <a:buFont typeface="Wingdings" panose="05000000000000000000" pitchFamily="2" charset="2"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─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</a:rPr>
              <a:t>─古希腊：</a:t>
            </a:r>
            <a:r>
              <a:rPr lang="en-US" altLang="zh-CN" sz="3200" b="1"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</a:rPr>
              <a:t>人是万物的尺度</a:t>
            </a:r>
            <a:r>
              <a:rPr lang="en-US" altLang="zh-CN" sz="3200" b="1">
                <a:latin typeface="仿宋" panose="02010609060101010101" charset="-122"/>
                <a:ea typeface="仿宋" panose="02010609060101010101" charset="-122"/>
              </a:rPr>
              <a:t>”</a:t>
            </a:r>
            <a:endParaRPr lang="en-US" altLang="zh-CN" sz="32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16750" name="Text Box 3"/>
          <p:cNvSpPr txBox="1"/>
          <p:nvPr/>
        </p:nvSpPr>
        <p:spPr>
          <a:xfrm>
            <a:off x="445135" y="2211071"/>
            <a:ext cx="4248151" cy="5791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t">
            <a:spAutoFit/>
          </a:bodyPr>
          <a:lstStyle/>
          <a:p>
            <a:pPr algn="ctr">
              <a:buClr>
                <a:srgbClr val="FF33CC"/>
              </a:buClr>
              <a:buSzTx/>
              <a:buFont typeface="Wingdings" panose="05000000000000000000" pitchFamily="2" charset="2"/>
            </a:pPr>
            <a:r>
              <a:rPr lang="zh-CN" altLang="en-US" sz="32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人文精神的湮没</a:t>
            </a:r>
            <a:endParaRPr lang="zh-CN" altLang="en-US" sz="32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16752" name="Rectangle 7"/>
          <p:cNvSpPr/>
          <p:nvPr/>
        </p:nvSpPr>
        <p:spPr>
          <a:xfrm>
            <a:off x="4672965" y="3124200"/>
            <a:ext cx="6497955" cy="1066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Clr>
                <a:srgbClr val="FF33CC"/>
              </a:buClr>
              <a:buFont typeface="Wingdings" panose="05000000000000000000" pitchFamily="2" charset="2"/>
            </a:pPr>
            <a:r>
              <a:rPr lang="en-US" altLang="zh-CN" sz="3200" b="1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</a:rPr>
              <a:t>——</a:t>
            </a:r>
            <a:r>
              <a:rPr lang="zh-CN" altLang="en-US" sz="3200" b="1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</a:rPr>
              <a:t>文艺复兴：人文主义（反神学世界观）</a:t>
            </a:r>
            <a:endParaRPr lang="zh-CN" altLang="en-US" sz="3200" b="1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16753" name="Rectangle 7"/>
          <p:cNvSpPr/>
          <p:nvPr/>
        </p:nvSpPr>
        <p:spPr>
          <a:xfrm>
            <a:off x="4517390" y="5430520"/>
            <a:ext cx="7592695" cy="1463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FF33CC"/>
              </a:buClr>
              <a:buFont typeface="Wingdings" panose="05000000000000000000" pitchFamily="2" charset="2"/>
            </a:pPr>
            <a:r>
              <a:rPr lang="zh-CN" altLang="en-US" sz="3200" b="1">
                <a:uFillTx/>
                <a:latin typeface="仿宋" panose="02010609060101010101" charset="-122"/>
                <a:ea typeface="仿宋" panose="02010609060101010101" charset="-122"/>
              </a:rPr>
              <a:t>──启蒙运动：理性主义（反王权和教权）</a:t>
            </a:r>
            <a:endParaRPr lang="zh-CN" altLang="en-US" sz="3200" b="1">
              <a:uFillTx/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50000"/>
              </a:lnSpc>
              <a:buClr>
                <a:srgbClr val="FF33CC"/>
              </a:buClr>
              <a:buFont typeface="Wingdings" panose="05000000000000000000" pitchFamily="2" charset="2"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Text Box 5"/>
          <p:cNvSpPr txBox="1"/>
          <p:nvPr/>
        </p:nvSpPr>
        <p:spPr>
          <a:xfrm>
            <a:off x="424499" y="4217670"/>
            <a:ext cx="4248151" cy="5791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t">
            <a:spAutoFit/>
          </a:bodyPr>
          <a:lstStyle/>
          <a:p>
            <a:pPr algn="ctr">
              <a:buClr>
                <a:srgbClr val="FF33CC"/>
              </a:buClr>
              <a:buSzTx/>
              <a:buFont typeface="Wingdings" panose="05000000000000000000" pitchFamily="2" charset="2"/>
            </a:pPr>
            <a:r>
              <a:rPr lang="zh-CN" altLang="en-US" sz="32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人文主义的发展</a:t>
            </a:r>
            <a:endParaRPr lang="zh-CN" altLang="en-US" sz="32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4518025" y="4217670"/>
            <a:ext cx="7592060" cy="8229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FF33CC"/>
              </a:buClr>
              <a:buFont typeface="Wingdings" panose="05000000000000000000" pitchFamily="2" charset="2"/>
            </a:pPr>
            <a:r>
              <a:rPr lang="en-US" altLang="zh-CN" sz="2800" b="1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</a:rPr>
              <a:t>——</a:t>
            </a:r>
            <a:r>
              <a:rPr lang="zh-CN" altLang="en-US" sz="3200" b="1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</a:rPr>
              <a:t>宗教改革：因信称义（反对教皇权威） </a:t>
            </a:r>
            <a:endParaRPr lang="zh-CN" altLang="en-US" sz="3200" b="1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8" name="Rectangle 7"/>
          <p:cNvSpPr/>
          <p:nvPr/>
        </p:nvSpPr>
        <p:spPr>
          <a:xfrm>
            <a:off x="4693285" y="2103439"/>
            <a:ext cx="7588251" cy="8229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buClr>
                <a:srgbClr val="FF33CC"/>
              </a:buClr>
              <a:buFont typeface="Wingdings" panose="05000000000000000000" pitchFamily="2" charset="2"/>
            </a:pPr>
            <a:r>
              <a:rPr lang="en-US" altLang="zh-CN" sz="3200" b="1">
                <a:latin typeface="仿宋" panose="02010609060101010101" charset="-122"/>
                <a:ea typeface="仿宋" panose="02010609060101010101" charset="-122"/>
              </a:rPr>
              <a:t>——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</a:rPr>
              <a:t>中世纪</a:t>
            </a:r>
            <a:r>
              <a:rPr lang="en-US" altLang="zh-CN" sz="3200" b="1">
                <a:latin typeface="仿宋" panose="02010609060101010101" charset="-122"/>
                <a:ea typeface="仿宋" panose="02010609060101010101" charset="-122"/>
              </a:rPr>
              <a:t>: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</a:rPr>
              <a:t>宗教神学束缚思想</a:t>
            </a:r>
            <a:endParaRPr lang="zh-CN" altLang="en-US" sz="32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289175" y="259715"/>
            <a:ext cx="6647815" cy="74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4000" b="1" kern="1200" cap="none" spc="0" normalizeH="0" baseline="0" noProof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西方人文主义的发展历程</a:t>
            </a:r>
            <a:endParaRPr kumimoji="0" lang="zh-CN" altLang="en-US" sz="4000" b="1" kern="1200" cap="none" spc="0" normalizeH="0" baseline="0" noProof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6" grpId="0" bldLvl="0" animBg="1"/>
      <p:bldP spid="116747" grpId="0" bldLvl="0" animBg="1"/>
      <p:bldP spid="116748" grpId="0" bldLvl="0" animBg="1"/>
      <p:bldP spid="116749" grpId="0"/>
      <p:bldP spid="116750" grpId="0" bldLvl="0" animBg="1"/>
      <p:bldP spid="116752" grpId="0"/>
      <p:bldP spid="116753" grpId="0"/>
      <p:bldP spid="14" grpId="0" bldLvl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文本框 4"/>
          <p:cNvSpPr txBox="1"/>
          <p:nvPr/>
        </p:nvSpPr>
        <p:spPr>
          <a:xfrm>
            <a:off x="67310" y="1572895"/>
            <a:ext cx="1811020" cy="14077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1640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 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英国资产阶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级革命开始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</p:txBody>
      </p:sp>
      <p:sp>
        <p:nvSpPr>
          <p:cNvPr id="13320" name="文本框 10"/>
          <p:cNvSpPr txBox="1"/>
          <p:nvPr/>
        </p:nvSpPr>
        <p:spPr>
          <a:xfrm>
            <a:off x="5520690" y="1610360"/>
            <a:ext cx="1579245" cy="14077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1688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 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光荣</a:t>
            </a:r>
            <a:r>
              <a:rPr lang="zh-CN" altLang="en-US" sz="2400" b="1" i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？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革命</a:t>
            </a:r>
            <a:r>
              <a:rPr lang="zh-CN" altLang="en-US" sz="2400" b="1" i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？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</p:txBody>
      </p:sp>
      <p:sp>
        <p:nvSpPr>
          <p:cNvPr id="13321" name="文本框 11"/>
          <p:cNvSpPr txBox="1"/>
          <p:nvPr/>
        </p:nvSpPr>
        <p:spPr>
          <a:xfrm>
            <a:off x="1966596" y="1663226"/>
            <a:ext cx="1629659" cy="22853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1649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 </a:t>
            </a:r>
            <a:endParaRPr lang="en-US" altLang="zh-CN" sz="24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共和国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建立；查理一世被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  <a:sym typeface="+mn-ea"/>
              </a:rPr>
              <a:t>处死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  <a:sym typeface="+mn-ea"/>
            </a:endParaRPr>
          </a:p>
        </p:txBody>
      </p:sp>
      <p:sp>
        <p:nvSpPr>
          <p:cNvPr id="13322" name="文本框 12"/>
          <p:cNvSpPr txBox="1"/>
          <p:nvPr/>
        </p:nvSpPr>
        <p:spPr>
          <a:xfrm>
            <a:off x="4349750" y="1511300"/>
            <a:ext cx="1359535" cy="18465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1660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 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斯图亚特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王朝复辟</a:t>
            </a:r>
            <a:endParaRPr lang="zh-CN" altLang="en-US" sz="24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</p:txBody>
      </p:sp>
      <p:sp>
        <p:nvSpPr>
          <p:cNvPr id="13353" name="Text Box 41"/>
          <p:cNvSpPr txBox="1"/>
          <p:nvPr/>
        </p:nvSpPr>
        <p:spPr>
          <a:xfrm>
            <a:off x="7103627" y="1663277"/>
            <a:ext cx="1464585" cy="1186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 1689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年 </a:t>
            </a:r>
            <a:endParaRPr lang="zh-CN" altLang="en-US" sz="24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《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权利法案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》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29259" y="175874"/>
            <a:ext cx="9224713" cy="1261397"/>
            <a:chOff x="1136" y="731"/>
            <a:chExt cx="11879" cy="1630"/>
          </a:xfrm>
        </p:grpSpPr>
        <p:sp>
          <p:nvSpPr>
            <p:cNvPr id="100" name="文本框 99"/>
            <p:cNvSpPr txBox="1"/>
            <p:nvPr/>
          </p:nvSpPr>
          <p:spPr>
            <a:xfrm>
              <a:off x="1136" y="825"/>
              <a:ext cx="2838" cy="15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1644</a:t>
              </a:r>
              <a:r>
                <a:rPr lang="zh-CN" altLang="en-US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李自成攻占北京，明朝灭亡</a:t>
              </a:r>
              <a:endPara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087" y="731"/>
              <a:ext cx="3928" cy="15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1689</a:t>
              </a:r>
              <a:endPara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endParaRPr>
            </a:p>
            <a:p>
              <a:r>
                <a:rPr lang="en-US" altLang="zh-CN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《</a:t>
              </a:r>
              <a:r>
                <a:rPr lang="zh-CN" altLang="en-US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尼布楚条约</a:t>
              </a:r>
              <a:r>
                <a:rPr lang="en-US" altLang="zh-CN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》</a:t>
              </a:r>
              <a:endParaRPr lang="en-US" altLang="zh-CN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endParaRPr>
            </a:p>
            <a:p>
              <a:r>
                <a:rPr lang="zh-CN" altLang="en-US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中俄划定了东部边界</a:t>
              </a:r>
              <a:endPara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925" y="1215"/>
              <a:ext cx="3162" cy="10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1662</a:t>
              </a:r>
              <a:r>
                <a:rPr lang="zh-CN" altLang="en-US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郑成功驱收复台湾</a:t>
              </a:r>
              <a:endPara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83787" y="1239186"/>
            <a:ext cx="10436918" cy="139615"/>
            <a:chOff x="464" y="2224"/>
            <a:chExt cx="13440" cy="542"/>
          </a:xfrm>
        </p:grpSpPr>
        <p:cxnSp>
          <p:nvCxnSpPr>
            <p:cNvPr id="8194" name="直接连接符 3"/>
            <p:cNvCxnSpPr/>
            <p:nvPr/>
          </p:nvCxnSpPr>
          <p:spPr>
            <a:xfrm>
              <a:off x="1424" y="2224"/>
              <a:ext cx="0" cy="543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196" name="直接连接符 7"/>
            <p:cNvCxnSpPr/>
            <p:nvPr/>
          </p:nvCxnSpPr>
          <p:spPr>
            <a:xfrm>
              <a:off x="3498" y="2224"/>
              <a:ext cx="0" cy="498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197" name="直接连接符 8"/>
            <p:cNvCxnSpPr/>
            <p:nvPr/>
          </p:nvCxnSpPr>
          <p:spPr>
            <a:xfrm>
              <a:off x="6224" y="2231"/>
              <a:ext cx="0" cy="480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209" name="直线箭头连接符 3"/>
            <p:cNvCxnSpPr/>
            <p:nvPr/>
          </p:nvCxnSpPr>
          <p:spPr>
            <a:xfrm>
              <a:off x="464" y="2224"/>
              <a:ext cx="13440" cy="3"/>
            </a:xfrm>
            <a:prstGeom prst="straightConnector1">
              <a:avLst/>
            </a:prstGeom>
            <a:ln w="31750" cap="flat" cmpd="sng">
              <a:solidFill>
                <a:srgbClr val="0070C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8210" name="直接连接符 7"/>
            <p:cNvCxnSpPr/>
            <p:nvPr/>
          </p:nvCxnSpPr>
          <p:spPr>
            <a:xfrm>
              <a:off x="8264" y="2224"/>
              <a:ext cx="0" cy="498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211" name="直接连接符 7"/>
            <p:cNvCxnSpPr/>
            <p:nvPr/>
          </p:nvCxnSpPr>
          <p:spPr>
            <a:xfrm>
              <a:off x="10064" y="2224"/>
              <a:ext cx="0" cy="498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212" name="直接连接符 7"/>
            <p:cNvCxnSpPr/>
            <p:nvPr/>
          </p:nvCxnSpPr>
          <p:spPr>
            <a:xfrm>
              <a:off x="13184" y="2225"/>
              <a:ext cx="0" cy="498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" name="直接连接符 8"/>
            <p:cNvCxnSpPr/>
            <p:nvPr/>
          </p:nvCxnSpPr>
          <p:spPr>
            <a:xfrm>
              <a:off x="5024" y="2235"/>
              <a:ext cx="0" cy="480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3" name="文本框 12"/>
          <p:cNvSpPr txBox="1"/>
          <p:nvPr/>
        </p:nvSpPr>
        <p:spPr>
          <a:xfrm>
            <a:off x="3333750" y="1575435"/>
            <a:ext cx="1168400" cy="18465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1653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 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护国公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军事独裁</a:t>
            </a:r>
            <a:endParaRPr lang="zh-CN" altLang="en-US" sz="24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</p:txBody>
      </p:sp>
      <p:sp>
        <p:nvSpPr>
          <p:cNvPr id="13355" name="Text Box 43"/>
          <p:cNvSpPr txBox="1"/>
          <p:nvPr/>
        </p:nvSpPr>
        <p:spPr>
          <a:xfrm>
            <a:off x="9397215" y="1637837"/>
            <a:ext cx="1671149" cy="1186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 1701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年 </a:t>
            </a:r>
            <a:endParaRPr lang="zh-CN" altLang="en-US" sz="24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《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王位继承法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》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3788" y="4505802"/>
            <a:ext cx="11691194" cy="14566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3200" b="1" dirty="0">
                <a:solidFill>
                  <a:srgbClr val="401BC0"/>
                </a:solidFill>
                <a:latin typeface="仿宋" panose="02010609060101010101" charset="-122"/>
                <a:ea typeface="仿宋" panose="02010609060101010101" charset="-122"/>
              </a:rPr>
              <a:t>否定了君权神授；确立了议会权力高于王权；君主立宪制逐渐确立起来。</a:t>
            </a:r>
            <a:endParaRPr lang="zh-CN" altLang="en-US" sz="3200" b="1" dirty="0">
              <a:solidFill>
                <a:srgbClr val="401BC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20" grpId="0"/>
      <p:bldP spid="13321" grpId="0"/>
      <p:bldP spid="13322" grpId="0"/>
      <p:bldP spid="13353" grpId="0"/>
      <p:bldP spid="3" grpId="0"/>
      <p:bldP spid="13355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575" y="38735"/>
            <a:ext cx="10702290" cy="519049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文本框 4"/>
          <p:cNvSpPr txBox="1"/>
          <p:nvPr/>
        </p:nvSpPr>
        <p:spPr>
          <a:xfrm>
            <a:off x="11453550" y="2260706"/>
            <a:ext cx="540385" cy="518160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r>
              <a:rPr lang="zh-CN" altLang="en-US" sz="2805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大</a:t>
            </a:r>
            <a:endParaRPr lang="zh-CN" altLang="en-US" sz="2805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6"/>
          <p:cNvSpPr txBox="1"/>
          <p:nvPr/>
        </p:nvSpPr>
        <p:spPr>
          <a:xfrm>
            <a:off x="9593567" y="4371741"/>
            <a:ext cx="540385" cy="518160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r>
              <a:rPr lang="zh-CN" altLang="en-US" sz="2805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洋</a:t>
            </a:r>
            <a:endParaRPr lang="zh-CN" altLang="en-US" sz="2805" b="1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7"/>
          <p:cNvSpPr txBox="1"/>
          <p:nvPr/>
        </p:nvSpPr>
        <p:spPr>
          <a:xfrm>
            <a:off x="10648381" y="3346608"/>
            <a:ext cx="540385" cy="518160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r>
              <a:rPr lang="zh-CN" altLang="en-US" sz="2805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西</a:t>
            </a:r>
            <a:endParaRPr lang="zh-CN" altLang="en-US" sz="2805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8920564" y="2693799"/>
            <a:ext cx="1149337" cy="876976"/>
          </a:xfrm>
          <a:custGeom>
            <a:avLst/>
            <a:gdLst>
              <a:gd name="connisteX0" fmla="*/ 263132 w 1149057"/>
              <a:gd name="connsiteY0" fmla="*/ 74771 h 876768"/>
              <a:gd name="connisteX1" fmla="*/ 350762 w 1149057"/>
              <a:gd name="connsiteY1" fmla="*/ 60166 h 876768"/>
              <a:gd name="connisteX2" fmla="*/ 423152 w 1149057"/>
              <a:gd name="connsiteY2" fmla="*/ 16986 h 876768"/>
              <a:gd name="connisteX3" fmla="*/ 495542 w 1149057"/>
              <a:gd name="connsiteY3" fmla="*/ 2381 h 876768"/>
              <a:gd name="connisteX4" fmla="*/ 567932 w 1149057"/>
              <a:gd name="connsiteY4" fmla="*/ 2381 h 876768"/>
              <a:gd name="connisteX5" fmla="*/ 640957 w 1149057"/>
              <a:gd name="connsiteY5" fmla="*/ 16986 h 876768"/>
              <a:gd name="connisteX6" fmla="*/ 713347 w 1149057"/>
              <a:gd name="connsiteY6" fmla="*/ 16986 h 876768"/>
              <a:gd name="connisteX7" fmla="*/ 785737 w 1149057"/>
              <a:gd name="connsiteY7" fmla="*/ 45561 h 876768"/>
              <a:gd name="connisteX8" fmla="*/ 858762 w 1149057"/>
              <a:gd name="connsiteY8" fmla="*/ 103981 h 876768"/>
              <a:gd name="connisteX9" fmla="*/ 931152 w 1149057"/>
              <a:gd name="connsiteY9" fmla="*/ 161766 h 876768"/>
              <a:gd name="connisteX10" fmla="*/ 1003542 w 1149057"/>
              <a:gd name="connsiteY10" fmla="*/ 205581 h 876768"/>
              <a:gd name="connisteX11" fmla="*/ 1075932 w 1149057"/>
              <a:gd name="connsiteY11" fmla="*/ 248761 h 876768"/>
              <a:gd name="connisteX12" fmla="*/ 1148957 w 1149057"/>
              <a:gd name="connsiteY12" fmla="*/ 277971 h 876768"/>
              <a:gd name="connisteX13" fmla="*/ 1061962 w 1149057"/>
              <a:gd name="connsiteY13" fmla="*/ 321786 h 876768"/>
              <a:gd name="connisteX14" fmla="*/ 1090537 w 1149057"/>
              <a:gd name="connsiteY14" fmla="*/ 394176 h 876768"/>
              <a:gd name="connisteX15" fmla="*/ 1134352 w 1149057"/>
              <a:gd name="connsiteY15" fmla="*/ 466566 h 876768"/>
              <a:gd name="connisteX16" fmla="*/ 1105142 w 1149057"/>
              <a:gd name="connsiteY16" fmla="*/ 539591 h 876768"/>
              <a:gd name="connisteX17" fmla="*/ 1061962 w 1149057"/>
              <a:gd name="connsiteY17" fmla="*/ 611981 h 876768"/>
              <a:gd name="connisteX18" fmla="*/ 1018147 w 1149057"/>
              <a:gd name="connsiteY18" fmla="*/ 684371 h 876768"/>
              <a:gd name="connisteX19" fmla="*/ 1003542 w 1149057"/>
              <a:gd name="connsiteY19" fmla="*/ 756761 h 876768"/>
              <a:gd name="connisteX20" fmla="*/ 1003542 w 1149057"/>
              <a:gd name="connsiteY20" fmla="*/ 829786 h 876768"/>
              <a:gd name="connisteX21" fmla="*/ 931152 w 1149057"/>
              <a:gd name="connsiteY21" fmla="*/ 858361 h 876768"/>
              <a:gd name="connisteX22" fmla="*/ 858762 w 1149057"/>
              <a:gd name="connsiteY22" fmla="*/ 872966 h 876768"/>
              <a:gd name="connisteX23" fmla="*/ 814947 w 1149057"/>
              <a:gd name="connsiteY23" fmla="*/ 800576 h 876768"/>
              <a:gd name="connisteX24" fmla="*/ 800342 w 1149057"/>
              <a:gd name="connsiteY24" fmla="*/ 728186 h 876768"/>
              <a:gd name="connisteX25" fmla="*/ 814947 w 1149057"/>
              <a:gd name="connsiteY25" fmla="*/ 655161 h 876768"/>
              <a:gd name="connisteX26" fmla="*/ 757162 w 1149057"/>
              <a:gd name="connsiteY26" fmla="*/ 582771 h 876768"/>
              <a:gd name="connisteX27" fmla="*/ 684137 w 1149057"/>
              <a:gd name="connsiteY27" fmla="*/ 582771 h 876768"/>
              <a:gd name="connisteX28" fmla="*/ 611747 w 1149057"/>
              <a:gd name="connsiteY28" fmla="*/ 582771 h 876768"/>
              <a:gd name="connisteX29" fmla="*/ 539357 w 1149057"/>
              <a:gd name="connsiteY29" fmla="*/ 582771 h 876768"/>
              <a:gd name="connisteX30" fmla="*/ 452362 w 1149057"/>
              <a:gd name="connsiteY30" fmla="*/ 597376 h 876768"/>
              <a:gd name="connisteX31" fmla="*/ 364732 w 1149057"/>
              <a:gd name="connsiteY31" fmla="*/ 597376 h 876768"/>
              <a:gd name="connisteX32" fmla="*/ 277737 w 1149057"/>
              <a:gd name="connsiteY32" fmla="*/ 597376 h 876768"/>
              <a:gd name="connisteX33" fmla="*/ 190742 w 1149057"/>
              <a:gd name="connsiteY33" fmla="*/ 597376 h 876768"/>
              <a:gd name="connisteX34" fmla="*/ 103747 w 1149057"/>
              <a:gd name="connsiteY34" fmla="*/ 597376 h 876768"/>
              <a:gd name="connisteX35" fmla="*/ 16752 w 1149057"/>
              <a:gd name="connsiteY35" fmla="*/ 597376 h 876768"/>
              <a:gd name="connisteX36" fmla="*/ 2147 w 1149057"/>
              <a:gd name="connsiteY36" fmla="*/ 524986 h 876768"/>
              <a:gd name="connisteX37" fmla="*/ 31357 w 1149057"/>
              <a:gd name="connsiteY37" fmla="*/ 451961 h 876768"/>
              <a:gd name="connisteX38" fmla="*/ 59932 w 1149057"/>
              <a:gd name="connsiteY38" fmla="*/ 364966 h 876768"/>
              <a:gd name="connisteX39" fmla="*/ 89142 w 1149057"/>
              <a:gd name="connsiteY39" fmla="*/ 277971 h 876768"/>
              <a:gd name="connisteX40" fmla="*/ 118352 w 1149057"/>
              <a:gd name="connsiteY40" fmla="*/ 190976 h 876768"/>
              <a:gd name="connisteX41" fmla="*/ 161532 w 1149057"/>
              <a:gd name="connsiteY41" fmla="*/ 118586 h 87676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</a:cxnLst>
            <a:rect l="l" t="t" r="r" b="b"/>
            <a:pathLst>
              <a:path w="1149058" h="876768">
                <a:moveTo>
                  <a:pt x="263132" y="74771"/>
                </a:moveTo>
                <a:cubicBezTo>
                  <a:pt x="279007" y="72866"/>
                  <a:pt x="319012" y="71596"/>
                  <a:pt x="350762" y="60166"/>
                </a:cubicBezTo>
                <a:cubicBezTo>
                  <a:pt x="382512" y="48736"/>
                  <a:pt x="393942" y="28416"/>
                  <a:pt x="423152" y="16986"/>
                </a:cubicBezTo>
                <a:cubicBezTo>
                  <a:pt x="452362" y="5556"/>
                  <a:pt x="466332" y="5556"/>
                  <a:pt x="495542" y="2381"/>
                </a:cubicBezTo>
                <a:cubicBezTo>
                  <a:pt x="524752" y="-794"/>
                  <a:pt x="538722" y="-794"/>
                  <a:pt x="567932" y="2381"/>
                </a:cubicBezTo>
                <a:cubicBezTo>
                  <a:pt x="597142" y="5556"/>
                  <a:pt x="611747" y="13811"/>
                  <a:pt x="640957" y="16986"/>
                </a:cubicBezTo>
                <a:cubicBezTo>
                  <a:pt x="670167" y="20161"/>
                  <a:pt x="684137" y="11271"/>
                  <a:pt x="713347" y="16986"/>
                </a:cubicBezTo>
                <a:cubicBezTo>
                  <a:pt x="742557" y="22701"/>
                  <a:pt x="756527" y="28416"/>
                  <a:pt x="785737" y="45561"/>
                </a:cubicBezTo>
                <a:cubicBezTo>
                  <a:pt x="814947" y="62706"/>
                  <a:pt x="829552" y="80486"/>
                  <a:pt x="858762" y="103981"/>
                </a:cubicBezTo>
                <a:cubicBezTo>
                  <a:pt x="887972" y="127476"/>
                  <a:pt x="901942" y="141446"/>
                  <a:pt x="931152" y="161766"/>
                </a:cubicBezTo>
                <a:cubicBezTo>
                  <a:pt x="960362" y="182086"/>
                  <a:pt x="974332" y="188436"/>
                  <a:pt x="1003542" y="205581"/>
                </a:cubicBezTo>
                <a:cubicBezTo>
                  <a:pt x="1032752" y="222726"/>
                  <a:pt x="1046722" y="234156"/>
                  <a:pt x="1075932" y="248761"/>
                </a:cubicBezTo>
                <a:cubicBezTo>
                  <a:pt x="1105142" y="263366"/>
                  <a:pt x="1151497" y="263366"/>
                  <a:pt x="1148957" y="277971"/>
                </a:cubicBezTo>
                <a:cubicBezTo>
                  <a:pt x="1146417" y="292576"/>
                  <a:pt x="1073392" y="298291"/>
                  <a:pt x="1061962" y="321786"/>
                </a:cubicBezTo>
                <a:cubicBezTo>
                  <a:pt x="1050532" y="345281"/>
                  <a:pt x="1075932" y="364966"/>
                  <a:pt x="1090537" y="394176"/>
                </a:cubicBezTo>
                <a:cubicBezTo>
                  <a:pt x="1105142" y="423386"/>
                  <a:pt x="1131177" y="437356"/>
                  <a:pt x="1134352" y="466566"/>
                </a:cubicBezTo>
                <a:cubicBezTo>
                  <a:pt x="1137527" y="495776"/>
                  <a:pt x="1119747" y="510381"/>
                  <a:pt x="1105142" y="539591"/>
                </a:cubicBezTo>
                <a:cubicBezTo>
                  <a:pt x="1090537" y="568801"/>
                  <a:pt x="1079107" y="582771"/>
                  <a:pt x="1061962" y="611981"/>
                </a:cubicBezTo>
                <a:cubicBezTo>
                  <a:pt x="1044817" y="641191"/>
                  <a:pt x="1029577" y="655161"/>
                  <a:pt x="1018147" y="684371"/>
                </a:cubicBezTo>
                <a:cubicBezTo>
                  <a:pt x="1006717" y="713581"/>
                  <a:pt x="1006717" y="727551"/>
                  <a:pt x="1003542" y="756761"/>
                </a:cubicBezTo>
                <a:cubicBezTo>
                  <a:pt x="1000367" y="785971"/>
                  <a:pt x="1018147" y="809466"/>
                  <a:pt x="1003542" y="829786"/>
                </a:cubicBezTo>
                <a:cubicBezTo>
                  <a:pt x="988937" y="850106"/>
                  <a:pt x="960362" y="849471"/>
                  <a:pt x="931152" y="858361"/>
                </a:cubicBezTo>
                <a:cubicBezTo>
                  <a:pt x="901942" y="867251"/>
                  <a:pt x="882257" y="884396"/>
                  <a:pt x="858762" y="872966"/>
                </a:cubicBezTo>
                <a:cubicBezTo>
                  <a:pt x="835267" y="861536"/>
                  <a:pt x="826377" y="829786"/>
                  <a:pt x="814947" y="800576"/>
                </a:cubicBezTo>
                <a:cubicBezTo>
                  <a:pt x="803517" y="771366"/>
                  <a:pt x="800342" y="757396"/>
                  <a:pt x="800342" y="728186"/>
                </a:cubicBezTo>
                <a:cubicBezTo>
                  <a:pt x="800342" y="698976"/>
                  <a:pt x="823837" y="684371"/>
                  <a:pt x="814947" y="655161"/>
                </a:cubicBezTo>
                <a:cubicBezTo>
                  <a:pt x="806057" y="625951"/>
                  <a:pt x="783197" y="597376"/>
                  <a:pt x="757162" y="582771"/>
                </a:cubicBezTo>
                <a:cubicBezTo>
                  <a:pt x="731127" y="568166"/>
                  <a:pt x="713347" y="582771"/>
                  <a:pt x="684137" y="582771"/>
                </a:cubicBezTo>
                <a:cubicBezTo>
                  <a:pt x="654927" y="582771"/>
                  <a:pt x="640957" y="582771"/>
                  <a:pt x="611747" y="582771"/>
                </a:cubicBezTo>
                <a:cubicBezTo>
                  <a:pt x="582537" y="582771"/>
                  <a:pt x="571107" y="579596"/>
                  <a:pt x="539357" y="582771"/>
                </a:cubicBezTo>
                <a:cubicBezTo>
                  <a:pt x="507607" y="585946"/>
                  <a:pt x="487287" y="594201"/>
                  <a:pt x="452362" y="597376"/>
                </a:cubicBezTo>
                <a:cubicBezTo>
                  <a:pt x="417437" y="600551"/>
                  <a:pt x="399657" y="597376"/>
                  <a:pt x="364732" y="597376"/>
                </a:cubicBezTo>
                <a:cubicBezTo>
                  <a:pt x="329807" y="597376"/>
                  <a:pt x="312662" y="597376"/>
                  <a:pt x="277737" y="597376"/>
                </a:cubicBezTo>
                <a:cubicBezTo>
                  <a:pt x="242812" y="597376"/>
                  <a:pt x="225667" y="597376"/>
                  <a:pt x="190742" y="597376"/>
                </a:cubicBezTo>
                <a:cubicBezTo>
                  <a:pt x="155817" y="597376"/>
                  <a:pt x="138672" y="597376"/>
                  <a:pt x="103747" y="597376"/>
                </a:cubicBezTo>
                <a:cubicBezTo>
                  <a:pt x="68822" y="597376"/>
                  <a:pt x="37072" y="611981"/>
                  <a:pt x="16752" y="597376"/>
                </a:cubicBezTo>
                <a:cubicBezTo>
                  <a:pt x="-3568" y="582771"/>
                  <a:pt x="-1028" y="554196"/>
                  <a:pt x="2147" y="524986"/>
                </a:cubicBezTo>
                <a:cubicBezTo>
                  <a:pt x="5322" y="495776"/>
                  <a:pt x="19927" y="483711"/>
                  <a:pt x="31357" y="451961"/>
                </a:cubicBezTo>
                <a:cubicBezTo>
                  <a:pt x="42787" y="420211"/>
                  <a:pt x="48502" y="399891"/>
                  <a:pt x="59932" y="364966"/>
                </a:cubicBezTo>
                <a:cubicBezTo>
                  <a:pt x="71362" y="330041"/>
                  <a:pt x="77712" y="312896"/>
                  <a:pt x="89142" y="277971"/>
                </a:cubicBezTo>
                <a:cubicBezTo>
                  <a:pt x="100572" y="243046"/>
                  <a:pt x="103747" y="222726"/>
                  <a:pt x="118352" y="190976"/>
                </a:cubicBezTo>
                <a:cubicBezTo>
                  <a:pt x="132957" y="159226"/>
                  <a:pt x="153277" y="131286"/>
                  <a:pt x="161532" y="118586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zh-CN" altLang="en-US" sz="1805"/>
          </a:p>
        </p:txBody>
      </p:sp>
      <p:sp>
        <p:nvSpPr>
          <p:cNvPr id="33" name="矩形 32"/>
          <p:cNvSpPr/>
          <p:nvPr/>
        </p:nvSpPr>
        <p:spPr>
          <a:xfrm>
            <a:off x="909955" y="5589270"/>
            <a:ext cx="10701020" cy="577850"/>
          </a:xfrm>
          <a:prstGeom prst="rect">
            <a:avLst/>
          </a:prstGeom>
        </p:spPr>
        <p:txBody>
          <a:bodyPr wrap="square" lIns="91419" tIns="45709" rIns="91419" bIns="45709"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17</a:t>
            </a:r>
            <a:r>
              <a:rPr lang="en-US" altLang="zh-CN" sz="3200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-</a:t>
            </a:r>
            <a:r>
              <a:rPr lang="zh-CN" altLang="en-US" sz="3200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18世纪30年代，英国在北美大西洋沿岸拥有13块殖民地。</a:t>
            </a:r>
            <a:endParaRPr lang="en-US" altLang="zh-CN" sz="3200" dirty="0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STXinwei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177" y="855353"/>
            <a:ext cx="3314251" cy="2374389"/>
          </a:xfrm>
          <a:prstGeom prst="round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2217" y="3359917"/>
            <a:ext cx="3091959" cy="118872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 fontAlgn="auto">
              <a:lnSpc>
                <a:spcPct val="10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1775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年</a:t>
            </a:r>
            <a:r>
              <a:rPr lang="en-US" altLang="zh-CN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4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月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莱克星顿的枪声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，美国独立战争由此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开始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。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341770" y="1181153"/>
            <a:ext cx="3102177" cy="2835055"/>
            <a:chOff x="3349142" y="2449806"/>
            <a:chExt cx="3102177" cy="283505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9142" y="2449806"/>
              <a:ext cx="3102177" cy="2261268"/>
            </a:xfrm>
            <a:prstGeom prst="round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3443523" y="4824486"/>
              <a:ext cx="275352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79210" y="1747178"/>
            <a:ext cx="3007795" cy="2558456"/>
            <a:chOff x="6427583" y="3314985"/>
            <a:chExt cx="3007795" cy="255845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7583" y="3314985"/>
              <a:ext cx="2985022" cy="2176421"/>
            </a:xfrm>
            <a:prstGeom prst="round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6427583" y="5505141"/>
              <a:ext cx="300779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l="1750" t="3094" r="1467" b="10616"/>
          <a:stretch>
            <a:fillRect/>
          </a:stretch>
        </p:blipFill>
        <p:spPr>
          <a:xfrm>
            <a:off x="9359900" y="2444115"/>
            <a:ext cx="2804795" cy="2044700"/>
          </a:xfrm>
          <a:prstGeom prst="round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296920" y="3556000"/>
            <a:ext cx="3016250" cy="118872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 anchor="t">
            <a:spAutoFit/>
          </a:bodyPr>
          <a:p>
            <a:pPr algn="just" fontAlgn="auto">
              <a:lnSpc>
                <a:spcPct val="100000"/>
              </a:lnSpc>
            </a:pPr>
            <a:r>
              <a:rPr 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1776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年</a:t>
            </a:r>
            <a:r>
              <a:rPr lang="en-US" altLang="zh-CN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7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月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，大陆会议发表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《独立宣言》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，美国诞生。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11290" y="4016375"/>
            <a:ext cx="2720975" cy="155448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 anchor="t">
            <a:spAutoFit/>
          </a:bodyPr>
          <a:p>
            <a:pPr algn="just" fontAlgn="auto">
              <a:lnSpc>
                <a:spcPct val="100000"/>
              </a:lnSpc>
            </a:pPr>
            <a:r>
              <a:rPr 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1781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年</a:t>
            </a:r>
            <a:r>
              <a:rPr lang="en-US" altLang="zh-CN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9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月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约克镇大捷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，美国独立战争取得决定性胜利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497695" y="4655185"/>
            <a:ext cx="2496820" cy="82296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 anchor="t">
            <a:spAutoFit/>
          </a:bodyPr>
          <a:p>
            <a:pPr algn="just"/>
            <a:r>
              <a:rPr 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1783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年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，英国正式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承认美国独立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88245" y="5776329"/>
            <a:ext cx="11615420" cy="57912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  <a:prstDash val="sysDash"/>
          </a:ln>
        </p:spPr>
        <p:txBody>
          <a:bodyPr wrap="none" rtlCol="0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uFillTx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性质：独立战争是一场民族独立运动，也是一场资产阶级革命。</a:t>
            </a:r>
            <a:endParaRPr lang="zh-CN" altLang="en-US" sz="3200" b="1" dirty="0">
              <a:solidFill>
                <a:srgbClr val="FF0000"/>
              </a:solidFill>
              <a:uFillTx/>
              <a:latin typeface="仿宋" panose="02010609060101010101" charset="-122"/>
              <a:ea typeface="仿宋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箭头连接符 8"/>
          <p:cNvCxnSpPr/>
          <p:nvPr/>
        </p:nvCxnSpPr>
        <p:spPr>
          <a:xfrm>
            <a:off x="136953" y="5735815"/>
            <a:ext cx="11734452" cy="1784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970504" y="5604850"/>
            <a:ext cx="0" cy="1440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061874" y="5576635"/>
            <a:ext cx="0" cy="1440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206172" y="5573099"/>
            <a:ext cx="0" cy="1573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115220" y="5588123"/>
            <a:ext cx="0" cy="1440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707185" y="5563549"/>
            <a:ext cx="0" cy="1440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 flipV="1">
            <a:off x="9434116" y="5571908"/>
            <a:ext cx="1" cy="1534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 flipV="1">
            <a:off x="11664828" y="5564874"/>
            <a:ext cx="1" cy="1534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27662" y="4969893"/>
            <a:ext cx="1124102" cy="4584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1789</a:t>
            </a: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33117" y="5788850"/>
            <a:ext cx="1437368" cy="825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法国大革命</a:t>
            </a:r>
            <a:r>
              <a:rPr lang="zh-CN" altLang="en-US" sz="2405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爆发</a:t>
            </a:r>
            <a:endParaRPr lang="zh-CN" altLang="en-US" sz="2405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05640" y="4963872"/>
            <a:ext cx="1124102" cy="4584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1789</a:t>
            </a: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15220" y="5805562"/>
            <a:ext cx="1209974" cy="825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人权宣言</a:t>
            </a: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51465" y="4947028"/>
            <a:ext cx="1124102" cy="4584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1791</a:t>
            </a: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83918" y="5805562"/>
            <a:ext cx="1163645" cy="825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议会颁布宪法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13"/>
          <p:cNvSpPr txBox="1"/>
          <p:nvPr/>
        </p:nvSpPr>
        <p:spPr>
          <a:xfrm>
            <a:off x="-210452" y="5781767"/>
            <a:ext cx="4197375" cy="579120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/>
          <a:p>
            <a:pPr algn="ctr" defTabSz="913765">
              <a:defRPr/>
            </a:pPr>
            <a:r>
              <a:rPr kumimoji="1" lang="en-US" altLang="zh-CN" sz="3210" b="1" spc="299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STXinwei" charset="-122"/>
              </a:rPr>
              <a:t>17</a:t>
            </a:r>
            <a:r>
              <a:rPr kumimoji="1" lang="zh-CN" altLang="en-US" sz="3210" b="1" spc="299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STXinwei" charset="-122"/>
              </a:rPr>
              <a:t>世纪 </a:t>
            </a:r>
            <a:r>
              <a:rPr kumimoji="1" lang="en-US" altLang="zh-CN" sz="3210" b="1" spc="299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STXinwei" charset="-122"/>
              </a:rPr>
              <a:t>- 18</a:t>
            </a:r>
            <a:r>
              <a:rPr kumimoji="1" lang="zh-CN" altLang="en-US" sz="3210" b="1" spc="299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STXinwei" charset="-122"/>
              </a:rPr>
              <a:t>世纪</a:t>
            </a:r>
            <a:endParaRPr kumimoji="1" lang="zh-CN" altLang="en-US" sz="3210" b="1" spc="299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STXinwei" charset="-122"/>
            </a:endParaRPr>
          </a:p>
        </p:txBody>
      </p:sp>
      <p:sp>
        <p:nvSpPr>
          <p:cNvPr id="32" name="TextBox 27"/>
          <p:cNvSpPr txBox="1"/>
          <p:nvPr/>
        </p:nvSpPr>
        <p:spPr>
          <a:xfrm>
            <a:off x="10497818" y="4886977"/>
            <a:ext cx="1167050" cy="4584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1815</a:t>
            </a: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Box 28"/>
          <p:cNvSpPr txBox="1"/>
          <p:nvPr/>
        </p:nvSpPr>
        <p:spPr>
          <a:xfrm>
            <a:off x="10345839" y="5794336"/>
            <a:ext cx="1525564" cy="825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拿破仑帝国覆灭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TextBox 27"/>
          <p:cNvSpPr txBox="1"/>
          <p:nvPr/>
        </p:nvSpPr>
        <p:spPr>
          <a:xfrm>
            <a:off x="8953017" y="4939310"/>
            <a:ext cx="1167050" cy="4584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1804</a:t>
            </a: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TextBox 28"/>
          <p:cNvSpPr txBox="1"/>
          <p:nvPr/>
        </p:nvSpPr>
        <p:spPr>
          <a:xfrm>
            <a:off x="8858169" y="5856353"/>
            <a:ext cx="1525564" cy="825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拿破仑法典</a:t>
            </a: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7480" y="497840"/>
            <a:ext cx="11877675" cy="26593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659" tIns="45828" rIns="91659" bIns="45828" rtlCol="0">
            <a:spAutoFit/>
          </a:bodyPr>
          <a:lstStyle/>
          <a:p>
            <a:r>
              <a:rPr kumimoji="1" lang="zh-CN" altLang="en-US" sz="2805" spc="300"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拿破仑：</a:t>
            </a:r>
            <a:endParaRPr kumimoji="1" lang="en-US" altLang="zh-CN" sz="2805" spc="300">
              <a:latin typeface="仿宋" panose="02010609060101010101" charset="-122"/>
              <a:ea typeface="仿宋" panose="02010609060101010101" charset="-122"/>
              <a:cs typeface="STXinwei" charset="-122"/>
            </a:endParaRPr>
          </a:p>
          <a:p>
            <a:r>
              <a:rPr kumimoji="1" lang="zh-CN" altLang="en-US" sz="2805" b="1" spc="300"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对内：</a:t>
            </a:r>
            <a:r>
              <a:rPr kumimoji="1" lang="zh-CN" altLang="en-US" sz="2805" b="1" spc="30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落后性</a:t>
            </a:r>
            <a:r>
              <a:rPr kumimoji="1" lang="zh-CN" altLang="en-US" sz="2805" b="1" spc="300"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：</a:t>
            </a:r>
            <a:r>
              <a:rPr kumimoji="1" lang="zh-CN" altLang="en-US" sz="2805" spc="30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军事独裁，帝制、           </a:t>
            </a:r>
            <a:endParaRPr kumimoji="1" lang="en-US" altLang="zh-CN" sz="2805" spc="300">
              <a:solidFill>
                <a:srgbClr val="0000FF"/>
              </a:solidFill>
              <a:latin typeface="仿宋" panose="02010609060101010101" charset="-122"/>
              <a:ea typeface="仿宋" panose="02010609060101010101" charset="-122"/>
              <a:cs typeface="STXinwei" charset="-122"/>
            </a:endParaRPr>
          </a:p>
          <a:p>
            <a:r>
              <a:rPr kumimoji="1" lang="zh-CN" altLang="en-US" sz="2805" b="1" spc="30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      </a:t>
            </a:r>
            <a:r>
              <a:rPr kumimoji="1" lang="zh-CN" altLang="en-US" sz="2805" b="1" spc="30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进步性</a:t>
            </a:r>
            <a:r>
              <a:rPr kumimoji="1" lang="zh-CN" altLang="en-US" sz="2805" spc="300"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：</a:t>
            </a:r>
            <a:r>
              <a:rPr kumimoji="1" lang="zh-CN" altLang="en-US" sz="2805" spc="3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维护了法国大革命所确立的资本主义经济制度。</a:t>
            </a:r>
            <a:endParaRPr kumimoji="1" lang="en-US" altLang="zh-CN" sz="2805" spc="30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STXinwei" charset="-122"/>
            </a:endParaRPr>
          </a:p>
          <a:p>
            <a:r>
              <a:rPr kumimoji="1" lang="zh-CN" altLang="en-US" sz="2805" b="1" spc="300"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对外：</a:t>
            </a:r>
            <a:r>
              <a:rPr kumimoji="1" lang="zh-CN" altLang="en-US" sz="2805" b="1" spc="30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落后性</a:t>
            </a:r>
            <a:r>
              <a:rPr kumimoji="1" lang="zh-CN" altLang="en-US" sz="2805" b="1" spc="300"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：</a:t>
            </a:r>
            <a:r>
              <a:rPr kumimoji="1" lang="zh-CN" altLang="en-US" sz="2805" spc="30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侵略一些欧洲国家</a:t>
            </a:r>
            <a:endParaRPr kumimoji="1" lang="en-US" altLang="zh-CN" sz="2805" spc="300">
              <a:solidFill>
                <a:srgbClr val="0000FF"/>
              </a:solidFill>
              <a:latin typeface="仿宋" panose="02010609060101010101" charset="-122"/>
              <a:ea typeface="仿宋" panose="02010609060101010101" charset="-122"/>
              <a:cs typeface="STXinwei" charset="-122"/>
            </a:endParaRPr>
          </a:p>
          <a:p>
            <a:r>
              <a:rPr kumimoji="1" lang="en-US" altLang="zh-CN" sz="2805" spc="3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     </a:t>
            </a:r>
            <a:r>
              <a:rPr kumimoji="1" lang="zh-CN" altLang="en-US" sz="2805" spc="30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进步性</a:t>
            </a:r>
            <a:r>
              <a:rPr kumimoji="1" lang="zh-CN" altLang="en-US" sz="2805" spc="30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：</a:t>
            </a:r>
            <a:r>
              <a:rPr kumimoji="1" lang="zh-CN" altLang="en-US" sz="2805" spc="3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沉重打击这些欧洲国家的封建制度，而且革命的原则随着入侵传播道欧洲各地。</a:t>
            </a:r>
            <a:endParaRPr kumimoji="1" lang="zh-CN" altLang="en-US" sz="2805" spc="30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STXinwei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7160" y="3415665"/>
            <a:ext cx="12180570" cy="1212850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t">
            <a:spAutoFit/>
          </a:bodyPr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32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大革命沉重打击了法国及欧洲其他国家的封建制，推动欧洲资本主义的发展和社会进步。</a:t>
            </a:r>
            <a:endParaRPr lang="zh-CN" altLang="en-US" sz="3200" b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31" grpId="0"/>
      <p:bldP spid="32" grpId="0" bldLvl="0" animBg="1"/>
      <p:bldP spid="38" grpId="0" bldLvl="0" animBg="1"/>
      <p:bldP spid="46" grpId="0" bldLvl="0" animBg="1"/>
      <p:bldP spid="47" grpId="0" bldLvl="0" animBg="1"/>
      <p:bldP spid="3" grpId="0" bldLvl="5" animBg="1" uiExpand="1" build="p"/>
      <p:bldP spid="3" grpId="1" animBg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7330" y="5041265"/>
            <a:ext cx="12161520" cy="21386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t">
            <a:sp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特点：</a:t>
            </a:r>
            <a:r>
              <a:rPr lang="zh-CN" altLang="en-US" sz="28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国王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是国家元首,“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统而不治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”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议会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是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国家权力的中心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,最高立法机关;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内阁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掌握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行政权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,对议会负责；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内阁首相是事实上国家最高领导人。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35" name="标注: 上箭头 34"/>
          <p:cNvSpPr/>
          <p:nvPr/>
        </p:nvSpPr>
        <p:spPr>
          <a:xfrm>
            <a:off x="2671446" y="4262121"/>
            <a:ext cx="1544955" cy="779145"/>
          </a:xfrm>
          <a:prstGeom prst="upArrowCallout">
            <a:avLst>
              <a:gd name="adj1" fmla="val 30122"/>
              <a:gd name="adj2" fmla="val 32683"/>
              <a:gd name="adj3" fmla="val 28123"/>
              <a:gd name="adj4" fmla="val 50692"/>
            </a:avLst>
          </a:prstGeom>
          <a:solidFill>
            <a:srgbClr val="1004AC"/>
          </a:solidFill>
          <a:ln>
            <a:solidFill>
              <a:srgbClr val="100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选民选举</a:t>
            </a:r>
            <a:endParaRPr lang="zh-CN" altLang="en-US" b="1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660640" y="322580"/>
            <a:ext cx="1199515" cy="1281038"/>
            <a:chOff x="1455971" y="2305467"/>
            <a:chExt cx="1029263" cy="132389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971" y="2305467"/>
              <a:ext cx="1029263" cy="93422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矩形 4"/>
            <p:cNvSpPr/>
            <p:nvPr/>
          </p:nvSpPr>
          <p:spPr>
            <a:xfrm>
              <a:off x="1698129" y="3197555"/>
              <a:ext cx="697627" cy="431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君主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标注: 左右箭头 4"/>
          <p:cNvSpPr/>
          <p:nvPr/>
        </p:nvSpPr>
        <p:spPr>
          <a:xfrm>
            <a:off x="4220846" y="3185796"/>
            <a:ext cx="3218815" cy="390525"/>
          </a:xfrm>
          <a:prstGeom prst="leftRightArrowCallout">
            <a:avLst>
              <a:gd name="adj1" fmla="val 40631"/>
              <a:gd name="adj2" fmla="val 50000"/>
              <a:gd name="adj3" fmla="val 43958"/>
              <a:gd name="adj4" fmla="val 299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183505" y="3010535"/>
            <a:ext cx="1339215" cy="1298104"/>
            <a:chOff x="1870561" y="3784131"/>
            <a:chExt cx="1149574" cy="1203492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0561" y="3784131"/>
              <a:ext cx="1149574" cy="772513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6" name="矩形 35"/>
            <p:cNvSpPr/>
            <p:nvPr/>
          </p:nvSpPr>
          <p:spPr>
            <a:xfrm>
              <a:off x="2172844" y="4539608"/>
              <a:ext cx="697627" cy="448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议会</a:t>
              </a:r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806703" y="539116"/>
            <a:ext cx="1534160" cy="1156335"/>
            <a:chOff x="5202016" y="4817319"/>
            <a:chExt cx="1361083" cy="1327732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490" y="4817319"/>
              <a:ext cx="1029263" cy="855459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3" name="矩形 42"/>
            <p:cNvSpPr/>
            <p:nvPr/>
          </p:nvSpPr>
          <p:spPr>
            <a:xfrm>
              <a:off x="5202016" y="5687162"/>
              <a:ext cx="1361083" cy="4578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首相</a:t>
              </a:r>
              <a:r>
                <a:rPr lang="en-US" altLang="zh-CN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内阁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660650" y="2929256"/>
            <a:ext cx="2785110" cy="1816100"/>
            <a:chOff x="7901006" y="2668227"/>
            <a:chExt cx="2390253" cy="2084940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01006" y="2668227"/>
              <a:ext cx="2390253" cy="142446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6" name="矩形 45"/>
            <p:cNvSpPr/>
            <p:nvPr/>
          </p:nvSpPr>
          <p:spPr>
            <a:xfrm>
              <a:off x="7901006" y="4198398"/>
              <a:ext cx="2390253" cy="554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上院（贵族院）</a:t>
              </a:r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481580" y="3010535"/>
            <a:ext cx="1795780" cy="1204853"/>
            <a:chOff x="7729054" y="4862937"/>
            <a:chExt cx="1467068" cy="118081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5868" y="4862937"/>
              <a:ext cx="952808" cy="77251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9" name="矩形 48"/>
            <p:cNvSpPr/>
            <p:nvPr/>
          </p:nvSpPr>
          <p:spPr>
            <a:xfrm>
              <a:off x="7729054" y="5666619"/>
              <a:ext cx="1467068" cy="377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下院（平民院）</a:t>
              </a:r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箭头: 右 18"/>
          <p:cNvSpPr/>
          <p:nvPr/>
        </p:nvSpPr>
        <p:spPr>
          <a:xfrm rot="16200000">
            <a:off x="2785111" y="2036446"/>
            <a:ext cx="1317625" cy="59499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210F8"/>
          </a:solidFill>
          <a:ln>
            <a:solidFill>
              <a:srgbClr val="4210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多数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组阁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箭头: 下 19"/>
          <p:cNvSpPr/>
          <p:nvPr/>
        </p:nvSpPr>
        <p:spPr>
          <a:xfrm rot="19258301">
            <a:off x="4264025" y="1641475"/>
            <a:ext cx="648970" cy="1504950"/>
          </a:xfrm>
          <a:prstGeom prst="down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集体负责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箭头: 右 20"/>
          <p:cNvSpPr/>
          <p:nvPr/>
        </p:nvSpPr>
        <p:spPr>
          <a:xfrm flipH="1">
            <a:off x="4588511" y="463551"/>
            <a:ext cx="2529205" cy="559435"/>
          </a:xfrm>
          <a:prstGeom prst="rightArrow">
            <a:avLst>
              <a:gd name="adj1" fmla="val 50000"/>
              <a:gd name="adj2" fmla="val 40003"/>
            </a:avLst>
          </a:prstGeom>
          <a:solidFill>
            <a:srgbClr val="4210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形式任命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箭头: 下 21"/>
          <p:cNvSpPr/>
          <p:nvPr/>
        </p:nvSpPr>
        <p:spPr>
          <a:xfrm>
            <a:off x="7960360" y="1626235"/>
            <a:ext cx="704850" cy="1264920"/>
          </a:xfrm>
          <a:prstGeom prst="downArrow">
            <a:avLst/>
          </a:prstGeom>
          <a:solidFill>
            <a:srgbClr val="4210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任命     世袭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箭头: 右 22"/>
          <p:cNvSpPr/>
          <p:nvPr/>
        </p:nvSpPr>
        <p:spPr>
          <a:xfrm>
            <a:off x="4708526" y="882016"/>
            <a:ext cx="2529205" cy="565785"/>
          </a:xfrm>
          <a:prstGeom prst="right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提请国王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箭头: 下 23"/>
          <p:cNvSpPr/>
          <p:nvPr/>
        </p:nvSpPr>
        <p:spPr>
          <a:xfrm rot="1825057">
            <a:off x="6915151" y="1416051"/>
            <a:ext cx="654685" cy="1445895"/>
          </a:xfrm>
          <a:prstGeom prst="down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解散议会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箭头: 上 24"/>
          <p:cNvSpPr/>
          <p:nvPr/>
        </p:nvSpPr>
        <p:spPr>
          <a:xfrm rot="19237416">
            <a:off x="4711065" y="1270635"/>
            <a:ext cx="641350" cy="1612900"/>
          </a:xfrm>
          <a:prstGeom prst="up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行政监督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b="1" i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289810" y="557530"/>
            <a:ext cx="459740" cy="922020"/>
          </a:xfrm>
          <a:prstGeom prst="rect">
            <a:avLst/>
          </a:prstGeom>
          <a:noFill/>
          <a:ln w="28575" cmpd="sng">
            <a:solidFill>
              <a:srgbClr val="3B3838"/>
            </a:solidFill>
            <a:prstDash val="solid"/>
          </a:ln>
        </p:spPr>
        <p:txBody>
          <a:bodyPr vert="horz"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行政权</a:t>
            </a:r>
            <a:endParaRPr lang="zh-CN" altLang="en-US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72735" y="4558030"/>
            <a:ext cx="1445895" cy="483235"/>
          </a:xfrm>
          <a:prstGeom prst="rect">
            <a:avLst/>
          </a:prstGeom>
          <a:noFill/>
          <a:ln w="28575" cmpd="sng">
            <a:solidFill>
              <a:srgbClr val="3B3838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立法权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051926" y="539115"/>
            <a:ext cx="1195070" cy="1580515"/>
            <a:chOff x="11840" y="816"/>
            <a:chExt cx="1882" cy="2489"/>
          </a:xfrm>
        </p:grpSpPr>
        <p:sp>
          <p:nvSpPr>
            <p:cNvPr id="57" name="文本框 56"/>
            <p:cNvSpPr txBox="1"/>
            <p:nvPr/>
          </p:nvSpPr>
          <p:spPr>
            <a:xfrm>
              <a:off x="11840" y="816"/>
              <a:ext cx="724" cy="2489"/>
            </a:xfrm>
            <a:prstGeom prst="rect">
              <a:avLst/>
            </a:prstGeom>
            <a:noFill/>
            <a:ln w="28575" cmpd="sng">
              <a:solidFill>
                <a:srgbClr val="3B3838"/>
              </a:solidFill>
              <a:prstDash val="solid"/>
            </a:ln>
          </p:spPr>
          <p:txBody>
            <a:bodyPr vert="horz"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国家元首</a:t>
              </a:r>
              <a:endPara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611" y="1353"/>
              <a:ext cx="1111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虚君</a:t>
              </a:r>
              <a:endPara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6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8" grpId="0" bldLvl="0" animBg="1"/>
      <p:bldP spid="7" grpId="0" bldLvl="0" animBg="1"/>
      <p:bldP spid="2" grpId="0" bldLvl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组合 30721"/>
          <p:cNvGrpSpPr/>
          <p:nvPr/>
        </p:nvGrpSpPr>
        <p:grpSpPr>
          <a:xfrm>
            <a:off x="180975" y="4777740"/>
            <a:ext cx="3813810" cy="2006329"/>
            <a:chOff x="675" y="2304"/>
            <a:chExt cx="1320" cy="1358"/>
          </a:xfrm>
        </p:grpSpPr>
        <p:sp>
          <p:nvSpPr>
            <p:cNvPr id="30723" name="文本框 30722"/>
            <p:cNvSpPr txBox="1"/>
            <p:nvPr/>
          </p:nvSpPr>
          <p:spPr>
            <a:xfrm>
              <a:off x="675" y="2940"/>
              <a:ext cx="1320" cy="7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国会（参众两院）</a:t>
              </a:r>
              <a:endParaRPr lang="zh-CN" altLang="en-US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ctr"/>
              <a:r>
                <a:rPr lang="zh-CN" alt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（立  法）</a:t>
              </a:r>
              <a:endParaRPr lang="zh-CN" altLang="en-US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30725" name="矩形 30724"/>
            <p:cNvSpPr/>
            <p:nvPr/>
          </p:nvSpPr>
          <p:spPr>
            <a:xfrm>
              <a:off x="768" y="2304"/>
              <a:ext cx="1152" cy="1344"/>
            </a:xfrm>
            <a:prstGeom prst="rect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30726" name="图片 30725" descr="美国白宫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91" y="2304"/>
              <a:ext cx="1152" cy="62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0727" name="组合 30726"/>
          <p:cNvGrpSpPr/>
          <p:nvPr/>
        </p:nvGrpSpPr>
        <p:grpSpPr>
          <a:xfrm>
            <a:off x="3265805" y="26670"/>
            <a:ext cx="6282690" cy="2491740"/>
            <a:chOff x="2160" y="96"/>
            <a:chExt cx="1152" cy="1296"/>
          </a:xfrm>
        </p:grpSpPr>
        <p:sp>
          <p:nvSpPr>
            <p:cNvPr id="30728" name="文本框 30727"/>
            <p:cNvSpPr txBox="1"/>
            <p:nvPr/>
          </p:nvSpPr>
          <p:spPr>
            <a:xfrm>
              <a:off x="2322" y="752"/>
              <a:ext cx="849" cy="4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8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总统</a:t>
              </a:r>
              <a:endPara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ctr"/>
              <a:r>
                <a:rPr lang="zh-CN" altLang="en-US" sz="28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（行  政</a:t>
              </a:r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）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pic>
          <p:nvPicPr>
            <p:cNvPr id="30729" name="图片 30728" descr="白宫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0" y="108"/>
              <a:ext cx="1152" cy="6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30" name="矩形 30729"/>
            <p:cNvSpPr/>
            <p:nvPr/>
          </p:nvSpPr>
          <p:spPr>
            <a:xfrm>
              <a:off x="2160" y="96"/>
              <a:ext cx="1152" cy="1296"/>
            </a:xfrm>
            <a:prstGeom prst="rect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30732" name="组合 30731"/>
          <p:cNvGrpSpPr/>
          <p:nvPr/>
        </p:nvGrpSpPr>
        <p:grpSpPr>
          <a:xfrm>
            <a:off x="8794750" y="4719955"/>
            <a:ext cx="3198495" cy="2064385"/>
            <a:chOff x="4080" y="2304"/>
            <a:chExt cx="1152" cy="1344"/>
          </a:xfrm>
        </p:grpSpPr>
        <p:sp>
          <p:nvSpPr>
            <p:cNvPr id="30733" name="文本框 30732"/>
            <p:cNvSpPr txBox="1"/>
            <p:nvPr/>
          </p:nvSpPr>
          <p:spPr>
            <a:xfrm>
              <a:off x="4104" y="2940"/>
              <a:ext cx="1124" cy="6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800" b="1" dirty="0">
                  <a:latin typeface="仿宋" panose="02010609060101010101" charset="-122"/>
                  <a:ea typeface="仿宋" panose="02010609060101010101" charset="-122"/>
                  <a:cs typeface="黑体" panose="02010609060101010101" charset="-122"/>
                  <a:sym typeface="+mn-ea"/>
                </a:rPr>
                <a:t>最高法院</a:t>
              </a:r>
              <a:endParaRPr lang="zh-CN" altLang="en-US" sz="2800" b="1" dirty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endParaRPr>
            </a:p>
            <a:p>
              <a:pPr lvl="0" algn="ctr">
                <a:buClrTx/>
                <a:buSzTx/>
                <a:buFontTx/>
              </a:pPr>
              <a:r>
                <a:rPr lang="zh-CN" altLang="en-US" sz="2800" b="1" dirty="0">
                  <a:latin typeface="仿宋" panose="02010609060101010101" charset="-122"/>
                  <a:ea typeface="仿宋" panose="02010609060101010101" charset="-122"/>
                  <a:cs typeface="黑体" panose="02010609060101010101" charset="-122"/>
                  <a:sym typeface="+mn-ea"/>
                </a:rPr>
                <a:t>（司  法）</a:t>
              </a:r>
              <a:endParaRPr lang="zh-CN" altLang="en-US" sz="2800" b="1" dirty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30735" name="矩形 30734"/>
            <p:cNvSpPr/>
            <p:nvPr/>
          </p:nvSpPr>
          <p:spPr>
            <a:xfrm>
              <a:off x="4080" y="2304"/>
              <a:ext cx="1152" cy="1344"/>
            </a:xfrm>
            <a:prstGeom prst="rect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30736" name="图片 30735" descr="联邦法院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0" y="2304"/>
              <a:ext cx="1152" cy="62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0737" name="组合 30736"/>
          <p:cNvGrpSpPr/>
          <p:nvPr/>
        </p:nvGrpSpPr>
        <p:grpSpPr>
          <a:xfrm>
            <a:off x="2165350" y="556142"/>
            <a:ext cx="2638518" cy="4287936"/>
            <a:chOff x="288" y="-11"/>
            <a:chExt cx="1777" cy="2860"/>
          </a:xfrm>
        </p:grpSpPr>
        <p:sp>
          <p:nvSpPr>
            <p:cNvPr id="30738" name="直接连接符 30737"/>
            <p:cNvSpPr/>
            <p:nvPr/>
          </p:nvSpPr>
          <p:spPr>
            <a:xfrm flipH="1">
              <a:off x="288" y="556"/>
              <a:ext cx="1777" cy="222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30739" name="文本框 30738"/>
            <p:cNvSpPr txBox="1"/>
            <p:nvPr/>
          </p:nvSpPr>
          <p:spPr>
            <a:xfrm rot="-3125731">
              <a:off x="-185" y="1265"/>
              <a:ext cx="2860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400" b="1" dirty="0">
                  <a:latin typeface="黑体" panose="02010609060101010101" charset="-122"/>
                  <a:ea typeface="黑体" panose="02010609060101010101" charset="-122"/>
                </a:rPr>
                <a:t>总统有权否决国会通过的法案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30740" name="组合 30739"/>
          <p:cNvGrpSpPr/>
          <p:nvPr/>
        </p:nvGrpSpPr>
        <p:grpSpPr>
          <a:xfrm>
            <a:off x="3124200" y="1358931"/>
            <a:ext cx="2362200" cy="4010872"/>
            <a:chOff x="912" y="846"/>
            <a:chExt cx="1392" cy="2359"/>
          </a:xfrm>
        </p:grpSpPr>
        <p:sp>
          <p:nvSpPr>
            <p:cNvPr id="30741" name="直接连接符 30740"/>
            <p:cNvSpPr/>
            <p:nvPr/>
          </p:nvSpPr>
          <p:spPr>
            <a:xfrm flipV="1">
              <a:off x="912" y="960"/>
              <a:ext cx="1392" cy="182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30742" name="文本框 30741"/>
            <p:cNvSpPr txBox="1"/>
            <p:nvPr/>
          </p:nvSpPr>
          <p:spPr>
            <a:xfrm rot="18473588">
              <a:off x="345" y="1697"/>
              <a:ext cx="2359" cy="6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24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国会以</a:t>
              </a:r>
              <a:r>
                <a:rPr lang="en-US" altLang="zh-CN" sz="24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2/3</a:t>
              </a:r>
              <a:r>
                <a:rPr lang="zh-CN" altLang="en-US" sz="24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多数再次通过总统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ctr">
                <a:lnSpc>
                  <a:spcPct val="140000"/>
                </a:lnSpc>
              </a:pPr>
              <a:r>
                <a:rPr lang="zh-CN" altLang="en-US" sz="24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否决的法律；有权弹劾总统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30743" name="组合 30742"/>
          <p:cNvGrpSpPr/>
          <p:nvPr/>
        </p:nvGrpSpPr>
        <p:grpSpPr>
          <a:xfrm>
            <a:off x="7712075" y="1201162"/>
            <a:ext cx="2388870" cy="3518793"/>
            <a:chOff x="3759" y="570"/>
            <a:chExt cx="1533" cy="2263"/>
          </a:xfrm>
        </p:grpSpPr>
        <p:sp>
          <p:nvSpPr>
            <p:cNvPr id="30744" name="直接连接符 30743"/>
            <p:cNvSpPr/>
            <p:nvPr/>
          </p:nvSpPr>
          <p:spPr>
            <a:xfrm flipH="1" flipV="1">
              <a:off x="3759" y="796"/>
              <a:ext cx="1533" cy="203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30745" name="文本框 30744"/>
            <p:cNvSpPr txBox="1"/>
            <p:nvPr/>
          </p:nvSpPr>
          <p:spPr>
            <a:xfrm rot="3166027">
              <a:off x="3627" y="1286"/>
              <a:ext cx="1726" cy="2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可宣布总统违宪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grpSp>
        <p:nvGrpSpPr>
          <p:cNvPr id="30746" name="组合 30745"/>
          <p:cNvGrpSpPr/>
          <p:nvPr/>
        </p:nvGrpSpPr>
        <p:grpSpPr>
          <a:xfrm>
            <a:off x="7137400" y="1484630"/>
            <a:ext cx="2133600" cy="3549650"/>
            <a:chOff x="3476" y="962"/>
            <a:chExt cx="1344" cy="2236"/>
          </a:xfrm>
        </p:grpSpPr>
        <p:sp>
          <p:nvSpPr>
            <p:cNvPr id="30747" name="直接连接符 30746"/>
            <p:cNvSpPr/>
            <p:nvPr/>
          </p:nvSpPr>
          <p:spPr>
            <a:xfrm>
              <a:off x="3476" y="1144"/>
              <a:ext cx="1344" cy="187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30748" name="文本框 30747"/>
            <p:cNvSpPr txBox="1"/>
            <p:nvPr/>
          </p:nvSpPr>
          <p:spPr>
            <a:xfrm rot="3227530">
              <a:off x="3375" y="1936"/>
              <a:ext cx="22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 dirty="0">
                  <a:latin typeface="黑体" panose="02010609060101010101" charset="-122"/>
                  <a:ea typeface="黑体" panose="02010609060101010101" charset="-122"/>
                </a:rPr>
                <a:t>总统任命最高法院大法官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30749" name="组合 30748"/>
          <p:cNvGrpSpPr/>
          <p:nvPr/>
        </p:nvGrpSpPr>
        <p:grpSpPr>
          <a:xfrm>
            <a:off x="3799840" y="4747895"/>
            <a:ext cx="5480050" cy="469900"/>
            <a:chOff x="1344" y="2872"/>
            <a:chExt cx="3452" cy="296"/>
          </a:xfrm>
        </p:grpSpPr>
        <p:sp>
          <p:nvSpPr>
            <p:cNvPr id="30750" name="直接连接符 30749"/>
            <p:cNvSpPr/>
            <p:nvPr/>
          </p:nvSpPr>
          <p:spPr>
            <a:xfrm>
              <a:off x="1344" y="3168"/>
              <a:ext cx="307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30751" name="文本框 30750"/>
            <p:cNvSpPr txBox="1"/>
            <p:nvPr/>
          </p:nvSpPr>
          <p:spPr>
            <a:xfrm>
              <a:off x="1596" y="2872"/>
              <a:ext cx="320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 dirty="0">
                  <a:latin typeface="黑体" panose="02010609060101010101" charset="-122"/>
                  <a:ea typeface="黑体" panose="02010609060101010101" charset="-122"/>
                </a:rPr>
                <a:t>总统任命的大法官必须经参议院同意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30752" name="组合 30751"/>
          <p:cNvGrpSpPr/>
          <p:nvPr/>
        </p:nvGrpSpPr>
        <p:grpSpPr>
          <a:xfrm>
            <a:off x="3723640" y="5394008"/>
            <a:ext cx="4876800" cy="457201"/>
            <a:chOff x="1344" y="3301"/>
            <a:chExt cx="3072" cy="288"/>
          </a:xfrm>
        </p:grpSpPr>
        <p:sp>
          <p:nvSpPr>
            <p:cNvPr id="30753" name="直接连接符 30752"/>
            <p:cNvSpPr/>
            <p:nvPr/>
          </p:nvSpPr>
          <p:spPr>
            <a:xfrm flipH="1" flipV="1">
              <a:off x="1344" y="3540"/>
              <a:ext cx="307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30754" name="矩形 30753"/>
            <p:cNvSpPr/>
            <p:nvPr/>
          </p:nvSpPr>
          <p:spPr>
            <a:xfrm>
              <a:off x="1740" y="3301"/>
              <a:ext cx="227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en-US" altLang="zh-CN" b="1">
                  <a:latin typeface="金桥简老宋" pitchFamily="2" charset="-122"/>
                  <a:ea typeface="金桥简老宋" pitchFamily="2" charset="-122"/>
                  <a:sym typeface="+mn-ea"/>
                </a:rPr>
                <a:t> </a:t>
              </a: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可宣布国会立法违宪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112386" y="2555240"/>
            <a:ext cx="2406015" cy="2230755"/>
            <a:chOff x="5836" y="4226"/>
            <a:chExt cx="3789" cy="3513"/>
          </a:xfrm>
        </p:grpSpPr>
        <p:sp>
          <p:nvSpPr>
            <p:cNvPr id="2" name="等腰三角形 1"/>
            <p:cNvSpPr/>
            <p:nvPr/>
          </p:nvSpPr>
          <p:spPr>
            <a:xfrm>
              <a:off x="5836" y="4226"/>
              <a:ext cx="3789" cy="2668"/>
            </a:xfrm>
            <a:prstGeom prst="triangle">
              <a:avLst/>
            </a:prstGeom>
            <a:solidFill>
              <a:schemeClr val="accent1">
                <a:alpha val="5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442" y="5351"/>
              <a:ext cx="2492" cy="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分权与制衡</a:t>
              </a:r>
              <a:endPara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algn="ctr">
                <a:lnSpc>
                  <a:spcPct val="130000"/>
                </a:lnSpc>
              </a:pPr>
              <a:endPara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箭头连接符 3"/>
          <p:cNvCxnSpPr/>
          <p:nvPr/>
        </p:nvCxnSpPr>
        <p:spPr>
          <a:xfrm>
            <a:off x="263595" y="5734818"/>
            <a:ext cx="7452274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-140895" y="3058326"/>
            <a:ext cx="7451638" cy="2651760"/>
          </a:xfrm>
          <a:prstGeom prst="rect">
            <a:avLst/>
          </a:prstGeom>
          <a:noFill/>
        </p:spPr>
        <p:txBody>
          <a:bodyPr wrap="square" lIns="91659" tIns="45828" rIns="91659" bIns="45828" rtlCol="0">
            <a:spAutoFit/>
          </a:bodyPr>
          <a:lstStyle/>
          <a:p>
            <a:pPr algn="ctr"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 dirty="0">
                <a:solidFill>
                  <a:prstClr val="black"/>
                </a:solidFill>
                <a:latin typeface="楷体" panose="02010609060101010101" pitchFamily="49" charset="-122"/>
                <a:ea typeface="仿宋" panose="02010609060101010101" charset="-122"/>
                <a:sym typeface="+mn-ea"/>
              </a:rPr>
              <a:t>俄国资本主义经济有一定发展</a:t>
            </a:r>
            <a:endParaRPr lang="zh-CN" altLang="en-US" sz="2800" b="1" spc="-200" dirty="0">
              <a:solidFill>
                <a:prstClr val="black"/>
              </a:solidFill>
              <a:latin typeface="楷体" panose="02010609060101010101" pitchFamily="49" charset="-122"/>
              <a:ea typeface="仿宋" panose="02010609060101010101" charset="-122"/>
              <a:sym typeface="+mn-ea"/>
            </a:endParaRPr>
          </a:p>
          <a:p>
            <a:pPr algn="ctr"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spc="-200" dirty="0">
                <a:solidFill>
                  <a:srgbClr val="000000"/>
                </a:solidFill>
                <a:latin typeface="楷体" panose="02010609060101010101" pitchFamily="49" charset="-122"/>
                <a:ea typeface="仿宋" panose="02010609060101010101" charset="-122"/>
                <a:cs typeface="STXinwei" charset="-122"/>
                <a:sym typeface="+mn-ea"/>
              </a:rPr>
              <a:t>农民反抗斗争风起云涌</a:t>
            </a:r>
            <a:endParaRPr lang="zh-CN" altLang="en-US" sz="2800" spc="-200" dirty="0">
              <a:solidFill>
                <a:srgbClr val="000000"/>
              </a:solidFill>
              <a:latin typeface="楷体" panose="02010609060101010101" pitchFamily="49" charset="-122"/>
              <a:ea typeface="仿宋" panose="02010609060101010101" charset="-122"/>
              <a:cs typeface="STXinwei" charset="-122"/>
              <a:sym typeface="+mn-ea"/>
            </a:endParaRPr>
          </a:p>
          <a:p>
            <a:pPr algn="ctr"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spc="-200" dirty="0">
                <a:solidFill>
                  <a:srgbClr val="000000"/>
                </a:solidFill>
                <a:latin typeface="楷体" panose="02010609060101010101" pitchFamily="49" charset="-122"/>
                <a:ea typeface="仿宋" panose="02010609060101010101" charset="-122"/>
                <a:cs typeface="STXinwei" charset="-122"/>
                <a:sym typeface="+mn-ea"/>
              </a:rPr>
              <a:t>战争失败提升了人们对农奴制弊端的认识</a:t>
            </a:r>
            <a:endParaRPr lang="zh-CN" altLang="en-US" sz="2800" spc="-200" dirty="0">
              <a:solidFill>
                <a:srgbClr val="000000"/>
              </a:solidFill>
              <a:latin typeface="楷体" panose="02010609060101010101" pitchFamily="49" charset="-122"/>
              <a:ea typeface="仿宋" panose="02010609060101010101" charset="-122"/>
              <a:cs typeface="STXinwei" charset="-122"/>
              <a:sym typeface="+mn-ea"/>
            </a:endParaRPr>
          </a:p>
          <a:p>
            <a:pPr algn="ctr"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spc="-200" dirty="0">
                <a:solidFill>
                  <a:srgbClr val="000000"/>
                </a:solidFill>
                <a:latin typeface="楷体" panose="02010609060101010101" pitchFamily="49" charset="-122"/>
                <a:ea typeface="仿宋" panose="02010609060101010101" charset="-122"/>
                <a:cs typeface="STXinwei" charset="-122"/>
                <a:sym typeface="+mn-ea"/>
              </a:rPr>
              <a:t>一批官僚大臣和学者对废除农奴制改革的支持</a:t>
            </a:r>
            <a:endParaRPr lang="zh-CN" altLang="en-US" sz="2800" spc="-200" dirty="0">
              <a:solidFill>
                <a:srgbClr val="000000"/>
              </a:solidFill>
              <a:latin typeface="楷体" panose="02010609060101010101" pitchFamily="49" charset="-122"/>
              <a:ea typeface="仿宋" panose="02010609060101010101" charset="-122"/>
              <a:cs typeface="STXinwei" charset="-122"/>
              <a:sym typeface="+mn-ea"/>
            </a:endParaRPr>
          </a:p>
          <a:p>
            <a:pPr algn="ctr"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spc="-200" dirty="0">
                <a:solidFill>
                  <a:srgbClr val="000000"/>
                </a:solidFill>
                <a:latin typeface="楷体" panose="02010609060101010101" pitchFamily="49" charset="-122"/>
                <a:ea typeface="仿宋" panose="02010609060101010101" charset="-122"/>
                <a:cs typeface="STXinwei" charset="-122"/>
                <a:sym typeface="+mn-ea"/>
              </a:rPr>
              <a:t>亚历山大二世废除农奴制的决心和行动</a:t>
            </a:r>
            <a:endParaRPr lang="zh-CN" altLang="en-US" sz="2800" spc="-200" dirty="0">
              <a:solidFill>
                <a:srgbClr val="000000"/>
              </a:solidFill>
              <a:latin typeface="楷体" panose="02010609060101010101" pitchFamily="49" charset="-122"/>
              <a:ea typeface="仿宋" panose="02010609060101010101" charset="-122"/>
              <a:cs typeface="STXinwei" charset="-122"/>
              <a:sym typeface="+mn-ea"/>
            </a:endParaRPr>
          </a:p>
          <a:p>
            <a:pPr algn="ctr" defTabSz="911225" fontAlgn="auto">
              <a:spcBef>
                <a:spcPts val="0"/>
              </a:spcBef>
              <a:spcAft>
                <a:spcPts val="0"/>
              </a:spcAft>
            </a:pPr>
            <a:endParaRPr lang="zh-CN" altLang="en-US" sz="2800" b="1" spc="-200" dirty="0">
              <a:solidFill>
                <a:srgbClr val="000000"/>
              </a:solidFill>
              <a:latin typeface="STXinwei" charset="-122"/>
              <a:ea typeface="仿宋" panose="02010609060101010101" charset="-122"/>
              <a:cs typeface="STXinwei" charset="-122"/>
              <a:sym typeface="+mn-ea"/>
            </a:endParaRPr>
          </a:p>
        </p:txBody>
      </p:sp>
      <p:cxnSp>
        <p:nvCxnSpPr>
          <p:cNvPr id="19" name="直线箭头连接符 18"/>
          <p:cNvCxnSpPr/>
          <p:nvPr/>
        </p:nvCxnSpPr>
        <p:spPr>
          <a:xfrm flipV="1">
            <a:off x="3636038" y="2315385"/>
            <a:ext cx="0" cy="74294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425630" y="6068191"/>
            <a:ext cx="3512779" cy="518160"/>
          </a:xfrm>
          <a:prstGeom prst="rect">
            <a:avLst/>
          </a:prstGeom>
          <a:noFill/>
        </p:spPr>
        <p:txBody>
          <a:bodyPr wrap="square" lIns="91659" tIns="45828" rIns="91659" bIns="45828" rtlCol="0">
            <a:spAutoFit/>
          </a:bodyPr>
          <a:lstStyle/>
          <a:p>
            <a:pPr algn="ctr" defTabSz="911225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zh-CN" sz="2800" b="1" spc="-200" dirty="0">
                <a:solidFill>
                  <a:prstClr val="black"/>
                </a:solidFill>
                <a:latin typeface="STXinwei" charset="-122"/>
                <a:ea typeface="仿宋" panose="02010609060101010101" charset="-122"/>
                <a:cs typeface="STXinwei" charset="-122"/>
              </a:rPr>
              <a:t>19</a:t>
            </a:r>
            <a:r>
              <a:rPr kumimoji="1" lang="zh-CN" altLang="en-US" sz="2800" b="1" spc="-200" dirty="0">
                <a:solidFill>
                  <a:prstClr val="black"/>
                </a:solidFill>
                <a:latin typeface="STXinwei" charset="-122"/>
                <a:ea typeface="仿宋" panose="02010609060101010101" charset="-122"/>
                <a:cs typeface="STXinwei" charset="-122"/>
              </a:rPr>
              <a:t>世纪中叶</a:t>
            </a:r>
            <a:endParaRPr kumimoji="1" lang="zh-CN" altLang="en-US" sz="2800" b="1" spc="-200" dirty="0">
              <a:solidFill>
                <a:prstClr val="black"/>
              </a:solidFill>
              <a:latin typeface="STXinwei" charset="-122"/>
              <a:ea typeface="仿宋" panose="02010609060101010101" charset="-122"/>
              <a:cs typeface="STXinwei" charset="-122"/>
            </a:endParaRPr>
          </a:p>
        </p:txBody>
      </p:sp>
      <p:graphicFrame>
        <p:nvGraphicFramePr>
          <p:cNvPr id="15416" name="表格 15415"/>
          <p:cNvGraphicFramePr/>
          <p:nvPr/>
        </p:nvGraphicFramePr>
        <p:xfrm>
          <a:off x="10299" y="577150"/>
          <a:ext cx="4569460" cy="6261100"/>
        </p:xfrm>
        <a:graphic>
          <a:graphicData uri="http://schemas.openxmlformats.org/drawingml/2006/table">
            <a:tbl>
              <a:tblPr/>
              <a:tblGrid>
                <a:gridCol w="1002030"/>
                <a:gridCol w="3567430"/>
              </a:tblGrid>
              <a:tr h="52260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仿宋" panose="02010609060101010101" charset="-122"/>
                        </a:rPr>
                        <a:t>领域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仿宋" panose="02010609060101010101" charset="-122"/>
                        </a:rPr>
                        <a:t>措    施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0335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ea typeface="仿宋" panose="02010609060101010101" charset="-122"/>
                        </a:rPr>
                        <a:t>经济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800" b="1" spc="-200" dirty="0"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7508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仿宋" panose="02010609060101010101" charset="-122"/>
                        </a:rPr>
                        <a:t>政治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800" b="1" spc="-200" dirty="0"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7663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仿宋" panose="02010609060101010101" charset="-122"/>
                        </a:rPr>
                        <a:t>司法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800" b="1" spc="-200" dirty="0"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4521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仿宋" panose="02010609060101010101" charset="-122"/>
                        </a:rPr>
                        <a:t>军事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800" b="1" spc="-200" dirty="0"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3822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仿宋" panose="02010609060101010101" charset="-122"/>
                        </a:rPr>
                        <a:t>教育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800" b="1" spc="-200" dirty="0"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矩形 11298"/>
          <p:cNvSpPr/>
          <p:nvPr/>
        </p:nvSpPr>
        <p:spPr>
          <a:xfrm>
            <a:off x="1231265" y="2736850"/>
            <a:ext cx="3348355" cy="944880"/>
          </a:xfrm>
          <a:prstGeom prst="rect">
            <a:avLst/>
          </a:prstGeom>
          <a:noFill/>
          <a:ln w="9525">
            <a:noFill/>
          </a:ln>
        </p:spPr>
        <p:txBody>
          <a:bodyPr wrap="square" lIns="91659" tIns="45828" rIns="91659" bIns="45828" anchor="t">
            <a:spAutoFit/>
          </a:bodyPr>
          <a:lstStyle/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建立地方</a:t>
            </a: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  <a:sym typeface="+mn-ea"/>
              </a:rPr>
              <a:t>自治</a:t>
            </a: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和地方选举</a:t>
            </a:r>
            <a:endParaRPr lang="zh-CN" altLang="en-US" sz="2800" b="1" spc="-200" dirty="0">
              <a:solidFill>
                <a:srgbClr val="FF0000"/>
              </a:solidFill>
              <a:ea typeface="仿宋" panose="02010609060101010101" charset="-122"/>
            </a:endParaRPr>
          </a:p>
        </p:txBody>
      </p:sp>
      <p:sp>
        <p:nvSpPr>
          <p:cNvPr id="7" name="矩形 11300"/>
          <p:cNvSpPr/>
          <p:nvPr/>
        </p:nvSpPr>
        <p:spPr>
          <a:xfrm>
            <a:off x="1181157" y="3803802"/>
            <a:ext cx="2998435" cy="944880"/>
          </a:xfrm>
          <a:prstGeom prst="rect">
            <a:avLst/>
          </a:prstGeom>
          <a:noFill/>
          <a:ln w="9525">
            <a:noFill/>
          </a:ln>
        </p:spPr>
        <p:txBody>
          <a:bodyPr wrap="square" lIns="91659" tIns="45828" rIns="91659" bIns="45828" anchor="t">
            <a:spAutoFit/>
          </a:bodyPr>
          <a:lstStyle/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实施统一的司法制度</a:t>
            </a:r>
            <a:endParaRPr lang="zh-CN" altLang="en-US" sz="2800" b="1" spc="-200" dirty="0">
              <a:solidFill>
                <a:srgbClr val="FF0000"/>
              </a:solidFill>
              <a:ea typeface="仿宋" panose="02010609060101010101" charset="-122"/>
            </a:endParaRPr>
          </a:p>
        </p:txBody>
      </p:sp>
      <p:sp>
        <p:nvSpPr>
          <p:cNvPr id="8" name="矩形 11302"/>
          <p:cNvSpPr/>
          <p:nvPr/>
        </p:nvSpPr>
        <p:spPr>
          <a:xfrm>
            <a:off x="1290320" y="4933315"/>
            <a:ext cx="2888615" cy="518160"/>
          </a:xfrm>
          <a:prstGeom prst="rect">
            <a:avLst/>
          </a:prstGeom>
          <a:noFill/>
          <a:ln w="9525">
            <a:noFill/>
          </a:ln>
        </p:spPr>
        <p:txBody>
          <a:bodyPr wrap="square" lIns="91659" tIns="45828" rIns="91659" bIns="45828" anchor="t">
            <a:spAutoFit/>
          </a:bodyPr>
          <a:lstStyle/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实行义务兵役制</a:t>
            </a:r>
            <a:endParaRPr lang="zh-CN" altLang="en-US" sz="2800" b="1" spc="-200" dirty="0">
              <a:solidFill>
                <a:srgbClr val="FF0000"/>
              </a:solidFill>
              <a:ea typeface="仿宋" panose="02010609060101010101" charset="-122"/>
            </a:endParaRPr>
          </a:p>
        </p:txBody>
      </p:sp>
      <p:sp>
        <p:nvSpPr>
          <p:cNvPr id="9" name="矩形 11304"/>
          <p:cNvSpPr/>
          <p:nvPr/>
        </p:nvSpPr>
        <p:spPr>
          <a:xfrm>
            <a:off x="1075055" y="5960110"/>
            <a:ext cx="3314700" cy="518160"/>
          </a:xfrm>
          <a:prstGeom prst="rect">
            <a:avLst/>
          </a:prstGeom>
          <a:noFill/>
          <a:ln w="9525">
            <a:noFill/>
          </a:ln>
        </p:spPr>
        <p:txBody>
          <a:bodyPr wrap="square" lIns="91659" tIns="45828" rIns="91659" bIns="45828" anchor="t">
            <a:spAutoFit/>
          </a:bodyPr>
          <a:lstStyle/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（教育改革）</a:t>
            </a:r>
            <a:endParaRPr lang="zh-CN" altLang="en-US" sz="2800" b="1" spc="-200" dirty="0">
              <a:solidFill>
                <a:srgbClr val="FF0000"/>
              </a:solidFill>
              <a:ea typeface="仿宋" panose="02010609060101010101" charset="-122"/>
            </a:endParaRPr>
          </a:p>
        </p:txBody>
      </p:sp>
      <p:sp>
        <p:nvSpPr>
          <p:cNvPr id="10" name="矩形 11318"/>
          <p:cNvSpPr/>
          <p:nvPr/>
        </p:nvSpPr>
        <p:spPr>
          <a:xfrm>
            <a:off x="1241481" y="1082227"/>
            <a:ext cx="4051253" cy="944880"/>
          </a:xfrm>
          <a:prstGeom prst="rect">
            <a:avLst/>
          </a:prstGeom>
          <a:noFill/>
          <a:ln w="9525">
            <a:noFill/>
          </a:ln>
        </p:spPr>
        <p:txBody>
          <a:bodyPr wrap="square" lIns="91659" tIns="45828" rIns="91659" bIns="45828" anchor="t">
            <a:spAutoFit/>
          </a:bodyPr>
          <a:lstStyle/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农奴获得人身自由；</a:t>
            </a:r>
            <a:endParaRPr lang="zh-CN" altLang="en-US" sz="2800" b="1" spc="-200" dirty="0">
              <a:solidFill>
                <a:srgbClr val="FF0000"/>
              </a:solidFill>
              <a:ea typeface="仿宋" panose="02010609060101010101" charset="-122"/>
            </a:endParaRPr>
          </a:p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农民可赎买一块份地；</a:t>
            </a:r>
            <a:endParaRPr lang="zh-CN" altLang="en-US" sz="2800" b="1" spc="-200" dirty="0">
              <a:solidFill>
                <a:srgbClr val="FF0000"/>
              </a:solidFill>
              <a:ea typeface="仿宋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90377" y="1912163"/>
            <a:ext cx="2175510" cy="518160"/>
          </a:xfrm>
          <a:prstGeom prst="rect">
            <a:avLst/>
          </a:prstGeom>
          <a:noFill/>
        </p:spPr>
        <p:txBody>
          <a:bodyPr wrap="none" lIns="91659" tIns="45828" rIns="91659" bIns="45828" rtlCol="0">
            <a:spAutoFit/>
          </a:bodyPr>
          <a:lstStyle/>
          <a:p>
            <a:pPr defTabSz="911225" fontAlgn="auto">
              <a:spcAft>
                <a:spcPts val="0"/>
              </a:spcAft>
            </a:pPr>
            <a:r>
              <a:rPr lang="zh-CN" altLang="en-US" sz="2800" b="1" spc="-200" dirty="0">
                <a:solidFill>
                  <a:srgbClr val="FF0000"/>
                </a:solidFill>
                <a:latin typeface="楷体" panose="02010609060101010101" pitchFamily="49" charset="-122"/>
                <a:ea typeface="仿宋" panose="02010609060101010101" charset="-122"/>
                <a:sym typeface="+mn-ea"/>
              </a:rPr>
              <a:t>刺激工业发展</a:t>
            </a:r>
            <a:endParaRPr lang="zh-CN" altLang="en-US" sz="2800" b="1" spc="-200" dirty="0">
              <a:solidFill>
                <a:srgbClr val="FF0000"/>
              </a:solidFill>
              <a:latin typeface="楷体" panose="02010609060101010101" pitchFamily="49" charset="-122"/>
              <a:ea typeface="仿宋" panose="02010609060101010101" charset="-122"/>
              <a:sym typeface="+mn-ea"/>
            </a:endParaRPr>
          </a:p>
        </p:txBody>
      </p:sp>
      <p:graphicFrame>
        <p:nvGraphicFramePr>
          <p:cNvPr id="13" name="表格 12"/>
          <p:cNvGraphicFramePr/>
          <p:nvPr/>
        </p:nvGraphicFramePr>
        <p:xfrm>
          <a:off x="4596130" y="564515"/>
          <a:ext cx="6550660" cy="6247130"/>
        </p:xfrm>
        <a:graphic>
          <a:graphicData uri="http://schemas.openxmlformats.org/drawingml/2006/table">
            <a:tbl>
              <a:tblPr/>
              <a:tblGrid>
                <a:gridCol w="3132455"/>
                <a:gridCol w="3418205"/>
              </a:tblGrid>
              <a:tr h="52133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ea typeface="仿宋" panose="02010609060101010101" charset="-122"/>
                        </a:rPr>
                        <a:t>评价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仿宋" panose="02010609060101010101" charset="-122"/>
                        </a:rPr>
                        <a:t>背景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25795"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800" b="1" spc="-200" dirty="0"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800" b="1" spc="-200" dirty="0"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文本框 15409"/>
          <p:cNvSpPr/>
          <p:nvPr/>
        </p:nvSpPr>
        <p:spPr>
          <a:xfrm>
            <a:off x="4697730" y="1177290"/>
            <a:ext cx="3267075" cy="4274185"/>
          </a:xfrm>
          <a:prstGeom prst="rect">
            <a:avLst/>
          </a:prstGeom>
          <a:noFill/>
          <a:ln w="38100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CCFFCC">
                    <a:alpha val="33000"/>
                  </a:srgbClr>
                </a:solidFill>
              </a14:hiddenFill>
            </a:ext>
          </a:extLst>
        </p:spPr>
        <p:txBody>
          <a:bodyPr lIns="91659" tIns="45828" rIns="91659" bIns="45828" anchor="t">
            <a:noAutofit/>
          </a:bodyPr>
          <a:lstStyle/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>
                <a:solidFill>
                  <a:prstClr val="black"/>
                </a:solidFill>
                <a:latin typeface="等线" panose="02010600030101010101" charset="-122"/>
                <a:ea typeface="仿宋" panose="02010609060101010101" charset="-122"/>
                <a:sym typeface="+mn-ea"/>
              </a:rPr>
              <a:t>使俄国走上</a:t>
            </a:r>
            <a:r>
              <a:rPr lang="zh-CN" altLang="en-US" sz="2800" b="1" spc="-200">
                <a:solidFill>
                  <a:srgbClr val="FF0000"/>
                </a:solidFill>
                <a:latin typeface="等线" panose="02010600030101010101" charset="-122"/>
                <a:ea typeface="仿宋" panose="02010609060101010101" charset="-122"/>
                <a:sym typeface="+mn-ea"/>
              </a:rPr>
              <a:t>资本主义发展</a:t>
            </a:r>
            <a:r>
              <a:rPr lang="zh-CN" altLang="en-US" sz="2800" b="1" spc="-200">
                <a:solidFill>
                  <a:prstClr val="black"/>
                </a:solidFill>
                <a:latin typeface="等线" panose="02010600030101010101" charset="-122"/>
                <a:ea typeface="仿宋" panose="02010609060101010101" charset="-122"/>
                <a:sym typeface="+mn-ea"/>
              </a:rPr>
              <a:t>道路</a:t>
            </a:r>
            <a:endParaRPr lang="zh-CN" altLang="en-US" sz="2800" b="1" spc="-200">
              <a:solidFill>
                <a:prstClr val="black"/>
              </a:solidFill>
              <a:latin typeface="等线" panose="02010600030101010101" charset="-122"/>
              <a:ea typeface="仿宋" panose="02010609060101010101" charset="-122"/>
              <a:sym typeface="+mn-ea"/>
            </a:endParaRPr>
          </a:p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>
                <a:solidFill>
                  <a:prstClr val="black"/>
                </a:solidFill>
                <a:latin typeface="等线" panose="02010600030101010101" charset="-122"/>
                <a:ea typeface="仿宋" panose="02010609060101010101" charset="-122"/>
                <a:sym typeface="+mn-ea"/>
              </a:rPr>
              <a:t>加快俄国近代化进程</a:t>
            </a:r>
            <a:endParaRPr lang="zh-CN" altLang="en-US" sz="2800" spc="-200">
              <a:solidFill>
                <a:prstClr val="black"/>
              </a:solidFill>
              <a:latin typeface="等线" panose="02010600030101010101" charset="-122"/>
              <a:ea typeface="仿宋" panose="02010609060101010101" charset="-122"/>
              <a:sym typeface="+mn-ea"/>
            </a:endParaRPr>
          </a:p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endParaRPr lang="zh-CN" altLang="en-US" sz="2800" spc="-200">
              <a:solidFill>
                <a:prstClr val="black"/>
              </a:solidFill>
              <a:latin typeface="等线" panose="0201060003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24" name="矩形 15400"/>
          <p:cNvSpPr/>
          <p:nvPr/>
        </p:nvSpPr>
        <p:spPr>
          <a:xfrm>
            <a:off x="4697730" y="3681730"/>
            <a:ext cx="3025775" cy="222504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91659" tIns="45828" rIns="91659" bIns="45828" anchor="t">
            <a:spAutoFit/>
          </a:bodyPr>
          <a:lstStyle/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 dirty="0">
                <a:solidFill>
                  <a:prstClr val="black"/>
                </a:solidFill>
                <a:ea typeface="仿宋" panose="02010609060101010101" charset="-122"/>
              </a:rPr>
              <a:t>没有</a:t>
            </a:r>
            <a:r>
              <a:rPr lang="zh-CN" altLang="en-US" sz="2800" b="1" spc="-200" dirty="0">
                <a:solidFill>
                  <a:srgbClr val="0000FF"/>
                </a:solidFill>
                <a:ea typeface="仿宋" panose="02010609060101010101" charset="-122"/>
              </a:rPr>
              <a:t>直接触及</a:t>
            </a: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沙皇专制制度，</a:t>
            </a:r>
            <a:r>
              <a:rPr lang="zh-CN" altLang="en-US" sz="2800" b="1" spc="-200" dirty="0">
                <a:solidFill>
                  <a:srgbClr val="0000FF"/>
                </a:solidFill>
                <a:ea typeface="仿宋" panose="02010609060101010101" charset="-122"/>
              </a:rPr>
              <a:t>保留</a:t>
            </a: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大量农奴制残余</a:t>
            </a:r>
            <a:endParaRPr lang="zh-CN" altLang="en-US" sz="2800" b="1" spc="-200" dirty="0">
              <a:solidFill>
                <a:srgbClr val="FF0000"/>
              </a:solidFill>
              <a:ea typeface="仿宋" panose="02010609060101010101" charset="-122"/>
            </a:endParaRPr>
          </a:p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endParaRPr lang="zh-CN" altLang="en-US" sz="2800" b="1" spc="-200" dirty="0">
              <a:solidFill>
                <a:prstClr val="black"/>
              </a:solidFill>
              <a:ea typeface="仿宋" panose="02010609060101010101" charset="-122"/>
            </a:endParaRPr>
          </a:p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endParaRPr lang="zh-CN" altLang="en-US" sz="2800" b="1" spc="-200" dirty="0">
              <a:solidFill>
                <a:prstClr val="black"/>
              </a:solidFill>
              <a:ea typeface="仿宋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64170" y="1266825"/>
            <a:ext cx="2680970" cy="5638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外因：俄国克里米亚战争的惨败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;</a:t>
            </a:r>
            <a:endParaRPr lang="en-US" altLang="zh-CN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经济：农奴制激化了俄国社会矛盾，阻碍了俄国资本主义的发展；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阶级：资产阶级力量的壮大。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思想：启蒙思想的传播。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15770" y="-13335"/>
            <a:ext cx="3738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俄国农奴制改革</a:t>
            </a:r>
            <a:endParaRPr lang="zh-CN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5" grpId="0"/>
      <p:bldP spid="7" grpId="0"/>
      <p:bldP spid="8" grpId="0"/>
      <p:bldP spid="9" grpId="0"/>
      <p:bldP spid="10" grpId="0"/>
      <p:bldP spid="11" grpId="0"/>
      <p:bldP spid="14" grpId="0" bldLvl="0" animBg="1"/>
      <p:bldP spid="24" grpId="0" bldLvl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/>
          <p:cNvSpPr/>
          <p:nvPr/>
        </p:nvSpPr>
        <p:spPr>
          <a:xfrm>
            <a:off x="513348" y="1438487"/>
            <a:ext cx="11117179" cy="4761252"/>
          </a:xfrm>
          <a:prstGeom prst="roundRect">
            <a:avLst>
              <a:gd name="adj" fmla="val 268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30" name="任意多边形 29"/>
          <p:cNvSpPr/>
          <p:nvPr/>
        </p:nvSpPr>
        <p:spPr>
          <a:xfrm rot="2700000">
            <a:off x="11716683" y="3016883"/>
            <a:ext cx="950633" cy="950633"/>
          </a:xfrm>
          <a:custGeom>
            <a:avLst/>
            <a:gdLst>
              <a:gd name="connsiteX0" fmla="*/ 0 w 950633"/>
              <a:gd name="connsiteY0" fmla="*/ 0 h 950633"/>
              <a:gd name="connsiteX1" fmla="*/ 950633 w 950633"/>
              <a:gd name="connsiteY1" fmla="*/ 950633 h 950633"/>
              <a:gd name="connsiteX2" fmla="*/ 0 w 950633"/>
              <a:gd name="connsiteY2" fmla="*/ 950633 h 95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close/>
              </a:path>
            </a:pathLst>
          </a:custGeom>
          <a:solidFill>
            <a:srgbClr val="BF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2478405" y="3217545"/>
            <a:ext cx="0" cy="196850"/>
          </a:xfrm>
          <a:prstGeom prst="line">
            <a:avLst/>
          </a:prstGeom>
          <a:ln w="28575" cmpd="sng">
            <a:solidFill>
              <a:schemeClr val="tx1">
                <a:alpha val="82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050020" y="3234055"/>
            <a:ext cx="3175" cy="196850"/>
          </a:xfrm>
          <a:prstGeom prst="line">
            <a:avLst/>
          </a:prstGeom>
          <a:ln w="28575" cmpd="sng">
            <a:solidFill>
              <a:schemeClr val="tx1">
                <a:alpha val="82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3369310" y="3202940"/>
            <a:ext cx="0" cy="211455"/>
          </a:xfrm>
          <a:prstGeom prst="line">
            <a:avLst/>
          </a:prstGeom>
          <a:ln w="28575" cmpd="sng">
            <a:solidFill>
              <a:schemeClr val="tx1">
                <a:alpha val="82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669790" y="3219450"/>
            <a:ext cx="0" cy="195580"/>
          </a:xfrm>
          <a:prstGeom prst="line">
            <a:avLst/>
          </a:prstGeom>
          <a:ln w="28575" cmpd="sng">
            <a:solidFill>
              <a:schemeClr val="tx1">
                <a:alpha val="82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712460" y="3202940"/>
            <a:ext cx="1905" cy="645160"/>
          </a:xfrm>
          <a:prstGeom prst="line">
            <a:avLst/>
          </a:prstGeom>
          <a:ln w="28575" cmpd="sng">
            <a:solidFill>
              <a:srgbClr val="C00000">
                <a:alpha val="82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847205" y="3218815"/>
            <a:ext cx="0" cy="195580"/>
          </a:xfrm>
          <a:prstGeom prst="line">
            <a:avLst/>
          </a:prstGeom>
          <a:ln w="28575" cmpd="sng">
            <a:solidFill>
              <a:schemeClr val="tx1">
                <a:alpha val="82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7994650" y="3218815"/>
            <a:ext cx="0" cy="195580"/>
          </a:xfrm>
          <a:prstGeom prst="line">
            <a:avLst/>
          </a:prstGeom>
          <a:ln w="28575" cmpd="sng">
            <a:solidFill>
              <a:schemeClr val="tx1">
                <a:alpha val="82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495300" y="1493520"/>
            <a:ext cx="10880090" cy="3315970"/>
            <a:chOff x="780" y="2352"/>
            <a:chExt cx="17134" cy="5222"/>
          </a:xfrm>
        </p:grpSpPr>
        <p:sp>
          <p:nvSpPr>
            <p:cNvPr id="15" name="文本框 14"/>
            <p:cNvSpPr txBox="1"/>
            <p:nvPr/>
          </p:nvSpPr>
          <p:spPr>
            <a:xfrm>
              <a:off x="1156" y="5414"/>
              <a:ext cx="1444" cy="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C00000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公元前</a:t>
              </a:r>
              <a:r>
                <a:rPr lang="en-US" altLang="zh-CN" sz="2800" b="1">
                  <a:solidFill>
                    <a:srgbClr val="C00000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5C</a:t>
              </a:r>
              <a:r>
                <a:rPr lang="zh-CN" altLang="en-US" sz="2800" b="1">
                  <a:solidFill>
                    <a:srgbClr val="C00000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中叶</a:t>
              </a:r>
              <a:endParaRPr lang="zh-CN" altLang="en-US" sz="2800" b="1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endParaRPr>
            </a:p>
          </p:txBody>
        </p:sp>
        <p:cxnSp>
          <p:nvCxnSpPr>
            <p:cNvPr id="7" name="直接箭头连接符 6"/>
            <p:cNvCxnSpPr/>
            <p:nvPr/>
          </p:nvCxnSpPr>
          <p:spPr>
            <a:xfrm>
              <a:off x="780" y="5044"/>
              <a:ext cx="17134" cy="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3033" y="5492"/>
              <a:ext cx="1840" cy="2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65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公元前</a:t>
              </a:r>
              <a:r>
                <a:rPr lang="en-US" altLang="zh-CN" sz="2665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221</a:t>
              </a:r>
              <a:r>
                <a:rPr lang="zh-CN" altLang="en-US" sz="2665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秦朝</a:t>
              </a:r>
              <a:endParaRPr lang="zh-CN" altLang="en-US" sz="2665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687" y="5583"/>
              <a:ext cx="1964" cy="1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581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隋朝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652" y="5583"/>
              <a:ext cx="1993" cy="1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1368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明朝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564" y="5583"/>
              <a:ext cx="2376" cy="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15世纪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527" y="5583"/>
              <a:ext cx="2162" cy="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16世纪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3791" y="5467"/>
              <a:ext cx="1816" cy="1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1644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清朝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28" name="左大括号 27"/>
            <p:cNvSpPr/>
            <p:nvPr/>
          </p:nvSpPr>
          <p:spPr>
            <a:xfrm rot="16200000" flipH="1">
              <a:off x="8870" y="-193"/>
              <a:ext cx="1531" cy="9041"/>
            </a:xfrm>
            <a:prstGeom prst="leftBrace">
              <a:avLst>
                <a:gd name="adj1" fmla="val 0"/>
                <a:gd name="adj2" fmla="val 48848"/>
              </a:avLst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4156" y="3542"/>
              <a:ext cx="2533" cy="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17世纪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652" y="2352"/>
              <a:ext cx="8643" cy="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中世纪（</a:t>
              </a:r>
              <a:r>
                <a:rPr lang="en-US" altLang="zh-CN" sz="3200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476-1500</a:t>
              </a:r>
              <a:r>
                <a:rPr lang="zh-CN" altLang="en-US" sz="3200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年）</a:t>
              </a:r>
              <a:endParaRPr lang="zh-CN" altLang="en-US" sz="32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209540" y="2733040"/>
            <a:ext cx="5882640" cy="2849245"/>
            <a:chOff x="8204" y="4304"/>
            <a:chExt cx="9264" cy="4487"/>
          </a:xfrm>
        </p:grpSpPr>
        <p:sp>
          <p:nvSpPr>
            <p:cNvPr id="27" name="文本框 26"/>
            <p:cNvSpPr txBox="1"/>
            <p:nvPr/>
          </p:nvSpPr>
          <p:spPr>
            <a:xfrm>
              <a:off x="8999" y="4304"/>
              <a:ext cx="6034" cy="725"/>
            </a:xfrm>
            <a:prstGeom prst="rect">
              <a:avLst/>
            </a:prstGeom>
            <a:solidFill>
              <a:srgbClr val="C00000"/>
            </a:solidFill>
            <a:ln cap="sq">
              <a:solidFill>
                <a:srgbClr val="FFC000">
                  <a:alpha val="43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sz="240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04" y="7879"/>
              <a:ext cx="9264" cy="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n>
                    <a:noFill/>
                  </a:ln>
                  <a:solidFill>
                    <a:srgbClr val="C00000"/>
                  </a:solidFill>
                  <a:uFillTx/>
                  <a:latin typeface="仿宋" panose="02010609060101010101" charset="-122"/>
                  <a:ea typeface="仿宋" panose="02010609060101010101" charset="-122"/>
                  <a:cs typeface="方正粗黑宋简体" panose="02000000000000000000" charset="-122"/>
                </a:rPr>
                <a:t>文艺复兴（</a:t>
              </a:r>
              <a:r>
                <a:rPr lang="en-US" altLang="zh-CN" sz="3200" dirty="0">
                  <a:ln>
                    <a:noFill/>
                  </a:ln>
                  <a:solidFill>
                    <a:srgbClr val="C00000"/>
                  </a:solidFill>
                  <a:uFillTx/>
                  <a:latin typeface="仿宋" panose="02010609060101010101" charset="-122"/>
                  <a:ea typeface="仿宋" panose="02010609060101010101" charset="-122"/>
                  <a:cs typeface="方正粗黑宋简体" panose="02000000000000000000" charset="-122"/>
                </a:rPr>
                <a:t>14</a:t>
              </a:r>
              <a:r>
                <a:rPr lang="zh-CN" altLang="en-US" sz="3200" dirty="0">
                  <a:ln>
                    <a:noFill/>
                  </a:ln>
                  <a:solidFill>
                    <a:srgbClr val="C00000"/>
                  </a:solidFill>
                  <a:uFillTx/>
                  <a:latin typeface="仿宋" panose="02010609060101010101" charset="-122"/>
                  <a:ea typeface="仿宋" panose="02010609060101010101" charset="-122"/>
                  <a:cs typeface="方正粗黑宋简体" panose="02000000000000000000" charset="-122"/>
                </a:rPr>
                <a:t>世纪</a:t>
              </a:r>
              <a:r>
                <a:rPr lang="en-US" altLang="zh-CN" sz="3200" dirty="0">
                  <a:ln>
                    <a:noFill/>
                  </a:ln>
                  <a:solidFill>
                    <a:srgbClr val="C00000"/>
                  </a:solidFill>
                  <a:uFillTx/>
                  <a:latin typeface="仿宋" panose="02010609060101010101" charset="-122"/>
                  <a:ea typeface="仿宋" panose="02010609060101010101" charset="-122"/>
                  <a:cs typeface="方正粗黑宋简体" panose="02000000000000000000" charset="-122"/>
                </a:rPr>
                <a:t>-17</a:t>
              </a:r>
              <a:r>
                <a:rPr lang="zh-CN" altLang="en-US" sz="3200" dirty="0">
                  <a:ln>
                    <a:noFill/>
                  </a:ln>
                  <a:solidFill>
                    <a:srgbClr val="C00000"/>
                  </a:solidFill>
                  <a:uFillTx/>
                  <a:latin typeface="仿宋" panose="02010609060101010101" charset="-122"/>
                  <a:ea typeface="仿宋" panose="02010609060101010101" charset="-122"/>
                  <a:cs typeface="方正粗黑宋简体" panose="02000000000000000000" charset="-122"/>
                </a:rPr>
                <a:t>世纪）</a:t>
              </a:r>
              <a:endParaRPr lang="zh-CN" altLang="en-US" sz="3200" dirty="0">
                <a:ln>
                  <a:noFill/>
                </a:ln>
                <a:solidFill>
                  <a:srgbClr val="C00000"/>
                </a:solidFill>
                <a:uFillTx/>
                <a:latin typeface="仿宋" panose="02010609060101010101" charset="-122"/>
                <a:ea typeface="仿宋" panose="02010609060101010101" charset="-122"/>
                <a:cs typeface="方正粗黑宋简体" panose="02000000000000000000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86740" y="466513"/>
            <a:ext cx="4412827" cy="460587"/>
            <a:chOff x="693" y="551"/>
            <a:chExt cx="5212" cy="544"/>
          </a:xfrm>
        </p:grpSpPr>
        <p:sp>
          <p:nvSpPr>
            <p:cNvPr id="35" name="KSO_Shape"/>
            <p:cNvSpPr/>
            <p:nvPr/>
          </p:nvSpPr>
          <p:spPr>
            <a:xfrm>
              <a:off x="693" y="551"/>
              <a:ext cx="507" cy="545"/>
            </a:xfrm>
            <a:prstGeom prst="homePlate">
              <a:avLst>
                <a:gd name="adj" fmla="val 32249"/>
              </a:avLst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 flipV="1">
              <a:off x="693" y="1076"/>
              <a:ext cx="5213" cy="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文本框 36"/>
          <p:cNvSpPr txBox="1"/>
          <p:nvPr/>
        </p:nvSpPr>
        <p:spPr>
          <a:xfrm>
            <a:off x="734060" y="167852"/>
            <a:ext cx="3495040" cy="743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4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西欧时间轴</a:t>
            </a:r>
            <a:endParaRPr lang="zh-CN" altLang="en-US" sz="4000" dirty="0">
              <a:solidFill>
                <a:srgbClr val="FF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389868" y="6279295"/>
            <a:ext cx="3286840" cy="377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88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◎</a:t>
            </a:r>
            <a:r>
              <a:rPr lang="zh-CN" sz="1880" dirty="0">
                <a:latin typeface="宋体" panose="02010600030101010101" pitchFamily="2" charset="-122"/>
                <a:ea typeface="宋体" panose="02010600030101010101" pitchFamily="2" charset="-122"/>
              </a:rPr>
              <a:t>美国南北战争形势图</a:t>
            </a:r>
            <a:endParaRPr lang="zh-CN" sz="188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rcRect l="1153" t="1733" b="859"/>
          <a:stretch>
            <a:fillRect/>
          </a:stretch>
        </p:blipFill>
        <p:spPr>
          <a:xfrm>
            <a:off x="210192" y="1996838"/>
            <a:ext cx="5006463" cy="3244766"/>
          </a:xfrm>
          <a:prstGeom prst="roundRect">
            <a:avLst>
              <a:gd name="adj" fmla="val 7850"/>
            </a:avLst>
          </a:prstGeom>
          <a:ln>
            <a:solidFill>
              <a:schemeClr val="tx1"/>
            </a:solidFill>
          </a:ln>
        </p:spPr>
      </p:pic>
      <p:sp>
        <p:nvSpPr>
          <p:cNvPr id="25" name="文本框 24"/>
          <p:cNvSpPr txBox="1"/>
          <p:nvPr/>
        </p:nvSpPr>
        <p:spPr>
          <a:xfrm>
            <a:off x="451496" y="2593914"/>
            <a:ext cx="2731202" cy="4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35" b="1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资本主义工商业</a:t>
            </a:r>
            <a:endParaRPr lang="zh-CN" altLang="en-US" sz="2635" b="1"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48623" y="4365503"/>
            <a:ext cx="3276681" cy="4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35" b="1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奴隶制种植园经济</a:t>
            </a:r>
            <a:endParaRPr lang="zh-CN" altLang="en-US" sz="2635" b="1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475741" y="1996834"/>
            <a:ext cx="1503082" cy="1415450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缺工业原料</a:t>
            </a:r>
            <a:endParaRPr lang="zh-CN" altLang="en-US" sz="2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184566" y="1886979"/>
            <a:ext cx="1503082" cy="1415450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缺销售市场</a:t>
            </a:r>
            <a:endParaRPr lang="zh-CN" altLang="en-US" sz="2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762583" y="1886979"/>
            <a:ext cx="1503082" cy="1415450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要提高关税</a:t>
            </a:r>
            <a:endParaRPr lang="zh-CN" altLang="en-US" sz="2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0531098" y="1996834"/>
            <a:ext cx="1503082" cy="1415450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缺自由劳动力</a:t>
            </a:r>
            <a:endParaRPr lang="zh-CN" altLang="en-US" sz="2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344931" y="3761508"/>
            <a:ext cx="1503082" cy="1415450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输出棉花、工业原料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7184566" y="3761508"/>
            <a:ext cx="1503082" cy="1415450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输出工业品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8762583" y="3761508"/>
            <a:ext cx="1503082" cy="1415450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要降低关税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10531098" y="3904383"/>
            <a:ext cx="1503082" cy="1415450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占有大量劳动力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0" name="文本框 3"/>
          <p:cNvSpPr txBox="1"/>
          <p:nvPr/>
        </p:nvSpPr>
        <p:spPr>
          <a:xfrm>
            <a:off x="673100" y="839470"/>
            <a:ext cx="8644255" cy="85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dirty="0">
                <a:solidFill>
                  <a:srgbClr val="FF0000"/>
                </a:solidFill>
                <a:latin typeface="+mn-ea"/>
                <a:cs typeface="黑体" panose="02010609060101010101" charset="-122"/>
              </a:rPr>
              <a:t>背景：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经济发展，南北矛盾重重，斗争激</a:t>
            </a: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烈。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  <a:cs typeface="黑体" panose="02010609060101010101" charset="-122"/>
            </a:endParaRPr>
          </a:p>
        </p:txBody>
      </p:sp>
      <p:sp>
        <p:nvSpPr>
          <p:cNvPr id="28" name="文本框 1"/>
          <p:cNvSpPr txBox="1"/>
          <p:nvPr/>
        </p:nvSpPr>
        <p:spPr>
          <a:xfrm>
            <a:off x="451666" y="95583"/>
            <a:ext cx="5024417" cy="74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美国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内战（南北战争）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4775" y="5111750"/>
            <a:ext cx="11929110" cy="1626870"/>
          </a:xfrm>
          <a:prstGeom prst="rect">
            <a:avLst/>
          </a:prstGeom>
          <a:solidFill>
            <a:schemeClr val="accent4"/>
          </a:solidFill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p>
            <a:pPr eaLnBrk="0" hangingPunct="0"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实质：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第二次资产阶级革命。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意义：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维护了国家统一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，废除了奴隶制度，为资本主义的发展创造了条件。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7" grpId="0" bldLvl="0" animBg="1"/>
      <p:bldP spid="27" grpId="1" animBg="1"/>
      <p:bldP spid="30" grpId="0" bldLvl="0" animBg="1"/>
      <p:bldP spid="30" grpId="1" animBg="1"/>
      <p:bldP spid="32" grpId="0" bldLvl="0" animBg="1"/>
      <p:bldP spid="32" grpId="1" animBg="1"/>
      <p:bldP spid="33" grpId="0" bldLvl="0" animBg="1"/>
      <p:bldP spid="33" grpId="1" animBg="1"/>
      <p:bldP spid="34" grpId="0" bldLvl="0" animBg="1"/>
      <p:bldP spid="34" grpId="1" animBg="1"/>
      <p:bldP spid="35" grpId="0" bldLvl="0" animBg="1"/>
      <p:bldP spid="35" grpId="1" animBg="1"/>
      <p:bldP spid="36" grpId="0" bldLvl="0" animBg="1"/>
      <p:bldP spid="36" grpId="1" animBg="1"/>
      <p:bldP spid="37" grpId="0" bldLvl="0" animBg="1"/>
      <p:bldP spid="37" grpId="1" animBg="1"/>
      <p:bldP spid="1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38" descr="3602_20070317110528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t="11183" b="9453"/>
          <a:stretch>
            <a:fillRect/>
          </a:stretch>
        </p:blipFill>
        <p:spPr bwMode="auto">
          <a:xfrm>
            <a:off x="6063615" y="821690"/>
            <a:ext cx="588962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Administrator\Desktop\QQ截图202003281127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" y="473710"/>
            <a:ext cx="5947410" cy="56064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4144" y="805326"/>
            <a:ext cx="5675085" cy="4203553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文本框 29"/>
          <p:cNvSpPr txBox="1"/>
          <p:nvPr/>
        </p:nvSpPr>
        <p:spPr>
          <a:xfrm>
            <a:off x="6076173" y="1077162"/>
            <a:ext cx="5971322" cy="39319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eaLnBrk="0" hangingPunct="0">
              <a:defRPr/>
            </a:pP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材料：</a:t>
            </a:r>
            <a:r>
              <a:rPr lang="zh-CN" altLang="en-US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马克思认为，德意志帝国实质上是一个“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以议会形式粉饰门面</a:t>
            </a:r>
            <a:r>
              <a:rPr lang="zh-CN" altLang="en-US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，混杂着封建残余，已经受到资产阶级影响，按官僚制度组织起来、并以警察来保卫的、军事专制制度的国家。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”</a:t>
            </a:r>
            <a:endParaRPr lang="en-US" altLang="zh-CN" sz="32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</p:txBody>
      </p:sp>
      <p:sp>
        <p:nvSpPr>
          <p:cNvPr id="19" name="文本框 8"/>
          <p:cNvSpPr txBox="1">
            <a:spLocks noChangeArrowheads="1"/>
          </p:cNvSpPr>
          <p:nvPr/>
        </p:nvSpPr>
        <p:spPr bwMode="auto">
          <a:xfrm>
            <a:off x="1017905" y="5311775"/>
            <a:ext cx="9136380" cy="1353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indent="22860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保留专制主义、军国主义传统；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君主掌握国家实权，保留封建残余。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81330" y="1042035"/>
            <a:ext cx="10590530" cy="1574165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背景：</a:t>
            </a:r>
            <a:endParaRPr lang="zh-CN" altLang="en-US" sz="4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    </a:t>
            </a:r>
            <a:r>
              <a:rPr lang="zh-CN" sz="2800" dirty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幕府体制衰落；资本主义的发展；西方资本主义的入侵；社会矛盾尖锐。</a:t>
            </a:r>
            <a:endParaRPr lang="zh-CN" sz="2800" dirty="0">
              <a:latin typeface="仿宋" panose="02010609060101010101" charset="-122"/>
              <a:ea typeface="仿宋" panose="02010609060101010101" charset="-122"/>
              <a:cs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9090" y="2528570"/>
            <a:ext cx="11603990" cy="2450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2.</a:t>
            </a:r>
            <a:r>
              <a:rPr lang="zh-CN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内</a:t>
            </a:r>
            <a:r>
              <a:rPr 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容：</a:t>
            </a:r>
            <a:endParaRPr lang="zh-CN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1</a:t>
            </a: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）</a:t>
            </a:r>
            <a:r>
              <a:rPr lang="zh-CN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加</a:t>
            </a:r>
            <a:r>
              <a:rPr lang="zh-CN" sz="2800" dirty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强中央集权，废除封建等级制度；</a:t>
            </a:r>
            <a:endParaRPr lang="zh-CN" sz="2800" dirty="0">
              <a:latin typeface="仿宋" panose="02010609060101010101" charset="-122"/>
              <a:ea typeface="仿宋" panose="02010609060101010101" charset="-122"/>
              <a:cs typeface="黑体" panose="02010609060101010101" charset="-12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2</a:t>
            </a: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）</a:t>
            </a:r>
            <a:r>
              <a:rPr lang="zh-CN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推</a:t>
            </a:r>
            <a:r>
              <a:rPr lang="zh-CN" sz="2800" dirty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行“富国强兵”“殖产兴业”“文明开化”三大政策；</a:t>
            </a:r>
            <a:endParaRPr lang="zh-CN" sz="2800" dirty="0">
              <a:latin typeface="仿宋" panose="02010609060101010101" charset="-122"/>
              <a:ea typeface="仿宋" panose="02010609060101010101" charset="-122"/>
              <a:cs typeface="黑体" panose="02010609060101010101" charset="-12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3</a:t>
            </a: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）</a:t>
            </a:r>
            <a:r>
              <a:rPr lang="zh-CN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仿</a:t>
            </a:r>
            <a:r>
              <a:rPr lang="zh-CN" sz="2800" dirty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效西方国家制定宪法。宪法肯定了天皇神圣不可侵犯和统揽一切的地位，议会、内阁、军部相互牵制，成为天皇权力的代行机构。</a:t>
            </a:r>
            <a:endParaRPr lang="zh-CN" sz="2800" dirty="0">
              <a:latin typeface="仿宋" panose="02010609060101010101" charset="-122"/>
              <a:ea typeface="仿宋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 bwMode="auto">
          <a:xfrm>
            <a:off x="339090" y="4979035"/>
            <a:ext cx="11134725" cy="2023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defRPr/>
            </a:pPr>
            <a:r>
              <a:rPr lang="en-US" altLang="zh-CN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3.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评价</a:t>
            </a:r>
            <a:r>
              <a:rPr lang="zh-CN" altLang="zh-CN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：</a:t>
            </a:r>
            <a:endParaRPr lang="zh-CN" altLang="zh-CN" sz="4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>
              <a:defRPr/>
            </a:pP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（</a:t>
            </a:r>
            <a:r>
              <a:rPr lang="en-US" altLang="zh-CN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1</a:t>
            </a: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）性</a:t>
            </a:r>
            <a:r>
              <a:rPr lang="zh-CN" altLang="en-US" sz="2800" noProof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质：自上而下的资产阶级改革</a:t>
            </a:r>
            <a:endParaRPr lang="en-US" altLang="zh-CN" sz="2800" noProof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defRPr/>
            </a:pP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（</a:t>
            </a:r>
            <a:r>
              <a:rPr lang="en-US" altLang="zh-CN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2</a:t>
            </a: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）意</a:t>
            </a:r>
            <a:r>
              <a:rPr lang="zh-CN" altLang="en-US" sz="2800" noProof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义：使日本走上近代化道路，为他国提供改革经</a:t>
            </a: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验。</a:t>
            </a:r>
            <a:endParaRPr lang="en-US" altLang="zh-CN" sz="2800" noProof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defRPr/>
            </a:pP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（</a:t>
            </a:r>
            <a:r>
              <a:rPr lang="en-US" altLang="zh-CN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3</a:t>
            </a: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）局</a:t>
            </a:r>
            <a:r>
              <a:rPr lang="zh-CN" altLang="en-US" sz="2800" noProof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限：封建残</a:t>
            </a: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余、军</a:t>
            </a:r>
            <a:r>
              <a:rPr lang="zh-CN" altLang="en-US" sz="2800" noProof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国主</a:t>
            </a: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义。</a:t>
            </a:r>
            <a:endParaRPr lang="zh-CN" altLang="en-US" sz="2800" noProof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9120" y="298450"/>
            <a:ext cx="3738880" cy="7435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日本的明治维新</a:t>
            </a:r>
            <a:endParaRPr lang="zh-CN" altLang="en-US" sz="4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7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585" y="485775"/>
            <a:ext cx="12058015" cy="2966085"/>
          </a:xfrm>
        </p:spPr>
        <p:txBody>
          <a:bodyPr>
            <a:normAutofit fontScale="90000"/>
          </a:bodyPr>
          <a:p>
            <a:r>
              <a:rPr lang="en-US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总结</a:t>
            </a:r>
            <a:br>
              <a:rPr lang="en-US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</a:br>
            <a:r>
              <a:rPr lang="en-US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en-US" dirty="0" err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影响政体的因素包括资本主义生产力发展水平、资产阶级成熟的程度、该国阶级力量的对比、地理条件、历史传统、民族特点和国际环境等。</a:t>
            </a:r>
            <a:br>
              <a:rPr lang="en-US" b="0" dirty="0" err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</a:rPr>
            </a:br>
            <a:endParaRPr lang="zh-CN" altLang="en-US"/>
          </a:p>
        </p:txBody>
      </p:sp>
      <p:sp>
        <p:nvSpPr>
          <p:cNvPr id="14" name="文本框 12"/>
          <p:cNvSpPr txBox="1"/>
          <p:nvPr/>
        </p:nvSpPr>
        <p:spPr>
          <a:xfrm>
            <a:off x="237310" y="3163920"/>
            <a:ext cx="7848689" cy="7435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对资本主义制度的评价</a:t>
            </a:r>
            <a:endParaRPr lang="zh-CN" altLang="en-US" sz="4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8585" y="3907790"/>
            <a:ext cx="12058015" cy="146304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25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1.</a:t>
            </a:r>
            <a:r>
              <a:rPr lang="zh-CN" altLang="zh-CN" sz="36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与封建制度比较，资本主义制度是巨大的历史进步。在资本主义制度下，生产力得到了快速发展</a:t>
            </a:r>
            <a:r>
              <a:rPr lang="zh-CN" altLang="en-US" sz="36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。</a:t>
            </a:r>
            <a:endParaRPr lang="zh-CN" altLang="en-US" sz="3600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8585" y="5370830"/>
            <a:ext cx="12738100" cy="146304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25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2.</a:t>
            </a:r>
            <a:r>
              <a:rPr lang="zh-CN" altLang="en-US" sz="36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资本主义制度仍然是一种剥削制度，实质是维护资产阶级利益的制度。其在全球的扩张仍带有掠夺性</a:t>
            </a:r>
            <a:r>
              <a:rPr lang="zh-CN" altLang="en-US" sz="20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6230" y="365125"/>
            <a:ext cx="11864340" cy="5751830"/>
          </a:xfrm>
        </p:spPr>
        <p:txBody>
          <a:bodyPr>
            <a:normAutofit/>
          </a:bodyPr>
          <a:p>
            <a:r>
              <a:rPr lang="en-US" altLang="zh-CN">
                <a:latin typeface="仿宋" panose="02010609060101010101" charset="-122"/>
                <a:ea typeface="仿宋" panose="02010609060101010101" charset="-122"/>
              </a:rPr>
              <a:t>1</a:t>
            </a: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.文艺复兴后,高耸入云、冷峻阴沉的哥特式建筑不再流行,建筑师们热衷于重现古希腊的柱式以及古罗马的穹顶拱券,从而营造出欢快充实的空间感受。这表明当时	(　)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A.几何学发展彻底改变了设计理念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B.建筑的宗教功能和意义被弱化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C.市民阶层追求世俗化的生活体验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D.哥特式建筑完全退出历史舞台</a:t>
            </a:r>
            <a:endParaRPr lang="zh-CN" altLang="en-US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31000" y="2346325"/>
            <a:ext cx="841375" cy="1106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solidFill>
                  <a:srgbClr val="FF0000"/>
                </a:solidFill>
              </a:rPr>
              <a:t>c</a:t>
            </a:r>
            <a:endParaRPr lang="en-US" altLang="zh-CN" sz="66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4340" y="114935"/>
            <a:ext cx="2214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随堂练习</a:t>
            </a:r>
            <a:endParaRPr lang="zh-CN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14020" y="1016635"/>
            <a:ext cx="11146790" cy="5577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altLang="en-US" sz="36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 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2.恩格斯曾提出</a:t>
            </a:r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,“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如果路德新教在德国被镇压</a:t>
            </a:r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,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这不仅仅会成为德国人的不幸</a:t>
            </a:r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,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而且也会成为全世界的不幸”</a:t>
            </a:r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,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因为如果这样</a:t>
            </a:r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,“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欧洲的精神发展会变得无限单调”。恩格斯意在强调宗教改革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NEU-BZ-S92" charset="0"/>
              </a:rPr>
              <a:t>	</a:t>
            </a:r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(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　　</a:t>
            </a:r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)</a:t>
            </a:r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NEU-BZ-S92" charset="0"/>
              </a:rPr>
              <a:t>A.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对世界产生了重大影响</a:t>
            </a:r>
            <a:endParaRPr lang="zh-CN" altLang="en-US" sz="4000" b="0" u="none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NEU-BZ-S92" charset="0"/>
            </a:endParaRPr>
          </a:p>
          <a:p>
            <a:pPr marL="0" indent="0"/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NEU-BZ-S92" charset="0"/>
              </a:rPr>
              <a:t>B.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促进了资本主义的发展</a:t>
            </a:r>
            <a:endParaRPr lang="zh-CN" altLang="en-US" sz="4000" b="0" u="none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NEU-BZ-S92" charset="0"/>
            </a:endParaRPr>
          </a:p>
          <a:p>
            <a:pPr marL="0" indent="0"/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NEU-BZ-S92" charset="0"/>
              </a:rPr>
              <a:t>C.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揭开了思想解放的序幕</a:t>
            </a:r>
            <a:endParaRPr lang="zh-CN" altLang="en-US" sz="4000" b="0" u="none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NEU-BZ-S92" charset="0"/>
            </a:endParaRPr>
          </a:p>
          <a:p>
            <a:pPr marL="0" indent="0"/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NEU-BZ-S92" charset="0"/>
              </a:rPr>
              <a:t>D.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起到了思想启蒙的作用</a:t>
            </a:r>
            <a:endParaRPr lang="zh-CN" altLang="en-US" sz="40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31000" y="2346325"/>
            <a:ext cx="841375" cy="1106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solidFill>
                  <a:srgbClr val="FF0000"/>
                </a:solidFill>
              </a:rPr>
              <a:t>D</a:t>
            </a:r>
            <a:endParaRPr lang="en-US" altLang="zh-CN" sz="6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465" y="50165"/>
            <a:ext cx="11189335" cy="5828665"/>
          </a:xfrm>
        </p:spPr>
        <p:txBody>
          <a:bodyPr>
            <a:normAutofit fontScale="90000"/>
          </a:bodyPr>
          <a:p>
            <a:br>
              <a:rPr lang="en-US" altLang="zh-CN"/>
            </a:br>
            <a:r>
              <a:rPr lang="en-US" altLang="zh-CN">
                <a:latin typeface="仿宋" panose="02010609060101010101" charset="-122"/>
                <a:ea typeface="仿宋" panose="02010609060101010101" charset="-122"/>
              </a:rPr>
              <a:t>3</a:t>
            </a: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. 德国作曲家巴赫(1685—1750)被誉为“欧洲音乐之父”,其作品以高度的逻辑性,结构的严密性来反映数理平衡及宇宙和谐,并将宗教与世俗气息渗透其中,其中《谐和音律曲集》是钢琴律制十二平均律的完美体现。巴赫的音乐反映了当时欧洲	(　　)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A.民主革命思潮出现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B.人文主义逐渐复兴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C.理性主义逐渐兴起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D.宗教改革运动兴起</a:t>
            </a:r>
            <a:endParaRPr lang="zh-CN" altLang="en-US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27145" y="2498725"/>
            <a:ext cx="841375" cy="1106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solidFill>
                  <a:srgbClr val="FF0000"/>
                </a:solidFill>
              </a:rPr>
              <a:t>c</a:t>
            </a:r>
            <a:endParaRPr lang="en-US" altLang="zh-CN" sz="6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3500" y="365125"/>
            <a:ext cx="12178665" cy="5588635"/>
          </a:xfrm>
        </p:spPr>
        <p:txBody>
          <a:bodyPr>
            <a:normAutofit/>
          </a:bodyPr>
          <a:p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4.1789年,美国设立国务卿一职。根据美国宪法规定:一、国务卿是政府排名第一的部长,即首席部长。二、执掌国玺,总统辞职要向国务卿提交辞呈。三、一些联邦事务公告文件由总统和国务卿联署。这一职务体现的宪法原则是(　　)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A.共和制　　　　　　	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B.联邦制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C.人民主权		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D.权力制衡</a:t>
            </a:r>
            <a:endParaRPr lang="zh-CN" altLang="en-US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352280" y="2606675"/>
            <a:ext cx="841375" cy="1106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solidFill>
                  <a:srgbClr val="FF0000"/>
                </a:solidFill>
              </a:rPr>
              <a:t>D</a:t>
            </a:r>
            <a:endParaRPr lang="en-US" altLang="zh-CN" sz="6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3990" y="92075"/>
            <a:ext cx="12004675" cy="5729605"/>
          </a:xfrm>
        </p:spPr>
        <p:txBody>
          <a:bodyPr>
            <a:normAutofit fontScale="90000"/>
          </a:bodyPr>
          <a:p>
            <a:r>
              <a:rPr lang="zh-CN" altLang="en-US" sz="28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材料一　英国素有地方自治的传统。早在诺曼征服之后,英国国王便通过颁发特许状的形式赋予城市以自治权,这种传统在17世纪又被英国移民带到了北美。新英格兰地区的地方自治制度尤其发达,各个乡镇任命自己的行政官员,规定自己的税则,征收并分配自己的税款。自美国独立后至南北战争前,地方自治制度得到了较为充分的实行。南北战争以后,州政府开始加强对市镇的控制,对地方管理的许多细节进行了规定,甚至废除某些地区的自治制度。这遭到了各地居民的反对,他们以宪法为依据,开展了“家乡自治”运动。——摘编自苏鹏飞《从伯克利市宪章看美国地方自治制度》</a:t>
            </a:r>
            <a:br>
              <a:rPr lang="zh-CN" altLang="en-US" sz="28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8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材料二　美国州以下的地方政府奉行“行政至上”原则,各级组织之间无隶属关系。美国最有特色的地方政府形式是市政府,实行城市经理制。在这种体制中,政治和行政职能分离,市议会属于政治职能,主管立法与评聘城市经理;城市经理属于行政范畴,对议会负责。这有悖于民主程序,但能保证城市经理的质量,提高行政效率。美国地方自治中,最有代表性的是乡镇自治。早期美国的乡镇大多实行直接民主,乡镇居民大会为乡镇的最高决策机关,一些重大问题都要在会议上交给全体公民进行讨论并最终决定。20世纪50年代以来,一些乡镇也开始采用代议制民主,选举代表组成乡镇代表大会。乡镇自治是美国民主的策源地和民主体制的基石,但乡镇的自治权要得到法律许可并受到来自联邦和州的制约。——摘编自朱汉国主编《新版课程标准解析与</a:t>
            </a:r>
            <a:br>
              <a:rPr lang="zh-CN" altLang="en-US" sz="28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8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教学指导·高中历史》</a:t>
            </a:r>
            <a:endParaRPr lang="zh-CN" altLang="en-US" sz="28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36550" y="5923915"/>
            <a:ext cx="11170285" cy="10166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en-US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根据材料一</a:t>
            </a:r>
            <a:r>
              <a:rPr lang="en-US" altLang="zh-CN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指出近代美国地方自治传统形成的历史背景。</a:t>
            </a:r>
            <a:endParaRPr lang="zh-CN" altLang="en-US" sz="2400" b="0" u="none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en-US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根据材料二</a:t>
            </a:r>
            <a:r>
              <a:rPr lang="en-US" altLang="zh-CN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概括美国“地方自治”的特点</a:t>
            </a:r>
            <a:r>
              <a:rPr lang="en-US" altLang="zh-CN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并综合上述材料</a:t>
            </a:r>
            <a:r>
              <a:rPr lang="en-US" altLang="zh-CN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简要评价其历史意义</a:t>
            </a:r>
            <a:r>
              <a:rPr lang="zh-CN" altLang="en-US" sz="2400" b="0" u="none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en-US" sz="2400" b="0" u="none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l"/>
            <a:r>
              <a:rPr lang="zh-CN" altLang="en-US" sz="1100" b="0" u="none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44475" y="351790"/>
            <a:ext cx="11353800" cy="10668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p>
            <a:pPr algn="l"/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(1)背景:英国地方自治传统的影响;独立战争的推动;美国共和体制的建立;美国人民的积极争取。</a:t>
            </a: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6550" y="2559685"/>
            <a:ext cx="11122660" cy="252984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p>
            <a:pPr algn="l"/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(2)特点:奉行“行政至上”原则;形式多样,以乡镇自治为代表;直接民主与间接民主相结合;自治权力受联邦与州政府的制约。(任答三点,其他言之成理即可)</a:t>
            </a: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  <a:p>
            <a:pPr algn="l"/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意义:促进了美国民主制度的发展和完善;提高了行政管理的专业性和行政效率;保障了人民的民主权利。</a:t>
            </a: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266065" y="1144270"/>
            <a:ext cx="1112710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（</a:t>
            </a:r>
            <a:r>
              <a:rPr lang="en-US" altLang="zh-CN" sz="3200">
                <a:latin typeface="仿宋" panose="02010609060101010101" charset="-122"/>
                <a:ea typeface="仿宋" panose="02010609060101010101" charset="-122"/>
              </a:rPr>
              <a:t>1</a:t>
            </a:r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）经济：商品经济发展，资本主义生产关系的萌芽</a:t>
            </a: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6075" y="1808480"/>
            <a:ext cx="1189545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（</a:t>
            </a:r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2）阶级：新兴资产阶级发展壮大，要求建立适应资产阶级发展的新的社会文化</a:t>
            </a: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6070" y="2955925"/>
            <a:ext cx="11975465" cy="20116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sz="2800" dirty="0" smtClean="0">
                <a:latin typeface="+mn-ea"/>
                <a:cs typeface="黑体" panose="02010609060101010101" charset="-122"/>
                <a:sym typeface="+mn-ea"/>
              </a:rPr>
              <a:t>（</a:t>
            </a:r>
            <a:r>
              <a:rPr lang="zh-CN" altLang="en-US" sz="2800">
                <a:latin typeface="仿宋" panose="02010609060101010101" charset="-122"/>
                <a:ea typeface="仿宋" panose="02010609060101010101" charset="-122"/>
                <a:sym typeface="+mn-ea"/>
              </a:rPr>
              <a:t>3）文化:</a:t>
            </a:r>
            <a:endParaRPr lang="zh-CN" altLang="en-US" sz="28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>
                <a:latin typeface="仿宋" panose="02010609060101010101" charset="-122"/>
                <a:ea typeface="仿宋" panose="02010609060101010101" charset="-122"/>
                <a:sym typeface="+mn-ea"/>
              </a:rPr>
              <a:t>①中世纪西欧文化自身的传承与发展；意大利拥有丰厚的古希腊罗马文化积淀</a:t>
            </a:r>
            <a:endParaRPr lang="zh-CN" altLang="en-US" sz="32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>
                <a:latin typeface="仿宋" panose="02010609060101010101" charset="-122"/>
                <a:ea typeface="仿宋" panose="02010609060101010101" charset="-122"/>
                <a:sym typeface="+mn-ea"/>
              </a:rPr>
              <a:t>②从东方汲取了大量文化养料</a:t>
            </a:r>
            <a:endParaRPr lang="zh-CN" altLang="en-US" sz="320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8590" y="5047615"/>
            <a:ext cx="1226883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仿宋" panose="02010609060101010101" charset="-122"/>
                <a:ea typeface="仿宋" panose="02010609060101010101" charset="-122"/>
              </a:rPr>
              <a:t>（</a:t>
            </a:r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4）现实：</a:t>
            </a:r>
            <a:r>
              <a:rPr lang="zh-CN" altLang="en-US" sz="3200">
                <a:latin typeface="仿宋" panose="02010609060101010101" charset="-122"/>
                <a:ea typeface="仿宋" panose="02010609060101010101" charset="-122"/>
                <a:sym typeface="+mn-ea"/>
              </a:rPr>
              <a:t>黑死病引发了人们对宗教信仰与旧有生活方式的反思与怀疑</a:t>
            </a:r>
            <a:endParaRPr lang="zh-CN" altLang="en-US" sz="280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8590" y="6114415"/>
            <a:ext cx="533019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（5）技术：印刷术的进步</a:t>
            </a: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2130" y="256540"/>
            <a:ext cx="365125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文艺复兴背景</a:t>
            </a:r>
            <a:endParaRPr lang="zh-CN" altLang="en-US" sz="4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6" name="表格 25"/>
          <p:cNvGraphicFramePr/>
          <p:nvPr>
            <p:custDataLst>
              <p:tags r:id="rId1"/>
            </p:custDataLst>
          </p:nvPr>
        </p:nvGraphicFramePr>
        <p:xfrm>
          <a:off x="4782820" y="1567815"/>
          <a:ext cx="6659245" cy="349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7050"/>
                <a:gridCol w="2322195"/>
              </a:tblGrid>
              <a:tr h="52832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人文主义</a:t>
                      </a:r>
                      <a:endParaRPr lang="zh-CN" altLang="en-US" sz="2800">
                        <a:solidFill>
                          <a:srgbClr val="C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宗教神学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3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追求现世的幸福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 禁欲主义</a:t>
                      </a:r>
                      <a:endParaRPr lang="en-US" altLang="en-US" sz="2800" b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发挥人的才智和创造力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 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无所作为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表达人的真实情感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 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虚伪造作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2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探索人与自然的奥秘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 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蒙昧主义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5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发展个性，发财致富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 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禁锢人性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乐观主义精神</a:t>
                      </a:r>
                      <a:endParaRPr lang="zh-CN" altLang="en-US" sz="2800">
                        <a:solidFill>
                          <a:srgbClr val="C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 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悲观主义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" name="直接箭头连接符 2"/>
          <p:cNvCxnSpPr/>
          <p:nvPr/>
        </p:nvCxnSpPr>
        <p:spPr>
          <a:xfrm>
            <a:off x="4416425" y="114935"/>
            <a:ext cx="15875" cy="6673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2" name="文本框 8"/>
          <p:cNvSpPr/>
          <p:nvPr>
            <p:custDataLst>
              <p:tags r:id="rId2"/>
            </p:custDataLst>
          </p:nvPr>
        </p:nvSpPr>
        <p:spPr>
          <a:xfrm>
            <a:off x="101600" y="3423285"/>
            <a:ext cx="4060825" cy="10668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zh-CN" altLang="en-US" sz="320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  <a:sym typeface="Wingdings" panose="05000000000000000000" pitchFamily="2" charset="2"/>
              </a:rPr>
              <a:t>创立符合新兴资产阶级需要的新文化</a:t>
            </a:r>
            <a:endParaRPr lang="zh-CN" altLang="en-US" sz="320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  <a:sym typeface="Wingdings" panose="05000000000000000000" pitchFamily="2" charset="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00" y="936625"/>
            <a:ext cx="3781425" cy="7715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10080"/>
            <a:ext cx="3883025" cy="7715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83025" y="983615"/>
            <a:ext cx="440690" cy="72453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形式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74770" y="1957070"/>
            <a:ext cx="448945" cy="72453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内核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6705" y="240030"/>
            <a:ext cx="365125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文艺复兴实质</a:t>
            </a:r>
            <a:endParaRPr lang="zh-CN" altLang="en-US" sz="4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47285" y="240030"/>
            <a:ext cx="365125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文艺复兴内核</a:t>
            </a:r>
            <a:endParaRPr lang="zh-CN" altLang="en-US" sz="4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bldLvl="0" animBg="1"/>
      <p:bldP spid="5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99292" y="825500"/>
            <a:ext cx="3121428" cy="4732020"/>
            <a:chOff x="863" y="1324"/>
            <a:chExt cx="5079" cy="745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92" y="1324"/>
              <a:ext cx="4850" cy="6602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863" y="7960"/>
              <a:ext cx="4377" cy="8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>
                  <a:latin typeface="仿宋" panose="02010609060101010101" charset="-122"/>
                  <a:ea typeface="仿宋" panose="02010609060101010101" charset="-122"/>
                </a:rPr>
                <a:t>《西斯廷圣母》</a:t>
              </a:r>
              <a:endParaRPr lang="zh-CN" altLang="en-US" sz="2800"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20720" y="826135"/>
            <a:ext cx="3067050" cy="4732020"/>
            <a:chOff x="6305" y="1324"/>
            <a:chExt cx="4804" cy="745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5" y="1324"/>
              <a:ext cx="4804" cy="663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7701" y="7960"/>
              <a:ext cx="2011" cy="8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>
                  <a:latin typeface="仿宋" panose="02010609060101010101" charset="-122"/>
                  <a:ea typeface="仿宋" panose="02010609060101010101" charset="-122"/>
                </a:rPr>
                <a:t>《大卫》</a:t>
              </a:r>
              <a:endParaRPr lang="zh-CN" altLang="en-US" sz="2800"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16015" y="826135"/>
            <a:ext cx="2882900" cy="4732020"/>
            <a:chOff x="11463" y="1300"/>
            <a:chExt cx="4408" cy="7452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63" y="1300"/>
              <a:ext cx="4408" cy="6636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1463" y="7936"/>
              <a:ext cx="3543" cy="8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2800">
                  <a:latin typeface="仿宋" panose="02010609060101010101" charset="-122"/>
                  <a:ea typeface="仿宋" panose="02010609060101010101" charset="-122"/>
                </a:rPr>
                <a:t>《蒙娜丽莎》</a:t>
              </a:r>
              <a:endParaRPr lang="zh-CN" altLang="en-US" sz="2800"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985885" y="825500"/>
            <a:ext cx="2977515" cy="4817110"/>
            <a:chOff x="14151" y="1300"/>
            <a:chExt cx="4689" cy="7586"/>
          </a:xfrm>
        </p:grpSpPr>
        <p:pic>
          <p:nvPicPr>
            <p:cNvPr id="5" name="图片 4" descr="5b0988e595225.cdn.sohucs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51" y="1300"/>
              <a:ext cx="4664" cy="6637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4151" y="8070"/>
              <a:ext cx="4689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000"/>
                <a:t>《</a:t>
              </a:r>
              <a:r>
                <a:rPr lang="zh-CN" altLang="en-US" sz="2800">
                  <a:latin typeface="仿宋" panose="02010609060101010101" charset="-122"/>
                  <a:ea typeface="仿宋" panose="02010609060101010101" charset="-122"/>
                </a:rPr>
                <a:t>罗密欧与朱丽叶》</a:t>
              </a:r>
              <a:endParaRPr lang="zh-CN" altLang="en-US" sz="2800"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15900" y="864235"/>
            <a:ext cx="11068685" cy="2938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/>
            <a:r>
              <a:rPr lang="zh-CN" altLang="en-US"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积极：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zh-CN" altLang="en-US" sz="3600" b="1"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1）</a:t>
            </a:r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一定程度上冲击了封建秩序，解放了人性；</a:t>
            </a:r>
            <a:endParaRPr lang="zh-CN" altLang="en-US" sz="36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宋体" panose="02010600030101010101" pitchFamily="2" charset="-122"/>
            </a:endParaRPr>
          </a:p>
          <a:p>
            <a:pPr lvl="0"/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）使人们更多的关注人本身与现世世界；</a:t>
            </a:r>
            <a:endParaRPr lang="zh-CN" altLang="en-US" sz="36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宋体" panose="02010600030101010101" pitchFamily="2" charset="-122"/>
            </a:endParaRPr>
          </a:p>
          <a:p>
            <a:pPr lvl="0"/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）促进资本主义经济的发展；</a:t>
            </a:r>
            <a:endParaRPr lang="zh-CN" altLang="en-US" sz="36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宋体" panose="02010600030101010101" pitchFamily="2" charset="-122"/>
            </a:endParaRPr>
          </a:p>
          <a:p>
            <a:pPr lvl="0"/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）推动了新航路的开辟；</a:t>
            </a:r>
            <a:endParaRPr lang="zh-CN" altLang="en-US" sz="36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宋体" panose="02010600030101010101" pitchFamily="2" charset="-122"/>
            </a:endParaRPr>
          </a:p>
          <a:p>
            <a:pPr lvl="0"/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）为宗教改革和启蒙运动奠定了思想基础。</a:t>
            </a:r>
            <a:endParaRPr lang="zh-CN" altLang="en-US" sz="36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6725" y="120650"/>
            <a:ext cx="365125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文艺复兴影响</a:t>
            </a:r>
            <a:endParaRPr lang="zh-CN" altLang="en-US" sz="4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6205" y="3693160"/>
            <a:ext cx="11959590" cy="3498215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lnSpc>
                <a:spcPct val="130000"/>
              </a:lnSpc>
            </a:pPr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消极：</a:t>
            </a:r>
            <a:r>
              <a:rPr lang="zh-CN" altLang="en-US" sz="3600" b="1"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①对人文主义的过分推崇，造成运动后期个人私欲的膨胀和社会的动荡。②仅局限于上流社会和知识阶层。③并不反对教权和王权，没有提出合理的改变现实社会的方案。</a:t>
            </a:r>
            <a:endParaRPr lang="zh-CN" altLang="en-US" sz="3600" b="1">
              <a:latin typeface="仿宋" panose="02010609060101010101" charset="-122"/>
              <a:ea typeface="仿宋" panose="02010609060101010101" charset="-122"/>
              <a:cs typeface="宋体" panose="02010600030101010101" pitchFamily="2" charset="-122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，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19735" y="2378075"/>
            <a:ext cx="11050905" cy="2225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hangingPunct="0"/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lang="en-US" altLang="zh-CN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Arial" panose="020B0604020202020204" pitchFamily="34" charset="0"/>
              </a:rPr>
              <a:t>1</a:t>
            </a:r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Arial" panose="020B0604020202020204" pitchFamily="34" charset="0"/>
              </a:rPr>
              <a:t>）因信称义</a:t>
            </a:r>
            <a:endParaRPr lang="zh-CN" altLang="en-US" sz="2800">
              <a:uFillTx/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eaLnBrk="0" hangingPunct="0"/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Arial" panose="020B0604020202020204" pitchFamily="34" charset="0"/>
              </a:rPr>
              <a:t>（2）简化宗教仪式</a:t>
            </a:r>
            <a:endParaRPr lang="zh-CN" altLang="en-US" sz="2800">
              <a:uFillTx/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eaLnBrk="0" hangingPunct="0"/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（3）信仰的唯一根据是《圣经》，上帝面前人人平等</a:t>
            </a:r>
            <a:endParaRPr lang="zh-CN" altLang="en-US" sz="2800">
              <a:uFillTx/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+mn-ea"/>
            </a:endParaRPr>
          </a:p>
          <a:p>
            <a:pPr eaLnBrk="0" hangingPunct="0"/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Arial" panose="020B0604020202020204" pitchFamily="34" charset="0"/>
              </a:rPr>
              <a:t>（4）建立独立的民族教会和廉俭教会，用民族语言进行宗教活动</a:t>
            </a:r>
            <a:endParaRPr lang="zh-CN" altLang="en-US" sz="2800">
              <a:uFillTx/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eaLnBrk="0" hangingPunct="0"/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Arial" panose="020B0604020202020204" pitchFamily="34" charset="0"/>
              </a:rPr>
              <a:t>（5）否定了教权高于王权（教随国定）</a:t>
            </a:r>
            <a:endParaRPr lang="zh-CN" altLang="en-US" sz="2800">
              <a:uFillTx/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7525" y="5153660"/>
            <a:ext cx="10953115" cy="1772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(1)</a:t>
            </a:r>
            <a:r>
              <a:rPr lang="zh-CN" altLang="en-US" sz="280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进一步解放了人们的思想，传播和发展了人文主义；</a:t>
            </a:r>
            <a:endParaRPr lang="zh-CN" altLang="en-US" sz="280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+mn-ea"/>
            </a:endParaRPr>
          </a:p>
          <a:p>
            <a:pPr lvl="0"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(2)</a:t>
            </a:r>
            <a:r>
              <a:rPr lang="zh-CN" altLang="en-US" sz="280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促进了欧洲资本主义的发展；</a:t>
            </a:r>
            <a:endParaRPr lang="zh-CN" altLang="en-US" sz="280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+mn-ea"/>
            </a:endParaRPr>
          </a:p>
          <a:p>
            <a:pPr lvl="0"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(3)</a:t>
            </a:r>
            <a:r>
              <a:rPr lang="zh-CN" altLang="en-US" sz="280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推动了欧洲民族国家的形成和文化教育事业的发展</a:t>
            </a:r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36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2130" y="785495"/>
            <a:ext cx="9961880" cy="13716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lvl="0" indent="0" algn="l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微软雅黑" panose="020B0503020204020204" pitchFamily="34" charset="-122"/>
              </a:rPr>
              <a:t>(1)导火线:1517年,教皇在德意志出售赎罪券</a:t>
            </a:r>
            <a:endParaRPr lang="zh-CN" altLang="en-US" sz="2800">
              <a:uFillTx/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微软雅黑" panose="020B0503020204020204" pitchFamily="34" charset="-122"/>
            </a:endParaRPr>
          </a:p>
          <a:p>
            <a:pPr marL="0" lvl="0" indent="0" algn="l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微软雅黑" panose="020B0503020204020204" pitchFamily="34" charset="-122"/>
              </a:rPr>
              <a:t>(2)</a:t>
            </a:r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Wingdings" panose="05000000000000000000" pitchFamily="2" charset="2"/>
              </a:rPr>
              <a:t>根本原因：天主教会的统治阻碍了资本主义生产</a:t>
            </a:r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微软雅黑" panose="020B0503020204020204" pitchFamily="34" charset="-122"/>
              </a:rPr>
              <a:t>关系</a:t>
            </a:r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Wingdings" panose="05000000000000000000" pitchFamily="2" charset="2"/>
              </a:rPr>
              <a:t>的发展</a:t>
            </a:r>
            <a:endParaRPr lang="zh-CN" altLang="en-US" sz="28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Wingdings" panose="05000000000000000000" pitchFamily="2" charset="2"/>
            </a:endParaRPr>
          </a:p>
          <a:p>
            <a:pPr marL="0" lvl="0" indent="0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zh-CN" altLang="en-US" sz="28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0715" y="193040"/>
            <a:ext cx="3230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宗教改革背景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2130" y="1634490"/>
            <a:ext cx="3230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宗教改革内容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9735" y="4599305"/>
            <a:ext cx="3230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宗教改革影响</a:t>
            </a:r>
            <a:endParaRPr lang="zh-CN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266065" y="99060"/>
            <a:ext cx="11659870" cy="845185"/>
          </a:xfrm>
          <a:prstGeom prst="rect">
            <a:avLst/>
          </a:prstGeom>
          <a:blipFill rotWithShape="1">
            <a:blip r:embed="rId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4000"/>
              <a:t>对比探究：文艺复兴和宗教改革的异同点</a:t>
            </a:r>
            <a:endParaRPr lang="zh-CN" sz="4000"/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562610" y="1235710"/>
          <a:ext cx="9080500" cy="5337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305"/>
                <a:gridCol w="3547745"/>
                <a:gridCol w="4235450"/>
              </a:tblGrid>
              <a:tr h="68961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  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异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文艺复兴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宗教改革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6896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起源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意大利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德意志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896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领域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9448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群众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基础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896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形式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896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实质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9131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对待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宗教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946910" y="2729230"/>
            <a:ext cx="21564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文学艺术</a:t>
            </a:r>
            <a:endParaRPr lang="zh-CN" altLang="en-US" sz="2800"/>
          </a:p>
        </p:txBody>
      </p:sp>
      <p:sp>
        <p:nvSpPr>
          <p:cNvPr id="13" name="文本框 12"/>
          <p:cNvSpPr txBox="1"/>
          <p:nvPr/>
        </p:nvSpPr>
        <p:spPr>
          <a:xfrm>
            <a:off x="5467985" y="5795010"/>
            <a:ext cx="4175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因信称义，建立民族教会</a:t>
            </a:r>
            <a:endParaRPr lang="zh-CN" altLang="en-US" sz="2800"/>
          </a:p>
        </p:txBody>
      </p:sp>
      <p:sp>
        <p:nvSpPr>
          <p:cNvPr id="14" name="文本框 13"/>
          <p:cNvSpPr txBox="1"/>
          <p:nvPr/>
        </p:nvSpPr>
        <p:spPr>
          <a:xfrm>
            <a:off x="1776095" y="5834380"/>
            <a:ext cx="3894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揭露教会的腐朽、罪恶</a:t>
            </a:r>
            <a:endParaRPr lang="zh-CN" altLang="en-US" sz="2800"/>
          </a:p>
        </p:txBody>
      </p:sp>
      <p:sp>
        <p:nvSpPr>
          <p:cNvPr id="15" name="文本框 14"/>
          <p:cNvSpPr txBox="1"/>
          <p:nvPr/>
        </p:nvSpPr>
        <p:spPr>
          <a:xfrm>
            <a:off x="5467985" y="4962525"/>
            <a:ext cx="4175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思想解放和社会变革运动</a:t>
            </a:r>
            <a:endParaRPr lang="zh-CN" altLang="en-US" sz="2800"/>
          </a:p>
        </p:txBody>
      </p:sp>
      <p:sp>
        <p:nvSpPr>
          <p:cNvPr id="16" name="文本框 15"/>
          <p:cNvSpPr txBox="1"/>
          <p:nvPr/>
        </p:nvSpPr>
        <p:spPr>
          <a:xfrm>
            <a:off x="2487930" y="5009515"/>
            <a:ext cx="2364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思想解放运动</a:t>
            </a:r>
            <a:endParaRPr lang="zh-CN" altLang="en-US" sz="2800"/>
          </a:p>
        </p:txBody>
      </p:sp>
      <p:sp>
        <p:nvSpPr>
          <p:cNvPr id="17" name="文本框 16"/>
          <p:cNvSpPr txBox="1"/>
          <p:nvPr/>
        </p:nvSpPr>
        <p:spPr>
          <a:xfrm>
            <a:off x="5890895" y="4262120"/>
            <a:ext cx="2548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披着宗教外衣</a:t>
            </a:r>
            <a:endParaRPr lang="zh-CN" altLang="en-US" sz="2800"/>
          </a:p>
        </p:txBody>
      </p:sp>
      <p:sp>
        <p:nvSpPr>
          <p:cNvPr id="18" name="文本框 17"/>
          <p:cNvSpPr txBox="1"/>
          <p:nvPr/>
        </p:nvSpPr>
        <p:spPr>
          <a:xfrm>
            <a:off x="2487930" y="4330065"/>
            <a:ext cx="2364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复兴古典文化</a:t>
            </a:r>
            <a:endParaRPr lang="zh-CN" altLang="en-US" sz="2800"/>
          </a:p>
        </p:txBody>
      </p:sp>
      <p:sp>
        <p:nvSpPr>
          <p:cNvPr id="19" name="文本框 18"/>
          <p:cNvSpPr txBox="1"/>
          <p:nvPr/>
        </p:nvSpPr>
        <p:spPr>
          <a:xfrm>
            <a:off x="1946910" y="3491230"/>
            <a:ext cx="3521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C00000"/>
                </a:solidFill>
              </a:rPr>
              <a:t>社会上层、知识分子</a:t>
            </a:r>
            <a:endParaRPr lang="zh-CN" altLang="en-US" sz="2800">
              <a:solidFill>
                <a:srgbClr val="C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82310" y="3495675"/>
            <a:ext cx="2766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C00000"/>
                </a:solidFill>
              </a:rPr>
              <a:t>群众基础广泛</a:t>
            </a:r>
            <a:endParaRPr lang="zh-CN" altLang="en-US" sz="2800">
              <a:solidFill>
                <a:srgbClr val="C0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67985" y="2692400"/>
            <a:ext cx="1297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宗教</a:t>
            </a:r>
            <a:endParaRPr lang="zh-CN" altLang="en-US" sz="2800"/>
          </a:p>
        </p:txBody>
      </p:sp>
      <p:graphicFrame>
        <p:nvGraphicFramePr>
          <p:cNvPr id="22" name="表格 21"/>
          <p:cNvGraphicFramePr/>
          <p:nvPr/>
        </p:nvGraphicFramePr>
        <p:xfrm>
          <a:off x="9661525" y="1235710"/>
          <a:ext cx="2454275" cy="5338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275"/>
              </a:tblGrid>
              <a:tr h="67691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同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4661535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  <a:p>
                      <a:pPr>
                        <a:buNone/>
                      </a:pPr>
                      <a:endParaRPr lang="zh-CN" altLang="en-US" sz="2800"/>
                    </a:p>
                    <a:p>
                      <a:pPr>
                        <a:buNone/>
                      </a:pPr>
                      <a:endParaRPr lang="zh-CN" altLang="en-US" sz="2800"/>
                    </a:p>
                    <a:p>
                      <a:pPr>
                        <a:buNone/>
                      </a:pPr>
                      <a:r>
                        <a:rPr lang="zh-CN" altLang="en-US" sz="2800"/>
                        <a:t>批判教会</a:t>
                      </a:r>
                      <a:endParaRPr lang="zh-CN" altLang="en-US" sz="2800"/>
                    </a:p>
                    <a:p>
                      <a:pPr>
                        <a:buNone/>
                      </a:pPr>
                      <a:r>
                        <a:rPr lang="zh-CN" altLang="en-US" sz="2800"/>
                        <a:t>促进思想解放</a:t>
                      </a:r>
                      <a:endParaRPr lang="zh-CN" altLang="en-US" sz="2800"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19" grpId="0"/>
      <p:bldP spid="20" grpId="0"/>
      <p:bldP spid="18" grpId="0"/>
      <p:bldP spid="17" grpId="0"/>
      <p:bldP spid="16" grpId="0"/>
      <p:bldP spid="15" grpId="0"/>
      <p:bldP spid="1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3252" name="表格 7273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72745" y="1577975"/>
          <a:ext cx="10380345" cy="2941320"/>
        </p:xfrm>
        <a:graphic>
          <a:graphicData uri="http://schemas.openxmlformats.org/drawingml/2006/table">
            <a:tbl>
              <a:tblPr/>
              <a:tblGrid>
                <a:gridCol w="1560830"/>
                <a:gridCol w="3531235"/>
                <a:gridCol w="5288280"/>
              </a:tblGrid>
              <a:tr h="547370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 b="0">
                          <a:latin typeface="仿宋" panose="02010609060101010101" charset="-122"/>
                          <a:ea typeface="仿宋" panose="02010609060101010101" charset="-122"/>
                        </a:rPr>
                        <a:t>人物</a:t>
                      </a:r>
                      <a:endParaRPr lang="zh-CN" altLang="zh-CN" sz="28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成就</a:t>
                      </a: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备注</a:t>
                      </a: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551180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哥白尼</a:t>
                      </a:r>
                      <a:endParaRPr lang="zh-CN" altLang="zh-CN" sz="28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提出“日心说”</a:t>
                      </a: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l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成就：建立起一种新的宇宙观</a:t>
                      </a: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1203325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牛顿</a:t>
                      </a:r>
                      <a:endParaRPr lang="zh-CN" altLang="zh-CN" sz="28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万有引力定律</a:t>
                      </a:r>
                      <a:endParaRPr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成就：确立较为完整的力学体系，为近代物理学的发展奠定基础。</a:t>
                      </a: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639445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其他</a:t>
                      </a: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>
                      <a:noFill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>
                      <a:noFill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3278" name="文本框 12"/>
          <p:cNvSpPr/>
          <p:nvPr>
            <p:custDataLst>
              <p:tags r:id="rId2"/>
            </p:custDataLst>
          </p:nvPr>
        </p:nvSpPr>
        <p:spPr>
          <a:xfrm>
            <a:off x="166370" y="5687060"/>
            <a:ext cx="12056110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r>
              <a:rPr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）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将实验和观察引入科学研究，开创了以实验事实为根据的近代科学</a:t>
            </a:r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53279" name="文本框 12"/>
          <p:cNvSpPr/>
          <p:nvPr>
            <p:custDataLst>
              <p:tags r:id="rId3"/>
            </p:custDataLst>
          </p:nvPr>
        </p:nvSpPr>
        <p:spPr>
          <a:xfrm>
            <a:off x="166370" y="5165090"/>
            <a:ext cx="9289415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9144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）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形成重视经验和事实的理性化思维方式</a:t>
            </a:r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50770" y="3803015"/>
            <a:ext cx="7973695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0" indent="127000" algn="ctr" defTabSz="912495" eaLnBrk="1" hangingPunct="1">
              <a:lnSpc>
                <a:spcPct val="125000"/>
              </a:lnSpc>
            </a:pP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在光学、热学、电磁学、解剖学等领域进步巨大</a:t>
            </a:r>
            <a:endParaRPr lang="zh-CN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12"/>
          <p:cNvSpPr/>
          <p:nvPr>
            <p:custDataLst>
              <p:tags r:id="rId4"/>
            </p:custDataLst>
          </p:nvPr>
        </p:nvSpPr>
        <p:spPr>
          <a:xfrm>
            <a:off x="166370" y="6209030"/>
            <a:ext cx="9289415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9144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3</a:t>
            </a:r>
            <a:r>
              <a:rPr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）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促进了思想解放和社会进步</a:t>
            </a:r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2745" y="276860"/>
            <a:ext cx="11107420" cy="117030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 anchor="t">
            <a:spAutoFit/>
          </a:bodyPr>
          <a:p>
            <a:pPr marL="0" lvl="0" indent="0" algn="just" defTabSz="9144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4000" spc="15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1.</a:t>
            </a:r>
            <a:r>
              <a:rPr lang="zh-CN" altLang="en-US" sz="4000" spc="15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科学革命背景：</a:t>
            </a:r>
            <a:r>
              <a:rPr lang="zh-CN" altLang="en-US" sz="2800" spc="15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文艺复兴和宗教改革的深入发展，人们对自然界的认识产生革命性变化</a:t>
            </a:r>
            <a:endParaRPr lang="zh-CN" altLang="en-US" sz="2800" spc="15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1335" y="4519295"/>
            <a:ext cx="370840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spc="15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3.科</a:t>
            </a:r>
            <a:r>
              <a:rPr lang="zh-CN" altLang="en-US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学革命成就</a:t>
            </a:r>
            <a:endParaRPr lang="zh-CN" altLang="en-US" sz="4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 fill="hold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 fill="hold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8" grpId="0" bldLvl="0" animBg="1"/>
      <p:bldP spid="53279" grpId="0" bldLvl="0" animBg="1"/>
      <p:bldP spid="6" grpId="0" bldLvl="0" animBg="1"/>
      <p:bldP spid="2" grpId="0"/>
    </p:bldLst>
  </p:timing>
</p:sld>
</file>

<file path=ppt/tags/tag1.xml><?xml version="1.0" encoding="utf-8"?>
<p:tagLst xmlns:p="http://schemas.openxmlformats.org/presentationml/2006/main">
  <p:tag name="AS_UNIQUEID" val="1516"/>
</p:tagLst>
</file>

<file path=ppt/tags/tag10.xml><?xml version="1.0" encoding="utf-8"?>
<p:tagLst xmlns:p="http://schemas.openxmlformats.org/presentationml/2006/main">
  <p:tag name="AS_UNIQUEID" val="1525"/>
</p:tagLst>
</file>

<file path=ppt/tags/tag11.xml><?xml version="1.0" encoding="utf-8"?>
<p:tagLst xmlns:p="http://schemas.openxmlformats.org/presentationml/2006/main">
  <p:tag name="AS_UNIQUEID" val="1526"/>
</p:tagLst>
</file>

<file path=ppt/tags/tag12.xml><?xml version="1.0" encoding="utf-8"?>
<p:tagLst xmlns:p="http://schemas.openxmlformats.org/presentationml/2006/main">
  <p:tag name="AS_UNIQUEID" val="1527"/>
</p:tagLst>
</file>

<file path=ppt/tags/tag13.xml><?xml version="1.0" encoding="utf-8"?>
<p:tagLst xmlns:p="http://schemas.openxmlformats.org/presentationml/2006/main">
  <p:tag name="AS_UNIQUEID" val="1528"/>
</p:tagLst>
</file>

<file path=ppt/tags/tag14.xml><?xml version="1.0" encoding="utf-8"?>
<p:tagLst xmlns:p="http://schemas.openxmlformats.org/presentationml/2006/main">
  <p:tag name="AS_UNIQUEID" val="1529"/>
</p:tagLst>
</file>

<file path=ppt/tags/tag15.xml><?xml version="1.0" encoding="utf-8"?>
<p:tagLst xmlns:p="http://schemas.openxmlformats.org/presentationml/2006/main">
  <p:tag name="AS_UNIQUEID" val="1530"/>
</p:tagLst>
</file>

<file path=ppt/tags/tag16.xml><?xml version="1.0" encoding="utf-8"?>
<p:tagLst xmlns:p="http://schemas.openxmlformats.org/presentationml/2006/main">
  <p:tag name="AS_UNIQUEID" val="1531"/>
</p:tagLst>
</file>

<file path=ppt/tags/tag17.xml><?xml version="1.0" encoding="utf-8"?>
<p:tagLst xmlns:p="http://schemas.openxmlformats.org/presentationml/2006/main">
  <p:tag name="AS_UNIQUEID" val="1532"/>
</p:tagLst>
</file>

<file path=ppt/tags/tag18.xml><?xml version="1.0" encoding="utf-8"?>
<p:tagLst xmlns:p="http://schemas.openxmlformats.org/presentationml/2006/main">
  <p:tag name="AS_UNIQUEID" val="1533"/>
</p:tagLst>
</file>

<file path=ppt/tags/tag19.xml><?xml version="1.0" encoding="utf-8"?>
<p:tagLst xmlns:p="http://schemas.openxmlformats.org/presentationml/2006/main">
  <p:tag name="AS_UNIQUEID" val="1534"/>
</p:tagLst>
</file>

<file path=ppt/tags/tag2.xml><?xml version="1.0" encoding="utf-8"?>
<p:tagLst xmlns:p="http://schemas.openxmlformats.org/presentationml/2006/main">
  <p:tag name="AS_UNIQUEID" val="1517"/>
</p:tagLst>
</file>

<file path=ppt/tags/tag20.xml><?xml version="1.0" encoding="utf-8"?>
<p:tagLst xmlns:p="http://schemas.openxmlformats.org/presentationml/2006/main">
  <p:tag name="AS_UNIQUEID" val="1535"/>
</p:tagLst>
</file>

<file path=ppt/tags/tag21.xml><?xml version="1.0" encoding="utf-8"?>
<p:tagLst xmlns:p="http://schemas.openxmlformats.org/presentationml/2006/main">
  <p:tag name="AS_UNIQUEID" val="1536"/>
</p:tagLst>
</file>

<file path=ppt/tags/tag22.xml><?xml version="1.0" encoding="utf-8"?>
<p:tagLst xmlns:p="http://schemas.openxmlformats.org/presentationml/2006/main">
  <p:tag name="AS_UNIQUEID" val="1537"/>
</p:tagLst>
</file>

<file path=ppt/tags/tag23.xml><?xml version="1.0" encoding="utf-8"?>
<p:tagLst xmlns:p="http://schemas.openxmlformats.org/presentationml/2006/main">
  <p:tag name="AS_UNIQUEID" val="1538"/>
</p:tagLst>
</file>

<file path=ppt/tags/tag24.xml><?xml version="1.0" encoding="utf-8"?>
<p:tagLst xmlns:p="http://schemas.openxmlformats.org/presentationml/2006/main">
  <p:tag name="AS_UNIQUEID" val="1539"/>
</p:tagLst>
</file>

<file path=ppt/tags/tag25.xml><?xml version="1.0" encoding="utf-8"?>
<p:tagLst xmlns:p="http://schemas.openxmlformats.org/presentationml/2006/main">
  <p:tag name="AS_UNIQUEID" val="1540"/>
</p:tagLst>
</file>

<file path=ppt/tags/tag26.xml><?xml version="1.0" encoding="utf-8"?>
<p:tagLst xmlns:p="http://schemas.openxmlformats.org/presentationml/2006/main">
  <p:tag name="AS_UNIQUEID" val="1541"/>
</p:tagLst>
</file>

<file path=ppt/tags/tag27.xml><?xml version="1.0" encoding="utf-8"?>
<p:tagLst xmlns:p="http://schemas.openxmlformats.org/presentationml/2006/main">
  <p:tag name="AS_UNIQUEID" val="1542"/>
</p:tagLst>
</file>

<file path=ppt/tags/tag28.xml><?xml version="1.0" encoding="utf-8"?>
<p:tagLst xmlns:p="http://schemas.openxmlformats.org/presentationml/2006/main">
  <p:tag name="AS_UNIQUEID" val="1543"/>
</p:tagLst>
</file>

<file path=ppt/tags/tag29.xml><?xml version="1.0" encoding="utf-8"?>
<p:tagLst xmlns:p="http://schemas.openxmlformats.org/presentationml/2006/main">
  <p:tag name="AS_UNIQUEID" val="1544"/>
</p:tagLst>
</file>

<file path=ppt/tags/tag3.xml><?xml version="1.0" encoding="utf-8"?>
<p:tagLst xmlns:p="http://schemas.openxmlformats.org/presentationml/2006/main">
  <p:tag name="AS_UNIQUEID" val="1518"/>
</p:tagLst>
</file>

<file path=ppt/tags/tag30.xml><?xml version="1.0" encoding="utf-8"?>
<p:tagLst xmlns:p="http://schemas.openxmlformats.org/presentationml/2006/main">
  <p:tag name="AS_UNIQUEID" val="1545"/>
</p:tagLst>
</file>

<file path=ppt/tags/tag31.xml><?xml version="1.0" encoding="utf-8"?>
<p:tagLst xmlns:p="http://schemas.openxmlformats.org/presentationml/2006/main">
  <p:tag name="AS_UNIQUEID" val="1546"/>
</p:tagLst>
</file>

<file path=ppt/tags/tag32.xml><?xml version="1.0" encoding="utf-8"?>
<p:tagLst xmlns:p="http://schemas.openxmlformats.org/presentationml/2006/main">
  <p:tag name="AS_UNIQUEID" val="1547"/>
</p:tagLst>
</file>

<file path=ppt/tags/tag33.xml><?xml version="1.0" encoding="utf-8"?>
<p:tagLst xmlns:p="http://schemas.openxmlformats.org/presentationml/2006/main">
  <p:tag name="AS_UNIQUEID" val="1548"/>
</p:tagLst>
</file>

<file path=ppt/tags/tag34.xml><?xml version="1.0" encoding="utf-8"?>
<p:tagLst xmlns:p="http://schemas.openxmlformats.org/presentationml/2006/main">
  <p:tag name="AS_UNIQUEID" val="1549"/>
</p:tagLst>
</file>

<file path=ppt/tags/tag35.xml><?xml version="1.0" encoding="utf-8"?>
<p:tagLst xmlns:p="http://schemas.openxmlformats.org/presentationml/2006/main">
  <p:tag name="AS_UNIQUEID" val="1550"/>
</p:tagLst>
</file>

<file path=ppt/tags/tag36.xml><?xml version="1.0" encoding="utf-8"?>
<p:tagLst xmlns:p="http://schemas.openxmlformats.org/presentationml/2006/main">
  <p:tag name="AS_UNIQUEID" val="1551"/>
</p:tagLst>
</file>

<file path=ppt/tags/tag37.xml><?xml version="1.0" encoding="utf-8"?>
<p:tagLst xmlns:p="http://schemas.openxmlformats.org/presentationml/2006/main">
  <p:tag name="AS_UNIQUEID" val="1552"/>
</p:tagLst>
</file>

<file path=ppt/tags/tag38.xml><?xml version="1.0" encoding="utf-8"?>
<p:tagLst xmlns:p="http://schemas.openxmlformats.org/presentationml/2006/main">
  <p:tag name="AS_UNIQUEID" val="1553"/>
</p:tagLst>
</file>

<file path=ppt/tags/tag39.xml><?xml version="1.0" encoding="utf-8"?>
<p:tagLst xmlns:p="http://schemas.openxmlformats.org/presentationml/2006/main">
  <p:tag name="AS_UNIQUEID" val="1559"/>
</p:tagLst>
</file>

<file path=ppt/tags/tag4.xml><?xml version="1.0" encoding="utf-8"?>
<p:tagLst xmlns:p="http://schemas.openxmlformats.org/presentationml/2006/main">
  <p:tag name="AS_UNIQUEID" val="1519"/>
</p:tagLst>
</file>

<file path=ppt/tags/tag40.xml><?xml version="1.0" encoding="utf-8"?>
<p:tagLst xmlns:p="http://schemas.openxmlformats.org/presentationml/2006/main">
  <p:tag name="KSO_WM_SPECIAL_SOURCE" val="bdnull"/>
</p:tagLst>
</file>

<file path=ppt/tags/tag41.xml><?xml version="1.0" encoding="utf-8"?>
<p:tagLst xmlns:p="http://schemas.openxmlformats.org/presentationml/2006/main">
  <p:tag name="KSO_WM_SPECIAL_SOURCE" val="bdnull"/>
</p:tagLst>
</file>

<file path=ppt/tags/tag42.xml><?xml version="1.0" encoding="utf-8"?>
<p:tagLst xmlns:p="http://schemas.openxmlformats.org/presentationml/2006/main">
  <p:tag name="KSO_WM_UNIT_TABLE_BEAUTIFY" val="smartTable{bdce45a4-c69c-4341-b537-4843630278b3}"/>
  <p:tag name="TABLE_ENDDRAG_ORIGIN_RECT" val="461*255"/>
  <p:tag name="TABLE_ENDDRAG_RECT" val="14*237*461*255"/>
</p:tagLst>
</file>

<file path=ppt/tags/tag43.xml><?xml version="1.0" encoding="utf-8"?>
<p:tagLst xmlns:p="http://schemas.openxmlformats.org/presentationml/2006/main">
  <p:tag name="AS_UNIQUEID" val="1571"/>
  <p:tag name="KSO_WM_FULL_TEXT_BEAUTIFY_COPY_ID" val="3584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UNIT_TABLE_BEAUTIFY" val="smartTable{de61f555-aeea-45c8-97cf-33746875f3bc}"/>
  <p:tag name="TABLE_ENDDRAG_ORIGIN_RECT" val="200*420"/>
  <p:tag name="TABLE_ENDDRAG_RECT" val="759*97*200*420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9.xml><?xml version="1.0" encoding="utf-8"?>
<p:tagLst xmlns:p="http://schemas.openxmlformats.org/presentationml/2006/main">
  <p:tag name="AS_UNIQUEID" val="2222"/>
  <p:tag name="KSO_WM_UNIT_TABLE_BEAUTIFY" val="smartTable{ae3a96a8-6daa-4d9b-83b4-328a5526e5fc}"/>
  <p:tag name="TABLE_ENDDRAG_ORIGIN_RECT" val="796*373"/>
  <p:tag name="TABLE_ENDDRAG_RECT" val="83*78*796*373"/>
</p:tagLst>
</file>

<file path=ppt/tags/tag5.xml><?xml version="1.0" encoding="utf-8"?>
<p:tagLst xmlns:p="http://schemas.openxmlformats.org/presentationml/2006/main">
  <p:tag name="AS_UNIQUEID" val="1520"/>
</p:tagLst>
</file>

<file path=ppt/tags/tag50.xml><?xml version="1.0" encoding="utf-8"?>
<p:tagLst xmlns:p="http://schemas.openxmlformats.org/presentationml/2006/main">
  <p:tag name="AS_UNIQUEID" val="1719"/>
  <p:tag name="KSO_WM_FULL_TEXT_BEAUTIFY_COPY_ID" val="72737"/>
</p:tagLst>
</file>

<file path=ppt/tags/tag51.xml><?xml version="1.0" encoding="utf-8"?>
<p:tagLst xmlns:p="http://schemas.openxmlformats.org/presentationml/2006/main">
  <p:tag name="AS_UNIQUEID" val="1720"/>
  <p:tag name="KSO_WM_FULL_TEXT_BEAUTIFY_COPY_ID" val="72738"/>
</p:tagLst>
</file>

<file path=ppt/tags/tag52.xml><?xml version="1.0" encoding="utf-8"?>
<p:tagLst xmlns:p="http://schemas.openxmlformats.org/presentationml/2006/main">
  <p:tag name="AS_UNIQUEID" val="1720"/>
  <p:tag name="KSO_WM_FULL_TEXT_BEAUTIFY_COPY_ID" val="72738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AS_UNIQUEID" val="2246"/>
  <p:tag name="KSO_WM_UNIT_TABLE_BEAUTIFY" val="smartTable{ee52aea3-e26d-403d-9aba-9704690d6bfb}"/>
  <p:tag name="TABLE_ENDDRAG_ORIGIN_RECT" val="104*407"/>
  <p:tag name="TABLE_ENDDRAG_RECT" val="65*85*104*407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SPECIAL_SOURCE" val="bdnull"/>
</p:tagLst>
</file>

<file path=ppt/tags/tag58.xml><?xml version="1.0" encoding="utf-8"?>
<p:tagLst xmlns:p="http://schemas.openxmlformats.org/presentationml/2006/main">
  <p:tag name="REFSHAPE" val="682645412"/>
  <p:tag name="KSO_WM_UNIT_PLACING_PICTURE_USER_VIEWPORT" val="{&quot;height&quot;:6636,&quot;width&quot;:8760}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3709"/>
</p:tagLst>
</file>

<file path=ppt/tags/tag6.xml><?xml version="1.0" encoding="utf-8"?>
<p:tagLst xmlns:p="http://schemas.openxmlformats.org/presentationml/2006/main">
  <p:tag name="AS_UNIQUEID" val="1521"/>
</p:tagLst>
</file>

<file path=ppt/tags/tag7.xml><?xml version="1.0" encoding="utf-8"?>
<p:tagLst xmlns:p="http://schemas.openxmlformats.org/presentationml/2006/main">
  <p:tag name="AS_UNIQUEID" val="1522"/>
</p:tagLst>
</file>

<file path=ppt/tags/tag8.xml><?xml version="1.0" encoding="utf-8"?>
<p:tagLst xmlns:p="http://schemas.openxmlformats.org/presentationml/2006/main">
  <p:tag name="AS_UNIQUEID" val="1523"/>
</p:tagLst>
</file>

<file path=ppt/tags/tag9.xml><?xml version="1.0" encoding="utf-8"?>
<p:tagLst xmlns:p="http://schemas.openxmlformats.org/presentationml/2006/main">
  <p:tag name="AS_UNIQUEID" val="152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4968</Words>
  <PresentationFormat>自定义</PresentationFormat>
  <Paragraphs>642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8" baseType="lpstr">
      <vt:lpstr>Arial</vt:lpstr>
      <vt:lpstr>宋体</vt:lpstr>
      <vt:lpstr>Wingdings</vt:lpstr>
      <vt:lpstr>黑体</vt:lpstr>
      <vt:lpstr>微软雅黑</vt:lpstr>
      <vt:lpstr>仿宋</vt:lpstr>
      <vt:lpstr>楷体</vt:lpstr>
      <vt:lpstr>方正粗黑宋简体</vt:lpstr>
      <vt:lpstr>华文中宋</vt:lpstr>
      <vt:lpstr>方正小标宋_GBK</vt:lpstr>
      <vt:lpstr>STXinwei</vt:lpstr>
      <vt:lpstr>金桥简老宋</vt:lpstr>
      <vt:lpstr>Times New Roman</vt:lpstr>
      <vt:lpstr>等线</vt:lpstr>
      <vt:lpstr>方正书宋_GBK</vt:lpstr>
      <vt:lpstr>NEU-BZ-S92</vt:lpstr>
      <vt:lpstr>Calibri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总结       影响政体的因素包括资本主义生产力发展水平、资产阶级成熟的程度、该国阶级力量的对比、地理条件、历史传统、民族特点和国际环境等。 </vt:lpstr>
      <vt:lpstr>1.文艺复兴后,高耸入云、冷峻阴沉的哥特式建筑不再流行,建筑师们热衷于重现古希腊的柱式以及古罗马的穹顶拱券,从而营造出欢快充实的空间感受。这表明当时	(　) A.几何学发展彻底改变了设计理念 B.建筑的宗教功能和意义被弱化 C.市民阶层追求世俗化的生活体验 D.哥特式建筑完全退出历史舞台</vt:lpstr>
      <vt:lpstr>PowerPoint 演示文稿</vt:lpstr>
      <vt:lpstr> 3. 德国作曲家巴赫(1685—1750)被誉为“欧洲音乐之父”,其作品以高度的逻辑性,结构的严密性来反映数理平衡及宇宙和谐,并将宗教与世俗气息渗透其中,其中《谐和音律曲集》是钢琴律制十二平均律的完美体现。巴赫的音乐反映了当时欧洲	(　　) A.民主革命思潮出现 B.人文主义逐渐复兴 C.理性主义逐渐兴起 D.宗教改革运动兴起</vt:lpstr>
      <vt:lpstr>4.1789年,美国设立国务卿一职。根据美国宪法规定:一、国务卿是政府排名第一的部长,即首席部长。二、执掌国玺,总统辞职要向国务卿提交辞呈。三、一些联邦事务公告文件由总统和国务卿联署。这一职务体现的宪法原则是(　　) A.共和制　　　　　　	 B.联邦制 C.人民主权		 D.权力制衡</vt:lpstr>
      <vt:lpstr>材料一　英国素有地方自治的传统。早在诺曼征服之后,英国国王便通过颁发特许状的形式赋予城市以自治权,这种传统在17世纪又被英国移民带到了北美。新英格兰地区的地方自治制度尤其发达,各个乡镇任命自己的行政官员,规定自己的税则,征收并分配自己的税款。自美国独立后至南北战争前,地方自治制度得到了较为充分的实行。南北战争以后,州政府开始加强对市镇的控制,对地方管理的许多细节进行了规定,甚至废除某些地区的自治制度。这遭到了各地居民的反对,他们以宪法为依据,开展了“家乡自治”运动。——摘编自苏鹏飞《从伯克利市宪章看美国地方自治制度》 材料二　美国州以下的地方政府奉行“行政至上”原则,各级组织之间无隶属关系。美国最有特色的地方政府形式是市政府,实行城市经理制。在这种体制中,政治和行政职能分离,市议会属于政治职能,主管立法与评聘城市经理;城市经理属于行政范畴,对议会负责。这有悖于民主程序,但能保证城市经理的质量,提高行政效率。美国地方自治中,最有代表性的是乡镇自治。早期美国的乡镇大多实行直接民主,乡镇居民大会为乡镇的最高决策机关,一些重大问题都要在会议上交给全体公民进行讨论并最终决定。20世纪50年代以来,一些乡镇也开始采用代议制民主,选举代表组成乡镇代表大会。乡镇自治是美国民主的策源地和民主体制的基石,但乡镇的自治权要得到法律许可并受到来自联邦和州的制约。——摘编自朱汉国主编《新版课程标准解析与 教学指导·高中历史》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2020-02-07T11:29:00Z</dcterms:created>
  <dcterms:modified xsi:type="dcterms:W3CDTF">2022-04-13T11:20:32Z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