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434" r:id="rId3"/>
    <p:sldId id="533" r:id="rId4"/>
    <p:sldId id="724" r:id="rId5"/>
    <p:sldId id="1185" r:id="rId6"/>
    <p:sldId id="1186" r:id="rId7"/>
    <p:sldId id="1118" r:id="rId8"/>
    <p:sldId id="1184" r:id="rId9"/>
    <p:sldId id="918" r:id="rId10"/>
    <p:sldId id="1214" r:id="rId11"/>
    <p:sldId id="1217" r:id="rId12"/>
    <p:sldId id="1218" r:id="rId13"/>
    <p:sldId id="1219" r:id="rId14"/>
    <p:sldId id="1216" r:id="rId15"/>
    <p:sldId id="1221" r:id="rId17"/>
    <p:sldId id="1220" r:id="rId18"/>
    <p:sldId id="1224" r:id="rId19"/>
    <p:sldId id="1274" r:id="rId20"/>
    <p:sldId id="1226" r:id="rId21"/>
    <p:sldId id="1227" r:id="rId22"/>
    <p:sldId id="1222" r:id="rId23"/>
    <p:sldId id="1243" r:id="rId24"/>
    <p:sldId id="1212" r:id="rId25"/>
    <p:sldId id="1245" r:id="rId26"/>
    <p:sldId id="1244" r:id="rId27"/>
    <p:sldId id="1246" r:id="rId28"/>
    <p:sldId id="1247" r:id="rId29"/>
    <p:sldId id="1249" r:id="rId30"/>
    <p:sldId id="1248" r:id="rId31"/>
    <p:sldId id="1282" r:id="rId32"/>
    <p:sldId id="1276" r:id="rId33"/>
    <p:sldId id="1277" r:id="rId34"/>
    <p:sldId id="1278" r:id="rId35"/>
    <p:sldId id="1279" r:id="rId36"/>
    <p:sldId id="1251" r:id="rId37"/>
    <p:sldId id="1281" r:id="rId38"/>
    <p:sldId id="1250" r:id="rId39"/>
    <p:sldId id="1253" r:id="rId40"/>
    <p:sldId id="1254" r:id="rId41"/>
    <p:sldId id="1252" r:id="rId42"/>
    <p:sldId id="1255" r:id="rId43"/>
    <p:sldId id="1286" r:id="rId44"/>
    <p:sldId id="1261" r:id="rId45"/>
    <p:sldId id="1259" r:id="rId46"/>
    <p:sldId id="1305" r:id="rId47"/>
    <p:sldId id="1306" r:id="rId48"/>
    <p:sldId id="1257" r:id="rId49"/>
    <p:sldId id="1287" r:id="rId50"/>
    <p:sldId id="1283" r:id="rId51"/>
    <p:sldId id="1269" r:id="rId5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pc" initials="a" lastIdx="1" clrIdx="0"/>
  <p:cmAuthor id="2" name="作者" initials="A" lastIdx="0" clrIdx="1"/>
  <p:cmAuthor id="3" name="Administrator" initials="A" lastIdx="1" clrIdx="0"/>
  <p:cmAuthor id="0" name="iwenping"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4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7"/>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indent="0" algn="r"/>
            <a:fld id="{9A0DB2DC-4C9A-4742-B13C-FB6460FD3503}" type="slidenum">
              <a:rPr lang="en-US" altLang="zh-CN" sz="1200" dirty="0">
                <a:solidFill>
                  <a:srgbClr val="000000"/>
                </a:solidFill>
                <a:latin typeface="Arial" panose="020B0604020202020204" pitchFamily="34" charset="0"/>
                <a:ea typeface="SimSun" panose="02010600030101010101" pitchFamily="2" charset="-122"/>
              </a:rPr>
            </a:fld>
            <a:endParaRPr lang="en-US" altLang="zh-CN" sz="1200" dirty="0">
              <a:solidFill>
                <a:srgbClr val="000000"/>
              </a:solidFill>
              <a:latin typeface="Arial" panose="020B0604020202020204" pitchFamily="34" charset="0"/>
              <a:ea typeface="SimSun" panose="02010600030101010101" pitchFamily="2" charset="-122"/>
            </a:endParaRPr>
          </a:p>
        </p:txBody>
      </p:sp>
      <p:sp>
        <p:nvSpPr>
          <p:cNvPr id="23554" name="Rectangle 2"/>
          <p:cNvSpPr>
            <a:spLocks noRot="1" noTextEdit="1"/>
          </p:cNvSpPr>
          <p:nvPr>
            <p:ph type="sldImg"/>
          </p:nvPr>
        </p:nvSpPr>
        <p:spPr>
          <a:ln>
            <a:solidFill>
              <a:srgbClr val="000000"/>
            </a:solidFill>
            <a:miter/>
          </a:ln>
        </p:spPr>
      </p:sp>
      <p:sp>
        <p:nvSpPr>
          <p:cNvPr id="116739" name="Rectangle 3"/>
          <p:cNvSpPr>
            <a:spLocks noGrp="1" noChangeArrowheads="1"/>
          </p:cNvSpPr>
          <p:nvPr>
            <p:ph type="body" idx="1"/>
          </p:nvPr>
        </p:nvSpPr>
        <p:spPr/>
        <p:txBody>
          <a:bodyPr lIns="91440" tIns="45720" rIns="91440" bIns="45720" rtlCol="0"/>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smtClean="0">
                <a:ln>
                  <a:noFill/>
                </a:ln>
                <a:solidFill>
                  <a:srgbClr val="000099"/>
                </a:solidFill>
                <a:effectLst/>
                <a:uLnTx/>
                <a:uFillTx/>
                <a:latin typeface="+mn-lt"/>
                <a:ea typeface="+mn-ea"/>
                <a:cs typeface="+mn-cs"/>
              </a:rPr>
              <a:t>割地：中国领土主权被破坏；赔款：加重了人民的负担；</a:t>
            </a:r>
            <a:endParaRPr kumimoji="0" lang="zh-CN" altLang="en-US" sz="1200" b="1" i="0" u="none" strike="noStrike" kern="1200" cap="none" spc="0" normalizeH="0" baseline="0" noProof="0" smtClean="0">
              <a:ln>
                <a:noFill/>
              </a:ln>
              <a:solidFill>
                <a:srgbClr val="000099"/>
              </a:solidFill>
              <a:effectLst/>
              <a:uLnTx/>
              <a:uFillTx/>
              <a:latin typeface="+mn-lt"/>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smtClean="0">
                <a:ln>
                  <a:noFill/>
                </a:ln>
                <a:solidFill>
                  <a:srgbClr val="000099"/>
                </a:solidFill>
                <a:effectLst/>
                <a:uLnTx/>
                <a:uFillTx/>
                <a:latin typeface="+mn-lt"/>
                <a:ea typeface="+mn-ea"/>
                <a:cs typeface="+mn-cs"/>
              </a:rPr>
              <a:t>通商：损害了中国的贸易主权；协定关税：中国开始丧失关税自主权，</a:t>
            </a:r>
            <a:r>
              <a:rPr kumimoji="0" lang="zh-CN" altLang="en-US" sz="12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mn-lt"/>
                <a:ea typeface="+mn-ea"/>
                <a:cs typeface="+mn-cs"/>
              </a:rPr>
              <a:t>最能体现英国发动鸦片战争的本质？</a:t>
            </a:r>
            <a:endParaRPr kumimoji="0" lang="zh-CN" altLang="en-US" sz="1200" b="0" i="0" u="none" strike="noStrike" kern="1200" cap="none" spc="0" normalizeH="0" baseline="0" noProof="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defRPr/>
            </a:pPr>
            <a:endParaRPr kumimoji="0" lang="zh-CN" altLang="en-US" sz="1200" b="1" i="0" u="none" strike="noStrike" kern="1200" cap="none" spc="0" normalizeH="0" baseline="0" noProof="0" smtClean="0">
              <a:ln>
                <a:noFill/>
              </a:ln>
              <a:solidFill>
                <a:srgbClr val="000099"/>
              </a:solidFill>
              <a:effectLst/>
              <a:uLnTx/>
              <a:uFillTx/>
              <a:latin typeface="+mn-lt"/>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defRPr/>
            </a:pPr>
            <a:endParaRPr kumimoji="0" lang="zh-CN" altLang="en-US" sz="1200" b="1" i="0" u="none" strike="noStrike" kern="1200" cap="none" spc="0" normalizeH="0" baseline="0" noProof="0" smtClean="0">
              <a:ln>
                <a:noFill/>
              </a:ln>
              <a:solidFill>
                <a:srgbClr val="000099"/>
              </a:solidFill>
              <a:effectLst/>
              <a:uLnTx/>
              <a:uFillTx/>
              <a:latin typeface="+mn-lt"/>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defRPr/>
            </a:pPr>
            <a:endParaRPr kumimoji="0" lang="zh-CN" altLang="en-US" sz="1200" b="1" i="0" u="none" strike="noStrike" kern="1200" cap="none" spc="0" normalizeH="0" baseline="0" noProof="0" smtClean="0">
              <a:ln>
                <a:noFill/>
              </a:ln>
              <a:solidFill>
                <a:srgbClr val="000099"/>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1A6AF8-DF6A-4284-8B45-2125A28930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4C03F65-9449-4D0E-A792-36E54CF90C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290714-C144-4BC7-AABF-8B31EDBFD34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4C03F65-9449-4D0E-A792-36E54CF90C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290714-C144-4BC7-AABF-8B31EDBFD34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4C03F65-9449-4D0E-A792-36E54CF90C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290714-C144-4BC7-AABF-8B31EDBFD34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3" name="内容占位符 2"/>
          <p:cNvSpPr>
            <a:spLocks noGrp="1"/>
          </p:cNvSpPr>
          <p:nvPr>
            <p:ph idx="1"/>
          </p:nvPr>
        </p:nvSpPr>
        <p:spPr>
          <a:xfrm>
            <a:off x="380255" y="945212"/>
            <a:ext cx="11431488" cy="480131"/>
          </a:xfrm>
          <a:prstGeom prst="rect">
            <a:avLst/>
          </a:prstGeom>
        </p:spPr>
        <p:txBody>
          <a:bodyPr>
            <a:spAutoFit/>
          </a:bodyPr>
          <a:lstStyle>
            <a:lvl1pPr marL="0" indent="0">
              <a:buNone/>
              <a:defRPr sz="2800"/>
            </a:lvl1pPr>
          </a:lstStyle>
          <a:p>
            <a:pPr lvl="0"/>
            <a:r>
              <a:rPr lang="zh-CN" altLang="en-US" dirty="0" smtClean="0"/>
              <a:t>单击此处编辑母版文本样式</a:t>
            </a:r>
            <a:endParaRPr lang="zh-CN" altLang="en-US"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showMasterSp="0">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4C03F65-9449-4D0E-A792-36E54CF90C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290714-C144-4BC7-AABF-8B31EDBFD34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4C03F65-9449-4D0E-A792-36E54CF90C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290714-C144-4BC7-AABF-8B31EDBFD34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4C03F65-9449-4D0E-A792-36E54CF90CD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290714-C144-4BC7-AABF-8B31EDBFD34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4C03F65-9449-4D0E-A792-36E54CF90CD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F290714-C144-4BC7-AABF-8B31EDBFD34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4C03F65-9449-4D0E-A792-36E54CF90CD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290714-C144-4BC7-AABF-8B31EDBFD34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C03F65-9449-4D0E-A792-36E54CF90CD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F290714-C144-4BC7-AABF-8B31EDBFD34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4C03F65-9449-4D0E-A792-36E54CF90CD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290714-C144-4BC7-AABF-8B31EDBFD34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4C03F65-9449-4D0E-A792-36E54CF90CD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290714-C144-4BC7-AABF-8B31EDBFD34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03F65-9449-4D0E-A792-36E54CF90CD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90714-C144-4BC7-AABF-8B31EDBFD34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3" Type="http://schemas.openxmlformats.org/officeDocument/2006/relationships/slideLayout" Target="../slideLayouts/slideLayout7.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xml"/><Relationship Id="rId1" Type="http://schemas.openxmlformats.org/officeDocument/2006/relationships/tags" Target="../tags/tag3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670" y="19050"/>
            <a:ext cx="12218670" cy="1586230"/>
          </a:xfrm>
          <a:prstGeom prst="rect">
            <a:avLst/>
          </a:prstGeom>
          <a:noFill/>
        </p:spPr>
        <p:txBody>
          <a:bodyPr wrap="square" rtlCol="0">
            <a:spAutoFit/>
          </a:bodyPr>
          <a:p>
            <a:pPr marR="0" defTabSz="914400">
              <a:lnSpc>
                <a:spcPct val="135000"/>
              </a:lnSpc>
              <a:buClrTx/>
              <a:buSzTx/>
              <a:buFontTx/>
              <a:buNone/>
              <a:defRPr/>
            </a:pPr>
            <a:r>
              <a:rPr lang="en-US" altLang="zh-CN" sz="3200" b="1"/>
              <a:t>  </a:t>
            </a:r>
            <a:r>
              <a:rPr lang="zh-CN" altLang="zh-CN" sz="3200" b="1"/>
              <a:t>二轮复习</a:t>
            </a:r>
            <a:r>
              <a:rPr lang="en-US" altLang="zh-CN" sz="3200" b="1"/>
              <a:t> </a:t>
            </a:r>
            <a:r>
              <a:rPr sz="3600"/>
              <a:t>第6讲 近代前期的内忧外患与救亡道路的尝试</a:t>
            </a:r>
            <a:endParaRPr sz="3600"/>
          </a:p>
          <a:p>
            <a:pPr marR="0" defTabSz="914400">
              <a:lnSpc>
                <a:spcPct val="135000"/>
              </a:lnSpc>
              <a:buClrTx/>
              <a:buSzTx/>
              <a:buFontTx/>
              <a:buNone/>
              <a:defRPr/>
            </a:pPr>
            <a:r>
              <a:rPr sz="3600"/>
              <a:t> </a:t>
            </a:r>
            <a:r>
              <a:rPr lang="en-US" sz="3600"/>
              <a:t>                     </a:t>
            </a:r>
            <a:r>
              <a:rPr sz="3600"/>
              <a:t>——晚清民初（1840-1919）</a:t>
            </a:r>
            <a:endParaRPr sz="3600"/>
          </a:p>
        </p:txBody>
      </p:sp>
      <p:sp>
        <p:nvSpPr>
          <p:cNvPr id="14" name="文本框 13"/>
          <p:cNvSpPr txBox="1"/>
          <p:nvPr/>
        </p:nvSpPr>
        <p:spPr>
          <a:xfrm>
            <a:off x="792480" y="1605280"/>
            <a:ext cx="1118870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n-cs"/>
              </a:rPr>
              <a:t>时空概念——</a:t>
            </a:r>
            <a:r>
              <a:rPr lang="zh-CN" altLang="en-US" sz="2800" b="1"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sym typeface="+mn-ea"/>
              </a:rPr>
              <a:t>晚清民初（1840-1919）</a:t>
            </a:r>
            <a:endParaRPr kumimoji="0" lang="zh-CN" altLang="en-US"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n-cs"/>
            </a:endParaRPr>
          </a:p>
        </p:txBody>
      </p:sp>
      <p:pic>
        <p:nvPicPr>
          <p:cNvPr id="5123" name="Picture 3" descr="历史表6FA.TIF"/>
          <p:cNvPicPr>
            <a:picLocks noChangeAspect="1"/>
          </p:cNvPicPr>
          <p:nvPr/>
        </p:nvPicPr>
        <p:blipFill>
          <a:blip r:embed="rId1" r:link="rId2"/>
          <a:stretch>
            <a:fillRect/>
          </a:stretch>
        </p:blipFill>
        <p:spPr>
          <a:xfrm>
            <a:off x="206693" y="2281555"/>
            <a:ext cx="11750675" cy="41100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01650" y="0"/>
            <a:ext cx="1118870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列强侵华篇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5" name="文本框 4"/>
          <p:cNvSpPr txBox="1"/>
          <p:nvPr/>
        </p:nvSpPr>
        <p:spPr>
          <a:xfrm>
            <a:off x="87" y="521779"/>
            <a:ext cx="9010186" cy="521970"/>
          </a:xfrm>
          <a:prstGeom prst="rect">
            <a:avLst/>
          </a:prstGeom>
          <a:noFill/>
        </p:spPr>
        <p:txBody>
          <a:bodyPr wrap="square" rtlCol="0">
            <a:spAutoFit/>
          </a:bodyPr>
          <a:p>
            <a:r>
              <a:rPr lang="zh-CN" altLang="en-US" sz="2800" b="1" dirty="0"/>
              <a:t>一、全方位认识列强侵华战争</a:t>
            </a:r>
            <a:endParaRPr lang="zh-CN" altLang="en-US" sz="2800" b="1" dirty="0"/>
          </a:p>
        </p:txBody>
      </p:sp>
      <p:sp>
        <p:nvSpPr>
          <p:cNvPr id="4" name="文本框 3"/>
          <p:cNvSpPr txBox="1"/>
          <p:nvPr/>
        </p:nvSpPr>
        <p:spPr>
          <a:xfrm>
            <a:off x="116" y="1041592"/>
            <a:ext cx="5928460" cy="460375"/>
          </a:xfrm>
          <a:prstGeom prst="rect">
            <a:avLst/>
          </a:prstGeom>
          <a:noFill/>
        </p:spPr>
        <p:txBody>
          <a:bodyPr wrap="square">
            <a:spAutoFit/>
          </a:bodyPr>
          <a:p>
            <a:r>
              <a:rPr lang="en-US" altLang="zh-CN" sz="2400" b="1" dirty="0">
                <a:solidFill>
                  <a:srgbClr val="FF0000"/>
                </a:solidFill>
                <a:latin typeface="SimHei" panose="02010609060101010101" charset="-122"/>
                <a:ea typeface="SimHei" panose="02010609060101010101" charset="-122"/>
                <a:cs typeface="SimHei" panose="02010609060101010101" charset="-122"/>
              </a:rPr>
              <a:t>1.</a:t>
            </a:r>
            <a:r>
              <a:rPr lang="zh-CN" altLang="en-US" sz="2400" b="1" dirty="0">
                <a:solidFill>
                  <a:srgbClr val="FF0000"/>
                </a:solidFill>
                <a:latin typeface="SimHei" panose="02010609060101010101" charset="-122"/>
                <a:ea typeface="SimHei" panose="02010609060101010101" charset="-122"/>
                <a:cs typeface="SimHei" panose="02010609060101010101" charset="-122"/>
              </a:rPr>
              <a:t>近代西方列强侵华的原因：</a:t>
            </a:r>
            <a:endParaRPr lang="zh-CN" altLang="en-US" sz="2400" b="1" dirty="0">
              <a:solidFill>
                <a:srgbClr val="FF0000"/>
              </a:solidFill>
              <a:latin typeface="SimHei" panose="02010609060101010101" charset="-122"/>
              <a:ea typeface="SimHei" panose="02010609060101010101" charset="-122"/>
              <a:cs typeface="SimHei" panose="02010609060101010101" charset="-122"/>
            </a:endParaRPr>
          </a:p>
        </p:txBody>
      </p:sp>
      <p:sp>
        <p:nvSpPr>
          <p:cNvPr id="3" name="文本框 2"/>
          <p:cNvSpPr txBox="1"/>
          <p:nvPr/>
        </p:nvSpPr>
        <p:spPr>
          <a:xfrm>
            <a:off x="111760" y="1504315"/>
            <a:ext cx="12080240" cy="1938020"/>
          </a:xfrm>
          <a:prstGeom prst="rect">
            <a:avLst/>
          </a:prstGeom>
          <a:noFill/>
        </p:spPr>
        <p:txBody>
          <a:bodyPr wrap="square">
            <a:spAutoFit/>
          </a:bodyPr>
          <a:p>
            <a:r>
              <a:rPr lang="zh-CN" altLang="en-US" sz="2400" b="1" dirty="0"/>
              <a:t>（</a:t>
            </a:r>
            <a:r>
              <a:rPr lang="en-US" altLang="zh-CN" sz="2400" b="1" dirty="0"/>
              <a:t>1</a:t>
            </a:r>
            <a:r>
              <a:rPr lang="zh-CN" altLang="en-US" sz="2400" b="1" dirty="0"/>
              <a:t>）西方列强发动的侵华战争是</a:t>
            </a:r>
            <a:r>
              <a:rPr lang="zh-CN" altLang="en-US" sz="2400" b="1" dirty="0">
                <a:solidFill>
                  <a:srgbClr val="FF0000"/>
                </a:solidFill>
              </a:rPr>
              <a:t>世界资本主义发展的产物</a:t>
            </a:r>
            <a:r>
              <a:rPr lang="zh-CN" altLang="en-US" sz="2400" b="1" dirty="0"/>
              <a:t>，体现了它们以资本主义方式征服世界、改造世界的过程，是它们</a:t>
            </a:r>
            <a:r>
              <a:rPr lang="zh-CN" altLang="en-US" sz="2400" b="1" dirty="0">
                <a:solidFill>
                  <a:srgbClr val="FF0000"/>
                </a:solidFill>
              </a:rPr>
              <a:t>开拓殖民地、争夺世界霸权</a:t>
            </a:r>
            <a:r>
              <a:rPr lang="zh-CN" altLang="en-US" sz="2400" b="1" dirty="0"/>
              <a:t>的重要组成部分。</a:t>
            </a:r>
            <a:endParaRPr lang="zh-CN" altLang="en-US" sz="2400" b="1" dirty="0"/>
          </a:p>
          <a:p>
            <a:r>
              <a:rPr lang="zh-CN" altLang="en-US" sz="2400" b="1" dirty="0"/>
              <a:t>（</a:t>
            </a:r>
            <a:r>
              <a:rPr lang="en-US" altLang="zh-CN" sz="2400" b="1" dirty="0"/>
              <a:t>2</a:t>
            </a:r>
            <a:r>
              <a:rPr lang="zh-CN" altLang="en-US" sz="2400" b="1" dirty="0"/>
              <a:t>）列强侵华的根本目的是要通过武力打开和占领中国市场，攫取侵略权益，为资本主义的发展开辟道路。这是</a:t>
            </a:r>
            <a:r>
              <a:rPr lang="zh-CN" altLang="en-US" sz="2400" b="1" dirty="0">
                <a:solidFill>
                  <a:srgbClr val="FF0000"/>
                </a:solidFill>
              </a:rPr>
              <a:t>资本主义开放和扩张的本性</a:t>
            </a:r>
            <a:r>
              <a:rPr lang="zh-CN" altLang="en-US" sz="2400" b="1" dirty="0"/>
              <a:t>决定的。</a:t>
            </a:r>
            <a:endParaRPr lang="zh-CN" altLang="en-US" sz="2400" b="1" dirty="0"/>
          </a:p>
          <a:p>
            <a:r>
              <a:rPr lang="zh-CN" altLang="en-US" sz="2400" b="1" dirty="0"/>
              <a:t>（</a:t>
            </a:r>
            <a:r>
              <a:rPr lang="en-US" altLang="zh-CN" sz="2400" b="1" dirty="0"/>
              <a:t>3</a:t>
            </a:r>
            <a:r>
              <a:rPr lang="zh-CN" altLang="en-US" sz="2400" b="1" dirty="0"/>
              <a:t>）</a:t>
            </a:r>
            <a:r>
              <a:rPr lang="zh-CN" altLang="en-US" sz="2400" b="1" dirty="0">
                <a:solidFill>
                  <a:srgbClr val="FF0000"/>
                </a:solidFill>
              </a:rPr>
              <a:t>中国的落后和政府的腐败</a:t>
            </a:r>
            <a:r>
              <a:rPr lang="zh-CN" altLang="en-US" sz="2400" b="1" dirty="0"/>
              <a:t>，也是列强敢于对中国发动战争的原因之一。</a:t>
            </a:r>
            <a:endParaRPr lang="zh-CN" altLang="en-US" sz="2400" b="1" dirty="0"/>
          </a:p>
        </p:txBody>
      </p:sp>
      <p:sp>
        <p:nvSpPr>
          <p:cNvPr id="6" name="文本框 5"/>
          <p:cNvSpPr txBox="1"/>
          <p:nvPr/>
        </p:nvSpPr>
        <p:spPr>
          <a:xfrm>
            <a:off x="111876" y="3443565"/>
            <a:ext cx="7183363" cy="460375"/>
          </a:xfrm>
          <a:prstGeom prst="rect">
            <a:avLst/>
          </a:prstGeom>
          <a:noFill/>
        </p:spPr>
        <p:txBody>
          <a:bodyPr wrap="square">
            <a:spAutoFit/>
          </a:bodyPr>
          <a:p>
            <a:r>
              <a:rPr lang="en-US" altLang="zh-CN" sz="2400" b="1" dirty="0">
                <a:solidFill>
                  <a:srgbClr val="FF0000"/>
                </a:solidFill>
                <a:latin typeface="SimHei" panose="02010609060101010101" charset="-122"/>
                <a:ea typeface="SimHei" panose="02010609060101010101" charset="-122"/>
                <a:cs typeface="SimHei" panose="02010609060101010101" charset="-122"/>
              </a:rPr>
              <a:t>2.</a:t>
            </a:r>
            <a:r>
              <a:rPr lang="zh-CN" altLang="en-US" sz="2400" b="1" dirty="0">
                <a:solidFill>
                  <a:srgbClr val="FF0000"/>
                </a:solidFill>
                <a:latin typeface="SimHei" panose="02010609060101010101" charset="-122"/>
                <a:ea typeface="SimHei" panose="02010609060101010101" charset="-122"/>
                <a:cs typeface="SimHei" panose="02010609060101010101" charset="-122"/>
              </a:rPr>
              <a:t>近代西方列强侵华特点</a:t>
            </a:r>
            <a:r>
              <a:rPr lang="en-US" altLang="zh-CN" sz="2400" b="1" dirty="0">
                <a:solidFill>
                  <a:srgbClr val="FF0000"/>
                </a:solidFill>
                <a:latin typeface="SimHei" panose="02010609060101010101" charset="-122"/>
                <a:ea typeface="SimHei" panose="02010609060101010101" charset="-122"/>
                <a:cs typeface="SimHei" panose="02010609060101010101" charset="-122"/>
              </a:rPr>
              <a:t>——</a:t>
            </a:r>
            <a:r>
              <a:rPr lang="zh-CN" altLang="en-US" sz="2400" b="1" dirty="0">
                <a:solidFill>
                  <a:srgbClr val="FF0000"/>
                </a:solidFill>
                <a:latin typeface="SimHei" panose="02010609060101010101" charset="-122"/>
                <a:ea typeface="SimHei" panose="02010609060101010101" charset="-122"/>
                <a:cs typeface="SimHei" panose="02010609060101010101" charset="-122"/>
              </a:rPr>
              <a:t>分阶段看</a:t>
            </a:r>
            <a:endParaRPr lang="zh-CN" altLang="en-US" sz="2400" b="1" dirty="0">
              <a:solidFill>
                <a:srgbClr val="FF0000"/>
              </a:solidFill>
              <a:latin typeface="SimHei" panose="02010609060101010101" charset="-122"/>
              <a:ea typeface="SimHei" panose="02010609060101010101" charset="-122"/>
              <a:cs typeface="SimHei" panose="02010609060101010101" charset="-122"/>
            </a:endParaRPr>
          </a:p>
        </p:txBody>
      </p:sp>
      <p:sp>
        <p:nvSpPr>
          <p:cNvPr id="11" name="Text Box 92"/>
          <p:cNvSpPr txBox="1"/>
          <p:nvPr/>
        </p:nvSpPr>
        <p:spPr>
          <a:xfrm>
            <a:off x="114935" y="3902710"/>
            <a:ext cx="12077065" cy="2159000"/>
          </a:xfrm>
          <a:prstGeom prst="rect">
            <a:avLst/>
          </a:prstGeom>
          <a:solidFill>
            <a:schemeClr val="bg1"/>
          </a:solidFill>
          <a:ln w="9525">
            <a:noFill/>
          </a:ln>
        </p:spPr>
        <p:txBody>
          <a:bodyPr wrap="square" anchor="t" anchorCtr="0">
            <a:spAutoFit/>
          </a:bodyPr>
          <a:p>
            <a:pPr indent="0" defTabSz="457200" eaLnBrk="0" hangingPunct="0">
              <a:spcBef>
                <a:spcPct val="20000"/>
              </a:spcBef>
              <a:buFont typeface="Arial" panose="020B0604020202020204" pitchFamily="34" charset="0"/>
              <a:buNone/>
            </a:pPr>
            <a:r>
              <a:rPr lang="zh-CN" altLang="en-US" sz="2400" b="1" dirty="0">
                <a:solidFill>
                  <a:srgbClr val="0000CC"/>
                </a:solidFill>
                <a:latin typeface="Arial" panose="020B0604020202020204" pitchFamily="34" charset="0"/>
                <a:ea typeface="SimSun" panose="02010600030101010101" pitchFamily="2" charset="-122"/>
              </a:rPr>
              <a:t>（</a:t>
            </a:r>
            <a:r>
              <a:rPr lang="en-US" altLang="zh-CN" sz="2400" b="1" dirty="0">
                <a:solidFill>
                  <a:srgbClr val="0000CC"/>
                </a:solidFill>
                <a:latin typeface="Arial" panose="020B0604020202020204" pitchFamily="34" charset="0"/>
                <a:ea typeface="SimSun" panose="02010600030101010101" pitchFamily="2" charset="-122"/>
              </a:rPr>
              <a:t>1</a:t>
            </a:r>
            <a:r>
              <a:rPr lang="zh-CN" altLang="en-US" sz="2400" b="1" dirty="0">
                <a:solidFill>
                  <a:srgbClr val="0000CC"/>
                </a:solidFill>
                <a:latin typeface="Arial" panose="020B0604020202020204" pitchFamily="34" charset="0"/>
                <a:ea typeface="SimSun" panose="02010600030101010101" pitchFamily="2" charset="-122"/>
              </a:rPr>
              <a:t>）</a:t>
            </a:r>
            <a:r>
              <a:rPr lang="en-US" altLang="zh-CN" sz="2400" b="1" dirty="0">
                <a:solidFill>
                  <a:srgbClr val="0000CC"/>
                </a:solidFill>
                <a:latin typeface="Arial" panose="020B0604020202020204" pitchFamily="34" charset="0"/>
                <a:ea typeface="SimSun" panose="02010600030101010101" pitchFamily="2" charset="-122"/>
              </a:rPr>
              <a:t>19</a:t>
            </a:r>
            <a:r>
              <a:rPr lang="zh-CN" altLang="en-US" sz="2400" b="1" dirty="0">
                <a:solidFill>
                  <a:srgbClr val="0000CC"/>
                </a:solidFill>
                <a:latin typeface="Arial" panose="020B0604020202020204" pitchFamily="34" charset="0"/>
                <a:ea typeface="SimSun" panose="02010600030101010101" pitchFamily="2" charset="-122"/>
              </a:rPr>
              <a:t>世纪</a:t>
            </a:r>
            <a:r>
              <a:rPr lang="en-US" altLang="zh-CN" sz="2400" b="1" dirty="0">
                <a:solidFill>
                  <a:srgbClr val="0000CC"/>
                </a:solidFill>
                <a:latin typeface="Arial" panose="020B0604020202020204" pitchFamily="34" charset="0"/>
                <a:ea typeface="SimSun" panose="02010600030101010101" pitchFamily="2" charset="-122"/>
              </a:rPr>
              <a:t>40</a:t>
            </a:r>
            <a:r>
              <a:rPr lang="zh-CN" altLang="en-US" sz="2400" b="1" dirty="0">
                <a:solidFill>
                  <a:srgbClr val="0000CC"/>
                </a:solidFill>
                <a:latin typeface="Arial" panose="020B0604020202020204" pitchFamily="34" charset="0"/>
                <a:ea typeface="SimSun" panose="02010600030101010101" pitchFamily="2" charset="-122"/>
              </a:rPr>
              <a:t>～</a:t>
            </a:r>
            <a:r>
              <a:rPr lang="en-US" altLang="zh-CN" sz="2400" b="1" dirty="0">
                <a:solidFill>
                  <a:srgbClr val="0000CC"/>
                </a:solidFill>
                <a:latin typeface="Arial" panose="020B0604020202020204" pitchFamily="34" charset="0"/>
                <a:ea typeface="SimSun" panose="02010600030101010101" pitchFamily="2" charset="-122"/>
              </a:rPr>
              <a:t>60</a:t>
            </a:r>
            <a:r>
              <a:rPr lang="zh-CN" altLang="en-US" sz="2400" b="1" dirty="0">
                <a:solidFill>
                  <a:srgbClr val="0000CC"/>
                </a:solidFill>
                <a:latin typeface="Arial" panose="020B0604020202020204" pitchFamily="34" charset="0"/>
                <a:ea typeface="SimSun" panose="02010600030101010101" pitchFamily="2" charset="-122"/>
              </a:rPr>
              <a:t>年代：</a:t>
            </a:r>
            <a:r>
              <a:rPr lang="en-US" altLang="zh-CN" sz="2400" b="1" dirty="0">
                <a:solidFill>
                  <a:srgbClr val="0000FF"/>
                </a:solidFill>
                <a:latin typeface="NSimSun" panose="02010609030101010101" charset="-122"/>
                <a:ea typeface="NSimSun" panose="02010609030101010101" charset="-122"/>
                <a:sym typeface="+mn-ea"/>
              </a:rPr>
              <a:t>——</a:t>
            </a:r>
            <a:r>
              <a:rPr lang="zh-CN" altLang="en-US" sz="2400" b="1" dirty="0">
                <a:solidFill>
                  <a:srgbClr val="FF0000"/>
                </a:solidFill>
                <a:latin typeface="NSimSun" panose="02010609030101010101" charset="-122"/>
                <a:ea typeface="NSimSun" panose="02010609030101010101" charset="-122"/>
                <a:sym typeface="+mn-ea"/>
              </a:rPr>
              <a:t>英国独霸</a:t>
            </a:r>
            <a:endParaRPr lang="zh-CN" altLang="en-US" sz="2400" dirty="0">
              <a:solidFill>
                <a:srgbClr val="0000CC"/>
              </a:solidFill>
              <a:latin typeface="Arial" panose="020B0604020202020204" pitchFamily="34" charset="0"/>
              <a:ea typeface="SimSun" panose="02010600030101010101" pitchFamily="2" charset="-122"/>
            </a:endParaRPr>
          </a:p>
          <a:p>
            <a:pPr indent="0" defTabSz="457200" eaLnBrk="0" hangingPunct="0">
              <a:spcBef>
                <a:spcPct val="20000"/>
              </a:spcBef>
              <a:buFont typeface="Arial" panose="020B0604020202020204" pitchFamily="34" charset="0"/>
              <a:buNone/>
            </a:pPr>
            <a:r>
              <a:rPr lang="zh-CN" altLang="en-US" sz="2400" b="1" dirty="0">
                <a:latin typeface="Arial" panose="020B0604020202020204" pitchFamily="34" charset="0"/>
                <a:ea typeface="SimSun" panose="02010600030101010101" pitchFamily="2" charset="-122"/>
              </a:rPr>
              <a:t>①侵华国家：主要是英、法，其次是美、俄。</a:t>
            </a:r>
            <a:endParaRPr lang="zh-CN" altLang="en-US" sz="2400" dirty="0">
              <a:latin typeface="Arial" panose="020B0604020202020204" pitchFamily="34" charset="0"/>
              <a:ea typeface="SimSun" panose="02010600030101010101" pitchFamily="2" charset="-122"/>
            </a:endParaRPr>
          </a:p>
          <a:p>
            <a:pPr indent="0" defTabSz="457200" eaLnBrk="0" hangingPunct="0">
              <a:spcBef>
                <a:spcPct val="20000"/>
              </a:spcBef>
              <a:buFont typeface="Arial" panose="020B0604020202020204" pitchFamily="34" charset="0"/>
              <a:buNone/>
            </a:pPr>
            <a:r>
              <a:rPr lang="zh-CN" altLang="en-US" sz="2400" b="1" dirty="0">
                <a:latin typeface="Arial" panose="020B0604020202020204" pitchFamily="34" charset="0"/>
                <a:ea typeface="SimSun" panose="02010600030101010101" pitchFamily="2" charset="-122"/>
              </a:rPr>
              <a:t>②侵略范围：主要是在东南沿海和长江中下游地区。</a:t>
            </a:r>
            <a:endParaRPr lang="zh-CN" altLang="en-US" sz="2400" dirty="0">
              <a:latin typeface="Arial" panose="020B0604020202020204" pitchFamily="34" charset="0"/>
              <a:ea typeface="SimSun" panose="02010600030101010101" pitchFamily="2" charset="-122"/>
            </a:endParaRPr>
          </a:p>
          <a:p>
            <a:pPr indent="0" defTabSz="457200" eaLnBrk="0" hangingPunct="0">
              <a:spcBef>
                <a:spcPct val="20000"/>
              </a:spcBef>
              <a:buFont typeface="Arial" panose="020B0604020202020204" pitchFamily="34" charset="0"/>
              <a:buNone/>
            </a:pPr>
            <a:r>
              <a:rPr lang="zh-CN" altLang="en-US" sz="2400" b="1" dirty="0">
                <a:latin typeface="Arial" panose="020B0604020202020204" pitchFamily="34" charset="0"/>
                <a:ea typeface="SimSun" panose="02010600030101010101" pitchFamily="2" charset="-122"/>
              </a:rPr>
              <a:t>③侵略方式：主要是武力侵略，通过不平等条约攫取各种特权，加紧商品输出，掠夺原料。</a:t>
            </a:r>
            <a:endParaRPr lang="zh-CN" altLang="en-US" sz="2400" dirty="0">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Text Box 93"/>
          <p:cNvSpPr txBox="1"/>
          <p:nvPr/>
        </p:nvSpPr>
        <p:spPr>
          <a:xfrm>
            <a:off x="107315" y="1505585"/>
            <a:ext cx="11948160" cy="2159000"/>
          </a:xfrm>
          <a:prstGeom prst="rect">
            <a:avLst/>
          </a:prstGeom>
          <a:solidFill>
            <a:schemeClr val="bg1"/>
          </a:solidFill>
          <a:ln w="9525">
            <a:noFill/>
          </a:ln>
        </p:spPr>
        <p:txBody>
          <a:bodyPr wrap="square" anchor="t" anchorCtr="0">
            <a:spAutoFit/>
          </a:bodyPr>
          <a:p>
            <a:pPr defTabSz="457200" eaLnBrk="0" hangingPunct="0">
              <a:spcBef>
                <a:spcPct val="20000"/>
              </a:spcBef>
              <a:buFont typeface="Arial" panose="020B0604020202020204" pitchFamily="34" charset="0"/>
              <a:buChar char="•"/>
            </a:pPr>
            <a:r>
              <a:rPr lang="zh-CN" altLang="en-US" sz="2400" b="1" dirty="0">
                <a:solidFill>
                  <a:srgbClr val="0000CC"/>
                </a:solidFill>
                <a:latin typeface="Arial" panose="020B0604020202020204" pitchFamily="34" charset="0"/>
                <a:ea typeface="SimSun" panose="02010600030101010101" pitchFamily="2" charset="-122"/>
              </a:rPr>
              <a:t>（</a:t>
            </a:r>
            <a:r>
              <a:rPr lang="en-US" altLang="zh-CN" sz="2400" b="1" dirty="0">
                <a:solidFill>
                  <a:srgbClr val="0000CC"/>
                </a:solidFill>
                <a:latin typeface="Arial" panose="020B0604020202020204" pitchFamily="34" charset="0"/>
                <a:ea typeface="SimSun" panose="02010600030101010101" pitchFamily="2" charset="-122"/>
              </a:rPr>
              <a:t>2</a:t>
            </a:r>
            <a:r>
              <a:rPr lang="zh-CN" altLang="en-US" sz="2400" b="1" dirty="0">
                <a:solidFill>
                  <a:srgbClr val="0000CC"/>
                </a:solidFill>
                <a:latin typeface="Arial" panose="020B0604020202020204" pitchFamily="34" charset="0"/>
                <a:ea typeface="SimSun" panose="02010600030101010101" pitchFamily="2" charset="-122"/>
              </a:rPr>
              <a:t>）</a:t>
            </a:r>
            <a:r>
              <a:rPr lang="en-US" altLang="zh-CN" sz="2400" b="1" dirty="0">
                <a:solidFill>
                  <a:srgbClr val="0000CC"/>
                </a:solidFill>
                <a:latin typeface="Arial" panose="020B0604020202020204" pitchFamily="34" charset="0"/>
                <a:ea typeface="SimSun" panose="02010600030101010101" pitchFamily="2" charset="-122"/>
              </a:rPr>
              <a:t>19</a:t>
            </a:r>
            <a:r>
              <a:rPr lang="zh-CN" altLang="en-US" sz="2400" b="1" dirty="0">
                <a:solidFill>
                  <a:srgbClr val="0000CC"/>
                </a:solidFill>
                <a:latin typeface="Arial" panose="020B0604020202020204" pitchFamily="34" charset="0"/>
                <a:ea typeface="SimSun" panose="02010600030101010101" pitchFamily="2" charset="-122"/>
              </a:rPr>
              <a:t>世纪</a:t>
            </a:r>
            <a:r>
              <a:rPr lang="en-US" altLang="zh-CN" sz="2400" b="1" dirty="0">
                <a:solidFill>
                  <a:srgbClr val="0000CC"/>
                </a:solidFill>
                <a:latin typeface="Arial" panose="020B0604020202020204" pitchFamily="34" charset="0"/>
                <a:ea typeface="SimSun" panose="02010600030101010101" pitchFamily="2" charset="-122"/>
              </a:rPr>
              <a:t>70</a:t>
            </a:r>
            <a:r>
              <a:rPr lang="zh-CN" altLang="en-US" sz="2400" b="1" dirty="0">
                <a:solidFill>
                  <a:srgbClr val="0000CC"/>
                </a:solidFill>
                <a:latin typeface="Arial" panose="020B0604020202020204" pitchFamily="34" charset="0"/>
                <a:ea typeface="SimSun" panose="02010600030101010101" pitchFamily="2" charset="-122"/>
              </a:rPr>
              <a:t>年代至</a:t>
            </a:r>
            <a:r>
              <a:rPr lang="en-US" altLang="zh-CN" sz="2400" b="1" dirty="0">
                <a:solidFill>
                  <a:srgbClr val="0000CC"/>
                </a:solidFill>
                <a:latin typeface="Arial" panose="020B0604020202020204" pitchFamily="34" charset="0"/>
                <a:ea typeface="SimSun" panose="02010600030101010101" pitchFamily="2" charset="-122"/>
              </a:rPr>
              <a:t>20</a:t>
            </a:r>
            <a:r>
              <a:rPr lang="zh-CN" altLang="en-US" sz="2400" b="1" dirty="0">
                <a:solidFill>
                  <a:srgbClr val="0000CC"/>
                </a:solidFill>
                <a:latin typeface="Arial" panose="020B0604020202020204" pitchFamily="34" charset="0"/>
                <a:ea typeface="SimSun" panose="02010600030101010101" pitchFamily="2" charset="-122"/>
              </a:rPr>
              <a:t>世纪初：</a:t>
            </a:r>
            <a:r>
              <a:rPr lang="en-US" altLang="zh-CN" sz="2400" b="1" dirty="0">
                <a:solidFill>
                  <a:srgbClr val="0000FF"/>
                </a:solidFill>
                <a:latin typeface="NSimSun" panose="02010609030101010101" charset="-122"/>
                <a:ea typeface="NSimSun" panose="02010609030101010101" charset="-122"/>
                <a:sym typeface="+mn-ea"/>
              </a:rPr>
              <a:t>——</a:t>
            </a:r>
            <a:r>
              <a:rPr lang="zh-CN" altLang="en-US" sz="2400" b="1" dirty="0">
                <a:solidFill>
                  <a:srgbClr val="FF0000"/>
                </a:solidFill>
                <a:latin typeface="NSimSun" panose="02010609030101010101" charset="-122"/>
                <a:ea typeface="NSimSun" panose="02010609030101010101" charset="-122"/>
                <a:sym typeface="+mn-ea"/>
              </a:rPr>
              <a:t>群雄逐鹿</a:t>
            </a:r>
            <a:endParaRPr lang="zh-CN" altLang="en-US" sz="2400" dirty="0">
              <a:solidFill>
                <a:srgbClr val="0000CC"/>
              </a:solidFill>
              <a:latin typeface="Arial" panose="020B0604020202020204" pitchFamily="34" charset="0"/>
              <a:ea typeface="SimSun" panose="02010600030101010101" pitchFamily="2" charset="-122"/>
            </a:endParaRPr>
          </a:p>
          <a:p>
            <a:pPr indent="0" defTabSz="457200" eaLnBrk="0" hangingPunct="0">
              <a:spcBef>
                <a:spcPct val="20000"/>
              </a:spcBef>
              <a:buFont typeface="Arial" panose="020B0604020202020204" pitchFamily="34" charset="0"/>
              <a:buNone/>
            </a:pPr>
            <a:r>
              <a:rPr lang="zh-CN" altLang="en-US" sz="2400" b="1" dirty="0">
                <a:latin typeface="Arial" panose="020B0604020202020204" pitchFamily="34" charset="0"/>
                <a:ea typeface="SimSun" panose="02010600030101010101" pitchFamily="2" charset="-122"/>
              </a:rPr>
              <a:t>①侵华国家：英、法、美、俄、德、意、日等。</a:t>
            </a:r>
            <a:endParaRPr lang="zh-CN" altLang="en-US" sz="2400" dirty="0">
              <a:latin typeface="Arial" panose="020B0604020202020204" pitchFamily="34" charset="0"/>
              <a:ea typeface="SimSun" panose="02010600030101010101" pitchFamily="2" charset="-122"/>
            </a:endParaRPr>
          </a:p>
          <a:p>
            <a:pPr indent="0" defTabSz="457200" eaLnBrk="0" hangingPunct="0">
              <a:spcBef>
                <a:spcPct val="20000"/>
              </a:spcBef>
              <a:buFont typeface="Arial" panose="020B0604020202020204" pitchFamily="34" charset="0"/>
              <a:buNone/>
            </a:pPr>
            <a:r>
              <a:rPr lang="zh-CN" altLang="en-US" sz="2400" b="1" dirty="0">
                <a:latin typeface="Arial" panose="020B0604020202020204" pitchFamily="34" charset="0"/>
                <a:ea typeface="SimSun" panose="02010600030101010101" pitchFamily="2" charset="-122"/>
              </a:rPr>
              <a:t>②侵略范围：向中国内地扩展。</a:t>
            </a:r>
            <a:endParaRPr lang="zh-CN" altLang="en-US" sz="2400" dirty="0">
              <a:latin typeface="Arial" panose="020B0604020202020204" pitchFamily="34" charset="0"/>
              <a:ea typeface="SimSun" panose="02010600030101010101" pitchFamily="2" charset="-122"/>
            </a:endParaRPr>
          </a:p>
          <a:p>
            <a:pPr indent="0" defTabSz="457200" eaLnBrk="0" hangingPunct="0">
              <a:spcBef>
                <a:spcPct val="20000"/>
              </a:spcBef>
              <a:buFont typeface="Arial" panose="020B0604020202020204" pitchFamily="34" charset="0"/>
              <a:buNone/>
            </a:pPr>
            <a:r>
              <a:rPr lang="zh-CN" altLang="en-US" sz="2400" b="1" dirty="0">
                <a:latin typeface="Arial" panose="020B0604020202020204" pitchFamily="34" charset="0"/>
                <a:ea typeface="SimSun" panose="02010600030101010101" pitchFamily="2" charset="-122"/>
              </a:rPr>
              <a:t>③侵华方式：在发动军事侵略的同时，由“中外和好”到瓜分中国再到“以华治华”，经济上以资本输出为主。</a:t>
            </a:r>
            <a:endParaRPr lang="zh-CN" altLang="en-US" sz="2400" dirty="0">
              <a:latin typeface="Arial" panose="020B0604020202020204" pitchFamily="34" charset="0"/>
              <a:ea typeface="SimSun" panose="02010600030101010101" pitchFamily="2" charset="-122"/>
            </a:endParaRPr>
          </a:p>
        </p:txBody>
      </p:sp>
      <p:sp>
        <p:nvSpPr>
          <p:cNvPr id="2" name="文本框 1"/>
          <p:cNvSpPr txBox="1"/>
          <p:nvPr/>
        </p:nvSpPr>
        <p:spPr>
          <a:xfrm>
            <a:off x="487045" y="30480"/>
            <a:ext cx="1118870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列强侵华篇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5" name="文本框 4"/>
          <p:cNvSpPr txBox="1"/>
          <p:nvPr/>
        </p:nvSpPr>
        <p:spPr>
          <a:xfrm>
            <a:off x="-14518" y="552259"/>
            <a:ext cx="9010186" cy="521970"/>
          </a:xfrm>
          <a:prstGeom prst="rect">
            <a:avLst/>
          </a:prstGeom>
          <a:noFill/>
        </p:spPr>
        <p:txBody>
          <a:bodyPr wrap="square" rtlCol="0">
            <a:spAutoFit/>
          </a:bodyPr>
          <a:p>
            <a:r>
              <a:rPr lang="zh-CN" altLang="en-US" sz="2800" b="1" dirty="0"/>
              <a:t>一、全方位认识列强侵华战争</a:t>
            </a:r>
            <a:endParaRPr lang="zh-CN" altLang="en-US" sz="2800" b="1" dirty="0"/>
          </a:p>
        </p:txBody>
      </p:sp>
      <p:sp>
        <p:nvSpPr>
          <p:cNvPr id="6" name="文本框 5"/>
          <p:cNvSpPr txBox="1"/>
          <p:nvPr/>
        </p:nvSpPr>
        <p:spPr>
          <a:xfrm>
            <a:off x="111760" y="1043940"/>
            <a:ext cx="7303770" cy="829945"/>
          </a:xfrm>
          <a:prstGeom prst="rect">
            <a:avLst/>
          </a:prstGeom>
          <a:noFill/>
        </p:spPr>
        <p:txBody>
          <a:bodyPr wrap="square">
            <a:spAutoFit/>
          </a:bodyPr>
          <a:p>
            <a:r>
              <a:rPr lang="zh-CN" altLang="en-US" sz="2400" b="1" dirty="0">
                <a:solidFill>
                  <a:srgbClr val="FF0000"/>
                </a:solidFill>
                <a:latin typeface="SimHei" panose="02010609060101010101" charset="-122"/>
                <a:ea typeface="SimHei" panose="02010609060101010101" charset="-122"/>
                <a:cs typeface="SimHei" panose="02010609060101010101" charset="-122"/>
              </a:rPr>
              <a:t>2.近代西方列强侵华特点</a:t>
            </a:r>
            <a:r>
              <a:rPr lang="zh-CN" altLang="en-US" sz="2400" b="1" dirty="0">
                <a:solidFill>
                  <a:srgbClr val="FF0000"/>
                </a:solidFill>
                <a:latin typeface="SimHei" panose="02010609060101010101" charset="-122"/>
                <a:ea typeface="SimHei" panose="02010609060101010101" charset="-122"/>
                <a:cs typeface="SimHei" panose="02010609060101010101" charset="-122"/>
                <a:sym typeface="+mn-ea"/>
              </a:rPr>
              <a:t>——分阶段看</a:t>
            </a:r>
            <a:endParaRPr lang="zh-CN" altLang="en-US" sz="2400" b="1" dirty="0">
              <a:solidFill>
                <a:srgbClr val="FF0000"/>
              </a:solidFill>
              <a:latin typeface="SimHei" panose="02010609060101010101" charset="-122"/>
              <a:ea typeface="SimHei" panose="02010609060101010101" charset="-122"/>
              <a:cs typeface="SimHei" panose="02010609060101010101" charset="-122"/>
            </a:endParaRPr>
          </a:p>
          <a:p>
            <a:endParaRPr lang="zh-CN" altLang="en-US" sz="2400" b="1" dirty="0">
              <a:solidFill>
                <a:schemeClr val="accent1"/>
              </a:solidFill>
              <a:latin typeface="FZCuHeiSongS-B-GB" panose="02000000000000000000" pitchFamily="2" charset="-122"/>
              <a:ea typeface="FZCuHeiSongS-B-GB" panose="02000000000000000000" pitchFamily="2" charset="-122"/>
            </a:endParaRPr>
          </a:p>
        </p:txBody>
      </p:sp>
      <p:sp>
        <p:nvSpPr>
          <p:cNvPr id="21599" name="矩形 1"/>
          <p:cNvSpPr/>
          <p:nvPr/>
        </p:nvSpPr>
        <p:spPr>
          <a:xfrm>
            <a:off x="111760" y="3664585"/>
            <a:ext cx="11948795" cy="1198880"/>
          </a:xfrm>
          <a:prstGeom prst="rect">
            <a:avLst/>
          </a:prstGeom>
          <a:solidFill>
            <a:schemeClr val="bg1"/>
          </a:solidFill>
          <a:ln w="9525" cap="flat" cmpd="sng">
            <a:solidFill>
              <a:schemeClr val="bg1"/>
            </a:solidFill>
            <a:prstDash val="solid"/>
            <a:miter/>
            <a:headEnd type="none" w="med" len="med"/>
            <a:tailEnd type="none" w="med" len="med"/>
          </a:ln>
        </p:spPr>
        <p:txBody>
          <a:bodyPr wrap="square" anchor="t" anchorCtr="0">
            <a:spAutoFit/>
          </a:bodyPr>
          <a:p>
            <a:pPr defTabSz="457200" eaLnBrk="0" hangingPunct="0">
              <a:buFont typeface="Arial" panose="020B0604020202020204" pitchFamily="34" charset="0"/>
            </a:pPr>
            <a:r>
              <a:rPr lang="en-US" altLang="zh-CN" sz="2400" b="1" dirty="0">
                <a:solidFill>
                  <a:schemeClr val="accent1"/>
                </a:solidFill>
                <a:latin typeface="FZCuHeiSongS-B-GB" panose="02000000000000000000" pitchFamily="2" charset="-122"/>
                <a:ea typeface="FZCuHeiSongS-B-GB" panose="02000000000000000000" pitchFamily="2" charset="-122"/>
                <a:sym typeface="+mn-ea"/>
              </a:rPr>
              <a:t>.</a:t>
            </a:r>
            <a:r>
              <a:rPr lang="zh-CN" altLang="en-US" sz="2400" b="1" dirty="0">
                <a:solidFill>
                  <a:schemeClr val="accent1"/>
                </a:solidFill>
                <a:latin typeface="FZCuHeiSongS-B-GB" panose="02000000000000000000" pitchFamily="2" charset="-122"/>
                <a:ea typeface="FZCuHeiSongS-B-GB" panose="02000000000000000000" pitchFamily="2" charset="-122"/>
                <a:sym typeface="+mn-ea"/>
              </a:rPr>
              <a:t>（</a:t>
            </a:r>
            <a:r>
              <a:rPr lang="en-US" altLang="zh-CN" sz="2400" b="1" dirty="0">
                <a:solidFill>
                  <a:schemeClr val="accent1"/>
                </a:solidFill>
                <a:latin typeface="FZCuHeiSongS-B-GB" panose="02000000000000000000" pitchFamily="2" charset="-122"/>
                <a:ea typeface="FZCuHeiSongS-B-GB" panose="02000000000000000000" pitchFamily="2" charset="-122"/>
                <a:sym typeface="+mn-ea"/>
              </a:rPr>
              <a:t>3</a:t>
            </a:r>
            <a:r>
              <a:rPr lang="zh-CN" altLang="en-US" sz="2400" b="1" dirty="0">
                <a:solidFill>
                  <a:schemeClr val="accent1"/>
                </a:solidFill>
                <a:latin typeface="FZCuHeiSongS-B-GB" panose="02000000000000000000" pitchFamily="2" charset="-122"/>
                <a:ea typeface="FZCuHeiSongS-B-GB" panose="02000000000000000000" pitchFamily="2" charset="-122"/>
                <a:sym typeface="+mn-ea"/>
              </a:rPr>
              <a:t>）</a:t>
            </a:r>
            <a:r>
              <a:rPr lang="en-US" altLang="zh-CN" sz="2400" b="1" dirty="0">
                <a:solidFill>
                  <a:srgbClr val="0000CC"/>
                </a:solidFill>
                <a:latin typeface="Calibri" panose="020F0502020204030204" charset="0"/>
                <a:ea typeface="等线" pitchFamily="2" charset="-122"/>
              </a:rPr>
              <a:t>20</a:t>
            </a:r>
            <a:r>
              <a:rPr lang="zh-CN" altLang="en-US" sz="2400" b="1" dirty="0">
                <a:solidFill>
                  <a:srgbClr val="0000CC"/>
                </a:solidFill>
                <a:latin typeface="Calibri" panose="020F0502020204030204" charset="0"/>
                <a:ea typeface="等线" pitchFamily="2" charset="-122"/>
              </a:rPr>
              <a:t>世纪初至新中国成立以前：</a:t>
            </a:r>
            <a:r>
              <a:rPr lang="en-US" altLang="zh-CN" sz="2400" b="1" dirty="0">
                <a:solidFill>
                  <a:srgbClr val="0000FF"/>
                </a:solidFill>
                <a:latin typeface="NSimSun" panose="02010609030101010101" charset="-122"/>
                <a:ea typeface="NSimSun" panose="02010609030101010101" charset="-122"/>
                <a:sym typeface="+mn-ea"/>
              </a:rPr>
              <a:t>——</a:t>
            </a:r>
            <a:r>
              <a:rPr lang="zh-CN" altLang="en-US" sz="2400" b="1" dirty="0">
                <a:solidFill>
                  <a:srgbClr val="FF0000"/>
                </a:solidFill>
                <a:latin typeface="NSimSun" panose="02010609030101010101" charset="-122"/>
                <a:ea typeface="NSimSun" panose="02010609030101010101" charset="-122"/>
                <a:sym typeface="+mn-ea"/>
              </a:rPr>
              <a:t>日美争夺</a:t>
            </a:r>
            <a:endParaRPr lang="zh-CN" altLang="en-US" sz="2400" dirty="0">
              <a:solidFill>
                <a:srgbClr val="0000CC"/>
              </a:solidFill>
              <a:latin typeface="Calibri" panose="020F0502020204030204" charset="0"/>
              <a:ea typeface="等线" pitchFamily="2" charset="-122"/>
            </a:endParaRPr>
          </a:p>
          <a:p>
            <a:pPr defTabSz="457200" eaLnBrk="0" hangingPunct="0">
              <a:buFont typeface="Arial" panose="020B0604020202020204" pitchFamily="34" charset="0"/>
            </a:pPr>
            <a:r>
              <a:rPr lang="zh-CN" altLang="en-US" sz="2400" b="1" dirty="0">
                <a:latin typeface="Calibri" panose="020F0502020204030204" charset="0"/>
                <a:ea typeface="等线" pitchFamily="2" charset="-122"/>
              </a:rPr>
              <a:t>①侵略国家：美日成为侵华主要国家，先是日本独霸中国，后是美国确立优势地位。</a:t>
            </a:r>
            <a:endParaRPr lang="zh-CN" altLang="en-US" sz="2400" dirty="0">
              <a:latin typeface="Calibri" panose="020F0502020204030204" charset="0"/>
              <a:ea typeface="等线" pitchFamily="2" charset="-122"/>
            </a:endParaRPr>
          </a:p>
          <a:p>
            <a:pPr defTabSz="457200" eaLnBrk="0" hangingPunct="0">
              <a:buFont typeface="Arial" panose="020B0604020202020204" pitchFamily="34" charset="0"/>
            </a:pPr>
            <a:r>
              <a:rPr lang="zh-CN" altLang="en-US" sz="2400" b="1" dirty="0">
                <a:latin typeface="Calibri" panose="020F0502020204030204" charset="0"/>
                <a:ea typeface="等线" pitchFamily="2" charset="-122"/>
              </a:rPr>
              <a:t>②侵华手段：主要是扶植代理人“以华治华”。</a:t>
            </a:r>
            <a:endParaRPr lang="zh-CN" altLang="en-US" sz="2400" dirty="0">
              <a:latin typeface="Calibri" panose="020F0502020204030204" charset="0"/>
              <a:ea typeface="等线" pitchFamily="2" charset="-122"/>
            </a:endParaRPr>
          </a:p>
        </p:txBody>
      </p:sp>
      <p:sp>
        <p:nvSpPr>
          <p:cNvPr id="3" name="文本框 2"/>
          <p:cNvSpPr txBox="1"/>
          <p:nvPr/>
        </p:nvSpPr>
        <p:spPr>
          <a:xfrm>
            <a:off x="111760" y="4863465"/>
            <a:ext cx="7303770" cy="460375"/>
          </a:xfrm>
          <a:prstGeom prst="rect">
            <a:avLst/>
          </a:prstGeom>
          <a:noFill/>
        </p:spPr>
        <p:txBody>
          <a:bodyPr wrap="square">
            <a:spAutoFit/>
          </a:bodyPr>
          <a:p>
            <a:r>
              <a:rPr lang="zh-CN" altLang="en-US" sz="2400" b="1" dirty="0">
                <a:solidFill>
                  <a:srgbClr val="FF0000"/>
                </a:solidFill>
                <a:latin typeface="SimHei" panose="02010609060101010101" charset="-122"/>
                <a:ea typeface="SimHei" panose="02010609060101010101" charset="-122"/>
                <a:cs typeface="SimHei" panose="02010609060101010101" charset="-122"/>
              </a:rPr>
              <a:t>2.近代西方列强侵华特点</a:t>
            </a:r>
            <a:r>
              <a:rPr lang="zh-CN" altLang="en-US" sz="2400" b="1" dirty="0">
                <a:solidFill>
                  <a:srgbClr val="FF0000"/>
                </a:solidFill>
                <a:latin typeface="SimHei" panose="02010609060101010101" charset="-122"/>
                <a:ea typeface="SimHei" panose="02010609060101010101" charset="-122"/>
                <a:cs typeface="SimHei" panose="02010609060101010101" charset="-122"/>
                <a:sym typeface="+mn-ea"/>
              </a:rPr>
              <a:t>——按角度划分</a:t>
            </a:r>
            <a:endParaRPr lang="zh-CN" altLang="en-US" sz="2400" b="1" dirty="0">
              <a:solidFill>
                <a:srgbClr val="FF0000"/>
              </a:solidFill>
              <a:latin typeface="SimHei" panose="02010609060101010101" charset="-122"/>
              <a:ea typeface="SimHei" panose="02010609060101010101" charset="-122"/>
              <a:cs typeface="SimHei"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2159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7045" y="30480"/>
            <a:ext cx="1118870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列强侵华篇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5" name="文本框 4"/>
          <p:cNvSpPr txBox="1"/>
          <p:nvPr/>
        </p:nvSpPr>
        <p:spPr>
          <a:xfrm>
            <a:off x="87" y="456374"/>
            <a:ext cx="9010186" cy="521970"/>
          </a:xfrm>
          <a:prstGeom prst="rect">
            <a:avLst/>
          </a:prstGeom>
          <a:noFill/>
        </p:spPr>
        <p:txBody>
          <a:bodyPr wrap="square" rtlCol="0">
            <a:spAutoFit/>
          </a:bodyPr>
          <a:p>
            <a:r>
              <a:rPr lang="zh-CN" altLang="en-US" sz="2800" b="1" dirty="0"/>
              <a:t>一、全方位认识列强侵华战争</a:t>
            </a:r>
            <a:endParaRPr lang="zh-CN" altLang="en-US" sz="2800" b="1" dirty="0"/>
          </a:p>
        </p:txBody>
      </p:sp>
      <p:sp>
        <p:nvSpPr>
          <p:cNvPr id="3" name="文本框 2"/>
          <p:cNvSpPr txBox="1"/>
          <p:nvPr/>
        </p:nvSpPr>
        <p:spPr>
          <a:xfrm>
            <a:off x="163830" y="978535"/>
            <a:ext cx="7303770" cy="460375"/>
          </a:xfrm>
          <a:prstGeom prst="rect">
            <a:avLst/>
          </a:prstGeom>
          <a:noFill/>
        </p:spPr>
        <p:txBody>
          <a:bodyPr wrap="square">
            <a:spAutoFit/>
          </a:bodyPr>
          <a:p>
            <a:r>
              <a:rPr lang="en-US" altLang="zh-CN" sz="2400" b="1" dirty="0">
                <a:solidFill>
                  <a:schemeClr val="accent1"/>
                </a:solidFill>
                <a:latin typeface="FZCuHeiSongS-B-GB" panose="02000000000000000000" pitchFamily="2" charset="-122"/>
                <a:ea typeface="FZCuHeiSongS-B-GB" panose="02000000000000000000" pitchFamily="2" charset="-122"/>
              </a:rPr>
              <a:t>2.</a:t>
            </a:r>
            <a:r>
              <a:rPr lang="zh-CN" altLang="en-US" sz="2400" b="1" dirty="0">
                <a:solidFill>
                  <a:srgbClr val="FF0000"/>
                </a:solidFill>
                <a:latin typeface="SimHei" panose="02010609060101010101" charset="-122"/>
                <a:ea typeface="SimHei" panose="02010609060101010101" charset="-122"/>
                <a:cs typeface="SimHei" panose="02010609060101010101" charset="-122"/>
              </a:rPr>
              <a:t>近代西方列强侵华特点</a:t>
            </a:r>
            <a:r>
              <a:rPr lang="zh-CN" altLang="en-US" sz="2400" b="1" dirty="0">
                <a:solidFill>
                  <a:srgbClr val="FF0000"/>
                </a:solidFill>
                <a:latin typeface="SimHei" panose="02010609060101010101" charset="-122"/>
                <a:ea typeface="SimHei" panose="02010609060101010101" charset="-122"/>
                <a:cs typeface="SimHei" panose="02010609060101010101" charset="-122"/>
                <a:sym typeface="+mn-ea"/>
              </a:rPr>
              <a:t>——按角度划分</a:t>
            </a:r>
            <a:endParaRPr lang="zh-CN" altLang="en-US" sz="2400" b="1" dirty="0">
              <a:solidFill>
                <a:srgbClr val="FF0000"/>
              </a:solidFill>
              <a:latin typeface="SimHei" panose="02010609060101010101" charset="-122"/>
              <a:ea typeface="SimHei" panose="02010609060101010101" charset="-122"/>
              <a:cs typeface="SimHei" panose="02010609060101010101" charset="-122"/>
              <a:sym typeface="+mn-ea"/>
            </a:endParaRPr>
          </a:p>
        </p:txBody>
      </p:sp>
      <p:sp>
        <p:nvSpPr>
          <p:cNvPr id="7" name="文本框 6"/>
          <p:cNvSpPr txBox="1"/>
          <p:nvPr/>
        </p:nvSpPr>
        <p:spPr>
          <a:xfrm>
            <a:off x="163830" y="1548765"/>
            <a:ext cx="12028170" cy="4154170"/>
          </a:xfrm>
          <a:prstGeom prst="rect">
            <a:avLst/>
          </a:prstGeom>
          <a:noFill/>
        </p:spPr>
        <p:txBody>
          <a:bodyPr wrap="square">
            <a:spAutoFit/>
          </a:bodyPr>
          <a:p>
            <a:r>
              <a:rPr lang="zh-CN" altLang="en-US" sz="2400" b="1" dirty="0">
                <a:latin typeface="Arial" panose="020B0604020202020204" pitchFamily="34" charset="0"/>
                <a:ea typeface="SimSun" panose="02010600030101010101" pitchFamily="2" charset="-122"/>
                <a:sym typeface="+mn-ea"/>
              </a:rPr>
              <a:t>(</a:t>
            </a:r>
            <a:r>
              <a:rPr lang="zh-CN" altLang="en-US" sz="2400" b="1" dirty="0">
                <a:latin typeface="Arial" panose="020B0604020202020204" pitchFamily="34" charset="0"/>
                <a:ea typeface="SimSun" panose="02010600030101010101" pitchFamily="2" charset="-122"/>
              </a:rPr>
              <a:t>1)从发动者上看：侵华国家由一国到多国，再由多国到一国；</a:t>
            </a:r>
            <a:endParaRPr lang="zh-CN" altLang="en-US" sz="2400" b="1" dirty="0">
              <a:latin typeface="Arial" panose="020B0604020202020204" pitchFamily="34" charset="0"/>
              <a:ea typeface="SimSun" panose="02010600030101010101" pitchFamily="2" charset="-122"/>
            </a:endParaRPr>
          </a:p>
          <a:p>
            <a:r>
              <a:rPr lang="zh-CN" altLang="en-US" sz="2400" b="1" dirty="0">
                <a:latin typeface="Arial" panose="020B0604020202020204" pitchFamily="34" charset="0"/>
                <a:ea typeface="SimSun" panose="02010600030101010101" pitchFamily="2" charset="-122"/>
              </a:rPr>
              <a:t> </a:t>
            </a:r>
            <a:r>
              <a:rPr lang="en-US" altLang="zh-CN" sz="2400" b="1" dirty="0">
                <a:latin typeface="Arial" panose="020B0604020202020204" pitchFamily="34" charset="0"/>
                <a:ea typeface="SimSun" panose="02010600030101010101" pitchFamily="2" charset="-122"/>
              </a:rPr>
              <a:t>   </a:t>
            </a:r>
            <a:r>
              <a:rPr lang="zh-CN" altLang="en-US" sz="2400" b="1" dirty="0">
                <a:latin typeface="Arial" panose="020B0604020202020204" pitchFamily="34" charset="0"/>
                <a:ea typeface="SimSun" panose="02010600030101010101" pitchFamily="2" charset="-122"/>
              </a:rPr>
              <a:t>地域上由以欧洲列强为主到以日美为主，反映出近代国际关系由以欧洲为中心到向两侧转移的变化。</a:t>
            </a:r>
            <a:endParaRPr lang="zh-CN" altLang="en-US" sz="2400" b="1" dirty="0">
              <a:latin typeface="Arial" panose="020B0604020202020204" pitchFamily="34" charset="0"/>
              <a:ea typeface="SimSun" panose="02010600030101010101" pitchFamily="2" charset="-122"/>
            </a:endParaRPr>
          </a:p>
          <a:p>
            <a:r>
              <a:rPr lang="zh-CN" altLang="en-US" sz="2400" b="1" dirty="0">
                <a:latin typeface="Arial" panose="020B0604020202020204" pitchFamily="34" charset="0"/>
                <a:ea typeface="SimSun" panose="02010600030101010101" pitchFamily="2" charset="-122"/>
              </a:rPr>
              <a:t>(2)从列强侵华目的上看：欧美列强的最终目的是获取最大经济利益，日本的最终目的是使中国殖民地化。</a:t>
            </a:r>
            <a:endParaRPr lang="zh-CN" altLang="en-US" sz="2400" b="1" dirty="0">
              <a:latin typeface="Arial" panose="020B0604020202020204" pitchFamily="34" charset="0"/>
              <a:ea typeface="SimSun" panose="02010600030101010101" pitchFamily="2" charset="-122"/>
            </a:endParaRPr>
          </a:p>
          <a:p>
            <a:r>
              <a:rPr lang="zh-CN" altLang="en-US" sz="2400" b="1" dirty="0">
                <a:latin typeface="Arial" panose="020B0604020202020204" pitchFamily="34" charset="0"/>
                <a:ea typeface="SimSun" panose="02010600030101010101" pitchFamily="2" charset="-122"/>
                <a:sym typeface="+mn-ea"/>
              </a:rPr>
              <a:t>(</a:t>
            </a:r>
            <a:r>
              <a:rPr lang="en-US" altLang="zh-CN" sz="2400" b="1" dirty="0">
                <a:latin typeface="Arial" panose="020B0604020202020204" pitchFamily="34" charset="0"/>
                <a:ea typeface="SimSun" panose="02010600030101010101" pitchFamily="2" charset="-122"/>
                <a:sym typeface="+mn-ea"/>
              </a:rPr>
              <a:t>3</a:t>
            </a:r>
            <a:r>
              <a:rPr lang="zh-CN" altLang="en-US" sz="2400" b="1" dirty="0">
                <a:latin typeface="Arial" panose="020B0604020202020204" pitchFamily="34" charset="0"/>
                <a:ea typeface="SimSun" panose="02010600030101010101" pitchFamily="2" charset="-122"/>
                <a:sym typeface="+mn-ea"/>
              </a:rPr>
              <a:t>)从侵华的阶段性看：从商品输出到资本输出等与资本主义发展的阶段性特征相关</a:t>
            </a:r>
            <a:endParaRPr lang="zh-CN" altLang="en-US" sz="2400" b="1" dirty="0">
              <a:latin typeface="Arial" panose="020B0604020202020204" pitchFamily="34" charset="0"/>
              <a:ea typeface="SimSun" panose="02010600030101010101" pitchFamily="2" charset="-122"/>
              <a:sym typeface="+mn-ea"/>
            </a:endParaRPr>
          </a:p>
          <a:p>
            <a:r>
              <a:rPr lang="zh-CN" altLang="en-US" sz="2400" b="1" dirty="0">
                <a:latin typeface="Arial" panose="020B0604020202020204" pitchFamily="34" charset="0"/>
                <a:ea typeface="SimSun" panose="02010600030101010101" pitchFamily="2" charset="-122"/>
                <a:sym typeface="+mn-ea"/>
              </a:rPr>
              <a:t>(</a:t>
            </a:r>
            <a:r>
              <a:rPr lang="en-US" altLang="zh-CN" sz="2400" b="1" dirty="0">
                <a:latin typeface="Arial" panose="020B0604020202020204" pitchFamily="34" charset="0"/>
                <a:ea typeface="SimSun" panose="02010600030101010101" pitchFamily="2" charset="-122"/>
                <a:sym typeface="+mn-ea"/>
              </a:rPr>
              <a:t>4</a:t>
            </a:r>
            <a:r>
              <a:rPr lang="zh-CN" altLang="en-US" sz="2400" b="1" dirty="0">
                <a:latin typeface="Arial" panose="020B0604020202020204" pitchFamily="34" charset="0"/>
                <a:ea typeface="SimSun" panose="02010600030101010101" pitchFamily="2" charset="-122"/>
                <a:sym typeface="+mn-ea"/>
              </a:rPr>
              <a:t>)从侵华</a:t>
            </a:r>
            <a:r>
              <a:rPr lang="zh-CN" altLang="zh-CN" sz="2400" b="1">
                <a:sym typeface="+mn-ea"/>
              </a:rPr>
              <a:t>方式上看：</a:t>
            </a:r>
            <a:r>
              <a:rPr lang="zh-CN" altLang="zh-CN" sz="2400">
                <a:sym typeface="+mn-ea"/>
              </a:rPr>
              <a:t>方式多样化，由发动战争、经济侵略扩大到政治军事控制；</a:t>
            </a:r>
            <a:endParaRPr lang="zh-CN" altLang="zh-CN" sz="2400">
              <a:sym typeface="+mn-ea"/>
            </a:endParaRPr>
          </a:p>
          <a:p>
            <a:r>
              <a:rPr lang="zh-CN" altLang="en-US" sz="2400" b="1" dirty="0">
                <a:latin typeface="Arial" panose="020B0604020202020204" pitchFamily="34" charset="0"/>
                <a:ea typeface="SimSun" panose="02010600030101010101" pitchFamily="2" charset="-122"/>
                <a:sym typeface="+mn-ea"/>
              </a:rPr>
              <a:t>(</a:t>
            </a:r>
            <a:r>
              <a:rPr lang="en-US" altLang="zh-CN" sz="2400" b="1" dirty="0">
                <a:latin typeface="Arial" panose="020B0604020202020204" pitchFamily="34" charset="0"/>
                <a:ea typeface="SimSun" panose="02010600030101010101" pitchFamily="2" charset="-122"/>
                <a:sym typeface="+mn-ea"/>
              </a:rPr>
              <a:t>5</a:t>
            </a:r>
            <a:r>
              <a:rPr lang="zh-CN" altLang="en-US" sz="2400" b="1" dirty="0">
                <a:latin typeface="Arial" panose="020B0604020202020204" pitchFamily="34" charset="0"/>
                <a:ea typeface="SimSun" panose="02010600030101010101" pitchFamily="2" charset="-122"/>
                <a:sym typeface="+mn-ea"/>
              </a:rPr>
              <a:t>)从</a:t>
            </a:r>
            <a:r>
              <a:rPr lang="zh-CN" altLang="zh-CN" sz="2400" b="1">
                <a:sym typeface="+mn-ea"/>
              </a:rPr>
              <a:t>范围上</a:t>
            </a:r>
            <a:r>
              <a:rPr lang="zh-CN" altLang="zh-CN" sz="2400">
                <a:sym typeface="+mn-ea"/>
              </a:rPr>
              <a:t>；由东南沿海到沿海各省并深入内地等</a:t>
            </a:r>
            <a:endParaRPr lang="zh-CN" altLang="en-US" sz="2400" b="1" dirty="0">
              <a:latin typeface="Arial" panose="020B0604020202020204" pitchFamily="34" charset="0"/>
              <a:ea typeface="SimSun" panose="02010600030101010101" pitchFamily="2" charset="-122"/>
            </a:endParaRPr>
          </a:p>
          <a:p>
            <a:r>
              <a:rPr lang="zh-CN" altLang="en-US" sz="2400" b="1" dirty="0">
                <a:latin typeface="Arial" panose="020B0604020202020204" pitchFamily="34" charset="0"/>
                <a:ea typeface="SimSun" panose="02010600030101010101" pitchFamily="2" charset="-122"/>
              </a:rPr>
              <a:t>(</a:t>
            </a:r>
            <a:r>
              <a:rPr lang="en-US" altLang="zh-CN" sz="2400" b="1" dirty="0">
                <a:latin typeface="Arial" panose="020B0604020202020204" pitchFamily="34" charset="0"/>
                <a:ea typeface="SimSun" panose="02010600030101010101" pitchFamily="2" charset="-122"/>
              </a:rPr>
              <a:t>6</a:t>
            </a:r>
            <a:r>
              <a:rPr lang="zh-CN" altLang="en-US" sz="2400" b="1" dirty="0">
                <a:latin typeface="Arial" panose="020B0604020202020204" pitchFamily="34" charset="0"/>
                <a:ea typeface="SimSun" panose="02010600030101010101" pitchFamily="2" charset="-122"/>
              </a:rPr>
              <a:t>)从结果上看：除抗日战争中国取得完全胜利外，其他战争均以中国失败告终，这说明只有全民族团结起来，才能取得反击外来侵略的胜利。</a:t>
            </a:r>
            <a:endParaRPr lang="zh-CN" altLang="en-US" sz="2400" b="1" dirty="0">
              <a:latin typeface="Arial" panose="020B0604020202020204" pitchFamily="34" charset="0"/>
              <a:ea typeface="SimSun" panose="02010600030101010101" pitchFamily="2" charset="-122"/>
            </a:endParaRPr>
          </a:p>
          <a:p>
            <a:r>
              <a:rPr lang="zh-CN" altLang="en-US" sz="2400" b="1" dirty="0">
                <a:latin typeface="Arial" panose="020B0604020202020204" pitchFamily="34" charset="0"/>
                <a:ea typeface="SimSun" panose="02010600030101010101" pitchFamily="2" charset="-122"/>
              </a:rPr>
              <a:t>(</a:t>
            </a:r>
            <a:r>
              <a:rPr lang="en-US" altLang="zh-CN" sz="2400" b="1" dirty="0">
                <a:latin typeface="Arial" panose="020B0604020202020204" pitchFamily="34" charset="0"/>
                <a:ea typeface="SimSun" panose="02010600030101010101" pitchFamily="2" charset="-122"/>
              </a:rPr>
              <a:t>7</a:t>
            </a:r>
            <a:r>
              <a:rPr lang="zh-CN" altLang="en-US" sz="2400" b="1" dirty="0">
                <a:latin typeface="Arial" panose="020B0604020202020204" pitchFamily="34" charset="0"/>
                <a:ea typeface="SimSun" panose="02010600030101010101" pitchFamily="2" charset="-122"/>
              </a:rPr>
              <a:t>)从列强侵华的影响上看：对中国产生了双重影响（破环性与建设性）。</a:t>
            </a:r>
            <a:endParaRPr lang="zh-CN" altLang="en-US" sz="2400" b="1" dirty="0">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5808" name="Group 96"/>
          <p:cNvGraphicFramePr>
            <a:graphicFrameLocks noGrp="1"/>
          </p:cNvGraphicFramePr>
          <p:nvPr>
            <p:custDataLst>
              <p:tags r:id="rId1"/>
            </p:custDataLst>
          </p:nvPr>
        </p:nvGraphicFramePr>
        <p:xfrm>
          <a:off x="120015" y="1417955"/>
          <a:ext cx="11952605" cy="5379085"/>
        </p:xfrm>
        <a:graphic>
          <a:graphicData uri="http://schemas.openxmlformats.org/drawingml/2006/table">
            <a:tbl>
              <a:tblPr/>
              <a:tblGrid>
                <a:gridCol w="2176780"/>
                <a:gridCol w="1725295"/>
                <a:gridCol w="2272665"/>
                <a:gridCol w="1774825"/>
                <a:gridCol w="4003040"/>
              </a:tblGrid>
              <a:tr h="230505">
                <a:tc rowSpan="2">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rPr>
                        <a:t>条约</a:t>
                      </a:r>
                      <a:endPar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rPr>
                        <a:t>内容</a:t>
                      </a:r>
                      <a:endParaRPr kumimoji="0" lang="zh-CN" altLang="en-US" sz="20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r>
              <a:tr h="170815">
                <a:tc vMerge="1">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FF3300"/>
                          </a:solidFill>
                          <a:effectLst/>
                          <a:latin typeface="SimHei" panose="02010609060101010101" charset="-122"/>
                          <a:ea typeface="SimHei" panose="02010609060101010101" charset="-122"/>
                          <a:cs typeface="Times New Roman" panose="02020603050405020304" pitchFamily="18" charset="0"/>
                        </a:rPr>
                        <a:t>割地</a:t>
                      </a:r>
                      <a:endParaRPr kumimoji="0" lang="zh-CN" altLang="en-US" sz="2000" b="1" i="0" u="none" strike="noStrike" cap="none" normalizeH="0" baseline="0" smtClean="0">
                        <a:ln>
                          <a:noFill/>
                        </a:ln>
                        <a:solidFill>
                          <a:srgbClr val="FF3300"/>
                        </a:solidFill>
                        <a:effectLst/>
                        <a:latin typeface="SimHei" panose="02010609060101010101" charset="-122"/>
                        <a:ea typeface="SimHei" panose="02010609060101010101" charset="-122"/>
                        <a:cs typeface="Times New Roman" panose="02020603050405020304" pitchFamily="18" charset="0"/>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FF3300"/>
                          </a:solidFill>
                          <a:effectLst/>
                          <a:latin typeface="SimHei" panose="02010609060101010101" charset="-122"/>
                          <a:ea typeface="SimHei" panose="02010609060101010101" charset="-122"/>
                          <a:cs typeface="Times New Roman" panose="02020603050405020304" pitchFamily="18" charset="0"/>
                        </a:rPr>
                        <a:t>赔款</a:t>
                      </a:r>
                      <a:endParaRPr kumimoji="0" lang="zh-CN" altLang="en-US" sz="2000" b="1" i="0" u="none" strike="noStrike" cap="none" normalizeH="0" baseline="0" smtClean="0">
                        <a:ln>
                          <a:noFill/>
                        </a:ln>
                        <a:solidFill>
                          <a:srgbClr val="FF3300"/>
                        </a:solidFill>
                        <a:effectLst/>
                        <a:latin typeface="SimHei" panose="02010609060101010101" charset="-122"/>
                        <a:ea typeface="SimHei" panose="02010609060101010101" charset="-122"/>
                        <a:cs typeface="Times New Roman" panose="02020603050405020304" pitchFamily="18" charset="0"/>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FF3300"/>
                          </a:solidFill>
                          <a:effectLst/>
                          <a:latin typeface="SimHei" panose="02010609060101010101" charset="-122"/>
                          <a:ea typeface="SimHei" panose="02010609060101010101" charset="-122"/>
                          <a:cs typeface="Times New Roman" panose="02020603050405020304" pitchFamily="18" charset="0"/>
                        </a:rPr>
                        <a:t>通商口岸</a:t>
                      </a:r>
                      <a:endParaRPr kumimoji="0" lang="zh-CN" altLang="en-US" sz="2000" b="1" i="0" u="none" strike="noStrike" cap="none" normalizeH="0" baseline="0" smtClean="0">
                        <a:ln>
                          <a:noFill/>
                        </a:ln>
                        <a:solidFill>
                          <a:srgbClr val="FF3300"/>
                        </a:solidFill>
                        <a:effectLst/>
                        <a:latin typeface="SimHei" panose="02010609060101010101" charset="-122"/>
                        <a:ea typeface="SimHei" panose="02010609060101010101" charset="-122"/>
                        <a:cs typeface="Times New Roman" panose="02020603050405020304" pitchFamily="18" charset="0"/>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SimHei" panose="02010609060101010101" charset="-122"/>
                          <a:ea typeface="SimHei" panose="02010609060101010101" charset="-122"/>
                          <a:cs typeface="Times New Roman" panose="02020603050405020304" pitchFamily="18" charset="0"/>
                        </a:rPr>
                        <a:t>其它</a:t>
                      </a:r>
                      <a:endParaRPr kumimoji="0" lang="zh-CN" altLang="en-US" sz="2000" b="1" i="0" u="none" strike="noStrike" cap="none" normalizeH="0" baseline="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rPr>
                        <a:t>南京条约</a:t>
                      </a:r>
                      <a:r>
                        <a:rPr kumimoji="0" lang="en-US" altLang="zh-CN"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rPr>
                        <a:t>》1842</a:t>
                      </a:r>
                      <a:endParaRPr kumimoji="0" lang="en-US" altLang="zh-CN"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b="1" dirty="0" smtClean="0">
                          <a:ln>
                            <a:noFill/>
                          </a:ln>
                          <a:effectLst/>
                          <a:latin typeface="SimHei" panose="02010609060101010101" charset="-122"/>
                          <a:ea typeface="SimHei" panose="02010609060101010101" charset="-122"/>
                          <a:cs typeface="Times New Roman" panose="02020603050405020304" pitchFamily="18" charset="0"/>
                          <a:sym typeface="+mn-ea"/>
                        </a:rPr>
                        <a:t>香港岛</a:t>
                      </a:r>
                      <a:endPar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lang="en-US" altLang="zh-CN" sz="2400" b="1" dirty="0" smtClean="0">
                          <a:ln>
                            <a:noFill/>
                          </a:ln>
                          <a:effectLst/>
                          <a:latin typeface="SimHei" panose="02010609060101010101" charset="-122"/>
                          <a:ea typeface="SimHei" panose="02010609060101010101" charset="-122"/>
                          <a:cs typeface="Times New Roman" panose="02020603050405020304" pitchFamily="18" charset="0"/>
                          <a:sym typeface="+mn-ea"/>
                        </a:rPr>
                        <a:t>2100</a:t>
                      </a:r>
                      <a:r>
                        <a:rPr lang="zh-CN" altLang="en-US" sz="2400" b="1" dirty="0" smtClean="0">
                          <a:ln>
                            <a:noFill/>
                          </a:ln>
                          <a:effectLst/>
                          <a:latin typeface="SimHei" panose="02010609060101010101" charset="-122"/>
                          <a:ea typeface="SimHei" panose="02010609060101010101" charset="-122"/>
                          <a:cs typeface="Times New Roman" panose="02020603050405020304" pitchFamily="18" charset="0"/>
                          <a:sym typeface="+mn-ea"/>
                        </a:rPr>
                        <a:t>万银元</a:t>
                      </a:r>
                      <a:endPar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b="1" dirty="0" smtClean="0">
                          <a:ln>
                            <a:noFill/>
                          </a:ln>
                          <a:effectLst/>
                          <a:latin typeface="SimHei" panose="02010609060101010101" charset="-122"/>
                          <a:ea typeface="SimHei" panose="02010609060101010101" charset="-122"/>
                          <a:cs typeface="Times New Roman" panose="02020603050405020304" pitchFamily="18" charset="0"/>
                          <a:sym typeface="+mn-ea"/>
                        </a:rPr>
                        <a:t>五口通商</a:t>
                      </a:r>
                      <a:endPar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b="1" dirty="0" smtClean="0">
                          <a:ln>
                            <a:noFill/>
                          </a:ln>
                          <a:effectLst/>
                          <a:latin typeface="SimHei" panose="02010609060101010101" charset="-122"/>
                          <a:ea typeface="SimHei" panose="02010609060101010101" charset="-122"/>
                          <a:sym typeface="+mn-ea"/>
                        </a:rPr>
                        <a:t>关税协定、领事裁判权、片面最惠国、居住及租地等</a:t>
                      </a:r>
                      <a:endParaRPr kumimoji="0" lang="zh-CN" altLang="zh-CN" sz="2400" b="1" i="0" u="none" strike="noStrike" cap="none" normalizeH="0" baseline="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6435">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SimHei" panose="02010609060101010101" charset="-122"/>
                          <a:ea typeface="SimHei" panose="02010609060101010101" charset="-122"/>
                        </a:rPr>
                        <a:t>《</a:t>
                      </a:r>
                      <a:r>
                        <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rPr>
                        <a:t>天津条约</a:t>
                      </a:r>
                      <a:r>
                        <a:rPr kumimoji="0" lang="en-US" altLang="zh-CN" sz="2400" b="1" i="0" u="none" strike="noStrike" cap="none" normalizeH="0" baseline="0" dirty="0" smtClean="0">
                          <a:ln>
                            <a:noFill/>
                          </a:ln>
                          <a:solidFill>
                            <a:schemeClr val="tx1"/>
                          </a:solidFill>
                          <a:effectLst/>
                          <a:latin typeface="SimHei" panose="02010609060101010101" charset="-122"/>
                          <a:ea typeface="SimHei" panose="02010609060101010101" charset="-122"/>
                        </a:rPr>
                        <a:t>》1858</a:t>
                      </a:r>
                      <a:endParaRPr kumimoji="0" lang="en-US" altLang="zh-CN" sz="2400" b="1" i="0" u="none" strike="noStrike" cap="none" normalizeH="0" baseline="0" dirty="0" smtClean="0">
                        <a:ln>
                          <a:noFill/>
                        </a:ln>
                        <a:solidFill>
                          <a:schemeClr val="tx1"/>
                        </a:solidFill>
                        <a:effectLst/>
                        <a:latin typeface="SimHei" panose="02010609060101010101" charset="-122"/>
                        <a:ea typeface="SimHei" panose="02010609060101010101" charset="-122"/>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smtClean="0">
                        <a:ln>
                          <a:noFill/>
                        </a:ln>
                        <a:solidFill>
                          <a:schemeClr val="tx1"/>
                        </a:solidFill>
                        <a:effectLst/>
                        <a:latin typeface="SimHei" panose="02010609060101010101" charset="-122"/>
                        <a:ea typeface="SimHei" panose="02010609060101010101" charset="-122"/>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b="1" dirty="0" smtClean="0">
                          <a:ln>
                            <a:noFill/>
                          </a:ln>
                          <a:effectLst/>
                          <a:latin typeface="SimHei" panose="02010609060101010101" charset="-122"/>
                          <a:ea typeface="SimHei" panose="02010609060101010101" charset="-122"/>
                          <a:cs typeface="Times New Roman" panose="02020603050405020304" pitchFamily="18" charset="0"/>
                          <a:sym typeface="+mn-ea"/>
                        </a:rPr>
                        <a:t>英法军费及英商各</a:t>
                      </a:r>
                      <a:r>
                        <a:rPr lang="en-US" altLang="zh-CN" sz="2400" b="1" dirty="0" smtClean="0">
                          <a:ln>
                            <a:noFill/>
                          </a:ln>
                          <a:effectLst/>
                          <a:latin typeface="SimHei" panose="02010609060101010101" charset="-122"/>
                          <a:ea typeface="SimHei" panose="02010609060101010101" charset="-122"/>
                          <a:cs typeface="Times New Roman" panose="02020603050405020304" pitchFamily="18" charset="0"/>
                          <a:sym typeface="+mn-ea"/>
                        </a:rPr>
                        <a:t>200</a:t>
                      </a:r>
                      <a:r>
                        <a:rPr lang="zh-CN" altLang="en-US" sz="2400" b="1" dirty="0" smtClean="0">
                          <a:ln>
                            <a:noFill/>
                          </a:ln>
                          <a:effectLst/>
                          <a:latin typeface="SimHei" panose="02010609060101010101" charset="-122"/>
                          <a:ea typeface="SimHei" panose="02010609060101010101" charset="-122"/>
                          <a:cs typeface="Times New Roman" panose="02020603050405020304" pitchFamily="18" charset="0"/>
                          <a:sym typeface="+mn-ea"/>
                        </a:rPr>
                        <a:t>万两</a:t>
                      </a:r>
                      <a:endParaRPr kumimoji="0" lang="zh-CN" altLang="zh-CN" sz="2400" b="1" i="0" u="none" strike="noStrike" cap="none" normalizeH="0" baseline="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marL="344805">
                        <a:spcBef>
                          <a:spcPct val="20000"/>
                        </a:spcBef>
                        <a:defRPr sz="2400">
                          <a:solidFill>
                            <a:schemeClr val="tx1"/>
                          </a:solidFill>
                          <a:latin typeface="Arial" panose="020B0604020202020204" pitchFamily="34" charset="0"/>
                          <a:ea typeface="SimSun" panose="02010600030101010101" pitchFamily="2" charset="-122"/>
                        </a:defRPr>
                      </a:lvl2pPr>
                      <a:lvl3pPr marL="671830">
                        <a:spcBef>
                          <a:spcPct val="20000"/>
                        </a:spcBef>
                        <a:defRPr sz="2000">
                          <a:solidFill>
                            <a:schemeClr val="tx1"/>
                          </a:solidFill>
                          <a:latin typeface="Arial" panose="020B0604020202020204" pitchFamily="34" charset="0"/>
                          <a:ea typeface="SimSun" panose="02010600030101010101" pitchFamily="2" charset="-122"/>
                        </a:defRPr>
                      </a:lvl3pPr>
                      <a:lvl4pPr marL="1024255">
                        <a:spcBef>
                          <a:spcPct val="20000"/>
                        </a:spcBef>
                        <a:defRPr>
                          <a:solidFill>
                            <a:schemeClr val="tx1"/>
                          </a:solidFill>
                          <a:latin typeface="Arial" panose="020B0604020202020204" pitchFamily="34" charset="0"/>
                          <a:ea typeface="SimSun" panose="02010600030101010101" pitchFamily="2" charset="-122"/>
                        </a:defRPr>
                      </a:lvl4pPr>
                      <a:lvl5pPr marL="1341755">
                        <a:spcBef>
                          <a:spcPct val="20000"/>
                        </a:spcBef>
                        <a:defRPr>
                          <a:solidFill>
                            <a:schemeClr val="tx1"/>
                          </a:solidFill>
                          <a:latin typeface="Arial" panose="020B0604020202020204" pitchFamily="34" charset="0"/>
                          <a:ea typeface="SimSun" panose="02010600030101010101" pitchFamily="2" charset="-122"/>
                        </a:defRPr>
                      </a:lvl5pPr>
                      <a:lvl6pPr marL="1798955"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marL="2256155"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marL="2713355"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marL="3170555"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lang="en-US" altLang="zh-CN" sz="2400" b="1" dirty="0" smtClean="0">
                          <a:ln>
                            <a:noFill/>
                          </a:ln>
                          <a:effectLst/>
                          <a:latin typeface="SimHei" panose="02010609060101010101" charset="-122"/>
                          <a:ea typeface="SimHei" panose="02010609060101010101" charset="-122"/>
                          <a:sym typeface="+mn-ea"/>
                        </a:rPr>
                        <a:t>10</a:t>
                      </a:r>
                      <a:r>
                        <a:rPr lang="zh-CN" altLang="en-US" sz="2400" b="1" dirty="0" smtClean="0">
                          <a:ln>
                            <a:noFill/>
                          </a:ln>
                          <a:effectLst/>
                          <a:latin typeface="SimHei" panose="02010609060101010101" charset="-122"/>
                          <a:ea typeface="SimHei" panose="02010609060101010101" charset="-122"/>
                          <a:sym typeface="+mn-ea"/>
                        </a:rPr>
                        <a:t>口通商</a:t>
                      </a:r>
                      <a:endParaRPr kumimoji="0" lang="en-US" altLang="zh-CN" sz="2400" b="1" i="0" u="none" strike="noStrike" cap="none" normalizeH="0" baseline="0" dirty="0" smtClean="0">
                        <a:ln>
                          <a:noFill/>
                        </a:ln>
                        <a:solidFill>
                          <a:schemeClr val="tx1"/>
                        </a:solidFill>
                        <a:effectLst/>
                        <a:latin typeface="SimHei" panose="02010609060101010101" charset="-122"/>
                        <a:ea typeface="SimHei" panose="02010609060101010101"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smtClean="0">
                        <a:ln>
                          <a:noFill/>
                        </a:ln>
                        <a:solidFill>
                          <a:schemeClr val="tx1"/>
                        </a:solidFill>
                        <a:effectLst/>
                        <a:latin typeface="SimHei" panose="02010609060101010101" charset="-122"/>
                        <a:ea typeface="SimHei" panose="02010609060101010101" charset="-122"/>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b="1" dirty="0" smtClean="0">
                          <a:ln>
                            <a:noFill/>
                          </a:ln>
                          <a:effectLst/>
                          <a:latin typeface="SimHei" panose="02010609060101010101" charset="-122"/>
                          <a:ea typeface="SimHei" panose="02010609060101010101" charset="-122"/>
                          <a:cs typeface="Times New Roman" panose="02020603050405020304" pitchFamily="18" charset="0"/>
                          <a:sym typeface="+mn-ea"/>
                        </a:rPr>
                        <a:t>可到内地游历经商传教、外国公使进京、军舰</a:t>
                      </a:r>
                      <a:endParaRPr kumimoji="0" lang="zh-CN" altLang="zh-CN" sz="2400" b="1" i="0" u="none" strike="noStrike" cap="none" normalizeH="0" baseline="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0230">
                <a:tc>
                  <a:txBody>
                    <a:bodyPr/>
                    <a:p>
                      <a:pPr marL="0" marR="0" lvl="0" indent="0" algn="ctr" defTabSz="914400" rtl="0" eaLnBrk="1" fontAlgn="base" latinLnBrk="0" hangingPunct="1">
                        <a:lnSpc>
                          <a:spcPct val="100000"/>
                        </a:lnSpc>
                        <a:spcBef>
                          <a:spcPct val="0"/>
                        </a:spcBef>
                        <a:spcAft>
                          <a:spcPct val="0"/>
                        </a:spcAft>
                        <a:buClrTx/>
                        <a:buSzTx/>
                        <a:buFontTx/>
                        <a:buNone/>
                      </a:pPr>
                      <a:r>
                        <a:rPr lang="en-US" altLang="zh-CN" sz="2400" b="1" dirty="0" smtClean="0">
                          <a:ln>
                            <a:noFill/>
                          </a:ln>
                          <a:effectLst/>
                          <a:latin typeface="SimHei" panose="02010609060101010101" charset="-122"/>
                          <a:ea typeface="SimHei" panose="02010609060101010101" charset="-122"/>
                          <a:sym typeface="+mn-ea"/>
                        </a:rPr>
                        <a:t>《</a:t>
                      </a:r>
                      <a:r>
                        <a:rPr lang="zh-CN" altLang="en-US" sz="2400" b="1" dirty="0" smtClean="0">
                          <a:ln>
                            <a:noFill/>
                          </a:ln>
                          <a:effectLst/>
                          <a:latin typeface="SimHei" panose="02010609060101010101" charset="-122"/>
                          <a:ea typeface="SimHei" panose="02010609060101010101" charset="-122"/>
                          <a:sym typeface="+mn-ea"/>
                        </a:rPr>
                        <a:t>北京条约</a:t>
                      </a:r>
                      <a:r>
                        <a:rPr lang="en-US" altLang="zh-CN" sz="2400" b="1" dirty="0" smtClean="0">
                          <a:ln>
                            <a:noFill/>
                          </a:ln>
                          <a:effectLst/>
                          <a:latin typeface="SimHei" panose="02010609060101010101" charset="-122"/>
                          <a:ea typeface="SimHei" panose="02010609060101010101" charset="-122"/>
                          <a:sym typeface="+mn-ea"/>
                        </a:rPr>
                        <a:t>》1860</a:t>
                      </a:r>
                      <a:endParaRPr kumimoji="0" lang="en-US" altLang="zh-CN" sz="2400" b="1" i="0" u="none" strike="noStrike" cap="none" normalizeH="0" baseline="0" dirty="0" smtClean="0">
                        <a:ln>
                          <a:noFill/>
                        </a:ln>
                        <a:solidFill>
                          <a:schemeClr val="tx1"/>
                        </a:solidFill>
                        <a:effectLst/>
                        <a:latin typeface="SimHei" panose="02010609060101010101" charset="-122"/>
                        <a:ea typeface="SimHei" panose="02010609060101010101" charset="-122"/>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lang="zh-CN" altLang="en-US" sz="2400" b="1" dirty="0" smtClean="0">
                          <a:ln>
                            <a:noFill/>
                          </a:ln>
                          <a:effectLst/>
                          <a:latin typeface="SimHei" panose="02010609060101010101" charset="-122"/>
                          <a:ea typeface="SimHei" panose="02010609060101010101" charset="-122"/>
                          <a:sym typeface="+mn-ea"/>
                        </a:rPr>
                        <a:t>九龙司</a:t>
                      </a:r>
                      <a:endParaRPr kumimoji="0" lang="zh-CN" altLang="zh-CN" sz="2400" b="1" i="0" u="none" strike="noStrike" cap="none" normalizeH="0" baseline="0" smtClean="0">
                        <a:ln>
                          <a:noFill/>
                        </a:ln>
                        <a:solidFill>
                          <a:schemeClr val="tx1"/>
                        </a:solidFill>
                        <a:effectLst/>
                        <a:latin typeface="SimHei" panose="02010609060101010101" charset="-122"/>
                        <a:ea typeface="SimHei" panose="02010609060101010101" charset="-122"/>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lang="zh-CN" altLang="en-US" sz="2400" b="1" dirty="0" smtClean="0">
                          <a:ln>
                            <a:noFill/>
                          </a:ln>
                          <a:effectLst/>
                          <a:latin typeface="SimHei" panose="02010609060101010101" charset="-122"/>
                          <a:ea typeface="SimHei" panose="02010609060101010101" charset="-122"/>
                          <a:cs typeface="Times New Roman" panose="02020603050405020304" pitchFamily="18" charset="0"/>
                          <a:sym typeface="+mn-ea"/>
                        </a:rPr>
                        <a:t>军费</a:t>
                      </a:r>
                      <a:r>
                        <a:rPr lang="en-US" altLang="zh-CN" sz="2400" b="1" dirty="0" smtClean="0">
                          <a:ln>
                            <a:noFill/>
                          </a:ln>
                          <a:effectLst/>
                          <a:latin typeface="SimHei" panose="02010609060101010101" charset="-122"/>
                          <a:ea typeface="SimHei" panose="02010609060101010101" charset="-122"/>
                          <a:cs typeface="Times New Roman" panose="02020603050405020304" pitchFamily="18" charset="0"/>
                          <a:sym typeface="+mn-ea"/>
                        </a:rPr>
                        <a:t>8</a:t>
                      </a:r>
                      <a:r>
                        <a:rPr lang="zh-CN" altLang="en-US" sz="2400" b="1" dirty="0" smtClean="0">
                          <a:ln>
                            <a:noFill/>
                          </a:ln>
                          <a:effectLst/>
                          <a:latin typeface="SimHei" panose="02010609060101010101" charset="-122"/>
                          <a:ea typeface="SimHei" panose="02010609060101010101" charset="-122"/>
                          <a:cs typeface="Times New Roman" panose="02020603050405020304" pitchFamily="18" charset="0"/>
                          <a:sym typeface="+mn-ea"/>
                        </a:rPr>
                        <a:t>百万两</a:t>
                      </a:r>
                      <a:endParaRPr kumimoji="0" lang="zh-CN" altLang="zh-CN" sz="2400" b="1" i="0" u="none" strike="noStrike" cap="none" normalizeH="0" baseline="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lang="zh-CN" altLang="en-US" sz="2400" b="1" dirty="0" smtClean="0">
                          <a:ln>
                            <a:noFill/>
                          </a:ln>
                          <a:effectLst/>
                          <a:latin typeface="SimHei" panose="02010609060101010101" charset="-122"/>
                          <a:ea typeface="SimHei" panose="02010609060101010101" charset="-122"/>
                          <a:sym typeface="+mn-ea"/>
                        </a:rPr>
                        <a:t>天津</a:t>
                      </a:r>
                      <a:endParaRPr kumimoji="0" lang="zh-CN" altLang="zh-CN" sz="2400" b="1" i="0" u="none" strike="noStrike" cap="none" normalizeH="0" baseline="0" smtClean="0">
                        <a:ln>
                          <a:noFill/>
                        </a:ln>
                        <a:solidFill>
                          <a:schemeClr val="tx1"/>
                        </a:solidFill>
                        <a:effectLst/>
                        <a:latin typeface="SimHei" panose="02010609060101010101" charset="-122"/>
                        <a:ea typeface="SimHei" panose="02010609060101010101" charset="-122"/>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lang="zh-CN" altLang="en-US" sz="2400" b="1" dirty="0" smtClean="0">
                          <a:ln>
                            <a:noFill/>
                          </a:ln>
                          <a:effectLst/>
                          <a:latin typeface="SimHei" panose="02010609060101010101" charset="-122"/>
                          <a:ea typeface="SimHei" panose="02010609060101010101" charset="-122"/>
                          <a:cs typeface="Times New Roman" panose="02020603050405020304" pitchFamily="18" charset="0"/>
                          <a:sym typeface="+mn-ea"/>
                        </a:rPr>
                        <a:t>准许华工出国</a:t>
                      </a:r>
                      <a:endParaRPr kumimoji="0" lang="zh-CN" altLang="zh-CN" sz="2400" b="1" i="0" u="none" strike="noStrike" cap="none" normalizeH="0" baseline="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8720">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rPr>
                        <a:t>马关条约</a:t>
                      </a:r>
                      <a:r>
                        <a:rPr kumimoji="0" lang="en-US" altLang="zh-CN"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rPr>
                        <a:t>》1895</a:t>
                      </a:r>
                      <a:endParaRPr kumimoji="0" lang="en-US" altLang="zh-CN"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Arial" panose="020B0604020202020204" pitchFamily="34" charset="0"/>
                          <a:ea typeface="SimHei" panose="02010609060101010101" charset="-122"/>
                        </a:rPr>
                        <a:t> </a:t>
                      </a:r>
                      <a:r>
                        <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rPr>
                        <a:t>辽东半岛、台湾、</a:t>
                      </a:r>
                      <a:endPar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rPr>
                        <a:t>澎湖列岛</a:t>
                      </a:r>
                      <a:endPar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endParaRPr>
                    </a:p>
                  </a:txBody>
                  <a:tcPr marL="121906" marR="121906" marT="45732" marB="457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rPr>
                        <a:t>2</a:t>
                      </a:r>
                      <a:r>
                        <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rPr>
                        <a:t>亿两白银</a:t>
                      </a:r>
                      <a:endPar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txBody>
                  <a:tcPr marL="121906" marR="121906" marT="45732" marB="457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marL="344805">
                        <a:spcBef>
                          <a:spcPct val="20000"/>
                        </a:spcBef>
                        <a:defRPr sz="2400">
                          <a:solidFill>
                            <a:schemeClr val="tx1"/>
                          </a:solidFill>
                          <a:latin typeface="Arial" panose="020B0604020202020204" pitchFamily="34" charset="0"/>
                          <a:ea typeface="SimSun" panose="02010600030101010101" pitchFamily="2" charset="-122"/>
                        </a:defRPr>
                      </a:lvl2pPr>
                      <a:lvl3pPr marL="671830">
                        <a:spcBef>
                          <a:spcPct val="20000"/>
                        </a:spcBef>
                        <a:defRPr sz="2000">
                          <a:solidFill>
                            <a:schemeClr val="tx1"/>
                          </a:solidFill>
                          <a:latin typeface="Arial" panose="020B0604020202020204" pitchFamily="34" charset="0"/>
                          <a:ea typeface="SimSun" panose="02010600030101010101" pitchFamily="2" charset="-122"/>
                        </a:defRPr>
                      </a:lvl3pPr>
                      <a:lvl4pPr marL="1024255">
                        <a:spcBef>
                          <a:spcPct val="20000"/>
                        </a:spcBef>
                        <a:defRPr>
                          <a:solidFill>
                            <a:schemeClr val="tx1"/>
                          </a:solidFill>
                          <a:latin typeface="Arial" panose="020B0604020202020204" pitchFamily="34" charset="0"/>
                          <a:ea typeface="SimSun" panose="02010600030101010101" pitchFamily="2" charset="-122"/>
                        </a:defRPr>
                      </a:lvl4pPr>
                      <a:lvl5pPr marL="1341755">
                        <a:spcBef>
                          <a:spcPct val="20000"/>
                        </a:spcBef>
                        <a:defRPr>
                          <a:solidFill>
                            <a:schemeClr val="tx1"/>
                          </a:solidFill>
                          <a:latin typeface="Arial" panose="020B0604020202020204" pitchFamily="34" charset="0"/>
                          <a:ea typeface="SimSun" panose="02010600030101010101" pitchFamily="2" charset="-122"/>
                        </a:defRPr>
                      </a:lvl5pPr>
                      <a:lvl6pPr marL="1798955"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marL="2256155"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marL="2713355"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marL="3170555"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rPr>
                        <a:t>沙市、重庆苏州、杭州</a:t>
                      </a:r>
                      <a:endPar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txBody>
                  <a:tcPr marL="121906" marR="121906" marT="45732" marB="457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Arial" panose="020B0604020202020204" pitchFamily="34" charset="0"/>
                          <a:ea typeface="SimHei" panose="02010609060101010101" charset="-122"/>
                        </a:rPr>
                        <a:t> </a:t>
                      </a:r>
                      <a:r>
                        <a:rPr kumimoji="0" lang="zh-CN" altLang="en-US" sz="2400" b="1" i="0" u="none" strike="noStrike" cap="none" normalizeH="0" baseline="0" dirty="0" smtClean="0">
                          <a:ln>
                            <a:noFill/>
                          </a:ln>
                          <a:solidFill>
                            <a:srgbClr val="FF3300"/>
                          </a:solidFill>
                          <a:effectLst/>
                          <a:latin typeface="SimHei" panose="02010609060101010101" charset="-122"/>
                          <a:ea typeface="SimHei" panose="02010609060101010101" charset="-122"/>
                        </a:rPr>
                        <a:t>允许在通商口岸设工厂</a:t>
                      </a:r>
                      <a:endParaRPr kumimoji="0" lang="zh-CN" altLang="en-US" sz="2400" b="1" i="0" u="none" strike="noStrike" cap="none" normalizeH="0" baseline="0" dirty="0" smtClean="0">
                        <a:ln>
                          <a:noFill/>
                        </a:ln>
                        <a:solidFill>
                          <a:srgbClr val="FF3300"/>
                        </a:solidFill>
                        <a:effectLst/>
                        <a:latin typeface="SimHei" panose="02010609060101010101" charset="-122"/>
                        <a:ea typeface="SimHei" panose="02010609060101010101" charset="-122"/>
                        <a:cs typeface="Times New Roman" panose="02020603050405020304" pitchFamily="18" charset="0"/>
                      </a:endParaRPr>
                    </a:p>
                  </a:txBody>
                  <a:tcPr marL="121906" marR="121906" marT="45732" marB="457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8045">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SimHei" panose="02010609060101010101" charset="-122"/>
                          <a:ea typeface="SimHei" panose="02010609060101010101"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SimHei" panose="02010609060101010101" charset="-122"/>
                          <a:ea typeface="SimHei" panose="02010609060101010101" charset="-122"/>
                          <a:cs typeface="Times New Roman" panose="02020603050405020304" pitchFamily="18" charset="0"/>
                        </a:rPr>
                        <a:t>辛丑条约</a:t>
                      </a:r>
                      <a:r>
                        <a:rPr kumimoji="0" lang="en-US" altLang="zh-CN" sz="2400" b="1" i="0" u="none" strike="noStrike" cap="none" normalizeH="0" baseline="0" smtClean="0">
                          <a:ln>
                            <a:noFill/>
                          </a:ln>
                          <a:solidFill>
                            <a:schemeClr val="tx1"/>
                          </a:solidFill>
                          <a:effectLst/>
                          <a:latin typeface="SimHei" panose="02010609060101010101" charset="-122"/>
                          <a:ea typeface="SimHei" panose="02010609060101010101" charset="-122"/>
                          <a:cs typeface="Times New Roman" panose="02020603050405020304" pitchFamily="18" charset="0"/>
                        </a:rPr>
                        <a:t>》1901</a:t>
                      </a:r>
                      <a:endParaRPr kumimoji="0" lang="en-US" altLang="zh-CN" sz="2400" b="1" i="0" u="none" strike="noStrike" cap="none" normalizeH="0" baseline="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smtClean="0">
                        <a:ln>
                          <a:noFill/>
                        </a:ln>
                        <a:solidFill>
                          <a:schemeClr val="tx1"/>
                        </a:solidFill>
                        <a:effectLst/>
                        <a:latin typeface="SimHei" panose="02010609060101010101" charset="-122"/>
                        <a:ea typeface="SimHei" panose="02010609060101010101" charset="-122"/>
                      </a:endParaRPr>
                    </a:p>
                  </a:txBody>
                  <a:tcPr marL="121915" marR="12191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Arial" panose="020B0604020202020204" pitchFamily="34" charset="0"/>
                          <a:ea typeface="SimHei" panose="02010609060101010101" charset="-122"/>
                        </a:rPr>
                        <a:t> </a:t>
                      </a:r>
                      <a:r>
                        <a:rPr kumimoji="0" lang="en-US" altLang="zh-CN" sz="2400" b="1" i="0" u="none" strike="noStrike" cap="none" normalizeH="0" baseline="0" dirty="0" smtClean="0">
                          <a:ln>
                            <a:noFill/>
                          </a:ln>
                          <a:solidFill>
                            <a:schemeClr val="tx1"/>
                          </a:solidFill>
                          <a:effectLst/>
                          <a:latin typeface="SimHei" panose="02010609060101010101" charset="-122"/>
                          <a:ea typeface="SimHei" panose="02010609060101010101" charset="-122"/>
                        </a:rPr>
                        <a:t>4</a:t>
                      </a:r>
                      <a:r>
                        <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rPr>
                        <a:t>．</a:t>
                      </a:r>
                      <a:r>
                        <a:rPr kumimoji="0" lang="en-US" altLang="zh-CN" sz="2400" b="1" i="0" u="none" strike="noStrike" cap="none" normalizeH="0" baseline="0" dirty="0" smtClean="0">
                          <a:ln>
                            <a:noFill/>
                          </a:ln>
                          <a:solidFill>
                            <a:schemeClr val="tx1"/>
                          </a:solidFill>
                          <a:effectLst/>
                          <a:latin typeface="SimHei" panose="02010609060101010101" charset="-122"/>
                          <a:ea typeface="SimHei" panose="02010609060101010101" charset="-122"/>
                        </a:rPr>
                        <a:t>5</a:t>
                      </a:r>
                      <a:r>
                        <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rPr>
                        <a:t>亿两</a:t>
                      </a:r>
                      <a:endPar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rPr>
                        <a:t>白银 关税抵押</a:t>
                      </a:r>
                      <a:endPar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endParaRPr>
                    </a:p>
                  </a:txBody>
                  <a:tcPr marL="121906" marR="121906"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marL="344805">
                        <a:spcBef>
                          <a:spcPct val="20000"/>
                        </a:spcBef>
                        <a:defRPr sz="2400">
                          <a:solidFill>
                            <a:schemeClr val="tx1"/>
                          </a:solidFill>
                          <a:latin typeface="Arial" panose="020B0604020202020204" pitchFamily="34" charset="0"/>
                          <a:ea typeface="SimSun" panose="02010600030101010101" pitchFamily="2" charset="-122"/>
                        </a:defRPr>
                      </a:lvl2pPr>
                      <a:lvl3pPr marL="671830">
                        <a:spcBef>
                          <a:spcPct val="20000"/>
                        </a:spcBef>
                        <a:defRPr sz="2000">
                          <a:solidFill>
                            <a:schemeClr val="tx1"/>
                          </a:solidFill>
                          <a:latin typeface="Arial" panose="020B0604020202020204" pitchFamily="34" charset="0"/>
                          <a:ea typeface="SimSun" panose="02010600030101010101" pitchFamily="2" charset="-122"/>
                        </a:defRPr>
                      </a:lvl3pPr>
                      <a:lvl4pPr marL="1024255">
                        <a:spcBef>
                          <a:spcPct val="20000"/>
                        </a:spcBef>
                        <a:defRPr>
                          <a:solidFill>
                            <a:schemeClr val="tx1"/>
                          </a:solidFill>
                          <a:latin typeface="Arial" panose="020B0604020202020204" pitchFamily="34" charset="0"/>
                          <a:ea typeface="SimSun" panose="02010600030101010101" pitchFamily="2" charset="-122"/>
                        </a:defRPr>
                      </a:lvl4pPr>
                      <a:lvl5pPr marL="1341755">
                        <a:spcBef>
                          <a:spcPct val="20000"/>
                        </a:spcBef>
                        <a:defRPr>
                          <a:solidFill>
                            <a:schemeClr val="tx1"/>
                          </a:solidFill>
                          <a:latin typeface="Arial" panose="020B0604020202020204" pitchFamily="34" charset="0"/>
                          <a:ea typeface="SimSun" panose="02010600030101010101" pitchFamily="2" charset="-122"/>
                        </a:defRPr>
                      </a:lvl5pPr>
                      <a:lvl6pPr marL="1798955"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marL="2256155"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marL="2713355"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marL="3170555"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smtClean="0">
                        <a:ln>
                          <a:noFill/>
                        </a:ln>
                        <a:solidFill>
                          <a:schemeClr val="tx1"/>
                        </a:solidFill>
                        <a:effectLst/>
                        <a:latin typeface="SimHei" panose="02010609060101010101" charset="-122"/>
                        <a:ea typeface="SimHei" panose="02010609060101010101" charset="-122"/>
                      </a:endParaRPr>
                    </a:p>
                  </a:txBody>
                  <a:tcPr marL="121906" marR="121906"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a:spcBef>
                          <a:spcPct val="20000"/>
                        </a:spcBef>
                        <a:defRPr sz="2400">
                          <a:solidFill>
                            <a:schemeClr val="tx1"/>
                          </a:solidFill>
                          <a:latin typeface="Arial" panose="020B0604020202020204" pitchFamily="34" charset="0"/>
                          <a:ea typeface="SimSun" panose="02010600030101010101" pitchFamily="2" charset="-122"/>
                        </a:defRPr>
                      </a:lvl2pPr>
                      <a:lvl3pPr>
                        <a:spcBef>
                          <a:spcPct val="20000"/>
                        </a:spcBef>
                        <a:defRPr sz="2000">
                          <a:solidFill>
                            <a:schemeClr val="tx1"/>
                          </a:solidFill>
                          <a:latin typeface="Arial" panose="020B0604020202020204" pitchFamily="34" charset="0"/>
                          <a:ea typeface="SimSun" panose="02010600030101010101" pitchFamily="2" charset="-122"/>
                        </a:defRPr>
                      </a:lvl3pPr>
                      <a:lvl4pPr>
                        <a:spcBef>
                          <a:spcPct val="20000"/>
                        </a:spcBef>
                        <a:defRPr>
                          <a:solidFill>
                            <a:schemeClr val="tx1"/>
                          </a:solidFill>
                          <a:latin typeface="Arial" panose="020B0604020202020204" pitchFamily="34" charset="0"/>
                          <a:ea typeface="SimSun" panose="02010600030101010101" pitchFamily="2" charset="-122"/>
                        </a:defRPr>
                      </a:lvl4pPr>
                      <a:lvl5pPr>
                        <a:spcBef>
                          <a:spcPct val="20000"/>
                        </a:spcBef>
                        <a:defRPr>
                          <a:solidFill>
                            <a:schemeClr val="tx1"/>
                          </a:solidFill>
                          <a:latin typeface="Arial" panose="020B0604020202020204" pitchFamily="34" charset="0"/>
                          <a:ea typeface="SimSun"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rPr>
                        <a:t>使馆区，控制战略要地惩治首祸诸臣严禁反帝</a:t>
                      </a:r>
                      <a:endParaRPr kumimoji="0" lang="zh-CN" altLang="en-US" sz="2400" b="1" i="0" u="none" strike="noStrike" cap="none" normalizeH="0" baseline="0" dirty="0" smtClean="0">
                        <a:ln>
                          <a:noFill/>
                        </a:ln>
                        <a:solidFill>
                          <a:schemeClr val="tx1"/>
                        </a:solidFill>
                        <a:effectLst/>
                        <a:latin typeface="SimHei" panose="02010609060101010101" charset="-122"/>
                        <a:ea typeface="SimHei" panose="02010609060101010101" charset="-122"/>
                        <a:cs typeface="Times New Roman" panose="02020603050405020304" pitchFamily="18" charset="0"/>
                      </a:endParaRPr>
                    </a:p>
                  </a:txBody>
                  <a:tcPr marL="121906" marR="121906"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文本框 1"/>
          <p:cNvSpPr txBox="1"/>
          <p:nvPr/>
        </p:nvSpPr>
        <p:spPr>
          <a:xfrm>
            <a:off x="501650" y="0"/>
            <a:ext cx="1118870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列强侵华篇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3" name="文本框 2"/>
          <p:cNvSpPr txBox="1"/>
          <p:nvPr/>
        </p:nvSpPr>
        <p:spPr>
          <a:xfrm>
            <a:off x="87" y="456374"/>
            <a:ext cx="9010186" cy="521970"/>
          </a:xfrm>
          <a:prstGeom prst="rect">
            <a:avLst/>
          </a:prstGeom>
          <a:noFill/>
        </p:spPr>
        <p:txBody>
          <a:bodyPr wrap="square" rtlCol="0">
            <a:spAutoFit/>
          </a:bodyPr>
          <a:p>
            <a:r>
              <a:rPr lang="zh-CN" altLang="en-US" sz="2800" b="1" dirty="0"/>
              <a:t>一、全方位认识列强侵华战争</a:t>
            </a:r>
            <a:endParaRPr lang="zh-CN" altLang="en-US" sz="2800" b="1" dirty="0"/>
          </a:p>
        </p:txBody>
      </p:sp>
      <p:sp>
        <p:nvSpPr>
          <p:cNvPr id="6" name="文本框 5"/>
          <p:cNvSpPr txBox="1"/>
          <p:nvPr/>
        </p:nvSpPr>
        <p:spPr>
          <a:xfrm>
            <a:off x="0" y="957580"/>
            <a:ext cx="7303770" cy="460375"/>
          </a:xfrm>
          <a:prstGeom prst="rect">
            <a:avLst/>
          </a:prstGeom>
          <a:noFill/>
        </p:spPr>
        <p:txBody>
          <a:bodyPr wrap="square">
            <a:spAutoFit/>
          </a:bodyPr>
          <a:p>
            <a:r>
              <a:rPr lang="en-US" altLang="zh-CN" sz="2400" b="1" dirty="0">
                <a:solidFill>
                  <a:schemeClr val="accent1"/>
                </a:solidFill>
                <a:latin typeface="FZCuHeiSongS-B-GB" panose="02000000000000000000" pitchFamily="2" charset="-122"/>
                <a:ea typeface="FZCuHeiSongS-B-GB" panose="02000000000000000000" pitchFamily="2" charset="-122"/>
              </a:rPr>
              <a:t>3.</a:t>
            </a:r>
            <a:r>
              <a:rPr lang="zh-CN" altLang="en-US" sz="2400" b="1" dirty="0">
                <a:solidFill>
                  <a:srgbClr val="FF0000"/>
                </a:solidFill>
                <a:latin typeface="SimHei" panose="02010609060101010101" charset="-122"/>
                <a:ea typeface="SimHei" panose="02010609060101010101" charset="-122"/>
                <a:cs typeface="SimHei" panose="02010609060101010101" charset="-122"/>
              </a:rPr>
              <a:t>近代西方列强侵华方式</a:t>
            </a:r>
            <a:endParaRPr lang="zh-CN" altLang="en-US" sz="2400" b="1" dirty="0">
              <a:solidFill>
                <a:srgbClr val="FF0000"/>
              </a:solidFill>
              <a:latin typeface="SimHei" panose="02010609060101010101" charset="-122"/>
              <a:ea typeface="SimHei" panose="02010609060101010101" charset="-122"/>
              <a:cs typeface="SimHei" panose="02010609060101010101" charset="-122"/>
              <a:sym typeface="+mn-ea"/>
            </a:endParaRPr>
          </a:p>
        </p:txBody>
      </p:sp>
      <p:sp>
        <p:nvSpPr>
          <p:cNvPr id="7" name="文本框 6"/>
          <p:cNvSpPr txBox="1"/>
          <p:nvPr/>
        </p:nvSpPr>
        <p:spPr>
          <a:xfrm>
            <a:off x="60960" y="2120265"/>
            <a:ext cx="12071350" cy="4161790"/>
          </a:xfrm>
          <a:prstGeom prst="rect">
            <a:avLst/>
          </a:prstGeom>
          <a:solidFill>
            <a:srgbClr val="FFFF00"/>
          </a:solidFill>
        </p:spPr>
        <p:txBody>
          <a:bodyPr wrap="square" rtlCol="0" anchor="t">
            <a:spAutoFit/>
          </a:bodyPr>
          <a:p>
            <a:pPr algn="l" fontAlgn="auto">
              <a:lnSpc>
                <a:spcPct val="115000"/>
              </a:lnSpc>
              <a:spcAft>
                <a:spcPts val="0"/>
              </a:spcAft>
              <a:tabLst>
                <a:tab pos="2070735" algn="l"/>
              </a:tabLst>
            </a:pPr>
            <a:r>
              <a:rPr lang="zh-CN" sz="2800" b="1" kern="100" dirty="0">
                <a:solidFill>
                  <a:srgbClr val="FF0000"/>
                </a:solidFill>
                <a:effectLst/>
                <a:latin typeface="KaiTi" panose="02010609060101010101" charset="-122"/>
                <a:ea typeface="KaiTi" panose="02010609060101010101" charset="-122"/>
                <a:cs typeface="Times New Roman" panose="02020603050405020304"/>
                <a:sym typeface="+mn-ea"/>
              </a:rPr>
              <a:t>军事侵略</a:t>
            </a:r>
            <a:r>
              <a:rPr lang="en-US" altLang="zh-CN" sz="2800" b="1" kern="100" dirty="0">
                <a:solidFill>
                  <a:srgbClr val="FF0000"/>
                </a:solidFill>
                <a:effectLst/>
                <a:latin typeface="KaiTi" panose="02010609060101010101" charset="-122"/>
                <a:ea typeface="KaiTi" panose="02010609060101010101" charset="-122"/>
                <a:cs typeface="Times New Roman" panose="02020603050405020304"/>
                <a:sym typeface="+mn-ea"/>
              </a:rPr>
              <a:t>:</a:t>
            </a:r>
            <a:r>
              <a:rPr lang="zh-CN" sz="2800" b="1" kern="100" dirty="0">
                <a:effectLst/>
                <a:latin typeface="KaiTi" panose="02010609060101010101" charset="-122"/>
                <a:ea typeface="KaiTi" panose="02010609060101010101" charset="-122"/>
                <a:cs typeface="Times New Roman" panose="02020603050405020304"/>
                <a:sym typeface="+mn-ea"/>
              </a:rPr>
              <a:t>鸦片战争、第二次鸦片战争、甲午中日战争、八国联军侵华战争、日本全面侵华战争</a:t>
            </a:r>
            <a:endParaRPr lang="zh-CN" sz="2800" b="1" kern="100" dirty="0">
              <a:effectLst/>
              <a:latin typeface="KaiTi" panose="02010609060101010101" charset="-122"/>
              <a:ea typeface="KaiTi" panose="02010609060101010101" charset="-122"/>
              <a:cs typeface="Times New Roman" panose="02020603050405020304"/>
            </a:endParaRPr>
          </a:p>
          <a:p>
            <a:pPr algn="l" fontAlgn="auto">
              <a:lnSpc>
                <a:spcPct val="115000"/>
              </a:lnSpc>
              <a:spcAft>
                <a:spcPts val="0"/>
              </a:spcAft>
              <a:tabLst>
                <a:tab pos="2070735" algn="l"/>
              </a:tabLst>
            </a:pPr>
            <a:r>
              <a:rPr lang="zh-CN" sz="2800" b="1" kern="100" dirty="0">
                <a:solidFill>
                  <a:srgbClr val="FF0000"/>
                </a:solidFill>
                <a:effectLst/>
                <a:latin typeface="KaiTi" panose="02010609060101010101" charset="-122"/>
                <a:ea typeface="KaiTi" panose="02010609060101010101" charset="-122"/>
                <a:cs typeface="Times New Roman" panose="02020603050405020304"/>
                <a:sym typeface="+mn-ea"/>
              </a:rPr>
              <a:t>政治侵略</a:t>
            </a:r>
            <a:r>
              <a:rPr lang="en-US" altLang="zh-CN" sz="2800" b="1" kern="100" dirty="0">
                <a:solidFill>
                  <a:srgbClr val="FF0000"/>
                </a:solidFill>
                <a:effectLst/>
                <a:latin typeface="KaiTi" panose="02010609060101010101" charset="-122"/>
                <a:ea typeface="KaiTi" panose="02010609060101010101" charset="-122"/>
                <a:cs typeface="Times New Roman" panose="02020603050405020304"/>
                <a:sym typeface="+mn-ea"/>
              </a:rPr>
              <a:t>:</a:t>
            </a:r>
            <a:r>
              <a:rPr lang="zh-CN" sz="2800" b="1" kern="100" dirty="0">
                <a:effectLst/>
                <a:latin typeface="KaiTi" panose="02010609060101010101" charset="-122"/>
                <a:ea typeface="KaiTi" panose="02010609060101010101" charset="-122"/>
                <a:cs typeface="Times New Roman" panose="02020603050405020304"/>
                <a:sym typeface="+mn-ea"/>
              </a:rPr>
              <a:t>割占土地</a:t>
            </a:r>
            <a:r>
              <a:rPr lang="en-US" altLang="zh-CN" sz="2800" b="1" kern="100" dirty="0">
                <a:effectLst/>
                <a:latin typeface="KaiTi" panose="02010609060101010101" charset="-122"/>
                <a:ea typeface="KaiTi" panose="02010609060101010101" charset="-122"/>
                <a:cs typeface="Times New Roman" panose="02020603050405020304"/>
                <a:sym typeface="+mn-ea"/>
              </a:rPr>
              <a:t>\</a:t>
            </a:r>
            <a:r>
              <a:rPr lang="zh-CN" sz="2800" b="1" kern="100">
                <a:effectLst/>
                <a:latin typeface="KaiTi" panose="02010609060101010101" charset="-122"/>
                <a:ea typeface="KaiTi" panose="02010609060101010101" charset="-122"/>
                <a:cs typeface="Times New Roman" panose="02020603050405020304"/>
                <a:sym typeface="+mn-ea"/>
              </a:rPr>
              <a:t>获取特权</a:t>
            </a:r>
            <a:r>
              <a:rPr lang="en-US" altLang="zh-CN" sz="2800" b="1" kern="100">
                <a:effectLst/>
                <a:latin typeface="KaiTi" panose="02010609060101010101" charset="-122"/>
                <a:ea typeface="KaiTi" panose="02010609060101010101" charset="-122"/>
                <a:cs typeface="Times New Roman" panose="02020603050405020304"/>
                <a:sym typeface="+mn-ea"/>
              </a:rPr>
              <a:t>(</a:t>
            </a:r>
            <a:r>
              <a:rPr lang="zh-CN" altLang="en-US" sz="2800" b="1" kern="100">
                <a:effectLst/>
                <a:latin typeface="KaiTi" panose="02010609060101010101" charset="-122"/>
                <a:ea typeface="KaiTi" panose="02010609060101010101" charset="-122"/>
                <a:cs typeface="Times New Roman" panose="02020603050405020304"/>
                <a:sym typeface="+mn-ea"/>
              </a:rPr>
              <a:t>领事裁判权等）</a:t>
            </a:r>
            <a:r>
              <a:rPr lang="en-US" altLang="zh-CN" sz="2800" b="1" kern="100">
                <a:effectLst/>
                <a:latin typeface="KaiTi" panose="02010609060101010101" charset="-122"/>
                <a:ea typeface="KaiTi" panose="02010609060101010101" charset="-122"/>
                <a:cs typeface="Times New Roman" panose="02020603050405020304"/>
                <a:sym typeface="+mn-ea"/>
              </a:rPr>
              <a:t>\</a:t>
            </a:r>
            <a:r>
              <a:rPr lang="zh-CN" sz="2800" b="1" kern="100" dirty="0">
                <a:effectLst/>
                <a:latin typeface="KaiTi" panose="02010609060101010101" charset="-122"/>
                <a:ea typeface="KaiTi" panose="02010609060101010101" charset="-122"/>
                <a:cs typeface="Times New Roman" panose="02020603050405020304"/>
                <a:sym typeface="+mn-ea"/>
              </a:rPr>
              <a:t>以华制华，扶植代理人</a:t>
            </a:r>
            <a:endParaRPr lang="zh-CN" sz="2800" b="1" kern="100" dirty="0">
              <a:effectLst/>
              <a:latin typeface="KaiTi" panose="02010609060101010101" charset="-122"/>
              <a:ea typeface="KaiTi" panose="02010609060101010101" charset="-122"/>
              <a:cs typeface="Times New Roman" panose="02020603050405020304"/>
            </a:endParaRPr>
          </a:p>
          <a:p>
            <a:pPr algn="l">
              <a:lnSpc>
                <a:spcPct val="100000"/>
              </a:lnSpc>
              <a:spcAft>
                <a:spcPts val="0"/>
              </a:spcAft>
              <a:tabLst>
                <a:tab pos="2070735" algn="l"/>
              </a:tabLst>
            </a:pPr>
            <a:r>
              <a:rPr lang="zh-CN" sz="2800" b="1" kern="100" dirty="0">
                <a:solidFill>
                  <a:srgbClr val="FF0000"/>
                </a:solidFill>
                <a:effectLst/>
                <a:latin typeface="KaiTi" panose="02010609060101010101" charset="-122"/>
                <a:ea typeface="KaiTi" panose="02010609060101010101" charset="-122"/>
                <a:cs typeface="Times New Roman" panose="02020603050405020304"/>
                <a:sym typeface="+mn-ea"/>
              </a:rPr>
              <a:t>经济侵略：</a:t>
            </a:r>
            <a:r>
              <a:rPr lang="zh-CN" sz="2800" b="1" kern="100" dirty="0">
                <a:effectLst/>
                <a:latin typeface="KaiTi" panose="02010609060101010101" charset="-122"/>
                <a:ea typeface="KaiTi" panose="02010609060101010101" charset="-122"/>
                <a:cs typeface="Times New Roman" panose="02020603050405020304"/>
                <a:sym typeface="+mn-ea"/>
              </a:rPr>
              <a:t>开埠通商（商品输出）</a:t>
            </a:r>
            <a:r>
              <a:rPr lang="en-US" altLang="zh-CN" sz="2800" b="1" kern="100" dirty="0">
                <a:effectLst/>
                <a:latin typeface="KaiTi" panose="02010609060101010101" charset="-122"/>
                <a:ea typeface="KaiTi" panose="02010609060101010101" charset="-122"/>
                <a:cs typeface="Times New Roman" panose="02020603050405020304"/>
                <a:sym typeface="+mn-ea"/>
              </a:rPr>
              <a:t>\</a:t>
            </a:r>
            <a:r>
              <a:rPr lang="zh-CN" altLang="en-US" sz="2800" b="1" kern="100" dirty="0">
                <a:effectLst/>
                <a:latin typeface="KaiTi" panose="02010609060101010101" charset="-122"/>
                <a:ea typeface="KaiTi" panose="02010609060101010101" charset="-122"/>
                <a:cs typeface="Times New Roman" panose="02020603050405020304"/>
                <a:sym typeface="+mn-ea"/>
              </a:rPr>
              <a:t>获得经济特权（协定关税、</a:t>
            </a:r>
            <a:r>
              <a:rPr lang="zh-CN" sz="2800" b="1" kern="100">
                <a:effectLst/>
                <a:latin typeface="KaiTi" panose="02010609060101010101" charset="-122"/>
                <a:ea typeface="KaiTi" panose="02010609060101010101" charset="-122"/>
                <a:cs typeface="Times New Roman" panose="02020603050405020304"/>
                <a:sym typeface="+mn-ea"/>
              </a:rPr>
              <a:t>允许设厂；列强攫取海关权、筑路权）</a:t>
            </a:r>
            <a:r>
              <a:rPr lang="en-US" altLang="zh-CN" sz="2800" b="1" kern="100">
                <a:effectLst/>
                <a:latin typeface="KaiTi" panose="02010609060101010101" charset="-122"/>
                <a:ea typeface="KaiTi" panose="02010609060101010101" charset="-122"/>
                <a:cs typeface="Times New Roman" panose="02020603050405020304"/>
                <a:sym typeface="+mn-ea"/>
              </a:rPr>
              <a:t>\</a:t>
            </a:r>
            <a:r>
              <a:rPr lang="zh-CN" altLang="en-US" sz="2800" b="1" kern="100">
                <a:effectLst/>
                <a:latin typeface="KaiTi" panose="02010609060101010101" charset="-122"/>
                <a:ea typeface="KaiTi" panose="02010609060101010101" charset="-122"/>
                <a:cs typeface="Times New Roman" panose="02020603050405020304"/>
                <a:sym typeface="+mn-ea"/>
              </a:rPr>
              <a:t>资本输出（设厂、修铁路、开矿山、开银行等）</a:t>
            </a:r>
            <a:r>
              <a:rPr lang="en-US" altLang="zh-CN" sz="2800" b="1" kern="100">
                <a:effectLst/>
                <a:latin typeface="KaiTi" panose="02010609060101010101" charset="-122"/>
                <a:ea typeface="KaiTi" panose="02010609060101010101" charset="-122"/>
                <a:cs typeface="Times New Roman" panose="02020603050405020304"/>
                <a:sym typeface="+mn-ea"/>
              </a:rPr>
              <a:t>\</a:t>
            </a:r>
            <a:r>
              <a:rPr lang="zh-CN" sz="2800" b="1" kern="100" dirty="0">
                <a:effectLst/>
                <a:latin typeface="KaiTi" panose="02010609060101010101" charset="-122"/>
                <a:ea typeface="KaiTi" panose="02010609060101010101" charset="-122"/>
                <a:cs typeface="Times New Roman" panose="02020603050405020304"/>
                <a:sym typeface="+mn-ea"/>
              </a:rPr>
              <a:t>战争赔款等</a:t>
            </a:r>
            <a:endParaRPr lang="zh-CN" sz="2800" b="1" kern="100" dirty="0">
              <a:effectLst/>
              <a:latin typeface="KaiTi" panose="02010609060101010101" charset="-122"/>
              <a:ea typeface="KaiTi" panose="02010609060101010101" charset="-122"/>
              <a:cs typeface="Times New Roman" panose="02020603050405020304"/>
              <a:sym typeface="+mn-ea"/>
            </a:endParaRPr>
          </a:p>
          <a:p>
            <a:pPr algn="l">
              <a:lnSpc>
                <a:spcPct val="100000"/>
              </a:lnSpc>
              <a:spcAft>
                <a:spcPts val="0"/>
              </a:spcAft>
              <a:tabLst>
                <a:tab pos="2070735" algn="l"/>
              </a:tabLst>
            </a:pPr>
            <a:r>
              <a:rPr lang="zh-CN" sz="2800" b="1" kern="100">
                <a:solidFill>
                  <a:srgbClr val="FF0000"/>
                </a:solidFill>
                <a:effectLst/>
                <a:latin typeface="KaiTi" panose="02010609060101010101" charset="-122"/>
                <a:ea typeface="KaiTi" panose="02010609060101010101" charset="-122"/>
                <a:cs typeface="Times New Roman" panose="02020603050405020304"/>
                <a:sym typeface="+mn-ea"/>
              </a:rPr>
              <a:t>镇压革命：</a:t>
            </a:r>
            <a:r>
              <a:rPr lang="zh-CN" sz="2800" b="1" kern="100">
                <a:effectLst/>
                <a:latin typeface="KaiTi" panose="02010609060101010101" charset="-122"/>
                <a:ea typeface="KaiTi" panose="02010609060101010101" charset="-122"/>
                <a:cs typeface="Times New Roman" panose="02020603050405020304"/>
                <a:sym typeface="+mn-ea"/>
              </a:rPr>
              <a:t>镇压太平天国运动和义和团运动；破坏辛亥革命</a:t>
            </a:r>
            <a:endParaRPr lang="zh-CN" sz="2800" b="1" kern="100">
              <a:effectLst/>
              <a:latin typeface="KaiTi" panose="02010609060101010101" charset="-122"/>
              <a:ea typeface="KaiTi" panose="02010609060101010101" charset="-122"/>
              <a:cs typeface="Times New Roman" panose="02020603050405020304"/>
              <a:sym typeface="+mn-ea"/>
            </a:endParaRPr>
          </a:p>
          <a:p>
            <a:pPr algn="l">
              <a:lnSpc>
                <a:spcPct val="100000"/>
              </a:lnSpc>
              <a:spcAft>
                <a:spcPts val="0"/>
              </a:spcAft>
              <a:tabLst>
                <a:tab pos="2070735" algn="l"/>
              </a:tabLst>
            </a:pPr>
            <a:r>
              <a:rPr lang="zh-CN" sz="2800" b="1" kern="100">
                <a:solidFill>
                  <a:srgbClr val="FF0000"/>
                </a:solidFill>
                <a:effectLst/>
                <a:latin typeface="KaiTi" panose="02010609060101010101" charset="-122"/>
                <a:ea typeface="KaiTi" panose="02010609060101010101" charset="-122"/>
                <a:cs typeface="Times New Roman" panose="02020603050405020304"/>
                <a:sym typeface="+mn-ea"/>
              </a:rPr>
              <a:t>思想渗透：</a:t>
            </a:r>
            <a:r>
              <a:rPr lang="zh-CN" sz="2800" b="1" kern="100" dirty="0">
                <a:effectLst/>
                <a:latin typeface="KaiTi" panose="02010609060101010101" charset="-122"/>
                <a:ea typeface="KaiTi" panose="02010609060101010101" charset="-122"/>
                <a:cs typeface="Times New Roman" panose="02020603050405020304"/>
                <a:sym typeface="+mn-ea"/>
              </a:rPr>
              <a:t>利用传教士的传教特权，进行思想文化渗透；日本全面侵华时推行奴化教育</a:t>
            </a:r>
            <a:endParaRPr lang="zh-CN" altLang="en-US" sz="2800" b="1" kern="100" dirty="0">
              <a:effectLst/>
              <a:latin typeface="KaiTi" panose="02010609060101010101" charset="-122"/>
              <a:ea typeface="KaiTi" panose="02010609060101010101" charset="-122"/>
              <a:cs typeface="Times New Roman" panose="02020603050405020304"/>
              <a:sym typeface="+mn-ea"/>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custDataLst>
              <p:tags r:id="rId1"/>
            </p:custDataLst>
          </p:nvPr>
        </p:nvSpPr>
        <p:spPr>
          <a:xfrm>
            <a:off x="-185244" y="1439138"/>
            <a:ext cx="3167380" cy="820420"/>
          </a:xfrm>
          <a:prstGeom prst="rect">
            <a:avLst/>
          </a:prstGeom>
        </p:spPr>
        <p:txBody>
          <a:bodyPr vert="horz" lIns="101600" tIns="38100" rIns="76200" bIns="38100" rtlCol="0" anchor="ctr" anchorCtr="1">
            <a:noAutofit/>
          </a:bodyPr>
          <a:lstStyle>
            <a:lvl1pPr algn="l" defTabSz="914400" rtl="0" eaLnBrk="1" fontAlgn="auto" latinLnBrk="0" hangingPunct="1">
              <a:lnSpc>
                <a:spcPct val="100000"/>
              </a:lnSpc>
              <a:spcBef>
                <a:spcPct val="0"/>
              </a:spcBef>
              <a:buNone/>
              <a:defRPr sz="2400" b="1" u="none" strike="noStrike" kern="1200" cap="none" spc="200" normalizeH="0" baseline="0">
                <a:solidFill>
                  <a:srgbClr val="000000">
                    <a:lumMod val="85000"/>
                    <a:lumOff val="15000"/>
                  </a:srgbClr>
                </a:solidFill>
                <a:uFillTx/>
                <a:latin typeface="Arial" panose="020B0604020202020204" pitchFamily="34" charset="0"/>
                <a:ea typeface="Microsoft YaHei" panose="020B0503020204020204" pitchFamily="34" charset="-122"/>
                <a:cs typeface="+mn-ea"/>
              </a:defRPr>
            </a:lvl1pPr>
          </a:lstStyle>
          <a:p>
            <a:pPr algn="ctr"/>
            <a:r>
              <a:rPr lang="en-US" altLang="zh-CN" b="1" spc="150" dirty="0">
                <a:solidFill>
                  <a:schemeClr val="tx1"/>
                </a:solidFill>
                <a:latin typeface="SimHei" panose="02010609060101010101" charset="-122"/>
                <a:ea typeface="SimHei" panose="02010609060101010101" charset="-122"/>
                <a:sym typeface="Arial" panose="020B0604020202020204" pitchFamily="34" charset="0"/>
              </a:rPr>
              <a:t>1.</a:t>
            </a:r>
            <a:r>
              <a:rPr lang="zh-CN" altLang="en-US" b="1" spc="150" dirty="0">
                <a:solidFill>
                  <a:schemeClr val="tx1"/>
                </a:solidFill>
                <a:latin typeface="Arial" panose="020B0604020202020204" pitchFamily="34" charset="0"/>
                <a:ea typeface="Microsoft YaHei" panose="020B0503020204020204" pitchFamily="34" charset="-122"/>
                <a:sym typeface="Arial" panose="020B0604020202020204" pitchFamily="34" charset="0"/>
              </a:rPr>
              <a:t>开放通商口岸</a:t>
            </a:r>
            <a:endParaRPr lang="zh-CN" altLang="en-US" b="1" spc="150" dirty="0">
              <a:solidFill>
                <a:schemeClr val="tx1"/>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4" name="矩形 3"/>
          <p:cNvSpPr/>
          <p:nvPr>
            <p:custDataLst>
              <p:tags r:id="rId2"/>
            </p:custDataLst>
          </p:nvPr>
        </p:nvSpPr>
        <p:spPr>
          <a:xfrm>
            <a:off x="2287446" y="1502918"/>
            <a:ext cx="8532688" cy="768350"/>
          </a:xfrm>
          <a:prstGeom prst="rect">
            <a:avLst/>
          </a:prstGeom>
        </p:spPr>
        <p:txBody>
          <a:bodyPr wrap="square">
            <a:spAutoFit/>
          </a:bodyPr>
          <a:lstStyle/>
          <a:p>
            <a:pPr lvl="0" defTabSz="2438400">
              <a:spcBef>
                <a:spcPct val="20000"/>
              </a:spcBef>
              <a:defRPr/>
            </a:pPr>
            <a:r>
              <a:rPr lang="en-US" altLang="zh-CN" sz="2000" dirty="0">
                <a:solidFill>
                  <a:sysClr val="window" lastClr="FFFFFF">
                    <a:lumMod val="85000"/>
                  </a:sysClr>
                </a:solidFill>
                <a:latin typeface="Arial" panose="020B0604020202020204" pitchFamily="34" charset="0"/>
                <a:ea typeface="Microsoft YaHei" panose="020B0503020204020204" pitchFamily="34" charset="-122"/>
                <a:sym typeface="Arial" panose="020B0604020202020204" pitchFamily="34" charset="0"/>
              </a:rPr>
              <a:t>       </a:t>
            </a:r>
            <a:r>
              <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便利于西方列强打开中国市场，倾销商品和掠夺原料。</a:t>
            </a:r>
            <a:endPar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endParaRPr>
          </a:p>
          <a:p>
            <a:pPr lvl="0" defTabSz="2438400">
              <a:spcBef>
                <a:spcPct val="20000"/>
              </a:spcBef>
              <a:defRPr/>
            </a:pPr>
            <a:r>
              <a:rPr lang="en-US" altLang="zh-CN"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       </a:t>
            </a:r>
            <a:r>
              <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客观上传播了西方先进文明</a:t>
            </a:r>
            <a:r>
              <a:rPr lang="zh-CN" altLang="en-US" sz="2000" dirty="0">
                <a:solidFill>
                  <a:sysClr val="window" lastClr="FFFFFF">
                    <a:lumMod val="85000"/>
                  </a:sysClr>
                </a:solidFill>
                <a:latin typeface="Arial" panose="020B0604020202020204" pitchFamily="34" charset="0"/>
                <a:ea typeface="Microsoft YaHei" panose="020B0503020204020204" pitchFamily="34" charset="-122"/>
                <a:sym typeface="Arial" panose="020B0604020202020204" pitchFamily="34" charset="0"/>
              </a:rPr>
              <a:t>。</a:t>
            </a:r>
            <a:endParaRPr lang="zh-CN" altLang="en-US" sz="2000" dirty="0">
              <a:solidFill>
                <a:sysClr val="window" lastClr="FFFFFF">
                  <a:lumMod val="85000"/>
                </a:sysClr>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5" name="标题 1"/>
          <p:cNvSpPr>
            <a:spLocks noGrp="1"/>
          </p:cNvSpPr>
          <p:nvPr>
            <p:custDataLst>
              <p:tags r:id="rId3"/>
            </p:custDataLst>
          </p:nvPr>
        </p:nvSpPr>
        <p:spPr>
          <a:xfrm>
            <a:off x="-232869" y="2195306"/>
            <a:ext cx="3167380" cy="820420"/>
          </a:xfrm>
          <a:prstGeom prst="rect">
            <a:avLst/>
          </a:prstGeom>
        </p:spPr>
        <p:txBody>
          <a:bodyPr vert="horz" lIns="101600" tIns="38100" rIns="76200" bIns="38100" rtlCol="0" anchor="ctr" anchorCtr="1">
            <a:noAutofit/>
          </a:bodyPr>
          <a:lstStyle>
            <a:lvl1pPr algn="l" defTabSz="914400" rtl="0" eaLnBrk="1" fontAlgn="auto" latinLnBrk="0" hangingPunct="1">
              <a:lnSpc>
                <a:spcPct val="100000"/>
              </a:lnSpc>
              <a:spcBef>
                <a:spcPct val="0"/>
              </a:spcBef>
              <a:buNone/>
              <a:defRPr sz="2400" b="1" u="none" strike="noStrike" kern="1200" cap="none" spc="200" normalizeH="0" baseline="0">
                <a:solidFill>
                  <a:srgbClr val="000000">
                    <a:lumMod val="85000"/>
                    <a:lumOff val="15000"/>
                  </a:srgbClr>
                </a:solidFill>
                <a:uFillTx/>
                <a:latin typeface="Arial" panose="020B0604020202020204" pitchFamily="34" charset="0"/>
                <a:ea typeface="Microsoft YaHei" panose="020B0503020204020204" pitchFamily="34" charset="-122"/>
                <a:cs typeface="+mn-ea"/>
              </a:defRPr>
            </a:lvl1pPr>
          </a:lstStyle>
          <a:p>
            <a:pPr algn="ctr"/>
            <a:r>
              <a:rPr lang="en-US" altLang="zh-CN" b="1" spc="150" dirty="0">
                <a:solidFill>
                  <a:schemeClr val="tx1"/>
                </a:solidFill>
                <a:latin typeface="SimHei" panose="02010609060101010101" charset="-122"/>
                <a:ea typeface="SimHei" panose="02010609060101010101" charset="-122"/>
                <a:sym typeface="Arial" panose="020B0604020202020204" pitchFamily="34" charset="0"/>
              </a:rPr>
              <a:t>2.</a:t>
            </a:r>
            <a:r>
              <a:rPr lang="zh-CN" altLang="en-US" spc="150" dirty="0">
                <a:solidFill>
                  <a:schemeClr val="tx1"/>
                </a:solidFill>
                <a:latin typeface="Microsoft YaHei" panose="020B0503020204020204" pitchFamily="34" charset="-122"/>
                <a:cs typeface="Microsoft YaHei" panose="020B0503020204020204" pitchFamily="34" charset="-122"/>
                <a:sym typeface="Arial" panose="020B0604020202020204" pitchFamily="34" charset="0"/>
              </a:rPr>
              <a:t>巨额战争赔款</a:t>
            </a:r>
            <a:endParaRPr lang="zh-CN" altLang="en-US" b="1" spc="150" dirty="0">
              <a:solidFill>
                <a:schemeClr val="tx1"/>
              </a:solidFill>
              <a:sym typeface="Arial" panose="020B0604020202020204" pitchFamily="34" charset="0"/>
            </a:endParaRPr>
          </a:p>
        </p:txBody>
      </p:sp>
      <p:sp>
        <p:nvSpPr>
          <p:cNvPr id="6" name="矩形 5"/>
          <p:cNvSpPr/>
          <p:nvPr>
            <p:custDataLst>
              <p:tags r:id="rId4"/>
            </p:custDataLst>
          </p:nvPr>
        </p:nvSpPr>
        <p:spPr>
          <a:xfrm>
            <a:off x="2934335" y="2499360"/>
            <a:ext cx="8900795" cy="768350"/>
          </a:xfrm>
          <a:prstGeom prst="rect">
            <a:avLst/>
          </a:prstGeom>
        </p:spPr>
        <p:txBody>
          <a:bodyPr wrap="square">
            <a:spAutoFit/>
          </a:bodyPr>
          <a:lstStyle/>
          <a:p>
            <a:pPr lvl="0" defTabSz="2438400">
              <a:spcBef>
                <a:spcPct val="20000"/>
              </a:spcBef>
              <a:defRPr/>
            </a:pPr>
            <a:r>
              <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加重财政负担、人民负担，激化社会矛盾；</a:t>
            </a:r>
            <a:endPar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endParaRPr>
          </a:p>
          <a:p>
            <a:pPr lvl="0" defTabSz="2438400">
              <a:spcBef>
                <a:spcPct val="20000"/>
              </a:spcBef>
              <a:defRPr/>
            </a:pPr>
            <a:r>
              <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附加各项政治条件，严重损害中国主权。</a:t>
            </a:r>
            <a:endPar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9" name="标题 1"/>
          <p:cNvSpPr>
            <a:spLocks noGrp="1"/>
          </p:cNvSpPr>
          <p:nvPr>
            <p:custDataLst>
              <p:tags r:id="rId5"/>
            </p:custDataLst>
          </p:nvPr>
        </p:nvSpPr>
        <p:spPr>
          <a:xfrm>
            <a:off x="-233187" y="2890142"/>
            <a:ext cx="3261995" cy="820420"/>
          </a:xfrm>
          <a:prstGeom prst="rect">
            <a:avLst/>
          </a:prstGeom>
        </p:spPr>
        <p:txBody>
          <a:bodyPr vert="horz" lIns="101600" tIns="38100" rIns="76200" bIns="38100" rtlCol="0" anchor="ctr" anchorCtr="1">
            <a:noAutofit/>
          </a:bodyPr>
          <a:lstStyle>
            <a:lvl1pPr algn="l" defTabSz="914400" rtl="0" eaLnBrk="1" fontAlgn="auto" latinLnBrk="0" hangingPunct="1">
              <a:lnSpc>
                <a:spcPct val="100000"/>
              </a:lnSpc>
              <a:spcBef>
                <a:spcPct val="0"/>
              </a:spcBef>
              <a:buNone/>
              <a:defRPr sz="2400" b="1" u="none" strike="noStrike" kern="1200" cap="none" spc="200" normalizeH="0" baseline="0">
                <a:solidFill>
                  <a:srgbClr val="000000">
                    <a:lumMod val="85000"/>
                    <a:lumOff val="15000"/>
                  </a:srgbClr>
                </a:solidFill>
                <a:uFillTx/>
                <a:latin typeface="Arial" panose="020B0604020202020204" pitchFamily="34" charset="0"/>
                <a:ea typeface="Microsoft YaHei" panose="020B0503020204020204" pitchFamily="34" charset="-122"/>
                <a:cs typeface="+mn-ea"/>
              </a:defRPr>
            </a:lvl1pPr>
          </a:lstStyle>
          <a:p>
            <a:pPr algn="ctr"/>
            <a:r>
              <a:rPr lang="en-US" altLang="zh-CN" spc="150" dirty="0">
                <a:solidFill>
                  <a:schemeClr val="tx1"/>
                </a:solidFill>
                <a:latin typeface="SimHei" panose="02010609060101010101" charset="-122"/>
                <a:ea typeface="SimHei" panose="02010609060101010101" charset="-122"/>
                <a:sym typeface="Arial" panose="020B0604020202020204" pitchFamily="34" charset="0"/>
              </a:rPr>
              <a:t>3.</a:t>
            </a:r>
            <a:r>
              <a:rPr lang="zh-CN" altLang="en-US" b="1" spc="150" dirty="0">
                <a:solidFill>
                  <a:schemeClr val="tx1"/>
                </a:solidFill>
                <a:latin typeface="Microsoft YaHei" panose="020B0503020204020204" pitchFamily="34" charset="-122"/>
                <a:cs typeface="Microsoft YaHei" panose="020B0503020204020204" pitchFamily="34" charset="-122"/>
                <a:sym typeface="Arial" panose="020B0604020202020204" pitchFamily="34" charset="0"/>
              </a:rPr>
              <a:t>攫取关税特权</a:t>
            </a:r>
            <a:endParaRPr lang="zh-CN" altLang="en-US" b="1" spc="150" dirty="0">
              <a:solidFill>
                <a:schemeClr val="tx1"/>
              </a:solidFill>
              <a:latin typeface="Microsoft YaHei" panose="020B0503020204020204" pitchFamily="34" charset="-122"/>
              <a:cs typeface="Microsoft YaHei" panose="020B0503020204020204" pitchFamily="34" charset="-122"/>
              <a:sym typeface="Arial" panose="020B0604020202020204" pitchFamily="34" charset="0"/>
            </a:endParaRPr>
          </a:p>
        </p:txBody>
      </p:sp>
      <p:sp>
        <p:nvSpPr>
          <p:cNvPr id="10" name="矩形 9"/>
          <p:cNvSpPr/>
          <p:nvPr>
            <p:custDataLst>
              <p:tags r:id="rId6"/>
            </p:custDataLst>
          </p:nvPr>
        </p:nvSpPr>
        <p:spPr>
          <a:xfrm>
            <a:off x="0" y="3607435"/>
            <a:ext cx="11690350" cy="768350"/>
          </a:xfrm>
          <a:prstGeom prst="rect">
            <a:avLst/>
          </a:prstGeom>
        </p:spPr>
        <p:txBody>
          <a:bodyPr wrap="square">
            <a:spAutoFit/>
          </a:bodyPr>
          <a:lstStyle/>
          <a:p>
            <a:pPr lvl="0" defTabSz="2438400">
              <a:spcBef>
                <a:spcPct val="20000"/>
              </a:spcBef>
              <a:defRPr/>
            </a:pPr>
            <a:r>
              <a:rPr lang="en-US" altLang="zh-CN" sz="2000" dirty="0">
                <a:latin typeface="Arial" panose="020B0604020202020204" pitchFamily="34" charset="0"/>
                <a:ea typeface="Microsoft YaHei" panose="020B0503020204020204" pitchFamily="34" charset="-122"/>
                <a:sym typeface="Arial" panose="020B0604020202020204" pitchFamily="34" charset="0"/>
              </a:rPr>
              <a:t>       </a:t>
            </a:r>
            <a:r>
              <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关税协商实际上就是大幅压低中国的关税，严重破坏了中国的关税自主权。</a:t>
            </a:r>
            <a:endPar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endParaRPr>
          </a:p>
          <a:p>
            <a:pPr lvl="0" defTabSz="2438400">
              <a:spcBef>
                <a:spcPct val="20000"/>
              </a:spcBef>
              <a:defRPr/>
            </a:pPr>
            <a:r>
              <a:rPr lang="en-US" altLang="zh-CN"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        </a:t>
            </a:r>
            <a:r>
              <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打击中国本土民族工业的发展。</a:t>
            </a:r>
            <a:endPar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11" name="标题 1"/>
          <p:cNvSpPr>
            <a:spLocks noGrp="1"/>
          </p:cNvSpPr>
          <p:nvPr>
            <p:custDataLst>
              <p:tags r:id="rId7"/>
            </p:custDataLst>
          </p:nvPr>
        </p:nvSpPr>
        <p:spPr>
          <a:xfrm>
            <a:off x="-214" y="4416129"/>
            <a:ext cx="3418205" cy="820420"/>
          </a:xfrm>
          <a:prstGeom prst="rect">
            <a:avLst/>
          </a:prstGeom>
        </p:spPr>
        <p:txBody>
          <a:bodyPr vert="horz" lIns="101600" tIns="38100" rIns="76200" bIns="38100" rtlCol="0" anchor="ctr" anchorCtr="1">
            <a:noAutofit/>
          </a:bodyPr>
          <a:lstStyle>
            <a:lvl1pPr algn="l" defTabSz="914400" rtl="0" eaLnBrk="1" fontAlgn="auto" latinLnBrk="0" hangingPunct="1">
              <a:lnSpc>
                <a:spcPct val="100000"/>
              </a:lnSpc>
              <a:spcBef>
                <a:spcPct val="0"/>
              </a:spcBef>
              <a:buNone/>
              <a:defRPr sz="2400" b="1" u="none" strike="noStrike" kern="1200" cap="none" spc="200" normalizeH="0" baseline="0">
                <a:solidFill>
                  <a:srgbClr val="000000">
                    <a:lumMod val="85000"/>
                    <a:lumOff val="15000"/>
                  </a:srgbClr>
                </a:solidFill>
                <a:uFillTx/>
                <a:latin typeface="Arial" panose="020B0604020202020204" pitchFamily="34" charset="0"/>
                <a:ea typeface="Microsoft YaHei" panose="020B0503020204020204" pitchFamily="34" charset="-122"/>
                <a:cs typeface="+mn-ea"/>
              </a:defRPr>
            </a:lvl1pPr>
          </a:lstStyle>
          <a:p>
            <a:pPr algn="ctr"/>
            <a:r>
              <a:rPr lang="en-US" altLang="zh-CN" spc="150" dirty="0">
                <a:solidFill>
                  <a:schemeClr val="tx1"/>
                </a:solidFill>
                <a:latin typeface="SimHei" panose="02010609060101010101" charset="-122"/>
                <a:ea typeface="SimHei" panose="02010609060101010101" charset="-122"/>
                <a:sym typeface="Arial" panose="020B0604020202020204" pitchFamily="34" charset="0"/>
              </a:rPr>
              <a:t>4.</a:t>
            </a:r>
            <a:r>
              <a:rPr lang="en-US" altLang="zh-CN" b="1" spc="150" dirty="0">
                <a:solidFill>
                  <a:schemeClr val="tx1"/>
                </a:solidFill>
                <a:latin typeface="Microsoft YaHei" panose="020B0503020204020204" pitchFamily="34" charset="-122"/>
                <a:cs typeface="Microsoft YaHei" panose="020B0503020204020204" pitchFamily="34" charset="-122"/>
                <a:sym typeface="Arial" panose="020B0604020202020204" pitchFamily="34" charset="0"/>
              </a:rPr>
              <a:t> </a:t>
            </a:r>
            <a:r>
              <a:rPr lang="zh-CN" altLang="en-US" b="1" spc="150" dirty="0">
                <a:solidFill>
                  <a:schemeClr val="tx1"/>
                </a:solidFill>
                <a:latin typeface="Microsoft YaHei" panose="020B0503020204020204" pitchFamily="34" charset="-122"/>
                <a:cs typeface="Microsoft YaHei" panose="020B0503020204020204" pitchFamily="34" charset="-122"/>
                <a:sym typeface="Arial" panose="020B0604020202020204" pitchFamily="34" charset="0"/>
              </a:rPr>
              <a:t>掠夺铁路和矿产</a:t>
            </a:r>
            <a:endParaRPr lang="zh-CN" altLang="en-US" b="1" spc="150" dirty="0">
              <a:solidFill>
                <a:schemeClr val="tx1"/>
              </a:solidFill>
              <a:latin typeface="Microsoft YaHei" panose="020B0503020204020204" pitchFamily="34" charset="-122"/>
              <a:cs typeface="Microsoft YaHei" panose="020B0503020204020204" pitchFamily="34" charset="-122"/>
              <a:sym typeface="Arial" panose="020B0604020202020204" pitchFamily="34" charset="0"/>
            </a:endParaRPr>
          </a:p>
        </p:txBody>
      </p:sp>
      <p:sp>
        <p:nvSpPr>
          <p:cNvPr id="12" name="矩形 11"/>
          <p:cNvSpPr/>
          <p:nvPr>
            <p:custDataLst>
              <p:tags r:id="rId8"/>
            </p:custDataLst>
          </p:nvPr>
        </p:nvSpPr>
        <p:spPr>
          <a:xfrm>
            <a:off x="2767546" y="4328885"/>
            <a:ext cx="9699337" cy="768350"/>
          </a:xfrm>
          <a:prstGeom prst="rect">
            <a:avLst/>
          </a:prstGeom>
        </p:spPr>
        <p:txBody>
          <a:bodyPr wrap="square">
            <a:spAutoFit/>
          </a:bodyPr>
          <a:lstStyle/>
          <a:p>
            <a:pPr lvl="0" defTabSz="2438400">
              <a:spcBef>
                <a:spcPct val="20000"/>
              </a:spcBef>
              <a:defRPr/>
            </a:pPr>
            <a:r>
              <a:rPr lang="en-US" altLang="zh-CN"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       </a:t>
            </a:r>
            <a:r>
              <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铁路</a:t>
            </a:r>
            <a:r>
              <a:rPr lang="en-US" altLang="zh-CN"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a:t>
            </a:r>
            <a:r>
              <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运输军队和军备；运输商品；控制铁路沿线地区的经济</a:t>
            </a:r>
            <a:endPar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endParaRPr>
          </a:p>
          <a:p>
            <a:pPr lvl="0" defTabSz="2438400">
              <a:spcBef>
                <a:spcPct val="20000"/>
              </a:spcBef>
              <a:defRPr/>
            </a:pPr>
            <a:r>
              <a:rPr lang="en-US" altLang="zh-CN"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       </a:t>
            </a:r>
            <a:r>
              <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矿产</a:t>
            </a:r>
            <a:r>
              <a:rPr lang="en-US" altLang="zh-CN"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a:t>
            </a:r>
            <a:r>
              <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直接控制原料（工业生产、军备武器制造）的开采</a:t>
            </a:r>
            <a:endPar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13" name="标题 1"/>
          <p:cNvSpPr>
            <a:spLocks noGrp="1"/>
          </p:cNvSpPr>
          <p:nvPr>
            <p:custDataLst>
              <p:tags r:id="rId9"/>
            </p:custDataLst>
          </p:nvPr>
        </p:nvSpPr>
        <p:spPr>
          <a:xfrm>
            <a:off x="-223344" y="5200314"/>
            <a:ext cx="2698750" cy="820737"/>
          </a:xfrm>
          <a:prstGeom prst="rect">
            <a:avLst/>
          </a:prstGeom>
        </p:spPr>
        <p:txBody>
          <a:bodyPr vert="horz" lIns="101600" tIns="38100" rIns="76200" bIns="38100" rtlCol="0" anchor="ctr" anchorCtr="1">
            <a:normAutofit/>
          </a:bodyPr>
          <a:lstStyle>
            <a:lvl1pPr algn="l" defTabSz="914400" rtl="0" eaLnBrk="1" fontAlgn="auto" latinLnBrk="0" hangingPunct="1">
              <a:lnSpc>
                <a:spcPct val="100000"/>
              </a:lnSpc>
              <a:spcBef>
                <a:spcPct val="0"/>
              </a:spcBef>
              <a:buNone/>
              <a:defRPr sz="2400" b="1" u="none" strike="noStrike" kern="1200" cap="none" spc="200" normalizeH="0" baseline="0">
                <a:solidFill>
                  <a:srgbClr val="000000">
                    <a:lumMod val="85000"/>
                    <a:lumOff val="15000"/>
                  </a:srgbClr>
                </a:solidFill>
                <a:uFillTx/>
                <a:latin typeface="Arial" panose="020B0604020202020204" pitchFamily="34" charset="0"/>
                <a:ea typeface="Microsoft YaHei" panose="020B0503020204020204" pitchFamily="34" charset="-122"/>
                <a:cs typeface="+mn-ea"/>
              </a:defRPr>
            </a:lvl1pPr>
          </a:lstStyle>
          <a:p>
            <a:pPr algn="ctr"/>
            <a:r>
              <a:rPr lang="en-US" altLang="zh-CN" spc="150" dirty="0">
                <a:solidFill>
                  <a:schemeClr val="tx1"/>
                </a:solidFill>
                <a:latin typeface="SimHei" panose="02010609060101010101" charset="-122"/>
                <a:ea typeface="SimHei" panose="02010609060101010101" charset="-122"/>
                <a:sym typeface="Arial" panose="020B0604020202020204" pitchFamily="34" charset="0"/>
              </a:rPr>
              <a:t>5.</a:t>
            </a:r>
            <a:r>
              <a:rPr lang="zh-CN" altLang="en-US" b="1" spc="150" dirty="0">
                <a:solidFill>
                  <a:schemeClr val="tx1"/>
                </a:solidFill>
                <a:latin typeface="Microsoft YaHei" panose="020B0503020204020204" pitchFamily="34" charset="-122"/>
                <a:cs typeface="Microsoft YaHei" panose="020B0503020204020204" pitchFamily="34" charset="-122"/>
                <a:sym typeface="Arial" panose="020B0604020202020204" pitchFamily="34" charset="0"/>
              </a:rPr>
              <a:t>投资办厂</a:t>
            </a:r>
            <a:endParaRPr lang="zh-CN" altLang="en-US" b="1" spc="150" dirty="0">
              <a:solidFill>
                <a:schemeClr val="tx1"/>
              </a:solidFill>
              <a:latin typeface="Microsoft YaHei" panose="020B0503020204020204" pitchFamily="34" charset="-122"/>
              <a:cs typeface="Microsoft YaHei" panose="020B0503020204020204" pitchFamily="34" charset="-122"/>
              <a:sym typeface="Arial" panose="020B0604020202020204" pitchFamily="34" charset="0"/>
            </a:endParaRPr>
          </a:p>
        </p:txBody>
      </p:sp>
      <p:sp>
        <p:nvSpPr>
          <p:cNvPr id="14" name="矩形 13"/>
          <p:cNvSpPr/>
          <p:nvPr>
            <p:custDataLst>
              <p:tags r:id="rId10"/>
            </p:custDataLst>
          </p:nvPr>
        </p:nvSpPr>
        <p:spPr>
          <a:xfrm>
            <a:off x="1997710" y="5240020"/>
            <a:ext cx="10151110" cy="706755"/>
          </a:xfrm>
          <a:prstGeom prst="rect">
            <a:avLst/>
          </a:prstGeom>
        </p:spPr>
        <p:txBody>
          <a:bodyPr wrap="square">
            <a:spAutoFit/>
          </a:bodyPr>
          <a:lstStyle/>
          <a:p>
            <a:pPr lvl="0" defTabSz="2438400">
              <a:spcBef>
                <a:spcPct val="20000"/>
              </a:spcBef>
              <a:defRPr/>
            </a:pPr>
            <a:r>
              <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资本输出主要方式。直接利用中国的原料和廉价劳动力，减少运输成本。由于技术优势、价格优势、各项优惠政策，中国的民族工业无力与之抗衡。</a:t>
            </a:r>
            <a:endPar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15" name="标题 1"/>
          <p:cNvSpPr>
            <a:spLocks noGrp="1"/>
          </p:cNvSpPr>
          <p:nvPr>
            <p:custDataLst>
              <p:tags r:id="rId11"/>
            </p:custDataLst>
          </p:nvPr>
        </p:nvSpPr>
        <p:spPr>
          <a:xfrm>
            <a:off x="-223662" y="6033228"/>
            <a:ext cx="2698750" cy="820737"/>
          </a:xfrm>
          <a:prstGeom prst="rect">
            <a:avLst/>
          </a:prstGeom>
        </p:spPr>
        <p:txBody>
          <a:bodyPr vert="horz" lIns="101600" tIns="38100" rIns="76200" bIns="38100" rtlCol="0" anchor="ctr" anchorCtr="1">
            <a:normAutofit/>
          </a:bodyPr>
          <a:lstStyle>
            <a:lvl1pPr algn="l" defTabSz="914400" rtl="0" eaLnBrk="1" fontAlgn="auto" latinLnBrk="0" hangingPunct="1">
              <a:lnSpc>
                <a:spcPct val="100000"/>
              </a:lnSpc>
              <a:spcBef>
                <a:spcPct val="0"/>
              </a:spcBef>
              <a:buNone/>
              <a:defRPr sz="2400" b="1" u="none" strike="noStrike" kern="1200" cap="none" spc="200" normalizeH="0" baseline="0">
                <a:solidFill>
                  <a:srgbClr val="000000">
                    <a:lumMod val="85000"/>
                    <a:lumOff val="15000"/>
                  </a:srgbClr>
                </a:solidFill>
                <a:uFillTx/>
                <a:latin typeface="Arial" panose="020B0604020202020204" pitchFamily="34" charset="0"/>
                <a:ea typeface="Microsoft YaHei" panose="020B0503020204020204" pitchFamily="34" charset="-122"/>
                <a:cs typeface="+mn-ea"/>
              </a:defRPr>
            </a:lvl1pPr>
          </a:lstStyle>
          <a:p>
            <a:pPr algn="ctr"/>
            <a:r>
              <a:rPr lang="en-US" altLang="zh-CN" spc="150" dirty="0">
                <a:solidFill>
                  <a:schemeClr val="tx1"/>
                </a:solidFill>
                <a:latin typeface="SimHei" panose="02010609060101010101" charset="-122"/>
                <a:ea typeface="SimHei" panose="02010609060101010101" charset="-122"/>
                <a:sym typeface="Arial" panose="020B0604020202020204" pitchFamily="34" charset="0"/>
              </a:rPr>
              <a:t>6.</a:t>
            </a:r>
            <a:r>
              <a:rPr lang="zh-CN" altLang="en-US" b="1" spc="150" dirty="0">
                <a:solidFill>
                  <a:schemeClr val="tx1"/>
                </a:solidFill>
                <a:latin typeface="Microsoft YaHei" panose="020B0503020204020204" pitchFamily="34" charset="-122"/>
                <a:cs typeface="Microsoft YaHei" panose="020B0503020204020204" pitchFamily="34" charset="-122"/>
                <a:sym typeface="Arial" panose="020B0604020202020204" pitchFamily="34" charset="0"/>
              </a:rPr>
              <a:t>贩卖华工</a:t>
            </a:r>
            <a:endParaRPr lang="zh-CN" altLang="en-US" b="1" spc="150" dirty="0">
              <a:solidFill>
                <a:schemeClr val="tx1"/>
              </a:solidFill>
              <a:latin typeface="Microsoft YaHei" panose="020B0503020204020204" pitchFamily="34" charset="-122"/>
              <a:cs typeface="Microsoft YaHei" panose="020B0503020204020204" pitchFamily="34" charset="-122"/>
              <a:sym typeface="Arial" panose="020B0604020202020204" pitchFamily="34" charset="0"/>
            </a:endParaRPr>
          </a:p>
        </p:txBody>
      </p:sp>
      <p:sp>
        <p:nvSpPr>
          <p:cNvPr id="16" name="矩形 15"/>
          <p:cNvSpPr/>
          <p:nvPr>
            <p:custDataLst>
              <p:tags r:id="rId12"/>
            </p:custDataLst>
          </p:nvPr>
        </p:nvSpPr>
        <p:spPr>
          <a:xfrm>
            <a:off x="2145665" y="6080125"/>
            <a:ext cx="9855200" cy="706755"/>
          </a:xfrm>
          <a:prstGeom prst="rect">
            <a:avLst/>
          </a:prstGeom>
        </p:spPr>
        <p:txBody>
          <a:bodyPr wrap="square">
            <a:spAutoFit/>
          </a:bodyPr>
          <a:lstStyle/>
          <a:p>
            <a:pPr lvl="0" defTabSz="2438400">
              <a:spcBef>
                <a:spcPct val="20000"/>
              </a:spcBef>
              <a:defRPr/>
            </a:pPr>
            <a:r>
              <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近代西方列强将华工贩卖到南洋、美洲从事苦力劳动，</a:t>
            </a:r>
            <a:r>
              <a:rPr lang="en-US" altLang="zh-CN"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1860</a:t>
            </a:r>
            <a:r>
              <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rPr>
              <a:t>年《北京条约》允许华工出国，华工贩卖更加猖獗。（劳动力）</a:t>
            </a:r>
            <a:endParaRPr lang="zh-CN" altLang="en-US" sz="2000" b="1" dirty="0">
              <a:solidFill>
                <a:srgbClr val="FF0000"/>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7" name="文本框 6"/>
          <p:cNvSpPr txBox="1"/>
          <p:nvPr/>
        </p:nvSpPr>
        <p:spPr>
          <a:xfrm>
            <a:off x="87" y="456374"/>
            <a:ext cx="9010186" cy="521970"/>
          </a:xfrm>
          <a:prstGeom prst="rect">
            <a:avLst/>
          </a:prstGeom>
          <a:noFill/>
        </p:spPr>
        <p:txBody>
          <a:bodyPr wrap="square" rtlCol="0">
            <a:spAutoFit/>
          </a:bodyPr>
          <a:p>
            <a:r>
              <a:rPr lang="zh-CN" altLang="en-US" sz="2800" b="1" dirty="0"/>
              <a:t>一、全方位认识列强侵华战争</a:t>
            </a:r>
            <a:endParaRPr lang="zh-CN" altLang="en-US" sz="2800" b="1" dirty="0"/>
          </a:p>
        </p:txBody>
      </p:sp>
      <p:sp>
        <p:nvSpPr>
          <p:cNvPr id="8" name="文本框 7"/>
          <p:cNvSpPr txBox="1"/>
          <p:nvPr/>
        </p:nvSpPr>
        <p:spPr>
          <a:xfrm>
            <a:off x="0" y="978535"/>
            <a:ext cx="7303770" cy="460375"/>
          </a:xfrm>
          <a:prstGeom prst="rect">
            <a:avLst/>
          </a:prstGeom>
          <a:noFill/>
        </p:spPr>
        <p:txBody>
          <a:bodyPr wrap="square">
            <a:spAutoFit/>
          </a:bodyPr>
          <a:p>
            <a:r>
              <a:rPr lang="en-US" altLang="zh-CN" sz="2400" b="1" dirty="0">
                <a:solidFill>
                  <a:schemeClr val="accent1"/>
                </a:solidFill>
                <a:latin typeface="FZCuHeiSongS-B-GB" panose="02000000000000000000" pitchFamily="2" charset="-122"/>
                <a:ea typeface="FZCuHeiSongS-B-GB" panose="02000000000000000000" pitchFamily="2" charset="-122"/>
              </a:rPr>
              <a:t>3.</a:t>
            </a:r>
            <a:r>
              <a:rPr lang="zh-CN" altLang="en-US" sz="2400" b="1" dirty="0">
                <a:solidFill>
                  <a:srgbClr val="FF0000"/>
                </a:solidFill>
                <a:latin typeface="SimHei" panose="02010609060101010101" charset="-122"/>
                <a:ea typeface="SimHei" panose="02010609060101010101" charset="-122"/>
                <a:cs typeface="SimHei" panose="02010609060101010101" charset="-122"/>
              </a:rPr>
              <a:t>近代西方列强侵华方式</a:t>
            </a:r>
            <a:r>
              <a:rPr lang="en-US" altLang="zh-CN" sz="2400" b="1" dirty="0">
                <a:solidFill>
                  <a:srgbClr val="FF0000"/>
                </a:solidFill>
                <a:latin typeface="SimHei" panose="02010609060101010101" charset="-122"/>
                <a:ea typeface="SimHei" panose="02010609060101010101" charset="-122"/>
                <a:cs typeface="SimHei" panose="02010609060101010101" charset="-122"/>
              </a:rPr>
              <a:t>——</a:t>
            </a:r>
            <a:r>
              <a:rPr lang="zh-CN" altLang="en-US" sz="2400" b="1" dirty="0">
                <a:solidFill>
                  <a:srgbClr val="FF0000"/>
                </a:solidFill>
                <a:latin typeface="SimHei" panose="02010609060101010101" charset="-122"/>
                <a:ea typeface="SimHei" panose="02010609060101010101" charset="-122"/>
                <a:cs typeface="SimHei" panose="02010609060101010101" charset="-122"/>
              </a:rPr>
              <a:t>经济方式列举</a:t>
            </a:r>
            <a:endParaRPr lang="zh-CN" altLang="en-US" sz="2400" b="1" dirty="0">
              <a:solidFill>
                <a:srgbClr val="FF0000"/>
              </a:solidFill>
              <a:latin typeface="SimHei" panose="02010609060101010101" charset="-122"/>
              <a:ea typeface="SimHei" panose="02010609060101010101" charset="-122"/>
              <a:cs typeface="SimHei" panose="02010609060101010101" charset="-122"/>
              <a:sym typeface="+mn-ea"/>
            </a:endParaRPr>
          </a:p>
        </p:txBody>
      </p:sp>
      <p:sp>
        <p:nvSpPr>
          <p:cNvPr id="17" name="文本框 16"/>
          <p:cNvSpPr txBox="1"/>
          <p:nvPr/>
        </p:nvSpPr>
        <p:spPr>
          <a:xfrm>
            <a:off x="501650" y="0"/>
            <a:ext cx="1118870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列强侵华篇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10" grpId="0"/>
      <p:bldP spid="10" grpId="1"/>
      <p:bldP spid="12" grpId="0"/>
      <p:bldP spid="12" grpId="1"/>
      <p:bldP spid="14" grpId="0"/>
      <p:bldP spid="14" grpId="1"/>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7045" y="30480"/>
            <a:ext cx="1118870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列强侵华篇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5" name="文本框 4"/>
          <p:cNvSpPr txBox="1"/>
          <p:nvPr/>
        </p:nvSpPr>
        <p:spPr>
          <a:xfrm>
            <a:off x="87" y="456374"/>
            <a:ext cx="9010186" cy="521970"/>
          </a:xfrm>
          <a:prstGeom prst="rect">
            <a:avLst/>
          </a:prstGeom>
          <a:noFill/>
        </p:spPr>
        <p:txBody>
          <a:bodyPr wrap="square" rtlCol="0">
            <a:spAutoFit/>
          </a:bodyPr>
          <a:p>
            <a:r>
              <a:rPr lang="zh-CN" altLang="en-US" sz="2800" b="1" dirty="0"/>
              <a:t>一、全方位认识列强侵华战争</a:t>
            </a:r>
            <a:endParaRPr lang="zh-CN" altLang="en-US" sz="2800" b="1" dirty="0"/>
          </a:p>
        </p:txBody>
      </p:sp>
      <p:sp>
        <p:nvSpPr>
          <p:cNvPr id="3" name="文本框 2"/>
          <p:cNvSpPr txBox="1"/>
          <p:nvPr/>
        </p:nvSpPr>
        <p:spPr>
          <a:xfrm>
            <a:off x="0" y="978535"/>
            <a:ext cx="7303770" cy="460375"/>
          </a:xfrm>
          <a:prstGeom prst="rect">
            <a:avLst/>
          </a:prstGeom>
          <a:noFill/>
        </p:spPr>
        <p:txBody>
          <a:bodyPr wrap="square">
            <a:spAutoFit/>
          </a:bodyPr>
          <a:p>
            <a:r>
              <a:rPr lang="zh-CN" altLang="en-US" sz="2400" b="1" dirty="0">
                <a:solidFill>
                  <a:srgbClr val="FF0000"/>
                </a:solidFill>
                <a:latin typeface="SimHei" panose="02010609060101010101" charset="-122"/>
                <a:ea typeface="SimHei" panose="02010609060101010101" charset="-122"/>
                <a:cs typeface="SimHei" panose="02010609060101010101" charset="-122"/>
              </a:rPr>
              <a:t>4.近代西方列强侵华的影响</a:t>
            </a:r>
            <a:endParaRPr lang="zh-CN" altLang="en-US" sz="2400" b="1" dirty="0">
              <a:solidFill>
                <a:srgbClr val="FF0000"/>
              </a:solidFill>
              <a:latin typeface="SimHei" panose="02010609060101010101" charset="-122"/>
              <a:ea typeface="SimHei" panose="02010609060101010101" charset="-122"/>
              <a:cs typeface="SimHei" panose="02010609060101010101" charset="-122"/>
              <a:sym typeface="+mn-ea"/>
            </a:endParaRPr>
          </a:p>
        </p:txBody>
      </p:sp>
      <p:sp>
        <p:nvSpPr>
          <p:cNvPr id="4" name="文本框 3"/>
          <p:cNvSpPr txBox="1"/>
          <p:nvPr/>
        </p:nvSpPr>
        <p:spPr>
          <a:xfrm>
            <a:off x="36830" y="1529715"/>
            <a:ext cx="12089130" cy="3415030"/>
          </a:xfrm>
          <a:prstGeom prst="rect">
            <a:avLst/>
          </a:prstGeom>
          <a:noFill/>
        </p:spPr>
        <p:txBody>
          <a:bodyPr wrap="square" rtlCol="0" anchor="t">
            <a:spAutoFit/>
          </a:bodyPr>
          <a:p>
            <a:pPr marL="0" marR="0" lvl="0" indent="267970" algn="just" defTabSz="457200" rtl="0" eaLnBrk="0" fontAlgn="base" latinLnBrk="0" hangingPunct="0">
              <a:lnSpc>
                <a:spcPct val="100000"/>
              </a:lnSpc>
              <a:spcBef>
                <a:spcPts val="0"/>
              </a:spcBef>
              <a:spcAft>
                <a:spcPts val="0"/>
              </a:spcAft>
              <a:buClrTx/>
              <a:buSzTx/>
              <a:buFontTx/>
              <a:buNone/>
              <a:defRPr/>
            </a:pPr>
            <a:r>
              <a:rPr lang="zh-CN" altLang="en-US" sz="2400" b="1" kern="100" noProof="0" dirty="0">
                <a:ln>
                  <a:noFill/>
                </a:ln>
                <a:solidFill>
                  <a:srgbClr val="FF0000"/>
                </a:solidFill>
                <a:effectLst/>
                <a:uLnTx/>
                <a:uFillTx/>
                <a:latin typeface="SimHei" panose="02010609060101010101" charset="-122"/>
                <a:ea typeface="SimHei" panose="02010609060101010101" charset="-122"/>
                <a:cs typeface="Courier New" panose="02070309020205020404" charset="0"/>
                <a:sym typeface="+mn-ea"/>
              </a:rPr>
              <a:t>破坏性：</a:t>
            </a:r>
            <a:r>
              <a:rPr lang="zh-CN" altLang="en-US" sz="2400" b="1" kern="100" noProof="0" dirty="0">
                <a:ln>
                  <a:noFill/>
                </a:ln>
                <a:effectLst/>
                <a:uLnTx/>
                <a:uFillTx/>
                <a:latin typeface="SimHei" panose="02010609060101010101" charset="-122"/>
                <a:ea typeface="SimHei" panose="02010609060101010101" charset="-122"/>
                <a:cs typeface="Courier New" panose="02070309020205020404" charset="0"/>
                <a:sym typeface="+mn-ea"/>
              </a:rPr>
              <a:t>列强的侵华破坏了中国的领土和主权的完整，给中华民族带来了深重的灾难，严重阻碍了中国社会经济的发展，是造成中国贫穷和落后的根源。</a:t>
            </a:r>
            <a:endParaRPr kumimoji="0" lang="zh-CN" altLang="en-US" sz="2400" b="0" i="0" u="none" strike="noStrike" kern="100" cap="none" spc="0" normalizeH="0" baseline="0" noProof="0" dirty="0">
              <a:ln>
                <a:noFill/>
              </a:ln>
              <a:solidFill>
                <a:schemeClr val="tx1"/>
              </a:solidFill>
              <a:effectLst/>
              <a:uLnTx/>
              <a:uFillTx/>
              <a:latin typeface="SimHei" panose="02010609060101010101" charset="-122"/>
              <a:ea typeface="SimHei" panose="02010609060101010101" charset="-122"/>
              <a:cs typeface="Courier New" panose="02070309020205020404" charset="0"/>
              <a:sym typeface="+mn-ea"/>
            </a:endParaRPr>
          </a:p>
          <a:p>
            <a:pPr marL="0" marR="0" lvl="0" indent="267970" algn="just" defTabSz="457200" rtl="0" eaLnBrk="0" fontAlgn="base" latinLnBrk="0" hangingPunct="0">
              <a:lnSpc>
                <a:spcPct val="100000"/>
              </a:lnSpc>
              <a:spcBef>
                <a:spcPts val="0"/>
              </a:spcBef>
              <a:spcAft>
                <a:spcPts val="0"/>
              </a:spcAft>
              <a:buClrTx/>
              <a:buSzTx/>
              <a:buFontTx/>
              <a:buNone/>
              <a:defRPr/>
            </a:pPr>
            <a:r>
              <a:rPr lang="zh-CN" altLang="en-US" sz="2400" b="1" kern="100" noProof="0" dirty="0">
                <a:ln>
                  <a:noFill/>
                </a:ln>
                <a:solidFill>
                  <a:srgbClr val="FF0000"/>
                </a:solidFill>
                <a:effectLst/>
                <a:uLnTx/>
                <a:uFillTx/>
                <a:latin typeface="SimHei" panose="02010609060101010101" charset="-122"/>
                <a:ea typeface="SimHei" panose="02010609060101010101" charset="-122"/>
                <a:cs typeface="Courier New" panose="02070309020205020404" charset="0"/>
                <a:sym typeface="+mn-ea"/>
              </a:rPr>
              <a:t>建设性：</a:t>
            </a:r>
            <a:r>
              <a:rPr lang="zh-CN" altLang="en-US" sz="2400" b="1" kern="100" noProof="0" dirty="0">
                <a:ln>
                  <a:noFill/>
                </a:ln>
                <a:effectLst/>
                <a:uLnTx/>
                <a:uFillTx/>
                <a:latin typeface="SimHei" panose="02010609060101010101" charset="-122"/>
                <a:ea typeface="SimHei" panose="02010609060101010101" charset="-122"/>
                <a:cs typeface="Courier New" panose="02070309020205020404" charset="0"/>
                <a:sym typeface="+mn-ea"/>
              </a:rPr>
              <a:t>列强在侵略的同时，也把西方的科学技术和思想文化传入中国，对中国的旧制度、旧观念造成了前所未有的冲击，促进了中华民族的觉醒；列强的经济侵略在一定程度上促进了中国自然经济的解体，为资本主义的发展创造了条件，客观上促进了中国的近代化进程。</a:t>
            </a:r>
            <a:endParaRPr kumimoji="0" lang="zh-CN" altLang="en-US" sz="2400" b="0" i="0" u="none" strike="noStrike" kern="100" cap="none" spc="0" normalizeH="0" baseline="0" noProof="0" dirty="0">
              <a:ln>
                <a:noFill/>
              </a:ln>
              <a:solidFill>
                <a:schemeClr val="tx1"/>
              </a:solidFill>
              <a:effectLst/>
              <a:uLnTx/>
              <a:uFillTx/>
              <a:latin typeface="SimHei" panose="02010609060101010101" charset="-122"/>
              <a:ea typeface="SimHei" panose="02010609060101010101" charset="-122"/>
              <a:cs typeface="Courier New" panose="02070309020205020404" charset="0"/>
              <a:sym typeface="+mn-ea"/>
            </a:endParaRPr>
          </a:p>
          <a:p>
            <a:pPr marL="0" marR="0" lvl="0" indent="267970" algn="just" defTabSz="457200" rtl="0" eaLnBrk="0" fontAlgn="base" latinLnBrk="0" hangingPunct="0">
              <a:lnSpc>
                <a:spcPct val="100000"/>
              </a:lnSpc>
              <a:spcBef>
                <a:spcPts val="0"/>
              </a:spcBef>
              <a:spcAft>
                <a:spcPts val="0"/>
              </a:spcAft>
              <a:buClrTx/>
              <a:buSzTx/>
              <a:buFontTx/>
              <a:buNone/>
              <a:defRPr/>
            </a:pPr>
            <a:r>
              <a:rPr lang="zh-CN" altLang="en-US" sz="2400" b="1" kern="100" noProof="0" dirty="0">
                <a:ln>
                  <a:noFill/>
                </a:ln>
                <a:effectLst/>
                <a:uLnTx/>
                <a:uFillTx/>
                <a:latin typeface="SimHei" panose="02010609060101010101" charset="-122"/>
                <a:ea typeface="SimHei" panose="02010609060101010101" charset="-122"/>
                <a:cs typeface="Courier New" panose="02070309020205020404" charset="0"/>
                <a:sym typeface="+mn-ea"/>
              </a:rPr>
              <a:t>  西方列强并不希望中国成为独立自主的近代化国家，因此它们极力压制中国民族资本主义的发展，阻挠中国社会的进步。因此，我们要注意区别列强侵华的主观目的与客观效果的差异。</a:t>
            </a:r>
            <a:endParaRPr lang="zh-CN" altLang="en-US" sz="2400" b="1" kern="100" noProof="0" dirty="0">
              <a:ln>
                <a:noFill/>
              </a:ln>
              <a:effectLst/>
              <a:uLnTx/>
              <a:uFillTx/>
              <a:latin typeface="SimHei" panose="02010609060101010101" charset="-122"/>
              <a:ea typeface="SimHei" panose="02010609060101010101" charset="-122"/>
              <a:cs typeface="Courier New" panose="02070309020205020404" charset="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idx="1" hasCustomPrompt="1"/>
          </p:nvPr>
        </p:nvSpPr>
        <p:spPr>
          <a:xfrm>
            <a:off x="2698115" y="5988685"/>
            <a:ext cx="9528810" cy="846455"/>
          </a:xfrm>
        </p:spPr>
        <p:txBody>
          <a:bodyPr vert="horz" wrap="square" lIns="91440" tIns="45720" rIns="91440" bIns="45720" anchor="t" anchorCtr="0">
            <a:noAutofit/>
          </a:bodyPr>
          <a:p>
            <a:pPr fontAlgn="auto">
              <a:lnSpc>
                <a:spcPct val="100000"/>
              </a:lnSpc>
              <a:buNone/>
            </a:pPr>
            <a:r>
              <a:rPr lang="zh-CN" altLang="en-US" sz="2400" b="1" dirty="0">
                <a:latin typeface="SimHei" panose="02010609060101010101" charset="-122"/>
                <a:ea typeface="SimHei" panose="02010609060101010101" charset="-122"/>
              </a:rPr>
              <a:t>西方生活方式传入中国，对中国的服饰、 饮食等方面产生了深远的影响，冲击了中国传统的社会习俗</a:t>
            </a:r>
            <a:endParaRPr lang="zh-CN" altLang="en-US" sz="2400" b="1" dirty="0">
              <a:latin typeface="SimHei" panose="02010609060101010101" charset="-122"/>
              <a:ea typeface="SimHei" panose="02010609060101010101" charset="-122"/>
            </a:endParaRPr>
          </a:p>
          <a:p>
            <a:pPr fontAlgn="auto">
              <a:lnSpc>
                <a:spcPct val="100000"/>
              </a:lnSpc>
              <a:buNone/>
            </a:pPr>
            <a:endParaRPr lang="zh-CN" altLang="en-US" sz="2400" b="1" dirty="0">
              <a:latin typeface="SimHei" panose="02010609060101010101" charset="-122"/>
              <a:ea typeface="SimHei" panose="02010609060101010101" charset="-122"/>
            </a:endParaRPr>
          </a:p>
          <a:p>
            <a:pPr eaLnBrk="1" hangingPunct="1">
              <a:lnSpc>
                <a:spcPct val="80000"/>
              </a:lnSpc>
              <a:buNone/>
            </a:pPr>
            <a:endParaRPr lang="zh-CN" altLang="en-US" sz="2400" b="1" dirty="0">
              <a:latin typeface="SimHei" panose="02010609060101010101" charset="-122"/>
              <a:ea typeface="SimHei" panose="02010609060101010101" charset="-122"/>
            </a:endParaRPr>
          </a:p>
        </p:txBody>
      </p:sp>
      <p:sp>
        <p:nvSpPr>
          <p:cNvPr id="28675" name="Text Box 5"/>
          <p:cNvSpPr txBox="1"/>
          <p:nvPr/>
        </p:nvSpPr>
        <p:spPr>
          <a:xfrm>
            <a:off x="3447733" y="909003"/>
            <a:ext cx="6042025" cy="521970"/>
          </a:xfrm>
          <a:prstGeom prst="rect">
            <a:avLst/>
          </a:prstGeom>
          <a:solidFill>
            <a:schemeClr val="bg1"/>
          </a:solidFill>
          <a:ln w="9525">
            <a:noFill/>
          </a:ln>
        </p:spPr>
        <p:txBody>
          <a:bodyPr anchor="t" anchorCtr="0">
            <a:spAutoFit/>
          </a:bodyPr>
          <a:p>
            <a:pPr algn="ctr" defTabSz="457200">
              <a:buFont typeface="Arial" panose="020B0604020202020204" pitchFamily="34" charset="0"/>
            </a:pPr>
            <a:r>
              <a:rPr lang="zh-CN" altLang="en-US" sz="2800" b="1" dirty="0">
                <a:solidFill>
                  <a:srgbClr val="FF0000"/>
                </a:solidFill>
                <a:latin typeface="Arial" panose="020B0604020202020204" pitchFamily="34" charset="0"/>
                <a:ea typeface="SimSun" panose="02010600030101010101" pitchFamily="2" charset="-122"/>
              </a:rPr>
              <a:t>鸦片战争的转折性意义</a:t>
            </a:r>
            <a:endParaRPr lang="zh-CN" altLang="en-US" sz="2800" b="1" dirty="0">
              <a:solidFill>
                <a:srgbClr val="FF0000"/>
              </a:solidFill>
              <a:latin typeface="Arial" panose="020B0604020202020204" pitchFamily="34" charset="0"/>
              <a:ea typeface="SimSun" panose="02010600030101010101" pitchFamily="2" charset="-122"/>
            </a:endParaRPr>
          </a:p>
        </p:txBody>
      </p:sp>
      <p:sp>
        <p:nvSpPr>
          <p:cNvPr id="28676" name="文本框 1"/>
          <p:cNvSpPr txBox="1"/>
          <p:nvPr/>
        </p:nvSpPr>
        <p:spPr>
          <a:xfrm>
            <a:off x="71438" y="1979295"/>
            <a:ext cx="2032000" cy="583565"/>
          </a:xfrm>
          <a:prstGeom prst="rect">
            <a:avLst/>
          </a:prstGeom>
          <a:solidFill>
            <a:srgbClr val="FFFF00"/>
          </a:solidFill>
          <a:ln w="9525">
            <a:noFill/>
          </a:ln>
        </p:spPr>
        <p:txBody>
          <a:bodyPr anchor="t" anchorCtr="0">
            <a:spAutoFit/>
          </a:bodyPr>
          <a:p>
            <a:pPr defTabSz="457200">
              <a:buFont typeface="Arial" panose="020B0604020202020204" pitchFamily="34" charset="0"/>
            </a:pPr>
            <a:r>
              <a:rPr lang="zh-CN" altLang="en-US" sz="3200" dirty="0">
                <a:latin typeface="Arial" panose="020B0604020202020204" pitchFamily="34" charset="0"/>
                <a:ea typeface="SimSun" panose="02010600030101010101" pitchFamily="2" charset="-122"/>
              </a:rPr>
              <a:t>政治：</a:t>
            </a:r>
            <a:endParaRPr lang="zh-CN" altLang="en-US" sz="3200" dirty="0">
              <a:latin typeface="Arial" panose="020B0604020202020204" pitchFamily="34" charset="0"/>
              <a:ea typeface="SimSun" panose="02010600030101010101" pitchFamily="2" charset="-122"/>
            </a:endParaRPr>
          </a:p>
        </p:txBody>
      </p:sp>
      <p:sp>
        <p:nvSpPr>
          <p:cNvPr id="28677" name="文本框 4"/>
          <p:cNvSpPr txBox="1"/>
          <p:nvPr/>
        </p:nvSpPr>
        <p:spPr>
          <a:xfrm>
            <a:off x="112713" y="3988753"/>
            <a:ext cx="2032000" cy="521970"/>
          </a:xfrm>
          <a:prstGeom prst="rect">
            <a:avLst/>
          </a:prstGeom>
          <a:solidFill>
            <a:srgbClr val="FFFF00"/>
          </a:solidFill>
          <a:ln w="9525">
            <a:noFill/>
          </a:ln>
        </p:spPr>
        <p:txBody>
          <a:bodyPr anchor="t" anchorCtr="0">
            <a:spAutoFit/>
          </a:bodyPr>
          <a:p>
            <a:pPr defTabSz="457200">
              <a:buFont typeface="Arial" panose="020B0604020202020204" pitchFamily="34" charset="0"/>
            </a:pPr>
            <a:r>
              <a:rPr lang="zh-CN" altLang="en-US" sz="2800" dirty="0">
                <a:latin typeface="Arial" panose="020B0604020202020204" pitchFamily="34" charset="0"/>
                <a:ea typeface="SimSun" panose="02010600030101010101" pitchFamily="2" charset="-122"/>
              </a:rPr>
              <a:t>经济：</a:t>
            </a:r>
            <a:endParaRPr lang="zh-CN" altLang="en-US" sz="2800" dirty="0">
              <a:latin typeface="Arial" panose="020B0604020202020204" pitchFamily="34" charset="0"/>
              <a:ea typeface="SimSun" panose="02010600030101010101" pitchFamily="2" charset="-122"/>
            </a:endParaRPr>
          </a:p>
        </p:txBody>
      </p:sp>
      <p:sp>
        <p:nvSpPr>
          <p:cNvPr id="28678" name="文本框 5"/>
          <p:cNvSpPr txBox="1"/>
          <p:nvPr/>
        </p:nvSpPr>
        <p:spPr>
          <a:xfrm>
            <a:off x="113030" y="5334953"/>
            <a:ext cx="2032000" cy="521970"/>
          </a:xfrm>
          <a:prstGeom prst="rect">
            <a:avLst/>
          </a:prstGeom>
          <a:solidFill>
            <a:srgbClr val="FFFF00"/>
          </a:solidFill>
          <a:ln w="9525">
            <a:noFill/>
          </a:ln>
        </p:spPr>
        <p:txBody>
          <a:bodyPr anchor="t" anchorCtr="0">
            <a:spAutoFit/>
          </a:bodyPr>
          <a:p>
            <a:pPr defTabSz="457200">
              <a:buFont typeface="Arial" panose="020B0604020202020204" pitchFamily="34" charset="0"/>
            </a:pPr>
            <a:r>
              <a:rPr lang="zh-CN" altLang="en-US" sz="2800" dirty="0">
                <a:latin typeface="Arial" panose="020B0604020202020204" pitchFamily="34" charset="0"/>
                <a:ea typeface="SimSun" panose="02010600030101010101" pitchFamily="2" charset="-122"/>
              </a:rPr>
              <a:t>思想：</a:t>
            </a:r>
            <a:endParaRPr lang="zh-CN" altLang="en-US" sz="2800" dirty="0">
              <a:latin typeface="Arial" panose="020B0604020202020204" pitchFamily="34" charset="0"/>
              <a:ea typeface="SimSun" panose="02010600030101010101" pitchFamily="2" charset="-122"/>
            </a:endParaRPr>
          </a:p>
        </p:txBody>
      </p:sp>
      <p:sp>
        <p:nvSpPr>
          <p:cNvPr id="28679" name="文本框 6"/>
          <p:cNvSpPr txBox="1"/>
          <p:nvPr/>
        </p:nvSpPr>
        <p:spPr>
          <a:xfrm>
            <a:off x="71438" y="5988685"/>
            <a:ext cx="2032000" cy="521970"/>
          </a:xfrm>
          <a:prstGeom prst="rect">
            <a:avLst/>
          </a:prstGeom>
          <a:solidFill>
            <a:srgbClr val="FFFF00"/>
          </a:solidFill>
          <a:ln w="9525">
            <a:noFill/>
          </a:ln>
        </p:spPr>
        <p:txBody>
          <a:bodyPr anchor="t" anchorCtr="0">
            <a:spAutoFit/>
          </a:bodyPr>
          <a:p>
            <a:pPr defTabSz="457200">
              <a:buFont typeface="Arial" panose="020B0604020202020204" pitchFamily="34" charset="0"/>
            </a:pPr>
            <a:r>
              <a:rPr lang="zh-CN" altLang="en-US" sz="2800" dirty="0">
                <a:latin typeface="Arial" panose="020B0604020202020204" pitchFamily="34" charset="0"/>
                <a:ea typeface="SimSun" panose="02010600030101010101" pitchFamily="2" charset="-122"/>
              </a:rPr>
              <a:t>社会生活：</a:t>
            </a:r>
            <a:endParaRPr lang="zh-CN" altLang="en-US" sz="2800" dirty="0">
              <a:latin typeface="Arial" panose="020B0604020202020204" pitchFamily="34" charset="0"/>
              <a:ea typeface="SimSun" panose="02010600030101010101" pitchFamily="2" charset="-122"/>
            </a:endParaRPr>
          </a:p>
        </p:txBody>
      </p:sp>
      <p:sp>
        <p:nvSpPr>
          <p:cNvPr id="3" name="矩形 2"/>
          <p:cNvSpPr/>
          <p:nvPr/>
        </p:nvSpPr>
        <p:spPr>
          <a:xfrm>
            <a:off x="2466975" y="1492885"/>
            <a:ext cx="9759950" cy="387350"/>
          </a:xfrm>
          <a:prstGeom prst="rect">
            <a:avLst/>
          </a:prstGeom>
          <a:noFill/>
          <a:ln w="9525">
            <a:noFill/>
          </a:ln>
        </p:spPr>
        <p:txBody>
          <a:bodyPr anchor="t" anchorCtr="0">
            <a:spAutoFit/>
          </a:bodyPr>
          <a:p>
            <a:pPr defTabSz="457200">
              <a:lnSpc>
                <a:spcPct val="80000"/>
              </a:lnSpc>
              <a:buFont typeface="Arial" panose="020B0604020202020204" pitchFamily="34" charset="0"/>
            </a:pPr>
            <a:r>
              <a:rPr lang="en-US" altLang="zh-CN" sz="2400" b="1" dirty="0">
                <a:latin typeface="SimHei" panose="02010609060101010101" charset="-122"/>
                <a:ea typeface="SimHei" panose="02010609060101010101" charset="-122"/>
              </a:rPr>
              <a:t>1</a:t>
            </a:r>
            <a:r>
              <a:rPr lang="zh-CN" altLang="en-US" sz="2400" b="1" dirty="0">
                <a:latin typeface="SimHei" panose="02010609060101010101" charset="-122"/>
                <a:ea typeface="SimHei" panose="02010609060101010101" charset="-122"/>
              </a:rPr>
              <a:t>、社会性质的变化：中国开始沦为半殖民地半封建社会</a:t>
            </a:r>
            <a:endParaRPr lang="zh-CN" altLang="en-US" sz="2400" b="1" dirty="0">
              <a:latin typeface="SimHei" panose="02010609060101010101" charset="-122"/>
              <a:ea typeface="SimHei" panose="02010609060101010101" charset="-122"/>
            </a:endParaRPr>
          </a:p>
        </p:txBody>
      </p:sp>
      <p:sp>
        <p:nvSpPr>
          <p:cNvPr id="4" name="矩形 3"/>
          <p:cNvSpPr/>
          <p:nvPr/>
        </p:nvSpPr>
        <p:spPr>
          <a:xfrm>
            <a:off x="2466975" y="1943735"/>
            <a:ext cx="9759950" cy="682625"/>
          </a:xfrm>
          <a:prstGeom prst="rect">
            <a:avLst/>
          </a:prstGeom>
          <a:noFill/>
          <a:ln w="9525">
            <a:noFill/>
          </a:ln>
        </p:spPr>
        <p:txBody>
          <a:bodyPr anchor="t" anchorCtr="0">
            <a:spAutoFit/>
          </a:bodyPr>
          <a:p>
            <a:pPr defTabSz="457200">
              <a:lnSpc>
                <a:spcPct val="80000"/>
              </a:lnSpc>
              <a:buFont typeface="Arial" panose="020B0604020202020204" pitchFamily="34" charset="0"/>
            </a:pPr>
            <a:r>
              <a:rPr lang="en-US" altLang="zh-CN" sz="2400" b="1" dirty="0">
                <a:latin typeface="SimHei" panose="02010609060101010101" charset="-122"/>
                <a:ea typeface="SimHei" panose="02010609060101010101" charset="-122"/>
              </a:rPr>
              <a:t>2</a:t>
            </a:r>
            <a:r>
              <a:rPr lang="zh-CN" altLang="en-US" sz="2400" b="1" dirty="0">
                <a:latin typeface="SimHei" panose="02010609060101010101" charset="-122"/>
                <a:ea typeface="SimHei" panose="02010609060101010101" charset="-122"/>
              </a:rPr>
              <a:t>、社会矛盾变化：外国资本主义和中华民族的矛盾，封建主义和人民大众的矛盾</a:t>
            </a:r>
            <a:endParaRPr lang="zh-CN" altLang="en-US" sz="2400" b="1" dirty="0">
              <a:latin typeface="SimHei" panose="02010609060101010101" charset="-122"/>
              <a:ea typeface="SimHei" panose="02010609060101010101" charset="-122"/>
            </a:endParaRPr>
          </a:p>
        </p:txBody>
      </p:sp>
      <p:sp>
        <p:nvSpPr>
          <p:cNvPr id="8" name="矩形 7"/>
          <p:cNvSpPr/>
          <p:nvPr/>
        </p:nvSpPr>
        <p:spPr>
          <a:xfrm>
            <a:off x="2432050" y="2602548"/>
            <a:ext cx="8596313" cy="387350"/>
          </a:xfrm>
          <a:prstGeom prst="rect">
            <a:avLst/>
          </a:prstGeom>
          <a:noFill/>
          <a:ln w="9525">
            <a:noFill/>
          </a:ln>
        </p:spPr>
        <p:txBody>
          <a:bodyPr anchor="t" anchorCtr="0">
            <a:spAutoFit/>
          </a:bodyPr>
          <a:p>
            <a:pPr defTabSz="457200">
              <a:lnSpc>
                <a:spcPct val="80000"/>
              </a:lnSpc>
              <a:buFont typeface="Arial" panose="020B0604020202020204" pitchFamily="34" charset="0"/>
            </a:pPr>
            <a:r>
              <a:rPr lang="en-US" altLang="zh-CN" sz="2400" b="1" dirty="0">
                <a:latin typeface="SimHei" panose="02010609060101010101" charset="-122"/>
                <a:ea typeface="SimHei" panose="02010609060101010101" charset="-122"/>
              </a:rPr>
              <a:t>3</a:t>
            </a:r>
            <a:r>
              <a:rPr lang="zh-CN" altLang="en-US" sz="2400" b="1" dirty="0">
                <a:latin typeface="SimHei" panose="02010609060101010101" charset="-122"/>
                <a:ea typeface="SimHei" panose="02010609060101010101" charset="-122"/>
              </a:rPr>
              <a:t>、革命任务变化：反封建反侵略双重任务</a:t>
            </a:r>
            <a:endParaRPr lang="zh-CN" altLang="en-US" sz="2400" b="1" dirty="0">
              <a:latin typeface="SimHei" panose="02010609060101010101" charset="-122"/>
              <a:ea typeface="SimHei" panose="02010609060101010101" charset="-122"/>
            </a:endParaRPr>
          </a:p>
        </p:txBody>
      </p:sp>
      <p:sp>
        <p:nvSpPr>
          <p:cNvPr id="9" name="矩形 8"/>
          <p:cNvSpPr/>
          <p:nvPr/>
        </p:nvSpPr>
        <p:spPr>
          <a:xfrm>
            <a:off x="2449195" y="3143885"/>
            <a:ext cx="9197975" cy="387350"/>
          </a:xfrm>
          <a:prstGeom prst="rect">
            <a:avLst/>
          </a:prstGeom>
          <a:noFill/>
          <a:ln w="9525">
            <a:noFill/>
          </a:ln>
        </p:spPr>
        <p:txBody>
          <a:bodyPr anchor="t" anchorCtr="0">
            <a:spAutoFit/>
          </a:bodyPr>
          <a:p>
            <a:pPr defTabSz="457200">
              <a:lnSpc>
                <a:spcPct val="80000"/>
              </a:lnSpc>
              <a:buFont typeface="Arial" panose="020B0604020202020204" pitchFamily="34" charset="0"/>
            </a:pPr>
            <a:r>
              <a:rPr lang="en-US" altLang="zh-CN" sz="2400" b="1" dirty="0">
                <a:latin typeface="SimHei" panose="02010609060101010101" charset="-122"/>
                <a:ea typeface="SimHei" panose="02010609060101010101" charset="-122"/>
              </a:rPr>
              <a:t>4</a:t>
            </a:r>
            <a:r>
              <a:rPr lang="zh-CN" altLang="en-US" sz="2400" b="1" dirty="0">
                <a:latin typeface="SimHei" panose="02010609060101010101" charset="-122"/>
                <a:ea typeface="SimHei" panose="02010609060101010101" charset="-122"/>
              </a:rPr>
              <a:t>、革命性质变化：中国进入旧民主主义革命时期</a:t>
            </a:r>
            <a:endParaRPr lang="zh-CN" altLang="en-US" sz="2400" b="1" dirty="0">
              <a:latin typeface="SimHei" panose="02010609060101010101" charset="-122"/>
              <a:ea typeface="SimHei" panose="02010609060101010101" charset="-122"/>
            </a:endParaRPr>
          </a:p>
        </p:txBody>
      </p:sp>
      <p:sp>
        <p:nvSpPr>
          <p:cNvPr id="10" name="矩形 9"/>
          <p:cNvSpPr/>
          <p:nvPr/>
        </p:nvSpPr>
        <p:spPr>
          <a:xfrm>
            <a:off x="2581593" y="4048443"/>
            <a:ext cx="8851900" cy="387350"/>
          </a:xfrm>
          <a:prstGeom prst="rect">
            <a:avLst/>
          </a:prstGeom>
          <a:noFill/>
          <a:ln w="9525">
            <a:noFill/>
          </a:ln>
        </p:spPr>
        <p:txBody>
          <a:bodyPr anchor="t" anchorCtr="0">
            <a:spAutoFit/>
          </a:bodyPr>
          <a:p>
            <a:pPr defTabSz="457200">
              <a:lnSpc>
                <a:spcPct val="80000"/>
              </a:lnSpc>
              <a:buFont typeface="Arial" panose="020B0604020202020204" pitchFamily="34" charset="0"/>
            </a:pPr>
            <a:r>
              <a:rPr lang="zh-CN" altLang="en-US" sz="2400" b="1" dirty="0">
                <a:latin typeface="SimHei" panose="02010609060101010101" charset="-122"/>
                <a:ea typeface="SimHei" panose="02010609060101010101" charset="-122"/>
              </a:rPr>
              <a:t>中国自然经济开始解体，中国被迫卷入世界资本主义市场；</a:t>
            </a:r>
            <a:endParaRPr lang="zh-CN" altLang="en-US" sz="2400" b="1" dirty="0">
              <a:latin typeface="SimHei" panose="02010609060101010101" charset="-122"/>
              <a:ea typeface="SimHei" panose="02010609060101010101" charset="-122"/>
            </a:endParaRPr>
          </a:p>
        </p:txBody>
      </p:sp>
      <p:sp>
        <p:nvSpPr>
          <p:cNvPr id="11" name="矩形 10"/>
          <p:cNvSpPr/>
          <p:nvPr/>
        </p:nvSpPr>
        <p:spPr>
          <a:xfrm>
            <a:off x="2622233" y="5421313"/>
            <a:ext cx="3587750" cy="387350"/>
          </a:xfrm>
          <a:prstGeom prst="rect">
            <a:avLst/>
          </a:prstGeom>
          <a:noFill/>
          <a:ln w="9525">
            <a:noFill/>
          </a:ln>
        </p:spPr>
        <p:txBody>
          <a:bodyPr wrap="none" anchor="t" anchorCtr="0">
            <a:spAutoFit/>
          </a:bodyPr>
          <a:p>
            <a:pPr defTabSz="457200">
              <a:lnSpc>
                <a:spcPct val="80000"/>
              </a:lnSpc>
              <a:buFont typeface="Arial" panose="020B0604020202020204" pitchFamily="34" charset="0"/>
            </a:pPr>
            <a:r>
              <a:rPr lang="zh-CN" altLang="en-US" sz="2400" b="1" dirty="0">
                <a:latin typeface="SimHei" panose="02010609060101010101" charset="-122"/>
                <a:ea typeface="SimHei" panose="02010609060101010101" charset="-122"/>
              </a:rPr>
              <a:t>向西方学习的新思想萌发</a:t>
            </a:r>
            <a:endParaRPr lang="zh-CN" altLang="en-US" sz="2400" b="1" dirty="0">
              <a:latin typeface="SimHei" panose="02010609060101010101" charset="-122"/>
              <a:ea typeface="SimHei" panose="02010609060101010101" charset="-122"/>
            </a:endParaRPr>
          </a:p>
        </p:txBody>
      </p:sp>
      <p:sp>
        <p:nvSpPr>
          <p:cNvPr id="14" name="矩形 13"/>
          <p:cNvSpPr/>
          <p:nvPr/>
        </p:nvSpPr>
        <p:spPr>
          <a:xfrm>
            <a:off x="2449195" y="3562985"/>
            <a:ext cx="9197975" cy="387350"/>
          </a:xfrm>
          <a:prstGeom prst="rect">
            <a:avLst/>
          </a:prstGeom>
          <a:noFill/>
          <a:ln w="9525">
            <a:noFill/>
          </a:ln>
        </p:spPr>
        <p:txBody>
          <a:bodyPr anchor="t" anchorCtr="0">
            <a:spAutoFit/>
          </a:bodyPr>
          <a:p>
            <a:pPr defTabSz="457200">
              <a:lnSpc>
                <a:spcPct val="80000"/>
              </a:lnSpc>
              <a:buFont typeface="Arial" panose="020B0604020202020204" pitchFamily="34" charset="0"/>
            </a:pPr>
            <a:r>
              <a:rPr lang="en-US" altLang="zh-CN" sz="2400" b="1" dirty="0">
                <a:latin typeface="SimHei" panose="02010609060101010101" charset="-122"/>
                <a:ea typeface="SimHei" panose="02010609060101010101" charset="-122"/>
              </a:rPr>
              <a:t>5</a:t>
            </a:r>
            <a:r>
              <a:rPr lang="zh-CN" altLang="en-US" sz="2400" b="1" dirty="0">
                <a:latin typeface="SimHei" panose="02010609060101010101" charset="-122"/>
                <a:ea typeface="SimHei" panose="02010609060101010101" charset="-122"/>
              </a:rPr>
              <a:t>、外交：清政府被迫开放，由朝贡外交向近代外交转变</a:t>
            </a:r>
            <a:endParaRPr lang="zh-CN" altLang="en-US" sz="2400" b="1" dirty="0">
              <a:latin typeface="SimHei" panose="02010609060101010101" charset="-122"/>
              <a:ea typeface="SimHei" panose="02010609060101010101" charset="-122"/>
            </a:endParaRPr>
          </a:p>
        </p:txBody>
      </p:sp>
      <p:sp>
        <p:nvSpPr>
          <p:cNvPr id="5" name="文本框 4"/>
          <p:cNvSpPr txBox="1"/>
          <p:nvPr/>
        </p:nvSpPr>
        <p:spPr>
          <a:xfrm>
            <a:off x="112713" y="4681538"/>
            <a:ext cx="2032000" cy="521970"/>
          </a:xfrm>
          <a:prstGeom prst="rect">
            <a:avLst/>
          </a:prstGeom>
          <a:solidFill>
            <a:srgbClr val="FFFF00"/>
          </a:solidFill>
          <a:ln w="9525">
            <a:noFill/>
          </a:ln>
        </p:spPr>
        <p:txBody>
          <a:bodyPr anchor="t" anchorCtr="0">
            <a:spAutoFit/>
          </a:bodyPr>
          <a:p>
            <a:pPr defTabSz="457200">
              <a:buFont typeface="Arial" panose="020B0604020202020204" pitchFamily="34" charset="0"/>
            </a:pPr>
            <a:r>
              <a:rPr lang="zh-CN" altLang="en-US" sz="2800" dirty="0">
                <a:latin typeface="Arial" panose="020B0604020202020204" pitchFamily="34" charset="0"/>
                <a:ea typeface="SimSun" panose="02010600030101010101" pitchFamily="2" charset="-122"/>
              </a:rPr>
              <a:t>社会结构：</a:t>
            </a:r>
            <a:endParaRPr lang="zh-CN" altLang="en-US" sz="2800" dirty="0">
              <a:latin typeface="Arial" panose="020B0604020202020204" pitchFamily="34" charset="0"/>
              <a:ea typeface="SimSun" panose="02010600030101010101" pitchFamily="2" charset="-122"/>
            </a:endParaRPr>
          </a:p>
        </p:txBody>
      </p:sp>
      <p:sp>
        <p:nvSpPr>
          <p:cNvPr id="6" name="矩形 5"/>
          <p:cNvSpPr/>
          <p:nvPr/>
        </p:nvSpPr>
        <p:spPr>
          <a:xfrm>
            <a:off x="2622233" y="4754563"/>
            <a:ext cx="8851900" cy="386080"/>
          </a:xfrm>
          <a:prstGeom prst="rect">
            <a:avLst/>
          </a:prstGeom>
          <a:noFill/>
          <a:ln w="9525">
            <a:noFill/>
          </a:ln>
        </p:spPr>
        <p:txBody>
          <a:bodyPr anchor="t" anchorCtr="0">
            <a:spAutoFit/>
          </a:bodyPr>
          <a:p>
            <a:pPr defTabSz="457200">
              <a:lnSpc>
                <a:spcPct val="80000"/>
              </a:lnSpc>
              <a:buFont typeface="Arial" panose="020B0604020202020204" pitchFamily="34" charset="0"/>
            </a:pPr>
            <a:r>
              <a:rPr lang="zh-CN" altLang="en-US" sz="2400" b="1" dirty="0">
                <a:latin typeface="SimHei" panose="02010609060101010101" charset="-122"/>
                <a:ea typeface="SimHei" panose="02010609060101010101" charset="-122"/>
              </a:rPr>
              <a:t>买办阶层的出现</a:t>
            </a:r>
            <a:endParaRPr lang="zh-CN" altLang="en-US" sz="2400" b="1" dirty="0">
              <a:latin typeface="SimHei" panose="02010609060101010101" charset="-122"/>
              <a:ea typeface="SimHei" panose="02010609060101010101" charset="-122"/>
            </a:endParaRPr>
          </a:p>
        </p:txBody>
      </p:sp>
      <p:sp>
        <p:nvSpPr>
          <p:cNvPr id="7" name="文本框 6"/>
          <p:cNvSpPr txBox="1"/>
          <p:nvPr/>
        </p:nvSpPr>
        <p:spPr>
          <a:xfrm>
            <a:off x="487045" y="30480"/>
            <a:ext cx="1118870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列强侵华篇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12" name="文本框 11"/>
          <p:cNvSpPr txBox="1"/>
          <p:nvPr/>
        </p:nvSpPr>
        <p:spPr>
          <a:xfrm>
            <a:off x="87" y="421449"/>
            <a:ext cx="9010186" cy="521970"/>
          </a:xfrm>
          <a:prstGeom prst="rect">
            <a:avLst/>
          </a:prstGeom>
          <a:noFill/>
        </p:spPr>
        <p:txBody>
          <a:bodyPr wrap="square" rtlCol="0">
            <a:spAutoFit/>
          </a:bodyPr>
          <a:p>
            <a:r>
              <a:rPr lang="zh-CN" altLang="en-US" sz="2800" b="1" dirty="0"/>
              <a:t>二、重点关注几个侵华战争的转折性意义</a:t>
            </a:r>
            <a:endParaRPr lang="zh-CN" altLang="en-US" sz="28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14">
                                            <p:txEl>
                                              <p:charRg st="0" end="2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31763" y="798195"/>
            <a:ext cx="11928475" cy="5262245"/>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SimHei" panose="02010609060101010101" charset="-122"/>
                <a:ea typeface="SimHei" panose="02010609060101010101" charset="-122"/>
                <a:cs typeface="+mn-cs"/>
              </a:rPr>
              <a:t>甲午战争是传统中国与近代中国的分水岭。</a:t>
            </a:r>
            <a:endParaRPr kumimoji="0" lang="en-US" altLang="zh-CN" sz="28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SimHei" panose="02010609060101010101" charset="-122"/>
              <a:ea typeface="SimHei" panose="0201060906010101010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(1)侵华方式：列强由以商品输出为主转为</a:t>
            </a:r>
            <a:r>
              <a:rPr kumimoji="0"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SimHei" panose="02010609060101010101" charset="-122"/>
                <a:ea typeface="SimHei" panose="02010609060101010101" charset="-122"/>
                <a:cs typeface="+mn-cs"/>
              </a:rPr>
              <a:t>以资本输出</a:t>
            </a:r>
            <a:r>
              <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为主。</a:t>
            </a:r>
            <a:endPar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 </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            </a:t>
            </a:r>
            <a:r>
              <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政治上列强掀起瓜分中国的狂潮</a:t>
            </a:r>
            <a:r>
              <a:rPr kumimoji="0" lang="zh-CN"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a:t>
            </a:r>
            <a:endPar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(2)民族危机：</a:t>
            </a:r>
            <a:r>
              <a:rPr kumimoji="0"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SimHei" panose="02010609060101010101" charset="-122"/>
                <a:ea typeface="SimHei" panose="02010609060101010101" charset="-122"/>
                <a:cs typeface="+mn-cs"/>
              </a:rPr>
              <a:t>半殖民地半封建化程度</a:t>
            </a:r>
            <a:r>
              <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大大加深。</a:t>
            </a:r>
            <a:endPar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(3)经济结构：</a:t>
            </a:r>
            <a:r>
              <a:rPr kumimoji="0"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SimHei" panose="02010609060101010101" charset="-122"/>
                <a:ea typeface="SimHei" panose="02010609060101010101" charset="-122"/>
                <a:cs typeface="+mn-cs"/>
              </a:rPr>
              <a:t>自然经济</a:t>
            </a:r>
            <a:r>
              <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进一步解体，</a:t>
            </a:r>
            <a:r>
              <a:rPr kumimoji="0"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SimHei" panose="02010609060101010101" charset="-122"/>
                <a:ea typeface="SimHei" panose="02010609060101010101" charset="-122"/>
                <a:cs typeface="+mn-cs"/>
              </a:rPr>
              <a:t>民族资本主义</a:t>
            </a:r>
            <a:r>
              <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经济得到初步发展，</a:t>
            </a:r>
            <a:endPar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 </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            </a:t>
            </a:r>
            <a:r>
              <a:rPr kumimoji="0"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SimHei" panose="02010609060101010101" charset="-122"/>
                <a:ea typeface="SimHei" panose="02010609060101010101" charset="-122"/>
                <a:cs typeface="+mn-cs"/>
              </a:rPr>
              <a:t>洋务运动</a:t>
            </a:r>
            <a:r>
              <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破产。</a:t>
            </a:r>
            <a:endPar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(4)阶级关系：</a:t>
            </a:r>
            <a:r>
              <a:rPr kumimoji="0"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SimHei" panose="02010609060101010101" charset="-122"/>
                <a:ea typeface="SimHei" panose="02010609060101010101" charset="-122"/>
                <a:cs typeface="+mn-cs"/>
              </a:rPr>
              <a:t>民族资产阶级开始</a:t>
            </a:r>
            <a:r>
              <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登上政治舞台，领导戊戌变法、辛亥革命。</a:t>
            </a:r>
            <a:endPar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(5)学习西方：先进的中国人逐渐认识到单纯学习西方先进技术不能挽救中国，应该学习西方政治制度；</a:t>
            </a:r>
            <a:r>
              <a:rPr kumimoji="0"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SimHei" panose="02010609060101010101" charset="-122"/>
                <a:ea typeface="SimHei" panose="02010609060101010101" charset="-122"/>
                <a:cs typeface="+mn-cs"/>
              </a:rPr>
              <a:t>向西方学习从技术层面转向制度层面</a:t>
            </a:r>
            <a:endPar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(6)</a:t>
            </a:r>
            <a:r>
              <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清政府政策调整：清政府被迫调整政策，推行新政，以适应近代化发展趋势，达到维护统治的目的，客观上加速了辛亥革命的到来</a:t>
            </a:r>
            <a:endPar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(7)</a:t>
            </a:r>
            <a:r>
              <a:rPr kumimoji="0"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SimHei" panose="02010609060101010101" charset="-122"/>
                <a:ea typeface="SimHei" panose="02010609060101010101" charset="-122"/>
                <a:cs typeface="+mn-cs"/>
              </a:rPr>
              <a:t>民族意识：中华民族新觉醒，</a:t>
            </a:r>
            <a:r>
              <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rPr>
              <a:t>更多阶级、阶层投入救亡图存行列。</a:t>
            </a:r>
            <a:endParaRPr kumimoji="0"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cs typeface="+mn-cs"/>
            </a:endParaRPr>
          </a:p>
        </p:txBody>
      </p:sp>
      <p:sp>
        <p:nvSpPr>
          <p:cNvPr id="17" name="矩形 16"/>
          <p:cNvSpPr/>
          <p:nvPr/>
        </p:nvSpPr>
        <p:spPr>
          <a:xfrm>
            <a:off x="-109855" y="6060440"/>
            <a:ext cx="11677015" cy="779780"/>
          </a:xfrm>
          <a:prstGeom prst="rect">
            <a:avLst/>
          </a:prstGeom>
          <a:noFill/>
          <a:ln w="9525">
            <a:noFill/>
          </a:ln>
        </p:spPr>
        <p:txBody>
          <a:bodyPr wrap="square" anchor="t" anchorCtr="0">
            <a:spAutoFit/>
          </a:bodyPr>
          <a:p>
            <a:pPr defTabSz="457200">
              <a:lnSpc>
                <a:spcPct val="80000"/>
              </a:lnSpc>
              <a:buFont typeface="Arial" panose="020B0604020202020204" pitchFamily="34" charset="0"/>
            </a:pPr>
            <a:r>
              <a:rPr sz="2800" b="1"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rPr>
              <a:t>（8）</a:t>
            </a:r>
            <a:r>
              <a:rPr sz="2800" b="1" noProof="0" dirty="0">
                <a:ln>
                  <a:noFill/>
                </a:ln>
                <a:solidFill>
                  <a:schemeClr val="tx1"/>
                </a:solidFill>
                <a:effectLst>
                  <a:outerShdw blurRad="38100" dist="38100" dir="2700000" algn="tl">
                    <a:srgbClr val="C0C0C0"/>
                  </a:outerShdw>
                </a:effectLst>
                <a:uLnTx/>
                <a:uFillTx/>
                <a:latin typeface="SimHei" panose="02010609060101010101" charset="-122"/>
                <a:ea typeface="SimHei" panose="02010609060101010101" charset="-122"/>
              </a:rPr>
              <a:t>亚洲地位的改变</a:t>
            </a:r>
            <a:r>
              <a:rPr sz="2800" b="1"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rPr>
              <a:t>：战争的结局置换了日本和中国在亚洲的地位，日本跻身列强；中国亚洲地位进一步下降。</a:t>
            </a:r>
            <a:endParaRPr sz="2800" b="1" noProof="0" dirty="0">
              <a:ln>
                <a:noFill/>
              </a:ln>
              <a:solidFill>
                <a:srgbClr val="FF0000"/>
              </a:solidFill>
              <a:effectLst>
                <a:outerShdw blurRad="38100" dist="38100" dir="2700000" algn="tl">
                  <a:srgbClr val="C0C0C0"/>
                </a:outerShdw>
              </a:effectLst>
              <a:uLnTx/>
              <a:uFillTx/>
              <a:latin typeface="SimHei" panose="02010609060101010101" charset="-122"/>
              <a:ea typeface="SimHei" panose="02010609060101010101" charset="-122"/>
            </a:endParaRPr>
          </a:p>
        </p:txBody>
      </p:sp>
      <p:sp>
        <p:nvSpPr>
          <p:cNvPr id="3" name="文本框 2"/>
          <p:cNvSpPr txBox="1"/>
          <p:nvPr/>
        </p:nvSpPr>
        <p:spPr>
          <a:xfrm>
            <a:off x="502285" y="0"/>
            <a:ext cx="1118870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列强侵华篇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5" name="文本框 4"/>
          <p:cNvSpPr txBox="1"/>
          <p:nvPr/>
        </p:nvSpPr>
        <p:spPr>
          <a:xfrm>
            <a:off x="87" y="380809"/>
            <a:ext cx="9010186" cy="521970"/>
          </a:xfrm>
          <a:prstGeom prst="rect">
            <a:avLst/>
          </a:prstGeom>
          <a:noFill/>
        </p:spPr>
        <p:txBody>
          <a:bodyPr wrap="square" rtlCol="0">
            <a:spAutoFit/>
          </a:bodyPr>
          <a:p>
            <a:r>
              <a:rPr lang="zh-CN" altLang="en-US" sz="2800" b="1" dirty="0"/>
              <a:t>二、重点关注几个侵华战争的转折性意义</a:t>
            </a:r>
            <a:endParaRPr lang="zh-CN" altLang="en-US" sz="2800" b="1"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1"/>
          <p:cNvSpPr>
            <a:spLocks noGrp="1"/>
          </p:cNvSpPr>
          <p:nvPr>
            <p:ph type="title"/>
          </p:nvPr>
        </p:nvSpPr>
        <p:spPr>
          <a:xfrm>
            <a:off x="1031240" y="407670"/>
            <a:ext cx="3263900" cy="758825"/>
          </a:xfrm>
        </p:spPr>
        <p:txBody>
          <a:bodyPr vert="horz" wrap="square" lIns="91440" tIns="45720" rIns="91440" bIns="45720" anchor="ctr" anchorCtr="0"/>
          <a:p>
            <a:r>
              <a:rPr lang="zh-CN" altLang="en-US" sz="3200" b="1" dirty="0">
                <a:latin typeface="SimHei" panose="02010609060101010101" charset="-122"/>
                <a:ea typeface="SimHei" panose="02010609060101010101" charset="-122"/>
              </a:rPr>
              <a:t>宗藩朝贡体系</a:t>
            </a:r>
            <a:endParaRPr lang="zh-CN" altLang="en-US" sz="3200" b="1" dirty="0">
              <a:latin typeface="SimHei" panose="02010609060101010101" charset="-122"/>
              <a:ea typeface="SimHei" panose="02010609060101010101" charset="-122"/>
            </a:endParaRPr>
          </a:p>
        </p:txBody>
      </p:sp>
      <p:sp>
        <p:nvSpPr>
          <p:cNvPr id="33796" name="标题 1"/>
          <p:cNvSpPr txBox="1"/>
          <p:nvPr/>
        </p:nvSpPr>
        <p:spPr>
          <a:xfrm>
            <a:off x="7194233" y="421005"/>
            <a:ext cx="3759200" cy="758825"/>
          </a:xfrm>
          <a:prstGeom prst="rect">
            <a:avLst/>
          </a:prstGeom>
          <a:noFill/>
          <a:ln w="9525">
            <a:noFill/>
          </a:ln>
        </p:spPr>
        <p:txBody>
          <a:bodyPr anchor="ctr" anchorCtr="0"/>
          <a:p>
            <a:pPr eaLnBrk="0" hangingPunct="0">
              <a:lnSpc>
                <a:spcPct val="90000"/>
              </a:lnSpc>
              <a:buFont typeface="Arial" panose="020B0604020202020204" pitchFamily="34" charset="0"/>
            </a:pPr>
            <a:r>
              <a:rPr lang="zh-CN" altLang="en-US" sz="3200" dirty="0">
                <a:latin typeface="SimHei" panose="02010609060101010101" charset="-122"/>
                <a:ea typeface="SimHei" panose="02010609060101010101" charset="-122"/>
              </a:rPr>
              <a:t>条约殖民体系</a:t>
            </a:r>
            <a:endParaRPr lang="zh-CN" altLang="en-US" sz="3200" dirty="0">
              <a:latin typeface="SimHei" panose="02010609060101010101" charset="-122"/>
              <a:ea typeface="SimHei" panose="02010609060101010101" charset="-122"/>
            </a:endParaRPr>
          </a:p>
        </p:txBody>
      </p:sp>
      <p:cxnSp>
        <p:nvCxnSpPr>
          <p:cNvPr id="8" name="直接箭头连接符 7"/>
          <p:cNvCxnSpPr/>
          <p:nvPr/>
        </p:nvCxnSpPr>
        <p:spPr>
          <a:xfrm>
            <a:off x="4204653" y="787083"/>
            <a:ext cx="280828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0" y="989330"/>
            <a:ext cx="6062980" cy="5692775"/>
          </a:xfrm>
          <a:prstGeom prst="rect">
            <a:avLst/>
          </a:prstGeom>
          <a:noFill/>
          <a:ln w="9525">
            <a:noFill/>
          </a:ln>
        </p:spPr>
        <p:txBody>
          <a:bodyPr wrap="square" anchor="t" anchorCtr="0">
            <a:spAutoFit/>
          </a:bodyPr>
          <a:p>
            <a:pPr eaLnBrk="0" hangingPunct="0"/>
            <a:r>
              <a:rPr lang="zh-CN" altLang="en-US" sz="2800" b="1" dirty="0">
                <a:latin typeface="Calibri" panose="020F0502020204030204" charset="0"/>
                <a:ea typeface="等线" pitchFamily="2" charset="-122"/>
              </a:rPr>
              <a:t>建立的基础：</a:t>
            </a:r>
            <a:r>
              <a:rPr lang="zh-CN" altLang="en-US" sz="2800" b="1" dirty="0">
                <a:solidFill>
                  <a:srgbClr val="FF0000"/>
                </a:solidFill>
                <a:latin typeface="Calibri" panose="020F0502020204030204" charset="0"/>
                <a:ea typeface="等线" pitchFamily="2" charset="-122"/>
              </a:rPr>
              <a:t>中国强大的经济及文化实力及吸引力</a:t>
            </a:r>
            <a:endParaRPr lang="en-US" altLang="zh-CN" sz="2800" b="1" dirty="0">
              <a:solidFill>
                <a:srgbClr val="FF0000"/>
              </a:solidFill>
              <a:latin typeface="Calibri" panose="020F0502020204030204" charset="0"/>
              <a:ea typeface="等线" pitchFamily="2" charset="-122"/>
            </a:endParaRPr>
          </a:p>
          <a:p>
            <a:pPr eaLnBrk="0" hangingPunct="0"/>
            <a:r>
              <a:rPr lang="zh-CN" altLang="en-US" sz="2800" b="1" dirty="0">
                <a:latin typeface="Calibri" panose="020F0502020204030204" charset="0"/>
                <a:ea typeface="等线" pitchFamily="2" charset="-122"/>
              </a:rPr>
              <a:t>目的：</a:t>
            </a:r>
            <a:r>
              <a:rPr lang="zh-CN" altLang="en-US" sz="2800" b="1" dirty="0">
                <a:solidFill>
                  <a:srgbClr val="FF0000"/>
                </a:solidFill>
                <a:latin typeface="Calibri" panose="020F0502020204030204" charset="0"/>
                <a:ea typeface="等线" pitchFamily="2" charset="-122"/>
              </a:rPr>
              <a:t>以政治目的为主，忽视经济利益（或以宣扬国威为主）</a:t>
            </a:r>
            <a:endParaRPr lang="en-US" altLang="zh-CN" sz="2800" b="1" dirty="0">
              <a:solidFill>
                <a:srgbClr val="FF0000"/>
              </a:solidFill>
              <a:latin typeface="Calibri" panose="020F0502020204030204" charset="0"/>
              <a:ea typeface="等线" pitchFamily="2" charset="-122"/>
            </a:endParaRPr>
          </a:p>
          <a:p>
            <a:pPr eaLnBrk="0" hangingPunct="0"/>
            <a:r>
              <a:rPr lang="zh-CN" altLang="en-US" sz="2800" b="1" dirty="0">
                <a:latin typeface="Calibri" panose="020F0502020204030204" charset="0"/>
                <a:ea typeface="等线" pitchFamily="2" charset="-122"/>
              </a:rPr>
              <a:t>手段：</a:t>
            </a:r>
            <a:r>
              <a:rPr lang="zh-CN" altLang="en-US" sz="2800" b="1" dirty="0">
                <a:solidFill>
                  <a:srgbClr val="FF0000"/>
                </a:solidFill>
                <a:latin typeface="Calibri" panose="020F0502020204030204" charset="0"/>
                <a:ea typeface="等线" pitchFamily="2" charset="-122"/>
              </a:rPr>
              <a:t>恩威并施；德治归化</a:t>
            </a:r>
            <a:endParaRPr lang="en-US" altLang="zh-CN" sz="2800" b="1" dirty="0">
              <a:solidFill>
                <a:srgbClr val="FF0000"/>
              </a:solidFill>
              <a:latin typeface="Calibri" panose="020F0502020204030204" charset="0"/>
              <a:ea typeface="等线" pitchFamily="2" charset="-122"/>
            </a:endParaRPr>
          </a:p>
          <a:p>
            <a:pPr eaLnBrk="0" hangingPunct="0"/>
            <a:r>
              <a:rPr lang="zh-CN" altLang="en-US" sz="2800" b="1" dirty="0">
                <a:latin typeface="Calibri" panose="020F0502020204030204" charset="0"/>
                <a:ea typeface="等线" pitchFamily="2" charset="-122"/>
              </a:rPr>
              <a:t>范围：</a:t>
            </a:r>
            <a:r>
              <a:rPr lang="zh-CN" altLang="en-US" sz="2800" b="1" dirty="0">
                <a:solidFill>
                  <a:srgbClr val="FF0000"/>
                </a:solidFill>
                <a:latin typeface="Calibri" panose="020F0502020204030204" charset="0"/>
                <a:ea typeface="等线" pitchFamily="2" charset="-122"/>
              </a:rPr>
              <a:t>以中国为中心，涉及东亚、东南亚和中亚地区</a:t>
            </a:r>
            <a:endParaRPr lang="en-US" altLang="zh-CN" sz="2800" b="1" dirty="0">
              <a:solidFill>
                <a:srgbClr val="FF0000"/>
              </a:solidFill>
              <a:latin typeface="Calibri" panose="020F0502020204030204" charset="0"/>
              <a:ea typeface="等线" pitchFamily="2" charset="-122"/>
            </a:endParaRPr>
          </a:p>
          <a:p>
            <a:pPr eaLnBrk="0" hangingPunct="0"/>
            <a:r>
              <a:rPr lang="zh-CN" altLang="en-US" sz="2800" b="1" dirty="0">
                <a:latin typeface="Calibri" panose="020F0502020204030204" charset="0"/>
                <a:ea typeface="等线" pitchFamily="2" charset="-122"/>
              </a:rPr>
              <a:t>时间：</a:t>
            </a:r>
            <a:r>
              <a:rPr lang="zh-CN" altLang="en-US" sz="2800" b="1" dirty="0">
                <a:solidFill>
                  <a:srgbClr val="FF0000"/>
                </a:solidFill>
                <a:latin typeface="Calibri" panose="020F0502020204030204" charset="0"/>
                <a:ea typeface="等线" pitchFamily="2" charset="-122"/>
              </a:rPr>
              <a:t>持续时间长（前</a:t>
            </a:r>
            <a:r>
              <a:rPr lang="en-US" altLang="zh-CN" sz="2800" b="1" dirty="0">
                <a:solidFill>
                  <a:srgbClr val="FF0000"/>
                </a:solidFill>
                <a:latin typeface="Calibri" panose="020F0502020204030204" charset="0"/>
                <a:ea typeface="等线" pitchFamily="2" charset="-122"/>
              </a:rPr>
              <a:t>3</a:t>
            </a:r>
            <a:r>
              <a:rPr lang="zh-CN" altLang="en-US" sz="2800" b="1" dirty="0">
                <a:solidFill>
                  <a:srgbClr val="FF0000"/>
                </a:solidFill>
                <a:latin typeface="Calibri" panose="020F0502020204030204" charset="0"/>
                <a:ea typeface="等线" pitchFamily="2" charset="-122"/>
              </a:rPr>
              <a:t>世纪</a:t>
            </a:r>
            <a:r>
              <a:rPr lang="en-US" altLang="zh-CN" sz="2800" b="1" dirty="0">
                <a:solidFill>
                  <a:srgbClr val="FF0000"/>
                </a:solidFill>
                <a:latin typeface="Calibri" panose="020F0502020204030204" charset="0"/>
                <a:ea typeface="等线" pitchFamily="2" charset="-122"/>
              </a:rPr>
              <a:t>——19</a:t>
            </a:r>
            <a:r>
              <a:rPr lang="zh-CN" altLang="en-US" sz="2800" b="1" dirty="0">
                <a:solidFill>
                  <a:srgbClr val="FF0000"/>
                </a:solidFill>
                <a:latin typeface="Calibri" panose="020F0502020204030204" charset="0"/>
                <a:ea typeface="等线" pitchFamily="2" charset="-122"/>
              </a:rPr>
              <a:t>世纪末）</a:t>
            </a:r>
            <a:endParaRPr lang="en-US" altLang="zh-CN" sz="2800" b="1" dirty="0">
              <a:solidFill>
                <a:srgbClr val="FF0000"/>
              </a:solidFill>
              <a:latin typeface="Calibri" panose="020F0502020204030204" charset="0"/>
              <a:ea typeface="等线" pitchFamily="2" charset="-122"/>
            </a:endParaRPr>
          </a:p>
          <a:p>
            <a:pPr eaLnBrk="0" hangingPunct="0"/>
            <a:r>
              <a:rPr lang="zh-CN" altLang="en-US" sz="2800" b="1" dirty="0">
                <a:latin typeface="Calibri" panose="020F0502020204030204" charset="0"/>
                <a:ea typeface="等线" pitchFamily="2" charset="-122"/>
              </a:rPr>
              <a:t>本质：</a:t>
            </a:r>
            <a:r>
              <a:rPr lang="zh-CN" altLang="en-US" sz="2800" b="1" dirty="0">
                <a:solidFill>
                  <a:srgbClr val="FF0000"/>
                </a:solidFill>
                <a:latin typeface="Calibri" panose="020F0502020204030204" charset="0"/>
                <a:ea typeface="等线" pitchFamily="2" charset="-122"/>
              </a:rPr>
              <a:t>自卫性（内敛型）外交，</a:t>
            </a:r>
            <a:endParaRPr lang="en-US" altLang="zh-CN" sz="2800" b="1" dirty="0">
              <a:solidFill>
                <a:srgbClr val="FF0000"/>
              </a:solidFill>
              <a:latin typeface="Calibri" panose="020F0502020204030204" charset="0"/>
              <a:ea typeface="等线" pitchFamily="2" charset="-122"/>
            </a:endParaRPr>
          </a:p>
          <a:p>
            <a:pPr eaLnBrk="0" hangingPunct="0"/>
            <a:r>
              <a:rPr lang="zh-CN" altLang="en-US" sz="2800" b="1" dirty="0">
                <a:latin typeface="Calibri" panose="020F0502020204030204" charset="0"/>
                <a:ea typeface="等线" pitchFamily="2" charset="-122"/>
              </a:rPr>
              <a:t>思想观念：</a:t>
            </a:r>
            <a:r>
              <a:rPr lang="zh-CN" altLang="en-US" sz="2800" b="1" dirty="0">
                <a:solidFill>
                  <a:srgbClr val="FF0000"/>
                </a:solidFill>
                <a:latin typeface="Calibri" panose="020F0502020204030204" charset="0"/>
                <a:ea typeface="等线" pitchFamily="2" charset="-122"/>
              </a:rPr>
              <a:t>以天朝上国自居，注重朝贡礼仪</a:t>
            </a:r>
            <a:endParaRPr lang="en-US" altLang="zh-CN" sz="2800" b="1" dirty="0">
              <a:solidFill>
                <a:srgbClr val="FF0000"/>
              </a:solidFill>
              <a:latin typeface="Calibri" panose="020F0502020204030204" charset="0"/>
              <a:ea typeface="等线" pitchFamily="2" charset="-122"/>
            </a:endParaRPr>
          </a:p>
          <a:p>
            <a:pPr eaLnBrk="0" hangingPunct="0"/>
            <a:r>
              <a:rPr lang="zh-CN" altLang="en-US" sz="2800" b="1" dirty="0">
                <a:latin typeface="Calibri" panose="020F0502020204030204" charset="0"/>
                <a:ea typeface="等线" pitchFamily="2" charset="-122"/>
              </a:rPr>
              <a:t>结局：</a:t>
            </a:r>
            <a:r>
              <a:rPr lang="zh-CN" altLang="en-US" sz="2800" b="1" dirty="0">
                <a:solidFill>
                  <a:srgbClr val="FF0000"/>
                </a:solidFill>
                <a:latin typeface="Calibri" panose="020F0502020204030204" charset="0"/>
                <a:ea typeface="等线" pitchFamily="2" charset="-122"/>
              </a:rPr>
              <a:t>随西方殖民侵略而瓦解</a:t>
            </a:r>
            <a:endParaRPr lang="zh-CN" altLang="en-US" sz="2800" b="1" dirty="0">
              <a:solidFill>
                <a:srgbClr val="FF0000"/>
              </a:solidFill>
              <a:latin typeface="Calibri" panose="020F0502020204030204" charset="0"/>
              <a:ea typeface="等线" pitchFamily="2" charset="-122"/>
            </a:endParaRPr>
          </a:p>
        </p:txBody>
      </p:sp>
      <p:sp>
        <p:nvSpPr>
          <p:cNvPr id="10" name="矩形 9"/>
          <p:cNvSpPr/>
          <p:nvPr/>
        </p:nvSpPr>
        <p:spPr>
          <a:xfrm>
            <a:off x="6606540" y="1166495"/>
            <a:ext cx="5494020" cy="5262245"/>
          </a:xfrm>
          <a:prstGeom prst="rect">
            <a:avLst/>
          </a:prstGeom>
          <a:noFill/>
          <a:ln w="9525">
            <a:noFill/>
          </a:ln>
        </p:spPr>
        <p:txBody>
          <a:bodyPr wrap="square" anchor="t" anchorCtr="0">
            <a:spAutoFit/>
          </a:bodyPr>
          <a:p>
            <a:pPr eaLnBrk="0" hangingPunct="0"/>
            <a:r>
              <a:rPr lang="zh-CN" altLang="en-US" sz="2800" b="1" dirty="0">
                <a:solidFill>
                  <a:srgbClr val="0000CC"/>
                </a:solidFill>
                <a:latin typeface="Calibri" panose="020F0502020204030204" charset="0"/>
                <a:ea typeface="等线" pitchFamily="2" charset="-122"/>
              </a:rPr>
              <a:t>建立的基础：</a:t>
            </a:r>
            <a:r>
              <a:rPr lang="zh-CN" altLang="en-US" sz="2800" b="1" dirty="0">
                <a:latin typeface="Calibri" panose="020F0502020204030204" charset="0"/>
                <a:ea typeface="等线" pitchFamily="2" charset="-122"/>
              </a:rPr>
              <a:t>西方强大资本主义政治及经济实力及扩张性</a:t>
            </a:r>
            <a:endParaRPr lang="en-US" altLang="zh-CN" sz="2800" b="1" dirty="0">
              <a:latin typeface="Calibri" panose="020F0502020204030204" charset="0"/>
              <a:ea typeface="等线" pitchFamily="2" charset="-122"/>
            </a:endParaRPr>
          </a:p>
          <a:p>
            <a:pPr eaLnBrk="0" hangingPunct="0"/>
            <a:r>
              <a:rPr lang="zh-CN" altLang="en-US" sz="2800" b="1" dirty="0">
                <a:solidFill>
                  <a:srgbClr val="0000CC"/>
                </a:solidFill>
                <a:latin typeface="Calibri" panose="020F0502020204030204" charset="0"/>
                <a:ea typeface="等线" pitchFamily="2" charset="-122"/>
              </a:rPr>
              <a:t>目的：</a:t>
            </a:r>
            <a:r>
              <a:rPr lang="zh-CN" altLang="en-US" sz="2800" b="1" dirty="0">
                <a:latin typeface="Calibri" panose="020F0502020204030204" charset="0"/>
                <a:ea typeface="等线" pitchFamily="2" charset="-122"/>
              </a:rPr>
              <a:t>以经济利益为主</a:t>
            </a:r>
            <a:endParaRPr lang="en-US" altLang="zh-CN" sz="2800" b="1" dirty="0">
              <a:latin typeface="Calibri" panose="020F0502020204030204" charset="0"/>
              <a:ea typeface="等线" pitchFamily="2" charset="-122"/>
            </a:endParaRPr>
          </a:p>
          <a:p>
            <a:pPr eaLnBrk="0" hangingPunct="0"/>
            <a:r>
              <a:rPr lang="zh-CN" altLang="en-US" sz="2800" b="1" dirty="0">
                <a:solidFill>
                  <a:srgbClr val="0000CC"/>
                </a:solidFill>
                <a:latin typeface="Calibri" panose="020F0502020204030204" charset="0"/>
                <a:ea typeface="等线" pitchFamily="2" charset="-122"/>
              </a:rPr>
              <a:t>手段：</a:t>
            </a:r>
            <a:r>
              <a:rPr lang="zh-CN" altLang="en-US" sz="2800" b="1" dirty="0">
                <a:latin typeface="Calibri" panose="020F0502020204030204" charset="0"/>
                <a:ea typeface="等线" pitchFamily="2" charset="-122"/>
              </a:rPr>
              <a:t>武力征服与政治胁迫（签订不平等条约）</a:t>
            </a:r>
            <a:endParaRPr lang="en-US" altLang="zh-CN" sz="2800" b="1" dirty="0">
              <a:latin typeface="Calibri" panose="020F0502020204030204" charset="0"/>
              <a:ea typeface="等线" pitchFamily="2" charset="-122"/>
            </a:endParaRPr>
          </a:p>
          <a:p>
            <a:pPr eaLnBrk="0" hangingPunct="0"/>
            <a:r>
              <a:rPr lang="zh-CN" altLang="en-US" sz="2800" b="1" dirty="0">
                <a:solidFill>
                  <a:srgbClr val="0000CC"/>
                </a:solidFill>
                <a:latin typeface="Calibri" panose="020F0502020204030204" charset="0"/>
                <a:ea typeface="等线" pitchFamily="2" charset="-122"/>
              </a:rPr>
              <a:t>范围：</a:t>
            </a:r>
            <a:r>
              <a:rPr lang="zh-CN" altLang="en-US" sz="2800" b="1" dirty="0">
                <a:latin typeface="Calibri" panose="020F0502020204030204" charset="0"/>
                <a:ea typeface="等线" pitchFamily="2" charset="-122"/>
              </a:rPr>
              <a:t>以西方为中心，涉及全球</a:t>
            </a:r>
            <a:endParaRPr lang="en-US" altLang="zh-CN" sz="2800" b="1" dirty="0">
              <a:latin typeface="Calibri" panose="020F0502020204030204" charset="0"/>
              <a:ea typeface="等线" pitchFamily="2" charset="-122"/>
            </a:endParaRPr>
          </a:p>
          <a:p>
            <a:pPr eaLnBrk="0" hangingPunct="0"/>
            <a:r>
              <a:rPr lang="zh-CN" altLang="en-US" sz="2800" b="1" dirty="0">
                <a:solidFill>
                  <a:srgbClr val="0000CC"/>
                </a:solidFill>
                <a:latin typeface="Calibri" panose="020F0502020204030204" charset="0"/>
                <a:ea typeface="等线" pitchFamily="2" charset="-122"/>
              </a:rPr>
              <a:t>时间：</a:t>
            </a:r>
            <a:r>
              <a:rPr lang="zh-CN" altLang="en-US" sz="2800" b="1" dirty="0">
                <a:latin typeface="Calibri" panose="020F0502020204030204" charset="0"/>
                <a:ea typeface="等线" pitchFamily="2" charset="-122"/>
              </a:rPr>
              <a:t>持续时间长（</a:t>
            </a:r>
            <a:r>
              <a:rPr lang="en-US" altLang="zh-CN" sz="2800" b="1" dirty="0">
                <a:latin typeface="Calibri" panose="020F0502020204030204" charset="0"/>
                <a:ea typeface="等线" pitchFamily="2" charset="-122"/>
              </a:rPr>
              <a:t>17</a:t>
            </a:r>
            <a:r>
              <a:rPr lang="zh-CN" altLang="en-US" sz="2800" b="1" dirty="0">
                <a:latin typeface="Calibri" panose="020F0502020204030204" charset="0"/>
                <a:ea typeface="等线" pitchFamily="2" charset="-122"/>
              </a:rPr>
              <a:t>世纪</a:t>
            </a:r>
            <a:r>
              <a:rPr lang="en-US" altLang="zh-CN" sz="2800" b="1" dirty="0">
                <a:latin typeface="Calibri" panose="020F0502020204030204" charset="0"/>
                <a:ea typeface="等线" pitchFamily="2" charset="-122"/>
              </a:rPr>
              <a:t>——20</a:t>
            </a:r>
            <a:r>
              <a:rPr lang="zh-CN" altLang="en-US" sz="2800" b="1" dirty="0">
                <a:latin typeface="Calibri" panose="020F0502020204030204" charset="0"/>
                <a:ea typeface="等线" pitchFamily="2" charset="-122"/>
              </a:rPr>
              <a:t>世纪中期）</a:t>
            </a:r>
            <a:endParaRPr lang="en-US" altLang="zh-CN" sz="2800" b="1" dirty="0">
              <a:latin typeface="Calibri" panose="020F0502020204030204" charset="0"/>
              <a:ea typeface="等线" pitchFamily="2" charset="-122"/>
            </a:endParaRPr>
          </a:p>
          <a:p>
            <a:pPr eaLnBrk="0" hangingPunct="0"/>
            <a:r>
              <a:rPr lang="zh-CN" altLang="en-US" sz="2800" b="1" dirty="0">
                <a:solidFill>
                  <a:srgbClr val="0000CC"/>
                </a:solidFill>
                <a:latin typeface="Calibri" panose="020F0502020204030204" charset="0"/>
                <a:ea typeface="等线" pitchFamily="2" charset="-122"/>
              </a:rPr>
              <a:t>本质：</a:t>
            </a:r>
            <a:r>
              <a:rPr lang="zh-CN" altLang="en-US" sz="2800" b="1" dirty="0">
                <a:latin typeface="Calibri" panose="020F0502020204030204" charset="0"/>
                <a:ea typeface="等线" pitchFamily="2" charset="-122"/>
              </a:rPr>
              <a:t>不平等的殖民外交</a:t>
            </a:r>
            <a:endParaRPr lang="en-US" altLang="zh-CN" sz="2800" b="1" dirty="0">
              <a:latin typeface="Calibri" panose="020F0502020204030204" charset="0"/>
              <a:ea typeface="等线" pitchFamily="2" charset="-122"/>
            </a:endParaRPr>
          </a:p>
          <a:p>
            <a:pPr eaLnBrk="0" hangingPunct="0"/>
            <a:r>
              <a:rPr lang="zh-CN" altLang="en-US" sz="2800" b="1" dirty="0">
                <a:solidFill>
                  <a:srgbClr val="0000CC"/>
                </a:solidFill>
                <a:latin typeface="Calibri" panose="020F0502020204030204" charset="0"/>
                <a:ea typeface="等线" pitchFamily="2" charset="-122"/>
              </a:rPr>
              <a:t>思想观念：</a:t>
            </a:r>
            <a:r>
              <a:rPr lang="zh-CN" altLang="en-US" sz="2800" b="1" dirty="0">
                <a:latin typeface="Calibri" panose="020F0502020204030204" charset="0"/>
                <a:ea typeface="等线" pitchFamily="2" charset="-122"/>
              </a:rPr>
              <a:t>西方中心论</a:t>
            </a:r>
            <a:endParaRPr lang="en-US" altLang="zh-CN" sz="2800" b="1" dirty="0">
              <a:latin typeface="Calibri" panose="020F0502020204030204" charset="0"/>
              <a:ea typeface="等线" pitchFamily="2" charset="-122"/>
            </a:endParaRPr>
          </a:p>
          <a:p>
            <a:pPr eaLnBrk="0" hangingPunct="0"/>
            <a:r>
              <a:rPr lang="zh-CN" altLang="en-US" sz="2800" b="1" dirty="0">
                <a:solidFill>
                  <a:srgbClr val="0000CC"/>
                </a:solidFill>
                <a:latin typeface="Calibri" panose="020F0502020204030204" charset="0"/>
                <a:ea typeface="等线" pitchFamily="2" charset="-122"/>
              </a:rPr>
              <a:t>结局：</a:t>
            </a:r>
            <a:r>
              <a:rPr lang="zh-CN" altLang="en-US" sz="2800" b="1" dirty="0">
                <a:latin typeface="Calibri" panose="020F0502020204030204" charset="0"/>
                <a:ea typeface="等线" pitchFamily="2" charset="-122"/>
              </a:rPr>
              <a:t>随西方殖民体系的瓦解而瓦解</a:t>
            </a:r>
            <a:endParaRPr lang="zh-CN" altLang="en-US" sz="2800" b="1" dirty="0">
              <a:latin typeface="Calibri" panose="020F0502020204030204" charset="0"/>
              <a:ea typeface="等线" pitchFamily="2" charset="-122"/>
            </a:endParaRPr>
          </a:p>
        </p:txBody>
      </p:sp>
      <p:sp>
        <p:nvSpPr>
          <p:cNvPr id="2" name="文本框 1"/>
          <p:cNvSpPr txBox="1"/>
          <p:nvPr/>
        </p:nvSpPr>
        <p:spPr>
          <a:xfrm>
            <a:off x="2818006" y="-59690"/>
            <a:ext cx="6094140" cy="645160"/>
          </a:xfrm>
          <a:prstGeom prst="rect">
            <a:avLst/>
          </a:prstGeom>
          <a:noFill/>
        </p:spPr>
        <p:txBody>
          <a:bodyPr wrap="square">
            <a:spAutoFit/>
          </a:bodyPr>
          <a:p>
            <a:pPr algn="ctr"/>
            <a:r>
              <a:rPr lang="zh-CN" altLang="en-US" sz="2800" dirty="0">
                <a:solidFill>
                  <a:srgbClr val="FF0000"/>
                </a:solidFill>
                <a:latin typeface="SimHei" panose="02010609060101010101" charset="-122"/>
                <a:ea typeface="SimHei" panose="02010609060101010101" charset="-122"/>
              </a:rPr>
              <a:t>基础回顾 </a:t>
            </a:r>
            <a:r>
              <a:rPr lang="en-US" altLang="zh-CN" sz="3600" dirty="0">
                <a:solidFill>
                  <a:srgbClr val="FF0000"/>
                </a:solidFill>
                <a:latin typeface="SimSun" panose="02010600030101010101" pitchFamily="2" charset="-122"/>
                <a:ea typeface="SimSun" panose="02010600030101010101" pitchFamily="2" charset="-122"/>
              </a:rPr>
              <a:t>·</a:t>
            </a:r>
            <a:r>
              <a:rPr lang="zh-CN" altLang="en-US" sz="2800" dirty="0">
                <a:solidFill>
                  <a:srgbClr val="FF0000"/>
                </a:solidFill>
                <a:latin typeface="SimHei" panose="02010609060101010101" charset="-122"/>
                <a:ea typeface="SimHei" panose="02010609060101010101" charset="-122"/>
              </a:rPr>
              <a:t>晚清外交篇</a:t>
            </a:r>
            <a:endParaRPr lang="zh-CN" altLang="en-US" sz="2800" dirty="0">
              <a:solidFill>
                <a:srgbClr val="FF0000"/>
              </a:solidFill>
              <a:latin typeface="SimHei" panose="02010609060101010101" charset="-122"/>
              <a:ea typeface="SimHei" panose="02010609060101010101" charset="-122"/>
            </a:endParaRPr>
          </a:p>
        </p:txBody>
      </p:sp>
      <p:pic>
        <p:nvPicPr>
          <p:cNvPr id="4" name="图片 3"/>
          <p:cNvPicPr>
            <a:picLocks noChangeAspect="1"/>
          </p:cNvPicPr>
          <p:nvPr/>
        </p:nvPicPr>
        <p:blipFill>
          <a:blip r:embed="rId1"/>
          <a:stretch>
            <a:fillRect/>
          </a:stretch>
        </p:blipFill>
        <p:spPr>
          <a:xfrm>
            <a:off x="0" y="989330"/>
            <a:ext cx="6607175" cy="508889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17512" y="521975"/>
            <a:ext cx="10972876" cy="609600"/>
          </a:xfrm>
          <a:prstGeom prst="rect">
            <a:avLst/>
          </a:prstGeom>
          <a:noFill/>
        </p:spPr>
        <p:txBody>
          <a:bodyPr wrap="square" lIns="63500" tIns="25400" rIns="63500" bIns="25400" rtlCol="0" anchor="t" anchorCtr="0">
            <a:normAutofit/>
          </a:bodyPr>
          <a:p>
            <a:pPr marL="0" indent="0" algn="l">
              <a:lnSpc>
                <a:spcPct val="100000"/>
              </a:lnSpc>
              <a:spcBef>
                <a:spcPts val="0"/>
              </a:spcBef>
              <a:spcAft>
                <a:spcPts val="0"/>
              </a:spcAft>
              <a:buSzPct val="100000"/>
              <a:buNone/>
            </a:pPr>
            <a:r>
              <a:rPr lang="zh-CN" altLang="en-US" sz="2800" b="1" u="none" strike="noStrike" spc="180" baseline="0" dirty="0">
                <a:solidFill>
                  <a:schemeClr val="accent1"/>
                </a:solidFill>
                <a:uLnTx/>
                <a:uFillTx/>
                <a:latin typeface="Microsoft YaHei" panose="020B0503020204020204" pitchFamily="34" charset="-122"/>
                <a:ea typeface="Microsoft YaHei" panose="020B0503020204020204" pitchFamily="34" charset="-122"/>
              </a:rPr>
              <a:t>中国外交的近代化：传统宗藩体系</a:t>
            </a:r>
            <a:r>
              <a:rPr lang="zh-CN" altLang="en-US" sz="2800" b="1" u="none" strike="noStrike" spc="180" baseline="0" dirty="0">
                <a:solidFill>
                  <a:schemeClr val="tx1"/>
                </a:solidFill>
                <a:uLnTx/>
                <a:uFillTx/>
                <a:latin typeface="Microsoft YaHei" panose="020B0503020204020204" pitchFamily="34" charset="-122"/>
                <a:ea typeface="Microsoft YaHei" panose="020B0503020204020204" pitchFamily="34" charset="-122"/>
              </a:rPr>
              <a:t>转向</a:t>
            </a:r>
            <a:r>
              <a:rPr lang="zh-CN" altLang="en-US" sz="2800" b="1" u="none" strike="noStrike" spc="180" baseline="0" dirty="0">
                <a:solidFill>
                  <a:schemeClr val="accent1"/>
                </a:solidFill>
                <a:uLnTx/>
                <a:uFillTx/>
                <a:latin typeface="Microsoft YaHei" panose="020B0503020204020204" pitchFamily="34" charset="-122"/>
                <a:ea typeface="Microsoft YaHei" panose="020B0503020204020204" pitchFamily="34" charset="-122"/>
              </a:rPr>
              <a:t>近代条约体系</a:t>
            </a:r>
            <a:endParaRPr lang="zh-CN" altLang="en-US" sz="2800" b="1" u="none" strike="noStrike" spc="180" baseline="0" dirty="0">
              <a:solidFill>
                <a:schemeClr val="accent1"/>
              </a:solidFill>
              <a:uLnTx/>
              <a:uFillTx/>
              <a:latin typeface="Microsoft YaHei" panose="020B0503020204020204" pitchFamily="34" charset="-122"/>
              <a:ea typeface="Microsoft YaHei" panose="020B0503020204020204" pitchFamily="34" charset="-122"/>
            </a:endParaRPr>
          </a:p>
        </p:txBody>
      </p:sp>
      <p:graphicFrame>
        <p:nvGraphicFramePr>
          <p:cNvPr id="6" name="表格 5"/>
          <p:cNvGraphicFramePr/>
          <p:nvPr>
            <p:custDataLst>
              <p:tags r:id="rId2"/>
            </p:custDataLst>
          </p:nvPr>
        </p:nvGraphicFramePr>
        <p:xfrm>
          <a:off x="0" y="996950"/>
          <a:ext cx="11690350" cy="5386705"/>
        </p:xfrm>
        <a:graphic>
          <a:graphicData uri="http://schemas.openxmlformats.org/drawingml/2006/table">
            <a:tbl>
              <a:tblPr firstRow="1" bandRow="1">
                <a:tableStyleId>{5C22544A-7EE6-4342-B048-85BDC9FD1C3A}</a:tableStyleId>
              </a:tblPr>
              <a:tblGrid>
                <a:gridCol w="2470150"/>
                <a:gridCol w="9220200"/>
              </a:tblGrid>
              <a:tr h="707390">
                <a:tc>
                  <a:txBody>
                    <a:bodyPr/>
                    <a:p>
                      <a:pPr indent="0" algn="ctr">
                        <a:lnSpc>
                          <a:spcPct val="120000"/>
                        </a:lnSpc>
                        <a:spcBef>
                          <a:spcPts val="0"/>
                        </a:spcBef>
                        <a:spcAft>
                          <a:spcPts val="0"/>
                        </a:spcAft>
                        <a:buNone/>
                      </a:pPr>
                      <a:endParaRPr lang="zh-CN" altLang="en-US" sz="2400" b="1" spc="130">
                        <a:solidFill>
                          <a:schemeClr val="tx1"/>
                        </a:solidFill>
                        <a:latin typeface="Microsoft YaHei" panose="020B0503020204020204" pitchFamily="34" charset="-122"/>
                        <a:ea typeface="Microsoft YaHei" panose="020B0503020204020204" pitchFamily="34" charset="-122"/>
                        <a:cs typeface="Microsoft YaHei" panose="020B0503020204020204" pitchFamily="34" charset="-122"/>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p>
                      <a:pPr indent="0" algn="ctr">
                        <a:lnSpc>
                          <a:spcPct val="120000"/>
                        </a:lnSpc>
                        <a:spcBef>
                          <a:spcPts val="0"/>
                        </a:spcBef>
                        <a:spcAft>
                          <a:spcPts val="0"/>
                        </a:spcAft>
                        <a:buNone/>
                      </a:pPr>
                      <a:r>
                        <a:rPr lang="zh-CN" altLang="en-US" sz="2000" b="1" spc="130">
                          <a:solidFill>
                            <a:schemeClr val="tx1"/>
                          </a:solidFill>
                          <a:latin typeface="Microsoft YaHei" panose="020B0503020204020204" pitchFamily="34" charset="-122"/>
                          <a:ea typeface="Microsoft YaHei" panose="020B0503020204020204" pitchFamily="34" charset="-122"/>
                        </a:rPr>
                        <a:t>内容</a:t>
                      </a:r>
                      <a:endParaRPr lang="zh-CN" altLang="en-US" sz="2000" b="1" spc="130">
                        <a:solidFill>
                          <a:schemeClr val="tx1"/>
                        </a:solidFill>
                        <a:latin typeface="Microsoft YaHei" panose="020B0503020204020204" pitchFamily="34" charset="-122"/>
                        <a:ea typeface="Microsoft YaHei" panose="020B0503020204020204" pitchFamily="34" charset="-122"/>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r>
              <a:tr h="139700">
                <a:tc>
                  <a:txBody>
                    <a:bodyPr/>
                    <a:p>
                      <a:pPr indent="0" algn="ctr">
                        <a:lnSpc>
                          <a:spcPct val="120000"/>
                        </a:lnSpc>
                        <a:spcBef>
                          <a:spcPts val="0"/>
                        </a:spcBef>
                        <a:spcAft>
                          <a:spcPts val="0"/>
                        </a:spcAft>
                      </a:pPr>
                      <a:r>
                        <a:rPr lang="zh-CN" altLang="en-US" sz="2000" b="1" spc="130">
                          <a:solidFill>
                            <a:schemeClr val="tx1"/>
                          </a:solidFill>
                          <a:latin typeface="Microsoft YaHei" panose="020B0503020204020204" pitchFamily="34" charset="-122"/>
                          <a:ea typeface="Microsoft YaHei" panose="020B0503020204020204" pitchFamily="34" charset="-122"/>
                          <a:cs typeface="Microsoft YaHei" panose="020B0503020204020204" pitchFamily="34" charset="-122"/>
                        </a:rPr>
                        <a:t>观   念</a:t>
                      </a:r>
                      <a:r>
                        <a:rPr lang="en-US" altLang="zh-CN" sz="2000" b="1" spc="130">
                          <a:solidFill>
                            <a:schemeClr val="tx1"/>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zh-CN" altLang="en-US" sz="2000" b="1" spc="130">
                          <a:solidFill>
                            <a:schemeClr val="tx1"/>
                          </a:solidFill>
                          <a:latin typeface="Microsoft YaHei" panose="020B0503020204020204" pitchFamily="34" charset="-122"/>
                          <a:ea typeface="Microsoft YaHei" panose="020B0503020204020204" pitchFamily="34" charset="-122"/>
                          <a:cs typeface="Microsoft YaHei" panose="020B0503020204020204" pitchFamily="34" charset="-122"/>
                        </a:rPr>
                        <a:t>国际化</a:t>
                      </a:r>
                      <a:endParaRPr lang="zh-CN" altLang="en-US" sz="2000" b="1" spc="130">
                        <a:solidFill>
                          <a:schemeClr val="tx1"/>
                        </a:solidFill>
                        <a:latin typeface="Microsoft YaHei" panose="020B0503020204020204" pitchFamily="34" charset="-122"/>
                        <a:ea typeface="Microsoft YaHei" panose="020B0503020204020204" pitchFamily="34" charset="-122"/>
                        <a:cs typeface="Microsoft YaHei" panose="020B0503020204020204" pitchFamily="34" charset="-122"/>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2">
                        <a:lumMod val="95000"/>
                      </a:schemeClr>
                    </a:solidFill>
                  </a:tcPr>
                </a:tc>
                <a:tc>
                  <a:txBody>
                    <a:bodyPr/>
                    <a:p>
                      <a:pPr indent="0" algn="ctr">
                        <a:lnSpc>
                          <a:spcPct val="120000"/>
                        </a:lnSpc>
                        <a:spcBef>
                          <a:spcPts val="0"/>
                        </a:spcBef>
                        <a:spcAft>
                          <a:spcPts val="0"/>
                        </a:spcAft>
                      </a:pPr>
                      <a:r>
                        <a:rPr lang="zh-CN" altLang="en-US" sz="2000" b="1" spc="130">
                          <a:solidFill>
                            <a:schemeClr val="tx1"/>
                          </a:solidFill>
                          <a:latin typeface="Microsoft YaHei" panose="020B0503020204020204" pitchFamily="34" charset="-122"/>
                          <a:ea typeface="Microsoft YaHei" panose="020B0503020204020204" pitchFamily="34" charset="-122"/>
                        </a:rPr>
                        <a:t>天朝上国（华夷）观念逐步减弱；主权国家、民族国家意识不断增强。</a:t>
                      </a:r>
                      <a:endParaRPr lang="zh-CN" altLang="en-US" sz="2000" b="1" spc="130">
                        <a:solidFill>
                          <a:schemeClr val="tx1"/>
                        </a:solidFill>
                        <a:latin typeface="Microsoft YaHei" panose="020B0503020204020204" pitchFamily="34" charset="-122"/>
                        <a:ea typeface="Microsoft YaHei" panose="020B0503020204020204" pitchFamily="34" charset="-122"/>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2">
                        <a:lumMod val="95000"/>
                      </a:schemeClr>
                    </a:solidFill>
                  </a:tcPr>
                </a:tc>
              </a:tr>
              <a:tr h="681990">
                <a:tc>
                  <a:txBody>
                    <a:bodyPr/>
                    <a:p>
                      <a:pPr indent="0" algn="ctr">
                        <a:lnSpc>
                          <a:spcPct val="120000"/>
                        </a:lnSpc>
                        <a:spcBef>
                          <a:spcPts val="0"/>
                        </a:spcBef>
                        <a:spcAft>
                          <a:spcPts val="0"/>
                        </a:spcAft>
                      </a:pPr>
                      <a:r>
                        <a:rPr lang="zh-CN" altLang="en-US"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rPr>
                        <a:t>机   构</a:t>
                      </a:r>
                      <a:r>
                        <a:rPr lang="en-US" altLang="zh-CN"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zh-CN" altLang="en-US"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rPr>
                        <a:t>专门化</a:t>
                      </a:r>
                      <a:endParaRPr lang="zh-CN" altLang="en-US"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indent="0" algn="l">
                        <a:lnSpc>
                          <a:spcPct val="120000"/>
                        </a:lnSpc>
                        <a:spcBef>
                          <a:spcPts val="0"/>
                        </a:spcBef>
                        <a:spcAft>
                          <a:spcPts val="0"/>
                        </a:spcAft>
                      </a:pPr>
                      <a:r>
                        <a:rPr lang="zh-CN" altLang="en-US"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rPr>
                        <a:t>总理衙门（起步）</a:t>
                      </a:r>
                      <a:r>
                        <a:rPr lang="en-US" altLang="zh-CN"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zh-CN" altLang="en-US"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rPr>
                        <a:t>外务部 </a:t>
                      </a:r>
                      <a:r>
                        <a:rPr lang="en-US" altLang="zh-CN"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zh-CN" altLang="en-US"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rPr>
                        <a:t>民国外交部；</a:t>
                      </a:r>
                      <a:endParaRPr lang="en-US" altLang="zh-CN"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endParaRPr>
                    </a:p>
                    <a:p>
                      <a:pPr algn="l">
                        <a:lnSpc>
                          <a:spcPct val="120000"/>
                        </a:lnSpc>
                        <a:spcBef>
                          <a:spcPts val="0"/>
                        </a:spcBef>
                        <a:spcAft>
                          <a:spcPts val="0"/>
                        </a:spcAft>
                        <a:buClrTx/>
                        <a:buSzTx/>
                        <a:buFontTx/>
                      </a:pPr>
                      <a:r>
                        <a:rPr lang="zh-CN" altLang="en-US" sz="2000" b="1" spc="130">
                          <a:solidFill>
                            <a:srgbClr val="404040"/>
                          </a:solidFill>
                          <a:latin typeface="Microsoft YaHei" panose="020B0503020204020204" pitchFamily="34" charset="-122"/>
                          <a:ea typeface="Microsoft YaHei" panose="020B0503020204020204" pitchFamily="34" charset="-122"/>
                        </a:rPr>
                        <a:t>(</a:t>
                      </a:r>
                      <a:r>
                        <a:rPr lang="zh-CN" altLang="en-US" sz="2000" b="1" spc="130">
                          <a:solidFill>
                            <a:srgbClr val="404040"/>
                          </a:solidFill>
                          <a:latin typeface="Microsoft YaHei" panose="020B0503020204020204" pitchFamily="34" charset="-122"/>
                          <a:ea typeface="Microsoft YaHei" panose="020B0503020204020204" pitchFamily="34" charset="-122"/>
                          <a:sym typeface="+mn-ea"/>
                        </a:rPr>
                        <a:t>外交机构从无到有，从临时性兼管机构到正式的专门机构)</a:t>
                      </a:r>
                      <a:endParaRPr lang="zh-CN" altLang="en-US" sz="2000" b="1" spc="130">
                        <a:solidFill>
                          <a:srgbClr val="404040"/>
                        </a:solidFill>
                        <a:latin typeface="Microsoft YaHei" panose="020B0503020204020204" pitchFamily="34" charset="-122"/>
                        <a:ea typeface="Microsoft YaHei" panose="020B0503020204020204" pitchFamily="34" charset="-122"/>
                        <a:sym typeface="+mn-ea"/>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r h="633730">
                <a:tc>
                  <a:txBody>
                    <a:bodyPr/>
                    <a:p>
                      <a:pPr indent="0" algn="l">
                        <a:lnSpc>
                          <a:spcPct val="120000"/>
                        </a:lnSpc>
                        <a:spcBef>
                          <a:spcPts val="0"/>
                        </a:spcBef>
                        <a:spcAft>
                          <a:spcPts val="0"/>
                        </a:spcAft>
                        <a:buNone/>
                      </a:pPr>
                      <a:r>
                        <a:rPr lang="zh-CN" altLang="en-US" sz="2000" b="1" noProof="0" dirty="0">
                          <a:ln>
                            <a:noFill/>
                          </a:ln>
                          <a:solidFill>
                            <a:schemeClr val="tx1"/>
                          </a:solidFill>
                          <a:effectLst/>
                          <a:uLnTx/>
                          <a:uFillTx/>
                          <a:latin typeface="Microsoft YaHei" panose="020B0503020204020204" pitchFamily="34" charset="-122"/>
                          <a:ea typeface="Microsoft YaHei" panose="020B0503020204020204" pitchFamily="34" charset="-122"/>
                          <a:sym typeface="+mn-ea"/>
                        </a:rPr>
                        <a:t>使领馆</a:t>
                      </a:r>
                      <a:r>
                        <a:rPr lang="en-US" altLang="zh-CN" sz="2000" b="1" noProof="0" dirty="0">
                          <a:ln>
                            <a:noFill/>
                          </a:ln>
                          <a:solidFill>
                            <a:schemeClr val="tx1"/>
                          </a:solidFill>
                          <a:effectLst/>
                          <a:uLnTx/>
                          <a:uFillTx/>
                          <a:latin typeface="Microsoft YaHei" panose="020B0503020204020204" pitchFamily="34" charset="-122"/>
                          <a:ea typeface="Microsoft YaHei" panose="020B0503020204020204" pitchFamily="34" charset="-122"/>
                          <a:sym typeface="+mn-ea"/>
                        </a:rPr>
                        <a:t>   </a:t>
                      </a:r>
                      <a:r>
                        <a:rPr lang="zh-CN" altLang="zh-CN" sz="2000" b="1" noProof="0" dirty="0">
                          <a:ln>
                            <a:noFill/>
                          </a:ln>
                          <a:solidFill>
                            <a:schemeClr val="tx1"/>
                          </a:solidFill>
                          <a:effectLst/>
                          <a:uLnTx/>
                          <a:uFillTx/>
                          <a:latin typeface="Microsoft YaHei" panose="020B0503020204020204" pitchFamily="34" charset="-122"/>
                          <a:ea typeface="Microsoft YaHei" panose="020B0503020204020204" pitchFamily="34" charset="-122"/>
                          <a:sym typeface="+mn-ea"/>
                        </a:rPr>
                        <a:t>制度</a:t>
                      </a:r>
                      <a:r>
                        <a:rPr lang="zh-CN" altLang="en-US" sz="2000" b="1" noProof="0" dirty="0">
                          <a:ln>
                            <a:noFill/>
                          </a:ln>
                          <a:solidFill>
                            <a:schemeClr val="tx1"/>
                          </a:solidFill>
                          <a:effectLst/>
                          <a:uLnTx/>
                          <a:uFillTx/>
                          <a:latin typeface="Microsoft YaHei" panose="020B0503020204020204" pitchFamily="34" charset="-122"/>
                          <a:ea typeface="Microsoft YaHei" panose="020B0503020204020204" pitchFamily="34" charset="-122"/>
                          <a:sym typeface="+mn-ea"/>
                        </a:rPr>
                        <a:t>化</a:t>
                      </a:r>
                      <a:endParaRPr lang="zh-CN" altLang="en-US" sz="2000" b="1" spc="130" noProof="0" dirty="0">
                        <a:ln>
                          <a:noFill/>
                        </a:ln>
                        <a:solidFill>
                          <a:schemeClr val="tx1"/>
                        </a:solidFill>
                        <a:effectLst/>
                        <a:uLnTx/>
                        <a:uFillTx/>
                        <a:latin typeface="Microsoft YaHei" panose="020B0503020204020204" pitchFamily="34" charset="-122"/>
                        <a:ea typeface="Microsoft YaHei" panose="020B0503020204020204" pitchFamily="34" charset="-122"/>
                        <a:cs typeface="Microsoft YaHei" panose="020B0503020204020204" pitchFamily="34" charset="-122"/>
                        <a:sym typeface="+mn-ea"/>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indent="0" algn="l">
                        <a:lnSpc>
                          <a:spcPct val="120000"/>
                        </a:lnSpc>
                        <a:spcBef>
                          <a:spcPts val="0"/>
                        </a:spcBef>
                        <a:spcAft>
                          <a:spcPts val="0"/>
                        </a:spcAft>
                        <a:buNone/>
                      </a:pPr>
                      <a:r>
                        <a:rPr lang="zh-CN" altLang="en-US" sz="2000" b="1" spc="130">
                          <a:solidFill>
                            <a:srgbClr val="404040"/>
                          </a:solidFill>
                          <a:latin typeface="Microsoft YaHei" panose="020B0503020204020204" pitchFamily="34" charset="-122"/>
                          <a:ea typeface="Microsoft YaHei" panose="020B0503020204020204" pitchFamily="34" charset="-122"/>
                          <a:sym typeface="+mn-ea"/>
                        </a:rPr>
                        <a:t>外国公使进京；中国派遣驻外大使；各国大使馆的建立</a:t>
                      </a:r>
                      <a:endParaRPr lang="zh-CN" altLang="en-US" sz="2000" b="1" spc="130">
                        <a:solidFill>
                          <a:srgbClr val="404040"/>
                        </a:solidFill>
                        <a:latin typeface="Microsoft YaHei" panose="020B0503020204020204" pitchFamily="34" charset="-122"/>
                        <a:ea typeface="Microsoft YaHei" panose="020B0503020204020204" pitchFamily="34" charset="-122"/>
                        <a:sym typeface="+mn-ea"/>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r h="1000760">
                <a:tc>
                  <a:txBody>
                    <a:bodyPr/>
                    <a:p>
                      <a:pPr indent="0" algn="ctr">
                        <a:lnSpc>
                          <a:spcPct val="120000"/>
                        </a:lnSpc>
                        <a:spcBef>
                          <a:spcPts val="0"/>
                        </a:spcBef>
                        <a:spcAft>
                          <a:spcPts val="0"/>
                        </a:spcAft>
                        <a:buNone/>
                      </a:pPr>
                      <a:r>
                        <a:rPr lang="zh-CN" altLang="en-US" sz="2000" b="1" noProof="0" dirty="0">
                          <a:ln>
                            <a:noFill/>
                          </a:ln>
                          <a:solidFill>
                            <a:schemeClr val="tx1"/>
                          </a:solidFill>
                          <a:effectLst>
                            <a:outerShdw blurRad="38100" dist="19050" dir="2700000" algn="tl" rotWithShape="0">
                              <a:prstClr val="black">
                                <a:alpha val="40000"/>
                              </a:prstClr>
                            </a:outerShdw>
                          </a:effectLst>
                          <a:uLnTx/>
                          <a:uFillTx/>
                          <a:latin typeface="Microsoft YaHei" panose="020B0503020204020204" pitchFamily="34" charset="-122"/>
                          <a:ea typeface="Microsoft YaHei" panose="020B0503020204020204" pitchFamily="34" charset="-122"/>
                          <a:sym typeface="+mn-ea"/>
                        </a:rPr>
                        <a:t>外交手段</a:t>
                      </a:r>
                      <a:r>
                        <a:rPr lang="en-US" altLang="zh-CN" sz="2000" b="1" noProof="0" dirty="0">
                          <a:ln>
                            <a:noFill/>
                          </a:ln>
                          <a:solidFill>
                            <a:schemeClr val="tx1"/>
                          </a:solidFill>
                          <a:effectLst>
                            <a:outerShdw blurRad="38100" dist="19050" dir="2700000" algn="tl" rotWithShape="0">
                              <a:prstClr val="black">
                                <a:alpha val="40000"/>
                              </a:prstClr>
                            </a:outerShdw>
                          </a:effectLst>
                          <a:uLnTx/>
                          <a:uFillTx/>
                          <a:latin typeface="Microsoft YaHei" panose="020B0503020204020204" pitchFamily="34" charset="-122"/>
                          <a:ea typeface="Microsoft YaHei" panose="020B0503020204020204" pitchFamily="34" charset="-122"/>
                          <a:sym typeface="+mn-ea"/>
                        </a:rPr>
                        <a:t> </a:t>
                      </a:r>
                      <a:r>
                        <a:rPr lang="zh-CN" altLang="en-US" sz="2000" b="1" noProof="0" dirty="0">
                          <a:ln>
                            <a:noFill/>
                          </a:ln>
                          <a:solidFill>
                            <a:schemeClr val="tx1"/>
                          </a:solidFill>
                          <a:effectLst>
                            <a:outerShdw blurRad="38100" dist="19050" dir="2700000" algn="tl" rotWithShape="0">
                              <a:prstClr val="black">
                                <a:alpha val="40000"/>
                              </a:prstClr>
                            </a:outerShdw>
                          </a:effectLst>
                          <a:uLnTx/>
                          <a:uFillTx/>
                          <a:latin typeface="Microsoft YaHei" panose="020B0503020204020204" pitchFamily="34" charset="-122"/>
                          <a:ea typeface="Microsoft YaHei" panose="020B0503020204020204" pitchFamily="34" charset="-122"/>
                          <a:sym typeface="+mn-ea"/>
                        </a:rPr>
                        <a:t>近代化</a:t>
                      </a:r>
                      <a:endParaRPr lang="zh-CN" altLang="en-US" sz="2000" b="1" spc="130" noProof="0" dirty="0">
                        <a:ln>
                          <a:noFill/>
                        </a:ln>
                        <a:solidFill>
                          <a:schemeClr val="tx1"/>
                        </a:solidFill>
                        <a:effectLst>
                          <a:outerShdw blurRad="38100" dist="19050" dir="2700000" algn="tl" rotWithShape="0">
                            <a:prstClr val="black">
                              <a:alpha val="40000"/>
                            </a:prstClr>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sym typeface="+mn-ea"/>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algn="l">
                        <a:lnSpc>
                          <a:spcPct val="120000"/>
                        </a:lnSpc>
                        <a:spcBef>
                          <a:spcPts val="0"/>
                        </a:spcBef>
                        <a:spcAft>
                          <a:spcPts val="0"/>
                        </a:spcAft>
                        <a:buClrTx/>
                        <a:buSzTx/>
                        <a:buFontTx/>
                        <a:buNone/>
                      </a:pPr>
                      <a:r>
                        <a:rPr lang="zh-CN" altLang="en-US" sz="2000" b="1" spc="130">
                          <a:solidFill>
                            <a:srgbClr val="404040"/>
                          </a:solidFill>
                          <a:latin typeface="Microsoft YaHei" panose="020B0503020204020204" pitchFamily="34" charset="-122"/>
                          <a:ea typeface="Microsoft YaHei" panose="020B0503020204020204" pitchFamily="34" charset="-122"/>
                          <a:sym typeface="+mn-ea"/>
                        </a:rPr>
                        <a:t>遵循国际外交惯例，谈判意识和条约意识增强，运用国际法解决外交问题，利用外交手段维护国家权益。</a:t>
                      </a:r>
                      <a:endParaRPr lang="zh-CN" altLang="en-US" sz="2000" b="1" spc="130">
                        <a:solidFill>
                          <a:srgbClr val="404040"/>
                        </a:solidFill>
                        <a:latin typeface="Microsoft YaHei" panose="020B0503020204020204" pitchFamily="34" charset="-122"/>
                        <a:ea typeface="Microsoft YaHei" panose="020B0503020204020204" pitchFamily="34" charset="-122"/>
                        <a:sym typeface="+mn-ea"/>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r h="706755">
                <a:tc>
                  <a:txBody>
                    <a:bodyPr/>
                    <a:p>
                      <a:pPr indent="0" algn="ctr">
                        <a:lnSpc>
                          <a:spcPct val="120000"/>
                        </a:lnSpc>
                        <a:spcBef>
                          <a:spcPts val="0"/>
                        </a:spcBef>
                        <a:spcAft>
                          <a:spcPts val="0"/>
                        </a:spcAft>
                      </a:pPr>
                      <a:r>
                        <a:rPr lang="zh-CN" altLang="en-US"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rPr>
                        <a:t>礼   仪</a:t>
                      </a:r>
                      <a:r>
                        <a:rPr lang="en-US" altLang="zh-CN"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zh-CN" altLang="en-US"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rPr>
                        <a:t>平等化</a:t>
                      </a:r>
                      <a:endParaRPr lang="zh-CN" altLang="en-US"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2F2F2"/>
                    </a:solidFill>
                  </a:tcPr>
                </a:tc>
                <a:tc>
                  <a:txBody>
                    <a:bodyPr/>
                    <a:p>
                      <a:pPr algn="l">
                        <a:lnSpc>
                          <a:spcPct val="120000"/>
                        </a:lnSpc>
                        <a:spcBef>
                          <a:spcPts val="0"/>
                        </a:spcBef>
                        <a:spcAft>
                          <a:spcPts val="0"/>
                        </a:spcAft>
                        <a:buClrTx/>
                        <a:buSzTx/>
                        <a:buFontTx/>
                      </a:pPr>
                      <a:r>
                        <a:rPr lang="zh-CN" altLang="en-US" sz="2000" b="1" spc="130">
                          <a:solidFill>
                            <a:srgbClr val="404040"/>
                          </a:solidFill>
                          <a:latin typeface="Microsoft YaHei" panose="020B0503020204020204" pitchFamily="34" charset="-122"/>
                          <a:ea typeface="Microsoft YaHei" panose="020B0503020204020204" pitchFamily="34" charset="-122"/>
                        </a:rPr>
                        <a:t>称呼、公文、见面礼节等的转变,</a:t>
                      </a:r>
                      <a:r>
                        <a:rPr lang="zh-CN" altLang="en-US" sz="2000" b="1" spc="130">
                          <a:solidFill>
                            <a:srgbClr val="404040"/>
                          </a:solidFill>
                          <a:latin typeface="Microsoft YaHei" panose="020B0503020204020204" pitchFamily="34" charset="-122"/>
                          <a:ea typeface="Microsoft YaHei" panose="020B0503020204020204" pitchFamily="34" charset="-122"/>
                          <a:sym typeface="+mn-ea"/>
                        </a:rPr>
                        <a:t>日益平等化、近代化</a:t>
                      </a:r>
                      <a:endParaRPr lang="zh-CN" altLang="en-US" sz="2000" b="1" spc="130">
                        <a:solidFill>
                          <a:srgbClr val="404040"/>
                        </a:solidFill>
                        <a:latin typeface="Microsoft YaHei" panose="020B0503020204020204" pitchFamily="34" charset="-122"/>
                        <a:ea typeface="Microsoft YaHei" panose="020B0503020204020204" pitchFamily="34" charset="-122"/>
                        <a:sym typeface="+mn-ea"/>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2F2F2"/>
                    </a:solidFill>
                  </a:tcPr>
                </a:tc>
              </a:tr>
              <a:tr h="707390">
                <a:tc>
                  <a:txBody>
                    <a:bodyPr/>
                    <a:p>
                      <a:pPr indent="0" algn="ctr">
                        <a:lnSpc>
                          <a:spcPct val="120000"/>
                        </a:lnSpc>
                        <a:spcBef>
                          <a:spcPts val="0"/>
                        </a:spcBef>
                        <a:spcAft>
                          <a:spcPts val="0"/>
                        </a:spcAft>
                      </a:pPr>
                      <a:r>
                        <a:rPr lang="zh-CN" altLang="en-US"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rPr>
                        <a:t>外交官</a:t>
                      </a:r>
                      <a:r>
                        <a:rPr lang="en-US" altLang="zh-CN"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zh-CN" altLang="en-US"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rPr>
                        <a:t>职业化</a:t>
                      </a:r>
                      <a:endParaRPr lang="zh-CN" altLang="en-US" sz="2000" b="1" spc="130">
                        <a:solidFill>
                          <a:srgbClr val="404040"/>
                        </a:solidFill>
                        <a:latin typeface="Microsoft YaHei" panose="020B0503020204020204" pitchFamily="34" charset="-122"/>
                        <a:ea typeface="Microsoft YaHei" panose="020B0503020204020204" pitchFamily="34" charset="-122"/>
                        <a:cs typeface="Microsoft YaHei" panose="020B0503020204020204" pitchFamily="34" charset="-122"/>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algn="l">
                        <a:lnSpc>
                          <a:spcPct val="120000"/>
                        </a:lnSpc>
                        <a:spcBef>
                          <a:spcPts val="0"/>
                        </a:spcBef>
                        <a:spcAft>
                          <a:spcPts val="0"/>
                        </a:spcAft>
                        <a:buClrTx/>
                        <a:buSzTx/>
                        <a:buFontTx/>
                      </a:pPr>
                      <a:r>
                        <a:rPr lang="zh-CN" altLang="en-US" sz="2000" b="1" spc="130">
                          <a:solidFill>
                            <a:srgbClr val="404040"/>
                          </a:solidFill>
                          <a:latin typeface="Microsoft YaHei" panose="020B0503020204020204" pitchFamily="34" charset="-122"/>
                          <a:ea typeface="Microsoft YaHei" panose="020B0503020204020204" pitchFamily="34" charset="-122"/>
                        </a:rPr>
                        <a:t>专业能力增强，了解欧美情形，熟悉国际法与国际惯例。人员</a:t>
                      </a:r>
                      <a:r>
                        <a:rPr lang="zh-CN" altLang="en-US" sz="2000" b="1" spc="130">
                          <a:solidFill>
                            <a:srgbClr val="404040"/>
                          </a:solidFill>
                          <a:latin typeface="Microsoft YaHei" panose="020B0503020204020204" pitchFamily="34" charset="-122"/>
                          <a:ea typeface="Microsoft YaHei" panose="020B0503020204020204" pitchFamily="34" charset="-122"/>
                          <a:sym typeface="+mn-ea"/>
                        </a:rPr>
                        <a:t>由兼职到专职；由传统士大夫到逐渐由新型知识分子担任。</a:t>
                      </a:r>
                      <a:endParaRPr lang="zh-CN" altLang="en-US" sz="2000" b="1" spc="130">
                        <a:solidFill>
                          <a:srgbClr val="404040"/>
                        </a:solidFill>
                        <a:latin typeface="Microsoft YaHei" panose="020B0503020204020204" pitchFamily="34" charset="-122"/>
                        <a:ea typeface="Microsoft YaHei" panose="020B0503020204020204" pitchFamily="34" charset="-122"/>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bl>
          </a:graphicData>
        </a:graphic>
      </p:graphicFrame>
      <p:sp>
        <p:nvSpPr>
          <p:cNvPr id="4" name="文本框 3"/>
          <p:cNvSpPr txBox="1"/>
          <p:nvPr/>
        </p:nvSpPr>
        <p:spPr>
          <a:xfrm>
            <a:off x="501650" y="0"/>
            <a:ext cx="1118870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晚清外交</a:t>
            </a:r>
            <a:r>
              <a:rPr lang="zh-CN" altLang="en-US" sz="2800" dirty="0">
                <a:solidFill>
                  <a:srgbClr val="FF0000"/>
                </a:solidFill>
                <a:latin typeface="SimHei" panose="02010609060101010101" charset="-122"/>
                <a:ea typeface="SimHei" panose="02010609060101010101" charset="-122"/>
                <a:sym typeface="+mn-ea"/>
              </a:rPr>
              <a:t>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19" name="文本框 18"/>
          <p:cNvSpPr txBox="1"/>
          <p:nvPr/>
        </p:nvSpPr>
        <p:spPr>
          <a:xfrm>
            <a:off x="93662" y="2681923"/>
            <a:ext cx="11504295" cy="2306955"/>
          </a:xfrm>
          <a:prstGeom prst="rect">
            <a:avLst/>
          </a:prstGeom>
          <a:solidFill>
            <a:schemeClr val="bg2"/>
          </a:solid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积极：</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近代外交的变化体现了近代中国由封闭走向开放，有利于中外联系的加强；顺应了世界潮流，有利于中国的近代化；</a:t>
            </a:r>
            <a:endPar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消极：</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另一方面近代外交的发展便利了列强对中国的侵略，具有半殖民地色彩。</a:t>
            </a:r>
            <a:endPar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0000"/>
                </a:solidFill>
                <a:effectLst/>
                <a:uLnTx/>
                <a:uFillTx/>
                <a:latin typeface="KaiTi" panose="02010609060101010101" charset="-122"/>
                <a:ea typeface="KaiTi" panose="02010609060101010101" charset="-122"/>
                <a:cs typeface="+mn-cs"/>
              </a:rPr>
              <a:t>    </a:t>
            </a:r>
            <a:r>
              <a:rPr kumimoji="0" lang="zh-CN" altLang="en-US" sz="2400" b="0" i="0" u="none" strike="noStrike" kern="1200" cap="none" spc="0" normalizeH="0" baseline="0" noProof="0" dirty="0">
                <a:ln>
                  <a:noFill/>
                </a:ln>
                <a:solidFill>
                  <a:srgbClr val="FF0000"/>
                </a:solidFill>
                <a:effectLst/>
                <a:uLnTx/>
                <a:uFillTx/>
                <a:latin typeface="KaiTi" panose="02010609060101010101" charset="-122"/>
                <a:ea typeface="KaiTi" panose="02010609060101010101" charset="-122"/>
                <a:cs typeface="+mn-cs"/>
              </a:rPr>
              <a:t>如使馆界成为国中之国；外务部凌驾于六部之上，使中国的内政外交被列强控制；</a:t>
            </a:r>
            <a:endParaRPr kumimoji="0" lang="zh-CN" altLang="en-US" sz="2400" b="0" i="0" u="none" strike="noStrike" kern="1200" cap="none" spc="0" normalizeH="0" baseline="0" noProof="0" dirty="0">
              <a:ln>
                <a:noFill/>
              </a:ln>
              <a:solidFill>
                <a:srgbClr val="FF0000"/>
              </a:solidFill>
              <a:effectLst/>
              <a:uLnTx/>
              <a:uFillTx/>
              <a:latin typeface="KaiTi" panose="02010609060101010101" charset="-122"/>
              <a:ea typeface="KaiTi" panose="02010609060101010101" charset="-122"/>
              <a:cs typeface="+mn-cs"/>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699135" y="59690"/>
            <a:ext cx="11188700" cy="521970"/>
          </a:xfrm>
          <a:prstGeom prst="rect">
            <a:avLst/>
          </a:prstGeom>
          <a:noFill/>
        </p:spPr>
        <p:txBody>
          <a:bodyPr wrap="square" rtlCol="0">
            <a:spAutoFit/>
          </a:bodyPr>
          <a:p>
            <a:pPr marL="0" marR="0" lvl="0" indent="0" algn="ctr" defTabSz="914400" rtl="0" eaLnBrk="1" fontAlgn="auto" latinLnBrk="0" hangingPunct="1">
              <a:lnSpc>
                <a:spcPct val="100000"/>
              </a:lnSpc>
              <a:spcBef>
                <a:spcPts val="600"/>
              </a:spcBef>
              <a:spcAft>
                <a:spcPts val="0"/>
              </a:spcAft>
              <a:buClrTx/>
              <a:buSzTx/>
              <a:buFontTx/>
              <a:buNone/>
              <a:defRPr/>
            </a:pPr>
            <a:r>
              <a:rPr kumimoji="0" lang="zh-CN" altLang="en-US" sz="28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rPr>
              <a:t>研高考•明方向（近</a:t>
            </a:r>
            <a:r>
              <a:rPr kumimoji="0" lang="en-US" altLang="zh-CN" sz="28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rPr>
              <a:t>3</a:t>
            </a:r>
            <a:r>
              <a:rPr kumimoji="0" lang="zh-CN" altLang="en-US" sz="28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rPr>
              <a:t>年）</a:t>
            </a:r>
            <a:endParaRPr kumimoji="0" lang="zh-CN" altLang="en-US" sz="28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endParaRPr>
          </a:p>
        </p:txBody>
      </p:sp>
      <p:graphicFrame>
        <p:nvGraphicFramePr>
          <p:cNvPr id="5" name="表格 4"/>
          <p:cNvGraphicFramePr/>
          <p:nvPr>
            <p:custDataLst>
              <p:tags r:id="rId1"/>
            </p:custDataLst>
          </p:nvPr>
        </p:nvGraphicFramePr>
        <p:xfrm>
          <a:off x="93345" y="748030"/>
          <a:ext cx="12098020" cy="3535680"/>
        </p:xfrm>
        <a:graphic>
          <a:graphicData uri="http://schemas.openxmlformats.org/drawingml/2006/table">
            <a:tbl>
              <a:tblPr firstRow="1" bandRow="1">
                <a:tableStyleId>{5C22544A-7EE6-4342-B048-85BDC9FD1C3A}</a:tableStyleId>
              </a:tblPr>
              <a:tblGrid>
                <a:gridCol w="1123950"/>
                <a:gridCol w="5076825"/>
                <a:gridCol w="5897245"/>
              </a:tblGrid>
              <a:tr h="308610">
                <a:tc>
                  <a:txBody>
                    <a:bodyPr/>
                    <a:p>
                      <a:pPr algn="ctr">
                        <a:buNone/>
                      </a:pPr>
                      <a:r>
                        <a:rPr lang="zh-CN" altLang="en-US" sz="2800">
                          <a:solidFill>
                            <a:schemeClr val="tx1"/>
                          </a:solidFill>
                        </a:rPr>
                        <a:t>时期</a:t>
                      </a:r>
                      <a:endParaRPr lang="zh-CN" altLang="en-US" sz="28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800">
                          <a:solidFill>
                            <a:schemeClr val="tx1"/>
                          </a:solidFill>
                        </a:rPr>
                        <a:t>山东卷</a:t>
                      </a:r>
                      <a:endParaRPr lang="zh-CN" altLang="en-US" sz="28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800">
                          <a:solidFill>
                            <a:schemeClr val="tx1"/>
                          </a:solidFill>
                        </a:rPr>
                        <a:t>全国卷</a:t>
                      </a:r>
                      <a:endParaRPr lang="zh-CN" altLang="en-US" sz="28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286000">
                <a:tc>
                  <a:txBody>
                    <a:bodyPr/>
                    <a:p>
                      <a:pPr algn="ctr">
                        <a:buNone/>
                      </a:pPr>
                      <a:r>
                        <a:rPr lang="zh-CN" altLang="zh-CN" sz="2400"/>
                        <a:t>晚清与民初</a:t>
                      </a:r>
                      <a:endParaRPr lang="zh-CN" altLang="zh-CN"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l">
                        <a:buClrTx/>
                        <a:buSzTx/>
                        <a:buNone/>
                      </a:pPr>
                      <a:r>
                        <a:rPr sz="2000"/>
                        <a:t>2021山东高考5</a:t>
                      </a:r>
                      <a:r>
                        <a:rPr lang="en-US" sz="2000"/>
                        <a:t> </a:t>
                      </a:r>
                      <a:r>
                        <a:rPr lang="zh-CN" sz="2000"/>
                        <a:t>晚清救亡图存方式变化原因</a:t>
                      </a:r>
                      <a:endParaRPr sz="2000"/>
                    </a:p>
                    <a:p>
                      <a:pPr algn="l">
                        <a:buClrTx/>
                        <a:buSzTx/>
                        <a:buNone/>
                      </a:pPr>
                      <a:r>
                        <a:rPr sz="2000"/>
                        <a:t>2021山东高考6</a:t>
                      </a:r>
                      <a:r>
                        <a:rPr lang="en-US" sz="2000"/>
                        <a:t> </a:t>
                      </a:r>
                      <a:r>
                        <a:rPr lang="zh-CN" altLang="en-US" sz="2000"/>
                        <a:t>戊戌变法失败的原因</a:t>
                      </a:r>
                      <a:endParaRPr sz="2000"/>
                    </a:p>
                    <a:p>
                      <a:pPr algn="l">
                        <a:buClrTx/>
                        <a:buSzTx/>
                        <a:buNone/>
                      </a:pPr>
                      <a:r>
                        <a:rPr sz="2000"/>
                        <a:t>2020山东省模考1.4</a:t>
                      </a:r>
                      <a:r>
                        <a:rPr lang="en-US" sz="2000"/>
                        <a:t> </a:t>
                      </a:r>
                      <a:r>
                        <a:rPr lang="zh-CN" altLang="en-US" sz="2000"/>
                        <a:t>太平天国妇女问题</a:t>
                      </a:r>
                      <a:endParaRPr sz="2000"/>
                    </a:p>
                    <a:p>
                      <a:pPr algn="l">
                        <a:buClrTx/>
                        <a:buSzTx/>
                        <a:buNone/>
                      </a:pPr>
                      <a:r>
                        <a:rPr sz="2000"/>
                        <a:t>2020山东省模考1.5</a:t>
                      </a:r>
                      <a:r>
                        <a:rPr lang="en-US" sz="2000"/>
                        <a:t> 20</a:t>
                      </a:r>
                      <a:r>
                        <a:rPr lang="zh-CN" altLang="en-US" sz="2000"/>
                        <a:t>世纪初社会变动影响价值观的变化</a:t>
                      </a:r>
                      <a:endParaRPr lang="zh-CN" altLang="en-US" sz="2000"/>
                    </a:p>
                    <a:p>
                      <a:pPr algn="l">
                        <a:buClrTx/>
                        <a:buSzTx/>
                        <a:buNone/>
                      </a:pPr>
                      <a:r>
                        <a:rPr lang="en-US" altLang="zh-CN" sz="2000">
                          <a:solidFill>
                            <a:schemeClr val="tx1"/>
                          </a:solidFill>
                          <a:latin typeface="SimSun" panose="02010600030101010101" pitchFamily="2" charset="-122"/>
                          <a:ea typeface="SimSun" panose="02010600030101010101" pitchFamily="2" charset="-122"/>
                        </a:rPr>
                        <a:t>2021</a:t>
                      </a:r>
                      <a:r>
                        <a:rPr lang="zh-CN" altLang="en-US" sz="2000">
                          <a:solidFill>
                            <a:schemeClr val="tx1"/>
                          </a:solidFill>
                          <a:latin typeface="SimSun" panose="02010600030101010101" pitchFamily="2" charset="-122"/>
                          <a:ea typeface="SimSun" panose="02010600030101010101" pitchFamily="2" charset="-122"/>
                        </a:rPr>
                        <a:t>山东</a:t>
                      </a:r>
                      <a:r>
                        <a:rPr lang="en-US" altLang="zh-CN" sz="2000">
                          <a:solidFill>
                            <a:schemeClr val="tx1"/>
                          </a:solidFill>
                          <a:latin typeface="SimSun" panose="02010600030101010101" pitchFamily="2" charset="-122"/>
                          <a:ea typeface="SimSun" panose="02010600030101010101" pitchFamily="2" charset="-122"/>
                        </a:rPr>
                        <a:t>17  </a:t>
                      </a:r>
                      <a:r>
                        <a:rPr lang="zh-CN" altLang="en-US" sz="2000">
                          <a:solidFill>
                            <a:schemeClr val="tx1"/>
                          </a:solidFill>
                          <a:latin typeface="SimSun" panose="02010600030101010101" pitchFamily="2" charset="-122"/>
                          <a:ea typeface="SimSun" panose="02010600030101010101" pitchFamily="2" charset="-122"/>
                        </a:rPr>
                        <a:t>梁启超的认识</a:t>
                      </a:r>
                      <a:endParaRPr lang="zh-CN" altLang="en-US" sz="2000">
                        <a:solidFill>
                          <a:schemeClr val="tx1"/>
                        </a:solidFill>
                        <a:latin typeface="SimSun" panose="02010600030101010101" pitchFamily="2" charset="-122"/>
                        <a:ea typeface="SimSun" panose="02010600030101010101" pitchFamily="2" charset="-122"/>
                      </a:endParaRPr>
                    </a:p>
                    <a:p>
                      <a:pPr algn="l">
                        <a:buClrTx/>
                        <a:buSzTx/>
                        <a:buNone/>
                      </a:pPr>
                      <a:r>
                        <a:rPr lang="en-US" altLang="zh-CN" sz="2000">
                          <a:solidFill>
                            <a:schemeClr val="tx1"/>
                          </a:solidFill>
                          <a:latin typeface="SimSun" panose="02010600030101010101" pitchFamily="2" charset="-122"/>
                          <a:ea typeface="SimSun" panose="02010600030101010101" pitchFamily="2" charset="-122"/>
                        </a:rPr>
                        <a:t>2021</a:t>
                      </a:r>
                      <a:r>
                        <a:rPr lang="zh-CN" altLang="en-US" sz="2000">
                          <a:solidFill>
                            <a:schemeClr val="tx1"/>
                          </a:solidFill>
                          <a:latin typeface="SimSun" panose="02010600030101010101" pitchFamily="2" charset="-122"/>
                          <a:ea typeface="SimSun" panose="02010600030101010101" pitchFamily="2" charset="-122"/>
                        </a:rPr>
                        <a:t>山东</a:t>
                      </a:r>
                      <a:r>
                        <a:rPr lang="en-US" altLang="zh-CN" sz="2000">
                          <a:solidFill>
                            <a:schemeClr val="tx1"/>
                          </a:solidFill>
                          <a:latin typeface="SimSun" panose="02010600030101010101" pitchFamily="2" charset="-122"/>
                          <a:ea typeface="SimSun" panose="02010600030101010101" pitchFamily="2" charset="-122"/>
                        </a:rPr>
                        <a:t>17  </a:t>
                      </a:r>
                      <a:r>
                        <a:rPr lang="zh-CN" altLang="en-US" sz="2000">
                          <a:solidFill>
                            <a:schemeClr val="tx1"/>
                          </a:solidFill>
                          <a:latin typeface="SimSun" panose="02010600030101010101" pitchFamily="2" charset="-122"/>
                          <a:ea typeface="SimSun" panose="02010600030101010101" pitchFamily="2" charset="-122"/>
                        </a:rPr>
                        <a:t>小英雄形象阐释</a:t>
                      </a:r>
                      <a:endParaRPr lang="zh-CN" altLang="en-US" sz="2000">
                        <a:solidFill>
                          <a:schemeClr val="tx1"/>
                        </a:solidFill>
                        <a:latin typeface="SimSun" panose="02010600030101010101" pitchFamily="2" charset="-122"/>
                        <a:ea typeface="SimSun"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r>
                        <a:rPr lang="en-US" altLang="zh-CN" sz="2000" b="1">
                          <a:sym typeface="+mn-ea"/>
                        </a:rPr>
                        <a:t>2021•</a:t>
                      </a:r>
                      <a:r>
                        <a:rPr lang="zh-CN" altLang="en-US" sz="2000" b="1">
                          <a:sym typeface="+mn-ea"/>
                        </a:rPr>
                        <a:t>全国</a:t>
                      </a:r>
                      <a:r>
                        <a:rPr lang="en-US" altLang="zh-CN" sz="2000" b="1">
                          <a:sym typeface="+mn-ea"/>
                        </a:rPr>
                        <a:t>I</a:t>
                      </a:r>
                      <a:r>
                        <a:rPr lang="zh-CN" altLang="en-US" sz="2000" b="1">
                          <a:sym typeface="+mn-ea"/>
                        </a:rPr>
                        <a:t>卷</a:t>
                      </a:r>
                      <a:r>
                        <a:rPr lang="en-US" altLang="zh-CN" sz="2000" b="1">
                          <a:sym typeface="+mn-ea"/>
                        </a:rPr>
                        <a:t>    </a:t>
                      </a:r>
                      <a:r>
                        <a:rPr lang="zh-CN" altLang="en-US" sz="2000" b="1">
                          <a:sym typeface="+mn-ea"/>
                        </a:rPr>
                        <a:t>太平天国面临中外反动势力</a:t>
                      </a:r>
                      <a:endParaRPr lang="zh-CN" altLang="en-US" sz="2000">
                        <a:sym typeface="+mn-ea"/>
                      </a:endParaRPr>
                    </a:p>
                    <a:p>
                      <a:pPr>
                        <a:buNone/>
                      </a:pPr>
                      <a:r>
                        <a:rPr lang="en-US" altLang="zh-CN" sz="2000">
                          <a:sym typeface="+mn-ea"/>
                        </a:rPr>
                        <a:t>2020•</a:t>
                      </a:r>
                      <a:r>
                        <a:rPr lang="zh-CN" altLang="en-US" sz="2000">
                          <a:sym typeface="+mn-ea"/>
                        </a:rPr>
                        <a:t>全国</a:t>
                      </a:r>
                      <a:r>
                        <a:rPr lang="en-US" altLang="zh-CN" sz="2000">
                          <a:sym typeface="+mn-ea"/>
                        </a:rPr>
                        <a:t>II</a:t>
                      </a:r>
                      <a:r>
                        <a:rPr lang="zh-CN" altLang="en-US" sz="2000">
                          <a:sym typeface="+mn-ea"/>
                        </a:rPr>
                        <a:t>卷</a:t>
                      </a:r>
                      <a:r>
                        <a:rPr lang="en-US" altLang="zh-CN" sz="2000">
                          <a:sym typeface="+mn-ea"/>
                        </a:rPr>
                        <a:t>   </a:t>
                      </a:r>
                      <a:r>
                        <a:rPr lang="en-US" sz="2000">
                          <a:sym typeface="+mn-ea"/>
                        </a:rPr>
                        <a:t>19</a:t>
                      </a:r>
                      <a:r>
                        <a:rPr lang="zh-CN" altLang="en-US" sz="2000">
                          <a:sym typeface="+mn-ea"/>
                        </a:rPr>
                        <a:t>世纪末</a:t>
                      </a:r>
                      <a:r>
                        <a:rPr lang="en-US" altLang="zh-CN" sz="2000">
                          <a:sym typeface="+mn-ea"/>
                        </a:rPr>
                        <a:t>20</a:t>
                      </a:r>
                      <a:r>
                        <a:rPr lang="zh-CN" altLang="en-US" sz="2000">
                          <a:sym typeface="+mn-ea"/>
                        </a:rPr>
                        <a:t>世纪初外国资本输出</a:t>
                      </a:r>
                      <a:r>
                        <a:rPr lang="en-US" altLang="zh-CN" sz="2000">
                          <a:sym typeface="+mn-ea"/>
                        </a:rPr>
                        <a:t>2020•</a:t>
                      </a:r>
                      <a:r>
                        <a:rPr lang="zh-CN" altLang="en-US" sz="2000">
                          <a:sym typeface="+mn-ea"/>
                        </a:rPr>
                        <a:t>全国</a:t>
                      </a:r>
                      <a:r>
                        <a:rPr lang="en-US" altLang="zh-CN" sz="2000">
                          <a:sym typeface="+mn-ea"/>
                        </a:rPr>
                        <a:t>III</a:t>
                      </a:r>
                      <a:r>
                        <a:rPr lang="zh-CN" altLang="en-US" sz="2000">
                          <a:sym typeface="+mn-ea"/>
                        </a:rPr>
                        <a:t>卷</a:t>
                      </a:r>
                      <a:r>
                        <a:rPr lang="en-US" altLang="zh-CN" sz="2000">
                          <a:sym typeface="+mn-ea"/>
                        </a:rPr>
                        <a:t>   </a:t>
                      </a:r>
                      <a:r>
                        <a:rPr lang="zh-CN" altLang="en-US" sz="2000">
                          <a:sym typeface="+mn-ea"/>
                        </a:rPr>
                        <a:t>洋务运动</a:t>
                      </a:r>
                      <a:endParaRPr lang="zh-CN" altLang="en-US" sz="2000">
                        <a:sym typeface="+mn-ea"/>
                      </a:endParaRPr>
                    </a:p>
                    <a:p>
                      <a:pPr>
                        <a:buNone/>
                      </a:pPr>
                      <a:r>
                        <a:rPr lang="en-US" altLang="zh-CN" sz="2000" b="1">
                          <a:sym typeface="+mn-ea"/>
                        </a:rPr>
                        <a:t>2019•</a:t>
                      </a:r>
                      <a:r>
                        <a:rPr lang="zh-CN" altLang="en-US" sz="2000" b="1">
                          <a:sym typeface="+mn-ea"/>
                        </a:rPr>
                        <a:t>全国</a:t>
                      </a:r>
                      <a:r>
                        <a:rPr lang="en-US" altLang="zh-CN" sz="2000" b="1">
                          <a:sym typeface="+mn-ea"/>
                        </a:rPr>
                        <a:t>I</a:t>
                      </a:r>
                      <a:r>
                        <a:rPr lang="zh-CN" altLang="en-US" sz="2000" b="1">
                          <a:sym typeface="+mn-ea"/>
                        </a:rPr>
                        <a:t>卷</a:t>
                      </a:r>
                      <a:r>
                        <a:rPr lang="en-US" altLang="zh-CN" sz="2000" b="1">
                          <a:sym typeface="+mn-ea"/>
                        </a:rPr>
                        <a:t>    1</a:t>
                      </a:r>
                      <a:r>
                        <a:rPr lang="zh-CN" altLang="en-US" sz="2000" b="1">
                          <a:sym typeface="+mn-ea"/>
                        </a:rPr>
                        <a:t>9世纪末20世纪初社会结构变化</a:t>
                      </a:r>
                      <a:endParaRPr lang="zh-CN" altLang="en-US" sz="2000" b="1">
                        <a:sym typeface="+mn-ea"/>
                      </a:endParaRPr>
                    </a:p>
                    <a:p>
                      <a:pPr>
                        <a:buNone/>
                      </a:pPr>
                      <a:r>
                        <a:rPr lang="en-US" altLang="zh-CN" sz="2000" b="1">
                          <a:sym typeface="+mn-ea"/>
                        </a:rPr>
                        <a:t>2019•</a:t>
                      </a:r>
                      <a:r>
                        <a:rPr lang="zh-CN" altLang="en-US" sz="2000" b="1">
                          <a:sym typeface="+mn-ea"/>
                        </a:rPr>
                        <a:t>全国</a:t>
                      </a:r>
                      <a:r>
                        <a:rPr lang="en-US" altLang="zh-CN" sz="2000" b="1">
                          <a:sym typeface="+mn-ea"/>
                        </a:rPr>
                        <a:t>II</a:t>
                      </a:r>
                      <a:r>
                        <a:rPr lang="zh-CN" altLang="en-US" sz="2000" b="1">
                          <a:sym typeface="+mn-ea"/>
                        </a:rPr>
                        <a:t>卷</a:t>
                      </a:r>
                      <a:r>
                        <a:rPr lang="en-US" altLang="zh-CN" sz="2000" b="1">
                          <a:sym typeface="+mn-ea"/>
                        </a:rPr>
                        <a:t>   </a:t>
                      </a:r>
                      <a:r>
                        <a:rPr lang="zh-CN" altLang="en-US" sz="2000" b="1">
                          <a:sym typeface="+mn-ea"/>
                        </a:rPr>
                        <a:t>西方人对戊戌变法态度</a:t>
                      </a:r>
                      <a:endParaRPr lang="zh-CN" altLang="en-US" sz="2000" b="1">
                        <a:sym typeface="+mn-ea"/>
                      </a:endParaRPr>
                    </a:p>
                    <a:p>
                      <a:pPr>
                        <a:buNone/>
                      </a:pPr>
                      <a:r>
                        <a:rPr lang="en-US" altLang="zh-CN" sz="2000">
                          <a:sym typeface="+mn-ea"/>
                        </a:rPr>
                        <a:t>2019•</a:t>
                      </a:r>
                      <a:r>
                        <a:rPr lang="zh-CN" altLang="en-US" sz="2000">
                          <a:sym typeface="+mn-ea"/>
                        </a:rPr>
                        <a:t>全国</a:t>
                      </a:r>
                      <a:r>
                        <a:rPr lang="en-US" altLang="zh-CN" sz="2000">
                          <a:sym typeface="+mn-ea"/>
                        </a:rPr>
                        <a:t>III</a:t>
                      </a:r>
                      <a:r>
                        <a:rPr lang="zh-CN" altLang="en-US" sz="2000">
                          <a:sym typeface="+mn-ea"/>
                        </a:rPr>
                        <a:t>卷</a:t>
                      </a:r>
                      <a:r>
                        <a:rPr lang="en-US" altLang="zh-CN" sz="2000">
                          <a:sym typeface="+mn-ea"/>
                        </a:rPr>
                        <a:t>  19</a:t>
                      </a:r>
                      <a:r>
                        <a:rPr lang="zh-CN" altLang="en-US" sz="2000">
                          <a:sym typeface="+mn-ea"/>
                        </a:rPr>
                        <a:t>世纪</a:t>
                      </a:r>
                      <a:r>
                        <a:rPr lang="en-US" altLang="zh-CN" sz="2000">
                          <a:sym typeface="+mn-ea"/>
                        </a:rPr>
                        <a:t>60</a:t>
                      </a:r>
                      <a:r>
                        <a:rPr lang="zh-CN" altLang="en-US" sz="2000">
                          <a:sym typeface="+mn-ea"/>
                        </a:rPr>
                        <a:t>、</a:t>
                      </a:r>
                      <a:r>
                        <a:rPr lang="en-US" altLang="zh-CN" sz="2000">
                          <a:sym typeface="+mn-ea"/>
                        </a:rPr>
                        <a:t>70</a:t>
                      </a:r>
                      <a:r>
                        <a:rPr lang="zh-CN" altLang="en-US" sz="2000">
                          <a:sym typeface="+mn-ea"/>
                        </a:rPr>
                        <a:t>年代民族工业产生</a:t>
                      </a:r>
                      <a:endParaRPr lang="zh-CN" altLang="en-US" sz="2000" b="1">
                        <a:solidFill>
                          <a:schemeClr val="tx1"/>
                        </a:solidFill>
                        <a:latin typeface="SimSun" panose="02010600030101010101" pitchFamily="2" charset="-122"/>
                        <a:ea typeface="SimSun" panose="02010600030101010101" pitchFamily="2"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3" name="文本框 2"/>
          <p:cNvSpPr txBox="1"/>
          <p:nvPr/>
        </p:nvSpPr>
        <p:spPr>
          <a:xfrm>
            <a:off x="93345" y="3862705"/>
            <a:ext cx="11440160" cy="1198880"/>
          </a:xfrm>
          <a:prstGeom prst="rect">
            <a:avLst/>
          </a:prstGeom>
          <a:noFill/>
        </p:spPr>
        <p:txBody>
          <a:bodyPr wrap="square" rtlCol="0">
            <a:spAutoFit/>
          </a:bodyPr>
          <a:p>
            <a:pPr algn="l">
              <a:buClrTx/>
              <a:buSzTx/>
              <a:buFontTx/>
            </a:pPr>
            <a:r>
              <a:rPr lang="zh-CN" altLang="en-US" sz="2400">
                <a:latin typeface="Microsoft YaHei" panose="020B0503020204020204" pitchFamily="34" charset="-122"/>
                <a:ea typeface="Microsoft YaHei" panose="020B0503020204020204" pitchFamily="34" charset="-122"/>
                <a:cs typeface="Microsoft YaHei" panose="020B0503020204020204" pitchFamily="34" charset="-122"/>
              </a:rPr>
              <a:t>频考点：</a:t>
            </a:r>
            <a:endParaRPr lang="zh-CN" altLang="en-US" sz="2400">
              <a:latin typeface="Microsoft YaHei" panose="020B0503020204020204" pitchFamily="34" charset="-122"/>
              <a:ea typeface="Microsoft YaHei" panose="020B0503020204020204" pitchFamily="34" charset="-122"/>
              <a:cs typeface="Microsoft YaHei" panose="020B0503020204020204" pitchFamily="34" charset="-122"/>
            </a:endParaRPr>
          </a:p>
          <a:p>
            <a:pPr algn="l">
              <a:buClrTx/>
              <a:buSzTx/>
              <a:buFontTx/>
            </a:pPr>
            <a:r>
              <a:rPr lang="zh-CN" altLang="en-US" sz="2400" b="1">
                <a:latin typeface="Microsoft YaHei" panose="020B0503020204020204" pitchFamily="34" charset="-122"/>
                <a:ea typeface="Microsoft YaHei" panose="020B0503020204020204" pitchFamily="34" charset="-122"/>
                <a:cs typeface="Microsoft YaHei" panose="020B0503020204020204" pitchFamily="34" charset="-122"/>
              </a:rPr>
              <a:t>山东卷侧重考查晚清救亡图存及</a:t>
            </a:r>
            <a:r>
              <a:rPr lang="en-US" altLang="zh-CN" sz="2400" b="1">
                <a:latin typeface="Microsoft YaHei" panose="020B0503020204020204" pitchFamily="34" charset="-122"/>
                <a:ea typeface="Microsoft YaHei" panose="020B0503020204020204" pitchFamily="34" charset="-122"/>
                <a:cs typeface="Microsoft YaHei" panose="020B0503020204020204" pitchFamily="34" charset="-122"/>
              </a:rPr>
              <a:t>19</a:t>
            </a:r>
            <a:r>
              <a:rPr lang="zh-CN" altLang="en-US" sz="2400" b="1">
                <a:latin typeface="Microsoft YaHei" panose="020B0503020204020204" pitchFamily="34" charset="-122"/>
                <a:ea typeface="Microsoft YaHei" panose="020B0503020204020204" pitchFamily="34" charset="-122"/>
                <a:cs typeface="Microsoft YaHei" panose="020B0503020204020204" pitchFamily="34" charset="-122"/>
              </a:rPr>
              <a:t>世纪末</a:t>
            </a:r>
            <a:r>
              <a:rPr lang="en-US" altLang="zh-CN" sz="2400" b="1">
                <a:latin typeface="Microsoft YaHei" panose="020B0503020204020204" pitchFamily="34" charset="-122"/>
                <a:ea typeface="Microsoft YaHei" panose="020B0503020204020204" pitchFamily="34" charset="-122"/>
                <a:cs typeface="Microsoft YaHei" panose="020B0503020204020204" pitchFamily="34" charset="-122"/>
              </a:rPr>
              <a:t>20</a:t>
            </a:r>
            <a:r>
              <a:rPr lang="zh-CN" altLang="en-US" sz="2400" b="1">
                <a:latin typeface="Microsoft YaHei" panose="020B0503020204020204" pitchFamily="34" charset="-122"/>
                <a:ea typeface="Microsoft YaHei" panose="020B0503020204020204" pitchFamily="34" charset="-122"/>
                <a:cs typeface="Microsoft YaHei" panose="020B0503020204020204" pitchFamily="34" charset="-122"/>
              </a:rPr>
              <a:t>世纪初的近代中国社会阶段特征</a:t>
            </a:r>
            <a:endParaRPr lang="zh-CN" altLang="en-US" sz="2400" b="1">
              <a:latin typeface="Microsoft YaHei" panose="020B0503020204020204" pitchFamily="34" charset="-122"/>
              <a:ea typeface="Microsoft YaHei" panose="020B0503020204020204" pitchFamily="34" charset="-122"/>
              <a:cs typeface="Microsoft YaHei" panose="020B0503020204020204" pitchFamily="34" charset="-122"/>
            </a:endParaRPr>
          </a:p>
          <a:p>
            <a:pPr algn="l">
              <a:buClrTx/>
              <a:buSzTx/>
              <a:buFontTx/>
            </a:pPr>
            <a:r>
              <a:rPr lang="zh-CN" altLang="en-US" sz="2400" b="1">
                <a:latin typeface="Microsoft YaHei" panose="020B0503020204020204" pitchFamily="34" charset="-122"/>
                <a:ea typeface="Microsoft YaHei" panose="020B0503020204020204" pitchFamily="34" charset="-122"/>
                <a:cs typeface="Microsoft YaHei" panose="020B0503020204020204" pitchFamily="34" charset="-122"/>
              </a:rPr>
              <a:t>全国卷相对考查角度多更全面。</a:t>
            </a:r>
            <a:endParaRPr lang="zh-CN" altLang="en-US" sz="2400" b="1">
              <a:latin typeface="Microsoft YaHei" panose="020B0503020204020204" pitchFamily="34" charset="-122"/>
              <a:ea typeface="Microsoft YaHei" panose="020B0503020204020204" pitchFamily="34" charset="-122"/>
              <a:cs typeface="Microsoft YaHei"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18006" y="-105410"/>
            <a:ext cx="6094140" cy="645160"/>
          </a:xfrm>
          <a:prstGeom prst="rect">
            <a:avLst/>
          </a:prstGeom>
          <a:noFill/>
        </p:spPr>
        <p:txBody>
          <a:bodyPr wrap="square">
            <a:spAutoFit/>
          </a:bodyPr>
          <a:p>
            <a:pPr algn="ctr"/>
            <a:r>
              <a:rPr lang="zh-CN" altLang="en-US" sz="2800" dirty="0">
                <a:solidFill>
                  <a:srgbClr val="FF0000"/>
                </a:solidFill>
                <a:latin typeface="SimHei" panose="02010609060101010101" charset="-122"/>
                <a:ea typeface="SimHei" panose="02010609060101010101" charset="-122"/>
              </a:rPr>
              <a:t>基础回顾 </a:t>
            </a:r>
            <a:r>
              <a:rPr lang="en-US" altLang="zh-CN" sz="3600" dirty="0">
                <a:solidFill>
                  <a:srgbClr val="FF0000"/>
                </a:solidFill>
                <a:latin typeface="SimSun" panose="02010600030101010101" pitchFamily="2" charset="-122"/>
                <a:ea typeface="SimSun" panose="02010600030101010101" pitchFamily="2" charset="-122"/>
              </a:rPr>
              <a:t>·</a:t>
            </a:r>
            <a:r>
              <a:rPr lang="zh-CN" altLang="en-US" sz="2800" dirty="0">
                <a:solidFill>
                  <a:srgbClr val="FF0000"/>
                </a:solidFill>
                <a:latin typeface="SimHei" panose="02010609060101010101" charset="-122"/>
                <a:ea typeface="SimHei" panose="02010609060101010101" charset="-122"/>
                <a:sym typeface="+mn-ea"/>
              </a:rPr>
              <a:t>救亡图存篇</a:t>
            </a:r>
            <a:endParaRPr lang="zh-CN" altLang="en-US" sz="2800" dirty="0">
              <a:solidFill>
                <a:srgbClr val="FF0000"/>
              </a:solidFill>
              <a:latin typeface="SimHei" panose="02010609060101010101" charset="-122"/>
              <a:ea typeface="SimHei" panose="02010609060101010101" charset="-122"/>
            </a:endParaRPr>
          </a:p>
        </p:txBody>
      </p:sp>
      <p:sp>
        <p:nvSpPr>
          <p:cNvPr id="4" name="文本框 3"/>
          <p:cNvSpPr txBox="1"/>
          <p:nvPr/>
        </p:nvSpPr>
        <p:spPr>
          <a:xfrm>
            <a:off x="108672" y="435419"/>
            <a:ext cx="11512660" cy="521970"/>
          </a:xfrm>
          <a:prstGeom prst="rect">
            <a:avLst/>
          </a:prstGeom>
          <a:noFill/>
        </p:spPr>
        <p:txBody>
          <a:bodyPr wrap="square" rtlCol="0">
            <a:spAutoFit/>
          </a:bodyPr>
          <a:p>
            <a:r>
              <a:rPr lang="zh-CN" altLang="en-US" sz="2800" b="1" dirty="0"/>
              <a:t>晚清时期主要抗争与探索事件</a:t>
            </a:r>
            <a:endParaRPr lang="zh-CN" altLang="en-US" sz="2800" b="1" dirty="0"/>
          </a:p>
        </p:txBody>
      </p:sp>
      <p:graphicFrame>
        <p:nvGraphicFramePr>
          <p:cNvPr id="5" name="表格 5"/>
          <p:cNvGraphicFramePr>
            <a:graphicFrameLocks noGrp="1"/>
          </p:cNvGraphicFramePr>
          <p:nvPr>
            <p:custDataLst>
              <p:tags r:id="rId1"/>
            </p:custDataLst>
          </p:nvPr>
        </p:nvGraphicFramePr>
        <p:xfrm>
          <a:off x="155575" y="957580"/>
          <a:ext cx="11880850" cy="4877435"/>
        </p:xfrm>
        <a:graphic>
          <a:graphicData uri="http://schemas.openxmlformats.org/drawingml/2006/table">
            <a:tbl>
              <a:tblPr firstRow="1" bandRow="1">
                <a:tableStyleId>{5C22544A-7EE6-4342-B048-85BDC9FD1C3A}</a:tableStyleId>
              </a:tblPr>
              <a:tblGrid>
                <a:gridCol w="1617345"/>
                <a:gridCol w="1147641"/>
                <a:gridCol w="1057910"/>
                <a:gridCol w="1075055"/>
                <a:gridCol w="1155700"/>
                <a:gridCol w="1544117"/>
                <a:gridCol w="1371600"/>
                <a:gridCol w="1287780"/>
                <a:gridCol w="1623702"/>
              </a:tblGrid>
              <a:tr h="766445">
                <a:tc>
                  <a:txBody>
                    <a:bodyPr/>
                    <a:p>
                      <a:r>
                        <a:rPr lang="zh-CN" altLang="en-US" sz="2400" b="1" dirty="0">
                          <a:solidFill>
                            <a:schemeClr val="tx1"/>
                          </a:solidFill>
                          <a:latin typeface="SimSun" panose="02010600030101010101" pitchFamily="2" charset="-122"/>
                          <a:ea typeface="SimSun" panose="02010600030101010101" pitchFamily="2" charset="-122"/>
                        </a:rPr>
                        <a:t>名称</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r>
                        <a:rPr lang="zh-CN" altLang="en-US" sz="2400" b="1" dirty="0">
                          <a:solidFill>
                            <a:schemeClr val="tx1"/>
                          </a:solidFill>
                          <a:latin typeface="SimSun" panose="02010600030101010101" pitchFamily="2" charset="-122"/>
                          <a:ea typeface="SimSun" panose="02010600030101010101" pitchFamily="2" charset="-122"/>
                        </a:rPr>
                        <a:t>太平天国运动</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r>
                        <a:rPr lang="zh-CN" altLang="en-US" sz="2400" dirty="0">
                          <a:solidFill>
                            <a:schemeClr val="tx1"/>
                          </a:solidFill>
                          <a:latin typeface="SimSun" panose="02010600030101010101" pitchFamily="2" charset="-122"/>
                          <a:ea typeface="SimSun" panose="02010600030101010101" pitchFamily="2" charset="-122"/>
                          <a:sym typeface="+mn-ea"/>
                        </a:rPr>
                        <a:t>洋务运动</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r>
                        <a:rPr lang="zh-CN" altLang="en-US" sz="2400" dirty="0">
                          <a:solidFill>
                            <a:schemeClr val="tx1"/>
                          </a:solidFill>
                          <a:latin typeface="SimSun" panose="02010600030101010101" pitchFamily="2" charset="-122"/>
                          <a:ea typeface="SimSun" panose="02010600030101010101" pitchFamily="2" charset="-122"/>
                          <a:sym typeface="+mn-ea"/>
                        </a:rPr>
                        <a:t>戊戌变法</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r>
                        <a:rPr lang="zh-CN" altLang="en-US" sz="2400" dirty="0">
                          <a:solidFill>
                            <a:schemeClr val="tx1"/>
                          </a:solidFill>
                          <a:latin typeface="SimSun" panose="02010600030101010101" pitchFamily="2" charset="-122"/>
                          <a:ea typeface="SimSun" panose="02010600030101010101" pitchFamily="2" charset="-122"/>
                          <a:sym typeface="+mn-ea"/>
                        </a:rPr>
                        <a:t>义和团运动</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r>
                        <a:rPr lang="zh-CN" altLang="en-US" sz="2400" dirty="0">
                          <a:solidFill>
                            <a:schemeClr val="tx1"/>
                          </a:solidFill>
                          <a:latin typeface="SimSun" panose="02010600030101010101" pitchFamily="2" charset="-122"/>
                          <a:ea typeface="SimSun" panose="02010600030101010101" pitchFamily="2" charset="-122"/>
                          <a:sym typeface="+mn-ea"/>
                        </a:rPr>
                        <a:t>新政和预备立宪</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r>
                        <a:rPr lang="zh-CN" altLang="en-US" sz="2400" b="1" dirty="0">
                          <a:solidFill>
                            <a:schemeClr val="tx1"/>
                          </a:solidFill>
                          <a:latin typeface="SimSun" panose="02010600030101010101" pitchFamily="2" charset="-122"/>
                          <a:ea typeface="SimSun" panose="02010600030101010101" pitchFamily="2" charset="-122"/>
                        </a:rPr>
                        <a:t>辛亥革命</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r>
                        <a:rPr lang="zh-CN" altLang="en-US" sz="2400" b="1" dirty="0">
                          <a:solidFill>
                            <a:schemeClr val="tx1"/>
                          </a:solidFill>
                          <a:latin typeface="SimSun" panose="02010600030101010101" pitchFamily="2" charset="-122"/>
                          <a:ea typeface="SimSun" panose="02010600030101010101" pitchFamily="2" charset="-122"/>
                        </a:rPr>
                        <a:t>新文化运动</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r>
                        <a:rPr lang="zh-CN" altLang="en-US" sz="2400" b="1" dirty="0">
                          <a:solidFill>
                            <a:schemeClr val="tx1"/>
                          </a:solidFill>
                          <a:latin typeface="SimSun" panose="02010600030101010101" pitchFamily="2" charset="-122"/>
                          <a:ea typeface="SimSun" panose="02010600030101010101" pitchFamily="2" charset="-122"/>
                        </a:rPr>
                        <a:t>五四运动</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p>
                      <a:r>
                        <a:rPr lang="zh-CN" altLang="en-US" sz="2000" b="1" dirty="0">
                          <a:solidFill>
                            <a:srgbClr val="FF0000"/>
                          </a:solidFill>
                          <a:latin typeface="SimSun" panose="02010600030101010101" pitchFamily="2" charset="-122"/>
                          <a:ea typeface="SimSun" panose="02010600030101010101" pitchFamily="2" charset="-122"/>
                        </a:rPr>
                        <a:t>时间</a:t>
                      </a:r>
                      <a:endParaRPr lang="zh-CN" altLang="en-US" sz="2000" b="1" dirty="0">
                        <a:solidFill>
                          <a:srgbClr val="FF0000"/>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57835">
                <a:tc>
                  <a:txBody>
                    <a:bodyPr/>
                    <a:p>
                      <a:r>
                        <a:rPr lang="zh-CN" altLang="en-US" sz="2000" b="1" dirty="0">
                          <a:solidFill>
                            <a:srgbClr val="FF0000"/>
                          </a:solidFill>
                          <a:latin typeface="SimSun" panose="02010600030101010101" pitchFamily="2" charset="-122"/>
                          <a:ea typeface="SimSun" panose="02010600030101010101" pitchFamily="2" charset="-122"/>
                        </a:rPr>
                        <a:t>爆发原因</a:t>
                      </a:r>
                      <a:endParaRPr lang="zh-CN" altLang="en-US" sz="2000" b="1" dirty="0">
                        <a:solidFill>
                          <a:srgbClr val="FF0000"/>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57200">
                <a:tc>
                  <a:txBody>
                    <a:bodyPr/>
                    <a:p>
                      <a:r>
                        <a:rPr lang="zh-CN" altLang="en-US" sz="2000" b="1" dirty="0">
                          <a:solidFill>
                            <a:srgbClr val="FF0000"/>
                          </a:solidFill>
                          <a:latin typeface="SimSun" panose="02010600030101010101" pitchFamily="2" charset="-122"/>
                          <a:ea typeface="SimSun" panose="02010600030101010101" pitchFamily="2" charset="-122"/>
                        </a:rPr>
                        <a:t>进程</a:t>
                      </a:r>
                      <a:endParaRPr lang="zh-CN" altLang="en-US" sz="2000" b="1" dirty="0">
                        <a:solidFill>
                          <a:srgbClr val="FF0000"/>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01015">
                <a:tc>
                  <a:txBody>
                    <a:bodyPr/>
                    <a:p>
                      <a:r>
                        <a:rPr lang="zh-CN" altLang="en-US" sz="2000" b="1" dirty="0">
                          <a:solidFill>
                            <a:srgbClr val="FF0000"/>
                          </a:solidFill>
                          <a:latin typeface="SimSun" panose="02010600030101010101" pitchFamily="2" charset="-122"/>
                          <a:ea typeface="SimSun" panose="02010600030101010101" pitchFamily="2" charset="-122"/>
                        </a:rPr>
                        <a:t>纲领（口号、指导思想</a:t>
                      </a:r>
                      <a:endParaRPr lang="zh-CN" altLang="en-US" sz="2000" b="1" dirty="0">
                        <a:solidFill>
                          <a:srgbClr val="FF0000"/>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57200">
                <a:tc>
                  <a:txBody>
                    <a:bodyPr/>
                    <a:p>
                      <a:r>
                        <a:rPr lang="zh-CN" altLang="en-US" sz="2000" b="1" dirty="0">
                          <a:solidFill>
                            <a:srgbClr val="FF0000"/>
                          </a:solidFill>
                          <a:latin typeface="SimSun" panose="02010600030101010101" pitchFamily="2" charset="-122"/>
                          <a:ea typeface="SimSun" panose="02010600030101010101" pitchFamily="2" charset="-122"/>
                        </a:rPr>
                        <a:t>影响（核心）</a:t>
                      </a:r>
                      <a:endParaRPr lang="zh-CN" altLang="en-US" sz="2000" b="1" dirty="0">
                        <a:solidFill>
                          <a:srgbClr val="FF0000"/>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57835">
                <a:tc>
                  <a:txBody>
                    <a:bodyPr/>
                    <a:p>
                      <a:r>
                        <a:rPr lang="zh-CN" altLang="en-US" sz="2000" b="1" dirty="0">
                          <a:solidFill>
                            <a:srgbClr val="FF0000"/>
                          </a:solidFill>
                          <a:latin typeface="SimSun" panose="02010600030101010101" pitchFamily="2" charset="-122"/>
                          <a:ea typeface="SimSun" panose="02010600030101010101" pitchFamily="2" charset="-122"/>
                        </a:rPr>
                        <a:t>失败原因或局限性</a:t>
                      </a:r>
                      <a:endParaRPr lang="zh-CN" altLang="en-US" sz="2000" b="1" dirty="0">
                        <a:solidFill>
                          <a:srgbClr val="FF0000"/>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57200">
                <a:tc>
                  <a:txBody>
                    <a:bodyPr/>
                    <a:p>
                      <a:r>
                        <a:rPr lang="zh-CN" altLang="en-US" sz="2000" b="1" dirty="0">
                          <a:solidFill>
                            <a:srgbClr val="FF0000"/>
                          </a:solidFill>
                          <a:latin typeface="SimSun" panose="02010600030101010101" pitchFamily="2" charset="-122"/>
                          <a:ea typeface="SimSun" panose="02010600030101010101" pitchFamily="2" charset="-122"/>
                        </a:rPr>
                        <a:t>启示</a:t>
                      </a:r>
                      <a:endParaRPr lang="zh-CN" altLang="en-US" sz="2000" b="1" dirty="0">
                        <a:solidFill>
                          <a:srgbClr val="FF0000"/>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187960" y="1828165"/>
          <a:ext cx="11259185" cy="3707130"/>
        </p:xfrm>
        <a:graphic>
          <a:graphicData uri="http://schemas.openxmlformats.org/drawingml/2006/table">
            <a:tbl>
              <a:tblPr firstRow="1" bandRow="1">
                <a:tableStyleId>{5940675A-B579-460E-94D1-54222C63F5DA}</a:tableStyleId>
              </a:tblPr>
              <a:tblGrid>
                <a:gridCol w="5575300"/>
                <a:gridCol w="5683885"/>
              </a:tblGrid>
              <a:tr h="426720">
                <a:tc>
                  <a:txBody>
                    <a:bodyPr/>
                    <a:p>
                      <a:pPr indent="0">
                        <a:buNone/>
                      </a:pPr>
                      <a:r>
                        <a:rPr lang="en-US" sz="2400" b="1">
                          <a:latin typeface="SimSun" panose="02010600030101010101" pitchFamily="2" charset="-122"/>
                          <a:ea typeface="SimSun" panose="02010600030101010101" pitchFamily="2" charset="-122"/>
                          <a:cs typeface="SimSun" panose="02010600030101010101" pitchFamily="2" charset="-122"/>
                        </a:rPr>
                        <a:t>《天朝田亩制度》</a:t>
                      </a:r>
                      <a:r>
                        <a:rPr lang="zh-CN" altLang="en-US" sz="2400" b="1">
                          <a:latin typeface="SimSun" panose="02010600030101010101" pitchFamily="2" charset="-122"/>
                          <a:ea typeface="SimSun" panose="02010600030101010101" pitchFamily="2" charset="-122"/>
                          <a:cs typeface="SimSun" panose="02010600030101010101" pitchFamily="2" charset="-122"/>
                        </a:rPr>
                        <a:t>（</a:t>
                      </a:r>
                      <a:r>
                        <a:rPr lang="en-US" altLang="zh-CN" sz="2400" b="1">
                          <a:latin typeface="SimSun" panose="02010600030101010101" pitchFamily="2" charset="-122"/>
                          <a:ea typeface="SimSun" panose="02010600030101010101" pitchFamily="2" charset="-122"/>
                          <a:cs typeface="SimSun" panose="02010600030101010101" pitchFamily="2" charset="-122"/>
                        </a:rPr>
                        <a:t>1853</a:t>
                      </a:r>
                      <a:r>
                        <a:rPr lang="zh-CN" altLang="en-US" sz="2400" b="1">
                          <a:latin typeface="SimSun" panose="02010600030101010101" pitchFamily="2" charset="-122"/>
                          <a:ea typeface="SimSun" panose="02010600030101010101" pitchFamily="2" charset="-122"/>
                          <a:cs typeface="SimSun" panose="02010600030101010101" pitchFamily="2" charset="-122"/>
                        </a:rPr>
                        <a:t>）</a:t>
                      </a:r>
                      <a:endParaRPr lang="zh-CN" altLang="en-US" sz="2400" b="1">
                        <a:latin typeface="SimSun" panose="02010600030101010101" pitchFamily="2" charset="-122"/>
                        <a:ea typeface="SimSun" panose="02010600030101010101" pitchFamily="2" charset="-122"/>
                        <a:cs typeface="SimSun"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SimSun" panose="02010600030101010101" pitchFamily="2" charset="-122"/>
                          <a:ea typeface="SimSun" panose="02010600030101010101" pitchFamily="2" charset="-122"/>
                          <a:cs typeface="SimSun" panose="02010600030101010101" pitchFamily="2" charset="-122"/>
                        </a:rPr>
                        <a:t>《资政新篇》</a:t>
                      </a:r>
                      <a:r>
                        <a:rPr lang="zh-CN" altLang="en-US" sz="2400" b="1">
                          <a:latin typeface="SimSun" panose="02010600030101010101" pitchFamily="2" charset="-122"/>
                          <a:ea typeface="SimSun" panose="02010600030101010101" pitchFamily="2" charset="-122"/>
                          <a:cs typeface="SimSun" panose="02010600030101010101" pitchFamily="2" charset="-122"/>
                        </a:rPr>
                        <a:t>（</a:t>
                      </a:r>
                      <a:r>
                        <a:rPr lang="en-US" altLang="zh-CN" sz="2400" b="1">
                          <a:latin typeface="SimSun" panose="02010600030101010101" pitchFamily="2" charset="-122"/>
                          <a:ea typeface="SimSun" panose="02010600030101010101" pitchFamily="2" charset="-122"/>
                          <a:cs typeface="SimSun" panose="02010600030101010101" pitchFamily="2" charset="-122"/>
                        </a:rPr>
                        <a:t>1859</a:t>
                      </a:r>
                      <a:r>
                        <a:rPr lang="zh-CN" altLang="en-US" sz="2400" b="1">
                          <a:latin typeface="SimSun" panose="02010600030101010101" pitchFamily="2" charset="-122"/>
                          <a:ea typeface="SimSun" panose="02010600030101010101" pitchFamily="2" charset="-122"/>
                          <a:cs typeface="SimSun" panose="02010600030101010101" pitchFamily="2" charset="-122"/>
                        </a:rPr>
                        <a:t>）</a:t>
                      </a:r>
                      <a:endParaRPr lang="zh-CN" altLang="en-US" sz="2400" b="1">
                        <a:latin typeface="SimSun" panose="02010600030101010101" pitchFamily="2" charset="-122"/>
                        <a:ea typeface="SimSun" panose="02010600030101010101" pitchFamily="2" charset="-122"/>
                        <a:cs typeface="SimSun"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0">
                <a:tc>
                  <a:txBody>
                    <a:bodyPr/>
                    <a:p>
                      <a:pPr indent="0">
                        <a:buNone/>
                      </a:pPr>
                      <a:r>
                        <a:rPr lang="en-US" sz="2400" b="1">
                          <a:solidFill>
                            <a:srgbClr val="FF0000"/>
                          </a:solidFill>
                          <a:latin typeface="SimSun" panose="02010600030101010101" pitchFamily="2" charset="-122"/>
                          <a:ea typeface="SimSun" panose="02010600030101010101" pitchFamily="2" charset="-122"/>
                          <a:cs typeface="SimSun" panose="02010600030101010101" pitchFamily="2" charset="-122"/>
                        </a:rPr>
                        <a:t>土地分配：</a:t>
                      </a:r>
                      <a:r>
                        <a:rPr lang="en-US" sz="2400" b="1">
                          <a:latin typeface="SimSun" panose="02010600030101010101" pitchFamily="2" charset="-122"/>
                          <a:ea typeface="SimSun" panose="02010600030101010101" pitchFamily="2" charset="-122"/>
                          <a:cs typeface="SimSun" panose="02010600030101010101" pitchFamily="2" charset="-122"/>
                        </a:rPr>
                        <a:t>按人口和年龄平分土地；</a:t>
                      </a:r>
                      <a:endParaRPr lang="en-US" sz="2400" b="1">
                        <a:latin typeface="SimSun" panose="02010600030101010101" pitchFamily="2" charset="-122"/>
                        <a:ea typeface="SimSun" panose="02010600030101010101" pitchFamily="2" charset="-122"/>
                        <a:cs typeface="SimSun" panose="02010600030101010101" pitchFamily="2" charset="-122"/>
                      </a:endParaRPr>
                    </a:p>
                    <a:p>
                      <a:pPr indent="0">
                        <a:buNone/>
                      </a:pPr>
                      <a:r>
                        <a:rPr lang="en-US" sz="2400" b="1">
                          <a:solidFill>
                            <a:srgbClr val="FF0000"/>
                          </a:solidFill>
                          <a:latin typeface="SimSun" panose="02010600030101010101" pitchFamily="2" charset="-122"/>
                          <a:ea typeface="SimSun" panose="02010600030101010101" pitchFamily="2" charset="-122"/>
                          <a:cs typeface="SimSun" panose="02010600030101010101" pitchFamily="2" charset="-122"/>
                        </a:rPr>
                        <a:t>产品分配：</a:t>
                      </a:r>
                      <a:r>
                        <a:rPr lang="en-US" sz="2400" b="1">
                          <a:latin typeface="SimSun" panose="02010600030101010101" pitchFamily="2" charset="-122"/>
                          <a:ea typeface="SimSun" panose="02010600030101010101" pitchFamily="2" charset="-122"/>
                          <a:cs typeface="SimSun" panose="02010600030101010101" pitchFamily="2" charset="-122"/>
                        </a:rPr>
                        <a:t>绝对平均的圣库制度；</a:t>
                      </a:r>
                      <a:endParaRPr lang="en-US" sz="2400" b="1">
                        <a:latin typeface="SimSun" panose="02010600030101010101" pitchFamily="2" charset="-122"/>
                        <a:ea typeface="SimSun" panose="02010600030101010101" pitchFamily="2" charset="-122"/>
                        <a:cs typeface="SimSun" panose="02010600030101010101" pitchFamily="2" charset="-122"/>
                      </a:endParaRPr>
                    </a:p>
                    <a:p>
                      <a:pPr indent="0">
                        <a:buNone/>
                      </a:pPr>
                      <a:r>
                        <a:rPr lang="zh-CN" altLang="en-US" sz="2400" b="1">
                          <a:solidFill>
                            <a:srgbClr val="FF0000"/>
                          </a:solidFill>
                          <a:latin typeface="SimSun" panose="02010600030101010101" pitchFamily="2" charset="-122"/>
                          <a:ea typeface="SimSun" panose="02010600030101010101" pitchFamily="2" charset="-122"/>
                          <a:cs typeface="SimSun" panose="02010600030101010101" pitchFamily="2" charset="-122"/>
                        </a:rPr>
                        <a:t>理想目标：</a:t>
                      </a:r>
                      <a:r>
                        <a:rPr lang="en-US" sz="2400" b="1">
                          <a:latin typeface="SimSun" panose="02010600030101010101" pitchFamily="2" charset="-122"/>
                          <a:ea typeface="SimSun" panose="02010600030101010101" pitchFamily="2" charset="-122"/>
                          <a:cs typeface="SimSun" panose="02010600030101010101" pitchFamily="2" charset="-122"/>
                        </a:rPr>
                        <a:t>建立“有田同耕，</a:t>
                      </a:r>
                      <a:r>
                        <a:rPr lang="en-US" sz="2400" b="1">
                          <a:latin typeface="Calibri" panose="020F0502020204030204" charset="0"/>
                          <a:cs typeface="Calibri" panose="020F0502020204030204" charset="0"/>
                        </a:rPr>
                        <a:t>有饭同食</a:t>
                      </a:r>
                      <a:r>
                        <a:rPr lang="en-US" sz="2400" b="1">
                          <a:latin typeface="SimSun" panose="02010600030101010101" pitchFamily="2" charset="-122"/>
                          <a:ea typeface="SimSun" panose="02010600030101010101" pitchFamily="2" charset="-122"/>
                          <a:cs typeface="SimSun" panose="02010600030101010101" pitchFamily="2" charset="-122"/>
                        </a:rPr>
                        <a:t>，有衣同穿，</a:t>
                      </a:r>
                      <a:r>
                        <a:rPr lang="en-US" sz="2400" b="1">
                          <a:latin typeface="Calibri" panose="020F0502020204030204" charset="0"/>
                          <a:cs typeface="Calibri" panose="020F0502020204030204" charset="0"/>
                        </a:rPr>
                        <a:t>有钱同使</a:t>
                      </a:r>
                      <a:r>
                        <a:rPr lang="en-US" sz="2400" b="1">
                          <a:latin typeface="SimSun" panose="02010600030101010101" pitchFamily="2" charset="-122"/>
                          <a:ea typeface="SimSun" panose="02010600030101010101" pitchFamily="2" charset="-122"/>
                          <a:cs typeface="SimSun" panose="02010600030101010101" pitchFamily="2" charset="-122"/>
                        </a:rPr>
                        <a:t>，无处不均匀、无人不保暖”的理想社会。</a:t>
                      </a:r>
                      <a:endParaRPr lang="en-US" altLang="en-US" sz="2400" b="1">
                        <a:latin typeface="SimSun" panose="02010600030101010101" pitchFamily="2" charset="-122"/>
                        <a:ea typeface="SimSun" panose="02010600030101010101" pitchFamily="2" charset="-122"/>
                        <a:cs typeface="SimSun"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rgbClr val="FF0000"/>
                          </a:solidFill>
                          <a:latin typeface="SimSun" panose="02010600030101010101" pitchFamily="2" charset="-122"/>
                          <a:ea typeface="SimSun" panose="02010600030101010101" pitchFamily="2" charset="-122"/>
                          <a:cs typeface="SimSun" panose="02010600030101010101" pitchFamily="2" charset="-122"/>
                        </a:rPr>
                        <a:t>政治：</a:t>
                      </a:r>
                      <a:r>
                        <a:rPr lang="en-US" sz="2400" b="1">
                          <a:latin typeface="SimSun" panose="02010600030101010101" pitchFamily="2" charset="-122"/>
                          <a:ea typeface="SimSun" panose="02010600030101010101" pitchFamily="2" charset="-122"/>
                          <a:cs typeface="SimSun" panose="02010600030101010101" pitchFamily="2" charset="-122"/>
                        </a:rPr>
                        <a:t>学习西方以法治国,选举官员。</a:t>
                      </a:r>
                      <a:endParaRPr lang="en-US" sz="2400" b="1">
                        <a:latin typeface="SimSun" panose="02010600030101010101" pitchFamily="2" charset="-122"/>
                        <a:ea typeface="SimSun" panose="02010600030101010101" pitchFamily="2" charset="-122"/>
                        <a:cs typeface="SimSun" panose="02010600030101010101" pitchFamily="2" charset="-122"/>
                      </a:endParaRPr>
                    </a:p>
                    <a:p>
                      <a:pPr indent="0">
                        <a:buNone/>
                      </a:pPr>
                      <a:r>
                        <a:rPr lang="en-US" sz="2400" b="1">
                          <a:solidFill>
                            <a:srgbClr val="FF0000"/>
                          </a:solidFill>
                          <a:latin typeface="SimSun" panose="02010600030101010101" pitchFamily="2" charset="-122"/>
                          <a:ea typeface="SimSun" panose="02010600030101010101" pitchFamily="2" charset="-122"/>
                          <a:cs typeface="SimSun" panose="02010600030101010101" pitchFamily="2" charset="-122"/>
                        </a:rPr>
                        <a:t>经济：</a:t>
                      </a:r>
                      <a:r>
                        <a:rPr lang="en-US" sz="2400" b="1">
                          <a:latin typeface="SimSun" panose="02010600030101010101" pitchFamily="2" charset="-122"/>
                          <a:ea typeface="SimSun" panose="02010600030101010101" pitchFamily="2" charset="-122"/>
                          <a:cs typeface="SimSun" panose="02010600030101010101" pitchFamily="2" charset="-122"/>
                        </a:rPr>
                        <a:t>发展工商业,奖励技术发明。</a:t>
                      </a:r>
                      <a:endParaRPr lang="en-US" sz="2400" b="1">
                        <a:latin typeface="SimSun" panose="02010600030101010101" pitchFamily="2" charset="-122"/>
                        <a:ea typeface="SimSun" panose="02010600030101010101" pitchFamily="2" charset="-122"/>
                        <a:cs typeface="SimSun" panose="02010600030101010101" pitchFamily="2" charset="-122"/>
                      </a:endParaRPr>
                    </a:p>
                    <a:p>
                      <a:pPr indent="0">
                        <a:buNone/>
                      </a:pPr>
                      <a:r>
                        <a:rPr lang="en-US" sz="2400" b="1">
                          <a:solidFill>
                            <a:srgbClr val="FF0000"/>
                          </a:solidFill>
                          <a:latin typeface="SimSun" panose="02010600030101010101" pitchFamily="2" charset="-122"/>
                          <a:ea typeface="SimSun" panose="02010600030101010101" pitchFamily="2" charset="-122"/>
                          <a:cs typeface="SimSun" panose="02010600030101010101" pitchFamily="2" charset="-122"/>
                        </a:rPr>
                        <a:t>社会生活：</a:t>
                      </a:r>
                      <a:r>
                        <a:rPr lang="en-US" sz="2400" b="1">
                          <a:latin typeface="SimSun" panose="02010600030101010101" pitchFamily="2" charset="-122"/>
                          <a:ea typeface="SimSun" panose="02010600030101010101" pitchFamily="2" charset="-122"/>
                          <a:cs typeface="SimSun" panose="02010600030101010101" pitchFamily="2" charset="-122"/>
                        </a:rPr>
                        <a:t>修铁路、公路、办银行，开设新式学堂、医院等。</a:t>
                      </a:r>
                      <a:endParaRPr lang="en-US" sz="2400" b="1">
                        <a:latin typeface="SimSun" panose="02010600030101010101" pitchFamily="2" charset="-122"/>
                        <a:ea typeface="SimSun" panose="02010600030101010101" pitchFamily="2" charset="-122"/>
                        <a:cs typeface="SimSun" panose="02010600030101010101" pitchFamily="2" charset="-122"/>
                      </a:endParaRPr>
                    </a:p>
                    <a:p>
                      <a:pPr indent="0">
                        <a:buNone/>
                      </a:pPr>
                      <a:r>
                        <a:rPr lang="en-US" sz="2400" b="1">
                          <a:solidFill>
                            <a:srgbClr val="FF0000"/>
                          </a:solidFill>
                          <a:latin typeface="SimSun" panose="02010600030101010101" pitchFamily="2" charset="-122"/>
                          <a:ea typeface="SimSun" panose="02010600030101010101" pitchFamily="2" charset="-122"/>
                          <a:cs typeface="SimSun" panose="02010600030101010101" pitchFamily="2" charset="-122"/>
                        </a:rPr>
                        <a:t>外交：</a:t>
                      </a:r>
                      <a:r>
                        <a:rPr lang="en-US" sz="2400" b="1">
                          <a:latin typeface="SimSun" panose="02010600030101010101" pitchFamily="2" charset="-122"/>
                          <a:ea typeface="SimSun" panose="02010600030101010101" pitchFamily="2" charset="-122"/>
                          <a:cs typeface="SimSun" panose="02010600030101010101" pitchFamily="2" charset="-122"/>
                        </a:rPr>
                        <a:t>平等往来，自由通商</a:t>
                      </a:r>
                      <a:r>
                        <a:rPr lang="zh-CN" altLang="en-US" sz="2400" b="1">
                          <a:latin typeface="SimSun" panose="02010600030101010101" pitchFamily="2" charset="-122"/>
                          <a:ea typeface="SimSun" panose="02010600030101010101" pitchFamily="2" charset="-122"/>
                          <a:cs typeface="SimSun" panose="02010600030101010101" pitchFamily="2" charset="-122"/>
                        </a:rPr>
                        <a:t>。</a:t>
                      </a:r>
                      <a:r>
                        <a:rPr lang="en-US" sz="2400" b="1">
                          <a:latin typeface="Calibri" panose="020F0502020204030204" charset="0"/>
                          <a:cs typeface="Calibri" panose="020F0502020204030204" charset="0"/>
                        </a:rPr>
                        <a:t> </a:t>
                      </a:r>
                      <a:endParaRPr lang="en-US" altLang="en-US" sz="2400" b="1">
                        <a:latin typeface="Calibri" panose="020F0502020204030204" charset="0"/>
                        <a:ea typeface="SimSun" panose="02010600030101010101" pitchFamily="2" charset="-122"/>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46810">
                <a:tc>
                  <a:txBody>
                    <a:bodyPr/>
                    <a:p>
                      <a:pPr indent="0">
                        <a:buNone/>
                      </a:pPr>
                      <a:r>
                        <a:rPr lang="en-US" sz="2400" b="1">
                          <a:latin typeface="SimSun" panose="02010600030101010101" pitchFamily="2" charset="-122"/>
                          <a:ea typeface="SimSun" panose="02010600030101010101" pitchFamily="2" charset="-122"/>
                          <a:cs typeface="SimSun" panose="02010600030101010101" pitchFamily="2" charset="-122"/>
                        </a:rPr>
                        <a:t>早期革命纲领，是几千年来农民反封建斗争的思想结晶。</a:t>
                      </a:r>
                      <a:endParaRPr lang="en-US" altLang="en-US" sz="2400" b="1">
                        <a:latin typeface="SimSun" panose="02010600030101010101" pitchFamily="2" charset="-122"/>
                        <a:ea typeface="SimSun" panose="02010600030101010101" pitchFamily="2" charset="-122"/>
                        <a:cs typeface="SimSun"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SimSun" panose="02010600030101010101" pitchFamily="2" charset="-122"/>
                          <a:ea typeface="SimSun" panose="02010600030101010101" pitchFamily="2" charset="-122"/>
                          <a:cs typeface="SimSun" panose="02010600030101010101" pitchFamily="2" charset="-122"/>
                        </a:rPr>
                        <a:t>中国最早、最完整的资本主义改革方案。</a:t>
                      </a:r>
                      <a:endParaRPr lang="en-US" altLang="en-US" sz="2400" b="1">
                        <a:latin typeface="SimSun" panose="02010600030101010101" pitchFamily="2" charset="-122"/>
                        <a:ea typeface="SimSun" panose="02010600030101010101" pitchFamily="2" charset="-122"/>
                        <a:cs typeface="SimSun"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9"/>
          <p:cNvSpPr txBox="1">
            <a:spLocks noChangeArrowheads="1"/>
          </p:cNvSpPr>
          <p:nvPr/>
        </p:nvSpPr>
        <p:spPr bwMode="auto">
          <a:xfrm>
            <a:off x="85090" y="5227320"/>
            <a:ext cx="11591290" cy="7067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等线" pitchFamily="2" charset="-122"/>
              </a:defRPr>
            </a:lvl9pPr>
          </a:lstStyle>
          <a:p>
            <a:pPr algn="l">
              <a:lnSpc>
                <a:spcPct val="100000"/>
              </a:lnSpc>
              <a:spcBef>
                <a:spcPct val="0"/>
              </a:spcBef>
              <a:buNone/>
            </a:pPr>
            <a:r>
              <a:rPr lang="zh-CN" altLang="en-US" sz="2000" b="1" dirty="0">
                <a:solidFill>
                  <a:srgbClr val="FF0000"/>
                </a:solidFill>
                <a:latin typeface="+mj-ea"/>
                <a:ea typeface="+mj-ea"/>
                <a:cs typeface="华文行楷" panose="02010800040101010101" charset="-122"/>
              </a:rPr>
              <a:t>思考：太平天国的两个纲领分别体现了怎样的理想追求？结合时代背景及世界大势分析为何都不能实现？据此可知农民阶级有何局限性？</a:t>
            </a:r>
            <a:endParaRPr lang="zh-CN" altLang="en-US" sz="2000" b="1" dirty="0">
              <a:solidFill>
                <a:srgbClr val="FF0000"/>
              </a:solidFill>
              <a:latin typeface="+mj-ea"/>
              <a:ea typeface="+mj-ea"/>
              <a:cs typeface="华文行楷" panose="02010800040101010101" charset="-122"/>
            </a:endParaRPr>
          </a:p>
        </p:txBody>
      </p:sp>
      <p:sp>
        <p:nvSpPr>
          <p:cNvPr id="8" name="文本框 7"/>
          <p:cNvSpPr txBox="1"/>
          <p:nvPr/>
        </p:nvSpPr>
        <p:spPr>
          <a:xfrm>
            <a:off x="187960" y="1838325"/>
            <a:ext cx="4183380" cy="460375"/>
          </a:xfrm>
          <a:prstGeom prst="rect">
            <a:avLst/>
          </a:prstGeom>
          <a:solidFill>
            <a:srgbClr val="FFFF00"/>
          </a:solidFill>
        </p:spPr>
        <p:txBody>
          <a:bodyPr wrap="square" rtlCol="0">
            <a:spAutoFit/>
          </a:bodyPr>
          <a:p>
            <a:r>
              <a:rPr lang="zh-CN" altLang="en-US" sz="2400"/>
              <a:t>追求社会财富平均的理想</a:t>
            </a:r>
            <a:endParaRPr lang="zh-CN" altLang="en-US" sz="2400"/>
          </a:p>
        </p:txBody>
      </p:sp>
      <p:sp>
        <p:nvSpPr>
          <p:cNvPr id="9" name="文本框 8"/>
          <p:cNvSpPr txBox="1"/>
          <p:nvPr/>
        </p:nvSpPr>
        <p:spPr>
          <a:xfrm>
            <a:off x="5887085" y="1837690"/>
            <a:ext cx="5350510" cy="460375"/>
          </a:xfrm>
          <a:prstGeom prst="rect">
            <a:avLst/>
          </a:prstGeom>
          <a:solidFill>
            <a:srgbClr val="FFFF00"/>
          </a:solidFill>
        </p:spPr>
        <p:txBody>
          <a:bodyPr wrap="square" rtlCol="0">
            <a:spAutoFit/>
          </a:bodyPr>
          <a:p>
            <a:r>
              <a:rPr lang="zh-CN" altLang="en-US" sz="2400"/>
              <a:t>学习西方发展资本主义的理想</a:t>
            </a:r>
            <a:endParaRPr lang="zh-CN" altLang="en-US" sz="2400"/>
          </a:p>
        </p:txBody>
      </p:sp>
      <p:sp>
        <p:nvSpPr>
          <p:cNvPr id="10" name="文本框 9"/>
          <p:cNvSpPr txBox="1"/>
          <p:nvPr/>
        </p:nvSpPr>
        <p:spPr>
          <a:xfrm>
            <a:off x="0" y="5927725"/>
            <a:ext cx="6065520" cy="860425"/>
          </a:xfrm>
          <a:prstGeom prst="rect">
            <a:avLst/>
          </a:prstGeom>
          <a:noFill/>
        </p:spPr>
        <p:txBody>
          <a:bodyPr wrap="none" rtlCol="0" anchor="t">
            <a:spAutoFit/>
          </a:bodyPr>
          <a:p>
            <a:pPr algn="l">
              <a:spcBef>
                <a:spcPct val="50000"/>
              </a:spcBef>
            </a:pPr>
            <a:r>
              <a:rPr lang="zh-CN" altLang="en-US" sz="2000" b="1" dirty="0">
                <a:solidFill>
                  <a:srgbClr val="FF33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《天》：</a:t>
            </a:r>
            <a:r>
              <a:rPr lang="zh-CN" altLang="en-US" sz="2000" b="1"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绝对平均主义在实践中无法实现</a:t>
            </a:r>
            <a:r>
              <a:rPr lang="en-US" altLang="zh-CN" sz="2000" b="1"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a:t>
            </a:r>
            <a:r>
              <a:rPr lang="zh-CN" altLang="en-US" sz="2000" b="1"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空想性</a:t>
            </a:r>
            <a:endParaRPr lang="zh-CN" altLang="en-US" sz="2000" b="1"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sym typeface="+mn-ea"/>
            </a:endParaRPr>
          </a:p>
          <a:p>
            <a:pPr algn="l">
              <a:spcBef>
                <a:spcPct val="50000"/>
              </a:spcBef>
            </a:pPr>
            <a:r>
              <a:rPr lang="zh-CN" altLang="en-US" sz="2000" b="1"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小农经济严重阻碍了社会的进步</a:t>
            </a:r>
            <a:r>
              <a:rPr lang="en-US" altLang="zh-CN" sz="2000" b="1"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 </a:t>
            </a:r>
            <a:r>
              <a:rPr lang="zh-CN" altLang="en-US" sz="2000" b="1"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落后性。</a:t>
            </a:r>
            <a:endParaRPr lang="zh-CN" altLang="en-US" sz="2000" b="1"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sym typeface="+mn-ea"/>
            </a:endParaRPr>
          </a:p>
        </p:txBody>
      </p:sp>
      <p:sp>
        <p:nvSpPr>
          <p:cNvPr id="11" name="文本框 10"/>
          <p:cNvSpPr txBox="1"/>
          <p:nvPr/>
        </p:nvSpPr>
        <p:spPr>
          <a:xfrm>
            <a:off x="5872480" y="5927725"/>
            <a:ext cx="6319520" cy="1322070"/>
          </a:xfrm>
          <a:prstGeom prst="rect">
            <a:avLst/>
          </a:prstGeom>
          <a:noFill/>
        </p:spPr>
        <p:txBody>
          <a:bodyPr wrap="none" rtlCol="0" anchor="t">
            <a:spAutoFit/>
          </a:bodyPr>
          <a:p>
            <a:pPr algn="l">
              <a:spcBef>
                <a:spcPct val="50000"/>
              </a:spcBef>
            </a:pPr>
            <a:r>
              <a:rPr lang="zh-CN" altLang="en-US" sz="2000" b="1" dirty="0">
                <a:solidFill>
                  <a:srgbClr val="FF33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《资》：</a:t>
            </a:r>
            <a:r>
              <a:rPr lang="zh-CN" altLang="en-US" sz="2000" b="1" noProof="0" dirty="0" smtClean="0">
                <a:ln>
                  <a:noFill/>
                </a:ln>
                <a:solidFill>
                  <a:srgbClr val="CC0000"/>
                </a:solidFill>
                <a:effectLst/>
                <a:uLnTx/>
                <a:uFillTx/>
                <a:latin typeface="Microsoft YaHei" panose="020B0503020204020204" pitchFamily="34" charset="-122"/>
                <a:ea typeface="Microsoft YaHei" panose="020B0503020204020204" pitchFamily="34" charset="-122"/>
                <a:cs typeface="Microsoft YaHei" panose="020B0503020204020204" pitchFamily="34" charset="-122"/>
                <a:sym typeface="+mn-ea"/>
              </a:rPr>
              <a:t>未能反映农民最迫切的愿望和要求</a:t>
            </a:r>
            <a:r>
              <a:rPr lang="en-US" altLang="zh-CN" sz="2000" b="1"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a:t>
            </a:r>
            <a:r>
              <a:rPr lang="zh-CN" altLang="en-US" sz="2000" b="1"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空想性</a:t>
            </a:r>
            <a:endParaRPr lang="zh-CN" altLang="en-US" sz="2000" b="1"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sym typeface="+mn-ea"/>
            </a:endParaRPr>
          </a:p>
          <a:p>
            <a:pPr algn="l">
              <a:spcBef>
                <a:spcPct val="50000"/>
              </a:spcBef>
            </a:pPr>
            <a:r>
              <a:rPr lang="zh-CN" altLang="en-US" sz="2000" b="1"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 </a:t>
            </a:r>
            <a:r>
              <a:rPr lang="zh-CN" altLang="en-US" sz="2000" b="1" noProof="0" dirty="0" smtClean="0">
                <a:ln>
                  <a:noFill/>
                </a:ln>
                <a:effectLst/>
                <a:uLnTx/>
                <a:uFillTx/>
                <a:latin typeface="Microsoft YaHei" panose="020B0503020204020204" pitchFamily="34" charset="-122"/>
                <a:ea typeface="Microsoft YaHei" panose="020B0503020204020204" pitchFamily="34" charset="-122"/>
                <a:cs typeface="Microsoft YaHei" panose="020B0503020204020204" pitchFamily="34" charset="-122"/>
                <a:sym typeface="+mn-ea"/>
              </a:rPr>
              <a:t>缺乏相应的</a:t>
            </a:r>
            <a:r>
              <a:rPr lang="zh-CN" altLang="en-US" sz="2000" b="1" u="sng" noProof="0" dirty="0" smtClean="0">
                <a:ln>
                  <a:noFill/>
                </a:ln>
                <a:solidFill>
                  <a:srgbClr val="CC0000"/>
                </a:solidFill>
                <a:effectLst>
                  <a:outerShdw blurRad="38100" dist="38100" dir="2700000" algn="tl">
                    <a:srgbClr val="C0C0C0"/>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sym typeface="+mn-ea"/>
              </a:rPr>
              <a:t>社会基础和实施条件 </a:t>
            </a:r>
            <a:r>
              <a:rPr lang="en-US" altLang="zh-CN" sz="2000" b="1"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a:t>
            </a:r>
            <a:r>
              <a:rPr lang="zh-CN" altLang="en-US" sz="2000" b="1"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空想性</a:t>
            </a:r>
            <a:endParaRPr lang="zh-CN" altLang="en-US" sz="2000" b="1"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sym typeface="+mn-ea"/>
            </a:endParaRPr>
          </a:p>
          <a:p>
            <a:pPr algn="l">
              <a:spcBef>
                <a:spcPct val="50000"/>
              </a:spcBef>
            </a:pPr>
            <a:endParaRPr lang="zh-CN" altLang="en-US" sz="2000" b="1"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sym typeface="+mn-ea"/>
            </a:endParaRPr>
          </a:p>
        </p:txBody>
      </p:sp>
      <p:sp>
        <p:nvSpPr>
          <p:cNvPr id="12" name="文本框 11"/>
          <p:cNvSpPr txBox="1"/>
          <p:nvPr/>
        </p:nvSpPr>
        <p:spPr>
          <a:xfrm>
            <a:off x="187960" y="3134360"/>
            <a:ext cx="5172710" cy="953135"/>
          </a:xfrm>
          <a:prstGeom prst="rect">
            <a:avLst/>
          </a:prstGeom>
          <a:solidFill>
            <a:srgbClr val="FFFF00"/>
          </a:solidFill>
        </p:spPr>
        <p:txBody>
          <a:bodyPr wrap="square" rtlCol="0">
            <a:spAutoFit/>
          </a:bodyPr>
          <a:p>
            <a:pPr>
              <a:spcBef>
                <a:spcPct val="50000"/>
              </a:spcBef>
            </a:pPr>
            <a:r>
              <a:rPr lang="zh-CN" altLang="en-US" sz="2800" b="1" dirty="0">
                <a:solidFill>
                  <a:srgbClr val="FF3300"/>
                </a:solidFill>
                <a:latin typeface="Times New Roman" panose="02020603050405020304" pitchFamily="18" charset="0"/>
                <a:ea typeface="SimSun" panose="02010600030101010101" pitchFamily="2" charset="-122"/>
                <a:sym typeface="+mn-ea"/>
              </a:rPr>
              <a:t>革命性</a:t>
            </a:r>
            <a:r>
              <a:rPr lang="en-US" altLang="zh-CN" sz="2800" b="1" dirty="0">
                <a:solidFill>
                  <a:srgbClr val="FF3300"/>
                </a:solidFill>
                <a:latin typeface="Times New Roman" panose="02020603050405020304" pitchFamily="18" charset="0"/>
                <a:ea typeface="SimSun" panose="02010600030101010101" pitchFamily="2" charset="-122"/>
                <a:sym typeface="+mn-ea"/>
              </a:rPr>
              <a:t>——</a:t>
            </a:r>
            <a:r>
              <a:rPr lang="zh-CN" altLang="en-US" sz="2800" b="1" dirty="0">
                <a:solidFill>
                  <a:srgbClr val="000000"/>
                </a:solidFill>
                <a:latin typeface="Times New Roman" panose="02020603050405020304" pitchFamily="18" charset="0"/>
                <a:ea typeface="楷体_GB2312" pitchFamily="49" charset="-122"/>
                <a:sym typeface="+mn-ea"/>
              </a:rPr>
              <a:t>废除封建地主土地所有制的强烈愿望</a:t>
            </a:r>
            <a:endParaRPr lang="zh-CN" altLang="en-US" sz="2800"/>
          </a:p>
        </p:txBody>
      </p:sp>
      <p:sp>
        <p:nvSpPr>
          <p:cNvPr id="14" name="文本框 13"/>
          <p:cNvSpPr txBox="1"/>
          <p:nvPr/>
        </p:nvSpPr>
        <p:spPr>
          <a:xfrm>
            <a:off x="5720080" y="2840990"/>
            <a:ext cx="5970270" cy="1383665"/>
          </a:xfrm>
          <a:prstGeom prst="rect">
            <a:avLst/>
          </a:prstGeom>
          <a:solidFill>
            <a:srgbClr val="FFFF00"/>
          </a:solidFill>
        </p:spPr>
        <p:txBody>
          <a:bodyPr wrap="square" rtlCol="0">
            <a:spAutoFit/>
          </a:bodyPr>
          <a:p>
            <a:pPr>
              <a:spcBef>
                <a:spcPct val="50000"/>
              </a:spcBef>
            </a:pPr>
            <a:r>
              <a:rPr lang="zh-CN" altLang="en-US" sz="2800" b="1" dirty="0">
                <a:latin typeface="Times New Roman" panose="02020603050405020304" pitchFamily="18" charset="0"/>
                <a:ea typeface="楷体_GB2312" pitchFamily="49" charset="-122"/>
                <a:sym typeface="+mn-ea"/>
              </a:rPr>
              <a:t>先进性</a:t>
            </a:r>
            <a:r>
              <a:rPr lang="en-US" altLang="zh-CN" sz="2800" b="1" dirty="0">
                <a:latin typeface="Times New Roman" panose="02020603050405020304" pitchFamily="18" charset="0"/>
                <a:ea typeface="楷体_GB2312" pitchFamily="49" charset="-122"/>
                <a:sym typeface="+mn-ea"/>
              </a:rPr>
              <a:t>——</a:t>
            </a:r>
            <a:r>
              <a:rPr lang="zh-CN" altLang="en-US" sz="2800" b="1" dirty="0">
                <a:latin typeface="Times New Roman" panose="02020603050405020304" pitchFamily="18" charset="0"/>
                <a:ea typeface="楷体_GB2312" pitchFamily="49" charset="-122"/>
                <a:sym typeface="+mn-ea"/>
              </a:rPr>
              <a:t>最早</a:t>
            </a:r>
            <a:r>
              <a:rPr lang="zh-CN" altLang="en-US" sz="2800" b="1" dirty="0">
                <a:solidFill>
                  <a:srgbClr val="CC0000"/>
                </a:solidFill>
                <a:latin typeface="Times New Roman" panose="02020603050405020304" pitchFamily="18" charset="0"/>
                <a:ea typeface="楷体_GB2312" pitchFamily="49" charset="-122"/>
                <a:sym typeface="+mn-ea"/>
              </a:rPr>
              <a:t>在中国发展资本主义</a:t>
            </a:r>
            <a:r>
              <a:rPr lang="zh-CN" altLang="en-US" sz="2800" b="1" dirty="0">
                <a:latin typeface="Times New Roman" panose="02020603050405020304" pitchFamily="18" charset="0"/>
                <a:ea typeface="楷体_GB2312" pitchFamily="49" charset="-122"/>
                <a:sym typeface="+mn-ea"/>
              </a:rPr>
              <a:t>的方案，反映了中国人向西方寻找真理和探索救国救民道路的迫切愿望。</a:t>
            </a:r>
            <a:endParaRPr lang="zh-CN" altLang="en-US" sz="2800"/>
          </a:p>
        </p:txBody>
      </p:sp>
      <p:sp>
        <p:nvSpPr>
          <p:cNvPr id="3" name="文本框 2"/>
          <p:cNvSpPr txBox="1"/>
          <p:nvPr/>
        </p:nvSpPr>
        <p:spPr>
          <a:xfrm>
            <a:off x="0" y="913765"/>
            <a:ext cx="6593205" cy="521970"/>
          </a:xfrm>
          <a:prstGeom prst="rect">
            <a:avLst/>
          </a:prstGeom>
          <a:noFill/>
        </p:spPr>
        <p:txBody>
          <a:bodyPr wrap="square" rtlCol="0">
            <a:spAutoFit/>
          </a:bodyPr>
          <a:p>
            <a:r>
              <a:rPr lang="en-US" altLang="zh-CN" sz="2800"/>
              <a:t>1</a:t>
            </a:r>
            <a:r>
              <a:rPr lang="zh-CN" altLang="en-US" sz="2800"/>
              <a:t>、太平天国运动（</a:t>
            </a:r>
            <a:r>
              <a:rPr lang="en-US" altLang="zh-CN" sz="2800"/>
              <a:t>1851——1864</a:t>
            </a:r>
            <a:r>
              <a:rPr lang="zh-CN" altLang="en-US" sz="2800"/>
              <a:t>）</a:t>
            </a:r>
            <a:endParaRPr lang="zh-CN" altLang="en-US" sz="2800"/>
          </a:p>
        </p:txBody>
      </p:sp>
      <p:sp>
        <p:nvSpPr>
          <p:cNvPr id="13" name="文本框 12"/>
          <p:cNvSpPr txBox="1"/>
          <p:nvPr/>
        </p:nvSpPr>
        <p:spPr>
          <a:xfrm>
            <a:off x="3381375" y="1193165"/>
            <a:ext cx="4311650" cy="645160"/>
          </a:xfrm>
          <a:prstGeom prst="rect">
            <a:avLst/>
          </a:prstGeom>
          <a:noFill/>
        </p:spPr>
        <p:txBody>
          <a:bodyPr wrap="none" rtlCol="0" anchor="t">
            <a:spAutoFit/>
          </a:bodyPr>
          <a:p>
            <a:pPr indent="457200" algn="l">
              <a:lnSpc>
                <a:spcPct val="150000"/>
              </a:lnSpc>
            </a:pPr>
            <a:r>
              <a:rPr lang="en-US" altLang="zh-CN" sz="2400">
                <a:sym typeface="+mn-ea"/>
              </a:rPr>
              <a:t>  </a:t>
            </a:r>
            <a:r>
              <a:rPr lang="zh-CN" altLang="en-US" sz="2400" b="1">
                <a:solidFill>
                  <a:srgbClr val="FF0000"/>
                </a:solidFill>
                <a:highlight>
                  <a:srgbClr val="FFFF00"/>
                </a:highlight>
                <a:sym typeface="+mn-ea"/>
              </a:rPr>
              <a:t>太平天国运动的革命纲领</a:t>
            </a:r>
            <a:endParaRPr lang="zh-CN" altLang="en-US" sz="2400" b="1">
              <a:solidFill>
                <a:srgbClr val="FF0000"/>
              </a:solidFill>
              <a:highlight>
                <a:srgbClr val="FFFF00"/>
              </a:highlight>
              <a:sym typeface="+mn-ea"/>
            </a:endParaRPr>
          </a:p>
        </p:txBody>
      </p:sp>
      <p:sp>
        <p:nvSpPr>
          <p:cNvPr id="6" name="文本框 5"/>
          <p:cNvSpPr txBox="1"/>
          <p:nvPr/>
        </p:nvSpPr>
        <p:spPr>
          <a:xfrm>
            <a:off x="501650" y="0"/>
            <a:ext cx="1118870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救亡图存篇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15" name="文本框 14"/>
          <p:cNvSpPr txBox="1"/>
          <p:nvPr/>
        </p:nvSpPr>
        <p:spPr>
          <a:xfrm>
            <a:off x="137" y="460184"/>
            <a:ext cx="10598020" cy="521970"/>
          </a:xfrm>
          <a:prstGeom prst="rect">
            <a:avLst/>
          </a:prstGeom>
          <a:noFill/>
        </p:spPr>
        <p:txBody>
          <a:bodyPr wrap="square" rtlCol="0">
            <a:spAutoFit/>
            <a:scene3d>
              <a:camera prst="orthographicFront"/>
              <a:lightRig rig="threePt" dir="t"/>
            </a:scene3d>
          </a:bodyPr>
          <a:p>
            <a:r>
              <a:rPr lang="zh-CN" altLang="en-US" sz="2800" dirty="0">
                <a:solidFill>
                  <a:schemeClr val="tx1"/>
                </a:solidFill>
                <a:latin typeface="SimHei" panose="02010609060101010101" charset="-122"/>
                <a:ea typeface="SimHei" panose="02010609060101010101" charset="-122"/>
              </a:rPr>
              <a:t>一.农民阶级的探索与抗争</a:t>
            </a:r>
            <a:endParaRPr lang="zh-CN" altLang="en-US" sz="2800" dirty="0">
              <a:solidFill>
                <a:schemeClr val="tx1"/>
              </a:solidFill>
              <a:latin typeface="SimHei" panose="02010609060101010101" charset="-122"/>
              <a:ea typeface="SimHei"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P spid="11" grpId="0"/>
      <p:bldP spid="12" grpId="0" bldLvl="0" animBg="1"/>
      <p:bldP spid="14"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01650" y="13970"/>
            <a:ext cx="11188700" cy="1537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救亡图存篇</a:t>
            </a:r>
            <a:endParaRPr lang="zh-CN" altLang="en-US" sz="2800" dirty="0">
              <a:solidFill>
                <a:srgbClr val="FF0000"/>
              </a:solidFill>
              <a:latin typeface="SimHei" panose="02010609060101010101" charset="-122"/>
              <a:ea typeface="SimHei" panose="02010609060101010101" charset="-122"/>
            </a:endParaRPr>
          </a:p>
          <a:p>
            <a:pPr marR="0" indent="0" algn="ctr" defTabSz="914400" fontAlgn="auto">
              <a:lnSpc>
                <a:spcPct val="100000"/>
              </a:lnSpc>
              <a:spcBef>
                <a:spcPts val="600"/>
              </a:spcBef>
              <a:spcAft>
                <a:spcPts val="0"/>
              </a:spcAft>
              <a:buClrTx/>
              <a:buSzTx/>
              <a:buFontTx/>
              <a:buNone/>
              <a:defRPr/>
            </a:pPr>
            <a:endParaRPr lang="zh-CN" altLang="en-US" sz="2800" dirty="0">
              <a:solidFill>
                <a:srgbClr val="FF0000"/>
              </a:solidFill>
              <a:latin typeface="SimHei" panose="02010609060101010101" charset="-122"/>
              <a:ea typeface="SimHei" panose="02010609060101010101" charset="-122"/>
            </a:endParaRPr>
          </a:p>
          <a:p>
            <a:pPr marR="0" indent="0" algn="ctr" defTabSz="914400" fontAlgn="auto">
              <a:lnSpc>
                <a:spcPct val="100000"/>
              </a:lnSpc>
              <a:spcBef>
                <a:spcPts val="600"/>
              </a:spcBef>
              <a:spcAft>
                <a:spcPts val="0"/>
              </a:spcAft>
              <a:buClrTx/>
              <a:buSzTx/>
              <a:buFontTx/>
              <a:buNone/>
              <a:defRPr/>
            </a:pP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3" name="文本框 2"/>
          <p:cNvSpPr txBox="1"/>
          <p:nvPr/>
        </p:nvSpPr>
        <p:spPr>
          <a:xfrm>
            <a:off x="137" y="507809"/>
            <a:ext cx="10598020" cy="521970"/>
          </a:xfrm>
          <a:prstGeom prst="rect">
            <a:avLst/>
          </a:prstGeom>
          <a:noFill/>
        </p:spPr>
        <p:txBody>
          <a:bodyPr wrap="square" rtlCol="0">
            <a:spAutoFit/>
            <a:scene3d>
              <a:camera prst="orthographicFront"/>
              <a:lightRig rig="threePt" dir="t"/>
            </a:scene3d>
          </a:bodyPr>
          <a:p>
            <a:r>
              <a:rPr lang="zh-CN" altLang="en-US" sz="2800" dirty="0">
                <a:solidFill>
                  <a:schemeClr val="tx1"/>
                </a:solidFill>
                <a:latin typeface="SimHei" panose="02010609060101010101" charset="-122"/>
                <a:ea typeface="SimHei" panose="02010609060101010101" charset="-122"/>
              </a:rPr>
              <a:t>一.农民阶级的探索与抗争</a:t>
            </a:r>
            <a:endParaRPr lang="zh-CN" altLang="en-US" sz="2800" dirty="0">
              <a:solidFill>
                <a:schemeClr val="tx1"/>
              </a:solidFill>
              <a:latin typeface="SimHei" panose="02010609060101010101" charset="-122"/>
              <a:ea typeface="SimHei" panose="02010609060101010101" charset="-122"/>
            </a:endParaRPr>
          </a:p>
        </p:txBody>
      </p:sp>
      <p:sp>
        <p:nvSpPr>
          <p:cNvPr id="13" name="文本框 12"/>
          <p:cNvSpPr txBox="1"/>
          <p:nvPr/>
        </p:nvSpPr>
        <p:spPr>
          <a:xfrm>
            <a:off x="4344670" y="1431290"/>
            <a:ext cx="4450715" cy="645160"/>
          </a:xfrm>
          <a:prstGeom prst="rect">
            <a:avLst/>
          </a:prstGeom>
          <a:noFill/>
        </p:spPr>
        <p:txBody>
          <a:bodyPr wrap="square" rtlCol="0" anchor="t">
            <a:spAutoFit/>
          </a:bodyPr>
          <a:p>
            <a:pPr indent="457200">
              <a:lnSpc>
                <a:spcPct val="150000"/>
              </a:lnSpc>
            </a:pPr>
            <a:r>
              <a:rPr lang="zh-CN" altLang="en-US" sz="2400" b="1">
                <a:solidFill>
                  <a:srgbClr val="FF0000"/>
                </a:solidFill>
                <a:highlight>
                  <a:srgbClr val="FFFF00"/>
                </a:highlight>
                <a:sym typeface="+mn-ea"/>
              </a:rPr>
              <a:t>太平天国运动的影响</a:t>
            </a:r>
            <a:endParaRPr lang="zh-CN" altLang="en-US" sz="2400" b="1">
              <a:solidFill>
                <a:srgbClr val="FF0000"/>
              </a:solidFill>
              <a:highlight>
                <a:srgbClr val="FFFF00"/>
              </a:highlight>
              <a:sym typeface="+mn-ea"/>
            </a:endParaRPr>
          </a:p>
        </p:txBody>
      </p:sp>
      <p:sp>
        <p:nvSpPr>
          <p:cNvPr id="6" name="文本框 5"/>
          <p:cNvSpPr txBox="1"/>
          <p:nvPr/>
        </p:nvSpPr>
        <p:spPr>
          <a:xfrm>
            <a:off x="0" y="1029970"/>
            <a:ext cx="6593205" cy="521970"/>
          </a:xfrm>
          <a:prstGeom prst="rect">
            <a:avLst/>
          </a:prstGeom>
          <a:noFill/>
        </p:spPr>
        <p:txBody>
          <a:bodyPr wrap="square" rtlCol="0">
            <a:spAutoFit/>
          </a:bodyPr>
          <a:p>
            <a:r>
              <a:rPr lang="en-US" altLang="zh-CN" sz="2800"/>
              <a:t>1</a:t>
            </a:r>
            <a:r>
              <a:rPr lang="zh-CN" altLang="en-US" sz="2800"/>
              <a:t>、太平天国运动（</a:t>
            </a:r>
            <a:r>
              <a:rPr lang="en-US" altLang="zh-CN" sz="2800"/>
              <a:t>1851——1864</a:t>
            </a:r>
            <a:r>
              <a:rPr lang="zh-CN" altLang="en-US" sz="2800"/>
              <a:t>）</a:t>
            </a:r>
            <a:endParaRPr lang="zh-CN" altLang="en-US" sz="2800"/>
          </a:p>
        </p:txBody>
      </p:sp>
      <p:sp>
        <p:nvSpPr>
          <p:cNvPr id="7" name="文本框 6"/>
          <p:cNvSpPr txBox="1"/>
          <p:nvPr/>
        </p:nvSpPr>
        <p:spPr>
          <a:xfrm>
            <a:off x="203200" y="2076450"/>
            <a:ext cx="11785600" cy="4115435"/>
          </a:xfrm>
          <a:prstGeom prst="rect">
            <a:avLst/>
          </a:prstGeom>
          <a:noFill/>
        </p:spPr>
        <p:txBody>
          <a:bodyPr wrap="square" rtlCol="0">
            <a:spAutoFit/>
          </a:bodyPr>
          <a:p>
            <a:pPr fontAlgn="auto">
              <a:buFont typeface="+mj-lt"/>
            </a:pPr>
            <a:r>
              <a:rPr lang="zh-CN" altLang="en-US" sz="2400" b="1" noProof="1" dirty="0" smtClean="0">
                <a:solidFill>
                  <a:srgbClr val="0000FF"/>
                </a:solidFill>
                <a:latin typeface="+mn-lt"/>
                <a:ea typeface="+mn-ea"/>
                <a:cs typeface="+mn-cs"/>
              </a:rPr>
              <a:t>性质：太平天国运动是中国近代史上一次伟大的</a:t>
            </a:r>
            <a:r>
              <a:rPr lang="zh-CN" altLang="en-US" sz="2400" b="1" noProof="1" dirty="0" smtClean="0">
                <a:solidFill>
                  <a:srgbClr val="FF0000"/>
                </a:solidFill>
                <a:latin typeface="+mn-lt"/>
                <a:ea typeface="+mn-ea"/>
                <a:cs typeface="+mn-cs"/>
              </a:rPr>
              <a:t>反封建反侵略</a:t>
            </a:r>
            <a:r>
              <a:rPr lang="zh-CN" altLang="en-US" sz="2400" b="1" noProof="1" dirty="0" smtClean="0">
                <a:solidFill>
                  <a:srgbClr val="0000FF"/>
                </a:solidFill>
                <a:latin typeface="+mn-lt"/>
                <a:ea typeface="+mn-ea"/>
                <a:cs typeface="+mn-cs"/>
              </a:rPr>
              <a:t>的农民革命运动。</a:t>
            </a:r>
            <a:endParaRPr lang="zh-CN" altLang="en-US" sz="2400" b="1" noProof="1" dirty="0" smtClean="0">
              <a:solidFill>
                <a:srgbClr val="0000FF"/>
              </a:solidFill>
              <a:latin typeface="+mn-lt"/>
              <a:ea typeface="+mn-ea"/>
              <a:cs typeface="+mn-cs"/>
            </a:endParaRPr>
          </a:p>
          <a:p>
            <a:pPr>
              <a:lnSpc>
                <a:spcPct val="130000"/>
              </a:lnSpc>
              <a:spcBef>
                <a:spcPts val="0"/>
              </a:spcBef>
              <a:spcAft>
                <a:spcPts val="0"/>
              </a:spcAft>
            </a:pPr>
            <a:r>
              <a:rPr lang="zh-CN" altLang="en-US" sz="2400" b="1" noProof="1" dirty="0" smtClean="0">
                <a:solidFill>
                  <a:srgbClr val="0000FF"/>
                </a:solidFill>
                <a:latin typeface="+mn-lt"/>
                <a:ea typeface="+mn-ea"/>
                <a:cs typeface="+mn-cs"/>
              </a:rPr>
              <a:t>影响：</a:t>
            </a:r>
            <a:r>
              <a:rPr lang="en-US" altLang="zh-CN" sz="2400" b="1" noProof="1" dirty="0" smtClean="0">
                <a:solidFill>
                  <a:srgbClr val="0000FF"/>
                </a:solidFill>
                <a:latin typeface="+mn-lt"/>
                <a:ea typeface="+mn-ea"/>
                <a:cs typeface="+mn-cs"/>
              </a:rPr>
              <a:t>1</a:t>
            </a:r>
            <a:r>
              <a:rPr lang="zh-CN" altLang="en-US" sz="2400" b="1" noProof="1" dirty="0" smtClean="0">
                <a:solidFill>
                  <a:srgbClr val="0000FF"/>
                </a:solidFill>
                <a:latin typeface="+mn-lt"/>
                <a:ea typeface="+mn-ea"/>
                <a:cs typeface="+mn-cs"/>
              </a:rPr>
              <a:t>）政治上：①</a:t>
            </a:r>
            <a:r>
              <a:rPr lang="zh-CN" altLang="en-US" sz="2400" b="1" noProof="1" dirty="0">
                <a:solidFill>
                  <a:srgbClr val="000000"/>
                </a:solidFill>
                <a:latin typeface="+mn-lt"/>
                <a:ea typeface="+mn-ea"/>
                <a:cs typeface="+mn-cs"/>
              </a:rPr>
              <a:t>打击</a:t>
            </a:r>
            <a:r>
              <a:rPr lang="zh-CN" altLang="en-US" sz="2400" b="1" noProof="1" dirty="0" smtClean="0">
                <a:solidFill>
                  <a:srgbClr val="000000"/>
                </a:solidFill>
                <a:latin typeface="+mn-lt"/>
                <a:ea typeface="+mn-ea"/>
                <a:cs typeface="+mn-cs"/>
              </a:rPr>
              <a:t>了清王朝的封建统治，有力打击了外国侵略势力，一定程度上减轻中国近代化的阻力。</a:t>
            </a:r>
            <a:r>
              <a:rPr lang="zh-CN" altLang="en-US" sz="2400" b="1" dirty="0" smtClean="0">
                <a:solidFill>
                  <a:srgbClr val="0000FF"/>
                </a:solidFill>
              </a:rPr>
              <a:t>②</a:t>
            </a:r>
            <a:r>
              <a:rPr lang="zh-CN" altLang="en-US" sz="2400" b="1"/>
              <a:t>引起晚清政治和权力结构的变化：湘淮系官僚集团形成,地方督抚权力的扩大，中央集权被削弱；汉族官僚得到重用，满汉力量对比发生变化。</a:t>
            </a:r>
            <a:endParaRPr lang="en-US" altLang="zh-CN" sz="2400" b="1"/>
          </a:p>
          <a:p>
            <a:pPr fontAlgn="auto">
              <a:buFont typeface="+mj-ea"/>
            </a:pPr>
            <a:r>
              <a:rPr lang="en-US" altLang="zh-CN" sz="2400" b="1" noProof="1" dirty="0" smtClean="0">
                <a:solidFill>
                  <a:srgbClr val="0000FF"/>
                </a:solidFill>
                <a:latin typeface="+mn-lt"/>
                <a:ea typeface="+mn-ea"/>
                <a:cs typeface="+mn-cs"/>
              </a:rPr>
              <a:t>2</a:t>
            </a:r>
            <a:r>
              <a:rPr lang="zh-CN" altLang="en-US" sz="2400" b="1" noProof="1" dirty="0" smtClean="0">
                <a:solidFill>
                  <a:srgbClr val="0000FF"/>
                </a:solidFill>
                <a:latin typeface="+mn-lt"/>
                <a:ea typeface="+mn-ea"/>
                <a:cs typeface="+mn-cs"/>
              </a:rPr>
              <a:t>）经济上：</a:t>
            </a:r>
            <a:r>
              <a:rPr lang="zh-CN" altLang="en-US" sz="2400" b="1" noProof="1" dirty="0" smtClean="0">
                <a:solidFill>
                  <a:srgbClr val="0000FF"/>
                </a:solidFill>
                <a:latin typeface="KaiTi" panose="02010609060101010101" charset="-122"/>
                <a:ea typeface="KaiTi" panose="02010609060101010101" charset="-122"/>
                <a:cs typeface="+mn-cs"/>
              </a:rPr>
              <a:t>①</a:t>
            </a:r>
            <a:r>
              <a:rPr lang="zh-CN" altLang="en-US" sz="2400" b="1" noProof="1" dirty="0" smtClean="0">
                <a:solidFill>
                  <a:schemeClr val="tx1"/>
                </a:solidFill>
                <a:latin typeface="+mn-lt"/>
                <a:ea typeface="+mn-ea"/>
                <a:cs typeface="+mn-cs"/>
              </a:rPr>
              <a:t>影响清政府的财政体系；</a:t>
            </a:r>
            <a:r>
              <a:rPr lang="zh-CN" altLang="en-US" sz="2400" b="1" noProof="1" dirty="0" smtClean="0">
                <a:solidFill>
                  <a:srgbClr val="0000FF"/>
                </a:solidFill>
                <a:latin typeface="KaiTi" panose="02010609060101010101" charset="-122"/>
                <a:ea typeface="KaiTi" panose="02010609060101010101" charset="-122"/>
                <a:cs typeface="+mn-cs"/>
              </a:rPr>
              <a:t>②</a:t>
            </a:r>
            <a:r>
              <a:rPr lang="zh-CN" altLang="en-US" sz="2400" b="1" noProof="1" dirty="0" smtClean="0">
                <a:solidFill>
                  <a:srgbClr val="000000"/>
                </a:solidFill>
                <a:latin typeface="+mn-lt"/>
                <a:ea typeface="+mn-ea"/>
                <a:cs typeface="+mn-cs"/>
              </a:rPr>
              <a:t>导致了先进省份的社会生产力遭到破坏；</a:t>
            </a:r>
            <a:r>
              <a:rPr lang="zh-CN" altLang="en-US" sz="2400" b="1" noProof="1" dirty="0" smtClean="0">
                <a:solidFill>
                  <a:srgbClr val="0000FF"/>
                </a:solidFill>
                <a:latin typeface="KaiTi" panose="02010609060101010101" charset="-122"/>
                <a:ea typeface="KaiTi" panose="02010609060101010101" charset="-122"/>
                <a:cs typeface="+mn-cs"/>
              </a:rPr>
              <a:t>③</a:t>
            </a:r>
            <a:r>
              <a:rPr lang="zh-CN" altLang="en-US" sz="2400" b="1" noProof="1" dirty="0" smtClean="0">
                <a:solidFill>
                  <a:srgbClr val="000000"/>
                </a:solidFill>
                <a:latin typeface="+mn-lt"/>
                <a:ea typeface="+mn-ea"/>
                <a:cs typeface="+mn-cs"/>
              </a:rPr>
              <a:t>催生洋务运动的发生，迈出中国近代化的第一步。</a:t>
            </a:r>
            <a:endParaRPr lang="zh-CN" altLang="en-US" sz="2400" b="1" noProof="1" dirty="0" smtClean="0">
              <a:solidFill>
                <a:srgbClr val="000000"/>
              </a:solidFill>
              <a:latin typeface="+mn-lt"/>
              <a:ea typeface="+mn-ea"/>
              <a:cs typeface="+mn-cs"/>
            </a:endParaRPr>
          </a:p>
          <a:p>
            <a:pPr fontAlgn="auto">
              <a:buFont typeface="+mj-ea"/>
            </a:pPr>
            <a:r>
              <a:rPr lang="en-US" altLang="zh-CN" sz="2400" b="1" noProof="1" dirty="0" smtClean="0">
                <a:solidFill>
                  <a:srgbClr val="0000FF"/>
                </a:solidFill>
                <a:latin typeface="+mn-lt"/>
                <a:ea typeface="+mn-ea"/>
                <a:cs typeface="+mn-cs"/>
              </a:rPr>
              <a:t>3</a:t>
            </a:r>
            <a:r>
              <a:rPr lang="zh-CN" altLang="en-US" sz="2400" b="1" noProof="1" dirty="0" smtClean="0">
                <a:solidFill>
                  <a:srgbClr val="0000FF"/>
                </a:solidFill>
                <a:latin typeface="+mn-lt"/>
                <a:ea typeface="+mn-ea"/>
                <a:cs typeface="+mn-cs"/>
              </a:rPr>
              <a:t>）思想上：</a:t>
            </a:r>
            <a:r>
              <a:rPr lang="zh-CN" altLang="en-US" sz="2400" b="1" noProof="1" dirty="0" smtClean="0">
                <a:solidFill>
                  <a:srgbClr val="000000"/>
                </a:solidFill>
                <a:latin typeface="+mn-lt"/>
                <a:ea typeface="+mn-ea"/>
                <a:cs typeface="+mn-cs"/>
              </a:rPr>
              <a:t>提出了中国第一个具有资本主义性质的改革方案，成为当时先进的中国人向西方寻求真理的智慧结晶。</a:t>
            </a:r>
            <a:endParaRPr lang="zh-CN" altLang="en-US" sz="2400" b="1" noProof="1" dirty="0" smtClean="0">
              <a:solidFill>
                <a:srgbClr val="000000"/>
              </a:solidFill>
              <a:latin typeface="+mn-lt"/>
              <a:ea typeface="+mn-ea"/>
              <a:cs typeface="+mn-cs"/>
            </a:endParaRPr>
          </a:p>
          <a:p>
            <a:pPr fontAlgn="auto">
              <a:buFont typeface="+mj-ea"/>
            </a:pPr>
            <a:r>
              <a:rPr lang="en-US" altLang="zh-CN" sz="2400" b="1" noProof="1" dirty="0" smtClean="0">
                <a:solidFill>
                  <a:srgbClr val="0000FF"/>
                </a:solidFill>
                <a:latin typeface="+mn-lt"/>
                <a:ea typeface="+mn-ea"/>
                <a:cs typeface="+mn-cs"/>
              </a:rPr>
              <a:t>4</a:t>
            </a:r>
            <a:r>
              <a:rPr lang="zh-CN" altLang="en-US" sz="2400" b="1" noProof="1" dirty="0" smtClean="0">
                <a:solidFill>
                  <a:srgbClr val="0000FF"/>
                </a:solidFill>
                <a:latin typeface="+mn-lt"/>
                <a:ea typeface="+mn-ea"/>
                <a:cs typeface="+mn-cs"/>
              </a:rPr>
              <a:t>）世界意义</a:t>
            </a:r>
            <a:r>
              <a:rPr lang="zh-CN" altLang="en-US" sz="2400" b="1" dirty="0" smtClean="0">
                <a:solidFill>
                  <a:srgbClr val="0000FF"/>
                </a:solidFill>
                <a:sym typeface="+mn-ea"/>
              </a:rPr>
              <a:t>：</a:t>
            </a:r>
            <a:r>
              <a:rPr lang="zh-CN" altLang="en-US" sz="2400" b="1" noProof="1" dirty="0" smtClean="0">
                <a:solidFill>
                  <a:srgbClr val="000000"/>
                </a:solidFill>
                <a:latin typeface="+mn-lt"/>
                <a:ea typeface="+mn-ea"/>
                <a:cs typeface="+mn-cs"/>
              </a:rPr>
              <a:t>太平天国运动推动和影响了亚洲各国反殖民主义的斗争，成为亚洲革命风暴的重要组成部分。</a:t>
            </a:r>
            <a:endParaRPr lang="zh-CN" altLang="en-US" sz="2400" b="1" noProof="1" dirty="0" smtClean="0">
              <a:solidFill>
                <a:srgbClr val="000000"/>
              </a:solidFill>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01650" y="13970"/>
            <a:ext cx="11188700" cy="1537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救亡图存篇</a:t>
            </a:r>
            <a:endParaRPr lang="zh-CN" altLang="en-US" sz="2800" dirty="0">
              <a:solidFill>
                <a:srgbClr val="FF0000"/>
              </a:solidFill>
              <a:latin typeface="SimHei" panose="02010609060101010101" charset="-122"/>
              <a:ea typeface="SimHei" panose="02010609060101010101" charset="-122"/>
            </a:endParaRPr>
          </a:p>
          <a:p>
            <a:pPr marR="0" indent="0" algn="ctr" defTabSz="914400" fontAlgn="auto">
              <a:lnSpc>
                <a:spcPct val="100000"/>
              </a:lnSpc>
              <a:spcBef>
                <a:spcPts val="600"/>
              </a:spcBef>
              <a:spcAft>
                <a:spcPts val="0"/>
              </a:spcAft>
              <a:buClrTx/>
              <a:buSzTx/>
              <a:buFontTx/>
              <a:buNone/>
              <a:defRPr/>
            </a:pPr>
            <a:endParaRPr lang="zh-CN" altLang="en-US" sz="2800" dirty="0">
              <a:solidFill>
                <a:srgbClr val="FF0000"/>
              </a:solidFill>
              <a:latin typeface="SimHei" panose="02010609060101010101" charset="-122"/>
              <a:ea typeface="SimHei" panose="02010609060101010101" charset="-122"/>
            </a:endParaRPr>
          </a:p>
          <a:p>
            <a:pPr marR="0" indent="0" algn="ctr" defTabSz="914400" fontAlgn="auto">
              <a:lnSpc>
                <a:spcPct val="100000"/>
              </a:lnSpc>
              <a:spcBef>
                <a:spcPts val="600"/>
              </a:spcBef>
              <a:spcAft>
                <a:spcPts val="0"/>
              </a:spcAft>
              <a:buClrTx/>
              <a:buSzTx/>
              <a:buFontTx/>
              <a:buNone/>
              <a:defRPr/>
            </a:pP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5" name="文本框 4"/>
          <p:cNvSpPr txBox="1"/>
          <p:nvPr/>
        </p:nvSpPr>
        <p:spPr>
          <a:xfrm>
            <a:off x="137" y="507809"/>
            <a:ext cx="10598020" cy="521970"/>
          </a:xfrm>
          <a:prstGeom prst="rect">
            <a:avLst/>
          </a:prstGeom>
          <a:noFill/>
        </p:spPr>
        <p:txBody>
          <a:bodyPr wrap="square" rtlCol="0">
            <a:spAutoFit/>
            <a:scene3d>
              <a:camera prst="orthographicFront"/>
              <a:lightRig rig="threePt" dir="t"/>
            </a:scene3d>
          </a:bodyPr>
          <a:p>
            <a:r>
              <a:rPr lang="zh-CN" altLang="en-US" sz="2800" dirty="0">
                <a:solidFill>
                  <a:schemeClr val="tx1"/>
                </a:solidFill>
                <a:latin typeface="SimHei" panose="02010609060101010101" charset="-122"/>
                <a:ea typeface="SimHei" panose="02010609060101010101" charset="-122"/>
              </a:rPr>
              <a:t>一.农民阶级的探索与抗争</a:t>
            </a:r>
            <a:endParaRPr lang="zh-CN" altLang="en-US" sz="2800" dirty="0">
              <a:solidFill>
                <a:schemeClr val="tx1"/>
              </a:solidFill>
              <a:latin typeface="SimHei" panose="02010609060101010101" charset="-122"/>
              <a:ea typeface="SimHei" panose="02010609060101010101" charset="-122"/>
            </a:endParaRPr>
          </a:p>
        </p:txBody>
      </p:sp>
      <p:sp>
        <p:nvSpPr>
          <p:cNvPr id="6" name="文本框 5"/>
          <p:cNvSpPr txBox="1"/>
          <p:nvPr/>
        </p:nvSpPr>
        <p:spPr>
          <a:xfrm>
            <a:off x="0" y="1029970"/>
            <a:ext cx="6593205" cy="521970"/>
          </a:xfrm>
          <a:prstGeom prst="rect">
            <a:avLst/>
          </a:prstGeom>
          <a:noFill/>
        </p:spPr>
        <p:txBody>
          <a:bodyPr wrap="square" rtlCol="0">
            <a:spAutoFit/>
          </a:bodyPr>
          <a:p>
            <a:r>
              <a:rPr lang="en-US" altLang="zh-CN" sz="2800"/>
              <a:t>1</a:t>
            </a:r>
            <a:r>
              <a:rPr lang="zh-CN" altLang="en-US" sz="2800"/>
              <a:t>、太平天国运动（</a:t>
            </a:r>
            <a:r>
              <a:rPr lang="en-US" altLang="zh-CN" sz="2800"/>
              <a:t>1851——1864</a:t>
            </a:r>
            <a:r>
              <a:rPr lang="zh-CN" altLang="en-US" sz="2800"/>
              <a:t>）</a:t>
            </a:r>
            <a:endParaRPr lang="zh-CN" altLang="en-US" sz="2800"/>
          </a:p>
        </p:txBody>
      </p:sp>
      <p:sp>
        <p:nvSpPr>
          <p:cNvPr id="7" name="文本框 6"/>
          <p:cNvSpPr txBox="1"/>
          <p:nvPr/>
        </p:nvSpPr>
        <p:spPr>
          <a:xfrm>
            <a:off x="3307080" y="1551940"/>
            <a:ext cx="4467860" cy="460375"/>
          </a:xfrm>
          <a:prstGeom prst="rect">
            <a:avLst/>
          </a:prstGeom>
          <a:solidFill>
            <a:schemeClr val="bg1"/>
          </a:solidFill>
        </p:spPr>
        <p:txBody>
          <a:bodyPr wrap="none" rtlCol="0" anchor="t">
            <a:spAutoFit/>
          </a:bodyPr>
          <a:p>
            <a:r>
              <a:rPr lang="zh-CN" altLang="en-US" sz="2400" b="1" dirty="0">
                <a:latin typeface="KaiTi" panose="02010609060101010101" charset="-122"/>
                <a:ea typeface="KaiTi" panose="02010609060101010101" charset="-122"/>
                <a:sym typeface="+mn-ea"/>
              </a:rPr>
              <a:t>用联系的观点看太平天国的影响</a:t>
            </a:r>
            <a:endParaRPr lang="zh-CN" altLang="en-US" sz="2400" b="1" dirty="0">
              <a:latin typeface="KaiTi" panose="02010609060101010101" charset="-122"/>
              <a:ea typeface="KaiTi" panose="02010609060101010101" charset="-122"/>
              <a:sym typeface="+mn-ea"/>
            </a:endParaRPr>
          </a:p>
        </p:txBody>
      </p:sp>
      <p:sp>
        <p:nvSpPr>
          <p:cNvPr id="8" name="矩形 7"/>
          <p:cNvSpPr/>
          <p:nvPr/>
        </p:nvSpPr>
        <p:spPr>
          <a:xfrm>
            <a:off x="243840" y="2012315"/>
            <a:ext cx="11332210" cy="1198880"/>
          </a:xfrm>
          <a:prstGeom prst="rect">
            <a:avLst/>
          </a:prstGeom>
          <a:solidFill>
            <a:srgbClr val="FFFF00"/>
          </a:solid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eaLnBrk="1" hangingPunct="1">
              <a:spcBef>
                <a:spcPct val="0"/>
              </a:spcBef>
              <a:buNone/>
            </a:pPr>
            <a:r>
              <a:rPr lang="zh-CN" altLang="en-US" sz="2400" b="1" dirty="0">
                <a:latin typeface="KaiTi" panose="02010609060101010101" charset="-122"/>
                <a:ea typeface="KaiTi" panose="02010609060101010101" charset="-122"/>
              </a:rPr>
              <a:t>（</a:t>
            </a:r>
            <a:r>
              <a:rPr lang="en-US" altLang="zh-CN" sz="2400" b="1" dirty="0">
                <a:latin typeface="KaiTi" panose="02010609060101010101" charset="-122"/>
                <a:ea typeface="KaiTi" panose="02010609060101010101" charset="-122"/>
              </a:rPr>
              <a:t>1</a:t>
            </a:r>
            <a:r>
              <a:rPr lang="zh-CN" altLang="en-US" sz="2400" b="1" dirty="0">
                <a:latin typeface="KaiTi" panose="02010609060101010101" charset="-122"/>
                <a:ea typeface="KaiTi" panose="02010609060101010101" charset="-122"/>
              </a:rPr>
              <a:t>）太平天国运动与清王朝：扫荡了清王朝的统治秩序，同时在镇压太平天国运动中地方督抚权力膨胀，削弱了清政府的中央集权；以曾国藩、李鸿章为代表的汉族地主地位得以提升；湘军、淮军的崛起，也为中国近代军阀的诞生树立了榜样。</a:t>
            </a:r>
            <a:endParaRPr lang="zh-CN" altLang="en-US" sz="2400" b="1" dirty="0">
              <a:latin typeface="KaiTi" panose="02010609060101010101" charset="-122"/>
              <a:ea typeface="KaiTi" panose="02010609060101010101" charset="-122"/>
            </a:endParaRPr>
          </a:p>
        </p:txBody>
      </p:sp>
      <p:sp>
        <p:nvSpPr>
          <p:cNvPr id="13" name="矩形 12"/>
          <p:cNvSpPr/>
          <p:nvPr/>
        </p:nvSpPr>
        <p:spPr>
          <a:xfrm>
            <a:off x="243840" y="3401060"/>
            <a:ext cx="11452860" cy="829945"/>
          </a:xfrm>
          <a:prstGeom prst="rect">
            <a:avLst/>
          </a:prstGeom>
          <a:solidFill>
            <a:srgbClr val="FF0000"/>
          </a:solid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eaLnBrk="1" hangingPunct="1">
              <a:spcBef>
                <a:spcPct val="0"/>
              </a:spcBef>
              <a:buNone/>
            </a:pPr>
            <a:r>
              <a:rPr lang="zh-CN" altLang="en-US" sz="2400" b="1" dirty="0">
                <a:latin typeface="KaiTi" panose="02010609060101010101" charset="-122"/>
                <a:ea typeface="KaiTi" panose="02010609060101010101" charset="-122"/>
              </a:rPr>
              <a:t>（</a:t>
            </a:r>
            <a:r>
              <a:rPr lang="en-US" altLang="zh-CN" sz="2400" b="1" dirty="0">
                <a:latin typeface="KaiTi" panose="02010609060101010101" charset="-122"/>
                <a:ea typeface="KaiTi" panose="02010609060101010101" charset="-122"/>
              </a:rPr>
              <a:t>2</a:t>
            </a:r>
            <a:r>
              <a:rPr lang="zh-CN" altLang="en-US" sz="2400" b="1" dirty="0">
                <a:latin typeface="KaiTi" panose="02010609060101010101" charset="-122"/>
                <a:ea typeface="KaiTi" panose="02010609060101010101" charset="-122"/>
              </a:rPr>
              <a:t>）太平天国运动与洋务运动：太平天国运动间接促使了中国洋务运动的开展，间接促使中国迈开了近代化的第一步。</a:t>
            </a:r>
            <a:endParaRPr lang="zh-CN" altLang="en-US" sz="2400" b="1" dirty="0">
              <a:latin typeface="KaiTi" panose="02010609060101010101" charset="-122"/>
              <a:ea typeface="KaiTi" panose="02010609060101010101" charset="-122"/>
            </a:endParaRPr>
          </a:p>
        </p:txBody>
      </p:sp>
      <p:sp>
        <p:nvSpPr>
          <p:cNvPr id="14" name="矩形 13"/>
          <p:cNvSpPr/>
          <p:nvPr/>
        </p:nvSpPr>
        <p:spPr>
          <a:xfrm>
            <a:off x="243840" y="4420870"/>
            <a:ext cx="11452860" cy="1198880"/>
          </a:xfrm>
          <a:prstGeom prst="rect">
            <a:avLst/>
          </a:prstGeom>
          <a:solidFill>
            <a:srgbClr val="FFFF00"/>
          </a:solid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eaLnBrk="1" hangingPunct="1">
              <a:spcBef>
                <a:spcPct val="0"/>
              </a:spcBef>
              <a:buNone/>
            </a:pPr>
            <a:r>
              <a:rPr lang="zh-CN" altLang="en-US" sz="2400" b="1" dirty="0">
                <a:latin typeface="KaiTi" panose="02010609060101010101" charset="-122"/>
                <a:ea typeface="KaiTi" panose="02010609060101010101" charset="-122"/>
              </a:rPr>
              <a:t>（</a:t>
            </a:r>
            <a:r>
              <a:rPr lang="en-US" altLang="zh-CN" sz="2400" b="1" dirty="0">
                <a:latin typeface="KaiTi" panose="02010609060101010101" charset="-122"/>
                <a:ea typeface="KaiTi" panose="02010609060101010101" charset="-122"/>
              </a:rPr>
              <a:t>3</a:t>
            </a:r>
            <a:r>
              <a:rPr lang="zh-CN" altLang="en-US" sz="2400" b="1" dirty="0">
                <a:latin typeface="KaiTi" panose="02010609060101010101" charset="-122"/>
                <a:ea typeface="KaiTi" panose="02010609060101010101" charset="-122"/>
              </a:rPr>
              <a:t>）太平天国运动与戊戌变法、辛亥革命：金田起义被康有为借来说服皇帝变法的重要依据；孙中山接受了太平天国反清的正面影响和因争权夺利而导致分裂的反面教训。总之对中国的许多政治势力产生了间接影响。</a:t>
            </a:r>
            <a:endParaRPr lang="zh-CN" altLang="en-US" sz="2400" b="1" dirty="0">
              <a:latin typeface="KaiTi" panose="02010609060101010101" charset="-122"/>
              <a:ea typeface="KaiTi"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3" grpId="0" bldLvl="0" animBg="1"/>
      <p:bldP spid="1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01650" y="13970"/>
            <a:ext cx="11188700" cy="1537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救亡图存篇</a:t>
            </a:r>
            <a:endParaRPr lang="zh-CN" altLang="en-US" sz="2800" dirty="0">
              <a:solidFill>
                <a:srgbClr val="FF0000"/>
              </a:solidFill>
              <a:latin typeface="SimHei" panose="02010609060101010101" charset="-122"/>
              <a:ea typeface="SimHei" panose="02010609060101010101" charset="-122"/>
            </a:endParaRPr>
          </a:p>
          <a:p>
            <a:pPr marR="0" indent="0" algn="ctr" defTabSz="914400" fontAlgn="auto">
              <a:lnSpc>
                <a:spcPct val="100000"/>
              </a:lnSpc>
              <a:spcBef>
                <a:spcPts val="600"/>
              </a:spcBef>
              <a:spcAft>
                <a:spcPts val="0"/>
              </a:spcAft>
              <a:buClrTx/>
              <a:buSzTx/>
              <a:buFontTx/>
              <a:buNone/>
              <a:defRPr/>
            </a:pPr>
            <a:endParaRPr lang="zh-CN" altLang="en-US" sz="2800" dirty="0">
              <a:solidFill>
                <a:srgbClr val="FF0000"/>
              </a:solidFill>
              <a:latin typeface="SimHei" panose="02010609060101010101" charset="-122"/>
              <a:ea typeface="SimHei" panose="02010609060101010101" charset="-122"/>
            </a:endParaRPr>
          </a:p>
          <a:p>
            <a:pPr marR="0" indent="0" algn="ctr" defTabSz="914400" fontAlgn="auto">
              <a:lnSpc>
                <a:spcPct val="100000"/>
              </a:lnSpc>
              <a:spcBef>
                <a:spcPts val="600"/>
              </a:spcBef>
              <a:spcAft>
                <a:spcPts val="0"/>
              </a:spcAft>
              <a:buClrTx/>
              <a:buSzTx/>
              <a:buFontTx/>
              <a:buNone/>
              <a:defRPr/>
            </a:pP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3" name="文本框 2"/>
          <p:cNvSpPr txBox="1"/>
          <p:nvPr/>
        </p:nvSpPr>
        <p:spPr>
          <a:xfrm>
            <a:off x="137" y="507809"/>
            <a:ext cx="10598020" cy="521970"/>
          </a:xfrm>
          <a:prstGeom prst="rect">
            <a:avLst/>
          </a:prstGeom>
          <a:noFill/>
        </p:spPr>
        <p:txBody>
          <a:bodyPr wrap="square" rtlCol="0">
            <a:spAutoFit/>
            <a:scene3d>
              <a:camera prst="orthographicFront"/>
              <a:lightRig rig="threePt" dir="t"/>
            </a:scene3d>
          </a:bodyPr>
          <a:p>
            <a:r>
              <a:rPr lang="zh-CN" altLang="en-US" sz="2800" dirty="0">
                <a:solidFill>
                  <a:schemeClr val="tx1"/>
                </a:solidFill>
                <a:latin typeface="SimHei" panose="02010609060101010101" charset="-122"/>
                <a:ea typeface="SimHei" panose="02010609060101010101" charset="-122"/>
              </a:rPr>
              <a:t>一.农民阶级的探索与抗争</a:t>
            </a:r>
            <a:endParaRPr lang="zh-CN" altLang="en-US" sz="2800" dirty="0">
              <a:solidFill>
                <a:schemeClr val="tx1"/>
              </a:solidFill>
              <a:latin typeface="SimHei" panose="02010609060101010101" charset="-122"/>
              <a:ea typeface="SimHei" panose="02010609060101010101" charset="-122"/>
            </a:endParaRPr>
          </a:p>
        </p:txBody>
      </p:sp>
      <p:sp>
        <p:nvSpPr>
          <p:cNvPr id="13" name="文本框 12"/>
          <p:cNvSpPr txBox="1"/>
          <p:nvPr/>
        </p:nvSpPr>
        <p:spPr>
          <a:xfrm>
            <a:off x="3679825" y="1551940"/>
            <a:ext cx="5989320" cy="645160"/>
          </a:xfrm>
          <a:prstGeom prst="rect">
            <a:avLst/>
          </a:prstGeom>
          <a:noFill/>
        </p:spPr>
        <p:txBody>
          <a:bodyPr wrap="square" rtlCol="0" anchor="t">
            <a:spAutoFit/>
          </a:bodyPr>
          <a:p>
            <a:pPr indent="457200">
              <a:lnSpc>
                <a:spcPct val="150000"/>
              </a:lnSpc>
            </a:pPr>
            <a:r>
              <a:rPr lang="zh-CN" altLang="en-US" sz="2400" b="1">
                <a:solidFill>
                  <a:srgbClr val="FF0000"/>
                </a:solidFill>
                <a:highlight>
                  <a:srgbClr val="FFFF00"/>
                </a:highlight>
                <a:sym typeface="+mn-ea"/>
              </a:rPr>
              <a:t>太平天国运动的失败原因</a:t>
            </a:r>
            <a:endParaRPr lang="zh-CN" altLang="en-US" sz="2400" b="1">
              <a:solidFill>
                <a:srgbClr val="FF0000"/>
              </a:solidFill>
              <a:highlight>
                <a:srgbClr val="FFFF00"/>
              </a:highlight>
              <a:sym typeface="+mn-ea"/>
            </a:endParaRPr>
          </a:p>
        </p:txBody>
      </p:sp>
      <p:sp>
        <p:nvSpPr>
          <p:cNvPr id="6" name="文本框 5"/>
          <p:cNvSpPr txBox="1"/>
          <p:nvPr/>
        </p:nvSpPr>
        <p:spPr>
          <a:xfrm>
            <a:off x="0" y="1029970"/>
            <a:ext cx="6593205" cy="521970"/>
          </a:xfrm>
          <a:prstGeom prst="rect">
            <a:avLst/>
          </a:prstGeom>
          <a:noFill/>
        </p:spPr>
        <p:txBody>
          <a:bodyPr wrap="square" rtlCol="0">
            <a:spAutoFit/>
          </a:bodyPr>
          <a:p>
            <a:r>
              <a:rPr lang="en-US" altLang="zh-CN" sz="2800"/>
              <a:t>1</a:t>
            </a:r>
            <a:r>
              <a:rPr lang="zh-CN" altLang="en-US" sz="2800"/>
              <a:t>、太平天国运动（</a:t>
            </a:r>
            <a:r>
              <a:rPr lang="en-US" altLang="zh-CN" sz="2800"/>
              <a:t>1851——1864</a:t>
            </a:r>
            <a:r>
              <a:rPr lang="zh-CN" altLang="en-US" sz="2800"/>
              <a:t>）</a:t>
            </a:r>
            <a:endParaRPr lang="zh-CN" altLang="en-US" sz="2800"/>
          </a:p>
        </p:txBody>
      </p:sp>
      <p:sp>
        <p:nvSpPr>
          <p:cNvPr id="7" name="文本框 6"/>
          <p:cNvSpPr txBox="1"/>
          <p:nvPr/>
        </p:nvSpPr>
        <p:spPr>
          <a:xfrm>
            <a:off x="203200" y="2190115"/>
            <a:ext cx="11785600" cy="3784600"/>
          </a:xfrm>
          <a:prstGeom prst="rect">
            <a:avLst/>
          </a:prstGeom>
          <a:noFill/>
        </p:spPr>
        <p:txBody>
          <a:bodyPr wrap="square" rtlCol="0">
            <a:spAutoFit/>
          </a:bodyPr>
          <a:p>
            <a:pPr indent="267970"/>
            <a:r>
              <a:rPr lang="en-US" sz="2400" b="1">
                <a:latin typeface="Microsoft YaHei" panose="020B0503020204020204" pitchFamily="34" charset="-122"/>
                <a:ea typeface="Microsoft YaHei" panose="020B0503020204020204" pitchFamily="34" charset="-122"/>
                <a:cs typeface="Microsoft YaHei" panose="020B0503020204020204" pitchFamily="34" charset="-122"/>
                <a:sym typeface="+mn-ea"/>
              </a:rPr>
              <a:t>(1)</a:t>
            </a:r>
            <a:r>
              <a:rPr lang="zh-CN" sz="2400" b="1">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主观原因</a:t>
            </a:r>
            <a:r>
              <a:rPr lang="en-US" altLang="zh-CN" sz="2400" b="1">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  </a:t>
            </a:r>
            <a:r>
              <a:rPr lang="zh-CN" sz="2400" b="1">
                <a:latin typeface="Microsoft YaHei" panose="020B0503020204020204" pitchFamily="34" charset="-122"/>
                <a:ea typeface="Microsoft YaHei" panose="020B0503020204020204" pitchFamily="34" charset="-122"/>
                <a:cs typeface="Microsoft YaHei" panose="020B0503020204020204" pitchFamily="34" charset="-122"/>
                <a:sym typeface="+mn-ea"/>
              </a:rPr>
              <a:t>①</a:t>
            </a:r>
            <a:r>
              <a:rPr lang="zh-CN" sz="2400" b="1">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农民阶级的局限性</a:t>
            </a:r>
            <a:r>
              <a:rPr lang="zh-CN" sz="2400" b="1">
                <a:latin typeface="Microsoft YaHei" panose="020B0503020204020204" pitchFamily="34" charset="-122"/>
                <a:ea typeface="Microsoft YaHei" panose="020B0503020204020204" pitchFamily="34" charset="-122"/>
                <a:cs typeface="Microsoft YaHei" panose="020B0503020204020204" pitchFamily="34" charset="-122"/>
                <a:sym typeface="+mn-ea"/>
              </a:rPr>
              <a:t>，提不出切合实际的革命纲领。广大将士参加革命的目的并不明确，大多迫于贫困，希望改变经济地位。②</a:t>
            </a:r>
            <a:r>
              <a:rPr lang="zh-CN" sz="2400" b="1">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领导阶层学识与才略有限</a:t>
            </a:r>
            <a:r>
              <a:rPr lang="zh-CN" sz="2400" b="1">
                <a:latin typeface="Microsoft YaHei" panose="020B0503020204020204" pitchFamily="34" charset="-122"/>
                <a:ea typeface="Microsoft YaHei" panose="020B0503020204020204" pitchFamily="34" charset="-122"/>
                <a:cs typeface="Microsoft YaHei" panose="020B0503020204020204" pitchFamily="34" charset="-122"/>
                <a:sym typeface="+mn-ea"/>
              </a:rPr>
              <a:t>。定都天京后，领导者糜烂腐化，又为争权夺利互相残杀，难以形成坚强的领导核心。③</a:t>
            </a:r>
            <a:r>
              <a:rPr lang="zh-CN" sz="2400" b="1">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战略上的失误</a:t>
            </a:r>
            <a:r>
              <a:rPr lang="zh-CN" sz="2400" b="1">
                <a:latin typeface="Microsoft YaHei" panose="020B0503020204020204" pitchFamily="34" charset="-122"/>
                <a:ea typeface="Microsoft YaHei" panose="020B0503020204020204" pitchFamily="34" charset="-122"/>
                <a:cs typeface="Microsoft YaHei" panose="020B0503020204020204" pitchFamily="34" charset="-122"/>
                <a:sym typeface="+mn-ea"/>
              </a:rPr>
              <a:t>，偏师北伐而孤军深入。④</a:t>
            </a:r>
            <a:r>
              <a:rPr lang="zh-CN" sz="2400" b="1">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文化上对传统文化完全推倒</a:t>
            </a:r>
            <a:r>
              <a:rPr lang="zh-CN" sz="2400" b="1">
                <a:latin typeface="Microsoft YaHei" panose="020B0503020204020204" pitchFamily="34" charset="-122"/>
                <a:ea typeface="Microsoft YaHei" panose="020B0503020204020204" pitchFamily="34" charset="-122"/>
                <a:cs typeface="Microsoft YaHei" panose="020B0503020204020204" pitchFamily="34" charset="-122"/>
                <a:sym typeface="+mn-ea"/>
              </a:rPr>
              <a:t>，得不到知识分子的支持；违背人性的措施，例如在天京强制男女分开居住，不得民心。⑤</a:t>
            </a:r>
            <a:r>
              <a:rPr lang="zh-CN" sz="2400" b="1">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外交失策</a:t>
            </a:r>
            <a:r>
              <a:rPr lang="zh-CN" sz="2400" b="1">
                <a:latin typeface="Microsoft YaHei" panose="020B0503020204020204" pitchFamily="34" charset="-122"/>
                <a:ea typeface="Microsoft YaHei" panose="020B0503020204020204" pitchFamily="34" charset="-122"/>
                <a:cs typeface="Microsoft YaHei" panose="020B0503020204020204" pitchFamily="34" charset="-122"/>
                <a:sym typeface="+mn-ea"/>
              </a:rPr>
              <a:t>：未积极争取外援，清政府因与西方列强签订许多不平等条约而获得支持。</a:t>
            </a:r>
            <a:endParaRPr lang="zh-CN" sz="2400" b="1">
              <a:latin typeface="Microsoft YaHei" panose="020B0503020204020204" pitchFamily="34" charset="-122"/>
              <a:ea typeface="Microsoft YaHei" panose="020B0503020204020204" pitchFamily="34" charset="-122"/>
              <a:cs typeface="Microsoft YaHei" panose="020B0503020204020204" pitchFamily="34" charset="-122"/>
              <a:sym typeface="+mn-ea"/>
            </a:endParaRPr>
          </a:p>
          <a:p>
            <a:pPr indent="267970"/>
            <a:r>
              <a:rPr lang="en-US" altLang="zh-CN" sz="2400" b="1">
                <a:latin typeface="Microsoft YaHei" panose="020B0503020204020204" pitchFamily="34" charset="-122"/>
                <a:ea typeface="Microsoft YaHei" panose="020B0503020204020204" pitchFamily="34" charset="-122"/>
                <a:cs typeface="Microsoft YaHei" panose="020B0503020204020204" pitchFamily="34" charset="-122"/>
                <a:sym typeface="+mn-ea"/>
              </a:rPr>
              <a:t>  </a:t>
            </a:r>
            <a:r>
              <a:rPr lang="zh-CN" sz="2400" b="1">
                <a:latin typeface="Microsoft YaHei" panose="020B0503020204020204" pitchFamily="34" charset="-122"/>
                <a:ea typeface="Microsoft YaHei" panose="020B0503020204020204" pitchFamily="34" charset="-122"/>
                <a:cs typeface="Microsoft YaHei" panose="020B0503020204020204" pitchFamily="34" charset="-122"/>
                <a:sym typeface="+mn-ea"/>
              </a:rPr>
              <a:t>(2)</a:t>
            </a:r>
            <a:r>
              <a:rPr lang="zh-CN" sz="2400" b="1">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sym typeface="+mn-ea"/>
              </a:rPr>
              <a:t>客观原因：中外反动势力联合绞杀。</a:t>
            </a:r>
            <a:r>
              <a:rPr lang="zh-CN" sz="2400" b="1">
                <a:latin typeface="Microsoft YaHei" panose="020B0503020204020204" pitchFamily="34" charset="-122"/>
                <a:ea typeface="Microsoft YaHei" panose="020B0503020204020204" pitchFamily="34" charset="-122"/>
                <a:cs typeface="Microsoft YaHei" panose="020B0503020204020204" pitchFamily="34" charset="-122"/>
                <a:sym typeface="+mn-ea"/>
              </a:rPr>
              <a:t>在曾国藩的湘军、李鸿章的淮军和洋人组织的常胜军(洋枪队)围攻下，溃败而亡。</a:t>
            </a:r>
            <a:endParaRPr lang="zh-CN" altLang="en-US" sz="2400" b="1" noProof="1" dirty="0" smtClean="0">
              <a:solidFill>
                <a:srgbClr val="000000"/>
              </a:solidFill>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01650" y="13970"/>
            <a:ext cx="11188700" cy="1537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救亡图存篇</a:t>
            </a:r>
            <a:endParaRPr lang="zh-CN" altLang="en-US" sz="2800" dirty="0">
              <a:solidFill>
                <a:srgbClr val="FF0000"/>
              </a:solidFill>
              <a:latin typeface="SimHei" panose="02010609060101010101" charset="-122"/>
              <a:ea typeface="SimHei" panose="02010609060101010101" charset="-122"/>
            </a:endParaRPr>
          </a:p>
          <a:p>
            <a:pPr marR="0" indent="0" algn="ctr" defTabSz="914400" fontAlgn="auto">
              <a:lnSpc>
                <a:spcPct val="100000"/>
              </a:lnSpc>
              <a:spcBef>
                <a:spcPts val="600"/>
              </a:spcBef>
              <a:spcAft>
                <a:spcPts val="0"/>
              </a:spcAft>
              <a:buClrTx/>
              <a:buSzTx/>
              <a:buFontTx/>
              <a:buNone/>
              <a:defRPr/>
            </a:pPr>
            <a:endParaRPr lang="zh-CN" altLang="en-US" sz="2800" dirty="0">
              <a:solidFill>
                <a:srgbClr val="FF0000"/>
              </a:solidFill>
              <a:latin typeface="SimHei" panose="02010609060101010101" charset="-122"/>
              <a:ea typeface="SimHei" panose="02010609060101010101" charset="-122"/>
            </a:endParaRPr>
          </a:p>
          <a:p>
            <a:pPr marR="0" indent="0" algn="ctr" defTabSz="914400" fontAlgn="auto">
              <a:lnSpc>
                <a:spcPct val="100000"/>
              </a:lnSpc>
              <a:spcBef>
                <a:spcPts val="600"/>
              </a:spcBef>
              <a:spcAft>
                <a:spcPts val="0"/>
              </a:spcAft>
              <a:buClrTx/>
              <a:buSzTx/>
              <a:buFontTx/>
              <a:buNone/>
              <a:defRPr/>
            </a:pP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5" name="文本框 4"/>
          <p:cNvSpPr txBox="1"/>
          <p:nvPr/>
        </p:nvSpPr>
        <p:spPr>
          <a:xfrm>
            <a:off x="137" y="507809"/>
            <a:ext cx="10598020" cy="521970"/>
          </a:xfrm>
          <a:prstGeom prst="rect">
            <a:avLst/>
          </a:prstGeom>
          <a:noFill/>
        </p:spPr>
        <p:txBody>
          <a:bodyPr wrap="square" rtlCol="0">
            <a:spAutoFit/>
            <a:scene3d>
              <a:camera prst="orthographicFront"/>
              <a:lightRig rig="threePt" dir="t"/>
            </a:scene3d>
          </a:bodyPr>
          <a:p>
            <a:r>
              <a:rPr lang="zh-CN" altLang="en-US" sz="2800" dirty="0">
                <a:solidFill>
                  <a:schemeClr val="tx1"/>
                </a:solidFill>
                <a:latin typeface="SimHei" panose="02010609060101010101" charset="-122"/>
                <a:ea typeface="SimHei" panose="02010609060101010101" charset="-122"/>
              </a:rPr>
              <a:t>一.农民阶级的探索与抗争</a:t>
            </a:r>
            <a:endParaRPr lang="zh-CN" altLang="en-US" sz="2800" dirty="0">
              <a:solidFill>
                <a:schemeClr val="tx1"/>
              </a:solidFill>
              <a:latin typeface="SimHei" panose="02010609060101010101" charset="-122"/>
              <a:ea typeface="SimHei" panose="02010609060101010101" charset="-122"/>
            </a:endParaRPr>
          </a:p>
        </p:txBody>
      </p:sp>
      <p:sp>
        <p:nvSpPr>
          <p:cNvPr id="6" name="文本框 5"/>
          <p:cNvSpPr txBox="1"/>
          <p:nvPr/>
        </p:nvSpPr>
        <p:spPr>
          <a:xfrm>
            <a:off x="0" y="1029970"/>
            <a:ext cx="6593205" cy="521970"/>
          </a:xfrm>
          <a:prstGeom prst="rect">
            <a:avLst/>
          </a:prstGeom>
          <a:noFill/>
        </p:spPr>
        <p:txBody>
          <a:bodyPr wrap="square" rtlCol="0">
            <a:spAutoFit/>
          </a:bodyPr>
          <a:p>
            <a:r>
              <a:rPr lang="en-US" altLang="zh-CN" sz="2800"/>
              <a:t>2</a:t>
            </a:r>
            <a:r>
              <a:rPr lang="zh-CN" altLang="en-US" sz="2800"/>
              <a:t>、</a:t>
            </a:r>
            <a:r>
              <a:rPr lang="zh-CN" altLang="en-US" sz="2800">
                <a:sym typeface="+mn-ea"/>
              </a:rPr>
              <a:t>义和团运动（</a:t>
            </a:r>
            <a:r>
              <a:rPr lang="en-US" altLang="zh-CN" sz="2800">
                <a:sym typeface="+mn-ea"/>
              </a:rPr>
              <a:t>1898——1901</a:t>
            </a:r>
            <a:r>
              <a:rPr lang="zh-CN" altLang="en-US" sz="2800">
                <a:sym typeface="+mn-ea"/>
              </a:rPr>
              <a:t>）</a:t>
            </a:r>
            <a:endParaRPr lang="zh-CN" altLang="en-US" sz="2800"/>
          </a:p>
        </p:txBody>
      </p:sp>
      <p:sp>
        <p:nvSpPr>
          <p:cNvPr id="7" name="文本框 6"/>
          <p:cNvSpPr txBox="1"/>
          <p:nvPr/>
        </p:nvSpPr>
        <p:spPr>
          <a:xfrm>
            <a:off x="4068445" y="1551940"/>
            <a:ext cx="3027680" cy="521970"/>
          </a:xfrm>
          <a:prstGeom prst="rect">
            <a:avLst/>
          </a:prstGeom>
          <a:noFill/>
        </p:spPr>
        <p:txBody>
          <a:bodyPr wrap="none" rtlCol="0" anchor="t">
            <a:spAutoFit/>
          </a:bodyPr>
          <a:p>
            <a:r>
              <a:rPr lang="zh-CN" altLang="en-US" sz="2800">
                <a:solidFill>
                  <a:srgbClr val="FF0000"/>
                </a:solidFill>
                <a:highlight>
                  <a:srgbClr val="FFFF00"/>
                </a:highlight>
                <a:sym typeface="+mn-ea"/>
              </a:rPr>
              <a:t>义和团运动的口号</a:t>
            </a:r>
            <a:endParaRPr lang="zh-CN" altLang="en-US" sz="2800">
              <a:solidFill>
                <a:srgbClr val="FF0000"/>
              </a:solidFill>
              <a:highlight>
                <a:srgbClr val="FFFF00"/>
              </a:highlight>
              <a:sym typeface="+mn-ea"/>
            </a:endParaRPr>
          </a:p>
        </p:txBody>
      </p:sp>
      <p:sp>
        <p:nvSpPr>
          <p:cNvPr id="10" name="矩形 1"/>
          <p:cNvSpPr/>
          <p:nvPr/>
        </p:nvSpPr>
        <p:spPr>
          <a:xfrm>
            <a:off x="0" y="2073910"/>
            <a:ext cx="11932920" cy="1938020"/>
          </a:xfrm>
          <a:prstGeom prst="rect">
            <a:avLst/>
          </a:prstGeom>
          <a:noFill/>
          <a:ln w="9525">
            <a:noFill/>
          </a:ln>
        </p:spPr>
        <p:txBody>
          <a:bodyPr wrap="square" anchor="t" anchorCtr="0">
            <a:spAutoFit/>
          </a:bodyPr>
          <a:p>
            <a:pPr marL="360680" indent="-457835" algn="ctr"/>
            <a:r>
              <a:rPr lang="en-US" altLang="zh-CN" sz="2400" b="1" dirty="0">
                <a:solidFill>
                  <a:srgbClr val="0000FF"/>
                </a:solidFill>
                <a:latin typeface="SimSun" panose="02010600030101010101" pitchFamily="2" charset="-122"/>
              </a:rPr>
              <a:t>“</a:t>
            </a:r>
            <a:r>
              <a:rPr lang="zh-CN" altLang="zh-CN" sz="2400" b="1" dirty="0">
                <a:solidFill>
                  <a:srgbClr val="0000FF"/>
                </a:solidFill>
                <a:latin typeface="Times New Roman" panose="02020603050405020304"/>
                <a:ea typeface="SimHei" panose="02010609060101010101" charset="-122"/>
              </a:rPr>
              <a:t>扶清灭洋</a:t>
            </a:r>
            <a:r>
              <a:rPr lang="en-US" altLang="zh-CN" sz="2400" b="1" dirty="0">
                <a:solidFill>
                  <a:srgbClr val="0000FF"/>
                </a:solidFill>
                <a:latin typeface="SimSun" panose="02010600030101010101" pitchFamily="2" charset="-122"/>
              </a:rPr>
              <a:t>”</a:t>
            </a:r>
            <a:r>
              <a:rPr lang="zh-CN" altLang="zh-CN" sz="2400" b="1" dirty="0">
                <a:solidFill>
                  <a:srgbClr val="0000FF"/>
                </a:solidFill>
                <a:latin typeface="Times New Roman" panose="02020603050405020304"/>
                <a:ea typeface="SimHei" panose="02010609060101010101" charset="-122"/>
              </a:rPr>
              <a:t>口号的评价</a:t>
            </a:r>
            <a:endParaRPr lang="zh-CN" altLang="zh-CN" sz="2400" dirty="0">
              <a:latin typeface="SimSun" panose="02010600030101010101" pitchFamily="2" charset="-122"/>
              <a:ea typeface="SimSun" panose="02010600030101010101" pitchFamily="2" charset="-122"/>
            </a:endParaRPr>
          </a:p>
          <a:p>
            <a:pPr marL="360680" indent="-457835" algn="just"/>
            <a:r>
              <a:rPr lang="en-US" altLang="zh-CN" sz="2400" b="1" dirty="0">
                <a:latin typeface="Times New Roman" panose="02020603050405020304"/>
                <a:ea typeface="楷体_GB2312"/>
              </a:rPr>
              <a:t>	</a:t>
            </a:r>
            <a:r>
              <a:rPr lang="en-US" altLang="zh-CN" sz="2400" b="1" dirty="0">
                <a:solidFill>
                  <a:srgbClr val="0000FF"/>
                </a:solidFill>
                <a:latin typeface="Times New Roman" panose="02020603050405020304"/>
                <a:ea typeface="楷体_GB2312"/>
              </a:rPr>
              <a:t>(1)</a:t>
            </a:r>
            <a:r>
              <a:rPr lang="zh-CN" altLang="zh-CN" sz="2400" b="1" dirty="0">
                <a:solidFill>
                  <a:srgbClr val="0000FF"/>
                </a:solidFill>
                <a:latin typeface="Times New Roman" panose="02020603050405020304"/>
                <a:ea typeface="楷体_GB2312"/>
              </a:rPr>
              <a:t>扶清</a:t>
            </a:r>
            <a:r>
              <a:rPr lang="en-US" altLang="zh-CN" sz="2400" b="1" dirty="0">
                <a:latin typeface="Times New Roman" panose="02020603050405020304"/>
                <a:ea typeface="楷体_GB2312"/>
              </a:rPr>
              <a:t>：</a:t>
            </a:r>
            <a:r>
              <a:rPr lang="zh-CN" altLang="zh-CN" sz="2400" b="1" dirty="0">
                <a:latin typeface="Times New Roman" panose="02020603050405020304"/>
                <a:ea typeface="楷体_GB2312"/>
              </a:rPr>
              <a:t>有利于争取官兵，却容易放松对清政府的警惕。</a:t>
            </a:r>
            <a:endParaRPr lang="zh-CN" altLang="zh-CN" sz="2400" dirty="0">
              <a:latin typeface="SimSun" panose="02010600030101010101" pitchFamily="2" charset="-122"/>
              <a:ea typeface="SimSun" panose="02010600030101010101" pitchFamily="2" charset="-122"/>
            </a:endParaRPr>
          </a:p>
          <a:p>
            <a:pPr marL="360680" indent="-457835" algn="just"/>
            <a:r>
              <a:rPr lang="en-US" altLang="zh-CN" sz="2400" b="1" dirty="0">
                <a:solidFill>
                  <a:srgbClr val="0000FF"/>
                </a:solidFill>
                <a:latin typeface="Times New Roman" panose="02020603050405020304"/>
                <a:ea typeface="楷体_GB2312"/>
              </a:rPr>
              <a:t>	(2)灭洋：</a:t>
            </a:r>
            <a:r>
              <a:rPr lang="zh-CN" altLang="zh-CN" sz="2400" b="1" dirty="0">
                <a:latin typeface="Times New Roman" panose="02020603050405020304"/>
                <a:ea typeface="楷体_GB2312"/>
              </a:rPr>
              <a:t>能动员广大民众参加反帝斗争，但却带有盲目性、笼统的排外性质。</a:t>
            </a:r>
            <a:endParaRPr lang="zh-CN" altLang="zh-CN" sz="2400" dirty="0">
              <a:latin typeface="SimSun" panose="02010600030101010101" pitchFamily="2" charset="-122"/>
              <a:ea typeface="SimSun" panose="02010600030101010101" pitchFamily="2" charset="-122"/>
            </a:endParaRPr>
          </a:p>
          <a:p>
            <a:pPr marL="360680" indent="-457835" algn="just"/>
            <a:r>
              <a:rPr lang="en-US" altLang="zh-CN" sz="2400" b="1" dirty="0">
                <a:latin typeface="Times New Roman" panose="02020603050405020304"/>
                <a:ea typeface="楷体_GB2312"/>
              </a:rPr>
              <a:t>	</a:t>
            </a:r>
            <a:r>
              <a:rPr lang="en-US" altLang="zh-CN" sz="2400" b="1" dirty="0">
                <a:solidFill>
                  <a:srgbClr val="0000FF"/>
                </a:solidFill>
                <a:latin typeface="Times New Roman" panose="02020603050405020304"/>
                <a:ea typeface="楷体_GB2312"/>
              </a:rPr>
              <a:t>(3)扶清灭洋：</a:t>
            </a:r>
            <a:r>
              <a:rPr lang="zh-CN" altLang="zh-CN" sz="2400" b="1" dirty="0">
                <a:latin typeface="Times New Roman" panose="02020603050405020304"/>
                <a:ea typeface="楷体_GB2312"/>
              </a:rPr>
              <a:t>具有爱国性质，突出反映了帝国主义与中华民族的矛盾成为中国社会的主要矛盾。</a:t>
            </a:r>
            <a:endParaRPr lang="zh-CN" altLang="zh-CN" sz="2400" b="1" dirty="0">
              <a:latin typeface="Times New Roman" panose="02020603050405020304"/>
              <a:ea typeface="楷体_GB2312"/>
            </a:endParaRPr>
          </a:p>
        </p:txBody>
      </p:sp>
      <p:sp>
        <p:nvSpPr>
          <p:cNvPr id="11" name="文本框 10"/>
          <p:cNvSpPr txBox="1"/>
          <p:nvPr/>
        </p:nvSpPr>
        <p:spPr>
          <a:xfrm>
            <a:off x="4068445" y="3655695"/>
            <a:ext cx="3027680" cy="521970"/>
          </a:xfrm>
          <a:prstGeom prst="rect">
            <a:avLst/>
          </a:prstGeom>
          <a:noFill/>
        </p:spPr>
        <p:txBody>
          <a:bodyPr wrap="none" rtlCol="0" anchor="t">
            <a:spAutoFit/>
          </a:bodyPr>
          <a:p>
            <a:r>
              <a:rPr lang="zh-CN" altLang="en-US" sz="2800">
                <a:solidFill>
                  <a:srgbClr val="FF0000"/>
                </a:solidFill>
                <a:highlight>
                  <a:srgbClr val="FFFF00"/>
                </a:highlight>
                <a:sym typeface="+mn-ea"/>
              </a:rPr>
              <a:t>义和团运动的评价</a:t>
            </a:r>
            <a:endParaRPr lang="en-US" altLang="zh-CN" sz="2800">
              <a:solidFill>
                <a:srgbClr val="FF0000"/>
              </a:solidFill>
              <a:highlight>
                <a:srgbClr val="FFFF00"/>
              </a:highlight>
              <a:sym typeface="+mn-ea"/>
            </a:endParaRPr>
          </a:p>
        </p:txBody>
      </p:sp>
      <p:sp>
        <p:nvSpPr>
          <p:cNvPr id="12" name="文本框 11"/>
          <p:cNvSpPr txBox="1"/>
          <p:nvPr/>
        </p:nvSpPr>
        <p:spPr>
          <a:xfrm>
            <a:off x="348615" y="4336733"/>
            <a:ext cx="11495088" cy="1477962"/>
          </a:xfrm>
          <a:prstGeom prst="rect">
            <a:avLst/>
          </a:prstGeom>
          <a:noFill/>
          <a:ln w="9525">
            <a:noFill/>
          </a:ln>
        </p:spPr>
        <p:txBody>
          <a:bodyPr>
            <a:spAutoFit/>
          </a:bodyPr>
          <a:p>
            <a:pPr algn="just">
              <a:lnSpc>
                <a:spcPct val="125000"/>
              </a:lnSpc>
            </a:pPr>
            <a:r>
              <a:rPr lang="zh-CN" altLang="zh-CN" sz="2400" b="1" dirty="0">
                <a:solidFill>
                  <a:srgbClr val="FF0000"/>
                </a:solidFill>
                <a:latin typeface="SimHei" panose="02010609060101010101" charset="-122"/>
                <a:ea typeface="SimHei" panose="02010609060101010101" charset="-122"/>
              </a:rPr>
              <a:t>(1)积极性：具有强烈的反帝爱国倾向，它所展现的中国人民不畏强暴的牺牲精神，沉重打击了帝国主义瓜分中国的野心</a:t>
            </a:r>
            <a:r>
              <a:rPr lang="en-US" altLang="zh-CN" sz="2400" b="1" dirty="0">
                <a:solidFill>
                  <a:srgbClr val="FF0000"/>
                </a:solidFill>
                <a:latin typeface="SimHei" panose="02010609060101010101" charset="-122"/>
                <a:ea typeface="SimHei" panose="02010609060101010101" charset="-122"/>
              </a:rPr>
              <a:t>【</a:t>
            </a:r>
            <a:r>
              <a:rPr lang="zh-CN" altLang="en-US" sz="2400" b="1" dirty="0">
                <a:solidFill>
                  <a:srgbClr val="FF0000"/>
                </a:solidFill>
                <a:latin typeface="SimHei" panose="02010609060101010101" charset="-122"/>
                <a:ea typeface="SimHei" panose="02010609060101010101" charset="-122"/>
              </a:rPr>
              <a:t>策略转变：“以华治华”</a:t>
            </a:r>
            <a:r>
              <a:rPr lang="en-US" altLang="zh-CN" sz="2400" b="1" dirty="0">
                <a:solidFill>
                  <a:srgbClr val="FF0000"/>
                </a:solidFill>
                <a:latin typeface="SimHei" panose="02010609060101010101" charset="-122"/>
                <a:ea typeface="SimHei" panose="02010609060101010101" charset="-122"/>
              </a:rPr>
              <a:t>】</a:t>
            </a:r>
            <a:r>
              <a:rPr lang="zh-CN" altLang="zh-CN" sz="2400" b="1" dirty="0">
                <a:solidFill>
                  <a:srgbClr val="FF0000"/>
                </a:solidFill>
                <a:latin typeface="SimHei" panose="02010609060101010101" charset="-122"/>
                <a:ea typeface="SimHei" panose="02010609060101010101" charset="-122"/>
              </a:rPr>
              <a:t>。</a:t>
            </a:r>
            <a:endParaRPr lang="zh-CN" altLang="zh-CN" sz="2400" b="1" dirty="0">
              <a:solidFill>
                <a:srgbClr val="FF0000"/>
              </a:solidFill>
              <a:latin typeface="SimHei" panose="02010609060101010101" charset="-122"/>
              <a:ea typeface="SimHei" panose="02010609060101010101" charset="-122"/>
            </a:endParaRPr>
          </a:p>
          <a:p>
            <a:pPr algn="just">
              <a:lnSpc>
                <a:spcPct val="125000"/>
              </a:lnSpc>
            </a:pPr>
            <a:r>
              <a:rPr lang="zh-CN" altLang="zh-CN" sz="2400" b="1" dirty="0">
                <a:solidFill>
                  <a:srgbClr val="FF0000"/>
                </a:solidFill>
                <a:latin typeface="SimHei" panose="02010609060101010101" charset="-122"/>
                <a:ea typeface="SimHei" panose="02010609060101010101" charset="-122"/>
              </a:rPr>
              <a:t>(2)局限性：存在明显的盲目排外行为；无法阻止中国滑向半殖民地的深渊。</a:t>
            </a:r>
            <a:endParaRPr lang="zh-CN" altLang="zh-CN" sz="2400" b="1" dirty="0">
              <a:solidFill>
                <a:srgbClr val="FF0000"/>
              </a:solidFill>
              <a:latin typeface="SimHei" panose="02010609060101010101" charset="-122"/>
              <a:ea typeface="SimHei"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1+#ppt_w/2"/>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48585" y="995045"/>
            <a:ext cx="8071485" cy="521970"/>
          </a:xfrm>
          <a:prstGeom prst="rect">
            <a:avLst/>
          </a:prstGeom>
          <a:noFill/>
        </p:spPr>
        <p:txBody>
          <a:bodyPr wrap="square" rtlCol="0">
            <a:spAutoFit/>
          </a:bodyPr>
          <a:p>
            <a:r>
              <a:rPr lang="zh-CN" altLang="en-US" sz="2800" b="1">
                <a:solidFill>
                  <a:srgbClr val="FF0000"/>
                </a:solidFill>
                <a:highlight>
                  <a:srgbClr val="FFFF00"/>
                </a:highlight>
              </a:rPr>
              <a:t>从太平天国运动和义和团运动观农民阶级的局限性</a:t>
            </a:r>
            <a:endParaRPr lang="zh-CN" altLang="en-US" sz="2800" b="1">
              <a:solidFill>
                <a:srgbClr val="FF0000"/>
              </a:solidFill>
              <a:highlight>
                <a:srgbClr val="FFFF00"/>
              </a:highlight>
            </a:endParaRPr>
          </a:p>
        </p:txBody>
      </p:sp>
      <p:graphicFrame>
        <p:nvGraphicFramePr>
          <p:cNvPr id="2" name="表格 1"/>
          <p:cNvGraphicFramePr/>
          <p:nvPr>
            <p:custDataLst>
              <p:tags r:id="rId1"/>
            </p:custDataLst>
          </p:nvPr>
        </p:nvGraphicFramePr>
        <p:xfrm>
          <a:off x="395605" y="1750695"/>
          <a:ext cx="11367135" cy="1920240"/>
        </p:xfrm>
        <a:graphic>
          <a:graphicData uri="http://schemas.openxmlformats.org/drawingml/2006/table">
            <a:tbl>
              <a:tblPr firstRow="1" bandRow="1">
                <a:tableStyleId>{5C22544A-7EE6-4342-B048-85BDC9FD1C3A}</a:tableStyleId>
              </a:tblPr>
              <a:tblGrid>
                <a:gridCol w="2196465"/>
                <a:gridCol w="1592580"/>
                <a:gridCol w="1894840"/>
                <a:gridCol w="1894205"/>
                <a:gridCol w="1894840"/>
                <a:gridCol w="1894205"/>
              </a:tblGrid>
              <a:tr h="1188720">
                <a:tc>
                  <a:txBody>
                    <a:bodyPr/>
                    <a:p>
                      <a:pPr>
                        <a:buNone/>
                      </a:pPr>
                      <a:endParaRPr lang="zh-CN" altLang="en-US"/>
                    </a:p>
                  </a:txBody>
                  <a:tcPr/>
                </a:tc>
                <a:tc>
                  <a:txBody>
                    <a:bodyPr/>
                    <a:p>
                      <a:pPr>
                        <a:buNone/>
                      </a:pPr>
                      <a:r>
                        <a:rPr lang="zh-CN" altLang="en-US"/>
                        <a:t>经济上</a:t>
                      </a:r>
                      <a:endParaRPr lang="zh-CN" altLang="en-US"/>
                    </a:p>
                    <a:p>
                      <a:pPr>
                        <a:buNone/>
                      </a:pPr>
                      <a:r>
                        <a:rPr lang="zh-CN" altLang="en-US"/>
                        <a:t>分散的个体小生产者，目光短浅</a:t>
                      </a:r>
                      <a:endParaRPr lang="zh-CN" altLang="en-US"/>
                    </a:p>
                  </a:txBody>
                  <a:tcPr/>
                </a:tc>
                <a:tc>
                  <a:txBody>
                    <a:bodyPr/>
                    <a:p>
                      <a:pPr>
                        <a:buNone/>
                      </a:pPr>
                      <a:r>
                        <a:rPr lang="zh-CN" altLang="en-US"/>
                        <a:t>政治上</a:t>
                      </a:r>
                      <a:endParaRPr lang="zh-CN" altLang="en-US"/>
                    </a:p>
                    <a:p>
                      <a:pPr>
                        <a:buNone/>
                      </a:pPr>
                      <a:r>
                        <a:rPr lang="zh-CN" altLang="en-US"/>
                        <a:t>农民阶级提不出切实可行的革命纲领</a:t>
                      </a:r>
                      <a:endParaRPr lang="zh-CN" altLang="en-US"/>
                    </a:p>
                  </a:txBody>
                  <a:tcPr/>
                </a:tc>
                <a:tc>
                  <a:txBody>
                    <a:bodyPr/>
                    <a:p>
                      <a:pPr>
                        <a:buNone/>
                      </a:pPr>
                      <a:r>
                        <a:rPr lang="zh-CN" altLang="en-US"/>
                        <a:t>思想上</a:t>
                      </a:r>
                      <a:endParaRPr lang="zh-CN" altLang="en-US"/>
                    </a:p>
                    <a:p>
                      <a:pPr>
                        <a:buNone/>
                      </a:pPr>
                      <a:r>
                        <a:rPr lang="zh-CN" altLang="en-US"/>
                        <a:t>缺乏科学理论的指导</a:t>
                      </a:r>
                      <a:endParaRPr lang="zh-CN" altLang="en-US"/>
                    </a:p>
                  </a:txBody>
                  <a:tcPr/>
                </a:tc>
                <a:tc>
                  <a:txBody>
                    <a:bodyPr/>
                    <a:p>
                      <a:pPr>
                        <a:buNone/>
                      </a:pPr>
                      <a:r>
                        <a:rPr lang="zh-CN" altLang="en-US"/>
                        <a:t>组织上</a:t>
                      </a:r>
                      <a:endParaRPr lang="zh-CN" altLang="en-US"/>
                    </a:p>
                    <a:p>
                      <a:pPr>
                        <a:buNone/>
                      </a:pPr>
                      <a:r>
                        <a:rPr lang="zh-CN" altLang="en-US"/>
                        <a:t>难以形成统一坚强的领导核心</a:t>
                      </a:r>
                      <a:endParaRPr lang="zh-CN" altLang="en-US"/>
                    </a:p>
                  </a:txBody>
                  <a:tcPr/>
                </a:tc>
                <a:tc>
                  <a:txBody>
                    <a:bodyPr/>
                    <a:p>
                      <a:pPr>
                        <a:buNone/>
                      </a:pPr>
                      <a:endParaRPr lang="zh-CN" altLang="en-US"/>
                    </a:p>
                  </a:txBody>
                  <a:tcPr/>
                </a:tc>
              </a:tr>
              <a:tr h="365760">
                <a:tc>
                  <a:txBody>
                    <a:bodyPr/>
                    <a:p>
                      <a:pPr>
                        <a:buNone/>
                      </a:pPr>
                      <a:r>
                        <a:rPr lang="zh-CN" altLang="en-US"/>
                        <a:t>太平天国运动</a:t>
                      </a:r>
                      <a:endParaRPr lang="zh-CN" altLang="en-US"/>
                    </a:p>
                  </a:txBody>
                  <a:tcPr/>
                </a:tc>
                <a:tc>
                  <a:txBody>
                    <a:bodyPr/>
                    <a:p>
                      <a:pPr>
                        <a:buNone/>
                      </a:pPr>
                      <a:endParaRPr lang="zh-CN" altLang="en-US"/>
                    </a:p>
                  </a:txBody>
                  <a:tcPr/>
                </a:tc>
                <a:tc>
                  <a:txBody>
                    <a:bodyPr/>
                    <a:p>
                      <a:pPr>
                        <a:buNone/>
                      </a:pPr>
                      <a:r>
                        <a:rPr lang="zh-CN" altLang="en-US"/>
                        <a:t>《田》《资》</a:t>
                      </a:r>
                      <a:endParaRPr lang="zh-CN" altLang="en-US"/>
                    </a:p>
                  </a:txBody>
                  <a:tcPr/>
                </a:tc>
                <a:tc>
                  <a:txBody>
                    <a:bodyPr/>
                    <a:p>
                      <a:pPr>
                        <a:buNone/>
                      </a:pPr>
                      <a:r>
                        <a:rPr lang="zh-CN" altLang="en-US"/>
                        <a:t>拜上帝会</a:t>
                      </a:r>
                      <a:endParaRPr lang="zh-CN" altLang="en-US"/>
                    </a:p>
                  </a:txBody>
                  <a:tcPr/>
                </a:tc>
                <a:tc>
                  <a:txBody>
                    <a:bodyPr/>
                    <a:p>
                      <a:pPr>
                        <a:buNone/>
                      </a:pPr>
                      <a:r>
                        <a:rPr lang="zh-CN" altLang="en-US"/>
                        <a:t>天京变乱</a:t>
                      </a:r>
                      <a:endParaRPr lang="zh-CN" altLang="en-US"/>
                    </a:p>
                  </a:txBody>
                  <a:tcPr/>
                </a:tc>
                <a:tc>
                  <a:txBody>
                    <a:bodyPr/>
                    <a:p>
                      <a:pPr>
                        <a:buNone/>
                      </a:pPr>
                      <a:endParaRPr lang="zh-CN" altLang="en-US"/>
                    </a:p>
                  </a:txBody>
                  <a:tcPr/>
                </a:tc>
              </a:tr>
              <a:tr h="365760">
                <a:tc>
                  <a:txBody>
                    <a:bodyPr/>
                    <a:p>
                      <a:pPr>
                        <a:buNone/>
                      </a:pPr>
                      <a:r>
                        <a:rPr lang="zh-CN" altLang="en-US"/>
                        <a:t>义和团运动</a:t>
                      </a:r>
                      <a:endParaRPr lang="zh-CN" altLang="en-US"/>
                    </a:p>
                  </a:txBody>
                  <a:tcPr/>
                </a:tc>
                <a:tc>
                  <a:txBody>
                    <a:bodyPr/>
                    <a:p>
                      <a:pPr>
                        <a:buNone/>
                      </a:pPr>
                      <a:endParaRPr lang="zh-CN" altLang="en-US"/>
                    </a:p>
                  </a:txBody>
                  <a:tcPr/>
                </a:tc>
                <a:tc>
                  <a:txBody>
                    <a:bodyPr/>
                    <a:p>
                      <a:pPr>
                        <a:buNone/>
                      </a:pPr>
                      <a:r>
                        <a:rPr lang="zh-CN" altLang="en-US"/>
                        <a:t>无纲领；</a:t>
                      </a:r>
                      <a:endParaRPr lang="zh-CN" altLang="en-US"/>
                    </a:p>
                    <a:p>
                      <a:pPr>
                        <a:buNone/>
                      </a:pPr>
                      <a:r>
                        <a:rPr lang="zh-CN" altLang="en-US"/>
                        <a:t>扶清灭洋</a:t>
                      </a:r>
                      <a:endParaRPr lang="zh-CN" altLang="en-US"/>
                    </a:p>
                  </a:txBody>
                  <a:tcPr/>
                </a:tc>
                <a:tc>
                  <a:txBody>
                    <a:bodyPr/>
                    <a:p>
                      <a:pPr>
                        <a:buNone/>
                      </a:pPr>
                      <a:r>
                        <a:rPr lang="zh-CN" altLang="en-US"/>
                        <a:t>中国传统宗教（白莲教等）</a:t>
                      </a:r>
                      <a:endParaRPr lang="zh-CN" altLang="en-US"/>
                    </a:p>
                  </a:txBody>
                  <a:tcPr/>
                </a:tc>
                <a:tc>
                  <a:txBody>
                    <a:bodyPr/>
                    <a:p>
                      <a:pPr>
                        <a:buNone/>
                      </a:pPr>
                      <a:r>
                        <a:rPr lang="zh-CN" altLang="en-US"/>
                        <a:t>义和团没有统一组织领导，斗争分散</a:t>
                      </a:r>
                      <a:endParaRPr lang="zh-CN" altLang="en-US"/>
                    </a:p>
                  </a:txBody>
                  <a:tcPr/>
                </a:tc>
                <a:tc>
                  <a:txBody>
                    <a:bodyPr/>
                    <a:p>
                      <a:pPr>
                        <a:buNone/>
                      </a:pPr>
                      <a:endParaRPr lang="zh-CN" altLang="en-US"/>
                    </a:p>
                  </a:txBody>
                  <a:tcPr/>
                </a:tc>
              </a:tr>
            </a:tbl>
          </a:graphicData>
        </a:graphic>
      </p:graphicFrame>
      <p:sp>
        <p:nvSpPr>
          <p:cNvPr id="3" name="文本框 2"/>
          <p:cNvSpPr txBox="1"/>
          <p:nvPr/>
        </p:nvSpPr>
        <p:spPr>
          <a:xfrm>
            <a:off x="0" y="1099820"/>
            <a:ext cx="1971675" cy="521970"/>
          </a:xfrm>
          <a:prstGeom prst="rect">
            <a:avLst/>
          </a:prstGeom>
          <a:noFill/>
        </p:spPr>
        <p:txBody>
          <a:bodyPr wrap="square" rtlCol="0">
            <a:spAutoFit/>
          </a:bodyPr>
          <a:p>
            <a:r>
              <a:rPr lang="zh-CN" altLang="en-US" sz="2800" b="1">
                <a:solidFill>
                  <a:srgbClr val="FF0000"/>
                </a:solidFill>
              </a:rPr>
              <a:t>阶级局限性</a:t>
            </a:r>
            <a:endParaRPr lang="zh-CN" altLang="en-US" sz="2800" b="1">
              <a:solidFill>
                <a:srgbClr val="FF0000"/>
              </a:solidFill>
            </a:endParaRPr>
          </a:p>
        </p:txBody>
      </p:sp>
      <p:sp>
        <p:nvSpPr>
          <p:cNvPr id="5" name="文本框 4"/>
          <p:cNvSpPr txBox="1"/>
          <p:nvPr/>
        </p:nvSpPr>
        <p:spPr>
          <a:xfrm>
            <a:off x="149860" y="4292600"/>
            <a:ext cx="1972310" cy="521970"/>
          </a:xfrm>
          <a:prstGeom prst="rect">
            <a:avLst/>
          </a:prstGeom>
          <a:noFill/>
        </p:spPr>
        <p:txBody>
          <a:bodyPr wrap="square" rtlCol="0">
            <a:spAutoFit/>
          </a:bodyPr>
          <a:p>
            <a:r>
              <a:rPr lang="zh-CN" altLang="en-US" sz="2800" b="1">
                <a:solidFill>
                  <a:srgbClr val="FF0000"/>
                </a:solidFill>
              </a:rPr>
              <a:t>时代局限性</a:t>
            </a:r>
            <a:endParaRPr lang="zh-CN" altLang="en-US" sz="2800" b="1">
              <a:solidFill>
                <a:srgbClr val="FF0000"/>
              </a:solidFill>
            </a:endParaRPr>
          </a:p>
        </p:txBody>
      </p:sp>
      <p:sp>
        <p:nvSpPr>
          <p:cNvPr id="6" name="文本框 5"/>
          <p:cNvSpPr txBox="1"/>
          <p:nvPr/>
        </p:nvSpPr>
        <p:spPr>
          <a:xfrm>
            <a:off x="150495" y="4887595"/>
            <a:ext cx="11611610" cy="829945"/>
          </a:xfrm>
          <a:prstGeom prst="rect">
            <a:avLst/>
          </a:prstGeom>
          <a:noFill/>
        </p:spPr>
        <p:txBody>
          <a:bodyPr wrap="square" rtlCol="0">
            <a:spAutoFit/>
          </a:bodyPr>
          <a:p>
            <a:r>
              <a:rPr lang="zh-CN" altLang="en-US" sz="2400"/>
              <a:t>半殖民地半封建社会的中国，中外反动势力联合的力量过于强大，是以往农民战争未曾遇到的新情况。</a:t>
            </a:r>
            <a:endParaRPr lang="zh-CN" altLang="en-US" sz="2400"/>
          </a:p>
        </p:txBody>
      </p:sp>
      <p:sp>
        <p:nvSpPr>
          <p:cNvPr id="7" name="文本框 6"/>
          <p:cNvSpPr txBox="1"/>
          <p:nvPr/>
        </p:nvSpPr>
        <p:spPr>
          <a:xfrm>
            <a:off x="150495" y="5734685"/>
            <a:ext cx="11815445" cy="829945"/>
          </a:xfrm>
          <a:prstGeom prst="rect">
            <a:avLst/>
          </a:prstGeom>
          <a:noFill/>
        </p:spPr>
        <p:txBody>
          <a:bodyPr wrap="square" rtlCol="0">
            <a:spAutoFit/>
          </a:bodyPr>
          <a:p>
            <a:r>
              <a:rPr lang="zh-CN" altLang="en-US" sz="2400"/>
              <a:t>半殖民地半封建社会的中国，民族资本主义产生较晚和发展不充分，当时的资产阶级和无产阶级都未成熟到领导农民革命的程度，没有先进阶级领导的农民战争必然要失败。</a:t>
            </a:r>
            <a:endParaRPr lang="zh-CN" altLang="en-US" sz="2400"/>
          </a:p>
        </p:txBody>
      </p:sp>
      <p:grpSp>
        <p:nvGrpSpPr>
          <p:cNvPr id="11" name="组合 10"/>
          <p:cNvGrpSpPr/>
          <p:nvPr/>
        </p:nvGrpSpPr>
        <p:grpSpPr>
          <a:xfrm>
            <a:off x="2327910" y="2058035"/>
            <a:ext cx="9638030" cy="1833880"/>
            <a:chOff x="3666" y="3241"/>
            <a:chExt cx="15178" cy="2888"/>
          </a:xfrm>
        </p:grpSpPr>
        <p:sp>
          <p:nvSpPr>
            <p:cNvPr id="8" name="右箭头 7"/>
            <p:cNvSpPr/>
            <p:nvPr/>
          </p:nvSpPr>
          <p:spPr>
            <a:xfrm rot="1860000">
              <a:off x="3667" y="3241"/>
              <a:ext cx="4431" cy="2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右箭头 8"/>
            <p:cNvSpPr/>
            <p:nvPr/>
          </p:nvSpPr>
          <p:spPr>
            <a:xfrm rot="20040000">
              <a:off x="3666" y="5834"/>
              <a:ext cx="4431" cy="2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8171" y="3757"/>
              <a:ext cx="10673" cy="1888"/>
            </a:xfrm>
            <a:prstGeom prst="rect">
              <a:avLst/>
            </a:prstGeom>
            <a:solidFill>
              <a:schemeClr val="bg1"/>
            </a:solidFill>
          </p:spPr>
          <p:txBody>
            <a:bodyPr wrap="square" rtlCol="0">
              <a:spAutoFit/>
            </a:bodyPr>
            <a:p>
              <a:r>
                <a:rPr lang="zh-CN" altLang="en-US" sz="2400"/>
                <a:t>历史局限性：缺乏科学思想理论的指导；没有先进阶级的领导；不可能冲破封建社会的制度和思想</a:t>
              </a:r>
              <a:endParaRPr lang="zh-CN" altLang="en-US" sz="2400"/>
            </a:p>
          </p:txBody>
        </p:sp>
      </p:grpSp>
      <p:sp>
        <p:nvSpPr>
          <p:cNvPr id="12" name="文本框 11"/>
          <p:cNvSpPr txBox="1"/>
          <p:nvPr/>
        </p:nvSpPr>
        <p:spPr>
          <a:xfrm>
            <a:off x="1812290" y="1068070"/>
            <a:ext cx="309880" cy="368300"/>
          </a:xfrm>
          <a:prstGeom prst="rect">
            <a:avLst/>
          </a:prstGeom>
          <a:noFill/>
        </p:spPr>
        <p:txBody>
          <a:bodyPr wrap="none" rtlCol="0">
            <a:spAutoFit/>
          </a:bodyPr>
          <a:p>
            <a:endParaRPr lang="zh-CN" altLang="en-US"/>
          </a:p>
        </p:txBody>
      </p:sp>
      <p:sp>
        <p:nvSpPr>
          <p:cNvPr id="13" name="文本框 12"/>
          <p:cNvSpPr txBox="1"/>
          <p:nvPr/>
        </p:nvSpPr>
        <p:spPr>
          <a:xfrm>
            <a:off x="150495" y="15240"/>
            <a:ext cx="1131189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救亡图存篇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14" name="文本框 13"/>
          <p:cNvSpPr txBox="1"/>
          <p:nvPr/>
        </p:nvSpPr>
        <p:spPr>
          <a:xfrm>
            <a:off x="137" y="488124"/>
            <a:ext cx="10598020" cy="521970"/>
          </a:xfrm>
          <a:prstGeom prst="rect">
            <a:avLst/>
          </a:prstGeom>
          <a:noFill/>
        </p:spPr>
        <p:txBody>
          <a:bodyPr wrap="square" rtlCol="0">
            <a:spAutoFit/>
            <a:scene3d>
              <a:camera prst="orthographicFront"/>
              <a:lightRig rig="threePt" dir="t"/>
            </a:scene3d>
          </a:bodyPr>
          <a:p>
            <a:r>
              <a:rPr lang="zh-CN" altLang="en-US" sz="2800" dirty="0">
                <a:solidFill>
                  <a:schemeClr val="tx1"/>
                </a:solidFill>
                <a:latin typeface="SimHei" panose="02010609060101010101" charset="-122"/>
                <a:ea typeface="SimHei" panose="02010609060101010101" charset="-122"/>
              </a:rPr>
              <a:t>一.农民阶级的探索与抗争</a:t>
            </a:r>
            <a:endParaRPr lang="zh-CN" altLang="en-US" sz="2800" dirty="0">
              <a:solidFill>
                <a:schemeClr val="tx1"/>
              </a:solidFill>
              <a:latin typeface="SimHei" panose="02010609060101010101" charset="-122"/>
              <a:ea typeface="SimHei"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304165" y="0"/>
            <a:ext cx="1131189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救亡图存篇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14" name="文本框 13"/>
          <p:cNvSpPr txBox="1"/>
          <p:nvPr/>
        </p:nvSpPr>
        <p:spPr>
          <a:xfrm>
            <a:off x="137" y="378269"/>
            <a:ext cx="10598020" cy="521970"/>
          </a:xfrm>
          <a:prstGeom prst="rect">
            <a:avLst/>
          </a:prstGeom>
          <a:noFill/>
        </p:spPr>
        <p:txBody>
          <a:bodyPr wrap="square" rtlCol="0">
            <a:spAutoFit/>
            <a:scene3d>
              <a:camera prst="orthographicFront"/>
              <a:lightRig rig="threePt" dir="t"/>
            </a:scene3d>
          </a:bodyPr>
          <a:p>
            <a:r>
              <a:rPr lang="zh-CN" altLang="en-US" sz="2800" dirty="0">
                <a:solidFill>
                  <a:schemeClr val="tx1"/>
                </a:solidFill>
                <a:latin typeface="SimHei" panose="02010609060101010101" charset="-122"/>
                <a:ea typeface="SimHei" panose="02010609060101010101" charset="-122"/>
              </a:rPr>
              <a:t>二.地主阶级的探索</a:t>
            </a:r>
            <a:endParaRPr lang="zh-CN" altLang="en-US" sz="2800" dirty="0">
              <a:solidFill>
                <a:schemeClr val="tx1"/>
              </a:solidFill>
              <a:latin typeface="SimHei" panose="02010609060101010101" charset="-122"/>
              <a:ea typeface="SimHei" panose="02010609060101010101" charset="-122"/>
            </a:endParaRPr>
          </a:p>
        </p:txBody>
      </p:sp>
      <p:graphicFrame>
        <p:nvGraphicFramePr>
          <p:cNvPr id="6" name="表格 5"/>
          <p:cNvGraphicFramePr/>
          <p:nvPr>
            <p:custDataLst>
              <p:tags r:id="rId1"/>
            </p:custDataLst>
          </p:nvPr>
        </p:nvGraphicFramePr>
        <p:xfrm>
          <a:off x="106045" y="1285240"/>
          <a:ext cx="11761470" cy="5394960"/>
        </p:xfrm>
        <a:graphic>
          <a:graphicData uri="http://schemas.openxmlformats.org/drawingml/2006/table">
            <a:tbl>
              <a:tblPr firstRow="1" bandRow="1">
                <a:tableStyleId>{5C22544A-7EE6-4342-B048-85BDC9FD1C3A}</a:tableStyleId>
              </a:tblPr>
              <a:tblGrid>
                <a:gridCol w="656590"/>
                <a:gridCol w="641033"/>
                <a:gridCol w="2717165"/>
                <a:gridCol w="3851275"/>
                <a:gridCol w="3895315"/>
              </a:tblGrid>
              <a:tr h="365760">
                <a:tc gridSpan="2">
                  <a:txBody>
                    <a:bodyPr/>
                    <a:p>
                      <a:pPr>
                        <a:buNone/>
                      </a:pP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b="1">
                          <a:solidFill>
                            <a:schemeClr val="tx1"/>
                          </a:solidFill>
                        </a:rPr>
                        <a:t>洋务新政（</a:t>
                      </a:r>
                      <a:r>
                        <a:rPr lang="zh-CN" altLang="zh-CN" sz="1800" b="1"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sym typeface="+mn-ea"/>
                        </a:rPr>
                        <a:t>同光新政）</a:t>
                      </a:r>
                      <a:endParaRPr lang="zh-CN" altLang="zh-CN" sz="1800" b="1" kern="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b="1">
                          <a:solidFill>
                            <a:schemeClr val="tx1"/>
                          </a:solidFill>
                        </a:rPr>
                        <a:t>戊戌新政</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b="1">
                          <a:solidFill>
                            <a:schemeClr val="tx1"/>
                          </a:solidFill>
                        </a:rPr>
                        <a:t>清末新政</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640080">
                <a:tc gridSpan="2">
                  <a:txBody>
                    <a:bodyPr/>
                    <a:p>
                      <a:pPr>
                        <a:buNone/>
                      </a:pPr>
                      <a:r>
                        <a:rPr lang="zh-CN" altLang="en-US" b="1">
                          <a:solidFill>
                            <a:schemeClr val="tx1"/>
                          </a:solidFill>
                        </a:rPr>
                        <a:t>背景</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b="1">
                          <a:solidFill>
                            <a:schemeClr val="tx1"/>
                          </a:solidFill>
                        </a:rPr>
                        <a:t>鸦片战争；内忧外患</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b="1">
                          <a:solidFill>
                            <a:schemeClr val="tx1"/>
                          </a:solidFill>
                        </a:rPr>
                        <a:t>甲午战争，瓜分狂潮，民族危机加深；民族资本主义初步发展等</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b="1">
                          <a:solidFill>
                            <a:schemeClr val="tx1"/>
                          </a:solidFill>
                        </a:rPr>
                        <a:t>八国联军侵华，民族危机；国内革命运动风起云涌</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640080">
                <a:tc gridSpan="2">
                  <a:txBody>
                    <a:bodyPr/>
                    <a:p>
                      <a:pPr>
                        <a:buNone/>
                      </a:pPr>
                      <a:r>
                        <a:rPr lang="zh-CN" altLang="en-US" b="1">
                          <a:solidFill>
                            <a:schemeClr val="tx1"/>
                          </a:solidFill>
                        </a:rPr>
                        <a:t>目的</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b="1">
                          <a:solidFill>
                            <a:schemeClr val="tx1"/>
                          </a:solidFill>
                        </a:rPr>
                        <a:t>自强、求富；维护清朝统治</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b="1">
                          <a:solidFill>
                            <a:schemeClr val="tx1"/>
                          </a:solidFill>
                        </a:rPr>
                        <a:t>维新派：变法与救亡图存；发展资本主义；</a:t>
                      </a:r>
                      <a:r>
                        <a:rPr lang="en-US" altLang="zh-CN" b="1">
                          <a:solidFill>
                            <a:schemeClr val="tx1"/>
                          </a:solidFill>
                        </a:rPr>
                        <a:t> </a:t>
                      </a:r>
                      <a:r>
                        <a:rPr lang="zh-CN" altLang="en-US" sz="1800" b="1">
                          <a:solidFill>
                            <a:schemeClr val="tx1"/>
                          </a:solidFill>
                          <a:sym typeface="+mn-ea"/>
                        </a:rPr>
                        <a:t>光绪帝：</a:t>
                      </a:r>
                      <a:r>
                        <a:rPr lang="zh-CN" altLang="en-US" b="1">
                          <a:solidFill>
                            <a:schemeClr val="tx1"/>
                          </a:solidFill>
                        </a:rPr>
                        <a:t>维护统治</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b="1">
                          <a:solidFill>
                            <a:schemeClr val="tx1"/>
                          </a:solidFill>
                        </a:rPr>
                        <a:t>消弭革命运动；维护清朝统治</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65760">
                <a:tc gridSpan="2">
                  <a:txBody>
                    <a:bodyPr/>
                    <a:p>
                      <a:pPr>
                        <a:buNone/>
                      </a:pPr>
                      <a:r>
                        <a:rPr lang="zh-CN" altLang="en-US" b="1">
                          <a:solidFill>
                            <a:schemeClr val="tx1"/>
                          </a:solidFill>
                        </a:rPr>
                        <a:t>主持者</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b="1">
                          <a:solidFill>
                            <a:schemeClr val="tx1"/>
                          </a:solidFill>
                        </a:rPr>
                        <a:t>地主阶级洋务派</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b="1">
                          <a:solidFill>
                            <a:schemeClr val="tx1"/>
                          </a:solidFill>
                        </a:rPr>
                        <a:t>资产阶级维新派与光绪帝</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b="1">
                          <a:solidFill>
                            <a:schemeClr val="tx1"/>
                          </a:solidFill>
                        </a:rPr>
                        <a:t>地主阶级及立宪派</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65760">
                <a:tc rowSpan="4">
                  <a:txBody>
                    <a:bodyPr/>
                    <a:p>
                      <a:pPr>
                        <a:buNone/>
                      </a:pPr>
                      <a:r>
                        <a:rPr lang="zh-CN" altLang="en-US" b="1">
                          <a:solidFill>
                            <a:schemeClr val="tx1"/>
                          </a:solidFill>
                        </a:rPr>
                        <a:t>涉及领域</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经济</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b="1">
                          <a:solidFill>
                            <a:schemeClr val="tx1"/>
                          </a:solidFill>
                        </a:rPr>
                        <a:t>创办民用企业</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保护农工商业发展</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设立商部，奖励实业</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657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政治</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设立总理衙门</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对旧制度进行改革，允许官民上书言事</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增设新机构，裁撤冗官、冗衙；预备立宪，地方咨议局安、颁行宪法、组建皇族内阁</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657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军事</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创办军事工业、近代海军</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b="1">
                          <a:solidFill>
                            <a:schemeClr val="tx1"/>
                          </a:solidFill>
                        </a:rPr>
                        <a:t>淘汰旧军、精炼陆军、改习洋操等</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b="1">
                          <a:solidFill>
                            <a:schemeClr val="tx1"/>
                          </a:solidFill>
                        </a:rPr>
                        <a:t>编练新军</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657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文教</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创办新式学堂（京师同文馆）、派遣留学生</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改革科举，废八股；创办京师大学堂、普遍设立中小学堂等</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废科举、颁行新学制</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65760">
                <a:tc gridSpan="2">
                  <a:txBody>
                    <a:bodyPr/>
                    <a:p>
                      <a:pPr>
                        <a:buNone/>
                      </a:pPr>
                      <a:r>
                        <a:rPr lang="zh-CN" altLang="en-US" b="1">
                          <a:solidFill>
                            <a:schemeClr val="tx1"/>
                          </a:solidFill>
                        </a:rPr>
                        <a:t>性质</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地主阶级的自救运动</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资产阶级性质的改良运动</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地主阶级的自救运动</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65760">
                <a:tc gridSpan="2">
                  <a:txBody>
                    <a:bodyPr/>
                    <a:p>
                      <a:pPr>
                        <a:buNone/>
                      </a:pPr>
                      <a:r>
                        <a:rPr lang="zh-CN" altLang="en-US" b="1">
                          <a:solidFill>
                            <a:schemeClr val="tx1"/>
                          </a:solidFill>
                        </a:rPr>
                        <a:t>意义</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开启中国近代化</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中国近代思想启蒙</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激化了阶级矛盾，促使革命形势发展</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65760">
                <a:tc gridSpan="2">
                  <a:txBody>
                    <a:bodyPr/>
                    <a:p>
                      <a:pPr>
                        <a:buNone/>
                      </a:pPr>
                      <a:r>
                        <a:rPr lang="zh-CN" altLang="en-US" b="1">
                          <a:solidFill>
                            <a:schemeClr val="tx1"/>
                          </a:solidFill>
                        </a:rPr>
                        <a:t>结果</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gridSpan="3">
                  <a:txBody>
                    <a:bodyPr/>
                    <a:p>
                      <a:pPr algn="just">
                        <a:lnSpc>
                          <a:spcPct val="150000"/>
                        </a:lnSpc>
                        <a:tabLst>
                          <a:tab pos="2970530" algn="l"/>
                        </a:tabLst>
                      </a:pPr>
                      <a:r>
                        <a:rPr lang="zh-CN" altLang="zh-CN" sz="1800" kern="100" dirty="0">
                          <a:effectLst/>
                          <a:latin typeface="Times New Roman" panose="02020603050405020304" pitchFamily="18" charset="0"/>
                          <a:ea typeface="SimSun" panose="02010600030101010101" pitchFamily="2" charset="-122"/>
                          <a:cs typeface="Times New Roman" panose="02020603050405020304" pitchFamily="18" charset="0"/>
                          <a:sym typeface="+mn-ea"/>
                        </a:rPr>
                        <a:t>都没有达到预期的目的，结果都归于失败；对中国近代化进程都起了一定的推动作用。</a:t>
                      </a:r>
                      <a:endParaRPr lang="zh-CN" altLang="en-US"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2" name="文本框 1"/>
          <p:cNvSpPr txBox="1"/>
          <p:nvPr/>
        </p:nvSpPr>
        <p:spPr>
          <a:xfrm>
            <a:off x="26670" y="824865"/>
            <a:ext cx="11920220" cy="521970"/>
          </a:xfrm>
          <a:prstGeom prst="rect">
            <a:avLst/>
          </a:prstGeom>
          <a:noFill/>
        </p:spPr>
        <p:txBody>
          <a:bodyPr wrap="square" rtlCol="0">
            <a:spAutoFit/>
          </a:bodyPr>
          <a:p>
            <a:r>
              <a:rPr lang="en-US" altLang="zh-CN" sz="2800" b="1"/>
              <a:t>1</a:t>
            </a:r>
            <a:r>
              <a:rPr lang="zh-CN" altLang="en-US" sz="2800" b="1"/>
              <a:t>、晚清三次社会变革运动</a:t>
            </a:r>
            <a:endParaRPr lang="en-US" altLang="zh-CN" sz="28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137" y="378269"/>
            <a:ext cx="10598020" cy="521970"/>
          </a:xfrm>
          <a:prstGeom prst="rect">
            <a:avLst/>
          </a:prstGeom>
          <a:noFill/>
        </p:spPr>
        <p:txBody>
          <a:bodyPr wrap="square" rtlCol="0">
            <a:spAutoFit/>
            <a:scene3d>
              <a:camera prst="orthographicFront"/>
              <a:lightRig rig="threePt" dir="t"/>
            </a:scene3d>
          </a:bodyPr>
          <a:p>
            <a:r>
              <a:rPr lang="zh-CN" altLang="en-US" sz="2800" dirty="0">
                <a:latin typeface="SimHei" panose="02010609060101010101" charset="-122"/>
                <a:ea typeface="SimHei" panose="02010609060101010101" charset="-122"/>
              </a:rPr>
              <a:t>二.地主阶级的探索</a:t>
            </a:r>
            <a:endParaRPr lang="zh-CN" altLang="en-US" sz="2800" dirty="0">
              <a:latin typeface="SimHei" panose="02010609060101010101" charset="-122"/>
              <a:ea typeface="SimHei" panose="02010609060101010101" charset="-122"/>
            </a:endParaRPr>
          </a:p>
        </p:txBody>
      </p:sp>
      <p:sp>
        <p:nvSpPr>
          <p:cNvPr id="5" name="文本框 4"/>
          <p:cNvSpPr txBox="1"/>
          <p:nvPr/>
        </p:nvSpPr>
        <p:spPr>
          <a:xfrm>
            <a:off x="26670" y="824865"/>
            <a:ext cx="11920220" cy="521970"/>
          </a:xfrm>
          <a:prstGeom prst="rect">
            <a:avLst/>
          </a:prstGeom>
          <a:noFill/>
        </p:spPr>
        <p:txBody>
          <a:bodyPr wrap="square" rtlCol="0">
            <a:spAutoFit/>
          </a:bodyPr>
          <a:p>
            <a:r>
              <a:rPr lang="en-US" altLang="zh-CN" sz="2800" b="1"/>
              <a:t>2</a:t>
            </a:r>
            <a:r>
              <a:rPr lang="zh-CN" altLang="en-US" sz="2800" b="1"/>
              <a:t>、</a:t>
            </a:r>
            <a:r>
              <a:rPr lang="zh-CN" altLang="en-US" sz="2800" b="1">
                <a:sym typeface="+mn-ea"/>
              </a:rPr>
              <a:t>晚清三次社会变革运动与中国的近代化</a:t>
            </a:r>
            <a:endParaRPr lang="en-US" altLang="zh-CN" sz="2800" b="1">
              <a:sym typeface="+mn-ea"/>
            </a:endParaRPr>
          </a:p>
        </p:txBody>
      </p:sp>
      <p:sp>
        <p:nvSpPr>
          <p:cNvPr id="13" name="文本框 12"/>
          <p:cNvSpPr txBox="1"/>
          <p:nvPr/>
        </p:nvSpPr>
        <p:spPr>
          <a:xfrm>
            <a:off x="304165" y="0"/>
            <a:ext cx="1131189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救亡图存篇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100" name="文本框 99"/>
          <p:cNvSpPr txBox="1"/>
          <p:nvPr/>
        </p:nvSpPr>
        <p:spPr>
          <a:xfrm>
            <a:off x="124460" y="1276350"/>
            <a:ext cx="11942445" cy="5262245"/>
          </a:xfrm>
          <a:prstGeom prst="rect">
            <a:avLst/>
          </a:prstGeom>
          <a:noFill/>
          <a:ln w="9525">
            <a:noFill/>
          </a:ln>
        </p:spPr>
        <p:txBody>
          <a:bodyPr wrap="square">
            <a:spAutoFit/>
          </a:bodyPr>
          <a:p>
            <a:pPr indent="0"/>
            <a:r>
              <a:rPr lang="zh-CN" sz="2400" b="1">
                <a:ea typeface="SimSun" panose="02010600030101010101" pitchFamily="2" charset="-122"/>
              </a:rPr>
              <a:t>近（现）代史观</a:t>
            </a:r>
            <a:r>
              <a:rPr lang="en-US" altLang="zh-CN" sz="2400" b="1">
                <a:ea typeface="SimSun" panose="02010600030101010101" pitchFamily="2" charset="-122"/>
              </a:rPr>
              <a:t>:</a:t>
            </a:r>
            <a:r>
              <a:rPr lang="zh-CN" sz="2400" b="1">
                <a:ea typeface="SimSun" panose="02010600030101010101" pitchFamily="2" charset="-122"/>
              </a:rPr>
              <a:t>通常情况下，现代化有时候也称近代化。它是指由传统社会向现代社会变迁的过程（传统农业社会向工业社会的变迁过程），包括政治上的法制化、民主化，即从人治到法治、从专制到民主等；经济上的工业化，即从传统农业到现代工业、从自然经济到商品经济等；思想文化上的科学化、理性化；社会生活的现代化。现代化是一场全方位的社会变革，其核心是经济的工业化和政治的民主化。①政治现代化主要指民主化和法制化进程，即从人治到法治、从专制政治到民主政治等内容。②经济现代化主要指工业化和市场化进程，即从传统农业到现代工业、从自然经济到市场经济等内容。③思想文化现代化主要是指科学化和大众化进程。④社会生活现代化主要是指城市化和社会组织整合化等。⑤除物质生活的改善和提高外，其他还涉及教育现代化、军队与国防现代化、信息传播现代化、人口控制化、社会福利化等。其中，政治民主化进程和经济工业化进程是两个主要内容。</a:t>
            </a:r>
            <a:endParaRPr lang="zh-CN" altLang="en-US" sz="2400" b="1">
              <a:ea typeface="SimSun" panose="0201060003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137" y="378269"/>
            <a:ext cx="10598020" cy="521970"/>
          </a:xfrm>
          <a:prstGeom prst="rect">
            <a:avLst/>
          </a:prstGeom>
          <a:noFill/>
        </p:spPr>
        <p:txBody>
          <a:bodyPr wrap="square" rtlCol="0">
            <a:spAutoFit/>
            <a:scene3d>
              <a:camera prst="orthographicFront"/>
              <a:lightRig rig="threePt" dir="t"/>
            </a:scene3d>
          </a:bodyPr>
          <a:p>
            <a:r>
              <a:rPr lang="zh-CN" altLang="en-US" sz="2800" dirty="0">
                <a:latin typeface="SimHei" panose="02010609060101010101" charset="-122"/>
                <a:ea typeface="SimHei" panose="02010609060101010101" charset="-122"/>
              </a:rPr>
              <a:t>二.地主阶级的探索</a:t>
            </a:r>
            <a:endParaRPr lang="zh-CN" altLang="en-US" sz="2800" dirty="0">
              <a:latin typeface="SimHei" panose="02010609060101010101" charset="-122"/>
              <a:ea typeface="SimHei" panose="02010609060101010101" charset="-122"/>
            </a:endParaRPr>
          </a:p>
        </p:txBody>
      </p:sp>
      <p:sp>
        <p:nvSpPr>
          <p:cNvPr id="5" name="文本框 4"/>
          <p:cNvSpPr txBox="1"/>
          <p:nvPr/>
        </p:nvSpPr>
        <p:spPr>
          <a:xfrm>
            <a:off x="26670" y="824865"/>
            <a:ext cx="11920220" cy="521970"/>
          </a:xfrm>
          <a:prstGeom prst="rect">
            <a:avLst/>
          </a:prstGeom>
          <a:noFill/>
        </p:spPr>
        <p:txBody>
          <a:bodyPr wrap="square" rtlCol="0">
            <a:spAutoFit/>
          </a:bodyPr>
          <a:p>
            <a:r>
              <a:rPr lang="en-US" altLang="zh-CN" sz="2800" b="1"/>
              <a:t>2</a:t>
            </a:r>
            <a:r>
              <a:rPr lang="zh-CN" altLang="en-US" sz="2800" b="1"/>
              <a:t>、</a:t>
            </a:r>
            <a:r>
              <a:rPr lang="zh-CN" altLang="en-US" sz="2800" b="1">
                <a:sym typeface="+mn-ea"/>
              </a:rPr>
              <a:t>晚清三次社会变革运动与中国的近代化</a:t>
            </a:r>
            <a:endParaRPr lang="en-US" altLang="zh-CN" sz="2800" b="1">
              <a:sym typeface="+mn-ea"/>
            </a:endParaRPr>
          </a:p>
        </p:txBody>
      </p:sp>
      <p:sp>
        <p:nvSpPr>
          <p:cNvPr id="13" name="文本框 12"/>
          <p:cNvSpPr txBox="1"/>
          <p:nvPr/>
        </p:nvSpPr>
        <p:spPr>
          <a:xfrm>
            <a:off x="304165" y="0"/>
            <a:ext cx="1131189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救亡图存篇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6" name="文本框 5"/>
          <p:cNvSpPr txBox="1"/>
          <p:nvPr/>
        </p:nvSpPr>
        <p:spPr>
          <a:xfrm>
            <a:off x="26670" y="1468755"/>
            <a:ext cx="10999470" cy="460375"/>
          </a:xfrm>
          <a:prstGeom prst="rect">
            <a:avLst/>
          </a:prstGeom>
          <a:noFill/>
        </p:spPr>
        <p:txBody>
          <a:bodyPr wrap="square" rtlCol="0">
            <a:spAutoFit/>
          </a:bodyPr>
          <a:p>
            <a:r>
              <a:rPr lang="zh-CN" altLang="en-US" sz="2400"/>
              <a:t>（</a:t>
            </a:r>
            <a:r>
              <a:rPr lang="en-US" altLang="zh-CN" sz="2400"/>
              <a:t>1</a:t>
            </a:r>
            <a:r>
              <a:rPr lang="zh-CN" altLang="en-US" sz="2400"/>
              <a:t>）洋务新政开启中国近代化</a:t>
            </a:r>
            <a:endParaRPr lang="zh-CN" altLang="en-US" sz="2400"/>
          </a:p>
        </p:txBody>
      </p:sp>
      <p:sp>
        <p:nvSpPr>
          <p:cNvPr id="7" name="文本框 6"/>
          <p:cNvSpPr txBox="1"/>
          <p:nvPr/>
        </p:nvSpPr>
        <p:spPr>
          <a:xfrm>
            <a:off x="120650" y="2273300"/>
            <a:ext cx="9913620" cy="460375"/>
          </a:xfrm>
          <a:prstGeom prst="rect">
            <a:avLst/>
          </a:prstGeom>
          <a:noFill/>
        </p:spPr>
        <p:txBody>
          <a:bodyPr wrap="square" rtlCol="0">
            <a:spAutoFit/>
          </a:bodyPr>
          <a:p>
            <a:r>
              <a:rPr lang="zh-CN" altLang="en-US" sz="2400"/>
              <a:t>经济近代化</a:t>
            </a:r>
            <a:r>
              <a:rPr lang="en-US" altLang="zh-CN" sz="2400"/>
              <a:t>——</a:t>
            </a:r>
            <a:r>
              <a:rPr lang="zh-CN" altLang="en-US" sz="2400"/>
              <a:t>军事企业与民用企业（机器生产）工业发展</a:t>
            </a:r>
            <a:endParaRPr lang="zh-CN" altLang="en-US" sz="2400"/>
          </a:p>
        </p:txBody>
      </p:sp>
      <p:sp>
        <p:nvSpPr>
          <p:cNvPr id="8" name="文本框 7"/>
          <p:cNvSpPr txBox="1"/>
          <p:nvPr/>
        </p:nvSpPr>
        <p:spPr>
          <a:xfrm>
            <a:off x="120650" y="3202305"/>
            <a:ext cx="9913620" cy="460375"/>
          </a:xfrm>
          <a:prstGeom prst="rect">
            <a:avLst/>
          </a:prstGeom>
          <a:noFill/>
        </p:spPr>
        <p:txBody>
          <a:bodyPr wrap="square" rtlCol="0">
            <a:spAutoFit/>
          </a:bodyPr>
          <a:p>
            <a:r>
              <a:rPr lang="zh-CN" altLang="en-US" sz="2400"/>
              <a:t>军事近代化</a:t>
            </a:r>
            <a:r>
              <a:rPr lang="en-US" altLang="zh-CN" sz="2400"/>
              <a:t>——</a:t>
            </a:r>
            <a:r>
              <a:rPr lang="zh-CN" altLang="en-US" sz="2400"/>
              <a:t>新式海军发展</a:t>
            </a:r>
            <a:endParaRPr lang="zh-CN" altLang="en-US" sz="2400"/>
          </a:p>
        </p:txBody>
      </p:sp>
      <p:sp>
        <p:nvSpPr>
          <p:cNvPr id="9" name="文本框 8"/>
          <p:cNvSpPr txBox="1"/>
          <p:nvPr/>
        </p:nvSpPr>
        <p:spPr>
          <a:xfrm>
            <a:off x="120650" y="4050030"/>
            <a:ext cx="9913620" cy="460375"/>
          </a:xfrm>
          <a:prstGeom prst="rect">
            <a:avLst/>
          </a:prstGeom>
          <a:noFill/>
        </p:spPr>
        <p:txBody>
          <a:bodyPr wrap="square" rtlCol="0">
            <a:spAutoFit/>
          </a:bodyPr>
          <a:p>
            <a:r>
              <a:rPr lang="zh-CN" altLang="en-US" sz="2400"/>
              <a:t>教育近代化</a:t>
            </a:r>
            <a:r>
              <a:rPr lang="en-US" altLang="zh-CN" sz="2400"/>
              <a:t>——</a:t>
            </a:r>
            <a:r>
              <a:rPr lang="zh-CN" altLang="en-US" sz="2400"/>
              <a:t>京师同文馆；派遣留学生；培养新式人才</a:t>
            </a:r>
            <a:endParaRPr lang="zh-CN" altLang="en-US" sz="2400"/>
          </a:p>
        </p:txBody>
      </p:sp>
      <p:sp>
        <p:nvSpPr>
          <p:cNvPr id="10" name="文本框 9"/>
          <p:cNvSpPr txBox="1"/>
          <p:nvPr/>
        </p:nvSpPr>
        <p:spPr>
          <a:xfrm>
            <a:off x="120650" y="4897755"/>
            <a:ext cx="9913620" cy="460375"/>
          </a:xfrm>
          <a:prstGeom prst="rect">
            <a:avLst/>
          </a:prstGeom>
          <a:noFill/>
        </p:spPr>
        <p:txBody>
          <a:bodyPr wrap="square" rtlCol="0">
            <a:spAutoFit/>
          </a:bodyPr>
          <a:p>
            <a:r>
              <a:rPr lang="zh-CN" altLang="en-US" sz="2400"/>
              <a:t>外交近代化</a:t>
            </a:r>
            <a:r>
              <a:rPr lang="en-US" altLang="zh-CN" sz="2400"/>
              <a:t>——</a:t>
            </a:r>
            <a:r>
              <a:rPr lang="zh-CN" altLang="en-US" sz="2400"/>
              <a:t>总理衙门的设立</a:t>
            </a:r>
            <a:endParaRPr lang="zh-CN" altLang="en-US" sz="2400"/>
          </a:p>
        </p:txBody>
      </p:sp>
      <p:sp>
        <p:nvSpPr>
          <p:cNvPr id="11" name="文本框 10"/>
          <p:cNvSpPr txBox="1"/>
          <p:nvPr/>
        </p:nvSpPr>
        <p:spPr>
          <a:xfrm>
            <a:off x="120650" y="5745480"/>
            <a:ext cx="9913620" cy="460375"/>
          </a:xfrm>
          <a:prstGeom prst="rect">
            <a:avLst/>
          </a:prstGeom>
          <a:noFill/>
        </p:spPr>
        <p:txBody>
          <a:bodyPr wrap="square" rtlCol="0">
            <a:spAutoFit/>
          </a:bodyPr>
          <a:p>
            <a:r>
              <a:rPr lang="zh-CN" altLang="en-US" sz="2400"/>
              <a:t>思想近代化</a:t>
            </a:r>
            <a:r>
              <a:rPr lang="en-US" altLang="zh-CN" sz="2400"/>
              <a:t>——</a:t>
            </a:r>
            <a:r>
              <a:rPr lang="zh-CN" altLang="en-US" sz="2400"/>
              <a:t>冲击天朝上国、华夷之辩等思想观念</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1224280" y="0"/>
            <a:ext cx="8684260" cy="460375"/>
          </a:xfrm>
          <a:prstGeom prst="rect">
            <a:avLst/>
          </a:prstGeom>
          <a:noFill/>
        </p:spPr>
        <p:txBody>
          <a:bodyPr wrap="square" rtlCol="0">
            <a:spAutoFit/>
          </a:bodyPr>
          <a:p>
            <a:pPr marL="0" marR="0" lvl="0" indent="0" algn="ctr" defTabSz="914400" rtl="0" eaLnBrk="1" fontAlgn="auto" latinLnBrk="0" hangingPunct="1">
              <a:lnSpc>
                <a:spcPct val="100000"/>
              </a:lnSpc>
              <a:spcBef>
                <a:spcPts val="60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rPr>
              <a:t>知识梳理•阶段特征（晚清民初）</a:t>
            </a:r>
            <a:endParaRPr kumimoji="0" lang="zh-CN" altLang="en-US" sz="24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endParaRPr>
          </a:p>
        </p:txBody>
      </p:sp>
      <p:graphicFrame>
        <p:nvGraphicFramePr>
          <p:cNvPr id="6" name="表格 5"/>
          <p:cNvGraphicFramePr/>
          <p:nvPr>
            <p:custDataLst>
              <p:tags r:id="rId1"/>
            </p:custDataLst>
          </p:nvPr>
        </p:nvGraphicFramePr>
        <p:xfrm>
          <a:off x="166370" y="460375"/>
          <a:ext cx="11859260" cy="6748145"/>
        </p:xfrm>
        <a:graphic>
          <a:graphicData uri="http://schemas.openxmlformats.org/drawingml/2006/table">
            <a:tbl>
              <a:tblPr firstRow="1" bandRow="1">
                <a:tableStyleId>{5C22544A-7EE6-4342-B048-85BDC9FD1C3A}</a:tableStyleId>
              </a:tblPr>
              <a:tblGrid>
                <a:gridCol w="10335260"/>
                <a:gridCol w="1524000"/>
              </a:tblGrid>
              <a:tr h="396240">
                <a:tc>
                  <a:txBody>
                    <a:bodyPr/>
                    <a:p>
                      <a:pPr algn="ctr">
                        <a:buNone/>
                      </a:pPr>
                      <a:r>
                        <a:rPr lang="zh-CN" altLang="en-US" sz="2000">
                          <a:solidFill>
                            <a:schemeClr val="tx1"/>
                          </a:solidFill>
                          <a:latin typeface="Microsoft YaHei" panose="020B0503020204020204" pitchFamily="34" charset="-122"/>
                          <a:ea typeface="Microsoft YaHei" panose="020B0503020204020204" pitchFamily="34" charset="-122"/>
                        </a:rPr>
                        <a:t>知识梳理</a:t>
                      </a:r>
                      <a:endParaRPr lang="zh-CN" altLang="en-US" sz="2000">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lgn="ctr">
                        <a:buNone/>
                      </a:pPr>
                      <a:r>
                        <a:rPr lang="zh-CN" altLang="en-US" sz="2000">
                          <a:solidFill>
                            <a:schemeClr val="tx1"/>
                          </a:solidFill>
                          <a:latin typeface="Microsoft YaHei" panose="020B0503020204020204" pitchFamily="34" charset="-122"/>
                          <a:ea typeface="Microsoft YaHei" panose="020B0503020204020204" pitchFamily="34" charset="-122"/>
                        </a:rPr>
                        <a:t>阶段特征</a:t>
                      </a:r>
                      <a:endParaRPr lang="zh-CN" altLang="en-US" sz="2000">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r>
              <a:tr h="6351905">
                <a:tc>
                  <a:txBody>
                    <a:bodyPr/>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r>
            </a:tbl>
          </a:graphicData>
        </a:graphic>
      </p:graphicFrame>
      <p:sp>
        <p:nvSpPr>
          <p:cNvPr id="5" name="文本框 4"/>
          <p:cNvSpPr txBox="1"/>
          <p:nvPr/>
        </p:nvSpPr>
        <p:spPr>
          <a:xfrm>
            <a:off x="166370" y="234315"/>
            <a:ext cx="10246360" cy="6277610"/>
          </a:xfrm>
          <a:prstGeom prst="rect">
            <a:avLst/>
          </a:prstGeom>
          <a:noFill/>
        </p:spPr>
        <p:txBody>
          <a:bodyPr wrap="square" rtlCol="0" anchor="t">
            <a:spAutoFit/>
          </a:bodyPr>
          <a:p>
            <a:pPr algn="just">
              <a:lnSpc>
                <a:spcPct val="150000"/>
              </a:lnSpc>
              <a:tabLst>
                <a:tab pos="2628900" algn="l"/>
              </a:tabLst>
            </a:pPr>
            <a:r>
              <a:rPr lang="zh-CN" altLang="en-US" sz="2400" b="1" noProof="0" dirty="0">
                <a:ln>
                  <a:noFill/>
                </a:ln>
                <a:solidFill>
                  <a:schemeClr val="accent1"/>
                </a:solidFill>
                <a:effectLst/>
                <a:uLnTx/>
                <a:uFillTx/>
                <a:latin typeface="SimHei" panose="02010609060101010101" charset="-122"/>
                <a:ea typeface="SimHei" panose="02010609060101010101" charset="-122"/>
              </a:rPr>
              <a:t>政治：</a:t>
            </a:r>
            <a:endParaRPr lang="zh-CN" altLang="en-US" sz="2400" b="1" noProof="0" dirty="0">
              <a:ln>
                <a:noFill/>
              </a:ln>
              <a:solidFill>
                <a:schemeClr val="accent1"/>
              </a:solidFill>
              <a:effectLst/>
              <a:uLnTx/>
              <a:uFillTx/>
              <a:latin typeface="SimHei" panose="02010609060101010101" charset="-122"/>
              <a:ea typeface="SimHei" panose="02010609060101010101" charset="-122"/>
            </a:endParaRPr>
          </a:p>
          <a:p>
            <a:pPr algn="just">
              <a:lnSpc>
                <a:spcPct val="150000"/>
              </a:lnSpc>
              <a:tabLst>
                <a:tab pos="2628900" algn="l"/>
              </a:tabLst>
            </a:pPr>
            <a:r>
              <a:rPr lang="zh-CN" altLang="en-US" sz="2400" b="1" noProof="0" dirty="0">
                <a:ln>
                  <a:noFill/>
                </a:ln>
                <a:solidFill>
                  <a:schemeClr val="accent1"/>
                </a:solidFill>
                <a:effectLst/>
                <a:uLnTx/>
                <a:uFillTx/>
                <a:latin typeface="SimHei" panose="02010609060101010101" charset="-122"/>
                <a:ea typeface="SimHei" panose="02010609060101010101" charset="-122"/>
              </a:rPr>
              <a:t>一、列强侵华</a:t>
            </a:r>
            <a:endParaRPr lang="zh-CN" altLang="en-US" sz="2400" b="1" noProof="0" dirty="0">
              <a:ln>
                <a:noFill/>
              </a:ln>
              <a:solidFill>
                <a:schemeClr val="accent1"/>
              </a:solidFill>
              <a:effectLst/>
              <a:uLnTx/>
              <a:uFillTx/>
              <a:latin typeface="SimHei" panose="02010609060101010101" charset="-122"/>
              <a:ea typeface="SimHei" panose="02010609060101010101" charset="-122"/>
            </a:endParaRPr>
          </a:p>
          <a:p>
            <a:pPr algn="just">
              <a:lnSpc>
                <a:spcPct val="150000"/>
              </a:lnSpc>
              <a:tabLst>
                <a:tab pos="2628900" algn="l"/>
              </a:tabLst>
            </a:pPr>
            <a:r>
              <a:rPr lang="en-US" altLang="zh-CN" sz="2000" b="1" dirty="0">
                <a:solidFill>
                  <a:srgbClr val="FF0000"/>
                </a:solidFill>
                <a:latin typeface="SimHei" panose="02010609060101010101" charset="-122"/>
                <a:ea typeface="SimHei" panose="02010609060101010101" charset="-122"/>
                <a:sym typeface="+mn-ea"/>
              </a:rPr>
              <a:t>1.</a:t>
            </a:r>
            <a:r>
              <a:rPr lang="zh-CN" altLang="en-US" sz="2000" b="1" dirty="0">
                <a:solidFill>
                  <a:srgbClr val="FF0000"/>
                </a:solidFill>
                <a:latin typeface="SimHei" panose="02010609060101010101" charset="-122"/>
                <a:ea typeface="SimHei" panose="02010609060101010101" charset="-122"/>
                <a:sym typeface="+mn-ea"/>
              </a:rPr>
              <a:t>鸦片战争（</a:t>
            </a:r>
            <a:r>
              <a:rPr lang="en-US" altLang="zh-CN" sz="2000" b="1" dirty="0">
                <a:solidFill>
                  <a:srgbClr val="FF0000"/>
                </a:solidFill>
                <a:latin typeface="SimHei" panose="02010609060101010101" charset="-122"/>
                <a:ea typeface="SimHei" panose="02010609060101010101" charset="-122"/>
                <a:sym typeface="+mn-ea"/>
              </a:rPr>
              <a:t>1840—1842</a:t>
            </a:r>
            <a:r>
              <a:rPr lang="zh-CN" altLang="en-US" sz="2000" b="1" dirty="0">
                <a:solidFill>
                  <a:srgbClr val="FF0000"/>
                </a:solidFill>
                <a:latin typeface="SimHei" panose="02010609060101010101" charset="-122"/>
                <a:ea typeface="SimHei" panose="02010609060101010101" charset="-122"/>
                <a:sym typeface="+mn-ea"/>
              </a:rPr>
              <a:t>）：</a:t>
            </a:r>
            <a:r>
              <a:rPr lang="en-US" altLang="zh-CN" sz="2000" b="1" dirty="0">
                <a:latin typeface="SimHei" panose="02010609060101010101" charset="-122"/>
                <a:ea typeface="SimHei" panose="02010609060101010101" charset="-122"/>
                <a:sym typeface="+mn-ea"/>
              </a:rPr>
              <a:t>《</a:t>
            </a:r>
            <a:r>
              <a:rPr lang="zh-CN" altLang="en-US" sz="2000" b="1" dirty="0">
                <a:latin typeface="SimHei" panose="02010609060101010101" charset="-122"/>
                <a:ea typeface="SimHei" panose="02010609060101010101" charset="-122"/>
                <a:sym typeface="+mn-ea"/>
              </a:rPr>
              <a:t>南京条约</a:t>
            </a:r>
            <a:r>
              <a:rPr lang="en-US" altLang="zh-CN" sz="2000" b="1" dirty="0">
                <a:latin typeface="SimHei" panose="02010609060101010101" charset="-122"/>
                <a:ea typeface="SimHei" panose="02010609060101010101" charset="-122"/>
                <a:sym typeface="+mn-ea"/>
              </a:rPr>
              <a:t>》</a:t>
            </a:r>
            <a:r>
              <a:rPr lang="zh-CN" altLang="en-US" sz="2000" b="1" dirty="0">
                <a:latin typeface="SimHei" panose="02010609060101010101" charset="-122"/>
                <a:ea typeface="SimHei" panose="02010609060101010101" charset="-122"/>
                <a:sym typeface="+mn-ea"/>
              </a:rPr>
              <a:t>及其附属条约，开始沦为半殖民地半封建社会，中国近代史开端</a:t>
            </a:r>
            <a:r>
              <a:rPr lang="en-US" altLang="zh-CN" sz="2000" b="1" dirty="0">
                <a:latin typeface="SimHei" panose="02010609060101010101" charset="-122"/>
                <a:ea typeface="SimHei" panose="02010609060101010101" charset="-122"/>
                <a:sym typeface="+mn-ea"/>
              </a:rPr>
              <a:t>   </a:t>
            </a:r>
            <a:endParaRPr lang="en-US" altLang="zh-CN" sz="2000" b="1" dirty="0">
              <a:latin typeface="SimHei" panose="02010609060101010101" charset="-122"/>
              <a:ea typeface="SimHei" panose="02010609060101010101" charset="-122"/>
              <a:sym typeface="+mn-ea"/>
            </a:endParaRPr>
          </a:p>
          <a:p>
            <a:pPr algn="just">
              <a:lnSpc>
                <a:spcPct val="150000"/>
              </a:lnSpc>
              <a:tabLst>
                <a:tab pos="2628900" algn="l"/>
              </a:tabLst>
            </a:pPr>
            <a:r>
              <a:rPr lang="en-US" altLang="zh-CN" sz="2000" b="1" dirty="0">
                <a:solidFill>
                  <a:srgbClr val="FF0000"/>
                </a:solidFill>
                <a:latin typeface="SimHei" panose="02010609060101010101" charset="-122"/>
                <a:ea typeface="SimHei" panose="02010609060101010101" charset="-122"/>
                <a:sym typeface="+mn-ea"/>
              </a:rPr>
              <a:t>2.</a:t>
            </a:r>
            <a:r>
              <a:rPr lang="zh-CN" altLang="en-US" sz="2000" b="1" dirty="0">
                <a:solidFill>
                  <a:srgbClr val="FF0000"/>
                </a:solidFill>
                <a:latin typeface="SimHei" panose="02010609060101010101" charset="-122"/>
                <a:ea typeface="SimHei" panose="02010609060101010101" charset="-122"/>
                <a:sym typeface="+mn-ea"/>
              </a:rPr>
              <a:t>第二次鸦片战争（</a:t>
            </a:r>
            <a:r>
              <a:rPr lang="en-US" altLang="zh-CN" sz="2000" b="1" dirty="0">
                <a:solidFill>
                  <a:srgbClr val="FF0000"/>
                </a:solidFill>
                <a:latin typeface="SimHei" panose="02010609060101010101" charset="-122"/>
                <a:ea typeface="SimHei" panose="02010609060101010101" charset="-122"/>
                <a:sym typeface="+mn-ea"/>
              </a:rPr>
              <a:t>1856—1860</a:t>
            </a:r>
            <a:r>
              <a:rPr lang="zh-CN" altLang="en-US" sz="2000" b="1" dirty="0">
                <a:solidFill>
                  <a:srgbClr val="FF0000"/>
                </a:solidFill>
                <a:latin typeface="SimHei" panose="02010609060101010101" charset="-122"/>
                <a:ea typeface="SimHei" panose="02010609060101010101" charset="-122"/>
                <a:sym typeface="+mn-ea"/>
              </a:rPr>
              <a:t>）</a:t>
            </a:r>
            <a:r>
              <a:rPr lang="zh-CN" altLang="en-US" sz="2000" b="1" dirty="0">
                <a:latin typeface="SimHei" panose="02010609060101010101" charset="-122"/>
                <a:ea typeface="SimHei" panose="02010609060101010101" charset="-122"/>
                <a:sym typeface="+mn-ea"/>
              </a:rPr>
              <a:t>：</a:t>
            </a:r>
            <a:r>
              <a:rPr lang="en-US" altLang="zh-CN" sz="2000" b="1" dirty="0">
                <a:latin typeface="SimHei" panose="02010609060101010101" charset="-122"/>
                <a:ea typeface="SimHei" panose="02010609060101010101" charset="-122"/>
                <a:sym typeface="+mn-ea"/>
              </a:rPr>
              <a:t>《</a:t>
            </a:r>
            <a:r>
              <a:rPr lang="zh-CN" altLang="en-US" sz="2000" b="1" dirty="0">
                <a:latin typeface="SimHei" panose="02010609060101010101" charset="-122"/>
                <a:ea typeface="SimHei" panose="02010609060101010101" charset="-122"/>
                <a:sym typeface="+mn-ea"/>
              </a:rPr>
              <a:t>天津条约</a:t>
            </a:r>
            <a:r>
              <a:rPr lang="en-US" altLang="zh-CN" sz="2000" b="1" dirty="0">
                <a:latin typeface="SimHei" panose="02010609060101010101" charset="-122"/>
                <a:ea typeface="SimHei" panose="02010609060101010101" charset="-122"/>
                <a:sym typeface="+mn-ea"/>
              </a:rPr>
              <a:t>》</a:t>
            </a:r>
            <a:r>
              <a:rPr lang="zh-CN" altLang="en-US" sz="2000" b="1" dirty="0">
                <a:latin typeface="SimHei" panose="02010609060101010101" charset="-122"/>
                <a:ea typeface="SimHei" panose="02010609060101010101" charset="-122"/>
                <a:sym typeface="+mn-ea"/>
              </a:rPr>
              <a:t>和</a:t>
            </a:r>
            <a:r>
              <a:rPr lang="en-US" altLang="zh-CN" sz="2000" b="1" dirty="0">
                <a:latin typeface="SimHei" panose="02010609060101010101" charset="-122"/>
                <a:ea typeface="SimHei" panose="02010609060101010101" charset="-122"/>
                <a:sym typeface="+mn-ea"/>
              </a:rPr>
              <a:t>《</a:t>
            </a:r>
            <a:r>
              <a:rPr lang="zh-CN" altLang="en-US" sz="2000" b="1" dirty="0">
                <a:latin typeface="SimHei" panose="02010609060101010101" charset="-122"/>
                <a:ea typeface="SimHei" panose="02010609060101010101" charset="-122"/>
                <a:sym typeface="+mn-ea"/>
              </a:rPr>
              <a:t>北京条约</a:t>
            </a:r>
            <a:r>
              <a:rPr lang="en-US" altLang="zh-CN" sz="2000" b="1" dirty="0">
                <a:latin typeface="SimHei" panose="02010609060101010101" charset="-122"/>
                <a:ea typeface="SimHei" panose="02010609060101010101" charset="-122"/>
                <a:sym typeface="+mn-ea"/>
              </a:rPr>
              <a:t>》</a:t>
            </a:r>
            <a:r>
              <a:rPr lang="zh-CN" altLang="en-US" sz="2000" b="1" dirty="0">
                <a:latin typeface="SimHei" panose="02010609060101010101" charset="-122"/>
                <a:ea typeface="SimHei" panose="02010609060101010101" charset="-122"/>
                <a:sym typeface="+mn-ea"/>
              </a:rPr>
              <a:t>；俄国割占我国大片领土；进一步沦为半殖民地半封建社会</a:t>
            </a:r>
            <a:r>
              <a:rPr lang="en-US" altLang="zh-CN" sz="2000" b="1" dirty="0">
                <a:latin typeface="SimHei" panose="02010609060101010101" charset="-122"/>
                <a:ea typeface="SimHei" panose="02010609060101010101" charset="-122"/>
                <a:sym typeface="+mn-ea"/>
              </a:rPr>
              <a:t>  </a:t>
            </a:r>
            <a:endParaRPr lang="en-US" altLang="zh-CN" sz="2000" b="1" dirty="0">
              <a:latin typeface="SimHei" panose="02010609060101010101" charset="-122"/>
              <a:ea typeface="SimHei" panose="02010609060101010101" charset="-122"/>
              <a:sym typeface="+mn-ea"/>
            </a:endParaRPr>
          </a:p>
          <a:p>
            <a:pPr algn="just">
              <a:lnSpc>
                <a:spcPct val="150000"/>
              </a:lnSpc>
              <a:tabLst>
                <a:tab pos="2628900" algn="l"/>
              </a:tabLst>
            </a:pPr>
            <a:r>
              <a:rPr lang="en-US" altLang="zh-CN" sz="2000" b="1" dirty="0">
                <a:solidFill>
                  <a:srgbClr val="FF0000"/>
                </a:solidFill>
                <a:latin typeface="SimHei" panose="02010609060101010101" charset="-122"/>
                <a:ea typeface="SimHei" panose="02010609060101010101" charset="-122"/>
                <a:sym typeface="+mn-ea"/>
              </a:rPr>
              <a:t>3.</a:t>
            </a:r>
            <a:r>
              <a:rPr lang="zh-CN" altLang="en-US" sz="2000" b="1" dirty="0">
                <a:solidFill>
                  <a:srgbClr val="FF0000"/>
                </a:solidFill>
                <a:latin typeface="SimHei" panose="02010609060101010101" charset="-122"/>
                <a:ea typeface="SimHei" panose="02010609060101010101" charset="-122"/>
                <a:sym typeface="+mn-ea"/>
              </a:rPr>
              <a:t>边疆危机</a:t>
            </a:r>
            <a:r>
              <a:rPr lang="zh-CN" altLang="en-US" sz="2000" b="1" dirty="0">
                <a:latin typeface="SimHei" panose="02010609060101010101" charset="-122"/>
                <a:ea typeface="SimHei" panose="02010609060101010101" charset="-122"/>
                <a:sym typeface="+mn-ea"/>
              </a:rPr>
              <a:t>：新疆、台湾地区</a:t>
            </a:r>
            <a:r>
              <a:rPr lang="en-US" altLang="zh-CN" sz="2000" b="1" dirty="0">
                <a:latin typeface="SimHei" panose="02010609060101010101" charset="-122"/>
                <a:ea typeface="SimHei" panose="02010609060101010101" charset="-122"/>
                <a:sym typeface="+mn-ea"/>
              </a:rPr>
              <a:t>   </a:t>
            </a:r>
            <a:endParaRPr lang="en-US" altLang="zh-CN" sz="2000" b="1" dirty="0">
              <a:latin typeface="SimHei" panose="02010609060101010101" charset="-122"/>
              <a:ea typeface="SimHei" panose="02010609060101010101" charset="-122"/>
              <a:sym typeface="+mn-ea"/>
            </a:endParaRPr>
          </a:p>
          <a:p>
            <a:pPr algn="just">
              <a:lnSpc>
                <a:spcPct val="150000"/>
              </a:lnSpc>
              <a:tabLst>
                <a:tab pos="2628900" algn="l"/>
              </a:tabLst>
            </a:pPr>
            <a:r>
              <a:rPr lang="en-US" altLang="zh-CN" sz="2000" b="1" dirty="0">
                <a:solidFill>
                  <a:srgbClr val="FF0000"/>
                </a:solidFill>
                <a:latin typeface="SimHei" panose="02010609060101010101" charset="-122"/>
                <a:ea typeface="SimHei" panose="02010609060101010101" charset="-122"/>
                <a:sym typeface="+mn-ea"/>
              </a:rPr>
              <a:t>4.</a:t>
            </a:r>
            <a:r>
              <a:rPr lang="zh-CN" altLang="en-US" sz="2000" b="1" dirty="0">
                <a:solidFill>
                  <a:srgbClr val="FF0000"/>
                </a:solidFill>
                <a:latin typeface="SimHei" panose="02010609060101010101" charset="-122"/>
                <a:ea typeface="SimHei" panose="02010609060101010101" charset="-122"/>
                <a:sym typeface="+mn-ea"/>
              </a:rPr>
              <a:t>中法战争（</a:t>
            </a:r>
            <a:r>
              <a:rPr lang="en-US" altLang="zh-CN" sz="2000" b="1" dirty="0">
                <a:solidFill>
                  <a:srgbClr val="FF0000"/>
                </a:solidFill>
                <a:latin typeface="SimHei" panose="02010609060101010101" charset="-122"/>
                <a:ea typeface="SimHei" panose="02010609060101010101" charset="-122"/>
                <a:sym typeface="+mn-ea"/>
              </a:rPr>
              <a:t>1883—1885</a:t>
            </a:r>
            <a:r>
              <a:rPr lang="zh-CN" altLang="en-US" sz="2000" b="1" dirty="0">
                <a:latin typeface="SimHei" panose="02010609060101010101" charset="-122"/>
                <a:ea typeface="SimHei" panose="02010609060101010101" charset="-122"/>
                <a:sym typeface="+mn-ea"/>
              </a:rPr>
              <a:t>）：</a:t>
            </a:r>
            <a:r>
              <a:rPr lang="en-US" altLang="zh-CN" sz="2000" b="1" dirty="0">
                <a:latin typeface="SimHei" panose="02010609060101010101" charset="-122"/>
                <a:ea typeface="SimHei" panose="02010609060101010101" charset="-122"/>
                <a:sym typeface="+mn-ea"/>
              </a:rPr>
              <a:t>《</a:t>
            </a:r>
            <a:r>
              <a:rPr lang="zh-CN" altLang="en-US" sz="2000" b="1" dirty="0">
                <a:latin typeface="SimHei" panose="02010609060101010101" charset="-122"/>
                <a:ea typeface="SimHei" panose="02010609060101010101" charset="-122"/>
                <a:sym typeface="+mn-ea"/>
              </a:rPr>
              <a:t>越南条款</a:t>
            </a:r>
            <a:r>
              <a:rPr lang="en-US" altLang="zh-CN" sz="2000" b="1" dirty="0">
                <a:latin typeface="SimHei" panose="02010609060101010101" charset="-122"/>
                <a:ea typeface="SimHei" panose="02010609060101010101" charset="-122"/>
                <a:sym typeface="+mn-ea"/>
              </a:rPr>
              <a:t>》 </a:t>
            </a:r>
            <a:endParaRPr lang="en-US" altLang="zh-CN" sz="2000" b="1" dirty="0">
              <a:latin typeface="SimHei" panose="02010609060101010101" charset="-122"/>
              <a:ea typeface="SimHei" panose="02010609060101010101" charset="-122"/>
              <a:sym typeface="+mn-ea"/>
            </a:endParaRPr>
          </a:p>
          <a:p>
            <a:pPr algn="just">
              <a:lnSpc>
                <a:spcPct val="150000"/>
              </a:lnSpc>
              <a:tabLst>
                <a:tab pos="2628900" algn="l"/>
              </a:tabLst>
            </a:pPr>
            <a:r>
              <a:rPr lang="en-US" altLang="zh-CN" sz="2000" b="1" dirty="0">
                <a:solidFill>
                  <a:srgbClr val="FF0000"/>
                </a:solidFill>
                <a:latin typeface="SimHei" panose="02010609060101010101" charset="-122"/>
                <a:ea typeface="SimHei" panose="02010609060101010101" charset="-122"/>
                <a:sym typeface="+mn-ea"/>
              </a:rPr>
              <a:t>5.</a:t>
            </a:r>
            <a:r>
              <a:rPr lang="zh-CN" altLang="en-US" sz="2000" b="1" dirty="0">
                <a:solidFill>
                  <a:srgbClr val="FF0000"/>
                </a:solidFill>
                <a:latin typeface="SimHei" panose="02010609060101010101" charset="-122"/>
                <a:ea typeface="SimHei" panose="02010609060101010101" charset="-122"/>
                <a:sym typeface="+mn-ea"/>
              </a:rPr>
              <a:t>甲午中日战争（</a:t>
            </a:r>
            <a:r>
              <a:rPr lang="en-US" altLang="zh-CN" sz="2000" b="1" dirty="0">
                <a:solidFill>
                  <a:srgbClr val="FF0000"/>
                </a:solidFill>
                <a:latin typeface="SimHei" panose="02010609060101010101" charset="-122"/>
                <a:ea typeface="SimHei" panose="02010609060101010101" charset="-122"/>
                <a:sym typeface="+mn-ea"/>
              </a:rPr>
              <a:t>1894—1895</a:t>
            </a:r>
            <a:r>
              <a:rPr lang="zh-CN" altLang="en-US" sz="2000" b="1" dirty="0">
                <a:solidFill>
                  <a:srgbClr val="FF0000"/>
                </a:solidFill>
                <a:latin typeface="SimHei" panose="02010609060101010101" charset="-122"/>
                <a:ea typeface="SimHei" panose="02010609060101010101" charset="-122"/>
                <a:sym typeface="+mn-ea"/>
              </a:rPr>
              <a:t>）：</a:t>
            </a:r>
            <a:r>
              <a:rPr lang="zh-CN" altLang="en-US" sz="2000" b="1" dirty="0">
                <a:latin typeface="SimHei" panose="02010609060101010101" charset="-122"/>
                <a:ea typeface="SimHei" panose="02010609060101010101" charset="-122"/>
                <a:sym typeface="+mn-ea"/>
              </a:rPr>
              <a:t>《马关条约</a:t>
            </a:r>
            <a:r>
              <a:rPr lang="en-US" altLang="zh-CN" sz="2000" b="1" dirty="0">
                <a:latin typeface="SimHei" panose="02010609060101010101" charset="-122"/>
                <a:ea typeface="SimHei" panose="02010609060101010101" charset="-122"/>
                <a:sym typeface="+mn-ea"/>
              </a:rPr>
              <a:t>》  </a:t>
            </a:r>
            <a:r>
              <a:rPr lang="zh-CN" altLang="en-US" sz="2000" b="1" dirty="0">
                <a:latin typeface="SimHei" panose="02010609060101010101" charset="-122"/>
                <a:ea typeface="SimHei" panose="02010609060101010101" charset="-122"/>
                <a:sym typeface="+mn-ea"/>
              </a:rPr>
              <a:t>半殖民地半封建社会程度大大加深</a:t>
            </a:r>
            <a:r>
              <a:rPr lang="en-US" altLang="zh-CN" sz="2000" b="1" dirty="0">
                <a:latin typeface="SimHei" panose="02010609060101010101" charset="-122"/>
                <a:ea typeface="SimHei" panose="02010609060101010101" charset="-122"/>
                <a:sym typeface="+mn-ea"/>
              </a:rPr>
              <a:t>  </a:t>
            </a:r>
            <a:endParaRPr lang="en-US" altLang="zh-CN" sz="2000" b="1" dirty="0">
              <a:latin typeface="SimHei" panose="02010609060101010101" charset="-122"/>
              <a:ea typeface="SimHei" panose="02010609060101010101" charset="-122"/>
              <a:sym typeface="+mn-ea"/>
            </a:endParaRPr>
          </a:p>
          <a:p>
            <a:pPr algn="just">
              <a:lnSpc>
                <a:spcPct val="150000"/>
              </a:lnSpc>
              <a:tabLst>
                <a:tab pos="2628900" algn="l"/>
              </a:tabLst>
            </a:pPr>
            <a:r>
              <a:rPr lang="en-US" altLang="zh-CN" sz="2000" b="1" dirty="0">
                <a:solidFill>
                  <a:srgbClr val="FF0000"/>
                </a:solidFill>
                <a:latin typeface="SimHei" panose="02010609060101010101" charset="-122"/>
                <a:ea typeface="SimHei" panose="02010609060101010101" charset="-122"/>
                <a:sym typeface="+mn-ea"/>
              </a:rPr>
              <a:t>6.</a:t>
            </a:r>
            <a:r>
              <a:rPr lang="zh-CN" altLang="en-US" sz="2000" b="1" dirty="0">
                <a:solidFill>
                  <a:srgbClr val="FF0000"/>
                </a:solidFill>
                <a:latin typeface="SimHei" panose="02010609060101010101" charset="-122"/>
                <a:ea typeface="SimHei" panose="02010609060101010101" charset="-122"/>
                <a:sym typeface="+mn-ea"/>
              </a:rPr>
              <a:t>瓜分狂潮：</a:t>
            </a:r>
            <a:r>
              <a:rPr lang="en-US" altLang="zh-CN" sz="2000" b="1" dirty="0">
                <a:latin typeface="SimHei" panose="02010609060101010101" charset="-122"/>
                <a:ea typeface="SimHei" panose="02010609060101010101" charset="-122"/>
                <a:sym typeface="+mn-ea"/>
              </a:rPr>
              <a:t>19</a:t>
            </a:r>
            <a:r>
              <a:rPr lang="zh-CN" altLang="en-US" sz="2000" b="1" dirty="0">
                <a:latin typeface="SimHei" panose="02010609060101010101" charset="-122"/>
                <a:ea typeface="SimHei" panose="02010609060101010101" charset="-122"/>
                <a:sym typeface="+mn-ea"/>
              </a:rPr>
              <a:t>世纪末</a:t>
            </a:r>
            <a:r>
              <a:rPr lang="en-US" altLang="zh-CN" sz="2000" b="1" dirty="0">
                <a:latin typeface="SimHei" panose="02010609060101010101" charset="-122"/>
                <a:ea typeface="SimHei" panose="02010609060101010101" charset="-122"/>
                <a:sym typeface="+mn-ea"/>
              </a:rPr>
              <a:t>  </a:t>
            </a:r>
            <a:endParaRPr lang="en-US" altLang="zh-CN" sz="2000" b="1" dirty="0">
              <a:latin typeface="SimHei" panose="02010609060101010101" charset="-122"/>
              <a:ea typeface="SimHei" panose="02010609060101010101" charset="-122"/>
              <a:sym typeface="+mn-ea"/>
            </a:endParaRPr>
          </a:p>
          <a:p>
            <a:pPr algn="just">
              <a:lnSpc>
                <a:spcPct val="150000"/>
              </a:lnSpc>
              <a:tabLst>
                <a:tab pos="2628900" algn="l"/>
              </a:tabLst>
            </a:pPr>
            <a:r>
              <a:rPr lang="en-US" altLang="zh-CN" sz="2000" b="1" dirty="0">
                <a:solidFill>
                  <a:srgbClr val="FF0000"/>
                </a:solidFill>
                <a:latin typeface="SimHei" panose="02010609060101010101" charset="-122"/>
                <a:ea typeface="SimHei" panose="02010609060101010101" charset="-122"/>
                <a:sym typeface="+mn-ea"/>
              </a:rPr>
              <a:t>7.</a:t>
            </a:r>
            <a:r>
              <a:rPr lang="zh-CN" altLang="en-US" sz="2000" b="1" dirty="0">
                <a:solidFill>
                  <a:srgbClr val="FF0000"/>
                </a:solidFill>
                <a:latin typeface="SimHei" panose="02010609060101010101" charset="-122"/>
                <a:ea typeface="SimHei" panose="02010609060101010101" charset="-122"/>
                <a:sym typeface="+mn-ea"/>
              </a:rPr>
              <a:t>八国联军侵华（</a:t>
            </a:r>
            <a:r>
              <a:rPr lang="en-US" altLang="zh-CN" sz="2000" b="1" dirty="0">
                <a:solidFill>
                  <a:srgbClr val="FF0000"/>
                </a:solidFill>
                <a:latin typeface="SimHei" panose="02010609060101010101" charset="-122"/>
                <a:ea typeface="SimHei" panose="02010609060101010101" charset="-122"/>
                <a:sym typeface="+mn-ea"/>
              </a:rPr>
              <a:t>1900—1901</a:t>
            </a:r>
            <a:r>
              <a:rPr lang="zh-CN" altLang="en-US" sz="2000" b="1" dirty="0">
                <a:solidFill>
                  <a:srgbClr val="FF0000"/>
                </a:solidFill>
                <a:latin typeface="SimHei" panose="02010609060101010101" charset="-122"/>
                <a:ea typeface="SimHei" panose="02010609060101010101" charset="-122"/>
                <a:sym typeface="+mn-ea"/>
              </a:rPr>
              <a:t>）</a:t>
            </a:r>
            <a:r>
              <a:rPr lang="zh-CN" altLang="en-US" sz="2000" b="1" dirty="0">
                <a:latin typeface="SimHei" panose="02010609060101010101" charset="-122"/>
                <a:ea typeface="SimHei" panose="02010609060101010101" charset="-122"/>
                <a:sym typeface="+mn-ea"/>
              </a:rPr>
              <a:t>：</a:t>
            </a:r>
            <a:r>
              <a:rPr lang="en-US" altLang="zh-CN" sz="2000" b="1" dirty="0">
                <a:latin typeface="SimHei" panose="02010609060101010101" charset="-122"/>
                <a:ea typeface="SimHei" panose="02010609060101010101" charset="-122"/>
                <a:sym typeface="+mn-ea"/>
              </a:rPr>
              <a:t>《</a:t>
            </a:r>
            <a:r>
              <a:rPr lang="zh-CN" altLang="en-US" sz="2000" b="1" dirty="0">
                <a:latin typeface="SimHei" panose="02010609060101010101" charset="-122"/>
                <a:ea typeface="SimHei" panose="02010609060101010101" charset="-122"/>
                <a:sym typeface="+mn-ea"/>
              </a:rPr>
              <a:t>辛丑条约</a:t>
            </a:r>
            <a:r>
              <a:rPr lang="en-US" altLang="zh-CN" sz="2000" b="1" dirty="0">
                <a:latin typeface="SimHei" panose="02010609060101010101" charset="-122"/>
                <a:ea typeface="SimHei" panose="02010609060101010101" charset="-122"/>
                <a:sym typeface="+mn-ea"/>
              </a:rPr>
              <a:t>》  </a:t>
            </a:r>
            <a:r>
              <a:rPr lang="zh-CN" altLang="en-US" sz="2000" b="1" dirty="0">
                <a:latin typeface="SimHei" panose="02010609060101010101" charset="-122"/>
                <a:ea typeface="SimHei" panose="02010609060101010101" charset="-122"/>
                <a:sym typeface="+mn-ea"/>
              </a:rPr>
              <a:t>完全沦为半殖民地半封建社会</a:t>
            </a:r>
            <a:r>
              <a:rPr lang="en-US" altLang="zh-CN" sz="2000" b="1" dirty="0">
                <a:latin typeface="SimHei" panose="02010609060101010101" charset="-122"/>
                <a:ea typeface="SimHei" panose="02010609060101010101" charset="-122"/>
                <a:sym typeface="+mn-ea"/>
              </a:rPr>
              <a:t> </a:t>
            </a:r>
            <a:endParaRPr lang="en-US" altLang="zh-CN" sz="2000" b="1" dirty="0">
              <a:latin typeface="SimHei" panose="02010609060101010101" charset="-122"/>
              <a:ea typeface="SimHei" panose="02010609060101010101" charset="-122"/>
              <a:sym typeface="+mn-ea"/>
            </a:endParaRPr>
          </a:p>
          <a:p>
            <a:pPr algn="just">
              <a:lnSpc>
                <a:spcPct val="150000"/>
              </a:lnSpc>
              <a:tabLst>
                <a:tab pos="2628900" algn="l"/>
              </a:tabLst>
            </a:pPr>
            <a:r>
              <a:rPr lang="en-US" altLang="zh-CN" sz="2000" b="1" dirty="0">
                <a:solidFill>
                  <a:srgbClr val="FF0000"/>
                </a:solidFill>
                <a:latin typeface="SimHei" panose="02010609060101010101" charset="-122"/>
                <a:ea typeface="SimHei" panose="02010609060101010101" charset="-122"/>
                <a:sym typeface="+mn-ea"/>
              </a:rPr>
              <a:t>8</a:t>
            </a:r>
            <a:r>
              <a:rPr lang="zh-CN" altLang="en-US" sz="2000" b="1" dirty="0">
                <a:solidFill>
                  <a:srgbClr val="FF0000"/>
                </a:solidFill>
                <a:latin typeface="SimHei" panose="02010609060101010101" charset="-122"/>
                <a:ea typeface="SimHei" panose="02010609060101010101" charset="-122"/>
                <a:sym typeface="+mn-ea"/>
              </a:rPr>
              <a:t>、一战期间</a:t>
            </a:r>
            <a:r>
              <a:rPr lang="zh-CN" altLang="en-US" sz="2000" b="1" dirty="0">
                <a:latin typeface="SimHei" panose="02010609060101010101" charset="-122"/>
                <a:ea typeface="SimHei" panose="02010609060101010101" charset="-122"/>
                <a:sym typeface="+mn-ea"/>
              </a:rPr>
              <a:t>，欧洲列强暂时放松侵略，美日加紧侵略（日本二十一条）</a:t>
            </a:r>
            <a:endParaRPr lang="zh-CN" altLang="en-US" sz="2000" b="1" dirty="0">
              <a:latin typeface="SimHei" panose="02010609060101010101" charset="-122"/>
              <a:ea typeface="SimHei" panose="02010609060101010101" charset="-122"/>
              <a:sym typeface="+mn-ea"/>
            </a:endParaRPr>
          </a:p>
          <a:p>
            <a:pPr algn="just">
              <a:lnSpc>
                <a:spcPct val="150000"/>
              </a:lnSpc>
              <a:tabLst>
                <a:tab pos="2628900" algn="l"/>
              </a:tabLst>
            </a:pPr>
            <a:endParaRPr lang="zh-CN" altLang="en-US" sz="2000" b="1" noProof="0" dirty="0">
              <a:ln>
                <a:noFill/>
              </a:ln>
              <a:solidFill>
                <a:schemeClr val="accent1"/>
              </a:solidFill>
              <a:effectLst/>
              <a:uLnTx/>
              <a:uFillTx/>
              <a:latin typeface="SimHei" panose="02010609060101010101" charset="-122"/>
              <a:ea typeface="SimHei" panose="02010609060101010101" charset="-122"/>
              <a:sym typeface="+mn-ea"/>
            </a:endParaRPr>
          </a:p>
        </p:txBody>
      </p:sp>
      <p:sp>
        <p:nvSpPr>
          <p:cNvPr id="12" name="文本框 11"/>
          <p:cNvSpPr txBox="1"/>
          <p:nvPr/>
        </p:nvSpPr>
        <p:spPr>
          <a:xfrm>
            <a:off x="10548620" y="2168525"/>
            <a:ext cx="1477010" cy="1630045"/>
          </a:xfrm>
          <a:prstGeom prst="rect">
            <a:avLst/>
          </a:prstGeom>
          <a:noFill/>
        </p:spPr>
        <p:txBody>
          <a:bodyPr wrap="square" rtlCol="0">
            <a:spAutoFit/>
          </a:bodyPr>
          <a:p>
            <a:pPr algn="l">
              <a:buClrTx/>
              <a:buSzTx/>
              <a:buFontTx/>
            </a:pPr>
            <a:r>
              <a:rPr lang="zh-CN" altLang="en-US" sz="2000" b="1">
                <a:solidFill>
                  <a:srgbClr val="FF0000"/>
                </a:solidFill>
                <a:latin typeface="SimHei" panose="02010609060101010101" charset="-122"/>
                <a:ea typeface="SimHei" panose="02010609060101010101" charset="-122"/>
              </a:rPr>
              <a:t>①中国主权遭到破坏；</a:t>
            </a:r>
            <a:r>
              <a:rPr lang="zh-CN" altLang="en-US" sz="2000" b="1" dirty="0">
                <a:latin typeface="SimHei" panose="02010609060101010101" charset="-122"/>
                <a:ea typeface="SimHei" panose="02010609060101010101" charset="-122"/>
                <a:sym typeface="+mn-ea"/>
              </a:rPr>
              <a:t>中国逐步沦为半殖民地半封建社会</a:t>
            </a:r>
            <a:endParaRPr lang="zh-CN" altLang="en-US" sz="2000" b="1">
              <a:solidFill>
                <a:srgbClr val="FF0000"/>
              </a:solidFill>
              <a:latin typeface="SimHei" panose="02010609060101010101" charset="-122"/>
              <a:ea typeface="SimHei" panose="0201060906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137" y="378269"/>
            <a:ext cx="10598020" cy="521970"/>
          </a:xfrm>
          <a:prstGeom prst="rect">
            <a:avLst/>
          </a:prstGeom>
          <a:noFill/>
        </p:spPr>
        <p:txBody>
          <a:bodyPr wrap="square" rtlCol="0">
            <a:spAutoFit/>
            <a:scene3d>
              <a:camera prst="orthographicFront"/>
              <a:lightRig rig="threePt" dir="t"/>
            </a:scene3d>
          </a:bodyPr>
          <a:p>
            <a:r>
              <a:rPr lang="zh-CN" altLang="en-US" sz="2800" dirty="0">
                <a:solidFill>
                  <a:schemeClr val="tx1"/>
                </a:solidFill>
                <a:latin typeface="SimHei" panose="02010609060101010101" charset="-122"/>
                <a:ea typeface="SimHei" panose="02010609060101010101" charset="-122"/>
              </a:rPr>
              <a:t>二.地主阶级的探索</a:t>
            </a:r>
            <a:endParaRPr lang="zh-CN" altLang="en-US" sz="2800" dirty="0">
              <a:solidFill>
                <a:schemeClr val="tx1"/>
              </a:solidFill>
              <a:latin typeface="SimHei" panose="02010609060101010101" charset="-122"/>
              <a:ea typeface="SimHei" panose="02010609060101010101" charset="-122"/>
            </a:endParaRPr>
          </a:p>
        </p:txBody>
      </p:sp>
      <p:sp>
        <p:nvSpPr>
          <p:cNvPr id="5" name="文本框 4"/>
          <p:cNvSpPr txBox="1"/>
          <p:nvPr/>
        </p:nvSpPr>
        <p:spPr>
          <a:xfrm>
            <a:off x="26670" y="824865"/>
            <a:ext cx="11920220" cy="521970"/>
          </a:xfrm>
          <a:prstGeom prst="rect">
            <a:avLst/>
          </a:prstGeom>
          <a:noFill/>
        </p:spPr>
        <p:txBody>
          <a:bodyPr wrap="square" rtlCol="0">
            <a:spAutoFit/>
          </a:bodyPr>
          <a:p>
            <a:r>
              <a:rPr lang="en-US" altLang="zh-CN" sz="2800" b="1"/>
              <a:t>2</a:t>
            </a:r>
            <a:r>
              <a:rPr lang="zh-CN" altLang="en-US" sz="2800" b="1"/>
              <a:t>、</a:t>
            </a:r>
            <a:r>
              <a:rPr lang="zh-CN" altLang="en-US" sz="2800" b="1">
                <a:sym typeface="+mn-ea"/>
              </a:rPr>
              <a:t>晚清三次社会变革运动与中国的近代化</a:t>
            </a:r>
            <a:endParaRPr lang="en-US" altLang="zh-CN" sz="2800" b="1">
              <a:sym typeface="+mn-ea"/>
            </a:endParaRPr>
          </a:p>
        </p:txBody>
      </p:sp>
      <p:sp>
        <p:nvSpPr>
          <p:cNvPr id="13" name="文本框 12"/>
          <p:cNvSpPr txBox="1"/>
          <p:nvPr/>
        </p:nvSpPr>
        <p:spPr>
          <a:xfrm>
            <a:off x="304165" y="0"/>
            <a:ext cx="1131189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救亡图存篇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6" name="文本框 5"/>
          <p:cNvSpPr txBox="1"/>
          <p:nvPr/>
        </p:nvSpPr>
        <p:spPr>
          <a:xfrm>
            <a:off x="26670" y="4176395"/>
            <a:ext cx="10999470" cy="460375"/>
          </a:xfrm>
          <a:prstGeom prst="rect">
            <a:avLst/>
          </a:prstGeom>
          <a:noFill/>
        </p:spPr>
        <p:txBody>
          <a:bodyPr wrap="square" rtlCol="0">
            <a:spAutoFit/>
          </a:bodyPr>
          <a:p>
            <a:r>
              <a:rPr lang="zh-CN" altLang="en-US" sz="2400"/>
              <a:t>（</a:t>
            </a:r>
            <a:r>
              <a:rPr lang="en-US" altLang="zh-CN" sz="2400"/>
              <a:t>3</a:t>
            </a:r>
            <a:r>
              <a:rPr lang="zh-CN" altLang="en-US" sz="2400"/>
              <a:t>）</a:t>
            </a:r>
            <a:r>
              <a:rPr lang="zh-CN" altLang="en-US" sz="2400">
                <a:sym typeface="+mn-ea"/>
              </a:rPr>
              <a:t>新政与预备立宪与近代化</a:t>
            </a:r>
            <a:endParaRPr lang="zh-CN" altLang="en-US" sz="2400"/>
          </a:p>
        </p:txBody>
      </p:sp>
      <p:sp>
        <p:nvSpPr>
          <p:cNvPr id="7" name="文本框 6"/>
          <p:cNvSpPr txBox="1"/>
          <p:nvPr/>
        </p:nvSpPr>
        <p:spPr>
          <a:xfrm>
            <a:off x="149860" y="4730750"/>
            <a:ext cx="9913620" cy="460375"/>
          </a:xfrm>
          <a:prstGeom prst="rect">
            <a:avLst/>
          </a:prstGeom>
          <a:noFill/>
        </p:spPr>
        <p:txBody>
          <a:bodyPr wrap="square" rtlCol="0">
            <a:spAutoFit/>
          </a:bodyPr>
          <a:p>
            <a:r>
              <a:rPr lang="zh-CN" altLang="en-US" sz="2400"/>
              <a:t>经济近代化</a:t>
            </a:r>
            <a:r>
              <a:rPr lang="en-US" altLang="zh-CN" sz="2400"/>
              <a:t>——</a:t>
            </a:r>
            <a:r>
              <a:rPr lang="zh-CN" altLang="en-US" sz="2400"/>
              <a:t>设立商部，奖励实业</a:t>
            </a:r>
            <a:endParaRPr lang="zh-CN" altLang="en-US" sz="2400"/>
          </a:p>
        </p:txBody>
      </p:sp>
      <p:sp>
        <p:nvSpPr>
          <p:cNvPr id="8" name="文本框 7"/>
          <p:cNvSpPr txBox="1"/>
          <p:nvPr/>
        </p:nvSpPr>
        <p:spPr>
          <a:xfrm>
            <a:off x="149860" y="5285105"/>
            <a:ext cx="9913620" cy="460375"/>
          </a:xfrm>
          <a:prstGeom prst="rect">
            <a:avLst/>
          </a:prstGeom>
          <a:noFill/>
        </p:spPr>
        <p:txBody>
          <a:bodyPr wrap="square" rtlCol="0">
            <a:spAutoFit/>
          </a:bodyPr>
          <a:p>
            <a:r>
              <a:rPr lang="zh-CN" altLang="en-US" sz="2400"/>
              <a:t>政治近代化</a:t>
            </a:r>
            <a:r>
              <a:rPr lang="en-US" altLang="zh-CN" sz="2400"/>
              <a:t>——</a:t>
            </a:r>
            <a:r>
              <a:rPr lang="zh-CN" altLang="en-US" sz="2400"/>
              <a:t>地方咨议局</a:t>
            </a:r>
            <a:r>
              <a:rPr lang="en-US" altLang="zh-CN" sz="2400"/>
              <a:t>  </a:t>
            </a:r>
            <a:r>
              <a:rPr lang="zh-CN" altLang="en-US" sz="2400"/>
              <a:t>《钦定宪法大纲》等</a:t>
            </a:r>
            <a:endParaRPr lang="zh-CN" altLang="en-US" sz="2400"/>
          </a:p>
        </p:txBody>
      </p:sp>
      <p:sp>
        <p:nvSpPr>
          <p:cNvPr id="9" name="文本框 8"/>
          <p:cNvSpPr txBox="1"/>
          <p:nvPr/>
        </p:nvSpPr>
        <p:spPr>
          <a:xfrm>
            <a:off x="149860" y="5839460"/>
            <a:ext cx="9913620" cy="460375"/>
          </a:xfrm>
          <a:prstGeom prst="rect">
            <a:avLst/>
          </a:prstGeom>
          <a:noFill/>
        </p:spPr>
        <p:txBody>
          <a:bodyPr wrap="square" rtlCol="0">
            <a:spAutoFit/>
          </a:bodyPr>
          <a:p>
            <a:r>
              <a:rPr lang="zh-CN" altLang="en-US" sz="2400"/>
              <a:t>教育近代化</a:t>
            </a:r>
            <a:r>
              <a:rPr lang="en-US" altLang="zh-CN" sz="2400"/>
              <a:t>——</a:t>
            </a:r>
            <a:r>
              <a:rPr lang="zh-CN" altLang="en-US" sz="2400"/>
              <a:t>废科举、癸卯学制、学堂选官及留学毕业生选官</a:t>
            </a:r>
            <a:endParaRPr lang="zh-CN" altLang="en-US" sz="2400"/>
          </a:p>
        </p:txBody>
      </p:sp>
      <p:sp>
        <p:nvSpPr>
          <p:cNvPr id="10" name="文本框 9"/>
          <p:cNvSpPr txBox="1"/>
          <p:nvPr/>
        </p:nvSpPr>
        <p:spPr>
          <a:xfrm>
            <a:off x="26670" y="6299835"/>
            <a:ext cx="9913620" cy="460375"/>
          </a:xfrm>
          <a:prstGeom prst="rect">
            <a:avLst/>
          </a:prstGeom>
          <a:noFill/>
        </p:spPr>
        <p:txBody>
          <a:bodyPr wrap="square" rtlCol="0">
            <a:spAutoFit/>
          </a:bodyPr>
          <a:p>
            <a:r>
              <a:rPr lang="zh-CN" altLang="en-US" sz="2400"/>
              <a:t>军事近代化</a:t>
            </a:r>
            <a:r>
              <a:rPr lang="en-US" altLang="zh-CN" sz="2400"/>
              <a:t>——</a:t>
            </a:r>
            <a:r>
              <a:rPr lang="zh-CN" altLang="en-US" sz="2400"/>
              <a:t>编练新军</a:t>
            </a:r>
            <a:endParaRPr lang="zh-CN" altLang="en-US" sz="2400"/>
          </a:p>
        </p:txBody>
      </p:sp>
      <p:sp>
        <p:nvSpPr>
          <p:cNvPr id="2" name="文本框 1"/>
          <p:cNvSpPr txBox="1"/>
          <p:nvPr/>
        </p:nvSpPr>
        <p:spPr>
          <a:xfrm>
            <a:off x="0" y="1346835"/>
            <a:ext cx="10999470" cy="460375"/>
          </a:xfrm>
          <a:prstGeom prst="rect">
            <a:avLst/>
          </a:prstGeom>
          <a:noFill/>
        </p:spPr>
        <p:txBody>
          <a:bodyPr wrap="square" rtlCol="0">
            <a:spAutoFit/>
          </a:bodyPr>
          <a:p>
            <a:r>
              <a:rPr lang="zh-CN" altLang="en-US" sz="2400"/>
              <a:t>（</a:t>
            </a:r>
            <a:r>
              <a:rPr lang="en-US" altLang="zh-CN" sz="2400"/>
              <a:t>2</a:t>
            </a:r>
            <a:r>
              <a:rPr lang="zh-CN" altLang="en-US" sz="2400"/>
              <a:t>）戊戌新政进一步促进中国近代化</a:t>
            </a:r>
            <a:endParaRPr lang="zh-CN" altLang="en-US" sz="2400"/>
          </a:p>
        </p:txBody>
      </p:sp>
      <p:sp>
        <p:nvSpPr>
          <p:cNvPr id="3" name="文本框 2"/>
          <p:cNvSpPr txBox="1"/>
          <p:nvPr/>
        </p:nvSpPr>
        <p:spPr>
          <a:xfrm>
            <a:off x="123190" y="1765300"/>
            <a:ext cx="12042140" cy="2306955"/>
          </a:xfrm>
          <a:prstGeom prst="rect">
            <a:avLst/>
          </a:prstGeom>
          <a:noFill/>
        </p:spPr>
        <p:txBody>
          <a:bodyPr wrap="square" rtlCol="0" anchor="t">
            <a:spAutoFit/>
          </a:bodyPr>
          <a:p>
            <a:r>
              <a:rPr lang="zh-CN" altLang="en-US" sz="2400"/>
              <a:t>政治近代化</a:t>
            </a:r>
            <a:r>
              <a:rPr lang="en-US" altLang="zh-CN" sz="2400"/>
              <a:t>——</a:t>
            </a:r>
            <a:r>
              <a:rPr lang="zh-CN" altLang="en-US" sz="2400"/>
              <a:t>改革旧制，具有维新思想的知识分子参政；</a:t>
            </a:r>
            <a:endParaRPr lang="zh-CN" altLang="en-US" sz="2400"/>
          </a:p>
          <a:p>
            <a:r>
              <a:rPr lang="zh-CN" altLang="en-US" sz="2400"/>
              <a:t>经济近代化</a:t>
            </a:r>
            <a:r>
              <a:rPr lang="en-US" altLang="zh-CN" sz="2400"/>
              <a:t>——</a:t>
            </a:r>
            <a:r>
              <a:rPr lang="zh-CN" altLang="en-US" sz="2400"/>
              <a:t>中国民族资本主义的初步发展；</a:t>
            </a:r>
            <a:endParaRPr lang="zh-CN" altLang="en-US" sz="2400"/>
          </a:p>
          <a:p>
            <a:r>
              <a:rPr lang="zh-CN" altLang="en-US" sz="2400"/>
              <a:t>思想近代化</a:t>
            </a:r>
            <a:r>
              <a:rPr lang="en-US" altLang="zh-CN" sz="2400"/>
              <a:t>——</a:t>
            </a:r>
            <a:r>
              <a:rPr lang="zh-CN" altLang="en-US" sz="2400"/>
              <a:t>西方</a:t>
            </a:r>
            <a:r>
              <a:rPr lang="zh-CN" altLang="en-US" sz="2400">
                <a:sym typeface="+mn-ea"/>
              </a:rPr>
              <a:t>民主启蒙思想的传播；思想启蒙</a:t>
            </a:r>
            <a:endParaRPr lang="en-US" altLang="zh-CN" sz="2400"/>
          </a:p>
          <a:p>
            <a:r>
              <a:rPr lang="zh-CN" altLang="en-US" sz="2400"/>
              <a:t>教育近代化</a:t>
            </a:r>
            <a:r>
              <a:rPr lang="en-US" altLang="zh-CN" sz="2400"/>
              <a:t>——</a:t>
            </a:r>
            <a:r>
              <a:rPr lang="zh-CN" altLang="en-US" sz="2400"/>
              <a:t>废八股、京师大学堂等</a:t>
            </a:r>
            <a:endParaRPr lang="zh-CN" altLang="en-US" sz="2400"/>
          </a:p>
          <a:p>
            <a:r>
              <a:rPr lang="zh-CN" altLang="en-US" sz="2400"/>
              <a:t>军事近代化</a:t>
            </a:r>
            <a:r>
              <a:rPr lang="en-US" altLang="zh-CN" sz="2400"/>
              <a:t>——</a:t>
            </a:r>
            <a:r>
              <a:rPr lang="zh-CN" altLang="en-US" sz="2400"/>
              <a:t>编练陆军、改习洋操等</a:t>
            </a:r>
            <a:r>
              <a:rPr lang="en-US" altLang="zh-CN" sz="2400"/>
              <a:t>  </a:t>
            </a:r>
            <a:endParaRPr lang="en-US" altLang="zh-CN" sz="2400"/>
          </a:p>
          <a:p>
            <a:r>
              <a:rPr lang="zh-CN" altLang="en-US" sz="2400"/>
              <a:t>社会习俗近代化——</a:t>
            </a:r>
            <a:r>
              <a:rPr lang="zh-CN" altLang="en-US" sz="2400">
                <a:sym typeface="+mn-ea"/>
              </a:rPr>
              <a:t>摒弃陈规陋俗，提倡文明的生活方式</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2277" y="1015948"/>
            <a:ext cx="11655972" cy="5015865"/>
          </a:xfrm>
          <a:prstGeom prst="rect">
            <a:avLst/>
          </a:prstGeom>
          <a:noFill/>
        </p:spPr>
        <p:txBody>
          <a:bodyPr wrap="square">
            <a:spAutoFit/>
          </a:bodyPr>
          <a:lstStyle/>
          <a:p>
            <a:pPr indent="266700" algn="just"/>
            <a:r>
              <a:rPr lang="zh-CN" altLang="zh-CN" sz="2000" b="1" kern="100" dirty="0">
                <a:effectLst/>
                <a:latin typeface="KaiTi" panose="02010609060101010101" charset="-122"/>
                <a:ea typeface="KaiTi" panose="02010609060101010101" charset="-122"/>
              </a:rPr>
              <a:t>材料 </a:t>
            </a:r>
            <a:r>
              <a:rPr lang="en-US" altLang="zh-CN" sz="2000" b="1" kern="100" dirty="0">
                <a:effectLst/>
                <a:latin typeface="KaiTi" panose="02010609060101010101" charset="-122"/>
                <a:ea typeface="KaiTi" panose="02010609060101010101" charset="-122"/>
              </a:rPr>
              <a:t>  </a:t>
            </a:r>
            <a:r>
              <a:rPr lang="zh-CN" altLang="zh-CN" sz="2000" b="1" kern="100" dirty="0">
                <a:effectLst/>
                <a:latin typeface="KaiTi" panose="02010609060101010101" charset="-122"/>
                <a:ea typeface="KaiTi" panose="02010609060101010101" charset="-122"/>
              </a:rPr>
              <a:t>中国最仇视的，是我们的政府形式。满大人们已经开始意识到，如果自由的原则籍着我们的榜样的力量进入这个帝国，接踵而至的将是这个“奉天承运”的王朝的末日，以及他们借助盘剥和暴政而自肥的寄生生涯的终结……由于没有现代海军军衔制度，进而导致集体凝聚力的缺乏……一旦发生战事，这些武器就会轻而易举地成为第一支开来的欧洲军队的战利品。</a:t>
            </a:r>
            <a:endParaRPr lang="zh-CN" altLang="zh-CN" sz="2000" b="1" kern="100" dirty="0">
              <a:effectLst/>
              <a:latin typeface="KaiTi" panose="02010609060101010101" charset="-122"/>
              <a:ea typeface="KaiTi" panose="02010609060101010101" charset="-122"/>
            </a:endParaRPr>
          </a:p>
          <a:p>
            <a:pPr algn="r"/>
            <a:r>
              <a:rPr lang="en-US" altLang="zh-CN" sz="2000" b="1" kern="100" dirty="0">
                <a:effectLst/>
                <a:latin typeface="KaiTi" panose="02010609060101010101" charset="-122"/>
                <a:ea typeface="KaiTi" panose="02010609060101010101" charset="-122"/>
              </a:rPr>
              <a:t>——</a:t>
            </a:r>
            <a:r>
              <a:rPr lang="zh-CN" altLang="zh-CN" sz="2000" b="1" kern="100" dirty="0">
                <a:effectLst/>
                <a:latin typeface="KaiTi" panose="02010609060101010101" charset="-122"/>
                <a:ea typeface="KaiTi" panose="02010609060101010101" charset="-122"/>
              </a:rPr>
              <a:t>美·薛斐尔（时任美国驻华海军武官）《致萨金特公开信》（</a:t>
            </a:r>
            <a:r>
              <a:rPr lang="en-US" altLang="zh-CN" sz="2000" b="1" kern="100" dirty="0">
                <a:effectLst/>
                <a:latin typeface="KaiTi" panose="02010609060101010101" charset="-122"/>
                <a:ea typeface="KaiTi" panose="02010609060101010101" charset="-122"/>
              </a:rPr>
              <a:t>1882</a:t>
            </a:r>
            <a:r>
              <a:rPr lang="zh-CN" altLang="zh-CN" sz="2000" b="1" kern="100" dirty="0">
                <a:effectLst/>
                <a:latin typeface="KaiTi" panose="02010609060101010101" charset="-122"/>
                <a:ea typeface="KaiTi" panose="02010609060101010101" charset="-122"/>
              </a:rPr>
              <a:t>年）</a:t>
            </a:r>
            <a:endParaRPr lang="zh-CN" altLang="zh-CN" sz="2000" b="1" kern="100" dirty="0">
              <a:effectLst/>
              <a:latin typeface="KaiTi" panose="02010609060101010101" charset="-122"/>
              <a:ea typeface="KaiTi" panose="02010609060101010101" charset="-122"/>
            </a:endParaRPr>
          </a:p>
          <a:p>
            <a:pPr indent="266700" algn="just"/>
            <a:r>
              <a:rPr lang="zh-CN" altLang="zh-CN" sz="2000" b="1" kern="100" dirty="0">
                <a:effectLst/>
                <a:latin typeface="KaiTi" panose="02010609060101010101" charset="-122"/>
                <a:ea typeface="KaiTi" panose="02010609060101010101" charset="-122"/>
              </a:rPr>
              <a:t>李鸿章说：我办了一辈子的事，练兵也，海军也，都是纸糊的老虎，何尝能实在放手办理</a:t>
            </a:r>
            <a:r>
              <a:rPr lang="en-US" altLang="zh-CN" sz="2000" b="1" kern="100" dirty="0">
                <a:effectLst/>
                <a:latin typeface="KaiTi" panose="02010609060101010101" charset="-122"/>
                <a:ea typeface="KaiTi" panose="02010609060101010101" charset="-122"/>
              </a:rPr>
              <a:t>?</a:t>
            </a:r>
            <a:r>
              <a:rPr lang="zh-CN" altLang="zh-CN" sz="2000" b="1" kern="100" dirty="0">
                <a:effectLst/>
                <a:latin typeface="KaiTi" panose="02010609060101010101" charset="-122"/>
                <a:ea typeface="KaiTi" panose="02010609060101010101" charset="-122"/>
              </a:rPr>
              <a:t>不过勉强涂饰，虚有其表。不揭破尤可敷衍一时。如一间破屋，由裱糊匠东补西贴，居然成一净室。明知为纸片糊裱……自然真相破露不可收拾，但裱糊匠又何术能负其责</a:t>
            </a:r>
            <a:r>
              <a:rPr lang="en-US" altLang="zh-CN" sz="2000" b="1" kern="100" dirty="0">
                <a:effectLst/>
                <a:latin typeface="KaiTi" panose="02010609060101010101" charset="-122"/>
                <a:ea typeface="KaiTi" panose="02010609060101010101" charset="-122"/>
              </a:rPr>
              <a:t>?      ——</a:t>
            </a:r>
            <a:r>
              <a:rPr lang="zh-CN" altLang="zh-CN" sz="2000" b="1" kern="100" dirty="0">
                <a:effectLst/>
                <a:latin typeface="KaiTi" panose="02010609060101010101" charset="-122"/>
                <a:ea typeface="KaiTi" panose="02010609060101010101" charset="-122"/>
              </a:rPr>
              <a:t>吴永（曾任李鸿章幕僚）《庚子西狩丛谈》</a:t>
            </a:r>
            <a:endParaRPr lang="zh-CN" altLang="zh-CN" sz="2000" b="1" kern="100" dirty="0">
              <a:effectLst/>
              <a:latin typeface="KaiTi" panose="02010609060101010101" charset="-122"/>
              <a:ea typeface="KaiTi" panose="02010609060101010101" charset="-122"/>
            </a:endParaRPr>
          </a:p>
          <a:p>
            <a:pPr indent="266700" algn="just"/>
            <a:r>
              <a:rPr lang="zh-CN" altLang="zh-CN" sz="2000" b="1" kern="100" dirty="0">
                <a:effectLst/>
                <a:latin typeface="KaiTi" panose="02010609060101010101" charset="-122"/>
                <a:ea typeface="KaiTi" panose="02010609060101010101" charset="-122"/>
              </a:rPr>
              <a:t>（李鸿章）于西国所以富强之原，茫乎未有闻焉。以为吾中国之政教文物风俗无一不优于他国，所不及者，惟枪耳炮耳船耳铁路耳机器耳。吾但学此，而洋务之能事毕矣。</a:t>
            </a:r>
            <a:r>
              <a:rPr lang="en-US" altLang="zh-CN" sz="2000" b="1" kern="100" dirty="0">
                <a:effectLst/>
                <a:latin typeface="KaiTi" panose="02010609060101010101" charset="-122"/>
                <a:ea typeface="KaiTi" panose="02010609060101010101" charset="-122"/>
              </a:rPr>
              <a:t>        ——</a:t>
            </a:r>
            <a:r>
              <a:rPr lang="zh-CN" altLang="zh-CN" sz="2000" b="1" kern="100" dirty="0">
                <a:effectLst/>
                <a:latin typeface="KaiTi" panose="02010609060101010101" charset="-122"/>
                <a:ea typeface="KaiTi" panose="02010609060101010101" charset="-122"/>
              </a:rPr>
              <a:t>梁启超《李鸿章传》（</a:t>
            </a:r>
            <a:r>
              <a:rPr lang="en-US" altLang="zh-CN" sz="2000" b="1" kern="100" dirty="0">
                <a:effectLst/>
                <a:latin typeface="KaiTi" panose="02010609060101010101" charset="-122"/>
                <a:ea typeface="KaiTi" panose="02010609060101010101" charset="-122"/>
              </a:rPr>
              <a:t>1901</a:t>
            </a:r>
            <a:r>
              <a:rPr lang="zh-CN" altLang="zh-CN" sz="2000" b="1" kern="100" dirty="0">
                <a:effectLst/>
                <a:latin typeface="KaiTi" panose="02010609060101010101" charset="-122"/>
                <a:ea typeface="KaiTi" panose="02010609060101010101" charset="-122"/>
              </a:rPr>
              <a:t>年）</a:t>
            </a:r>
            <a:endParaRPr lang="zh-CN" altLang="zh-CN" sz="2000" b="1" kern="100" dirty="0">
              <a:effectLst/>
              <a:latin typeface="KaiTi" panose="02010609060101010101" charset="-122"/>
              <a:ea typeface="KaiTi" panose="02010609060101010101" charset="-122"/>
            </a:endParaRPr>
          </a:p>
          <a:p>
            <a:pPr indent="266700" algn="just"/>
            <a:r>
              <a:rPr lang="zh-CN" altLang="zh-CN" sz="2000" b="1" kern="100" dirty="0">
                <a:effectLst/>
                <a:latin typeface="KaiTi" panose="02010609060101010101" charset="-122"/>
                <a:ea typeface="KaiTi" panose="02010609060101010101" charset="-122"/>
              </a:rPr>
              <a:t>（洋务派是）经外国侵略者改造适合镇压太平天国的新封建军阀……（洋务运动直接后果）加深殖民地化。</a:t>
            </a:r>
            <a:endParaRPr lang="en-US" altLang="zh-CN" sz="2000" b="1" kern="100" dirty="0">
              <a:effectLst/>
              <a:latin typeface="KaiTi" panose="02010609060101010101" charset="-122"/>
              <a:ea typeface="KaiTi" panose="02010609060101010101" charset="-122"/>
            </a:endParaRPr>
          </a:p>
          <a:p>
            <a:pPr indent="266700" algn="just"/>
            <a:r>
              <a:rPr lang="en-US" altLang="zh-CN" sz="2000" b="1" kern="100" dirty="0">
                <a:latin typeface="KaiTi" panose="02010609060101010101" charset="-122"/>
                <a:ea typeface="KaiTi" panose="02010609060101010101" charset="-122"/>
              </a:rPr>
              <a:t>   </a:t>
            </a:r>
            <a:r>
              <a:rPr lang="en-US" altLang="zh-CN" sz="2000" b="1" kern="100" dirty="0">
                <a:effectLst/>
                <a:latin typeface="KaiTi" panose="02010609060101010101" charset="-122"/>
                <a:ea typeface="KaiTi" panose="02010609060101010101" charset="-122"/>
              </a:rPr>
              <a:t>——</a:t>
            </a:r>
            <a:r>
              <a:rPr lang="zh-CN" altLang="zh-CN" sz="2000" b="1" kern="100" dirty="0">
                <a:effectLst/>
                <a:latin typeface="KaiTi" panose="02010609060101010101" charset="-122"/>
                <a:ea typeface="KaiTi" panose="02010609060101010101" charset="-122"/>
              </a:rPr>
              <a:t>摘编自范文澜（延安马列学院历史研究室主任）《中国近代史》（</a:t>
            </a:r>
            <a:r>
              <a:rPr lang="en-US" altLang="zh-CN" sz="2000" b="1" kern="100" dirty="0">
                <a:effectLst/>
                <a:latin typeface="KaiTi" panose="02010609060101010101" charset="-122"/>
                <a:ea typeface="KaiTi" panose="02010609060101010101" charset="-122"/>
              </a:rPr>
              <a:t>1947</a:t>
            </a:r>
            <a:r>
              <a:rPr lang="zh-CN" altLang="zh-CN" sz="2000" b="1" kern="100" dirty="0">
                <a:effectLst/>
                <a:latin typeface="KaiTi" panose="02010609060101010101" charset="-122"/>
                <a:ea typeface="KaiTi" panose="02010609060101010101" charset="-122"/>
              </a:rPr>
              <a:t>年）</a:t>
            </a:r>
            <a:endParaRPr lang="en-US" altLang="zh-CN" sz="2000" b="1" kern="100" dirty="0">
              <a:effectLst/>
              <a:latin typeface="KaiTi" panose="02010609060101010101" charset="-122"/>
              <a:ea typeface="KaiTi" panose="02010609060101010101" charset="-122"/>
            </a:endParaRPr>
          </a:p>
          <a:p>
            <a:pPr indent="266700" algn="just"/>
            <a:r>
              <a:rPr lang="zh-CN" altLang="zh-CN" sz="2000" b="1" dirty="0">
                <a:solidFill>
                  <a:srgbClr val="C00000"/>
                </a:solidFill>
              </a:rPr>
              <a:t>根据材料结合史实，对“洋务运动的不同解释”做出解释。（</a:t>
            </a:r>
            <a:r>
              <a:rPr lang="en-US" altLang="zh-CN" sz="2000" b="1" dirty="0">
                <a:solidFill>
                  <a:srgbClr val="C00000"/>
                </a:solidFill>
              </a:rPr>
              <a:t>16</a:t>
            </a:r>
            <a:r>
              <a:rPr lang="zh-CN" altLang="zh-CN" sz="2000" b="1" dirty="0">
                <a:solidFill>
                  <a:srgbClr val="C00000"/>
                </a:solidFill>
              </a:rPr>
              <a:t>分）</a:t>
            </a:r>
            <a:endParaRPr lang="zh-CN" altLang="zh-CN" sz="2000" b="1" dirty="0">
              <a:solidFill>
                <a:srgbClr val="C00000"/>
              </a:solidFill>
            </a:endParaRPr>
          </a:p>
        </p:txBody>
      </p:sp>
      <p:sp>
        <p:nvSpPr>
          <p:cNvPr id="5" name="文本框 4"/>
          <p:cNvSpPr txBox="1"/>
          <p:nvPr/>
        </p:nvSpPr>
        <p:spPr>
          <a:xfrm>
            <a:off x="304406" y="981549"/>
            <a:ext cx="11225048" cy="4893647"/>
          </a:xfrm>
          <a:prstGeom prst="rect">
            <a:avLst/>
          </a:prstGeom>
          <a:solidFill>
            <a:schemeClr val="accent2">
              <a:lumMod val="20000"/>
              <a:lumOff val="80000"/>
            </a:schemeClr>
          </a:solidFill>
        </p:spPr>
        <p:txBody>
          <a:bodyPr wrap="square">
            <a:spAutoFit/>
          </a:bodyPr>
          <a:lstStyle/>
          <a:p>
            <a:pPr indent="266700" algn="just"/>
            <a:r>
              <a:rPr lang="zh-CN" altLang="zh-CN" sz="2400" kern="100" dirty="0">
                <a:effectLst/>
                <a:latin typeface="SimSun" panose="02010600030101010101" pitchFamily="2" charset="-122"/>
                <a:ea typeface="SimSun" panose="02010600030101010101" pitchFamily="2" charset="-122"/>
              </a:rPr>
              <a:t>对洋务运动的不同解释表明，不同时代、不同人物对洋务运动的认识既有合理性，也因时代和个人主观因素影响而呈现片面性。（</a:t>
            </a:r>
            <a:r>
              <a:rPr lang="en-US" altLang="zh-CN" sz="2400" kern="100" dirty="0">
                <a:effectLst/>
                <a:latin typeface="SimSun" panose="02010600030101010101" pitchFamily="2" charset="-122"/>
                <a:ea typeface="SimSun" panose="02010600030101010101" pitchFamily="2" charset="-122"/>
              </a:rPr>
              <a:t>2</a:t>
            </a:r>
            <a:r>
              <a:rPr lang="zh-CN" altLang="zh-CN" sz="2400" kern="100" dirty="0">
                <a:effectLst/>
                <a:latin typeface="SimSun" panose="02010600030101010101" pitchFamily="2" charset="-122"/>
                <a:ea typeface="SimSun" panose="02010600030101010101" pitchFamily="2" charset="-122"/>
              </a:rPr>
              <a:t>分）</a:t>
            </a:r>
            <a:endParaRPr lang="zh-CN" altLang="zh-CN" sz="2400" kern="100" dirty="0">
              <a:effectLst/>
              <a:latin typeface="SimSun" panose="02010600030101010101" pitchFamily="2" charset="-122"/>
              <a:ea typeface="SimSun" panose="02010600030101010101" pitchFamily="2" charset="-122"/>
            </a:endParaRPr>
          </a:p>
          <a:p>
            <a:pPr indent="266700" algn="just"/>
            <a:r>
              <a:rPr lang="zh-CN" altLang="zh-CN" sz="2400" kern="100" dirty="0">
                <a:effectLst/>
                <a:latin typeface="SimSun" panose="02010600030101010101" pitchFamily="2" charset="-122"/>
                <a:ea typeface="SimSun" panose="02010600030101010101" pitchFamily="2" charset="-122"/>
              </a:rPr>
              <a:t>薛斐尔作为美国人，从西方的视角对当时的洋务运动持否定态度，认为清政府坚持天朝上国观念，仅认同西方科技，不认同西方政治制度，不可避免走向失败的命运。（</a:t>
            </a:r>
            <a:r>
              <a:rPr lang="en-US" altLang="zh-CN" sz="2400" kern="100" dirty="0">
                <a:effectLst/>
                <a:latin typeface="SimSun" panose="02010600030101010101" pitchFamily="2" charset="-122"/>
                <a:ea typeface="SimSun" panose="02010600030101010101" pitchFamily="2" charset="-122"/>
              </a:rPr>
              <a:t>3</a:t>
            </a:r>
            <a:r>
              <a:rPr lang="zh-CN" altLang="zh-CN" sz="2400" kern="100" dirty="0">
                <a:effectLst/>
                <a:latin typeface="SimSun" panose="02010600030101010101" pitchFamily="2" charset="-122"/>
                <a:ea typeface="SimSun" panose="02010600030101010101" pitchFamily="2" charset="-122"/>
              </a:rPr>
              <a:t>分）</a:t>
            </a:r>
            <a:endParaRPr lang="zh-CN" altLang="zh-CN" sz="2400" kern="100" dirty="0">
              <a:effectLst/>
              <a:latin typeface="SimSun" panose="02010600030101010101" pitchFamily="2" charset="-122"/>
              <a:ea typeface="SimSun" panose="02010600030101010101" pitchFamily="2" charset="-122"/>
            </a:endParaRPr>
          </a:p>
          <a:p>
            <a:pPr indent="266700" algn="just"/>
            <a:r>
              <a:rPr lang="zh-CN" altLang="zh-CN" sz="2400" kern="100" dirty="0">
                <a:effectLst/>
                <a:latin typeface="SimSun" panose="02010600030101010101" pitchFamily="2" charset="-122"/>
                <a:ea typeface="SimSun" panose="02010600030101010101" pitchFamily="2" charset="-122"/>
              </a:rPr>
              <a:t>李鸿章作为洋务运动的领导者，把洋务运动的失败归结为各种势力的掣肘，有推卸失败责任的意图。（</a:t>
            </a:r>
            <a:r>
              <a:rPr lang="en-US" altLang="zh-CN" sz="2400" kern="100" dirty="0">
                <a:effectLst/>
                <a:latin typeface="SimSun" panose="02010600030101010101" pitchFamily="2" charset="-122"/>
                <a:ea typeface="SimSun" panose="02010600030101010101" pitchFamily="2" charset="-122"/>
              </a:rPr>
              <a:t>3</a:t>
            </a:r>
            <a:r>
              <a:rPr lang="zh-CN" altLang="zh-CN" sz="2400" kern="100" dirty="0">
                <a:effectLst/>
                <a:latin typeface="SimSun" panose="02010600030101010101" pitchFamily="2" charset="-122"/>
                <a:ea typeface="SimSun" panose="02010600030101010101" pitchFamily="2" charset="-122"/>
              </a:rPr>
              <a:t>分）</a:t>
            </a:r>
            <a:endParaRPr lang="zh-CN" altLang="zh-CN" sz="2400" kern="100" dirty="0">
              <a:effectLst/>
              <a:latin typeface="SimSun" panose="02010600030101010101" pitchFamily="2" charset="-122"/>
              <a:ea typeface="SimSun" panose="02010600030101010101" pitchFamily="2" charset="-122"/>
            </a:endParaRPr>
          </a:p>
          <a:p>
            <a:pPr indent="266700" algn="just"/>
            <a:r>
              <a:rPr lang="zh-CN" altLang="zh-CN" sz="2400" kern="100" dirty="0">
                <a:effectLst/>
                <a:latin typeface="SimSun" panose="02010600030101010101" pitchFamily="2" charset="-122"/>
                <a:ea typeface="SimSun" panose="02010600030101010101" pitchFamily="2" charset="-122"/>
              </a:rPr>
              <a:t>梁启超作为维新派的代表人物，将洋务运动失败原因归结为“中体西用”，表达了学习西方政治制度、实行政治变革的思想。（</a:t>
            </a:r>
            <a:r>
              <a:rPr lang="en-US" altLang="zh-CN" sz="2400" kern="100" dirty="0">
                <a:effectLst/>
                <a:latin typeface="SimSun" panose="02010600030101010101" pitchFamily="2" charset="-122"/>
                <a:ea typeface="SimSun" panose="02010600030101010101" pitchFamily="2" charset="-122"/>
              </a:rPr>
              <a:t>3</a:t>
            </a:r>
            <a:r>
              <a:rPr lang="zh-CN" altLang="zh-CN" sz="2400" kern="100" dirty="0">
                <a:effectLst/>
                <a:latin typeface="SimSun" panose="02010600030101010101" pitchFamily="2" charset="-122"/>
                <a:ea typeface="SimSun" panose="02010600030101010101" pitchFamily="2" charset="-122"/>
              </a:rPr>
              <a:t>分）</a:t>
            </a:r>
            <a:endParaRPr lang="zh-CN" altLang="zh-CN" sz="2400" kern="100" dirty="0">
              <a:effectLst/>
              <a:latin typeface="SimSun" panose="02010600030101010101" pitchFamily="2" charset="-122"/>
              <a:ea typeface="SimSun" panose="02010600030101010101" pitchFamily="2" charset="-122"/>
            </a:endParaRPr>
          </a:p>
          <a:p>
            <a:pPr indent="266700" algn="just"/>
            <a:r>
              <a:rPr lang="zh-CN" altLang="zh-CN" sz="2400" kern="100" dirty="0">
                <a:effectLst/>
                <a:latin typeface="SimSun" panose="02010600030101010101" pitchFamily="2" charset="-122"/>
                <a:ea typeface="SimSun" panose="02010600030101010101" pitchFamily="2" charset="-122"/>
              </a:rPr>
              <a:t>范文澜作为马克思主义史学家，认为洋务派对内镇压，对外妥协，对洋务运动持否定态度，借此抨击蒋介石卖国和内战政策。（</a:t>
            </a:r>
            <a:r>
              <a:rPr lang="en-US" altLang="zh-CN" sz="2400" kern="100" dirty="0">
                <a:effectLst/>
                <a:latin typeface="SimSun" panose="02010600030101010101" pitchFamily="2" charset="-122"/>
                <a:ea typeface="SimSun" panose="02010600030101010101" pitchFamily="2" charset="-122"/>
              </a:rPr>
              <a:t>3</a:t>
            </a:r>
            <a:r>
              <a:rPr lang="zh-CN" altLang="zh-CN" sz="2400" kern="100" dirty="0">
                <a:effectLst/>
                <a:latin typeface="SimSun" panose="02010600030101010101" pitchFamily="2" charset="-122"/>
                <a:ea typeface="SimSun" panose="02010600030101010101" pitchFamily="2" charset="-122"/>
              </a:rPr>
              <a:t>分）</a:t>
            </a:r>
            <a:endParaRPr lang="zh-CN" altLang="zh-CN" sz="2400" kern="100" dirty="0">
              <a:effectLst/>
              <a:latin typeface="SimSun" panose="02010600030101010101" pitchFamily="2" charset="-122"/>
              <a:ea typeface="SimSun" panose="02010600030101010101" pitchFamily="2" charset="-122"/>
            </a:endParaRPr>
          </a:p>
          <a:p>
            <a:pPr indent="266700" algn="just"/>
            <a:r>
              <a:rPr lang="zh-CN" altLang="zh-CN" sz="2400" kern="100" dirty="0">
                <a:effectLst/>
                <a:latin typeface="SimSun" panose="02010600030101010101" pitchFamily="2" charset="-122"/>
                <a:ea typeface="SimSun" panose="02010600030101010101" pitchFamily="2" charset="-122"/>
              </a:rPr>
              <a:t>由此可见，时代背景和作者的立场、动机等主观因素影响着历史解释。历史解释应坚持客观、公正、全面的原则，最大限度地接近真实的历史。（</a:t>
            </a:r>
            <a:r>
              <a:rPr lang="en-US" altLang="zh-CN" sz="2400" kern="100" dirty="0">
                <a:effectLst/>
                <a:latin typeface="SimSun" panose="02010600030101010101" pitchFamily="2" charset="-122"/>
                <a:ea typeface="SimSun" panose="02010600030101010101" pitchFamily="2" charset="-122"/>
              </a:rPr>
              <a:t>2</a:t>
            </a:r>
            <a:r>
              <a:rPr lang="zh-CN" altLang="zh-CN" sz="2400" kern="100" dirty="0">
                <a:effectLst/>
                <a:latin typeface="SimSun" panose="02010600030101010101" pitchFamily="2" charset="-122"/>
                <a:ea typeface="SimSun" panose="02010600030101010101" pitchFamily="2" charset="-122"/>
              </a:rPr>
              <a:t>分）</a:t>
            </a:r>
            <a:endParaRPr lang="zh-CN" altLang="zh-CN" sz="2400" kern="100" dirty="0">
              <a:effectLst/>
              <a:latin typeface="SimSun" panose="02010600030101010101" pitchFamily="2" charset="-122"/>
              <a:ea typeface="SimSun" panose="02010600030101010101" pitchFamily="2" charset="-122"/>
            </a:endParaRPr>
          </a:p>
        </p:txBody>
      </p:sp>
      <p:sp>
        <p:nvSpPr>
          <p:cNvPr id="14" name="文本框 13"/>
          <p:cNvSpPr txBox="1"/>
          <p:nvPr/>
        </p:nvSpPr>
        <p:spPr>
          <a:xfrm>
            <a:off x="137" y="378269"/>
            <a:ext cx="10598020" cy="521970"/>
          </a:xfrm>
          <a:prstGeom prst="rect">
            <a:avLst/>
          </a:prstGeom>
          <a:noFill/>
        </p:spPr>
        <p:txBody>
          <a:bodyPr wrap="square" rtlCol="0">
            <a:spAutoFit/>
            <a:scene3d>
              <a:camera prst="orthographicFront"/>
              <a:lightRig rig="threePt" dir="t"/>
            </a:scene3d>
          </a:bodyPr>
          <a:p>
            <a:r>
              <a:rPr lang="zh-CN" altLang="en-US" sz="2800" dirty="0">
                <a:solidFill>
                  <a:schemeClr val="tx1"/>
                </a:solidFill>
                <a:latin typeface="SimHei" panose="02010609060101010101" charset="-122"/>
                <a:ea typeface="SimHei" panose="02010609060101010101" charset="-122"/>
              </a:rPr>
              <a:t>二.地主阶级的探索</a:t>
            </a:r>
            <a:endParaRPr lang="zh-CN" altLang="en-US" sz="2800" dirty="0">
              <a:solidFill>
                <a:schemeClr val="tx1"/>
              </a:solidFill>
              <a:latin typeface="SimHei" panose="02010609060101010101" charset="-122"/>
              <a:ea typeface="SimHei" panose="02010609060101010101" charset="-122"/>
            </a:endParaRPr>
          </a:p>
        </p:txBody>
      </p:sp>
      <p:sp>
        <p:nvSpPr>
          <p:cNvPr id="13" name="文本框 12"/>
          <p:cNvSpPr txBox="1"/>
          <p:nvPr/>
        </p:nvSpPr>
        <p:spPr>
          <a:xfrm>
            <a:off x="304165" y="0"/>
            <a:ext cx="1131189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救亡图存篇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7780" y="1908175"/>
            <a:ext cx="5080000" cy="398780"/>
          </a:xfrm>
          <a:prstGeom prst="rect">
            <a:avLst/>
          </a:prstGeom>
          <a:noFill/>
          <a:ln w="9525">
            <a:noFill/>
          </a:ln>
        </p:spPr>
        <p:txBody>
          <a:bodyPr>
            <a:spAutoFit/>
          </a:bodyPr>
          <a:p>
            <a:pPr indent="0"/>
            <a:r>
              <a:rPr lang="zh-CN" sz="2000" b="1">
                <a:latin typeface="Microsoft YaHei" panose="020B0503020204020204" pitchFamily="34" charset="-122"/>
                <a:ea typeface="Microsoft YaHei" panose="020B0503020204020204" pitchFamily="34" charset="-122"/>
              </a:rPr>
              <a:t>废科举</a:t>
            </a:r>
            <a:endParaRPr lang="zh-CN" altLang="en-US" sz="2000" b="1">
              <a:latin typeface="Microsoft YaHei" panose="020B0503020204020204" pitchFamily="34" charset="-122"/>
              <a:ea typeface="Microsoft YaHei" panose="020B0503020204020204" pitchFamily="34" charset="-122"/>
            </a:endParaRPr>
          </a:p>
        </p:txBody>
      </p:sp>
      <p:sp>
        <p:nvSpPr>
          <p:cNvPr id="8" name="文本框 7"/>
          <p:cNvSpPr txBox="1"/>
          <p:nvPr/>
        </p:nvSpPr>
        <p:spPr>
          <a:xfrm>
            <a:off x="127000" y="3526155"/>
            <a:ext cx="5080000" cy="398780"/>
          </a:xfrm>
          <a:prstGeom prst="rect">
            <a:avLst/>
          </a:prstGeom>
          <a:noFill/>
          <a:ln w="9525">
            <a:noFill/>
          </a:ln>
        </p:spPr>
        <p:txBody>
          <a:bodyPr>
            <a:spAutoFit/>
          </a:bodyPr>
          <a:p>
            <a:pPr indent="0"/>
            <a:r>
              <a:rPr lang="zh-CN" sz="2000" b="1">
                <a:latin typeface="Microsoft YaHei" panose="020B0503020204020204" pitchFamily="34" charset="-122"/>
                <a:ea typeface="Microsoft YaHei" panose="020B0503020204020204" pitchFamily="34" charset="-122"/>
              </a:rPr>
              <a:t>建新军</a:t>
            </a:r>
            <a:endParaRPr lang="zh-CN" altLang="en-US" sz="2000" b="1">
              <a:latin typeface="Microsoft YaHei" panose="020B0503020204020204" pitchFamily="34" charset="-122"/>
              <a:ea typeface="Microsoft YaHei" panose="020B0503020204020204" pitchFamily="34" charset="-122"/>
            </a:endParaRPr>
          </a:p>
        </p:txBody>
      </p:sp>
      <p:sp>
        <p:nvSpPr>
          <p:cNvPr id="10" name="文本框 9"/>
          <p:cNvSpPr txBox="1"/>
          <p:nvPr/>
        </p:nvSpPr>
        <p:spPr>
          <a:xfrm>
            <a:off x="127000" y="4255135"/>
            <a:ext cx="944880" cy="398780"/>
          </a:xfrm>
          <a:prstGeom prst="rect">
            <a:avLst/>
          </a:prstGeom>
          <a:noFill/>
        </p:spPr>
        <p:txBody>
          <a:bodyPr wrap="none" rtlCol="0" anchor="t">
            <a:spAutoFit/>
          </a:bodyPr>
          <a:p>
            <a:r>
              <a:rPr lang="zh-CN" altLang="zh-CN" sz="2000" b="1">
                <a:solidFill>
                  <a:srgbClr val="FF0000"/>
                </a:solidFill>
                <a:latin typeface="Microsoft YaHei" panose="020B0503020204020204" pitchFamily="34" charset="-122"/>
                <a:ea typeface="Microsoft YaHei" panose="020B0503020204020204" pitchFamily="34" charset="-122"/>
                <a:sym typeface="+mn-ea"/>
              </a:rPr>
              <a:t>兴实业</a:t>
            </a:r>
            <a:endParaRPr lang="zh-CN" altLang="zh-CN" sz="2000" b="1">
              <a:solidFill>
                <a:srgbClr val="FF0000"/>
              </a:solidFill>
              <a:latin typeface="Microsoft YaHei" panose="020B0503020204020204" pitchFamily="34" charset="-122"/>
              <a:ea typeface="Microsoft YaHei" panose="020B0503020204020204" pitchFamily="34" charset="-122"/>
              <a:sym typeface="+mn-ea"/>
            </a:endParaRPr>
          </a:p>
        </p:txBody>
      </p:sp>
      <p:sp>
        <p:nvSpPr>
          <p:cNvPr id="12" name="文本框 11"/>
          <p:cNvSpPr txBox="1"/>
          <p:nvPr/>
        </p:nvSpPr>
        <p:spPr>
          <a:xfrm>
            <a:off x="127000" y="5048885"/>
            <a:ext cx="5080000" cy="398780"/>
          </a:xfrm>
          <a:prstGeom prst="rect">
            <a:avLst/>
          </a:prstGeom>
          <a:noFill/>
          <a:ln w="9525">
            <a:noFill/>
          </a:ln>
        </p:spPr>
        <p:txBody>
          <a:bodyPr>
            <a:spAutoFit/>
          </a:bodyPr>
          <a:p>
            <a:pPr indent="0"/>
            <a:r>
              <a:rPr lang="zh-CN" sz="2000" b="1">
                <a:latin typeface="Microsoft YaHei" panose="020B0503020204020204" pitchFamily="34" charset="-122"/>
                <a:ea typeface="Microsoft YaHei" panose="020B0503020204020204" pitchFamily="34" charset="-122"/>
              </a:rPr>
              <a:t>组建皇族内阁</a:t>
            </a:r>
            <a:endParaRPr lang="zh-CN" altLang="en-US" sz="2000" b="1">
              <a:latin typeface="Microsoft YaHei" panose="020B0503020204020204" pitchFamily="34" charset="-122"/>
              <a:ea typeface="Microsoft YaHei" panose="020B0503020204020204" pitchFamily="34" charset="-122"/>
            </a:endParaRPr>
          </a:p>
        </p:txBody>
      </p:sp>
      <p:sp>
        <p:nvSpPr>
          <p:cNvPr id="15" name="文本框 14"/>
          <p:cNvSpPr txBox="1"/>
          <p:nvPr/>
        </p:nvSpPr>
        <p:spPr>
          <a:xfrm>
            <a:off x="78740" y="2797175"/>
            <a:ext cx="1198880" cy="398780"/>
          </a:xfrm>
          <a:prstGeom prst="rect">
            <a:avLst/>
          </a:prstGeom>
          <a:noFill/>
        </p:spPr>
        <p:txBody>
          <a:bodyPr wrap="none" rtlCol="0" anchor="t">
            <a:spAutoFit/>
          </a:bodyPr>
          <a:p>
            <a:r>
              <a:rPr lang="zh-CN" altLang="zh-CN" sz="2000" b="1">
                <a:solidFill>
                  <a:srgbClr val="FF0000"/>
                </a:solidFill>
                <a:latin typeface="Microsoft YaHei" panose="020B0503020204020204" pitchFamily="34" charset="-122"/>
                <a:ea typeface="Microsoft YaHei" panose="020B0503020204020204" pitchFamily="34" charset="-122"/>
                <a:sym typeface="+mn-ea"/>
              </a:rPr>
              <a:t>新式教育</a:t>
            </a:r>
            <a:endParaRPr lang="zh-CN" altLang="zh-CN" sz="2000" b="1">
              <a:solidFill>
                <a:srgbClr val="FF0000"/>
              </a:solidFill>
              <a:latin typeface="Microsoft YaHei" panose="020B0503020204020204" pitchFamily="34" charset="-122"/>
              <a:ea typeface="Microsoft YaHei" panose="020B0503020204020204" pitchFamily="34" charset="-122"/>
              <a:sym typeface="+mn-ea"/>
            </a:endParaRPr>
          </a:p>
        </p:txBody>
      </p:sp>
      <p:sp>
        <p:nvSpPr>
          <p:cNvPr id="17" name="文本框 16"/>
          <p:cNvSpPr txBox="1"/>
          <p:nvPr/>
        </p:nvSpPr>
        <p:spPr>
          <a:xfrm>
            <a:off x="127000" y="5713095"/>
            <a:ext cx="5080000" cy="398780"/>
          </a:xfrm>
          <a:prstGeom prst="rect">
            <a:avLst/>
          </a:prstGeom>
          <a:noFill/>
          <a:ln w="9525">
            <a:noFill/>
          </a:ln>
        </p:spPr>
        <p:txBody>
          <a:bodyPr>
            <a:spAutoFit/>
          </a:bodyPr>
          <a:p>
            <a:pPr indent="0"/>
            <a:r>
              <a:rPr lang="zh-CN" sz="2000" b="1">
                <a:latin typeface="Microsoft YaHei" panose="020B0503020204020204" pitchFamily="34" charset="-122"/>
                <a:ea typeface="Microsoft YaHei" panose="020B0503020204020204" pitchFamily="34" charset="-122"/>
              </a:rPr>
              <a:t>地方咨议局设立</a:t>
            </a:r>
            <a:endParaRPr lang="zh-CN" altLang="en-US" sz="2000" b="1">
              <a:latin typeface="Microsoft YaHei" panose="020B0503020204020204" pitchFamily="34" charset="-122"/>
              <a:ea typeface="Microsoft YaHei" panose="020B0503020204020204" pitchFamily="34" charset="-122"/>
            </a:endParaRPr>
          </a:p>
        </p:txBody>
      </p:sp>
      <p:grpSp>
        <p:nvGrpSpPr>
          <p:cNvPr id="21" name="组合 20"/>
          <p:cNvGrpSpPr/>
          <p:nvPr/>
        </p:nvGrpSpPr>
        <p:grpSpPr>
          <a:xfrm>
            <a:off x="1216025" y="2003425"/>
            <a:ext cx="5789295" cy="398780"/>
            <a:chOff x="2012" y="6254"/>
            <a:chExt cx="9117" cy="628"/>
          </a:xfrm>
        </p:grpSpPr>
        <p:sp>
          <p:nvSpPr>
            <p:cNvPr id="6" name="文本框 5"/>
            <p:cNvSpPr txBox="1"/>
            <p:nvPr/>
          </p:nvSpPr>
          <p:spPr>
            <a:xfrm>
              <a:off x="3129" y="6254"/>
              <a:ext cx="8000" cy="628"/>
            </a:xfrm>
            <a:prstGeom prst="rect">
              <a:avLst/>
            </a:prstGeom>
            <a:noFill/>
            <a:ln w="9525">
              <a:noFill/>
            </a:ln>
          </p:spPr>
          <p:txBody>
            <a:bodyPr>
              <a:spAutoFit/>
            </a:bodyPr>
            <a:p>
              <a:pPr indent="0"/>
              <a:r>
                <a:rPr lang="zh-CN" sz="2000" b="1">
                  <a:latin typeface="Microsoft YaHei" panose="020B0503020204020204" pitchFamily="34" charset="-122"/>
                  <a:ea typeface="Microsoft YaHei" panose="020B0503020204020204" pitchFamily="34" charset="-122"/>
                </a:rPr>
                <a:t>知识分子前途危机</a:t>
              </a:r>
              <a:endParaRPr lang="zh-CN" altLang="en-US" sz="2000" b="1">
                <a:latin typeface="Microsoft YaHei" panose="020B0503020204020204" pitchFamily="34" charset="-122"/>
                <a:ea typeface="Microsoft YaHei" panose="020B0503020204020204" pitchFamily="34" charset="-122"/>
              </a:endParaRPr>
            </a:p>
          </p:txBody>
        </p:sp>
        <p:sp>
          <p:nvSpPr>
            <p:cNvPr id="19" name="右箭头 18"/>
            <p:cNvSpPr/>
            <p:nvPr/>
          </p:nvSpPr>
          <p:spPr>
            <a:xfrm>
              <a:off x="2012" y="6463"/>
              <a:ext cx="1117" cy="1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 name="组合 21"/>
          <p:cNvGrpSpPr/>
          <p:nvPr/>
        </p:nvGrpSpPr>
        <p:grpSpPr>
          <a:xfrm>
            <a:off x="4484370" y="1994535"/>
            <a:ext cx="6007100" cy="398780"/>
            <a:chOff x="6706" y="6254"/>
            <a:chExt cx="9460" cy="628"/>
          </a:xfrm>
        </p:grpSpPr>
        <p:sp>
          <p:nvSpPr>
            <p:cNvPr id="7" name="文本框 6"/>
            <p:cNvSpPr txBox="1"/>
            <p:nvPr/>
          </p:nvSpPr>
          <p:spPr>
            <a:xfrm>
              <a:off x="8166" y="6254"/>
              <a:ext cx="8000" cy="628"/>
            </a:xfrm>
            <a:prstGeom prst="rect">
              <a:avLst/>
            </a:prstGeom>
            <a:noFill/>
            <a:ln w="9525">
              <a:noFill/>
            </a:ln>
          </p:spPr>
          <p:txBody>
            <a:bodyPr>
              <a:spAutoFit/>
            </a:bodyPr>
            <a:p>
              <a:pPr indent="0"/>
              <a:r>
                <a:rPr lang="zh-CN" sz="2000" b="1">
                  <a:latin typeface="Microsoft YaHei" panose="020B0503020204020204" pitchFamily="34" charset="-122"/>
                  <a:ea typeface="Microsoft YaHei" panose="020B0503020204020204" pitchFamily="34" charset="-122"/>
                </a:rPr>
                <a:t>培养具有民主意识的现代人才</a:t>
              </a:r>
              <a:endParaRPr lang="zh-CN" altLang="en-US" sz="2000" b="1">
                <a:latin typeface="Microsoft YaHei" panose="020B0503020204020204" pitchFamily="34" charset="-122"/>
                <a:ea typeface="Microsoft YaHei" panose="020B0503020204020204" pitchFamily="34" charset="-122"/>
              </a:endParaRPr>
            </a:p>
          </p:txBody>
        </p:sp>
        <p:sp>
          <p:nvSpPr>
            <p:cNvPr id="20" name="右箭头 19"/>
            <p:cNvSpPr/>
            <p:nvPr/>
          </p:nvSpPr>
          <p:spPr>
            <a:xfrm>
              <a:off x="6706" y="6425"/>
              <a:ext cx="1117" cy="1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4" name="组合 23"/>
          <p:cNvGrpSpPr/>
          <p:nvPr/>
        </p:nvGrpSpPr>
        <p:grpSpPr>
          <a:xfrm>
            <a:off x="1446530" y="2814320"/>
            <a:ext cx="7949565" cy="398780"/>
            <a:chOff x="2088" y="6883"/>
            <a:chExt cx="12519" cy="628"/>
          </a:xfrm>
        </p:grpSpPr>
        <p:sp>
          <p:nvSpPr>
            <p:cNvPr id="16" name="文本框 15"/>
            <p:cNvSpPr txBox="1"/>
            <p:nvPr/>
          </p:nvSpPr>
          <p:spPr>
            <a:xfrm>
              <a:off x="3405" y="6883"/>
              <a:ext cx="11202" cy="628"/>
            </a:xfrm>
            <a:prstGeom prst="rect">
              <a:avLst/>
            </a:prstGeom>
            <a:noFill/>
          </p:spPr>
          <p:txBody>
            <a:bodyPr wrap="none" rtlCol="0" anchor="t">
              <a:spAutoFit/>
            </a:bodyPr>
            <a:p>
              <a:r>
                <a:rPr lang="zh-CN" altLang="zh-CN" sz="2000" b="1">
                  <a:latin typeface="Microsoft YaHei" panose="020B0503020204020204" pitchFamily="34" charset="-122"/>
                  <a:ea typeface="Microsoft YaHei" panose="020B0503020204020204" pitchFamily="34" charset="-122"/>
                  <a:cs typeface="Microsoft YaHei" panose="020B0503020204020204" pitchFamily="34" charset="-122"/>
                  <a:sym typeface="+mn-ea"/>
                </a:rPr>
                <a:t>传播西方自由平等和民主革命思想,使革命思想得到进一步传播</a:t>
              </a:r>
              <a:endParaRPr lang="zh-CN" altLang="zh-CN" sz="2000" b="1">
                <a:latin typeface="Microsoft YaHei" panose="020B0503020204020204" pitchFamily="34" charset="-122"/>
                <a:ea typeface="Microsoft YaHei" panose="020B0503020204020204" pitchFamily="34" charset="-122"/>
                <a:cs typeface="Microsoft YaHei" panose="020B0503020204020204" pitchFamily="34" charset="-122"/>
                <a:sym typeface="+mn-ea"/>
              </a:endParaRPr>
            </a:p>
          </p:txBody>
        </p:sp>
        <p:sp>
          <p:nvSpPr>
            <p:cNvPr id="23" name="右箭头 22"/>
            <p:cNvSpPr/>
            <p:nvPr/>
          </p:nvSpPr>
          <p:spPr>
            <a:xfrm>
              <a:off x="2088" y="7087"/>
              <a:ext cx="1117" cy="1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6" name="组合 25"/>
          <p:cNvGrpSpPr/>
          <p:nvPr/>
        </p:nvGrpSpPr>
        <p:grpSpPr>
          <a:xfrm>
            <a:off x="1446530" y="3547745"/>
            <a:ext cx="5789295" cy="398780"/>
            <a:chOff x="2012" y="6505"/>
            <a:chExt cx="9117" cy="628"/>
          </a:xfrm>
        </p:grpSpPr>
        <p:sp>
          <p:nvSpPr>
            <p:cNvPr id="9" name="文本框 8"/>
            <p:cNvSpPr txBox="1"/>
            <p:nvPr/>
          </p:nvSpPr>
          <p:spPr>
            <a:xfrm>
              <a:off x="3129" y="6505"/>
              <a:ext cx="8000" cy="628"/>
            </a:xfrm>
            <a:prstGeom prst="rect">
              <a:avLst/>
            </a:prstGeom>
            <a:noFill/>
            <a:ln w="9525">
              <a:noFill/>
            </a:ln>
          </p:spPr>
          <p:txBody>
            <a:bodyPr>
              <a:spAutoFit/>
            </a:bodyPr>
            <a:p>
              <a:pPr indent="0"/>
              <a:r>
                <a:rPr lang="zh-CN" sz="2000" b="1">
                  <a:latin typeface="Microsoft YaHei" panose="020B0503020204020204" pitchFamily="34" charset="-122"/>
                  <a:ea typeface="Microsoft YaHei" panose="020B0503020204020204" pitchFamily="34" charset="-122"/>
                </a:rPr>
                <a:t>革命新军成为推翻清政府的主力</a:t>
              </a:r>
              <a:endParaRPr lang="zh-CN" altLang="en-US" sz="2000" b="1">
                <a:latin typeface="Microsoft YaHei" panose="020B0503020204020204" pitchFamily="34" charset="-122"/>
                <a:ea typeface="Microsoft YaHei" panose="020B0503020204020204" pitchFamily="34" charset="-122"/>
              </a:endParaRPr>
            </a:p>
          </p:txBody>
        </p:sp>
        <p:sp>
          <p:nvSpPr>
            <p:cNvPr id="25" name="右箭头 24"/>
            <p:cNvSpPr/>
            <p:nvPr/>
          </p:nvSpPr>
          <p:spPr>
            <a:xfrm>
              <a:off x="2012" y="6674"/>
              <a:ext cx="1117" cy="1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8" name="组合 27"/>
          <p:cNvGrpSpPr/>
          <p:nvPr/>
        </p:nvGrpSpPr>
        <p:grpSpPr>
          <a:xfrm>
            <a:off x="1216025" y="4337685"/>
            <a:ext cx="6094095" cy="398780"/>
            <a:chOff x="1532" y="8479"/>
            <a:chExt cx="9597" cy="628"/>
          </a:xfrm>
        </p:grpSpPr>
        <p:sp>
          <p:nvSpPr>
            <p:cNvPr id="11" name="文本框 10"/>
            <p:cNvSpPr txBox="1"/>
            <p:nvPr/>
          </p:nvSpPr>
          <p:spPr>
            <a:xfrm>
              <a:off x="3129" y="8479"/>
              <a:ext cx="8000" cy="628"/>
            </a:xfrm>
            <a:prstGeom prst="rect">
              <a:avLst/>
            </a:prstGeom>
            <a:noFill/>
            <a:ln w="9525">
              <a:noFill/>
            </a:ln>
          </p:spPr>
          <p:txBody>
            <a:bodyPr>
              <a:spAutoFit/>
            </a:bodyPr>
            <a:p>
              <a:pPr indent="0"/>
              <a:r>
                <a:rPr lang="zh-CN" altLang="en-US" sz="2000" b="1">
                  <a:latin typeface="Microsoft YaHei" panose="020B0503020204020204" pitchFamily="34" charset="-122"/>
                  <a:ea typeface="Microsoft YaHei" panose="020B0503020204020204" pitchFamily="34" charset="-122"/>
                </a:rPr>
                <a:t>壮大资本主义及资产阶级力量</a:t>
              </a:r>
              <a:endParaRPr lang="zh-CN" altLang="en-US" sz="2000" b="1">
                <a:latin typeface="Microsoft YaHei" panose="020B0503020204020204" pitchFamily="34" charset="-122"/>
                <a:ea typeface="Microsoft YaHei" panose="020B0503020204020204" pitchFamily="34" charset="-122"/>
              </a:endParaRPr>
            </a:p>
          </p:txBody>
        </p:sp>
        <p:sp>
          <p:nvSpPr>
            <p:cNvPr id="27" name="右箭头 26"/>
            <p:cNvSpPr/>
            <p:nvPr/>
          </p:nvSpPr>
          <p:spPr>
            <a:xfrm>
              <a:off x="1532" y="8657"/>
              <a:ext cx="1117" cy="1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0" name="组合 29"/>
          <p:cNvGrpSpPr/>
          <p:nvPr/>
        </p:nvGrpSpPr>
        <p:grpSpPr>
          <a:xfrm>
            <a:off x="2076450" y="5108575"/>
            <a:ext cx="9521825" cy="398780"/>
            <a:chOff x="3129" y="9433"/>
            <a:chExt cx="14995" cy="628"/>
          </a:xfrm>
        </p:grpSpPr>
        <p:sp>
          <p:nvSpPr>
            <p:cNvPr id="14" name="文本框 13"/>
            <p:cNvSpPr txBox="1"/>
            <p:nvPr/>
          </p:nvSpPr>
          <p:spPr>
            <a:xfrm>
              <a:off x="4522" y="9433"/>
              <a:ext cx="13602" cy="628"/>
            </a:xfrm>
            <a:prstGeom prst="rect">
              <a:avLst/>
            </a:prstGeom>
            <a:noFill/>
          </p:spPr>
          <p:txBody>
            <a:bodyPr wrap="none" rtlCol="0" anchor="t">
              <a:spAutoFit/>
            </a:bodyPr>
            <a:p>
              <a:pPr algn="l"/>
              <a:r>
                <a:rPr lang="zh-CN" altLang="zh-CN" sz="2000" b="1">
                  <a:latin typeface="Microsoft YaHei" panose="020B0503020204020204" pitchFamily="34" charset="-122"/>
                  <a:ea typeface="Microsoft YaHei" panose="020B0503020204020204" pitchFamily="34" charset="-122"/>
                  <a:sym typeface="+mn-ea"/>
                </a:rPr>
                <a:t>立宪派离心</a:t>
              </a:r>
              <a:r>
                <a:rPr lang="en-US" altLang="zh-CN" sz="2000" b="1">
                  <a:latin typeface="Microsoft YaHei" panose="020B0503020204020204" pitchFamily="34" charset="-122"/>
                  <a:ea typeface="Microsoft YaHei" panose="020B0503020204020204" pitchFamily="34" charset="-122"/>
                  <a:sym typeface="+mn-ea"/>
                </a:rPr>
                <a:t>,</a:t>
              </a:r>
              <a:r>
                <a:rPr lang="zh-CN" altLang="en-US" sz="2000" b="1">
                  <a:latin typeface="Microsoft YaHei" panose="020B0503020204020204" pitchFamily="34" charset="-122"/>
                  <a:ea typeface="Microsoft YaHei" panose="020B0503020204020204" pitchFamily="34" charset="-122"/>
                  <a:sym typeface="+mn-ea"/>
                </a:rPr>
                <a:t>汉族官僚的离心</a:t>
              </a:r>
              <a:r>
                <a:rPr lang="zh-CN" altLang="zh-CN" sz="2000" b="1">
                  <a:latin typeface="Microsoft YaHei" panose="020B0503020204020204" pitchFamily="34" charset="-122"/>
                  <a:ea typeface="Microsoft YaHei" panose="020B0503020204020204" pitchFamily="34" charset="-122"/>
                  <a:sym typeface="+mn-ea"/>
                </a:rPr>
                <a:t>，</a:t>
              </a:r>
              <a:r>
                <a:rPr lang="zh-CN" altLang="zh-CN" sz="2000" b="1">
                  <a:latin typeface="Microsoft YaHei" panose="020B0503020204020204" pitchFamily="34" charset="-122"/>
                  <a:ea typeface="Microsoft YaHei" panose="020B0503020204020204" pitchFamily="34" charset="-122"/>
                  <a:sym typeface="+mn-ea"/>
                </a:rPr>
                <a:t>更多的人同情或倾向革命，壮大了革命的力量</a:t>
              </a:r>
              <a:endParaRPr lang="en-US" altLang="zh-CN" sz="2000" b="1">
                <a:latin typeface="Microsoft YaHei" panose="020B0503020204020204" pitchFamily="34" charset="-122"/>
                <a:ea typeface="Microsoft YaHei" panose="020B0503020204020204" pitchFamily="34" charset="-122"/>
                <a:sym typeface="+mn-ea"/>
              </a:endParaRPr>
            </a:p>
          </p:txBody>
        </p:sp>
        <p:sp>
          <p:nvSpPr>
            <p:cNvPr id="29" name="右箭头 28"/>
            <p:cNvSpPr/>
            <p:nvPr/>
          </p:nvSpPr>
          <p:spPr>
            <a:xfrm>
              <a:off x="3129" y="9679"/>
              <a:ext cx="1117" cy="1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2" name="组合 31"/>
          <p:cNvGrpSpPr/>
          <p:nvPr/>
        </p:nvGrpSpPr>
        <p:grpSpPr>
          <a:xfrm>
            <a:off x="2230120" y="5760085"/>
            <a:ext cx="8449945" cy="398780"/>
            <a:chOff x="3405" y="10028"/>
            <a:chExt cx="13307" cy="628"/>
          </a:xfrm>
        </p:grpSpPr>
        <p:sp>
          <p:nvSpPr>
            <p:cNvPr id="18" name="文本框 17"/>
            <p:cNvSpPr txBox="1"/>
            <p:nvPr/>
          </p:nvSpPr>
          <p:spPr>
            <a:xfrm>
              <a:off x="4824" y="10028"/>
              <a:ext cx="11888" cy="628"/>
            </a:xfrm>
            <a:prstGeom prst="rect">
              <a:avLst/>
            </a:prstGeom>
            <a:noFill/>
          </p:spPr>
          <p:txBody>
            <a:bodyPr wrap="none" rtlCol="0" anchor="t">
              <a:spAutoFit/>
            </a:bodyPr>
            <a:p>
              <a:pPr indent="0"/>
              <a:r>
                <a:rPr lang="zh-CN" sz="2000" b="1">
                  <a:latin typeface="Microsoft YaHei" panose="020B0503020204020204" pitchFamily="34" charset="-122"/>
                  <a:ea typeface="Microsoft YaHei" panose="020B0503020204020204" pitchFamily="34" charset="-122"/>
                  <a:sym typeface="+mn-ea"/>
                </a:rPr>
                <a:t>推行地方自治，中央集权进一步衰弱，为民主制度的建立做了装备</a:t>
              </a:r>
              <a:endParaRPr lang="en-US" altLang="zh-CN" sz="2000" b="1">
                <a:latin typeface="Microsoft YaHei" panose="020B0503020204020204" pitchFamily="34" charset="-122"/>
                <a:ea typeface="Microsoft YaHei" panose="020B0503020204020204" pitchFamily="34" charset="-122"/>
                <a:sym typeface="+mn-ea"/>
              </a:endParaRPr>
            </a:p>
          </p:txBody>
        </p:sp>
        <p:sp>
          <p:nvSpPr>
            <p:cNvPr id="31" name="右箭头 30"/>
            <p:cNvSpPr/>
            <p:nvPr/>
          </p:nvSpPr>
          <p:spPr>
            <a:xfrm>
              <a:off x="3405" y="10263"/>
              <a:ext cx="1117" cy="1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nvSpPr>
        <p:spPr>
          <a:xfrm>
            <a:off x="137" y="378269"/>
            <a:ext cx="10598020" cy="521970"/>
          </a:xfrm>
          <a:prstGeom prst="rect">
            <a:avLst/>
          </a:prstGeom>
          <a:noFill/>
        </p:spPr>
        <p:txBody>
          <a:bodyPr wrap="square" rtlCol="0">
            <a:spAutoFit/>
            <a:scene3d>
              <a:camera prst="orthographicFront"/>
              <a:lightRig rig="threePt" dir="t"/>
            </a:scene3d>
          </a:bodyPr>
          <a:p>
            <a:r>
              <a:rPr lang="zh-CN" altLang="en-US" sz="2800" dirty="0">
                <a:solidFill>
                  <a:schemeClr val="tx1"/>
                </a:solidFill>
                <a:latin typeface="SimHei" panose="02010609060101010101" charset="-122"/>
                <a:ea typeface="SimHei" panose="02010609060101010101" charset="-122"/>
              </a:rPr>
              <a:t>二.地主阶级的探索</a:t>
            </a:r>
            <a:endParaRPr lang="zh-CN" altLang="en-US" sz="2800" dirty="0">
              <a:solidFill>
                <a:schemeClr val="tx1"/>
              </a:solidFill>
              <a:latin typeface="SimHei" panose="02010609060101010101" charset="-122"/>
              <a:ea typeface="SimHei" panose="02010609060101010101" charset="-122"/>
            </a:endParaRPr>
          </a:p>
        </p:txBody>
      </p:sp>
      <p:sp>
        <p:nvSpPr>
          <p:cNvPr id="34" name="文本框 33"/>
          <p:cNvSpPr txBox="1"/>
          <p:nvPr/>
        </p:nvSpPr>
        <p:spPr>
          <a:xfrm>
            <a:off x="304165" y="0"/>
            <a:ext cx="1131189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救亡图存篇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36" name="文本框 35"/>
          <p:cNvSpPr txBox="1"/>
          <p:nvPr/>
        </p:nvSpPr>
        <p:spPr>
          <a:xfrm>
            <a:off x="17780" y="944245"/>
            <a:ext cx="11870690" cy="953135"/>
          </a:xfrm>
          <a:prstGeom prst="rect">
            <a:avLst/>
          </a:prstGeom>
          <a:noFill/>
        </p:spPr>
        <p:txBody>
          <a:bodyPr wrap="square" rtlCol="0" anchor="t">
            <a:spAutoFit/>
          </a:bodyPr>
          <a:p>
            <a:r>
              <a:rPr lang="zh-CN" altLang="zh-CN" sz="2800" b="1" kern="100" dirty="0">
                <a:solidFill>
                  <a:srgbClr val="FF0000"/>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sym typeface="+mn-ea"/>
              </a:rPr>
              <a:t>托克维尔说：“对于一个坏政府来说，最危险的时刻通常就是它开始改革的时刻。”结合材料中清末新政的相关史实，论证托克维尔观点的合理性。</a:t>
            </a:r>
            <a:endParaRPr lang="zh-CN" altLang="zh-CN" sz="2800" b="1" kern="100" dirty="0">
              <a:solidFill>
                <a:srgbClr val="FF0000"/>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sym typeface="+mn-ea"/>
            </a:endParaRPr>
          </a:p>
        </p:txBody>
      </p:sp>
      <p:sp>
        <p:nvSpPr>
          <p:cNvPr id="38" name="文本框 37"/>
          <p:cNvSpPr txBox="1"/>
          <p:nvPr/>
        </p:nvSpPr>
        <p:spPr>
          <a:xfrm>
            <a:off x="144780" y="6317615"/>
            <a:ext cx="9580880" cy="398780"/>
          </a:xfrm>
          <a:prstGeom prst="rect">
            <a:avLst/>
          </a:prstGeom>
          <a:noFill/>
        </p:spPr>
        <p:txBody>
          <a:bodyPr wrap="none" rtlCol="0" anchor="t">
            <a:spAutoFit/>
          </a:bodyPr>
          <a:p>
            <a:r>
              <a:rPr lang="zh-CN" sz="2000" b="1">
                <a:latin typeface="Microsoft YaHei" panose="020B0503020204020204" pitchFamily="34" charset="-122"/>
                <a:ea typeface="Microsoft YaHei" panose="020B0503020204020204" pitchFamily="34" charset="-122"/>
                <a:sym typeface="+mn-ea"/>
              </a:rPr>
              <a:t>新政各项措施的落实需要大量资金，苛捐杂税越来越多，推动阶级矛盾进一步激化。</a:t>
            </a:r>
            <a:endParaRPr lang="zh-CN" altLang="zh-CN" sz="2400" kern="100" dirty="0">
              <a:effectLst/>
              <a:latin typeface="Times New Roman" panose="02020603050405020304" pitchFamily="18" charset="0"/>
              <a:ea typeface="SimSun" panose="02010600030101010101" pitchFamily="2"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linds(horizontal)">
                                      <p:cBhvr>
                                        <p:cTn id="6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5" grpId="0"/>
      <p:bldP spid="15" grpId="1"/>
      <p:bldP spid="8" grpId="0"/>
      <p:bldP spid="8" grpId="1"/>
      <p:bldP spid="10" grpId="0"/>
      <p:bldP spid="10" grpId="1"/>
      <p:bldP spid="12" grpId="0"/>
      <p:bldP spid="12" grpId="1"/>
      <p:bldP spid="17" grpId="0"/>
      <p:bldP spid="17"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137" y="378269"/>
            <a:ext cx="10598020" cy="521970"/>
          </a:xfrm>
          <a:prstGeom prst="rect">
            <a:avLst/>
          </a:prstGeom>
          <a:noFill/>
        </p:spPr>
        <p:txBody>
          <a:bodyPr wrap="square" rtlCol="0">
            <a:spAutoFit/>
            <a:scene3d>
              <a:camera prst="orthographicFront"/>
              <a:lightRig rig="threePt" dir="t"/>
            </a:scene3d>
          </a:bodyPr>
          <a:p>
            <a:r>
              <a:rPr lang="zh-CN" altLang="en-US" sz="2800" dirty="0">
                <a:solidFill>
                  <a:schemeClr val="tx1"/>
                </a:solidFill>
                <a:latin typeface="SimHei" panose="02010609060101010101" charset="-122"/>
                <a:ea typeface="SimHei" panose="02010609060101010101" charset="-122"/>
              </a:rPr>
              <a:t>三.资产阶级的探索</a:t>
            </a:r>
            <a:endParaRPr lang="zh-CN" altLang="en-US" sz="2800" dirty="0">
              <a:solidFill>
                <a:schemeClr val="tx1"/>
              </a:solidFill>
              <a:latin typeface="SimHei" panose="02010609060101010101" charset="-122"/>
              <a:ea typeface="SimHei" panose="02010609060101010101" charset="-122"/>
            </a:endParaRPr>
          </a:p>
        </p:txBody>
      </p:sp>
      <p:sp>
        <p:nvSpPr>
          <p:cNvPr id="13" name="文本框 12"/>
          <p:cNvSpPr txBox="1"/>
          <p:nvPr/>
        </p:nvSpPr>
        <p:spPr>
          <a:xfrm>
            <a:off x="304165" y="0"/>
            <a:ext cx="1131189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救亡图存篇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5" name="Text Box 3"/>
          <p:cNvSpPr txBox="1"/>
          <p:nvPr/>
        </p:nvSpPr>
        <p:spPr>
          <a:xfrm>
            <a:off x="0" y="900113"/>
            <a:ext cx="11304588" cy="18161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b="1" dirty="0">
                <a:solidFill>
                  <a:srgbClr val="0000CC"/>
                </a:solidFill>
                <a:latin typeface="SimHei" panose="02010609060101010101" charset="-122"/>
                <a:ea typeface="SimHei" panose="02010609060101010101" charset="-122"/>
              </a:rPr>
              <a:t>   维新派、革命派、激进派在反封建和学习西方的侧重点是什么？</a:t>
            </a:r>
            <a:endParaRPr lang="zh-CN" altLang="en-US" b="1" dirty="0">
              <a:solidFill>
                <a:srgbClr val="0000CC"/>
              </a:solidFill>
              <a:latin typeface="SimHei" panose="02010609060101010101" charset="-122"/>
              <a:ea typeface="SimHei" panose="02010609060101010101" charset="-122"/>
            </a:endParaRPr>
          </a:p>
          <a:p>
            <a:pPr marL="0" lvl="0" indent="0" defTabSz="457200">
              <a:lnSpc>
                <a:spcPct val="100000"/>
              </a:lnSpc>
              <a:spcBef>
                <a:spcPct val="0"/>
              </a:spcBef>
              <a:buFontTx/>
              <a:buNone/>
            </a:pPr>
            <a:r>
              <a:rPr lang="zh-CN" altLang="en-US" b="1" dirty="0">
                <a:latin typeface="SimHei" panose="02010609060101010101" charset="-122"/>
                <a:ea typeface="SimHei" panose="02010609060101010101" charset="-122"/>
              </a:rPr>
              <a:t>   </a:t>
            </a:r>
            <a:r>
              <a:rPr lang="zh-CN" altLang="en-US" b="1" dirty="0">
                <a:solidFill>
                  <a:srgbClr val="FF0000"/>
                </a:solidFill>
                <a:latin typeface="SimHei" panose="02010609060101010101" charset="-122"/>
                <a:ea typeface="SimHei" panose="02010609060101010101" charset="-122"/>
              </a:rPr>
              <a:t>维新派：</a:t>
            </a:r>
            <a:r>
              <a:rPr lang="zh-CN" altLang="en-US" b="1" dirty="0">
                <a:latin typeface="SimHei" panose="02010609060101010101" charset="-122"/>
                <a:ea typeface="SimHei" panose="02010609060101010101" charset="-122"/>
              </a:rPr>
              <a:t>反对君主专制、兴民权、设议院、行君主立宪。</a:t>
            </a:r>
            <a:endParaRPr lang="zh-CN" altLang="en-US" b="1" dirty="0">
              <a:latin typeface="SimHei" panose="02010609060101010101" charset="-122"/>
              <a:ea typeface="SimHei" panose="02010609060101010101" charset="-122"/>
            </a:endParaRPr>
          </a:p>
          <a:p>
            <a:pPr marL="0" lvl="0" indent="0" defTabSz="457200">
              <a:lnSpc>
                <a:spcPct val="100000"/>
              </a:lnSpc>
              <a:spcBef>
                <a:spcPct val="0"/>
              </a:spcBef>
              <a:buFontTx/>
              <a:buNone/>
            </a:pPr>
            <a:r>
              <a:rPr lang="zh-CN" altLang="en-US" b="1" dirty="0">
                <a:latin typeface="SimHei" panose="02010609060101010101" charset="-122"/>
                <a:ea typeface="SimHei" panose="02010609060101010101" charset="-122"/>
              </a:rPr>
              <a:t>   </a:t>
            </a:r>
            <a:r>
              <a:rPr lang="zh-CN" altLang="en-US" b="1" dirty="0">
                <a:solidFill>
                  <a:srgbClr val="FF0000"/>
                </a:solidFill>
                <a:latin typeface="SimHei" panose="02010609060101010101" charset="-122"/>
                <a:ea typeface="SimHei" panose="02010609060101010101" charset="-122"/>
              </a:rPr>
              <a:t>革命派：</a:t>
            </a:r>
            <a:r>
              <a:rPr lang="zh-CN" altLang="en-US" b="1" dirty="0">
                <a:latin typeface="SimHei" panose="02010609060101010101" charset="-122"/>
                <a:ea typeface="SimHei" panose="02010609060101010101" charset="-122"/>
              </a:rPr>
              <a:t>反对封建统治，行民主共和。</a:t>
            </a:r>
            <a:endParaRPr lang="zh-CN" altLang="en-US" b="1" dirty="0">
              <a:latin typeface="SimHei" panose="02010609060101010101" charset="-122"/>
              <a:ea typeface="SimHei" panose="02010609060101010101" charset="-122"/>
            </a:endParaRPr>
          </a:p>
          <a:p>
            <a:pPr marL="0" lvl="0" indent="0" defTabSz="457200">
              <a:lnSpc>
                <a:spcPct val="100000"/>
              </a:lnSpc>
              <a:spcBef>
                <a:spcPct val="0"/>
              </a:spcBef>
              <a:buFontTx/>
              <a:buNone/>
            </a:pPr>
            <a:r>
              <a:rPr lang="zh-CN" altLang="en-US" b="1" dirty="0">
                <a:latin typeface="SimHei" panose="02010609060101010101" charset="-122"/>
                <a:ea typeface="SimHei" panose="02010609060101010101" charset="-122"/>
              </a:rPr>
              <a:t>   </a:t>
            </a:r>
            <a:r>
              <a:rPr lang="zh-CN" altLang="en-US" b="1" dirty="0">
                <a:solidFill>
                  <a:srgbClr val="FF0000"/>
                </a:solidFill>
                <a:latin typeface="SimHei" panose="02010609060101010101" charset="-122"/>
                <a:ea typeface="SimHei" panose="02010609060101010101" charset="-122"/>
              </a:rPr>
              <a:t>激进派：</a:t>
            </a:r>
            <a:r>
              <a:rPr lang="zh-CN" altLang="en-US" b="1" dirty="0">
                <a:latin typeface="SimHei" panose="02010609060101010101" charset="-122"/>
                <a:ea typeface="SimHei" panose="02010609060101010101" charset="-122"/>
              </a:rPr>
              <a:t>矛头指向封建正统思想，主张学习西方的民主与科学。 </a:t>
            </a:r>
            <a:endParaRPr lang="zh-CN" altLang="en-US" sz="2400" b="1" dirty="0">
              <a:latin typeface="SimHei" panose="02010609060101010101" charset="-122"/>
              <a:ea typeface="SimHei"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charRg st="0" end="32"/>
                                            </p:txEl>
                                          </p:spTgt>
                                        </p:tgtEl>
                                        <p:attrNameLst>
                                          <p:attrName>style.visibility</p:attrName>
                                        </p:attrNameLst>
                                      </p:cBhvr>
                                      <p:to>
                                        <p:strVal val="visible"/>
                                      </p:to>
                                    </p:set>
                                    <p:anim calcmode="lin" valueType="num">
                                      <p:cBhvr>
                                        <p:cTn id="7" dur="500" fill="hold"/>
                                        <p:tgtEl>
                                          <p:spTgt spid="5">
                                            <p:txEl>
                                              <p:charRg st="0" end="32"/>
                                            </p:txEl>
                                          </p:spTgt>
                                        </p:tgtEl>
                                        <p:attrNameLst>
                                          <p:attrName>ppt_w</p:attrName>
                                        </p:attrNameLst>
                                      </p:cBhvr>
                                      <p:tavLst>
                                        <p:tav tm="0">
                                          <p:val>
                                            <p:fltVal val="0.000000"/>
                                          </p:val>
                                        </p:tav>
                                        <p:tav tm="100000">
                                          <p:val>
                                            <p:strVal val="#ppt_w"/>
                                          </p:val>
                                        </p:tav>
                                      </p:tavLst>
                                    </p:anim>
                                    <p:anim calcmode="lin" valueType="num">
                                      <p:cBhvr>
                                        <p:cTn id="8" dur="500" fill="hold"/>
                                        <p:tgtEl>
                                          <p:spTgt spid="5">
                                            <p:txEl>
                                              <p:charRg st="0" end="32"/>
                                            </p:txEl>
                                          </p:spTgt>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xEl>
                                              <p:charRg st="32" end="61"/>
                                            </p:txEl>
                                          </p:spTgt>
                                        </p:tgtEl>
                                        <p:attrNameLst>
                                          <p:attrName>style.visibility</p:attrName>
                                        </p:attrNameLst>
                                      </p:cBhvr>
                                      <p:to>
                                        <p:strVal val="visible"/>
                                      </p:to>
                                    </p:set>
                                    <p:anim calcmode="lin" valueType="num">
                                      <p:cBhvr>
                                        <p:cTn id="13" dur="500" fill="hold"/>
                                        <p:tgtEl>
                                          <p:spTgt spid="5">
                                            <p:txEl>
                                              <p:charRg st="32" end="61"/>
                                            </p:txEl>
                                          </p:spTgt>
                                        </p:tgtEl>
                                        <p:attrNameLst>
                                          <p:attrName>ppt_w</p:attrName>
                                        </p:attrNameLst>
                                      </p:cBhvr>
                                      <p:tavLst>
                                        <p:tav tm="0">
                                          <p:val>
                                            <p:fltVal val="0.000000"/>
                                          </p:val>
                                        </p:tav>
                                        <p:tav tm="100000">
                                          <p:val>
                                            <p:strVal val="#ppt_w"/>
                                          </p:val>
                                        </p:tav>
                                      </p:tavLst>
                                    </p:anim>
                                    <p:anim calcmode="lin" valueType="num">
                                      <p:cBhvr>
                                        <p:cTn id="14" dur="500" fill="hold"/>
                                        <p:tgtEl>
                                          <p:spTgt spid="5">
                                            <p:txEl>
                                              <p:charRg st="32" end="61"/>
                                            </p:txEl>
                                          </p:spTgt>
                                        </p:tgtEl>
                                        <p:attrNameLst>
                                          <p:attrName>ppt_h</p:attrName>
                                        </p:attrNameLst>
                                      </p:cBhvr>
                                      <p:tavLst>
                                        <p:tav tm="0">
                                          <p:val>
                                            <p:fltVal val="0.00000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xEl>
                                              <p:charRg st="61" end="82"/>
                                            </p:txEl>
                                          </p:spTgt>
                                        </p:tgtEl>
                                        <p:attrNameLst>
                                          <p:attrName>style.visibility</p:attrName>
                                        </p:attrNameLst>
                                      </p:cBhvr>
                                      <p:to>
                                        <p:strVal val="visible"/>
                                      </p:to>
                                    </p:set>
                                    <p:anim calcmode="lin" valueType="num">
                                      <p:cBhvr>
                                        <p:cTn id="19" dur="500" fill="hold"/>
                                        <p:tgtEl>
                                          <p:spTgt spid="5">
                                            <p:txEl>
                                              <p:charRg st="61" end="82"/>
                                            </p:txEl>
                                          </p:spTgt>
                                        </p:tgtEl>
                                        <p:attrNameLst>
                                          <p:attrName>ppt_w</p:attrName>
                                        </p:attrNameLst>
                                      </p:cBhvr>
                                      <p:tavLst>
                                        <p:tav tm="0">
                                          <p:val>
                                            <p:fltVal val="0.000000"/>
                                          </p:val>
                                        </p:tav>
                                        <p:tav tm="100000">
                                          <p:val>
                                            <p:strVal val="#ppt_w"/>
                                          </p:val>
                                        </p:tav>
                                      </p:tavLst>
                                    </p:anim>
                                    <p:anim calcmode="lin" valueType="num">
                                      <p:cBhvr>
                                        <p:cTn id="20" dur="500" fill="hold"/>
                                        <p:tgtEl>
                                          <p:spTgt spid="5">
                                            <p:txEl>
                                              <p:charRg st="61" end="82"/>
                                            </p:txEl>
                                          </p:spTgt>
                                        </p:tgtEl>
                                        <p:attrNameLst>
                                          <p:attrName>ppt_h</p:attrName>
                                        </p:attrNameLst>
                                      </p:cBhvr>
                                      <p:tavLst>
                                        <p:tav tm="0">
                                          <p:val>
                                            <p:fltVal val="0.00000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xEl>
                                              <p:charRg st="82" end="115"/>
                                            </p:txEl>
                                          </p:spTgt>
                                        </p:tgtEl>
                                        <p:attrNameLst>
                                          <p:attrName>style.visibility</p:attrName>
                                        </p:attrNameLst>
                                      </p:cBhvr>
                                      <p:to>
                                        <p:strVal val="visible"/>
                                      </p:to>
                                    </p:set>
                                    <p:anim calcmode="lin" valueType="num">
                                      <p:cBhvr>
                                        <p:cTn id="25" dur="500" fill="hold"/>
                                        <p:tgtEl>
                                          <p:spTgt spid="5">
                                            <p:txEl>
                                              <p:charRg st="82" end="115"/>
                                            </p:txEl>
                                          </p:spTgt>
                                        </p:tgtEl>
                                        <p:attrNameLst>
                                          <p:attrName>ppt_w</p:attrName>
                                        </p:attrNameLst>
                                      </p:cBhvr>
                                      <p:tavLst>
                                        <p:tav tm="0">
                                          <p:val>
                                            <p:fltVal val="0.000000"/>
                                          </p:val>
                                        </p:tav>
                                        <p:tav tm="100000">
                                          <p:val>
                                            <p:strVal val="#ppt_w"/>
                                          </p:val>
                                        </p:tav>
                                      </p:tavLst>
                                    </p:anim>
                                    <p:anim calcmode="lin" valueType="num">
                                      <p:cBhvr>
                                        <p:cTn id="26" dur="500" fill="hold"/>
                                        <p:tgtEl>
                                          <p:spTgt spid="5">
                                            <p:txEl>
                                              <p:charRg st="82" end="115"/>
                                            </p:txEl>
                                          </p:spTgt>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1043940"/>
            <a:ext cx="12496165" cy="953135"/>
          </a:xfrm>
          <a:prstGeom prst="rect">
            <a:avLst/>
          </a:prstGeom>
          <a:noFill/>
        </p:spPr>
        <p:txBody>
          <a:bodyPr wrap="square" rtlCol="0">
            <a:spAutoFit/>
          </a:bodyPr>
          <a:p>
            <a:r>
              <a:rPr lang="zh-CN" altLang="en-US" sz="2800">
                <a:solidFill>
                  <a:srgbClr val="FF0000"/>
                </a:solidFill>
              </a:rPr>
              <a:t>【归纳总结】从戊戌变法、辛亥革命、新文化运动看</a:t>
            </a:r>
            <a:r>
              <a:rPr lang="en-US" altLang="zh-CN" sz="2800" b="1">
                <a:ea typeface="SimSun" panose="02010600030101010101" pitchFamily="2" charset="-122"/>
                <a:sym typeface="+mn-ea"/>
              </a:rPr>
              <a:t> </a:t>
            </a:r>
            <a:r>
              <a:rPr lang="zh-CN" altLang="en-US" sz="2800" b="1">
                <a:ea typeface="SimSun" panose="02010600030101010101" pitchFamily="2" charset="-122"/>
                <a:sym typeface="+mn-ea"/>
              </a:rPr>
              <a:t>资产阶级的抗争与</a:t>
            </a:r>
            <a:r>
              <a:rPr lang="zh-CN" altLang="zh-CN" sz="2800" b="1">
                <a:ea typeface="SimSun" panose="02010600030101010101" pitchFamily="2" charset="-122"/>
                <a:sym typeface="+mn-ea"/>
              </a:rPr>
              <a:t>探索</a:t>
            </a:r>
            <a:endParaRPr lang="zh-CN" altLang="zh-CN" sz="2800" b="1">
              <a:ea typeface="SimSun" panose="02010600030101010101" pitchFamily="2" charset="-122"/>
            </a:endParaRPr>
          </a:p>
          <a:p>
            <a:endParaRPr lang="zh-CN" altLang="zh-CN" sz="2800" b="1">
              <a:solidFill>
                <a:srgbClr val="FF0000"/>
              </a:solidFill>
              <a:ea typeface="SimSun" panose="02010600030101010101" pitchFamily="2" charset="-122"/>
            </a:endParaRPr>
          </a:p>
        </p:txBody>
      </p:sp>
      <p:sp>
        <p:nvSpPr>
          <p:cNvPr id="3" name="文本框 2"/>
          <p:cNvSpPr txBox="1"/>
          <p:nvPr/>
        </p:nvSpPr>
        <p:spPr>
          <a:xfrm>
            <a:off x="243840" y="1993900"/>
            <a:ext cx="1605280" cy="521970"/>
          </a:xfrm>
          <a:prstGeom prst="rect">
            <a:avLst/>
          </a:prstGeom>
          <a:noFill/>
        </p:spPr>
        <p:txBody>
          <a:bodyPr wrap="none" rtlCol="0" anchor="t">
            <a:spAutoFit/>
          </a:bodyPr>
          <a:p>
            <a:r>
              <a:rPr lang="zh-CN" altLang="en-US" sz="2800">
                <a:solidFill>
                  <a:srgbClr val="FF0000"/>
                </a:solidFill>
                <a:sym typeface="+mn-ea"/>
              </a:rPr>
              <a:t>戊戌变法</a:t>
            </a:r>
            <a:endParaRPr lang="zh-CN" altLang="en-US" sz="2800">
              <a:solidFill>
                <a:srgbClr val="FF0000"/>
              </a:solidFill>
              <a:sym typeface="+mn-ea"/>
            </a:endParaRPr>
          </a:p>
        </p:txBody>
      </p:sp>
      <p:sp>
        <p:nvSpPr>
          <p:cNvPr id="5" name="文本框 4"/>
          <p:cNvSpPr txBox="1"/>
          <p:nvPr/>
        </p:nvSpPr>
        <p:spPr>
          <a:xfrm>
            <a:off x="2316480" y="1565910"/>
            <a:ext cx="3782695" cy="460375"/>
          </a:xfrm>
          <a:prstGeom prst="rect">
            <a:avLst/>
          </a:prstGeom>
          <a:noFill/>
        </p:spPr>
        <p:txBody>
          <a:bodyPr wrap="square" rtlCol="0">
            <a:spAutoFit/>
          </a:bodyPr>
          <a:p>
            <a:r>
              <a:rPr lang="zh-CN" altLang="zh-CN" sz="2400"/>
              <a:t>思想启蒙</a:t>
            </a:r>
            <a:endParaRPr lang="zh-CN" altLang="zh-CN" sz="2400"/>
          </a:p>
        </p:txBody>
      </p:sp>
      <p:sp>
        <p:nvSpPr>
          <p:cNvPr id="6" name="文本框 5"/>
          <p:cNvSpPr txBox="1"/>
          <p:nvPr/>
        </p:nvSpPr>
        <p:spPr>
          <a:xfrm>
            <a:off x="1986915" y="2026285"/>
            <a:ext cx="5551805" cy="829945"/>
          </a:xfrm>
          <a:prstGeom prst="rect">
            <a:avLst/>
          </a:prstGeom>
          <a:noFill/>
        </p:spPr>
        <p:txBody>
          <a:bodyPr wrap="square" rtlCol="0">
            <a:spAutoFit/>
          </a:bodyPr>
          <a:p>
            <a:r>
              <a:rPr lang="en-US" altLang="zh-CN" sz="2400"/>
              <a:t>  </a:t>
            </a:r>
            <a:r>
              <a:rPr lang="zh-CN" altLang="en-US" sz="2400"/>
              <a:t>缺乏可靠的社会基础，没有严密的组织希望寄托在未完全掌握实权的皇帝身上</a:t>
            </a:r>
            <a:endParaRPr lang="zh-CN" altLang="en-US" sz="2400"/>
          </a:p>
        </p:txBody>
      </p:sp>
      <p:sp>
        <p:nvSpPr>
          <p:cNvPr id="7" name="文本框 6"/>
          <p:cNvSpPr txBox="1"/>
          <p:nvPr/>
        </p:nvSpPr>
        <p:spPr>
          <a:xfrm>
            <a:off x="243840" y="3448685"/>
            <a:ext cx="1605280" cy="521970"/>
          </a:xfrm>
          <a:prstGeom prst="rect">
            <a:avLst/>
          </a:prstGeom>
          <a:noFill/>
        </p:spPr>
        <p:txBody>
          <a:bodyPr wrap="none" rtlCol="0" anchor="t">
            <a:spAutoFit/>
          </a:bodyPr>
          <a:p>
            <a:r>
              <a:rPr lang="zh-CN" altLang="en-US" sz="2800">
                <a:solidFill>
                  <a:srgbClr val="FF0000"/>
                </a:solidFill>
                <a:sym typeface="+mn-ea"/>
              </a:rPr>
              <a:t>辛亥革命</a:t>
            </a:r>
            <a:endParaRPr lang="zh-CN" altLang="en-US" sz="2800">
              <a:solidFill>
                <a:srgbClr val="FF0000"/>
              </a:solidFill>
              <a:sym typeface="+mn-ea"/>
            </a:endParaRPr>
          </a:p>
        </p:txBody>
      </p:sp>
      <p:sp>
        <p:nvSpPr>
          <p:cNvPr id="8" name="文本框 7"/>
          <p:cNvSpPr txBox="1"/>
          <p:nvPr/>
        </p:nvSpPr>
        <p:spPr>
          <a:xfrm>
            <a:off x="2316480" y="3225165"/>
            <a:ext cx="5019675" cy="521970"/>
          </a:xfrm>
          <a:prstGeom prst="rect">
            <a:avLst/>
          </a:prstGeom>
          <a:noFill/>
        </p:spPr>
        <p:txBody>
          <a:bodyPr wrap="square" rtlCol="0">
            <a:spAutoFit/>
          </a:bodyPr>
          <a:p>
            <a:r>
              <a:rPr lang="zh-CN" altLang="zh-CN" sz="2800"/>
              <a:t>结束封建帝制，建立中华民国</a:t>
            </a:r>
            <a:endParaRPr lang="zh-CN" altLang="zh-CN" sz="2800"/>
          </a:p>
        </p:txBody>
      </p:sp>
      <p:sp>
        <p:nvSpPr>
          <p:cNvPr id="9" name="文本框 8"/>
          <p:cNvSpPr txBox="1"/>
          <p:nvPr/>
        </p:nvSpPr>
        <p:spPr>
          <a:xfrm>
            <a:off x="2316480" y="3876675"/>
            <a:ext cx="4711065" cy="829945"/>
          </a:xfrm>
          <a:prstGeom prst="rect">
            <a:avLst/>
          </a:prstGeom>
          <a:noFill/>
        </p:spPr>
        <p:txBody>
          <a:bodyPr wrap="square" rtlCol="0">
            <a:spAutoFit/>
          </a:bodyPr>
          <a:p>
            <a:r>
              <a:rPr lang="zh-CN" altLang="zh-CN" sz="2400"/>
              <a:t>缺乏科学革命纲领；不能发动群众；缺乏组织严密的政党领导</a:t>
            </a:r>
            <a:endParaRPr lang="zh-CN" altLang="zh-CN" sz="2400"/>
          </a:p>
        </p:txBody>
      </p:sp>
      <p:sp>
        <p:nvSpPr>
          <p:cNvPr id="10" name="文本框 9"/>
          <p:cNvSpPr txBox="1"/>
          <p:nvPr/>
        </p:nvSpPr>
        <p:spPr>
          <a:xfrm>
            <a:off x="226695" y="5175250"/>
            <a:ext cx="1960880" cy="521970"/>
          </a:xfrm>
          <a:prstGeom prst="rect">
            <a:avLst/>
          </a:prstGeom>
          <a:noFill/>
        </p:spPr>
        <p:txBody>
          <a:bodyPr wrap="none" rtlCol="0" anchor="t">
            <a:spAutoFit/>
          </a:bodyPr>
          <a:p>
            <a:r>
              <a:rPr lang="zh-CN" altLang="en-US" sz="2800">
                <a:solidFill>
                  <a:srgbClr val="FF0000"/>
                </a:solidFill>
                <a:sym typeface="+mn-ea"/>
              </a:rPr>
              <a:t>新文化运动</a:t>
            </a:r>
            <a:endParaRPr lang="zh-CN" altLang="en-US" sz="2800">
              <a:solidFill>
                <a:srgbClr val="FF0000"/>
              </a:solidFill>
              <a:sym typeface="+mn-ea"/>
            </a:endParaRPr>
          </a:p>
        </p:txBody>
      </p:sp>
      <p:sp>
        <p:nvSpPr>
          <p:cNvPr id="11" name="文本框 10"/>
          <p:cNvSpPr txBox="1"/>
          <p:nvPr/>
        </p:nvSpPr>
        <p:spPr>
          <a:xfrm>
            <a:off x="2312670" y="4946015"/>
            <a:ext cx="4469765" cy="460375"/>
          </a:xfrm>
          <a:prstGeom prst="rect">
            <a:avLst/>
          </a:prstGeom>
          <a:noFill/>
        </p:spPr>
        <p:txBody>
          <a:bodyPr wrap="square" rtlCol="0">
            <a:spAutoFit/>
          </a:bodyPr>
          <a:p>
            <a:r>
              <a:rPr lang="zh-CN" altLang="zh-CN" sz="2400"/>
              <a:t>动摇封建礼教正统，思想解放</a:t>
            </a:r>
            <a:endParaRPr lang="zh-CN" altLang="zh-CN" sz="2400"/>
          </a:p>
        </p:txBody>
      </p:sp>
      <p:sp>
        <p:nvSpPr>
          <p:cNvPr id="12" name="文本框 11"/>
          <p:cNvSpPr txBox="1"/>
          <p:nvPr/>
        </p:nvSpPr>
        <p:spPr>
          <a:xfrm>
            <a:off x="2297430" y="5556885"/>
            <a:ext cx="5240655" cy="460375"/>
          </a:xfrm>
          <a:prstGeom prst="rect">
            <a:avLst/>
          </a:prstGeom>
          <a:noFill/>
        </p:spPr>
        <p:txBody>
          <a:bodyPr wrap="square" rtlCol="0">
            <a:spAutoFit/>
          </a:bodyPr>
          <a:p>
            <a:r>
              <a:rPr lang="zh-CN" altLang="zh-CN" sz="2400"/>
              <a:t>未与群众运动结合；绝对肯定与否定</a:t>
            </a:r>
            <a:endParaRPr lang="zh-CN" altLang="zh-CN" sz="2400"/>
          </a:p>
        </p:txBody>
      </p:sp>
      <p:sp>
        <p:nvSpPr>
          <p:cNvPr id="14" name="左大括号 13"/>
          <p:cNvSpPr/>
          <p:nvPr/>
        </p:nvSpPr>
        <p:spPr>
          <a:xfrm>
            <a:off x="1871345" y="1715770"/>
            <a:ext cx="93980" cy="10788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左大括号 14"/>
          <p:cNvSpPr/>
          <p:nvPr/>
        </p:nvSpPr>
        <p:spPr>
          <a:xfrm>
            <a:off x="2000250" y="3413125"/>
            <a:ext cx="187325" cy="10629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6" name="左大括号 15"/>
          <p:cNvSpPr/>
          <p:nvPr/>
        </p:nvSpPr>
        <p:spPr>
          <a:xfrm>
            <a:off x="2187575" y="5116830"/>
            <a:ext cx="125095" cy="9372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右大括号 16"/>
          <p:cNvSpPr/>
          <p:nvPr/>
        </p:nvSpPr>
        <p:spPr>
          <a:xfrm>
            <a:off x="7205345" y="1677670"/>
            <a:ext cx="437515" cy="43141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8" name="文本框 17"/>
          <p:cNvSpPr txBox="1"/>
          <p:nvPr/>
        </p:nvSpPr>
        <p:spPr>
          <a:xfrm>
            <a:off x="7676515" y="2272665"/>
            <a:ext cx="4220210" cy="1198880"/>
          </a:xfrm>
          <a:prstGeom prst="rect">
            <a:avLst/>
          </a:prstGeom>
          <a:noFill/>
        </p:spPr>
        <p:txBody>
          <a:bodyPr wrap="square" rtlCol="0">
            <a:spAutoFit/>
          </a:bodyPr>
          <a:p>
            <a:r>
              <a:rPr lang="zh-CN" altLang="en-US" sz="2400"/>
              <a:t>革命进步性：反帝反封建；促进生产力进步；促进先进思想的传播</a:t>
            </a:r>
            <a:endParaRPr lang="zh-CN" altLang="en-US" sz="2400"/>
          </a:p>
        </p:txBody>
      </p:sp>
      <p:sp>
        <p:nvSpPr>
          <p:cNvPr id="19" name="文本框 18"/>
          <p:cNvSpPr txBox="1"/>
          <p:nvPr/>
        </p:nvSpPr>
        <p:spPr>
          <a:xfrm>
            <a:off x="7642860" y="3747135"/>
            <a:ext cx="4220210" cy="1568450"/>
          </a:xfrm>
          <a:prstGeom prst="rect">
            <a:avLst/>
          </a:prstGeom>
          <a:noFill/>
        </p:spPr>
        <p:txBody>
          <a:bodyPr wrap="square" rtlCol="0">
            <a:spAutoFit/>
          </a:bodyPr>
          <a:p>
            <a:r>
              <a:rPr lang="zh-CN" altLang="en-US" sz="2400"/>
              <a:t>局限性：妥协性与软弱性（对封建势力与帝国主义势力的依赖）、脱离群众；未形成科学的革命纲领；组织不严密等</a:t>
            </a:r>
            <a:endParaRPr lang="zh-CN" altLang="en-US" sz="2400"/>
          </a:p>
        </p:txBody>
      </p:sp>
      <p:sp>
        <p:nvSpPr>
          <p:cNvPr id="20" name="文本框 19"/>
          <p:cNvSpPr txBox="1"/>
          <p:nvPr/>
        </p:nvSpPr>
        <p:spPr>
          <a:xfrm>
            <a:off x="1343025" y="6093460"/>
            <a:ext cx="10737850" cy="829945"/>
          </a:xfrm>
          <a:prstGeom prst="rect">
            <a:avLst/>
          </a:prstGeom>
          <a:noFill/>
        </p:spPr>
        <p:txBody>
          <a:bodyPr wrap="square" rtlCol="0">
            <a:spAutoFit/>
          </a:bodyPr>
          <a:p>
            <a:r>
              <a:rPr lang="zh-CN" altLang="en-US" sz="2400"/>
              <a:t>启示：半殖民地半封建社会的中国，民族资产阶级不能解决中国的根本矛盾，不能完成民族独立，人民解放的历史任务；证明资本主义道路在中国行不通</a:t>
            </a:r>
            <a:endParaRPr lang="zh-CN" altLang="en-US" sz="2400"/>
          </a:p>
        </p:txBody>
      </p:sp>
      <p:sp>
        <p:nvSpPr>
          <p:cNvPr id="13" name="文本框 12"/>
          <p:cNvSpPr txBox="1"/>
          <p:nvPr/>
        </p:nvSpPr>
        <p:spPr>
          <a:xfrm>
            <a:off x="137" y="378269"/>
            <a:ext cx="10598020" cy="521970"/>
          </a:xfrm>
          <a:prstGeom prst="rect">
            <a:avLst/>
          </a:prstGeom>
          <a:noFill/>
        </p:spPr>
        <p:txBody>
          <a:bodyPr wrap="square" rtlCol="0">
            <a:spAutoFit/>
            <a:scene3d>
              <a:camera prst="orthographicFront"/>
              <a:lightRig rig="threePt" dir="t"/>
            </a:scene3d>
          </a:bodyPr>
          <a:p>
            <a:r>
              <a:rPr lang="zh-CN" altLang="en-US" sz="2800" dirty="0">
                <a:solidFill>
                  <a:schemeClr val="tx1"/>
                </a:solidFill>
                <a:latin typeface="SimHei" panose="02010609060101010101" charset="-122"/>
                <a:ea typeface="SimHei" panose="02010609060101010101" charset="-122"/>
              </a:rPr>
              <a:t>三.资产阶级的探索</a:t>
            </a:r>
            <a:endParaRPr lang="zh-CN" altLang="en-US" sz="2800" dirty="0">
              <a:solidFill>
                <a:schemeClr val="tx1"/>
              </a:solidFill>
              <a:latin typeface="SimHei" panose="02010609060101010101" charset="-122"/>
              <a:ea typeface="SimHei" panose="02010609060101010101" charset="-122"/>
            </a:endParaRPr>
          </a:p>
        </p:txBody>
      </p:sp>
      <p:sp>
        <p:nvSpPr>
          <p:cNvPr id="21" name="文本框 20"/>
          <p:cNvSpPr txBox="1"/>
          <p:nvPr/>
        </p:nvSpPr>
        <p:spPr>
          <a:xfrm>
            <a:off x="304165" y="0"/>
            <a:ext cx="1131189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en-US" altLang="zh-CN" sz="2800" dirty="0">
                <a:solidFill>
                  <a:srgbClr val="FF0000"/>
                </a:solidFill>
                <a:latin typeface="SimHei" panose="02010609060101010101" charset="-122"/>
                <a:ea typeface="SimHei" panose="02010609060101010101" charset="-122"/>
                <a:sym typeface="+mn-ea"/>
              </a:rPr>
              <a:t> </a:t>
            </a:r>
            <a:r>
              <a:rPr lang="zh-CN" altLang="en-US" sz="2800" dirty="0">
                <a:solidFill>
                  <a:srgbClr val="FF0000"/>
                </a:solidFill>
                <a:latin typeface="SimHei" panose="02010609060101010101" charset="-122"/>
                <a:ea typeface="SimHei" panose="02010609060101010101" charset="-122"/>
                <a:sym typeface="+mn-ea"/>
              </a:rPr>
              <a:t>救亡图存篇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8"/>
          <p:cNvSpPr txBox="1"/>
          <p:nvPr/>
        </p:nvSpPr>
        <p:spPr>
          <a:xfrm>
            <a:off x="95250" y="274320"/>
            <a:ext cx="1605280" cy="521970"/>
          </a:xfrm>
          <a:prstGeom prst="rect">
            <a:avLst/>
          </a:prstGeom>
          <a:noFill/>
          <a:ln w="9525">
            <a:noFill/>
          </a:ln>
        </p:spPr>
        <p:txBody>
          <a:bodyPr wrap="none">
            <a:spAutoFit/>
          </a:bodyPr>
          <a:p>
            <a:r>
              <a:rPr lang="zh-CN" altLang="zh-CN" sz="2800" b="1" dirty="0">
                <a:solidFill>
                  <a:srgbClr val="FF3300"/>
                </a:solidFill>
                <a:latin typeface="Arial" panose="020B0604020202020204" pitchFamily="34" charset="0"/>
              </a:rPr>
              <a:t>变式训练</a:t>
            </a:r>
            <a:endParaRPr lang="zh-CN" altLang="zh-CN" sz="2800" b="1" dirty="0">
              <a:solidFill>
                <a:srgbClr val="FF3300"/>
              </a:solidFill>
              <a:latin typeface="Arial" panose="020B0604020202020204" pitchFamily="34" charset="0"/>
            </a:endParaRPr>
          </a:p>
        </p:txBody>
      </p:sp>
      <p:sp>
        <p:nvSpPr>
          <p:cNvPr id="4" name="矩形 3"/>
          <p:cNvSpPr/>
          <p:nvPr/>
        </p:nvSpPr>
        <p:spPr>
          <a:xfrm>
            <a:off x="95250" y="796290"/>
            <a:ext cx="12191365" cy="3251200"/>
          </a:xfrm>
          <a:prstGeom prst="rect">
            <a:avLst/>
          </a:prstGeom>
        </p:spPr>
        <p:txBody>
          <a:bodyPr wrap="square">
            <a:spAutoFit/>
          </a:bodyPr>
          <a:p>
            <a:pPr>
              <a:defRPr/>
            </a:pPr>
            <a:r>
              <a:rPr lang="zh-CN" altLang="zh-CN" sz="2665" b="1" dirty="0">
                <a:latin typeface="+mn-ea"/>
                <a:ea typeface="+mn-ea"/>
              </a:rPr>
              <a:t>材料四</a:t>
            </a:r>
            <a:r>
              <a:rPr lang="en-US" altLang="zh-CN" sz="2665" b="1" dirty="0">
                <a:latin typeface="+mn-ea"/>
                <a:ea typeface="+mn-ea"/>
              </a:rPr>
              <a:t>  </a:t>
            </a:r>
            <a:r>
              <a:rPr lang="zh-CN" altLang="zh-CN" sz="2665" dirty="0">
                <a:latin typeface="+mn-ea"/>
                <a:ea typeface="+mn-ea"/>
              </a:rPr>
              <a:t>“中体西用”后来久被指为包庇封建，其实，那个时候的中国，天下滔滔，多的是泥古而顽梗的士人，在封建主义充斥的天地里，欲破启锢闭，引入若干资本主义文化，除了“中体西用”还不可能提出另一种更好的宗旨。如果没有“中体”作为前提，“西用”无所依托，它在中国是进不了门，落不了户的。</a:t>
            </a:r>
            <a:endParaRPr lang="en-US" altLang="zh-CN" sz="2665" dirty="0">
              <a:latin typeface="+mn-ea"/>
              <a:ea typeface="+mn-ea"/>
            </a:endParaRPr>
          </a:p>
          <a:p>
            <a:pPr>
              <a:defRPr/>
            </a:pPr>
            <a:endParaRPr lang="en-US" altLang="zh-CN" sz="2665" dirty="0">
              <a:latin typeface="+mn-ea"/>
              <a:ea typeface="+mn-ea"/>
            </a:endParaRPr>
          </a:p>
          <a:p>
            <a:pPr>
              <a:defRPr/>
            </a:pPr>
            <a:endParaRPr lang="zh-CN" altLang="zh-CN" sz="2400" dirty="0"/>
          </a:p>
          <a:p>
            <a:pPr>
              <a:defRPr/>
            </a:pPr>
            <a:endParaRPr lang="zh-CN" altLang="zh-CN" sz="2400" dirty="0"/>
          </a:p>
          <a:p>
            <a:pPr>
              <a:defRPr/>
            </a:pPr>
            <a:endParaRPr lang="zh-CN" altLang="zh-CN" sz="2400" dirty="0"/>
          </a:p>
        </p:txBody>
      </p:sp>
      <p:graphicFrame>
        <p:nvGraphicFramePr>
          <p:cNvPr id="7" name="表格 6"/>
          <p:cNvGraphicFramePr>
            <a:graphicFrameLocks noGrp="1"/>
          </p:cNvGraphicFramePr>
          <p:nvPr>
            <p:custDataLst>
              <p:tags r:id="rId1"/>
            </p:custDataLst>
          </p:nvPr>
        </p:nvGraphicFramePr>
        <p:xfrm>
          <a:off x="220345" y="2638425"/>
          <a:ext cx="11376660" cy="1610360"/>
        </p:xfrm>
        <a:graphic>
          <a:graphicData uri="http://schemas.openxmlformats.org/drawingml/2006/table">
            <a:tbl>
              <a:tblPr/>
              <a:tblGrid>
                <a:gridCol w="1824355"/>
                <a:gridCol w="9552305"/>
              </a:tblGrid>
              <a:tr h="254000">
                <a:tc>
                  <a:txBody>
                    <a:bodyPr/>
                    <a:p>
                      <a:pPr algn="ctr">
                        <a:lnSpc>
                          <a:spcPts val="2000"/>
                        </a:lnSpc>
                        <a:spcAft>
                          <a:spcPts val="0"/>
                        </a:spcAft>
                      </a:pPr>
                      <a:r>
                        <a:rPr lang="zh-CN" sz="2000"/>
                        <a:t>事件</a:t>
                      </a:r>
                      <a:endParaRPr lang="zh-CN" sz="2000"/>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2000"/>
                        </a:lnSpc>
                        <a:spcAft>
                          <a:spcPts val="0"/>
                        </a:spcAft>
                      </a:pPr>
                      <a:r>
                        <a:rPr lang="zh-CN" sz="2000"/>
                        <a:t>观点</a:t>
                      </a:r>
                      <a:endParaRPr lang="zh-CN" sz="200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0">
                <a:tc>
                  <a:txBody>
                    <a:bodyPr/>
                    <a:p>
                      <a:pPr algn="ctr">
                        <a:lnSpc>
                          <a:spcPts val="2000"/>
                        </a:lnSpc>
                        <a:spcAft>
                          <a:spcPts val="0"/>
                        </a:spcAft>
                      </a:pPr>
                      <a:r>
                        <a:rPr lang="zh-CN" sz="2000"/>
                        <a:t>戊戌变法</a:t>
                      </a:r>
                      <a:endParaRPr lang="zh-CN" sz="2000"/>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a:lnSpc>
                          <a:spcPts val="2000"/>
                        </a:lnSpc>
                        <a:spcAft>
                          <a:spcPts val="0"/>
                        </a:spcAft>
                      </a:pPr>
                      <a:r>
                        <a:rPr lang="zh-CN" sz="2000"/>
                        <a:t>康有为的托古改制思想反映了资产阶级的软弱性，不仅没有减轻变法的压力，反而加速了变法的失败。</a:t>
                      </a:r>
                      <a:endParaRPr lang="zh-CN" sz="200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p>
                      <a:pPr algn="ctr">
                        <a:lnSpc>
                          <a:spcPts val="2000"/>
                        </a:lnSpc>
                        <a:spcAft>
                          <a:spcPts val="0"/>
                        </a:spcAft>
                      </a:pPr>
                      <a:r>
                        <a:rPr lang="zh-CN" sz="2000"/>
                        <a:t>辛亥革命</a:t>
                      </a:r>
                      <a:endParaRPr lang="zh-CN" sz="2000"/>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a:lnSpc>
                          <a:spcPts val="2000"/>
                        </a:lnSpc>
                        <a:spcAft>
                          <a:spcPts val="0"/>
                        </a:spcAft>
                      </a:pPr>
                      <a:r>
                        <a:rPr lang="zh-CN" sz="2000"/>
                        <a:t>如果不是武昌起义爆发，新政将按计划进行，中国最终将成为一个君主立宪的资本主义国家。</a:t>
                      </a:r>
                      <a:endParaRPr lang="zh-CN" sz="200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p>
                      <a:pPr algn="ctr">
                        <a:lnSpc>
                          <a:spcPts val="2000"/>
                        </a:lnSpc>
                        <a:spcAft>
                          <a:spcPts val="0"/>
                        </a:spcAft>
                      </a:pPr>
                      <a:r>
                        <a:rPr lang="zh-CN" sz="2000"/>
                        <a:t>新文化运动</a:t>
                      </a:r>
                      <a:endParaRPr lang="zh-CN" sz="2000"/>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a:lnSpc>
                          <a:spcPts val="2000"/>
                        </a:lnSpc>
                        <a:spcAft>
                          <a:spcPts val="0"/>
                        </a:spcAft>
                      </a:pPr>
                      <a:r>
                        <a:rPr lang="zh-CN" sz="2000"/>
                        <a:t>新文化运动是“情绪主义”的产物，导致了各种思想混乱。</a:t>
                      </a:r>
                      <a:endParaRPr lang="zh-CN" sz="200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useBgFill="1">
        <p:nvSpPr>
          <p:cNvPr id="58388" name="矩形 10"/>
          <p:cNvSpPr>
            <a:spLocks noChangeArrowheads="1"/>
          </p:cNvSpPr>
          <p:nvPr/>
        </p:nvSpPr>
        <p:spPr bwMode="auto">
          <a:xfrm>
            <a:off x="220345" y="4752975"/>
            <a:ext cx="11747500" cy="953135"/>
          </a:xfrm>
          <a:prstGeom prst="rect">
            <a:avLst/>
          </a:prstGeom>
          <a:ln w="9525">
            <a:noFill/>
            <a:miter lim="800000"/>
          </a:ln>
        </p:spPr>
        <p:txBody>
          <a:bodyPr wrap="square">
            <a:spAutoFit/>
          </a:bodyPr>
          <a:p>
            <a:r>
              <a:rPr lang="zh-CN" altLang="zh-CN" sz="2800" b="1">
                <a:solidFill>
                  <a:srgbClr val="C00000"/>
                </a:solidFill>
                <a:latin typeface="Microsoft YaHei" panose="020B0503020204020204" pitchFamily="34" charset="-122"/>
                <a:ea typeface="Microsoft YaHei" panose="020B0503020204020204" pitchFamily="34" charset="-122"/>
              </a:rPr>
              <a:t>概括材料陈旭麓是如何评价“中体西用”的，指出这一评价遵循的原则是什么？（</a:t>
            </a:r>
            <a:r>
              <a:rPr lang="en-US" altLang="zh-CN" sz="2800" b="1">
                <a:solidFill>
                  <a:srgbClr val="C00000"/>
                </a:solidFill>
                <a:latin typeface="Microsoft YaHei" panose="020B0503020204020204" pitchFamily="34" charset="-122"/>
                <a:ea typeface="Microsoft YaHei" panose="020B0503020204020204" pitchFamily="34" charset="-122"/>
              </a:rPr>
              <a:t>6</a:t>
            </a:r>
            <a:r>
              <a:rPr lang="zh-CN" altLang="zh-CN" sz="2800" b="1">
                <a:solidFill>
                  <a:srgbClr val="C00000"/>
                </a:solidFill>
                <a:latin typeface="Microsoft YaHei" panose="020B0503020204020204" pitchFamily="34" charset="-122"/>
                <a:ea typeface="Microsoft YaHei" panose="020B0503020204020204" pitchFamily="34" charset="-122"/>
              </a:rPr>
              <a:t>分）按照这一原则，任选表中的一种观点进行评价（</a:t>
            </a:r>
            <a:r>
              <a:rPr lang="en-US" altLang="zh-CN" sz="2800" b="1">
                <a:solidFill>
                  <a:srgbClr val="C00000"/>
                </a:solidFill>
                <a:latin typeface="Microsoft YaHei" panose="020B0503020204020204" pitchFamily="34" charset="-122"/>
                <a:ea typeface="Microsoft YaHei" panose="020B0503020204020204" pitchFamily="34" charset="-122"/>
              </a:rPr>
              <a:t>4</a:t>
            </a:r>
            <a:r>
              <a:rPr lang="zh-CN" altLang="zh-CN" sz="2800" b="1">
                <a:solidFill>
                  <a:srgbClr val="C00000"/>
                </a:solidFill>
                <a:latin typeface="Microsoft YaHei" panose="020B0503020204020204" pitchFamily="34" charset="-122"/>
                <a:ea typeface="Microsoft YaHei" panose="020B0503020204020204" pitchFamily="34" charset="-122"/>
              </a:rPr>
              <a:t>分）</a:t>
            </a:r>
            <a:endParaRPr lang="zh-CN" altLang="zh-CN" sz="2800" b="1">
              <a:solidFill>
                <a:srgbClr val="C00000"/>
              </a:solidFill>
              <a:latin typeface="Microsoft YaHei" panose="020B0503020204020204" pitchFamily="34" charset="-122"/>
              <a:ea typeface="Microsoft YaHei" panose="020B0503020204020204" pitchFamily="34" charset="-122"/>
            </a:endParaRPr>
          </a:p>
        </p:txBody>
      </p:sp>
      <p:sp useBgFill="1">
        <p:nvSpPr>
          <p:cNvPr id="12" name="Rectangle 1"/>
          <p:cNvSpPr>
            <a:spLocks noChangeArrowheads="1"/>
          </p:cNvSpPr>
          <p:nvPr/>
        </p:nvSpPr>
        <p:spPr bwMode="auto">
          <a:xfrm>
            <a:off x="19050" y="1139190"/>
            <a:ext cx="11779250" cy="3538220"/>
          </a:xfrm>
          <a:prstGeom prst="rect">
            <a:avLst/>
          </a:prstGeom>
          <a:ln w="9525">
            <a:solidFill>
              <a:schemeClr val="accent6">
                <a:lumMod val="20000"/>
                <a:lumOff val="80000"/>
              </a:schemeClr>
            </a:solidFill>
            <a:miter lim="800000"/>
          </a:ln>
          <a:effectLst/>
        </p:spPr>
        <p:txBody>
          <a:bodyPr wrap="square" anchor="ctr">
            <a:spAutoFit/>
          </a:bodyPr>
          <a:p>
            <a:pPr>
              <a:defRPr/>
            </a:pPr>
            <a:r>
              <a:rPr lang="zh-CN" altLang="en-US" sz="3200" b="1" dirty="0">
                <a:latin typeface="+mn-ea"/>
                <a:cs typeface="Times New Roman" panose="02020603050405020304" pitchFamily="18" charset="0"/>
              </a:rPr>
              <a:t>戊戌变法：该观点忽视了当时封建顽固势力强大，维新派实力相对弱小的特定历史条件。</a:t>
            </a:r>
            <a:endParaRPr lang="zh-CN" altLang="en-US" sz="3200" b="1" dirty="0">
              <a:latin typeface="+mn-ea"/>
              <a:cs typeface="SimSun" panose="02010600030101010101" pitchFamily="2" charset="-122"/>
            </a:endParaRPr>
          </a:p>
          <a:p>
            <a:pPr eaLnBrk="0" hangingPunct="0">
              <a:defRPr/>
            </a:pPr>
            <a:r>
              <a:rPr lang="zh-CN" altLang="en-US" sz="3200" b="1" dirty="0">
                <a:solidFill>
                  <a:srgbClr val="C00000"/>
                </a:solidFill>
                <a:latin typeface="+mn-ea"/>
                <a:ea typeface="+mn-ea"/>
                <a:cs typeface="Times New Roman" panose="02020603050405020304" pitchFamily="18" charset="0"/>
              </a:rPr>
              <a:t>辛亥革命：该观点忽视了当时中华民族危机空前严重，清政府的“新政”步入困境，民主革命势力迅速发展的历史现实。</a:t>
            </a:r>
            <a:endParaRPr lang="zh-CN" altLang="en-US" sz="3200" b="1" dirty="0">
              <a:solidFill>
                <a:srgbClr val="C00000"/>
              </a:solidFill>
              <a:latin typeface="+mn-ea"/>
              <a:ea typeface="+mn-ea"/>
              <a:cs typeface="SimSun" panose="02010600030101010101" pitchFamily="2" charset="-122"/>
            </a:endParaRPr>
          </a:p>
          <a:p>
            <a:pPr eaLnBrk="0" hangingPunct="0">
              <a:defRPr/>
            </a:pPr>
            <a:r>
              <a:rPr lang="zh-CN" altLang="en-US" sz="3200" b="1" dirty="0">
                <a:latin typeface="+mn-ea"/>
                <a:cs typeface="Times New Roman" panose="02020603050405020304" pitchFamily="18" charset="0"/>
              </a:rPr>
              <a:t>新文化运动：该观点忽视了当时的专制统治和复古逆流的社会现实，以及新文化运动知识精英试图把中国引入民族政治轨道的追求。（</a:t>
            </a:r>
            <a:r>
              <a:rPr lang="en-US" altLang="zh-CN" sz="3200" b="1" dirty="0">
                <a:latin typeface="+mn-ea"/>
                <a:cs typeface="Times New Roman" panose="02020603050405020304" pitchFamily="18" charset="0"/>
              </a:rPr>
              <a:t>10</a:t>
            </a:r>
            <a:r>
              <a:rPr lang="zh-CN" altLang="en-US" sz="3200" b="1" dirty="0">
                <a:latin typeface="+mn-ea"/>
                <a:cs typeface="Times New Roman" panose="02020603050405020304" pitchFamily="18" charset="0"/>
              </a:rPr>
              <a:t>分）</a:t>
            </a:r>
            <a:endParaRPr lang="zh-CN" altLang="en-US" sz="3200" b="1" dirty="0">
              <a:latin typeface="+mn-ea"/>
              <a:cs typeface="SimSun" panose="02010600030101010101" pitchFamily="2" charset="-122"/>
            </a:endParaRPr>
          </a:p>
        </p:txBody>
      </p:sp>
      <p:sp useBgFill="1">
        <p:nvSpPr>
          <p:cNvPr id="17" name="矩形 16"/>
          <p:cNvSpPr/>
          <p:nvPr/>
        </p:nvSpPr>
        <p:spPr>
          <a:xfrm>
            <a:off x="95250" y="4506384"/>
            <a:ext cx="10464800" cy="1076325"/>
          </a:xfrm>
          <a:prstGeom prst="rect">
            <a:avLst/>
          </a:prstGeom>
        </p:spPr>
        <p:txBody>
          <a:bodyPr>
            <a:spAutoFit/>
          </a:bodyPr>
          <a:p>
            <a:pPr>
              <a:defRPr/>
            </a:pPr>
            <a:r>
              <a:rPr lang="zh-CN" altLang="en-US" sz="3200" b="1" dirty="0">
                <a:solidFill>
                  <a:srgbClr val="C00000"/>
                </a:solidFill>
                <a:latin typeface="+mn-ea"/>
                <a:ea typeface="+mn-ea"/>
                <a:cs typeface="Times New Roman" panose="02020603050405020304" pitchFamily="18" charset="0"/>
              </a:rPr>
              <a:t>评价：当时中国封建顽固势力异常强大，“中体西用”为西学的传入创造了条件。</a:t>
            </a:r>
            <a:endParaRPr lang="zh-CN" altLang="en-US" sz="3200" b="1" dirty="0">
              <a:solidFill>
                <a:srgbClr val="C00000"/>
              </a:solidFill>
              <a:latin typeface="+mn-ea"/>
              <a:ea typeface="+mn-ea"/>
              <a:cs typeface="SimSun" panose="02010600030101010101" pitchFamily="2" charset="-122"/>
            </a:endParaRPr>
          </a:p>
        </p:txBody>
      </p:sp>
      <p:sp useBgFill="1">
        <p:nvSpPr>
          <p:cNvPr id="13" name="矩形 12"/>
          <p:cNvSpPr/>
          <p:nvPr/>
        </p:nvSpPr>
        <p:spPr>
          <a:xfrm>
            <a:off x="95462" y="5781887"/>
            <a:ext cx="10513483" cy="1076325"/>
          </a:xfrm>
          <a:prstGeom prst="rect">
            <a:avLst/>
          </a:prstGeom>
        </p:spPr>
        <p:txBody>
          <a:bodyPr>
            <a:spAutoFit/>
          </a:bodyPr>
          <a:p>
            <a:pPr eaLnBrk="0" hangingPunct="0">
              <a:defRPr/>
            </a:pPr>
            <a:r>
              <a:rPr lang="zh-CN" altLang="en-US" sz="3200" b="1" dirty="0">
                <a:solidFill>
                  <a:srgbClr val="C00000"/>
                </a:solidFill>
                <a:latin typeface="+mn-ea"/>
                <a:ea typeface="+mn-ea"/>
                <a:cs typeface="Times New Roman" panose="02020603050405020304" pitchFamily="18" charset="0"/>
              </a:rPr>
              <a:t>原则：历史评价应把评价对象放在当时的历史条件下进行。</a:t>
            </a:r>
            <a:endParaRPr lang="zh-CN" altLang="en-US" sz="3200" b="1" dirty="0">
              <a:solidFill>
                <a:srgbClr val="C00000"/>
              </a:solidFill>
              <a:latin typeface="+mn-ea"/>
              <a:ea typeface="+mn-ea"/>
              <a:cs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1" nodeType="clickEffect">
                                  <p:stCondLst>
                                    <p:cond delay="0"/>
                                  </p:stCondLst>
                                  <p:childTnLst>
                                    <p:animEffect transition="out" filter="diamond(in)">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2"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amond(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7" grpId="1" animBg="1"/>
      <p:bldP spid="17" grpId="2" animBg="1"/>
      <p:bldP spid="13" grpId="0" animBg="1"/>
      <p:bldP spid="1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818006" y="-105410"/>
            <a:ext cx="6094140" cy="645160"/>
          </a:xfrm>
          <a:prstGeom prst="rect">
            <a:avLst/>
          </a:prstGeom>
          <a:noFill/>
        </p:spPr>
        <p:txBody>
          <a:bodyPr wrap="square">
            <a:spAutoFit/>
          </a:bodyPr>
          <a:p>
            <a:pPr algn="ctr"/>
            <a:r>
              <a:rPr lang="zh-CN" altLang="en-US" sz="2800" dirty="0">
                <a:solidFill>
                  <a:srgbClr val="FF0000"/>
                </a:solidFill>
                <a:latin typeface="SimHei" panose="02010609060101010101" charset="-122"/>
                <a:ea typeface="SimHei" panose="02010609060101010101" charset="-122"/>
              </a:rPr>
              <a:t>基础回顾 </a:t>
            </a:r>
            <a:r>
              <a:rPr lang="en-US" altLang="zh-CN" sz="3600" dirty="0">
                <a:solidFill>
                  <a:srgbClr val="FF0000"/>
                </a:solidFill>
                <a:latin typeface="SimSun" panose="02010600030101010101" pitchFamily="2" charset="-122"/>
                <a:ea typeface="SimSun" panose="02010600030101010101" pitchFamily="2" charset="-122"/>
              </a:rPr>
              <a:t>·</a:t>
            </a:r>
            <a:r>
              <a:rPr lang="zh-CN" altLang="en-US" sz="2800" dirty="0">
                <a:solidFill>
                  <a:srgbClr val="FF0000"/>
                </a:solidFill>
                <a:latin typeface="SimHei" panose="02010609060101010101" charset="-122"/>
                <a:ea typeface="SimHei" panose="02010609060101010101" charset="-122"/>
                <a:sym typeface="+mn-ea"/>
              </a:rPr>
              <a:t>经济结构变动</a:t>
            </a:r>
            <a:r>
              <a:rPr lang="zh-CN" altLang="en-US" sz="2800" dirty="0">
                <a:solidFill>
                  <a:srgbClr val="FF0000"/>
                </a:solidFill>
                <a:latin typeface="SimHei" panose="02010609060101010101" charset="-122"/>
                <a:ea typeface="SimHei" panose="02010609060101010101" charset="-122"/>
                <a:sym typeface="+mn-ea"/>
              </a:rPr>
              <a:t>篇</a:t>
            </a:r>
            <a:endParaRPr lang="zh-CN" altLang="en-US" sz="2800" dirty="0">
              <a:solidFill>
                <a:srgbClr val="FF0000"/>
              </a:solidFill>
              <a:latin typeface="SimHei" panose="02010609060101010101" charset="-122"/>
              <a:ea typeface="SimHei" panose="02010609060101010101" charset="-122"/>
            </a:endParaRPr>
          </a:p>
        </p:txBody>
      </p:sp>
      <p:sp>
        <p:nvSpPr>
          <p:cNvPr id="5" name="文本框 4"/>
          <p:cNvSpPr txBox="1"/>
          <p:nvPr/>
        </p:nvSpPr>
        <p:spPr>
          <a:xfrm>
            <a:off x="452842" y="697674"/>
            <a:ext cx="11512660" cy="521970"/>
          </a:xfrm>
          <a:prstGeom prst="rect">
            <a:avLst/>
          </a:prstGeom>
          <a:noFill/>
        </p:spPr>
        <p:txBody>
          <a:bodyPr wrap="square" rtlCol="0">
            <a:spAutoFit/>
          </a:bodyPr>
          <a:p>
            <a:r>
              <a:rPr lang="zh-CN" altLang="en-US" sz="2800" b="1" dirty="0"/>
              <a:t>晚清时期主要经济形态</a:t>
            </a:r>
            <a:endParaRPr lang="zh-CN" altLang="en-US" sz="2800" b="1" dirty="0"/>
          </a:p>
        </p:txBody>
      </p:sp>
      <p:graphicFrame>
        <p:nvGraphicFramePr>
          <p:cNvPr id="6" name="表格 5"/>
          <p:cNvGraphicFramePr>
            <a:graphicFrameLocks noGrp="1"/>
          </p:cNvGraphicFramePr>
          <p:nvPr>
            <p:custDataLst>
              <p:tags r:id="rId1"/>
            </p:custDataLst>
          </p:nvPr>
        </p:nvGraphicFramePr>
        <p:xfrm>
          <a:off x="452777" y="1544113"/>
          <a:ext cx="10825655" cy="3200400"/>
        </p:xfrm>
        <a:graphic>
          <a:graphicData uri="http://schemas.openxmlformats.org/drawingml/2006/table">
            <a:tbl>
              <a:tblPr firstRow="1" bandRow="1">
                <a:tableStyleId>{5C22544A-7EE6-4342-B048-85BDC9FD1C3A}</a:tableStyleId>
              </a:tblPr>
              <a:tblGrid>
                <a:gridCol w="1702676"/>
                <a:gridCol w="1660634"/>
                <a:gridCol w="2701159"/>
                <a:gridCol w="1723696"/>
                <a:gridCol w="3037490"/>
              </a:tblGrid>
              <a:tr h="370840">
                <a:tc>
                  <a:txBody>
                    <a:bodyPr/>
                    <a:p>
                      <a:r>
                        <a:rPr lang="zh-CN" altLang="en-US" sz="2400" b="1" dirty="0">
                          <a:solidFill>
                            <a:schemeClr val="tx1"/>
                          </a:solidFill>
                          <a:latin typeface="SimSun" panose="02010600030101010101" pitchFamily="2" charset="-122"/>
                          <a:ea typeface="SimSun" panose="02010600030101010101" pitchFamily="2" charset="-122"/>
                        </a:rPr>
                        <a:t>名称</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r>
                        <a:rPr lang="zh-CN" altLang="en-US" sz="2400" b="1" dirty="0">
                          <a:solidFill>
                            <a:schemeClr val="tx1"/>
                          </a:solidFill>
                          <a:latin typeface="SimSun" panose="02010600030101010101" pitchFamily="2" charset="-122"/>
                          <a:ea typeface="SimSun" panose="02010600030101010101" pitchFamily="2" charset="-122"/>
                        </a:rPr>
                        <a:t>自然经济</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r>
                        <a:rPr lang="zh-CN" altLang="en-US" sz="2400" b="1" dirty="0">
                          <a:solidFill>
                            <a:schemeClr val="tx1"/>
                          </a:solidFill>
                          <a:latin typeface="SimSun" panose="02010600030101010101" pitchFamily="2" charset="-122"/>
                          <a:ea typeface="SimSun" panose="02010600030101010101" pitchFamily="2" charset="-122"/>
                        </a:rPr>
                        <a:t>外国资本主义经济</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r>
                        <a:rPr lang="zh-CN" altLang="en-US" sz="2400" b="1" dirty="0">
                          <a:solidFill>
                            <a:schemeClr val="tx1"/>
                          </a:solidFill>
                          <a:latin typeface="SimSun" panose="02010600030101010101" pitchFamily="2" charset="-122"/>
                          <a:ea typeface="SimSun" panose="02010600030101010101" pitchFamily="2" charset="-122"/>
                        </a:rPr>
                        <a:t>洋务经济</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r>
                        <a:rPr lang="zh-CN" altLang="en-US" sz="2400" b="1" dirty="0">
                          <a:solidFill>
                            <a:schemeClr val="tx1"/>
                          </a:solidFill>
                          <a:latin typeface="SimSun" panose="02010600030101010101" pitchFamily="2" charset="-122"/>
                          <a:ea typeface="SimSun" panose="02010600030101010101" pitchFamily="2" charset="-122"/>
                        </a:rPr>
                        <a:t>民族资本主义经济</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p>
                      <a:r>
                        <a:rPr lang="zh-CN" altLang="en-US" sz="2400" b="1" dirty="0">
                          <a:solidFill>
                            <a:schemeClr val="tx1"/>
                          </a:solidFill>
                          <a:latin typeface="SimSun" panose="02010600030101010101" pitchFamily="2" charset="-122"/>
                          <a:ea typeface="SimSun" panose="02010600030101010101" pitchFamily="2" charset="-122"/>
                        </a:rPr>
                        <a:t>存续时间</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p>
                      <a:r>
                        <a:rPr lang="zh-CN" altLang="en-US" sz="2400" b="1" dirty="0">
                          <a:solidFill>
                            <a:schemeClr val="tx1"/>
                          </a:solidFill>
                          <a:latin typeface="SimSun" panose="02010600030101010101" pitchFamily="2" charset="-122"/>
                          <a:ea typeface="SimSun" panose="02010600030101010101" pitchFamily="2" charset="-122"/>
                        </a:rPr>
                        <a:t>发展概况</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p>
                      <a:r>
                        <a:rPr lang="zh-CN" altLang="en-US" sz="2400" b="1" dirty="0">
                          <a:solidFill>
                            <a:schemeClr val="tx1"/>
                          </a:solidFill>
                          <a:latin typeface="SimSun" panose="02010600030101010101" pitchFamily="2" charset="-122"/>
                          <a:ea typeface="SimSun" panose="02010600030101010101" pitchFamily="2" charset="-122"/>
                        </a:rPr>
                        <a:t>原因</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p>
                      <a:r>
                        <a:rPr lang="zh-CN" altLang="en-US" sz="2400" b="1" dirty="0">
                          <a:solidFill>
                            <a:schemeClr val="tx1"/>
                          </a:solidFill>
                          <a:latin typeface="SimSun" panose="02010600030101010101" pitchFamily="2" charset="-122"/>
                          <a:ea typeface="SimSun" panose="02010600030101010101" pitchFamily="2" charset="-122"/>
                        </a:rPr>
                        <a:t>特点</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85420">
                <a:tc>
                  <a:txBody>
                    <a:bodyPr/>
                    <a:p>
                      <a:r>
                        <a:rPr lang="zh-CN" altLang="en-US" sz="2400" b="1" dirty="0">
                          <a:solidFill>
                            <a:schemeClr val="tx1"/>
                          </a:solidFill>
                          <a:latin typeface="SimSun" panose="02010600030101010101" pitchFamily="2" charset="-122"/>
                          <a:ea typeface="SimSun" panose="02010600030101010101" pitchFamily="2" charset="-122"/>
                        </a:rPr>
                        <a:t>表现</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85420">
                <a:tc>
                  <a:txBody>
                    <a:bodyPr/>
                    <a:p>
                      <a:r>
                        <a:rPr lang="zh-CN" altLang="en-US" sz="2400" b="1" dirty="0">
                          <a:solidFill>
                            <a:schemeClr val="tx1"/>
                          </a:solidFill>
                          <a:latin typeface="SimSun" panose="02010600030101010101" pitchFamily="2" charset="-122"/>
                          <a:ea typeface="SimSun" panose="02010600030101010101" pitchFamily="2" charset="-122"/>
                        </a:rPr>
                        <a:t>影响</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Line 2"/>
          <p:cNvSpPr/>
          <p:nvPr/>
        </p:nvSpPr>
        <p:spPr>
          <a:xfrm>
            <a:off x="2286000" y="6172200"/>
            <a:ext cx="8077200" cy="0"/>
          </a:xfrm>
          <a:prstGeom prst="line">
            <a:avLst/>
          </a:prstGeom>
          <a:ln w="63500" cap="flat" cmpd="sng">
            <a:solidFill>
              <a:schemeClr val="tx1"/>
            </a:solidFill>
            <a:prstDash val="solid"/>
            <a:headEnd type="none" w="med" len="med"/>
            <a:tailEnd type="triangle" w="med" len="med"/>
          </a:ln>
        </p:spPr>
      </p:sp>
      <p:sp>
        <p:nvSpPr>
          <p:cNvPr id="3075" name="Line 3"/>
          <p:cNvSpPr/>
          <p:nvPr/>
        </p:nvSpPr>
        <p:spPr>
          <a:xfrm flipV="1">
            <a:off x="2286000" y="762000"/>
            <a:ext cx="0" cy="5410200"/>
          </a:xfrm>
          <a:prstGeom prst="line">
            <a:avLst/>
          </a:prstGeom>
          <a:ln w="63500" cap="flat" cmpd="sng">
            <a:solidFill>
              <a:schemeClr val="tx1"/>
            </a:solidFill>
            <a:prstDash val="solid"/>
            <a:headEnd type="none" w="med" len="med"/>
            <a:tailEnd type="triangle" w="med" len="med"/>
          </a:ln>
        </p:spPr>
      </p:sp>
      <p:sp>
        <p:nvSpPr>
          <p:cNvPr id="3076" name="Text Box 4"/>
          <p:cNvSpPr txBox="1"/>
          <p:nvPr/>
        </p:nvSpPr>
        <p:spPr>
          <a:xfrm>
            <a:off x="1524000" y="6165850"/>
            <a:ext cx="14478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zh-CN" sz="2400" b="1" dirty="0">
                <a:latin typeface="SimHei" panose="02010609060101010101" charset="-122"/>
                <a:ea typeface="SimHei" panose="02010609060101010101" charset="-122"/>
              </a:rPr>
              <a:t>1840</a:t>
            </a:r>
            <a:endParaRPr lang="en-US" altLang="zh-CN" sz="2400" b="1" dirty="0">
              <a:latin typeface="SimHei" panose="02010609060101010101" charset="-122"/>
              <a:ea typeface="SimHei" panose="02010609060101010101" charset="-122"/>
            </a:endParaRPr>
          </a:p>
        </p:txBody>
      </p:sp>
      <p:sp>
        <p:nvSpPr>
          <p:cNvPr id="3077" name="Text Box 5"/>
          <p:cNvSpPr txBox="1"/>
          <p:nvPr/>
        </p:nvSpPr>
        <p:spPr>
          <a:xfrm>
            <a:off x="2438400" y="1143000"/>
            <a:ext cx="14478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zh-CN" altLang="en-US" sz="2400" b="1" dirty="0">
                <a:latin typeface="SimHei" panose="02010609060101010101" charset="-122"/>
                <a:ea typeface="SimHei" panose="02010609060101010101" charset="-122"/>
              </a:rPr>
              <a:t>发展程度</a:t>
            </a:r>
            <a:endParaRPr lang="zh-CN" altLang="en-US" sz="2400" b="1" dirty="0">
              <a:latin typeface="SimHei" panose="02010609060101010101" charset="-122"/>
              <a:ea typeface="SimHei" panose="02010609060101010101" charset="-122"/>
            </a:endParaRPr>
          </a:p>
        </p:txBody>
      </p:sp>
      <p:sp>
        <p:nvSpPr>
          <p:cNvPr id="3078" name="Text Box 6"/>
          <p:cNvSpPr txBox="1"/>
          <p:nvPr/>
        </p:nvSpPr>
        <p:spPr>
          <a:xfrm>
            <a:off x="9191625" y="6165850"/>
            <a:ext cx="936625"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zh-CN" sz="2400" b="1" dirty="0">
                <a:latin typeface="SimHei" panose="02010609060101010101" charset="-122"/>
                <a:ea typeface="SimHei" panose="02010609060101010101" charset="-122"/>
              </a:rPr>
              <a:t>1956</a:t>
            </a:r>
            <a:endParaRPr lang="en-US" altLang="zh-CN" sz="2400" b="1" dirty="0">
              <a:latin typeface="SimHei" panose="02010609060101010101" charset="-122"/>
              <a:ea typeface="SimHei" panose="02010609060101010101" charset="-122"/>
            </a:endParaRPr>
          </a:p>
        </p:txBody>
      </p:sp>
      <p:sp>
        <p:nvSpPr>
          <p:cNvPr id="3079" name="Freeform 7"/>
          <p:cNvSpPr/>
          <p:nvPr/>
        </p:nvSpPr>
        <p:spPr>
          <a:xfrm>
            <a:off x="2303463" y="2011363"/>
            <a:ext cx="7245350" cy="4206875"/>
          </a:xfrm>
          <a:custGeom>
            <a:avLst/>
            <a:gdLst>
              <a:gd name="txL" fmla="*/ 0 w 4564"/>
              <a:gd name="txT" fmla="*/ 0 h 2650"/>
              <a:gd name="txR" fmla="*/ 4564 w 4564"/>
              <a:gd name="txB" fmla="*/ 2650 h 2650"/>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564" h="2650">
                <a:moveTo>
                  <a:pt x="0" y="18"/>
                </a:moveTo>
                <a:cubicBezTo>
                  <a:pt x="105" y="0"/>
                  <a:pt x="221" y="32"/>
                  <a:pt x="328" y="36"/>
                </a:cubicBezTo>
                <a:cubicBezTo>
                  <a:pt x="455" y="40"/>
                  <a:pt x="582" y="42"/>
                  <a:pt x="709" y="45"/>
                </a:cubicBezTo>
                <a:cubicBezTo>
                  <a:pt x="727" y="48"/>
                  <a:pt x="744" y="50"/>
                  <a:pt x="762" y="53"/>
                </a:cubicBezTo>
                <a:cubicBezTo>
                  <a:pt x="798" y="59"/>
                  <a:pt x="869" y="71"/>
                  <a:pt x="869" y="71"/>
                </a:cubicBezTo>
                <a:cubicBezTo>
                  <a:pt x="944" y="96"/>
                  <a:pt x="1016" y="126"/>
                  <a:pt x="1090" y="151"/>
                </a:cubicBezTo>
                <a:cubicBezTo>
                  <a:pt x="1158" y="174"/>
                  <a:pt x="1233" y="178"/>
                  <a:pt x="1303" y="186"/>
                </a:cubicBezTo>
                <a:cubicBezTo>
                  <a:pt x="1360" y="206"/>
                  <a:pt x="1421" y="223"/>
                  <a:pt x="1480" y="239"/>
                </a:cubicBezTo>
                <a:cubicBezTo>
                  <a:pt x="1488" y="241"/>
                  <a:pt x="1532" y="251"/>
                  <a:pt x="1542" y="257"/>
                </a:cubicBezTo>
                <a:cubicBezTo>
                  <a:pt x="1629" y="306"/>
                  <a:pt x="1563" y="283"/>
                  <a:pt x="1622" y="301"/>
                </a:cubicBezTo>
                <a:cubicBezTo>
                  <a:pt x="1631" y="307"/>
                  <a:pt x="1641" y="311"/>
                  <a:pt x="1648" y="319"/>
                </a:cubicBezTo>
                <a:cubicBezTo>
                  <a:pt x="1656" y="327"/>
                  <a:pt x="1658" y="339"/>
                  <a:pt x="1666" y="346"/>
                </a:cubicBezTo>
                <a:cubicBezTo>
                  <a:pt x="1673" y="352"/>
                  <a:pt x="1684" y="351"/>
                  <a:pt x="1693" y="355"/>
                </a:cubicBezTo>
                <a:cubicBezTo>
                  <a:pt x="1702" y="360"/>
                  <a:pt x="1710" y="368"/>
                  <a:pt x="1719" y="372"/>
                </a:cubicBezTo>
                <a:cubicBezTo>
                  <a:pt x="1736" y="380"/>
                  <a:pt x="1772" y="390"/>
                  <a:pt x="1772" y="390"/>
                </a:cubicBezTo>
                <a:cubicBezTo>
                  <a:pt x="1865" y="460"/>
                  <a:pt x="1931" y="486"/>
                  <a:pt x="2047" y="496"/>
                </a:cubicBezTo>
                <a:cubicBezTo>
                  <a:pt x="2145" y="520"/>
                  <a:pt x="2240" y="530"/>
                  <a:pt x="2340" y="541"/>
                </a:cubicBezTo>
                <a:cubicBezTo>
                  <a:pt x="2458" y="582"/>
                  <a:pt x="2332" y="541"/>
                  <a:pt x="2650" y="558"/>
                </a:cubicBezTo>
                <a:cubicBezTo>
                  <a:pt x="2676" y="559"/>
                  <a:pt x="2705" y="578"/>
                  <a:pt x="2729" y="585"/>
                </a:cubicBezTo>
                <a:cubicBezTo>
                  <a:pt x="2799" y="607"/>
                  <a:pt x="2870" y="628"/>
                  <a:pt x="2942" y="638"/>
                </a:cubicBezTo>
                <a:cubicBezTo>
                  <a:pt x="2986" y="653"/>
                  <a:pt x="3030" y="670"/>
                  <a:pt x="3075" y="683"/>
                </a:cubicBezTo>
                <a:cubicBezTo>
                  <a:pt x="3102" y="691"/>
                  <a:pt x="3155" y="709"/>
                  <a:pt x="3155" y="709"/>
                </a:cubicBezTo>
                <a:cubicBezTo>
                  <a:pt x="3207" y="745"/>
                  <a:pt x="3272" y="769"/>
                  <a:pt x="3332" y="789"/>
                </a:cubicBezTo>
                <a:cubicBezTo>
                  <a:pt x="3365" y="837"/>
                  <a:pt x="3413" y="825"/>
                  <a:pt x="3456" y="860"/>
                </a:cubicBezTo>
                <a:cubicBezTo>
                  <a:pt x="3466" y="868"/>
                  <a:pt x="3473" y="878"/>
                  <a:pt x="3483" y="886"/>
                </a:cubicBezTo>
                <a:cubicBezTo>
                  <a:pt x="3500" y="899"/>
                  <a:pt x="3536" y="922"/>
                  <a:pt x="3536" y="922"/>
                </a:cubicBezTo>
                <a:cubicBezTo>
                  <a:pt x="3552" y="945"/>
                  <a:pt x="3600" y="998"/>
                  <a:pt x="3624" y="1010"/>
                </a:cubicBezTo>
                <a:cubicBezTo>
                  <a:pt x="3695" y="1045"/>
                  <a:pt x="3605" y="988"/>
                  <a:pt x="3678" y="1037"/>
                </a:cubicBezTo>
                <a:cubicBezTo>
                  <a:pt x="3717" y="1137"/>
                  <a:pt x="3670" y="1041"/>
                  <a:pt x="3722" y="1099"/>
                </a:cubicBezTo>
                <a:cubicBezTo>
                  <a:pt x="3798" y="1183"/>
                  <a:pt x="3741" y="1159"/>
                  <a:pt x="3802" y="1179"/>
                </a:cubicBezTo>
                <a:cubicBezTo>
                  <a:pt x="3822" y="1237"/>
                  <a:pt x="3795" y="1175"/>
                  <a:pt x="3837" y="1223"/>
                </a:cubicBezTo>
                <a:cubicBezTo>
                  <a:pt x="3877" y="1269"/>
                  <a:pt x="3883" y="1317"/>
                  <a:pt x="3943" y="1338"/>
                </a:cubicBezTo>
                <a:cubicBezTo>
                  <a:pt x="3982" y="1395"/>
                  <a:pt x="4008" y="1412"/>
                  <a:pt x="4059" y="1462"/>
                </a:cubicBezTo>
                <a:cubicBezTo>
                  <a:pt x="4126" y="1527"/>
                  <a:pt x="4023" y="1453"/>
                  <a:pt x="4103" y="1507"/>
                </a:cubicBezTo>
                <a:cubicBezTo>
                  <a:pt x="4127" y="1543"/>
                  <a:pt x="4163" y="1583"/>
                  <a:pt x="4183" y="1622"/>
                </a:cubicBezTo>
                <a:cubicBezTo>
                  <a:pt x="4205" y="1665"/>
                  <a:pt x="4227" y="1714"/>
                  <a:pt x="4254" y="1755"/>
                </a:cubicBezTo>
                <a:cubicBezTo>
                  <a:pt x="4275" y="1846"/>
                  <a:pt x="4243" y="1735"/>
                  <a:pt x="4289" y="1817"/>
                </a:cubicBezTo>
                <a:cubicBezTo>
                  <a:pt x="4298" y="1833"/>
                  <a:pt x="4301" y="1852"/>
                  <a:pt x="4307" y="1870"/>
                </a:cubicBezTo>
                <a:cubicBezTo>
                  <a:pt x="4310" y="1880"/>
                  <a:pt x="4319" y="1888"/>
                  <a:pt x="4325" y="1897"/>
                </a:cubicBezTo>
                <a:cubicBezTo>
                  <a:pt x="4342" y="1950"/>
                  <a:pt x="4342" y="1967"/>
                  <a:pt x="4378" y="2003"/>
                </a:cubicBezTo>
                <a:cubicBezTo>
                  <a:pt x="4398" y="2061"/>
                  <a:pt x="4414" y="2120"/>
                  <a:pt x="4449" y="2171"/>
                </a:cubicBezTo>
                <a:cubicBezTo>
                  <a:pt x="4458" y="2202"/>
                  <a:pt x="4466" y="2224"/>
                  <a:pt x="4484" y="2251"/>
                </a:cubicBezTo>
                <a:cubicBezTo>
                  <a:pt x="4492" y="2284"/>
                  <a:pt x="4496" y="2319"/>
                  <a:pt x="4511" y="2349"/>
                </a:cubicBezTo>
                <a:cubicBezTo>
                  <a:pt x="4545" y="2418"/>
                  <a:pt x="4514" y="2333"/>
                  <a:pt x="4537" y="2402"/>
                </a:cubicBezTo>
                <a:cubicBezTo>
                  <a:pt x="4540" y="2446"/>
                  <a:pt x="4542" y="2491"/>
                  <a:pt x="4546" y="2535"/>
                </a:cubicBezTo>
                <a:cubicBezTo>
                  <a:pt x="4550" y="2578"/>
                  <a:pt x="4564" y="2608"/>
                  <a:pt x="4564" y="2650"/>
                </a:cubicBezTo>
              </a:path>
            </a:pathLst>
          </a:custGeom>
          <a:noFill/>
          <a:ln w="63500" cap="flat" cmpd="sng">
            <a:solidFill>
              <a:srgbClr val="FF00FF">
                <a:alpha val="100000"/>
              </a:srgbClr>
            </a:solidFill>
            <a:prstDash val="solid"/>
            <a:round/>
            <a:headEnd type="none" w="med" len="med"/>
            <a:tailEnd type="none" w="med" len="med"/>
          </a:ln>
        </p:spPr>
        <p:txBody>
          <a:bodyPr/>
          <a:p>
            <a:endParaRPr lang="zh-CN" altLang="en-US"/>
          </a:p>
        </p:txBody>
      </p:sp>
      <p:sp>
        <p:nvSpPr>
          <p:cNvPr id="3080" name="Text Box 8"/>
          <p:cNvSpPr txBox="1"/>
          <p:nvPr/>
        </p:nvSpPr>
        <p:spPr>
          <a:xfrm>
            <a:off x="2640013" y="6172200"/>
            <a:ext cx="11430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zh-CN" sz="2400" b="1" dirty="0">
                <a:latin typeface="SimHei" panose="02010609060101010101" charset="-122"/>
                <a:ea typeface="SimHei" panose="02010609060101010101" charset="-122"/>
              </a:rPr>
              <a:t>1860</a:t>
            </a:r>
            <a:endParaRPr lang="en-US" altLang="zh-CN" sz="2400" b="1" dirty="0">
              <a:latin typeface="SimHei" panose="02010609060101010101" charset="-122"/>
              <a:ea typeface="SimHei" panose="02010609060101010101" charset="-122"/>
            </a:endParaRPr>
          </a:p>
        </p:txBody>
      </p:sp>
      <p:sp>
        <p:nvSpPr>
          <p:cNvPr id="3081" name="Line 9"/>
          <p:cNvSpPr/>
          <p:nvPr/>
        </p:nvSpPr>
        <p:spPr>
          <a:xfrm flipH="1" flipV="1">
            <a:off x="3200400" y="5943600"/>
            <a:ext cx="0" cy="228600"/>
          </a:xfrm>
          <a:prstGeom prst="line">
            <a:avLst/>
          </a:prstGeom>
          <a:ln w="101600" cap="flat" cmpd="sng">
            <a:solidFill>
              <a:schemeClr val="tx1"/>
            </a:solidFill>
            <a:prstDash val="solid"/>
            <a:headEnd type="none" w="med" len="med"/>
            <a:tailEnd type="none" w="med" len="med"/>
          </a:ln>
        </p:spPr>
      </p:sp>
      <p:sp>
        <p:nvSpPr>
          <p:cNvPr id="3082" name="Line 10"/>
          <p:cNvSpPr/>
          <p:nvPr/>
        </p:nvSpPr>
        <p:spPr>
          <a:xfrm flipH="1" flipV="1">
            <a:off x="4648200" y="5943600"/>
            <a:ext cx="0" cy="228600"/>
          </a:xfrm>
          <a:prstGeom prst="line">
            <a:avLst/>
          </a:prstGeom>
          <a:ln w="101600" cap="flat" cmpd="sng">
            <a:solidFill>
              <a:schemeClr val="tx1"/>
            </a:solidFill>
            <a:prstDash val="solid"/>
            <a:headEnd type="none" w="med" len="med"/>
            <a:tailEnd type="none" w="med" len="med"/>
          </a:ln>
        </p:spPr>
      </p:sp>
      <p:sp>
        <p:nvSpPr>
          <p:cNvPr id="3083" name="Text Box 11"/>
          <p:cNvSpPr txBox="1"/>
          <p:nvPr/>
        </p:nvSpPr>
        <p:spPr>
          <a:xfrm>
            <a:off x="4038600" y="6172200"/>
            <a:ext cx="11430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zh-CN" sz="2400" b="1" dirty="0">
                <a:latin typeface="SimHei" panose="02010609060101010101" charset="-122"/>
                <a:ea typeface="SimHei" panose="02010609060101010101" charset="-122"/>
              </a:rPr>
              <a:t>1890</a:t>
            </a:r>
            <a:endParaRPr lang="en-US" altLang="zh-CN" sz="2400" b="1" dirty="0">
              <a:latin typeface="SimHei" panose="02010609060101010101" charset="-122"/>
              <a:ea typeface="SimHei" panose="02010609060101010101" charset="-122"/>
            </a:endParaRPr>
          </a:p>
        </p:txBody>
      </p:sp>
      <p:sp>
        <p:nvSpPr>
          <p:cNvPr id="3084" name="Text Box 12"/>
          <p:cNvSpPr txBox="1"/>
          <p:nvPr/>
        </p:nvSpPr>
        <p:spPr>
          <a:xfrm>
            <a:off x="4881563" y="6172200"/>
            <a:ext cx="11430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zh-CN" sz="2400" b="1" dirty="0">
                <a:latin typeface="SimHei" panose="02010609060101010101" charset="-122"/>
                <a:ea typeface="SimHei" panose="02010609060101010101" charset="-122"/>
              </a:rPr>
              <a:t>1900</a:t>
            </a:r>
            <a:endParaRPr lang="en-US" altLang="zh-CN" sz="2400" b="1" dirty="0">
              <a:latin typeface="SimHei" panose="02010609060101010101" charset="-122"/>
              <a:ea typeface="SimHei" panose="02010609060101010101" charset="-122"/>
            </a:endParaRPr>
          </a:p>
        </p:txBody>
      </p:sp>
      <p:sp>
        <p:nvSpPr>
          <p:cNvPr id="3085" name="Text Box 13"/>
          <p:cNvSpPr txBox="1"/>
          <p:nvPr/>
        </p:nvSpPr>
        <p:spPr>
          <a:xfrm>
            <a:off x="5673725" y="6172200"/>
            <a:ext cx="11430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zh-CN" sz="2400" b="1" dirty="0">
                <a:latin typeface="SimHei" panose="02010609060101010101" charset="-122"/>
                <a:ea typeface="SimHei" panose="02010609060101010101" charset="-122"/>
              </a:rPr>
              <a:t>1914</a:t>
            </a:r>
            <a:endParaRPr lang="en-US" altLang="zh-CN" sz="2400" b="1" dirty="0">
              <a:latin typeface="SimHei" panose="02010609060101010101" charset="-122"/>
              <a:ea typeface="SimHei" panose="02010609060101010101" charset="-122"/>
            </a:endParaRPr>
          </a:p>
        </p:txBody>
      </p:sp>
      <p:sp>
        <p:nvSpPr>
          <p:cNvPr id="3086" name="Line 14"/>
          <p:cNvSpPr/>
          <p:nvPr/>
        </p:nvSpPr>
        <p:spPr>
          <a:xfrm flipH="1" flipV="1">
            <a:off x="5486400" y="5943600"/>
            <a:ext cx="0" cy="228600"/>
          </a:xfrm>
          <a:prstGeom prst="line">
            <a:avLst/>
          </a:prstGeom>
          <a:ln w="101600" cap="flat" cmpd="sng">
            <a:solidFill>
              <a:schemeClr val="tx1"/>
            </a:solidFill>
            <a:prstDash val="solid"/>
            <a:headEnd type="none" w="med" len="med"/>
            <a:tailEnd type="none" w="med" len="med"/>
          </a:ln>
        </p:spPr>
      </p:sp>
      <p:sp>
        <p:nvSpPr>
          <p:cNvPr id="3087" name="Line 15"/>
          <p:cNvSpPr/>
          <p:nvPr/>
        </p:nvSpPr>
        <p:spPr>
          <a:xfrm flipH="1" flipV="1">
            <a:off x="6248400" y="5943600"/>
            <a:ext cx="0" cy="228600"/>
          </a:xfrm>
          <a:prstGeom prst="line">
            <a:avLst/>
          </a:prstGeom>
          <a:ln w="101600" cap="flat" cmpd="sng">
            <a:solidFill>
              <a:schemeClr val="tx1"/>
            </a:solidFill>
            <a:prstDash val="solid"/>
            <a:headEnd type="none" w="med" len="med"/>
            <a:tailEnd type="none" w="med" len="med"/>
          </a:ln>
        </p:spPr>
      </p:sp>
      <p:sp>
        <p:nvSpPr>
          <p:cNvPr id="3088" name="Line 16"/>
          <p:cNvSpPr/>
          <p:nvPr/>
        </p:nvSpPr>
        <p:spPr>
          <a:xfrm flipH="1" flipV="1">
            <a:off x="7086600" y="5943600"/>
            <a:ext cx="0" cy="228600"/>
          </a:xfrm>
          <a:prstGeom prst="line">
            <a:avLst/>
          </a:prstGeom>
          <a:ln w="101600" cap="flat" cmpd="sng">
            <a:solidFill>
              <a:schemeClr val="tx1"/>
            </a:solidFill>
            <a:prstDash val="solid"/>
            <a:headEnd type="none" w="med" len="med"/>
            <a:tailEnd type="none" w="med" len="med"/>
          </a:ln>
        </p:spPr>
      </p:sp>
      <p:sp>
        <p:nvSpPr>
          <p:cNvPr id="3089" name="Line 17"/>
          <p:cNvSpPr/>
          <p:nvPr/>
        </p:nvSpPr>
        <p:spPr>
          <a:xfrm flipH="1" flipV="1">
            <a:off x="8229600" y="5943600"/>
            <a:ext cx="0" cy="228600"/>
          </a:xfrm>
          <a:prstGeom prst="line">
            <a:avLst/>
          </a:prstGeom>
          <a:ln w="101600" cap="flat" cmpd="sng">
            <a:solidFill>
              <a:schemeClr val="tx1"/>
            </a:solidFill>
            <a:prstDash val="solid"/>
            <a:headEnd type="none" w="med" len="med"/>
            <a:tailEnd type="none" w="med" len="med"/>
          </a:ln>
        </p:spPr>
      </p:sp>
      <p:sp>
        <p:nvSpPr>
          <p:cNvPr id="3090" name="Line 18"/>
          <p:cNvSpPr/>
          <p:nvPr/>
        </p:nvSpPr>
        <p:spPr>
          <a:xfrm flipH="1" flipV="1">
            <a:off x="8915400" y="5943600"/>
            <a:ext cx="0" cy="228600"/>
          </a:xfrm>
          <a:prstGeom prst="line">
            <a:avLst/>
          </a:prstGeom>
          <a:ln w="101600" cap="flat" cmpd="sng">
            <a:solidFill>
              <a:schemeClr val="tx1"/>
            </a:solidFill>
            <a:prstDash val="solid"/>
            <a:headEnd type="none" w="med" len="med"/>
            <a:tailEnd type="none" w="med" len="med"/>
          </a:ln>
        </p:spPr>
      </p:sp>
      <p:sp>
        <p:nvSpPr>
          <p:cNvPr id="3091" name="Line 19"/>
          <p:cNvSpPr/>
          <p:nvPr/>
        </p:nvSpPr>
        <p:spPr>
          <a:xfrm flipH="1" flipV="1">
            <a:off x="9601200" y="5943600"/>
            <a:ext cx="0" cy="228600"/>
          </a:xfrm>
          <a:prstGeom prst="line">
            <a:avLst/>
          </a:prstGeom>
          <a:ln w="101600" cap="flat" cmpd="sng">
            <a:solidFill>
              <a:schemeClr val="tx1"/>
            </a:solidFill>
            <a:prstDash val="solid"/>
            <a:headEnd type="none" w="med" len="med"/>
            <a:tailEnd type="none" w="med" len="med"/>
          </a:ln>
        </p:spPr>
      </p:sp>
      <p:sp>
        <p:nvSpPr>
          <p:cNvPr id="3092" name="Text Box 20"/>
          <p:cNvSpPr txBox="1"/>
          <p:nvPr/>
        </p:nvSpPr>
        <p:spPr>
          <a:xfrm>
            <a:off x="6537325" y="6172200"/>
            <a:ext cx="11430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zh-CN" sz="2400" b="1" dirty="0">
                <a:latin typeface="SimHei" panose="02010609060101010101" charset="-122"/>
                <a:ea typeface="SimHei" panose="02010609060101010101" charset="-122"/>
              </a:rPr>
              <a:t>1927</a:t>
            </a:r>
            <a:endParaRPr lang="en-US" altLang="zh-CN" sz="2400" b="1" dirty="0">
              <a:latin typeface="SimHei" panose="02010609060101010101" charset="-122"/>
              <a:ea typeface="SimHei" panose="02010609060101010101" charset="-122"/>
            </a:endParaRPr>
          </a:p>
        </p:txBody>
      </p:sp>
      <p:sp>
        <p:nvSpPr>
          <p:cNvPr id="3093" name="Text Box 21"/>
          <p:cNvSpPr txBox="1"/>
          <p:nvPr/>
        </p:nvSpPr>
        <p:spPr>
          <a:xfrm>
            <a:off x="7535863" y="6165850"/>
            <a:ext cx="11430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zh-CN" sz="2400" b="1" dirty="0">
                <a:latin typeface="SimHei" panose="02010609060101010101" charset="-122"/>
                <a:ea typeface="SimHei" panose="02010609060101010101" charset="-122"/>
              </a:rPr>
              <a:t>1949</a:t>
            </a:r>
            <a:endParaRPr lang="en-US" altLang="zh-CN" sz="2400" b="1" dirty="0">
              <a:latin typeface="SimHei" panose="02010609060101010101" charset="-122"/>
              <a:ea typeface="SimHei" panose="02010609060101010101" charset="-122"/>
            </a:endParaRPr>
          </a:p>
        </p:txBody>
      </p:sp>
      <p:sp>
        <p:nvSpPr>
          <p:cNvPr id="3094" name="Text Box 22"/>
          <p:cNvSpPr txBox="1"/>
          <p:nvPr/>
        </p:nvSpPr>
        <p:spPr>
          <a:xfrm>
            <a:off x="8382000" y="6165850"/>
            <a:ext cx="11430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zh-CN" sz="2400" b="1" dirty="0">
                <a:latin typeface="SimHei" panose="02010609060101010101" charset="-122"/>
                <a:ea typeface="SimHei" panose="02010609060101010101" charset="-122"/>
              </a:rPr>
              <a:t>1952</a:t>
            </a:r>
            <a:endParaRPr lang="en-US" altLang="zh-CN" sz="2400" b="1" dirty="0">
              <a:latin typeface="SimHei" panose="02010609060101010101" charset="-122"/>
              <a:ea typeface="SimHei" panose="02010609060101010101" charset="-122"/>
            </a:endParaRPr>
          </a:p>
        </p:txBody>
      </p:sp>
      <p:sp>
        <p:nvSpPr>
          <p:cNvPr id="3095" name="Freeform 23"/>
          <p:cNvSpPr/>
          <p:nvPr/>
        </p:nvSpPr>
        <p:spPr>
          <a:xfrm>
            <a:off x="3216275" y="4005580"/>
            <a:ext cx="1965325" cy="2147570"/>
          </a:xfrm>
          <a:custGeom>
            <a:avLst/>
            <a:gdLst>
              <a:gd name="txL" fmla="*/ 0 w 1170"/>
              <a:gd name="txT" fmla="*/ 0 h 1347"/>
              <a:gd name="txR" fmla="*/ 1170 w 1170"/>
              <a:gd name="txB" fmla="*/ 1347 h 1347"/>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170" h="1347">
                <a:moveTo>
                  <a:pt x="0" y="1347"/>
                </a:moveTo>
                <a:cubicBezTo>
                  <a:pt x="9" y="1295"/>
                  <a:pt x="8" y="1269"/>
                  <a:pt x="45" y="1232"/>
                </a:cubicBezTo>
                <a:cubicBezTo>
                  <a:pt x="64" y="1176"/>
                  <a:pt x="91" y="1115"/>
                  <a:pt x="142" y="1082"/>
                </a:cubicBezTo>
                <a:cubicBezTo>
                  <a:pt x="175" y="1032"/>
                  <a:pt x="188" y="960"/>
                  <a:pt x="249" y="940"/>
                </a:cubicBezTo>
                <a:cubicBezTo>
                  <a:pt x="290" y="878"/>
                  <a:pt x="266" y="899"/>
                  <a:pt x="311" y="869"/>
                </a:cubicBezTo>
                <a:cubicBezTo>
                  <a:pt x="343" y="818"/>
                  <a:pt x="358" y="760"/>
                  <a:pt x="390" y="709"/>
                </a:cubicBezTo>
                <a:cubicBezTo>
                  <a:pt x="393" y="697"/>
                  <a:pt x="392" y="684"/>
                  <a:pt x="399" y="674"/>
                </a:cubicBezTo>
                <a:cubicBezTo>
                  <a:pt x="408" y="662"/>
                  <a:pt x="429" y="661"/>
                  <a:pt x="435" y="647"/>
                </a:cubicBezTo>
                <a:cubicBezTo>
                  <a:pt x="445" y="625"/>
                  <a:pt x="438" y="599"/>
                  <a:pt x="443" y="576"/>
                </a:cubicBezTo>
                <a:cubicBezTo>
                  <a:pt x="449" y="549"/>
                  <a:pt x="470" y="497"/>
                  <a:pt x="470" y="497"/>
                </a:cubicBezTo>
                <a:cubicBezTo>
                  <a:pt x="481" y="431"/>
                  <a:pt x="499" y="367"/>
                  <a:pt x="514" y="302"/>
                </a:cubicBezTo>
                <a:cubicBezTo>
                  <a:pt x="521" y="269"/>
                  <a:pt x="576" y="222"/>
                  <a:pt x="576" y="222"/>
                </a:cubicBezTo>
                <a:cubicBezTo>
                  <a:pt x="600" y="150"/>
                  <a:pt x="688" y="152"/>
                  <a:pt x="745" y="116"/>
                </a:cubicBezTo>
                <a:cubicBezTo>
                  <a:pt x="766" y="54"/>
                  <a:pt x="761" y="25"/>
                  <a:pt x="833" y="0"/>
                </a:cubicBezTo>
                <a:cubicBezTo>
                  <a:pt x="874" y="3"/>
                  <a:pt x="916" y="2"/>
                  <a:pt x="957" y="9"/>
                </a:cubicBezTo>
                <a:cubicBezTo>
                  <a:pt x="994" y="16"/>
                  <a:pt x="994" y="62"/>
                  <a:pt x="1002" y="89"/>
                </a:cubicBezTo>
                <a:cubicBezTo>
                  <a:pt x="1015" y="134"/>
                  <a:pt x="1038" y="186"/>
                  <a:pt x="1046" y="231"/>
                </a:cubicBezTo>
                <a:cubicBezTo>
                  <a:pt x="1066" y="346"/>
                  <a:pt x="1053" y="303"/>
                  <a:pt x="1073" y="364"/>
                </a:cubicBezTo>
                <a:cubicBezTo>
                  <a:pt x="1079" y="406"/>
                  <a:pt x="1085" y="447"/>
                  <a:pt x="1099" y="488"/>
                </a:cubicBezTo>
                <a:cubicBezTo>
                  <a:pt x="1105" y="659"/>
                  <a:pt x="1092" y="859"/>
                  <a:pt x="1135" y="1028"/>
                </a:cubicBezTo>
                <a:cubicBezTo>
                  <a:pt x="1148" y="1128"/>
                  <a:pt x="1170" y="1229"/>
                  <a:pt x="1170" y="1330"/>
                </a:cubicBezTo>
              </a:path>
            </a:pathLst>
          </a:custGeom>
          <a:noFill/>
          <a:ln w="101600" cap="flat" cmpd="sng">
            <a:solidFill>
              <a:srgbClr val="0000FF">
                <a:alpha val="100000"/>
              </a:srgbClr>
            </a:solidFill>
            <a:prstDash val="solid"/>
            <a:round/>
            <a:headEnd type="none" w="med" len="med"/>
            <a:tailEnd type="none" w="med" len="med"/>
          </a:ln>
        </p:spPr>
        <p:txBody>
          <a:bodyPr/>
          <a:p>
            <a:endParaRPr lang="zh-CN" altLang="en-US"/>
          </a:p>
        </p:txBody>
      </p:sp>
      <p:sp>
        <p:nvSpPr>
          <p:cNvPr id="3096" name="Freeform 24"/>
          <p:cNvSpPr/>
          <p:nvPr/>
        </p:nvSpPr>
        <p:spPr>
          <a:xfrm>
            <a:off x="7024688" y="2933700"/>
            <a:ext cx="1463675" cy="3255963"/>
          </a:xfrm>
          <a:custGeom>
            <a:avLst/>
            <a:gdLst>
              <a:gd name="txL" fmla="*/ 0 w 922"/>
              <a:gd name="txT" fmla="*/ 0 h 2051"/>
              <a:gd name="txR" fmla="*/ 922 w 922"/>
              <a:gd name="txB" fmla="*/ 2051 h 205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922" h="2051">
                <a:moveTo>
                  <a:pt x="26" y="2042"/>
                </a:moveTo>
                <a:cubicBezTo>
                  <a:pt x="0" y="1957"/>
                  <a:pt x="23" y="1844"/>
                  <a:pt x="53" y="1759"/>
                </a:cubicBezTo>
                <a:cubicBezTo>
                  <a:pt x="62" y="1697"/>
                  <a:pt x="60" y="1632"/>
                  <a:pt x="80" y="1573"/>
                </a:cubicBezTo>
                <a:cubicBezTo>
                  <a:pt x="83" y="1452"/>
                  <a:pt x="80" y="1330"/>
                  <a:pt x="88" y="1209"/>
                </a:cubicBezTo>
                <a:cubicBezTo>
                  <a:pt x="90" y="1172"/>
                  <a:pt x="120" y="1120"/>
                  <a:pt x="133" y="1085"/>
                </a:cubicBezTo>
                <a:cubicBezTo>
                  <a:pt x="145" y="1054"/>
                  <a:pt x="148" y="1019"/>
                  <a:pt x="159" y="988"/>
                </a:cubicBezTo>
                <a:cubicBezTo>
                  <a:pt x="172" y="951"/>
                  <a:pt x="186" y="945"/>
                  <a:pt x="204" y="908"/>
                </a:cubicBezTo>
                <a:cubicBezTo>
                  <a:pt x="235" y="846"/>
                  <a:pt x="236" y="771"/>
                  <a:pt x="275" y="713"/>
                </a:cubicBezTo>
                <a:cubicBezTo>
                  <a:pt x="293" y="651"/>
                  <a:pt x="269" y="721"/>
                  <a:pt x="301" y="660"/>
                </a:cubicBezTo>
                <a:cubicBezTo>
                  <a:pt x="322" y="620"/>
                  <a:pt x="334" y="576"/>
                  <a:pt x="354" y="536"/>
                </a:cubicBezTo>
                <a:cubicBezTo>
                  <a:pt x="389" y="464"/>
                  <a:pt x="389" y="395"/>
                  <a:pt x="443" y="323"/>
                </a:cubicBezTo>
                <a:cubicBezTo>
                  <a:pt x="466" y="213"/>
                  <a:pt x="432" y="335"/>
                  <a:pt x="478" y="252"/>
                </a:cubicBezTo>
                <a:cubicBezTo>
                  <a:pt x="487" y="236"/>
                  <a:pt x="486" y="215"/>
                  <a:pt x="496" y="199"/>
                </a:cubicBezTo>
                <a:cubicBezTo>
                  <a:pt x="502" y="190"/>
                  <a:pt x="508" y="181"/>
                  <a:pt x="514" y="172"/>
                </a:cubicBezTo>
                <a:cubicBezTo>
                  <a:pt x="521" y="144"/>
                  <a:pt x="537" y="96"/>
                  <a:pt x="558" y="75"/>
                </a:cubicBezTo>
                <a:cubicBezTo>
                  <a:pt x="573" y="60"/>
                  <a:pt x="611" y="40"/>
                  <a:pt x="611" y="40"/>
                </a:cubicBezTo>
                <a:cubicBezTo>
                  <a:pt x="634" y="6"/>
                  <a:pt x="643" y="0"/>
                  <a:pt x="682" y="13"/>
                </a:cubicBezTo>
                <a:cubicBezTo>
                  <a:pt x="703" y="55"/>
                  <a:pt x="725" y="95"/>
                  <a:pt x="744" y="137"/>
                </a:cubicBezTo>
                <a:cubicBezTo>
                  <a:pt x="755" y="161"/>
                  <a:pt x="780" y="208"/>
                  <a:pt x="780" y="208"/>
                </a:cubicBezTo>
                <a:cubicBezTo>
                  <a:pt x="792" y="278"/>
                  <a:pt x="816" y="343"/>
                  <a:pt x="833" y="412"/>
                </a:cubicBezTo>
                <a:cubicBezTo>
                  <a:pt x="844" y="516"/>
                  <a:pt x="860" y="619"/>
                  <a:pt x="877" y="722"/>
                </a:cubicBezTo>
                <a:cubicBezTo>
                  <a:pt x="894" y="821"/>
                  <a:pt x="876" y="763"/>
                  <a:pt x="895" y="819"/>
                </a:cubicBezTo>
                <a:cubicBezTo>
                  <a:pt x="922" y="1143"/>
                  <a:pt x="918" y="1077"/>
                  <a:pt x="904" y="1635"/>
                </a:cubicBezTo>
                <a:cubicBezTo>
                  <a:pt x="902" y="1729"/>
                  <a:pt x="868" y="1832"/>
                  <a:pt x="815" y="1909"/>
                </a:cubicBezTo>
                <a:cubicBezTo>
                  <a:pt x="809" y="1927"/>
                  <a:pt x="807" y="1946"/>
                  <a:pt x="797" y="1962"/>
                </a:cubicBezTo>
                <a:cubicBezTo>
                  <a:pt x="791" y="1971"/>
                  <a:pt x="785" y="1979"/>
                  <a:pt x="780" y="1989"/>
                </a:cubicBezTo>
                <a:cubicBezTo>
                  <a:pt x="776" y="1998"/>
                  <a:pt x="774" y="2007"/>
                  <a:pt x="771" y="2016"/>
                </a:cubicBezTo>
                <a:cubicBezTo>
                  <a:pt x="768" y="2028"/>
                  <a:pt x="762" y="2051"/>
                  <a:pt x="762" y="2051"/>
                </a:cubicBezTo>
              </a:path>
            </a:pathLst>
          </a:custGeom>
          <a:noFill/>
          <a:ln w="101600" cap="flat" cmpd="sng">
            <a:solidFill>
              <a:srgbClr val="00FF00">
                <a:alpha val="100000"/>
              </a:srgbClr>
            </a:solidFill>
            <a:prstDash val="solid"/>
            <a:round/>
            <a:headEnd type="none" w="med" len="med"/>
            <a:tailEnd type="none" w="med" len="med"/>
          </a:ln>
        </p:spPr>
        <p:txBody>
          <a:bodyPr/>
          <a:p>
            <a:endParaRPr lang="zh-CN" altLang="en-US"/>
          </a:p>
        </p:txBody>
      </p:sp>
      <p:sp>
        <p:nvSpPr>
          <p:cNvPr id="3097" name="Freeform 25"/>
          <p:cNvSpPr/>
          <p:nvPr/>
        </p:nvSpPr>
        <p:spPr>
          <a:xfrm>
            <a:off x="3359150" y="3573463"/>
            <a:ext cx="6169025" cy="2584450"/>
          </a:xfrm>
          <a:custGeom>
            <a:avLst/>
            <a:gdLst>
              <a:gd name="txL" fmla="*/ 0 w 3757"/>
              <a:gd name="txT" fmla="*/ 0 h 1565"/>
              <a:gd name="txR" fmla="*/ 3757 w 3757"/>
              <a:gd name="txB" fmla="*/ 1565 h 156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757" h="1565">
                <a:moveTo>
                  <a:pt x="0" y="1565"/>
                </a:moveTo>
                <a:cubicBezTo>
                  <a:pt x="6" y="1556"/>
                  <a:pt x="11" y="1546"/>
                  <a:pt x="18" y="1539"/>
                </a:cubicBezTo>
                <a:cubicBezTo>
                  <a:pt x="25" y="1532"/>
                  <a:pt x="38" y="1529"/>
                  <a:pt x="44" y="1521"/>
                </a:cubicBezTo>
                <a:cubicBezTo>
                  <a:pt x="89" y="1464"/>
                  <a:pt x="9" y="1522"/>
                  <a:pt x="80" y="1477"/>
                </a:cubicBezTo>
                <a:cubicBezTo>
                  <a:pt x="105" y="1403"/>
                  <a:pt x="135" y="1420"/>
                  <a:pt x="186" y="1379"/>
                </a:cubicBezTo>
                <a:cubicBezTo>
                  <a:pt x="216" y="1354"/>
                  <a:pt x="237" y="1339"/>
                  <a:pt x="275" y="1326"/>
                </a:cubicBezTo>
                <a:cubicBezTo>
                  <a:pt x="303" y="1306"/>
                  <a:pt x="334" y="1298"/>
                  <a:pt x="363" y="1282"/>
                </a:cubicBezTo>
                <a:cubicBezTo>
                  <a:pt x="428" y="1245"/>
                  <a:pt x="495" y="1208"/>
                  <a:pt x="558" y="1167"/>
                </a:cubicBezTo>
                <a:cubicBezTo>
                  <a:pt x="581" y="1133"/>
                  <a:pt x="596" y="1131"/>
                  <a:pt x="629" y="1113"/>
                </a:cubicBezTo>
                <a:cubicBezTo>
                  <a:pt x="718" y="1063"/>
                  <a:pt x="649" y="1089"/>
                  <a:pt x="709" y="1069"/>
                </a:cubicBezTo>
                <a:cubicBezTo>
                  <a:pt x="727" y="1057"/>
                  <a:pt x="744" y="1046"/>
                  <a:pt x="762" y="1034"/>
                </a:cubicBezTo>
                <a:cubicBezTo>
                  <a:pt x="771" y="1028"/>
                  <a:pt x="789" y="1016"/>
                  <a:pt x="789" y="1016"/>
                </a:cubicBezTo>
                <a:cubicBezTo>
                  <a:pt x="809" y="950"/>
                  <a:pt x="779" y="1026"/>
                  <a:pt x="824" y="972"/>
                </a:cubicBezTo>
                <a:cubicBezTo>
                  <a:pt x="878" y="906"/>
                  <a:pt x="779" y="982"/>
                  <a:pt x="859" y="927"/>
                </a:cubicBezTo>
                <a:cubicBezTo>
                  <a:pt x="879" y="870"/>
                  <a:pt x="922" y="810"/>
                  <a:pt x="966" y="768"/>
                </a:cubicBezTo>
                <a:cubicBezTo>
                  <a:pt x="982" y="721"/>
                  <a:pt x="1000" y="676"/>
                  <a:pt x="1028" y="635"/>
                </a:cubicBezTo>
                <a:cubicBezTo>
                  <a:pt x="1038" y="606"/>
                  <a:pt x="1048" y="552"/>
                  <a:pt x="1072" y="529"/>
                </a:cubicBezTo>
                <a:cubicBezTo>
                  <a:pt x="1112" y="490"/>
                  <a:pt x="1173" y="483"/>
                  <a:pt x="1223" y="467"/>
                </a:cubicBezTo>
                <a:cubicBezTo>
                  <a:pt x="1252" y="458"/>
                  <a:pt x="1274" y="441"/>
                  <a:pt x="1303" y="431"/>
                </a:cubicBezTo>
                <a:cubicBezTo>
                  <a:pt x="1319" y="405"/>
                  <a:pt x="1347" y="377"/>
                  <a:pt x="1373" y="360"/>
                </a:cubicBezTo>
                <a:cubicBezTo>
                  <a:pt x="1454" y="305"/>
                  <a:pt x="1343" y="404"/>
                  <a:pt x="1427" y="334"/>
                </a:cubicBezTo>
                <a:cubicBezTo>
                  <a:pt x="1473" y="296"/>
                  <a:pt x="1431" y="314"/>
                  <a:pt x="1480" y="298"/>
                </a:cubicBezTo>
                <a:cubicBezTo>
                  <a:pt x="1527" y="251"/>
                  <a:pt x="1482" y="290"/>
                  <a:pt x="1542" y="254"/>
                </a:cubicBezTo>
                <a:cubicBezTo>
                  <a:pt x="1560" y="243"/>
                  <a:pt x="1595" y="218"/>
                  <a:pt x="1595" y="218"/>
                </a:cubicBezTo>
                <a:cubicBezTo>
                  <a:pt x="1598" y="209"/>
                  <a:pt x="1597" y="198"/>
                  <a:pt x="1604" y="192"/>
                </a:cubicBezTo>
                <a:cubicBezTo>
                  <a:pt x="1613" y="185"/>
                  <a:pt x="1628" y="188"/>
                  <a:pt x="1639" y="183"/>
                </a:cubicBezTo>
                <a:cubicBezTo>
                  <a:pt x="1657" y="175"/>
                  <a:pt x="1674" y="165"/>
                  <a:pt x="1692" y="156"/>
                </a:cubicBezTo>
                <a:cubicBezTo>
                  <a:pt x="1724" y="140"/>
                  <a:pt x="1738" y="115"/>
                  <a:pt x="1772" y="103"/>
                </a:cubicBezTo>
                <a:cubicBezTo>
                  <a:pt x="1778" y="94"/>
                  <a:pt x="1782" y="84"/>
                  <a:pt x="1790" y="77"/>
                </a:cubicBezTo>
                <a:cubicBezTo>
                  <a:pt x="1798" y="69"/>
                  <a:pt x="1810" y="68"/>
                  <a:pt x="1817" y="59"/>
                </a:cubicBezTo>
                <a:cubicBezTo>
                  <a:pt x="1863" y="0"/>
                  <a:pt x="1777" y="62"/>
                  <a:pt x="1852" y="15"/>
                </a:cubicBezTo>
                <a:cubicBezTo>
                  <a:pt x="1853" y="15"/>
                  <a:pt x="1936" y="23"/>
                  <a:pt x="1949" y="32"/>
                </a:cubicBezTo>
                <a:cubicBezTo>
                  <a:pt x="1978" y="52"/>
                  <a:pt x="1983" y="108"/>
                  <a:pt x="2003" y="139"/>
                </a:cubicBezTo>
                <a:cubicBezTo>
                  <a:pt x="2018" y="186"/>
                  <a:pt x="2029" y="231"/>
                  <a:pt x="2056" y="272"/>
                </a:cubicBezTo>
                <a:cubicBezTo>
                  <a:pt x="2063" y="334"/>
                  <a:pt x="2062" y="391"/>
                  <a:pt x="2127" y="413"/>
                </a:cubicBezTo>
                <a:cubicBezTo>
                  <a:pt x="2168" y="476"/>
                  <a:pt x="2144" y="456"/>
                  <a:pt x="2189" y="484"/>
                </a:cubicBezTo>
                <a:cubicBezTo>
                  <a:pt x="2235" y="557"/>
                  <a:pt x="2263" y="527"/>
                  <a:pt x="2366" y="520"/>
                </a:cubicBezTo>
                <a:cubicBezTo>
                  <a:pt x="2382" y="504"/>
                  <a:pt x="2405" y="493"/>
                  <a:pt x="2419" y="475"/>
                </a:cubicBezTo>
                <a:cubicBezTo>
                  <a:pt x="2425" y="468"/>
                  <a:pt x="2423" y="457"/>
                  <a:pt x="2428" y="449"/>
                </a:cubicBezTo>
                <a:cubicBezTo>
                  <a:pt x="2435" y="438"/>
                  <a:pt x="2446" y="431"/>
                  <a:pt x="2455" y="422"/>
                </a:cubicBezTo>
                <a:cubicBezTo>
                  <a:pt x="2468" y="379"/>
                  <a:pt x="2488" y="349"/>
                  <a:pt x="2525" y="325"/>
                </a:cubicBezTo>
                <a:cubicBezTo>
                  <a:pt x="2546" y="330"/>
                  <a:pt x="2572" y="327"/>
                  <a:pt x="2587" y="342"/>
                </a:cubicBezTo>
                <a:cubicBezTo>
                  <a:pt x="2588" y="343"/>
                  <a:pt x="2621" y="415"/>
                  <a:pt x="2623" y="422"/>
                </a:cubicBezTo>
                <a:cubicBezTo>
                  <a:pt x="2631" y="475"/>
                  <a:pt x="2633" y="529"/>
                  <a:pt x="2641" y="582"/>
                </a:cubicBezTo>
                <a:cubicBezTo>
                  <a:pt x="2648" y="630"/>
                  <a:pt x="2679" y="670"/>
                  <a:pt x="2694" y="715"/>
                </a:cubicBezTo>
                <a:cubicBezTo>
                  <a:pt x="2691" y="730"/>
                  <a:pt x="2683" y="744"/>
                  <a:pt x="2685" y="759"/>
                </a:cubicBezTo>
                <a:cubicBezTo>
                  <a:pt x="2686" y="770"/>
                  <a:pt x="2698" y="776"/>
                  <a:pt x="2703" y="786"/>
                </a:cubicBezTo>
                <a:cubicBezTo>
                  <a:pt x="2717" y="814"/>
                  <a:pt x="2714" y="847"/>
                  <a:pt x="2729" y="874"/>
                </a:cubicBezTo>
                <a:cubicBezTo>
                  <a:pt x="2740" y="893"/>
                  <a:pt x="2765" y="927"/>
                  <a:pt x="2765" y="927"/>
                </a:cubicBezTo>
                <a:cubicBezTo>
                  <a:pt x="2786" y="989"/>
                  <a:pt x="2823" y="1036"/>
                  <a:pt x="2862" y="1087"/>
                </a:cubicBezTo>
                <a:cubicBezTo>
                  <a:pt x="2889" y="1121"/>
                  <a:pt x="2894" y="1136"/>
                  <a:pt x="2915" y="1167"/>
                </a:cubicBezTo>
                <a:cubicBezTo>
                  <a:pt x="2921" y="1176"/>
                  <a:pt x="2933" y="1193"/>
                  <a:pt x="2933" y="1193"/>
                </a:cubicBezTo>
                <a:cubicBezTo>
                  <a:pt x="2948" y="1237"/>
                  <a:pt x="2963" y="1281"/>
                  <a:pt x="2977" y="1326"/>
                </a:cubicBezTo>
                <a:cubicBezTo>
                  <a:pt x="2980" y="1335"/>
                  <a:pt x="2995" y="1332"/>
                  <a:pt x="3004" y="1335"/>
                </a:cubicBezTo>
                <a:cubicBezTo>
                  <a:pt x="3023" y="1333"/>
                  <a:pt x="3076" y="1331"/>
                  <a:pt x="3101" y="1317"/>
                </a:cubicBezTo>
                <a:cubicBezTo>
                  <a:pt x="3141" y="1295"/>
                  <a:pt x="3166" y="1269"/>
                  <a:pt x="3208" y="1255"/>
                </a:cubicBezTo>
                <a:cubicBezTo>
                  <a:pt x="3229" y="1225"/>
                  <a:pt x="3244" y="1214"/>
                  <a:pt x="3279" y="1202"/>
                </a:cubicBezTo>
                <a:cubicBezTo>
                  <a:pt x="3290" y="1185"/>
                  <a:pt x="3299" y="1162"/>
                  <a:pt x="3323" y="1158"/>
                </a:cubicBezTo>
                <a:cubicBezTo>
                  <a:pt x="3332" y="1157"/>
                  <a:pt x="3341" y="1165"/>
                  <a:pt x="3350" y="1167"/>
                </a:cubicBezTo>
                <a:cubicBezTo>
                  <a:pt x="3391" y="1174"/>
                  <a:pt x="3433" y="1177"/>
                  <a:pt x="3474" y="1184"/>
                </a:cubicBezTo>
                <a:cubicBezTo>
                  <a:pt x="3500" y="1202"/>
                  <a:pt x="3527" y="1211"/>
                  <a:pt x="3553" y="1229"/>
                </a:cubicBezTo>
                <a:cubicBezTo>
                  <a:pt x="3564" y="1296"/>
                  <a:pt x="3565" y="1356"/>
                  <a:pt x="3624" y="1397"/>
                </a:cubicBezTo>
                <a:cubicBezTo>
                  <a:pt x="3636" y="1415"/>
                  <a:pt x="3653" y="1430"/>
                  <a:pt x="3660" y="1450"/>
                </a:cubicBezTo>
                <a:cubicBezTo>
                  <a:pt x="3663" y="1459"/>
                  <a:pt x="3663" y="1470"/>
                  <a:pt x="3669" y="1477"/>
                </a:cubicBezTo>
                <a:cubicBezTo>
                  <a:pt x="3675" y="1485"/>
                  <a:pt x="3686" y="1488"/>
                  <a:pt x="3695" y="1494"/>
                </a:cubicBezTo>
                <a:cubicBezTo>
                  <a:pt x="3719" y="1529"/>
                  <a:pt x="3729" y="1520"/>
                  <a:pt x="3757" y="1548"/>
                </a:cubicBezTo>
              </a:path>
            </a:pathLst>
          </a:custGeom>
          <a:noFill/>
          <a:ln w="101600" cap="flat" cmpd="sng">
            <a:solidFill>
              <a:srgbClr val="FF0000">
                <a:alpha val="100000"/>
              </a:srgbClr>
            </a:solidFill>
            <a:prstDash val="solid"/>
            <a:round/>
            <a:headEnd type="none" w="med" len="med"/>
            <a:tailEnd type="none" w="med" len="med"/>
          </a:ln>
        </p:spPr>
        <p:txBody>
          <a:bodyPr/>
          <a:p>
            <a:endParaRPr lang="zh-CN" altLang="en-US"/>
          </a:p>
        </p:txBody>
      </p:sp>
      <p:sp>
        <p:nvSpPr>
          <p:cNvPr id="3098" name="Freeform 26"/>
          <p:cNvSpPr/>
          <p:nvPr/>
        </p:nvSpPr>
        <p:spPr>
          <a:xfrm>
            <a:off x="2279650" y="3860800"/>
            <a:ext cx="5932488" cy="2303463"/>
          </a:xfrm>
          <a:custGeom>
            <a:avLst/>
            <a:gdLst>
              <a:gd name="txL" fmla="*/ 0 w 3737"/>
              <a:gd name="txT" fmla="*/ 0 h 1477"/>
              <a:gd name="txR" fmla="*/ 3737 w 3737"/>
              <a:gd name="txB" fmla="*/ 1477 h 1477"/>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737" h="1477">
                <a:moveTo>
                  <a:pt x="0" y="1477"/>
                </a:moveTo>
                <a:cubicBezTo>
                  <a:pt x="30" y="1429"/>
                  <a:pt x="43" y="1372"/>
                  <a:pt x="62" y="1318"/>
                </a:cubicBezTo>
                <a:cubicBezTo>
                  <a:pt x="72" y="1290"/>
                  <a:pt x="134" y="1209"/>
                  <a:pt x="159" y="1185"/>
                </a:cubicBezTo>
                <a:cubicBezTo>
                  <a:pt x="171" y="1173"/>
                  <a:pt x="207" y="1156"/>
                  <a:pt x="221" y="1149"/>
                </a:cubicBezTo>
                <a:cubicBezTo>
                  <a:pt x="227" y="1140"/>
                  <a:pt x="230" y="1129"/>
                  <a:pt x="239" y="1123"/>
                </a:cubicBezTo>
                <a:cubicBezTo>
                  <a:pt x="255" y="1113"/>
                  <a:pt x="292" y="1105"/>
                  <a:pt x="292" y="1105"/>
                </a:cubicBezTo>
                <a:cubicBezTo>
                  <a:pt x="331" y="1066"/>
                  <a:pt x="384" y="1056"/>
                  <a:pt x="434" y="1034"/>
                </a:cubicBezTo>
                <a:cubicBezTo>
                  <a:pt x="446" y="1029"/>
                  <a:pt x="458" y="1022"/>
                  <a:pt x="469" y="1016"/>
                </a:cubicBezTo>
                <a:cubicBezTo>
                  <a:pt x="478" y="1011"/>
                  <a:pt x="486" y="1003"/>
                  <a:pt x="496" y="999"/>
                </a:cubicBezTo>
                <a:cubicBezTo>
                  <a:pt x="538" y="981"/>
                  <a:pt x="585" y="969"/>
                  <a:pt x="629" y="954"/>
                </a:cubicBezTo>
                <a:cubicBezTo>
                  <a:pt x="648" y="948"/>
                  <a:pt x="663" y="934"/>
                  <a:pt x="682" y="928"/>
                </a:cubicBezTo>
                <a:cubicBezTo>
                  <a:pt x="691" y="922"/>
                  <a:pt x="698" y="914"/>
                  <a:pt x="708" y="910"/>
                </a:cubicBezTo>
                <a:cubicBezTo>
                  <a:pt x="725" y="902"/>
                  <a:pt x="762" y="892"/>
                  <a:pt x="762" y="892"/>
                </a:cubicBezTo>
                <a:cubicBezTo>
                  <a:pt x="781" y="879"/>
                  <a:pt x="796" y="861"/>
                  <a:pt x="815" y="848"/>
                </a:cubicBezTo>
                <a:cubicBezTo>
                  <a:pt x="840" y="831"/>
                  <a:pt x="876" y="827"/>
                  <a:pt x="903" y="812"/>
                </a:cubicBezTo>
                <a:cubicBezTo>
                  <a:pt x="922" y="802"/>
                  <a:pt x="939" y="789"/>
                  <a:pt x="957" y="777"/>
                </a:cubicBezTo>
                <a:cubicBezTo>
                  <a:pt x="1002" y="747"/>
                  <a:pt x="966" y="765"/>
                  <a:pt x="1036" y="742"/>
                </a:cubicBezTo>
                <a:cubicBezTo>
                  <a:pt x="1045" y="739"/>
                  <a:pt x="1063" y="733"/>
                  <a:pt x="1063" y="733"/>
                </a:cubicBezTo>
                <a:cubicBezTo>
                  <a:pt x="1088" y="695"/>
                  <a:pt x="1117" y="690"/>
                  <a:pt x="1160" y="680"/>
                </a:cubicBezTo>
                <a:cubicBezTo>
                  <a:pt x="1205" y="650"/>
                  <a:pt x="1259" y="617"/>
                  <a:pt x="1311" y="600"/>
                </a:cubicBezTo>
                <a:cubicBezTo>
                  <a:pt x="1343" y="568"/>
                  <a:pt x="1378" y="560"/>
                  <a:pt x="1417" y="538"/>
                </a:cubicBezTo>
                <a:cubicBezTo>
                  <a:pt x="1522" y="479"/>
                  <a:pt x="1433" y="526"/>
                  <a:pt x="1497" y="476"/>
                </a:cubicBezTo>
                <a:cubicBezTo>
                  <a:pt x="1529" y="451"/>
                  <a:pt x="1547" y="443"/>
                  <a:pt x="1577" y="423"/>
                </a:cubicBezTo>
                <a:cubicBezTo>
                  <a:pt x="1586" y="417"/>
                  <a:pt x="1603" y="405"/>
                  <a:pt x="1603" y="405"/>
                </a:cubicBezTo>
                <a:cubicBezTo>
                  <a:pt x="1638" y="353"/>
                  <a:pt x="1689" y="320"/>
                  <a:pt x="1736" y="281"/>
                </a:cubicBezTo>
                <a:cubicBezTo>
                  <a:pt x="1746" y="273"/>
                  <a:pt x="1755" y="264"/>
                  <a:pt x="1763" y="254"/>
                </a:cubicBezTo>
                <a:cubicBezTo>
                  <a:pt x="1770" y="246"/>
                  <a:pt x="1773" y="235"/>
                  <a:pt x="1781" y="228"/>
                </a:cubicBezTo>
                <a:cubicBezTo>
                  <a:pt x="1812" y="201"/>
                  <a:pt x="1848" y="178"/>
                  <a:pt x="1887" y="166"/>
                </a:cubicBezTo>
                <a:cubicBezTo>
                  <a:pt x="1918" y="145"/>
                  <a:pt x="1928" y="117"/>
                  <a:pt x="1958" y="95"/>
                </a:cubicBezTo>
                <a:cubicBezTo>
                  <a:pt x="1987" y="74"/>
                  <a:pt x="2021" y="59"/>
                  <a:pt x="2055" y="50"/>
                </a:cubicBezTo>
                <a:cubicBezTo>
                  <a:pt x="2135" y="0"/>
                  <a:pt x="2162" y="27"/>
                  <a:pt x="2286" y="33"/>
                </a:cubicBezTo>
                <a:cubicBezTo>
                  <a:pt x="2335" y="57"/>
                  <a:pt x="2387" y="70"/>
                  <a:pt x="2436" y="95"/>
                </a:cubicBezTo>
                <a:cubicBezTo>
                  <a:pt x="2456" y="124"/>
                  <a:pt x="2482" y="140"/>
                  <a:pt x="2507" y="166"/>
                </a:cubicBezTo>
                <a:cubicBezTo>
                  <a:pt x="2529" y="230"/>
                  <a:pt x="2549" y="268"/>
                  <a:pt x="2587" y="325"/>
                </a:cubicBezTo>
                <a:cubicBezTo>
                  <a:pt x="2611" y="361"/>
                  <a:pt x="2595" y="365"/>
                  <a:pt x="2640" y="396"/>
                </a:cubicBezTo>
                <a:cubicBezTo>
                  <a:pt x="2665" y="433"/>
                  <a:pt x="2671" y="426"/>
                  <a:pt x="2711" y="440"/>
                </a:cubicBezTo>
                <a:cubicBezTo>
                  <a:pt x="2908" y="430"/>
                  <a:pt x="2878" y="456"/>
                  <a:pt x="2986" y="352"/>
                </a:cubicBezTo>
                <a:cubicBezTo>
                  <a:pt x="3005" y="296"/>
                  <a:pt x="3035" y="313"/>
                  <a:pt x="3074" y="281"/>
                </a:cubicBezTo>
                <a:cubicBezTo>
                  <a:pt x="3149" y="219"/>
                  <a:pt x="3188" y="156"/>
                  <a:pt x="3278" y="112"/>
                </a:cubicBezTo>
                <a:cubicBezTo>
                  <a:pt x="3316" y="93"/>
                  <a:pt x="3351" y="82"/>
                  <a:pt x="3393" y="68"/>
                </a:cubicBezTo>
                <a:cubicBezTo>
                  <a:pt x="3411" y="62"/>
                  <a:pt x="3447" y="50"/>
                  <a:pt x="3447" y="50"/>
                </a:cubicBezTo>
                <a:cubicBezTo>
                  <a:pt x="3564" y="61"/>
                  <a:pt x="3519" y="59"/>
                  <a:pt x="3597" y="86"/>
                </a:cubicBezTo>
                <a:cubicBezTo>
                  <a:pt x="3610" y="136"/>
                  <a:pt x="3623" y="184"/>
                  <a:pt x="3650" y="228"/>
                </a:cubicBezTo>
                <a:cubicBezTo>
                  <a:pt x="3661" y="293"/>
                  <a:pt x="3676" y="305"/>
                  <a:pt x="3695" y="361"/>
                </a:cubicBezTo>
                <a:cubicBezTo>
                  <a:pt x="3737" y="728"/>
                  <a:pt x="3721" y="1099"/>
                  <a:pt x="3721" y="1468"/>
                </a:cubicBezTo>
              </a:path>
            </a:pathLst>
          </a:custGeom>
          <a:noFill/>
          <a:ln w="101600" cap="flat" cmpd="sng">
            <a:solidFill>
              <a:schemeClr val="tx1">
                <a:alpha val="100000"/>
              </a:schemeClr>
            </a:solidFill>
            <a:prstDash val="solid"/>
            <a:round/>
            <a:headEnd type="none" w="med" len="med"/>
            <a:tailEnd type="none" w="med" len="med"/>
          </a:ln>
        </p:spPr>
        <p:txBody>
          <a:bodyPr/>
          <a:p>
            <a:endParaRPr lang="zh-CN" altLang="en-US"/>
          </a:p>
        </p:txBody>
      </p:sp>
      <p:sp>
        <p:nvSpPr>
          <p:cNvPr id="3099" name="WordArt 27"/>
          <p:cNvSpPr>
            <a:spLocks noTextEdit="1"/>
          </p:cNvSpPr>
          <p:nvPr/>
        </p:nvSpPr>
        <p:spPr>
          <a:xfrm>
            <a:off x="4953000" y="2133600"/>
            <a:ext cx="423863" cy="457200"/>
          </a:xfrm>
          <a:prstGeom prst="rect">
            <a:avLst/>
          </a:prstGeom>
        </p:spPr>
        <p:txBody>
          <a:bodyPr wrap="none" fromWordArt="1">
            <a:prstTxWarp prst="textPlain">
              <a:avLst>
                <a:gd name="adj" fmla="val 50000"/>
              </a:avLst>
            </a:prstTxWarp>
            <a:normAutofit fontScale="60000"/>
          </a:bodyPr>
          <a:p>
            <a:pPr algn="ctr"/>
            <a:r>
              <a:rPr lang="zh-CN" altLang="en-US" sz="3600" b="1">
                <a:ln w="19050" cap="flat" cmpd="sng">
                  <a:solidFill>
                    <a:srgbClr val="99CCFF"/>
                  </a:solidFill>
                  <a:prstDash val="solid"/>
                  <a:headEnd type="none" w="med" len="med"/>
                  <a:tailEnd type="none" w="med" len="med"/>
                </a:ln>
                <a:solidFill>
                  <a:srgbClr val="FF00FF"/>
                </a:solidFill>
                <a:effectLst>
                  <a:outerShdw dist="35921" dir="2699999" algn="ctr" rotWithShape="0">
                    <a:srgbClr val="990000"/>
                  </a:outerShdw>
                </a:effectLst>
                <a:latin typeface="SimHei" panose="02010609060101010101" charset="-122"/>
                <a:ea typeface="SimHei" panose="02010609060101010101" charset="-122"/>
              </a:rPr>
              <a:t>A</a:t>
            </a:r>
            <a:endParaRPr lang="zh-CN" altLang="en-US" sz="3600" b="1">
              <a:ln w="19050" cap="flat" cmpd="sng">
                <a:solidFill>
                  <a:srgbClr val="99CCFF"/>
                </a:solidFill>
                <a:prstDash val="solid"/>
                <a:headEnd type="none" w="med" len="med"/>
                <a:tailEnd type="none" w="med" len="med"/>
              </a:ln>
              <a:solidFill>
                <a:srgbClr val="FF00FF"/>
              </a:solidFill>
              <a:effectLst>
                <a:outerShdw dist="35921" dir="2699999" algn="ctr" rotWithShape="0">
                  <a:srgbClr val="990000"/>
                </a:outerShdw>
              </a:effectLst>
              <a:latin typeface="SimHei" panose="02010609060101010101" charset="-122"/>
              <a:ea typeface="SimHei" panose="02010609060101010101" charset="-122"/>
            </a:endParaRPr>
          </a:p>
        </p:txBody>
      </p:sp>
      <p:sp>
        <p:nvSpPr>
          <p:cNvPr id="3100" name="WordArt 28"/>
          <p:cNvSpPr>
            <a:spLocks noTextEdit="1"/>
          </p:cNvSpPr>
          <p:nvPr/>
        </p:nvSpPr>
        <p:spPr>
          <a:xfrm>
            <a:off x="7848600" y="2395538"/>
            <a:ext cx="423863" cy="457200"/>
          </a:xfrm>
          <a:prstGeom prst="rect">
            <a:avLst/>
          </a:prstGeom>
        </p:spPr>
        <p:txBody>
          <a:bodyPr wrap="none" fromWordArt="1">
            <a:prstTxWarp prst="textPlain">
              <a:avLst>
                <a:gd name="adj" fmla="val 50000"/>
              </a:avLst>
            </a:prstTxWarp>
            <a:normAutofit fontScale="60000"/>
          </a:bodyPr>
          <a:p>
            <a:pPr algn="ctr"/>
            <a:r>
              <a:rPr lang="zh-CN" altLang="en-US" sz="3600" b="1">
                <a:ln w="19050" cap="flat" cmpd="sng">
                  <a:solidFill>
                    <a:srgbClr val="99CCFF"/>
                  </a:solidFill>
                  <a:prstDash val="solid"/>
                  <a:headEnd type="none" w="med" len="med"/>
                  <a:tailEnd type="none" w="med" len="med"/>
                </a:ln>
                <a:solidFill>
                  <a:srgbClr val="00FF00"/>
                </a:solidFill>
                <a:effectLst>
                  <a:outerShdw dist="35921" dir="2699999" algn="ctr" rotWithShape="0">
                    <a:srgbClr val="990000"/>
                  </a:outerShdw>
                </a:effectLst>
                <a:latin typeface="SimHei" panose="02010609060101010101" charset="-122"/>
                <a:ea typeface="SimHei" panose="02010609060101010101" charset="-122"/>
              </a:rPr>
              <a:t>E</a:t>
            </a:r>
            <a:endParaRPr lang="zh-CN" altLang="en-US" sz="3600" b="1">
              <a:ln w="19050" cap="flat" cmpd="sng">
                <a:solidFill>
                  <a:srgbClr val="99CCFF"/>
                </a:solidFill>
                <a:prstDash val="solid"/>
                <a:headEnd type="none" w="med" len="med"/>
                <a:tailEnd type="none" w="med" len="med"/>
              </a:ln>
              <a:solidFill>
                <a:srgbClr val="00FF00"/>
              </a:solidFill>
              <a:effectLst>
                <a:outerShdw dist="35921" dir="2699999" algn="ctr" rotWithShape="0">
                  <a:srgbClr val="990000"/>
                </a:outerShdw>
              </a:effectLst>
              <a:latin typeface="SimHei" panose="02010609060101010101" charset="-122"/>
              <a:ea typeface="SimHei" panose="02010609060101010101" charset="-122"/>
            </a:endParaRPr>
          </a:p>
        </p:txBody>
      </p:sp>
      <p:sp>
        <p:nvSpPr>
          <p:cNvPr id="3101" name="WordArt 29"/>
          <p:cNvSpPr>
            <a:spLocks noTextEdit="1"/>
          </p:cNvSpPr>
          <p:nvPr/>
        </p:nvSpPr>
        <p:spPr>
          <a:xfrm>
            <a:off x="6248400" y="3124200"/>
            <a:ext cx="423863" cy="457200"/>
          </a:xfrm>
          <a:prstGeom prst="rect">
            <a:avLst/>
          </a:prstGeom>
        </p:spPr>
        <p:txBody>
          <a:bodyPr wrap="none" fromWordArt="1">
            <a:prstTxWarp prst="textPlain">
              <a:avLst>
                <a:gd name="adj" fmla="val 50000"/>
              </a:avLst>
            </a:prstTxWarp>
            <a:normAutofit fontScale="60000"/>
          </a:bodyPr>
          <a:p>
            <a:pPr algn="ctr"/>
            <a:r>
              <a:rPr lang="zh-CN" altLang="en-US" sz="3600" b="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SimHei" panose="02010609060101010101" charset="-122"/>
                <a:ea typeface="SimHei" panose="02010609060101010101" charset="-122"/>
              </a:rPr>
              <a:t>D</a:t>
            </a:r>
            <a:endParaRPr lang="zh-CN" altLang="en-US" sz="3600" b="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SimHei" panose="02010609060101010101" charset="-122"/>
              <a:ea typeface="SimHei" panose="02010609060101010101" charset="-122"/>
            </a:endParaRPr>
          </a:p>
        </p:txBody>
      </p:sp>
      <p:sp>
        <p:nvSpPr>
          <p:cNvPr id="3102" name="WordArt 30"/>
          <p:cNvSpPr>
            <a:spLocks noTextEdit="1"/>
          </p:cNvSpPr>
          <p:nvPr/>
        </p:nvSpPr>
        <p:spPr>
          <a:xfrm>
            <a:off x="4440238" y="3716338"/>
            <a:ext cx="423862" cy="457200"/>
          </a:xfrm>
          <a:prstGeom prst="rect">
            <a:avLst/>
          </a:prstGeom>
        </p:spPr>
        <p:txBody>
          <a:bodyPr wrap="none" fromWordArt="1">
            <a:prstTxWarp prst="textPlain">
              <a:avLst>
                <a:gd name="adj" fmla="val 50000"/>
              </a:avLst>
            </a:prstTxWarp>
            <a:normAutofit fontScale="60000"/>
          </a:bodyPr>
          <a:p>
            <a:pPr algn="ctr"/>
            <a:r>
              <a:rPr lang="zh-CN" altLang="en-US" sz="3600" b="1">
                <a:ln w="19050" cap="flat" cmpd="sng">
                  <a:solidFill>
                    <a:srgbClr val="99CCFF"/>
                  </a:solidFill>
                  <a:prstDash val="solid"/>
                  <a:headEnd type="none" w="med" len="med"/>
                  <a:tailEnd type="none" w="med" len="med"/>
                </a:ln>
                <a:solidFill>
                  <a:srgbClr val="0000FF"/>
                </a:solidFill>
                <a:effectLst>
                  <a:outerShdw dist="35921" dir="2699999" algn="ctr" rotWithShape="0">
                    <a:srgbClr val="990000"/>
                  </a:outerShdw>
                </a:effectLst>
                <a:latin typeface="SimHei" panose="02010609060101010101" charset="-122"/>
                <a:ea typeface="SimHei" panose="02010609060101010101" charset="-122"/>
              </a:rPr>
              <a:t>C</a:t>
            </a:r>
            <a:endParaRPr lang="zh-CN" altLang="en-US" sz="3600" b="1">
              <a:ln w="19050" cap="flat" cmpd="sng">
                <a:solidFill>
                  <a:srgbClr val="99CCFF"/>
                </a:solidFill>
                <a:prstDash val="solid"/>
                <a:headEnd type="none" w="med" len="med"/>
                <a:tailEnd type="none" w="med" len="med"/>
              </a:ln>
              <a:solidFill>
                <a:srgbClr val="0000FF"/>
              </a:solidFill>
              <a:effectLst>
                <a:outerShdw dist="35921" dir="2699999" algn="ctr" rotWithShape="0">
                  <a:srgbClr val="990000"/>
                </a:outerShdw>
              </a:effectLst>
              <a:latin typeface="SimHei" panose="02010609060101010101" charset="-122"/>
              <a:ea typeface="SimHei" panose="02010609060101010101" charset="-122"/>
            </a:endParaRPr>
          </a:p>
        </p:txBody>
      </p:sp>
      <p:sp>
        <p:nvSpPr>
          <p:cNvPr id="3103" name="WordArt 31"/>
          <p:cNvSpPr>
            <a:spLocks noTextEdit="1"/>
          </p:cNvSpPr>
          <p:nvPr/>
        </p:nvSpPr>
        <p:spPr>
          <a:xfrm>
            <a:off x="2711450" y="4292600"/>
            <a:ext cx="423863" cy="457200"/>
          </a:xfrm>
          <a:prstGeom prst="rect">
            <a:avLst/>
          </a:prstGeom>
        </p:spPr>
        <p:txBody>
          <a:bodyPr wrap="none" fromWordArt="1">
            <a:prstTxWarp prst="textPlain">
              <a:avLst>
                <a:gd name="adj" fmla="val 50000"/>
              </a:avLst>
            </a:prstTxWarp>
            <a:normAutofit fontScale="60000"/>
          </a:bodyPr>
          <a:p>
            <a:pPr algn="ctr"/>
            <a:r>
              <a:rPr lang="zh-CN" altLang="en-US" sz="3600" b="1">
                <a:ln w="19050" cap="flat" cmpd="sng">
                  <a:solidFill>
                    <a:srgbClr val="99CCFF"/>
                  </a:solidFill>
                  <a:prstDash val="solid"/>
                  <a:headEnd type="none" w="med" len="med"/>
                  <a:tailEnd type="none" w="med" len="med"/>
                </a:ln>
                <a:solidFill>
                  <a:schemeClr val="tx1"/>
                </a:solidFill>
                <a:effectLst>
                  <a:outerShdw dist="35921" dir="2699999" algn="ctr" rotWithShape="0">
                    <a:srgbClr val="990000"/>
                  </a:outerShdw>
                </a:effectLst>
                <a:latin typeface="SimHei" panose="02010609060101010101" charset="-122"/>
                <a:ea typeface="SimHei" panose="02010609060101010101" charset="-122"/>
              </a:rPr>
              <a:t>B</a:t>
            </a:r>
            <a:endParaRPr lang="zh-CN" altLang="en-US" sz="3600" b="1">
              <a:ln w="19050" cap="flat" cmpd="sng">
                <a:solidFill>
                  <a:srgbClr val="99CCFF"/>
                </a:solidFill>
                <a:prstDash val="solid"/>
                <a:headEnd type="none" w="med" len="med"/>
                <a:tailEnd type="none" w="med" len="med"/>
              </a:ln>
              <a:solidFill>
                <a:schemeClr val="tx1"/>
              </a:solidFill>
              <a:effectLst>
                <a:outerShdw dist="35921" dir="2699999" algn="ctr" rotWithShape="0">
                  <a:srgbClr val="990000"/>
                </a:outerShdw>
              </a:effectLst>
              <a:latin typeface="SimHei" panose="02010609060101010101" charset="-122"/>
              <a:ea typeface="SimHei" panose="02010609060101010101" charset="-122"/>
            </a:endParaRPr>
          </a:p>
        </p:txBody>
      </p:sp>
      <p:grpSp>
        <p:nvGrpSpPr>
          <p:cNvPr id="3104" name="Group 32"/>
          <p:cNvGrpSpPr/>
          <p:nvPr/>
        </p:nvGrpSpPr>
        <p:grpSpPr>
          <a:xfrm>
            <a:off x="6936740" y="564516"/>
            <a:ext cx="5255384" cy="2246312"/>
            <a:chOff x="2585" y="817"/>
            <a:chExt cx="3131" cy="1415"/>
          </a:xfrm>
        </p:grpSpPr>
        <p:sp>
          <p:nvSpPr>
            <p:cNvPr id="3111" name="Rectangle 33"/>
            <p:cNvSpPr/>
            <p:nvPr/>
          </p:nvSpPr>
          <p:spPr>
            <a:xfrm>
              <a:off x="2585" y="1163"/>
              <a:ext cx="1610" cy="68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spcBef>
                  <a:spcPct val="0"/>
                </a:spcBef>
                <a:buFontTx/>
                <a:buNone/>
              </a:pPr>
              <a:r>
                <a:rPr lang="en-US" altLang="zh-CN" sz="2400" b="1" dirty="0">
                  <a:latin typeface="华文中宋" pitchFamily="2" charset="-122"/>
                  <a:ea typeface="华文中宋" pitchFamily="2" charset="-122"/>
                </a:rPr>
                <a:t>1840—1956</a:t>
              </a:r>
              <a:r>
                <a:rPr lang="zh-CN" altLang="en-US" sz="2400" b="1" dirty="0">
                  <a:latin typeface="华文中宋" pitchFamily="2" charset="-122"/>
                  <a:ea typeface="华文中宋" pitchFamily="2" charset="-122"/>
                </a:rPr>
                <a:t>五种经济形态的发展情况</a:t>
              </a:r>
              <a:endParaRPr lang="zh-CN" altLang="en-US" sz="2400" b="1" dirty="0">
                <a:latin typeface="华文中宋" pitchFamily="2" charset="-122"/>
                <a:ea typeface="华文中宋" pitchFamily="2" charset="-122"/>
              </a:endParaRPr>
            </a:p>
          </p:txBody>
        </p:sp>
        <p:sp>
          <p:nvSpPr>
            <p:cNvPr id="3112" name="Rectangle 34"/>
            <p:cNvSpPr/>
            <p:nvPr/>
          </p:nvSpPr>
          <p:spPr>
            <a:xfrm>
              <a:off x="4265" y="817"/>
              <a:ext cx="1451" cy="141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zh-CN" altLang="en-US" b="1" dirty="0">
                  <a:solidFill>
                    <a:srgbClr val="002060"/>
                  </a:solidFill>
                  <a:latin typeface="华文中宋" pitchFamily="2" charset="-122"/>
                  <a:ea typeface="华文中宋" pitchFamily="2" charset="-122"/>
                </a:rPr>
                <a:t>自然经济；</a:t>
              </a:r>
              <a:endParaRPr lang="zh-CN" altLang="en-US" b="1" dirty="0">
                <a:solidFill>
                  <a:srgbClr val="002060"/>
                </a:solidFill>
                <a:latin typeface="华文中宋" pitchFamily="2" charset="-122"/>
                <a:ea typeface="华文中宋" pitchFamily="2" charset="-122"/>
              </a:endParaRPr>
            </a:p>
            <a:p>
              <a:pPr marL="0" lvl="0" indent="0" defTabSz="457200" eaLnBrk="1" hangingPunct="1">
                <a:lnSpc>
                  <a:spcPct val="100000"/>
                </a:lnSpc>
                <a:spcBef>
                  <a:spcPct val="0"/>
                </a:spcBef>
                <a:buFontTx/>
                <a:buNone/>
              </a:pPr>
              <a:r>
                <a:rPr lang="zh-CN" altLang="en-US" b="1" dirty="0">
                  <a:solidFill>
                    <a:srgbClr val="002060"/>
                  </a:solidFill>
                  <a:latin typeface="华文中宋" pitchFamily="2" charset="-122"/>
                  <a:ea typeface="华文中宋" pitchFamily="2" charset="-122"/>
                </a:rPr>
                <a:t>外国资本主义；</a:t>
              </a:r>
              <a:endParaRPr lang="zh-CN" altLang="en-US" b="1" dirty="0">
                <a:solidFill>
                  <a:srgbClr val="002060"/>
                </a:solidFill>
                <a:latin typeface="华文中宋" pitchFamily="2" charset="-122"/>
                <a:ea typeface="华文中宋" pitchFamily="2" charset="-122"/>
              </a:endParaRPr>
            </a:p>
            <a:p>
              <a:pPr marL="0" lvl="0" indent="0" defTabSz="457200" eaLnBrk="1" hangingPunct="1">
                <a:lnSpc>
                  <a:spcPct val="100000"/>
                </a:lnSpc>
                <a:spcBef>
                  <a:spcPct val="0"/>
                </a:spcBef>
                <a:buFontTx/>
                <a:buNone/>
              </a:pPr>
              <a:r>
                <a:rPr lang="zh-CN" altLang="en-US" b="1" dirty="0">
                  <a:solidFill>
                    <a:srgbClr val="002060"/>
                  </a:solidFill>
                  <a:latin typeface="华文中宋" pitchFamily="2" charset="-122"/>
                  <a:ea typeface="华文中宋" pitchFamily="2" charset="-122"/>
                </a:rPr>
                <a:t>洋务经济；</a:t>
              </a:r>
              <a:endParaRPr lang="zh-CN" altLang="en-US" b="1" dirty="0">
                <a:solidFill>
                  <a:srgbClr val="002060"/>
                </a:solidFill>
                <a:latin typeface="华文中宋" pitchFamily="2" charset="-122"/>
                <a:ea typeface="华文中宋" pitchFamily="2" charset="-122"/>
              </a:endParaRPr>
            </a:p>
            <a:p>
              <a:pPr marL="0" lvl="0" indent="0" defTabSz="457200" eaLnBrk="1" hangingPunct="1">
                <a:lnSpc>
                  <a:spcPct val="100000"/>
                </a:lnSpc>
                <a:spcBef>
                  <a:spcPct val="0"/>
                </a:spcBef>
                <a:buFontTx/>
                <a:buNone/>
              </a:pPr>
              <a:r>
                <a:rPr lang="zh-CN" altLang="en-US" b="1" dirty="0">
                  <a:solidFill>
                    <a:srgbClr val="FF0000"/>
                  </a:solidFill>
                  <a:latin typeface="SimHei" panose="02010609060101010101" charset="-122"/>
                  <a:ea typeface="SimHei" panose="02010609060101010101" charset="-122"/>
                </a:rPr>
                <a:t>民族资本主义</a:t>
              </a:r>
              <a:r>
                <a:rPr lang="zh-CN" altLang="en-US" b="1" dirty="0">
                  <a:solidFill>
                    <a:srgbClr val="002060"/>
                  </a:solidFill>
                  <a:latin typeface="华文中宋" pitchFamily="2" charset="-122"/>
                  <a:ea typeface="华文中宋" pitchFamily="2" charset="-122"/>
                </a:rPr>
                <a:t>；</a:t>
              </a:r>
              <a:endParaRPr lang="zh-CN" altLang="en-US" b="1" dirty="0">
                <a:solidFill>
                  <a:srgbClr val="002060"/>
                </a:solidFill>
                <a:latin typeface="华文中宋" pitchFamily="2" charset="-122"/>
                <a:ea typeface="华文中宋" pitchFamily="2" charset="-122"/>
              </a:endParaRPr>
            </a:p>
            <a:p>
              <a:pPr marL="0" lvl="0" indent="0" defTabSz="457200" eaLnBrk="1" hangingPunct="1">
                <a:lnSpc>
                  <a:spcPct val="100000"/>
                </a:lnSpc>
                <a:spcBef>
                  <a:spcPct val="0"/>
                </a:spcBef>
                <a:buFontTx/>
                <a:buNone/>
              </a:pPr>
              <a:r>
                <a:rPr lang="zh-CN" altLang="en-US" b="1" dirty="0">
                  <a:solidFill>
                    <a:srgbClr val="002060"/>
                  </a:solidFill>
                  <a:latin typeface="华文中宋" pitchFamily="2" charset="-122"/>
                  <a:ea typeface="华文中宋" pitchFamily="2" charset="-122"/>
                </a:rPr>
                <a:t>官僚资本主义；</a:t>
              </a:r>
              <a:endParaRPr lang="zh-CN" altLang="en-US" b="1" dirty="0">
                <a:solidFill>
                  <a:srgbClr val="002060"/>
                </a:solidFill>
                <a:latin typeface="Arial" panose="020B0604020202020204" pitchFamily="34" charset="0"/>
                <a:ea typeface="SimSun" panose="02010600030101010101" pitchFamily="2" charset="-122"/>
              </a:endParaRPr>
            </a:p>
          </p:txBody>
        </p:sp>
        <p:sp>
          <p:nvSpPr>
            <p:cNvPr id="3113" name="AutoShape 35"/>
            <p:cNvSpPr/>
            <p:nvPr/>
          </p:nvSpPr>
          <p:spPr>
            <a:xfrm>
              <a:off x="4150" y="886"/>
              <a:ext cx="73" cy="1253"/>
            </a:xfrm>
            <a:prstGeom prst="leftBrace">
              <a:avLst>
                <a:gd name="adj1" fmla="val 55575"/>
                <a:gd name="adj2" fmla="val 50000"/>
              </a:avLst>
            </a:prstGeom>
            <a:noFill/>
            <a:ln w="28575" cap="flat" cmpd="sng">
              <a:solidFill>
                <a:schemeClr val="tx1"/>
              </a:solidFill>
              <a:prstDash val="solid"/>
              <a:headEnd type="none" w="med" len="med"/>
              <a:tailEnd type="none" w="med" len="med"/>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en-US" sz="1800" dirty="0">
                <a:latin typeface="Arial" panose="020B0604020202020204" pitchFamily="34" charset="0"/>
                <a:ea typeface="SimSun" panose="02010600030101010101" pitchFamily="2" charset="-122"/>
              </a:endParaRPr>
            </a:p>
          </p:txBody>
        </p:sp>
      </p:grpSp>
      <p:sp>
        <p:nvSpPr>
          <p:cNvPr id="551972" name="Text Box 36"/>
          <p:cNvSpPr txBox="1"/>
          <p:nvPr/>
        </p:nvSpPr>
        <p:spPr>
          <a:xfrm>
            <a:off x="5303838" y="2205038"/>
            <a:ext cx="1871662"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zh-CN" altLang="en-US" sz="2400" b="1" dirty="0">
                <a:solidFill>
                  <a:srgbClr val="FF33CC"/>
                </a:solidFill>
                <a:latin typeface="Arial" panose="020B0604020202020204" pitchFamily="34" charset="0"/>
                <a:ea typeface="SimHei" panose="02010609060101010101" charset="-122"/>
              </a:rPr>
              <a:t>自然经济</a:t>
            </a:r>
            <a:endParaRPr lang="zh-CN" altLang="en-US" sz="2400" b="1" dirty="0">
              <a:solidFill>
                <a:srgbClr val="FF33CC"/>
              </a:solidFill>
              <a:latin typeface="Arial" panose="020B0604020202020204" pitchFamily="34" charset="0"/>
              <a:ea typeface="SimHei" panose="02010609060101010101" charset="-122"/>
            </a:endParaRPr>
          </a:p>
        </p:txBody>
      </p:sp>
      <p:sp>
        <p:nvSpPr>
          <p:cNvPr id="551973" name="Text Box 37"/>
          <p:cNvSpPr txBox="1"/>
          <p:nvPr/>
        </p:nvSpPr>
        <p:spPr>
          <a:xfrm>
            <a:off x="7064693" y="2038985"/>
            <a:ext cx="2411412"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zh-CN" altLang="en-US" sz="2400" b="1" dirty="0">
                <a:solidFill>
                  <a:srgbClr val="33CC33"/>
                </a:solidFill>
                <a:latin typeface="Arial" panose="020B0604020202020204" pitchFamily="34" charset="0"/>
                <a:ea typeface="SimHei" panose="02010609060101010101" charset="-122"/>
              </a:rPr>
              <a:t>官僚资本主义</a:t>
            </a:r>
            <a:endParaRPr lang="zh-CN" altLang="en-US" sz="2400" b="1" dirty="0">
              <a:solidFill>
                <a:srgbClr val="33CC33"/>
              </a:solidFill>
              <a:latin typeface="Arial" panose="020B0604020202020204" pitchFamily="34" charset="0"/>
              <a:ea typeface="SimHei" panose="02010609060101010101" charset="-122"/>
            </a:endParaRPr>
          </a:p>
        </p:txBody>
      </p:sp>
      <p:sp>
        <p:nvSpPr>
          <p:cNvPr id="551974" name="Text Box 38"/>
          <p:cNvSpPr txBox="1"/>
          <p:nvPr/>
        </p:nvSpPr>
        <p:spPr>
          <a:xfrm>
            <a:off x="6600825" y="3213100"/>
            <a:ext cx="3095625"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zh-CN" altLang="en-US" sz="2400" b="1" dirty="0">
                <a:solidFill>
                  <a:srgbClr val="FF3300"/>
                </a:solidFill>
                <a:latin typeface="Arial" panose="020B0604020202020204" pitchFamily="34" charset="0"/>
                <a:ea typeface="SimHei" panose="02010609060101010101" charset="-122"/>
              </a:rPr>
              <a:t>民族资本主义</a:t>
            </a:r>
            <a:endParaRPr lang="zh-CN" altLang="en-US" sz="2400" b="1" dirty="0">
              <a:solidFill>
                <a:srgbClr val="FF3300"/>
              </a:solidFill>
              <a:latin typeface="Arial" panose="020B0604020202020204" pitchFamily="34" charset="0"/>
              <a:ea typeface="SimHei" panose="02010609060101010101" charset="-122"/>
            </a:endParaRPr>
          </a:p>
        </p:txBody>
      </p:sp>
      <p:sp>
        <p:nvSpPr>
          <p:cNvPr id="551975" name="Text Box 39"/>
          <p:cNvSpPr txBox="1"/>
          <p:nvPr/>
        </p:nvSpPr>
        <p:spPr>
          <a:xfrm>
            <a:off x="4224338" y="3284538"/>
            <a:ext cx="2087562"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zh-CN" altLang="en-US" sz="2400" b="1" dirty="0">
                <a:solidFill>
                  <a:srgbClr val="0000FF"/>
                </a:solidFill>
                <a:latin typeface="Arial" panose="020B0604020202020204" pitchFamily="34" charset="0"/>
                <a:ea typeface="SimHei" panose="02010609060101010101" charset="-122"/>
              </a:rPr>
              <a:t>洋务经济</a:t>
            </a:r>
            <a:endParaRPr lang="zh-CN" altLang="en-US" sz="2400" b="1" dirty="0">
              <a:solidFill>
                <a:srgbClr val="0000FF"/>
              </a:solidFill>
              <a:latin typeface="Arial" panose="020B0604020202020204" pitchFamily="34" charset="0"/>
              <a:ea typeface="SimHei" panose="02010609060101010101" charset="-122"/>
            </a:endParaRPr>
          </a:p>
        </p:txBody>
      </p:sp>
      <p:sp>
        <p:nvSpPr>
          <p:cNvPr id="551976" name="Text Box 40"/>
          <p:cNvSpPr txBox="1"/>
          <p:nvPr/>
        </p:nvSpPr>
        <p:spPr>
          <a:xfrm>
            <a:off x="2279650" y="4724400"/>
            <a:ext cx="3024188"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zh-CN" altLang="en-US" sz="2400" b="1" dirty="0">
                <a:latin typeface="Arial" panose="020B0604020202020204" pitchFamily="34" charset="0"/>
                <a:ea typeface="SimHei" panose="02010609060101010101" charset="-122"/>
              </a:rPr>
              <a:t>外国资本主义</a:t>
            </a:r>
            <a:endParaRPr lang="zh-CN" altLang="en-US" sz="2400" b="1" dirty="0">
              <a:latin typeface="Arial" panose="020B0604020202020204" pitchFamily="34" charset="0"/>
              <a:ea typeface="SimHei" panose="02010609060101010101" charset="-122"/>
            </a:endParaRPr>
          </a:p>
        </p:txBody>
      </p:sp>
      <p:sp>
        <p:nvSpPr>
          <p:cNvPr id="13" name="文本框 12"/>
          <p:cNvSpPr txBox="1"/>
          <p:nvPr/>
        </p:nvSpPr>
        <p:spPr>
          <a:xfrm>
            <a:off x="211455" y="151765"/>
            <a:ext cx="1131189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zh-CN" altLang="en-US" sz="2800" dirty="0">
                <a:solidFill>
                  <a:srgbClr val="FF0000"/>
                </a:solidFill>
                <a:latin typeface="SimHei" panose="02010609060101010101" charset="-122"/>
                <a:ea typeface="SimHei" panose="02010609060101010101" charset="-122"/>
                <a:sym typeface="+mn-ea"/>
              </a:rPr>
              <a:t>经济结构变动</a:t>
            </a:r>
            <a:r>
              <a:rPr lang="zh-CN" altLang="en-US" sz="2800" dirty="0">
                <a:solidFill>
                  <a:srgbClr val="FF0000"/>
                </a:solidFill>
                <a:latin typeface="SimHei" panose="02010609060101010101" charset="-122"/>
                <a:ea typeface="SimHei" panose="02010609060101010101" charset="-122"/>
                <a:sym typeface="+mn-ea"/>
              </a:rPr>
              <a:t>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51972"/>
                                        </p:tgtEl>
                                        <p:attrNameLst>
                                          <p:attrName>style.visibility</p:attrName>
                                        </p:attrNameLst>
                                      </p:cBhvr>
                                      <p:to>
                                        <p:strVal val="visible"/>
                                      </p:to>
                                    </p:set>
                                    <p:anim calcmode="lin" valueType="num">
                                      <p:cBhvr>
                                        <p:cTn id="7" dur="500" fill="hold"/>
                                        <p:tgtEl>
                                          <p:spTgt spid="551972"/>
                                        </p:tgtEl>
                                        <p:attrNameLst>
                                          <p:attrName>ppt_w</p:attrName>
                                        </p:attrNameLst>
                                      </p:cBhvr>
                                      <p:tavLst>
                                        <p:tav tm="0">
                                          <p:val>
                                            <p:fltVal val="0.000000"/>
                                          </p:val>
                                        </p:tav>
                                        <p:tav tm="100000">
                                          <p:val>
                                            <p:strVal val="#ppt_w"/>
                                          </p:val>
                                        </p:tav>
                                      </p:tavLst>
                                    </p:anim>
                                    <p:anim calcmode="lin" valueType="num">
                                      <p:cBhvr>
                                        <p:cTn id="8" dur="500" fill="hold"/>
                                        <p:tgtEl>
                                          <p:spTgt spid="551972"/>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51976"/>
                                        </p:tgtEl>
                                        <p:attrNameLst>
                                          <p:attrName>style.visibility</p:attrName>
                                        </p:attrNameLst>
                                      </p:cBhvr>
                                      <p:to>
                                        <p:strVal val="visible"/>
                                      </p:to>
                                    </p:set>
                                    <p:anim calcmode="lin" valueType="num">
                                      <p:cBhvr>
                                        <p:cTn id="13" dur="500" fill="hold"/>
                                        <p:tgtEl>
                                          <p:spTgt spid="551976"/>
                                        </p:tgtEl>
                                        <p:attrNameLst>
                                          <p:attrName>ppt_w</p:attrName>
                                        </p:attrNameLst>
                                      </p:cBhvr>
                                      <p:tavLst>
                                        <p:tav tm="0">
                                          <p:val>
                                            <p:fltVal val="0.000000"/>
                                          </p:val>
                                        </p:tav>
                                        <p:tav tm="100000">
                                          <p:val>
                                            <p:strVal val="#ppt_w"/>
                                          </p:val>
                                        </p:tav>
                                      </p:tavLst>
                                    </p:anim>
                                    <p:anim calcmode="lin" valueType="num">
                                      <p:cBhvr>
                                        <p:cTn id="14" dur="500" fill="hold"/>
                                        <p:tgtEl>
                                          <p:spTgt spid="551976"/>
                                        </p:tgtEl>
                                        <p:attrNameLst>
                                          <p:attrName>ppt_h</p:attrName>
                                        </p:attrNameLst>
                                      </p:cBhvr>
                                      <p:tavLst>
                                        <p:tav tm="0">
                                          <p:val>
                                            <p:fltVal val="0.00000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51975"/>
                                        </p:tgtEl>
                                        <p:attrNameLst>
                                          <p:attrName>style.visibility</p:attrName>
                                        </p:attrNameLst>
                                      </p:cBhvr>
                                      <p:to>
                                        <p:strVal val="visible"/>
                                      </p:to>
                                    </p:set>
                                    <p:anim calcmode="lin" valueType="num">
                                      <p:cBhvr>
                                        <p:cTn id="19" dur="500" fill="hold"/>
                                        <p:tgtEl>
                                          <p:spTgt spid="551975"/>
                                        </p:tgtEl>
                                        <p:attrNameLst>
                                          <p:attrName>ppt_w</p:attrName>
                                        </p:attrNameLst>
                                      </p:cBhvr>
                                      <p:tavLst>
                                        <p:tav tm="0">
                                          <p:val>
                                            <p:fltVal val="0.000000"/>
                                          </p:val>
                                        </p:tav>
                                        <p:tav tm="100000">
                                          <p:val>
                                            <p:strVal val="#ppt_w"/>
                                          </p:val>
                                        </p:tav>
                                      </p:tavLst>
                                    </p:anim>
                                    <p:anim calcmode="lin" valueType="num">
                                      <p:cBhvr>
                                        <p:cTn id="20" dur="500" fill="hold"/>
                                        <p:tgtEl>
                                          <p:spTgt spid="551975"/>
                                        </p:tgtEl>
                                        <p:attrNameLst>
                                          <p:attrName>ppt_h</p:attrName>
                                        </p:attrNameLst>
                                      </p:cBhvr>
                                      <p:tavLst>
                                        <p:tav tm="0">
                                          <p:val>
                                            <p:fltVal val="0.00000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51974"/>
                                        </p:tgtEl>
                                        <p:attrNameLst>
                                          <p:attrName>style.visibility</p:attrName>
                                        </p:attrNameLst>
                                      </p:cBhvr>
                                      <p:to>
                                        <p:strVal val="visible"/>
                                      </p:to>
                                    </p:set>
                                    <p:anim calcmode="lin" valueType="num">
                                      <p:cBhvr>
                                        <p:cTn id="25" dur="500" fill="hold"/>
                                        <p:tgtEl>
                                          <p:spTgt spid="551974"/>
                                        </p:tgtEl>
                                        <p:attrNameLst>
                                          <p:attrName>ppt_w</p:attrName>
                                        </p:attrNameLst>
                                      </p:cBhvr>
                                      <p:tavLst>
                                        <p:tav tm="0">
                                          <p:val>
                                            <p:fltVal val="0.000000"/>
                                          </p:val>
                                        </p:tav>
                                        <p:tav tm="100000">
                                          <p:val>
                                            <p:strVal val="#ppt_w"/>
                                          </p:val>
                                        </p:tav>
                                      </p:tavLst>
                                    </p:anim>
                                    <p:anim calcmode="lin" valueType="num">
                                      <p:cBhvr>
                                        <p:cTn id="26" dur="500" fill="hold"/>
                                        <p:tgtEl>
                                          <p:spTgt spid="551974"/>
                                        </p:tgtEl>
                                        <p:attrNameLst>
                                          <p:attrName>ppt_h</p:attrName>
                                        </p:attrNameLst>
                                      </p:cBhvr>
                                      <p:tavLst>
                                        <p:tav tm="0">
                                          <p:val>
                                            <p:fltVal val="0.00000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51973"/>
                                        </p:tgtEl>
                                        <p:attrNameLst>
                                          <p:attrName>style.visibility</p:attrName>
                                        </p:attrNameLst>
                                      </p:cBhvr>
                                      <p:to>
                                        <p:strVal val="visible"/>
                                      </p:to>
                                    </p:set>
                                    <p:anim calcmode="lin" valueType="num">
                                      <p:cBhvr>
                                        <p:cTn id="31" dur="500" fill="hold"/>
                                        <p:tgtEl>
                                          <p:spTgt spid="551973"/>
                                        </p:tgtEl>
                                        <p:attrNameLst>
                                          <p:attrName>ppt_w</p:attrName>
                                        </p:attrNameLst>
                                      </p:cBhvr>
                                      <p:tavLst>
                                        <p:tav tm="0">
                                          <p:val>
                                            <p:fltVal val="0.000000"/>
                                          </p:val>
                                        </p:tav>
                                        <p:tav tm="100000">
                                          <p:val>
                                            <p:strVal val="#ppt_w"/>
                                          </p:val>
                                        </p:tav>
                                      </p:tavLst>
                                    </p:anim>
                                    <p:anim calcmode="lin" valueType="num">
                                      <p:cBhvr>
                                        <p:cTn id="32" dur="500" fill="hold"/>
                                        <p:tgtEl>
                                          <p:spTgt spid="551973"/>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72" grpId="0"/>
      <p:bldP spid="551973" grpId="0"/>
      <p:bldP spid="551974" grpId="0"/>
      <p:bldP spid="551975" grpId="0"/>
      <p:bldP spid="55197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9" name="Line 3"/>
          <p:cNvSpPr/>
          <p:nvPr/>
        </p:nvSpPr>
        <p:spPr>
          <a:xfrm flipH="1" flipV="1">
            <a:off x="1103313" y="1484313"/>
            <a:ext cx="14287" cy="4154487"/>
          </a:xfrm>
          <a:prstGeom prst="line">
            <a:avLst/>
          </a:prstGeom>
          <a:ln w="28575" cap="flat" cmpd="sng">
            <a:solidFill>
              <a:schemeClr val="tx1"/>
            </a:solidFill>
            <a:prstDash val="solid"/>
            <a:headEnd type="none" w="med" len="med"/>
            <a:tailEnd type="triangle" w="med" len="med"/>
          </a:ln>
        </p:spPr>
      </p:sp>
      <p:sp>
        <p:nvSpPr>
          <p:cNvPr id="34820" name="Line 4"/>
          <p:cNvSpPr/>
          <p:nvPr/>
        </p:nvSpPr>
        <p:spPr>
          <a:xfrm>
            <a:off x="1117600" y="5638800"/>
            <a:ext cx="10160000" cy="0"/>
          </a:xfrm>
          <a:prstGeom prst="line">
            <a:avLst/>
          </a:prstGeom>
          <a:ln w="28575" cap="flat" cmpd="sng">
            <a:solidFill>
              <a:schemeClr val="tx1"/>
            </a:solidFill>
            <a:prstDash val="solid"/>
            <a:headEnd type="none" w="med" len="med"/>
            <a:tailEnd type="triangle" w="med" len="med"/>
          </a:ln>
        </p:spPr>
      </p:sp>
      <p:sp>
        <p:nvSpPr>
          <p:cNvPr id="34821" name="Line 5"/>
          <p:cNvSpPr/>
          <p:nvPr/>
        </p:nvSpPr>
        <p:spPr>
          <a:xfrm flipV="1">
            <a:off x="10464800" y="5410200"/>
            <a:ext cx="0" cy="228600"/>
          </a:xfrm>
          <a:prstGeom prst="line">
            <a:avLst/>
          </a:prstGeom>
          <a:ln w="28575" cap="flat" cmpd="sng">
            <a:solidFill>
              <a:schemeClr val="tx1"/>
            </a:solidFill>
            <a:prstDash val="solid"/>
            <a:headEnd type="none" w="med" len="med"/>
            <a:tailEnd type="none" w="med" len="med"/>
          </a:ln>
        </p:spPr>
      </p:sp>
      <p:sp>
        <p:nvSpPr>
          <p:cNvPr id="34822" name="Line 6"/>
          <p:cNvSpPr/>
          <p:nvPr/>
        </p:nvSpPr>
        <p:spPr>
          <a:xfrm flipV="1">
            <a:off x="8128000" y="5410200"/>
            <a:ext cx="0" cy="228600"/>
          </a:xfrm>
          <a:prstGeom prst="line">
            <a:avLst/>
          </a:prstGeom>
          <a:ln w="28575" cap="flat" cmpd="sng">
            <a:solidFill>
              <a:schemeClr val="tx1"/>
            </a:solidFill>
            <a:prstDash val="solid"/>
            <a:headEnd type="none" w="med" len="med"/>
            <a:tailEnd type="none" w="med" len="med"/>
          </a:ln>
        </p:spPr>
      </p:sp>
      <p:sp>
        <p:nvSpPr>
          <p:cNvPr id="34823" name="Line 7"/>
          <p:cNvSpPr/>
          <p:nvPr/>
        </p:nvSpPr>
        <p:spPr>
          <a:xfrm flipV="1">
            <a:off x="5588000" y="5410200"/>
            <a:ext cx="0" cy="228600"/>
          </a:xfrm>
          <a:prstGeom prst="line">
            <a:avLst/>
          </a:prstGeom>
          <a:ln w="28575" cap="flat" cmpd="sng">
            <a:solidFill>
              <a:schemeClr val="tx1"/>
            </a:solidFill>
            <a:prstDash val="solid"/>
            <a:headEnd type="none" w="med" len="med"/>
            <a:tailEnd type="none" w="med" len="med"/>
          </a:ln>
        </p:spPr>
      </p:sp>
      <p:sp>
        <p:nvSpPr>
          <p:cNvPr id="34824" name="WordArt 8"/>
          <p:cNvSpPr>
            <a:spLocks noTextEdit="1"/>
          </p:cNvSpPr>
          <p:nvPr/>
        </p:nvSpPr>
        <p:spPr>
          <a:xfrm>
            <a:off x="9169400" y="5734050"/>
            <a:ext cx="203200" cy="314325"/>
          </a:xfrm>
          <a:prstGeom prst="rect">
            <a:avLst/>
          </a:prstGeom>
        </p:spPr>
        <p:txBody>
          <a:bodyPr wrap="none" fromWordArt="1">
            <a:prstTxWarp prst="textPlain">
              <a:avLst>
                <a:gd name="adj" fmla="val 50000"/>
              </a:avLst>
            </a:prstTxWarp>
            <a:normAutofit fontScale="60000"/>
          </a:bodyPr>
          <a:p>
            <a:pPr algn="ctr" eaLnBrk="0" hangingPunct="0"/>
            <a:r>
              <a:rPr lang="zh-CN" altLang="en-US" sz="2400">
                <a:ln w="19050" cap="flat" cmpd="sng">
                  <a:solidFill>
                    <a:schemeClr val="tx1"/>
                  </a:solidFill>
                  <a:prstDash val="solid"/>
                  <a:headEnd type="none" w="med" len="med"/>
                  <a:tailEnd type="none" w="med" len="med"/>
                </a:ln>
                <a:solidFill>
                  <a:schemeClr val="tx2"/>
                </a:solidFill>
                <a:effectLst>
                  <a:outerShdw dist="35921" dir="2699999" algn="ctr" rotWithShape="0">
                    <a:srgbClr val="990000"/>
                  </a:outerShdw>
                </a:effectLst>
                <a:latin typeface="SimSun" panose="02010600030101010101" pitchFamily="2" charset="-122"/>
                <a:ea typeface="SimSun" panose="02010600030101010101" pitchFamily="2" charset="-122"/>
              </a:rPr>
              <a:t>I</a:t>
            </a:r>
            <a:endParaRPr lang="zh-CN" altLang="en-US" sz="2400">
              <a:ln w="19050" cap="flat" cmpd="sng">
                <a:solidFill>
                  <a:schemeClr val="tx1"/>
                </a:solidFill>
                <a:prstDash val="solid"/>
                <a:headEnd type="none" w="med" len="med"/>
                <a:tailEnd type="none" w="med" len="med"/>
              </a:ln>
              <a:solidFill>
                <a:schemeClr val="tx2"/>
              </a:solidFill>
              <a:effectLst>
                <a:outerShdw dist="35921" dir="2699999" algn="ctr" rotWithShape="0">
                  <a:srgbClr val="990000"/>
                </a:outerShdw>
              </a:effectLst>
              <a:latin typeface="SimSun" panose="02010600030101010101" pitchFamily="2" charset="-122"/>
              <a:ea typeface="SimSun" panose="02010600030101010101" pitchFamily="2" charset="-122"/>
            </a:endParaRPr>
          </a:p>
        </p:txBody>
      </p:sp>
      <p:sp>
        <p:nvSpPr>
          <p:cNvPr id="34825" name="WordArt 9"/>
          <p:cNvSpPr>
            <a:spLocks noTextEdit="1"/>
          </p:cNvSpPr>
          <p:nvPr/>
        </p:nvSpPr>
        <p:spPr>
          <a:xfrm>
            <a:off x="1016000" y="5705475"/>
            <a:ext cx="203200" cy="314325"/>
          </a:xfrm>
          <a:prstGeom prst="rect">
            <a:avLst/>
          </a:prstGeom>
        </p:spPr>
        <p:txBody>
          <a:bodyPr wrap="none" fromWordArt="1">
            <a:prstTxWarp prst="textPlain">
              <a:avLst>
                <a:gd name="adj" fmla="val 50000"/>
              </a:avLst>
            </a:prstTxWarp>
            <a:normAutofit fontScale="60000"/>
          </a:bodyPr>
          <a:p>
            <a:pPr algn="ctr" eaLnBrk="0" hangingPunct="0"/>
            <a:r>
              <a:rPr lang="zh-CN" altLang="en-US" sz="2400">
                <a:ln w="19050" cap="flat" cmpd="sng">
                  <a:solidFill>
                    <a:schemeClr val="tx1"/>
                  </a:solidFill>
                  <a:prstDash val="solid"/>
                  <a:headEnd type="none" w="med" len="med"/>
                  <a:tailEnd type="none" w="med" len="med"/>
                </a:ln>
                <a:solidFill>
                  <a:schemeClr val="tx1">
                    <a:alpha val="74901"/>
                  </a:schemeClr>
                </a:solidFill>
                <a:effectLst>
                  <a:outerShdw dist="35921" dir="2699999" algn="ctr" rotWithShape="0">
                    <a:srgbClr val="990000"/>
                  </a:outerShdw>
                </a:effectLst>
                <a:latin typeface="SimSun" panose="02010600030101010101" pitchFamily="2" charset="-122"/>
                <a:ea typeface="SimSun" panose="02010600030101010101" pitchFamily="2" charset="-122"/>
              </a:rPr>
              <a:t>A</a:t>
            </a:r>
            <a:endParaRPr lang="zh-CN" altLang="en-US" sz="2400">
              <a:ln w="19050" cap="flat" cmpd="sng">
                <a:solidFill>
                  <a:schemeClr val="tx1"/>
                </a:solidFill>
                <a:prstDash val="solid"/>
                <a:headEnd type="none" w="med" len="med"/>
                <a:tailEnd type="none" w="med" len="med"/>
              </a:ln>
              <a:solidFill>
                <a:schemeClr val="tx1">
                  <a:alpha val="74901"/>
                </a:schemeClr>
              </a:solidFill>
              <a:effectLst>
                <a:outerShdw dist="35921" dir="2699999" algn="ctr" rotWithShape="0">
                  <a:srgbClr val="990000"/>
                </a:outerShdw>
              </a:effectLst>
              <a:latin typeface="SimSun" panose="02010600030101010101" pitchFamily="2" charset="-122"/>
              <a:ea typeface="SimSun" panose="02010600030101010101" pitchFamily="2" charset="-122"/>
            </a:endParaRPr>
          </a:p>
        </p:txBody>
      </p:sp>
      <p:sp>
        <p:nvSpPr>
          <p:cNvPr id="34826" name="WordArt 10"/>
          <p:cNvSpPr>
            <a:spLocks noTextEdit="1"/>
          </p:cNvSpPr>
          <p:nvPr/>
        </p:nvSpPr>
        <p:spPr>
          <a:xfrm>
            <a:off x="6959600" y="5734050"/>
            <a:ext cx="215900" cy="314325"/>
          </a:xfrm>
          <a:prstGeom prst="rect">
            <a:avLst/>
          </a:prstGeom>
        </p:spPr>
        <p:txBody>
          <a:bodyPr wrap="none" fromWordArt="1">
            <a:prstTxWarp prst="textPlain">
              <a:avLst>
                <a:gd name="adj" fmla="val 50000"/>
              </a:avLst>
            </a:prstTxWarp>
            <a:normAutofit fontScale="60000"/>
          </a:bodyPr>
          <a:p>
            <a:pPr algn="ctr" eaLnBrk="0" hangingPunct="0"/>
            <a:r>
              <a:rPr lang="zh-CN" altLang="en-US" sz="2400">
                <a:ln w="19050" cap="flat" cmpd="sng">
                  <a:solidFill>
                    <a:schemeClr val="tx1"/>
                  </a:solidFill>
                  <a:prstDash val="solid"/>
                  <a:headEnd type="none" w="med" len="med"/>
                  <a:tailEnd type="none" w="med" len="med"/>
                </a:ln>
                <a:solidFill>
                  <a:schemeClr val="tx2"/>
                </a:solidFill>
                <a:effectLst>
                  <a:outerShdw dist="35921" dir="2699999" algn="ctr" rotWithShape="0">
                    <a:srgbClr val="990000"/>
                  </a:outerShdw>
                </a:effectLst>
                <a:latin typeface="SimSun" panose="02010600030101010101" pitchFamily="2" charset="-122"/>
                <a:ea typeface="SimSun" panose="02010600030101010101" pitchFamily="2" charset="-122"/>
              </a:rPr>
              <a:t>G</a:t>
            </a:r>
            <a:endParaRPr lang="zh-CN" altLang="en-US" sz="2400">
              <a:ln w="19050" cap="flat" cmpd="sng">
                <a:solidFill>
                  <a:schemeClr val="tx1"/>
                </a:solidFill>
                <a:prstDash val="solid"/>
                <a:headEnd type="none" w="med" len="med"/>
                <a:tailEnd type="none" w="med" len="med"/>
              </a:ln>
              <a:solidFill>
                <a:schemeClr val="tx2"/>
              </a:solidFill>
              <a:effectLst>
                <a:outerShdw dist="35921" dir="2699999" algn="ctr" rotWithShape="0">
                  <a:srgbClr val="990000"/>
                </a:outerShdw>
              </a:effectLst>
              <a:latin typeface="SimSun" panose="02010600030101010101" pitchFamily="2" charset="-122"/>
              <a:ea typeface="SimSun" panose="02010600030101010101" pitchFamily="2" charset="-122"/>
            </a:endParaRPr>
          </a:p>
        </p:txBody>
      </p:sp>
      <p:sp>
        <p:nvSpPr>
          <p:cNvPr id="34827" name="Line 11"/>
          <p:cNvSpPr/>
          <p:nvPr/>
        </p:nvSpPr>
        <p:spPr>
          <a:xfrm flipV="1">
            <a:off x="3556000" y="5410200"/>
            <a:ext cx="0" cy="228600"/>
          </a:xfrm>
          <a:prstGeom prst="line">
            <a:avLst/>
          </a:prstGeom>
          <a:ln w="28575" cap="flat" cmpd="sng">
            <a:solidFill>
              <a:schemeClr val="tx1"/>
            </a:solidFill>
            <a:prstDash val="solid"/>
            <a:headEnd type="none" w="med" len="med"/>
            <a:tailEnd type="none" w="med" len="med"/>
          </a:ln>
        </p:spPr>
      </p:sp>
      <p:sp>
        <p:nvSpPr>
          <p:cNvPr id="34828" name="WordArt 12"/>
          <p:cNvSpPr>
            <a:spLocks noTextEdit="1"/>
          </p:cNvSpPr>
          <p:nvPr/>
        </p:nvSpPr>
        <p:spPr>
          <a:xfrm>
            <a:off x="2425700" y="5705475"/>
            <a:ext cx="215900" cy="314325"/>
          </a:xfrm>
          <a:prstGeom prst="rect">
            <a:avLst/>
          </a:prstGeom>
        </p:spPr>
        <p:txBody>
          <a:bodyPr wrap="none" fromWordArt="1">
            <a:prstTxWarp prst="textPlain">
              <a:avLst>
                <a:gd name="adj" fmla="val 50000"/>
              </a:avLst>
            </a:prstTxWarp>
            <a:normAutofit fontScale="60000"/>
          </a:bodyPr>
          <a:p>
            <a:pPr algn="ctr" eaLnBrk="0" hangingPunct="0"/>
            <a:r>
              <a:rPr lang="zh-CN" altLang="en-US" sz="2400">
                <a:ln w="19050" cap="flat" cmpd="sng">
                  <a:solidFill>
                    <a:schemeClr val="tx1"/>
                  </a:solidFill>
                  <a:prstDash val="solid"/>
                  <a:headEnd type="none" w="med" len="med"/>
                  <a:tailEnd type="none" w="med" len="med"/>
                </a:ln>
                <a:solidFill>
                  <a:schemeClr val="tx1"/>
                </a:solidFill>
                <a:effectLst>
                  <a:outerShdw dist="35921" dir="2699999" algn="ctr" rotWithShape="0">
                    <a:srgbClr val="990000"/>
                  </a:outerShdw>
                </a:effectLst>
                <a:latin typeface="SimSun" panose="02010600030101010101" pitchFamily="2" charset="-122"/>
                <a:ea typeface="SimSun" panose="02010600030101010101" pitchFamily="2" charset="-122"/>
              </a:rPr>
              <a:t>C</a:t>
            </a:r>
            <a:endParaRPr lang="zh-CN" altLang="en-US" sz="2400">
              <a:ln w="19050" cap="flat" cmpd="sng">
                <a:solidFill>
                  <a:schemeClr val="tx1"/>
                </a:solidFill>
                <a:prstDash val="solid"/>
                <a:headEnd type="none" w="med" len="med"/>
                <a:tailEnd type="none" w="med" len="med"/>
              </a:ln>
              <a:solidFill>
                <a:schemeClr val="tx1"/>
              </a:solidFill>
              <a:effectLst>
                <a:outerShdw dist="35921" dir="2699999" algn="ctr" rotWithShape="0">
                  <a:srgbClr val="990000"/>
                </a:outerShdw>
              </a:effectLst>
              <a:latin typeface="SimSun" panose="02010600030101010101" pitchFamily="2" charset="-122"/>
              <a:ea typeface="SimSun" panose="02010600030101010101" pitchFamily="2" charset="-122"/>
            </a:endParaRPr>
          </a:p>
        </p:txBody>
      </p:sp>
      <p:sp>
        <p:nvSpPr>
          <p:cNvPr id="34829" name="WordArt 13"/>
          <p:cNvSpPr>
            <a:spLocks noTextEdit="1"/>
          </p:cNvSpPr>
          <p:nvPr/>
        </p:nvSpPr>
        <p:spPr>
          <a:xfrm>
            <a:off x="3454400" y="5705475"/>
            <a:ext cx="215900" cy="314325"/>
          </a:xfrm>
          <a:prstGeom prst="rect">
            <a:avLst/>
          </a:prstGeom>
        </p:spPr>
        <p:txBody>
          <a:bodyPr wrap="none" fromWordArt="1">
            <a:prstTxWarp prst="textPlain">
              <a:avLst>
                <a:gd name="adj" fmla="val 50000"/>
              </a:avLst>
            </a:prstTxWarp>
            <a:normAutofit fontScale="60000"/>
          </a:bodyPr>
          <a:p>
            <a:pPr algn="ctr" eaLnBrk="0" hangingPunct="0"/>
            <a:r>
              <a:rPr lang="zh-CN" altLang="en-US" sz="2400">
                <a:ln w="19050" cap="flat" cmpd="sng">
                  <a:solidFill>
                    <a:schemeClr val="tx1"/>
                  </a:solidFill>
                  <a:prstDash val="solid"/>
                  <a:headEnd type="none" w="med" len="med"/>
                  <a:tailEnd type="none" w="med" len="med"/>
                </a:ln>
                <a:solidFill>
                  <a:schemeClr val="tx1"/>
                </a:solidFill>
                <a:effectLst>
                  <a:outerShdw dist="35921" dir="2699999" algn="ctr" rotWithShape="0">
                    <a:srgbClr val="990000"/>
                  </a:outerShdw>
                </a:effectLst>
                <a:latin typeface="SimSun" panose="02010600030101010101" pitchFamily="2" charset="-122"/>
                <a:ea typeface="SimSun" panose="02010600030101010101" pitchFamily="2" charset="-122"/>
              </a:rPr>
              <a:t>D</a:t>
            </a:r>
            <a:endParaRPr lang="zh-CN" altLang="en-US" sz="2400">
              <a:ln w="19050" cap="flat" cmpd="sng">
                <a:solidFill>
                  <a:schemeClr val="tx1"/>
                </a:solidFill>
                <a:prstDash val="solid"/>
                <a:headEnd type="none" w="med" len="med"/>
                <a:tailEnd type="none" w="med" len="med"/>
              </a:ln>
              <a:solidFill>
                <a:schemeClr val="tx1"/>
              </a:solidFill>
              <a:effectLst>
                <a:outerShdw dist="35921" dir="2699999" algn="ctr" rotWithShape="0">
                  <a:srgbClr val="990000"/>
                </a:outerShdw>
              </a:effectLst>
              <a:latin typeface="SimSun" panose="02010600030101010101" pitchFamily="2" charset="-122"/>
              <a:ea typeface="SimSun" panose="02010600030101010101" pitchFamily="2" charset="-122"/>
            </a:endParaRPr>
          </a:p>
        </p:txBody>
      </p:sp>
      <p:sp>
        <p:nvSpPr>
          <p:cNvPr id="34830" name="Line 14"/>
          <p:cNvSpPr/>
          <p:nvPr/>
        </p:nvSpPr>
        <p:spPr>
          <a:xfrm flipV="1">
            <a:off x="4673600" y="5410200"/>
            <a:ext cx="0" cy="228600"/>
          </a:xfrm>
          <a:prstGeom prst="line">
            <a:avLst/>
          </a:prstGeom>
          <a:ln w="28575" cap="flat" cmpd="sng">
            <a:solidFill>
              <a:schemeClr val="tx1"/>
            </a:solidFill>
            <a:prstDash val="solid"/>
            <a:headEnd type="none" w="med" len="med"/>
            <a:tailEnd type="none" w="med" len="med"/>
          </a:ln>
        </p:spPr>
      </p:sp>
      <p:sp>
        <p:nvSpPr>
          <p:cNvPr id="34831" name="Line 15"/>
          <p:cNvSpPr/>
          <p:nvPr/>
        </p:nvSpPr>
        <p:spPr>
          <a:xfrm flipV="1">
            <a:off x="1727200" y="5410200"/>
            <a:ext cx="0" cy="228600"/>
          </a:xfrm>
          <a:prstGeom prst="line">
            <a:avLst/>
          </a:prstGeom>
          <a:ln w="28575" cap="flat" cmpd="sng">
            <a:solidFill>
              <a:schemeClr val="tx1"/>
            </a:solidFill>
            <a:prstDash val="solid"/>
            <a:headEnd type="none" w="med" len="med"/>
            <a:tailEnd type="none" w="med" len="med"/>
          </a:ln>
        </p:spPr>
      </p:sp>
      <p:sp>
        <p:nvSpPr>
          <p:cNvPr id="34832" name="Line 16"/>
          <p:cNvSpPr/>
          <p:nvPr/>
        </p:nvSpPr>
        <p:spPr>
          <a:xfrm flipV="1">
            <a:off x="2540000" y="5410200"/>
            <a:ext cx="0" cy="228600"/>
          </a:xfrm>
          <a:prstGeom prst="line">
            <a:avLst/>
          </a:prstGeom>
          <a:ln w="28575" cap="flat" cmpd="sng">
            <a:solidFill>
              <a:schemeClr val="tx1"/>
            </a:solidFill>
            <a:prstDash val="solid"/>
            <a:headEnd type="none" w="med" len="med"/>
            <a:tailEnd type="none" w="med" len="med"/>
          </a:ln>
        </p:spPr>
      </p:sp>
      <p:sp>
        <p:nvSpPr>
          <p:cNvPr id="34833" name="WordArt 17"/>
          <p:cNvSpPr>
            <a:spLocks noTextEdit="1"/>
          </p:cNvSpPr>
          <p:nvPr/>
        </p:nvSpPr>
        <p:spPr>
          <a:xfrm>
            <a:off x="1612900" y="5705475"/>
            <a:ext cx="215900" cy="314325"/>
          </a:xfrm>
          <a:prstGeom prst="rect">
            <a:avLst/>
          </a:prstGeom>
        </p:spPr>
        <p:txBody>
          <a:bodyPr wrap="none" fromWordArt="1">
            <a:prstTxWarp prst="textPlain">
              <a:avLst>
                <a:gd name="adj" fmla="val 50000"/>
              </a:avLst>
            </a:prstTxWarp>
            <a:normAutofit fontScale="60000"/>
          </a:bodyPr>
          <a:p>
            <a:pPr algn="ctr" eaLnBrk="0" hangingPunct="0"/>
            <a:r>
              <a:rPr lang="zh-CN" altLang="en-US" sz="2400">
                <a:ln w="19050" cap="flat" cmpd="sng">
                  <a:solidFill>
                    <a:schemeClr val="tx1"/>
                  </a:solidFill>
                  <a:prstDash val="solid"/>
                  <a:headEnd type="none" w="med" len="med"/>
                  <a:tailEnd type="none" w="med" len="med"/>
                </a:ln>
                <a:solidFill>
                  <a:schemeClr val="tx1"/>
                </a:solidFill>
                <a:effectLst>
                  <a:outerShdw dist="35921" dir="2699999" algn="ctr" rotWithShape="0">
                    <a:srgbClr val="990000"/>
                  </a:outerShdw>
                </a:effectLst>
                <a:latin typeface="SimSun" panose="02010600030101010101" pitchFamily="2" charset="-122"/>
                <a:ea typeface="SimSun" panose="02010600030101010101" pitchFamily="2" charset="-122"/>
              </a:rPr>
              <a:t>B</a:t>
            </a:r>
            <a:endParaRPr lang="zh-CN" altLang="en-US" sz="2400">
              <a:ln w="19050" cap="flat" cmpd="sng">
                <a:solidFill>
                  <a:schemeClr val="tx1"/>
                </a:solidFill>
                <a:prstDash val="solid"/>
                <a:headEnd type="none" w="med" len="med"/>
                <a:tailEnd type="none" w="med" len="med"/>
              </a:ln>
              <a:solidFill>
                <a:schemeClr val="tx1"/>
              </a:solidFill>
              <a:effectLst>
                <a:outerShdw dist="35921" dir="2699999" algn="ctr" rotWithShape="0">
                  <a:srgbClr val="990000"/>
                </a:outerShdw>
              </a:effectLst>
              <a:latin typeface="SimSun" panose="02010600030101010101" pitchFamily="2" charset="-122"/>
              <a:ea typeface="SimSun" panose="02010600030101010101" pitchFamily="2" charset="-122"/>
            </a:endParaRPr>
          </a:p>
        </p:txBody>
      </p:sp>
      <p:sp>
        <p:nvSpPr>
          <p:cNvPr id="34834" name="WordArt 18"/>
          <p:cNvSpPr>
            <a:spLocks noTextEdit="1"/>
          </p:cNvSpPr>
          <p:nvPr/>
        </p:nvSpPr>
        <p:spPr>
          <a:xfrm>
            <a:off x="5519738" y="5734050"/>
            <a:ext cx="215900" cy="314325"/>
          </a:xfrm>
          <a:prstGeom prst="rect">
            <a:avLst/>
          </a:prstGeom>
        </p:spPr>
        <p:txBody>
          <a:bodyPr wrap="none" fromWordArt="1">
            <a:prstTxWarp prst="textPlain">
              <a:avLst>
                <a:gd name="adj" fmla="val 50000"/>
              </a:avLst>
            </a:prstTxWarp>
            <a:normAutofit fontScale="60000"/>
          </a:bodyPr>
          <a:p>
            <a:pPr algn="ctr" eaLnBrk="0" hangingPunct="0"/>
            <a:r>
              <a:rPr lang="zh-CN" altLang="en-US" sz="2400">
                <a:ln w="19050" cap="flat" cmpd="sng">
                  <a:solidFill>
                    <a:schemeClr val="tx1"/>
                  </a:solidFill>
                  <a:prstDash val="solid"/>
                  <a:headEnd type="none" w="med" len="med"/>
                  <a:tailEnd type="none" w="med" len="med"/>
                </a:ln>
                <a:solidFill>
                  <a:schemeClr val="tx2"/>
                </a:solidFill>
                <a:effectLst>
                  <a:outerShdw dist="35921" dir="2699999" algn="ctr" rotWithShape="0">
                    <a:srgbClr val="990000"/>
                  </a:outerShdw>
                </a:effectLst>
                <a:latin typeface="SimSun" panose="02010600030101010101" pitchFamily="2" charset="-122"/>
                <a:ea typeface="SimSun" panose="02010600030101010101" pitchFamily="2" charset="-122"/>
              </a:rPr>
              <a:t>F</a:t>
            </a:r>
            <a:endParaRPr lang="zh-CN" altLang="en-US" sz="2400">
              <a:ln w="19050" cap="flat" cmpd="sng">
                <a:solidFill>
                  <a:schemeClr val="tx1"/>
                </a:solidFill>
                <a:prstDash val="solid"/>
                <a:headEnd type="none" w="med" len="med"/>
                <a:tailEnd type="none" w="med" len="med"/>
              </a:ln>
              <a:solidFill>
                <a:schemeClr val="tx2"/>
              </a:solidFill>
              <a:effectLst>
                <a:outerShdw dist="35921" dir="2699999" algn="ctr" rotWithShape="0">
                  <a:srgbClr val="990000"/>
                </a:outerShdw>
              </a:effectLst>
              <a:latin typeface="SimSun" panose="02010600030101010101" pitchFamily="2" charset="-122"/>
              <a:ea typeface="SimSun" panose="02010600030101010101" pitchFamily="2" charset="-122"/>
            </a:endParaRPr>
          </a:p>
        </p:txBody>
      </p:sp>
      <p:sp>
        <p:nvSpPr>
          <p:cNvPr id="34835" name="WordArt 19"/>
          <p:cNvSpPr>
            <a:spLocks noTextEdit="1"/>
          </p:cNvSpPr>
          <p:nvPr/>
        </p:nvSpPr>
        <p:spPr>
          <a:xfrm>
            <a:off x="4559300" y="5734050"/>
            <a:ext cx="215900" cy="314325"/>
          </a:xfrm>
          <a:prstGeom prst="rect">
            <a:avLst/>
          </a:prstGeom>
        </p:spPr>
        <p:txBody>
          <a:bodyPr wrap="none" fromWordArt="1">
            <a:prstTxWarp prst="textPlain">
              <a:avLst>
                <a:gd name="adj" fmla="val 50000"/>
              </a:avLst>
            </a:prstTxWarp>
            <a:normAutofit fontScale="60000"/>
          </a:bodyPr>
          <a:p>
            <a:pPr algn="ctr" eaLnBrk="0" hangingPunct="0"/>
            <a:r>
              <a:rPr lang="zh-CN" altLang="en-US" sz="2400">
                <a:ln w="19050" cap="flat" cmpd="sng">
                  <a:solidFill>
                    <a:schemeClr val="tx1"/>
                  </a:solidFill>
                  <a:prstDash val="solid"/>
                  <a:headEnd type="none" w="med" len="med"/>
                  <a:tailEnd type="none" w="med" len="med"/>
                </a:ln>
                <a:solidFill>
                  <a:schemeClr val="tx1"/>
                </a:solidFill>
                <a:effectLst>
                  <a:outerShdw dist="35921" dir="2699999" algn="ctr" rotWithShape="0">
                    <a:srgbClr val="990000"/>
                  </a:outerShdw>
                </a:effectLst>
                <a:latin typeface="SimSun" panose="02010600030101010101" pitchFamily="2" charset="-122"/>
                <a:ea typeface="SimSun" panose="02010600030101010101" pitchFamily="2" charset="-122"/>
              </a:rPr>
              <a:t>E</a:t>
            </a:r>
            <a:endParaRPr lang="zh-CN" altLang="en-US" sz="2400">
              <a:ln w="19050" cap="flat" cmpd="sng">
                <a:solidFill>
                  <a:schemeClr val="tx1"/>
                </a:solidFill>
                <a:prstDash val="solid"/>
                <a:headEnd type="none" w="med" len="med"/>
                <a:tailEnd type="none" w="med" len="med"/>
              </a:ln>
              <a:solidFill>
                <a:schemeClr val="tx1"/>
              </a:solidFill>
              <a:effectLst>
                <a:outerShdw dist="35921" dir="2699999" algn="ctr" rotWithShape="0">
                  <a:srgbClr val="990000"/>
                </a:outerShdw>
              </a:effectLst>
              <a:latin typeface="SimSun" panose="02010600030101010101" pitchFamily="2" charset="-122"/>
              <a:ea typeface="SimSun" panose="02010600030101010101" pitchFamily="2" charset="-122"/>
            </a:endParaRPr>
          </a:p>
        </p:txBody>
      </p:sp>
      <p:sp>
        <p:nvSpPr>
          <p:cNvPr id="34836" name="Line 20"/>
          <p:cNvSpPr/>
          <p:nvPr/>
        </p:nvSpPr>
        <p:spPr>
          <a:xfrm flipV="1">
            <a:off x="9753600" y="5410200"/>
            <a:ext cx="0" cy="228600"/>
          </a:xfrm>
          <a:prstGeom prst="line">
            <a:avLst/>
          </a:prstGeom>
          <a:ln w="28575" cap="flat" cmpd="sng">
            <a:solidFill>
              <a:schemeClr val="tx1"/>
            </a:solidFill>
            <a:prstDash val="solid"/>
            <a:headEnd type="none" w="med" len="med"/>
            <a:tailEnd type="none" w="med" len="med"/>
          </a:ln>
        </p:spPr>
      </p:sp>
      <p:sp>
        <p:nvSpPr>
          <p:cNvPr id="34837" name="Line 21"/>
          <p:cNvSpPr/>
          <p:nvPr/>
        </p:nvSpPr>
        <p:spPr>
          <a:xfrm flipV="1">
            <a:off x="9245600" y="5410200"/>
            <a:ext cx="0" cy="228600"/>
          </a:xfrm>
          <a:prstGeom prst="line">
            <a:avLst/>
          </a:prstGeom>
          <a:ln w="28575" cap="flat" cmpd="sng">
            <a:solidFill>
              <a:schemeClr val="tx1"/>
            </a:solidFill>
            <a:prstDash val="solid"/>
            <a:headEnd type="none" w="med" len="med"/>
            <a:tailEnd type="none" w="med" len="med"/>
          </a:ln>
        </p:spPr>
      </p:sp>
      <p:sp>
        <p:nvSpPr>
          <p:cNvPr id="34838" name="Line 22"/>
          <p:cNvSpPr/>
          <p:nvPr/>
        </p:nvSpPr>
        <p:spPr>
          <a:xfrm flipV="1">
            <a:off x="7010400" y="5410200"/>
            <a:ext cx="0" cy="228600"/>
          </a:xfrm>
          <a:prstGeom prst="line">
            <a:avLst/>
          </a:prstGeom>
          <a:ln w="28575" cap="flat" cmpd="sng">
            <a:solidFill>
              <a:schemeClr val="tx1"/>
            </a:solidFill>
            <a:prstDash val="solid"/>
            <a:headEnd type="none" w="med" len="med"/>
            <a:tailEnd type="none" w="med" len="med"/>
          </a:ln>
        </p:spPr>
      </p:sp>
      <p:sp>
        <p:nvSpPr>
          <p:cNvPr id="34839" name="WordArt 23"/>
          <p:cNvSpPr>
            <a:spLocks noTextEdit="1"/>
          </p:cNvSpPr>
          <p:nvPr/>
        </p:nvSpPr>
        <p:spPr>
          <a:xfrm>
            <a:off x="8015288" y="5734050"/>
            <a:ext cx="215900" cy="314325"/>
          </a:xfrm>
          <a:prstGeom prst="rect">
            <a:avLst/>
          </a:prstGeom>
        </p:spPr>
        <p:txBody>
          <a:bodyPr wrap="none" fromWordArt="1">
            <a:prstTxWarp prst="textPlain">
              <a:avLst>
                <a:gd name="adj" fmla="val 50000"/>
              </a:avLst>
            </a:prstTxWarp>
            <a:normAutofit fontScale="60000"/>
          </a:bodyPr>
          <a:p>
            <a:pPr algn="ctr" eaLnBrk="0" hangingPunct="0"/>
            <a:r>
              <a:rPr lang="zh-CN" altLang="en-US" sz="2400">
                <a:ln w="19050" cap="flat" cmpd="sng">
                  <a:solidFill>
                    <a:schemeClr val="tx1"/>
                  </a:solidFill>
                  <a:prstDash val="solid"/>
                  <a:headEnd type="none" w="med" len="med"/>
                  <a:tailEnd type="none" w="med" len="med"/>
                </a:ln>
                <a:solidFill>
                  <a:schemeClr val="tx2"/>
                </a:solidFill>
                <a:effectLst>
                  <a:outerShdw dist="35921" dir="2699999" algn="ctr" rotWithShape="0">
                    <a:srgbClr val="990000"/>
                  </a:outerShdw>
                </a:effectLst>
                <a:latin typeface="SimSun" panose="02010600030101010101" pitchFamily="2" charset="-122"/>
                <a:ea typeface="SimSun" panose="02010600030101010101" pitchFamily="2" charset="-122"/>
              </a:rPr>
              <a:t>H</a:t>
            </a:r>
            <a:endParaRPr lang="zh-CN" altLang="en-US" sz="2400">
              <a:ln w="19050" cap="flat" cmpd="sng">
                <a:solidFill>
                  <a:schemeClr val="tx1"/>
                </a:solidFill>
                <a:prstDash val="solid"/>
                <a:headEnd type="none" w="med" len="med"/>
                <a:tailEnd type="none" w="med" len="med"/>
              </a:ln>
              <a:solidFill>
                <a:schemeClr val="tx2"/>
              </a:solidFill>
              <a:effectLst>
                <a:outerShdw dist="35921" dir="2699999" algn="ctr" rotWithShape="0">
                  <a:srgbClr val="990000"/>
                </a:outerShdw>
              </a:effectLst>
              <a:latin typeface="SimSun" panose="02010600030101010101" pitchFamily="2" charset="-122"/>
              <a:ea typeface="SimSun" panose="02010600030101010101" pitchFamily="2" charset="-122"/>
            </a:endParaRPr>
          </a:p>
        </p:txBody>
      </p:sp>
      <p:sp>
        <p:nvSpPr>
          <p:cNvPr id="34840" name="WordArt 24"/>
          <p:cNvSpPr>
            <a:spLocks noTextEdit="1"/>
          </p:cNvSpPr>
          <p:nvPr/>
        </p:nvSpPr>
        <p:spPr>
          <a:xfrm>
            <a:off x="9647238" y="5734050"/>
            <a:ext cx="215900" cy="314325"/>
          </a:xfrm>
          <a:prstGeom prst="rect">
            <a:avLst/>
          </a:prstGeom>
        </p:spPr>
        <p:txBody>
          <a:bodyPr wrap="none" fromWordArt="1">
            <a:prstTxWarp prst="textPlain">
              <a:avLst>
                <a:gd name="adj" fmla="val 50000"/>
              </a:avLst>
            </a:prstTxWarp>
            <a:normAutofit fontScale="60000"/>
          </a:bodyPr>
          <a:p>
            <a:pPr algn="ctr" eaLnBrk="0" hangingPunct="0"/>
            <a:r>
              <a:rPr lang="zh-CN" altLang="en-US" sz="2400">
                <a:ln w="19050" cap="flat" cmpd="sng">
                  <a:solidFill>
                    <a:schemeClr val="tx1"/>
                  </a:solidFill>
                  <a:prstDash val="solid"/>
                  <a:headEnd type="none" w="med" len="med"/>
                  <a:tailEnd type="none" w="med" len="med"/>
                </a:ln>
                <a:solidFill>
                  <a:schemeClr val="tx2"/>
                </a:solidFill>
                <a:effectLst>
                  <a:outerShdw dist="35921" dir="2699999" algn="ctr" rotWithShape="0">
                    <a:srgbClr val="990000"/>
                  </a:outerShdw>
                </a:effectLst>
                <a:latin typeface="SimSun" panose="02010600030101010101" pitchFamily="2" charset="-122"/>
                <a:ea typeface="SimSun" panose="02010600030101010101" pitchFamily="2" charset="-122"/>
              </a:rPr>
              <a:t>J</a:t>
            </a:r>
            <a:endParaRPr lang="zh-CN" altLang="en-US" sz="2400">
              <a:ln w="19050" cap="flat" cmpd="sng">
                <a:solidFill>
                  <a:schemeClr val="tx1"/>
                </a:solidFill>
                <a:prstDash val="solid"/>
                <a:headEnd type="none" w="med" len="med"/>
                <a:tailEnd type="none" w="med" len="med"/>
              </a:ln>
              <a:solidFill>
                <a:schemeClr val="tx2"/>
              </a:solidFill>
              <a:effectLst>
                <a:outerShdw dist="35921" dir="2699999" algn="ctr" rotWithShape="0">
                  <a:srgbClr val="990000"/>
                </a:outerShdw>
              </a:effectLst>
              <a:latin typeface="SimSun" panose="02010600030101010101" pitchFamily="2" charset="-122"/>
              <a:ea typeface="SimSun" panose="02010600030101010101" pitchFamily="2" charset="-122"/>
            </a:endParaRPr>
          </a:p>
        </p:txBody>
      </p:sp>
      <p:sp>
        <p:nvSpPr>
          <p:cNvPr id="34841" name="WordArt 25"/>
          <p:cNvSpPr>
            <a:spLocks noTextEdit="1"/>
          </p:cNvSpPr>
          <p:nvPr/>
        </p:nvSpPr>
        <p:spPr>
          <a:xfrm>
            <a:off x="10415588" y="5734050"/>
            <a:ext cx="215900" cy="314325"/>
          </a:xfrm>
          <a:prstGeom prst="rect">
            <a:avLst/>
          </a:prstGeom>
        </p:spPr>
        <p:txBody>
          <a:bodyPr wrap="none" fromWordArt="1">
            <a:prstTxWarp prst="textPlain">
              <a:avLst>
                <a:gd name="adj" fmla="val 50000"/>
              </a:avLst>
            </a:prstTxWarp>
            <a:normAutofit fontScale="60000"/>
          </a:bodyPr>
          <a:p>
            <a:pPr algn="ctr" eaLnBrk="0" hangingPunct="0"/>
            <a:r>
              <a:rPr lang="zh-CN" altLang="en-US" sz="2400">
                <a:ln w="19050" cap="flat" cmpd="sng">
                  <a:solidFill>
                    <a:schemeClr val="tx1"/>
                  </a:solidFill>
                  <a:prstDash val="solid"/>
                  <a:headEnd type="none" w="med" len="med"/>
                  <a:tailEnd type="none" w="med" len="med"/>
                </a:ln>
                <a:solidFill>
                  <a:schemeClr val="tx2"/>
                </a:solidFill>
                <a:effectLst>
                  <a:outerShdw dist="35921" dir="2699999" algn="ctr" rotWithShape="0">
                    <a:srgbClr val="990000"/>
                  </a:outerShdw>
                </a:effectLst>
                <a:latin typeface="SimSun" panose="02010600030101010101" pitchFamily="2" charset="-122"/>
                <a:ea typeface="SimSun" panose="02010600030101010101" pitchFamily="2" charset="-122"/>
              </a:rPr>
              <a:t>K</a:t>
            </a:r>
            <a:endParaRPr lang="zh-CN" altLang="en-US" sz="2400">
              <a:ln w="19050" cap="flat" cmpd="sng">
                <a:solidFill>
                  <a:schemeClr val="tx1"/>
                </a:solidFill>
                <a:prstDash val="solid"/>
                <a:headEnd type="none" w="med" len="med"/>
                <a:tailEnd type="none" w="med" len="med"/>
              </a:ln>
              <a:solidFill>
                <a:schemeClr val="tx2"/>
              </a:solidFill>
              <a:effectLst>
                <a:outerShdw dist="35921" dir="2699999" algn="ctr" rotWithShape="0">
                  <a:srgbClr val="990000"/>
                </a:outerShdw>
              </a:effectLst>
              <a:latin typeface="SimSun" panose="02010600030101010101" pitchFamily="2" charset="-122"/>
              <a:ea typeface="SimSun" panose="02010600030101010101" pitchFamily="2" charset="-122"/>
            </a:endParaRPr>
          </a:p>
        </p:txBody>
      </p:sp>
      <p:sp>
        <p:nvSpPr>
          <p:cNvPr id="34842" name="Text Box 26"/>
          <p:cNvSpPr txBox="1"/>
          <p:nvPr/>
        </p:nvSpPr>
        <p:spPr>
          <a:xfrm>
            <a:off x="729933" y="5683250"/>
            <a:ext cx="10753725" cy="337185"/>
          </a:xfrm>
          <a:prstGeom prst="rect">
            <a:avLst/>
          </a:prstGeom>
          <a:solidFill>
            <a:srgbClr val="0000FF"/>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50000"/>
              </a:spcBef>
              <a:buFontTx/>
              <a:buNone/>
            </a:pPr>
            <a:r>
              <a:rPr lang="en-US" altLang="zh-CN" sz="1600" dirty="0">
                <a:solidFill>
                  <a:schemeClr val="bg1"/>
                </a:solidFill>
                <a:latin typeface="SimHei" panose="02010609060101010101" charset="-122"/>
                <a:ea typeface="SimHei" panose="02010609060101010101" charset="-122"/>
              </a:rPr>
              <a:t>   1860 1870   1895       1912     1919      1927          1936       1945      1949  1952    1956</a:t>
            </a:r>
            <a:endParaRPr lang="en-US" altLang="zh-CN" sz="1600" dirty="0">
              <a:solidFill>
                <a:schemeClr val="bg1"/>
              </a:solidFill>
              <a:latin typeface="SimHei" panose="02010609060101010101" charset="-122"/>
              <a:ea typeface="SimHei" panose="02010609060101010101" charset="-122"/>
            </a:endParaRPr>
          </a:p>
        </p:txBody>
      </p:sp>
      <p:sp>
        <p:nvSpPr>
          <p:cNvPr id="28699" name="Line 27"/>
          <p:cNvSpPr/>
          <p:nvPr/>
        </p:nvSpPr>
        <p:spPr>
          <a:xfrm flipV="1">
            <a:off x="1524000" y="4648200"/>
            <a:ext cx="1016000" cy="990600"/>
          </a:xfrm>
          <a:prstGeom prst="line">
            <a:avLst/>
          </a:prstGeom>
          <a:ln w="44450" cap="flat" cmpd="sng">
            <a:solidFill>
              <a:srgbClr val="FF0000"/>
            </a:solidFill>
            <a:prstDash val="solid"/>
            <a:headEnd type="none" w="med" len="med"/>
            <a:tailEnd type="none" w="med" len="med"/>
          </a:ln>
        </p:spPr>
      </p:sp>
      <p:sp>
        <p:nvSpPr>
          <p:cNvPr id="28700" name="Line 28"/>
          <p:cNvSpPr/>
          <p:nvPr/>
        </p:nvSpPr>
        <p:spPr>
          <a:xfrm flipV="1">
            <a:off x="3556000" y="2514600"/>
            <a:ext cx="1117600" cy="1143000"/>
          </a:xfrm>
          <a:prstGeom prst="line">
            <a:avLst/>
          </a:prstGeom>
          <a:ln w="44450" cap="flat" cmpd="sng">
            <a:solidFill>
              <a:srgbClr val="FF0000"/>
            </a:solidFill>
            <a:prstDash val="solid"/>
            <a:headEnd type="none" w="med" len="med"/>
            <a:tailEnd type="none" w="med" len="med"/>
          </a:ln>
        </p:spPr>
      </p:sp>
      <p:sp>
        <p:nvSpPr>
          <p:cNvPr id="28701" name="Line 29"/>
          <p:cNvSpPr/>
          <p:nvPr/>
        </p:nvSpPr>
        <p:spPr>
          <a:xfrm>
            <a:off x="4673600" y="2514600"/>
            <a:ext cx="914400" cy="1219200"/>
          </a:xfrm>
          <a:prstGeom prst="line">
            <a:avLst/>
          </a:prstGeom>
          <a:ln w="44450" cap="flat" cmpd="sng">
            <a:solidFill>
              <a:srgbClr val="FF0000"/>
            </a:solidFill>
            <a:prstDash val="solid"/>
            <a:headEnd type="none" w="med" len="med"/>
            <a:tailEnd type="none" w="med" len="med"/>
          </a:ln>
        </p:spPr>
      </p:sp>
      <p:sp>
        <p:nvSpPr>
          <p:cNvPr id="28702" name="Line 30"/>
          <p:cNvSpPr/>
          <p:nvPr/>
        </p:nvSpPr>
        <p:spPr>
          <a:xfrm flipV="1">
            <a:off x="5588000" y="1752600"/>
            <a:ext cx="1422400" cy="1981200"/>
          </a:xfrm>
          <a:prstGeom prst="line">
            <a:avLst/>
          </a:prstGeom>
          <a:ln w="44450" cap="flat" cmpd="sng">
            <a:solidFill>
              <a:srgbClr val="FF0000"/>
            </a:solidFill>
            <a:prstDash val="solid"/>
            <a:headEnd type="none" w="med" len="med"/>
            <a:tailEnd type="none" w="med" len="med"/>
          </a:ln>
        </p:spPr>
      </p:sp>
      <p:sp>
        <p:nvSpPr>
          <p:cNvPr id="28703" name="Line 31"/>
          <p:cNvSpPr/>
          <p:nvPr/>
        </p:nvSpPr>
        <p:spPr>
          <a:xfrm>
            <a:off x="7010400" y="1752600"/>
            <a:ext cx="1103313" cy="1171575"/>
          </a:xfrm>
          <a:prstGeom prst="line">
            <a:avLst/>
          </a:prstGeom>
          <a:ln w="44450" cap="flat" cmpd="sng">
            <a:solidFill>
              <a:srgbClr val="FF0000"/>
            </a:solidFill>
            <a:prstDash val="solid"/>
            <a:headEnd type="none" w="med" len="med"/>
            <a:tailEnd type="none" w="med" len="med"/>
          </a:ln>
        </p:spPr>
      </p:sp>
      <p:sp>
        <p:nvSpPr>
          <p:cNvPr id="28704" name="Line 32"/>
          <p:cNvSpPr/>
          <p:nvPr/>
        </p:nvSpPr>
        <p:spPr>
          <a:xfrm flipV="1">
            <a:off x="9245600" y="3429000"/>
            <a:ext cx="508000" cy="609600"/>
          </a:xfrm>
          <a:prstGeom prst="line">
            <a:avLst/>
          </a:prstGeom>
          <a:ln w="44450" cap="flat" cmpd="sng">
            <a:solidFill>
              <a:srgbClr val="FF0000"/>
            </a:solidFill>
            <a:prstDash val="solid"/>
            <a:headEnd type="none" w="med" len="med"/>
            <a:tailEnd type="none" w="med" len="med"/>
          </a:ln>
        </p:spPr>
      </p:sp>
      <p:sp>
        <p:nvSpPr>
          <p:cNvPr id="28705" name="Line 33"/>
          <p:cNvSpPr/>
          <p:nvPr/>
        </p:nvSpPr>
        <p:spPr>
          <a:xfrm>
            <a:off x="9745663" y="3429000"/>
            <a:ext cx="711200" cy="2209800"/>
          </a:xfrm>
          <a:prstGeom prst="line">
            <a:avLst/>
          </a:prstGeom>
          <a:ln w="44450" cap="flat" cmpd="sng">
            <a:solidFill>
              <a:srgbClr val="FF0000"/>
            </a:solidFill>
            <a:prstDash val="solid"/>
            <a:headEnd type="none" w="med" len="med"/>
            <a:tailEnd type="none" w="med" len="med"/>
          </a:ln>
        </p:spPr>
      </p:sp>
      <p:sp>
        <p:nvSpPr>
          <p:cNvPr id="28706" name="Line 34"/>
          <p:cNvSpPr/>
          <p:nvPr/>
        </p:nvSpPr>
        <p:spPr>
          <a:xfrm>
            <a:off x="4673600" y="2514600"/>
            <a:ext cx="0" cy="2895600"/>
          </a:xfrm>
          <a:prstGeom prst="line">
            <a:avLst/>
          </a:prstGeom>
          <a:ln w="57150" cap="flat" cmpd="sng">
            <a:solidFill>
              <a:schemeClr val="tx1"/>
            </a:solidFill>
            <a:prstDash val="sysDot"/>
            <a:headEnd type="none" w="med" len="med"/>
            <a:tailEnd type="none" w="med" len="med"/>
          </a:ln>
        </p:spPr>
      </p:sp>
      <p:sp>
        <p:nvSpPr>
          <p:cNvPr id="28707" name="Line 35"/>
          <p:cNvSpPr/>
          <p:nvPr/>
        </p:nvSpPr>
        <p:spPr>
          <a:xfrm flipV="1">
            <a:off x="5588000" y="3733800"/>
            <a:ext cx="0" cy="1676400"/>
          </a:xfrm>
          <a:prstGeom prst="line">
            <a:avLst/>
          </a:prstGeom>
          <a:ln w="57150" cap="flat" cmpd="sng">
            <a:solidFill>
              <a:schemeClr val="tx1"/>
            </a:solidFill>
            <a:prstDash val="sysDot"/>
            <a:headEnd type="none" w="med" len="med"/>
            <a:tailEnd type="none" w="med" len="med"/>
          </a:ln>
        </p:spPr>
      </p:sp>
      <p:sp>
        <p:nvSpPr>
          <p:cNvPr id="28708" name="Line 36"/>
          <p:cNvSpPr/>
          <p:nvPr/>
        </p:nvSpPr>
        <p:spPr>
          <a:xfrm flipH="1" flipV="1">
            <a:off x="7010400" y="1752600"/>
            <a:ext cx="0" cy="3733800"/>
          </a:xfrm>
          <a:prstGeom prst="line">
            <a:avLst/>
          </a:prstGeom>
          <a:ln w="57150" cap="flat" cmpd="sng">
            <a:solidFill>
              <a:schemeClr val="tx1"/>
            </a:solidFill>
            <a:prstDash val="sysDot"/>
            <a:headEnd type="none" w="med" len="med"/>
            <a:tailEnd type="none" w="med" len="med"/>
          </a:ln>
        </p:spPr>
      </p:sp>
      <p:sp>
        <p:nvSpPr>
          <p:cNvPr id="28709" name="Line 37"/>
          <p:cNvSpPr/>
          <p:nvPr/>
        </p:nvSpPr>
        <p:spPr>
          <a:xfrm flipV="1">
            <a:off x="9245600" y="4038600"/>
            <a:ext cx="0" cy="1371600"/>
          </a:xfrm>
          <a:prstGeom prst="line">
            <a:avLst/>
          </a:prstGeom>
          <a:ln w="57150" cap="flat" cmpd="sng">
            <a:solidFill>
              <a:schemeClr val="tx1"/>
            </a:solidFill>
            <a:prstDash val="sysDot"/>
            <a:headEnd type="none" w="med" len="med"/>
            <a:tailEnd type="none" w="med" len="med"/>
          </a:ln>
        </p:spPr>
      </p:sp>
      <p:sp>
        <p:nvSpPr>
          <p:cNvPr id="28710" name="Line 38"/>
          <p:cNvSpPr/>
          <p:nvPr/>
        </p:nvSpPr>
        <p:spPr>
          <a:xfrm flipV="1">
            <a:off x="9753600" y="3429000"/>
            <a:ext cx="0" cy="1981200"/>
          </a:xfrm>
          <a:prstGeom prst="line">
            <a:avLst/>
          </a:prstGeom>
          <a:ln w="57150" cap="flat" cmpd="sng">
            <a:solidFill>
              <a:schemeClr val="tx1"/>
            </a:solidFill>
            <a:prstDash val="sysDot"/>
            <a:headEnd type="none" w="med" len="med"/>
            <a:tailEnd type="none" w="med" len="med"/>
          </a:ln>
        </p:spPr>
      </p:sp>
      <p:sp>
        <p:nvSpPr>
          <p:cNvPr id="28711" name="Line 39"/>
          <p:cNvSpPr/>
          <p:nvPr/>
        </p:nvSpPr>
        <p:spPr>
          <a:xfrm flipV="1">
            <a:off x="8128000" y="2895600"/>
            <a:ext cx="0" cy="2514600"/>
          </a:xfrm>
          <a:prstGeom prst="line">
            <a:avLst/>
          </a:prstGeom>
          <a:ln w="57150" cap="flat" cmpd="sng">
            <a:solidFill>
              <a:schemeClr val="tx1"/>
            </a:solidFill>
            <a:prstDash val="sysDot"/>
            <a:headEnd type="none" w="med" len="med"/>
            <a:tailEnd type="none" w="med" len="med"/>
          </a:ln>
        </p:spPr>
      </p:sp>
      <p:sp>
        <p:nvSpPr>
          <p:cNvPr id="28712" name="Line 40"/>
          <p:cNvSpPr/>
          <p:nvPr/>
        </p:nvSpPr>
        <p:spPr>
          <a:xfrm flipV="1">
            <a:off x="3556000" y="3657600"/>
            <a:ext cx="0" cy="1828800"/>
          </a:xfrm>
          <a:prstGeom prst="line">
            <a:avLst/>
          </a:prstGeom>
          <a:ln w="57150" cap="flat" cmpd="sng">
            <a:solidFill>
              <a:schemeClr val="tx1"/>
            </a:solidFill>
            <a:prstDash val="sysDot"/>
            <a:headEnd type="none" w="med" len="med"/>
            <a:tailEnd type="none" w="med" len="med"/>
          </a:ln>
        </p:spPr>
      </p:sp>
      <p:sp>
        <p:nvSpPr>
          <p:cNvPr id="28713" name="Line 41"/>
          <p:cNvSpPr/>
          <p:nvPr/>
        </p:nvSpPr>
        <p:spPr>
          <a:xfrm flipV="1">
            <a:off x="2540000" y="4648200"/>
            <a:ext cx="0" cy="762000"/>
          </a:xfrm>
          <a:prstGeom prst="line">
            <a:avLst/>
          </a:prstGeom>
          <a:ln w="57150" cap="flat" cmpd="sng">
            <a:solidFill>
              <a:schemeClr val="tx1"/>
            </a:solidFill>
            <a:prstDash val="sysDot"/>
            <a:headEnd type="none" w="med" len="med"/>
            <a:tailEnd type="none" w="med" len="med"/>
          </a:ln>
        </p:spPr>
      </p:sp>
      <p:sp>
        <p:nvSpPr>
          <p:cNvPr id="28714" name="Line 42"/>
          <p:cNvSpPr/>
          <p:nvPr/>
        </p:nvSpPr>
        <p:spPr>
          <a:xfrm flipV="1">
            <a:off x="2540000" y="3657600"/>
            <a:ext cx="1016000" cy="990600"/>
          </a:xfrm>
          <a:prstGeom prst="line">
            <a:avLst/>
          </a:prstGeom>
          <a:ln w="44450" cap="flat" cmpd="sng">
            <a:solidFill>
              <a:srgbClr val="FF0000"/>
            </a:solidFill>
            <a:prstDash val="solid"/>
            <a:headEnd type="none" w="med" len="med"/>
            <a:tailEnd type="none" w="med" len="med"/>
          </a:ln>
        </p:spPr>
      </p:sp>
      <p:sp>
        <p:nvSpPr>
          <p:cNvPr id="28715" name="Line 43"/>
          <p:cNvSpPr/>
          <p:nvPr/>
        </p:nvSpPr>
        <p:spPr>
          <a:xfrm>
            <a:off x="8113713" y="2924175"/>
            <a:ext cx="1117600" cy="1143000"/>
          </a:xfrm>
          <a:prstGeom prst="line">
            <a:avLst/>
          </a:prstGeom>
          <a:ln w="44450" cap="flat" cmpd="sng">
            <a:solidFill>
              <a:srgbClr val="FF0000"/>
            </a:solidFill>
            <a:prstDash val="solid"/>
            <a:headEnd type="none" w="med" len="med"/>
            <a:tailEnd type="none" w="med" len="med"/>
          </a:ln>
        </p:spPr>
      </p:sp>
      <p:sp>
        <p:nvSpPr>
          <p:cNvPr id="28716" name="Text Box 45"/>
          <p:cNvSpPr txBox="1"/>
          <p:nvPr/>
        </p:nvSpPr>
        <p:spPr>
          <a:xfrm>
            <a:off x="334963" y="4724400"/>
            <a:ext cx="2016125" cy="461963"/>
          </a:xfrm>
          <a:prstGeom prst="rect">
            <a:avLst/>
          </a:prstGeom>
          <a:solidFill>
            <a:schemeClr val="bg1"/>
          </a:solidFill>
          <a:ln w="28575" cap="flat" cmpd="sng">
            <a:solidFill>
              <a:srgbClr val="FF99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50000"/>
              </a:spcBef>
              <a:buFontTx/>
              <a:buNone/>
            </a:pPr>
            <a:r>
              <a:rPr lang="zh-CN" altLang="en-US" sz="2400" b="1" dirty="0">
                <a:solidFill>
                  <a:srgbClr val="FF0000"/>
                </a:solidFill>
                <a:ea typeface="SimHei" panose="02010609060101010101" charset="-122"/>
              </a:rPr>
              <a:t>夹缝产生</a:t>
            </a:r>
            <a:endParaRPr lang="zh-CN" altLang="en-US" sz="2400" b="1" dirty="0">
              <a:solidFill>
                <a:srgbClr val="FF0000"/>
              </a:solidFill>
              <a:ea typeface="SimHei" panose="02010609060101010101" charset="-122"/>
            </a:endParaRPr>
          </a:p>
        </p:txBody>
      </p:sp>
      <p:sp>
        <p:nvSpPr>
          <p:cNvPr id="28717" name="Text Box 46"/>
          <p:cNvSpPr txBox="1"/>
          <p:nvPr/>
        </p:nvSpPr>
        <p:spPr>
          <a:xfrm>
            <a:off x="1320800" y="3581400"/>
            <a:ext cx="1922463" cy="461963"/>
          </a:xfrm>
          <a:prstGeom prst="rect">
            <a:avLst/>
          </a:prstGeom>
          <a:solidFill>
            <a:schemeClr val="bg1"/>
          </a:solidFill>
          <a:ln w="28575" cap="flat" cmpd="sng">
            <a:solidFill>
              <a:srgbClr val="FF99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50000"/>
              </a:spcBef>
              <a:buFontTx/>
              <a:buNone/>
            </a:pPr>
            <a:r>
              <a:rPr lang="zh-CN" altLang="en-US" sz="2400" b="1" dirty="0">
                <a:solidFill>
                  <a:srgbClr val="FF0000"/>
                </a:solidFill>
                <a:ea typeface="SimHei" panose="02010609060101010101" charset="-122"/>
              </a:rPr>
              <a:t>初步发展</a:t>
            </a:r>
            <a:endParaRPr lang="zh-CN" altLang="en-US" sz="2400" b="1" dirty="0">
              <a:solidFill>
                <a:srgbClr val="FF0000"/>
              </a:solidFill>
              <a:ea typeface="SimHei" panose="02010609060101010101" charset="-122"/>
            </a:endParaRPr>
          </a:p>
        </p:txBody>
      </p:sp>
      <p:sp>
        <p:nvSpPr>
          <p:cNvPr id="28718" name="Text Box 47"/>
          <p:cNvSpPr txBox="1"/>
          <p:nvPr/>
        </p:nvSpPr>
        <p:spPr>
          <a:xfrm>
            <a:off x="2438400" y="2057400"/>
            <a:ext cx="2112963" cy="461963"/>
          </a:xfrm>
          <a:prstGeom prst="rect">
            <a:avLst/>
          </a:prstGeom>
          <a:solidFill>
            <a:schemeClr val="bg1"/>
          </a:solidFill>
          <a:ln w="28575" cap="flat" cmpd="sng">
            <a:solidFill>
              <a:srgbClr val="FF99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50000"/>
              </a:spcBef>
              <a:buFontTx/>
              <a:buNone/>
            </a:pPr>
            <a:r>
              <a:rPr lang="zh-CN" altLang="en-US" sz="2400" b="1" dirty="0">
                <a:solidFill>
                  <a:srgbClr val="FF0000"/>
                </a:solidFill>
                <a:ea typeface="SimHei" panose="02010609060101010101" charset="-122"/>
              </a:rPr>
              <a:t>短暂春天</a:t>
            </a:r>
            <a:endParaRPr lang="zh-CN" altLang="en-US" sz="2400" b="1" dirty="0">
              <a:solidFill>
                <a:srgbClr val="FF0000"/>
              </a:solidFill>
              <a:ea typeface="SimHei" panose="02010609060101010101" charset="-122"/>
            </a:endParaRPr>
          </a:p>
        </p:txBody>
      </p:sp>
      <p:sp>
        <p:nvSpPr>
          <p:cNvPr id="28719" name="Rectangle 48"/>
          <p:cNvSpPr/>
          <p:nvPr/>
        </p:nvSpPr>
        <p:spPr>
          <a:xfrm>
            <a:off x="4876800" y="1600200"/>
            <a:ext cx="1922463" cy="461963"/>
          </a:xfrm>
          <a:prstGeom prst="rect">
            <a:avLst/>
          </a:prstGeom>
          <a:solidFill>
            <a:schemeClr val="bg1"/>
          </a:solidFill>
          <a:ln w="28575" cap="flat" cmpd="sng">
            <a:solidFill>
              <a:srgbClr val="FF99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50000"/>
              </a:spcBef>
              <a:buFontTx/>
              <a:buNone/>
            </a:pPr>
            <a:r>
              <a:rPr lang="zh-CN" altLang="en-US" sz="2400" b="1" dirty="0">
                <a:solidFill>
                  <a:srgbClr val="FF0000"/>
                </a:solidFill>
                <a:ea typeface="SimHei" panose="02010609060101010101" charset="-122"/>
              </a:rPr>
              <a:t>较快发展</a:t>
            </a:r>
            <a:endParaRPr lang="zh-CN" altLang="en-US" sz="2400" b="1" dirty="0">
              <a:solidFill>
                <a:srgbClr val="FF0000"/>
              </a:solidFill>
              <a:ea typeface="SimHei" panose="02010609060101010101" charset="-122"/>
            </a:endParaRPr>
          </a:p>
        </p:txBody>
      </p:sp>
      <p:sp>
        <p:nvSpPr>
          <p:cNvPr id="28720" name="Rectangle 49"/>
          <p:cNvSpPr/>
          <p:nvPr/>
        </p:nvSpPr>
        <p:spPr>
          <a:xfrm>
            <a:off x="8128000" y="2438400"/>
            <a:ext cx="2112963" cy="461963"/>
          </a:xfrm>
          <a:prstGeom prst="rect">
            <a:avLst/>
          </a:prstGeom>
          <a:solidFill>
            <a:schemeClr val="bg1"/>
          </a:solidFill>
          <a:ln w="28575" cap="flat" cmpd="sng">
            <a:solidFill>
              <a:srgbClr val="FF99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50000"/>
              </a:spcBef>
              <a:buFontTx/>
              <a:buNone/>
            </a:pPr>
            <a:r>
              <a:rPr lang="zh-CN" altLang="en-US" sz="2400" b="1" dirty="0">
                <a:solidFill>
                  <a:srgbClr val="FF0000"/>
                </a:solidFill>
                <a:ea typeface="SimHei" panose="02010609060101010101" charset="-122"/>
              </a:rPr>
              <a:t>日益萎缩</a:t>
            </a:r>
            <a:endParaRPr lang="zh-CN" altLang="en-US" sz="2400" b="1" dirty="0">
              <a:solidFill>
                <a:srgbClr val="FF0000"/>
              </a:solidFill>
              <a:ea typeface="SimHei" panose="02010609060101010101" charset="-122"/>
            </a:endParaRPr>
          </a:p>
        </p:txBody>
      </p:sp>
      <p:sp>
        <p:nvSpPr>
          <p:cNvPr id="28721" name="Rectangle 50"/>
          <p:cNvSpPr/>
          <p:nvPr/>
        </p:nvSpPr>
        <p:spPr>
          <a:xfrm>
            <a:off x="7213600" y="4038600"/>
            <a:ext cx="2112963" cy="461963"/>
          </a:xfrm>
          <a:prstGeom prst="rect">
            <a:avLst/>
          </a:prstGeom>
          <a:solidFill>
            <a:schemeClr val="bg1"/>
          </a:solidFill>
          <a:ln w="28575" cap="flat" cmpd="sng">
            <a:solidFill>
              <a:srgbClr val="FF99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50000"/>
              </a:spcBef>
              <a:buFontTx/>
              <a:buNone/>
            </a:pPr>
            <a:r>
              <a:rPr lang="zh-CN" altLang="en-US" sz="2400" b="1" dirty="0">
                <a:solidFill>
                  <a:srgbClr val="FF0000"/>
                </a:solidFill>
                <a:ea typeface="SimHei" panose="02010609060101010101" charset="-122"/>
              </a:rPr>
              <a:t>陷入绝境</a:t>
            </a:r>
            <a:endParaRPr lang="zh-CN" altLang="en-US" sz="2400" b="1" dirty="0">
              <a:solidFill>
                <a:srgbClr val="FF0000"/>
              </a:solidFill>
              <a:ea typeface="SimHei" panose="02010609060101010101" charset="-122"/>
            </a:endParaRPr>
          </a:p>
        </p:txBody>
      </p:sp>
      <p:sp>
        <p:nvSpPr>
          <p:cNvPr id="28722" name="Rectangle 51"/>
          <p:cNvSpPr/>
          <p:nvPr/>
        </p:nvSpPr>
        <p:spPr>
          <a:xfrm>
            <a:off x="9855200" y="3352800"/>
            <a:ext cx="2014538" cy="461963"/>
          </a:xfrm>
          <a:prstGeom prst="rect">
            <a:avLst/>
          </a:prstGeom>
          <a:solidFill>
            <a:schemeClr val="bg1"/>
          </a:solidFill>
          <a:ln w="28575" cap="flat" cmpd="sng">
            <a:solidFill>
              <a:srgbClr val="FF99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50000"/>
              </a:spcBef>
              <a:buFontTx/>
              <a:buNone/>
            </a:pPr>
            <a:r>
              <a:rPr lang="zh-CN" altLang="en-US" sz="2400" b="1" dirty="0">
                <a:solidFill>
                  <a:srgbClr val="FF0000"/>
                </a:solidFill>
                <a:ea typeface="SimHei" panose="02010609060101010101" charset="-122"/>
              </a:rPr>
              <a:t>获得新生</a:t>
            </a:r>
            <a:endParaRPr lang="zh-CN" altLang="en-US" sz="2400" b="1" dirty="0">
              <a:solidFill>
                <a:srgbClr val="FF0000"/>
              </a:solidFill>
              <a:ea typeface="SimHei" panose="02010609060101010101" charset="-122"/>
            </a:endParaRPr>
          </a:p>
        </p:txBody>
      </p:sp>
      <p:sp>
        <p:nvSpPr>
          <p:cNvPr id="34867" name="Text Box 52"/>
          <p:cNvSpPr txBox="1"/>
          <p:nvPr/>
        </p:nvSpPr>
        <p:spPr>
          <a:xfrm>
            <a:off x="10668000" y="5638800"/>
            <a:ext cx="12192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50000"/>
              </a:spcBef>
              <a:buFontTx/>
              <a:buNone/>
            </a:pPr>
            <a:r>
              <a:rPr lang="zh-CN" altLang="en-US" sz="2400" dirty="0">
                <a:solidFill>
                  <a:srgbClr val="FF0000"/>
                </a:solidFill>
                <a:ea typeface="SimHei" panose="02010609060101010101" charset="-122"/>
              </a:rPr>
              <a:t>时间</a:t>
            </a:r>
            <a:endParaRPr lang="zh-CN" altLang="en-US" sz="2400" dirty="0">
              <a:solidFill>
                <a:srgbClr val="FF0000"/>
              </a:solidFill>
              <a:ea typeface="SimHei" panose="02010609060101010101" charset="-122"/>
            </a:endParaRPr>
          </a:p>
        </p:txBody>
      </p:sp>
      <p:sp>
        <p:nvSpPr>
          <p:cNvPr id="28724" name="Rectangle 53"/>
          <p:cNvSpPr/>
          <p:nvPr/>
        </p:nvSpPr>
        <p:spPr>
          <a:xfrm>
            <a:off x="10566400" y="5029200"/>
            <a:ext cx="1201738" cy="461963"/>
          </a:xfrm>
          <a:prstGeom prst="rect">
            <a:avLst/>
          </a:prstGeom>
          <a:solidFill>
            <a:schemeClr val="bg1"/>
          </a:solidFill>
          <a:ln w="28575" cap="flat" cmpd="sng">
            <a:solidFill>
              <a:srgbClr val="FF99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50000"/>
              </a:spcBef>
              <a:buFontTx/>
              <a:buNone/>
            </a:pPr>
            <a:r>
              <a:rPr lang="zh-CN" altLang="en-US" sz="2400" b="1" dirty="0">
                <a:solidFill>
                  <a:srgbClr val="FF0000"/>
                </a:solidFill>
                <a:ea typeface="SimHei" panose="02010609060101010101" charset="-122"/>
              </a:rPr>
              <a:t>消亡</a:t>
            </a:r>
            <a:endParaRPr lang="zh-CN" altLang="en-US" sz="2400" b="1" dirty="0">
              <a:solidFill>
                <a:srgbClr val="FF0000"/>
              </a:solidFill>
              <a:ea typeface="SimHei" panose="02010609060101010101" charset="-122"/>
            </a:endParaRPr>
          </a:p>
        </p:txBody>
      </p:sp>
      <p:sp>
        <p:nvSpPr>
          <p:cNvPr id="28725" name="Text Box 54"/>
          <p:cNvSpPr txBox="1"/>
          <p:nvPr/>
        </p:nvSpPr>
        <p:spPr>
          <a:xfrm>
            <a:off x="3408363" y="3429000"/>
            <a:ext cx="1920875" cy="461963"/>
          </a:xfrm>
          <a:prstGeom prst="rect">
            <a:avLst/>
          </a:prstGeom>
          <a:solidFill>
            <a:schemeClr val="bg1"/>
          </a:solidFill>
          <a:ln w="28575" cap="flat" cmpd="sng">
            <a:solidFill>
              <a:srgbClr val="FF99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50000"/>
              </a:spcBef>
              <a:buFontTx/>
              <a:buNone/>
            </a:pPr>
            <a:r>
              <a:rPr lang="zh-CN" altLang="en-US" sz="2400" b="1" dirty="0">
                <a:solidFill>
                  <a:srgbClr val="FF0000"/>
                </a:solidFill>
                <a:ea typeface="SimHei" panose="02010609060101010101" charset="-122"/>
              </a:rPr>
              <a:t>迅速萧条</a:t>
            </a:r>
            <a:endParaRPr lang="zh-CN" altLang="en-US" sz="2400" b="1" dirty="0">
              <a:solidFill>
                <a:srgbClr val="FF0000"/>
              </a:solidFill>
              <a:ea typeface="SimHei" panose="02010609060101010101" charset="-122"/>
            </a:endParaRPr>
          </a:p>
        </p:txBody>
      </p:sp>
      <p:sp>
        <p:nvSpPr>
          <p:cNvPr id="34870" name="Text Box 56">
            <a:hlinkClick r:id="" action="ppaction://noaction"/>
          </p:cNvPr>
          <p:cNvSpPr txBox="1"/>
          <p:nvPr/>
        </p:nvSpPr>
        <p:spPr>
          <a:xfrm>
            <a:off x="820103" y="6048375"/>
            <a:ext cx="10753725" cy="646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zh-CN" altLang="en-US" sz="3600" b="1" dirty="0">
                <a:ea typeface="等线" pitchFamily="2" charset="-122"/>
              </a:rPr>
              <a:t>近代民族资本主义发展历程曲线图</a:t>
            </a:r>
            <a:r>
              <a:rPr lang="zh-CN" altLang="en-US" sz="1800" b="1" dirty="0">
                <a:ea typeface="等线" pitchFamily="2" charset="-122"/>
              </a:rPr>
              <a:t>  </a:t>
            </a:r>
            <a:endParaRPr lang="zh-CN" altLang="en-US" sz="1800" b="1" dirty="0">
              <a:ea typeface="等线" pitchFamily="2" charset="-122"/>
            </a:endParaRPr>
          </a:p>
        </p:txBody>
      </p:sp>
      <p:sp>
        <p:nvSpPr>
          <p:cNvPr id="28728" name="Rectangle 18"/>
          <p:cNvSpPr/>
          <p:nvPr/>
        </p:nvSpPr>
        <p:spPr>
          <a:xfrm>
            <a:off x="111125" y="456883"/>
            <a:ext cx="12700000" cy="1143000"/>
          </a:xfrm>
          <a:prstGeom prst="rect">
            <a:avLst/>
          </a:prstGeom>
          <a:no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zh-CN" altLang="en-US" sz="3200" b="1" dirty="0">
                <a:ea typeface="SimHei" panose="02010609060101010101" charset="-122"/>
              </a:rPr>
              <a:t>民族资本主义的产生与曲折发展</a:t>
            </a:r>
            <a:endParaRPr lang="zh-CN" altLang="en-US" sz="3200" b="1" dirty="0">
              <a:ea typeface="SimHei" panose="02010609060101010101" charset="-122"/>
            </a:endParaRPr>
          </a:p>
        </p:txBody>
      </p:sp>
      <p:sp>
        <p:nvSpPr>
          <p:cNvPr id="13" name="文本框 12"/>
          <p:cNvSpPr txBox="1"/>
          <p:nvPr/>
        </p:nvSpPr>
        <p:spPr>
          <a:xfrm>
            <a:off x="262890" y="247015"/>
            <a:ext cx="1131189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zh-CN" altLang="en-US" sz="2800" dirty="0">
                <a:solidFill>
                  <a:srgbClr val="FF0000"/>
                </a:solidFill>
                <a:latin typeface="SimHei" panose="02010609060101010101" charset="-122"/>
                <a:ea typeface="SimHei" panose="02010609060101010101" charset="-122"/>
                <a:sym typeface="+mn-ea"/>
              </a:rPr>
              <a:t>经济结构变动</a:t>
            </a:r>
            <a:r>
              <a:rPr lang="zh-CN" altLang="en-US" sz="2800" dirty="0">
                <a:solidFill>
                  <a:srgbClr val="FF0000"/>
                </a:solidFill>
                <a:latin typeface="SimHei" panose="02010609060101010101" charset="-122"/>
                <a:ea typeface="SimHei" panose="02010609060101010101" charset="-122"/>
                <a:sym typeface="+mn-ea"/>
              </a:rPr>
              <a:t>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2890" y="215900"/>
            <a:ext cx="1131189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zh-CN" altLang="en-US" sz="2800" dirty="0">
                <a:solidFill>
                  <a:srgbClr val="FF0000"/>
                </a:solidFill>
                <a:latin typeface="SimHei" panose="02010609060101010101" charset="-122"/>
                <a:ea typeface="SimHei" panose="02010609060101010101" charset="-122"/>
                <a:sym typeface="+mn-ea"/>
              </a:rPr>
              <a:t>经济结构变动</a:t>
            </a:r>
            <a:r>
              <a:rPr lang="zh-CN" altLang="en-US" sz="2800" dirty="0">
                <a:solidFill>
                  <a:srgbClr val="FF0000"/>
                </a:solidFill>
                <a:latin typeface="SimHei" panose="02010609060101010101" charset="-122"/>
                <a:ea typeface="SimHei" panose="02010609060101010101" charset="-122"/>
                <a:sym typeface="+mn-ea"/>
              </a:rPr>
              <a:t>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5" name="文本框 4"/>
          <p:cNvSpPr txBox="1"/>
          <p:nvPr/>
        </p:nvSpPr>
        <p:spPr>
          <a:xfrm>
            <a:off x="262890" y="1505585"/>
            <a:ext cx="11747500" cy="4154170"/>
          </a:xfrm>
          <a:prstGeom prst="rect">
            <a:avLst/>
          </a:prstGeom>
          <a:noFill/>
        </p:spPr>
        <p:txBody>
          <a:bodyPr wrap="square">
            <a:spAutoFit/>
          </a:bodyPr>
          <a:p>
            <a:r>
              <a:rPr lang="zh-CN" altLang="en-US" sz="2400" b="1" dirty="0">
                <a:solidFill>
                  <a:srgbClr val="FF0000"/>
                </a:solidFill>
                <a:latin typeface="华文中宋" pitchFamily="2" charset="-122"/>
                <a:ea typeface="华文中宋" pitchFamily="2" charset="-122"/>
              </a:rPr>
              <a:t>变化：（</a:t>
            </a:r>
            <a:r>
              <a:rPr lang="en-US" altLang="zh-CN" sz="2400" b="1" dirty="0">
                <a:solidFill>
                  <a:srgbClr val="FF0000"/>
                </a:solidFill>
                <a:latin typeface="华文中宋" pitchFamily="2" charset="-122"/>
                <a:ea typeface="华文中宋" pitchFamily="2" charset="-122"/>
              </a:rPr>
              <a:t>1)</a:t>
            </a:r>
            <a:r>
              <a:rPr lang="zh-CN" altLang="en-US" sz="2400" b="1" dirty="0">
                <a:solidFill>
                  <a:srgbClr val="FF0000"/>
                </a:solidFill>
                <a:latin typeface="华文中宋" pitchFamily="2" charset="-122"/>
                <a:ea typeface="华文中宋" pitchFamily="2" charset="-122"/>
              </a:rPr>
              <a:t>生产模式：</a:t>
            </a:r>
            <a:r>
              <a:rPr lang="zh-CN" altLang="en-US" sz="2400" b="1" dirty="0">
                <a:latin typeface="KaiTi" panose="02010609060101010101" charset="-122"/>
                <a:ea typeface="KaiTi" panose="02010609060101010101" charset="-122"/>
              </a:rPr>
              <a:t>自然经济开始解体，耕织的分离引发了中国经济的深层次变化，商品经济迅速发展</a:t>
            </a:r>
            <a:endParaRPr lang="en-US" altLang="zh-CN" sz="2400" b="1" dirty="0">
              <a:latin typeface="KaiTi" panose="02010609060101010101" charset="-122"/>
              <a:ea typeface="KaiTi" panose="02010609060101010101" charset="-122"/>
            </a:endParaRPr>
          </a:p>
          <a:p>
            <a:r>
              <a:rPr lang="zh-CN" altLang="en-US" sz="2400" b="1" dirty="0">
                <a:solidFill>
                  <a:srgbClr val="FF0000"/>
                </a:solidFill>
                <a:latin typeface="华文中宋" pitchFamily="2" charset="-122"/>
                <a:ea typeface="华文中宋" pitchFamily="2" charset="-122"/>
              </a:rPr>
              <a:t>（</a:t>
            </a:r>
            <a:r>
              <a:rPr lang="en-US" altLang="zh-CN" sz="2400" b="1" dirty="0">
                <a:solidFill>
                  <a:srgbClr val="FF0000"/>
                </a:solidFill>
                <a:latin typeface="华文中宋" pitchFamily="2" charset="-122"/>
                <a:ea typeface="华文中宋" pitchFamily="2" charset="-122"/>
              </a:rPr>
              <a:t>2</a:t>
            </a:r>
            <a:r>
              <a:rPr lang="zh-CN" altLang="en-US" sz="2400" b="1" dirty="0">
                <a:solidFill>
                  <a:srgbClr val="FF0000"/>
                </a:solidFill>
                <a:latin typeface="华文中宋" pitchFamily="2" charset="-122"/>
                <a:ea typeface="华文中宋" pitchFamily="2" charset="-122"/>
              </a:rPr>
              <a:t>）经济结构：</a:t>
            </a:r>
            <a:r>
              <a:rPr lang="zh-CN" altLang="en-US" sz="2400" b="1" dirty="0">
                <a:latin typeface="KaiTi" panose="02010609060101010101" charset="-122"/>
                <a:ea typeface="KaiTi" panose="02010609060101010101" charset="-122"/>
              </a:rPr>
              <a:t>洋务运动开启了中国工业化的进程，农业的比重有所下降，工业的比重日渐上升。</a:t>
            </a:r>
            <a:endParaRPr lang="en-US" altLang="zh-CN" sz="2400" b="1" dirty="0">
              <a:latin typeface="KaiTi" panose="02010609060101010101" charset="-122"/>
              <a:ea typeface="KaiTi" panose="02010609060101010101" charset="-122"/>
            </a:endParaRPr>
          </a:p>
          <a:p>
            <a:r>
              <a:rPr lang="zh-CN" altLang="en-US" sz="2400" b="1" dirty="0">
                <a:solidFill>
                  <a:srgbClr val="FF0000"/>
                </a:solidFill>
                <a:latin typeface="华文中宋" pitchFamily="2" charset="-122"/>
                <a:ea typeface="华文中宋" pitchFamily="2" charset="-122"/>
              </a:rPr>
              <a:t>（</a:t>
            </a:r>
            <a:r>
              <a:rPr lang="en-US" altLang="zh-CN" sz="2400" b="1" dirty="0">
                <a:solidFill>
                  <a:srgbClr val="FF0000"/>
                </a:solidFill>
                <a:latin typeface="华文中宋" pitchFamily="2" charset="-122"/>
                <a:ea typeface="华文中宋" pitchFamily="2" charset="-122"/>
              </a:rPr>
              <a:t>3</a:t>
            </a:r>
            <a:r>
              <a:rPr lang="zh-CN" altLang="en-US" sz="2400" b="1" dirty="0">
                <a:solidFill>
                  <a:srgbClr val="FF0000"/>
                </a:solidFill>
                <a:latin typeface="华文中宋" pitchFamily="2" charset="-122"/>
                <a:ea typeface="华文中宋" pitchFamily="2" charset="-122"/>
              </a:rPr>
              <a:t>）生产力：</a:t>
            </a:r>
            <a:r>
              <a:rPr lang="zh-CN" sz="2400" b="1" dirty="0" smtClean="0">
                <a:ln>
                  <a:noFill/>
                </a:ln>
                <a:effectLst/>
                <a:latin typeface="Times New Roman" panose="02020603050405020304" pitchFamily="18" charset="0"/>
                <a:ea typeface="SimSun" panose="02010600030101010101" pitchFamily="2" charset="-122"/>
                <a:cs typeface="Times New Roman" panose="02020603050405020304" pitchFamily="18" charset="0"/>
                <a:sym typeface="+mn-ea"/>
              </a:rPr>
              <a:t>机器生产出现并扩展，洋务企业、民族资本企业先后诞生，它们的共同特点是使用机器生产，大大提高了近代中国的生产力水平</a:t>
            </a:r>
            <a:endParaRPr kumimoji="0" lang="zh-CN" sz="2400" b="0" i="0" u="none" strike="noStrike" cap="none" normalizeH="0" baseline="0" dirty="0" smtClean="0">
              <a:ln>
                <a:noFill/>
              </a:ln>
              <a:solidFill>
                <a:schemeClr val="tx1"/>
              </a:solidFill>
              <a:effectLst/>
              <a:latin typeface="SimSun" panose="02010600030101010101" pitchFamily="2" charset="-122"/>
              <a:ea typeface="SimSun" panose="02010600030101010101" pitchFamily="2" charset="-122"/>
              <a:cs typeface="Courier New" panose="02070309020205020404" charset="0"/>
            </a:endParaRPr>
          </a:p>
          <a:p>
            <a:r>
              <a:rPr lang="zh-CN" altLang="en-US" sz="2400" b="1" dirty="0">
                <a:solidFill>
                  <a:srgbClr val="FF0000"/>
                </a:solidFill>
                <a:latin typeface="华文中宋" pitchFamily="2" charset="-122"/>
                <a:ea typeface="华文中宋" pitchFamily="2" charset="-122"/>
              </a:rPr>
              <a:t>（</a:t>
            </a:r>
            <a:r>
              <a:rPr lang="en-US" altLang="zh-CN" sz="2400" b="1" dirty="0">
                <a:solidFill>
                  <a:srgbClr val="FF0000"/>
                </a:solidFill>
                <a:latin typeface="华文中宋" pitchFamily="2" charset="-122"/>
                <a:ea typeface="华文中宋" pitchFamily="2" charset="-122"/>
              </a:rPr>
              <a:t>4</a:t>
            </a:r>
            <a:r>
              <a:rPr lang="zh-CN" altLang="en-US" sz="2400" b="1" dirty="0">
                <a:solidFill>
                  <a:srgbClr val="FF0000"/>
                </a:solidFill>
                <a:latin typeface="华文中宋" pitchFamily="2" charset="-122"/>
                <a:ea typeface="华文中宋" pitchFamily="2" charset="-122"/>
              </a:rPr>
              <a:t>）国内外市场形成：</a:t>
            </a:r>
            <a:r>
              <a:rPr lang="zh-CN" altLang="en-US" sz="2400" b="1" dirty="0">
                <a:latin typeface="KaiTi" panose="02010609060101010101" charset="-122"/>
                <a:ea typeface="KaiTi" panose="02010609060101010101" charset="-122"/>
              </a:rPr>
              <a:t>清政府被迫打开了国门，中国被迫卷入了资本主义世界市场，国内的关卡逐渐减少。</a:t>
            </a:r>
            <a:endParaRPr lang="en-US" altLang="zh-CN" sz="2400" b="1" dirty="0">
              <a:latin typeface="KaiTi" panose="02010609060101010101" charset="-122"/>
              <a:ea typeface="KaiTi" panose="02010609060101010101" charset="-122"/>
            </a:endParaRPr>
          </a:p>
          <a:p>
            <a:r>
              <a:rPr lang="zh-CN" altLang="en-US" sz="2400" b="1" dirty="0">
                <a:solidFill>
                  <a:srgbClr val="FF0000"/>
                </a:solidFill>
                <a:latin typeface="华文中宋" pitchFamily="2" charset="-122"/>
                <a:ea typeface="华文中宋" pitchFamily="2" charset="-122"/>
              </a:rPr>
              <a:t>（</a:t>
            </a:r>
            <a:r>
              <a:rPr lang="en-US" altLang="zh-CN" sz="2400" b="1" dirty="0">
                <a:solidFill>
                  <a:srgbClr val="FF0000"/>
                </a:solidFill>
                <a:latin typeface="华文中宋" pitchFamily="2" charset="-122"/>
                <a:ea typeface="华文中宋" pitchFamily="2" charset="-122"/>
              </a:rPr>
              <a:t>5</a:t>
            </a:r>
            <a:r>
              <a:rPr lang="zh-CN" altLang="en-US" sz="2400" b="1" dirty="0">
                <a:solidFill>
                  <a:srgbClr val="FF0000"/>
                </a:solidFill>
                <a:latin typeface="华文中宋" pitchFamily="2" charset="-122"/>
                <a:ea typeface="华文中宋" pitchFamily="2" charset="-122"/>
              </a:rPr>
              <a:t>）经济政策：</a:t>
            </a:r>
            <a:r>
              <a:rPr lang="zh-CN" sz="2400" b="1" dirty="0" smtClean="0">
                <a:ln>
                  <a:noFill/>
                </a:ln>
                <a:effectLst/>
                <a:latin typeface="Times New Roman" panose="02020603050405020304" pitchFamily="18" charset="0"/>
                <a:ea typeface="SimSun" panose="02010600030101010101" pitchFamily="2" charset="-122"/>
                <a:cs typeface="Times New Roman" panose="02020603050405020304" pitchFamily="18" charset="0"/>
                <a:sym typeface="+mn-ea"/>
              </a:rPr>
              <a:t>重农抑商政策开始瓦解，清政府的商业政策经历了从抑制商业、放宽限制、再到鼓励商业的演变</a:t>
            </a:r>
            <a:endParaRPr kumimoji="0" lang="zh-CN" sz="2400" b="0" i="0" u="none" strike="noStrike" cap="none" normalizeH="0" baseline="0" dirty="0" smtClean="0">
              <a:ln>
                <a:noFill/>
              </a:ln>
              <a:solidFill>
                <a:schemeClr val="tx1"/>
              </a:solidFill>
              <a:effectLst/>
              <a:latin typeface="SimSun" panose="02010600030101010101" pitchFamily="2" charset="-122"/>
              <a:ea typeface="SimSun" panose="02010600030101010101" pitchFamily="2" charset="-122"/>
              <a:cs typeface="Courier New" panose="02070309020205020404" charset="0"/>
            </a:endParaRPr>
          </a:p>
          <a:p>
            <a:endParaRPr lang="zh-CN" altLang="en-US" sz="2400" b="1" dirty="0">
              <a:latin typeface="KaiTi" panose="02010609060101010101" charset="-122"/>
              <a:ea typeface="KaiTi" panose="02010609060101010101" charset="-122"/>
            </a:endParaRPr>
          </a:p>
        </p:txBody>
      </p:sp>
      <p:sp>
        <p:nvSpPr>
          <p:cNvPr id="6" name="文本框 5"/>
          <p:cNvSpPr txBox="1"/>
          <p:nvPr/>
        </p:nvSpPr>
        <p:spPr>
          <a:xfrm>
            <a:off x="0" y="799465"/>
            <a:ext cx="7528560" cy="645160"/>
          </a:xfrm>
          <a:prstGeom prst="rect">
            <a:avLst/>
          </a:prstGeom>
          <a:noFill/>
        </p:spPr>
        <p:txBody>
          <a:bodyPr wrap="none" rtlCol="0" anchor="t">
            <a:spAutoFit/>
          </a:bodyPr>
          <a:p>
            <a:pPr algn="just" defTabSz="914400">
              <a:lnSpc>
                <a:spcPct val="150000"/>
              </a:lnSpc>
              <a:tabLst>
                <a:tab pos="2700655" algn="l"/>
                <a:tab pos="3870325" algn="l"/>
                <a:tab pos="5310505" algn="l"/>
              </a:tabLst>
            </a:pPr>
            <a:r>
              <a:rPr lang="zh-CN" altLang="en-US" sz="2400" b="1" dirty="0">
                <a:latin typeface="Times New Roman" panose="02020603050405020304" pitchFamily="18" charset="0"/>
                <a:ea typeface="SimHei" panose="02010609060101010101" charset="-122"/>
                <a:sym typeface="+mn-ea"/>
              </a:rPr>
              <a:t>从社会转型角度认识鸦片战争后中国经济的变化及实质</a:t>
            </a:r>
            <a:endParaRPr lang="zh-CN" altLang="en-US" sz="2400" b="1" dirty="0">
              <a:latin typeface="Times New Roman" panose="02020603050405020304" pitchFamily="18" charset="0"/>
              <a:ea typeface="SimHei" panose="02010609060101010101" charset="-122"/>
              <a:sym typeface="+mn-ea"/>
            </a:endParaRPr>
          </a:p>
        </p:txBody>
      </p:sp>
      <p:sp>
        <p:nvSpPr>
          <p:cNvPr id="58370" name="内容占位符 2"/>
          <p:cNvSpPr>
            <a:spLocks noGrp="1"/>
          </p:cNvSpPr>
          <p:nvPr>
            <p:ph idx="1"/>
          </p:nvPr>
        </p:nvSpPr>
        <p:spPr>
          <a:xfrm>
            <a:off x="380683" y="5659755"/>
            <a:ext cx="11430000" cy="534035"/>
          </a:xfrm>
          <a:noFill/>
          <a:ln>
            <a:noFill/>
          </a:ln>
        </p:spPr>
        <p:txBody>
          <a:bodyPr>
            <a:spAutoFit/>
          </a:bodyPr>
          <a:p>
            <a:pPr marL="0" indent="0" algn="just" defTabSz="914400">
              <a:lnSpc>
                <a:spcPct val="120000"/>
              </a:lnSpc>
              <a:buNone/>
              <a:tabLst>
                <a:tab pos="2700655" algn="l"/>
                <a:tab pos="3870325" algn="l"/>
                <a:tab pos="5310505" algn="l"/>
              </a:tabLst>
            </a:pPr>
            <a:r>
              <a:rPr lang="zh-CN" altLang="en-US" sz="2400" b="1" kern="1200" dirty="0">
                <a:solidFill>
                  <a:srgbClr val="FF0000"/>
                </a:solidFill>
                <a:latin typeface="Times New Roman" panose="02020603050405020304" pitchFamily="18" charset="0"/>
                <a:ea typeface="+mn-ea"/>
                <a:cs typeface="Times New Roman" panose="02020603050405020304" pitchFamily="18" charset="0"/>
              </a:rPr>
              <a:t>实质：</a:t>
            </a:r>
            <a:r>
              <a:rPr lang="zh-CN" altLang="en-US" sz="2400" b="1" kern="1200" dirty="0">
                <a:latin typeface="Times New Roman" panose="02020603050405020304" pitchFamily="18" charset="0"/>
                <a:ea typeface="+mn-ea"/>
                <a:cs typeface="Times New Roman" panose="02020603050405020304" pitchFamily="18" charset="0"/>
              </a:rPr>
              <a:t>从农耕文明向工业文明演进，逐步走向工业化、市场化。</a:t>
            </a:r>
            <a:endParaRPr lang="zh-CN" altLang="en-US" sz="2400" b="1" kern="1200" dirty="0">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1224280" y="0"/>
            <a:ext cx="8684260" cy="460375"/>
          </a:xfrm>
          <a:prstGeom prst="rect">
            <a:avLst/>
          </a:prstGeom>
          <a:noFill/>
        </p:spPr>
        <p:txBody>
          <a:bodyPr wrap="square" rtlCol="0">
            <a:spAutoFit/>
          </a:bodyPr>
          <a:p>
            <a:pPr marL="0" marR="0" lvl="0" indent="0" algn="ctr" defTabSz="914400" rtl="0" eaLnBrk="1" fontAlgn="auto" latinLnBrk="0" hangingPunct="1">
              <a:lnSpc>
                <a:spcPct val="100000"/>
              </a:lnSpc>
              <a:spcBef>
                <a:spcPts val="60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rPr>
              <a:t>知识梳理•阶段特征（晚清民初）</a:t>
            </a:r>
            <a:endParaRPr kumimoji="0" lang="zh-CN" altLang="en-US" sz="24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endParaRPr>
          </a:p>
        </p:txBody>
      </p:sp>
      <p:graphicFrame>
        <p:nvGraphicFramePr>
          <p:cNvPr id="6" name="表格 5"/>
          <p:cNvGraphicFramePr/>
          <p:nvPr>
            <p:custDataLst>
              <p:tags r:id="rId1"/>
            </p:custDataLst>
          </p:nvPr>
        </p:nvGraphicFramePr>
        <p:xfrm>
          <a:off x="166370" y="460375"/>
          <a:ext cx="11859260" cy="6748145"/>
        </p:xfrm>
        <a:graphic>
          <a:graphicData uri="http://schemas.openxmlformats.org/drawingml/2006/table">
            <a:tbl>
              <a:tblPr firstRow="1" bandRow="1">
                <a:tableStyleId>{5C22544A-7EE6-4342-B048-85BDC9FD1C3A}</a:tableStyleId>
              </a:tblPr>
              <a:tblGrid>
                <a:gridCol w="10335260"/>
                <a:gridCol w="1524000"/>
              </a:tblGrid>
              <a:tr h="396240">
                <a:tc>
                  <a:txBody>
                    <a:bodyPr/>
                    <a:p>
                      <a:pPr algn="ctr">
                        <a:buNone/>
                      </a:pPr>
                      <a:r>
                        <a:rPr lang="zh-CN" altLang="en-US" sz="2000">
                          <a:solidFill>
                            <a:schemeClr val="tx1"/>
                          </a:solidFill>
                          <a:latin typeface="Microsoft YaHei" panose="020B0503020204020204" pitchFamily="34" charset="-122"/>
                          <a:ea typeface="Microsoft YaHei" panose="020B0503020204020204" pitchFamily="34" charset="-122"/>
                        </a:rPr>
                        <a:t>知识梳理</a:t>
                      </a:r>
                      <a:endParaRPr lang="zh-CN" altLang="en-US" sz="2000">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lgn="ctr">
                        <a:buNone/>
                      </a:pPr>
                      <a:r>
                        <a:rPr lang="zh-CN" altLang="en-US" sz="2000">
                          <a:solidFill>
                            <a:schemeClr val="tx1"/>
                          </a:solidFill>
                          <a:latin typeface="Microsoft YaHei" panose="020B0503020204020204" pitchFamily="34" charset="-122"/>
                          <a:ea typeface="Microsoft YaHei" panose="020B0503020204020204" pitchFamily="34" charset="-122"/>
                        </a:rPr>
                        <a:t>阶段特征</a:t>
                      </a:r>
                      <a:endParaRPr lang="zh-CN" altLang="en-US" sz="2000">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r>
              <a:tr h="6351905">
                <a:tc>
                  <a:txBody>
                    <a:bodyPr/>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r>
            </a:tbl>
          </a:graphicData>
        </a:graphic>
      </p:graphicFrame>
      <p:sp>
        <p:nvSpPr>
          <p:cNvPr id="5" name="文本框 4"/>
          <p:cNvSpPr txBox="1"/>
          <p:nvPr/>
        </p:nvSpPr>
        <p:spPr>
          <a:xfrm>
            <a:off x="166370" y="349250"/>
            <a:ext cx="10382250" cy="6600825"/>
          </a:xfrm>
          <a:prstGeom prst="rect">
            <a:avLst/>
          </a:prstGeom>
          <a:noFill/>
        </p:spPr>
        <p:txBody>
          <a:bodyPr wrap="square" rtlCol="0" anchor="t">
            <a:spAutoFit/>
          </a:bodyPr>
          <a:p>
            <a:pPr algn="just">
              <a:lnSpc>
                <a:spcPct val="150000"/>
              </a:lnSpc>
              <a:tabLst>
                <a:tab pos="2628900" algn="l"/>
              </a:tabLst>
            </a:pPr>
            <a:r>
              <a:rPr lang="zh-CN" altLang="en-US" sz="2400" b="1" noProof="0" dirty="0">
                <a:ln>
                  <a:noFill/>
                </a:ln>
                <a:solidFill>
                  <a:schemeClr val="accent1"/>
                </a:solidFill>
                <a:effectLst/>
                <a:uLnTx/>
                <a:uFillTx/>
                <a:latin typeface="SimHei" panose="02010609060101010101" charset="-122"/>
                <a:ea typeface="SimHei" panose="02010609060101010101" charset="-122"/>
              </a:rPr>
              <a:t>政治：</a:t>
            </a:r>
            <a:endParaRPr lang="zh-CN" altLang="en-US" sz="2400" b="1" noProof="0" dirty="0">
              <a:ln>
                <a:noFill/>
              </a:ln>
              <a:solidFill>
                <a:schemeClr val="accent1"/>
              </a:solidFill>
              <a:effectLst/>
              <a:uLnTx/>
              <a:uFillTx/>
              <a:latin typeface="SimHei" panose="02010609060101010101" charset="-122"/>
              <a:ea typeface="SimHei" panose="02010609060101010101" charset="-122"/>
            </a:endParaRPr>
          </a:p>
          <a:p>
            <a:pPr algn="just">
              <a:lnSpc>
                <a:spcPct val="150000"/>
              </a:lnSpc>
              <a:tabLst>
                <a:tab pos="2628900" algn="l"/>
              </a:tabLst>
            </a:pPr>
            <a:r>
              <a:rPr lang="zh-CN" altLang="en-US" sz="2400" b="1" noProof="0" dirty="0">
                <a:ln>
                  <a:noFill/>
                </a:ln>
                <a:solidFill>
                  <a:schemeClr val="accent1"/>
                </a:solidFill>
                <a:effectLst/>
                <a:uLnTx/>
                <a:uFillTx/>
                <a:latin typeface="SimHei" panose="02010609060101010101" charset="-122"/>
                <a:ea typeface="SimHei" panose="02010609060101010101" charset="-122"/>
                <a:sym typeface="+mn-ea"/>
              </a:rPr>
              <a:t>二、中国人民抗争</a:t>
            </a:r>
            <a:endParaRPr lang="zh-CN" altLang="en-US" sz="2400" b="1" noProof="0" dirty="0">
              <a:ln>
                <a:noFill/>
              </a:ln>
              <a:solidFill>
                <a:schemeClr val="accent1"/>
              </a:solidFill>
              <a:effectLst/>
              <a:uLnTx/>
              <a:uFillTx/>
              <a:latin typeface="SimHei" panose="02010609060101010101" charset="-122"/>
              <a:ea typeface="SimHei" panose="02010609060101010101" charset="-122"/>
              <a:sym typeface="+mn-ea"/>
            </a:endParaRPr>
          </a:p>
          <a:p>
            <a:pPr algn="just">
              <a:lnSpc>
                <a:spcPct val="150000"/>
              </a:lnSpc>
              <a:tabLst>
                <a:tab pos="2628900" algn="l"/>
              </a:tabLst>
            </a:pPr>
            <a:r>
              <a:rPr lang="en-US" altLang="zh-CN" b="1" dirty="0">
                <a:solidFill>
                  <a:schemeClr val="tx1"/>
                </a:solidFill>
                <a:latin typeface="SimHei" panose="02010609060101010101" charset="-122"/>
                <a:ea typeface="SimHei" panose="02010609060101010101" charset="-122"/>
              </a:rPr>
              <a:t>1</a:t>
            </a:r>
            <a:r>
              <a:rPr lang="zh-CN" altLang="en-US" b="1" dirty="0">
                <a:solidFill>
                  <a:schemeClr val="tx1"/>
                </a:solidFill>
                <a:latin typeface="SimHei" panose="02010609060101010101" charset="-122"/>
                <a:ea typeface="SimHei" panose="02010609060101010101" charset="-122"/>
              </a:rPr>
              <a:t>、</a:t>
            </a:r>
            <a:r>
              <a:rPr lang="zh-CN" altLang="en-US" b="1" dirty="0">
                <a:solidFill>
                  <a:srgbClr val="FF0000"/>
                </a:solidFill>
                <a:latin typeface="SimHei" panose="02010609060101010101" charset="-122"/>
                <a:ea typeface="SimHei" panose="02010609060101010101" charset="-122"/>
              </a:rPr>
              <a:t>三元里人民抗英</a:t>
            </a:r>
            <a:r>
              <a:rPr lang="zh-CN" altLang="en-US" b="1" dirty="0">
                <a:solidFill>
                  <a:schemeClr val="tx1"/>
                </a:solidFill>
                <a:latin typeface="SimHei" panose="02010609060101010101" charset="-122"/>
                <a:ea typeface="SimHei" panose="02010609060101010101" charset="-122"/>
              </a:rPr>
              <a:t>及第二次鸦片战争期间民众自发组织抵制侵略</a:t>
            </a:r>
            <a:endParaRPr lang="zh-CN" altLang="en-US" b="1" dirty="0">
              <a:solidFill>
                <a:schemeClr val="tx1"/>
              </a:solidFill>
              <a:latin typeface="SimHei" panose="02010609060101010101" charset="-122"/>
              <a:ea typeface="SimHei" panose="02010609060101010101" charset="-122"/>
            </a:endParaRPr>
          </a:p>
          <a:p>
            <a:pPr algn="just">
              <a:lnSpc>
                <a:spcPct val="150000"/>
              </a:lnSpc>
              <a:tabLst>
                <a:tab pos="2628900" algn="l"/>
              </a:tabLst>
            </a:pPr>
            <a:r>
              <a:rPr lang="en-US" altLang="zh-CN" b="1" dirty="0">
                <a:solidFill>
                  <a:schemeClr val="tx1"/>
                </a:solidFill>
                <a:latin typeface="SimHei" panose="02010609060101010101" charset="-122"/>
                <a:ea typeface="SimHei" panose="02010609060101010101" charset="-122"/>
              </a:rPr>
              <a:t>2</a:t>
            </a:r>
            <a:r>
              <a:rPr lang="zh-CN" altLang="en-US" b="1" dirty="0">
                <a:solidFill>
                  <a:schemeClr val="tx1"/>
                </a:solidFill>
                <a:latin typeface="SimHei" panose="02010609060101010101" charset="-122"/>
                <a:ea typeface="SimHei" panose="02010609060101010101" charset="-122"/>
              </a:rPr>
              <a:t>、</a:t>
            </a:r>
            <a:r>
              <a:rPr lang="zh-CN" altLang="en-US" b="1" dirty="0">
                <a:solidFill>
                  <a:srgbClr val="FF0000"/>
                </a:solidFill>
                <a:latin typeface="SimHei" panose="02010609060101010101" charset="-122"/>
                <a:ea typeface="SimHei" panose="02010609060101010101" charset="-122"/>
              </a:rPr>
              <a:t>太平天国</a:t>
            </a:r>
            <a:r>
              <a:rPr lang="zh-CN" altLang="en-US" b="1" dirty="0">
                <a:solidFill>
                  <a:schemeClr val="tx1"/>
                </a:solidFill>
                <a:latin typeface="SimHei" panose="02010609060101010101" charset="-122"/>
                <a:ea typeface="SimHei" panose="02010609060101010101" charset="-122"/>
              </a:rPr>
              <a:t>：反封建反侵略，沉重打击清王朝的统治秩序。</a:t>
            </a:r>
            <a:endParaRPr lang="zh-CN" altLang="en-US" b="1" dirty="0">
              <a:solidFill>
                <a:schemeClr val="tx1"/>
              </a:solidFill>
              <a:latin typeface="SimHei" panose="02010609060101010101" charset="-122"/>
              <a:ea typeface="SimHei" panose="02010609060101010101" charset="-122"/>
            </a:endParaRPr>
          </a:p>
          <a:p>
            <a:pPr algn="just">
              <a:lnSpc>
                <a:spcPct val="150000"/>
              </a:lnSpc>
              <a:tabLst>
                <a:tab pos="2628900" algn="l"/>
              </a:tabLst>
            </a:pPr>
            <a:r>
              <a:rPr lang="en-US" altLang="zh-CN" b="1" dirty="0">
                <a:solidFill>
                  <a:schemeClr val="tx1"/>
                </a:solidFill>
                <a:latin typeface="SimHei" panose="02010609060101010101" charset="-122"/>
                <a:ea typeface="SimHei" panose="02010609060101010101" charset="-122"/>
              </a:rPr>
              <a:t>3</a:t>
            </a:r>
            <a:r>
              <a:rPr lang="zh-CN" altLang="en-US" b="1" dirty="0">
                <a:solidFill>
                  <a:schemeClr val="tx1"/>
                </a:solidFill>
                <a:latin typeface="SimHei" panose="02010609060101010101" charset="-122"/>
                <a:ea typeface="SimHei" panose="02010609060101010101" charset="-122"/>
              </a:rPr>
              <a:t>、</a:t>
            </a:r>
            <a:r>
              <a:rPr lang="zh-CN" altLang="en-US" b="1" dirty="0">
                <a:solidFill>
                  <a:srgbClr val="FF0000"/>
                </a:solidFill>
                <a:latin typeface="SimHei" panose="02010609060101010101" charset="-122"/>
                <a:ea typeface="SimHei" panose="02010609060101010101" charset="-122"/>
              </a:rPr>
              <a:t>爱国官兵应对边疆危机：</a:t>
            </a:r>
            <a:r>
              <a:rPr lang="zh-CN" altLang="en-US" b="1" dirty="0">
                <a:solidFill>
                  <a:schemeClr val="tx1"/>
                </a:solidFill>
                <a:latin typeface="SimHei" panose="02010609060101010101" charset="-122"/>
                <a:ea typeface="SimHei" panose="02010609060101010101" charset="-122"/>
              </a:rPr>
              <a:t>左宗棠收复新疆（</a:t>
            </a:r>
            <a:r>
              <a:rPr lang="en-US" altLang="zh-CN" b="1" dirty="0">
                <a:solidFill>
                  <a:schemeClr val="tx1"/>
                </a:solidFill>
                <a:latin typeface="SimHei" panose="02010609060101010101" charset="-122"/>
                <a:ea typeface="SimHei" panose="02010609060101010101" charset="-122"/>
              </a:rPr>
              <a:t>1878</a:t>
            </a:r>
            <a:r>
              <a:rPr lang="zh-CN" altLang="en-US" b="1" dirty="0">
                <a:solidFill>
                  <a:schemeClr val="tx1"/>
                </a:solidFill>
                <a:latin typeface="SimHei" panose="02010609060101010101" charset="-122"/>
                <a:ea typeface="SimHei" panose="02010609060101010101" charset="-122"/>
              </a:rPr>
              <a:t>年），</a:t>
            </a:r>
            <a:r>
              <a:rPr lang="en-US" altLang="zh-CN" b="1" dirty="0">
                <a:solidFill>
                  <a:schemeClr val="tx1"/>
                </a:solidFill>
                <a:latin typeface="SimHei" panose="02010609060101010101" charset="-122"/>
                <a:ea typeface="SimHei" panose="02010609060101010101" charset="-122"/>
              </a:rPr>
              <a:t>1884</a:t>
            </a:r>
            <a:r>
              <a:rPr lang="zh-CN" altLang="en-US" b="1" dirty="0">
                <a:solidFill>
                  <a:schemeClr val="tx1"/>
                </a:solidFill>
                <a:latin typeface="SimHei" panose="02010609060101010101" charset="-122"/>
                <a:ea typeface="SimHei" panose="02010609060101010101" charset="-122"/>
              </a:rPr>
              <a:t>年设新疆行省。中法战争中：冯子材镇南关大捷；刘铭传多次击退进攻台湾的法军。甲午中日战争：北洋舰队官兵英勇作战。</a:t>
            </a:r>
            <a:endParaRPr lang="zh-CN" altLang="en-US" b="1" dirty="0">
              <a:solidFill>
                <a:schemeClr val="tx1"/>
              </a:solidFill>
              <a:latin typeface="SimHei" panose="02010609060101010101" charset="-122"/>
              <a:ea typeface="SimHei" panose="02010609060101010101" charset="-122"/>
            </a:endParaRPr>
          </a:p>
          <a:p>
            <a:pPr algn="just">
              <a:lnSpc>
                <a:spcPct val="150000"/>
              </a:lnSpc>
              <a:tabLst>
                <a:tab pos="2628900" algn="l"/>
              </a:tabLst>
            </a:pPr>
            <a:r>
              <a:rPr lang="en-US" altLang="zh-CN" b="1" dirty="0">
                <a:solidFill>
                  <a:schemeClr val="tx1"/>
                </a:solidFill>
                <a:latin typeface="SimHei" panose="02010609060101010101" charset="-122"/>
                <a:ea typeface="SimHei" panose="02010609060101010101" charset="-122"/>
              </a:rPr>
              <a:t>4</a:t>
            </a:r>
            <a:r>
              <a:rPr lang="zh-CN" altLang="en-US" b="1" dirty="0">
                <a:solidFill>
                  <a:schemeClr val="tx1"/>
                </a:solidFill>
                <a:latin typeface="SimHei" panose="02010609060101010101" charset="-122"/>
                <a:ea typeface="SimHei" panose="02010609060101010101" charset="-122"/>
              </a:rPr>
              <a:t>、</a:t>
            </a:r>
            <a:r>
              <a:rPr lang="zh-CN" altLang="en-US" b="1" dirty="0">
                <a:solidFill>
                  <a:srgbClr val="FF0000"/>
                </a:solidFill>
                <a:latin typeface="SimHei" panose="02010609060101010101" charset="-122"/>
                <a:ea typeface="SimHei" panose="02010609060101010101" charset="-122"/>
              </a:rPr>
              <a:t>甲午战后：</a:t>
            </a:r>
            <a:r>
              <a:rPr lang="zh-CN" altLang="en-US" b="1" dirty="0">
                <a:solidFill>
                  <a:schemeClr val="tx1"/>
                </a:solidFill>
                <a:latin typeface="SimHei" panose="02010609060101010101" charset="-122"/>
                <a:ea typeface="SimHei" panose="02010609060101010101" charset="-122"/>
              </a:rPr>
              <a:t>台湾人民</a:t>
            </a:r>
            <a:r>
              <a:rPr lang="zh-CN" altLang="en-US" b="1" dirty="0">
                <a:solidFill>
                  <a:srgbClr val="FF0000"/>
                </a:solidFill>
                <a:latin typeface="SimHei" panose="02010609060101010101" charset="-122"/>
                <a:ea typeface="SimHei" panose="02010609060101010101" charset="-122"/>
              </a:rPr>
              <a:t>反割台斗争</a:t>
            </a:r>
            <a:r>
              <a:rPr lang="zh-CN" altLang="en-US" b="1" dirty="0">
                <a:solidFill>
                  <a:schemeClr val="tx1"/>
                </a:solidFill>
                <a:latin typeface="SimHei" panose="02010609060101010101" charset="-122"/>
                <a:ea typeface="SimHei" panose="02010609060101010101" charset="-122"/>
              </a:rPr>
              <a:t>；</a:t>
            </a:r>
            <a:r>
              <a:rPr lang="zh-CN" altLang="en-US" b="1" dirty="0">
                <a:solidFill>
                  <a:srgbClr val="FF0000"/>
                </a:solidFill>
                <a:latin typeface="SimHei" panose="02010609060101010101" charset="-122"/>
                <a:ea typeface="SimHei" panose="02010609060101010101" charset="-122"/>
              </a:rPr>
              <a:t>戊戌变法</a:t>
            </a:r>
            <a:r>
              <a:rPr lang="zh-CN" altLang="en-US" b="1" dirty="0">
                <a:solidFill>
                  <a:schemeClr val="tx1"/>
                </a:solidFill>
                <a:latin typeface="SimHei" panose="02010609060101010101" charset="-122"/>
                <a:ea typeface="SimHei" panose="02010609060101010101" charset="-122"/>
              </a:rPr>
              <a:t>（</a:t>
            </a:r>
            <a:r>
              <a:rPr lang="en-US" altLang="zh-CN" b="1" dirty="0">
                <a:solidFill>
                  <a:schemeClr val="tx1"/>
                </a:solidFill>
                <a:latin typeface="SimHei" panose="02010609060101010101" charset="-122"/>
                <a:ea typeface="SimHei" panose="02010609060101010101" charset="-122"/>
              </a:rPr>
              <a:t>1895-1898</a:t>
            </a:r>
            <a:r>
              <a:rPr lang="zh-CN" altLang="en-US" b="1" dirty="0">
                <a:solidFill>
                  <a:schemeClr val="tx1"/>
                </a:solidFill>
                <a:latin typeface="SimHei" panose="02010609060101010101" charset="-122"/>
                <a:ea typeface="SimHei" panose="02010609060101010101" charset="-122"/>
              </a:rPr>
              <a:t>）：思想启蒙；</a:t>
            </a:r>
            <a:r>
              <a:rPr lang="zh-CN" altLang="en-US" b="1" dirty="0">
                <a:solidFill>
                  <a:srgbClr val="FF0000"/>
                </a:solidFill>
                <a:latin typeface="SimHei" panose="02010609060101010101" charset="-122"/>
                <a:ea typeface="SimHei" panose="02010609060101010101" charset="-122"/>
              </a:rPr>
              <a:t>义和团运动</a:t>
            </a:r>
            <a:r>
              <a:rPr lang="zh-CN" altLang="en-US" b="1" dirty="0">
                <a:solidFill>
                  <a:schemeClr val="tx1"/>
                </a:solidFill>
                <a:latin typeface="SimHei" panose="02010609060101010101" charset="-122"/>
                <a:ea typeface="SimHei" panose="02010609060101010101" charset="-122"/>
              </a:rPr>
              <a:t>（</a:t>
            </a:r>
            <a:r>
              <a:rPr lang="en-US" altLang="zh-CN" b="1" dirty="0">
                <a:solidFill>
                  <a:schemeClr val="tx1"/>
                </a:solidFill>
                <a:latin typeface="SimHei" panose="02010609060101010101" charset="-122"/>
                <a:ea typeface="SimHei" panose="02010609060101010101" charset="-122"/>
              </a:rPr>
              <a:t>1897-1901</a:t>
            </a:r>
            <a:r>
              <a:rPr lang="zh-CN" altLang="en-US" b="1" dirty="0">
                <a:solidFill>
                  <a:schemeClr val="tx1"/>
                </a:solidFill>
                <a:latin typeface="SimHei" panose="02010609060101010101" charset="-122"/>
                <a:ea typeface="SimHei" panose="02010609060101010101" charset="-122"/>
              </a:rPr>
              <a:t>）：反帝爱国、粉碎瓜分中国的计划、盲目排外</a:t>
            </a:r>
            <a:endParaRPr lang="zh-CN" altLang="en-US" b="1" dirty="0">
              <a:solidFill>
                <a:schemeClr val="tx1"/>
              </a:solidFill>
              <a:latin typeface="SimHei" panose="02010609060101010101" charset="-122"/>
              <a:ea typeface="SimHei" panose="02010609060101010101" charset="-122"/>
            </a:endParaRPr>
          </a:p>
          <a:p>
            <a:pPr algn="just">
              <a:lnSpc>
                <a:spcPct val="150000"/>
              </a:lnSpc>
              <a:tabLst>
                <a:tab pos="2628900" algn="l"/>
              </a:tabLst>
            </a:pPr>
            <a:r>
              <a:rPr lang="en-US" altLang="zh-CN" b="1" dirty="0">
                <a:solidFill>
                  <a:schemeClr val="tx1"/>
                </a:solidFill>
                <a:latin typeface="SimHei" panose="02010609060101010101" charset="-122"/>
                <a:ea typeface="SimHei" panose="02010609060101010101" charset="-122"/>
              </a:rPr>
              <a:t>5</a:t>
            </a:r>
            <a:r>
              <a:rPr lang="zh-CN" altLang="en-US" b="1" dirty="0">
                <a:solidFill>
                  <a:schemeClr val="tx1"/>
                </a:solidFill>
                <a:latin typeface="SimHei" panose="02010609060101010101" charset="-122"/>
                <a:ea typeface="SimHei" panose="02010609060101010101" charset="-122"/>
              </a:rPr>
              <a:t>、</a:t>
            </a:r>
            <a:r>
              <a:rPr lang="zh-CN" altLang="en-US" b="1" dirty="0">
                <a:solidFill>
                  <a:srgbClr val="FF0000"/>
                </a:solidFill>
                <a:latin typeface="SimHei" panose="02010609060101010101" charset="-122"/>
                <a:ea typeface="SimHei" panose="02010609060101010101" charset="-122"/>
                <a:sym typeface="+mn-ea"/>
              </a:rPr>
              <a:t>清末新政和预备立宪</a:t>
            </a:r>
            <a:r>
              <a:rPr lang="zh-CN" altLang="en-US" b="1" dirty="0">
                <a:latin typeface="SimHei" panose="02010609060101010101" charset="-122"/>
                <a:ea typeface="SimHei" panose="02010609060101010101" charset="-122"/>
                <a:sym typeface="+mn-ea"/>
              </a:rPr>
              <a:t>（</a:t>
            </a:r>
            <a:r>
              <a:rPr lang="en-US" altLang="zh-CN" b="1" dirty="0">
                <a:latin typeface="SimHei" panose="02010609060101010101" charset="-122"/>
                <a:ea typeface="SimHei" panose="02010609060101010101" charset="-122"/>
                <a:sym typeface="+mn-ea"/>
              </a:rPr>
              <a:t>1901—1911</a:t>
            </a:r>
            <a:r>
              <a:rPr lang="zh-CN" altLang="en-US" b="1" dirty="0">
                <a:latin typeface="SimHei" panose="02010609060101010101" charset="-122"/>
                <a:ea typeface="SimHei" panose="02010609060101010101" charset="-122"/>
                <a:sym typeface="+mn-ea"/>
              </a:rPr>
              <a:t>）加速了清政府灭亡</a:t>
            </a:r>
            <a:endParaRPr lang="en-US" altLang="zh-CN" b="1" dirty="0">
              <a:solidFill>
                <a:schemeClr val="tx1"/>
              </a:solidFill>
              <a:latin typeface="SimHei" panose="02010609060101010101" charset="-122"/>
              <a:ea typeface="SimHei" panose="02010609060101010101" charset="-122"/>
            </a:endParaRPr>
          </a:p>
          <a:p>
            <a:pPr algn="just">
              <a:lnSpc>
                <a:spcPct val="150000"/>
              </a:lnSpc>
              <a:tabLst>
                <a:tab pos="2628900" algn="l"/>
              </a:tabLst>
            </a:pPr>
            <a:r>
              <a:rPr lang="en-US" altLang="zh-CN" b="1" dirty="0">
                <a:solidFill>
                  <a:schemeClr val="tx1"/>
                </a:solidFill>
                <a:latin typeface="SimHei" panose="02010609060101010101" charset="-122"/>
                <a:ea typeface="SimHei" panose="02010609060101010101" charset="-122"/>
              </a:rPr>
              <a:t>6</a:t>
            </a:r>
            <a:r>
              <a:rPr lang="zh-CN" altLang="en-US" b="1" dirty="0">
                <a:solidFill>
                  <a:schemeClr val="tx1"/>
                </a:solidFill>
                <a:latin typeface="SimHei" panose="02010609060101010101" charset="-122"/>
                <a:ea typeface="SimHei" panose="02010609060101010101" charset="-122"/>
              </a:rPr>
              <a:t>、</a:t>
            </a:r>
            <a:r>
              <a:rPr lang="zh-CN" altLang="en-US" b="1" dirty="0">
                <a:solidFill>
                  <a:srgbClr val="FF0000"/>
                </a:solidFill>
                <a:latin typeface="SimHei" panose="02010609060101010101" charset="-122"/>
                <a:ea typeface="SimHei" panose="02010609060101010101" charset="-122"/>
              </a:rPr>
              <a:t>辛亥革命</a:t>
            </a:r>
            <a:r>
              <a:rPr lang="zh-CN" altLang="en-US" b="1" dirty="0">
                <a:solidFill>
                  <a:schemeClr val="tx1"/>
                </a:solidFill>
                <a:latin typeface="SimHei" panose="02010609060101010101" charset="-122"/>
                <a:ea typeface="SimHei" panose="02010609060101010101" charset="-122"/>
              </a:rPr>
              <a:t>（</a:t>
            </a:r>
            <a:r>
              <a:rPr lang="en-US" altLang="zh-CN" b="1" dirty="0">
                <a:solidFill>
                  <a:schemeClr val="tx1"/>
                </a:solidFill>
                <a:latin typeface="SimHei" panose="02010609060101010101" charset="-122"/>
                <a:ea typeface="SimHei" panose="02010609060101010101" charset="-122"/>
              </a:rPr>
              <a:t>1911</a:t>
            </a:r>
            <a:r>
              <a:rPr lang="zh-CN" altLang="en-US" b="1" dirty="0">
                <a:solidFill>
                  <a:schemeClr val="tx1"/>
                </a:solidFill>
                <a:latin typeface="SimHei" panose="02010609060101010101" charset="-122"/>
                <a:ea typeface="SimHei" panose="02010609060101010101" charset="-122"/>
              </a:rPr>
              <a:t>）：资产阶级民主革命；推翻清朝统治，建立中华民国。</a:t>
            </a:r>
            <a:endParaRPr lang="zh-CN" altLang="en-US" b="1" dirty="0">
              <a:solidFill>
                <a:schemeClr val="tx1"/>
              </a:solidFill>
              <a:latin typeface="SimHei" panose="02010609060101010101" charset="-122"/>
              <a:ea typeface="SimHei" panose="02010609060101010101" charset="-122"/>
            </a:endParaRPr>
          </a:p>
          <a:p>
            <a:pPr algn="just">
              <a:lnSpc>
                <a:spcPct val="150000"/>
              </a:lnSpc>
              <a:tabLst>
                <a:tab pos="2628900" algn="l"/>
              </a:tabLst>
            </a:pPr>
            <a:r>
              <a:rPr lang="en-US" altLang="zh-CN" b="1" dirty="0">
                <a:solidFill>
                  <a:schemeClr val="tx1"/>
                </a:solidFill>
                <a:latin typeface="SimHei" panose="02010609060101010101" charset="-122"/>
                <a:ea typeface="SimHei" panose="02010609060101010101" charset="-122"/>
              </a:rPr>
              <a:t>7</a:t>
            </a:r>
            <a:r>
              <a:rPr lang="zh-CN" altLang="en-US" b="1" dirty="0">
                <a:solidFill>
                  <a:schemeClr val="tx1"/>
                </a:solidFill>
                <a:latin typeface="SimHei" panose="02010609060101010101" charset="-122"/>
                <a:ea typeface="SimHei" panose="02010609060101010101" charset="-122"/>
              </a:rPr>
              <a:t>、</a:t>
            </a:r>
            <a:r>
              <a:rPr lang="zh-CN" altLang="en-US" b="1" dirty="0">
                <a:solidFill>
                  <a:srgbClr val="FF0000"/>
                </a:solidFill>
                <a:latin typeface="SimHei" panose="02010609060101010101" charset="-122"/>
                <a:ea typeface="SimHei" panose="02010609060101010101" charset="-122"/>
              </a:rPr>
              <a:t>新文化运动</a:t>
            </a:r>
            <a:r>
              <a:rPr lang="zh-CN" altLang="en-US" b="1" dirty="0">
                <a:solidFill>
                  <a:schemeClr val="tx1"/>
                </a:solidFill>
                <a:latin typeface="SimHei" panose="02010609060101010101" charset="-122"/>
                <a:ea typeface="SimHei" panose="02010609060101010101" charset="-122"/>
              </a:rPr>
              <a:t>（</a:t>
            </a:r>
            <a:r>
              <a:rPr lang="en-US" altLang="zh-CN" b="1" dirty="0">
                <a:solidFill>
                  <a:schemeClr val="tx1"/>
                </a:solidFill>
                <a:latin typeface="SimHei" panose="02010609060101010101" charset="-122"/>
                <a:ea typeface="SimHei" panose="02010609060101010101" charset="-122"/>
              </a:rPr>
              <a:t>1915—</a:t>
            </a:r>
            <a:r>
              <a:rPr lang="zh-CN" altLang="en-US" b="1" dirty="0">
                <a:solidFill>
                  <a:schemeClr val="tx1"/>
                </a:solidFill>
                <a:latin typeface="SimHei" panose="02010609060101010101" charset="-122"/>
                <a:ea typeface="SimHei" panose="02010609060101010101" charset="-122"/>
              </a:rPr>
              <a:t>）：民主科学、马克思主义；思想解放、动摇封建礼教正统、促进马克思主义传播。</a:t>
            </a:r>
            <a:endParaRPr lang="zh-CN" altLang="en-US" b="1" dirty="0">
              <a:solidFill>
                <a:schemeClr val="tx1"/>
              </a:solidFill>
              <a:latin typeface="SimHei" panose="02010609060101010101" charset="-122"/>
              <a:ea typeface="SimHei" panose="02010609060101010101" charset="-122"/>
            </a:endParaRPr>
          </a:p>
          <a:p>
            <a:pPr algn="just">
              <a:lnSpc>
                <a:spcPct val="150000"/>
              </a:lnSpc>
              <a:tabLst>
                <a:tab pos="2628900" algn="l"/>
              </a:tabLst>
            </a:pPr>
            <a:r>
              <a:rPr lang="en-US" altLang="zh-CN" b="1" dirty="0">
                <a:solidFill>
                  <a:schemeClr val="tx1"/>
                </a:solidFill>
                <a:latin typeface="SimHei" panose="02010609060101010101" charset="-122"/>
                <a:ea typeface="SimHei" panose="02010609060101010101" charset="-122"/>
              </a:rPr>
              <a:t>8</a:t>
            </a:r>
            <a:r>
              <a:rPr lang="zh-CN" altLang="en-US" b="1" dirty="0">
                <a:solidFill>
                  <a:schemeClr val="tx1"/>
                </a:solidFill>
                <a:latin typeface="SimHei" panose="02010609060101010101" charset="-122"/>
                <a:ea typeface="SimHei" panose="02010609060101010101" charset="-122"/>
              </a:rPr>
              <a:t>、</a:t>
            </a:r>
            <a:r>
              <a:rPr lang="zh-CN" altLang="en-US" b="1" dirty="0">
                <a:solidFill>
                  <a:srgbClr val="FF0000"/>
                </a:solidFill>
                <a:latin typeface="SimHei" panose="02010609060101010101" charset="-122"/>
                <a:ea typeface="SimHei" panose="02010609060101010101" charset="-122"/>
              </a:rPr>
              <a:t>五四运动</a:t>
            </a:r>
            <a:r>
              <a:rPr lang="zh-CN" altLang="en-US" b="1" dirty="0">
                <a:solidFill>
                  <a:schemeClr val="tx1"/>
                </a:solidFill>
                <a:latin typeface="SimHei" panose="02010609060101010101" charset="-122"/>
                <a:ea typeface="SimHei" panose="02010609060101010101" charset="-122"/>
              </a:rPr>
              <a:t>（</a:t>
            </a:r>
            <a:r>
              <a:rPr lang="en-US" altLang="zh-CN" b="1" dirty="0">
                <a:solidFill>
                  <a:schemeClr val="tx1"/>
                </a:solidFill>
                <a:latin typeface="SimHei" panose="02010609060101010101" charset="-122"/>
                <a:ea typeface="SimHei" panose="02010609060101010101" charset="-122"/>
              </a:rPr>
              <a:t>1919</a:t>
            </a:r>
            <a:r>
              <a:rPr lang="zh-CN" altLang="en-US" b="1" dirty="0">
                <a:solidFill>
                  <a:schemeClr val="tx1"/>
                </a:solidFill>
                <a:latin typeface="SimHei" panose="02010609060101010101" charset="-122"/>
                <a:ea typeface="SimHei" panose="02010609060101010101" charset="-122"/>
              </a:rPr>
              <a:t>）：反帝爱国；爱国、民主、科学、进步；无产阶级登上历史舞台；新民主义主义革命开端。</a:t>
            </a:r>
            <a:endParaRPr lang="zh-CN" altLang="en-US" b="1" dirty="0">
              <a:solidFill>
                <a:schemeClr val="tx1"/>
              </a:solidFill>
              <a:latin typeface="SimHei" panose="02010609060101010101" charset="-122"/>
              <a:ea typeface="SimHei" panose="02010609060101010101" charset="-122"/>
            </a:endParaRPr>
          </a:p>
          <a:p>
            <a:pPr algn="just">
              <a:lnSpc>
                <a:spcPct val="150000"/>
              </a:lnSpc>
              <a:tabLst>
                <a:tab pos="2628900" algn="l"/>
              </a:tabLst>
            </a:pPr>
            <a:endParaRPr lang="zh-CN" altLang="en-US" b="1" noProof="0" dirty="0">
              <a:ln>
                <a:noFill/>
              </a:ln>
              <a:solidFill>
                <a:schemeClr val="tx1"/>
              </a:solidFill>
              <a:effectLst/>
              <a:uLnTx/>
              <a:uFillTx/>
              <a:latin typeface="SimHei" panose="02010609060101010101" charset="-122"/>
              <a:ea typeface="SimHei" panose="02010609060101010101" charset="-122"/>
              <a:sym typeface="+mn-ea"/>
            </a:endParaRPr>
          </a:p>
        </p:txBody>
      </p:sp>
      <p:sp>
        <p:nvSpPr>
          <p:cNvPr id="13" name="文本框 12"/>
          <p:cNvSpPr txBox="1"/>
          <p:nvPr/>
        </p:nvSpPr>
        <p:spPr>
          <a:xfrm>
            <a:off x="10606405" y="1196340"/>
            <a:ext cx="1367790" cy="2553335"/>
          </a:xfrm>
          <a:prstGeom prst="rect">
            <a:avLst/>
          </a:prstGeom>
          <a:noFill/>
        </p:spPr>
        <p:txBody>
          <a:bodyPr wrap="square" rtlCol="0">
            <a:spAutoFit/>
          </a:bodyPr>
          <a:p>
            <a:r>
              <a:rPr lang="zh-CN" altLang="en-US" sz="2000" b="1">
                <a:solidFill>
                  <a:srgbClr val="FF0000"/>
                </a:solidFill>
                <a:latin typeface="SimSun" panose="02010600030101010101" pitchFamily="2" charset="-122"/>
                <a:ea typeface="SimSun" panose="02010600030101010101" pitchFamily="2" charset="-122"/>
              </a:rPr>
              <a:t>②</a:t>
            </a:r>
            <a:r>
              <a:rPr lang="zh-CN" altLang="en-US" sz="2000" b="1" dirty="0">
                <a:latin typeface="SimHei" panose="02010609060101010101" charset="-122"/>
                <a:ea typeface="SimHei" panose="02010609060101010101" charset="-122"/>
                <a:sym typeface="+mn-ea"/>
              </a:rPr>
              <a:t>中国军民不断反抗外来侵略和封建专制制度，救亡图存运动不断推进</a:t>
            </a:r>
            <a:endParaRPr lang="zh-CN" altLang="en-US" sz="2000" b="1">
              <a:solidFill>
                <a:srgbClr val="FF0000"/>
              </a:solidFill>
              <a:latin typeface="SimHei" panose="02010609060101010101" charset="-122"/>
              <a:ea typeface="SimHei" panose="0201060906010101010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833246" y="0"/>
            <a:ext cx="6094140" cy="645160"/>
          </a:xfrm>
          <a:prstGeom prst="rect">
            <a:avLst/>
          </a:prstGeom>
          <a:noFill/>
        </p:spPr>
        <p:txBody>
          <a:bodyPr wrap="square">
            <a:spAutoFit/>
          </a:bodyPr>
          <a:p>
            <a:pPr algn="ctr"/>
            <a:r>
              <a:rPr lang="zh-CN" altLang="en-US" sz="2800" dirty="0">
                <a:solidFill>
                  <a:srgbClr val="FF0000"/>
                </a:solidFill>
                <a:latin typeface="SimHei" panose="02010609060101010101" charset="-122"/>
                <a:ea typeface="SimHei" panose="02010609060101010101" charset="-122"/>
              </a:rPr>
              <a:t>基础回顾 </a:t>
            </a:r>
            <a:r>
              <a:rPr lang="en-US" altLang="zh-CN" sz="3600" dirty="0">
                <a:solidFill>
                  <a:srgbClr val="FF0000"/>
                </a:solidFill>
                <a:latin typeface="SimSun" panose="02010600030101010101" pitchFamily="2" charset="-122"/>
                <a:ea typeface="SimSun" panose="02010600030101010101" pitchFamily="2" charset="-122"/>
              </a:rPr>
              <a:t>·</a:t>
            </a:r>
            <a:r>
              <a:rPr lang="zh-CN" altLang="en-US" sz="2800" dirty="0">
                <a:solidFill>
                  <a:srgbClr val="FF0000"/>
                </a:solidFill>
                <a:latin typeface="SimHei" panose="02010609060101010101" charset="-122"/>
                <a:ea typeface="SimHei" panose="02010609060101010101" charset="-122"/>
              </a:rPr>
              <a:t>西学东渐</a:t>
            </a:r>
            <a:r>
              <a:rPr lang="zh-CN" altLang="en-US" sz="2800" dirty="0">
                <a:solidFill>
                  <a:srgbClr val="FF0000"/>
                </a:solidFill>
                <a:latin typeface="SimHei" panose="02010609060101010101" charset="-122"/>
                <a:ea typeface="SimHei" panose="02010609060101010101" charset="-122"/>
                <a:sym typeface="+mn-ea"/>
              </a:rPr>
              <a:t>篇</a:t>
            </a:r>
            <a:endParaRPr lang="zh-CN" altLang="en-US" sz="2800" dirty="0">
              <a:solidFill>
                <a:srgbClr val="FF0000"/>
              </a:solidFill>
              <a:latin typeface="SimHei" panose="02010609060101010101" charset="-122"/>
              <a:ea typeface="SimHei" panose="02010609060101010101" charset="-122"/>
            </a:endParaRPr>
          </a:p>
        </p:txBody>
      </p:sp>
      <p:sp>
        <p:nvSpPr>
          <p:cNvPr id="5" name="文本框 4"/>
          <p:cNvSpPr txBox="1"/>
          <p:nvPr/>
        </p:nvSpPr>
        <p:spPr>
          <a:xfrm>
            <a:off x="1023707" y="644969"/>
            <a:ext cx="11512660" cy="521970"/>
          </a:xfrm>
          <a:prstGeom prst="rect">
            <a:avLst/>
          </a:prstGeom>
          <a:noFill/>
        </p:spPr>
        <p:txBody>
          <a:bodyPr wrap="square" rtlCol="0">
            <a:spAutoFit/>
          </a:bodyPr>
          <a:p>
            <a:r>
              <a:rPr lang="zh-CN" altLang="en-US" sz="2800" b="1" dirty="0"/>
              <a:t>晚清时期主要思想</a:t>
            </a:r>
            <a:endParaRPr lang="zh-CN" altLang="en-US" sz="2800" b="1" dirty="0"/>
          </a:p>
        </p:txBody>
      </p:sp>
      <p:graphicFrame>
        <p:nvGraphicFramePr>
          <p:cNvPr id="6" name="表格 5"/>
          <p:cNvGraphicFramePr>
            <a:graphicFrameLocks noGrp="1"/>
          </p:cNvGraphicFramePr>
          <p:nvPr>
            <p:custDataLst>
              <p:tags r:id="rId1"/>
            </p:custDataLst>
          </p:nvPr>
        </p:nvGraphicFramePr>
        <p:xfrm>
          <a:off x="208280" y="1297305"/>
          <a:ext cx="11776075" cy="3200400"/>
        </p:xfrm>
        <a:graphic>
          <a:graphicData uri="http://schemas.openxmlformats.org/drawingml/2006/table">
            <a:tbl>
              <a:tblPr firstRow="1" bandRow="1">
                <a:tableStyleId>{5C22544A-7EE6-4342-B048-85BDC9FD1C3A}</a:tableStyleId>
              </a:tblPr>
              <a:tblGrid>
                <a:gridCol w="1618615"/>
                <a:gridCol w="1863090"/>
                <a:gridCol w="1424305"/>
                <a:gridCol w="2054860"/>
                <a:gridCol w="1531620"/>
                <a:gridCol w="1696720"/>
                <a:gridCol w="1586865"/>
              </a:tblGrid>
              <a:tr h="457200">
                <a:tc>
                  <a:txBody>
                    <a:bodyPr/>
                    <a:p>
                      <a:r>
                        <a:rPr lang="zh-CN" altLang="en-US" sz="2400" b="1" dirty="0">
                          <a:solidFill>
                            <a:schemeClr val="tx1"/>
                          </a:solidFill>
                          <a:latin typeface="SimSun" panose="02010600030101010101" pitchFamily="2" charset="-122"/>
                          <a:ea typeface="SimSun" panose="02010600030101010101" pitchFamily="2" charset="-122"/>
                        </a:rPr>
                        <a:t>名称</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r>
                        <a:rPr lang="zh-CN" altLang="en-US" sz="2400" b="1" dirty="0">
                          <a:solidFill>
                            <a:schemeClr val="tx1"/>
                          </a:solidFill>
                          <a:latin typeface="SimSun" panose="02010600030101010101" pitchFamily="2" charset="-122"/>
                          <a:ea typeface="SimSun" panose="02010600030101010101" pitchFamily="2" charset="-122"/>
                        </a:rPr>
                        <a:t>开眼看世界</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r>
                        <a:rPr lang="zh-CN" altLang="en-US" sz="2400" b="1" dirty="0">
                          <a:solidFill>
                            <a:schemeClr val="tx1"/>
                          </a:solidFill>
                          <a:latin typeface="SimSun" panose="02010600030101010101" pitchFamily="2" charset="-122"/>
                          <a:ea typeface="SimSun" panose="02010600030101010101" pitchFamily="2" charset="-122"/>
                        </a:rPr>
                        <a:t>中体西用</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r>
                        <a:rPr lang="zh-CN" altLang="en-US" sz="2400" b="1" dirty="0">
                          <a:solidFill>
                            <a:schemeClr val="tx1"/>
                          </a:solidFill>
                          <a:latin typeface="SimSun" panose="02010600030101010101" pitchFamily="2" charset="-122"/>
                          <a:ea typeface="SimSun" panose="02010600030101010101" pitchFamily="2" charset="-122"/>
                        </a:rPr>
                        <a:t>早期维新思想</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r>
                        <a:rPr lang="zh-CN" altLang="en-US" sz="2400" b="1" dirty="0">
                          <a:solidFill>
                            <a:schemeClr val="tx1"/>
                          </a:solidFill>
                          <a:latin typeface="SimSun" panose="02010600030101010101" pitchFamily="2" charset="-122"/>
                          <a:ea typeface="SimSun" panose="02010600030101010101" pitchFamily="2" charset="-122"/>
                        </a:rPr>
                        <a:t>维新思潮</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r>
                        <a:rPr lang="zh-CN" altLang="en-US" sz="2400" b="1" dirty="0">
                          <a:solidFill>
                            <a:schemeClr val="tx1"/>
                          </a:solidFill>
                          <a:latin typeface="SimSun" panose="02010600030101010101" pitchFamily="2" charset="-122"/>
                          <a:ea typeface="SimSun" panose="02010600030101010101" pitchFamily="2" charset="-122"/>
                        </a:rPr>
                        <a:t>三民主义</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r>
                        <a:rPr lang="zh-CN" altLang="en-US" sz="2400" b="1" dirty="0">
                          <a:solidFill>
                            <a:schemeClr val="tx1"/>
                          </a:solidFill>
                          <a:latin typeface="SimSun" panose="02010600030101010101" pitchFamily="2" charset="-122"/>
                          <a:ea typeface="SimSun" panose="02010600030101010101" pitchFamily="2" charset="-122"/>
                        </a:rPr>
                        <a:t>民主科学</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p>
                      <a:r>
                        <a:rPr lang="zh-CN" altLang="en-US" sz="2400" b="1" dirty="0">
                          <a:solidFill>
                            <a:schemeClr val="tx1"/>
                          </a:solidFill>
                          <a:latin typeface="SimSun" panose="02010600030101010101" pitchFamily="2" charset="-122"/>
                          <a:ea typeface="SimSun" panose="02010600030101010101" pitchFamily="2" charset="-122"/>
                        </a:rPr>
                        <a:t>时间</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p>
                      <a:r>
                        <a:rPr lang="zh-CN" altLang="en-US" sz="2400" b="1" dirty="0">
                          <a:solidFill>
                            <a:schemeClr val="tx1"/>
                          </a:solidFill>
                          <a:latin typeface="SimSun" panose="02010600030101010101" pitchFamily="2" charset="-122"/>
                          <a:ea typeface="SimSun" panose="02010600030101010101" pitchFamily="2" charset="-122"/>
                        </a:rPr>
                        <a:t>原因</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41960">
                <a:tc>
                  <a:txBody>
                    <a:bodyPr/>
                    <a:p>
                      <a:r>
                        <a:rPr lang="zh-CN" altLang="en-US" sz="2400" b="1" dirty="0">
                          <a:solidFill>
                            <a:schemeClr val="tx1"/>
                          </a:solidFill>
                          <a:latin typeface="SimSun" panose="02010600030101010101" pitchFamily="2" charset="-122"/>
                          <a:ea typeface="SimSun" panose="02010600030101010101" pitchFamily="2" charset="-122"/>
                        </a:rPr>
                        <a:t>核心内涵</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p>
                      <a:r>
                        <a:rPr lang="zh-CN" altLang="en-US" sz="2400" b="1" dirty="0">
                          <a:solidFill>
                            <a:schemeClr val="tx1"/>
                          </a:solidFill>
                          <a:latin typeface="SimSun" panose="02010600030101010101" pitchFamily="2" charset="-122"/>
                          <a:ea typeface="SimSun" panose="02010600030101010101" pitchFamily="2" charset="-122"/>
                        </a:rPr>
                        <a:t>代表人物</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85420">
                <a:tc>
                  <a:txBody>
                    <a:bodyPr/>
                    <a:p>
                      <a:r>
                        <a:rPr lang="zh-CN" altLang="en-US" sz="2400" b="1" dirty="0">
                          <a:solidFill>
                            <a:schemeClr val="tx1"/>
                          </a:solidFill>
                          <a:latin typeface="SimSun" panose="02010600030101010101" pitchFamily="2" charset="-122"/>
                          <a:ea typeface="SimSun" panose="02010600030101010101" pitchFamily="2" charset="-122"/>
                        </a:rPr>
                        <a:t>方式</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85420">
                <a:tc>
                  <a:txBody>
                    <a:bodyPr/>
                    <a:p>
                      <a:r>
                        <a:rPr lang="zh-CN" altLang="en-US" sz="2400" b="1" dirty="0">
                          <a:solidFill>
                            <a:schemeClr val="tx1"/>
                          </a:solidFill>
                          <a:latin typeface="SimSun" panose="02010600030101010101" pitchFamily="2" charset="-122"/>
                          <a:ea typeface="SimSun" panose="02010600030101010101" pitchFamily="2" charset="-122"/>
                        </a:rPr>
                        <a:t>评价</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6" y="629821"/>
            <a:ext cx="9386570" cy="534035"/>
          </a:xfrm>
          <a:prstGeom prst="rect">
            <a:avLst/>
          </a:prstGeom>
          <a:noFill/>
        </p:spPr>
        <p:txBody>
          <a:bodyPr wrap="square" rtlCol="0" anchor="t">
            <a:spAutoFit/>
          </a:bodyPr>
          <a:lstStyle/>
          <a:p>
            <a:pPr>
              <a:lnSpc>
                <a:spcPct val="120000"/>
              </a:lnSpc>
              <a:spcBef>
                <a:spcPts val="0"/>
              </a:spcBef>
              <a:spcAft>
                <a:spcPts val="0"/>
              </a:spcAft>
            </a:pPr>
            <a:r>
              <a:rPr lang="zh-CN" altLang="en-US" sz="2400" b="1" dirty="0">
                <a:latin typeface="Microsoft YaHei" panose="020B0503020204020204" pitchFamily="34" charset="-122"/>
                <a:ea typeface="Microsoft YaHei" panose="020B0503020204020204" pitchFamily="34" charset="-122"/>
                <a:sym typeface="+mn-ea"/>
              </a:rPr>
              <a:t>一、天朝上国”思想受到猛烈冲击</a:t>
            </a:r>
            <a:endParaRPr lang="zh-CN" altLang="en-US" sz="2400" b="1" dirty="0">
              <a:latin typeface="Microsoft YaHei" panose="020B0503020204020204" pitchFamily="34" charset="-122"/>
              <a:ea typeface="Microsoft YaHei" panose="020B0503020204020204" pitchFamily="34" charset="-122"/>
              <a:sym typeface="+mn-ea"/>
            </a:endParaRPr>
          </a:p>
        </p:txBody>
      </p:sp>
      <p:grpSp>
        <p:nvGrpSpPr>
          <p:cNvPr id="4" name="组合 3"/>
          <p:cNvGrpSpPr/>
          <p:nvPr/>
        </p:nvGrpSpPr>
        <p:grpSpPr>
          <a:xfrm>
            <a:off x="141605" y="2249805"/>
            <a:ext cx="10389870" cy="2492375"/>
            <a:chOff x="223" y="5819"/>
            <a:chExt cx="16362" cy="3925"/>
          </a:xfrm>
        </p:grpSpPr>
        <p:pic>
          <p:nvPicPr>
            <p:cNvPr id="5" name="图片 4"/>
            <p:cNvPicPr/>
            <p:nvPr/>
          </p:nvPicPr>
          <p:blipFill>
            <a:blip r:embed="rId1"/>
            <a:srcRect l="30440"/>
            <a:stretch>
              <a:fillRect/>
            </a:stretch>
          </p:blipFill>
          <p:spPr>
            <a:xfrm>
              <a:off x="223" y="5819"/>
              <a:ext cx="1523" cy="1446"/>
            </a:xfrm>
            <a:prstGeom prst="ellipse">
              <a:avLst/>
            </a:prstGeom>
            <a:noFill/>
            <a:ln w="9525">
              <a:noFill/>
            </a:ln>
            <a:effectLst>
              <a:outerShdw blurRad="50800" dist="38100" dir="2700000" algn="tl" rotWithShape="0">
                <a:prstClr val="black">
                  <a:alpha val="40000"/>
                </a:prstClr>
              </a:outerShdw>
            </a:effectLst>
          </p:spPr>
        </p:pic>
        <p:cxnSp>
          <p:nvCxnSpPr>
            <p:cNvPr id="7" name="直接箭头连接符 6"/>
            <p:cNvCxnSpPr/>
            <p:nvPr/>
          </p:nvCxnSpPr>
          <p:spPr>
            <a:xfrm>
              <a:off x="1746" y="6867"/>
              <a:ext cx="14839" cy="287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1388110" y="1532255"/>
            <a:ext cx="3290570" cy="1014730"/>
          </a:xfrm>
          <a:prstGeom prst="rect">
            <a:avLst/>
          </a:prstGeom>
          <a:solidFill>
            <a:schemeClr val="tx1"/>
          </a:solidFill>
          <a:ln>
            <a:solidFill>
              <a:schemeClr val="tx1"/>
            </a:solidFill>
          </a:ln>
        </p:spPr>
        <p:txBody>
          <a:bodyPr wrap="square" rtlCol="0">
            <a:spAutoFit/>
          </a:bodyPr>
          <a:lstStyle/>
          <a:p>
            <a:r>
              <a:rPr lang="zh-CN" altLang="en-US" sz="2000" b="1">
                <a:solidFill>
                  <a:schemeClr val="bg1"/>
                </a:solidFill>
                <a:latin typeface="Microsoft YaHei" panose="020B0503020204020204" pitchFamily="34" charset="-122"/>
                <a:ea typeface="Microsoft YaHei" panose="020B0503020204020204" pitchFamily="34" charset="-122"/>
              </a:rPr>
              <a:t>古代中国领先于世界，加上长期闭关锁国，盲目自大，天朝上国观念逐渐根深蒂固。</a:t>
            </a:r>
            <a:endParaRPr lang="zh-CN" altLang="en-US" sz="2000" b="1">
              <a:solidFill>
                <a:schemeClr val="bg1"/>
              </a:solidFill>
              <a:latin typeface="Microsoft YaHei" panose="020B0503020204020204" pitchFamily="34" charset="-122"/>
              <a:ea typeface="Microsoft YaHei" panose="020B0503020204020204" pitchFamily="34" charset="-122"/>
            </a:endParaRPr>
          </a:p>
        </p:txBody>
      </p:sp>
      <p:sp>
        <p:nvSpPr>
          <p:cNvPr id="9" name="文本框 8"/>
          <p:cNvSpPr txBox="1"/>
          <p:nvPr/>
        </p:nvSpPr>
        <p:spPr>
          <a:xfrm>
            <a:off x="545465" y="3698240"/>
            <a:ext cx="2548255" cy="1322070"/>
          </a:xfrm>
          <a:prstGeom prst="rect">
            <a:avLst/>
          </a:prstGeom>
          <a:solidFill>
            <a:schemeClr val="tx1"/>
          </a:solidFill>
          <a:ln>
            <a:solidFill>
              <a:schemeClr val="tx1"/>
            </a:solidFill>
          </a:ln>
        </p:spPr>
        <p:txBody>
          <a:bodyPr wrap="square" rtlCol="0">
            <a:spAutoFit/>
          </a:bodyPr>
          <a:lstStyle/>
          <a:p>
            <a:r>
              <a:rPr lang="zh-CN" altLang="en-US" sz="2000" b="1">
                <a:solidFill>
                  <a:schemeClr val="bg1"/>
                </a:solidFill>
                <a:latin typeface="Microsoft YaHei" panose="020B0503020204020204" pitchFamily="34" charset="-122"/>
                <a:ea typeface="Microsoft YaHei" panose="020B0503020204020204" pitchFamily="34" charset="-122"/>
              </a:rPr>
              <a:t>鸦片战争后开始受到冲击，提倡向西方学习，但华夷观仍旧根深蒂固。</a:t>
            </a:r>
            <a:endParaRPr lang="zh-CN" altLang="en-US" sz="2000" b="1">
              <a:solidFill>
                <a:schemeClr val="bg1"/>
              </a:solidFill>
              <a:latin typeface="Microsoft YaHei" panose="020B0503020204020204" pitchFamily="34" charset="-122"/>
              <a:ea typeface="Microsoft YaHei" panose="020B0503020204020204" pitchFamily="34" charset="-122"/>
            </a:endParaRPr>
          </a:p>
        </p:txBody>
      </p:sp>
      <p:grpSp>
        <p:nvGrpSpPr>
          <p:cNvPr id="10" name="组合 9"/>
          <p:cNvGrpSpPr/>
          <p:nvPr/>
        </p:nvGrpSpPr>
        <p:grpSpPr>
          <a:xfrm>
            <a:off x="2125980" y="2644775"/>
            <a:ext cx="365760" cy="615950"/>
            <a:chOff x="3348" y="5605"/>
            <a:chExt cx="576" cy="970"/>
          </a:xfrm>
        </p:grpSpPr>
        <p:sp>
          <p:nvSpPr>
            <p:cNvPr id="11" name="椭圆 10"/>
            <p:cNvSpPr/>
            <p:nvPr/>
          </p:nvSpPr>
          <p:spPr>
            <a:xfrm>
              <a:off x="3380" y="6031"/>
              <a:ext cx="511" cy="5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右箭头 14"/>
            <p:cNvSpPr/>
            <p:nvPr/>
          </p:nvSpPr>
          <p:spPr>
            <a:xfrm rot="16500000">
              <a:off x="3236" y="5717"/>
              <a:ext cx="800" cy="5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grpSp>
        <p:nvGrpSpPr>
          <p:cNvPr id="13" name="组合 12"/>
          <p:cNvGrpSpPr/>
          <p:nvPr/>
        </p:nvGrpSpPr>
        <p:grpSpPr>
          <a:xfrm rot="13620000">
            <a:off x="3181985" y="3136900"/>
            <a:ext cx="365760" cy="615950"/>
            <a:chOff x="3348" y="5605"/>
            <a:chExt cx="576" cy="970"/>
          </a:xfrm>
        </p:grpSpPr>
        <p:sp>
          <p:nvSpPr>
            <p:cNvPr id="14" name="椭圆 13"/>
            <p:cNvSpPr/>
            <p:nvPr/>
          </p:nvSpPr>
          <p:spPr>
            <a:xfrm>
              <a:off x="3380" y="6031"/>
              <a:ext cx="511" cy="5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5" name="右箭头 20"/>
            <p:cNvSpPr/>
            <p:nvPr/>
          </p:nvSpPr>
          <p:spPr>
            <a:xfrm rot="16500000">
              <a:off x="3236" y="5717"/>
              <a:ext cx="800" cy="5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grpSp>
        <p:nvGrpSpPr>
          <p:cNvPr id="16" name="组合 15"/>
          <p:cNvGrpSpPr/>
          <p:nvPr/>
        </p:nvGrpSpPr>
        <p:grpSpPr>
          <a:xfrm rot="10980000">
            <a:off x="4715510" y="3477260"/>
            <a:ext cx="365760" cy="615950"/>
            <a:chOff x="3348" y="5605"/>
            <a:chExt cx="576" cy="970"/>
          </a:xfrm>
        </p:grpSpPr>
        <p:sp>
          <p:nvSpPr>
            <p:cNvPr id="17" name="椭圆 16"/>
            <p:cNvSpPr/>
            <p:nvPr/>
          </p:nvSpPr>
          <p:spPr>
            <a:xfrm>
              <a:off x="3380" y="6031"/>
              <a:ext cx="511" cy="5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8" name="右箭头 25"/>
            <p:cNvSpPr/>
            <p:nvPr/>
          </p:nvSpPr>
          <p:spPr>
            <a:xfrm rot="16500000">
              <a:off x="3236" y="5717"/>
              <a:ext cx="800" cy="5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19" name="文本框 18"/>
          <p:cNvSpPr txBox="1"/>
          <p:nvPr/>
        </p:nvSpPr>
        <p:spPr>
          <a:xfrm>
            <a:off x="3638550" y="4255135"/>
            <a:ext cx="3594100" cy="1014730"/>
          </a:xfrm>
          <a:prstGeom prst="rect">
            <a:avLst/>
          </a:prstGeom>
          <a:solidFill>
            <a:schemeClr val="tx1"/>
          </a:solidFill>
          <a:ln>
            <a:solidFill>
              <a:schemeClr val="tx1"/>
            </a:solidFill>
          </a:ln>
        </p:spPr>
        <p:txBody>
          <a:bodyPr wrap="square" rtlCol="0">
            <a:spAutoFit/>
          </a:bodyPr>
          <a:lstStyle/>
          <a:p>
            <a:r>
              <a:rPr lang="zh-CN" altLang="en-US" sz="2000" b="1">
                <a:solidFill>
                  <a:schemeClr val="bg1"/>
                </a:solidFill>
                <a:latin typeface="Microsoft YaHei" panose="020B0503020204020204" pitchFamily="34" charset="-122"/>
                <a:ea typeface="Microsoft YaHei" panose="020B0503020204020204" pitchFamily="34" charset="-122"/>
              </a:rPr>
              <a:t>第二次鸦片战争后，天朝上国观念发生动摇，从夷到洋，更客观看待西方文明。</a:t>
            </a:r>
            <a:endParaRPr lang="zh-CN" altLang="en-US" sz="2000" b="1">
              <a:solidFill>
                <a:schemeClr val="bg1"/>
              </a:solidFill>
              <a:latin typeface="Microsoft YaHei" panose="020B0503020204020204" pitchFamily="34" charset="-122"/>
              <a:ea typeface="Microsoft YaHei" panose="020B0503020204020204" pitchFamily="34" charset="-122"/>
            </a:endParaRPr>
          </a:p>
        </p:txBody>
      </p:sp>
      <p:grpSp>
        <p:nvGrpSpPr>
          <p:cNvPr id="20" name="组合 19"/>
          <p:cNvGrpSpPr/>
          <p:nvPr/>
        </p:nvGrpSpPr>
        <p:grpSpPr>
          <a:xfrm rot="1980000">
            <a:off x="6436995" y="3504565"/>
            <a:ext cx="365760" cy="615950"/>
            <a:chOff x="3348" y="5605"/>
            <a:chExt cx="576" cy="970"/>
          </a:xfrm>
        </p:grpSpPr>
        <p:sp>
          <p:nvSpPr>
            <p:cNvPr id="21" name="椭圆 20"/>
            <p:cNvSpPr/>
            <p:nvPr/>
          </p:nvSpPr>
          <p:spPr>
            <a:xfrm>
              <a:off x="3380" y="6031"/>
              <a:ext cx="511" cy="5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2" name="右箭头 29"/>
            <p:cNvSpPr/>
            <p:nvPr/>
          </p:nvSpPr>
          <p:spPr>
            <a:xfrm rot="16500000">
              <a:off x="3236" y="5717"/>
              <a:ext cx="800" cy="5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23" name="文本框 22"/>
          <p:cNvSpPr txBox="1"/>
          <p:nvPr/>
        </p:nvSpPr>
        <p:spPr>
          <a:xfrm>
            <a:off x="5293360" y="2171065"/>
            <a:ext cx="3001645" cy="1322070"/>
          </a:xfrm>
          <a:prstGeom prst="rect">
            <a:avLst/>
          </a:prstGeom>
          <a:solidFill>
            <a:schemeClr val="tx1"/>
          </a:solidFill>
          <a:ln>
            <a:solidFill>
              <a:schemeClr val="tx1"/>
            </a:solidFill>
          </a:ln>
        </p:spPr>
        <p:txBody>
          <a:bodyPr wrap="square" rtlCol="0">
            <a:spAutoFit/>
          </a:bodyPr>
          <a:lstStyle/>
          <a:p>
            <a:r>
              <a:rPr lang="en-US" altLang="zh-CN" sz="2000" b="1">
                <a:solidFill>
                  <a:schemeClr val="bg1"/>
                </a:solidFill>
                <a:latin typeface="Microsoft YaHei" panose="020B0503020204020204" pitchFamily="34" charset="-122"/>
                <a:ea typeface="Microsoft YaHei" panose="020B0503020204020204" pitchFamily="34" charset="-122"/>
              </a:rPr>
              <a:t>1883</a:t>
            </a:r>
            <a:r>
              <a:rPr lang="zh-CN" altLang="en-US" sz="2000" b="1">
                <a:solidFill>
                  <a:schemeClr val="bg1"/>
                </a:solidFill>
                <a:latin typeface="Microsoft YaHei" panose="020B0503020204020204" pitchFamily="34" charset="-122"/>
                <a:ea typeface="Microsoft YaHei" panose="020B0503020204020204" pitchFamily="34" charset="-122"/>
              </a:rPr>
              <a:t>年清法战争和</a:t>
            </a:r>
            <a:r>
              <a:rPr lang="en-US" altLang="zh-CN" sz="2000" b="1">
                <a:solidFill>
                  <a:schemeClr val="bg1"/>
                </a:solidFill>
                <a:latin typeface="Microsoft YaHei" panose="020B0503020204020204" pitchFamily="34" charset="-122"/>
                <a:ea typeface="Microsoft YaHei" panose="020B0503020204020204" pitchFamily="34" charset="-122"/>
              </a:rPr>
              <a:t>1894</a:t>
            </a:r>
            <a:r>
              <a:rPr lang="zh-CN" altLang="en-US" sz="2000" b="1">
                <a:solidFill>
                  <a:schemeClr val="bg1"/>
                </a:solidFill>
                <a:latin typeface="Microsoft YaHei" panose="020B0503020204020204" pitchFamily="34" charset="-122"/>
                <a:ea typeface="Microsoft YaHei" panose="020B0503020204020204" pitchFamily="34" charset="-122"/>
              </a:rPr>
              <a:t>年甲午中日战争，宗藩体系走向崩溃，天朝上国观念初步走向崩塌。</a:t>
            </a:r>
            <a:endParaRPr lang="zh-CN" altLang="en-US" sz="2000" b="1">
              <a:solidFill>
                <a:schemeClr val="bg1"/>
              </a:solidFill>
              <a:latin typeface="Microsoft YaHei" panose="020B0503020204020204" pitchFamily="34" charset="-122"/>
              <a:ea typeface="Microsoft YaHei" panose="020B0503020204020204" pitchFamily="34" charset="-122"/>
            </a:endParaRPr>
          </a:p>
        </p:txBody>
      </p:sp>
      <p:grpSp>
        <p:nvGrpSpPr>
          <p:cNvPr id="24" name="组合 23"/>
          <p:cNvGrpSpPr/>
          <p:nvPr/>
        </p:nvGrpSpPr>
        <p:grpSpPr>
          <a:xfrm rot="1980000">
            <a:off x="8597265" y="3928110"/>
            <a:ext cx="365760" cy="615950"/>
            <a:chOff x="3348" y="5605"/>
            <a:chExt cx="576" cy="970"/>
          </a:xfrm>
        </p:grpSpPr>
        <p:sp>
          <p:nvSpPr>
            <p:cNvPr id="25" name="椭圆 24"/>
            <p:cNvSpPr/>
            <p:nvPr/>
          </p:nvSpPr>
          <p:spPr>
            <a:xfrm>
              <a:off x="3380" y="6031"/>
              <a:ext cx="511" cy="5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6" name="右箭头 33"/>
            <p:cNvSpPr/>
            <p:nvPr/>
          </p:nvSpPr>
          <p:spPr>
            <a:xfrm rot="16500000">
              <a:off x="3236" y="5717"/>
              <a:ext cx="800" cy="5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27" name="文本框 26"/>
          <p:cNvSpPr txBox="1"/>
          <p:nvPr/>
        </p:nvSpPr>
        <p:spPr>
          <a:xfrm>
            <a:off x="8680450" y="2555875"/>
            <a:ext cx="3266440" cy="1322070"/>
          </a:xfrm>
          <a:prstGeom prst="rect">
            <a:avLst/>
          </a:prstGeom>
          <a:solidFill>
            <a:schemeClr val="tx1"/>
          </a:solidFill>
          <a:ln>
            <a:solidFill>
              <a:schemeClr val="tx1"/>
            </a:solidFill>
          </a:ln>
        </p:spPr>
        <p:txBody>
          <a:bodyPr wrap="square" rtlCol="0">
            <a:spAutoFit/>
          </a:bodyPr>
          <a:lstStyle/>
          <a:p>
            <a:r>
              <a:rPr lang="zh-CN" altLang="en-US" sz="2000" b="1">
                <a:solidFill>
                  <a:schemeClr val="bg1"/>
                </a:solidFill>
                <a:latin typeface="Microsoft YaHei" panose="020B0503020204020204" pitchFamily="34" charset="-122"/>
                <a:ea typeface="Microsoft YaHei" panose="020B0503020204020204" pitchFamily="34" charset="-122"/>
              </a:rPr>
              <a:t>八国联军侵华后，中国完全沦为半殖民地，清政府也沦为列强统治中国的工具，天朝上国观念彻底崩塌。</a:t>
            </a:r>
            <a:endParaRPr lang="zh-CN" altLang="en-US" sz="2000" b="1">
              <a:solidFill>
                <a:schemeClr val="bg1"/>
              </a:solidFill>
              <a:latin typeface="Microsoft YaHei" panose="020B0503020204020204" pitchFamily="34" charset="-122"/>
              <a:ea typeface="Microsoft YaHei" panose="020B0503020204020204" pitchFamily="34" charset="-122"/>
            </a:endParaRPr>
          </a:p>
        </p:txBody>
      </p:sp>
      <p:sp>
        <p:nvSpPr>
          <p:cNvPr id="28" name="文本框 27"/>
          <p:cNvSpPr txBox="1"/>
          <p:nvPr/>
        </p:nvSpPr>
        <p:spPr>
          <a:xfrm>
            <a:off x="401320" y="20320"/>
            <a:ext cx="1131189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zh-CN" altLang="en-US" sz="2800" dirty="0">
                <a:solidFill>
                  <a:srgbClr val="FF0000"/>
                </a:solidFill>
                <a:latin typeface="SimHei" panose="02010609060101010101" charset="-122"/>
                <a:ea typeface="SimHei" panose="02010609060101010101" charset="-122"/>
                <a:sym typeface="+mn-ea"/>
              </a:rPr>
              <a:t>西学东渐</a:t>
            </a:r>
            <a:r>
              <a:rPr lang="zh-CN" altLang="en-US" sz="2800" dirty="0">
                <a:solidFill>
                  <a:srgbClr val="FF0000"/>
                </a:solidFill>
                <a:latin typeface="SimHei" panose="02010609060101010101" charset="-122"/>
                <a:ea typeface="SimHei" panose="02010609060101010101" charset="-122"/>
                <a:sym typeface="+mn-ea"/>
              </a:rPr>
              <a:t>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9" grpId="0" bldLvl="0" animBg="1"/>
      <p:bldP spid="9" grpId="1" animBg="1"/>
      <p:bldP spid="19" grpId="0" bldLvl="0" animBg="1"/>
      <p:bldP spid="19" grpId="1" animBg="1"/>
      <p:bldP spid="23" grpId="0" bldLvl="0" animBg="1"/>
      <p:bldP spid="23" grpId="1" animBg="1"/>
      <p:bldP spid="27" grpId="0" bldLvl="0" animBg="1"/>
      <p:bldP spid="2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 name="内容占位符 8"/>
          <p:cNvGraphicFramePr>
            <a:graphicFrameLocks noGrp="1"/>
          </p:cNvGraphicFramePr>
          <p:nvPr>
            <p:ph idx="1"/>
            <p:custDataLst>
              <p:tags r:id="rId1"/>
            </p:custDataLst>
          </p:nvPr>
        </p:nvGraphicFramePr>
        <p:xfrm>
          <a:off x="76200" y="875030"/>
          <a:ext cx="12115165" cy="6049010"/>
        </p:xfrm>
        <a:graphic>
          <a:graphicData uri="http://schemas.openxmlformats.org/drawingml/2006/table">
            <a:tbl>
              <a:tblPr firstRow="1" bandRow="1">
                <a:tableStyleId>{ED083AE6-46FA-4A59-8FB0-9F97EB10719F}</a:tableStyleId>
              </a:tblPr>
              <a:tblGrid>
                <a:gridCol w="1188720"/>
                <a:gridCol w="5559425"/>
                <a:gridCol w="5367020"/>
              </a:tblGrid>
              <a:tr h="518160">
                <a:tc>
                  <a:txBody>
                    <a:bodyPr/>
                    <a:lstStyle/>
                    <a:p>
                      <a:endParaRPr lang="zh-CN" altLang="en-US" sz="1800" dirty="0"/>
                    </a:p>
                  </a:txBody>
                  <a:tcPr marL="91439" marR="91439" marT="45724" marB="45724"/>
                </a:tc>
                <a:tc>
                  <a:txBody>
                    <a:bodyPr/>
                    <a:lstStyle/>
                    <a:p>
                      <a:pPr algn="ctr"/>
                      <a:r>
                        <a:rPr lang="zh-CN" altLang="en-US" sz="2800" dirty="0" smtClean="0"/>
                        <a:t>明末清初</a:t>
                      </a:r>
                      <a:endParaRPr lang="zh-CN" altLang="en-US" sz="2800" dirty="0"/>
                    </a:p>
                  </a:txBody>
                  <a:tcPr marL="91439" marR="91439" marT="45724" marB="45724"/>
                </a:tc>
                <a:tc>
                  <a:txBody>
                    <a:bodyPr/>
                    <a:lstStyle/>
                    <a:p>
                      <a:pPr algn="ctr"/>
                      <a:r>
                        <a:rPr lang="zh-CN" altLang="en-US" sz="2800" dirty="0" smtClean="0"/>
                        <a:t>晚清民国初期</a:t>
                      </a:r>
                      <a:endParaRPr lang="zh-CN" altLang="en-US" sz="2800" dirty="0"/>
                    </a:p>
                  </a:txBody>
                  <a:tcPr marL="91439" marR="91439" marT="45724" marB="45724"/>
                </a:tc>
              </a:tr>
              <a:tr h="822960">
                <a:tc>
                  <a:txBody>
                    <a:bodyPr/>
                    <a:lstStyle/>
                    <a:p>
                      <a:r>
                        <a:rPr lang="zh-CN" altLang="en-US" sz="2400" b="1" dirty="0" smtClean="0">
                          <a:latin typeface="SimHei" panose="02010609060101010101" charset="-122"/>
                          <a:ea typeface="SimHei" panose="02010609060101010101" charset="-122"/>
                        </a:rPr>
                        <a:t>背景</a:t>
                      </a:r>
                      <a:endParaRPr lang="en-US" altLang="zh-CN" sz="2400" b="1" dirty="0" smtClean="0">
                        <a:latin typeface="SimHei" panose="02010609060101010101" charset="-122"/>
                        <a:ea typeface="SimHei" panose="02010609060101010101" charset="-122"/>
                      </a:endParaRPr>
                    </a:p>
                    <a:p>
                      <a:endParaRPr lang="zh-CN" altLang="en-US" sz="2400" b="1" dirty="0">
                        <a:latin typeface="SimHei" panose="02010609060101010101" charset="-122"/>
                        <a:ea typeface="SimHei" panose="02010609060101010101" charset="-122"/>
                      </a:endParaRPr>
                    </a:p>
                  </a:txBody>
                  <a:tcPr marL="91439" marR="91439" marT="45724" marB="45724"/>
                </a:tc>
                <a:tc>
                  <a:txBody>
                    <a:bodyPr/>
                    <a:lstStyle/>
                    <a:p>
                      <a:endParaRPr lang="zh-CN" altLang="en-US" sz="1800" dirty="0"/>
                    </a:p>
                  </a:txBody>
                  <a:tcPr marL="91439" marR="91439" marT="45724" marB="45724"/>
                </a:tc>
                <a:tc>
                  <a:txBody>
                    <a:bodyPr/>
                    <a:lstStyle/>
                    <a:p>
                      <a:endParaRPr lang="zh-CN" altLang="en-US" sz="1800"/>
                    </a:p>
                  </a:txBody>
                  <a:tcPr marL="91439" marR="91439" marT="45724" marB="45724"/>
                </a:tc>
              </a:tr>
              <a:tr h="457200">
                <a:tc>
                  <a:txBody>
                    <a:bodyPr/>
                    <a:lstStyle/>
                    <a:p>
                      <a:r>
                        <a:rPr lang="zh-CN" altLang="en-US" sz="2400" b="1" dirty="0" smtClean="0">
                          <a:latin typeface="SimHei" panose="02010609060101010101" charset="-122"/>
                          <a:ea typeface="SimHei" panose="02010609060101010101" charset="-122"/>
                        </a:rPr>
                        <a:t>目的</a:t>
                      </a:r>
                      <a:endParaRPr lang="zh-CN" altLang="en-US" sz="2400" b="1" dirty="0">
                        <a:latin typeface="SimHei" panose="02010609060101010101" charset="-122"/>
                        <a:ea typeface="SimHei" panose="02010609060101010101" charset="-122"/>
                      </a:endParaRPr>
                    </a:p>
                  </a:txBody>
                  <a:tcPr marL="91439" marR="91439" marT="45724" marB="45724"/>
                </a:tc>
                <a:tc>
                  <a:txBody>
                    <a:bodyPr/>
                    <a:lstStyle/>
                    <a:p>
                      <a:endParaRPr lang="zh-CN" altLang="en-US" sz="1800"/>
                    </a:p>
                  </a:txBody>
                  <a:tcPr marL="91439" marR="91439" marT="45724" marB="45724"/>
                </a:tc>
                <a:tc>
                  <a:txBody>
                    <a:bodyPr/>
                    <a:lstStyle/>
                    <a:p>
                      <a:endParaRPr lang="zh-CN" altLang="en-US" sz="1800"/>
                    </a:p>
                  </a:txBody>
                  <a:tcPr marL="91439" marR="91439" marT="45724" marB="45724"/>
                </a:tc>
              </a:tr>
              <a:tr h="457200">
                <a:tc>
                  <a:txBody>
                    <a:bodyPr/>
                    <a:lstStyle/>
                    <a:p>
                      <a:r>
                        <a:rPr lang="zh-CN" altLang="en-US" sz="2400" b="1" dirty="0" smtClean="0">
                          <a:latin typeface="SimHei" panose="02010609060101010101" charset="-122"/>
                          <a:ea typeface="SimHei" panose="02010609060101010101" charset="-122"/>
                        </a:rPr>
                        <a:t>主持者</a:t>
                      </a:r>
                      <a:endParaRPr lang="zh-CN" altLang="en-US" sz="2400" b="1" dirty="0">
                        <a:latin typeface="SimHei" panose="02010609060101010101" charset="-122"/>
                        <a:ea typeface="SimHei" panose="02010609060101010101" charset="-122"/>
                      </a:endParaRPr>
                    </a:p>
                  </a:txBody>
                  <a:tcPr marL="91439" marR="91439" marT="45724" marB="45724"/>
                </a:tc>
                <a:tc>
                  <a:txBody>
                    <a:bodyPr/>
                    <a:lstStyle/>
                    <a:p>
                      <a:endParaRPr lang="zh-CN" altLang="en-US" sz="1800" dirty="0"/>
                    </a:p>
                  </a:txBody>
                  <a:tcPr marL="91439" marR="91439" marT="45724" marB="45724"/>
                </a:tc>
                <a:tc>
                  <a:txBody>
                    <a:bodyPr/>
                    <a:lstStyle/>
                    <a:p>
                      <a:endParaRPr lang="zh-CN" altLang="en-US" sz="1800"/>
                    </a:p>
                  </a:txBody>
                  <a:tcPr marL="91439" marR="91439" marT="45724" marB="45724"/>
                </a:tc>
              </a:tr>
              <a:tr h="593090">
                <a:tc>
                  <a:txBody>
                    <a:bodyPr/>
                    <a:lstStyle/>
                    <a:p>
                      <a:r>
                        <a:rPr lang="zh-CN" altLang="en-US" sz="2400" b="1" dirty="0" smtClean="0">
                          <a:latin typeface="SimHei" panose="02010609060101010101" charset="-122"/>
                          <a:ea typeface="SimHei" panose="02010609060101010101" charset="-122"/>
                        </a:rPr>
                        <a:t>内容</a:t>
                      </a:r>
                      <a:endParaRPr lang="zh-CN" altLang="en-US" sz="2400" b="1" dirty="0">
                        <a:latin typeface="SimHei" panose="02010609060101010101" charset="-122"/>
                        <a:ea typeface="SimHei" panose="02010609060101010101" charset="-122"/>
                      </a:endParaRPr>
                    </a:p>
                  </a:txBody>
                  <a:tcPr marL="91439" marR="91439" marT="45724" marB="45724"/>
                </a:tc>
                <a:tc>
                  <a:txBody>
                    <a:bodyPr/>
                    <a:lstStyle/>
                    <a:p>
                      <a:endParaRPr lang="zh-CN" altLang="en-US" sz="1800" dirty="0"/>
                    </a:p>
                  </a:txBody>
                  <a:tcPr marL="91439" marR="91439" marT="45724" marB="45724"/>
                </a:tc>
                <a:tc>
                  <a:txBody>
                    <a:bodyPr/>
                    <a:lstStyle/>
                    <a:p>
                      <a:endParaRPr lang="zh-CN" altLang="en-US" sz="1800" dirty="0"/>
                    </a:p>
                    <a:p>
                      <a:endParaRPr lang="zh-CN" altLang="en-US" sz="1800" dirty="0"/>
                    </a:p>
                  </a:txBody>
                  <a:tcPr marL="91439" marR="91439" marT="45724" marB="45724"/>
                </a:tc>
              </a:tr>
              <a:tr h="457200">
                <a:tc>
                  <a:txBody>
                    <a:bodyPr/>
                    <a:lstStyle/>
                    <a:p>
                      <a:r>
                        <a:rPr lang="zh-CN" altLang="en-US" sz="2400" b="1" dirty="0" smtClean="0">
                          <a:latin typeface="SimHei" panose="02010609060101010101" charset="-122"/>
                          <a:ea typeface="SimHei" panose="02010609060101010101" charset="-122"/>
                        </a:rPr>
                        <a:t>方式</a:t>
                      </a:r>
                      <a:endParaRPr lang="zh-CN" altLang="en-US" sz="2400" b="1" dirty="0">
                        <a:latin typeface="SimHei" panose="02010609060101010101" charset="-122"/>
                        <a:ea typeface="SimHei" panose="02010609060101010101" charset="-122"/>
                      </a:endParaRPr>
                    </a:p>
                  </a:txBody>
                  <a:tcPr marL="91439" marR="91439" marT="45724" marB="45724"/>
                </a:tc>
                <a:tc>
                  <a:txBody>
                    <a:bodyPr/>
                    <a:lstStyle/>
                    <a:p>
                      <a:endParaRPr lang="zh-CN" altLang="en-US" sz="1800"/>
                    </a:p>
                  </a:txBody>
                  <a:tcPr marL="91439" marR="91439" marT="45724" marB="45724"/>
                </a:tc>
                <a:tc>
                  <a:txBody>
                    <a:bodyPr/>
                    <a:lstStyle/>
                    <a:p>
                      <a:endParaRPr lang="zh-CN" altLang="en-US" sz="1800"/>
                    </a:p>
                  </a:txBody>
                  <a:tcPr marL="91439" marR="91439" marT="45724" marB="45724"/>
                </a:tc>
              </a:tr>
              <a:tr h="1188720">
                <a:tc>
                  <a:txBody>
                    <a:bodyPr/>
                    <a:lstStyle/>
                    <a:p>
                      <a:r>
                        <a:rPr lang="zh-CN" altLang="en-US" sz="2400" b="1" dirty="0" smtClean="0">
                          <a:latin typeface="SimHei" panose="02010609060101010101" charset="-122"/>
                          <a:ea typeface="SimHei" panose="02010609060101010101" charset="-122"/>
                        </a:rPr>
                        <a:t>结果</a:t>
                      </a:r>
                      <a:endParaRPr lang="en-US" altLang="zh-CN" sz="2400" b="1" dirty="0" smtClean="0">
                        <a:latin typeface="SimHei" panose="02010609060101010101" charset="-122"/>
                        <a:ea typeface="SimHei" panose="02010609060101010101" charset="-122"/>
                      </a:endParaRPr>
                    </a:p>
                    <a:p>
                      <a:endParaRPr lang="en-US" altLang="zh-CN" sz="2400" b="1" dirty="0" smtClean="0">
                        <a:latin typeface="SimHei" panose="02010609060101010101" charset="-122"/>
                        <a:ea typeface="SimHei" panose="02010609060101010101" charset="-122"/>
                      </a:endParaRPr>
                    </a:p>
                    <a:p>
                      <a:endParaRPr lang="zh-CN" altLang="en-US" sz="2400" b="1" dirty="0">
                        <a:latin typeface="SimHei" panose="02010609060101010101" charset="-122"/>
                        <a:ea typeface="SimHei" panose="02010609060101010101" charset="-122"/>
                      </a:endParaRPr>
                    </a:p>
                  </a:txBody>
                  <a:tcPr marL="91439" marR="91439" marT="45724" marB="45724"/>
                </a:tc>
                <a:tc>
                  <a:txBody>
                    <a:bodyPr/>
                    <a:lstStyle/>
                    <a:p>
                      <a:endParaRPr lang="zh-CN" altLang="en-US" sz="1800" dirty="0"/>
                    </a:p>
                  </a:txBody>
                  <a:tcPr marL="91439" marR="91439" marT="45724" marB="45724"/>
                </a:tc>
                <a:tc>
                  <a:txBody>
                    <a:bodyPr/>
                    <a:lstStyle/>
                    <a:p>
                      <a:endParaRPr lang="zh-CN" altLang="en-US" sz="1800"/>
                    </a:p>
                  </a:txBody>
                  <a:tcPr marL="91439" marR="91439" marT="45724" marB="45724"/>
                </a:tc>
              </a:tr>
              <a:tr h="1554480">
                <a:tc>
                  <a:txBody>
                    <a:bodyPr/>
                    <a:lstStyle/>
                    <a:p>
                      <a:r>
                        <a:rPr lang="zh-CN" altLang="en-US" sz="2400" b="1" dirty="0" smtClean="0">
                          <a:latin typeface="SimHei" panose="02010609060101010101" charset="-122"/>
                          <a:ea typeface="SimHei" panose="02010609060101010101" charset="-122"/>
                        </a:rPr>
                        <a:t>影响</a:t>
                      </a:r>
                      <a:endParaRPr lang="en-US" altLang="zh-CN" sz="2400" b="1" dirty="0" smtClean="0">
                        <a:latin typeface="SimHei" panose="02010609060101010101" charset="-122"/>
                        <a:ea typeface="SimHei" panose="02010609060101010101" charset="-122"/>
                      </a:endParaRPr>
                    </a:p>
                    <a:p>
                      <a:endParaRPr lang="en-US" altLang="zh-CN" sz="2400" b="1" dirty="0" smtClean="0">
                        <a:latin typeface="SimHei" panose="02010609060101010101" charset="-122"/>
                        <a:ea typeface="SimHei" panose="02010609060101010101" charset="-122"/>
                      </a:endParaRPr>
                    </a:p>
                    <a:p>
                      <a:endParaRPr lang="en-US" altLang="zh-CN" sz="2400" b="1" dirty="0" smtClean="0">
                        <a:latin typeface="SimHei" panose="02010609060101010101" charset="-122"/>
                        <a:ea typeface="SimHei" panose="02010609060101010101" charset="-122"/>
                      </a:endParaRPr>
                    </a:p>
                    <a:p>
                      <a:endParaRPr lang="zh-CN" altLang="en-US" sz="2400" b="1" dirty="0">
                        <a:latin typeface="SimHei" panose="02010609060101010101" charset="-122"/>
                        <a:ea typeface="SimHei" panose="02010609060101010101" charset="-122"/>
                      </a:endParaRPr>
                    </a:p>
                  </a:txBody>
                  <a:tcPr marL="91439" marR="91439" marT="45724" marB="45724"/>
                </a:tc>
                <a:tc>
                  <a:txBody>
                    <a:bodyPr/>
                    <a:lstStyle/>
                    <a:p>
                      <a:endParaRPr lang="zh-CN" altLang="en-US" sz="1800" dirty="0"/>
                    </a:p>
                  </a:txBody>
                  <a:tcPr marL="91439" marR="91439" marT="45724" marB="45724"/>
                </a:tc>
                <a:tc>
                  <a:txBody>
                    <a:bodyPr/>
                    <a:lstStyle/>
                    <a:p>
                      <a:endParaRPr lang="zh-CN" altLang="en-US" sz="1800" dirty="0"/>
                    </a:p>
                  </a:txBody>
                  <a:tcPr marL="91439" marR="91439" marT="45724" marB="45724"/>
                </a:tc>
              </a:tr>
            </a:tbl>
          </a:graphicData>
        </a:graphic>
      </p:graphicFrame>
      <p:sp>
        <p:nvSpPr>
          <p:cNvPr id="4137" name="TextBox 9"/>
          <p:cNvSpPr txBox="1"/>
          <p:nvPr/>
        </p:nvSpPr>
        <p:spPr>
          <a:xfrm>
            <a:off x="1382713" y="1522413"/>
            <a:ext cx="4464050"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400" dirty="0">
                <a:solidFill>
                  <a:srgbClr val="FF0000"/>
                </a:solidFill>
                <a:latin typeface="SimHei" panose="02010609060101010101" charset="-122"/>
                <a:ea typeface="SimHei" panose="02010609060101010101" charset="-122"/>
              </a:rPr>
              <a:t>新航路开辟；欧洲殖民扩张</a:t>
            </a:r>
            <a:endParaRPr lang="zh-CN" altLang="en-US" sz="2400" dirty="0">
              <a:solidFill>
                <a:srgbClr val="FF0000"/>
              </a:solidFill>
              <a:latin typeface="SimHei" panose="02010609060101010101" charset="-122"/>
              <a:ea typeface="SimHei" panose="02010609060101010101" charset="-122"/>
            </a:endParaRPr>
          </a:p>
        </p:txBody>
      </p:sp>
      <p:sp>
        <p:nvSpPr>
          <p:cNvPr id="4138" name="TextBox 10"/>
          <p:cNvSpPr txBox="1"/>
          <p:nvPr/>
        </p:nvSpPr>
        <p:spPr>
          <a:xfrm>
            <a:off x="1382713" y="2196465"/>
            <a:ext cx="4005262"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400" dirty="0">
                <a:solidFill>
                  <a:srgbClr val="FF0000"/>
                </a:solidFill>
                <a:latin typeface="SimHei" panose="02010609060101010101" charset="-122"/>
                <a:ea typeface="SimHei" panose="02010609060101010101" charset="-122"/>
              </a:rPr>
              <a:t>殖民扩张；传播基督教</a:t>
            </a:r>
            <a:endParaRPr lang="zh-CN" altLang="en-US" sz="2400" dirty="0">
              <a:solidFill>
                <a:srgbClr val="FF0000"/>
              </a:solidFill>
              <a:latin typeface="SimHei" panose="02010609060101010101" charset="-122"/>
              <a:ea typeface="SimHei" panose="02010609060101010101" charset="-122"/>
            </a:endParaRPr>
          </a:p>
        </p:txBody>
      </p:sp>
      <p:sp>
        <p:nvSpPr>
          <p:cNvPr id="4139" name="TextBox 11"/>
          <p:cNvSpPr txBox="1"/>
          <p:nvPr/>
        </p:nvSpPr>
        <p:spPr>
          <a:xfrm>
            <a:off x="1382713" y="2627630"/>
            <a:ext cx="4464050" cy="3987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000" dirty="0">
                <a:solidFill>
                  <a:srgbClr val="FF0000"/>
                </a:solidFill>
                <a:latin typeface="SimHei" panose="02010609060101010101" charset="-122"/>
                <a:ea typeface="SimHei" panose="02010609060101010101" charset="-122"/>
              </a:rPr>
              <a:t>传教士为主；中国士大夫参与</a:t>
            </a:r>
            <a:endParaRPr lang="zh-CN" altLang="en-US" sz="2000" dirty="0">
              <a:solidFill>
                <a:srgbClr val="FF0000"/>
              </a:solidFill>
              <a:latin typeface="SimHei" panose="02010609060101010101" charset="-122"/>
              <a:ea typeface="SimHei" panose="02010609060101010101" charset="-122"/>
            </a:endParaRPr>
          </a:p>
        </p:txBody>
      </p:sp>
      <p:sp>
        <p:nvSpPr>
          <p:cNvPr id="4140" name="TextBox 12"/>
          <p:cNvSpPr txBox="1"/>
          <p:nvPr/>
        </p:nvSpPr>
        <p:spPr>
          <a:xfrm>
            <a:off x="1383030" y="3082925"/>
            <a:ext cx="5378450" cy="70675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000" dirty="0">
                <a:solidFill>
                  <a:srgbClr val="FF0000"/>
                </a:solidFill>
                <a:latin typeface="SimHei" panose="02010609060101010101" charset="-122"/>
                <a:ea typeface="SimHei" panose="02010609060101010101" charset="-122"/>
              </a:rPr>
              <a:t>西方</a:t>
            </a:r>
            <a:r>
              <a:rPr lang="en-US" altLang="zh-CN" sz="2000" dirty="0">
                <a:solidFill>
                  <a:srgbClr val="FF0000"/>
                </a:solidFill>
                <a:latin typeface="SimHei" panose="02010609060101010101" charset="-122"/>
                <a:ea typeface="SimHei" panose="02010609060101010101" charset="-122"/>
              </a:rPr>
              <a:t>—</a:t>
            </a:r>
            <a:r>
              <a:rPr lang="zh-CN" altLang="en-US" sz="2000" dirty="0">
                <a:solidFill>
                  <a:srgbClr val="FF0000"/>
                </a:solidFill>
                <a:latin typeface="SimHei" panose="02010609060101010101" charset="-122"/>
                <a:ea typeface="SimHei" panose="02010609060101010101" charset="-122"/>
              </a:rPr>
              <a:t>中国：基督教、科技、人文知识</a:t>
            </a:r>
            <a:endParaRPr lang="en-US" altLang="zh-CN" sz="2000" dirty="0">
              <a:solidFill>
                <a:srgbClr val="FF0000"/>
              </a:solidFill>
              <a:latin typeface="SimHei" panose="02010609060101010101" charset="-122"/>
              <a:ea typeface="SimHei" panose="02010609060101010101" charset="-122"/>
            </a:endParaRPr>
          </a:p>
          <a:p>
            <a:pPr marL="0" lvl="0" indent="0" defTabSz="457200">
              <a:lnSpc>
                <a:spcPct val="100000"/>
              </a:lnSpc>
              <a:spcBef>
                <a:spcPct val="0"/>
              </a:spcBef>
              <a:buFontTx/>
              <a:buNone/>
            </a:pPr>
            <a:r>
              <a:rPr lang="zh-CN" altLang="en-US" sz="2000" dirty="0">
                <a:solidFill>
                  <a:srgbClr val="FF0000"/>
                </a:solidFill>
                <a:latin typeface="SimHei" panose="02010609060101010101" charset="-122"/>
                <a:ea typeface="SimHei" panose="02010609060101010101" charset="-122"/>
              </a:rPr>
              <a:t>中国</a:t>
            </a:r>
            <a:r>
              <a:rPr lang="en-US" altLang="zh-CN" sz="2000" dirty="0">
                <a:solidFill>
                  <a:srgbClr val="FF0000"/>
                </a:solidFill>
                <a:latin typeface="SimHei" panose="02010609060101010101" charset="-122"/>
                <a:ea typeface="SimHei" panose="02010609060101010101" charset="-122"/>
              </a:rPr>
              <a:t>—</a:t>
            </a:r>
            <a:r>
              <a:rPr lang="zh-CN" altLang="en-US" sz="2000" dirty="0">
                <a:solidFill>
                  <a:srgbClr val="FF0000"/>
                </a:solidFill>
                <a:latin typeface="SimHei" panose="02010609060101010101" charset="-122"/>
                <a:ea typeface="SimHei" panose="02010609060101010101" charset="-122"/>
              </a:rPr>
              <a:t>西方：儒家思想等传统文化</a:t>
            </a:r>
            <a:endParaRPr lang="zh-CN" altLang="en-US" sz="2000" dirty="0">
              <a:solidFill>
                <a:srgbClr val="FF0000"/>
              </a:solidFill>
              <a:latin typeface="SimHei" panose="02010609060101010101" charset="-122"/>
              <a:ea typeface="SimHei" panose="02010609060101010101" charset="-122"/>
            </a:endParaRPr>
          </a:p>
        </p:txBody>
      </p:sp>
      <p:sp>
        <p:nvSpPr>
          <p:cNvPr id="4141" name="TextBox 13"/>
          <p:cNvSpPr txBox="1"/>
          <p:nvPr/>
        </p:nvSpPr>
        <p:spPr>
          <a:xfrm>
            <a:off x="1358583" y="3799523"/>
            <a:ext cx="3765550" cy="3987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000" dirty="0">
                <a:solidFill>
                  <a:srgbClr val="FF0000"/>
                </a:solidFill>
                <a:latin typeface="SimHei" panose="02010609060101010101" charset="-122"/>
                <a:ea typeface="SimHei" panose="02010609060101010101" charset="-122"/>
              </a:rPr>
              <a:t>双向交流，平等互动</a:t>
            </a:r>
            <a:endParaRPr lang="zh-CN" altLang="en-US" sz="2000" dirty="0">
              <a:solidFill>
                <a:srgbClr val="FF0000"/>
              </a:solidFill>
              <a:latin typeface="SimHei" panose="02010609060101010101" charset="-122"/>
              <a:ea typeface="SimHei" panose="02010609060101010101" charset="-122"/>
            </a:endParaRPr>
          </a:p>
        </p:txBody>
      </p:sp>
      <p:sp>
        <p:nvSpPr>
          <p:cNvPr id="4142" name="TextBox 14"/>
          <p:cNvSpPr txBox="1"/>
          <p:nvPr/>
        </p:nvSpPr>
        <p:spPr>
          <a:xfrm>
            <a:off x="1315720" y="4298315"/>
            <a:ext cx="5361305" cy="101473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000" dirty="0">
                <a:latin typeface="SimHei" panose="02010609060101010101" charset="-122"/>
                <a:ea typeface="SimHei" panose="02010609060101010101" charset="-122"/>
              </a:rPr>
              <a:t>只是在少数士大夫中产生影响，未普及；后清朝厉行海禁、传教士破坏中国的主权及文化理念的冲突，归于沉寂</a:t>
            </a:r>
            <a:endParaRPr lang="zh-CN" altLang="en-US" sz="2000" dirty="0">
              <a:latin typeface="SimHei" panose="02010609060101010101" charset="-122"/>
              <a:ea typeface="SimHei" panose="02010609060101010101" charset="-122"/>
            </a:endParaRPr>
          </a:p>
        </p:txBody>
      </p:sp>
      <p:sp>
        <p:nvSpPr>
          <p:cNvPr id="4143" name="TextBox 15"/>
          <p:cNvSpPr txBox="1"/>
          <p:nvPr/>
        </p:nvSpPr>
        <p:spPr>
          <a:xfrm>
            <a:off x="1247775" y="5535930"/>
            <a:ext cx="5513705" cy="132207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000" dirty="0">
                <a:solidFill>
                  <a:srgbClr val="FF0000"/>
                </a:solidFill>
                <a:latin typeface="SimHei" panose="02010609060101010101" charset="-122"/>
                <a:ea typeface="SimHei" panose="02010609060101010101" charset="-122"/>
              </a:rPr>
              <a:t>对中国：为中国传统科技注入了生机；促进了明清之际进步思想的产生</a:t>
            </a:r>
            <a:r>
              <a:rPr lang="en-US" altLang="zh-CN" sz="2000" dirty="0">
                <a:solidFill>
                  <a:srgbClr val="FF0000"/>
                </a:solidFill>
                <a:latin typeface="SimHei" panose="02010609060101010101" charset="-122"/>
                <a:ea typeface="SimHei" panose="02010609060101010101" charset="-122"/>
              </a:rPr>
              <a:t>   </a:t>
            </a:r>
            <a:endParaRPr lang="en-US" altLang="zh-CN" sz="2000" dirty="0">
              <a:solidFill>
                <a:srgbClr val="FF0000"/>
              </a:solidFill>
              <a:latin typeface="SimHei" panose="02010609060101010101" charset="-122"/>
              <a:ea typeface="SimHei" panose="02010609060101010101" charset="-122"/>
            </a:endParaRPr>
          </a:p>
          <a:p>
            <a:pPr marL="0" lvl="0" indent="0" defTabSz="457200">
              <a:lnSpc>
                <a:spcPct val="100000"/>
              </a:lnSpc>
              <a:spcBef>
                <a:spcPct val="0"/>
              </a:spcBef>
              <a:buFontTx/>
              <a:buNone/>
            </a:pPr>
            <a:r>
              <a:rPr lang="zh-CN" altLang="en-US" sz="2000" dirty="0">
                <a:solidFill>
                  <a:srgbClr val="FF0000"/>
                </a:solidFill>
                <a:latin typeface="SimHei" panose="02010609060101010101" charset="-122"/>
                <a:ea typeface="SimHei" panose="02010609060101010101" charset="-122"/>
              </a:rPr>
              <a:t>对欧洲：促进启蒙运动</a:t>
            </a:r>
            <a:endParaRPr lang="en-US" altLang="zh-CN" sz="2000" dirty="0">
              <a:solidFill>
                <a:srgbClr val="FF0000"/>
              </a:solidFill>
              <a:latin typeface="SimHei" panose="02010609060101010101" charset="-122"/>
              <a:ea typeface="SimHei" panose="02010609060101010101" charset="-122"/>
            </a:endParaRPr>
          </a:p>
          <a:p>
            <a:pPr marL="0" lvl="0" indent="0" defTabSz="457200">
              <a:lnSpc>
                <a:spcPct val="100000"/>
              </a:lnSpc>
              <a:spcBef>
                <a:spcPct val="0"/>
              </a:spcBef>
              <a:buFontTx/>
              <a:buNone/>
            </a:pPr>
            <a:r>
              <a:rPr lang="zh-CN" altLang="en-US" sz="2000" dirty="0">
                <a:solidFill>
                  <a:srgbClr val="FF0000"/>
                </a:solidFill>
                <a:latin typeface="SimHei" panose="02010609060101010101" charset="-122"/>
                <a:ea typeface="SimHei" panose="02010609060101010101" charset="-122"/>
              </a:rPr>
              <a:t>对双方：促进东西方的文化交流</a:t>
            </a:r>
            <a:endParaRPr lang="zh-CN" altLang="en-US" sz="2000" dirty="0">
              <a:solidFill>
                <a:srgbClr val="FF0000"/>
              </a:solidFill>
              <a:latin typeface="SimHei" panose="02010609060101010101" charset="-122"/>
              <a:ea typeface="SimHei" panose="02010609060101010101" charset="-122"/>
            </a:endParaRPr>
          </a:p>
        </p:txBody>
      </p:sp>
      <p:sp>
        <p:nvSpPr>
          <p:cNvPr id="4144" name="TextBox 16"/>
          <p:cNvSpPr txBox="1"/>
          <p:nvPr/>
        </p:nvSpPr>
        <p:spPr>
          <a:xfrm>
            <a:off x="7055485" y="1395413"/>
            <a:ext cx="4895850" cy="8318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400" dirty="0">
                <a:latin typeface="SimHei" panose="02010609060101010101" charset="-122"/>
                <a:ea typeface="SimHei" panose="02010609060101010101" charset="-122"/>
              </a:rPr>
              <a:t>西方侵略；中华民族危机；有识之士积极学习西方</a:t>
            </a:r>
            <a:endParaRPr lang="zh-CN" altLang="en-US" sz="2400" dirty="0">
              <a:latin typeface="SimHei" panose="02010609060101010101" charset="-122"/>
              <a:ea typeface="SimHei" panose="02010609060101010101" charset="-122"/>
            </a:endParaRPr>
          </a:p>
        </p:txBody>
      </p:sp>
      <p:sp>
        <p:nvSpPr>
          <p:cNvPr id="4145" name="TextBox 17"/>
          <p:cNvSpPr txBox="1"/>
          <p:nvPr/>
        </p:nvSpPr>
        <p:spPr>
          <a:xfrm>
            <a:off x="7055168" y="2202180"/>
            <a:ext cx="3798887"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400" dirty="0">
                <a:latin typeface="SimHei" panose="02010609060101010101" charset="-122"/>
                <a:ea typeface="SimHei" panose="02010609060101010101" charset="-122"/>
              </a:rPr>
              <a:t>救亡图存，强国御辱</a:t>
            </a:r>
            <a:endParaRPr lang="zh-CN" altLang="en-US" sz="2400" dirty="0">
              <a:latin typeface="SimHei" panose="02010609060101010101" charset="-122"/>
              <a:ea typeface="SimHei" panose="02010609060101010101" charset="-122"/>
            </a:endParaRPr>
          </a:p>
        </p:txBody>
      </p:sp>
      <p:sp>
        <p:nvSpPr>
          <p:cNvPr id="4146" name="TextBox 18"/>
          <p:cNvSpPr txBox="1"/>
          <p:nvPr/>
        </p:nvSpPr>
        <p:spPr>
          <a:xfrm>
            <a:off x="7055168" y="2684463"/>
            <a:ext cx="4630737"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400" dirty="0">
                <a:latin typeface="SimHei" panose="02010609060101010101" charset="-122"/>
                <a:ea typeface="SimHei" panose="02010609060101010101" charset="-122"/>
              </a:rPr>
              <a:t>中国知识分子为主</a:t>
            </a:r>
            <a:endParaRPr lang="zh-CN" altLang="en-US" sz="2400" dirty="0">
              <a:latin typeface="SimHei" panose="02010609060101010101" charset="-122"/>
              <a:ea typeface="SimHei" panose="02010609060101010101" charset="-122"/>
            </a:endParaRPr>
          </a:p>
        </p:txBody>
      </p:sp>
      <p:sp>
        <p:nvSpPr>
          <p:cNvPr id="4147" name="TextBox 19"/>
          <p:cNvSpPr txBox="1"/>
          <p:nvPr/>
        </p:nvSpPr>
        <p:spPr>
          <a:xfrm>
            <a:off x="7007225" y="3205480"/>
            <a:ext cx="4565650"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400" dirty="0">
                <a:latin typeface="SimHei" panose="02010609060101010101" charset="-122"/>
                <a:ea typeface="SimHei" panose="02010609060101010101" charset="-122"/>
              </a:rPr>
              <a:t>器物</a:t>
            </a:r>
            <a:r>
              <a:rPr lang="en-US" altLang="zh-CN" sz="2400" dirty="0">
                <a:latin typeface="SimHei" panose="02010609060101010101" charset="-122"/>
                <a:ea typeface="SimHei" panose="02010609060101010101" charset="-122"/>
              </a:rPr>
              <a:t>——</a:t>
            </a:r>
            <a:r>
              <a:rPr lang="zh-CN" altLang="en-US" sz="2400" dirty="0">
                <a:latin typeface="SimHei" panose="02010609060101010101" charset="-122"/>
                <a:ea typeface="SimHei" panose="02010609060101010101" charset="-122"/>
              </a:rPr>
              <a:t>制度</a:t>
            </a:r>
            <a:r>
              <a:rPr lang="en-US" altLang="zh-CN" sz="2400" dirty="0">
                <a:latin typeface="SimHei" panose="02010609060101010101" charset="-122"/>
                <a:ea typeface="SimHei" panose="02010609060101010101" charset="-122"/>
              </a:rPr>
              <a:t>——</a:t>
            </a:r>
            <a:r>
              <a:rPr lang="zh-CN" altLang="en-US" sz="2400" dirty="0">
                <a:latin typeface="SimHei" panose="02010609060101010101" charset="-122"/>
                <a:ea typeface="SimHei" panose="02010609060101010101" charset="-122"/>
              </a:rPr>
              <a:t>西方思想文化</a:t>
            </a:r>
            <a:endParaRPr lang="zh-CN" altLang="en-US" sz="2400" dirty="0">
              <a:latin typeface="SimHei" panose="02010609060101010101" charset="-122"/>
              <a:ea typeface="SimHei" panose="02010609060101010101" charset="-122"/>
            </a:endParaRPr>
          </a:p>
        </p:txBody>
      </p:sp>
      <p:sp>
        <p:nvSpPr>
          <p:cNvPr id="4148" name="TextBox 20"/>
          <p:cNvSpPr txBox="1"/>
          <p:nvPr/>
        </p:nvSpPr>
        <p:spPr>
          <a:xfrm>
            <a:off x="6954520" y="3799523"/>
            <a:ext cx="4535488" cy="3987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000" dirty="0">
                <a:latin typeface="SimHei" panose="02010609060101010101" charset="-122"/>
                <a:ea typeface="SimHei" panose="02010609060101010101" charset="-122"/>
              </a:rPr>
              <a:t>单向引入，被动学习到主动选择</a:t>
            </a:r>
            <a:endParaRPr lang="zh-CN" altLang="en-US" sz="2000" dirty="0">
              <a:latin typeface="SimHei" panose="02010609060101010101" charset="-122"/>
              <a:ea typeface="SimHei" panose="02010609060101010101" charset="-122"/>
            </a:endParaRPr>
          </a:p>
        </p:txBody>
      </p:sp>
      <p:sp>
        <p:nvSpPr>
          <p:cNvPr id="4149" name="TextBox 21"/>
          <p:cNvSpPr txBox="1"/>
          <p:nvPr/>
        </p:nvSpPr>
        <p:spPr>
          <a:xfrm>
            <a:off x="7055485" y="5709920"/>
            <a:ext cx="5277485" cy="70675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000" dirty="0">
                <a:latin typeface="SimHei" panose="02010609060101010101" charset="-122"/>
                <a:ea typeface="SimHei" panose="02010609060101010101" charset="-122"/>
              </a:rPr>
              <a:t>有助于中国的救亡图存与社会进步、近代化</a:t>
            </a:r>
            <a:endParaRPr lang="en-US" altLang="zh-CN" sz="2000" dirty="0">
              <a:latin typeface="SimHei" panose="02010609060101010101" charset="-122"/>
              <a:ea typeface="SimHei" panose="02010609060101010101" charset="-122"/>
            </a:endParaRPr>
          </a:p>
          <a:p>
            <a:pPr marL="0" lvl="0" indent="0" defTabSz="457200">
              <a:lnSpc>
                <a:spcPct val="100000"/>
              </a:lnSpc>
              <a:spcBef>
                <a:spcPct val="0"/>
              </a:spcBef>
              <a:buFontTx/>
              <a:buNone/>
            </a:pPr>
            <a:endParaRPr lang="en-US" altLang="zh-CN" sz="2000" dirty="0">
              <a:latin typeface="SimHei" panose="02010609060101010101" charset="-122"/>
              <a:ea typeface="SimHei" panose="02010609060101010101" charset="-122"/>
            </a:endParaRPr>
          </a:p>
        </p:txBody>
      </p:sp>
      <p:sp>
        <p:nvSpPr>
          <p:cNvPr id="3077" name="矩形 5"/>
          <p:cNvSpPr/>
          <p:nvPr/>
        </p:nvSpPr>
        <p:spPr>
          <a:xfrm>
            <a:off x="0" y="102870"/>
            <a:ext cx="12191365" cy="101473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000" b="1" dirty="0">
                <a:solidFill>
                  <a:srgbClr val="33CC33"/>
                </a:solidFill>
                <a:latin typeface="SimHei" panose="02010609060101010101" charset="-122"/>
                <a:ea typeface="SimHei" panose="02010609060101010101" charset="-122"/>
              </a:rPr>
              <a:t>二、</a:t>
            </a:r>
            <a:r>
              <a:rPr lang="en-US" altLang="zh-CN" sz="2000" b="1" dirty="0">
                <a:solidFill>
                  <a:srgbClr val="33CC33"/>
                </a:solidFill>
                <a:latin typeface="SimHei" panose="02010609060101010101" charset="-122"/>
                <a:ea typeface="SimHei" panose="02010609060101010101" charset="-122"/>
              </a:rPr>
              <a:t>【</a:t>
            </a:r>
            <a:r>
              <a:rPr lang="zh-CN" altLang="en-US" sz="2000" b="1" dirty="0">
                <a:solidFill>
                  <a:srgbClr val="0000FF"/>
                </a:solidFill>
                <a:latin typeface="SimHei" panose="02010609060101010101" charset="-122"/>
                <a:ea typeface="SimHei" panose="02010609060101010101" charset="-122"/>
              </a:rPr>
              <a:t>西学东渐</a:t>
            </a:r>
            <a:r>
              <a:rPr lang="en-US" altLang="zh-CN" sz="2000" b="1" dirty="0">
                <a:solidFill>
                  <a:srgbClr val="33CC33"/>
                </a:solidFill>
                <a:latin typeface="SimHei" panose="02010609060101010101" charset="-122"/>
                <a:ea typeface="SimHei" panose="02010609060101010101" charset="-122"/>
              </a:rPr>
              <a:t>】1</a:t>
            </a:r>
            <a:r>
              <a:rPr lang="zh-CN" altLang="en-US" sz="2000" b="1" dirty="0">
                <a:solidFill>
                  <a:srgbClr val="33CC33"/>
                </a:solidFill>
                <a:latin typeface="SimHei" panose="02010609060101010101" charset="-122"/>
                <a:ea typeface="SimHei" panose="02010609060101010101" charset="-122"/>
              </a:rPr>
              <a:t>、概念</a:t>
            </a:r>
            <a:r>
              <a:rPr lang="zh-CN" altLang="en-US" sz="2000" b="1" dirty="0">
                <a:latin typeface="SimHei" panose="02010609060101010101" charset="-122"/>
                <a:ea typeface="SimHei" panose="02010609060101010101" charset="-122"/>
              </a:rPr>
              <a:t>是指西方学术思想</a:t>
            </a:r>
            <a:r>
              <a:rPr lang="zh-CN" altLang="en-US" sz="2000" b="1" dirty="0">
                <a:solidFill>
                  <a:srgbClr val="FF0000"/>
                </a:solidFill>
                <a:latin typeface="SimHei" panose="02010609060101010101" charset="-122"/>
                <a:ea typeface="SimHei" panose="02010609060101010101" charset="-122"/>
              </a:rPr>
              <a:t>（科技、文化、思想、宗教等）</a:t>
            </a:r>
            <a:r>
              <a:rPr lang="zh-CN" altLang="en-US" sz="2000" b="1" dirty="0">
                <a:latin typeface="SimHei" panose="02010609060101010101" charset="-122"/>
                <a:ea typeface="SimHei" panose="02010609060101010101" charset="-122"/>
              </a:rPr>
              <a:t>向中国</a:t>
            </a:r>
            <a:r>
              <a:rPr lang="zh-CN" altLang="en-US" sz="2000" b="1" dirty="0">
                <a:solidFill>
                  <a:srgbClr val="FF0000"/>
                </a:solidFill>
                <a:latin typeface="SimHei" panose="02010609060101010101" charset="-122"/>
                <a:ea typeface="SimHei" panose="02010609060101010101" charset="-122"/>
              </a:rPr>
              <a:t>逐渐传播渗入</a:t>
            </a:r>
            <a:r>
              <a:rPr lang="zh-CN" altLang="en-US" sz="2000" b="1" dirty="0">
                <a:latin typeface="SimHei" panose="02010609060101010101" charset="-122"/>
                <a:ea typeface="SimHei" panose="02010609060101010101" charset="-122"/>
              </a:rPr>
              <a:t>的历史过程</a:t>
            </a:r>
            <a:r>
              <a:rPr lang="en-US" altLang="zh-CN" sz="2000" b="1" dirty="0">
                <a:latin typeface="SimHei" panose="02010609060101010101" charset="-122"/>
                <a:ea typeface="SimHei" panose="02010609060101010101" charset="-122"/>
              </a:rPr>
              <a:t>,</a:t>
            </a:r>
            <a:r>
              <a:rPr lang="zh-CN" altLang="en-US" sz="2000" b="1" dirty="0">
                <a:latin typeface="SimHei" panose="02010609060101010101" charset="-122"/>
                <a:ea typeface="SimHei" panose="02010609060101010101" charset="-122"/>
              </a:rPr>
              <a:t>它对中国的学术、思想、政治和社会经济都产生过重大影响。</a:t>
            </a:r>
            <a:r>
              <a:rPr lang="zh-CN" altLang="en-US" sz="2000" b="1" dirty="0">
                <a:ea typeface="SimHei" panose="02010609060101010101" charset="-122"/>
              </a:rPr>
              <a:t>通常可分为是指</a:t>
            </a:r>
            <a:r>
              <a:rPr lang="zh-CN" altLang="en-US" sz="2000" b="1" dirty="0">
                <a:solidFill>
                  <a:srgbClr val="FF0000"/>
                </a:solidFill>
                <a:ea typeface="SimHei" panose="02010609060101010101" charset="-122"/>
              </a:rPr>
              <a:t>明末清初</a:t>
            </a:r>
            <a:r>
              <a:rPr lang="zh-CN" altLang="en-US" sz="2000" b="1" dirty="0">
                <a:ea typeface="SimHei" panose="02010609060101010101" charset="-122"/>
              </a:rPr>
              <a:t>以及</a:t>
            </a:r>
            <a:r>
              <a:rPr lang="zh-CN" altLang="en-US" sz="2000" b="1" dirty="0">
                <a:solidFill>
                  <a:srgbClr val="FF0000"/>
                </a:solidFill>
                <a:ea typeface="SimHei" panose="02010609060101010101" charset="-122"/>
              </a:rPr>
              <a:t>晚清民国初期</a:t>
            </a:r>
            <a:r>
              <a:rPr lang="zh-CN" altLang="en-US" sz="2000" b="1" dirty="0">
                <a:ea typeface="SimHei" panose="02010609060101010101" charset="-122"/>
              </a:rPr>
              <a:t>两个时期</a:t>
            </a:r>
            <a:endParaRPr lang="zh-CN" altLang="en-US" sz="2000" b="1" dirty="0">
              <a:ea typeface="SimHei" panose="02010609060101010101"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Rectangle 2"/>
          <p:cNvSpPr>
            <a:spLocks noGrp="1"/>
          </p:cNvSpPr>
          <p:nvPr>
            <p:ph type="title" idx="4294967295"/>
          </p:nvPr>
        </p:nvSpPr>
        <p:spPr>
          <a:xfrm>
            <a:off x="0" y="417195"/>
            <a:ext cx="10515600" cy="1325563"/>
          </a:xfrm>
        </p:spPr>
        <p:txBody>
          <a:bodyPr vert="horz" wrap="square" lIns="91440" tIns="45720" rIns="91440" bIns="45720" anchor="ctr"/>
          <a:p>
            <a:pPr eaLnBrk="1" hangingPunct="1"/>
            <a:r>
              <a:rPr lang="zh-CN" altLang="en-US" sz="2800" b="1" dirty="0">
                <a:solidFill>
                  <a:srgbClr val="33CC33"/>
                </a:solidFill>
                <a:latin typeface="SimHei" panose="02010609060101010101" charset="-122"/>
                <a:ea typeface="SimHei" panose="02010609060101010101" charset="-122"/>
                <a:sym typeface="+mn-ea"/>
              </a:rPr>
              <a:t>二、</a:t>
            </a:r>
            <a:r>
              <a:rPr lang="en-US" altLang="zh-CN" sz="2800" b="1" dirty="0">
                <a:solidFill>
                  <a:srgbClr val="33CC33"/>
                </a:solidFill>
                <a:latin typeface="SimHei" panose="02010609060101010101" charset="-122"/>
                <a:ea typeface="SimHei" panose="02010609060101010101" charset="-122"/>
                <a:sym typeface="+mn-ea"/>
              </a:rPr>
              <a:t>【</a:t>
            </a:r>
            <a:r>
              <a:rPr lang="zh-CN" altLang="en-US" sz="2800" b="1" dirty="0">
                <a:solidFill>
                  <a:srgbClr val="0000FF"/>
                </a:solidFill>
                <a:latin typeface="SimHei" panose="02010609060101010101" charset="-122"/>
                <a:ea typeface="SimHei" panose="02010609060101010101" charset="-122"/>
                <a:sym typeface="+mn-ea"/>
              </a:rPr>
              <a:t>西学东渐</a:t>
            </a:r>
            <a:r>
              <a:rPr lang="en-US" altLang="zh-CN" sz="2800" b="1" dirty="0">
                <a:solidFill>
                  <a:srgbClr val="33CC33"/>
                </a:solidFill>
                <a:latin typeface="SimHei" panose="02010609060101010101" charset="-122"/>
                <a:ea typeface="SimHei" panose="02010609060101010101" charset="-122"/>
                <a:sym typeface="+mn-ea"/>
              </a:rPr>
              <a:t>】</a:t>
            </a:r>
            <a:r>
              <a:rPr lang="en-US" altLang="zh-CN" sz="2800" b="1" dirty="0">
                <a:solidFill>
                  <a:srgbClr val="FF0000"/>
                </a:solidFill>
                <a:ea typeface="等线 Light"/>
              </a:rPr>
              <a:t>2</a:t>
            </a:r>
            <a:r>
              <a:rPr lang="zh-CN" altLang="zh-CN" sz="2800" b="1" dirty="0">
                <a:solidFill>
                  <a:srgbClr val="FF0000"/>
                </a:solidFill>
                <a:ea typeface="等线 Light"/>
              </a:rPr>
              <a:t>、近代西学东渐的特点</a:t>
            </a:r>
            <a:br>
              <a:rPr lang="zh-CN" altLang="zh-CN" sz="2800" b="1" dirty="0">
                <a:solidFill>
                  <a:srgbClr val="FF0000"/>
                </a:solidFill>
                <a:ea typeface="等线 Light"/>
              </a:rPr>
            </a:br>
            <a:endParaRPr lang="zh-CN" altLang="zh-CN" sz="2800" b="1" dirty="0">
              <a:solidFill>
                <a:srgbClr val="FF0000"/>
              </a:solidFill>
              <a:ea typeface="等线 Light"/>
            </a:endParaRPr>
          </a:p>
        </p:txBody>
      </p:sp>
      <p:sp>
        <p:nvSpPr>
          <p:cNvPr id="28676" name="Rectangle 3"/>
          <p:cNvSpPr>
            <a:spLocks noGrp="1"/>
          </p:cNvSpPr>
          <p:nvPr>
            <p:ph idx="1"/>
          </p:nvPr>
        </p:nvSpPr>
        <p:spPr>
          <a:xfrm>
            <a:off x="90805" y="1253490"/>
            <a:ext cx="11932920" cy="4351655"/>
          </a:xfrm>
        </p:spPr>
        <p:txBody>
          <a:bodyPr vert="horz" wrap="square" lIns="91440" tIns="45720" rIns="91440" bIns="45720" anchor="t"/>
          <a:p>
            <a:pPr marL="0" indent="0" eaLnBrk="1" hangingPunct="1">
              <a:buNone/>
            </a:pPr>
            <a:r>
              <a:rPr lang="en-US" altLang="zh-CN" b="1" dirty="0">
                <a:latin typeface="SimHei" panose="02010609060101010101" charset="-122"/>
                <a:ea typeface="SimHei" panose="02010609060101010101" charset="-122"/>
              </a:rPr>
              <a:t>①</a:t>
            </a:r>
            <a:r>
              <a:rPr lang="zh-CN" altLang="en-US" b="1" u="sng" dirty="0">
                <a:ea typeface="等线" pitchFamily="2" charset="-122"/>
              </a:rPr>
              <a:t>主题：</a:t>
            </a:r>
            <a:r>
              <a:rPr lang="zh-CN" altLang="en-US" b="1" dirty="0">
                <a:ea typeface="等线" pitchFamily="2" charset="-122"/>
              </a:rPr>
              <a:t>学习西方与救亡图存</a:t>
            </a:r>
            <a:r>
              <a:rPr lang="zh-CN" altLang="en-US" b="1" dirty="0">
                <a:solidFill>
                  <a:srgbClr val="FF0000"/>
                </a:solidFill>
                <a:ea typeface="等线" pitchFamily="2" charset="-122"/>
              </a:rPr>
              <a:t>相结合</a:t>
            </a:r>
            <a:r>
              <a:rPr lang="zh-CN" altLang="en-US" b="1" dirty="0">
                <a:ea typeface="等线" pitchFamily="2" charset="-122"/>
              </a:rPr>
              <a:t>，体现出</a:t>
            </a:r>
            <a:r>
              <a:rPr lang="zh-CN" altLang="en-US" b="1" dirty="0">
                <a:solidFill>
                  <a:srgbClr val="FF0000"/>
                </a:solidFill>
                <a:ea typeface="等线" pitchFamily="2" charset="-122"/>
              </a:rPr>
              <a:t>反封建反侵略的性质</a:t>
            </a:r>
            <a:r>
              <a:rPr lang="zh-CN" altLang="en-US" b="1" dirty="0">
                <a:ea typeface="等线" pitchFamily="2" charset="-122"/>
              </a:rPr>
              <a:t>；</a:t>
            </a:r>
            <a:endParaRPr lang="zh-CN" altLang="en-US" b="1" dirty="0">
              <a:ea typeface="等线" pitchFamily="2" charset="-122"/>
            </a:endParaRPr>
          </a:p>
          <a:p>
            <a:pPr marL="0" indent="0" eaLnBrk="1" hangingPunct="1">
              <a:buNone/>
            </a:pPr>
            <a:r>
              <a:rPr lang="en-US" altLang="zh-CN" b="1" dirty="0">
                <a:latin typeface="Calibri" panose="020F0502020204030204" charset="0"/>
                <a:ea typeface="等线" pitchFamily="2" charset="-122"/>
              </a:rPr>
              <a:t>②</a:t>
            </a:r>
            <a:r>
              <a:rPr lang="zh-CN" altLang="en-US" b="1" u="sng" dirty="0">
                <a:ea typeface="等线" pitchFamily="2" charset="-122"/>
              </a:rPr>
              <a:t>内容、广度与深度：</a:t>
            </a:r>
            <a:r>
              <a:rPr lang="zh-CN" altLang="en-US" b="1" dirty="0">
                <a:ea typeface="等线" pitchFamily="2" charset="-122"/>
              </a:rPr>
              <a:t>学习西方经历了</a:t>
            </a:r>
            <a:r>
              <a:rPr lang="zh-CN" altLang="en-US" b="1" dirty="0">
                <a:ea typeface="等线" pitchFamily="2" charset="-122"/>
                <a:sym typeface="+mn-ea"/>
              </a:rPr>
              <a:t>由器物到制度再到思想文化层面</a:t>
            </a:r>
            <a:r>
              <a:rPr lang="zh-CN" altLang="en-US" b="1" dirty="0">
                <a:solidFill>
                  <a:srgbClr val="FF0000"/>
                </a:solidFill>
                <a:ea typeface="等线" pitchFamily="2" charset="-122"/>
              </a:rPr>
              <a:t>由浅入深</a:t>
            </a:r>
            <a:r>
              <a:rPr lang="zh-CN" altLang="en-US" b="1" dirty="0">
                <a:ea typeface="等线" pitchFamily="2" charset="-122"/>
              </a:rPr>
              <a:t>、由表及里的过程；</a:t>
            </a:r>
            <a:endParaRPr lang="zh-CN" altLang="en-US" b="1" dirty="0">
              <a:ea typeface="等线" pitchFamily="2" charset="-122"/>
            </a:endParaRPr>
          </a:p>
          <a:p>
            <a:pPr marL="0" indent="0" eaLnBrk="1" hangingPunct="1">
              <a:buNone/>
            </a:pPr>
            <a:r>
              <a:rPr lang="en-US" altLang="zh-CN" b="1" dirty="0">
                <a:latin typeface="SimHei" panose="02010609060101010101" charset="-122"/>
                <a:ea typeface="SimHei" panose="02010609060101010101" charset="-122"/>
              </a:rPr>
              <a:t>③</a:t>
            </a:r>
            <a:r>
              <a:rPr lang="zh-CN" altLang="en-US" b="1" u="sng" dirty="0">
                <a:ea typeface="等线" pitchFamily="2" charset="-122"/>
              </a:rPr>
              <a:t>方向：</a:t>
            </a:r>
            <a:r>
              <a:rPr lang="zh-CN" altLang="en-US" b="1" dirty="0">
                <a:ea typeface="等线" pitchFamily="2" charset="-122"/>
              </a:rPr>
              <a:t>从学习西方（</a:t>
            </a:r>
            <a:r>
              <a:rPr lang="zh-CN" altLang="en-US" b="1" dirty="0">
                <a:solidFill>
                  <a:srgbClr val="FF0000"/>
                </a:solidFill>
                <a:ea typeface="等线" pitchFamily="2" charset="-122"/>
              </a:rPr>
              <a:t>以英美为师</a:t>
            </a:r>
            <a:r>
              <a:rPr lang="zh-CN" altLang="en-US" b="1" dirty="0">
                <a:ea typeface="等线" pitchFamily="2" charset="-122"/>
              </a:rPr>
              <a:t>）到</a:t>
            </a:r>
            <a:r>
              <a:rPr lang="zh-CN" altLang="en-US" b="1" dirty="0">
                <a:solidFill>
                  <a:srgbClr val="FF0000"/>
                </a:solidFill>
                <a:ea typeface="等线" pitchFamily="2" charset="-122"/>
              </a:rPr>
              <a:t>“以俄为师”</a:t>
            </a:r>
            <a:r>
              <a:rPr lang="zh-CN" altLang="en-US" b="1" dirty="0">
                <a:ea typeface="等线" pitchFamily="2" charset="-122"/>
              </a:rPr>
              <a:t>的转变，经历了由</a:t>
            </a:r>
            <a:r>
              <a:rPr lang="zh-CN" altLang="en-US" b="1" dirty="0">
                <a:solidFill>
                  <a:srgbClr val="FF0000"/>
                </a:solidFill>
                <a:ea typeface="等线" pitchFamily="2" charset="-122"/>
              </a:rPr>
              <a:t>被动</a:t>
            </a:r>
            <a:r>
              <a:rPr lang="zh-CN" altLang="en-US" b="1" dirty="0">
                <a:ea typeface="等线" pitchFamily="2" charset="-122"/>
              </a:rPr>
              <a:t>接受到</a:t>
            </a:r>
            <a:r>
              <a:rPr lang="zh-CN" altLang="en-US" b="1" dirty="0">
                <a:solidFill>
                  <a:srgbClr val="FF0000"/>
                </a:solidFill>
                <a:ea typeface="等线" pitchFamily="2" charset="-122"/>
              </a:rPr>
              <a:t>主动</a:t>
            </a:r>
            <a:r>
              <a:rPr lang="zh-CN" altLang="en-US" b="1" dirty="0">
                <a:ea typeface="等线" pitchFamily="2" charset="-122"/>
              </a:rPr>
              <a:t>选择的过程。</a:t>
            </a:r>
            <a:endParaRPr lang="zh-CN" altLang="en-US" b="1" dirty="0">
              <a:ea typeface="等线" pitchFamily="2" charset="-122"/>
            </a:endParaRPr>
          </a:p>
          <a:p>
            <a:pPr marL="0" indent="0" eaLnBrk="1" hangingPunct="1">
              <a:buNone/>
            </a:pPr>
            <a:r>
              <a:rPr lang="en-US" altLang="zh-CN" b="1" dirty="0">
                <a:latin typeface="SimHei" panose="02010609060101010101" charset="-122"/>
                <a:ea typeface="SimHei" panose="02010609060101010101" charset="-122"/>
              </a:rPr>
              <a:t>④</a:t>
            </a:r>
            <a:r>
              <a:rPr lang="zh-CN" altLang="en-US" b="1" u="sng" dirty="0">
                <a:ea typeface="等线" pitchFamily="2" charset="-122"/>
              </a:rPr>
              <a:t>过程：</a:t>
            </a:r>
            <a:r>
              <a:rPr lang="zh-CN" altLang="en-US" b="1" dirty="0">
                <a:ea typeface="等线" pitchFamily="2" charset="-122"/>
              </a:rPr>
              <a:t>学习西方思想的过程是中国传统文化与西方文化</a:t>
            </a:r>
            <a:r>
              <a:rPr lang="zh-CN" altLang="en-US" b="1" dirty="0">
                <a:solidFill>
                  <a:srgbClr val="FF0000"/>
                </a:solidFill>
                <a:ea typeface="等线" pitchFamily="2" charset="-122"/>
              </a:rPr>
              <a:t>不断碰撞交融的过程</a:t>
            </a:r>
            <a:r>
              <a:rPr lang="zh-CN" altLang="en-US" b="1" dirty="0">
                <a:ea typeface="等线" pitchFamily="2" charset="-122"/>
              </a:rPr>
              <a:t>，呈现出</a:t>
            </a:r>
            <a:r>
              <a:rPr lang="zh-CN" altLang="en-US" b="1" dirty="0">
                <a:solidFill>
                  <a:srgbClr val="FF0000"/>
                </a:solidFill>
                <a:ea typeface="等线" pitchFamily="2" charset="-122"/>
              </a:rPr>
              <a:t>新旧过渡</a:t>
            </a:r>
            <a:r>
              <a:rPr lang="zh-CN" altLang="en-US" b="1" dirty="0">
                <a:ea typeface="等线" pitchFamily="2" charset="-122"/>
              </a:rPr>
              <a:t>的特点。</a:t>
            </a:r>
            <a:endParaRPr lang="zh-CN" altLang="en-US" b="1" dirty="0">
              <a:ea typeface="等线" pitchFamily="2" charset="-122"/>
            </a:endParaRPr>
          </a:p>
          <a:p>
            <a:pPr eaLnBrk="1" hangingPunct="1"/>
            <a:endParaRPr lang="en-US" altLang="zh-CN" dirty="0">
              <a:ea typeface="等线" pitchFamily="2" charset="-122"/>
            </a:endParaRPr>
          </a:p>
        </p:txBody>
      </p:sp>
      <p:sp>
        <p:nvSpPr>
          <p:cNvPr id="4" name="文本框 3"/>
          <p:cNvSpPr txBox="1"/>
          <p:nvPr/>
        </p:nvSpPr>
        <p:spPr>
          <a:xfrm>
            <a:off x="401320" y="20320"/>
            <a:ext cx="1131189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zh-CN" altLang="en-US" sz="2800" dirty="0">
                <a:solidFill>
                  <a:srgbClr val="FF0000"/>
                </a:solidFill>
                <a:latin typeface="SimHei" panose="02010609060101010101" charset="-122"/>
                <a:ea typeface="SimHei" panose="02010609060101010101" charset="-122"/>
                <a:sym typeface="+mn-ea"/>
              </a:rPr>
              <a:t>西学东渐</a:t>
            </a:r>
            <a:r>
              <a:rPr lang="zh-CN" altLang="en-US" sz="2800" dirty="0">
                <a:solidFill>
                  <a:srgbClr val="FF0000"/>
                </a:solidFill>
                <a:latin typeface="SimHei" panose="02010609060101010101" charset="-122"/>
                <a:ea typeface="SimHei" panose="02010609060101010101" charset="-122"/>
                <a:sym typeface="+mn-ea"/>
              </a:rPr>
              <a:t>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16205" y="187960"/>
            <a:ext cx="11869420" cy="1568450"/>
          </a:xfrm>
          <a:prstGeom prst="rect">
            <a:avLst/>
          </a:prstGeom>
          <a:noFill/>
          <a:ln w="9525">
            <a:noFill/>
          </a:ln>
        </p:spPr>
        <p:txBody>
          <a:bodyPr wrap="square">
            <a:spAutoFit/>
          </a:bodyPr>
          <a:p>
            <a:pPr indent="0"/>
            <a:r>
              <a:rPr lang="zh-CN" sz="2400" b="0">
                <a:ea typeface="SimSun" panose="02010600030101010101" pitchFamily="2" charset="-122"/>
              </a:rPr>
              <a:t>（</a:t>
            </a:r>
            <a:r>
              <a:rPr lang="en-US" sz="2400" b="0">
                <a:latin typeface="Times New Roman" panose="02020603050405020304" pitchFamily="18" charset="0"/>
                <a:ea typeface="SimSun" panose="02010600030101010101" pitchFamily="2" charset="-122"/>
              </a:rPr>
              <a:t>2012•</a:t>
            </a:r>
            <a:r>
              <a:rPr lang="zh-CN" sz="2400" b="0">
                <a:ea typeface="SimSun" panose="02010600030101010101" pitchFamily="2" charset="-122"/>
              </a:rPr>
              <a:t>全国卷</a:t>
            </a:r>
            <a:r>
              <a:rPr lang="en-US" sz="2400" b="0">
                <a:latin typeface="Times New Roman" panose="02020603050405020304" pitchFamily="18" charset="0"/>
                <a:ea typeface="SimSun" panose="02010600030101010101" pitchFamily="2" charset="-122"/>
              </a:rPr>
              <a:t>•41)</a:t>
            </a:r>
            <a:r>
              <a:rPr lang="zh-CN" sz="2400" b="0">
                <a:latin typeface="Times New Roman" panose="02020603050405020304" pitchFamily="18" charset="0"/>
                <a:ea typeface="SimSun" panose="02010600030101010101" pitchFamily="2" charset="-122"/>
              </a:rPr>
              <a:t>（</a:t>
            </a:r>
            <a:r>
              <a:rPr lang="en-US" sz="2400" b="0">
                <a:latin typeface="Times New Roman" panose="02020603050405020304" pitchFamily="18" charset="0"/>
                <a:ea typeface="SimSun" panose="02010600030101010101" pitchFamily="2" charset="-122"/>
              </a:rPr>
              <a:t>12</a:t>
            </a:r>
            <a:r>
              <a:rPr lang="zh-CN" sz="2400" b="0">
                <a:latin typeface="Times New Roman" panose="02020603050405020304" pitchFamily="18" charset="0"/>
                <a:ea typeface="SimSun" panose="02010600030101010101" pitchFamily="2" charset="-122"/>
              </a:rPr>
              <a:t>分）阅读材料，回答问题。材料</a:t>
            </a:r>
            <a:r>
              <a:rPr lang="en-US" sz="2400" b="0">
                <a:latin typeface="Times New Roman" panose="02020603050405020304" pitchFamily="18" charset="0"/>
                <a:ea typeface="SimSun" panose="02010600030101010101" pitchFamily="2" charset="-122"/>
              </a:rPr>
              <a:t> </a:t>
            </a:r>
            <a:r>
              <a:rPr lang="zh-CN" sz="2400" b="0">
                <a:latin typeface="Times New Roman" panose="02020603050405020304" pitchFamily="18" charset="0"/>
                <a:ea typeface="SimSun" panose="02010600030101010101" pitchFamily="2" charset="-122"/>
              </a:rPr>
              <a:t>“冲击—反应”曾是国内外史学界解释中国近代历史的模式之一。其主要观点为中国社会存在巨大惰性，缺乏突破传统框架的内部动力；从</a:t>
            </a:r>
            <a:r>
              <a:rPr lang="en-US" sz="2400" b="0">
                <a:latin typeface="Times New Roman" panose="02020603050405020304" pitchFamily="18" charset="0"/>
                <a:ea typeface="SimSun" panose="02010600030101010101" pitchFamily="2" charset="-122"/>
              </a:rPr>
              <a:t>19</a:t>
            </a:r>
            <a:r>
              <a:rPr lang="zh-CN" sz="2400" b="0">
                <a:latin typeface="Times New Roman" panose="02020603050405020304" pitchFamily="18" charset="0"/>
                <a:ea typeface="SimSun" panose="02010600030101010101" pitchFamily="2" charset="-122"/>
              </a:rPr>
              <a:t>世纪中期开始，西方的冲击促使中国发生剧烈变化。有人据此图示中国近代历史变迁（见图</a:t>
            </a:r>
            <a:r>
              <a:rPr lang="en-US" sz="2400" b="0">
                <a:latin typeface="Times New Roman" panose="02020603050405020304" pitchFamily="18" charset="0"/>
                <a:ea typeface="SimSun" panose="02010600030101010101" pitchFamily="2" charset="-122"/>
              </a:rPr>
              <a:t>10</a:t>
            </a:r>
            <a:r>
              <a:rPr lang="zh-CN" sz="2400" b="0">
                <a:latin typeface="Times New Roman" panose="02020603050405020304" pitchFamily="18" charset="0"/>
                <a:ea typeface="SimSun" panose="02010600030101010101" pitchFamily="2" charset="-122"/>
              </a:rPr>
              <a:t>）。</a:t>
            </a:r>
            <a:endParaRPr lang="zh-CN" altLang="en-US" sz="2400" b="0">
              <a:latin typeface="Times New Roman" panose="02020603050405020304" pitchFamily="18" charset="0"/>
              <a:ea typeface="SimSun" panose="02010600030101010101" pitchFamily="2" charset="-122"/>
            </a:endParaRPr>
          </a:p>
        </p:txBody>
      </p:sp>
      <p:pic>
        <p:nvPicPr>
          <p:cNvPr id="2" name="图片 1"/>
          <p:cNvPicPr/>
          <p:nvPr/>
        </p:nvPicPr>
        <p:blipFill>
          <a:blip r:embed="rId1"/>
          <a:stretch>
            <a:fillRect/>
          </a:stretch>
        </p:blipFill>
        <p:spPr>
          <a:xfrm>
            <a:off x="2741295" y="1756410"/>
            <a:ext cx="5826125" cy="3234690"/>
          </a:xfrm>
          <a:prstGeom prst="rect">
            <a:avLst/>
          </a:prstGeom>
          <a:noFill/>
          <a:ln w="9525">
            <a:noFill/>
          </a:ln>
        </p:spPr>
      </p:pic>
      <p:sp>
        <p:nvSpPr>
          <p:cNvPr id="101" name="文本框 100"/>
          <p:cNvSpPr txBox="1"/>
          <p:nvPr/>
        </p:nvSpPr>
        <p:spPr>
          <a:xfrm>
            <a:off x="135255" y="4253865"/>
            <a:ext cx="10828655" cy="1198880"/>
          </a:xfrm>
          <a:prstGeom prst="rect">
            <a:avLst/>
          </a:prstGeom>
          <a:noFill/>
          <a:ln w="9525">
            <a:noFill/>
          </a:ln>
        </p:spPr>
        <p:txBody>
          <a:bodyPr wrap="square">
            <a:spAutoFit/>
          </a:bodyPr>
          <a:p>
            <a:pPr indent="0"/>
            <a:r>
              <a:rPr lang="en-US" sz="2400" b="0">
                <a:latin typeface="Times New Roman" panose="02020603050405020304" pitchFamily="18" charset="0"/>
                <a:ea typeface="SimSun" panose="02010600030101010101" pitchFamily="2" charset="-122"/>
              </a:rPr>
              <a:t> </a:t>
            </a:r>
            <a:r>
              <a:rPr lang="zh-CN" sz="2400" b="0">
                <a:latin typeface="Times New Roman" panose="02020603050405020304" pitchFamily="18" charset="0"/>
                <a:ea typeface="SimSun" panose="02010600030101010101" pitchFamily="2" charset="-122"/>
              </a:rPr>
              <a:t>根据材料并结合所学知识，评析</a:t>
            </a:r>
            <a:r>
              <a:rPr lang="zh-CN" sz="2400" b="0">
                <a:latin typeface="Times New Roman" panose="02020603050405020304" pitchFamily="18" charset="0"/>
                <a:ea typeface="SimSun" panose="02010600030101010101" pitchFamily="2" charset="-122"/>
                <a:cs typeface="Times New Roman" panose="02020603050405020304" pitchFamily="18" charset="0"/>
              </a:rPr>
              <a:t>“冲击—反应”模式</a:t>
            </a:r>
            <a:endParaRPr lang="zh-CN" altLang="en-US" sz="2400" b="0">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图片 2"/>
          <p:cNvPicPr/>
          <p:nvPr/>
        </p:nvPicPr>
        <p:blipFill>
          <a:blip r:embed="rId2"/>
          <a:stretch>
            <a:fillRect/>
          </a:stretch>
        </p:blipFill>
        <p:spPr>
          <a:xfrm>
            <a:off x="116205" y="4253865"/>
            <a:ext cx="19050" cy="19050"/>
          </a:xfrm>
          <a:prstGeom prst="rect">
            <a:avLst/>
          </a:prstGeom>
          <a:noFill/>
          <a:ln w="9525">
            <a:noFill/>
          </a:ln>
        </p:spPr>
      </p:pic>
      <p:sp>
        <p:nvSpPr>
          <p:cNvPr id="102" name="文本框 101"/>
          <p:cNvSpPr txBox="1"/>
          <p:nvPr/>
        </p:nvSpPr>
        <p:spPr>
          <a:xfrm>
            <a:off x="-90805" y="5166360"/>
            <a:ext cx="11054715" cy="1322070"/>
          </a:xfrm>
          <a:prstGeom prst="rect">
            <a:avLst/>
          </a:prstGeom>
          <a:noFill/>
          <a:ln w="9525">
            <a:noFill/>
          </a:ln>
        </p:spPr>
        <p:txBody>
          <a:bodyPr wrap="square">
            <a:spAutoFit/>
          </a:bodyPr>
          <a:p>
            <a:pPr indent="0"/>
            <a:r>
              <a:rPr lang="zh-CN" sz="2000" b="0">
                <a:latin typeface="Times New Roman" panose="02020603050405020304" pitchFamily="18" charset="0"/>
                <a:ea typeface="SimSun" panose="02010600030101010101" pitchFamily="2" charset="-122"/>
              </a:rPr>
              <a:t>（要求：对该模式赞成、反对或另有观点均可，观点明确；运用材料中的史实进行评析，史论结合。）</a:t>
            </a:r>
            <a:r>
              <a:rPr lang="en-US" sz="2000" b="0">
                <a:latin typeface="Times New Roman" panose="02020603050405020304" pitchFamily="18" charset="0"/>
                <a:ea typeface="SimSun" panose="02010600030101010101" pitchFamily="2" charset="-122"/>
              </a:rPr>
              <a:t> </a:t>
            </a:r>
            <a:endParaRPr lang="en-US" altLang="en-US" sz="2000" b="0">
              <a:latin typeface="Times New Roman" panose="02020603050405020304" pitchFamily="18" charset="0"/>
              <a:ea typeface="SimSun"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635" y="71120"/>
            <a:ext cx="11909425" cy="6123940"/>
          </a:xfrm>
          <a:prstGeom prst="rect">
            <a:avLst/>
          </a:prstGeom>
          <a:noFill/>
          <a:ln w="9525">
            <a:noFill/>
          </a:ln>
        </p:spPr>
        <p:txBody>
          <a:bodyPr wrap="square">
            <a:spAutoFit/>
          </a:bodyPr>
          <a:p>
            <a:pPr indent="0"/>
            <a:r>
              <a:rPr lang="zh-CN" sz="1400" b="0">
                <a:ea typeface="SimSun" panose="02010600030101010101" pitchFamily="2" charset="-122"/>
              </a:rPr>
              <a:t>观点（</a:t>
            </a:r>
            <a:r>
              <a:rPr lang="en-US" sz="1400" b="0">
                <a:latin typeface="Calibri" panose="020F0502020204030204" charset="0"/>
                <a:ea typeface="SimSun" panose="02010600030101010101" pitchFamily="2" charset="-122"/>
              </a:rPr>
              <a:t>2</a:t>
            </a:r>
            <a:r>
              <a:rPr lang="zh-CN" sz="1400" b="0">
                <a:ea typeface="SimSun" panose="02010600030101010101" pitchFamily="2" charset="-122"/>
              </a:rPr>
              <a:t>分）：中国社会存在巨大惰性，在西方的冲击下才发生剧烈变化。态度（</a:t>
            </a:r>
            <a:r>
              <a:rPr lang="en-US" sz="1400" b="0">
                <a:latin typeface="Calibri" panose="020F0502020204030204" charset="0"/>
                <a:ea typeface="SimSun" panose="02010600030101010101" pitchFamily="2" charset="-122"/>
              </a:rPr>
              <a:t>1</a:t>
            </a:r>
            <a:r>
              <a:rPr lang="zh-CN" sz="1400" b="0">
                <a:ea typeface="SimSun" panose="02010600030101010101" pitchFamily="2" charset="-122"/>
              </a:rPr>
              <a:t>分）：同意，或反对或其他。论证（</a:t>
            </a:r>
            <a:r>
              <a:rPr lang="en-US" sz="1400" b="0">
                <a:latin typeface="Calibri" panose="020F0502020204030204" charset="0"/>
                <a:ea typeface="SimSun" panose="02010600030101010101" pitchFamily="2" charset="-122"/>
              </a:rPr>
              <a:t>8</a:t>
            </a:r>
            <a:r>
              <a:rPr lang="zh-CN" sz="1400" b="0">
                <a:ea typeface="SimSun" panose="02010600030101010101" pitchFamily="2" charset="-122"/>
              </a:rPr>
              <a:t>分，要求</a:t>
            </a:r>
            <a:r>
              <a:rPr lang="en-US" sz="1400" b="0">
                <a:latin typeface="Calibri" panose="020F0502020204030204" charset="0"/>
                <a:ea typeface="SimSun" panose="02010600030101010101" pitchFamily="2" charset="-122"/>
              </a:rPr>
              <a:t>4</a:t>
            </a:r>
            <a:r>
              <a:rPr lang="zh-CN" sz="1400" b="0">
                <a:ea typeface="SimSun" panose="02010600030101010101" pitchFamily="2" charset="-122"/>
              </a:rPr>
              <a:t>点证据以上）：①同意材料中的观点：可以把每次“冲击”后中国的反应逐条列出（列出至少四条关键性事件作为证据，如第一次鸦片战争→林则徐睁眼看世界、第二次鸦片战争（英法联军入侵北京）→洋务运动—民族工业产生、甲午战争→戊戌变法、八国联军侵华→辛亥革命、凡尔赛和约→新文化运动）；也可以从器物→制度→文化层面列出相关事件；还可以从经济工业化、政治民主化、思想解放的角度列举相关事例。②反对材料中的观点：中国传统社会有其发展的优势（经济上，古代商品经济发展，资本主义萌芽；政治上，专制主义空前加强反映了其衰落的趋势；阶级力量：市民阶层壮大；思想上，明清之际出现反对专制呼吁民本的思想家等）。没有外国刺激，中国能够正常发展到现代社会，外部刺激反而打断这种正常发展。外国侵略造成了中国近代贫穷落后。③内外因素共同作用的结果：国内原有的发展优势，为后来的变化奠定了基础；西方的刺激为变化提供了示范和动力。能够举出内外因共同作用促进中国社会变化的一个史实加以论证。结论：（</a:t>
            </a:r>
            <a:r>
              <a:rPr lang="en-US" sz="1400" b="0">
                <a:latin typeface="Calibri" panose="020F0502020204030204" charset="0"/>
                <a:ea typeface="SimSun" panose="02010600030101010101" pitchFamily="2" charset="-122"/>
              </a:rPr>
              <a:t>1</a:t>
            </a:r>
            <a:r>
              <a:rPr lang="zh-CN" sz="1400" b="0">
                <a:ea typeface="SimSun" panose="02010600030101010101" pitchFamily="2" charset="-122"/>
              </a:rPr>
              <a:t>分）其他参考答案示例一：观点：从</a:t>
            </a:r>
            <a:r>
              <a:rPr lang="en-US" sz="1400" b="0">
                <a:latin typeface="Calibri" panose="020F0502020204030204" charset="0"/>
                <a:ea typeface="SimSun" panose="02010600030101010101" pitchFamily="2" charset="-122"/>
              </a:rPr>
              <a:t>19</a:t>
            </a:r>
            <a:r>
              <a:rPr lang="zh-CN" sz="1400" b="0">
                <a:ea typeface="SimSun" panose="02010600030101010101" pitchFamily="2" charset="-122"/>
              </a:rPr>
              <a:t>世纪中期开始，西方的冲击促使中国发生剧烈变化。本人认为该观点正确。论据一：西方的冲击使中国经济发生了重大变化。自然经济日益解体、洋务运动等。论据二：西方的冲击使中国政治发生了重大变化。百日维新、辛亥革命等。论据三：西方的冲击使中国思想文化发生了重大变化。维新思想、革命思想、新文化等。总结：中国被迫卷入资本主义世界体系，被迫开始近代化进程，由古代社会向近代社会示例二：该观点有一定的合理性，但忽视了中国社会内部推动社会变化的因素。</a:t>
            </a:r>
            <a:r>
              <a:rPr lang="en-US" sz="1400" b="0">
                <a:latin typeface="SimSun" panose="02010600030101010101" pitchFamily="2" charset="-122"/>
                <a:ea typeface="SimSun" panose="02010600030101010101" pitchFamily="2" charset="-122"/>
              </a:rPr>
              <a:t> </a:t>
            </a:r>
            <a:r>
              <a:rPr lang="zh-CN" sz="1400" b="0">
                <a:ea typeface="SimSun" panose="02010600030101010101" pitchFamily="2" charset="-122"/>
              </a:rPr>
              <a:t>从题目所给的材料来看，在</a:t>
            </a:r>
            <a:r>
              <a:rPr lang="en-US" sz="1400" b="0">
                <a:latin typeface="SimSun" panose="02010600030101010101" pitchFamily="2" charset="-122"/>
                <a:ea typeface="SimSun" panose="02010600030101010101" pitchFamily="2" charset="-122"/>
              </a:rPr>
              <a:t> </a:t>
            </a:r>
            <a:r>
              <a:rPr lang="en-US" sz="1400" b="0">
                <a:latin typeface="Calibri" panose="020F0502020204030204" charset="0"/>
                <a:ea typeface="SimSun" panose="02010600030101010101" pitchFamily="2" charset="-122"/>
              </a:rPr>
              <a:t>1856-1860 </a:t>
            </a:r>
            <a:r>
              <a:rPr lang="zh-CN" sz="1400" b="0">
                <a:ea typeface="SimSun" panose="02010600030101010101" pitchFamily="2" charset="-122"/>
              </a:rPr>
              <a:t>年的第二次鸦片战争，清政府内部做出反应形成洋务派，并掀起了一场“师夷长技以自强”的洋务运动；</a:t>
            </a:r>
            <a:r>
              <a:rPr lang="en-US" sz="1400" b="0">
                <a:latin typeface="Calibri" panose="020F0502020204030204" charset="0"/>
                <a:ea typeface="SimSun" panose="02010600030101010101" pitchFamily="2" charset="-122"/>
              </a:rPr>
              <a:t>1894 </a:t>
            </a:r>
            <a:r>
              <a:rPr lang="zh-CN" sz="1400" b="0">
                <a:ea typeface="SimSun" panose="02010600030101010101" pitchFamily="2" charset="-122"/>
              </a:rPr>
              <a:t>年的甲午中日战争对中国再次形成冲击，引发了戊戌变法运动，学习西方的君主立宪制度，希望走上资本主义道路以挽 救民族危亡；</a:t>
            </a:r>
            <a:r>
              <a:rPr lang="en-US" sz="1400" b="0">
                <a:latin typeface="Calibri" panose="020F0502020204030204" charset="0"/>
                <a:ea typeface="SimSun" panose="02010600030101010101" pitchFamily="2" charset="-122"/>
              </a:rPr>
              <a:t>1900 </a:t>
            </a:r>
            <a:r>
              <a:rPr lang="zh-CN" sz="1400" b="0">
                <a:ea typeface="SimSun" panose="02010600030101010101" pitchFamily="2" charset="-122"/>
              </a:rPr>
              <a:t>年的八国联军侵华以及《辛丑条约》的签订，使清政府彻底沦为“洋人 的朝廷” ，引起国内革命浪潮高涨，通过辛亥革命推翻了清王朝的统治；</a:t>
            </a:r>
            <a:r>
              <a:rPr lang="en-US" sz="1400" b="0">
                <a:latin typeface="Calibri" panose="020F0502020204030204" charset="0"/>
                <a:ea typeface="SimSun" panose="02010600030101010101" pitchFamily="2" charset="-122"/>
              </a:rPr>
              <a:t>1919 </a:t>
            </a:r>
            <a:r>
              <a:rPr lang="zh-CN" sz="1400" b="0">
                <a:ea typeface="SimSun" panose="02010600030101010101" pitchFamily="2" charset="-122"/>
              </a:rPr>
              <a:t>年巴黎和会上中国外交的失败引发了五四运动，推动中国革命进入新阶段。综上所述，冲击</a:t>
            </a:r>
            <a:r>
              <a:rPr lang="en-US" sz="1400" b="0">
                <a:latin typeface="Calibri" panose="020F0502020204030204" charset="0"/>
                <a:ea typeface="SimSun" panose="02010600030101010101" pitchFamily="2" charset="-122"/>
              </a:rPr>
              <a:t>---</a:t>
            </a:r>
            <a:r>
              <a:rPr lang="zh-CN" sz="1400" b="0">
                <a:ea typeface="SimSun" panose="02010600030101010101" pitchFamily="2" charset="-122"/>
              </a:rPr>
              <a:t>反应模式有其合理性。但是，中国社会发生巨大变化，也并非仅靠外部冲击来实现，中国社会内部也蕴含着诸多推动社会变化的因素：从经济上来看，资本主义萌芽在近代之前已经产生并壮大发展；政治上，反封建民主思想在明清之际也已经出现。这一系列现象的出现说明中国社会内部已经孕育着变革的力量并推动中国社会向前发展。</a:t>
            </a:r>
            <a:r>
              <a:rPr lang="en-US" sz="1400" b="0">
                <a:latin typeface="SimSun" panose="02010600030101010101" pitchFamily="2" charset="-122"/>
                <a:ea typeface="SimSun" panose="02010600030101010101" pitchFamily="2" charset="-122"/>
              </a:rPr>
              <a:t> </a:t>
            </a:r>
            <a:endParaRPr lang="en-US" altLang="en-US" sz="1400" b="0">
              <a:latin typeface="SimSun" panose="02010600030101010101" pitchFamily="2" charset="-122"/>
              <a:ea typeface="SimSun"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4"/>
          <p:cNvSpPr txBox="1"/>
          <p:nvPr/>
        </p:nvSpPr>
        <p:spPr>
          <a:xfrm>
            <a:off x="129858" y="439103"/>
            <a:ext cx="11520487" cy="460375"/>
          </a:xfrm>
          <a:prstGeom prst="rect">
            <a:avLst/>
          </a:prstGeom>
          <a:solidFill>
            <a:schemeClr val="bg1"/>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50000"/>
              </a:spcBef>
              <a:buFontTx/>
              <a:buNone/>
            </a:pPr>
            <a:r>
              <a:rPr lang="zh-CN" altLang="en-US" sz="2400" b="1" dirty="0">
                <a:solidFill>
                  <a:srgbClr val="33CC33"/>
                </a:solidFill>
                <a:latin typeface="SimHei" panose="02010609060101010101" charset="-122"/>
                <a:ea typeface="SimHei" panose="02010609060101010101" charset="-122"/>
                <a:sym typeface="+mn-ea"/>
              </a:rPr>
              <a:t>二、</a:t>
            </a:r>
            <a:r>
              <a:rPr lang="en-US" altLang="zh-CN" sz="2400" b="1" dirty="0">
                <a:solidFill>
                  <a:srgbClr val="33CC33"/>
                </a:solidFill>
                <a:latin typeface="SimHei" panose="02010609060101010101" charset="-122"/>
                <a:ea typeface="SimHei" panose="02010609060101010101" charset="-122"/>
                <a:sym typeface="+mn-ea"/>
              </a:rPr>
              <a:t>【</a:t>
            </a:r>
            <a:r>
              <a:rPr lang="zh-CN" altLang="en-US" sz="2400" b="1" dirty="0">
                <a:solidFill>
                  <a:srgbClr val="0000FF"/>
                </a:solidFill>
                <a:latin typeface="SimHei" panose="02010609060101010101" charset="-122"/>
                <a:ea typeface="SimHei" panose="02010609060101010101" charset="-122"/>
                <a:sym typeface="+mn-ea"/>
              </a:rPr>
              <a:t>西学东渐</a:t>
            </a:r>
            <a:r>
              <a:rPr lang="en-US" altLang="zh-CN" sz="2400" b="1" dirty="0">
                <a:solidFill>
                  <a:srgbClr val="33CC33"/>
                </a:solidFill>
                <a:latin typeface="SimHei" panose="02010609060101010101" charset="-122"/>
                <a:ea typeface="SimHei" panose="02010609060101010101" charset="-122"/>
                <a:sym typeface="+mn-ea"/>
              </a:rPr>
              <a:t>】</a:t>
            </a:r>
            <a:r>
              <a:rPr lang="en-US" altLang="zh-CN" sz="2400" b="1" dirty="0">
                <a:solidFill>
                  <a:srgbClr val="FF0000"/>
                </a:solidFill>
                <a:latin typeface="SimHei" panose="02010609060101010101" charset="-122"/>
                <a:ea typeface="SimHei" panose="02010609060101010101" charset="-122"/>
              </a:rPr>
              <a:t>3</a:t>
            </a:r>
            <a:r>
              <a:rPr lang="zh-CN" altLang="en-US" sz="2400" b="1" dirty="0">
                <a:solidFill>
                  <a:srgbClr val="FF0000"/>
                </a:solidFill>
                <a:latin typeface="SimHei" panose="02010609060101010101" charset="-122"/>
                <a:ea typeface="SimHei" panose="02010609060101010101" charset="-122"/>
              </a:rPr>
              <a:t>、近代中国思想论战及交锋</a:t>
            </a:r>
            <a:endParaRPr lang="zh-CN" altLang="en-US" sz="2400" b="1" dirty="0">
              <a:solidFill>
                <a:srgbClr val="FF0000"/>
              </a:solidFill>
              <a:latin typeface="SimHei" panose="02010609060101010101" charset="-122"/>
              <a:ea typeface="SimHei" panose="02010609060101010101" charset="-122"/>
            </a:endParaRPr>
          </a:p>
        </p:txBody>
      </p:sp>
      <p:graphicFrame>
        <p:nvGraphicFramePr>
          <p:cNvPr id="28675" name="Group 3"/>
          <p:cNvGraphicFramePr>
            <a:graphicFrameLocks noGrp="1"/>
          </p:cNvGraphicFramePr>
          <p:nvPr>
            <p:custDataLst>
              <p:tags r:id="rId1"/>
            </p:custDataLst>
          </p:nvPr>
        </p:nvGraphicFramePr>
        <p:xfrm>
          <a:off x="97155" y="908685"/>
          <a:ext cx="12108180" cy="4948555"/>
        </p:xfrm>
        <a:graphic>
          <a:graphicData uri="http://schemas.openxmlformats.org/drawingml/2006/table">
            <a:tbl>
              <a:tblPr/>
              <a:tblGrid>
                <a:gridCol w="1453515"/>
                <a:gridCol w="1606550"/>
                <a:gridCol w="5375275"/>
                <a:gridCol w="3672840"/>
              </a:tblGrid>
              <a:tr h="457200">
                <a:tc>
                  <a:txBody>
                    <a:bodyPr/>
                    <a:lstStyle>
                      <a:lvl1pPr eaLnBrk="0" hangingPunct="0">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400" b="1" i="0" u="none" strike="noStrike" cap="none" normalizeH="0" baseline="0" smtClean="0">
                          <a:ln>
                            <a:noFill/>
                          </a:ln>
                          <a:solidFill>
                            <a:srgbClr val="FF0000"/>
                          </a:solidFill>
                          <a:effectLst/>
                          <a:latin typeface="Arial" panose="020B0604020202020204" pitchFamily="34" charset="0"/>
                          <a:ea typeface="SimHei" panose="02010609060101010101" charset="-122"/>
                        </a:rPr>
                        <a:t>名称</a:t>
                      </a:r>
                      <a:endParaRPr kumimoji="0" lang="zh-CN" altLang="zh-CN" sz="2400" b="1" i="0" u="none" strike="noStrike" cap="none" normalizeH="0" baseline="0" smtClean="0">
                        <a:ln>
                          <a:noFill/>
                        </a:ln>
                        <a:solidFill>
                          <a:srgbClr val="FF0000"/>
                        </a:solidFill>
                        <a:effectLst/>
                        <a:latin typeface="Arial" panose="020B0604020202020204" pitchFamily="34" charset="0"/>
                        <a:ea typeface="SimHei" panose="02010609060101010101"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400" b="1" i="0" u="none" strike="noStrike" cap="none" normalizeH="0" baseline="0" smtClean="0">
                          <a:ln>
                            <a:noFill/>
                          </a:ln>
                          <a:solidFill>
                            <a:srgbClr val="FF0000"/>
                          </a:solidFill>
                          <a:effectLst/>
                          <a:latin typeface="Arial" panose="020B0604020202020204" pitchFamily="34" charset="0"/>
                          <a:ea typeface="SimHei" panose="02010609060101010101" charset="-122"/>
                        </a:rPr>
                        <a:t>双方</a:t>
                      </a:r>
                      <a:endParaRPr kumimoji="0" lang="zh-CN" altLang="zh-CN" sz="2400" b="1" i="0" u="none" strike="noStrike" cap="none" normalizeH="0" baseline="0" smtClean="0">
                        <a:ln>
                          <a:noFill/>
                        </a:ln>
                        <a:solidFill>
                          <a:srgbClr val="FF0000"/>
                        </a:solidFill>
                        <a:effectLst/>
                        <a:latin typeface="Arial" panose="020B0604020202020204" pitchFamily="34" charset="0"/>
                        <a:ea typeface="SimHei" panose="02010609060101010101"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400" b="1" i="0" u="none" strike="noStrike" cap="none" normalizeH="0" baseline="0" smtClean="0">
                          <a:ln>
                            <a:noFill/>
                          </a:ln>
                          <a:solidFill>
                            <a:srgbClr val="FF0000"/>
                          </a:solidFill>
                          <a:effectLst/>
                          <a:latin typeface="Arial" panose="020B0604020202020204" pitchFamily="34" charset="0"/>
                          <a:ea typeface="SimHei" panose="02010609060101010101" charset="-122"/>
                        </a:rPr>
                        <a:t>主　　张</a:t>
                      </a:r>
                      <a:endParaRPr kumimoji="0" lang="zh-CN" altLang="zh-CN" sz="2400" b="1" i="0" u="none" strike="noStrike" cap="none" normalizeH="0" baseline="0" smtClean="0">
                        <a:ln>
                          <a:noFill/>
                        </a:ln>
                        <a:solidFill>
                          <a:srgbClr val="FF0000"/>
                        </a:solidFill>
                        <a:effectLst/>
                        <a:latin typeface="Arial" panose="020B0604020202020204" pitchFamily="34" charset="0"/>
                        <a:ea typeface="SimHei" panose="02010609060101010101"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400" b="1" i="0" u="none" strike="noStrike" cap="none" normalizeH="0" baseline="0" smtClean="0">
                          <a:ln>
                            <a:noFill/>
                          </a:ln>
                          <a:solidFill>
                            <a:srgbClr val="FF0000"/>
                          </a:solidFill>
                          <a:effectLst/>
                          <a:latin typeface="Arial" panose="020B0604020202020204" pitchFamily="34" charset="0"/>
                          <a:ea typeface="SimHei" panose="02010609060101010101" charset="-122"/>
                        </a:rPr>
                        <a:t>　作　用</a:t>
                      </a:r>
                      <a:endParaRPr kumimoji="0" lang="zh-CN" altLang="zh-CN" sz="2400" b="1" i="0" u="none" strike="noStrike" cap="none" normalizeH="0" baseline="0" smtClean="0">
                        <a:ln>
                          <a:noFill/>
                        </a:ln>
                        <a:solidFill>
                          <a:srgbClr val="FF0000"/>
                        </a:solidFill>
                        <a:effectLst/>
                        <a:latin typeface="Arial" panose="020B0604020202020204" pitchFamily="34" charset="0"/>
                        <a:ea typeface="SimHei" panose="02010609060101010101"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703580">
                <a:tc>
                  <a:txBody>
                    <a:bodyPr/>
                    <a:lstStyle>
                      <a:lvl1pPr eaLnBrk="0" hangingPunct="0">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SimHei" panose="02010609060101010101"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15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lvl="0" indent="0" algn="l" defTabSz="914400" rtl="0" eaLnBrk="1" fontAlgn="base" latinLnBrk="0" hangingPunct="1">
                        <a:lnSpc>
                          <a:spcPct val="115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908050">
                <a:tc>
                  <a:txBody>
                    <a:bodyPr/>
                    <a:lstStyle>
                      <a:lvl1pPr eaLnBrk="0" hangingPunct="0">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br>
                        <a:rPr kumimoji="0" lang="en-US" altLang="zh-CN" sz="2400" b="1" i="0" u="none" strike="noStrike" cap="none" normalizeH="0" baseline="0" smtClean="0">
                          <a:ln>
                            <a:noFill/>
                          </a:ln>
                          <a:solidFill>
                            <a:schemeClr val="tx1"/>
                          </a:solidFill>
                          <a:effectLst/>
                          <a:latin typeface="Arial" panose="020B0604020202020204" pitchFamily="34" charset="0"/>
                          <a:ea typeface="SimHei" panose="02010609060101010101" charset="-122"/>
                        </a:rPr>
                      </a:br>
                      <a:endParaRPr kumimoji="0" lang="en-US" altLang="zh-CN" sz="2400" b="1" i="0" u="none" strike="noStrike" cap="none" normalizeH="0" baseline="0" smtClean="0">
                        <a:ln>
                          <a:noFill/>
                        </a:ln>
                        <a:solidFill>
                          <a:schemeClr val="tx1"/>
                        </a:solidFill>
                        <a:effectLst/>
                        <a:latin typeface="Arial" panose="020B0604020202020204" pitchFamily="34" charset="0"/>
                        <a:ea typeface="SimHei" panose="02010609060101010101"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15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lvl="0" indent="0" algn="l" defTabSz="914400" rtl="0" eaLnBrk="1" fontAlgn="base" latinLnBrk="0" hangingPunct="1">
                        <a:lnSpc>
                          <a:spcPct val="115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923290">
                <a:tc>
                  <a:txBody>
                    <a:bodyPr/>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Arial" panose="020B0604020202020204" pitchFamily="34" charset="0"/>
                        <a:ea typeface="SimHei" panose="02010609060101010101"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15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1557655">
                <a:tc>
                  <a:txBody>
                    <a:bodyPr/>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Arial" panose="020B0604020202020204" pitchFamily="34" charset="0"/>
                        <a:ea typeface="SimHei" panose="02010609060101010101"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15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txBody>
                  <a:tcPr marL="121920" marR="12192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sp>
        <p:nvSpPr>
          <p:cNvPr id="28697" name="Rectangle 27"/>
          <p:cNvSpPr/>
          <p:nvPr/>
        </p:nvSpPr>
        <p:spPr>
          <a:xfrm>
            <a:off x="1595438" y="1480503"/>
            <a:ext cx="1919287" cy="82994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400" b="1" dirty="0">
                <a:ea typeface="SimHei" panose="02010609060101010101" charset="-122"/>
              </a:rPr>
              <a:t>洋务派</a:t>
            </a:r>
            <a:endParaRPr lang="zh-CN" altLang="en-US" sz="2400" b="1" dirty="0">
              <a:ea typeface="SimHei" panose="02010609060101010101" charset="-122"/>
            </a:endParaRPr>
          </a:p>
          <a:p>
            <a:pPr marL="0" lvl="0" indent="0" defTabSz="457200">
              <a:lnSpc>
                <a:spcPct val="100000"/>
              </a:lnSpc>
              <a:spcBef>
                <a:spcPct val="0"/>
              </a:spcBef>
              <a:buFontTx/>
              <a:buNone/>
            </a:pPr>
            <a:r>
              <a:rPr lang="zh-CN" altLang="en-US" sz="2400" b="1" dirty="0">
                <a:ea typeface="SimHei" panose="02010609060101010101" charset="-122"/>
              </a:rPr>
              <a:t>顽固派</a:t>
            </a:r>
            <a:endParaRPr lang="zh-CN" altLang="en-US" sz="2400" b="1" dirty="0">
              <a:ea typeface="SimHei" panose="02010609060101010101" charset="-122"/>
            </a:endParaRPr>
          </a:p>
        </p:txBody>
      </p:sp>
      <p:sp>
        <p:nvSpPr>
          <p:cNvPr id="28698" name="Rectangle 28"/>
          <p:cNvSpPr/>
          <p:nvPr/>
        </p:nvSpPr>
        <p:spPr>
          <a:xfrm>
            <a:off x="3194685" y="1341120"/>
            <a:ext cx="5457190" cy="3987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000" b="1" dirty="0">
                <a:ea typeface="SimHei" panose="02010609060101010101" charset="-122"/>
                <a:sym typeface="+mn-ea"/>
              </a:rPr>
              <a:t>洋：</a:t>
            </a:r>
            <a:r>
              <a:rPr lang="zh-CN" altLang="en-US" sz="2000" b="1" dirty="0">
                <a:latin typeface="SimHei" panose="02010609060101010101" charset="-122"/>
                <a:ea typeface="SimHei" panose="02010609060101010101" charset="-122"/>
              </a:rPr>
              <a:t>坚持传统基础上学习技术（中体西用）</a:t>
            </a:r>
            <a:endParaRPr lang="zh-CN" altLang="en-US" sz="2000" b="1" dirty="0">
              <a:latin typeface="SimHei" panose="02010609060101010101" charset="-122"/>
              <a:ea typeface="SimHei" panose="02010609060101010101" charset="-122"/>
            </a:endParaRPr>
          </a:p>
        </p:txBody>
      </p:sp>
      <p:sp>
        <p:nvSpPr>
          <p:cNvPr id="28699" name="Rectangle 29"/>
          <p:cNvSpPr/>
          <p:nvPr/>
        </p:nvSpPr>
        <p:spPr>
          <a:xfrm>
            <a:off x="3204210" y="1832610"/>
            <a:ext cx="5602605" cy="3987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000" b="1" dirty="0">
                <a:ea typeface="SimHei" panose="02010609060101010101" charset="-122"/>
                <a:sym typeface="+mn-ea"/>
              </a:rPr>
              <a:t>顽：</a:t>
            </a:r>
            <a:r>
              <a:rPr lang="zh-CN" altLang="en-US" sz="2000" b="1" dirty="0">
                <a:latin typeface="SimHei" panose="02010609060101010101" charset="-122"/>
                <a:ea typeface="SimHei" panose="02010609060101010101" charset="-122"/>
              </a:rPr>
              <a:t>坚持传统</a:t>
            </a:r>
            <a:r>
              <a:rPr lang="en-US" altLang="zh-CN" sz="2000" b="1" dirty="0">
                <a:latin typeface="SimHei" panose="02010609060101010101" charset="-122"/>
                <a:ea typeface="SimHei" panose="02010609060101010101" charset="-122"/>
              </a:rPr>
              <a:t>,</a:t>
            </a:r>
            <a:r>
              <a:rPr lang="zh-CN" altLang="en-US" sz="2000" b="1" dirty="0">
                <a:latin typeface="SimHei" panose="02010609060101010101" charset="-122"/>
                <a:ea typeface="SimHei" panose="02010609060101010101" charset="-122"/>
              </a:rPr>
              <a:t>反对学习西学（中体中用）</a:t>
            </a:r>
            <a:endParaRPr lang="zh-CN" altLang="en-US" sz="2000" b="1" dirty="0">
              <a:latin typeface="SimHei" panose="02010609060101010101" charset="-122"/>
              <a:ea typeface="SimHei" panose="02010609060101010101" charset="-122"/>
            </a:endParaRPr>
          </a:p>
        </p:txBody>
      </p:sp>
      <p:sp>
        <p:nvSpPr>
          <p:cNvPr id="28700" name="Rectangle 30"/>
          <p:cNvSpPr/>
          <p:nvPr/>
        </p:nvSpPr>
        <p:spPr>
          <a:xfrm>
            <a:off x="1552575" y="2464435"/>
            <a:ext cx="1482725" cy="11988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400" b="1" dirty="0">
                <a:ea typeface="SimHei" panose="02010609060101010101" charset="-122"/>
              </a:rPr>
              <a:t>维新派</a:t>
            </a:r>
            <a:endParaRPr lang="zh-CN" altLang="en-US" sz="2400" b="1" dirty="0">
              <a:ea typeface="SimHei" panose="02010609060101010101" charset="-122"/>
            </a:endParaRPr>
          </a:p>
          <a:p>
            <a:pPr marL="0" lvl="0" indent="0" defTabSz="457200">
              <a:lnSpc>
                <a:spcPct val="100000"/>
              </a:lnSpc>
              <a:spcBef>
                <a:spcPct val="0"/>
              </a:spcBef>
              <a:buFontTx/>
              <a:buNone/>
            </a:pPr>
            <a:r>
              <a:rPr lang="zh-CN" altLang="en-US" sz="2400" b="1" dirty="0">
                <a:ea typeface="SimHei" panose="02010609060101010101" charset="-122"/>
              </a:rPr>
              <a:t>顽固势力</a:t>
            </a:r>
            <a:endParaRPr lang="zh-CN" altLang="en-US" sz="2400" b="1" dirty="0">
              <a:ea typeface="SimHei" panose="02010609060101010101" charset="-122"/>
            </a:endParaRPr>
          </a:p>
          <a:p>
            <a:pPr marL="0" lvl="0" indent="0" defTabSz="457200">
              <a:lnSpc>
                <a:spcPct val="100000"/>
              </a:lnSpc>
              <a:spcBef>
                <a:spcPct val="0"/>
              </a:spcBef>
              <a:buFontTx/>
              <a:buNone/>
            </a:pPr>
            <a:endParaRPr lang="zh-CN" altLang="en-US" sz="2400" b="1" dirty="0">
              <a:ea typeface="SimHei" panose="02010609060101010101" charset="-122"/>
            </a:endParaRPr>
          </a:p>
        </p:txBody>
      </p:sp>
      <p:sp>
        <p:nvSpPr>
          <p:cNvPr id="28701" name="Rectangle 31"/>
          <p:cNvSpPr/>
          <p:nvPr/>
        </p:nvSpPr>
        <p:spPr>
          <a:xfrm>
            <a:off x="3194368" y="2371725"/>
            <a:ext cx="2687637" cy="3987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20000"/>
              </a:spcBef>
              <a:buClr>
                <a:schemeClr val="accent1"/>
              </a:buClr>
              <a:buFontTx/>
              <a:buNone/>
            </a:pPr>
            <a:r>
              <a:rPr lang="zh-CN" altLang="en-US" sz="2000" b="1" dirty="0">
                <a:ea typeface="SimHei" panose="02010609060101010101" charset="-122"/>
                <a:sym typeface="+mn-ea"/>
              </a:rPr>
              <a:t>维：</a:t>
            </a:r>
            <a:r>
              <a:rPr lang="zh-CN" altLang="en-US" sz="2000" b="1" dirty="0">
                <a:latin typeface="SimHei" panose="02010609060101010101" charset="-122"/>
                <a:ea typeface="SimHei" panose="02010609060101010101" charset="-122"/>
              </a:rPr>
              <a:t>三个</a:t>
            </a:r>
            <a:r>
              <a:rPr lang="zh-CN" altLang="en-US" sz="2000" b="1" dirty="0">
                <a:ea typeface="SimHei" panose="02010609060101010101" charset="-122"/>
              </a:rPr>
              <a:t>“</a:t>
            </a:r>
            <a:r>
              <a:rPr lang="zh-CN" altLang="en-US" sz="2000" b="1" dirty="0">
                <a:latin typeface="SimHei" panose="02010609060101010101" charset="-122"/>
                <a:ea typeface="SimHei" panose="02010609060101010101" charset="-122"/>
              </a:rPr>
              <a:t>要</a:t>
            </a:r>
            <a:r>
              <a:rPr lang="zh-CN" altLang="en-US" sz="2000" b="1" dirty="0">
                <a:ea typeface="SimHei" panose="02010609060101010101" charset="-122"/>
              </a:rPr>
              <a:t>”</a:t>
            </a:r>
            <a:endParaRPr lang="zh-CN" altLang="en-US" sz="2000" b="1" dirty="0">
              <a:latin typeface="SimHei" panose="02010609060101010101" charset="-122"/>
              <a:ea typeface="SimHei" panose="02010609060101010101" charset="-122"/>
            </a:endParaRPr>
          </a:p>
        </p:txBody>
      </p:sp>
      <p:sp>
        <p:nvSpPr>
          <p:cNvPr id="28702" name="Rectangle 32"/>
          <p:cNvSpPr/>
          <p:nvPr/>
        </p:nvSpPr>
        <p:spPr>
          <a:xfrm>
            <a:off x="3204210" y="2851150"/>
            <a:ext cx="3360738" cy="3987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000" b="1" dirty="0">
                <a:ea typeface="SimHei" panose="02010609060101010101" charset="-122"/>
                <a:sym typeface="+mn-ea"/>
              </a:rPr>
              <a:t>顽：</a:t>
            </a:r>
            <a:r>
              <a:rPr lang="zh-CN" altLang="en-US" sz="2000" b="1" dirty="0">
                <a:latin typeface="SimHei" panose="02010609060101010101" charset="-122"/>
                <a:ea typeface="SimHei" panose="02010609060101010101" charset="-122"/>
              </a:rPr>
              <a:t>三个不</a:t>
            </a:r>
            <a:r>
              <a:rPr lang="zh-CN" altLang="en-US" sz="2000" b="1" dirty="0">
                <a:ea typeface="SimHei" panose="02010609060101010101" charset="-122"/>
              </a:rPr>
              <a:t>“</a:t>
            </a:r>
            <a:r>
              <a:rPr lang="zh-CN" altLang="en-US" sz="2000" b="1" dirty="0">
                <a:latin typeface="SimHei" panose="02010609060101010101" charset="-122"/>
                <a:ea typeface="SimHei" panose="02010609060101010101" charset="-122"/>
              </a:rPr>
              <a:t>要</a:t>
            </a:r>
            <a:r>
              <a:rPr lang="zh-CN" altLang="en-US" sz="2000" b="1" dirty="0">
                <a:ea typeface="SimHei" panose="02010609060101010101" charset="-122"/>
              </a:rPr>
              <a:t>”</a:t>
            </a:r>
            <a:endParaRPr lang="zh-CN" altLang="en-US" sz="2000" b="1" dirty="0">
              <a:latin typeface="SimHei" panose="02010609060101010101" charset="-122"/>
              <a:ea typeface="SimHei" panose="02010609060101010101" charset="-122"/>
            </a:endParaRPr>
          </a:p>
        </p:txBody>
      </p:sp>
      <p:sp>
        <p:nvSpPr>
          <p:cNvPr id="28703" name="Rectangle 33"/>
          <p:cNvSpPr/>
          <p:nvPr/>
        </p:nvSpPr>
        <p:spPr>
          <a:xfrm>
            <a:off x="8651875" y="2439035"/>
            <a:ext cx="3418205" cy="70675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000" b="1" dirty="0">
                <a:latin typeface="SimHei" panose="02010609060101010101" charset="-122"/>
                <a:ea typeface="SimHei" panose="02010609060101010101" charset="-122"/>
              </a:rPr>
              <a:t>形成第一次思想解放；</a:t>
            </a:r>
            <a:endParaRPr lang="zh-CN" altLang="en-US" sz="2000" b="1" dirty="0">
              <a:latin typeface="SimHei" panose="02010609060101010101" charset="-122"/>
              <a:ea typeface="SimHei" panose="02010609060101010101" charset="-122"/>
            </a:endParaRPr>
          </a:p>
          <a:p>
            <a:pPr marL="0" lvl="0" indent="0" defTabSz="457200">
              <a:lnSpc>
                <a:spcPct val="100000"/>
              </a:lnSpc>
              <a:spcBef>
                <a:spcPct val="0"/>
              </a:spcBef>
              <a:buFontTx/>
              <a:buNone/>
            </a:pPr>
            <a:r>
              <a:rPr lang="zh-CN" altLang="en-US" sz="2000" b="1" dirty="0">
                <a:latin typeface="SimHei" panose="02010609060101010101" charset="-122"/>
                <a:ea typeface="SimHei" panose="02010609060101010101" charset="-122"/>
              </a:rPr>
              <a:t>思想启蒙</a:t>
            </a:r>
            <a:endParaRPr lang="zh-CN" altLang="en-US" sz="2000" b="1" dirty="0">
              <a:latin typeface="SimHei" panose="02010609060101010101" charset="-122"/>
              <a:ea typeface="SimHei" panose="02010609060101010101" charset="-122"/>
            </a:endParaRPr>
          </a:p>
        </p:txBody>
      </p:sp>
      <p:sp>
        <p:nvSpPr>
          <p:cNvPr id="28704" name="Text Box 34"/>
          <p:cNvSpPr txBox="1"/>
          <p:nvPr/>
        </p:nvSpPr>
        <p:spPr>
          <a:xfrm>
            <a:off x="8553450" y="1341120"/>
            <a:ext cx="3516630" cy="79883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15000"/>
              </a:lnSpc>
              <a:spcBef>
                <a:spcPct val="50000"/>
              </a:spcBef>
              <a:buFontTx/>
              <a:buNone/>
            </a:pPr>
            <a:r>
              <a:rPr lang="zh-CN" altLang="en-US" sz="2000" b="1" dirty="0">
                <a:latin typeface="SimHei" panose="02010609060101010101" charset="-122"/>
                <a:ea typeface="SimHei" panose="02010609060101010101" charset="-122"/>
              </a:rPr>
              <a:t>冲击了传统夷夏观念，为西学在中国传播创造了条件。</a:t>
            </a:r>
            <a:endParaRPr lang="zh-CN" altLang="en-US" sz="2000" b="1" dirty="0">
              <a:latin typeface="SimHei" panose="02010609060101010101" charset="-122"/>
              <a:ea typeface="SimHei" panose="02010609060101010101" charset="-122"/>
            </a:endParaRPr>
          </a:p>
        </p:txBody>
      </p:sp>
      <p:sp>
        <p:nvSpPr>
          <p:cNvPr id="28709" name="Rectangle 40"/>
          <p:cNvSpPr/>
          <p:nvPr/>
        </p:nvSpPr>
        <p:spPr>
          <a:xfrm>
            <a:off x="96838" y="1656715"/>
            <a:ext cx="1498600"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400" b="1" dirty="0">
                <a:ea typeface="SimHei" panose="02010609060101010101" charset="-122"/>
              </a:rPr>
              <a:t>体用之争</a:t>
            </a:r>
            <a:endParaRPr lang="zh-CN" altLang="en-US" sz="2400" b="1" dirty="0">
              <a:ea typeface="SimHei" panose="02010609060101010101" charset="-122"/>
            </a:endParaRPr>
          </a:p>
        </p:txBody>
      </p:sp>
      <p:sp>
        <p:nvSpPr>
          <p:cNvPr id="28710" name="Rectangle 42"/>
          <p:cNvSpPr/>
          <p:nvPr/>
        </p:nvSpPr>
        <p:spPr>
          <a:xfrm>
            <a:off x="49848" y="2660333"/>
            <a:ext cx="1593850"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400" b="1" dirty="0">
                <a:ea typeface="SimHei" panose="02010609060101010101" charset="-122"/>
              </a:rPr>
              <a:t>维新之争</a:t>
            </a:r>
            <a:endParaRPr lang="zh-CN" altLang="en-US" sz="2400" b="1" dirty="0">
              <a:ea typeface="SimHei" panose="02010609060101010101" charset="-122"/>
            </a:endParaRPr>
          </a:p>
        </p:txBody>
      </p:sp>
      <p:sp>
        <p:nvSpPr>
          <p:cNvPr id="28712" name="Text Box 47"/>
          <p:cNvSpPr txBox="1"/>
          <p:nvPr/>
        </p:nvSpPr>
        <p:spPr>
          <a:xfrm>
            <a:off x="3204210" y="1400810"/>
            <a:ext cx="5348605" cy="829945"/>
          </a:xfrm>
          <a:prstGeom prst="rect">
            <a:avLst/>
          </a:prstGeom>
          <a:solidFill>
            <a:srgbClr val="FFFF00"/>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l" defTabSz="457200">
              <a:lnSpc>
                <a:spcPct val="100000"/>
              </a:lnSpc>
              <a:spcBef>
                <a:spcPct val="0"/>
              </a:spcBef>
              <a:buFontTx/>
              <a:buNone/>
            </a:pPr>
            <a:r>
              <a:rPr lang="zh-CN" altLang="en-US" sz="2400" b="1" dirty="0">
                <a:solidFill>
                  <a:srgbClr val="FF0000"/>
                </a:solidFill>
                <a:latin typeface="Microsoft YaHei" panose="020B0503020204020204" pitchFamily="34" charset="-122"/>
                <a:ea typeface="Microsoft YaHei" panose="020B0503020204020204" pitchFamily="34" charset="-122"/>
                <a:sym typeface="+mn-ea"/>
              </a:rPr>
              <a:t>地主阶级内部之争</a:t>
            </a:r>
            <a:endParaRPr lang="zh-CN" altLang="en-US" sz="2400" b="1" dirty="0">
              <a:solidFill>
                <a:srgbClr val="FF0000"/>
              </a:solidFill>
              <a:latin typeface="Microsoft YaHei" panose="020B0503020204020204" pitchFamily="34" charset="-122"/>
              <a:ea typeface="Microsoft YaHei" panose="020B0503020204020204" pitchFamily="34" charset="-122"/>
              <a:sym typeface="+mn-ea"/>
            </a:endParaRPr>
          </a:p>
          <a:p>
            <a:pPr marL="0" lvl="0" indent="0" algn="l" defTabSz="457200">
              <a:lnSpc>
                <a:spcPct val="100000"/>
              </a:lnSpc>
              <a:spcBef>
                <a:spcPct val="0"/>
              </a:spcBef>
              <a:buFontTx/>
              <a:buNone/>
            </a:pPr>
            <a:r>
              <a:rPr lang="en-US" altLang="zh-CN" sz="2400" b="1" dirty="0">
                <a:solidFill>
                  <a:srgbClr val="FF0000"/>
                </a:solidFill>
                <a:latin typeface="Microsoft YaHei" panose="020B0503020204020204" pitchFamily="34" charset="-122"/>
                <a:ea typeface="Microsoft YaHei" panose="020B0503020204020204" pitchFamily="34" charset="-122"/>
                <a:sym typeface="+mn-ea"/>
              </a:rPr>
              <a:t>——</a:t>
            </a:r>
            <a:r>
              <a:rPr lang="zh-CN" altLang="en-US" sz="2400" b="1" dirty="0">
                <a:solidFill>
                  <a:srgbClr val="FF0000"/>
                </a:solidFill>
                <a:latin typeface="Microsoft YaHei" panose="020B0503020204020204" pitchFamily="34" charset="-122"/>
                <a:ea typeface="Microsoft YaHei" panose="020B0503020204020204" pitchFamily="34" charset="-122"/>
                <a:sym typeface="+mn-ea"/>
              </a:rPr>
              <a:t>维护清政府手段方式之争</a:t>
            </a:r>
            <a:endParaRPr lang="zh-CN" altLang="en-US" sz="2400" b="1" dirty="0">
              <a:solidFill>
                <a:srgbClr val="FF0000"/>
              </a:solidFill>
              <a:latin typeface="Microsoft YaHei" panose="020B0503020204020204" pitchFamily="34" charset="-122"/>
              <a:ea typeface="Microsoft YaHei" panose="020B0503020204020204" pitchFamily="34" charset="-122"/>
              <a:sym typeface="+mn-ea"/>
            </a:endParaRPr>
          </a:p>
        </p:txBody>
      </p:sp>
      <p:sp>
        <p:nvSpPr>
          <p:cNvPr id="29726" name="Rectangle 42"/>
          <p:cNvSpPr/>
          <p:nvPr/>
        </p:nvSpPr>
        <p:spPr>
          <a:xfrm>
            <a:off x="97155" y="3468370"/>
            <a:ext cx="1593850" cy="82994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400" b="1" dirty="0">
                <a:ea typeface="SimHei" panose="02010609060101010101" charset="-122"/>
              </a:rPr>
              <a:t>改良与革命之争</a:t>
            </a:r>
            <a:endParaRPr lang="zh-CN" altLang="en-US" sz="2400" b="1" dirty="0">
              <a:ea typeface="SimHei" panose="02010609060101010101" charset="-122"/>
            </a:endParaRPr>
          </a:p>
        </p:txBody>
      </p:sp>
      <p:sp>
        <p:nvSpPr>
          <p:cNvPr id="29720" name="Rectangle 27"/>
          <p:cNvSpPr/>
          <p:nvPr/>
        </p:nvSpPr>
        <p:spPr>
          <a:xfrm>
            <a:off x="1595755" y="3470910"/>
            <a:ext cx="1919288" cy="82994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400" b="1" dirty="0">
                <a:ea typeface="SimHei" panose="02010609060101010101" charset="-122"/>
              </a:rPr>
              <a:t>革命派</a:t>
            </a:r>
            <a:endParaRPr lang="zh-CN" altLang="en-US" sz="2400" b="1" dirty="0">
              <a:ea typeface="SimHei" panose="02010609060101010101" charset="-122"/>
            </a:endParaRPr>
          </a:p>
          <a:p>
            <a:pPr marL="0" lvl="0" indent="0" defTabSz="457200">
              <a:lnSpc>
                <a:spcPct val="100000"/>
              </a:lnSpc>
              <a:spcBef>
                <a:spcPct val="0"/>
              </a:spcBef>
              <a:buFontTx/>
              <a:buNone/>
            </a:pPr>
            <a:r>
              <a:rPr lang="zh-CN" altLang="en-US" sz="2400" b="1" dirty="0">
                <a:ea typeface="SimHei" panose="02010609060101010101" charset="-122"/>
              </a:rPr>
              <a:t>改良派</a:t>
            </a:r>
            <a:endParaRPr lang="zh-CN" altLang="en-US" sz="2400" b="1" dirty="0">
              <a:ea typeface="SimHei" panose="02010609060101010101" charset="-122"/>
            </a:endParaRPr>
          </a:p>
        </p:txBody>
      </p:sp>
      <p:sp>
        <p:nvSpPr>
          <p:cNvPr id="29724" name="Rectangle 35"/>
          <p:cNvSpPr/>
          <p:nvPr/>
        </p:nvSpPr>
        <p:spPr>
          <a:xfrm>
            <a:off x="3204210" y="3402330"/>
            <a:ext cx="4329430" cy="4603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l" defTabSz="457200">
              <a:lnSpc>
                <a:spcPct val="100000"/>
              </a:lnSpc>
              <a:spcBef>
                <a:spcPct val="0"/>
              </a:spcBef>
              <a:buFontTx/>
              <a:buNone/>
            </a:pPr>
            <a:r>
              <a:rPr lang="zh-CN" altLang="en-US" sz="2400" b="1" dirty="0">
                <a:solidFill>
                  <a:schemeClr val="tx1"/>
                </a:solidFill>
                <a:ea typeface="SimHei" panose="02010609060101010101" charset="-122"/>
              </a:rPr>
              <a:t>革：</a:t>
            </a:r>
            <a:r>
              <a:rPr lang="zh-CN" altLang="en-US" sz="2400" b="1" dirty="0">
                <a:solidFill>
                  <a:schemeClr val="tx1"/>
                </a:solidFill>
                <a:latin typeface="Microsoft YaHei" panose="020B0503020204020204" pitchFamily="34" charset="-122"/>
                <a:ea typeface="Microsoft YaHei" panose="020B0503020204020204" pitchFamily="34" charset="-122"/>
                <a:sym typeface="+mn-ea"/>
              </a:rPr>
              <a:t>暴力革命  建立民主共和制</a:t>
            </a:r>
            <a:endParaRPr lang="zh-CN" altLang="en-US" sz="2400" b="1" dirty="0">
              <a:solidFill>
                <a:schemeClr val="tx1"/>
              </a:solidFill>
              <a:latin typeface="Microsoft YaHei" panose="020B0503020204020204" pitchFamily="34" charset="-122"/>
              <a:ea typeface="Microsoft YaHei" panose="020B0503020204020204" pitchFamily="34" charset="-122"/>
              <a:sym typeface="+mn-ea"/>
            </a:endParaRPr>
          </a:p>
        </p:txBody>
      </p:sp>
      <p:sp>
        <p:nvSpPr>
          <p:cNvPr id="29722" name="Rectangle 29"/>
          <p:cNvSpPr/>
          <p:nvPr/>
        </p:nvSpPr>
        <p:spPr>
          <a:xfrm>
            <a:off x="3204210" y="3790315"/>
            <a:ext cx="4513263"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400" b="1" dirty="0">
                <a:ea typeface="SimHei" panose="02010609060101010101" charset="-122"/>
                <a:sym typeface="+mn-ea"/>
              </a:rPr>
              <a:t>改：</a:t>
            </a:r>
            <a:r>
              <a:rPr lang="zh-CN" altLang="en-US" sz="2400" b="1" dirty="0">
                <a:solidFill>
                  <a:schemeClr val="tx1"/>
                </a:solidFill>
                <a:latin typeface="Microsoft YaHei" panose="020B0503020204020204" pitchFamily="34" charset="-122"/>
                <a:ea typeface="Microsoft YaHei" panose="020B0503020204020204" pitchFamily="34" charset="-122"/>
                <a:sym typeface="+mn-ea"/>
              </a:rPr>
              <a:t>改革 实行君主立宪制</a:t>
            </a:r>
            <a:endParaRPr lang="zh-CN" altLang="en-US" sz="2400" b="1" dirty="0">
              <a:solidFill>
                <a:schemeClr val="tx1"/>
              </a:solidFill>
              <a:latin typeface="Microsoft YaHei" panose="020B0503020204020204" pitchFamily="34" charset="-122"/>
              <a:ea typeface="Microsoft YaHei" panose="020B0503020204020204" pitchFamily="34" charset="-122"/>
              <a:sym typeface="+mn-ea"/>
            </a:endParaRPr>
          </a:p>
        </p:txBody>
      </p:sp>
      <p:sp>
        <p:nvSpPr>
          <p:cNvPr id="29723" name="Text Box 34"/>
          <p:cNvSpPr txBox="1"/>
          <p:nvPr/>
        </p:nvSpPr>
        <p:spPr>
          <a:xfrm>
            <a:off x="8651875" y="3505835"/>
            <a:ext cx="3411855" cy="5156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15000"/>
              </a:lnSpc>
              <a:spcBef>
                <a:spcPct val="50000"/>
              </a:spcBef>
              <a:buFontTx/>
              <a:buNone/>
            </a:pPr>
            <a:r>
              <a:rPr lang="zh-CN" altLang="en-US" sz="2400" b="1" dirty="0">
                <a:latin typeface="SimHei" panose="02010609060101010101" charset="-122"/>
                <a:ea typeface="SimHei" panose="02010609060101010101" charset="-122"/>
              </a:rPr>
              <a:t>促进革命思想的传播</a:t>
            </a:r>
            <a:endParaRPr lang="zh-CN" altLang="en-US" sz="2400" b="1" dirty="0">
              <a:latin typeface="SimHei" panose="02010609060101010101" charset="-122"/>
              <a:ea typeface="SimHei" panose="02010609060101010101" charset="-122"/>
            </a:endParaRPr>
          </a:p>
        </p:txBody>
      </p:sp>
      <p:sp>
        <p:nvSpPr>
          <p:cNvPr id="29727" name="Text Box 46"/>
          <p:cNvSpPr txBox="1"/>
          <p:nvPr/>
        </p:nvSpPr>
        <p:spPr>
          <a:xfrm>
            <a:off x="3194685" y="3472180"/>
            <a:ext cx="3863975" cy="423545"/>
          </a:xfrm>
          <a:prstGeom prst="rect">
            <a:avLst/>
          </a:prstGeom>
          <a:solidFill>
            <a:srgbClr val="FFFF00"/>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l">
              <a:buNone/>
            </a:pPr>
            <a:r>
              <a:rPr lang="zh-CN" altLang="en-US" sz="2400" b="1" dirty="0">
                <a:solidFill>
                  <a:srgbClr val="FF0000"/>
                </a:solidFill>
                <a:latin typeface="Microsoft YaHei" panose="020B0503020204020204" pitchFamily="34" charset="-122"/>
                <a:ea typeface="Microsoft YaHei" panose="020B0503020204020204" pitchFamily="34" charset="-122"/>
                <a:sym typeface="+mn-ea"/>
              </a:rPr>
              <a:t>资产阶级内部政体之争</a:t>
            </a:r>
            <a:endParaRPr lang="zh-CN" altLang="en-US" sz="2400" b="1" dirty="0">
              <a:solidFill>
                <a:srgbClr val="FF0000"/>
              </a:solidFill>
              <a:latin typeface="Microsoft YaHei" panose="020B0503020204020204" pitchFamily="34" charset="-122"/>
              <a:ea typeface="Microsoft YaHei" panose="020B0503020204020204" pitchFamily="34" charset="-122"/>
              <a:sym typeface="+mn-ea"/>
            </a:endParaRPr>
          </a:p>
        </p:txBody>
      </p:sp>
      <p:sp>
        <p:nvSpPr>
          <p:cNvPr id="3" name="Rectangle 42"/>
          <p:cNvSpPr/>
          <p:nvPr/>
        </p:nvSpPr>
        <p:spPr>
          <a:xfrm>
            <a:off x="97155" y="4362450"/>
            <a:ext cx="1593850" cy="11988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400" b="1" dirty="0">
                <a:ea typeface="SimHei" panose="02010609060101010101" charset="-122"/>
              </a:rPr>
              <a:t>马克思主义与自由主义之争</a:t>
            </a:r>
            <a:endParaRPr lang="zh-CN" altLang="en-US" sz="2400" b="1" dirty="0">
              <a:ea typeface="SimHei" panose="02010609060101010101" charset="-122"/>
            </a:endParaRPr>
          </a:p>
        </p:txBody>
      </p:sp>
      <p:sp>
        <p:nvSpPr>
          <p:cNvPr id="4" name="Rectangle 27"/>
          <p:cNvSpPr/>
          <p:nvPr/>
        </p:nvSpPr>
        <p:spPr>
          <a:xfrm>
            <a:off x="1595120" y="4494530"/>
            <a:ext cx="1919288" cy="82994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zh-CN" altLang="en-US" sz="2400" b="1" dirty="0">
                <a:ea typeface="SimHei" panose="02010609060101010101" charset="-122"/>
              </a:rPr>
              <a:t>李大钊</a:t>
            </a:r>
            <a:endParaRPr lang="zh-CN" altLang="en-US" sz="2400" b="1" dirty="0">
              <a:ea typeface="SimHei" panose="02010609060101010101" charset="-122"/>
            </a:endParaRPr>
          </a:p>
          <a:p>
            <a:pPr marL="0" lvl="0" indent="0" defTabSz="457200">
              <a:lnSpc>
                <a:spcPct val="100000"/>
              </a:lnSpc>
              <a:spcBef>
                <a:spcPct val="0"/>
              </a:spcBef>
              <a:buFontTx/>
              <a:buNone/>
            </a:pPr>
            <a:r>
              <a:rPr lang="zh-CN" altLang="en-US" sz="2400" b="1" dirty="0">
                <a:ea typeface="SimHei" panose="02010609060101010101" charset="-122"/>
              </a:rPr>
              <a:t>胡适</a:t>
            </a:r>
            <a:endParaRPr lang="zh-CN" altLang="en-US" sz="2400" b="1" dirty="0">
              <a:ea typeface="SimHei" panose="02010609060101010101" charset="-122"/>
            </a:endParaRPr>
          </a:p>
        </p:txBody>
      </p:sp>
      <p:sp>
        <p:nvSpPr>
          <p:cNvPr id="5" name="文本框 4"/>
          <p:cNvSpPr txBox="1"/>
          <p:nvPr/>
        </p:nvSpPr>
        <p:spPr>
          <a:xfrm>
            <a:off x="3204210" y="4289425"/>
            <a:ext cx="5254625" cy="1568450"/>
          </a:xfrm>
          <a:prstGeom prst="rect">
            <a:avLst/>
          </a:prstGeom>
          <a:noFill/>
        </p:spPr>
        <p:txBody>
          <a:bodyPr wrap="square" rtlCol="0" anchor="t">
            <a:spAutoFit/>
          </a:bodyPr>
          <a:p>
            <a:r>
              <a:rPr lang="zh-CN" altLang="en-US" sz="2400" b="1" dirty="0">
                <a:latin typeface="SimHei" panose="02010609060101010101" charset="-122"/>
                <a:ea typeface="SimHei" panose="02010609060101010101" charset="-122"/>
              </a:rPr>
              <a:t>李大钊：一方面固然要研究实际的问题，一方面也要宣传理想的主义。这是交相为用的，这是并行不悖的。”</a:t>
            </a:r>
            <a:endParaRPr lang="zh-CN" altLang="en-US" sz="2400" b="1" dirty="0">
              <a:latin typeface="SimHei" panose="02010609060101010101" charset="-122"/>
              <a:ea typeface="SimHei" panose="02010609060101010101" charset="-122"/>
            </a:endParaRPr>
          </a:p>
          <a:p>
            <a:r>
              <a:rPr lang="zh-CN" altLang="en-US" sz="2400" b="1" dirty="0">
                <a:latin typeface="SimHei" panose="02010609060101010101" charset="-122"/>
                <a:ea typeface="SimHei" panose="02010609060101010101" charset="-122"/>
              </a:rPr>
              <a:t>胡适：多解决实际问题，少谈些主义</a:t>
            </a:r>
            <a:endParaRPr lang="zh-CN" altLang="en-US" sz="2400" b="1" dirty="0">
              <a:latin typeface="SimHei" panose="02010609060101010101" charset="-122"/>
              <a:ea typeface="SimHei" panose="02010609060101010101" charset="-122"/>
            </a:endParaRPr>
          </a:p>
        </p:txBody>
      </p:sp>
      <p:sp>
        <p:nvSpPr>
          <p:cNvPr id="6" name="Text Box 34"/>
          <p:cNvSpPr txBox="1"/>
          <p:nvPr/>
        </p:nvSpPr>
        <p:spPr>
          <a:xfrm>
            <a:off x="8661400" y="4518660"/>
            <a:ext cx="2988945" cy="5156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15000"/>
              </a:lnSpc>
              <a:spcBef>
                <a:spcPct val="50000"/>
              </a:spcBef>
              <a:buFontTx/>
              <a:buNone/>
            </a:pPr>
            <a:r>
              <a:rPr lang="zh-CN" altLang="en-US" sz="2400" b="1" dirty="0">
                <a:latin typeface="SimHei" panose="02010609060101010101" charset="-122"/>
                <a:ea typeface="SimHei" panose="02010609060101010101" charset="-122"/>
              </a:rPr>
              <a:t>促进马克思主义传播</a:t>
            </a:r>
            <a:endParaRPr lang="zh-CN" altLang="en-US" sz="2400" b="1" dirty="0">
              <a:latin typeface="SimHei" panose="02010609060101010101" charset="-122"/>
              <a:ea typeface="SimHei" panose="02010609060101010101" charset="-122"/>
            </a:endParaRPr>
          </a:p>
        </p:txBody>
      </p:sp>
      <p:sp>
        <p:nvSpPr>
          <p:cNvPr id="7" name="文本框 6"/>
          <p:cNvSpPr txBox="1"/>
          <p:nvPr/>
        </p:nvSpPr>
        <p:spPr>
          <a:xfrm>
            <a:off x="3126105" y="4597400"/>
            <a:ext cx="4822190" cy="460375"/>
          </a:xfrm>
          <a:prstGeom prst="rect">
            <a:avLst/>
          </a:prstGeom>
          <a:solidFill>
            <a:srgbClr val="FFFF00"/>
          </a:solidFill>
        </p:spPr>
        <p:txBody>
          <a:bodyPr wrap="square" rtlCol="0" anchor="t">
            <a:spAutoFit/>
          </a:bodyPr>
          <a:p>
            <a:r>
              <a:rPr lang="zh-CN" altLang="en-US" sz="2400" b="1" dirty="0">
                <a:solidFill>
                  <a:srgbClr val="FF0000"/>
                </a:solidFill>
                <a:latin typeface="Microsoft YaHei" panose="020B0503020204020204" pitchFamily="34" charset="-122"/>
                <a:ea typeface="Microsoft YaHei" panose="020B0503020204020204" pitchFamily="34" charset="-122"/>
              </a:rPr>
              <a:t>要不要从根本上解决中国问题</a:t>
            </a:r>
            <a:endParaRPr lang="zh-CN" altLang="en-US" sz="2400" b="1" dirty="0">
              <a:solidFill>
                <a:srgbClr val="FF0000"/>
              </a:solidFill>
              <a:highlight>
                <a:srgbClr val="FFFF00"/>
              </a:highlight>
              <a:latin typeface="Microsoft YaHei" panose="020B0503020204020204" pitchFamily="34" charset="-122"/>
              <a:ea typeface="Microsoft YaHei" panose="020B0503020204020204" pitchFamily="34" charset="-122"/>
            </a:endParaRPr>
          </a:p>
        </p:txBody>
      </p:sp>
      <p:sp>
        <p:nvSpPr>
          <p:cNvPr id="8" name="文本框 7"/>
          <p:cNvSpPr txBox="1"/>
          <p:nvPr/>
        </p:nvSpPr>
        <p:spPr>
          <a:xfrm>
            <a:off x="130175" y="22860"/>
            <a:ext cx="1131189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zh-CN" altLang="en-US" sz="2800" dirty="0">
                <a:solidFill>
                  <a:srgbClr val="FF0000"/>
                </a:solidFill>
                <a:latin typeface="SimHei" panose="02010609060101010101" charset="-122"/>
                <a:ea typeface="SimHei" panose="02010609060101010101" charset="-122"/>
                <a:sym typeface="+mn-ea"/>
              </a:rPr>
              <a:t>西学东渐</a:t>
            </a:r>
            <a:r>
              <a:rPr lang="zh-CN" altLang="en-US" sz="2800" dirty="0">
                <a:solidFill>
                  <a:srgbClr val="FF0000"/>
                </a:solidFill>
                <a:latin typeface="SimHei" panose="02010609060101010101" charset="-122"/>
                <a:ea typeface="SimHei" panose="02010609060101010101" charset="-122"/>
                <a:sym typeface="+mn-ea"/>
              </a:rPr>
              <a:t>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2" name="文本框 1"/>
          <p:cNvSpPr txBox="1"/>
          <p:nvPr/>
        </p:nvSpPr>
        <p:spPr>
          <a:xfrm>
            <a:off x="5432425" y="2413000"/>
            <a:ext cx="3037205" cy="922020"/>
          </a:xfrm>
          <a:prstGeom prst="rect">
            <a:avLst/>
          </a:prstGeom>
          <a:noFill/>
        </p:spPr>
        <p:txBody>
          <a:bodyPr wrap="square" rtlCol="0" anchor="t">
            <a:spAutoFit/>
          </a:bodyPr>
          <a:p>
            <a:r>
              <a:rPr lang="zh-CN" altLang="en-US" b="1" dirty="0">
                <a:latin typeface="SimHei" panose="02010609060101010101" charset="-122"/>
                <a:ea typeface="SimHei" panose="02010609060101010101" charset="-122"/>
              </a:rPr>
              <a:t>要不要变法，要不要兴民权、实行君主立宪，要不要提倡西学、改革教育制度</a:t>
            </a:r>
            <a:endParaRPr lang="zh-CN" altLang="en-US" b="1" dirty="0">
              <a:latin typeface="SimHei" panose="02010609060101010101" charset="-122"/>
              <a:ea typeface="SimHei" panose="02010609060101010101" charset="-122"/>
            </a:endParaRPr>
          </a:p>
        </p:txBody>
      </p:sp>
      <p:sp>
        <p:nvSpPr>
          <p:cNvPr id="28711" name="Text Box 46"/>
          <p:cNvSpPr txBox="1"/>
          <p:nvPr/>
        </p:nvSpPr>
        <p:spPr>
          <a:xfrm>
            <a:off x="3194685" y="2466975"/>
            <a:ext cx="4685030" cy="460375"/>
          </a:xfrm>
          <a:prstGeom prst="rect">
            <a:avLst/>
          </a:prstGeom>
          <a:solidFill>
            <a:srgbClr val="FFFF00"/>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l" defTabSz="457200">
              <a:lnSpc>
                <a:spcPct val="100000"/>
              </a:lnSpc>
              <a:spcBef>
                <a:spcPct val="0"/>
              </a:spcBef>
              <a:buFontTx/>
              <a:buNone/>
            </a:pPr>
            <a:r>
              <a:rPr lang="zh-CN" altLang="en-US" sz="2400" b="1" dirty="0">
                <a:solidFill>
                  <a:srgbClr val="FF0000"/>
                </a:solidFill>
                <a:latin typeface="Microsoft YaHei" panose="020B0503020204020204" pitchFamily="34" charset="-122"/>
                <a:ea typeface="Microsoft YaHei" panose="020B0503020204020204" pitchFamily="34" charset="-122"/>
                <a:sym typeface="+mn-ea"/>
              </a:rPr>
              <a:t>资产阶级和封建势力的正面交锋</a:t>
            </a:r>
            <a:endParaRPr lang="zh-CN" altLang="en-US" sz="2400" b="1" dirty="0">
              <a:solidFill>
                <a:srgbClr val="FF0000"/>
              </a:solidFill>
              <a:latin typeface="Microsoft YaHei" panose="020B0503020204020204" pitchFamily="34" charset="-122"/>
              <a:ea typeface="Microsoft YaHei"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712"/>
                                        </p:tgtEl>
                                        <p:attrNameLst>
                                          <p:attrName>style.visibility</p:attrName>
                                        </p:attrNameLst>
                                      </p:cBhvr>
                                      <p:to>
                                        <p:strVal val="visible"/>
                                      </p:to>
                                    </p:set>
                                    <p:animEffect transition="in" filter="blinds(horizontal)">
                                      <p:cBhvr>
                                        <p:cTn id="7" dur="500"/>
                                        <p:tgtEl>
                                          <p:spTgt spid="287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711"/>
                                        </p:tgtEl>
                                        <p:attrNameLst>
                                          <p:attrName>style.visibility</p:attrName>
                                        </p:attrNameLst>
                                      </p:cBhvr>
                                      <p:to>
                                        <p:strVal val="visible"/>
                                      </p:to>
                                    </p:set>
                                    <p:animEffect transition="in" filter="blinds(horizontal)">
                                      <p:cBhvr>
                                        <p:cTn id="12" dur="500"/>
                                        <p:tgtEl>
                                          <p:spTgt spid="287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727"/>
                                        </p:tgtEl>
                                        <p:attrNameLst>
                                          <p:attrName>style.visibility</p:attrName>
                                        </p:attrNameLst>
                                      </p:cBhvr>
                                      <p:to>
                                        <p:strVal val="visible"/>
                                      </p:to>
                                    </p:set>
                                    <p:animEffect transition="in" filter="blinds(horizontal)">
                                      <p:cBhvr>
                                        <p:cTn id="17" dur="500"/>
                                        <p:tgtEl>
                                          <p:spTgt spid="297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2" grpId="0" bldLvl="0" animBg="1"/>
      <p:bldP spid="28711" grpId="0" bldLvl="0" animBg="1"/>
      <p:bldP spid="29727" grpId="0" bldLvl="0" animBg="1"/>
      <p:bldP spid="7"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701" name="Rectangle 17"/>
          <p:cNvSpPr/>
          <p:nvPr/>
        </p:nvSpPr>
        <p:spPr>
          <a:xfrm>
            <a:off x="0" y="2455863"/>
            <a:ext cx="184150" cy="584200"/>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zh-CN" altLang="zh-CN" sz="3200" dirty="0">
              <a:solidFill>
                <a:srgbClr val="000000"/>
              </a:solidFill>
              <a:latin typeface="Arial" panose="020B0604020202020204" pitchFamily="34" charset="0"/>
              <a:ea typeface="SimSun" panose="02010600030101010101" pitchFamily="2" charset="-122"/>
            </a:endParaRPr>
          </a:p>
        </p:txBody>
      </p:sp>
      <p:sp>
        <p:nvSpPr>
          <p:cNvPr id="29702" name="Rectangle 19"/>
          <p:cNvSpPr/>
          <p:nvPr/>
        </p:nvSpPr>
        <p:spPr>
          <a:xfrm>
            <a:off x="6003925" y="2489200"/>
            <a:ext cx="184150" cy="460375"/>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endParaRPr lang="zh-CN" altLang="en-US" sz="2400" dirty="0">
              <a:solidFill>
                <a:srgbClr val="000000"/>
              </a:solidFill>
              <a:latin typeface="Times New Roman" panose="02020603050405020304" pitchFamily="18" charset="0"/>
              <a:ea typeface="SimSun" panose="02010600030101010101" pitchFamily="2" charset="-122"/>
            </a:endParaRPr>
          </a:p>
        </p:txBody>
      </p:sp>
      <p:sp>
        <p:nvSpPr>
          <p:cNvPr id="29703" name="矩形 1"/>
          <p:cNvSpPr/>
          <p:nvPr/>
        </p:nvSpPr>
        <p:spPr>
          <a:xfrm>
            <a:off x="183992" y="584518"/>
            <a:ext cx="8218805" cy="52197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zh-CN" altLang="en-US" b="1" dirty="0">
                <a:solidFill>
                  <a:srgbClr val="33CC33"/>
                </a:solidFill>
                <a:latin typeface="SimHei" panose="02010609060101010101" charset="-122"/>
                <a:ea typeface="SimHei" panose="02010609060101010101" charset="-122"/>
                <a:sym typeface="+mn-ea"/>
              </a:rPr>
              <a:t>二、</a:t>
            </a:r>
            <a:r>
              <a:rPr lang="en-US" altLang="zh-CN" b="1" dirty="0">
                <a:solidFill>
                  <a:srgbClr val="33CC33"/>
                </a:solidFill>
                <a:latin typeface="SimHei" panose="02010609060101010101" charset="-122"/>
                <a:ea typeface="SimHei" panose="02010609060101010101" charset="-122"/>
                <a:sym typeface="+mn-ea"/>
              </a:rPr>
              <a:t>【</a:t>
            </a:r>
            <a:r>
              <a:rPr lang="zh-CN" altLang="en-US" b="1" dirty="0">
                <a:solidFill>
                  <a:srgbClr val="0000FF"/>
                </a:solidFill>
                <a:latin typeface="SimHei" panose="02010609060101010101" charset="-122"/>
                <a:ea typeface="SimHei" panose="02010609060101010101" charset="-122"/>
                <a:sym typeface="+mn-ea"/>
              </a:rPr>
              <a:t>西学东渐</a:t>
            </a:r>
            <a:r>
              <a:rPr lang="en-US" altLang="zh-CN" b="1" dirty="0">
                <a:solidFill>
                  <a:srgbClr val="33CC33"/>
                </a:solidFill>
                <a:latin typeface="SimHei" panose="02010609060101010101" charset="-122"/>
                <a:ea typeface="SimHei" panose="02010609060101010101" charset="-122"/>
                <a:sym typeface="+mn-ea"/>
              </a:rPr>
              <a:t>】</a:t>
            </a:r>
            <a:r>
              <a:rPr lang="en-US" altLang="zh-CN" dirty="0">
                <a:solidFill>
                  <a:srgbClr val="FF0000"/>
                </a:solidFill>
                <a:latin typeface="Arial" panose="020B0604020202020204" pitchFamily="34" charset="0"/>
                <a:ea typeface="SimHei" panose="02010609060101010101" charset="-122"/>
              </a:rPr>
              <a:t>4</a:t>
            </a:r>
            <a:r>
              <a:rPr lang="zh-CN" altLang="en-US" dirty="0">
                <a:solidFill>
                  <a:srgbClr val="FF0000"/>
                </a:solidFill>
                <a:latin typeface="Arial" panose="020B0604020202020204" pitchFamily="34" charset="0"/>
                <a:ea typeface="SimHei" panose="02010609060101010101" charset="-122"/>
              </a:rPr>
              <a:t>、影响近代中国学习西方的因素</a:t>
            </a:r>
            <a:endParaRPr lang="zh-CN" altLang="en-US" dirty="0">
              <a:solidFill>
                <a:srgbClr val="FF0000"/>
              </a:solidFill>
              <a:latin typeface="Arial" panose="020B0604020202020204" pitchFamily="34" charset="0"/>
              <a:ea typeface="SimHei" panose="02010609060101010101" charset="-122"/>
            </a:endParaRPr>
          </a:p>
        </p:txBody>
      </p:sp>
      <p:sp>
        <p:nvSpPr>
          <p:cNvPr id="2" name="矩形 1"/>
          <p:cNvSpPr/>
          <p:nvPr/>
        </p:nvSpPr>
        <p:spPr>
          <a:xfrm>
            <a:off x="184150" y="1043940"/>
            <a:ext cx="11778615" cy="953135"/>
          </a:xfrm>
          <a:prstGeom prst="rect">
            <a:avLst/>
          </a:prstGeom>
          <a:noFill/>
          <a:ln w="9525">
            <a:noFill/>
          </a:ln>
        </p:spPr>
        <p:txBody>
          <a:bodyPr wrap="square">
            <a:spAutoFit/>
          </a:bodyPr>
          <a:p>
            <a:r>
              <a:rPr lang="zh-CN" altLang="en-US" sz="2800" dirty="0">
                <a:latin typeface="SimHei" panose="02010609060101010101" charset="-122"/>
                <a:ea typeface="SimHei" panose="02010609060101010101" charset="-122"/>
              </a:rPr>
              <a:t>推动因素：</a:t>
            </a:r>
            <a:r>
              <a:rPr lang="en-US" altLang="zh-CN" sz="2800" dirty="0">
                <a:latin typeface="SimHei" panose="02010609060101010101" charset="-122"/>
                <a:ea typeface="SimHei" panose="02010609060101010101" charset="-122"/>
              </a:rPr>
              <a:t> </a:t>
            </a:r>
            <a:r>
              <a:rPr lang="zh-CN" altLang="en-US" sz="2800" dirty="0">
                <a:solidFill>
                  <a:srgbClr val="0000CC"/>
                </a:solidFill>
                <a:latin typeface="SimHei" panose="02010609060101010101" charset="-122"/>
                <a:ea typeface="SimHei" panose="02010609060101010101" charset="-122"/>
              </a:rPr>
              <a:t>内忧外患交织；近代工商业的发展；对西学认识的不断加深；有识之士的推动等</a:t>
            </a:r>
            <a:endParaRPr lang="zh-CN" altLang="zh-CN" sz="2800" dirty="0">
              <a:solidFill>
                <a:srgbClr val="0000CC"/>
              </a:solidFill>
              <a:latin typeface="SimHei" panose="02010609060101010101" charset="-122"/>
              <a:ea typeface="SimHei" panose="02010609060101010101" charset="-122"/>
            </a:endParaRPr>
          </a:p>
        </p:txBody>
      </p:sp>
      <p:sp>
        <p:nvSpPr>
          <p:cNvPr id="14" name="矩形 13"/>
          <p:cNvSpPr/>
          <p:nvPr/>
        </p:nvSpPr>
        <p:spPr>
          <a:xfrm>
            <a:off x="184150" y="2319655"/>
            <a:ext cx="11653520" cy="3046095"/>
          </a:xfrm>
          <a:prstGeom prst="rect">
            <a:avLst/>
          </a:prstGeom>
          <a:noFill/>
          <a:ln w="9525">
            <a:noFill/>
          </a:ln>
        </p:spPr>
        <p:txBody>
          <a:bodyPr wrap="square">
            <a:spAutoFit/>
          </a:bodyPr>
          <a:p>
            <a:r>
              <a:rPr lang="zh-CN" altLang="zh-CN" sz="2800" b="1" dirty="0">
                <a:solidFill>
                  <a:srgbClr val="FF0000"/>
                </a:solidFill>
                <a:latin typeface="Calibri" panose="020F0502020204030204" charset="0"/>
                <a:ea typeface="等线" pitchFamily="2" charset="-122"/>
              </a:rPr>
              <a:t>不利因素：</a:t>
            </a:r>
            <a:endParaRPr lang="zh-CN" altLang="zh-CN" sz="2800" b="1" dirty="0">
              <a:solidFill>
                <a:srgbClr val="FF0000"/>
              </a:solidFill>
              <a:latin typeface="Calibri" panose="020F0502020204030204" charset="0"/>
              <a:ea typeface="等线" pitchFamily="2" charset="-122"/>
            </a:endParaRPr>
          </a:p>
          <a:p>
            <a:r>
              <a:rPr lang="en-US" altLang="zh-CN" sz="2800" b="1" dirty="0">
                <a:latin typeface="Calibri" panose="020F0502020204030204" charset="0"/>
                <a:ea typeface="等线" pitchFamily="2" charset="-122"/>
              </a:rPr>
              <a:t>(1)</a:t>
            </a:r>
            <a:r>
              <a:rPr lang="zh-CN" altLang="zh-CN" sz="2800" b="1" dirty="0">
                <a:latin typeface="Calibri" panose="020F0502020204030204" charset="0"/>
                <a:ea typeface="等线" pitchFamily="2" charset="-122"/>
              </a:rPr>
              <a:t>悠久历史，辉煌文化</a:t>
            </a:r>
            <a:r>
              <a:rPr lang="en-US" altLang="zh-CN" sz="2800" b="1" dirty="0">
                <a:latin typeface="Calibri" panose="020F0502020204030204" charset="0"/>
                <a:ea typeface="等线" pitchFamily="2" charset="-122"/>
              </a:rPr>
              <a:t>→</a:t>
            </a:r>
            <a:r>
              <a:rPr lang="zh-CN" altLang="zh-CN" sz="2800" b="1" dirty="0">
                <a:latin typeface="Calibri" panose="020F0502020204030204" charset="0"/>
                <a:ea typeface="等线" pitchFamily="2" charset="-122"/>
              </a:rPr>
              <a:t>华夷观念</a:t>
            </a:r>
            <a:r>
              <a:rPr lang="en-US" altLang="zh-CN" sz="2800" b="1" dirty="0">
                <a:latin typeface="Calibri" panose="020F0502020204030204" charset="0"/>
                <a:ea typeface="等线" pitchFamily="2" charset="-122"/>
              </a:rPr>
              <a:t>→</a:t>
            </a:r>
            <a:r>
              <a:rPr lang="zh-CN" altLang="zh-CN" sz="2800" b="1" dirty="0">
                <a:latin typeface="Calibri" panose="020F0502020204030204" charset="0"/>
                <a:ea typeface="等线" pitchFamily="2" charset="-122"/>
              </a:rPr>
              <a:t>排斥西方文明。</a:t>
            </a:r>
            <a:endParaRPr lang="zh-CN" altLang="zh-CN" sz="2800" b="1" dirty="0">
              <a:latin typeface="Calibri" panose="020F0502020204030204" charset="0"/>
              <a:ea typeface="等线" pitchFamily="2" charset="-122"/>
            </a:endParaRPr>
          </a:p>
          <a:p>
            <a:r>
              <a:rPr lang="en-US" altLang="zh-CN" sz="2800" b="1" dirty="0">
                <a:latin typeface="Calibri" panose="020F0502020204030204" charset="0"/>
                <a:ea typeface="等线" pitchFamily="2" charset="-122"/>
              </a:rPr>
              <a:t>(2)</a:t>
            </a:r>
            <a:r>
              <a:rPr lang="zh-CN" altLang="zh-CN" sz="2800" b="1" dirty="0">
                <a:latin typeface="Calibri" panose="020F0502020204030204" charset="0"/>
                <a:ea typeface="等线" pitchFamily="2" charset="-122"/>
              </a:rPr>
              <a:t>闭关政策，文化专制</a:t>
            </a:r>
            <a:r>
              <a:rPr lang="en-US" altLang="zh-CN" sz="2800" b="1" dirty="0">
                <a:latin typeface="Calibri" panose="020F0502020204030204" charset="0"/>
                <a:ea typeface="等线" pitchFamily="2" charset="-122"/>
              </a:rPr>
              <a:t>→</a:t>
            </a:r>
            <a:r>
              <a:rPr lang="zh-CN" altLang="zh-CN" sz="2800" b="1" dirty="0">
                <a:latin typeface="Calibri" panose="020F0502020204030204" charset="0"/>
                <a:ea typeface="等线" pitchFamily="2" charset="-122"/>
              </a:rPr>
              <a:t>民众保守愚昧</a:t>
            </a:r>
            <a:r>
              <a:rPr lang="en-US" altLang="zh-CN" sz="2800" b="1" dirty="0">
                <a:latin typeface="Calibri" panose="020F0502020204030204" charset="0"/>
                <a:ea typeface="等线" pitchFamily="2" charset="-122"/>
              </a:rPr>
              <a:t>→</a:t>
            </a:r>
            <a:r>
              <a:rPr lang="zh-CN" altLang="zh-CN" sz="2800" b="1" dirty="0">
                <a:latin typeface="Calibri" panose="020F0502020204030204" charset="0"/>
                <a:ea typeface="等线" pitchFamily="2" charset="-122"/>
              </a:rPr>
              <a:t>新思想缺乏群众基础。</a:t>
            </a:r>
            <a:endParaRPr lang="zh-CN" altLang="zh-CN" sz="2800" b="1" dirty="0">
              <a:latin typeface="Calibri" panose="020F0502020204030204" charset="0"/>
              <a:ea typeface="等线" pitchFamily="2" charset="-122"/>
            </a:endParaRPr>
          </a:p>
          <a:p>
            <a:r>
              <a:rPr lang="en-US" altLang="zh-CN" sz="2800" b="1" dirty="0">
                <a:latin typeface="Calibri" panose="020F0502020204030204" charset="0"/>
                <a:ea typeface="等线" pitchFamily="2" charset="-122"/>
              </a:rPr>
              <a:t>(3)</a:t>
            </a:r>
            <a:r>
              <a:rPr lang="zh-CN" altLang="zh-CN" sz="2800" b="1" dirty="0">
                <a:latin typeface="Calibri" panose="020F0502020204030204" charset="0"/>
                <a:ea typeface="等线" pitchFamily="2" charset="-122"/>
              </a:rPr>
              <a:t>近代资本主义经济尚未壮大</a:t>
            </a:r>
            <a:r>
              <a:rPr lang="en-US" altLang="zh-CN" sz="2800" b="1" dirty="0">
                <a:latin typeface="Calibri" panose="020F0502020204030204" charset="0"/>
                <a:ea typeface="等线" pitchFamily="2" charset="-122"/>
              </a:rPr>
              <a:t>→</a:t>
            </a:r>
            <a:r>
              <a:rPr lang="zh-CN" altLang="zh-CN" sz="2800" b="1" dirty="0">
                <a:latin typeface="Calibri" panose="020F0502020204030204" charset="0"/>
                <a:ea typeface="等线" pitchFamily="2" charset="-122"/>
              </a:rPr>
              <a:t>封建自然经济主导</a:t>
            </a:r>
            <a:r>
              <a:rPr lang="en-US" altLang="zh-CN" sz="2800" b="1" dirty="0">
                <a:latin typeface="Calibri" panose="020F0502020204030204" charset="0"/>
                <a:ea typeface="等线" pitchFamily="2" charset="-122"/>
              </a:rPr>
              <a:t>→</a:t>
            </a:r>
            <a:r>
              <a:rPr lang="zh-CN" altLang="zh-CN" sz="2800" b="1" dirty="0">
                <a:latin typeface="Calibri" panose="020F0502020204030204" charset="0"/>
                <a:ea typeface="等线" pitchFamily="2" charset="-122"/>
              </a:rPr>
              <a:t>新思想缺乏经济基础。</a:t>
            </a:r>
            <a:endParaRPr lang="zh-CN" altLang="zh-CN" sz="2800" b="1" dirty="0">
              <a:latin typeface="Calibri" panose="020F0502020204030204" charset="0"/>
              <a:ea typeface="等线" pitchFamily="2" charset="-122"/>
            </a:endParaRPr>
          </a:p>
          <a:p>
            <a:r>
              <a:rPr lang="en-US" altLang="zh-CN" sz="2800" b="1" dirty="0">
                <a:latin typeface="Calibri" panose="020F0502020204030204" charset="0"/>
                <a:ea typeface="等线" pitchFamily="2" charset="-122"/>
              </a:rPr>
              <a:t>(4)</a:t>
            </a:r>
            <a:r>
              <a:rPr lang="zh-CN" altLang="zh-CN" sz="2800" b="1" dirty="0">
                <a:latin typeface="Calibri" panose="020F0502020204030204" charset="0"/>
                <a:ea typeface="等线" pitchFamily="2" charset="-122"/>
              </a:rPr>
              <a:t>顽固势力坚守纲常名教，士大夫阶层保守</a:t>
            </a:r>
            <a:r>
              <a:rPr lang="en-US" altLang="zh-CN" sz="2800" b="1" dirty="0">
                <a:latin typeface="Calibri" panose="020F0502020204030204" charset="0"/>
                <a:ea typeface="等线" pitchFamily="2" charset="-122"/>
              </a:rPr>
              <a:t>→</a:t>
            </a:r>
            <a:r>
              <a:rPr lang="zh-CN" altLang="zh-CN" sz="2800" b="1" dirty="0">
                <a:latin typeface="Calibri" panose="020F0502020204030204" charset="0"/>
                <a:ea typeface="等线" pitchFamily="2" charset="-122"/>
              </a:rPr>
              <a:t>很大一部分官僚仇视一切外洋事务</a:t>
            </a:r>
            <a:r>
              <a:rPr lang="en-US" altLang="zh-CN" sz="2800" b="1" dirty="0">
                <a:latin typeface="Calibri" panose="020F0502020204030204" charset="0"/>
                <a:ea typeface="等线" pitchFamily="2" charset="-122"/>
              </a:rPr>
              <a:t>→</a:t>
            </a:r>
            <a:r>
              <a:rPr lang="zh-CN" altLang="zh-CN" sz="2800" b="1" dirty="0">
                <a:latin typeface="Calibri" panose="020F0502020204030204" charset="0"/>
                <a:ea typeface="等线" pitchFamily="2" charset="-122"/>
              </a:rPr>
              <a:t>直接阻碍新思想传播。</a:t>
            </a:r>
            <a:endParaRPr lang="zh-CN" altLang="zh-CN" sz="2800" b="1" dirty="0">
              <a:latin typeface="Calibri" panose="020F0502020204030204" charset="0"/>
              <a:ea typeface="等线" pitchFamily="2" charset="-122"/>
            </a:endParaRPr>
          </a:p>
          <a:p>
            <a:r>
              <a:rPr lang="en-US" altLang="zh-CN" sz="2400" dirty="0">
                <a:solidFill>
                  <a:srgbClr val="FF0000"/>
                </a:solidFill>
                <a:latin typeface="Calibri" panose="020F0502020204030204" charset="0"/>
                <a:ea typeface="等线" pitchFamily="2" charset="-122"/>
              </a:rPr>
              <a:t> </a:t>
            </a:r>
            <a:endParaRPr lang="zh-CN" altLang="zh-CN" sz="2400" dirty="0">
              <a:solidFill>
                <a:srgbClr val="FF0000"/>
              </a:solidFill>
              <a:latin typeface="Calibri" panose="020F0502020204030204" charset="0"/>
              <a:ea typeface="等线" pitchFamily="2" charset="-122"/>
            </a:endParaRPr>
          </a:p>
        </p:txBody>
      </p:sp>
      <p:sp>
        <p:nvSpPr>
          <p:cNvPr id="8" name="文本框 7"/>
          <p:cNvSpPr txBox="1"/>
          <p:nvPr/>
        </p:nvSpPr>
        <p:spPr>
          <a:xfrm>
            <a:off x="354965" y="62865"/>
            <a:ext cx="1131189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zh-CN" altLang="en-US" sz="2800" dirty="0">
                <a:solidFill>
                  <a:srgbClr val="FF0000"/>
                </a:solidFill>
                <a:latin typeface="SimHei" panose="02010609060101010101" charset="-122"/>
                <a:ea typeface="SimHei" panose="02010609060101010101" charset="-122"/>
                <a:sym typeface="+mn-ea"/>
              </a:rPr>
              <a:t>西学东渐</a:t>
            </a:r>
            <a:r>
              <a:rPr lang="zh-CN" altLang="en-US" sz="2800" dirty="0">
                <a:solidFill>
                  <a:srgbClr val="FF0000"/>
                </a:solidFill>
                <a:latin typeface="SimHei" panose="02010609060101010101" charset="-122"/>
                <a:ea typeface="SimHei" panose="02010609060101010101" charset="-122"/>
                <a:sym typeface="+mn-ea"/>
              </a:rPr>
              <a:t>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4"/>
          <p:cNvSpPr txBox="1"/>
          <p:nvPr/>
        </p:nvSpPr>
        <p:spPr>
          <a:xfrm>
            <a:off x="-317" y="482283"/>
            <a:ext cx="11520487" cy="645160"/>
          </a:xfrm>
          <a:prstGeom prst="rect">
            <a:avLst/>
          </a:prstGeom>
          <a:solidFill>
            <a:schemeClr val="bg1"/>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defTabSz="914400">
              <a:lnSpc>
                <a:spcPct val="150000"/>
              </a:lnSpc>
              <a:buNone/>
              <a:tabLst>
                <a:tab pos="2700655" algn="l"/>
                <a:tab pos="3870325" algn="l"/>
                <a:tab pos="5310505" algn="l"/>
              </a:tabLst>
            </a:pPr>
            <a:r>
              <a:rPr lang="zh-CN" altLang="en-US" sz="2400" b="1" dirty="0">
                <a:solidFill>
                  <a:srgbClr val="33CC33"/>
                </a:solidFill>
                <a:latin typeface="SimHei" panose="02010609060101010101" charset="-122"/>
                <a:ea typeface="SimHei" panose="02010609060101010101" charset="-122"/>
                <a:sym typeface="+mn-ea"/>
              </a:rPr>
              <a:t>二、</a:t>
            </a:r>
            <a:r>
              <a:rPr lang="en-US" altLang="zh-CN" sz="2400" b="1" dirty="0">
                <a:solidFill>
                  <a:srgbClr val="33CC33"/>
                </a:solidFill>
                <a:latin typeface="SimHei" panose="02010609060101010101" charset="-122"/>
                <a:ea typeface="SimHei" panose="02010609060101010101" charset="-122"/>
                <a:sym typeface="+mn-ea"/>
              </a:rPr>
              <a:t>【</a:t>
            </a:r>
            <a:r>
              <a:rPr lang="zh-CN" altLang="en-US" sz="2400" b="1" dirty="0">
                <a:solidFill>
                  <a:srgbClr val="0000FF"/>
                </a:solidFill>
                <a:latin typeface="SimHei" panose="02010609060101010101" charset="-122"/>
                <a:ea typeface="SimHei" panose="02010609060101010101" charset="-122"/>
                <a:sym typeface="+mn-ea"/>
              </a:rPr>
              <a:t>西学东渐</a:t>
            </a:r>
            <a:r>
              <a:rPr lang="en-US" altLang="zh-CN" sz="2400" b="1" dirty="0">
                <a:solidFill>
                  <a:srgbClr val="33CC33"/>
                </a:solidFill>
                <a:latin typeface="SimHei" panose="02010609060101010101" charset="-122"/>
                <a:ea typeface="SimHei" panose="02010609060101010101" charset="-122"/>
                <a:sym typeface="+mn-ea"/>
              </a:rPr>
              <a:t>】5</a:t>
            </a:r>
            <a:r>
              <a:rPr lang="zh-CN" altLang="en-US" sz="2400" b="1" dirty="0">
                <a:solidFill>
                  <a:srgbClr val="FF0000"/>
                </a:solidFill>
                <a:latin typeface="SimHei" panose="02010609060101010101" charset="-122"/>
                <a:ea typeface="SimHei" panose="02010609060101010101" charset="-122"/>
              </a:rPr>
              <a:t>、</a:t>
            </a:r>
            <a:r>
              <a:rPr lang="en-US" altLang="zh-CN" sz="2400" b="1" dirty="0">
                <a:latin typeface="Times New Roman" panose="02020603050405020304" pitchFamily="18" charset="0"/>
                <a:ea typeface="SimHei" panose="02010609060101010101" charset="-122"/>
                <a:sym typeface="+mn-ea"/>
              </a:rPr>
              <a:t>20</a:t>
            </a:r>
            <a:r>
              <a:rPr lang="zh-CN" altLang="en-US" sz="2400" b="1" dirty="0">
                <a:latin typeface="Times New Roman" panose="02020603050405020304" pitchFamily="18" charset="0"/>
                <a:ea typeface="SimHei" panose="02010609060101010101" charset="-122"/>
                <a:sym typeface="+mn-ea"/>
              </a:rPr>
              <a:t>世纪初中国的四大进步思潮</a:t>
            </a:r>
            <a:endParaRPr lang="zh-CN" altLang="en-US" sz="2400" b="1" dirty="0">
              <a:solidFill>
                <a:srgbClr val="FF0000"/>
              </a:solidFill>
              <a:latin typeface="SimHei" panose="02010609060101010101" charset="-122"/>
              <a:ea typeface="SimHei" panose="02010609060101010101" charset="-122"/>
            </a:endParaRPr>
          </a:p>
        </p:txBody>
      </p:sp>
      <p:sp>
        <p:nvSpPr>
          <p:cNvPr id="8" name="文本框 7"/>
          <p:cNvSpPr txBox="1"/>
          <p:nvPr/>
        </p:nvSpPr>
        <p:spPr>
          <a:xfrm>
            <a:off x="338455" y="36195"/>
            <a:ext cx="11311890" cy="521970"/>
          </a:xfrm>
          <a:prstGeom prst="rect">
            <a:avLst/>
          </a:prstGeom>
          <a:noFill/>
        </p:spPr>
        <p:txBody>
          <a:bodyPr wrap="square" rtlCol="0">
            <a:spAutoFit/>
          </a:bodyPr>
          <a:p>
            <a:pPr marR="0" indent="0" algn="ctr" defTabSz="914400" fontAlgn="auto">
              <a:lnSpc>
                <a:spcPct val="100000"/>
              </a:lnSpc>
              <a:spcBef>
                <a:spcPts val="600"/>
              </a:spcBef>
              <a:spcAft>
                <a:spcPts val="0"/>
              </a:spcAft>
              <a:buClrTx/>
              <a:buSzTx/>
              <a:buFontTx/>
              <a:buNone/>
              <a:defRPr/>
            </a:pPr>
            <a:r>
              <a:rPr kumimoji="0" lang="zh-CN" altLang="en-US" sz="2800" i="0" kern="1200" cap="none" spc="0" normalizeH="0" baseline="0" dirty="0">
                <a:solidFill>
                  <a:srgbClr val="FF0000"/>
                </a:solidFill>
                <a:latin typeface="SimHei" panose="02010609060101010101" charset="-122"/>
                <a:ea typeface="SimHei" panose="02010609060101010101" charset="-122"/>
              </a:rPr>
              <a:t>重点难点</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kumimoji="0" lang="zh-CN" altLang="en-US" sz="2800" i="0" kern="1200" cap="none" spc="0" normalizeH="0" baseline="0" dirty="0">
                <a:solidFill>
                  <a:srgbClr val="FF0000"/>
                </a:solidFill>
                <a:latin typeface="SimHei" panose="02010609060101010101" charset="-122"/>
                <a:ea typeface="SimHei" panose="02010609060101010101" charset="-122"/>
              </a:rPr>
              <a:t>深化拓展</a:t>
            </a:r>
            <a:r>
              <a:rPr kumimoji="0" lang="en-US" altLang="zh-CN" sz="2800" i="0" kern="1200" cap="none" spc="0" normalizeH="0" baseline="0" dirty="0">
                <a:solidFill>
                  <a:srgbClr val="FF0000"/>
                </a:solidFill>
                <a:latin typeface="SimHei" panose="02010609060101010101" charset="-122"/>
                <a:ea typeface="SimHei" panose="02010609060101010101" charset="-122"/>
              </a:rPr>
              <a:t> </a:t>
            </a:r>
            <a:r>
              <a:rPr lang="zh-CN" altLang="en-US" sz="2800" dirty="0">
                <a:solidFill>
                  <a:srgbClr val="FF0000"/>
                </a:solidFill>
                <a:latin typeface="SimHei" panose="02010609060101010101" charset="-122"/>
                <a:ea typeface="SimHei" panose="02010609060101010101" charset="-122"/>
                <a:sym typeface="+mn-ea"/>
              </a:rPr>
              <a:t>•</a:t>
            </a:r>
            <a:r>
              <a:rPr lang="zh-CN" altLang="en-US" sz="2800" dirty="0">
                <a:solidFill>
                  <a:srgbClr val="FF0000"/>
                </a:solidFill>
                <a:latin typeface="SimHei" panose="02010609060101010101" charset="-122"/>
                <a:ea typeface="SimHei" panose="02010609060101010101" charset="-122"/>
                <a:sym typeface="+mn-ea"/>
              </a:rPr>
              <a:t>西学东渐</a:t>
            </a:r>
            <a:r>
              <a:rPr lang="zh-CN" altLang="en-US" sz="2800" dirty="0">
                <a:solidFill>
                  <a:srgbClr val="FF0000"/>
                </a:solidFill>
                <a:latin typeface="SimHei" panose="02010609060101010101" charset="-122"/>
                <a:ea typeface="SimHei" panose="02010609060101010101" charset="-122"/>
                <a:sym typeface="+mn-ea"/>
              </a:rPr>
              <a:t>篇</a:t>
            </a:r>
            <a:endParaRPr kumimoji="0" lang="en-US" altLang="zh-CN" sz="2800" b="1" i="0" kern="1200" cap="none" spc="0" normalizeH="0" baseline="0" noProof="0" dirty="0">
              <a:solidFill>
                <a:srgbClr val="FF0000"/>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130051" name="内容占位符 1"/>
          <p:cNvSpPr txBox="1"/>
          <p:nvPr/>
        </p:nvSpPr>
        <p:spPr>
          <a:xfrm>
            <a:off x="90170" y="1127760"/>
            <a:ext cx="12101830" cy="1999615"/>
          </a:xfrm>
          <a:prstGeom prst="rect">
            <a:avLst/>
          </a:prstGeom>
          <a:noFill/>
          <a:ln w="9525">
            <a:noFill/>
          </a:ln>
        </p:spPr>
        <p:txBody>
          <a:bodyPr wrap="square">
            <a:spAutoFit/>
          </a:bodyPr>
          <a:p>
            <a:pPr algn="just" defTabSz="914400" eaLnBrk="0" hangingPunct="0">
              <a:lnSpc>
                <a:spcPct val="150000"/>
              </a:lnSpc>
              <a:spcBef>
                <a:spcPct val="20000"/>
              </a:spcBef>
              <a:buNone/>
              <a:tabLst>
                <a:tab pos="2700655" algn="l"/>
                <a:tab pos="3870325" algn="l"/>
                <a:tab pos="5310505" algn="l"/>
              </a:tabLst>
            </a:pPr>
            <a:r>
              <a:rPr lang="zh-CN" altLang="en-US" sz="2000" b="1" dirty="0">
                <a:solidFill>
                  <a:srgbClr val="FF0000"/>
                </a:solidFill>
                <a:latin typeface="Times New Roman" panose="02020603050405020304" pitchFamily="18" charset="0"/>
                <a:ea typeface="SimHei" panose="02010609060101010101" charset="-122"/>
              </a:rPr>
              <a:t>(1)民主共和思想：</a:t>
            </a:r>
            <a:r>
              <a:rPr lang="zh-CN" altLang="en-US" sz="2000" b="1" dirty="0">
                <a:solidFill>
                  <a:schemeClr val="tx1"/>
                </a:solidFill>
                <a:latin typeface="Times New Roman" panose="02020603050405020304" pitchFamily="18" charset="0"/>
                <a:ea typeface="SimHei" panose="02010609060101010101" charset="-122"/>
              </a:rPr>
              <a:t>以孙中山为首的资产阶级革命派提出三民主义，要求推翻封建专制制度，建立民主共和国。它推动了辛亥革命的高涨，建立了中华民国，使民主共和观念深入人心。 </a:t>
            </a:r>
            <a:endParaRPr lang="zh-CN" altLang="en-US" sz="2000" b="1" dirty="0">
              <a:solidFill>
                <a:schemeClr val="tx1"/>
              </a:solidFill>
              <a:latin typeface="Times New Roman" panose="02020603050405020304" pitchFamily="18" charset="0"/>
              <a:ea typeface="SimHei" panose="02010609060101010101" charset="-122"/>
            </a:endParaRPr>
          </a:p>
          <a:p>
            <a:pPr algn="just" defTabSz="914400" eaLnBrk="0" hangingPunct="0">
              <a:lnSpc>
                <a:spcPct val="150000"/>
              </a:lnSpc>
              <a:spcBef>
                <a:spcPct val="20000"/>
              </a:spcBef>
              <a:buNone/>
              <a:tabLst>
                <a:tab pos="2700655" algn="l"/>
                <a:tab pos="3870325" algn="l"/>
                <a:tab pos="5310505" algn="l"/>
              </a:tabLst>
            </a:pPr>
            <a:r>
              <a:rPr lang="zh-CN" altLang="en-US" sz="2000" b="1" dirty="0">
                <a:solidFill>
                  <a:srgbClr val="FF0000"/>
                </a:solidFill>
                <a:latin typeface="Times New Roman" panose="02020603050405020304" pitchFamily="18" charset="0"/>
                <a:ea typeface="SimHei" panose="02010609060101010101" charset="-122"/>
              </a:rPr>
              <a:t>(2)实业救国思潮：</a:t>
            </a:r>
            <a:r>
              <a:rPr lang="zh-CN" altLang="en-US" sz="2000" b="1" dirty="0">
                <a:solidFill>
                  <a:schemeClr val="tx1"/>
                </a:solidFill>
                <a:latin typeface="Times New Roman" panose="02020603050405020304" pitchFamily="18" charset="0"/>
                <a:ea typeface="SimHei" panose="02010609060101010101" charset="-122"/>
              </a:rPr>
              <a:t>第一次世界大战期间，一批资产阶级实业家倡导“实业救国”，推动了第一次世界大战期间民族工业的迅速发展，也为无产阶级的壮大和新民主主义革命的到来创造了条件。</a:t>
            </a:r>
            <a:endParaRPr lang="zh-CN" altLang="en-US" sz="2000" b="1" dirty="0">
              <a:solidFill>
                <a:schemeClr val="tx1"/>
              </a:solidFill>
              <a:latin typeface="Times New Roman" panose="02020603050405020304" pitchFamily="18" charset="0"/>
              <a:ea typeface="SimHei" panose="02010609060101010101" charset="-122"/>
            </a:endParaRPr>
          </a:p>
        </p:txBody>
      </p:sp>
      <p:sp>
        <p:nvSpPr>
          <p:cNvPr id="131074" name="内容占位符 2"/>
          <p:cNvSpPr>
            <a:spLocks noGrp="1"/>
          </p:cNvSpPr>
          <p:nvPr/>
        </p:nvSpPr>
        <p:spPr>
          <a:xfrm>
            <a:off x="45085" y="3127375"/>
            <a:ext cx="11961495" cy="2527935"/>
          </a:xfrm>
          <a:prstGeom prst="rect">
            <a:avLst/>
          </a:prstGeom>
          <a:noFill/>
          <a:ln>
            <a:noFill/>
          </a:ln>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914400">
              <a:lnSpc>
                <a:spcPct val="150000"/>
              </a:lnSpc>
              <a:tabLst>
                <a:tab pos="2700655" algn="l"/>
                <a:tab pos="3870325" algn="l"/>
                <a:tab pos="5310505" algn="l"/>
              </a:tabLst>
            </a:pPr>
            <a:r>
              <a:rPr lang="zh-CN" altLang="en-US" sz="2000" b="1" kern="1200" dirty="0">
                <a:solidFill>
                  <a:srgbClr val="FF0000"/>
                </a:solidFill>
                <a:latin typeface="Times New Roman" panose="02020603050405020304" pitchFamily="18" charset="0"/>
                <a:ea typeface="SimHei" panose="02010609060101010101" charset="-122"/>
              </a:rPr>
              <a:t>(3)民主科学思想：</a:t>
            </a:r>
            <a:r>
              <a:rPr lang="zh-CN" altLang="en-US" sz="2000" b="1" kern="1200" dirty="0">
                <a:latin typeface="Times New Roman" panose="02020603050405020304" pitchFamily="18" charset="0"/>
                <a:ea typeface="SimHei" panose="02010609060101010101" charset="-122"/>
              </a:rPr>
              <a:t>新文化运动期间，陈独秀、李大钊等一批先进的知识分子倡导民主、科学，反对专制和愚昧、迷信，彻底动摇了封建思想的正统地位，使民主、科学的思想得到了弘扬，人们的思想得到了极大    解放。</a:t>
            </a:r>
            <a:endParaRPr lang="zh-CN" altLang="en-US" sz="2000" b="1" kern="1200" dirty="0">
              <a:latin typeface="Times New Roman" panose="02020603050405020304" pitchFamily="18" charset="0"/>
              <a:ea typeface="SimHei" panose="02010609060101010101" charset="-122"/>
            </a:endParaRPr>
          </a:p>
          <a:p>
            <a:pPr algn="just" defTabSz="914400">
              <a:lnSpc>
                <a:spcPct val="150000"/>
              </a:lnSpc>
              <a:tabLst>
                <a:tab pos="2700655" algn="l"/>
                <a:tab pos="3870325" algn="l"/>
                <a:tab pos="5310505" algn="l"/>
              </a:tabLst>
            </a:pPr>
            <a:r>
              <a:rPr lang="zh-CN" altLang="en-US" sz="2000" b="1" kern="1200" dirty="0">
                <a:solidFill>
                  <a:srgbClr val="FF0000"/>
                </a:solidFill>
                <a:latin typeface="Times New Roman" panose="02020603050405020304" pitchFamily="18" charset="0"/>
                <a:ea typeface="SimHei" panose="02010609060101010101" charset="-122"/>
              </a:rPr>
              <a:t>(4)马克思主义思想：</a:t>
            </a:r>
            <a:r>
              <a:rPr lang="zh-CN" altLang="en-US" sz="2000" b="1" kern="1200" dirty="0">
                <a:latin typeface="Times New Roman" panose="02020603050405020304" pitchFamily="18" charset="0"/>
                <a:ea typeface="SimHei" panose="02010609060101010101" charset="-122"/>
              </a:rPr>
              <a:t>俄国十月革命胜利后，先进知识分子通过著书立   说、成立社团等方式在中国传播马克思主义，并将其与中国工人运动相结合，推动了中国共产党的诞生。</a:t>
            </a:r>
            <a:endParaRPr lang="zh-CN" altLang="en-US" sz="2000" b="1" kern="1200" dirty="0">
              <a:latin typeface="Times New Roman" panose="02020603050405020304" pitchFamily="18" charset="0"/>
              <a:ea typeface="SimHei" panose="02010609060101010101" charset="-122"/>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43042" name="Group 2"/>
          <p:cNvGraphicFramePr>
            <a:graphicFrameLocks noGrp="1"/>
          </p:cNvGraphicFramePr>
          <p:nvPr>
            <p:custDataLst>
              <p:tags r:id="rId1"/>
            </p:custDataLst>
          </p:nvPr>
        </p:nvGraphicFramePr>
        <p:xfrm>
          <a:off x="60960" y="635"/>
          <a:ext cx="10530840" cy="8139430"/>
        </p:xfrm>
        <a:graphic>
          <a:graphicData uri="http://schemas.openxmlformats.org/drawingml/2006/table">
            <a:tbl>
              <a:tblPr/>
              <a:tblGrid>
                <a:gridCol w="1694815"/>
                <a:gridCol w="2834005"/>
                <a:gridCol w="3199765"/>
                <a:gridCol w="2802255"/>
              </a:tblGrid>
              <a:tr h="59626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800" b="0" i="0" u="none" strike="noStrike" cap="none" normalizeH="0" baseline="0" smtClean="0">
                          <a:ln>
                            <a:noFill/>
                          </a:ln>
                          <a:solidFill>
                            <a:srgbClr val="0000FF"/>
                          </a:solidFill>
                          <a:effectLst/>
                          <a:latin typeface="Comic Sans MS" panose="030F0702030302020204" pitchFamily="66" charset="0"/>
                          <a:ea typeface="SimHei" panose="02010609060101010101" charset="-122"/>
                        </a:rPr>
                        <a:t>内容</a:t>
                      </a:r>
                      <a:endParaRPr kumimoji="0" lang="zh-CN" altLang="zh-CN" sz="2800" b="0" i="0" u="none" strike="noStrike" cap="none" normalizeH="0" baseline="0" smtClean="0">
                        <a:ln>
                          <a:noFill/>
                        </a:ln>
                        <a:solidFill>
                          <a:srgbClr val="0000FF"/>
                        </a:solidFill>
                        <a:effectLst/>
                        <a:latin typeface="Comic Sans MS" panose="030F0702030302020204" pitchFamily="66" charset="0"/>
                        <a:ea typeface="SimHei" panose="02010609060101010101"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800" b="0" i="0" u="none" strike="noStrike" cap="none" normalizeH="0" baseline="0" smtClean="0">
                          <a:ln>
                            <a:noFill/>
                          </a:ln>
                          <a:solidFill>
                            <a:srgbClr val="0000FF"/>
                          </a:solidFill>
                          <a:effectLst/>
                          <a:latin typeface="Comic Sans MS" panose="030F0702030302020204" pitchFamily="66" charset="0"/>
                          <a:ea typeface="SimHei" panose="02010609060101010101" charset="-122"/>
                        </a:rPr>
                        <a:t>对比</a:t>
                      </a:r>
                      <a:endParaRPr kumimoji="0" lang="zh-CN" altLang="zh-CN" sz="2800" b="0" i="0" u="none" strike="noStrike" cap="none" normalizeH="0" baseline="0" smtClean="0">
                        <a:ln>
                          <a:noFill/>
                        </a:ln>
                        <a:solidFill>
                          <a:srgbClr val="0000FF"/>
                        </a:solidFill>
                        <a:effectLst/>
                        <a:latin typeface="Comic Sans MS" panose="030F0702030302020204" pitchFamily="66" charset="0"/>
                        <a:ea typeface="SimHei" panose="02010609060101010101" charset="-122"/>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333399"/>
                          </a:solidFill>
                          <a:effectLst/>
                          <a:latin typeface="Comic Sans MS" panose="030F0702030302020204" pitchFamily="66" charset="0"/>
                          <a:ea typeface="SimHei" panose="02010609060101010101" charset="-122"/>
                        </a:rPr>
                        <a:t>旧三民主义</a:t>
                      </a:r>
                      <a:endParaRPr kumimoji="0" lang="zh-CN" altLang="en-US" sz="2400" b="1" i="0" u="none" strike="noStrike" cap="none" normalizeH="0" baseline="0" smtClean="0">
                        <a:ln>
                          <a:noFill/>
                        </a:ln>
                        <a:solidFill>
                          <a:srgbClr val="333399"/>
                        </a:solidFill>
                        <a:effectLst/>
                        <a:latin typeface="Comic Sans MS" panose="030F0702030302020204" pitchFamily="66" charset="0"/>
                        <a:ea typeface="SimHei" panose="02010609060101010101" charset="-122"/>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006600"/>
                          </a:solidFill>
                          <a:effectLst/>
                          <a:latin typeface="Comic Sans MS" panose="030F0702030302020204" pitchFamily="66" charset="0"/>
                          <a:ea typeface="SimHei" panose="02010609060101010101" charset="-122"/>
                        </a:rPr>
                        <a:t>新三民主义</a:t>
                      </a:r>
                      <a:endParaRPr kumimoji="0" lang="zh-CN" altLang="en-US" sz="2400" b="1" i="0" u="none" strike="noStrike" cap="none" normalizeH="0" baseline="0" smtClean="0">
                        <a:ln>
                          <a:noFill/>
                        </a:ln>
                        <a:solidFill>
                          <a:srgbClr val="006600"/>
                        </a:solidFill>
                        <a:effectLst/>
                        <a:latin typeface="Comic Sans MS" panose="030F0702030302020204" pitchFamily="66" charset="0"/>
                        <a:ea typeface="SimHei" panose="02010609060101010101" charset="-122"/>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FF3300"/>
                          </a:solidFill>
                          <a:effectLst/>
                          <a:latin typeface="Comic Sans MS" panose="030F0702030302020204" pitchFamily="66" charset="0"/>
                          <a:ea typeface="SimHei" panose="02010609060101010101" charset="-122"/>
                        </a:rPr>
                        <a:t>新发展</a:t>
                      </a:r>
                      <a:endParaRPr kumimoji="0" lang="zh-CN" altLang="en-US" sz="2400" b="1" i="0" u="none" strike="noStrike" cap="none" normalizeH="0" baseline="0" smtClean="0">
                        <a:ln>
                          <a:noFill/>
                        </a:ln>
                        <a:solidFill>
                          <a:srgbClr val="FF3300"/>
                        </a:solidFill>
                        <a:effectLst/>
                        <a:latin typeface="Comic Sans MS" panose="030F0702030302020204" pitchFamily="66" charset="0"/>
                        <a:ea typeface="SimHei" panose="02010609060101010101" charset="-122"/>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596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tx1"/>
                          </a:solidFill>
                          <a:effectLst/>
                          <a:latin typeface="Comic Sans MS" panose="030F0702030302020204" pitchFamily="66" charset="0"/>
                          <a:ea typeface="SimHei" panose="02010609060101010101" charset="-122"/>
                        </a:rPr>
                        <a:t>民族主义</a:t>
                      </a:r>
                      <a:endParaRPr kumimoji="0" lang="zh-CN" altLang="en-US" sz="2800" b="1" i="0" u="none" strike="noStrike" cap="none" normalizeH="0" baseline="0" smtClean="0">
                        <a:ln>
                          <a:noFill/>
                        </a:ln>
                        <a:solidFill>
                          <a:schemeClr val="tx1"/>
                        </a:solidFill>
                        <a:effectLst/>
                        <a:latin typeface="Comic Sans MS" panose="030F0702030302020204" pitchFamily="66" charset="0"/>
                        <a:ea typeface="SimHei" panose="02010609060101010101" charset="-122"/>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smtClean="0">
                        <a:ln>
                          <a:noFill/>
                        </a:ln>
                        <a:solidFill>
                          <a:srgbClr val="0000FF"/>
                        </a:solidFill>
                        <a:effectLst/>
                        <a:latin typeface="Comic Sans MS" panose="030F0702030302020204" pitchFamily="66" charset="0"/>
                        <a:ea typeface="SimHei" panose="02010609060101010101" charset="-122"/>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smtClean="0">
                        <a:ln>
                          <a:noFill/>
                        </a:ln>
                        <a:solidFill>
                          <a:srgbClr val="0000FF"/>
                        </a:solidFill>
                        <a:effectLst/>
                        <a:latin typeface="Comic Sans MS" panose="030F0702030302020204" pitchFamily="66" charset="0"/>
                        <a:ea typeface="SimHei" panose="02010609060101010101" charset="-122"/>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sng" strike="noStrike" cap="none" normalizeH="0" baseline="0" smtClean="0">
                        <a:ln>
                          <a:noFill/>
                        </a:ln>
                        <a:solidFill>
                          <a:srgbClr val="0000FF"/>
                        </a:solidFill>
                        <a:effectLst/>
                        <a:latin typeface="Comic Sans MS" panose="030F0702030302020204" pitchFamily="66" charset="0"/>
                        <a:ea typeface="SimHei" panose="02010609060101010101" charset="-122"/>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664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tx1"/>
                          </a:solidFill>
                          <a:effectLst/>
                          <a:latin typeface="Comic Sans MS" panose="030F0702030302020204" pitchFamily="66" charset="0"/>
                          <a:ea typeface="SimHei" panose="02010609060101010101" charset="-122"/>
                        </a:rPr>
                        <a:t>民权主义</a:t>
                      </a:r>
                      <a:endParaRPr kumimoji="0" lang="zh-CN" altLang="en-US" sz="2800" b="1" i="0" u="none" strike="noStrike" cap="none" normalizeH="0" baseline="0" smtClean="0">
                        <a:ln>
                          <a:noFill/>
                        </a:ln>
                        <a:solidFill>
                          <a:schemeClr val="tx1"/>
                        </a:solidFill>
                        <a:effectLst/>
                        <a:latin typeface="Comic Sans MS" panose="030F0702030302020204" pitchFamily="66" charset="0"/>
                        <a:ea typeface="SimHei" panose="02010609060101010101" charset="-122"/>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smtClean="0">
                        <a:ln>
                          <a:noFill/>
                        </a:ln>
                        <a:solidFill>
                          <a:srgbClr val="0000FF"/>
                        </a:solidFill>
                        <a:effectLst/>
                        <a:latin typeface="Comic Sans MS" panose="030F0702030302020204" pitchFamily="66" charset="0"/>
                        <a:ea typeface="SimHei" panose="02010609060101010101" charset="-122"/>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smtClean="0">
                        <a:ln>
                          <a:noFill/>
                        </a:ln>
                        <a:solidFill>
                          <a:srgbClr val="0000FF"/>
                        </a:solidFill>
                        <a:effectLst/>
                        <a:latin typeface="Comic Sans MS" panose="030F0702030302020204" pitchFamily="66" charset="0"/>
                        <a:ea typeface="SimHei" panose="02010609060101010101" charset="-122"/>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smtClean="0">
                        <a:ln>
                          <a:noFill/>
                        </a:ln>
                        <a:solidFill>
                          <a:srgbClr val="0000FF"/>
                        </a:solidFill>
                        <a:effectLst/>
                        <a:latin typeface="Comic Sans MS" panose="030F0702030302020204" pitchFamily="66" charset="0"/>
                        <a:ea typeface="SimHei" panose="02010609060101010101" charset="-122"/>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098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tx1"/>
                          </a:solidFill>
                          <a:effectLst/>
                          <a:latin typeface="Comic Sans MS" panose="030F0702030302020204" pitchFamily="66" charset="0"/>
                          <a:ea typeface="SimHei" panose="02010609060101010101" charset="-122"/>
                        </a:rPr>
                        <a:t>民生主义</a:t>
                      </a:r>
                      <a:endParaRPr kumimoji="0" lang="zh-CN" altLang="en-US" sz="2800" b="1" i="0" u="none" strike="noStrike" cap="none" normalizeH="0" baseline="0" smtClean="0">
                        <a:ln>
                          <a:noFill/>
                        </a:ln>
                        <a:solidFill>
                          <a:schemeClr val="tx1"/>
                        </a:solidFill>
                        <a:effectLst/>
                        <a:latin typeface="Comic Sans MS" panose="030F0702030302020204" pitchFamily="66" charset="0"/>
                        <a:ea typeface="SimHei" panose="02010609060101010101" charset="-122"/>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smtClean="0">
                        <a:ln>
                          <a:noFill/>
                        </a:ln>
                        <a:solidFill>
                          <a:srgbClr val="0000FF"/>
                        </a:solidFill>
                        <a:effectLst/>
                        <a:latin typeface="Comic Sans MS" panose="030F0702030302020204" pitchFamily="66" charset="0"/>
                        <a:ea typeface="SimHei" panose="02010609060101010101" charset="-122"/>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smtClean="0">
                        <a:ln>
                          <a:noFill/>
                        </a:ln>
                        <a:solidFill>
                          <a:srgbClr val="0000FF"/>
                        </a:solidFill>
                        <a:effectLst/>
                        <a:latin typeface="Comic Sans MS" panose="030F0702030302020204" pitchFamily="66" charset="0"/>
                        <a:ea typeface="SimHei" panose="02010609060101010101" charset="-122"/>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smtClean="0">
                        <a:ln>
                          <a:noFill/>
                        </a:ln>
                        <a:solidFill>
                          <a:srgbClr val="0000FF"/>
                        </a:solidFill>
                        <a:effectLst/>
                        <a:latin typeface="Comic Sans MS" panose="030F0702030302020204" pitchFamily="66" charset="0"/>
                        <a:ea typeface="SimHei" panose="02010609060101010101" charset="-122"/>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51" name="Text Box 35"/>
          <p:cNvSpPr txBox="1"/>
          <p:nvPr/>
        </p:nvSpPr>
        <p:spPr>
          <a:xfrm>
            <a:off x="1857375" y="1078865"/>
            <a:ext cx="2714625" cy="82994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zh-CN" altLang="en-US" sz="2400" b="1" dirty="0">
                <a:solidFill>
                  <a:srgbClr val="333399"/>
                </a:solidFill>
                <a:latin typeface="Arial Black" panose="020B0A04020102020204" pitchFamily="34" charset="0"/>
              </a:rPr>
              <a:t>反对民族压迫，反对满洲贵族的统治</a:t>
            </a:r>
            <a:endParaRPr lang="zh-CN" altLang="en-US" sz="2400" b="1" dirty="0">
              <a:solidFill>
                <a:srgbClr val="333399"/>
              </a:solidFill>
              <a:latin typeface="Arial Black" panose="020B0A04020102020204" pitchFamily="34" charset="0"/>
            </a:endParaRPr>
          </a:p>
        </p:txBody>
      </p:sp>
      <p:sp>
        <p:nvSpPr>
          <p:cNvPr id="30752" name="Text Box 36"/>
          <p:cNvSpPr txBox="1"/>
          <p:nvPr/>
        </p:nvSpPr>
        <p:spPr>
          <a:xfrm>
            <a:off x="1892935" y="3155950"/>
            <a:ext cx="2440305" cy="156845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zh-CN" altLang="en-US" sz="2400" b="1" dirty="0">
                <a:solidFill>
                  <a:srgbClr val="333399"/>
                </a:solidFill>
                <a:latin typeface="Arial Black" panose="020B0A04020102020204" pitchFamily="34" charset="0"/>
              </a:rPr>
              <a:t>推翻君主专制政体，建立国民政府，国民一律平等</a:t>
            </a:r>
            <a:endParaRPr lang="zh-CN" altLang="en-US" sz="2400" b="1" dirty="0">
              <a:solidFill>
                <a:srgbClr val="333399"/>
              </a:solidFill>
              <a:latin typeface="Arial Black" panose="020B0A04020102020204" pitchFamily="34" charset="0"/>
            </a:endParaRPr>
          </a:p>
        </p:txBody>
      </p:sp>
      <p:sp>
        <p:nvSpPr>
          <p:cNvPr id="343077" name="Text Box 37"/>
          <p:cNvSpPr txBox="1"/>
          <p:nvPr/>
        </p:nvSpPr>
        <p:spPr>
          <a:xfrm>
            <a:off x="4628515" y="1263015"/>
            <a:ext cx="3240088" cy="1568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zh-CN" altLang="en-US" sz="2400" b="1" dirty="0">
                <a:solidFill>
                  <a:srgbClr val="006600"/>
                </a:solidFill>
                <a:latin typeface="Arial Black" panose="020B0A04020102020204" pitchFamily="34" charset="0"/>
              </a:rPr>
              <a:t>对外：反对帝国主义侵略，中华民族自求解放；对内：中国境内各民族一律平等。</a:t>
            </a:r>
            <a:endParaRPr lang="zh-CN" altLang="en-US" sz="2400" b="1" dirty="0">
              <a:solidFill>
                <a:srgbClr val="006600"/>
              </a:solidFill>
              <a:latin typeface="Arial Black" panose="020B0A04020102020204" pitchFamily="34" charset="0"/>
            </a:endParaRPr>
          </a:p>
        </p:txBody>
      </p:sp>
      <p:sp>
        <p:nvSpPr>
          <p:cNvPr id="343078" name="Text Box 38"/>
          <p:cNvSpPr txBox="1"/>
          <p:nvPr/>
        </p:nvSpPr>
        <p:spPr>
          <a:xfrm>
            <a:off x="4572000" y="3155315"/>
            <a:ext cx="3200400" cy="193802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zh-CN" altLang="en-US" sz="2400" b="1" dirty="0">
                <a:solidFill>
                  <a:srgbClr val="006600"/>
                </a:solidFill>
                <a:latin typeface="Arial Black" panose="020B0A04020102020204" pitchFamily="34" charset="0"/>
              </a:rPr>
              <a:t>民权为一般平民所共有有，凡真正反对帝国主义和封建军阀之个人及团体，均得享有一切自由及权利。</a:t>
            </a:r>
            <a:endParaRPr lang="zh-CN" altLang="en-US" sz="2400" b="1" dirty="0">
              <a:solidFill>
                <a:srgbClr val="006600"/>
              </a:solidFill>
              <a:latin typeface="Arial Black" panose="020B0A04020102020204" pitchFamily="34" charset="0"/>
            </a:endParaRPr>
          </a:p>
        </p:txBody>
      </p:sp>
      <p:sp>
        <p:nvSpPr>
          <p:cNvPr id="30755" name="Text Box 39"/>
          <p:cNvSpPr txBox="1"/>
          <p:nvPr/>
        </p:nvSpPr>
        <p:spPr>
          <a:xfrm>
            <a:off x="1892935" y="5382260"/>
            <a:ext cx="1944688" cy="460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400" b="1" dirty="0">
                <a:solidFill>
                  <a:srgbClr val="333399"/>
                </a:solidFill>
                <a:latin typeface="Arial Black" panose="020B0A04020102020204" pitchFamily="34" charset="0"/>
              </a:rPr>
              <a:t>平均地权</a:t>
            </a:r>
            <a:endParaRPr lang="zh-CN" altLang="en-US" sz="2400" b="1" dirty="0">
              <a:solidFill>
                <a:srgbClr val="333399"/>
              </a:solidFill>
              <a:latin typeface="Arial Black" panose="020B0A04020102020204" pitchFamily="34" charset="0"/>
            </a:endParaRPr>
          </a:p>
        </p:txBody>
      </p:sp>
      <p:sp>
        <p:nvSpPr>
          <p:cNvPr id="343080" name="Text Box 40"/>
          <p:cNvSpPr txBox="1"/>
          <p:nvPr/>
        </p:nvSpPr>
        <p:spPr>
          <a:xfrm>
            <a:off x="4572000" y="5382260"/>
            <a:ext cx="3352800" cy="82994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zh-CN" altLang="en-US" sz="2400" b="1" dirty="0">
                <a:solidFill>
                  <a:srgbClr val="006600"/>
                </a:solidFill>
                <a:latin typeface="Arial Black" panose="020B0A04020102020204" pitchFamily="34" charset="0"/>
              </a:rPr>
              <a:t>平均地权，节制资本，实行</a:t>
            </a:r>
            <a:r>
              <a:rPr lang="zh-CN" altLang="en-US" sz="2400" b="1" dirty="0">
                <a:solidFill>
                  <a:srgbClr val="006600"/>
                </a:solidFill>
                <a:latin typeface="Arial" panose="020B0604020202020204" pitchFamily="34" charset="0"/>
              </a:rPr>
              <a:t>“</a:t>
            </a:r>
            <a:r>
              <a:rPr lang="zh-CN" altLang="en-US" sz="2400" b="1" dirty="0">
                <a:solidFill>
                  <a:srgbClr val="006600"/>
                </a:solidFill>
                <a:latin typeface="Arial Black" panose="020B0A04020102020204" pitchFamily="34" charset="0"/>
              </a:rPr>
              <a:t>耕者有其田</a:t>
            </a:r>
            <a:r>
              <a:rPr lang="zh-CN" altLang="en-US" sz="2400" b="1" dirty="0">
                <a:solidFill>
                  <a:srgbClr val="006600"/>
                </a:solidFill>
                <a:latin typeface="Arial" panose="020B0604020202020204" pitchFamily="34" charset="0"/>
              </a:rPr>
              <a:t>”</a:t>
            </a:r>
            <a:r>
              <a:rPr lang="zh-CN" altLang="en-US" sz="2400" b="1" dirty="0">
                <a:solidFill>
                  <a:srgbClr val="006600"/>
                </a:solidFill>
                <a:latin typeface="Arial Black" panose="020B0A04020102020204" pitchFamily="34" charset="0"/>
              </a:rPr>
              <a:t>。</a:t>
            </a:r>
            <a:endParaRPr lang="zh-CN" altLang="en-US" sz="2400" b="1" dirty="0">
              <a:solidFill>
                <a:srgbClr val="006600"/>
              </a:solidFill>
              <a:latin typeface="Arial Black" panose="020B0A04020102020204" pitchFamily="34" charset="0"/>
            </a:endParaRPr>
          </a:p>
        </p:txBody>
      </p:sp>
      <p:sp>
        <p:nvSpPr>
          <p:cNvPr id="343081" name="Rectangle 41"/>
          <p:cNvSpPr/>
          <p:nvPr/>
        </p:nvSpPr>
        <p:spPr>
          <a:xfrm>
            <a:off x="7868920" y="1078865"/>
            <a:ext cx="2895600" cy="82994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2400" b="1" dirty="0">
                <a:solidFill>
                  <a:srgbClr val="FF0000"/>
                </a:solidFill>
                <a:latin typeface="Arial" panose="020B0604020202020204" pitchFamily="34" charset="0"/>
                <a:ea typeface="华文中宋" pitchFamily="2" charset="-122"/>
              </a:rPr>
              <a:t>①</a:t>
            </a:r>
            <a:r>
              <a:rPr lang="zh-CN" altLang="en-US" sz="2400" b="1" dirty="0">
                <a:solidFill>
                  <a:srgbClr val="FF0000"/>
                </a:solidFill>
                <a:latin typeface="Arial" panose="020B0604020202020204" pitchFamily="34" charset="0"/>
                <a:ea typeface="华文中宋" pitchFamily="2" charset="-122"/>
              </a:rPr>
              <a:t>不反帝→反帝</a:t>
            </a:r>
            <a:endParaRPr lang="zh-CN" altLang="en-US" sz="2400" b="1" dirty="0">
              <a:solidFill>
                <a:srgbClr val="FF0000"/>
              </a:solidFill>
              <a:latin typeface="Arial" panose="020B0604020202020204" pitchFamily="34" charset="0"/>
              <a:ea typeface="华文中宋" pitchFamily="2" charset="-122"/>
            </a:endParaRPr>
          </a:p>
          <a:p>
            <a:pPr marL="0" lvl="0" indent="0" eaLnBrk="1" hangingPunct="1">
              <a:spcBef>
                <a:spcPct val="0"/>
              </a:spcBef>
              <a:buFontTx/>
              <a:buNone/>
            </a:pPr>
            <a:r>
              <a:rPr lang="zh-CN" altLang="en-US" sz="2400" b="1" dirty="0">
                <a:solidFill>
                  <a:srgbClr val="FF0000"/>
                </a:solidFill>
                <a:latin typeface="Arial" panose="020B0604020202020204" pitchFamily="34" charset="0"/>
                <a:ea typeface="华文中宋" pitchFamily="2" charset="-122"/>
              </a:rPr>
              <a:t>②反满→民族平等</a:t>
            </a:r>
            <a:endParaRPr lang="zh-CN" altLang="en-US" sz="2400" b="1" dirty="0">
              <a:solidFill>
                <a:srgbClr val="FF0000"/>
              </a:solidFill>
              <a:latin typeface="Arial" panose="020B0604020202020204" pitchFamily="34" charset="0"/>
              <a:ea typeface="华文中宋" pitchFamily="2" charset="-122"/>
            </a:endParaRPr>
          </a:p>
        </p:txBody>
      </p:sp>
      <p:sp>
        <p:nvSpPr>
          <p:cNvPr id="343082" name="Rectangle 42"/>
          <p:cNvSpPr>
            <a:spLocks noChangeArrowheads="1"/>
          </p:cNvSpPr>
          <p:nvPr/>
        </p:nvSpPr>
        <p:spPr bwMode="auto">
          <a:xfrm>
            <a:off x="7772400" y="3155315"/>
            <a:ext cx="3235960" cy="2306955"/>
          </a:xfrm>
          <a:prstGeom prst="rect">
            <a:avLst/>
          </a:prstGeom>
          <a:noFill/>
          <a:ln w="9525">
            <a:noFill/>
            <a:miter lim="800000"/>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华文中宋" pitchFamily="2" charset="-122"/>
                <a:cs typeface="+mn-cs"/>
              </a:rPr>
              <a:t>①</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华文中宋" pitchFamily="2" charset="-122"/>
                <a:cs typeface="+mn-cs"/>
              </a:rPr>
              <a:t>民权由资产阶级掌握→平民共有</a:t>
            </a:r>
            <a:endPar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华文中宋"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华文中宋" pitchFamily="2" charset="-122"/>
                <a:cs typeface="+mn-cs"/>
              </a:rPr>
              <a:t>②与反帝反封相结合</a:t>
            </a:r>
            <a:endPar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华文中宋"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扩大民主范围</a:t>
            </a:r>
            <a:endParaRPr kumimoji="0" lang="zh-CN" altLang="en-US" sz="24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明确民主权力</a:t>
            </a:r>
            <a:endPar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华文中宋" pitchFamily="2" charset="-122"/>
              <a:cs typeface="+mn-cs"/>
            </a:endParaRPr>
          </a:p>
        </p:txBody>
      </p:sp>
      <p:sp>
        <p:nvSpPr>
          <p:cNvPr id="343083" name="Rectangle 43"/>
          <p:cNvSpPr/>
          <p:nvPr/>
        </p:nvSpPr>
        <p:spPr>
          <a:xfrm>
            <a:off x="7772083" y="5381943"/>
            <a:ext cx="2376487" cy="82994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2400" b="1" dirty="0">
                <a:solidFill>
                  <a:srgbClr val="FF0000"/>
                </a:solidFill>
                <a:latin typeface="Arial" panose="020B0604020202020204" pitchFamily="34" charset="0"/>
                <a:ea typeface="华文中宋" pitchFamily="2" charset="-122"/>
              </a:rPr>
              <a:t>①</a:t>
            </a:r>
            <a:r>
              <a:rPr lang="zh-CN" altLang="en-US" sz="2400" b="1" dirty="0">
                <a:solidFill>
                  <a:srgbClr val="FF0000"/>
                </a:solidFill>
                <a:latin typeface="Arial" panose="020B0604020202020204" pitchFamily="34" charset="0"/>
                <a:ea typeface="华文中宋" pitchFamily="2" charset="-122"/>
              </a:rPr>
              <a:t>节制资本</a:t>
            </a:r>
            <a:endParaRPr lang="zh-CN" altLang="en-US" sz="2400" b="1" dirty="0">
              <a:solidFill>
                <a:srgbClr val="FF0000"/>
              </a:solidFill>
              <a:latin typeface="Arial" panose="020B0604020202020204" pitchFamily="34" charset="0"/>
              <a:ea typeface="华文中宋" pitchFamily="2" charset="-122"/>
            </a:endParaRPr>
          </a:p>
          <a:p>
            <a:pPr marL="0" lvl="0" indent="0" eaLnBrk="1" hangingPunct="1">
              <a:spcBef>
                <a:spcPct val="0"/>
              </a:spcBef>
              <a:buFontTx/>
              <a:buNone/>
            </a:pPr>
            <a:r>
              <a:rPr lang="zh-CN" altLang="en-US" sz="2400" b="1" dirty="0">
                <a:solidFill>
                  <a:srgbClr val="FF0000"/>
                </a:solidFill>
                <a:latin typeface="Arial" panose="020B0604020202020204" pitchFamily="34" charset="0"/>
                <a:ea typeface="华文中宋" pitchFamily="2" charset="-122"/>
              </a:rPr>
              <a:t>②“耕者有其田”</a:t>
            </a:r>
            <a:endParaRPr lang="zh-CN" altLang="en-US" sz="2400" b="1" dirty="0">
              <a:solidFill>
                <a:srgbClr val="FF0000"/>
              </a:solidFill>
              <a:latin typeface="Arial" panose="020B0604020202020204" pitchFamily="34" charset="0"/>
              <a:ea typeface="华文中宋" pitchFamily="2" charset="-122"/>
            </a:endParaRPr>
          </a:p>
        </p:txBody>
      </p:sp>
      <p:sp>
        <p:nvSpPr>
          <p:cNvPr id="343084" name="Rectangle 44"/>
          <p:cNvSpPr/>
          <p:nvPr/>
        </p:nvSpPr>
        <p:spPr>
          <a:xfrm>
            <a:off x="9679940" y="1817370"/>
            <a:ext cx="795020" cy="460375"/>
          </a:xfrm>
          <a:prstGeom prst="rect">
            <a:avLst/>
          </a:prstGeom>
          <a:solidFill>
            <a:srgbClr val="FFFF00"/>
          </a:solid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zh-CN" altLang="en-US" sz="2400" b="1" dirty="0">
                <a:solidFill>
                  <a:srgbClr val="FF3300"/>
                </a:solidFill>
                <a:latin typeface="Arial" panose="020B0604020202020204" pitchFamily="34" charset="0"/>
                <a:ea typeface="SimHei" panose="02010609060101010101" charset="-122"/>
              </a:rPr>
              <a:t>联俄</a:t>
            </a:r>
            <a:endParaRPr lang="zh-CN" altLang="en-US" sz="2400" b="1" dirty="0">
              <a:solidFill>
                <a:srgbClr val="FF3300"/>
              </a:solidFill>
              <a:latin typeface="Arial" panose="020B0604020202020204" pitchFamily="34" charset="0"/>
              <a:ea typeface="SimHei" panose="02010609060101010101" charset="-122"/>
            </a:endParaRPr>
          </a:p>
        </p:txBody>
      </p:sp>
      <p:sp>
        <p:nvSpPr>
          <p:cNvPr id="343085" name="Rectangle 45"/>
          <p:cNvSpPr/>
          <p:nvPr/>
        </p:nvSpPr>
        <p:spPr>
          <a:xfrm>
            <a:off x="9796780" y="3894455"/>
            <a:ext cx="795020" cy="460375"/>
          </a:xfrm>
          <a:prstGeom prst="rect">
            <a:avLst/>
          </a:prstGeom>
          <a:solidFill>
            <a:srgbClr val="FFFF00"/>
          </a:solid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400" b="1" dirty="0">
                <a:solidFill>
                  <a:srgbClr val="FF3300"/>
                </a:solidFill>
                <a:latin typeface="Arial" panose="020B0604020202020204" pitchFamily="34" charset="0"/>
                <a:ea typeface="SimHei" panose="02010609060101010101" charset="-122"/>
              </a:rPr>
              <a:t>联共</a:t>
            </a:r>
            <a:endParaRPr lang="zh-CN" altLang="en-US" sz="2400" b="1" dirty="0">
              <a:solidFill>
                <a:srgbClr val="FF3300"/>
              </a:solidFill>
              <a:latin typeface="Arial" panose="020B0604020202020204" pitchFamily="34" charset="0"/>
              <a:ea typeface="SimHei" panose="02010609060101010101" charset="-122"/>
            </a:endParaRPr>
          </a:p>
        </p:txBody>
      </p:sp>
      <p:sp>
        <p:nvSpPr>
          <p:cNvPr id="343086" name="Rectangle 46"/>
          <p:cNvSpPr/>
          <p:nvPr/>
        </p:nvSpPr>
        <p:spPr>
          <a:xfrm>
            <a:off x="9601200" y="5278120"/>
            <a:ext cx="1407160" cy="460375"/>
          </a:xfrm>
          <a:prstGeom prst="rect">
            <a:avLst/>
          </a:prstGeom>
          <a:solidFill>
            <a:srgbClr val="FFFF00"/>
          </a:solid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400" b="1" dirty="0">
                <a:solidFill>
                  <a:srgbClr val="FF3300"/>
                </a:solidFill>
                <a:latin typeface="Arial" panose="020B0604020202020204" pitchFamily="34" charset="0"/>
                <a:ea typeface="SimHei" panose="02010609060101010101" charset="-122"/>
              </a:rPr>
              <a:t>扶助农工</a:t>
            </a:r>
            <a:endParaRPr lang="zh-CN" altLang="en-US" sz="2400" b="1" dirty="0">
              <a:solidFill>
                <a:srgbClr val="FF3300"/>
              </a:solidFill>
              <a:latin typeface="Arial" panose="020B0604020202020204" pitchFamily="34" charset="0"/>
              <a:ea typeface="SimHei" panose="02010609060101010101" charset="-122"/>
            </a:endParaRPr>
          </a:p>
        </p:txBody>
      </p:sp>
      <p:sp>
        <p:nvSpPr>
          <p:cNvPr id="30763" name="Oval 47">
            <a:hlinkClick r:id="rId2" action="ppaction://hlinksldjump"/>
          </p:cNvPr>
          <p:cNvSpPr/>
          <p:nvPr/>
        </p:nvSpPr>
        <p:spPr>
          <a:xfrm>
            <a:off x="9601200" y="6477000"/>
            <a:ext cx="609600" cy="228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zh-CN" altLang="en-US" sz="1800" b="1"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43081"/>
                                        </p:tgtEl>
                                        <p:attrNameLst>
                                          <p:attrName>style.visibility</p:attrName>
                                        </p:attrNameLst>
                                      </p:cBhvr>
                                      <p:to>
                                        <p:strVal val="visible"/>
                                      </p:to>
                                    </p:set>
                                    <p:anim calcmode="discrete" valueType="clr">
                                      <p:cBhvr override="childStyle">
                                        <p:cTn id="19" dur="80"/>
                                        <p:tgtEl>
                                          <p:spTgt spid="34308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43081"/>
                                        </p:tgtEl>
                                        <p:attrNameLst>
                                          <p:attrName>fillcolor</p:attrName>
                                        </p:attrNameLst>
                                      </p:cBhvr>
                                      <p:tavLst>
                                        <p:tav tm="0">
                                          <p:val>
                                            <p:clrVal>
                                              <a:schemeClr val="accent2"/>
                                            </p:clrVal>
                                          </p:val>
                                        </p:tav>
                                        <p:tav tm="50000">
                                          <p:val>
                                            <p:clrVal>
                                              <a:schemeClr val="hlink"/>
                                            </p:clrVal>
                                          </p:val>
                                        </p:tav>
                                      </p:tavLst>
                                    </p:anim>
                                    <p:set>
                                      <p:cBhvr>
                                        <p:cTn id="21" dur="80"/>
                                        <p:tgtEl>
                                          <p:spTgt spid="343081"/>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43082"/>
                                        </p:tgtEl>
                                        <p:attrNameLst>
                                          <p:attrName>style.visibility</p:attrName>
                                        </p:attrNameLst>
                                      </p:cBhvr>
                                      <p:to>
                                        <p:strVal val="visible"/>
                                      </p:to>
                                    </p:set>
                                    <p:anim calcmode="discrete" valueType="clr">
                                      <p:cBhvr override="childStyle">
                                        <p:cTn id="26" dur="80"/>
                                        <p:tgtEl>
                                          <p:spTgt spid="343082"/>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43082"/>
                                        </p:tgtEl>
                                        <p:attrNameLst>
                                          <p:attrName>fillcolor</p:attrName>
                                        </p:attrNameLst>
                                      </p:cBhvr>
                                      <p:tavLst>
                                        <p:tav tm="0">
                                          <p:val>
                                            <p:clrVal>
                                              <a:schemeClr val="accent2"/>
                                            </p:clrVal>
                                          </p:val>
                                        </p:tav>
                                        <p:tav tm="50000">
                                          <p:val>
                                            <p:clrVal>
                                              <a:schemeClr val="hlink"/>
                                            </p:clrVal>
                                          </p:val>
                                        </p:tav>
                                      </p:tavLst>
                                    </p:anim>
                                    <p:set>
                                      <p:cBhvr>
                                        <p:cTn id="28" dur="80"/>
                                        <p:tgtEl>
                                          <p:spTgt spid="343082"/>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343083"/>
                                        </p:tgtEl>
                                        <p:attrNameLst>
                                          <p:attrName>style.visibility</p:attrName>
                                        </p:attrNameLst>
                                      </p:cBhvr>
                                      <p:to>
                                        <p:strVal val="visible"/>
                                      </p:to>
                                    </p:set>
                                    <p:anim calcmode="discrete" valueType="clr">
                                      <p:cBhvr override="childStyle">
                                        <p:cTn id="33" dur="80"/>
                                        <p:tgtEl>
                                          <p:spTgt spid="343083"/>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43083"/>
                                        </p:tgtEl>
                                        <p:attrNameLst>
                                          <p:attrName>fillcolor</p:attrName>
                                        </p:attrNameLst>
                                      </p:cBhvr>
                                      <p:tavLst>
                                        <p:tav tm="0">
                                          <p:val>
                                            <p:clrVal>
                                              <a:schemeClr val="accent2"/>
                                            </p:clrVal>
                                          </p:val>
                                        </p:tav>
                                        <p:tav tm="50000">
                                          <p:val>
                                            <p:clrVal>
                                              <a:schemeClr val="hlink"/>
                                            </p:clrVal>
                                          </p:val>
                                        </p:tav>
                                      </p:tavLst>
                                    </p:anim>
                                    <p:set>
                                      <p:cBhvr>
                                        <p:cTn id="35" dur="80"/>
                                        <p:tgtEl>
                                          <p:spTgt spid="34308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343084"/>
                                        </p:tgtEl>
                                        <p:attrNameLst>
                                          <p:attrName>style.visibility</p:attrName>
                                        </p:attrNameLst>
                                      </p:cBhvr>
                                      <p:to>
                                        <p:strVal val="visible"/>
                                      </p:to>
                                    </p:set>
                                    <p:animEffect transition="in" filter="wipe(down)">
                                      <p:cBhvr>
                                        <p:cTn id="40" dur="580">
                                          <p:stCondLst>
                                            <p:cond delay="0"/>
                                          </p:stCondLst>
                                        </p:cTn>
                                        <p:tgtEl>
                                          <p:spTgt spid="343084"/>
                                        </p:tgtEl>
                                      </p:cBhvr>
                                    </p:animEffect>
                                    <p:anim calcmode="lin" valueType="num">
                                      <p:cBhvr>
                                        <p:cTn id="41" dur="1822" tmFilter="0,0; 0.14,0.36; 0.43,0.73; 0.71,0.91; 1.0,1.0">
                                          <p:stCondLst>
                                            <p:cond delay="0"/>
                                          </p:stCondLst>
                                        </p:cTn>
                                        <p:tgtEl>
                                          <p:spTgt spid="343084"/>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43084"/>
                                        </p:tgtEl>
                                        <p:attrNameLst>
                                          <p:attrName>ppt_y</p:attrName>
                                        </p:attrNameLst>
                                      </p:cBhvr>
                                      <p:tavLst>
                                        <p:tav tm="0" fmla="#ppt_y-sin(pi*$)/3">
                                          <p:val>
                                            <p:fltVal val="0.500000"/>
                                          </p:val>
                                        </p:tav>
                                        <p:tav tm="100000">
                                          <p:val>
                                            <p:fltVal val="1.000000"/>
                                          </p:val>
                                        </p:tav>
                                      </p:tavLst>
                                    </p:anim>
                                    <p:anim calcmode="lin" valueType="num">
                                      <p:cBhvr>
                                        <p:cTn id="43" dur="664" tmFilter="0, 0; 0.125,0.2665; 0.25,0.4; 0.375,0.465; 0.5,0.5;  0.625,0.535; 0.75,0.6; 0.875,0.7335; 1,1">
                                          <p:stCondLst>
                                            <p:cond delay="664"/>
                                          </p:stCondLst>
                                        </p:cTn>
                                        <p:tgtEl>
                                          <p:spTgt spid="343084"/>
                                        </p:tgtEl>
                                        <p:attrNameLst>
                                          <p:attrName>ppt_y</p:attrName>
                                        </p:attrNameLst>
                                      </p:cBhvr>
                                      <p:tavLst>
                                        <p:tav tm="0" fmla="#ppt_y-sin(pi*$)/9">
                                          <p:val>
                                            <p:fltVal val="0.000000"/>
                                          </p:val>
                                        </p:tav>
                                        <p:tav tm="100000">
                                          <p:val>
                                            <p:fltVal val="1.000000"/>
                                          </p:val>
                                        </p:tav>
                                      </p:tavLst>
                                    </p:anim>
                                    <p:anim calcmode="lin" valueType="num">
                                      <p:cBhvr>
                                        <p:cTn id="44" dur="332" tmFilter="0, 0; 0.125,0.2665; 0.25,0.4; 0.375,0.465; 0.5,0.5;  0.625,0.535; 0.75,0.6; 0.875,0.7335; 1,1">
                                          <p:stCondLst>
                                            <p:cond delay="1324"/>
                                          </p:stCondLst>
                                        </p:cTn>
                                        <p:tgtEl>
                                          <p:spTgt spid="343084"/>
                                        </p:tgtEl>
                                        <p:attrNameLst>
                                          <p:attrName>ppt_y</p:attrName>
                                        </p:attrNameLst>
                                      </p:cBhvr>
                                      <p:tavLst>
                                        <p:tav tm="0" fmla="#ppt_y-sin(pi*$)/27">
                                          <p:val>
                                            <p:fltVal val="0.000000"/>
                                          </p:val>
                                        </p:tav>
                                        <p:tav tm="100000">
                                          <p:val>
                                            <p:fltVal val="1.000000"/>
                                          </p:val>
                                        </p:tav>
                                      </p:tavLst>
                                    </p:anim>
                                    <p:anim calcmode="lin" valueType="num">
                                      <p:cBhvr>
                                        <p:cTn id="45" dur="164" tmFilter="0, 0; 0.125,0.2665; 0.25,0.4; 0.375,0.465; 0.5,0.5;  0.625,0.535; 0.75,0.6; 0.875,0.7335; 1,1">
                                          <p:stCondLst>
                                            <p:cond delay="1656"/>
                                          </p:stCondLst>
                                        </p:cTn>
                                        <p:tgtEl>
                                          <p:spTgt spid="343084"/>
                                        </p:tgtEl>
                                        <p:attrNameLst>
                                          <p:attrName>ppt_y</p:attrName>
                                        </p:attrNameLst>
                                      </p:cBhvr>
                                      <p:tavLst>
                                        <p:tav tm="0" fmla="#ppt_y-sin(pi*$)/81">
                                          <p:val>
                                            <p:fltVal val="0.000000"/>
                                          </p:val>
                                        </p:tav>
                                        <p:tav tm="100000">
                                          <p:val>
                                            <p:fltVal val="1.000000"/>
                                          </p:val>
                                        </p:tav>
                                      </p:tavLst>
                                    </p:anim>
                                    <p:animScale>
                                      <p:cBhvr>
                                        <p:cTn id="46" dur="26">
                                          <p:stCondLst>
                                            <p:cond delay="650"/>
                                          </p:stCondLst>
                                        </p:cTn>
                                        <p:tgtEl>
                                          <p:spTgt spid="343084"/>
                                        </p:tgtEl>
                                      </p:cBhvr>
                                      <p:to x="100000" y="60000"/>
                                    </p:animScale>
                                    <p:animScale>
                                      <p:cBhvr>
                                        <p:cTn id="47" dur="166" decel="50000">
                                          <p:stCondLst>
                                            <p:cond delay="676"/>
                                          </p:stCondLst>
                                        </p:cTn>
                                        <p:tgtEl>
                                          <p:spTgt spid="343084"/>
                                        </p:tgtEl>
                                      </p:cBhvr>
                                      <p:to x="100000" y="100000"/>
                                    </p:animScale>
                                    <p:animScale>
                                      <p:cBhvr>
                                        <p:cTn id="48" dur="26">
                                          <p:stCondLst>
                                            <p:cond delay="1312"/>
                                          </p:stCondLst>
                                        </p:cTn>
                                        <p:tgtEl>
                                          <p:spTgt spid="343084"/>
                                        </p:tgtEl>
                                      </p:cBhvr>
                                      <p:to x="100000" y="80000"/>
                                    </p:animScale>
                                    <p:animScale>
                                      <p:cBhvr>
                                        <p:cTn id="49" dur="166" decel="50000">
                                          <p:stCondLst>
                                            <p:cond delay="1338"/>
                                          </p:stCondLst>
                                        </p:cTn>
                                        <p:tgtEl>
                                          <p:spTgt spid="343084"/>
                                        </p:tgtEl>
                                      </p:cBhvr>
                                      <p:to x="100000" y="100000"/>
                                    </p:animScale>
                                    <p:animScale>
                                      <p:cBhvr>
                                        <p:cTn id="50" dur="26">
                                          <p:stCondLst>
                                            <p:cond delay="1642"/>
                                          </p:stCondLst>
                                        </p:cTn>
                                        <p:tgtEl>
                                          <p:spTgt spid="343084"/>
                                        </p:tgtEl>
                                      </p:cBhvr>
                                      <p:to x="100000" y="90000"/>
                                    </p:animScale>
                                    <p:animScale>
                                      <p:cBhvr>
                                        <p:cTn id="51" dur="166" decel="50000">
                                          <p:stCondLst>
                                            <p:cond delay="1668"/>
                                          </p:stCondLst>
                                        </p:cTn>
                                        <p:tgtEl>
                                          <p:spTgt spid="343084"/>
                                        </p:tgtEl>
                                      </p:cBhvr>
                                      <p:to x="100000" y="100000"/>
                                    </p:animScale>
                                    <p:animScale>
                                      <p:cBhvr>
                                        <p:cTn id="52" dur="26">
                                          <p:stCondLst>
                                            <p:cond delay="1808"/>
                                          </p:stCondLst>
                                        </p:cTn>
                                        <p:tgtEl>
                                          <p:spTgt spid="343084"/>
                                        </p:tgtEl>
                                      </p:cBhvr>
                                      <p:to x="100000" y="95000"/>
                                    </p:animScale>
                                    <p:animScale>
                                      <p:cBhvr>
                                        <p:cTn id="53" dur="166" decel="50000">
                                          <p:stCondLst>
                                            <p:cond delay="1834"/>
                                          </p:stCondLst>
                                        </p:cTn>
                                        <p:tgtEl>
                                          <p:spTgt spid="343084"/>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343085"/>
                                        </p:tgtEl>
                                        <p:attrNameLst>
                                          <p:attrName>style.visibility</p:attrName>
                                        </p:attrNameLst>
                                      </p:cBhvr>
                                      <p:to>
                                        <p:strVal val="visible"/>
                                      </p:to>
                                    </p:set>
                                    <p:animEffect transition="in" filter="wipe(down)">
                                      <p:cBhvr>
                                        <p:cTn id="58" dur="580">
                                          <p:stCondLst>
                                            <p:cond delay="0"/>
                                          </p:stCondLst>
                                        </p:cTn>
                                        <p:tgtEl>
                                          <p:spTgt spid="343085"/>
                                        </p:tgtEl>
                                      </p:cBhvr>
                                    </p:animEffect>
                                    <p:anim calcmode="lin" valueType="num">
                                      <p:cBhvr>
                                        <p:cTn id="59" dur="1822" tmFilter="0,0; 0.14,0.36; 0.43,0.73; 0.71,0.91; 1.0,1.0">
                                          <p:stCondLst>
                                            <p:cond delay="0"/>
                                          </p:stCondLst>
                                        </p:cTn>
                                        <p:tgtEl>
                                          <p:spTgt spid="343085"/>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43085"/>
                                        </p:tgtEl>
                                        <p:attrNameLst>
                                          <p:attrName>ppt_y</p:attrName>
                                        </p:attrNameLst>
                                      </p:cBhvr>
                                      <p:tavLst>
                                        <p:tav tm="0" fmla="#ppt_y-sin(pi*$)/3">
                                          <p:val>
                                            <p:fltVal val="0.500000"/>
                                          </p:val>
                                        </p:tav>
                                        <p:tav tm="100000">
                                          <p:val>
                                            <p:fltVal val="1.000000"/>
                                          </p:val>
                                        </p:tav>
                                      </p:tavLst>
                                    </p:anim>
                                    <p:anim calcmode="lin" valueType="num">
                                      <p:cBhvr>
                                        <p:cTn id="61" dur="664" tmFilter="0, 0; 0.125,0.2665; 0.25,0.4; 0.375,0.465; 0.5,0.5;  0.625,0.535; 0.75,0.6; 0.875,0.7335; 1,1">
                                          <p:stCondLst>
                                            <p:cond delay="664"/>
                                          </p:stCondLst>
                                        </p:cTn>
                                        <p:tgtEl>
                                          <p:spTgt spid="343085"/>
                                        </p:tgtEl>
                                        <p:attrNameLst>
                                          <p:attrName>ppt_y</p:attrName>
                                        </p:attrNameLst>
                                      </p:cBhvr>
                                      <p:tavLst>
                                        <p:tav tm="0" fmla="#ppt_y-sin(pi*$)/9">
                                          <p:val>
                                            <p:fltVal val="0.000000"/>
                                          </p:val>
                                        </p:tav>
                                        <p:tav tm="100000">
                                          <p:val>
                                            <p:fltVal val="1.000000"/>
                                          </p:val>
                                        </p:tav>
                                      </p:tavLst>
                                    </p:anim>
                                    <p:anim calcmode="lin" valueType="num">
                                      <p:cBhvr>
                                        <p:cTn id="62" dur="332" tmFilter="0, 0; 0.125,0.2665; 0.25,0.4; 0.375,0.465; 0.5,0.5;  0.625,0.535; 0.75,0.6; 0.875,0.7335; 1,1">
                                          <p:stCondLst>
                                            <p:cond delay="1324"/>
                                          </p:stCondLst>
                                        </p:cTn>
                                        <p:tgtEl>
                                          <p:spTgt spid="343085"/>
                                        </p:tgtEl>
                                        <p:attrNameLst>
                                          <p:attrName>ppt_y</p:attrName>
                                        </p:attrNameLst>
                                      </p:cBhvr>
                                      <p:tavLst>
                                        <p:tav tm="0" fmla="#ppt_y-sin(pi*$)/27">
                                          <p:val>
                                            <p:fltVal val="0.000000"/>
                                          </p:val>
                                        </p:tav>
                                        <p:tav tm="100000">
                                          <p:val>
                                            <p:fltVal val="1.000000"/>
                                          </p:val>
                                        </p:tav>
                                      </p:tavLst>
                                    </p:anim>
                                    <p:anim calcmode="lin" valueType="num">
                                      <p:cBhvr>
                                        <p:cTn id="63" dur="164" tmFilter="0, 0; 0.125,0.2665; 0.25,0.4; 0.375,0.465; 0.5,0.5;  0.625,0.535; 0.75,0.6; 0.875,0.7335; 1,1">
                                          <p:stCondLst>
                                            <p:cond delay="1656"/>
                                          </p:stCondLst>
                                        </p:cTn>
                                        <p:tgtEl>
                                          <p:spTgt spid="343085"/>
                                        </p:tgtEl>
                                        <p:attrNameLst>
                                          <p:attrName>ppt_y</p:attrName>
                                        </p:attrNameLst>
                                      </p:cBhvr>
                                      <p:tavLst>
                                        <p:tav tm="0" fmla="#ppt_y-sin(pi*$)/81">
                                          <p:val>
                                            <p:fltVal val="0.000000"/>
                                          </p:val>
                                        </p:tav>
                                        <p:tav tm="100000">
                                          <p:val>
                                            <p:fltVal val="1.000000"/>
                                          </p:val>
                                        </p:tav>
                                      </p:tavLst>
                                    </p:anim>
                                    <p:animScale>
                                      <p:cBhvr>
                                        <p:cTn id="64" dur="26">
                                          <p:stCondLst>
                                            <p:cond delay="650"/>
                                          </p:stCondLst>
                                        </p:cTn>
                                        <p:tgtEl>
                                          <p:spTgt spid="343085"/>
                                        </p:tgtEl>
                                      </p:cBhvr>
                                      <p:to x="100000" y="60000"/>
                                    </p:animScale>
                                    <p:animScale>
                                      <p:cBhvr>
                                        <p:cTn id="65" dur="166" decel="50000">
                                          <p:stCondLst>
                                            <p:cond delay="676"/>
                                          </p:stCondLst>
                                        </p:cTn>
                                        <p:tgtEl>
                                          <p:spTgt spid="343085"/>
                                        </p:tgtEl>
                                      </p:cBhvr>
                                      <p:to x="100000" y="100000"/>
                                    </p:animScale>
                                    <p:animScale>
                                      <p:cBhvr>
                                        <p:cTn id="66" dur="26">
                                          <p:stCondLst>
                                            <p:cond delay="1312"/>
                                          </p:stCondLst>
                                        </p:cTn>
                                        <p:tgtEl>
                                          <p:spTgt spid="343085"/>
                                        </p:tgtEl>
                                      </p:cBhvr>
                                      <p:to x="100000" y="80000"/>
                                    </p:animScale>
                                    <p:animScale>
                                      <p:cBhvr>
                                        <p:cTn id="67" dur="166" decel="50000">
                                          <p:stCondLst>
                                            <p:cond delay="1338"/>
                                          </p:stCondLst>
                                        </p:cTn>
                                        <p:tgtEl>
                                          <p:spTgt spid="343085"/>
                                        </p:tgtEl>
                                      </p:cBhvr>
                                      <p:to x="100000" y="100000"/>
                                    </p:animScale>
                                    <p:animScale>
                                      <p:cBhvr>
                                        <p:cTn id="68" dur="26">
                                          <p:stCondLst>
                                            <p:cond delay="1642"/>
                                          </p:stCondLst>
                                        </p:cTn>
                                        <p:tgtEl>
                                          <p:spTgt spid="343085"/>
                                        </p:tgtEl>
                                      </p:cBhvr>
                                      <p:to x="100000" y="90000"/>
                                    </p:animScale>
                                    <p:animScale>
                                      <p:cBhvr>
                                        <p:cTn id="69" dur="166" decel="50000">
                                          <p:stCondLst>
                                            <p:cond delay="1668"/>
                                          </p:stCondLst>
                                        </p:cTn>
                                        <p:tgtEl>
                                          <p:spTgt spid="343085"/>
                                        </p:tgtEl>
                                      </p:cBhvr>
                                      <p:to x="100000" y="100000"/>
                                    </p:animScale>
                                    <p:animScale>
                                      <p:cBhvr>
                                        <p:cTn id="70" dur="26">
                                          <p:stCondLst>
                                            <p:cond delay="1808"/>
                                          </p:stCondLst>
                                        </p:cTn>
                                        <p:tgtEl>
                                          <p:spTgt spid="343085"/>
                                        </p:tgtEl>
                                      </p:cBhvr>
                                      <p:to x="100000" y="95000"/>
                                    </p:animScale>
                                    <p:animScale>
                                      <p:cBhvr>
                                        <p:cTn id="71" dur="166" decel="50000">
                                          <p:stCondLst>
                                            <p:cond delay="1834"/>
                                          </p:stCondLst>
                                        </p:cTn>
                                        <p:tgtEl>
                                          <p:spTgt spid="343085"/>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343086"/>
                                        </p:tgtEl>
                                        <p:attrNameLst>
                                          <p:attrName>style.visibility</p:attrName>
                                        </p:attrNameLst>
                                      </p:cBhvr>
                                      <p:to>
                                        <p:strVal val="visible"/>
                                      </p:to>
                                    </p:set>
                                    <p:animEffect transition="in" filter="wipe(down)">
                                      <p:cBhvr>
                                        <p:cTn id="76" dur="580">
                                          <p:stCondLst>
                                            <p:cond delay="0"/>
                                          </p:stCondLst>
                                        </p:cTn>
                                        <p:tgtEl>
                                          <p:spTgt spid="343086"/>
                                        </p:tgtEl>
                                      </p:cBhvr>
                                    </p:animEffect>
                                    <p:anim calcmode="lin" valueType="num">
                                      <p:cBhvr>
                                        <p:cTn id="77" dur="1822" tmFilter="0,0; 0.14,0.36; 0.43,0.73; 0.71,0.91; 1.0,1.0">
                                          <p:stCondLst>
                                            <p:cond delay="0"/>
                                          </p:stCondLst>
                                        </p:cTn>
                                        <p:tgtEl>
                                          <p:spTgt spid="34308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43086"/>
                                        </p:tgtEl>
                                        <p:attrNameLst>
                                          <p:attrName>ppt_y</p:attrName>
                                        </p:attrNameLst>
                                      </p:cBhvr>
                                      <p:tavLst>
                                        <p:tav tm="0" fmla="#ppt_y-sin(pi*$)/3">
                                          <p:val>
                                            <p:fltVal val="0.500000"/>
                                          </p:val>
                                        </p:tav>
                                        <p:tav tm="100000">
                                          <p:val>
                                            <p:fltVal val="1.000000"/>
                                          </p:val>
                                        </p:tav>
                                      </p:tavLst>
                                    </p:anim>
                                    <p:anim calcmode="lin" valueType="num">
                                      <p:cBhvr>
                                        <p:cTn id="79" dur="664" tmFilter="0, 0; 0.125,0.2665; 0.25,0.4; 0.375,0.465; 0.5,0.5;  0.625,0.535; 0.75,0.6; 0.875,0.7335; 1,1">
                                          <p:stCondLst>
                                            <p:cond delay="664"/>
                                          </p:stCondLst>
                                        </p:cTn>
                                        <p:tgtEl>
                                          <p:spTgt spid="343086"/>
                                        </p:tgtEl>
                                        <p:attrNameLst>
                                          <p:attrName>ppt_y</p:attrName>
                                        </p:attrNameLst>
                                      </p:cBhvr>
                                      <p:tavLst>
                                        <p:tav tm="0" fmla="#ppt_y-sin(pi*$)/9">
                                          <p:val>
                                            <p:fltVal val="0.000000"/>
                                          </p:val>
                                        </p:tav>
                                        <p:tav tm="100000">
                                          <p:val>
                                            <p:fltVal val="1.000000"/>
                                          </p:val>
                                        </p:tav>
                                      </p:tavLst>
                                    </p:anim>
                                    <p:anim calcmode="lin" valueType="num">
                                      <p:cBhvr>
                                        <p:cTn id="80" dur="332" tmFilter="0, 0; 0.125,0.2665; 0.25,0.4; 0.375,0.465; 0.5,0.5;  0.625,0.535; 0.75,0.6; 0.875,0.7335; 1,1">
                                          <p:stCondLst>
                                            <p:cond delay="1324"/>
                                          </p:stCondLst>
                                        </p:cTn>
                                        <p:tgtEl>
                                          <p:spTgt spid="343086"/>
                                        </p:tgtEl>
                                        <p:attrNameLst>
                                          <p:attrName>ppt_y</p:attrName>
                                        </p:attrNameLst>
                                      </p:cBhvr>
                                      <p:tavLst>
                                        <p:tav tm="0" fmla="#ppt_y-sin(pi*$)/27">
                                          <p:val>
                                            <p:fltVal val="0.000000"/>
                                          </p:val>
                                        </p:tav>
                                        <p:tav tm="100000">
                                          <p:val>
                                            <p:fltVal val="1.000000"/>
                                          </p:val>
                                        </p:tav>
                                      </p:tavLst>
                                    </p:anim>
                                    <p:anim calcmode="lin" valueType="num">
                                      <p:cBhvr>
                                        <p:cTn id="81" dur="164" tmFilter="0, 0; 0.125,0.2665; 0.25,0.4; 0.375,0.465; 0.5,0.5;  0.625,0.535; 0.75,0.6; 0.875,0.7335; 1,1">
                                          <p:stCondLst>
                                            <p:cond delay="1656"/>
                                          </p:stCondLst>
                                        </p:cTn>
                                        <p:tgtEl>
                                          <p:spTgt spid="343086"/>
                                        </p:tgtEl>
                                        <p:attrNameLst>
                                          <p:attrName>ppt_y</p:attrName>
                                        </p:attrNameLst>
                                      </p:cBhvr>
                                      <p:tavLst>
                                        <p:tav tm="0" fmla="#ppt_y-sin(pi*$)/81">
                                          <p:val>
                                            <p:fltVal val="0.000000"/>
                                          </p:val>
                                        </p:tav>
                                        <p:tav tm="100000">
                                          <p:val>
                                            <p:fltVal val="1.000000"/>
                                          </p:val>
                                        </p:tav>
                                      </p:tavLst>
                                    </p:anim>
                                    <p:animScale>
                                      <p:cBhvr>
                                        <p:cTn id="82" dur="26">
                                          <p:stCondLst>
                                            <p:cond delay="650"/>
                                          </p:stCondLst>
                                        </p:cTn>
                                        <p:tgtEl>
                                          <p:spTgt spid="343086"/>
                                        </p:tgtEl>
                                      </p:cBhvr>
                                      <p:to x="100000" y="60000"/>
                                    </p:animScale>
                                    <p:animScale>
                                      <p:cBhvr>
                                        <p:cTn id="83" dur="166" decel="50000">
                                          <p:stCondLst>
                                            <p:cond delay="676"/>
                                          </p:stCondLst>
                                        </p:cTn>
                                        <p:tgtEl>
                                          <p:spTgt spid="343086"/>
                                        </p:tgtEl>
                                      </p:cBhvr>
                                      <p:to x="100000" y="100000"/>
                                    </p:animScale>
                                    <p:animScale>
                                      <p:cBhvr>
                                        <p:cTn id="84" dur="26">
                                          <p:stCondLst>
                                            <p:cond delay="1312"/>
                                          </p:stCondLst>
                                        </p:cTn>
                                        <p:tgtEl>
                                          <p:spTgt spid="343086"/>
                                        </p:tgtEl>
                                      </p:cBhvr>
                                      <p:to x="100000" y="80000"/>
                                    </p:animScale>
                                    <p:animScale>
                                      <p:cBhvr>
                                        <p:cTn id="85" dur="166" decel="50000">
                                          <p:stCondLst>
                                            <p:cond delay="1338"/>
                                          </p:stCondLst>
                                        </p:cTn>
                                        <p:tgtEl>
                                          <p:spTgt spid="343086"/>
                                        </p:tgtEl>
                                      </p:cBhvr>
                                      <p:to x="100000" y="100000"/>
                                    </p:animScale>
                                    <p:animScale>
                                      <p:cBhvr>
                                        <p:cTn id="86" dur="26">
                                          <p:stCondLst>
                                            <p:cond delay="1642"/>
                                          </p:stCondLst>
                                        </p:cTn>
                                        <p:tgtEl>
                                          <p:spTgt spid="343086"/>
                                        </p:tgtEl>
                                      </p:cBhvr>
                                      <p:to x="100000" y="90000"/>
                                    </p:animScale>
                                    <p:animScale>
                                      <p:cBhvr>
                                        <p:cTn id="87" dur="166" decel="50000">
                                          <p:stCondLst>
                                            <p:cond delay="1668"/>
                                          </p:stCondLst>
                                        </p:cTn>
                                        <p:tgtEl>
                                          <p:spTgt spid="343086"/>
                                        </p:tgtEl>
                                      </p:cBhvr>
                                      <p:to x="100000" y="100000"/>
                                    </p:animScale>
                                    <p:animScale>
                                      <p:cBhvr>
                                        <p:cTn id="88" dur="26">
                                          <p:stCondLst>
                                            <p:cond delay="1808"/>
                                          </p:stCondLst>
                                        </p:cTn>
                                        <p:tgtEl>
                                          <p:spTgt spid="343086"/>
                                        </p:tgtEl>
                                      </p:cBhvr>
                                      <p:to x="100000" y="95000"/>
                                    </p:animScale>
                                    <p:animScale>
                                      <p:cBhvr>
                                        <p:cTn id="89" dur="166" decel="50000">
                                          <p:stCondLst>
                                            <p:cond delay="1834"/>
                                          </p:stCondLst>
                                        </p:cTn>
                                        <p:tgtEl>
                                          <p:spTgt spid="34308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77" grpId="0"/>
      <p:bldP spid="343078" grpId="0"/>
      <p:bldP spid="343080" grpId="0"/>
      <p:bldP spid="343081" grpId="0"/>
      <p:bldP spid="343082" grpId="0" bldLvl="0" animBg="1"/>
      <p:bldP spid="343083" grpId="0"/>
      <p:bldP spid="343084" grpId="0" bldLvl="0" animBg="1"/>
      <p:bldP spid="343085" grpId="0" bldLvl="0" animBg="1"/>
      <p:bldP spid="34308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1224280" y="0"/>
            <a:ext cx="8684260" cy="460375"/>
          </a:xfrm>
          <a:prstGeom prst="rect">
            <a:avLst/>
          </a:prstGeom>
          <a:noFill/>
        </p:spPr>
        <p:txBody>
          <a:bodyPr wrap="square" rtlCol="0">
            <a:spAutoFit/>
          </a:bodyPr>
          <a:p>
            <a:pPr marL="0" marR="0" lvl="0" indent="0" algn="ctr" defTabSz="914400" rtl="0" eaLnBrk="1" fontAlgn="auto" latinLnBrk="0" hangingPunct="1">
              <a:lnSpc>
                <a:spcPct val="100000"/>
              </a:lnSpc>
              <a:spcBef>
                <a:spcPts val="60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rPr>
              <a:t>知识梳理•阶段特征（晚清民初）</a:t>
            </a:r>
            <a:endParaRPr kumimoji="0" lang="zh-CN" altLang="en-US" sz="24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endParaRPr>
          </a:p>
        </p:txBody>
      </p:sp>
      <p:graphicFrame>
        <p:nvGraphicFramePr>
          <p:cNvPr id="6" name="表格 5"/>
          <p:cNvGraphicFramePr/>
          <p:nvPr>
            <p:custDataLst>
              <p:tags r:id="rId1"/>
            </p:custDataLst>
          </p:nvPr>
        </p:nvGraphicFramePr>
        <p:xfrm>
          <a:off x="166370" y="460375"/>
          <a:ext cx="11859260" cy="6748145"/>
        </p:xfrm>
        <a:graphic>
          <a:graphicData uri="http://schemas.openxmlformats.org/drawingml/2006/table">
            <a:tbl>
              <a:tblPr firstRow="1" bandRow="1">
                <a:tableStyleId>{5C22544A-7EE6-4342-B048-85BDC9FD1C3A}</a:tableStyleId>
              </a:tblPr>
              <a:tblGrid>
                <a:gridCol w="10335260"/>
                <a:gridCol w="1524000"/>
              </a:tblGrid>
              <a:tr h="396240">
                <a:tc>
                  <a:txBody>
                    <a:bodyPr/>
                    <a:p>
                      <a:pPr algn="ctr">
                        <a:buNone/>
                      </a:pPr>
                      <a:r>
                        <a:rPr lang="zh-CN" altLang="en-US" sz="2000">
                          <a:solidFill>
                            <a:schemeClr val="tx1"/>
                          </a:solidFill>
                          <a:latin typeface="Microsoft YaHei" panose="020B0503020204020204" pitchFamily="34" charset="-122"/>
                          <a:ea typeface="Microsoft YaHei" panose="020B0503020204020204" pitchFamily="34" charset="-122"/>
                        </a:rPr>
                        <a:t>知识梳理</a:t>
                      </a:r>
                      <a:endParaRPr lang="zh-CN" altLang="en-US" sz="2000">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lgn="ctr">
                        <a:buNone/>
                      </a:pPr>
                      <a:r>
                        <a:rPr lang="zh-CN" altLang="en-US" sz="2000">
                          <a:solidFill>
                            <a:schemeClr val="tx1"/>
                          </a:solidFill>
                          <a:latin typeface="Microsoft YaHei" panose="020B0503020204020204" pitchFamily="34" charset="-122"/>
                          <a:ea typeface="Microsoft YaHei" panose="020B0503020204020204" pitchFamily="34" charset="-122"/>
                        </a:rPr>
                        <a:t>阶段特征</a:t>
                      </a:r>
                      <a:endParaRPr lang="zh-CN" altLang="en-US" sz="2000">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r>
              <a:tr h="6351905">
                <a:tc>
                  <a:txBody>
                    <a:bodyPr/>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r>
            </a:tbl>
          </a:graphicData>
        </a:graphic>
      </p:graphicFrame>
      <p:sp>
        <p:nvSpPr>
          <p:cNvPr id="5" name="文本框 4"/>
          <p:cNvSpPr txBox="1"/>
          <p:nvPr/>
        </p:nvSpPr>
        <p:spPr>
          <a:xfrm>
            <a:off x="114935" y="354965"/>
            <a:ext cx="10382250" cy="5262245"/>
          </a:xfrm>
          <a:prstGeom prst="rect">
            <a:avLst/>
          </a:prstGeom>
          <a:noFill/>
        </p:spPr>
        <p:txBody>
          <a:bodyPr wrap="square" rtlCol="0" anchor="t">
            <a:spAutoFit/>
          </a:bodyPr>
          <a:p>
            <a:pPr algn="just">
              <a:lnSpc>
                <a:spcPct val="150000"/>
              </a:lnSpc>
              <a:tabLst>
                <a:tab pos="2628900" algn="l"/>
              </a:tabLst>
            </a:pPr>
            <a:r>
              <a:rPr lang="zh-CN" altLang="en-US" sz="2000" b="1" noProof="0" dirty="0">
                <a:ln>
                  <a:noFill/>
                </a:ln>
                <a:solidFill>
                  <a:schemeClr val="accent1"/>
                </a:solidFill>
                <a:effectLst/>
                <a:uLnTx/>
                <a:uFillTx/>
                <a:latin typeface="SimHei" panose="02010609060101010101" charset="-122"/>
                <a:ea typeface="SimHei" panose="02010609060101010101" charset="-122"/>
              </a:rPr>
              <a:t>政治：</a:t>
            </a:r>
            <a:endParaRPr lang="zh-CN" altLang="en-US" sz="2000" b="1" noProof="0" dirty="0">
              <a:ln>
                <a:noFill/>
              </a:ln>
              <a:solidFill>
                <a:schemeClr val="accent1"/>
              </a:solidFill>
              <a:effectLst/>
              <a:uLnTx/>
              <a:uFillTx/>
              <a:latin typeface="SimHei" panose="02010609060101010101" charset="-122"/>
              <a:ea typeface="SimHei" panose="02010609060101010101" charset="-122"/>
            </a:endParaRPr>
          </a:p>
          <a:p>
            <a:pPr algn="just">
              <a:lnSpc>
                <a:spcPct val="150000"/>
              </a:lnSpc>
              <a:tabLst>
                <a:tab pos="2628900" algn="l"/>
              </a:tabLst>
            </a:pPr>
            <a:r>
              <a:rPr lang="zh-CN" altLang="en-US" sz="2000" b="1" dirty="0">
                <a:solidFill>
                  <a:schemeClr val="tx1"/>
                </a:solidFill>
                <a:latin typeface="SimHei" panose="02010609060101010101" charset="-122"/>
                <a:ea typeface="SimHei" panose="02010609060101010101" charset="-122"/>
              </a:rPr>
              <a:t>三、外交近代化与选官制度变革</a:t>
            </a:r>
            <a:endParaRPr lang="zh-CN" altLang="en-US" sz="2000" b="1" dirty="0">
              <a:solidFill>
                <a:schemeClr val="tx1"/>
              </a:solidFill>
              <a:latin typeface="SimHei" panose="02010609060101010101" charset="-122"/>
              <a:ea typeface="SimHei" panose="02010609060101010101" charset="-122"/>
            </a:endParaRPr>
          </a:p>
          <a:p>
            <a:pPr algn="just">
              <a:lnSpc>
                <a:spcPct val="150000"/>
              </a:lnSpc>
              <a:tabLst>
                <a:tab pos="2628900" algn="l"/>
              </a:tabLst>
            </a:pPr>
            <a:r>
              <a:rPr lang="zh-CN" altLang="en-US" sz="2000" b="1" noProof="0" dirty="0">
                <a:ln>
                  <a:noFill/>
                </a:ln>
                <a:solidFill>
                  <a:schemeClr val="accent1"/>
                </a:solidFill>
                <a:effectLst/>
                <a:uLnTx/>
                <a:uFillTx/>
                <a:latin typeface="SimHei" panose="02010609060101010101" charset="-122"/>
                <a:ea typeface="SimHei" panose="02010609060101010101" charset="-122"/>
                <a:sym typeface="+mn-ea"/>
              </a:rPr>
              <a:t>1、外交：</a:t>
            </a:r>
            <a:endParaRPr lang="zh-CN" altLang="en-US" sz="2000" b="1" noProof="0" dirty="0">
              <a:ln>
                <a:noFill/>
              </a:ln>
              <a:solidFill>
                <a:schemeClr val="accent1"/>
              </a:solidFill>
              <a:effectLst/>
              <a:uLnTx/>
              <a:uFillTx/>
              <a:latin typeface="SimHei" panose="02010609060101010101" charset="-122"/>
              <a:ea typeface="SimHei" panose="02010609060101010101" charset="-122"/>
              <a:sym typeface="+mn-ea"/>
            </a:endParaRPr>
          </a:p>
          <a:p>
            <a:pPr algn="just">
              <a:lnSpc>
                <a:spcPct val="150000"/>
              </a:lnSpc>
              <a:tabLst>
                <a:tab pos="2628900" algn="l"/>
              </a:tabLst>
            </a:pPr>
            <a:r>
              <a:rPr lang="zh-CN" altLang="en-US" noProof="0" dirty="0">
                <a:ln>
                  <a:noFill/>
                </a:ln>
                <a:solidFill>
                  <a:srgbClr val="FF0000"/>
                </a:solidFill>
                <a:effectLst/>
                <a:uLnTx/>
                <a:uFillTx/>
                <a:latin typeface="SimHei" panose="02010609060101010101" charset="-122"/>
                <a:ea typeface="SimHei" panose="02010609060101010101" charset="-122"/>
                <a:sym typeface="+mn-ea"/>
              </a:rPr>
              <a:t>清政府外交：</a:t>
            </a:r>
            <a:r>
              <a:rPr lang="en-US" altLang="zh-CN" noProof="0" dirty="0">
                <a:ln>
                  <a:noFill/>
                </a:ln>
                <a:solidFill>
                  <a:schemeClr val="tx1"/>
                </a:solidFill>
                <a:effectLst/>
                <a:uLnTx/>
                <a:uFillTx/>
                <a:latin typeface="SimHei" panose="02010609060101010101" charset="-122"/>
                <a:ea typeface="SimHei" panose="02010609060101010101" charset="-122"/>
                <a:sym typeface="+mn-ea"/>
              </a:rPr>
              <a:t>1861</a:t>
            </a:r>
            <a:r>
              <a:rPr lang="zh-CN" altLang="zh-CN" noProof="0" dirty="0">
                <a:ln>
                  <a:noFill/>
                </a:ln>
                <a:solidFill>
                  <a:schemeClr val="tx1"/>
                </a:solidFill>
                <a:effectLst/>
                <a:uLnTx/>
                <a:uFillTx/>
                <a:latin typeface="SimHei" panose="02010609060101010101" charset="-122"/>
                <a:ea typeface="SimHei" panose="02010609060101010101" charset="-122"/>
                <a:sym typeface="+mn-ea"/>
              </a:rPr>
              <a:t>年总理衙门设立，外交近代化的开始；派驻驻外公使；</a:t>
            </a:r>
            <a:r>
              <a:rPr lang="en-US" altLang="zh-CN" noProof="0" dirty="0">
                <a:ln>
                  <a:noFill/>
                </a:ln>
                <a:solidFill>
                  <a:schemeClr val="tx1"/>
                </a:solidFill>
                <a:effectLst/>
                <a:uLnTx/>
                <a:uFillTx/>
                <a:latin typeface="SimHei" panose="02010609060101010101" charset="-122"/>
                <a:ea typeface="SimHei" panose="02010609060101010101" charset="-122"/>
                <a:sym typeface="+mn-ea"/>
              </a:rPr>
              <a:t>1901</a:t>
            </a:r>
            <a:r>
              <a:rPr lang="zh-CN" altLang="en-US" noProof="0" dirty="0">
                <a:ln>
                  <a:noFill/>
                </a:ln>
                <a:solidFill>
                  <a:schemeClr val="tx1"/>
                </a:solidFill>
                <a:effectLst/>
                <a:uLnTx/>
                <a:uFillTx/>
                <a:latin typeface="SimHei" panose="02010609060101010101" charset="-122"/>
                <a:ea typeface="SimHei" panose="02010609060101010101" charset="-122"/>
                <a:sym typeface="+mn-ea"/>
              </a:rPr>
              <a:t>年总理衙门改为外务部。</a:t>
            </a:r>
            <a:endParaRPr lang="zh-CN" altLang="en-US" noProof="0" dirty="0">
              <a:ln>
                <a:noFill/>
              </a:ln>
              <a:solidFill>
                <a:schemeClr val="tx1"/>
              </a:solidFill>
              <a:effectLst/>
              <a:uLnTx/>
              <a:uFillTx/>
              <a:latin typeface="SimHei" panose="02010609060101010101" charset="-122"/>
              <a:ea typeface="SimHei" panose="02010609060101010101" charset="-122"/>
              <a:sym typeface="+mn-ea"/>
            </a:endParaRPr>
          </a:p>
          <a:p>
            <a:pPr algn="just">
              <a:lnSpc>
                <a:spcPct val="150000"/>
              </a:lnSpc>
              <a:tabLst>
                <a:tab pos="2628900" algn="l"/>
              </a:tabLst>
            </a:pPr>
            <a:r>
              <a:rPr lang="zh-CN" altLang="en-US" noProof="0" dirty="0">
                <a:ln>
                  <a:noFill/>
                </a:ln>
                <a:solidFill>
                  <a:srgbClr val="FF0000"/>
                </a:solidFill>
                <a:effectLst/>
                <a:uLnTx/>
                <a:uFillTx/>
                <a:latin typeface="SimHei" panose="02010609060101010101" charset="-122"/>
                <a:ea typeface="SimHei" panose="02010609060101010101" charset="-122"/>
                <a:sym typeface="+mn-ea"/>
              </a:rPr>
              <a:t>南京临时政府外交：</a:t>
            </a:r>
            <a:r>
              <a:rPr lang="zh-CN" altLang="en-US" noProof="0" dirty="0">
                <a:ln>
                  <a:noFill/>
                </a:ln>
                <a:solidFill>
                  <a:schemeClr val="tx1"/>
                </a:solidFill>
                <a:effectLst/>
                <a:uLnTx/>
                <a:uFillTx/>
                <a:latin typeface="SimHei" panose="02010609060101010101" charset="-122"/>
                <a:ea typeface="SimHei" panose="02010609060101010101" charset="-122"/>
                <a:sym typeface="+mn-ea"/>
              </a:rPr>
              <a:t>《告各友邦书》承认帝国主义条约继续有效</a:t>
            </a:r>
            <a:endParaRPr lang="zh-CN" altLang="en-US" noProof="0" dirty="0">
              <a:ln>
                <a:noFill/>
              </a:ln>
              <a:solidFill>
                <a:schemeClr val="tx1"/>
              </a:solidFill>
              <a:effectLst/>
              <a:uLnTx/>
              <a:uFillTx/>
              <a:latin typeface="SimHei" panose="02010609060101010101" charset="-122"/>
              <a:ea typeface="SimHei" panose="02010609060101010101" charset="-122"/>
              <a:sym typeface="+mn-ea"/>
            </a:endParaRPr>
          </a:p>
          <a:p>
            <a:pPr algn="just">
              <a:lnSpc>
                <a:spcPct val="150000"/>
              </a:lnSpc>
              <a:tabLst>
                <a:tab pos="2628900" algn="l"/>
              </a:tabLst>
            </a:pPr>
            <a:r>
              <a:rPr lang="zh-CN" altLang="en-US" noProof="0" dirty="0">
                <a:ln>
                  <a:noFill/>
                </a:ln>
                <a:solidFill>
                  <a:srgbClr val="FF0000"/>
                </a:solidFill>
                <a:effectLst/>
                <a:uLnTx/>
                <a:uFillTx/>
                <a:latin typeface="SimHei" panose="02010609060101010101" charset="-122"/>
                <a:ea typeface="SimHei" panose="02010609060101010101" charset="-122"/>
                <a:sym typeface="+mn-ea"/>
              </a:rPr>
              <a:t>北洋政府外交：</a:t>
            </a:r>
            <a:r>
              <a:rPr lang="zh-CN" altLang="en-US" noProof="0" dirty="0">
                <a:ln>
                  <a:noFill/>
                </a:ln>
                <a:solidFill>
                  <a:schemeClr val="tx1"/>
                </a:solidFill>
                <a:effectLst/>
                <a:uLnTx/>
                <a:uFillTx/>
                <a:latin typeface="SimHei" panose="02010609060101010101" charset="-122"/>
                <a:ea typeface="SimHei" panose="02010609060101010101" charset="-122"/>
                <a:sym typeface="+mn-ea"/>
              </a:rPr>
              <a:t>二十一条；巴黎和会中国外交失败</a:t>
            </a:r>
            <a:endParaRPr lang="zh-CN" altLang="en-US" noProof="0" dirty="0">
              <a:ln>
                <a:noFill/>
              </a:ln>
              <a:solidFill>
                <a:schemeClr val="tx1"/>
              </a:solidFill>
              <a:effectLst/>
              <a:uLnTx/>
              <a:uFillTx/>
              <a:latin typeface="SimHei" panose="02010609060101010101" charset="-122"/>
              <a:ea typeface="SimHei" panose="02010609060101010101" charset="-122"/>
              <a:sym typeface="+mn-ea"/>
            </a:endParaRPr>
          </a:p>
          <a:p>
            <a:pPr algn="just">
              <a:lnSpc>
                <a:spcPct val="150000"/>
              </a:lnSpc>
              <a:buClrTx/>
              <a:buSzTx/>
              <a:buFontTx/>
              <a:tabLst>
                <a:tab pos="2628900" algn="l"/>
              </a:tabLst>
            </a:pPr>
            <a:r>
              <a:rPr lang="en-US" altLang="zh-CN" noProof="0" dirty="0">
                <a:ln>
                  <a:noFill/>
                </a:ln>
                <a:solidFill>
                  <a:schemeClr val="tx1"/>
                </a:solidFill>
                <a:effectLst/>
                <a:uLnTx/>
                <a:uFillTx/>
                <a:latin typeface="SimHei" panose="02010609060101010101" charset="-122"/>
                <a:ea typeface="SimHei" panose="02010609060101010101" charset="-122"/>
                <a:sym typeface="+mn-ea"/>
              </a:rPr>
              <a:t>2</a:t>
            </a:r>
            <a:r>
              <a:rPr lang="zh-CN" altLang="en-US" sz="2000" b="1" noProof="0" dirty="0">
                <a:ln>
                  <a:noFill/>
                </a:ln>
                <a:solidFill>
                  <a:schemeClr val="accent1"/>
                </a:solidFill>
                <a:effectLst/>
                <a:uLnTx/>
                <a:uFillTx/>
                <a:latin typeface="SimHei" panose="02010609060101010101" charset="-122"/>
                <a:ea typeface="SimHei" panose="02010609060101010101" charset="-122"/>
                <a:sym typeface="+mn-ea"/>
              </a:rPr>
              <a:t>、选官制度</a:t>
            </a:r>
            <a:endParaRPr lang="zh-CN" altLang="en-US" sz="2000" b="1" noProof="0" dirty="0">
              <a:ln>
                <a:noFill/>
              </a:ln>
              <a:solidFill>
                <a:schemeClr val="accent1"/>
              </a:solidFill>
              <a:effectLst/>
              <a:uLnTx/>
              <a:uFillTx/>
              <a:latin typeface="SimHei" panose="02010609060101010101" charset="-122"/>
              <a:ea typeface="SimHei" panose="02010609060101010101" charset="-122"/>
              <a:sym typeface="+mn-ea"/>
            </a:endParaRPr>
          </a:p>
          <a:p>
            <a:pPr algn="just">
              <a:lnSpc>
                <a:spcPct val="150000"/>
              </a:lnSpc>
              <a:tabLst>
                <a:tab pos="2628900" algn="l"/>
              </a:tabLst>
            </a:pPr>
            <a:r>
              <a:rPr lang="zh-CN" altLang="en-US" noProof="0" dirty="0">
                <a:ln>
                  <a:noFill/>
                </a:ln>
                <a:solidFill>
                  <a:srgbClr val="FF0000"/>
                </a:solidFill>
                <a:effectLst/>
                <a:uLnTx/>
                <a:uFillTx/>
                <a:latin typeface="SimHei" panose="02010609060101010101" charset="-122"/>
                <a:ea typeface="SimHei" panose="02010609060101010101" charset="-122"/>
                <a:sym typeface="+mn-ea"/>
              </a:rPr>
              <a:t>晚清：</a:t>
            </a:r>
            <a:r>
              <a:rPr lang="zh-CN" altLang="en-US" noProof="0" dirty="0">
                <a:ln>
                  <a:noFill/>
                </a:ln>
                <a:solidFill>
                  <a:schemeClr val="tx1"/>
                </a:solidFill>
                <a:effectLst/>
                <a:uLnTx/>
                <a:uFillTx/>
                <a:latin typeface="SimHei" panose="02010609060101010101" charset="-122"/>
                <a:ea typeface="SimHei" panose="02010609060101010101" charset="-122"/>
                <a:sym typeface="+mn-ea"/>
              </a:rPr>
              <a:t>改革并废除科举制（</a:t>
            </a:r>
            <a:r>
              <a:rPr lang="en-US" altLang="zh-CN" noProof="0" dirty="0">
                <a:ln>
                  <a:noFill/>
                </a:ln>
                <a:solidFill>
                  <a:schemeClr val="tx1"/>
                </a:solidFill>
                <a:effectLst/>
                <a:uLnTx/>
                <a:uFillTx/>
                <a:latin typeface="SimHei" panose="02010609060101010101" charset="-122"/>
                <a:ea typeface="SimHei" panose="02010609060101010101" charset="-122"/>
                <a:sym typeface="+mn-ea"/>
              </a:rPr>
              <a:t>1898</a:t>
            </a:r>
            <a:r>
              <a:rPr lang="zh-CN" altLang="en-US" noProof="0" dirty="0">
                <a:ln>
                  <a:noFill/>
                </a:ln>
                <a:solidFill>
                  <a:schemeClr val="tx1"/>
                </a:solidFill>
                <a:effectLst/>
                <a:uLnTx/>
                <a:uFillTx/>
                <a:latin typeface="SimHei" panose="02010609060101010101" charset="-122"/>
                <a:ea typeface="SimHei" panose="02010609060101010101" charset="-122"/>
                <a:sym typeface="+mn-ea"/>
              </a:rPr>
              <a:t>年废八股；</a:t>
            </a:r>
            <a:r>
              <a:rPr lang="en-US" altLang="zh-CN" noProof="0" dirty="0">
                <a:ln>
                  <a:noFill/>
                </a:ln>
                <a:solidFill>
                  <a:schemeClr val="tx1"/>
                </a:solidFill>
                <a:effectLst/>
                <a:uLnTx/>
                <a:uFillTx/>
                <a:latin typeface="SimHei" panose="02010609060101010101" charset="-122"/>
                <a:ea typeface="SimHei" panose="02010609060101010101" charset="-122"/>
                <a:sym typeface="+mn-ea"/>
              </a:rPr>
              <a:t>1905</a:t>
            </a:r>
            <a:r>
              <a:rPr lang="zh-CN" altLang="en-US" noProof="0" dirty="0">
                <a:ln>
                  <a:noFill/>
                </a:ln>
                <a:solidFill>
                  <a:schemeClr val="tx1"/>
                </a:solidFill>
                <a:effectLst/>
                <a:uLnTx/>
                <a:uFillTx/>
                <a:latin typeface="SimHei" panose="02010609060101010101" charset="-122"/>
                <a:ea typeface="SimHei" panose="02010609060101010101" charset="-122"/>
                <a:sym typeface="+mn-ea"/>
              </a:rPr>
              <a:t>年废科举）；官制改革：裁汰冗署冗官设立农工商部等新部门；建立学堂选官与留学毕业生选官制度</a:t>
            </a:r>
            <a:endParaRPr lang="zh-CN" altLang="en-US" noProof="0" dirty="0">
              <a:ln>
                <a:noFill/>
              </a:ln>
              <a:solidFill>
                <a:schemeClr val="tx1"/>
              </a:solidFill>
              <a:effectLst/>
              <a:uLnTx/>
              <a:uFillTx/>
              <a:latin typeface="SimHei" panose="02010609060101010101" charset="-122"/>
              <a:ea typeface="SimHei" panose="02010609060101010101" charset="-122"/>
              <a:sym typeface="+mn-ea"/>
            </a:endParaRPr>
          </a:p>
          <a:p>
            <a:pPr algn="just">
              <a:lnSpc>
                <a:spcPct val="150000"/>
              </a:lnSpc>
              <a:tabLst>
                <a:tab pos="2628900" algn="l"/>
              </a:tabLst>
            </a:pPr>
            <a:r>
              <a:rPr lang="zh-CN" altLang="en-US" noProof="0" dirty="0">
                <a:ln>
                  <a:noFill/>
                </a:ln>
                <a:solidFill>
                  <a:srgbClr val="FF0000"/>
                </a:solidFill>
                <a:effectLst/>
                <a:uLnTx/>
                <a:uFillTx/>
                <a:latin typeface="SimHei" panose="02010609060101010101" charset="-122"/>
                <a:ea typeface="SimHei" panose="02010609060101010101" charset="-122"/>
                <a:sym typeface="+mn-ea"/>
              </a:rPr>
              <a:t>南京临时政府时期</a:t>
            </a:r>
            <a:r>
              <a:rPr lang="zh-CN" altLang="en-US" noProof="0" dirty="0">
                <a:ln>
                  <a:noFill/>
                </a:ln>
                <a:solidFill>
                  <a:schemeClr val="tx1"/>
                </a:solidFill>
                <a:effectLst/>
                <a:uLnTx/>
                <a:uFillTx/>
                <a:latin typeface="SimHei" panose="02010609060101010101" charset="-122"/>
                <a:ea typeface="SimHei" panose="02010609060101010101" charset="-122"/>
                <a:sym typeface="+mn-ea"/>
              </a:rPr>
              <a:t>：制度建设为民国的文官建设产生重要影响；指导思想：孙中山的文官考试思想奠定文官制度的基础</a:t>
            </a:r>
            <a:endParaRPr lang="zh-CN" altLang="en-US" noProof="0" dirty="0">
              <a:ln>
                <a:noFill/>
              </a:ln>
              <a:solidFill>
                <a:schemeClr val="tx1"/>
              </a:solidFill>
              <a:effectLst/>
              <a:uLnTx/>
              <a:uFillTx/>
              <a:latin typeface="SimHei" panose="02010609060101010101" charset="-122"/>
              <a:ea typeface="SimHei" panose="02010609060101010101" charset="-122"/>
              <a:sym typeface="+mn-ea"/>
            </a:endParaRPr>
          </a:p>
          <a:p>
            <a:pPr algn="just">
              <a:lnSpc>
                <a:spcPct val="150000"/>
              </a:lnSpc>
              <a:tabLst>
                <a:tab pos="2628900" algn="l"/>
              </a:tabLst>
            </a:pPr>
            <a:r>
              <a:rPr lang="zh-CN" altLang="en-US" noProof="0" dirty="0">
                <a:ln>
                  <a:noFill/>
                </a:ln>
                <a:solidFill>
                  <a:srgbClr val="FF0000"/>
                </a:solidFill>
                <a:effectLst/>
                <a:uLnTx/>
                <a:uFillTx/>
                <a:latin typeface="SimHei" panose="02010609060101010101" charset="-122"/>
                <a:ea typeface="SimHei" panose="02010609060101010101" charset="-122"/>
                <a:sym typeface="+mn-ea"/>
              </a:rPr>
              <a:t>北洋政府时期：</a:t>
            </a:r>
            <a:r>
              <a:rPr lang="en-US" altLang="zh-CN" noProof="0" dirty="0">
                <a:ln>
                  <a:noFill/>
                </a:ln>
                <a:solidFill>
                  <a:schemeClr val="tx1"/>
                </a:solidFill>
                <a:effectLst/>
                <a:uLnTx/>
                <a:uFillTx/>
                <a:latin typeface="SimHei" panose="02010609060101010101" charset="-122"/>
                <a:ea typeface="SimHei" panose="02010609060101010101" charset="-122"/>
                <a:sym typeface="+mn-ea"/>
              </a:rPr>
              <a:t>1913</a:t>
            </a:r>
            <a:r>
              <a:rPr lang="zh-CN" altLang="en-US" noProof="0" dirty="0">
                <a:ln>
                  <a:noFill/>
                </a:ln>
                <a:solidFill>
                  <a:schemeClr val="tx1"/>
                </a:solidFill>
                <a:effectLst/>
                <a:uLnTx/>
                <a:uFillTx/>
                <a:latin typeface="SimHei" panose="02010609060101010101" charset="-122"/>
                <a:ea typeface="SimHei" panose="02010609060101010101" charset="-122"/>
                <a:sym typeface="+mn-ea"/>
              </a:rPr>
              <a:t>年文官考试制度建立；官员选拔方式采用甄别与考试</a:t>
            </a:r>
            <a:endParaRPr lang="zh-CN" altLang="en-US" noProof="0" dirty="0">
              <a:ln>
                <a:noFill/>
              </a:ln>
              <a:solidFill>
                <a:schemeClr val="tx1"/>
              </a:solidFill>
              <a:effectLst/>
              <a:uLnTx/>
              <a:uFillTx/>
              <a:latin typeface="SimHei" panose="02010609060101010101" charset="-122"/>
              <a:ea typeface="SimHei" panose="02010609060101010101" charset="-122"/>
              <a:sym typeface="+mn-ea"/>
            </a:endParaRPr>
          </a:p>
        </p:txBody>
      </p:sp>
      <p:sp>
        <p:nvSpPr>
          <p:cNvPr id="12" name="文本框 11"/>
          <p:cNvSpPr txBox="1"/>
          <p:nvPr/>
        </p:nvSpPr>
        <p:spPr>
          <a:xfrm>
            <a:off x="10497185" y="1036320"/>
            <a:ext cx="1477010" cy="1014730"/>
          </a:xfrm>
          <a:prstGeom prst="rect">
            <a:avLst/>
          </a:prstGeom>
          <a:noFill/>
        </p:spPr>
        <p:txBody>
          <a:bodyPr wrap="square" rtlCol="0">
            <a:spAutoFit/>
          </a:bodyPr>
          <a:p>
            <a:pPr algn="l">
              <a:buClrTx/>
              <a:buSzTx/>
              <a:buFontTx/>
            </a:pPr>
            <a:r>
              <a:rPr lang="zh-CN" altLang="en-US" sz="2000" b="1">
                <a:solidFill>
                  <a:srgbClr val="FF0000"/>
                </a:solidFill>
                <a:latin typeface="SimSun" panose="02010600030101010101" pitchFamily="2" charset="-122"/>
                <a:ea typeface="SimSun" panose="02010600030101010101" pitchFamily="2" charset="-122"/>
              </a:rPr>
              <a:t>③由传统外交向近代外交转型</a:t>
            </a:r>
            <a:endParaRPr lang="zh-CN" altLang="en-US" sz="2000" b="1">
              <a:solidFill>
                <a:srgbClr val="FF0000"/>
              </a:solidFill>
              <a:latin typeface="SimHei" panose="02010609060101010101" charset="-122"/>
              <a:ea typeface="SimHei"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1224280" y="0"/>
            <a:ext cx="8684260" cy="521970"/>
          </a:xfrm>
          <a:prstGeom prst="rect">
            <a:avLst/>
          </a:prstGeom>
          <a:noFill/>
        </p:spPr>
        <p:txBody>
          <a:bodyPr wrap="square" rtlCol="0">
            <a:spAutoFit/>
          </a:bodyPr>
          <a:p>
            <a:pPr marL="0" marR="0" lvl="0" indent="0" algn="ctr" defTabSz="914400" rtl="0" eaLnBrk="1" fontAlgn="auto" latinLnBrk="0" hangingPunct="1">
              <a:lnSpc>
                <a:spcPct val="100000"/>
              </a:lnSpc>
              <a:spcBef>
                <a:spcPts val="600"/>
              </a:spcBef>
              <a:spcAft>
                <a:spcPts val="0"/>
              </a:spcAft>
              <a:buClrTx/>
              <a:buSzTx/>
              <a:buFontTx/>
              <a:buNone/>
              <a:defRPr/>
            </a:pPr>
            <a:r>
              <a:rPr kumimoji="0" lang="zh-CN" altLang="en-US" sz="28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rPr>
              <a:t>知识梳理•阶段特征（明清）</a:t>
            </a:r>
            <a:endParaRPr kumimoji="0" lang="zh-CN" altLang="en-US" sz="28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endParaRPr>
          </a:p>
        </p:txBody>
      </p:sp>
      <p:graphicFrame>
        <p:nvGraphicFramePr>
          <p:cNvPr id="6" name="表格 5"/>
          <p:cNvGraphicFramePr/>
          <p:nvPr>
            <p:custDataLst>
              <p:tags r:id="rId1"/>
            </p:custDataLst>
          </p:nvPr>
        </p:nvGraphicFramePr>
        <p:xfrm>
          <a:off x="169545" y="521970"/>
          <a:ext cx="11859260" cy="6219190"/>
        </p:xfrm>
        <a:graphic>
          <a:graphicData uri="http://schemas.openxmlformats.org/drawingml/2006/table">
            <a:tbl>
              <a:tblPr firstRow="1" bandRow="1">
                <a:tableStyleId>{5C22544A-7EE6-4342-B048-85BDC9FD1C3A}</a:tableStyleId>
              </a:tblPr>
              <a:tblGrid>
                <a:gridCol w="9806940"/>
                <a:gridCol w="2052320"/>
              </a:tblGrid>
              <a:tr h="155575">
                <a:tc>
                  <a:txBody>
                    <a:bodyPr/>
                    <a:p>
                      <a:pPr algn="ctr">
                        <a:buNone/>
                      </a:pPr>
                      <a:r>
                        <a:rPr lang="zh-CN" altLang="en-US" sz="2000">
                          <a:solidFill>
                            <a:schemeClr val="tx1"/>
                          </a:solidFill>
                          <a:latin typeface="Microsoft YaHei" panose="020B0503020204020204" pitchFamily="34" charset="-122"/>
                          <a:ea typeface="Microsoft YaHei" panose="020B0503020204020204" pitchFamily="34" charset="-122"/>
                        </a:rPr>
                        <a:t>知识梳理</a:t>
                      </a:r>
                      <a:endParaRPr lang="zh-CN" altLang="en-US" sz="2000">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lgn="ctr">
                        <a:buNone/>
                      </a:pPr>
                      <a:r>
                        <a:rPr lang="zh-CN" altLang="en-US" sz="2000">
                          <a:solidFill>
                            <a:schemeClr val="tx1"/>
                          </a:solidFill>
                          <a:latin typeface="Microsoft YaHei" panose="020B0503020204020204" pitchFamily="34" charset="-122"/>
                          <a:ea typeface="Microsoft YaHei" panose="020B0503020204020204" pitchFamily="34" charset="-122"/>
                        </a:rPr>
                        <a:t>阶段特征</a:t>
                      </a:r>
                      <a:endParaRPr lang="zh-CN" altLang="en-US" sz="2000">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r>
              <a:tr h="5822950">
                <a:tc>
                  <a:txBody>
                    <a:bodyPr/>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r>
            </a:tbl>
          </a:graphicData>
        </a:graphic>
      </p:graphicFrame>
      <p:sp>
        <p:nvSpPr>
          <p:cNvPr id="5" name="文本框 4"/>
          <p:cNvSpPr txBox="1"/>
          <p:nvPr/>
        </p:nvSpPr>
        <p:spPr>
          <a:xfrm>
            <a:off x="169545" y="431165"/>
            <a:ext cx="9885680" cy="6416040"/>
          </a:xfrm>
          <a:prstGeom prst="rect">
            <a:avLst/>
          </a:prstGeom>
          <a:noFill/>
        </p:spPr>
        <p:txBody>
          <a:bodyPr wrap="square" rtlCol="0" anchor="t">
            <a:spAutoFit/>
          </a:bodyPr>
          <a:p>
            <a:pPr algn="just">
              <a:lnSpc>
                <a:spcPct val="150000"/>
              </a:lnSpc>
              <a:tabLst>
                <a:tab pos="2628900" algn="l"/>
              </a:tabLst>
            </a:pPr>
            <a:r>
              <a:rPr lang="zh-CN" altLang="en-US" sz="2000" b="1" noProof="0" dirty="0">
                <a:ln>
                  <a:noFill/>
                </a:ln>
                <a:solidFill>
                  <a:schemeClr val="accent1"/>
                </a:solidFill>
                <a:effectLst/>
                <a:uLnTx/>
                <a:uFillTx/>
                <a:latin typeface="SimHei" panose="02010609060101010101" charset="-122"/>
                <a:ea typeface="SimHei" panose="02010609060101010101" charset="-122"/>
              </a:rPr>
              <a:t>经济与社会</a:t>
            </a:r>
            <a:endParaRPr lang="zh-CN" altLang="en-US" sz="2000" b="1" noProof="0" dirty="0">
              <a:ln>
                <a:noFill/>
              </a:ln>
              <a:solidFill>
                <a:schemeClr val="accent1"/>
              </a:solidFill>
              <a:effectLst/>
              <a:uLnTx/>
              <a:uFillTx/>
              <a:latin typeface="SimHei" panose="02010609060101010101" charset="-122"/>
              <a:ea typeface="SimHei" panose="02010609060101010101" charset="-122"/>
            </a:endParaRPr>
          </a:p>
          <a:p>
            <a:pPr algn="just">
              <a:lnSpc>
                <a:spcPct val="150000"/>
              </a:lnSpc>
              <a:tabLst>
                <a:tab pos="2628900" algn="l"/>
              </a:tabLst>
            </a:pPr>
            <a:r>
              <a:rPr lang="zh-CN" altLang="en-US" sz="2000" b="1" noProof="0" dirty="0">
                <a:ln>
                  <a:noFill/>
                </a:ln>
                <a:solidFill>
                  <a:schemeClr val="accent1"/>
                </a:solidFill>
                <a:effectLst/>
                <a:uLnTx/>
                <a:uFillTx/>
                <a:latin typeface="SimHei" panose="02010609060101010101" charset="-122"/>
                <a:ea typeface="SimHei" panose="02010609060101010101" charset="-122"/>
              </a:rPr>
              <a:t>经济：</a:t>
            </a:r>
            <a:endParaRPr lang="zh-CN" altLang="en-US" sz="2000" b="1" noProof="0" dirty="0">
              <a:ln>
                <a:noFill/>
              </a:ln>
              <a:solidFill>
                <a:schemeClr val="accent1"/>
              </a:solidFill>
              <a:effectLst/>
              <a:uLnTx/>
              <a:uFillTx/>
              <a:latin typeface="SimHei" panose="02010609060101010101" charset="-122"/>
              <a:ea typeface="SimHei" panose="02010609060101010101" charset="-122"/>
            </a:endParaRPr>
          </a:p>
          <a:p>
            <a:pPr algn="just">
              <a:lnSpc>
                <a:spcPct val="150000"/>
              </a:lnSpc>
              <a:tabLst>
                <a:tab pos="2628900" algn="l"/>
              </a:tabLst>
            </a:pPr>
            <a:r>
              <a:rPr lang="en-US" b="1" noProof="0" dirty="0">
                <a:ln>
                  <a:noFill/>
                </a:ln>
                <a:solidFill>
                  <a:schemeClr val="tx1"/>
                </a:solidFill>
                <a:effectLst/>
                <a:uLnTx/>
                <a:uFillTx/>
                <a:latin typeface="SimHei" panose="02010609060101010101" charset="-122"/>
                <a:ea typeface="SimHei" panose="02010609060101010101" charset="-122"/>
              </a:rPr>
              <a:t>1</a:t>
            </a:r>
            <a:r>
              <a:rPr lang="zh-CN" altLang="en-US" b="1" noProof="0" dirty="0">
                <a:ln>
                  <a:noFill/>
                </a:ln>
                <a:solidFill>
                  <a:schemeClr val="tx1"/>
                </a:solidFill>
                <a:effectLst/>
                <a:uLnTx/>
                <a:uFillTx/>
                <a:latin typeface="SimHei" panose="02010609060101010101" charset="-122"/>
                <a:ea typeface="SimHei" panose="02010609060101010101" charset="-122"/>
              </a:rPr>
              <a:t>、列强对中国的经济侵略：商品输出为主到资本输出为主</a:t>
            </a:r>
            <a:endParaRPr lang="zh-CN" altLang="en-US" b="1" noProof="0" dirty="0">
              <a:ln>
                <a:noFill/>
              </a:ln>
              <a:solidFill>
                <a:schemeClr val="tx1"/>
              </a:solidFill>
              <a:effectLst/>
              <a:uLnTx/>
              <a:uFillTx/>
              <a:latin typeface="SimHei" panose="02010609060101010101" charset="-122"/>
              <a:ea typeface="SimHei" panose="02010609060101010101" charset="-122"/>
            </a:endParaRPr>
          </a:p>
          <a:p>
            <a:pPr algn="just">
              <a:lnSpc>
                <a:spcPct val="150000"/>
              </a:lnSpc>
              <a:tabLst>
                <a:tab pos="2628900" algn="l"/>
              </a:tabLst>
            </a:pPr>
            <a:r>
              <a:rPr lang="en-US" altLang="zh-CN" b="1" noProof="0" dirty="0">
                <a:ln>
                  <a:noFill/>
                </a:ln>
                <a:solidFill>
                  <a:schemeClr val="tx1"/>
                </a:solidFill>
                <a:effectLst/>
                <a:uLnTx/>
                <a:uFillTx/>
                <a:latin typeface="SimHei" panose="02010609060101010101" charset="-122"/>
                <a:ea typeface="SimHei" panose="02010609060101010101" charset="-122"/>
              </a:rPr>
              <a:t>2</a:t>
            </a:r>
            <a:r>
              <a:rPr lang="zh-CN" altLang="en-US" b="1" noProof="0" dirty="0">
                <a:ln>
                  <a:noFill/>
                </a:ln>
                <a:solidFill>
                  <a:schemeClr val="tx1"/>
                </a:solidFill>
                <a:effectLst/>
                <a:uLnTx/>
                <a:uFillTx/>
                <a:latin typeface="SimHei" panose="02010609060101010101" charset="-122"/>
                <a:ea typeface="SimHei" panose="02010609060101010101" charset="-122"/>
              </a:rPr>
              <a:t>、中国经济结构的变动：</a:t>
            </a:r>
            <a:endParaRPr lang="zh-CN" altLang="en-US" b="1" noProof="0" dirty="0">
              <a:ln>
                <a:noFill/>
              </a:ln>
              <a:solidFill>
                <a:schemeClr val="tx1"/>
              </a:solidFill>
              <a:effectLst/>
              <a:uLnTx/>
              <a:uFillTx/>
              <a:latin typeface="SimHei" panose="02010609060101010101" charset="-122"/>
              <a:ea typeface="SimHei" panose="02010609060101010101" charset="-122"/>
            </a:endParaRPr>
          </a:p>
          <a:p>
            <a:pPr algn="just">
              <a:lnSpc>
                <a:spcPct val="150000"/>
              </a:lnSpc>
              <a:tabLst>
                <a:tab pos="2628900" algn="l"/>
              </a:tabLst>
            </a:pPr>
            <a:r>
              <a:rPr lang="zh-CN" altLang="en-US" b="1" noProof="0" dirty="0">
                <a:ln>
                  <a:noFill/>
                </a:ln>
                <a:solidFill>
                  <a:schemeClr val="tx1"/>
                </a:solidFill>
                <a:effectLst/>
                <a:uLnTx/>
                <a:uFillTx/>
                <a:latin typeface="SimHei" panose="02010609060101010101" charset="-122"/>
                <a:ea typeface="SimHei" panose="02010609060101010101" charset="-122"/>
              </a:rPr>
              <a:t>（</a:t>
            </a:r>
            <a:r>
              <a:rPr lang="en-US" altLang="zh-CN" b="1" noProof="0" dirty="0">
                <a:ln>
                  <a:noFill/>
                </a:ln>
                <a:solidFill>
                  <a:schemeClr val="tx1"/>
                </a:solidFill>
                <a:effectLst/>
                <a:uLnTx/>
                <a:uFillTx/>
                <a:latin typeface="SimHei" panose="02010609060101010101" charset="-122"/>
                <a:ea typeface="SimHei" panose="02010609060101010101" charset="-122"/>
              </a:rPr>
              <a:t>1</a:t>
            </a:r>
            <a:r>
              <a:rPr lang="zh-CN" altLang="en-US" b="1" noProof="0" dirty="0">
                <a:ln>
                  <a:noFill/>
                </a:ln>
                <a:solidFill>
                  <a:schemeClr val="tx1"/>
                </a:solidFill>
                <a:effectLst/>
                <a:uLnTx/>
                <a:uFillTx/>
                <a:latin typeface="SimHei" panose="02010609060101010101" charset="-122"/>
                <a:ea typeface="SimHei" panose="02010609060101010101" charset="-122"/>
              </a:rPr>
              <a:t>）自然经济逐渐解体</a:t>
            </a:r>
            <a:r>
              <a:rPr lang="en-US" altLang="zh-CN" b="1" noProof="0" dirty="0">
                <a:ln>
                  <a:noFill/>
                </a:ln>
                <a:solidFill>
                  <a:schemeClr val="tx1"/>
                </a:solidFill>
                <a:effectLst/>
                <a:uLnTx/>
                <a:uFillTx/>
                <a:latin typeface="SimHei" panose="02010609060101010101" charset="-122"/>
                <a:ea typeface="SimHei" panose="02010609060101010101" charset="-122"/>
              </a:rPr>
              <a:t>——</a:t>
            </a:r>
            <a:r>
              <a:rPr lang="zh-CN" altLang="en-US" b="1" noProof="0" dirty="0">
                <a:ln>
                  <a:noFill/>
                </a:ln>
                <a:solidFill>
                  <a:schemeClr val="tx1"/>
                </a:solidFill>
                <a:effectLst/>
                <a:uLnTx/>
                <a:uFillTx/>
                <a:latin typeface="SimHei" panose="02010609060101010101" charset="-122"/>
                <a:ea typeface="SimHei" panose="02010609060101010101" charset="-122"/>
              </a:rPr>
              <a:t>西方侵略；耕织分离、纺织分离、农民与手工业破产；动摇封建统治、促进商品经济及近代工商业等</a:t>
            </a:r>
            <a:endParaRPr lang="zh-CN" altLang="en-US" b="1" noProof="0" dirty="0">
              <a:ln>
                <a:noFill/>
              </a:ln>
              <a:solidFill>
                <a:schemeClr val="tx1"/>
              </a:solidFill>
              <a:effectLst/>
              <a:uLnTx/>
              <a:uFillTx/>
              <a:latin typeface="SimHei" panose="02010609060101010101" charset="-122"/>
              <a:ea typeface="SimHei" panose="02010609060101010101" charset="-122"/>
            </a:endParaRPr>
          </a:p>
          <a:p>
            <a:pPr algn="just">
              <a:lnSpc>
                <a:spcPct val="150000"/>
              </a:lnSpc>
              <a:buClrTx/>
              <a:buSzTx/>
              <a:buNone/>
              <a:tabLst>
                <a:tab pos="2628900" algn="l"/>
              </a:tabLst>
            </a:pPr>
            <a:r>
              <a:rPr lang="zh-CN" altLang="en-US" b="1" noProof="0" dirty="0">
                <a:ln>
                  <a:noFill/>
                </a:ln>
                <a:solidFill>
                  <a:schemeClr val="tx1"/>
                </a:solidFill>
                <a:effectLst/>
                <a:uLnTx/>
                <a:uFillTx/>
                <a:latin typeface="SimHei" panose="02010609060101010101" charset="-122"/>
                <a:ea typeface="SimHei" panose="02010609060101010101" charset="-122"/>
              </a:rPr>
              <a:t>（</a:t>
            </a:r>
            <a:r>
              <a:rPr lang="zh-CN" altLang="en-US" b="1" noProof="0" dirty="0">
                <a:ln>
                  <a:noFill/>
                </a:ln>
                <a:solidFill>
                  <a:schemeClr val="tx1"/>
                </a:solidFill>
                <a:effectLst/>
                <a:uLnTx/>
                <a:uFillTx/>
                <a:latin typeface="SimHei" panose="02010609060101010101" charset="-122"/>
                <a:ea typeface="SimHei" panose="02010609060101010101" charset="-122"/>
              </a:rPr>
              <a:t>2）近代工业产生与发展</a:t>
            </a:r>
            <a:endParaRPr lang="zh-CN" altLang="en-US" b="1" noProof="0" dirty="0">
              <a:ln>
                <a:noFill/>
              </a:ln>
              <a:solidFill>
                <a:schemeClr val="tx1"/>
              </a:solidFill>
              <a:effectLst/>
              <a:uLnTx/>
              <a:uFillTx/>
              <a:latin typeface="SimHei" panose="02010609060101010101" charset="-122"/>
              <a:ea typeface="SimHei" panose="02010609060101010101" charset="-122"/>
            </a:endParaRPr>
          </a:p>
          <a:p>
            <a:pPr algn="just">
              <a:lnSpc>
                <a:spcPct val="150000"/>
              </a:lnSpc>
              <a:buClrTx/>
              <a:buSzTx/>
              <a:buNone/>
              <a:tabLst>
                <a:tab pos="2628900" algn="l"/>
              </a:tabLst>
            </a:pPr>
            <a:r>
              <a:rPr lang="zh-CN" altLang="en-US" b="1" noProof="0" dirty="0">
                <a:ln>
                  <a:noFill/>
                </a:ln>
                <a:solidFill>
                  <a:schemeClr val="tx1"/>
                </a:solidFill>
                <a:effectLst/>
                <a:uLnTx/>
                <a:uFillTx/>
                <a:latin typeface="SimHei" panose="02010609060101010101" charset="-122"/>
                <a:ea typeface="SimHei" panose="02010609060101010101" charset="-122"/>
                <a:sym typeface="+mn-ea"/>
              </a:rPr>
              <a:t>①外资企业：19世纪四五十年代，船舶修理等、最早的工人阶级</a:t>
            </a:r>
            <a:endParaRPr lang="zh-CN" altLang="en-US" b="1" noProof="0" dirty="0">
              <a:ln>
                <a:noFill/>
              </a:ln>
              <a:solidFill>
                <a:schemeClr val="tx1"/>
              </a:solidFill>
              <a:effectLst/>
              <a:uLnTx/>
              <a:uFillTx/>
              <a:latin typeface="SimHei" panose="02010609060101010101" charset="-122"/>
              <a:ea typeface="SimHei" panose="02010609060101010101" charset="-122"/>
              <a:sym typeface="+mn-ea"/>
            </a:endParaRPr>
          </a:p>
          <a:p>
            <a:pPr algn="just">
              <a:lnSpc>
                <a:spcPct val="150000"/>
              </a:lnSpc>
              <a:buClrTx/>
              <a:buSzTx/>
              <a:buNone/>
              <a:tabLst>
                <a:tab pos="2628900" algn="l"/>
              </a:tabLst>
            </a:pPr>
            <a:r>
              <a:rPr lang="zh-CN" altLang="en-US" b="1" noProof="0" dirty="0">
                <a:ln>
                  <a:noFill/>
                </a:ln>
                <a:solidFill>
                  <a:schemeClr val="tx1"/>
                </a:solidFill>
                <a:effectLst/>
                <a:uLnTx/>
                <a:uFillTx/>
                <a:latin typeface="SimHei" panose="02010609060101010101" charset="-122"/>
                <a:ea typeface="SimHei" panose="02010609060101010101" charset="-122"/>
                <a:sym typeface="+mn-ea"/>
              </a:rPr>
              <a:t>②洋务企业（洋务运动）：19世纪60年代—1895；自强、求富、中体西用；军事与民用企业等；近代化开端，未实现自强求富目的。</a:t>
            </a:r>
            <a:endParaRPr lang="zh-CN" altLang="en-US" b="1" noProof="0" dirty="0">
              <a:ln>
                <a:noFill/>
              </a:ln>
              <a:solidFill>
                <a:schemeClr val="tx1"/>
              </a:solidFill>
              <a:effectLst/>
              <a:uLnTx/>
              <a:uFillTx/>
              <a:latin typeface="SimHei" panose="02010609060101010101" charset="-122"/>
              <a:ea typeface="SimHei" panose="02010609060101010101" charset="-122"/>
              <a:sym typeface="+mn-ea"/>
            </a:endParaRPr>
          </a:p>
          <a:p>
            <a:pPr algn="just">
              <a:lnSpc>
                <a:spcPct val="150000"/>
              </a:lnSpc>
              <a:buClrTx/>
              <a:buSzTx/>
              <a:buNone/>
              <a:tabLst>
                <a:tab pos="2628900" algn="l"/>
              </a:tabLst>
            </a:pPr>
            <a:r>
              <a:rPr lang="zh-CN" altLang="en-US" b="1" noProof="0" dirty="0">
                <a:ln>
                  <a:noFill/>
                </a:ln>
                <a:solidFill>
                  <a:schemeClr val="tx1"/>
                </a:solidFill>
                <a:effectLst/>
                <a:uLnTx/>
                <a:uFillTx/>
                <a:latin typeface="SimHei" panose="02010609060101010101" charset="-122"/>
                <a:ea typeface="SimHei" panose="02010609060101010101" charset="-122"/>
                <a:sym typeface="+mn-ea"/>
              </a:rPr>
              <a:t>③民族工业：19世纪60、70年代产生；甲午战后初步发展；一战时期黄金时期；一战之后受挫等</a:t>
            </a:r>
            <a:endParaRPr lang="zh-CN" altLang="en-US" b="1" noProof="0" dirty="0">
              <a:ln>
                <a:noFill/>
              </a:ln>
              <a:solidFill>
                <a:schemeClr val="tx1"/>
              </a:solidFill>
              <a:effectLst/>
              <a:uLnTx/>
              <a:uFillTx/>
              <a:latin typeface="SimHei" panose="02010609060101010101" charset="-122"/>
              <a:ea typeface="SimHei" panose="02010609060101010101" charset="-122"/>
              <a:sym typeface="+mn-ea"/>
            </a:endParaRPr>
          </a:p>
          <a:p>
            <a:pPr algn="just">
              <a:lnSpc>
                <a:spcPct val="150000"/>
              </a:lnSpc>
              <a:buClrTx/>
              <a:buSzTx/>
              <a:buNone/>
              <a:tabLst>
                <a:tab pos="2628900" algn="l"/>
              </a:tabLst>
            </a:pPr>
            <a:r>
              <a:rPr lang="zh-CN" altLang="en-US" b="1" noProof="0" dirty="0">
                <a:ln>
                  <a:noFill/>
                </a:ln>
                <a:solidFill>
                  <a:schemeClr val="tx1"/>
                </a:solidFill>
                <a:effectLst/>
                <a:uLnTx/>
                <a:uFillTx/>
                <a:latin typeface="SimHei" panose="02010609060101010101" charset="-122"/>
                <a:ea typeface="SimHei" panose="02010609060101010101" charset="-122"/>
                <a:sym typeface="+mn-ea"/>
              </a:rPr>
              <a:t>3、近代商贸的发展</a:t>
            </a:r>
            <a:endParaRPr lang="zh-CN" altLang="en-US" b="1" noProof="0" dirty="0">
              <a:ln>
                <a:noFill/>
              </a:ln>
              <a:solidFill>
                <a:schemeClr val="tx1"/>
              </a:solidFill>
              <a:effectLst/>
              <a:uLnTx/>
              <a:uFillTx/>
              <a:latin typeface="SimHei" panose="02010609060101010101" charset="-122"/>
              <a:ea typeface="SimHei" panose="02010609060101010101" charset="-122"/>
              <a:sym typeface="+mn-ea"/>
            </a:endParaRPr>
          </a:p>
          <a:p>
            <a:pPr algn="just">
              <a:lnSpc>
                <a:spcPct val="150000"/>
              </a:lnSpc>
              <a:buClrTx/>
              <a:buSzTx/>
              <a:buNone/>
              <a:tabLst>
                <a:tab pos="2628900" algn="l"/>
              </a:tabLst>
            </a:pPr>
            <a:r>
              <a:rPr lang="zh-CN" altLang="en-US" b="1" noProof="0" dirty="0">
                <a:ln>
                  <a:noFill/>
                </a:ln>
                <a:solidFill>
                  <a:schemeClr val="tx1"/>
                </a:solidFill>
                <a:effectLst/>
                <a:uLnTx/>
                <a:uFillTx/>
                <a:latin typeface="SimHei" panose="02010609060101010101" charset="-122"/>
                <a:ea typeface="SimHei" panose="02010609060101010101" charset="-122"/>
                <a:sym typeface="+mn-ea"/>
              </a:rPr>
              <a:t>（1）银行：1865英国香港汇丰；1897盛宣怀上海中国通商银行，中国人自办第一家。</a:t>
            </a:r>
            <a:endParaRPr lang="zh-CN" altLang="en-US" b="1" noProof="0" dirty="0">
              <a:ln>
                <a:noFill/>
              </a:ln>
              <a:solidFill>
                <a:schemeClr val="tx1"/>
              </a:solidFill>
              <a:effectLst/>
              <a:uLnTx/>
              <a:uFillTx/>
              <a:latin typeface="SimHei" panose="02010609060101010101" charset="-122"/>
              <a:ea typeface="SimHei" panose="02010609060101010101" charset="-122"/>
              <a:sym typeface="+mn-ea"/>
            </a:endParaRPr>
          </a:p>
          <a:p>
            <a:pPr algn="just">
              <a:lnSpc>
                <a:spcPct val="150000"/>
              </a:lnSpc>
              <a:buClrTx/>
              <a:buSzTx/>
              <a:buNone/>
              <a:tabLst>
                <a:tab pos="2628900" algn="l"/>
              </a:tabLst>
            </a:pPr>
            <a:r>
              <a:rPr lang="zh-CN" altLang="en-US" b="1" noProof="0" dirty="0">
                <a:ln>
                  <a:noFill/>
                </a:ln>
                <a:solidFill>
                  <a:schemeClr val="tx1"/>
                </a:solidFill>
                <a:effectLst/>
                <a:uLnTx/>
                <a:uFillTx/>
                <a:latin typeface="SimHei" panose="02010609060101010101" charset="-122"/>
                <a:ea typeface="SimHei" panose="02010609060101010101" charset="-122"/>
                <a:sym typeface="+mn-ea"/>
              </a:rPr>
              <a:t>（2）股票与证券机构：轮船招商局股票；上海平准股票公司</a:t>
            </a:r>
            <a:endParaRPr lang="zh-CN" altLang="en-US" b="1" noProof="0" dirty="0">
              <a:ln>
                <a:noFill/>
              </a:ln>
              <a:solidFill>
                <a:schemeClr val="tx1"/>
              </a:solidFill>
              <a:effectLst/>
              <a:uLnTx/>
              <a:uFillTx/>
              <a:latin typeface="SimHei" panose="02010609060101010101" charset="-122"/>
              <a:ea typeface="SimHei" panose="02010609060101010101" charset="-122"/>
              <a:sym typeface="+mn-ea"/>
            </a:endParaRPr>
          </a:p>
          <a:p>
            <a:pPr algn="just">
              <a:lnSpc>
                <a:spcPct val="150000"/>
              </a:lnSpc>
              <a:buClrTx/>
              <a:buSzTx/>
              <a:buNone/>
              <a:tabLst>
                <a:tab pos="2628900" algn="l"/>
              </a:tabLst>
            </a:pPr>
            <a:r>
              <a:rPr lang="zh-CN" altLang="en-US" b="1" noProof="0" dirty="0">
                <a:ln>
                  <a:noFill/>
                </a:ln>
                <a:solidFill>
                  <a:schemeClr val="tx1"/>
                </a:solidFill>
                <a:effectLst/>
                <a:uLnTx/>
                <a:uFillTx/>
                <a:latin typeface="SimHei" panose="02010609060101010101" charset="-122"/>
                <a:ea typeface="SimHei" panose="02010609060101010101" charset="-122"/>
                <a:sym typeface="+mn-ea"/>
              </a:rPr>
              <a:t>（3）百货公司：1900年香港第一家；广州上海相继出现。</a:t>
            </a:r>
            <a:endParaRPr lang="zh-CN" altLang="en-US" b="1" noProof="0" dirty="0">
              <a:ln>
                <a:noFill/>
              </a:ln>
              <a:solidFill>
                <a:schemeClr val="tx1"/>
              </a:solidFill>
              <a:effectLst/>
              <a:uLnTx/>
              <a:uFillTx/>
              <a:latin typeface="SimHei" panose="02010609060101010101" charset="-122"/>
              <a:ea typeface="SimHei" panose="02010609060101010101" charset="-122"/>
              <a:sym typeface="+mn-ea"/>
            </a:endParaRPr>
          </a:p>
        </p:txBody>
      </p:sp>
      <p:sp>
        <p:nvSpPr>
          <p:cNvPr id="12" name="文本框 11"/>
          <p:cNvSpPr txBox="1"/>
          <p:nvPr/>
        </p:nvSpPr>
        <p:spPr>
          <a:xfrm>
            <a:off x="10054590" y="1005840"/>
            <a:ext cx="1974215" cy="3169285"/>
          </a:xfrm>
          <a:prstGeom prst="rect">
            <a:avLst/>
          </a:prstGeom>
          <a:noFill/>
        </p:spPr>
        <p:txBody>
          <a:bodyPr wrap="square" rtlCol="0">
            <a:spAutoFit/>
          </a:bodyPr>
          <a:p>
            <a:pPr algn="l">
              <a:buClrTx/>
              <a:buSzTx/>
              <a:buFontTx/>
            </a:pPr>
            <a:r>
              <a:rPr lang="zh-CN" altLang="en-US" sz="2000" b="1" dirty="0">
                <a:latin typeface="SimHei" panose="02010609060101010101" charset="-122"/>
                <a:ea typeface="SimHei" panose="02010609060101010101" charset="-122"/>
                <a:sym typeface="+mn-ea"/>
              </a:rPr>
              <a:t>经济结构变动</a:t>
            </a:r>
            <a:endParaRPr lang="zh-CN" altLang="en-US" sz="2000" b="1" dirty="0">
              <a:latin typeface="SimHei" panose="02010609060101010101" charset="-122"/>
              <a:ea typeface="SimHei" panose="02010609060101010101" charset="-122"/>
              <a:sym typeface="+mn-ea"/>
            </a:endParaRPr>
          </a:p>
          <a:p>
            <a:pPr algn="l">
              <a:buClrTx/>
              <a:buSzTx/>
              <a:buFontTx/>
            </a:pPr>
            <a:r>
              <a:rPr lang="zh-CN" altLang="en-US" sz="2000" b="1" dirty="0">
                <a:latin typeface="SimHei" panose="02010609060101010101" charset="-122"/>
                <a:ea typeface="SimHei" panose="02010609060101010101" charset="-122"/>
                <a:sym typeface="+mn-ea"/>
              </a:rPr>
              <a:t>自然经济走向解体，被迫卷入资本主义世界世界市场体系；洋务企业、民族资本主义企业兴起与发展，开启了近代化、工业化的进程</a:t>
            </a:r>
            <a:endParaRPr lang="zh-CN" altLang="en-US" sz="2000" b="1">
              <a:solidFill>
                <a:srgbClr val="FF0000"/>
              </a:solidFill>
              <a:latin typeface="SimHei" panose="02010609060101010101" charset="-122"/>
              <a:ea typeface="SimHei"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1224280" y="0"/>
            <a:ext cx="8684260" cy="521970"/>
          </a:xfrm>
          <a:prstGeom prst="rect">
            <a:avLst/>
          </a:prstGeom>
          <a:noFill/>
        </p:spPr>
        <p:txBody>
          <a:bodyPr wrap="square" rtlCol="0">
            <a:spAutoFit/>
          </a:bodyPr>
          <a:p>
            <a:pPr marL="0" marR="0" lvl="0" indent="0" algn="ctr" defTabSz="914400" rtl="0" eaLnBrk="1" fontAlgn="auto" latinLnBrk="0" hangingPunct="1">
              <a:lnSpc>
                <a:spcPct val="100000"/>
              </a:lnSpc>
              <a:spcBef>
                <a:spcPts val="600"/>
              </a:spcBef>
              <a:spcAft>
                <a:spcPts val="0"/>
              </a:spcAft>
              <a:buClrTx/>
              <a:buSzTx/>
              <a:buFontTx/>
              <a:buNone/>
              <a:defRPr/>
            </a:pPr>
            <a:r>
              <a:rPr kumimoji="0" lang="zh-CN" altLang="en-US" sz="28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rPr>
              <a:t>知识梳理•阶段特征（明清）</a:t>
            </a:r>
            <a:endParaRPr kumimoji="0" lang="zh-CN" altLang="en-US" sz="28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endParaRPr>
          </a:p>
        </p:txBody>
      </p:sp>
      <p:graphicFrame>
        <p:nvGraphicFramePr>
          <p:cNvPr id="6" name="表格 5"/>
          <p:cNvGraphicFramePr/>
          <p:nvPr>
            <p:custDataLst>
              <p:tags r:id="rId1"/>
            </p:custDataLst>
          </p:nvPr>
        </p:nvGraphicFramePr>
        <p:xfrm>
          <a:off x="169545" y="521970"/>
          <a:ext cx="11859260" cy="6264910"/>
        </p:xfrm>
        <a:graphic>
          <a:graphicData uri="http://schemas.openxmlformats.org/drawingml/2006/table">
            <a:tbl>
              <a:tblPr firstRow="1" bandRow="1">
                <a:tableStyleId>{5C22544A-7EE6-4342-B048-85BDC9FD1C3A}</a:tableStyleId>
              </a:tblPr>
              <a:tblGrid>
                <a:gridCol w="9806940"/>
                <a:gridCol w="2052320"/>
              </a:tblGrid>
              <a:tr h="155575">
                <a:tc>
                  <a:txBody>
                    <a:bodyPr/>
                    <a:p>
                      <a:pPr algn="ctr">
                        <a:buNone/>
                      </a:pPr>
                      <a:r>
                        <a:rPr lang="zh-CN" altLang="en-US" sz="2000">
                          <a:solidFill>
                            <a:schemeClr val="tx1"/>
                          </a:solidFill>
                          <a:latin typeface="Microsoft YaHei" panose="020B0503020204020204" pitchFamily="34" charset="-122"/>
                          <a:ea typeface="Microsoft YaHei" panose="020B0503020204020204" pitchFamily="34" charset="-122"/>
                        </a:rPr>
                        <a:t>知识梳理</a:t>
                      </a:r>
                      <a:endParaRPr lang="zh-CN" altLang="en-US" sz="2000">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lgn="ctr">
                        <a:buNone/>
                      </a:pPr>
                      <a:r>
                        <a:rPr lang="zh-CN" altLang="en-US" sz="2000">
                          <a:solidFill>
                            <a:schemeClr val="tx1"/>
                          </a:solidFill>
                          <a:latin typeface="Microsoft YaHei" panose="020B0503020204020204" pitchFamily="34" charset="-122"/>
                          <a:ea typeface="Microsoft YaHei" panose="020B0503020204020204" pitchFamily="34" charset="-122"/>
                        </a:rPr>
                        <a:t>阶段特征</a:t>
                      </a:r>
                      <a:endParaRPr lang="zh-CN" altLang="en-US" sz="2000">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r>
              <a:tr h="5868670">
                <a:tc>
                  <a:txBody>
                    <a:bodyPr/>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p>
                      <a:pPr algn="l">
                        <a:buNone/>
                      </a:pPr>
                      <a:endParaRPr lang="zh-CN" altLang="en-US">
                        <a:solidFill>
                          <a:schemeClr val="tx1"/>
                        </a:solidFill>
                        <a:latin typeface="SimSun" panose="02010600030101010101" pitchFamily="2" charset="-122"/>
                        <a:ea typeface="SimSun"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r>
            </a:tbl>
          </a:graphicData>
        </a:graphic>
      </p:graphicFrame>
      <p:sp>
        <p:nvSpPr>
          <p:cNvPr id="5" name="文本框 4"/>
          <p:cNvSpPr txBox="1"/>
          <p:nvPr/>
        </p:nvSpPr>
        <p:spPr>
          <a:xfrm>
            <a:off x="169545" y="401320"/>
            <a:ext cx="9885680" cy="6831965"/>
          </a:xfrm>
          <a:prstGeom prst="rect">
            <a:avLst/>
          </a:prstGeom>
          <a:noFill/>
        </p:spPr>
        <p:txBody>
          <a:bodyPr wrap="square" rtlCol="0" anchor="t">
            <a:spAutoFit/>
          </a:bodyPr>
          <a:p>
            <a:pPr algn="just">
              <a:lnSpc>
                <a:spcPct val="150000"/>
              </a:lnSpc>
              <a:tabLst>
                <a:tab pos="2628900" algn="l"/>
              </a:tabLst>
            </a:pPr>
            <a:r>
              <a:rPr lang="zh-CN" altLang="en-US" sz="2000" b="1" noProof="0" dirty="0">
                <a:ln>
                  <a:noFill/>
                </a:ln>
                <a:solidFill>
                  <a:schemeClr val="accent1"/>
                </a:solidFill>
                <a:effectLst/>
                <a:uLnTx/>
                <a:uFillTx/>
                <a:latin typeface="SimHei" panose="02010609060101010101" charset="-122"/>
                <a:ea typeface="SimHei" panose="02010609060101010101" charset="-122"/>
              </a:rPr>
              <a:t>经济与社会</a:t>
            </a:r>
            <a:endParaRPr lang="zh-CN" altLang="en-US" sz="2000" b="1" noProof="0" dirty="0">
              <a:ln>
                <a:noFill/>
              </a:ln>
              <a:solidFill>
                <a:schemeClr val="accent1"/>
              </a:solidFill>
              <a:effectLst/>
              <a:uLnTx/>
              <a:uFillTx/>
              <a:latin typeface="SimHei" panose="02010609060101010101" charset="-122"/>
              <a:ea typeface="SimHei" panose="02010609060101010101" charset="-122"/>
            </a:endParaRPr>
          </a:p>
          <a:p>
            <a:pPr algn="just">
              <a:lnSpc>
                <a:spcPct val="150000"/>
              </a:lnSpc>
              <a:tabLst>
                <a:tab pos="2628900" algn="l"/>
              </a:tabLst>
            </a:pPr>
            <a:r>
              <a:rPr lang="zh-CN" altLang="en-US" sz="2000" b="1" noProof="0" dirty="0">
                <a:ln>
                  <a:noFill/>
                </a:ln>
                <a:solidFill>
                  <a:schemeClr val="accent1"/>
                </a:solidFill>
                <a:effectLst/>
                <a:uLnTx/>
                <a:uFillTx/>
                <a:latin typeface="SimHei" panose="02010609060101010101" charset="-122"/>
                <a:ea typeface="SimHei" panose="02010609060101010101" charset="-122"/>
              </a:rPr>
              <a:t>社会</a:t>
            </a:r>
            <a:r>
              <a:rPr lang="zh-CN" altLang="en-US" sz="2000" b="1" noProof="0" dirty="0">
                <a:ln>
                  <a:noFill/>
                </a:ln>
                <a:solidFill>
                  <a:schemeClr val="tx1"/>
                </a:solidFill>
                <a:effectLst/>
                <a:uLnTx/>
                <a:uFillTx/>
                <a:latin typeface="SimHei" panose="02010609060101010101" charset="-122"/>
                <a:ea typeface="SimHei" panose="02010609060101010101" charset="-122"/>
              </a:rPr>
              <a:t>：</a:t>
            </a:r>
            <a:endParaRPr lang="zh-CN" altLang="en-US" sz="2000" b="1" noProof="0" dirty="0">
              <a:ln>
                <a:noFill/>
              </a:ln>
              <a:solidFill>
                <a:schemeClr val="tx1"/>
              </a:solidFill>
              <a:effectLst/>
              <a:uLnTx/>
              <a:uFillTx/>
              <a:latin typeface="SimHei" panose="02010609060101010101" charset="-122"/>
              <a:ea typeface="SimHei" panose="02010609060101010101" charset="-122"/>
            </a:endParaRPr>
          </a:p>
          <a:p>
            <a:pPr algn="just">
              <a:lnSpc>
                <a:spcPct val="150000"/>
              </a:lnSpc>
              <a:tabLst>
                <a:tab pos="2628900" algn="l"/>
              </a:tabLst>
            </a:pPr>
            <a:r>
              <a:rPr lang="en-US" b="1" noProof="0" dirty="0">
                <a:ln>
                  <a:noFill/>
                </a:ln>
                <a:solidFill>
                  <a:schemeClr val="tx1"/>
                </a:solidFill>
                <a:effectLst/>
                <a:uLnTx/>
                <a:uFillTx/>
                <a:latin typeface="SimHei" panose="02010609060101010101" charset="-122"/>
                <a:ea typeface="SimHei" panose="02010609060101010101" charset="-122"/>
              </a:rPr>
              <a:t>1</a:t>
            </a:r>
            <a:r>
              <a:rPr lang="zh-CN" altLang="en-US" b="1" noProof="0" dirty="0">
                <a:ln>
                  <a:noFill/>
                </a:ln>
                <a:solidFill>
                  <a:schemeClr val="tx1"/>
                </a:solidFill>
                <a:effectLst/>
                <a:uLnTx/>
                <a:uFillTx/>
                <a:latin typeface="SimHei" panose="02010609060101010101" charset="-122"/>
                <a:ea typeface="SimHei" panose="02010609060101010101" charset="-122"/>
              </a:rPr>
              <a:t>、社会阶级结构变动：买办、工人阶级、资产阶级等出现</a:t>
            </a:r>
            <a:endParaRPr lang="zh-CN" altLang="en-US" b="1" noProof="0" dirty="0">
              <a:ln>
                <a:noFill/>
              </a:ln>
              <a:solidFill>
                <a:schemeClr val="tx1"/>
              </a:solidFill>
              <a:effectLst/>
              <a:uLnTx/>
              <a:uFillTx/>
              <a:latin typeface="SimHei" panose="02010609060101010101" charset="-122"/>
              <a:ea typeface="SimHei" panose="02010609060101010101" charset="-122"/>
            </a:endParaRPr>
          </a:p>
          <a:p>
            <a:pPr algn="just">
              <a:lnSpc>
                <a:spcPct val="150000"/>
              </a:lnSpc>
              <a:tabLst>
                <a:tab pos="2628900" algn="l"/>
              </a:tabLst>
            </a:pPr>
            <a:r>
              <a:rPr lang="en-US" altLang="zh-CN" b="1" noProof="0" dirty="0">
                <a:ln>
                  <a:noFill/>
                </a:ln>
                <a:solidFill>
                  <a:schemeClr val="tx1"/>
                </a:solidFill>
                <a:effectLst/>
                <a:uLnTx/>
                <a:uFillTx/>
                <a:latin typeface="SimHei" panose="02010609060101010101" charset="-122"/>
                <a:ea typeface="SimHei" panose="02010609060101010101" charset="-122"/>
              </a:rPr>
              <a:t>2</a:t>
            </a:r>
            <a:r>
              <a:rPr lang="zh-CN" altLang="en-US" b="1" noProof="0" dirty="0">
                <a:ln>
                  <a:noFill/>
                </a:ln>
                <a:solidFill>
                  <a:schemeClr val="tx1"/>
                </a:solidFill>
                <a:effectLst/>
                <a:uLnTx/>
                <a:uFillTx/>
                <a:latin typeface="SimHei" panose="02010609060101010101" charset="-122"/>
                <a:ea typeface="SimHei" panose="02010609060101010101" charset="-122"/>
              </a:rPr>
              <a:t>、城市</a:t>
            </a:r>
            <a:endParaRPr lang="zh-CN" altLang="en-US" b="1" noProof="0" dirty="0">
              <a:ln>
                <a:noFill/>
              </a:ln>
              <a:solidFill>
                <a:schemeClr val="tx1"/>
              </a:solidFill>
              <a:effectLst/>
              <a:uLnTx/>
              <a:uFillTx/>
              <a:latin typeface="SimHei" panose="02010609060101010101" charset="-122"/>
              <a:ea typeface="SimHei" panose="02010609060101010101" charset="-122"/>
            </a:endParaRPr>
          </a:p>
          <a:p>
            <a:pPr algn="just">
              <a:lnSpc>
                <a:spcPct val="150000"/>
              </a:lnSpc>
              <a:tabLst>
                <a:tab pos="2628900" algn="l"/>
              </a:tabLst>
            </a:pPr>
            <a:r>
              <a:rPr lang="zh-CN" altLang="en-US" b="1" noProof="0" dirty="0">
                <a:ln>
                  <a:noFill/>
                </a:ln>
                <a:solidFill>
                  <a:schemeClr val="tx1"/>
                </a:solidFill>
                <a:effectLst/>
                <a:uLnTx/>
                <a:uFillTx/>
                <a:latin typeface="SimHei" panose="02010609060101010101" charset="-122"/>
                <a:ea typeface="SimHei" panose="02010609060101010101" charset="-122"/>
              </a:rPr>
              <a:t>（</a:t>
            </a:r>
            <a:r>
              <a:rPr lang="en-US" altLang="zh-CN" b="1" noProof="0" dirty="0">
                <a:ln>
                  <a:noFill/>
                </a:ln>
                <a:solidFill>
                  <a:schemeClr val="tx1"/>
                </a:solidFill>
                <a:effectLst/>
                <a:uLnTx/>
                <a:uFillTx/>
                <a:latin typeface="SimHei" panose="02010609060101010101" charset="-122"/>
                <a:ea typeface="SimHei" panose="02010609060101010101" charset="-122"/>
              </a:rPr>
              <a:t>1</a:t>
            </a:r>
            <a:r>
              <a:rPr lang="zh-CN" altLang="en-US" b="1" noProof="0" dirty="0">
                <a:ln>
                  <a:noFill/>
                </a:ln>
                <a:solidFill>
                  <a:schemeClr val="tx1"/>
                </a:solidFill>
                <a:effectLst/>
                <a:uLnTx/>
                <a:uFillTx/>
                <a:latin typeface="SimHei" panose="02010609060101010101" charset="-122"/>
                <a:ea typeface="SimHei" panose="02010609060101010101" charset="-122"/>
              </a:rPr>
              <a:t>）近代城市化</a:t>
            </a:r>
            <a:r>
              <a:rPr lang="en-US" altLang="zh-CN" b="1" noProof="0" dirty="0">
                <a:ln>
                  <a:noFill/>
                </a:ln>
                <a:solidFill>
                  <a:schemeClr val="tx1"/>
                </a:solidFill>
                <a:effectLst/>
                <a:uLnTx/>
                <a:uFillTx/>
                <a:latin typeface="SimHei" panose="02010609060101010101" charset="-122"/>
                <a:ea typeface="SimHei" panose="02010609060101010101" charset="-122"/>
              </a:rPr>
              <a:t>  </a:t>
            </a:r>
            <a:r>
              <a:rPr lang="zh-CN" altLang="en-US" b="1" noProof="0" dirty="0">
                <a:ln>
                  <a:noFill/>
                </a:ln>
                <a:solidFill>
                  <a:schemeClr val="tx1"/>
                </a:solidFill>
                <a:effectLst/>
                <a:uLnTx/>
                <a:uFillTx/>
                <a:latin typeface="SimHei" panose="02010609060101010101" charset="-122"/>
                <a:ea typeface="SimHei" panose="02010609060101010101" charset="-122"/>
              </a:rPr>
              <a:t>通商口岸的城市化；近代化性质的工商业城市出现发展壮大，人口涌入，开启城市化。</a:t>
            </a:r>
            <a:endParaRPr lang="zh-CN" altLang="en-US" b="1" noProof="0" dirty="0">
              <a:ln>
                <a:noFill/>
              </a:ln>
              <a:solidFill>
                <a:schemeClr val="tx1"/>
              </a:solidFill>
              <a:effectLst/>
              <a:uLnTx/>
              <a:uFillTx/>
              <a:latin typeface="SimHei" panose="02010609060101010101" charset="-122"/>
              <a:ea typeface="SimHei" panose="02010609060101010101" charset="-122"/>
            </a:endParaRPr>
          </a:p>
          <a:p>
            <a:pPr algn="just">
              <a:lnSpc>
                <a:spcPct val="150000"/>
              </a:lnSpc>
              <a:tabLst>
                <a:tab pos="2628900" algn="l"/>
              </a:tabLst>
            </a:pPr>
            <a:r>
              <a:rPr lang="zh-CN" altLang="en-US" b="1" noProof="0" dirty="0">
                <a:ln>
                  <a:noFill/>
                </a:ln>
                <a:solidFill>
                  <a:schemeClr val="tx1"/>
                </a:solidFill>
                <a:effectLst/>
                <a:uLnTx/>
                <a:uFillTx/>
                <a:latin typeface="SimHei" panose="02010609060101010101" charset="-122"/>
                <a:ea typeface="SimHei" panose="02010609060101010101" charset="-122"/>
              </a:rPr>
              <a:t>（</a:t>
            </a:r>
            <a:r>
              <a:rPr lang="en-US" altLang="zh-CN" b="1" noProof="0" dirty="0">
                <a:ln>
                  <a:noFill/>
                </a:ln>
                <a:solidFill>
                  <a:schemeClr val="tx1"/>
                </a:solidFill>
                <a:effectLst/>
                <a:uLnTx/>
                <a:uFillTx/>
                <a:latin typeface="SimHei" panose="02010609060101010101" charset="-122"/>
                <a:ea typeface="SimHei" panose="02010609060101010101" charset="-122"/>
              </a:rPr>
              <a:t>2</a:t>
            </a:r>
            <a:r>
              <a:rPr lang="zh-CN" altLang="en-US" b="1" noProof="0" dirty="0">
                <a:ln>
                  <a:noFill/>
                </a:ln>
                <a:solidFill>
                  <a:schemeClr val="tx1"/>
                </a:solidFill>
                <a:effectLst/>
                <a:uLnTx/>
                <a:uFillTx/>
                <a:latin typeface="SimHei" panose="02010609060101010101" charset="-122"/>
                <a:ea typeface="SimHei" panose="02010609060101010101" charset="-122"/>
              </a:rPr>
              <a:t>）城市基础设施的发展：煤气、自来水、电力、公路等事业的产生与发展</a:t>
            </a:r>
            <a:endParaRPr lang="zh-CN" altLang="en-US" b="1" noProof="0" dirty="0">
              <a:ln>
                <a:noFill/>
              </a:ln>
              <a:solidFill>
                <a:schemeClr val="tx1"/>
              </a:solidFill>
              <a:effectLst/>
              <a:uLnTx/>
              <a:uFillTx/>
              <a:latin typeface="SimHei" panose="02010609060101010101" charset="-122"/>
              <a:ea typeface="SimHei" panose="02010609060101010101" charset="-122"/>
            </a:endParaRPr>
          </a:p>
          <a:p>
            <a:pPr algn="just">
              <a:lnSpc>
                <a:spcPct val="150000"/>
              </a:lnSpc>
              <a:tabLst>
                <a:tab pos="2628900" algn="l"/>
              </a:tabLst>
            </a:pPr>
            <a:r>
              <a:rPr lang="en-US" altLang="zh-CN" b="1" noProof="0" dirty="0">
                <a:ln>
                  <a:noFill/>
                </a:ln>
                <a:solidFill>
                  <a:schemeClr val="tx1"/>
                </a:solidFill>
                <a:effectLst/>
                <a:uLnTx/>
                <a:uFillTx/>
                <a:latin typeface="SimHei" panose="02010609060101010101" charset="-122"/>
                <a:ea typeface="SimHei" panose="02010609060101010101" charset="-122"/>
              </a:rPr>
              <a:t>3</a:t>
            </a:r>
            <a:r>
              <a:rPr lang="zh-CN" altLang="en-US" b="1" noProof="0" dirty="0">
                <a:ln>
                  <a:noFill/>
                </a:ln>
                <a:solidFill>
                  <a:schemeClr val="tx1"/>
                </a:solidFill>
                <a:effectLst/>
                <a:uLnTx/>
                <a:uFillTx/>
                <a:latin typeface="SimHei" panose="02010609060101010101" charset="-122"/>
                <a:ea typeface="SimHei" panose="02010609060101010101" charset="-122"/>
              </a:rPr>
              <a:t>、交通：</a:t>
            </a:r>
            <a:endParaRPr lang="zh-CN" altLang="en-US" b="1" noProof="0" dirty="0">
              <a:ln>
                <a:noFill/>
              </a:ln>
              <a:solidFill>
                <a:schemeClr val="tx1"/>
              </a:solidFill>
              <a:effectLst/>
              <a:uLnTx/>
              <a:uFillTx/>
              <a:latin typeface="SimHei" panose="02010609060101010101" charset="-122"/>
              <a:ea typeface="SimHei" panose="02010609060101010101" charset="-122"/>
            </a:endParaRPr>
          </a:p>
          <a:p>
            <a:pPr algn="just">
              <a:lnSpc>
                <a:spcPct val="150000"/>
              </a:lnSpc>
              <a:tabLst>
                <a:tab pos="2628900" algn="l"/>
              </a:tabLst>
            </a:pPr>
            <a:r>
              <a:rPr lang="zh-CN" altLang="en-US" b="1" noProof="0" dirty="0">
                <a:ln>
                  <a:noFill/>
                </a:ln>
                <a:solidFill>
                  <a:schemeClr val="tx1"/>
                </a:solidFill>
                <a:effectLst/>
                <a:uLnTx/>
                <a:uFillTx/>
                <a:latin typeface="SimHei" panose="02010609060101010101" charset="-122"/>
                <a:ea typeface="SimHei" panose="02010609060101010101" charset="-122"/>
              </a:rPr>
              <a:t>（</a:t>
            </a:r>
            <a:r>
              <a:rPr lang="en-US" altLang="zh-CN" b="1" noProof="0" dirty="0">
                <a:ln>
                  <a:noFill/>
                </a:ln>
                <a:solidFill>
                  <a:schemeClr val="tx1"/>
                </a:solidFill>
                <a:effectLst/>
                <a:uLnTx/>
                <a:uFillTx/>
                <a:latin typeface="SimHei" panose="02010609060101010101" charset="-122"/>
                <a:ea typeface="SimHei" panose="02010609060101010101" charset="-122"/>
              </a:rPr>
              <a:t>1</a:t>
            </a:r>
            <a:r>
              <a:rPr lang="zh-CN" altLang="en-US" b="1" noProof="0" dirty="0">
                <a:ln>
                  <a:noFill/>
                </a:ln>
                <a:solidFill>
                  <a:schemeClr val="tx1"/>
                </a:solidFill>
                <a:effectLst/>
                <a:uLnTx/>
                <a:uFillTx/>
                <a:latin typeface="SimHei" panose="02010609060101010101" charset="-122"/>
                <a:ea typeface="SimHei" panose="02010609060101010101" charset="-122"/>
              </a:rPr>
              <a:t>）铁路：唐胥铁路；京张铁路等（</a:t>
            </a:r>
            <a:r>
              <a:rPr lang="en-US" altLang="zh-CN" b="1" noProof="0" dirty="0">
                <a:ln>
                  <a:noFill/>
                </a:ln>
                <a:solidFill>
                  <a:schemeClr val="tx1"/>
                </a:solidFill>
                <a:effectLst/>
                <a:uLnTx/>
                <a:uFillTx/>
                <a:latin typeface="SimHei" panose="02010609060101010101" charset="-122"/>
                <a:ea typeface="SimHei" panose="02010609060101010101" charset="-122"/>
              </a:rPr>
              <a:t>2</a:t>
            </a:r>
            <a:r>
              <a:rPr lang="zh-CN" altLang="en-US" b="1" noProof="0" dirty="0">
                <a:ln>
                  <a:noFill/>
                </a:ln>
                <a:solidFill>
                  <a:schemeClr val="tx1"/>
                </a:solidFill>
                <a:effectLst/>
                <a:uLnTx/>
                <a:uFillTx/>
                <a:latin typeface="SimHei" panose="02010609060101010101" charset="-122"/>
                <a:ea typeface="SimHei" panose="02010609060101010101" charset="-122"/>
              </a:rPr>
              <a:t>）交通工具：自行车、火车、轮船、汽车等</a:t>
            </a:r>
            <a:endParaRPr lang="zh-CN" altLang="en-US" b="1" noProof="0" dirty="0">
              <a:ln>
                <a:noFill/>
              </a:ln>
              <a:solidFill>
                <a:schemeClr val="tx1"/>
              </a:solidFill>
              <a:effectLst/>
              <a:uLnTx/>
              <a:uFillTx/>
              <a:latin typeface="SimHei" panose="02010609060101010101" charset="-122"/>
              <a:ea typeface="SimHei" panose="02010609060101010101" charset="-122"/>
            </a:endParaRPr>
          </a:p>
          <a:p>
            <a:pPr algn="just">
              <a:lnSpc>
                <a:spcPct val="150000"/>
              </a:lnSpc>
              <a:tabLst>
                <a:tab pos="2628900" algn="l"/>
              </a:tabLst>
            </a:pPr>
            <a:r>
              <a:rPr lang="en-US" altLang="zh-CN" b="1" noProof="0" dirty="0">
                <a:ln>
                  <a:noFill/>
                </a:ln>
                <a:solidFill>
                  <a:schemeClr val="tx1"/>
                </a:solidFill>
                <a:effectLst/>
                <a:uLnTx/>
                <a:uFillTx/>
                <a:latin typeface="SimHei" panose="02010609060101010101" charset="-122"/>
                <a:ea typeface="SimHei" panose="02010609060101010101" charset="-122"/>
              </a:rPr>
              <a:t>4</a:t>
            </a:r>
            <a:r>
              <a:rPr lang="zh-CN" altLang="en-US" b="1" noProof="0" dirty="0">
                <a:ln>
                  <a:noFill/>
                </a:ln>
                <a:solidFill>
                  <a:schemeClr val="tx1"/>
                </a:solidFill>
                <a:effectLst/>
                <a:uLnTx/>
                <a:uFillTx/>
                <a:latin typeface="SimHei" panose="02010609060101010101" charset="-122"/>
                <a:ea typeface="SimHei" panose="02010609060101010101" charset="-122"/>
              </a:rPr>
              <a:t>、通讯：</a:t>
            </a:r>
            <a:r>
              <a:rPr lang="en-US" altLang="zh-CN" b="1" noProof="0" dirty="0">
                <a:ln>
                  <a:noFill/>
                </a:ln>
                <a:solidFill>
                  <a:schemeClr val="tx1"/>
                </a:solidFill>
                <a:effectLst/>
                <a:uLnTx/>
                <a:uFillTx/>
                <a:latin typeface="SimHei" panose="02010609060101010101" charset="-122"/>
                <a:ea typeface="SimHei" panose="02010609060101010101" charset="-122"/>
              </a:rPr>
              <a:t>1897</a:t>
            </a:r>
            <a:r>
              <a:rPr lang="zh-CN" altLang="en-US" b="1" noProof="0" dirty="0">
                <a:ln>
                  <a:noFill/>
                </a:ln>
                <a:solidFill>
                  <a:schemeClr val="tx1"/>
                </a:solidFill>
                <a:effectLst/>
                <a:uLnTx/>
                <a:uFillTx/>
                <a:latin typeface="SimHei" panose="02010609060101010101" charset="-122"/>
                <a:ea typeface="SimHei" panose="02010609060101010101" charset="-122"/>
              </a:rPr>
              <a:t>年大清邮政官局，中国近代国家邮政的开端</a:t>
            </a:r>
            <a:endParaRPr lang="zh-CN" altLang="en-US" b="1" noProof="0" dirty="0">
              <a:ln>
                <a:noFill/>
              </a:ln>
              <a:solidFill>
                <a:schemeClr val="tx1"/>
              </a:solidFill>
              <a:effectLst/>
              <a:uLnTx/>
              <a:uFillTx/>
              <a:latin typeface="SimHei" panose="02010609060101010101" charset="-122"/>
              <a:ea typeface="SimHei" panose="02010609060101010101" charset="-122"/>
            </a:endParaRPr>
          </a:p>
          <a:p>
            <a:pPr algn="just">
              <a:lnSpc>
                <a:spcPct val="150000"/>
              </a:lnSpc>
              <a:tabLst>
                <a:tab pos="2628900" algn="l"/>
              </a:tabLst>
            </a:pPr>
            <a:r>
              <a:rPr lang="en-US" altLang="zh-CN" b="1" noProof="0" dirty="0">
                <a:ln>
                  <a:noFill/>
                </a:ln>
                <a:solidFill>
                  <a:schemeClr val="tx1"/>
                </a:solidFill>
                <a:effectLst/>
                <a:uLnTx/>
                <a:uFillTx/>
                <a:latin typeface="SimHei" panose="02010609060101010101" charset="-122"/>
                <a:ea typeface="SimHei" panose="02010609060101010101" charset="-122"/>
              </a:rPr>
              <a:t>5</a:t>
            </a:r>
            <a:r>
              <a:rPr lang="zh-CN" altLang="en-US" b="1" noProof="0" dirty="0">
                <a:ln>
                  <a:noFill/>
                </a:ln>
                <a:solidFill>
                  <a:schemeClr val="tx1"/>
                </a:solidFill>
                <a:effectLst/>
                <a:uLnTx/>
                <a:uFillTx/>
                <a:latin typeface="SimHei" panose="02010609060101010101" charset="-122"/>
                <a:ea typeface="SimHei" panose="02010609060101010101" charset="-122"/>
              </a:rPr>
              <a:t>、西医在中国</a:t>
            </a:r>
            <a:endParaRPr lang="zh-CN" altLang="en-US" b="1" noProof="0" dirty="0">
              <a:ln>
                <a:noFill/>
              </a:ln>
              <a:solidFill>
                <a:schemeClr val="tx1"/>
              </a:solidFill>
              <a:effectLst/>
              <a:uLnTx/>
              <a:uFillTx/>
              <a:latin typeface="SimHei" panose="02010609060101010101" charset="-122"/>
              <a:ea typeface="SimHei" panose="02010609060101010101" charset="-122"/>
            </a:endParaRPr>
          </a:p>
          <a:p>
            <a:pPr algn="just">
              <a:lnSpc>
                <a:spcPct val="150000"/>
              </a:lnSpc>
              <a:tabLst>
                <a:tab pos="2628900" algn="l"/>
              </a:tabLst>
            </a:pPr>
            <a:r>
              <a:rPr lang="zh-CN" altLang="en-US" b="1" noProof="0" dirty="0">
                <a:ln>
                  <a:noFill/>
                </a:ln>
                <a:solidFill>
                  <a:schemeClr val="tx1"/>
                </a:solidFill>
                <a:effectLst/>
                <a:uLnTx/>
                <a:uFillTx/>
                <a:latin typeface="SimHei" panose="02010609060101010101" charset="-122"/>
                <a:ea typeface="SimHei" panose="02010609060101010101" charset="-122"/>
              </a:rPr>
              <a:t>（</a:t>
            </a:r>
            <a:r>
              <a:rPr lang="en-US" altLang="zh-CN" b="1" noProof="0" dirty="0">
                <a:ln>
                  <a:noFill/>
                </a:ln>
                <a:solidFill>
                  <a:schemeClr val="tx1"/>
                </a:solidFill>
                <a:effectLst/>
                <a:uLnTx/>
                <a:uFillTx/>
                <a:latin typeface="SimHei" panose="02010609060101010101" charset="-122"/>
                <a:ea typeface="SimHei" panose="02010609060101010101" charset="-122"/>
              </a:rPr>
              <a:t>1</a:t>
            </a:r>
            <a:r>
              <a:rPr lang="zh-CN" altLang="en-US" b="1" noProof="0" dirty="0">
                <a:ln>
                  <a:noFill/>
                </a:ln>
                <a:solidFill>
                  <a:schemeClr val="tx1"/>
                </a:solidFill>
                <a:effectLst/>
                <a:uLnTx/>
                <a:uFillTx/>
                <a:latin typeface="SimHei" panose="02010609060101010101" charset="-122"/>
                <a:ea typeface="SimHei" panose="02010609060101010101" charset="-122"/>
              </a:rPr>
              <a:t>）明末清初传入，影响有限</a:t>
            </a:r>
            <a:endParaRPr lang="zh-CN" altLang="en-US" b="1" noProof="0" dirty="0">
              <a:ln>
                <a:noFill/>
              </a:ln>
              <a:solidFill>
                <a:schemeClr val="tx1"/>
              </a:solidFill>
              <a:effectLst/>
              <a:uLnTx/>
              <a:uFillTx/>
              <a:latin typeface="SimHei" panose="02010609060101010101" charset="-122"/>
              <a:ea typeface="SimHei" panose="02010609060101010101" charset="-122"/>
            </a:endParaRPr>
          </a:p>
          <a:p>
            <a:pPr algn="just">
              <a:lnSpc>
                <a:spcPct val="150000"/>
              </a:lnSpc>
              <a:tabLst>
                <a:tab pos="2628900" algn="l"/>
              </a:tabLst>
            </a:pPr>
            <a:r>
              <a:rPr lang="zh-CN" altLang="en-US" b="1" noProof="0" dirty="0">
                <a:ln>
                  <a:noFill/>
                </a:ln>
                <a:solidFill>
                  <a:schemeClr val="tx1"/>
                </a:solidFill>
                <a:effectLst/>
                <a:uLnTx/>
                <a:uFillTx/>
                <a:latin typeface="SimHei" panose="02010609060101010101" charset="-122"/>
                <a:ea typeface="SimHei" panose="02010609060101010101" charset="-122"/>
              </a:rPr>
              <a:t>（</a:t>
            </a:r>
            <a:r>
              <a:rPr lang="en-US" altLang="zh-CN" b="1" noProof="0" dirty="0">
                <a:ln>
                  <a:noFill/>
                </a:ln>
                <a:solidFill>
                  <a:schemeClr val="tx1"/>
                </a:solidFill>
                <a:effectLst/>
                <a:uLnTx/>
                <a:uFillTx/>
                <a:latin typeface="SimHei" panose="02010609060101010101" charset="-122"/>
                <a:ea typeface="SimHei" panose="02010609060101010101" charset="-122"/>
              </a:rPr>
              <a:t>2</a:t>
            </a:r>
            <a:r>
              <a:rPr lang="zh-CN" altLang="en-US" b="1" noProof="0" dirty="0">
                <a:ln>
                  <a:noFill/>
                </a:ln>
                <a:solidFill>
                  <a:schemeClr val="tx1"/>
                </a:solidFill>
                <a:effectLst/>
                <a:uLnTx/>
                <a:uFillTx/>
                <a:latin typeface="SimHei" panose="02010609060101010101" charset="-122"/>
                <a:ea typeface="SimHei" panose="02010609060101010101" charset="-122"/>
              </a:rPr>
              <a:t>）鸦片战争后，西式医院与西医院校建立；牛痘接种法、麻醉术、放射技术等传入；西医发展，公共卫生事业、健康。</a:t>
            </a:r>
            <a:endParaRPr lang="zh-CN" altLang="en-US" b="1" noProof="0" dirty="0">
              <a:ln>
                <a:noFill/>
              </a:ln>
              <a:solidFill>
                <a:schemeClr val="tx1"/>
              </a:solidFill>
              <a:effectLst/>
              <a:uLnTx/>
              <a:uFillTx/>
              <a:latin typeface="SimHei" panose="02010609060101010101" charset="-122"/>
              <a:ea typeface="SimHei" panose="02010609060101010101" charset="-122"/>
            </a:endParaRPr>
          </a:p>
          <a:p>
            <a:pPr algn="just">
              <a:lnSpc>
                <a:spcPct val="150000"/>
              </a:lnSpc>
              <a:tabLst>
                <a:tab pos="2628900" algn="l"/>
              </a:tabLst>
            </a:pPr>
            <a:r>
              <a:rPr lang="en-US" altLang="zh-CN" b="1" noProof="0" dirty="0">
                <a:ln>
                  <a:noFill/>
                </a:ln>
                <a:solidFill>
                  <a:schemeClr val="tx1"/>
                </a:solidFill>
                <a:effectLst/>
                <a:uLnTx/>
                <a:uFillTx/>
                <a:latin typeface="SimHei" panose="02010609060101010101" charset="-122"/>
                <a:ea typeface="SimHei" panose="02010609060101010101" charset="-122"/>
              </a:rPr>
              <a:t>6</a:t>
            </a:r>
            <a:r>
              <a:rPr lang="zh-CN" altLang="en-US" b="1" noProof="0" dirty="0">
                <a:ln>
                  <a:noFill/>
                </a:ln>
                <a:solidFill>
                  <a:schemeClr val="tx1"/>
                </a:solidFill>
                <a:effectLst/>
                <a:uLnTx/>
                <a:uFillTx/>
                <a:latin typeface="SimHei" panose="02010609060101010101" charset="-122"/>
                <a:ea typeface="SimHei" panose="02010609060101010101" charset="-122"/>
              </a:rPr>
              <a:t>、衣食住行、风俗习惯等的变化</a:t>
            </a:r>
            <a:endParaRPr lang="zh-CN" altLang="en-US" b="1" noProof="0" dirty="0">
              <a:ln>
                <a:noFill/>
              </a:ln>
              <a:solidFill>
                <a:schemeClr val="tx1"/>
              </a:solidFill>
              <a:effectLst/>
              <a:uLnTx/>
              <a:uFillTx/>
              <a:latin typeface="SimHei" panose="02010609060101010101" charset="-122"/>
              <a:ea typeface="SimHei" panose="02010609060101010101" charset="-122"/>
            </a:endParaRPr>
          </a:p>
          <a:p>
            <a:pPr algn="just">
              <a:lnSpc>
                <a:spcPct val="150000"/>
              </a:lnSpc>
              <a:tabLst>
                <a:tab pos="2628900" algn="l"/>
              </a:tabLst>
            </a:pPr>
            <a:endParaRPr lang="zh-CN" altLang="en-US" b="1" noProof="0" dirty="0">
              <a:ln>
                <a:noFill/>
              </a:ln>
              <a:solidFill>
                <a:schemeClr val="tx1"/>
              </a:solidFill>
              <a:effectLst/>
              <a:uLnTx/>
              <a:uFillTx/>
              <a:latin typeface="SimHei" panose="02010609060101010101" charset="-122"/>
              <a:ea typeface="SimHei" panose="02010609060101010101" charset="-122"/>
              <a:sym typeface="+mn-ea"/>
            </a:endParaRPr>
          </a:p>
        </p:txBody>
      </p:sp>
      <p:sp>
        <p:nvSpPr>
          <p:cNvPr id="12" name="文本框 11"/>
          <p:cNvSpPr txBox="1"/>
          <p:nvPr/>
        </p:nvSpPr>
        <p:spPr>
          <a:xfrm>
            <a:off x="10054590" y="1397635"/>
            <a:ext cx="1974215" cy="3169285"/>
          </a:xfrm>
          <a:prstGeom prst="rect">
            <a:avLst/>
          </a:prstGeom>
          <a:noFill/>
        </p:spPr>
        <p:txBody>
          <a:bodyPr wrap="square" rtlCol="0">
            <a:spAutoFit/>
          </a:bodyPr>
          <a:p>
            <a:pPr algn="l">
              <a:buClrTx/>
              <a:buSzTx/>
              <a:buFontTx/>
            </a:pPr>
            <a:r>
              <a:rPr lang="zh-CN" altLang="en-US" sz="2000" b="1">
                <a:solidFill>
                  <a:srgbClr val="FF0000"/>
                </a:solidFill>
                <a:latin typeface="SimHei" panose="02010609060101010101" charset="-122"/>
                <a:ea typeface="SimHei" panose="02010609060101010101" charset="-122"/>
              </a:rPr>
              <a:t>近代城市化进程开始；西医传入，中国的公共卫生事业初步发展起来；西式生活方式传入中国，物质生活及礼仪风俗受到冲击，呈现中西合璧的特点。</a:t>
            </a:r>
            <a:endParaRPr lang="zh-CN" altLang="en-US" sz="2000" b="1">
              <a:solidFill>
                <a:srgbClr val="FF0000"/>
              </a:solidFill>
              <a:latin typeface="SimHei" panose="02010609060101010101" charset="-122"/>
              <a:ea typeface="SimHei"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1069340" y="-15240"/>
            <a:ext cx="8684260" cy="521970"/>
          </a:xfrm>
          <a:prstGeom prst="rect">
            <a:avLst/>
          </a:prstGeom>
          <a:noFill/>
        </p:spPr>
        <p:txBody>
          <a:bodyPr wrap="square" rtlCol="0">
            <a:spAutoFit/>
          </a:bodyPr>
          <a:p>
            <a:pPr marL="0" marR="0" lvl="0" indent="0" algn="ctr" defTabSz="914400" rtl="0" eaLnBrk="1" fontAlgn="auto" latinLnBrk="0" hangingPunct="1">
              <a:lnSpc>
                <a:spcPct val="100000"/>
              </a:lnSpc>
              <a:spcBef>
                <a:spcPts val="600"/>
              </a:spcBef>
              <a:spcAft>
                <a:spcPts val="0"/>
              </a:spcAft>
              <a:buClrTx/>
              <a:buSzTx/>
              <a:buFontTx/>
              <a:buNone/>
              <a:defRPr/>
            </a:pPr>
            <a:r>
              <a:rPr kumimoji="0" lang="zh-CN" altLang="en-US" sz="28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rPr>
              <a:t>知识梳理•阶段特征（明清）</a:t>
            </a:r>
            <a:endParaRPr kumimoji="0" lang="zh-CN" altLang="en-US" sz="28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icrosoft YaHei" panose="020B0503020204020204" pitchFamily="34" charset="-122"/>
            </a:endParaRPr>
          </a:p>
        </p:txBody>
      </p:sp>
      <p:graphicFrame>
        <p:nvGraphicFramePr>
          <p:cNvPr id="6" name="表格 5"/>
          <p:cNvGraphicFramePr/>
          <p:nvPr>
            <p:custDataLst>
              <p:tags r:id="rId1"/>
            </p:custDataLst>
          </p:nvPr>
        </p:nvGraphicFramePr>
        <p:xfrm>
          <a:off x="131445" y="583565"/>
          <a:ext cx="11767185" cy="6475730"/>
        </p:xfrm>
        <a:graphic>
          <a:graphicData uri="http://schemas.openxmlformats.org/drawingml/2006/table">
            <a:tbl>
              <a:tblPr firstRow="1" bandRow="1">
                <a:tableStyleId>{5C22544A-7EE6-4342-B048-85BDC9FD1C3A}</a:tableStyleId>
              </a:tblPr>
              <a:tblGrid>
                <a:gridCol w="8998585"/>
                <a:gridCol w="2768600"/>
              </a:tblGrid>
              <a:tr h="396240">
                <a:tc>
                  <a:txBody>
                    <a:bodyPr/>
                    <a:p>
                      <a:pPr algn="ctr">
                        <a:buNone/>
                      </a:pPr>
                      <a:r>
                        <a:rPr lang="zh-CN" altLang="en-US" sz="2000">
                          <a:solidFill>
                            <a:schemeClr val="tx1"/>
                          </a:solidFill>
                          <a:latin typeface="Microsoft YaHei" panose="020B0503020204020204" pitchFamily="34" charset="-122"/>
                          <a:ea typeface="Microsoft YaHei" panose="020B0503020204020204" pitchFamily="34" charset="-122"/>
                        </a:rPr>
                        <a:t>知识梳理</a:t>
                      </a:r>
                      <a:endParaRPr lang="zh-CN" altLang="en-US" sz="2000">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lgn="ctr">
                        <a:buNone/>
                      </a:pPr>
                      <a:r>
                        <a:rPr lang="zh-CN" altLang="en-US" sz="2000">
                          <a:solidFill>
                            <a:schemeClr val="tx1"/>
                          </a:solidFill>
                          <a:latin typeface="Microsoft YaHei" panose="020B0503020204020204" pitchFamily="34" charset="-122"/>
                          <a:ea typeface="Microsoft YaHei" panose="020B0503020204020204" pitchFamily="34" charset="-122"/>
                        </a:rPr>
                        <a:t>阶段特征</a:t>
                      </a:r>
                      <a:endParaRPr lang="zh-CN" altLang="en-US" sz="2000">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r>
              <a:tr h="6079490">
                <a:tc>
                  <a:txBody>
                    <a:bodyPr/>
                    <a:p>
                      <a:pPr algn="l">
                        <a:buNone/>
                      </a:pPr>
                      <a:endParaRPr lang="zh-CN" altLang="en-US">
                        <a:solidFill>
                          <a:schemeClr val="tx1"/>
                        </a:solidFill>
                        <a:latin typeface="SimSun" panose="02010600030101010101" pitchFamily="2" charset="-122"/>
                        <a:ea typeface="SimSun"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p>
                      <a:pPr algn="l">
                        <a:buNone/>
                      </a:pPr>
                      <a:endParaRPr lang="zh-CN" altLang="en-US">
                        <a:solidFill>
                          <a:schemeClr val="tx1"/>
                        </a:solidFill>
                        <a:latin typeface="Microsoft YaHei" panose="020B0503020204020204" pitchFamily="34" charset="-122"/>
                        <a:ea typeface="Microsoft YaHei" panose="020B0503020204020204" pitchFamily="3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r>
            </a:tbl>
          </a:graphicData>
        </a:graphic>
      </p:graphicFrame>
      <p:sp>
        <p:nvSpPr>
          <p:cNvPr id="9" name="文本框 8"/>
          <p:cNvSpPr txBox="1"/>
          <p:nvPr/>
        </p:nvSpPr>
        <p:spPr>
          <a:xfrm>
            <a:off x="131445" y="610870"/>
            <a:ext cx="8938260" cy="6431280"/>
          </a:xfrm>
          <a:prstGeom prst="rect">
            <a:avLst/>
          </a:prstGeom>
          <a:noFill/>
        </p:spPr>
        <p:txBody>
          <a:bodyPr wrap="square" rtlCol="0" anchor="t">
            <a:spAutoFit/>
          </a:bodyPr>
          <a:p>
            <a:pPr algn="l">
              <a:buClrTx/>
              <a:buSzTx/>
              <a:buNone/>
            </a:pPr>
            <a:r>
              <a:rPr lang="zh-CN" altLang="en-US" sz="2000" b="1">
                <a:solidFill>
                  <a:schemeClr val="accent1"/>
                </a:solidFill>
                <a:latin typeface="SimHei" panose="02010609060101010101" charset="-122"/>
                <a:ea typeface="SimHei" panose="02010609060101010101" charset="-122"/>
                <a:sym typeface="+mn-ea"/>
              </a:rPr>
              <a:t>文化</a:t>
            </a:r>
            <a:r>
              <a:rPr lang="zh-CN" altLang="en-US" sz="2000" b="1">
                <a:solidFill>
                  <a:schemeClr val="tx1"/>
                </a:solidFill>
                <a:latin typeface="SimHei" panose="02010609060101010101" charset="-122"/>
                <a:ea typeface="SimHei" panose="02010609060101010101" charset="-122"/>
                <a:sym typeface="+mn-ea"/>
              </a:rPr>
              <a:t>：</a:t>
            </a:r>
            <a:endParaRPr lang="zh-CN" altLang="en-US" sz="2000" b="1">
              <a:solidFill>
                <a:schemeClr val="tx1"/>
              </a:solidFill>
              <a:latin typeface="SimHei" panose="02010609060101010101" charset="-122"/>
              <a:ea typeface="SimHei" panose="02010609060101010101" charset="-122"/>
              <a:sym typeface="+mn-ea"/>
            </a:endParaRPr>
          </a:p>
          <a:p>
            <a:pPr algn="l">
              <a:buClrTx/>
              <a:buSzTx/>
              <a:buNone/>
            </a:pPr>
            <a:r>
              <a:rPr lang="zh-CN" altLang="en-US" sz="2400" b="1">
                <a:solidFill>
                  <a:schemeClr val="accent1"/>
                </a:solidFill>
                <a:latin typeface="SimHei" panose="02010609060101010101" charset="-122"/>
                <a:ea typeface="SimHei" panose="02010609060101010101" charset="-122"/>
                <a:sym typeface="+mn-ea"/>
              </a:rPr>
              <a:t>1、思想：</a:t>
            </a:r>
            <a:endParaRPr lang="zh-CN" altLang="en-US" sz="2400" b="1">
              <a:solidFill>
                <a:schemeClr val="accent1"/>
              </a:solidFill>
              <a:latin typeface="SimHei" panose="02010609060101010101" charset="-122"/>
              <a:ea typeface="SimHei" panose="02010609060101010101" charset="-122"/>
              <a:sym typeface="+mn-ea"/>
            </a:endParaRPr>
          </a:p>
          <a:p>
            <a:pPr algn="l">
              <a:buClrTx/>
              <a:buSzTx/>
              <a:buNone/>
            </a:pPr>
            <a:r>
              <a:rPr lang="zh-CN" altLang="en-US" sz="2000" b="1" dirty="0">
                <a:latin typeface="SimHei" panose="02010609060101010101" charset="-122"/>
                <a:ea typeface="SimHei" panose="02010609060101010101" charset="-122"/>
                <a:sym typeface="+mn-ea"/>
              </a:rPr>
              <a:t>（</a:t>
            </a:r>
            <a:r>
              <a:rPr lang="en-US" altLang="zh-CN" sz="2000" b="1" dirty="0">
                <a:latin typeface="SimHei" panose="02010609060101010101" charset="-122"/>
                <a:ea typeface="SimHei" panose="02010609060101010101" charset="-122"/>
                <a:sym typeface="+mn-ea"/>
              </a:rPr>
              <a:t>1</a:t>
            </a:r>
            <a:r>
              <a:rPr lang="zh-CN" altLang="en-US" sz="2000" b="1" dirty="0">
                <a:latin typeface="SimHei" panose="02010609060101010101" charset="-122"/>
                <a:ea typeface="SimHei" panose="02010609060101010101" charset="-122"/>
                <a:sym typeface="+mn-ea"/>
              </a:rPr>
              <a:t>）鸦片战争后：魏源、林则徐的</a:t>
            </a:r>
            <a:r>
              <a:rPr lang="zh-CN" altLang="en-US" sz="2000" b="1" dirty="0">
                <a:solidFill>
                  <a:srgbClr val="FF0000"/>
                </a:solidFill>
                <a:latin typeface="SimHei" panose="02010609060101010101" charset="-122"/>
                <a:ea typeface="SimHei" panose="02010609060101010101" charset="-122"/>
                <a:sym typeface="+mn-ea"/>
              </a:rPr>
              <a:t>开眼看世界</a:t>
            </a:r>
            <a:r>
              <a:rPr lang="zh-CN" altLang="en-US" sz="2000" b="1" dirty="0">
                <a:latin typeface="SimHei" panose="02010609060101010101" charset="-122"/>
                <a:ea typeface="SimHei" panose="02010609060101010101" charset="-122"/>
                <a:sym typeface="+mn-ea"/>
              </a:rPr>
              <a:t>，师夷长技以制夷；开先河。</a:t>
            </a:r>
            <a:endParaRPr lang="en-US" altLang="zh-CN" sz="2000" b="1" dirty="0">
              <a:solidFill>
                <a:schemeClr val="tx1"/>
              </a:solidFill>
              <a:latin typeface="SimHei" panose="02010609060101010101" charset="-122"/>
              <a:ea typeface="SimHei" panose="02010609060101010101" charset="-122"/>
            </a:endParaRPr>
          </a:p>
          <a:p>
            <a:pPr algn="l">
              <a:buClrTx/>
              <a:buSzTx/>
              <a:buNone/>
            </a:pPr>
            <a:r>
              <a:rPr lang="zh-CN" altLang="en-US" sz="2000" b="1" dirty="0">
                <a:latin typeface="SimHei" panose="02010609060101010101" charset="-122"/>
                <a:ea typeface="SimHei" panose="02010609060101010101" charset="-122"/>
                <a:sym typeface="+mn-ea"/>
              </a:rPr>
              <a:t>（</a:t>
            </a:r>
            <a:r>
              <a:rPr lang="en-US" altLang="zh-CN" sz="2000" b="1" dirty="0">
                <a:latin typeface="SimHei" panose="02010609060101010101" charset="-122"/>
                <a:ea typeface="SimHei" panose="02010609060101010101" charset="-122"/>
                <a:sym typeface="+mn-ea"/>
              </a:rPr>
              <a:t>2</a:t>
            </a:r>
            <a:r>
              <a:rPr lang="zh-CN" altLang="en-US" sz="2000" b="1" dirty="0">
                <a:latin typeface="SimHei" panose="02010609060101010101" charset="-122"/>
                <a:ea typeface="SimHei" panose="02010609060101010101" charset="-122"/>
                <a:sym typeface="+mn-ea"/>
              </a:rPr>
              <a:t>）</a:t>
            </a:r>
            <a:r>
              <a:rPr lang="zh-CN" altLang="en-US" sz="2000" b="1" dirty="0">
                <a:solidFill>
                  <a:srgbClr val="FF0000"/>
                </a:solidFill>
                <a:latin typeface="SimHei" panose="02010609060101010101" charset="-122"/>
                <a:ea typeface="SimHei" panose="02010609060101010101" charset="-122"/>
                <a:sym typeface="+mn-ea"/>
              </a:rPr>
              <a:t>洋务运动</a:t>
            </a:r>
            <a:r>
              <a:rPr lang="zh-CN" altLang="en-US" sz="2000" b="1" dirty="0">
                <a:latin typeface="SimHei" panose="02010609060101010101" charset="-122"/>
                <a:ea typeface="SimHei" panose="02010609060101010101" charset="-122"/>
                <a:sym typeface="+mn-ea"/>
              </a:rPr>
              <a:t>：中体西用；冲击传统华夷观，促进西学传播</a:t>
            </a:r>
            <a:endParaRPr lang="zh-CN" altLang="en-US" sz="2000" b="1" dirty="0">
              <a:latin typeface="SimHei" panose="02010609060101010101" charset="-122"/>
              <a:ea typeface="SimHei" panose="02010609060101010101" charset="-122"/>
              <a:sym typeface="+mn-ea"/>
            </a:endParaRPr>
          </a:p>
          <a:p>
            <a:pPr algn="l">
              <a:buClrTx/>
              <a:buSzTx/>
              <a:buNone/>
            </a:pPr>
            <a:r>
              <a:rPr lang="zh-CN" altLang="en-US" sz="2000" b="1" dirty="0">
                <a:latin typeface="SimHei" panose="02010609060101010101" charset="-122"/>
                <a:ea typeface="SimHei" panose="02010609060101010101" charset="-122"/>
                <a:sym typeface="+mn-ea"/>
              </a:rPr>
              <a:t>（</a:t>
            </a:r>
            <a:r>
              <a:rPr lang="en-US" altLang="zh-CN" sz="2000" b="1" dirty="0">
                <a:latin typeface="SimHei" panose="02010609060101010101" charset="-122"/>
                <a:ea typeface="SimHei" panose="02010609060101010101" charset="-122"/>
                <a:sym typeface="+mn-ea"/>
              </a:rPr>
              <a:t>3</a:t>
            </a:r>
            <a:r>
              <a:rPr lang="zh-CN" altLang="en-US" sz="2000" b="1" dirty="0">
                <a:latin typeface="SimHei" panose="02010609060101010101" charset="-122"/>
                <a:ea typeface="SimHei" panose="02010609060101010101" charset="-122"/>
                <a:sym typeface="+mn-ea"/>
              </a:rPr>
              <a:t>）中法战争后：洋务派分化，</a:t>
            </a:r>
            <a:r>
              <a:rPr lang="zh-CN" altLang="en-US" sz="2000" b="1" dirty="0">
                <a:solidFill>
                  <a:srgbClr val="FF0000"/>
                </a:solidFill>
                <a:latin typeface="SimHei" panose="02010609060101010101" charset="-122"/>
                <a:ea typeface="SimHei" panose="02010609060101010101" charset="-122"/>
                <a:sym typeface="+mn-ea"/>
              </a:rPr>
              <a:t>早期维新思想</a:t>
            </a:r>
            <a:r>
              <a:rPr lang="zh-CN" altLang="en-US" sz="2000" b="1" dirty="0">
                <a:latin typeface="SimHei" panose="02010609060101010101" charset="-122"/>
                <a:ea typeface="SimHei" panose="02010609060101010101" charset="-122"/>
                <a:sym typeface="+mn-ea"/>
              </a:rPr>
              <a:t>产生；郑观应等；开启学习西方制度</a:t>
            </a:r>
            <a:endParaRPr lang="en-US" altLang="zh-CN" sz="2000" b="1" dirty="0">
              <a:solidFill>
                <a:schemeClr val="tx1"/>
              </a:solidFill>
              <a:latin typeface="SimHei" panose="02010609060101010101" charset="-122"/>
              <a:ea typeface="SimHei" panose="02010609060101010101" charset="-122"/>
            </a:endParaRPr>
          </a:p>
          <a:p>
            <a:pPr algn="l">
              <a:buClrTx/>
              <a:buSzTx/>
              <a:buNone/>
            </a:pPr>
            <a:r>
              <a:rPr lang="zh-CN" altLang="en-US" sz="2000" b="1" dirty="0">
                <a:latin typeface="SimHei" panose="02010609060101010101" charset="-122"/>
                <a:ea typeface="SimHei" panose="02010609060101010101" charset="-122"/>
                <a:sym typeface="+mn-ea"/>
              </a:rPr>
              <a:t>（</a:t>
            </a:r>
            <a:r>
              <a:rPr lang="en-US" altLang="zh-CN" sz="2000" b="1" dirty="0">
                <a:latin typeface="SimHei" panose="02010609060101010101" charset="-122"/>
                <a:ea typeface="SimHei" panose="02010609060101010101" charset="-122"/>
                <a:sym typeface="+mn-ea"/>
              </a:rPr>
              <a:t>4</a:t>
            </a:r>
            <a:r>
              <a:rPr lang="zh-CN" altLang="en-US" sz="2000" b="1" dirty="0">
                <a:latin typeface="SimHei" panose="02010609060101010101" charset="-122"/>
                <a:ea typeface="SimHei" panose="02010609060101010101" charset="-122"/>
                <a:sym typeface="+mn-ea"/>
              </a:rPr>
              <a:t>）甲午战后：</a:t>
            </a:r>
            <a:r>
              <a:rPr lang="zh-CN" altLang="en-US" sz="2000" b="1" dirty="0">
                <a:solidFill>
                  <a:srgbClr val="FF0000"/>
                </a:solidFill>
                <a:latin typeface="SimHei" panose="02010609060101010101" charset="-122"/>
                <a:ea typeface="SimHei" panose="02010609060101010101" charset="-122"/>
                <a:sym typeface="+mn-ea"/>
              </a:rPr>
              <a:t>实业救国思想</a:t>
            </a:r>
            <a:r>
              <a:rPr lang="zh-CN" altLang="en-US" sz="2000" b="1" dirty="0">
                <a:latin typeface="SimHei" panose="02010609060101010101" charset="-122"/>
                <a:ea typeface="SimHei" panose="02010609060101010101" charset="-122"/>
                <a:sym typeface="+mn-ea"/>
              </a:rPr>
              <a:t>兴起；维新思想发展为</a:t>
            </a:r>
            <a:r>
              <a:rPr lang="zh-CN" altLang="en-US" sz="2000" b="1" dirty="0">
                <a:solidFill>
                  <a:srgbClr val="FF0000"/>
                </a:solidFill>
                <a:latin typeface="SimHei" panose="02010609060101010101" charset="-122"/>
                <a:ea typeface="SimHei" panose="02010609060101010101" charset="-122"/>
                <a:sym typeface="+mn-ea"/>
              </a:rPr>
              <a:t>维新思潮</a:t>
            </a:r>
            <a:r>
              <a:rPr lang="zh-CN" altLang="en-US" sz="2000" b="1" dirty="0">
                <a:latin typeface="SimHei" panose="02010609060101010101" charset="-122"/>
                <a:ea typeface="SimHei" panose="02010609060101010101" charset="-122"/>
                <a:sym typeface="+mn-ea"/>
              </a:rPr>
              <a:t>；</a:t>
            </a:r>
            <a:r>
              <a:rPr lang="zh-CN" altLang="en-US" sz="2000" b="1" dirty="0">
                <a:solidFill>
                  <a:srgbClr val="FF0000"/>
                </a:solidFill>
                <a:latin typeface="SimHei" panose="02010609060101010101" charset="-122"/>
                <a:ea typeface="SimHei" panose="02010609060101010101" charset="-122"/>
                <a:sym typeface="+mn-ea"/>
              </a:rPr>
              <a:t>革命思想（三民主义）</a:t>
            </a:r>
            <a:r>
              <a:rPr lang="zh-CN" altLang="en-US" sz="2000" b="1" dirty="0">
                <a:latin typeface="SimHei" panose="02010609060101010101" charset="-122"/>
                <a:ea typeface="SimHei" panose="02010609060101010101" charset="-122"/>
                <a:sym typeface="+mn-ea"/>
              </a:rPr>
              <a:t>兴起与进一步发展</a:t>
            </a:r>
            <a:endParaRPr lang="zh-CN" altLang="en-US" sz="2000" b="1" dirty="0">
              <a:latin typeface="SimHei" panose="02010609060101010101" charset="-122"/>
              <a:ea typeface="SimHei" panose="02010609060101010101" charset="-122"/>
              <a:sym typeface="+mn-ea"/>
            </a:endParaRPr>
          </a:p>
          <a:p>
            <a:pPr algn="l">
              <a:buClrTx/>
              <a:buSzTx/>
              <a:buNone/>
            </a:pPr>
            <a:r>
              <a:rPr lang="zh-CN" altLang="en-US" sz="2000" b="1" dirty="0">
                <a:latin typeface="SimHei" panose="02010609060101010101" charset="-122"/>
                <a:ea typeface="SimHei" panose="02010609060101010101" charset="-122"/>
                <a:sym typeface="+mn-ea"/>
              </a:rPr>
              <a:t>（</a:t>
            </a:r>
            <a:r>
              <a:rPr lang="en-US" altLang="zh-CN" sz="2000" b="1" dirty="0">
                <a:latin typeface="SimHei" panose="02010609060101010101" charset="-122"/>
                <a:ea typeface="SimHei" panose="02010609060101010101" charset="-122"/>
                <a:sym typeface="+mn-ea"/>
              </a:rPr>
              <a:t>5</a:t>
            </a:r>
            <a:r>
              <a:rPr lang="zh-CN" altLang="en-US" sz="2000" b="1" dirty="0">
                <a:latin typeface="SimHei" panose="02010609060101010101" charset="-122"/>
                <a:ea typeface="SimHei" panose="02010609060101010101" charset="-122"/>
                <a:sym typeface="+mn-ea"/>
              </a:rPr>
              <a:t>）北洋军阀时期：</a:t>
            </a:r>
            <a:r>
              <a:rPr lang="zh-CN" altLang="en-US" sz="2000" b="1" dirty="0">
                <a:solidFill>
                  <a:srgbClr val="FF0000"/>
                </a:solidFill>
                <a:latin typeface="SimHei" panose="02010609060101010101" charset="-122"/>
                <a:ea typeface="SimHei" panose="02010609060101010101" charset="-122"/>
                <a:sym typeface="+mn-ea"/>
              </a:rPr>
              <a:t>新文化运动</a:t>
            </a:r>
            <a:r>
              <a:rPr lang="zh-CN" altLang="en-US" sz="2000" b="1" dirty="0">
                <a:latin typeface="SimHei" panose="02010609060101010101" charset="-122"/>
                <a:ea typeface="SimHei" panose="02010609060101010101" charset="-122"/>
                <a:sym typeface="+mn-ea"/>
              </a:rPr>
              <a:t>：改造思想；民主科学、马克思主义传播。</a:t>
            </a:r>
            <a:endParaRPr lang="zh-CN" altLang="en-US" sz="2000" b="1" dirty="0">
              <a:latin typeface="SimHei" panose="02010609060101010101" charset="-122"/>
              <a:ea typeface="SimHei" panose="02010609060101010101" charset="-122"/>
              <a:sym typeface="+mn-ea"/>
            </a:endParaRPr>
          </a:p>
          <a:p>
            <a:pPr algn="l">
              <a:buClrTx/>
              <a:buSzTx/>
              <a:buNone/>
            </a:pPr>
            <a:r>
              <a:rPr lang="zh-CN" altLang="en-US" sz="2000" b="1" dirty="0">
                <a:latin typeface="SimHei" panose="02010609060101010101" charset="-122"/>
                <a:ea typeface="SimHei" panose="02010609060101010101" charset="-122"/>
                <a:sym typeface="+mn-ea"/>
              </a:rPr>
              <a:t> 五四运动后马克思主义进一步传播</a:t>
            </a:r>
            <a:endParaRPr lang="zh-CN" altLang="en-US" sz="2000" b="1" dirty="0">
              <a:latin typeface="SimHei" panose="02010609060101010101" charset="-122"/>
              <a:ea typeface="SimHei" panose="02010609060101010101" charset="-122"/>
              <a:sym typeface="+mn-ea"/>
            </a:endParaRPr>
          </a:p>
          <a:p>
            <a:pPr algn="l">
              <a:buClrTx/>
              <a:buSzTx/>
              <a:buNone/>
            </a:pPr>
            <a:r>
              <a:rPr lang="zh-CN" altLang="en-US" sz="2400" b="1">
                <a:solidFill>
                  <a:schemeClr val="accent1"/>
                </a:solidFill>
                <a:latin typeface="SimHei" panose="02010609060101010101" charset="-122"/>
                <a:ea typeface="SimHei" panose="02010609060101010101" charset="-122"/>
                <a:sym typeface="+mn-ea"/>
              </a:rPr>
              <a:t>2、教育</a:t>
            </a:r>
            <a:endParaRPr lang="zh-CN" altLang="en-US" sz="2400" b="1">
              <a:solidFill>
                <a:schemeClr val="accent1"/>
              </a:solidFill>
              <a:latin typeface="SimHei" panose="02010609060101010101" charset="-122"/>
              <a:ea typeface="SimHei" panose="02010609060101010101" charset="-122"/>
              <a:sym typeface="+mn-ea"/>
            </a:endParaRPr>
          </a:p>
          <a:p>
            <a:pPr algn="l">
              <a:buClrTx/>
              <a:buSzTx/>
              <a:buNone/>
            </a:pPr>
            <a:r>
              <a:rPr lang="zh-CN" altLang="en-US" sz="2000" b="1">
                <a:solidFill>
                  <a:schemeClr val="tx1"/>
                </a:solidFill>
                <a:latin typeface="SimHei" panose="02010609060101010101" charset="-122"/>
                <a:ea typeface="SimHei" panose="02010609060101010101" charset="-122"/>
                <a:sym typeface="+mn-ea"/>
              </a:rPr>
              <a:t>（</a:t>
            </a:r>
            <a:r>
              <a:rPr lang="en-US" altLang="zh-CN" sz="2000" b="1">
                <a:solidFill>
                  <a:schemeClr val="tx1"/>
                </a:solidFill>
                <a:latin typeface="SimHei" panose="02010609060101010101" charset="-122"/>
                <a:ea typeface="SimHei" panose="02010609060101010101" charset="-122"/>
                <a:sym typeface="+mn-ea"/>
              </a:rPr>
              <a:t>1</a:t>
            </a:r>
            <a:r>
              <a:rPr lang="zh-CN" altLang="en-US" sz="2000" b="1">
                <a:solidFill>
                  <a:schemeClr val="tx1"/>
                </a:solidFill>
                <a:latin typeface="SimHei" panose="02010609060101010101" charset="-122"/>
                <a:ea typeface="SimHei" panose="02010609060101010101" charset="-122"/>
                <a:sym typeface="+mn-ea"/>
              </a:rPr>
              <a:t>）洋务运动时期：</a:t>
            </a:r>
            <a:r>
              <a:rPr lang="en-US" altLang="zh-CN" sz="2000" b="1">
                <a:solidFill>
                  <a:schemeClr val="tx1"/>
                </a:solidFill>
                <a:latin typeface="SimHei" panose="02010609060101010101" charset="-122"/>
                <a:ea typeface="SimHei" panose="02010609060101010101" charset="-122"/>
                <a:sym typeface="+mn-ea"/>
              </a:rPr>
              <a:t>1862</a:t>
            </a:r>
            <a:r>
              <a:rPr lang="zh-CN" altLang="en-US" sz="2000" b="1">
                <a:solidFill>
                  <a:schemeClr val="tx1"/>
                </a:solidFill>
                <a:latin typeface="SimHei" panose="02010609060101010101" charset="-122"/>
                <a:ea typeface="SimHei" panose="02010609060101010101" charset="-122"/>
                <a:sym typeface="+mn-ea"/>
              </a:rPr>
              <a:t>年京师同文馆培养外交及翻译人才；</a:t>
            </a:r>
            <a:r>
              <a:rPr lang="en-US" altLang="zh-CN" sz="2000" b="1">
                <a:solidFill>
                  <a:schemeClr val="tx1"/>
                </a:solidFill>
                <a:latin typeface="SimHei" panose="02010609060101010101" charset="-122"/>
                <a:ea typeface="SimHei" panose="02010609060101010101" charset="-122"/>
                <a:sym typeface="+mn-ea"/>
              </a:rPr>
              <a:t>1868</a:t>
            </a:r>
            <a:r>
              <a:rPr lang="zh-CN" altLang="en-US" sz="2000" b="1">
                <a:solidFill>
                  <a:schemeClr val="tx1"/>
                </a:solidFill>
                <a:latin typeface="SimHei" panose="02010609060101010101" charset="-122"/>
                <a:ea typeface="SimHei" panose="02010609060101010101" charset="-122"/>
                <a:sym typeface="+mn-ea"/>
              </a:rPr>
              <a:t>年江南制造总局翻译馆；</a:t>
            </a:r>
            <a:r>
              <a:rPr lang="en-US" altLang="zh-CN" sz="2000" b="1">
                <a:solidFill>
                  <a:schemeClr val="tx1"/>
                </a:solidFill>
                <a:latin typeface="SimHei" panose="02010609060101010101" charset="-122"/>
                <a:ea typeface="SimHei" panose="02010609060101010101" charset="-122"/>
                <a:sym typeface="+mn-ea"/>
              </a:rPr>
              <a:t>1872-1875</a:t>
            </a:r>
            <a:r>
              <a:rPr lang="zh-CN" altLang="en-US" sz="2000" b="1">
                <a:solidFill>
                  <a:schemeClr val="tx1"/>
                </a:solidFill>
                <a:latin typeface="SimHei" panose="02010609060101010101" charset="-122"/>
                <a:ea typeface="SimHei" panose="02010609060101010101" charset="-122"/>
                <a:sym typeface="+mn-ea"/>
              </a:rPr>
              <a:t>年容闳倡议，清政府先后</a:t>
            </a:r>
            <a:r>
              <a:rPr lang="en-US" altLang="zh-CN" sz="2000" b="1">
                <a:solidFill>
                  <a:schemeClr val="tx1"/>
                </a:solidFill>
                <a:latin typeface="SimHei" panose="02010609060101010101" charset="-122"/>
                <a:ea typeface="SimHei" panose="02010609060101010101" charset="-122"/>
                <a:sym typeface="+mn-ea"/>
              </a:rPr>
              <a:t>4</a:t>
            </a:r>
            <a:r>
              <a:rPr lang="zh-CN" altLang="en-US" sz="2000" b="1">
                <a:solidFill>
                  <a:schemeClr val="tx1"/>
                </a:solidFill>
                <a:latin typeface="SimHei" panose="02010609060101010101" charset="-122"/>
                <a:ea typeface="SimHei" panose="02010609060101010101" charset="-122"/>
                <a:sym typeface="+mn-ea"/>
              </a:rPr>
              <a:t>此派遣留学生赴美留学。开启教育近代化</a:t>
            </a:r>
            <a:endParaRPr lang="zh-CN" altLang="en-US" sz="2000" b="1">
              <a:solidFill>
                <a:schemeClr val="tx1"/>
              </a:solidFill>
              <a:latin typeface="SimHei" panose="02010609060101010101" charset="-122"/>
              <a:ea typeface="SimHei" panose="02010609060101010101" charset="-122"/>
              <a:sym typeface="+mn-ea"/>
            </a:endParaRPr>
          </a:p>
          <a:p>
            <a:pPr algn="l">
              <a:buClrTx/>
              <a:buSzTx/>
              <a:buNone/>
            </a:pPr>
            <a:r>
              <a:rPr lang="zh-CN" altLang="en-US" sz="2000" b="1">
                <a:solidFill>
                  <a:schemeClr val="tx1"/>
                </a:solidFill>
                <a:latin typeface="SimHei" panose="02010609060101010101" charset="-122"/>
                <a:ea typeface="SimHei" panose="02010609060101010101" charset="-122"/>
                <a:sym typeface="+mn-ea"/>
              </a:rPr>
              <a:t>（</a:t>
            </a:r>
            <a:r>
              <a:rPr lang="en-US" altLang="zh-CN" sz="2000" b="1">
                <a:solidFill>
                  <a:schemeClr val="tx1"/>
                </a:solidFill>
                <a:latin typeface="SimHei" panose="02010609060101010101" charset="-122"/>
                <a:ea typeface="SimHei" panose="02010609060101010101" charset="-122"/>
                <a:sym typeface="+mn-ea"/>
              </a:rPr>
              <a:t>2</a:t>
            </a:r>
            <a:r>
              <a:rPr lang="zh-CN" altLang="en-US" sz="2000" b="1">
                <a:solidFill>
                  <a:schemeClr val="tx1"/>
                </a:solidFill>
                <a:latin typeface="SimHei" panose="02010609060101010101" charset="-122"/>
                <a:ea typeface="SimHei" panose="02010609060101010101" charset="-122"/>
                <a:sym typeface="+mn-ea"/>
              </a:rPr>
              <a:t>）戊戌变法时期：京师大学堂的设立，促进教育近代化</a:t>
            </a:r>
            <a:endParaRPr lang="zh-CN" altLang="en-US" sz="2000" b="1">
              <a:solidFill>
                <a:schemeClr val="tx1"/>
              </a:solidFill>
              <a:latin typeface="SimHei" panose="02010609060101010101" charset="-122"/>
              <a:ea typeface="SimHei" panose="02010609060101010101" charset="-122"/>
              <a:sym typeface="+mn-ea"/>
            </a:endParaRPr>
          </a:p>
          <a:p>
            <a:pPr algn="l">
              <a:buClrTx/>
              <a:buSzTx/>
              <a:buNone/>
            </a:pPr>
            <a:r>
              <a:rPr lang="zh-CN" altLang="en-US" sz="2000" b="1">
                <a:solidFill>
                  <a:schemeClr val="tx1"/>
                </a:solidFill>
                <a:latin typeface="SimHei" panose="02010609060101010101" charset="-122"/>
                <a:ea typeface="SimHei" panose="02010609060101010101" charset="-122"/>
                <a:sym typeface="+mn-ea"/>
              </a:rPr>
              <a:t>（</a:t>
            </a:r>
            <a:r>
              <a:rPr lang="en-US" altLang="zh-CN" sz="2000" b="1">
                <a:solidFill>
                  <a:schemeClr val="tx1"/>
                </a:solidFill>
                <a:latin typeface="SimHei" panose="02010609060101010101" charset="-122"/>
                <a:ea typeface="SimHei" panose="02010609060101010101" charset="-122"/>
                <a:sym typeface="+mn-ea"/>
              </a:rPr>
              <a:t>3</a:t>
            </a:r>
            <a:r>
              <a:rPr lang="zh-CN" altLang="en-US" sz="2000" b="1">
                <a:solidFill>
                  <a:schemeClr val="tx1"/>
                </a:solidFill>
                <a:latin typeface="SimHei" panose="02010609060101010101" charset="-122"/>
                <a:ea typeface="SimHei" panose="02010609060101010101" charset="-122"/>
                <a:sym typeface="+mn-ea"/>
              </a:rPr>
              <a:t>）清末新政期间：大学堂、中小学堂、蒙养学堂等设立</a:t>
            </a:r>
            <a:endParaRPr lang="zh-CN" altLang="en-US" sz="2000" b="1">
              <a:solidFill>
                <a:schemeClr val="tx1"/>
              </a:solidFill>
              <a:latin typeface="SimHei" panose="02010609060101010101" charset="-122"/>
              <a:ea typeface="SimHei" panose="02010609060101010101" charset="-122"/>
              <a:sym typeface="+mn-ea"/>
            </a:endParaRPr>
          </a:p>
          <a:p>
            <a:pPr algn="l">
              <a:buClrTx/>
              <a:buSzTx/>
              <a:buNone/>
            </a:pPr>
            <a:r>
              <a:rPr lang="zh-CN" altLang="en-US" sz="2000" b="1" dirty="0">
                <a:solidFill>
                  <a:schemeClr val="tx1"/>
                </a:solidFill>
                <a:latin typeface="SimHei" panose="02010609060101010101" charset="-122"/>
                <a:ea typeface="SimHei" panose="02010609060101010101" charset="-122"/>
                <a:sym typeface="+mn-ea"/>
              </a:rPr>
              <a:t>（</a:t>
            </a:r>
            <a:r>
              <a:rPr lang="en-US" altLang="zh-CN" sz="2000" b="1" dirty="0">
                <a:solidFill>
                  <a:schemeClr val="tx1"/>
                </a:solidFill>
                <a:latin typeface="SimHei" panose="02010609060101010101" charset="-122"/>
                <a:ea typeface="SimHei" panose="02010609060101010101" charset="-122"/>
                <a:sym typeface="+mn-ea"/>
              </a:rPr>
              <a:t>4</a:t>
            </a:r>
            <a:r>
              <a:rPr lang="zh-CN" altLang="en-US" sz="2000" b="1" dirty="0">
                <a:solidFill>
                  <a:schemeClr val="tx1"/>
                </a:solidFill>
                <a:latin typeface="SimHei" panose="02010609060101010101" charset="-122"/>
                <a:ea typeface="SimHei" panose="02010609060101010101" charset="-122"/>
                <a:sym typeface="+mn-ea"/>
              </a:rPr>
              <a:t>）新文化运动时期：北京大学成为新文化运动的中心</a:t>
            </a:r>
            <a:endParaRPr lang="zh-CN" altLang="en-US" sz="2000" b="1" dirty="0">
              <a:solidFill>
                <a:schemeClr val="tx1"/>
              </a:solidFill>
              <a:latin typeface="SimHei" panose="02010609060101010101" charset="-122"/>
              <a:ea typeface="SimHei" panose="02010609060101010101" charset="-122"/>
              <a:sym typeface="+mn-ea"/>
            </a:endParaRPr>
          </a:p>
          <a:p>
            <a:pPr algn="l">
              <a:buClrTx/>
              <a:buSzTx/>
              <a:buNone/>
            </a:pPr>
            <a:r>
              <a:rPr lang="en-US" altLang="zh-CN" sz="2400" b="1" dirty="0">
                <a:solidFill>
                  <a:schemeClr val="tx1"/>
                </a:solidFill>
                <a:latin typeface="SimHei" panose="02010609060101010101" charset="-122"/>
                <a:ea typeface="SimHei" panose="02010609060101010101" charset="-122"/>
              </a:rPr>
              <a:t>3</a:t>
            </a:r>
            <a:r>
              <a:rPr lang="zh-CN" altLang="en-US" sz="2400" b="1">
                <a:solidFill>
                  <a:schemeClr val="accent1"/>
                </a:solidFill>
                <a:latin typeface="SimHei" panose="02010609060101010101" charset="-122"/>
                <a:ea typeface="SimHei" panose="02010609060101010101" charset="-122"/>
              </a:rPr>
              <a:t>、文化传承载体</a:t>
            </a:r>
            <a:endParaRPr lang="zh-CN" altLang="en-US" sz="2400" b="1" dirty="0">
              <a:solidFill>
                <a:schemeClr val="tx1"/>
              </a:solidFill>
              <a:latin typeface="SimHei" panose="02010609060101010101" charset="-122"/>
              <a:ea typeface="SimHei" panose="02010609060101010101" charset="-122"/>
            </a:endParaRPr>
          </a:p>
          <a:p>
            <a:pPr algn="l">
              <a:buClrTx/>
              <a:buSzTx/>
              <a:buNone/>
            </a:pPr>
            <a:r>
              <a:rPr lang="zh-CN" altLang="en-US" sz="2000" b="1" dirty="0">
                <a:solidFill>
                  <a:schemeClr val="tx1"/>
                </a:solidFill>
                <a:latin typeface="SimHei" panose="02010609060101010101" charset="-122"/>
                <a:ea typeface="SimHei" panose="02010609060101010101" charset="-122"/>
              </a:rPr>
              <a:t>（</a:t>
            </a:r>
            <a:r>
              <a:rPr lang="en-US" altLang="zh-CN" sz="2000" b="1" dirty="0">
                <a:solidFill>
                  <a:schemeClr val="tx1"/>
                </a:solidFill>
                <a:latin typeface="SimHei" panose="02010609060101010101" charset="-122"/>
                <a:ea typeface="SimHei" panose="02010609060101010101" charset="-122"/>
              </a:rPr>
              <a:t>1</a:t>
            </a:r>
            <a:r>
              <a:rPr lang="zh-CN" altLang="en-US" sz="2000" b="1" dirty="0">
                <a:solidFill>
                  <a:schemeClr val="tx1"/>
                </a:solidFill>
                <a:latin typeface="SimHei" panose="02010609060101010101" charset="-122"/>
                <a:ea typeface="SimHei" panose="02010609060101010101" charset="-122"/>
              </a:rPr>
              <a:t>）学校教育（</a:t>
            </a:r>
            <a:r>
              <a:rPr lang="en-US" altLang="zh-CN" sz="2000" b="1" dirty="0">
                <a:solidFill>
                  <a:schemeClr val="tx1"/>
                </a:solidFill>
                <a:latin typeface="SimHei" panose="02010609060101010101" charset="-122"/>
                <a:ea typeface="SimHei" panose="02010609060101010101" charset="-122"/>
              </a:rPr>
              <a:t>2</a:t>
            </a:r>
            <a:r>
              <a:rPr lang="zh-CN" altLang="en-US" sz="2000" b="1" dirty="0">
                <a:solidFill>
                  <a:schemeClr val="tx1"/>
                </a:solidFill>
                <a:latin typeface="SimHei" panose="02010609060101010101" charset="-122"/>
                <a:ea typeface="SimHei" panose="02010609060101010101" charset="-122"/>
              </a:rPr>
              <a:t>）图书馆（</a:t>
            </a:r>
            <a:r>
              <a:rPr lang="en-US" altLang="zh-CN" sz="2000" b="1" dirty="0">
                <a:solidFill>
                  <a:schemeClr val="tx1"/>
                </a:solidFill>
                <a:latin typeface="SimHei" panose="02010609060101010101" charset="-122"/>
                <a:ea typeface="SimHei" panose="02010609060101010101" charset="-122"/>
              </a:rPr>
              <a:t>3</a:t>
            </a:r>
            <a:r>
              <a:rPr lang="zh-CN" altLang="en-US" sz="2000" b="1" dirty="0">
                <a:solidFill>
                  <a:schemeClr val="tx1"/>
                </a:solidFill>
                <a:latin typeface="SimHei" panose="02010609060101010101" charset="-122"/>
                <a:ea typeface="SimHei" panose="02010609060101010101" charset="-122"/>
              </a:rPr>
              <a:t>）博物馆（</a:t>
            </a:r>
            <a:r>
              <a:rPr lang="en-US" altLang="zh-CN" sz="2000" b="1" dirty="0">
                <a:solidFill>
                  <a:schemeClr val="tx1"/>
                </a:solidFill>
                <a:latin typeface="SimHei" panose="02010609060101010101" charset="-122"/>
                <a:ea typeface="SimHei" panose="02010609060101010101" charset="-122"/>
              </a:rPr>
              <a:t>4</a:t>
            </a:r>
            <a:r>
              <a:rPr lang="zh-CN" altLang="en-US" sz="2000" b="1" dirty="0">
                <a:solidFill>
                  <a:schemeClr val="tx1"/>
                </a:solidFill>
                <a:latin typeface="SimHei" panose="02010609060101010101" charset="-122"/>
                <a:ea typeface="SimHei" panose="02010609060101010101" charset="-122"/>
              </a:rPr>
              <a:t>）文物保护等</a:t>
            </a:r>
            <a:endParaRPr lang="zh-CN" altLang="en-US" sz="2000" b="1" dirty="0">
              <a:solidFill>
                <a:schemeClr val="tx1"/>
              </a:solidFill>
              <a:latin typeface="SimHei" panose="02010609060101010101" charset="-122"/>
              <a:ea typeface="SimHei" panose="02010609060101010101" charset="-122"/>
            </a:endParaRPr>
          </a:p>
          <a:p>
            <a:pPr algn="l">
              <a:buClrTx/>
              <a:buSzTx/>
              <a:buNone/>
            </a:pPr>
            <a:endParaRPr lang="zh-CN" altLang="en-US" sz="2000" b="1" dirty="0">
              <a:solidFill>
                <a:schemeClr val="tx1"/>
              </a:solidFill>
              <a:latin typeface="SimHei" panose="02010609060101010101" charset="-122"/>
              <a:ea typeface="SimHei" panose="02010609060101010101" charset="-122"/>
              <a:cs typeface="Times New Roman" panose="02020603050405020304" pitchFamily="18" charset="0"/>
              <a:sym typeface="+mn-ea"/>
            </a:endParaRPr>
          </a:p>
        </p:txBody>
      </p:sp>
      <p:sp>
        <p:nvSpPr>
          <p:cNvPr id="19" name="文本框 18"/>
          <p:cNvSpPr txBox="1"/>
          <p:nvPr/>
        </p:nvSpPr>
        <p:spPr>
          <a:xfrm>
            <a:off x="9211945" y="1350645"/>
            <a:ext cx="2344420" cy="1568450"/>
          </a:xfrm>
          <a:prstGeom prst="rect">
            <a:avLst/>
          </a:prstGeom>
          <a:noFill/>
        </p:spPr>
        <p:txBody>
          <a:bodyPr wrap="square" rtlCol="0">
            <a:spAutoFit/>
          </a:bodyPr>
          <a:p>
            <a:pPr marL="0" lvl="0" indent="0" defTabSz="457200">
              <a:lnSpc>
                <a:spcPct val="80000"/>
              </a:lnSpc>
              <a:spcBef>
                <a:spcPct val="20000"/>
              </a:spcBef>
              <a:buNone/>
            </a:pPr>
            <a:r>
              <a:rPr lang="zh-CN" altLang="en-US" sz="2000" b="1">
                <a:solidFill>
                  <a:srgbClr val="FF0000"/>
                </a:solidFill>
                <a:latin typeface="SimHei" panose="02010609060101010101" charset="-122"/>
                <a:ea typeface="SimHei" panose="02010609060101010101" charset="-122"/>
              </a:rPr>
              <a:t>思想：先进中国人不断探索救国救民的真理，从学习器物到制度到思想文化不断深入；从学习西方到以俄为师。</a:t>
            </a:r>
            <a:endParaRPr lang="zh-CN" altLang="en-US" sz="2000" b="1">
              <a:solidFill>
                <a:srgbClr val="FF0000"/>
              </a:solidFill>
              <a:latin typeface="SimHei" panose="02010609060101010101" charset="-122"/>
              <a:ea typeface="SimHei" panose="02010609060101010101" charset="-122"/>
            </a:endParaRPr>
          </a:p>
        </p:txBody>
      </p:sp>
      <p:sp>
        <p:nvSpPr>
          <p:cNvPr id="2" name="文本框 1"/>
          <p:cNvSpPr txBox="1"/>
          <p:nvPr/>
        </p:nvSpPr>
        <p:spPr>
          <a:xfrm>
            <a:off x="9211945" y="3260725"/>
            <a:ext cx="2344420" cy="337185"/>
          </a:xfrm>
          <a:prstGeom prst="rect">
            <a:avLst/>
          </a:prstGeom>
          <a:noFill/>
        </p:spPr>
        <p:txBody>
          <a:bodyPr wrap="square" rtlCol="0">
            <a:spAutoFit/>
          </a:bodyPr>
          <a:p>
            <a:pPr marL="0" lvl="0" indent="0" defTabSz="457200">
              <a:lnSpc>
                <a:spcPct val="80000"/>
              </a:lnSpc>
              <a:spcBef>
                <a:spcPct val="20000"/>
              </a:spcBef>
              <a:buNone/>
            </a:pPr>
            <a:r>
              <a:rPr lang="zh-CN" altLang="en-US" sz="2000" b="1">
                <a:solidFill>
                  <a:srgbClr val="FF0000"/>
                </a:solidFill>
                <a:latin typeface="SimHei" panose="02010609060101010101" charset="-122"/>
                <a:ea typeface="SimHei" panose="02010609060101010101" charset="-122"/>
              </a:rPr>
              <a:t>教育近代化等</a:t>
            </a:r>
            <a:endParaRPr lang="zh-CN" altLang="en-US" sz="2000" b="1">
              <a:solidFill>
                <a:srgbClr val="FF0000"/>
              </a:solidFill>
              <a:latin typeface="SimHei" panose="02010609060101010101" charset="-122"/>
              <a:ea typeface="SimHei" panose="02010609060101010101" charset="-122"/>
            </a:endParaRPr>
          </a:p>
        </p:txBody>
      </p:sp>
    </p:spTree>
  </p:cSld>
  <p:clrMapOvr>
    <a:masterClrMapping/>
  </p:clrMapOvr>
  <p:timing>
    <p:tnLst>
      <p:par>
        <p:cTn id="1" dur="indefinite" restart="never" nodeType="tmRoot"/>
      </p:par>
    </p:tnLst>
    <p:bldLst>
      <p:bldP spid="1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49146" y="-1270"/>
            <a:ext cx="6094140" cy="645160"/>
          </a:xfrm>
          <a:prstGeom prst="rect">
            <a:avLst/>
          </a:prstGeom>
          <a:noFill/>
        </p:spPr>
        <p:txBody>
          <a:bodyPr wrap="square">
            <a:spAutoFit/>
          </a:bodyPr>
          <a:lstStyle/>
          <a:p>
            <a:pPr algn="ctr"/>
            <a:r>
              <a:rPr lang="zh-CN" altLang="en-US" sz="2800" dirty="0">
                <a:solidFill>
                  <a:srgbClr val="FF0000"/>
                </a:solidFill>
                <a:latin typeface="SimHei" panose="02010609060101010101" charset="-122"/>
                <a:ea typeface="SimHei" panose="02010609060101010101" charset="-122"/>
              </a:rPr>
              <a:t>基础回顾 </a:t>
            </a:r>
            <a:r>
              <a:rPr lang="en-US" altLang="zh-CN" sz="3600" dirty="0">
                <a:solidFill>
                  <a:srgbClr val="FF0000"/>
                </a:solidFill>
                <a:latin typeface="SimSun" panose="02010600030101010101" pitchFamily="2" charset="-122"/>
                <a:ea typeface="SimSun" panose="02010600030101010101" pitchFamily="2" charset="-122"/>
              </a:rPr>
              <a:t>·</a:t>
            </a:r>
            <a:r>
              <a:rPr lang="zh-CN" altLang="en-US" sz="2800" dirty="0">
                <a:solidFill>
                  <a:srgbClr val="FF0000"/>
                </a:solidFill>
                <a:latin typeface="SimHei" panose="02010609060101010101" charset="-122"/>
                <a:ea typeface="SimHei" panose="02010609060101010101" charset="-122"/>
              </a:rPr>
              <a:t>列强侵华篇</a:t>
            </a:r>
            <a:endParaRPr lang="zh-CN" altLang="en-US" sz="2800" dirty="0">
              <a:solidFill>
                <a:srgbClr val="FF0000"/>
              </a:solidFill>
              <a:latin typeface="SimHei" panose="02010609060101010101" charset="-122"/>
              <a:ea typeface="SimHei" panose="02010609060101010101" charset="-122"/>
            </a:endParaRPr>
          </a:p>
        </p:txBody>
      </p:sp>
      <p:sp>
        <p:nvSpPr>
          <p:cNvPr id="3" name="文本框 2"/>
          <p:cNvSpPr txBox="1"/>
          <p:nvPr/>
        </p:nvSpPr>
        <p:spPr>
          <a:xfrm>
            <a:off x="240752" y="643699"/>
            <a:ext cx="9010186" cy="521970"/>
          </a:xfrm>
          <a:prstGeom prst="rect">
            <a:avLst/>
          </a:prstGeom>
          <a:noFill/>
        </p:spPr>
        <p:txBody>
          <a:bodyPr wrap="square" rtlCol="0">
            <a:spAutoFit/>
          </a:bodyPr>
          <a:lstStyle/>
          <a:p>
            <a:r>
              <a:rPr lang="zh-CN" altLang="en-US" sz="2800" b="1" dirty="0"/>
              <a:t>列强侵华战争概述</a:t>
            </a:r>
            <a:endParaRPr lang="zh-CN" altLang="en-US" sz="2800" b="1" dirty="0"/>
          </a:p>
        </p:txBody>
      </p:sp>
      <p:graphicFrame>
        <p:nvGraphicFramePr>
          <p:cNvPr id="5" name="表格 5"/>
          <p:cNvGraphicFramePr>
            <a:graphicFrameLocks noGrp="1"/>
          </p:cNvGraphicFramePr>
          <p:nvPr>
            <p:custDataLst>
              <p:tags r:id="rId1"/>
            </p:custDataLst>
          </p:nvPr>
        </p:nvGraphicFramePr>
        <p:xfrm>
          <a:off x="240665" y="1174115"/>
          <a:ext cx="11077575" cy="3282950"/>
        </p:xfrm>
        <a:graphic>
          <a:graphicData uri="http://schemas.openxmlformats.org/drawingml/2006/table">
            <a:tbl>
              <a:tblPr firstRow="1" bandRow="1">
                <a:tableStyleId>{5C22544A-7EE6-4342-B048-85BDC9FD1C3A}</a:tableStyleId>
              </a:tblPr>
              <a:tblGrid>
                <a:gridCol w="829310"/>
                <a:gridCol w="1011555"/>
                <a:gridCol w="1618615"/>
                <a:gridCol w="2345690"/>
                <a:gridCol w="1496060"/>
                <a:gridCol w="1557020"/>
                <a:gridCol w="2219325"/>
              </a:tblGrid>
              <a:tr h="822960">
                <a:tc>
                  <a:txBody>
                    <a:bodyPr/>
                    <a:lstStyle/>
                    <a:p>
                      <a:r>
                        <a:rPr lang="zh-CN" altLang="en-US" sz="2400" b="1" dirty="0">
                          <a:solidFill>
                            <a:schemeClr val="tx1"/>
                          </a:solidFill>
                          <a:latin typeface="SimSun" panose="02010600030101010101" pitchFamily="2" charset="-122"/>
                          <a:ea typeface="SimSun" panose="02010600030101010101" pitchFamily="2" charset="-122"/>
                        </a:rPr>
                        <a:t>名称</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zh-CN" altLang="en-US" sz="2400" b="1" dirty="0">
                          <a:solidFill>
                            <a:schemeClr val="tx1"/>
                          </a:solidFill>
                          <a:latin typeface="SimSun" panose="02010600030101010101" pitchFamily="2" charset="-122"/>
                          <a:ea typeface="SimSun" panose="02010600030101010101" pitchFamily="2" charset="-122"/>
                        </a:rPr>
                        <a:t>鸦片战争</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zh-CN" altLang="en-US" sz="2400" b="1" dirty="0">
                          <a:solidFill>
                            <a:schemeClr val="tx1"/>
                          </a:solidFill>
                          <a:latin typeface="SimSun" panose="02010600030101010101" pitchFamily="2" charset="-122"/>
                          <a:ea typeface="SimSun" panose="02010600030101010101" pitchFamily="2" charset="-122"/>
                        </a:rPr>
                        <a:t>第二次鸦片战争</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lgn="ctr">
                        <a:buNone/>
                      </a:pPr>
                      <a:r>
                        <a:rPr lang="zh-CN" altLang="en-US" sz="2400" b="1" dirty="0">
                          <a:solidFill>
                            <a:schemeClr val="tx1"/>
                          </a:solidFill>
                          <a:latin typeface="SimSun" panose="02010600030101010101" pitchFamily="2" charset="-122"/>
                          <a:ea typeface="SimSun" panose="02010600030101010101" pitchFamily="2" charset="-122"/>
                        </a:rPr>
                        <a:t>边疆危机与</a:t>
                      </a:r>
                      <a:endParaRPr lang="zh-CN" altLang="en-US" sz="2400" b="1" dirty="0">
                        <a:solidFill>
                          <a:schemeClr val="tx1"/>
                        </a:solidFill>
                        <a:latin typeface="SimSun" panose="02010600030101010101" pitchFamily="2" charset="-122"/>
                        <a:ea typeface="SimSun" panose="02010600030101010101" pitchFamily="2" charset="-122"/>
                      </a:endParaRPr>
                    </a:p>
                    <a:p>
                      <a:pPr algn="ctr"/>
                      <a:r>
                        <a:rPr lang="zh-CN" altLang="en-US" sz="2400" b="1" dirty="0">
                          <a:solidFill>
                            <a:schemeClr val="tx1"/>
                          </a:solidFill>
                          <a:latin typeface="SimSun" panose="02010600030101010101" pitchFamily="2" charset="-122"/>
                          <a:ea typeface="SimSun" panose="02010600030101010101" pitchFamily="2" charset="-122"/>
                        </a:rPr>
                        <a:t>甲午中日战争</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r>
                        <a:rPr lang="zh-CN" altLang="en-US" sz="2400" b="1" dirty="0">
                          <a:solidFill>
                            <a:schemeClr val="tx1"/>
                          </a:solidFill>
                          <a:latin typeface="SimSun" panose="02010600030101010101" pitchFamily="2" charset="-122"/>
                          <a:ea typeface="SimSun" panose="02010600030101010101" pitchFamily="2" charset="-122"/>
                        </a:rPr>
                        <a:t>瓜分狂潮</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zh-CN" altLang="en-US" sz="2400" b="1" dirty="0">
                          <a:solidFill>
                            <a:schemeClr val="tx1"/>
                          </a:solidFill>
                          <a:latin typeface="SimSun" panose="02010600030101010101" pitchFamily="2" charset="-122"/>
                          <a:ea typeface="SimSun" panose="02010600030101010101" pitchFamily="2" charset="-122"/>
                        </a:rPr>
                        <a:t>八国联军侵华</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r>
                        <a:rPr lang="zh-CN" altLang="en-US" sz="2400" b="1" dirty="0">
                          <a:solidFill>
                            <a:schemeClr val="tx1"/>
                          </a:solidFill>
                          <a:latin typeface="SimSun" panose="02010600030101010101" pitchFamily="2" charset="-122"/>
                          <a:ea typeface="SimSun" panose="02010600030101010101" pitchFamily="2" charset="-122"/>
                        </a:rPr>
                        <a:t>一战期间列强侵华</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57200">
                <a:tc>
                  <a:txBody>
                    <a:bodyPr/>
                    <a:lstStyle/>
                    <a:p>
                      <a:r>
                        <a:rPr lang="zh-CN" altLang="en-US" sz="2400" b="1" dirty="0">
                          <a:solidFill>
                            <a:schemeClr val="tx1"/>
                          </a:solidFill>
                          <a:latin typeface="SimSun" panose="02010600030101010101" pitchFamily="2" charset="-122"/>
                          <a:ea typeface="SimSun" panose="02010600030101010101" pitchFamily="2" charset="-122"/>
                        </a:rPr>
                        <a:t>时间</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57200">
                <a:tc>
                  <a:txBody>
                    <a:bodyPr/>
                    <a:lstStyle/>
                    <a:p>
                      <a:r>
                        <a:rPr lang="zh-CN" altLang="en-US" sz="2400" b="1" dirty="0">
                          <a:solidFill>
                            <a:schemeClr val="tx1"/>
                          </a:solidFill>
                          <a:latin typeface="SimSun" panose="02010600030101010101" pitchFamily="2" charset="-122"/>
                          <a:ea typeface="SimSun" panose="02010600030101010101" pitchFamily="2" charset="-122"/>
                        </a:rPr>
                        <a:t>原因</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57200">
                <a:tc>
                  <a:txBody>
                    <a:bodyPr/>
                    <a:lstStyle/>
                    <a:p>
                      <a:r>
                        <a:rPr lang="zh-CN" altLang="en-US" sz="2400" b="1" dirty="0">
                          <a:solidFill>
                            <a:schemeClr val="tx1"/>
                          </a:solidFill>
                          <a:latin typeface="SimSun" panose="02010600030101010101" pitchFamily="2" charset="-122"/>
                          <a:ea typeface="SimSun" panose="02010600030101010101" pitchFamily="2" charset="-122"/>
                        </a:rPr>
                        <a:t>进程</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57200">
                <a:tc>
                  <a:txBody>
                    <a:bodyPr/>
                    <a:lstStyle/>
                    <a:p>
                      <a:r>
                        <a:rPr lang="zh-CN" altLang="en-US" sz="2400" b="1" dirty="0">
                          <a:solidFill>
                            <a:schemeClr val="tx1"/>
                          </a:solidFill>
                          <a:latin typeface="SimSun" panose="02010600030101010101" pitchFamily="2" charset="-122"/>
                          <a:ea typeface="SimSun" panose="02010600030101010101" pitchFamily="2" charset="-122"/>
                        </a:rPr>
                        <a:t>条约</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31190">
                <a:tc>
                  <a:txBody>
                    <a:bodyPr/>
                    <a:lstStyle/>
                    <a:p>
                      <a:r>
                        <a:rPr lang="zh-CN" altLang="en-US" sz="2400" b="1" dirty="0">
                          <a:solidFill>
                            <a:schemeClr val="tx1"/>
                          </a:solidFill>
                          <a:latin typeface="SimSun" panose="02010600030101010101" pitchFamily="2" charset="-122"/>
                          <a:ea typeface="SimSun" panose="02010600030101010101" pitchFamily="2" charset="-122"/>
                        </a:rPr>
                        <a:t>影响</a:t>
                      </a: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p>
                      <a:pPr>
                        <a:buNone/>
                      </a:pPr>
                      <a:endParaRPr lang="zh-CN" altLang="en-US" sz="2400" b="1" dirty="0">
                        <a:solidFill>
                          <a:schemeClr val="tx1"/>
                        </a:solidFill>
                        <a:latin typeface="SimSun" panose="02010600030101010101" pitchFamily="2" charset="-122"/>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6" name="文本框 5"/>
          <p:cNvSpPr txBox="1"/>
          <p:nvPr/>
        </p:nvSpPr>
        <p:spPr>
          <a:xfrm>
            <a:off x="240665" y="4465320"/>
            <a:ext cx="11707495" cy="2306955"/>
          </a:xfrm>
          <a:prstGeom prst="rect">
            <a:avLst/>
          </a:prstGeom>
          <a:noFill/>
        </p:spPr>
        <p:txBody>
          <a:bodyPr wrap="square" rtlCol="0">
            <a:spAutoFit/>
          </a:bodyPr>
          <a:lstStyle/>
          <a:p>
            <a:r>
              <a:rPr lang="en-US" altLang="zh-CN" sz="2400" b="1" dirty="0"/>
              <a:t>1</a:t>
            </a:r>
            <a:r>
              <a:rPr lang="zh-CN" altLang="en-US" sz="2400" b="1" dirty="0"/>
              <a:t>、从资本主义发展程度认识每一次侵略战争的必然性</a:t>
            </a:r>
            <a:endParaRPr lang="zh-CN" altLang="en-US" sz="2400" b="1" dirty="0"/>
          </a:p>
          <a:p>
            <a:r>
              <a:rPr lang="en-US" altLang="zh-CN" sz="2400" b="1" dirty="0"/>
              <a:t>2</a:t>
            </a:r>
            <a:r>
              <a:rPr lang="zh-CN" altLang="en-US" sz="2400" b="1" dirty="0"/>
              <a:t>、背诵主要条约内容，理解协定关税、半殖民地半封建社会、领事裁判权、片面最惠国待遇、商品输出、资本输出等基本概念</a:t>
            </a:r>
            <a:endParaRPr lang="zh-CN" altLang="en-US" sz="2400" b="1" dirty="0"/>
          </a:p>
          <a:p>
            <a:r>
              <a:rPr lang="en-US" altLang="zh-CN" sz="2400" b="1" dirty="0"/>
              <a:t>3</a:t>
            </a:r>
            <a:r>
              <a:rPr lang="zh-CN" altLang="en-US" sz="2400" b="1" dirty="0"/>
              <a:t>、约开商埠与自开商埠的开设原因、特点及影响</a:t>
            </a:r>
            <a:endParaRPr lang="zh-CN" altLang="en-US" sz="2400" b="1" dirty="0"/>
          </a:p>
          <a:p>
            <a:r>
              <a:rPr lang="en-US" altLang="zh-CN" sz="2400" b="1" dirty="0"/>
              <a:t>4</a:t>
            </a:r>
            <a:r>
              <a:rPr lang="zh-CN" altLang="en-US" sz="2400" b="1" dirty="0"/>
              <a:t>、背诵鸦片战争与甲午中日战争的转折性意义</a:t>
            </a:r>
            <a:endParaRPr lang="zh-CN" altLang="en-US" sz="2400" b="1" dirty="0"/>
          </a:p>
          <a:p>
            <a:r>
              <a:rPr lang="en-US" altLang="zh-CN" sz="2400" b="1" dirty="0"/>
              <a:t>5</a:t>
            </a:r>
            <a:r>
              <a:rPr lang="zh-CN" altLang="en-US" sz="2400" b="1" dirty="0"/>
              <a:t>、列强侵华的双重性影响</a:t>
            </a:r>
            <a:endParaRPr lang="zh-CN" altLang="en-US" sz="2400" b="1" dirty="0"/>
          </a:p>
        </p:txBody>
      </p:sp>
    </p:spTree>
  </p:cSld>
  <p:clrMapOvr>
    <a:masterClrMapping/>
  </p:clrMapOvr>
</p:sld>
</file>

<file path=ppt/tags/tag1.xml><?xml version="1.0" encoding="utf-8"?>
<p:tagLst xmlns:p="http://schemas.openxmlformats.org/presentationml/2006/main">
  <p:tag name="KSO_WM_UNIT_TABLE_BEAUTIFY" val="smartTable{8e65c68d-2ef0-4261-9ef4-c0f5bc8d87f0}"/>
  <p:tag name="TABLE_ENDDRAG_ORIGIN_RECT" val="952*230"/>
  <p:tag name="TABLE_ENDDRAG_RECT" val="7*58*952*230"/>
</p:tagLst>
</file>

<file path=ppt/tags/tag10.xml><?xml version="1.0" encoding="utf-8"?>
<p:tagLst xmlns:p="http://schemas.openxmlformats.org/presentationml/2006/main">
  <p:tag name="KSO_WM_SPECIAL_SOURCE" val="bdnull"/>
</p:tagLst>
</file>

<file path=ppt/tags/tag11.xml><?xml version="1.0" encoding="utf-8"?>
<p:tagLst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198881_4*a*1"/>
  <p:tag name="KSO_WM_TEMPLATE_CATEGORY" val="diagram"/>
  <p:tag name="KSO_WM_TEMPLATE_INDEX" val="20198881"/>
  <p:tag name="KSO_WM_UNIT_LAYERLEVEL" val="1"/>
  <p:tag name="KSO_WM_TAG_VERSION" val="1.0"/>
  <p:tag name="KSO_WM_BEAUTIFY_FLAG" val="#wm#"/>
  <p:tag name="KSO_WM_UNIT_PRESET_TEXT" val="添加标题"/>
  <p:tag name="KSO_WM_UNIT_TEXT_FILL_FORE_SCHEMECOLOR_INDEX" val="14"/>
  <p:tag name="KSO_WM_UNIT_TEXT_FILL_TYPE" val="1"/>
</p:tagLst>
</file>

<file path=ppt/tags/tag12.xml><?xml version="1.0" encoding="utf-8"?>
<p:tagLst xmlns:p="http://schemas.openxmlformats.org/presentationml/2006/main">
  <p:tag name="KSO_WM_UNIT_ISCONTENTS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ID" val="diagram20198881_4*l_h_a*1_1_1"/>
  <p:tag name="KSO_WM_TEMPLATE_CATEGORY" val="diagram"/>
  <p:tag name="KSO_WM_TEMPLATE_INDEX" val="20198881"/>
  <p:tag name="KSO_WM_UNIT_LAYERLEVEL" val="1_1_1"/>
  <p:tag name="KSO_WM_TAG_VERSION" val="1.0"/>
  <p:tag name="KSO_WM_UNIT_PRESET_TEXT" val="输入小标题"/>
  <p:tag name="KSO_WM_UNIT_TEXT_FILL_FORE_SCHEMECOLOR_INDEX" val="14"/>
  <p:tag name="KSO_WM_UNIT_TEXT_FILL_TYPE" val="1"/>
</p:tagLst>
</file>

<file path=ppt/tags/tag13.xml><?xml version="1.0" encoding="utf-8"?>
<p:tagLst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198881_4*a*1"/>
  <p:tag name="KSO_WM_TEMPLATE_CATEGORY" val="diagram"/>
  <p:tag name="KSO_WM_TEMPLATE_INDEX" val="20198881"/>
  <p:tag name="KSO_WM_UNIT_LAYERLEVEL" val="1"/>
  <p:tag name="KSO_WM_TAG_VERSION" val="1.0"/>
  <p:tag name="KSO_WM_BEAUTIFY_FLAG" val="#wm#"/>
  <p:tag name="KSO_WM_UNIT_PRESET_TEXT" val="添加标题"/>
  <p:tag name="KSO_WM_UNIT_TEXT_FILL_FORE_SCHEMECOLOR_INDEX" val="14"/>
  <p:tag name="KSO_WM_UNIT_TEXT_FILL_TYPE" val="1"/>
</p:tagLst>
</file>

<file path=ppt/tags/tag14.xml><?xml version="1.0" encoding="utf-8"?>
<p:tagLst xmlns:p="http://schemas.openxmlformats.org/presentationml/2006/main">
  <p:tag name="KSO_WM_UNIT_ISCONTENTS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ID" val="diagram20198881_4*l_h_a*1_1_1"/>
  <p:tag name="KSO_WM_TEMPLATE_CATEGORY" val="diagram"/>
  <p:tag name="KSO_WM_TEMPLATE_INDEX" val="20198881"/>
  <p:tag name="KSO_WM_UNIT_LAYERLEVEL" val="1_1_1"/>
  <p:tag name="KSO_WM_TAG_VERSION" val="1.0"/>
  <p:tag name="KSO_WM_UNIT_PRESET_TEXT" val="输入小标题"/>
  <p:tag name="KSO_WM_UNIT_TEXT_FILL_FORE_SCHEMECOLOR_INDEX" val="14"/>
  <p:tag name="KSO_WM_UNIT_TEXT_FILL_TYPE" val="1"/>
</p:tagLst>
</file>

<file path=ppt/tags/tag15.xml><?xml version="1.0" encoding="utf-8"?>
<p:tagLst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198881_4*a*1"/>
  <p:tag name="KSO_WM_TEMPLATE_CATEGORY" val="diagram"/>
  <p:tag name="KSO_WM_TEMPLATE_INDEX" val="20198881"/>
  <p:tag name="KSO_WM_UNIT_LAYERLEVEL" val="1"/>
  <p:tag name="KSO_WM_TAG_VERSION" val="1.0"/>
  <p:tag name="KSO_WM_BEAUTIFY_FLAG" val="#wm#"/>
  <p:tag name="KSO_WM_UNIT_PRESET_TEXT" val="添加标题"/>
  <p:tag name="KSO_WM_UNIT_TEXT_FILL_FORE_SCHEMECOLOR_INDEX" val="14"/>
  <p:tag name="KSO_WM_UNIT_TEXT_FILL_TYPE" val="1"/>
</p:tagLst>
</file>

<file path=ppt/tags/tag16.xml><?xml version="1.0" encoding="utf-8"?>
<p:tagLst xmlns:p="http://schemas.openxmlformats.org/presentationml/2006/main">
  <p:tag name="KSO_WM_UNIT_ISCONTENTS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ID" val="diagram20198881_4*l_h_a*1_1_1"/>
  <p:tag name="KSO_WM_TEMPLATE_CATEGORY" val="diagram"/>
  <p:tag name="KSO_WM_TEMPLATE_INDEX" val="20198881"/>
  <p:tag name="KSO_WM_UNIT_LAYERLEVEL" val="1_1_1"/>
  <p:tag name="KSO_WM_TAG_VERSION" val="1.0"/>
  <p:tag name="KSO_WM_UNIT_PRESET_TEXT" val="输入小标题"/>
  <p:tag name="KSO_WM_UNIT_TEXT_FILL_FORE_SCHEMECOLOR_INDEX" val="14"/>
  <p:tag name="KSO_WM_UNIT_TEXT_FILL_TYPE" val="1"/>
</p:tagLst>
</file>

<file path=ppt/tags/tag17.xml><?xml version="1.0" encoding="utf-8"?>
<p:tagLst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198881_4*a*1"/>
  <p:tag name="KSO_WM_TEMPLATE_CATEGORY" val="diagram"/>
  <p:tag name="KSO_WM_TEMPLATE_INDEX" val="20198881"/>
  <p:tag name="KSO_WM_UNIT_LAYERLEVEL" val="1"/>
  <p:tag name="KSO_WM_TAG_VERSION" val="1.0"/>
  <p:tag name="KSO_WM_BEAUTIFY_FLAG" val="#wm#"/>
  <p:tag name="KSO_WM_UNIT_PRESET_TEXT" val="添加标题"/>
  <p:tag name="KSO_WM_UNIT_TEXT_FILL_FORE_SCHEMECOLOR_INDEX" val="14"/>
  <p:tag name="KSO_WM_UNIT_TEXT_FILL_TYPE" val="1"/>
</p:tagLst>
</file>

<file path=ppt/tags/tag18.xml><?xml version="1.0" encoding="utf-8"?>
<p:tagLst xmlns:p="http://schemas.openxmlformats.org/presentationml/2006/main">
  <p:tag name="KSO_WM_UNIT_ISCONTENTS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ID" val="diagram20198881_4*l_h_a*1_1_1"/>
  <p:tag name="KSO_WM_TEMPLATE_CATEGORY" val="diagram"/>
  <p:tag name="KSO_WM_TEMPLATE_INDEX" val="20198881"/>
  <p:tag name="KSO_WM_UNIT_LAYERLEVEL" val="1_1_1"/>
  <p:tag name="KSO_WM_TAG_VERSION" val="1.0"/>
  <p:tag name="KSO_WM_UNIT_PRESET_TEXT" val="输入小标题"/>
  <p:tag name="KSO_WM_UNIT_TEXT_FILL_FORE_SCHEMECOLOR_INDEX" val="14"/>
  <p:tag name="KSO_WM_UNIT_TEXT_FILL_TYPE" val="1"/>
</p:tagLst>
</file>

<file path=ppt/tags/tag19.xml><?xml version="1.0" encoding="utf-8"?>
<p:tagLst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198881_4*a*1"/>
  <p:tag name="KSO_WM_TEMPLATE_CATEGORY" val="diagram"/>
  <p:tag name="KSO_WM_TEMPLATE_INDEX" val="20198881"/>
  <p:tag name="KSO_WM_UNIT_LAYERLEVEL" val="1"/>
  <p:tag name="KSO_WM_TAG_VERSION" val="1.0"/>
  <p:tag name="KSO_WM_BEAUTIFY_FLAG" val="#wm#"/>
  <p:tag name="KSO_WM_UNIT_PRESET_TEXT" val="添加标题"/>
  <p:tag name="KSO_WM_UNIT_TEXT_FILL_FORE_SCHEMECOLOR_INDEX" val="14"/>
  <p:tag name="KSO_WM_UNIT_TEXT_FILL_TYPE" val="1"/>
</p:tagLst>
</file>

<file path=ppt/tags/tag2.xml><?xml version="1.0" encoding="utf-8"?>
<p:tagLst xmlns:p="http://schemas.openxmlformats.org/presentationml/2006/main">
  <p:tag name="KSO_WM_UNIT_TABLE_BEAUTIFY" val="smartTable{9e1391c9-319e-415a-a2cb-609c48f7186f}"/>
  <p:tag name="TABLE_ENDDRAG_ORIGIN_RECT" val="906*121"/>
  <p:tag name="TABLE_ENDDRAG_RECT" val="21*98*906*121"/>
</p:tagLst>
</file>

<file path=ppt/tags/tag20.xml><?xml version="1.0" encoding="utf-8"?>
<p:tagLst xmlns:p="http://schemas.openxmlformats.org/presentationml/2006/main">
  <p:tag name="KSO_WM_UNIT_ISCONTENTS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ID" val="diagram20198881_4*l_h_a*1_1_1"/>
  <p:tag name="KSO_WM_TEMPLATE_CATEGORY" val="diagram"/>
  <p:tag name="KSO_WM_TEMPLATE_INDEX" val="20198881"/>
  <p:tag name="KSO_WM_UNIT_LAYERLEVEL" val="1_1_1"/>
  <p:tag name="KSO_WM_TAG_VERSION" val="1.0"/>
  <p:tag name="KSO_WM_UNIT_PRESET_TEXT" val="输入小标题"/>
  <p:tag name="KSO_WM_UNIT_TEXT_FILL_FORE_SCHEMECOLOR_INDEX" val="14"/>
  <p:tag name="KSO_WM_UNIT_TEXT_FILL_TYPE" val="1"/>
</p:tagLst>
</file>

<file path=ppt/tags/tag21.xml><?xml version="1.0" encoding="utf-8"?>
<p:tagLst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198881_4*a*1"/>
  <p:tag name="KSO_WM_TEMPLATE_CATEGORY" val="diagram"/>
  <p:tag name="KSO_WM_TEMPLATE_INDEX" val="20198881"/>
  <p:tag name="KSO_WM_UNIT_LAYERLEVEL" val="1"/>
  <p:tag name="KSO_WM_TAG_VERSION" val="1.0"/>
  <p:tag name="KSO_WM_BEAUTIFY_FLAG" val="#wm#"/>
  <p:tag name="KSO_WM_UNIT_PRESET_TEXT" val="添加标题"/>
  <p:tag name="KSO_WM_UNIT_TEXT_FILL_FORE_SCHEMECOLOR_INDEX" val="14"/>
  <p:tag name="KSO_WM_UNIT_TEXT_FILL_TYPE" val="1"/>
</p:tagLst>
</file>

<file path=ppt/tags/tag22.xml><?xml version="1.0" encoding="utf-8"?>
<p:tagLst xmlns:p="http://schemas.openxmlformats.org/presentationml/2006/main">
  <p:tag name="KSO_WM_UNIT_ISCONTENTS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ID" val="diagram20198881_4*l_h_a*1_1_1"/>
  <p:tag name="KSO_WM_TEMPLATE_CATEGORY" val="diagram"/>
  <p:tag name="KSO_WM_TEMPLATE_INDEX" val="20198881"/>
  <p:tag name="KSO_WM_UNIT_LAYERLEVEL" val="1_1_1"/>
  <p:tag name="KSO_WM_TAG_VERSION" val="1.0"/>
  <p:tag name="KSO_WM_UNIT_PRESET_TEXT" val="输入小标题"/>
  <p:tag name="KSO_WM_UNIT_TEXT_FILL_FORE_SCHEMECOLOR_INDEX" val="14"/>
  <p:tag name="KSO_WM_UNIT_TEXT_FILL_TYPE" val="1"/>
</p:tagLst>
</file>

<file path=ppt/tags/tag23.xml><?xml version="1.0" encoding="utf-8"?>
<p:tagLst xmlns:p="http://schemas.openxmlformats.org/presentationml/2006/main">
  <p:tag name="KSO_WM_SPECIAL_SOURCE" val="bdnull"/>
</p:tagLst>
</file>

<file path=ppt/tags/tag24.xml><?xml version="1.0" encoding="utf-8"?>
<p:tagLst xmlns:p="http://schemas.openxmlformats.org/presentationml/2006/main">
  <p:tag name="KSO_WM_SPECIAL_SOURCE" val="bdnull"/>
</p:tagLst>
</file>

<file path=ppt/tags/tag25.xml><?xml version="1.0" encoding="utf-8"?>
<p:tagLst xmlns:p="http://schemas.openxmlformats.org/presentationml/2006/main">
  <p:tag name="KSO_WM_SPECIAL_SOURCE" val="bdnull"/>
</p:tagLst>
</file>

<file path=ppt/tags/tag2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347_1*a*1"/>
  <p:tag name="KSO_WM_TEMPLATE_CATEGORY" val="diagram"/>
  <p:tag name="KSO_WM_TEMPLATE_INDEX" val="2021334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72fd703be9f4dffa0b989d3a90c175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2dbf37705e746e0ab311bcbf850efab"/>
  <p:tag name="KSO_WM_UNIT_TEXT_FILL_FORE_SCHEMECOLOR_INDEX_BRIGHTNESS" val="0"/>
  <p:tag name="KSO_WM_UNIT_TEXT_FILL_FORE_SCHEMECOLOR_INDEX" val="13"/>
  <p:tag name="KSO_WM_UNIT_TEXT_FILL_TYPE" val="1"/>
  <p:tag name="KSO_WM_TEMPLATE_ASSEMBLE_XID" val="5fd0bc7b1fa9d42129dd5655"/>
  <p:tag name="KSO_WM_TEMPLATE_ASSEMBLE_GROUPID" val="5fd0bc7b1fa9d42129dd5655"/>
</p:tagLst>
</file>

<file path=ppt/tags/tag27.xml><?xml version="1.0" encoding="utf-8"?>
<p:tagLst xmlns:p="http://schemas.openxmlformats.org/presentationml/2006/main">
  <p:tag name="KSO_WM_UNIT_TABLE_BEAUTIFY" val="smartTable{40901047-8a96-4cdb-b3c0-c8175f0dd3f9}"/>
  <p:tag name="KSO_WM_BEAUTIFY_FLAG" val="#wm#"/>
  <p:tag name="KSO_WM_UNIT_TYPE" val="β"/>
  <p:tag name="TABLE_SKINIDX" val="3"/>
  <p:tag name="TABLE_COLORIDX" val="c"/>
  <p:tag name="TABLE_ENDDRAG_ORIGIN_RECT" val="920*486"/>
  <p:tag name="TABLE_ENDDRAG_RECT" val="39*78*920*486"/>
</p:tagLst>
</file>

<file path=ppt/tags/tag28.xml><?xml version="1.0" encoding="utf-8"?>
<p:tagLst xmlns:p="http://schemas.openxmlformats.org/presentationml/2006/main">
  <p:tag name="KSO_WM_BEAUTIFY_FLAG" val="#wm#"/>
  <p:tag name="KSO_WM_TEMPLATE_CATEGORY" val="diagram"/>
  <p:tag name="KSO_WM_TEMPLATE_INDEX" val="20213347"/>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ID" val="diagram2021334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08"/>
  <p:tag name="KSO_WM_SLIDE_POSITION" val="47*48"/>
  <p:tag name="KSO_WM_TAG_VERSION" val="1.0"/>
  <p:tag name="KSO_WM_SLIDE_LAYOUT" val="a_d_f"/>
  <p:tag name="KSO_WM_SLIDE_LAYOUT_CNT" val="1_1_1"/>
  <p:tag name="KSO_WM_CHIP_FILLPROP" val="[[{&quot;text_align&quot;:&quot;lt&quot;,&quot;text_direction&quot;:&quot;horizontal&quot;,&quot;support_big_font&quot;:false,&quot;fill_id&quot;:&quot;85208e9ffc974d019a76abaca132d100&quot;,&quot;fill_align&quot;:&quot;lt&quot;,&quot;chip_types&quot;:[&quot;header&quot;]},{&quot;text_align&quot;:&quot;lt&quot;,&quot;text_direction&quot;:&quot;horizontal&quot;,&quot;support_big_font&quot;:false,&quot;fill_id&quot;:&quot;99e8c07d7e344e34a4a85ba47c8f55f0&quot;,&quot;fill_align&quot;:&quot;lt&quot;,&quot;chip_types&quot;:[&quot;text&quot;]},{&quot;text_align&quot;:&quot;lt&quot;,&quot;text_direction&quot;:&quot;horizontal&quot;,&quot;support_features&quot;:[&quot;collage&quot;,&quot;carousel&quot;],&quot;support_big_font&quot;:false,&quot;fill_id&quot;:&quot;93cae90917fd45d5b8833bd8097fdc88&quot;,&quot;fill_align&quot;:&quot;ct&quot;,&quot;chip_types&quot;:[&quot;diagram&quot;,&quot;pictext&quot;,&quot;picture&quot;,&quot;chart&quot;,&quot;table&quot;,&quot;video&quot;]}],[{&quot;text_align&quot;:&quot;lt&quot;,&quot;text_direction&quot;:&quot;horizontal&quot;,&quot;support_big_font&quot;:false,&quot;fill_id&quot;:&quot;85208e9ffc974d019a76abaca132d100&quot;,&quot;fill_align&quot;:&quot;lt&quot;,&quot;chip_types&quot;:[&quot;header&quot;]},{&quot;text_align&quot;:&quot;lt&quot;,&quot;text_direction&quot;:&quot;horizontal&quot;,&quot;support_big_font&quot;:false,&quot;fill_id&quot;:&quot;99e8c07d7e344e34a4a85ba47c8f55f0&quot;,&quot;fill_align&quot;:&quot;lt&quot;,&quot;chip_types&quot;:[&quot;text&quot;]},{&quot;text_align&quot;:&quot;lt&quot;,&quot;text_direction&quot;:&quot;horizontal&quot;,&quot;support_big_font&quot;:false,&quot;fill_id&quot;:&quot;93cae90917fd45d5b8833bd8097fdc88&quot;,&quot;fill_align&quot;:&quot;lt&quot;,&quot;chip_types&quot;:[&quot;text&quot;]}]]"/>
  <p:tag name="KSO_WM_SLIDE_LAYOUT_INFO" val="{&quot;backgroundInfo&quot;:[{&quot;bottom&quot;:0,&quot;bottomAbs&quot;:false,&quot;left&quot;:0,&quot;leftAbs&quot;:false,&quot;right&quot;:0,&quot;rightAbs&quot;:false,&quot;top&quot;:0,&quot;topAbs&quot;:false,&quot;type&quot;:&quot;general&quot;}],&quot;id&quot;:&quot;2020-12-09T20:01:00&quot;,&quot;maxSize&quot;:{&quot;size1&quot;:26.699999999999999},&quot;minSize&quot;:{&quot;size1&quot;:17.899999999999999},&quot;normalSize&quot;:{&quot;size1&quot;:17.899999999999999},&quot;subLayout&quot;:[{&quot;id&quot;:&quot;2020-12-09T20:01:00&quot;,&quot;margin&quot;:{&quot;bottom&quot;:0.026000002399086952,&quot;left&quot;:1.6929999589920044,&quot;right&quot;:1.6929999589920044,&quot;top&quot;:1.6929999589920044},&quot;type&quot;:0},{&quot;id&quot;:&quot;2020-12-09T20:01:00&quot;,&quot;maxSize&quot;:{&quot;size1&quot;:27.100000000000001},&quot;minSize&quot;:{&quot;size1&quot;:19},&quot;normalSize&quot;:{&quot;size1&quot;:19},&quot;subLayout&quot;:[{&quot;id&quot;:&quot;2020-12-09T20:01:00&quot;,&quot;margin&quot;:{&quot;bottom&quot;:0.026000002399086952,&quot;left&quot;:1.6929999589920044,&quot;right&quot;:1.6929999589920044,&quot;top&quot;:0.81999999284744263},&quot;type&quot;:0},{&quot;id&quot;:&quot;2020-12-09T20:01:00&quot;,&quot;margin&quot;:{&quot;bottom&quot;:1.6929999589920044,&quot;left&quot;:1.6929999589920044,&quot;right&quot;:1.6929999589920044,&quot;top&quot;:0.81999999284744263},&quot;type&quot;:0}],&quot;type&quot;:0}],&quot;type&quot;:0}"/>
  <p:tag name="KSO_WM_CHIP_XID" val="5f696419553136823a5e6178"/>
  <p:tag name="FIXED_XID_TMP" val="5f5ee1ca4d6848d78f644aec"/>
  <p:tag name="KSO_WM_CHIP_DECFILLPROP" val="[]"/>
  <p:tag name="KSO_WM_CHIP_GROUPID" val="5f5ee1ca4d6848d78f644aec"/>
  <p:tag name="KSO_WM_SLIDE_BK_DARK_LIGHT" val="2"/>
  <p:tag name="KSO_WM_SLIDE_BACKGROUND_TYPE" val="general"/>
  <p:tag name="KSO_WM_SLIDE_SUPPORT_FEATURE_TYPE" val="3"/>
  <p:tag name="KSO_WM_TEMPLATE_ASSEMBLE_XID" val="5fd0bc7b1fa9d42129dd5655"/>
  <p:tag name="KSO_WM_TEMPLATE_ASSEMBLE_GROUPID" val="5fd0bc7b1fa9d42129dd5655"/>
  <p:tag name="KSO_WM_SPECIAL_SOURCE" val="bdnull"/>
</p:tagLst>
</file>

<file path=ppt/tags/tag29.xml><?xml version="1.0" encoding="utf-8"?>
<p:tagLst xmlns:p="http://schemas.openxmlformats.org/presentationml/2006/main">
  <p:tag name="KSO_WM_UNIT_TABLE_BEAUTIFY" val="smartTable{cefc8222-ed1f-4a0b-a366-90534418a4f2}"/>
  <p:tag name="TABLE_ENDDRAG_ORIGIN_RECT" val="935*489"/>
  <p:tag name="TABLE_ENDDRAG_RECT" val="11*87*935*489"/>
</p:tagLst>
</file>

<file path=ppt/tags/tag3.xml><?xml version="1.0" encoding="utf-8"?>
<p:tagLst xmlns:p="http://schemas.openxmlformats.org/presentationml/2006/main">
  <p:tag name="KSO_WM_UNIT_TABLE_BEAUTIFY" val="smartTable{9e1391c9-319e-415a-a2cb-609c48f7186f}"/>
  <p:tag name="TABLE_ENDDRAG_ORIGIN_RECT" val="906*121"/>
  <p:tag name="TABLE_ENDDRAG_RECT" val="21*98*906*121"/>
</p:tagLst>
</file>

<file path=ppt/tags/tag30.xml><?xml version="1.0" encoding="utf-8"?>
<p:tagLst xmlns:p="http://schemas.openxmlformats.org/presentationml/2006/main">
  <p:tag name="KSO_WM_UNIT_TABLE_BEAUTIFY" val="smartTable{2f2e98bf-ce8d-44ba-8387-2de4ca1724d5}"/>
</p:tagLst>
</file>

<file path=ppt/tags/tag31.xml><?xml version="1.0" encoding="utf-8"?>
<p:tagLst xmlns:p="http://schemas.openxmlformats.org/presentationml/2006/main">
  <p:tag name="KSO_WM_UNIT_TABLE_BEAUTIFY" val="smartTable{3e3f5838-24f5-463d-9821-61d45d75b8e0}"/>
  <p:tag name="TABLE_ENDDRAG_ORIGIN_RECT" val="895*84"/>
  <p:tag name="TABLE_ENDDRAG_RECT" val="31*140*895*84"/>
</p:tagLst>
</file>

<file path=ppt/tags/tag32.xml><?xml version="1.0" encoding="utf-8"?>
<p:tagLst xmlns:p="http://schemas.openxmlformats.org/presentationml/2006/main">
  <p:tag name="KSO_WM_UNIT_TABLE_BEAUTIFY" val="smartTable{baef32d4-bbd1-43b0-a60b-fda6ad1856e6}"/>
  <p:tag name="TABLE_ENDDRAG_ORIGIN_RECT" val="548*115"/>
  <p:tag name="TABLE_ENDDRAG_RECT" val="16*104*548*115"/>
</p:tagLst>
</file>

<file path=ppt/tags/tag33.xml><?xml version="1.0" encoding="utf-8"?>
<p:tagLst xmlns:p="http://schemas.openxmlformats.org/presentationml/2006/main">
  <p:tag name="KSO_WM_UNIT_TABLE_BEAUTIFY" val="smartTable{de1b2e63-0d11-4490-a701-9a99b70a1ab9}"/>
  <p:tag name="TABLE_ENDDRAG_ORIGIN_RECT" val="895*102"/>
  <p:tag name="TABLE_ENDDRAG_RECT" val="17*207*895*102"/>
</p:tagLst>
</file>

<file path=ppt/tags/tag34.xml><?xml version="1.0" encoding="utf-8"?>
<p:tagLst xmlns:p="http://schemas.openxmlformats.org/presentationml/2006/main">
  <p:tag name="KSO_WM_UNIT_TABLE_BEAUTIFY" val="smartTable{6c65ae8d-c46b-42ff-800e-dfb34013cad4}"/>
</p:tagLst>
</file>

<file path=ppt/tags/tag35.xml><?xml version="1.0" encoding="utf-8"?>
<p:tagLst xmlns:p="http://schemas.openxmlformats.org/presentationml/2006/main">
  <p:tag name="KSO_WM_UNIT_TABLE_BEAUTIFY" val="smartTable{5ab6dab0-d1a4-46eb-8c1b-d23198601b25}"/>
  <p:tag name="TABLE_ENDDRAG_ORIGIN_RECT" val="927*338"/>
  <p:tag name="TABLE_ENDDRAG_RECT" val="22*111*927*338"/>
</p:tagLst>
</file>

<file path=ppt/tags/tag36.xml><?xml version="1.0" encoding="utf-8"?>
<p:tagLst xmlns:p="http://schemas.openxmlformats.org/presentationml/2006/main">
  <p:tag name="KSO_WM_UNIT_TABLE_BEAUTIFY" val="smartTable{c4910b25-dd0c-4ea4-9e4c-2c188c237741}"/>
  <p:tag name="TABLE_ENDDRAG_ORIGIN_RECT" val="953*460"/>
  <p:tag name="TABLE_ENDDRAG_RECT" val="6*68*953*460"/>
</p:tagLst>
</file>

<file path=ppt/tags/tag37.xml><?xml version="1.0" encoding="utf-8"?>
<p:tagLst xmlns:p="http://schemas.openxmlformats.org/presentationml/2006/main">
  <p:tag name="KSO_WM_UNIT_TABLE_BEAUTIFY" val="smartTable{b3dbdd4f-405f-4101-a090-a9f2ccf001c9}"/>
  <p:tag name="TABLE_ENDDRAG_ORIGIN_RECT" val="932*409"/>
  <p:tag name="TABLE_ENDDRAG_RECT" val="7*83*932*409"/>
</p:tagLst>
</file>

<file path=ppt/tags/tag38.xml><?xml version="1.0" encoding="utf-8"?>
<p:tagLst xmlns:p="http://schemas.openxmlformats.org/presentationml/2006/main">
  <p:tag name="KSO_WM_UNIT_TABLE_BEAUTIFY" val="smartTable{28111b65-40e1-41d0-8be3-8f5987289d46}"/>
</p:tagLst>
</file>

<file path=ppt/tags/tag4.xml><?xml version="1.0" encoding="utf-8"?>
<p:tagLst xmlns:p="http://schemas.openxmlformats.org/presentationml/2006/main">
  <p:tag name="KSO_WM_UNIT_TABLE_BEAUTIFY" val="smartTable{9e1391c9-319e-415a-a2cb-609c48f7186f}"/>
  <p:tag name="TABLE_ENDDRAG_ORIGIN_RECT" val="906*121"/>
  <p:tag name="TABLE_ENDDRAG_RECT" val="21*98*906*121"/>
</p:tagLst>
</file>

<file path=ppt/tags/tag5.xml><?xml version="1.0" encoding="utf-8"?>
<p:tagLst xmlns:p="http://schemas.openxmlformats.org/presentationml/2006/main">
  <p:tag name="KSO_WM_UNIT_TABLE_BEAUTIFY" val="smartTable{9e1391c9-319e-415a-a2cb-609c48f7186f}"/>
  <p:tag name="TABLE_ENDDRAG_ORIGIN_RECT" val="906*121"/>
  <p:tag name="TABLE_ENDDRAG_RECT" val="21*98*906*121"/>
</p:tagLst>
</file>

<file path=ppt/tags/tag6.xml><?xml version="1.0" encoding="utf-8"?>
<p:tagLst xmlns:p="http://schemas.openxmlformats.org/presentationml/2006/main">
  <p:tag name="KSO_WM_UNIT_TABLE_BEAUTIFY" val="smartTable{9e1391c9-319e-415a-a2cb-609c48f7186f}"/>
  <p:tag name="TABLE_ENDDRAG_ORIGIN_RECT" val="906*121"/>
  <p:tag name="TABLE_ENDDRAG_RECT" val="21*98*906*121"/>
</p:tagLst>
</file>

<file path=ppt/tags/tag7.xml><?xml version="1.0" encoding="utf-8"?>
<p:tagLst xmlns:p="http://schemas.openxmlformats.org/presentationml/2006/main">
  <p:tag name="KSO_WM_UNIT_TABLE_BEAUTIFY" val="smartTable{9e1391c9-319e-415a-a2cb-609c48f7186f}"/>
  <p:tag name="TABLE_ENDDRAG_ORIGIN_RECT" val="926*249"/>
  <p:tag name="TABLE_ENDDRAG_RECT" val="10*45*926*249"/>
</p:tagLst>
</file>

<file path=ppt/tags/tag8.xml><?xml version="1.0" encoding="utf-8"?>
<p:tagLst xmlns:p="http://schemas.openxmlformats.org/presentationml/2006/main">
  <p:tag name="KSO_WM_UNIT_TABLE_BEAUTIFY" val="smartTable{3631a871-e153-4065-856c-68fe616cb4fa}"/>
  <p:tag name="TABLE_ENDDRAG_ORIGIN_RECT" val="872*238"/>
  <p:tag name="TABLE_ENDDRAG_RECT" val="18*92*872*238"/>
</p:tagLst>
</file>

<file path=ppt/tags/tag9.xml><?xml version="1.0" encoding="utf-8"?>
<p:tagLst xmlns:p="http://schemas.openxmlformats.org/presentationml/2006/main">
  <p:tag name="KSO_WM_UNIT_TABLE_BEAUTIFY" val="smartTable{c0adef3d-1aae-4b90-b345-704591cf5a61}"/>
  <p:tag name="TABLE_ENDDRAG_ORIGIN_RECT" val="941*425"/>
  <p:tag name="TABLE_ENDDRAG_RECT" val="9*82*941*4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17017</Words>
  <PresentationFormat>宽屏</PresentationFormat>
  <Paragraphs>1475</Paragraphs>
  <Slides>49</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49</vt:i4>
      </vt:variant>
    </vt:vector>
  </HeadingPairs>
  <TitlesOfParts>
    <vt:vector size="73" baseType="lpstr">
      <vt:lpstr>Arial</vt:lpstr>
      <vt:lpstr>SimSun</vt:lpstr>
      <vt:lpstr>Wingdings</vt:lpstr>
      <vt:lpstr>Microsoft YaHei</vt:lpstr>
      <vt:lpstr>SimHei</vt:lpstr>
      <vt:lpstr>Times New Roman</vt:lpstr>
      <vt:lpstr>NSimSun</vt:lpstr>
      <vt:lpstr>等线</vt:lpstr>
      <vt:lpstr>等线 Light</vt:lpstr>
      <vt:lpstr>Calibri</vt:lpstr>
      <vt:lpstr>Arial Unicode MS</vt:lpstr>
      <vt:lpstr>FZCuHeiSongS-B-GB</vt:lpstr>
      <vt:lpstr>等线</vt:lpstr>
      <vt:lpstr>KaiTi</vt:lpstr>
      <vt:lpstr>Times New Roman</vt:lpstr>
      <vt:lpstr>Courier New</vt:lpstr>
      <vt:lpstr>华文行楷</vt:lpstr>
      <vt:lpstr>楷体_GB2312</vt:lpstr>
      <vt:lpstr>楷体_GB2312</vt:lpstr>
      <vt:lpstr>华文中宋</vt:lpstr>
      <vt:lpstr>等线 Light</vt:lpstr>
      <vt:lpstr>Comic Sans MS</vt:lpstr>
      <vt:lpstr>Arial Black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宗藩朝贡体系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二、【西学东渐】2、近代西学东渐的特点 </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2022-02-23T00:57:00Z</dcterms:created>
  <dcterms:modified xsi:type="dcterms:W3CDTF">2022-04-12T11:48:05Z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D00B354BDAE745BE9B7E16395073925E</vt:lpwstr>
  </property>
  <property fmtid="{D5CDD505-2E9C-101B-9397-08002B2CF9AE}" pid="3" name="KSOProductBuildVer">
    <vt:lpwstr>2052-11.1.0.11365</vt:lpwstr>
  </property>
</Properties>
</file>