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0" r:id="rId6"/>
    <p:sldId id="258" r:id="rId7"/>
    <p:sldId id="264" r:id="rId8"/>
    <p:sldId id="265" r:id="rId9"/>
    <p:sldId id="266" r:id="rId10"/>
    <p:sldId id="262" r:id="rId11"/>
    <p:sldId id="263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  <p:cmAuthor id="0" name="iwenping" initials="" lastIdx="0" clrIdx="0"/>
  <p:cmAuthor id="7" name="1206988966@qq.com" initials="1" lastIdx="0" clrIdx="2"/>
  <p:cmAuthor id="8" name="姜伟光" initials="姜" lastIdx="0" clrIdx="0"/>
  <p:cmAuthor id="3" name="lenovo" initials="l" lastIdx="0" clrIdx="2"/>
  <p:cmAuthor id="5" name="宋洁然" initials="宋" lastIdx="0" clrIdx="1"/>
  <p:cmAuthor id="6" name="ming qiu" initials="m" lastIdx="0" clrIdx="1"/>
  <p:cmAuthor id="4" name="pc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file:///G:\AppData\Roaming\Tencent\Users\247529061\QQ\WinTemp\RichOle\TU1KP8S%7b9~K%60Z823%60$3094A.png" TargetMode="Externa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5.xml"/><Relationship Id="rId12" Type="http://schemas.openxmlformats.org/officeDocument/2006/relationships/image" Target="../media/image4.jpeg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665730"/>
            <a:ext cx="5558155" cy="37058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925945" y="2746375"/>
            <a:ext cx="5266055" cy="36252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2425" y="260985"/>
            <a:ext cx="82842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/>
              <a:t>一轮复习</a:t>
            </a:r>
            <a:r>
              <a:rPr lang="en-US" altLang="zh-CN" sz="4000" b="1"/>
              <a:t>    </a:t>
            </a:r>
            <a:r>
              <a:rPr lang="zh-CN" altLang="en-US" sz="4000" b="1"/>
              <a:t>中华文化的世界意义</a:t>
            </a:r>
            <a:endParaRPr lang="zh-CN" altLang="en-US" sz="4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35360" y="2084851"/>
          <a:ext cx="10656570" cy="1280160"/>
        </p:xfrm>
        <a:graphic>
          <a:graphicData uri="http://schemas.openxmlformats.org/drawingml/2006/table">
            <a:tbl>
              <a:tblPr/>
              <a:tblGrid>
                <a:gridCol w="3394075"/>
                <a:gridCol w="2069465"/>
                <a:gridCol w="2068830"/>
                <a:gridCol w="3124200"/>
              </a:tblGrid>
              <a:tr h="731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应用科学、各种技术</a:t>
                      </a:r>
                      <a:endParaRPr lang="zh-CN" sz="2400" b="1" kern="100" dirty="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自然常识</a:t>
                      </a:r>
                      <a:endParaRPr lang="zh-CN" sz="2400" b="1" kern="100" dirty="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基础科学</a:t>
                      </a:r>
                      <a:endParaRPr lang="zh-CN" sz="2400" b="1" kern="100" dirty="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奇异和其他问题</a:t>
                      </a:r>
                      <a:endParaRPr lang="zh-CN" sz="2400" b="1" kern="100" dirty="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42</a:t>
                      </a:r>
                      <a:r>
                        <a:rPr lang="zh-CN" sz="2400" b="1" kern="10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．</a:t>
                      </a:r>
                      <a:r>
                        <a:rPr lang="en-US" sz="2400" b="1" kern="10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5%</a:t>
                      </a:r>
                      <a:endParaRPr lang="zh-CN" sz="2400" b="1" kern="10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22</a:t>
                      </a:r>
                      <a:r>
                        <a:rPr lang="zh-CN" sz="2400" b="1" kern="10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．</a:t>
                      </a:r>
                      <a:r>
                        <a:rPr lang="en-US" sz="2400" b="1" kern="10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8%</a:t>
                      </a:r>
                      <a:endParaRPr lang="zh-CN" sz="2400" b="1" kern="10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17</a:t>
                      </a:r>
                      <a:r>
                        <a:rPr lang="zh-CN" sz="2400" b="1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．</a:t>
                      </a:r>
                      <a:r>
                        <a:rPr lang="en-US" sz="2400" b="1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5%</a:t>
                      </a:r>
                      <a:endParaRPr lang="zh-CN" sz="2400" b="1" kern="100" dirty="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17</a:t>
                      </a:r>
                      <a:r>
                        <a:rPr lang="zh-CN" sz="2400" b="1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．</a:t>
                      </a:r>
                      <a:r>
                        <a:rPr lang="en-US" sz="2400" b="1" kern="100" dirty="0"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/>
                        </a:rPr>
                        <a:t>2%</a:t>
                      </a:r>
                      <a:endParaRPr lang="zh-CN" sz="2400" b="1" kern="100" dirty="0"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482986"/>
            <a:ext cx="12192000" cy="15989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2020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全国卷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1·28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1876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年，英国传教士在上海创办的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格致汇编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设有“互相问答”栏目，其中大多问题是从读者的兴趣、关注点出发的。各类问题所占比例如表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所示。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表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 《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格致汇编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》“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互相问答”栏目各类问题所占比例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据此可知，当时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5360" y="3525011"/>
            <a:ext cx="1185664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．中体西用思想的传播受到了抑制     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．中外交汇促进维新思想深入发展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．西学传播适应了兴办实业的需求     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．崇尚科学成为了社会的主流思潮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57546" y="1136888"/>
            <a:ext cx="134414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solidFill>
                  <a:srgbClr val="FF0000"/>
                </a:solidFill>
              </a:rPr>
              <a:t>C</a:t>
            </a:r>
            <a:endParaRPr lang="en-US" altLang="zh-CN" sz="7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1866900" y="1336675"/>
            <a:ext cx="1035685" cy="583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中国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66900" y="2059305"/>
            <a:ext cx="1035685" cy="583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器物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767205" y="3881755"/>
            <a:ext cx="1035685" cy="583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制度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67205" y="5615940"/>
            <a:ext cx="1035685" cy="583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思想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4" name="右箭头 23"/>
          <p:cNvSpPr/>
          <p:nvPr/>
        </p:nvSpPr>
        <p:spPr>
          <a:xfrm rot="5400000">
            <a:off x="1835785" y="3190875"/>
            <a:ext cx="1097280" cy="23050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右箭头 24"/>
          <p:cNvSpPr/>
          <p:nvPr/>
        </p:nvSpPr>
        <p:spPr>
          <a:xfrm rot="5400000">
            <a:off x="1801495" y="4925060"/>
            <a:ext cx="1097280" cy="23050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05045" y="1336675"/>
            <a:ext cx="1035685" cy="583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西方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33520" y="2059305"/>
            <a:ext cx="2943860" cy="583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思想</a:t>
            </a:r>
            <a:r>
              <a:rPr lang="zh-CN" altLang="en-US" sz="2400" b="1">
                <a:solidFill>
                  <a:srgbClr val="FF0000"/>
                </a:solidFill>
              </a:rPr>
              <a:t>（文艺、启蒙）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33520" y="3881755"/>
            <a:ext cx="2943860" cy="583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制度</a:t>
            </a:r>
            <a:r>
              <a:rPr lang="zh-CN" altLang="en-US" sz="2400" b="1">
                <a:solidFill>
                  <a:srgbClr val="FF0000"/>
                </a:solidFill>
              </a:rPr>
              <a:t>（光荣革命）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28415" y="5593715"/>
            <a:ext cx="2943860" cy="583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器物</a:t>
            </a:r>
            <a:r>
              <a:rPr lang="zh-CN" altLang="en-US" sz="2400" b="1">
                <a:solidFill>
                  <a:srgbClr val="FF0000"/>
                </a:solidFill>
              </a:rPr>
              <a:t>（工业革命）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0" name="右箭头 29"/>
          <p:cNvSpPr/>
          <p:nvPr/>
        </p:nvSpPr>
        <p:spPr>
          <a:xfrm rot="5400000">
            <a:off x="4652010" y="3190875"/>
            <a:ext cx="1097280" cy="23050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右箭头 30"/>
          <p:cNvSpPr/>
          <p:nvPr/>
        </p:nvSpPr>
        <p:spPr>
          <a:xfrm rot="5400000">
            <a:off x="4652010" y="4906010"/>
            <a:ext cx="1097280" cy="23050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右箭头 8"/>
          <p:cNvSpPr/>
          <p:nvPr/>
        </p:nvSpPr>
        <p:spPr>
          <a:xfrm rot="5400000">
            <a:off x="1835785" y="3168650"/>
            <a:ext cx="1097280" cy="23050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右箭头 9"/>
          <p:cNvSpPr/>
          <p:nvPr/>
        </p:nvSpPr>
        <p:spPr>
          <a:xfrm rot="5400000">
            <a:off x="1801495" y="4902835"/>
            <a:ext cx="1097280" cy="23050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50640" y="5601335"/>
            <a:ext cx="2943860" cy="5835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器物</a:t>
            </a:r>
            <a:r>
              <a:rPr lang="zh-CN" altLang="en-US" sz="2400" b="1">
                <a:solidFill>
                  <a:srgbClr val="FF0000"/>
                </a:solidFill>
              </a:rPr>
              <a:t>（工业革命）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 rot="5400000">
            <a:off x="1858010" y="3176270"/>
            <a:ext cx="1097280" cy="23050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右箭头 33"/>
          <p:cNvSpPr/>
          <p:nvPr/>
        </p:nvSpPr>
        <p:spPr>
          <a:xfrm rot="5400000">
            <a:off x="1823720" y="4910455"/>
            <a:ext cx="1097280" cy="23050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122160" y="1336675"/>
            <a:ext cx="4772660" cy="5111750"/>
          </a:xfrm>
          <a:prstGeom prst="rect">
            <a:avLst/>
          </a:prstGeom>
          <a:solidFill>
            <a:schemeClr val="tx1"/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接受外来思想，并不意味着无条件照搬，而必须根据具体条件加以采用，使之适合中国的实际</a:t>
            </a:r>
            <a:r>
              <a:rPr lang="en-US" altLang="zh-CN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......</a:t>
            </a:r>
            <a:r>
              <a:rPr lang="zh-CN" alt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我们中国人必须用我们自己的头脑进行思考，并决定什么东西能在我们自己的土壤里生长起来。</a:t>
            </a:r>
            <a:r>
              <a:rPr lang="zh-CN" altLang="en-US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——毛泽东《同英国记者斯坦的谈话》，《毛泽东文集》第</a:t>
            </a:r>
            <a:r>
              <a:rPr lang="en-US" altLang="zh-CN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卷</a:t>
            </a:r>
            <a:endParaRPr lang="zh-CN" altLang="en-US" sz="24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14" grpId="0" bldLvl="0" animBg="1"/>
      <p:bldP spid="3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椭圆 3"/>
          <p:cNvSpPr/>
          <p:nvPr>
            <p:custDataLst>
              <p:tags r:id="rId1"/>
            </p:custDataLst>
          </p:nvPr>
        </p:nvSpPr>
        <p:spPr>
          <a:xfrm>
            <a:off x="348820" y="1692446"/>
            <a:ext cx="2234387" cy="2234387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b="1" spc="300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>
            <p:custDataLst>
              <p:tags r:id="rId2"/>
            </p:custDataLst>
          </p:nvPr>
        </p:nvSpPr>
        <p:spPr>
          <a:xfrm>
            <a:off x="283921" y="1531462"/>
            <a:ext cx="2459428" cy="255466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燕尾形 7"/>
          <p:cNvSpPr/>
          <p:nvPr>
            <p:custDataLst>
              <p:tags r:id="rId3"/>
            </p:custDataLst>
          </p:nvPr>
        </p:nvSpPr>
        <p:spPr>
          <a:xfrm>
            <a:off x="3292884" y="2179612"/>
            <a:ext cx="1045972" cy="126005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5000493" y="1692446"/>
            <a:ext cx="2234387" cy="2234387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b="1" spc="300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>
            <p:custDataLst>
              <p:tags r:id="rId5"/>
            </p:custDataLst>
          </p:nvPr>
        </p:nvSpPr>
        <p:spPr>
          <a:xfrm>
            <a:off x="4935594" y="1531462"/>
            <a:ext cx="2459428" cy="255466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3" name="燕尾形 12"/>
          <p:cNvSpPr/>
          <p:nvPr>
            <p:custDataLst>
              <p:tags r:id="rId6"/>
            </p:custDataLst>
          </p:nvPr>
        </p:nvSpPr>
        <p:spPr>
          <a:xfrm>
            <a:off x="7895672" y="2179612"/>
            <a:ext cx="1045972" cy="1260056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7"/>
            </p:custDataLst>
          </p:nvPr>
        </p:nvSpPr>
        <p:spPr>
          <a:xfrm>
            <a:off x="9603279" y="1692446"/>
            <a:ext cx="2234387" cy="2234387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b="1" spc="300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8"/>
            </p:custDataLst>
          </p:nvPr>
        </p:nvSpPr>
        <p:spPr>
          <a:xfrm>
            <a:off x="9538380" y="1531462"/>
            <a:ext cx="2459428" cy="2554669"/>
          </a:xfrm>
          <a:custGeom>
            <a:avLst/>
            <a:gdLst>
              <a:gd name="connsiteX0" fmla="*/ 757956 w 1577106"/>
              <a:gd name="connsiteY0" fmla="*/ 0 h 1638300"/>
              <a:gd name="connsiteX1" fmla="*/ 1577106 w 1577106"/>
              <a:gd name="connsiteY1" fmla="*/ 819150 h 1638300"/>
              <a:gd name="connsiteX2" fmla="*/ 757956 w 1577106"/>
              <a:gd name="connsiteY2" fmla="*/ 1638300 h 1638300"/>
              <a:gd name="connsiteX3" fmla="*/ 3179 w 1577106"/>
              <a:gd name="connsiteY3" fmla="*/ 1138000 h 1638300"/>
              <a:gd name="connsiteX4" fmla="*/ 0 w 1577106"/>
              <a:gd name="connsiteY4" fmla="*/ 1127760 h 1638300"/>
              <a:gd name="connsiteX5" fmla="*/ 62811 w 1577106"/>
              <a:gd name="connsiteY5" fmla="*/ 1127760 h 1638300"/>
              <a:gd name="connsiteX6" fmla="*/ 126428 w 1577106"/>
              <a:gd name="connsiteY6" fmla="*/ 1244966 h 1638300"/>
              <a:gd name="connsiteX7" fmla="*/ 757956 w 1577106"/>
              <a:gd name="connsiteY7" fmla="*/ 1580747 h 1638300"/>
              <a:gd name="connsiteX8" fmla="*/ 1519553 w 1577106"/>
              <a:gd name="connsiteY8" fmla="*/ 819150 h 1638300"/>
              <a:gd name="connsiteX9" fmla="*/ 757956 w 1577106"/>
              <a:gd name="connsiteY9" fmla="*/ 57553 h 1638300"/>
              <a:gd name="connsiteX10" fmla="*/ 738906 w 1577106"/>
              <a:gd name="connsiteY10" fmla="*/ 58515 h 1638300"/>
              <a:gd name="connsiteX11" fmla="*/ 738906 w 1577106"/>
              <a:gd name="connsiteY11" fmla="*/ 96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7106" h="1638300">
                <a:moveTo>
                  <a:pt x="757956" y="0"/>
                </a:moveTo>
                <a:cubicBezTo>
                  <a:pt x="1210360" y="0"/>
                  <a:pt x="1577106" y="366746"/>
                  <a:pt x="1577106" y="819150"/>
                </a:cubicBezTo>
                <a:cubicBezTo>
                  <a:pt x="1577106" y="1271554"/>
                  <a:pt x="1210360" y="1638300"/>
                  <a:pt x="757956" y="1638300"/>
                </a:cubicBezTo>
                <a:cubicBezTo>
                  <a:pt x="418653" y="1638300"/>
                  <a:pt x="127533" y="1432005"/>
                  <a:pt x="3179" y="1138000"/>
                </a:cubicBezTo>
                <a:lnTo>
                  <a:pt x="0" y="1127760"/>
                </a:lnTo>
                <a:lnTo>
                  <a:pt x="62811" y="1127760"/>
                </a:lnTo>
                <a:lnTo>
                  <a:pt x="126428" y="1244966"/>
                </a:lnTo>
                <a:cubicBezTo>
                  <a:pt x="263293" y="1447552"/>
                  <a:pt x="495070" y="1580747"/>
                  <a:pt x="757956" y="1580747"/>
                </a:cubicBezTo>
                <a:cubicBezTo>
                  <a:pt x="1178574" y="1580747"/>
                  <a:pt x="1519553" y="1239768"/>
                  <a:pt x="1519553" y="819150"/>
                </a:cubicBezTo>
                <a:cubicBezTo>
                  <a:pt x="1519553" y="398532"/>
                  <a:pt x="1178574" y="57553"/>
                  <a:pt x="757956" y="57553"/>
                </a:cubicBezTo>
                <a:lnTo>
                  <a:pt x="738906" y="58515"/>
                </a:lnTo>
                <a:lnTo>
                  <a:pt x="738906" y="9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647188" y="2135357"/>
            <a:ext cx="1637651" cy="134602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80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2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sym typeface="Arial" panose="020B0604020202020204" pitchFamily="34" charset="0"/>
              </a:rPr>
              <a:t>汉字</a:t>
            </a:r>
            <a:endParaRPr lang="zh-CN" altLang="en-US" sz="27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  <a:p>
            <a:r>
              <a:rPr lang="zh-CN" altLang="en-US" sz="2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sym typeface="Arial" panose="020B0604020202020204" pitchFamily="34" charset="0"/>
              </a:rPr>
              <a:t>儒学</a:t>
            </a:r>
            <a:endParaRPr lang="zh-CN" altLang="en-US" sz="27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  <a:p>
            <a:r>
              <a:rPr lang="zh-CN" altLang="en-US" sz="2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sym typeface="Arial" panose="020B0604020202020204" pitchFamily="34" charset="0"/>
              </a:rPr>
              <a:t>佛教</a:t>
            </a:r>
            <a:endParaRPr lang="zh-CN" altLang="en-US" sz="27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4986506" y="2136935"/>
            <a:ext cx="2347978" cy="1346074"/>
          </a:xfrm>
          <a:prstGeom prst="rect">
            <a:avLst/>
          </a:prstGeom>
          <a:noFill/>
        </p:spPr>
        <p:txBody>
          <a:bodyPr wrap="square" rtlCol="0" anchor="ctr">
            <a:normAutofit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80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sym typeface="Arial" panose="020B0604020202020204" pitchFamily="34" charset="0"/>
              </a:rPr>
              <a:t>社会制度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9587647" y="2179489"/>
            <a:ext cx="2293478" cy="1346074"/>
          </a:xfrm>
          <a:prstGeom prst="rect">
            <a:avLst/>
          </a:prstGeom>
          <a:noFill/>
        </p:spPr>
        <p:txBody>
          <a:bodyPr wrap="square" rtlCol="0" anchor="ctr">
            <a:normAutofit lnSpcReduction="20000"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280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sym typeface="Arial" panose="020B0604020202020204" pitchFamily="34" charset="0"/>
              </a:rPr>
              <a:t>四大发明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燕尾形 4"/>
          <p:cNvSpPr/>
          <p:nvPr>
            <p:custDataLst>
              <p:tags r:id="rId12"/>
            </p:custDataLst>
          </p:nvPr>
        </p:nvSpPr>
        <p:spPr>
          <a:xfrm rot="5400000">
            <a:off x="5643019" y="4011587"/>
            <a:ext cx="1045972" cy="126005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燕尾形 6"/>
          <p:cNvSpPr/>
          <p:nvPr>
            <p:custDataLst>
              <p:tags r:id="rId13"/>
            </p:custDataLst>
          </p:nvPr>
        </p:nvSpPr>
        <p:spPr>
          <a:xfrm rot="5400000">
            <a:off x="5643019" y="4872647"/>
            <a:ext cx="1045972" cy="1260056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b="1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95595" y="6025515"/>
            <a:ext cx="2499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世界意义</a:t>
            </a:r>
            <a:endParaRPr lang="zh-CN" altLang="en-US" sz="3200"/>
          </a:p>
        </p:txBody>
      </p:sp>
      <p:sp>
        <p:nvSpPr>
          <p:cNvPr id="39" name="文本框 38"/>
          <p:cNvSpPr txBox="1"/>
          <p:nvPr/>
        </p:nvSpPr>
        <p:spPr>
          <a:xfrm>
            <a:off x="0" y="33020"/>
            <a:ext cx="7337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</a:rPr>
              <a:t>二、中华文化对世界的</a:t>
            </a:r>
            <a:r>
              <a:rPr lang="zh-CN" altLang="en-US" sz="3600" b="1"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</a:rPr>
              <a:t>影响</a:t>
            </a:r>
            <a:endParaRPr lang="zh-CN" altLang="en-US" sz="3600" b="1">
              <a:highlight>
                <a:srgbClr val="FFFF00"/>
              </a:highligh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290" y="4549140"/>
            <a:ext cx="23114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亚洲</a:t>
            </a:r>
            <a:endParaRPr lang="zh-CN" altLang="en-US" sz="2800" b="1"/>
          </a:p>
          <a:p>
            <a:r>
              <a:rPr lang="zh-CN" altLang="en-US" sz="2800" b="1"/>
              <a:t>东亚文化圈</a:t>
            </a:r>
            <a:endParaRPr lang="zh-CN" altLang="en-US" sz="2800" b="1"/>
          </a:p>
          <a:p>
            <a:endParaRPr lang="zh-CN" altLang="en-US" sz="2800" b="1"/>
          </a:p>
        </p:txBody>
      </p:sp>
      <p:sp>
        <p:nvSpPr>
          <p:cNvPr id="12" name="文本框 11"/>
          <p:cNvSpPr txBox="1"/>
          <p:nvPr/>
        </p:nvSpPr>
        <p:spPr>
          <a:xfrm>
            <a:off x="5050155" y="678180"/>
            <a:ext cx="3190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朝鲜、日本、</a:t>
            </a:r>
            <a:r>
              <a:rPr lang="zh-CN" altLang="en-US" sz="2800" b="1"/>
              <a:t>越南</a:t>
            </a:r>
            <a:endParaRPr lang="zh-CN" altLang="en-US" sz="2800" b="1"/>
          </a:p>
        </p:txBody>
      </p:sp>
      <p:sp>
        <p:nvSpPr>
          <p:cNvPr id="14" name="文本框 13"/>
          <p:cNvSpPr txBox="1"/>
          <p:nvPr/>
        </p:nvSpPr>
        <p:spPr>
          <a:xfrm>
            <a:off x="8941435" y="4380230"/>
            <a:ext cx="3190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欧洲</a:t>
            </a:r>
            <a:r>
              <a:rPr lang="en-US" altLang="zh-CN" sz="2800" b="1"/>
              <a:t>——</a:t>
            </a:r>
            <a:r>
              <a:rPr lang="zh-CN" altLang="en-US" sz="2800" b="1"/>
              <a:t>社会</a:t>
            </a:r>
            <a:r>
              <a:rPr lang="zh-CN" altLang="en-US" sz="2800" b="1"/>
              <a:t>转型</a:t>
            </a:r>
            <a:endParaRPr lang="zh-CN" altLang="en-US" sz="2800" b="1"/>
          </a:p>
        </p:txBody>
      </p:sp>
      <p:sp>
        <p:nvSpPr>
          <p:cNvPr id="16" name="文本框 15"/>
          <p:cNvSpPr txBox="1"/>
          <p:nvPr/>
        </p:nvSpPr>
        <p:spPr>
          <a:xfrm>
            <a:off x="8482965" y="5355590"/>
            <a:ext cx="351472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ym typeface="+mn-ea"/>
              </a:rPr>
              <a:t>儒学</a:t>
            </a:r>
            <a:r>
              <a:rPr lang="en-US" altLang="zh-CN" sz="2400" b="1">
                <a:sym typeface="+mn-ea"/>
              </a:rPr>
              <a:t>16—18</a:t>
            </a:r>
            <a:r>
              <a:rPr lang="zh-CN" altLang="en-US" sz="2400" b="1">
                <a:sym typeface="+mn-ea"/>
              </a:rPr>
              <a:t>世纪传入欧洲</a:t>
            </a:r>
            <a:endParaRPr lang="zh-CN" altLang="en-US" sz="2400"/>
          </a:p>
        </p:txBody>
      </p:sp>
    </p:spTree>
    <p:custDataLst>
      <p:tags r:id="rId14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10" grpId="0"/>
      <p:bldP spid="2" grpId="0"/>
      <p:bldP spid="2" grpId="1"/>
      <p:bldP spid="12" grpId="0"/>
      <p:bldP spid="12" grpId="1"/>
      <p:bldP spid="14" grpId="0"/>
      <p:bldP spid="14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" y="147241"/>
            <a:ext cx="106344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视角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 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中华文化对欧洲的影响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892" y="777306"/>
            <a:ext cx="10805027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6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材料一</a:t>
            </a:r>
            <a:endParaRPr lang="zh-CN" altLang="en-US" sz="216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868" y="4196854"/>
            <a:ext cx="10805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 b="1" dirty="0" smtClean="0"/>
              <a:t>根据材料并结合所学知识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探究</a:t>
            </a:r>
            <a:r>
              <a:rPr lang="en-US" sz="2400" b="1" dirty="0" smtClean="0"/>
              <a:t>16</a:t>
            </a:r>
            <a:r>
              <a:rPr lang="en-US" altLang="zh-CN" sz="2400" b="1" dirty="0" smtClean="0"/>
              <a:t>—</a:t>
            </a:r>
            <a:r>
              <a:rPr lang="en-US" sz="2400" b="1" dirty="0" smtClean="0"/>
              <a:t>18</a:t>
            </a:r>
            <a:r>
              <a:rPr lang="zh-CN" altLang="en-US" sz="2400" b="1" dirty="0" smtClean="0"/>
              <a:t>世纪中华文化在欧洲广受欢迎的表现。</a:t>
            </a:r>
            <a:endParaRPr lang="zh-CN" altLang="en-US" sz="2400" b="1" dirty="0"/>
          </a:p>
        </p:txBody>
      </p:sp>
      <p:pic>
        <p:nvPicPr>
          <p:cNvPr id="10" name="W22G31LXKZLS54.eps"/>
          <p:cNvPicPr/>
          <p:nvPr/>
        </p:nvPicPr>
        <p:blipFill>
          <a:blip r:embed="rId1"/>
          <a:stretch>
            <a:fillRect/>
          </a:stretch>
        </p:blipFill>
        <p:spPr>
          <a:xfrm>
            <a:off x="1337310" y="707390"/>
            <a:ext cx="4491355" cy="32245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9645" y="607695"/>
            <a:ext cx="61423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材料二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　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1607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年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法国皇太子用中国的瓷碗喝汤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成为轰动一时的新闻。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1670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年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法国国王“太阳王”路易十四在凡尔赛建了一座“中国宫”。整个中国宫的檐口楣柱、墙角四边屋顶都贴着艳丽的瓷砖。室内充满了中国的青花瓷器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绸帐则是中国的丝绸。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060" y="4840605"/>
            <a:ext cx="1199324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 smtClean="0">
                <a:sym typeface="+mn-ea"/>
              </a:rPr>
              <a:t>孔子思想以及儒家经典传入欧洲</a:t>
            </a:r>
            <a:r>
              <a:rPr lang="en-US" sz="2400" b="1" dirty="0" smtClean="0">
                <a:sym typeface="+mn-ea"/>
              </a:rPr>
              <a:t>,</a:t>
            </a:r>
            <a:r>
              <a:rPr lang="zh-CN" altLang="en-US" sz="2400" b="1" dirty="0" smtClean="0">
                <a:sym typeface="+mn-ea"/>
              </a:rPr>
              <a:t>成为启蒙运动者汲取精神力量的源泉。</a:t>
            </a:r>
            <a:endParaRPr lang="zh-CN" altLang="en-US" sz="2400" b="1" dirty="0" smtClean="0">
              <a:sym typeface="+mn-ea"/>
            </a:endParaRPr>
          </a:p>
          <a:p>
            <a:r>
              <a:rPr lang="zh-CN" altLang="en-US" sz="2400" b="1" dirty="0" smtClean="0">
                <a:sym typeface="+mn-ea"/>
              </a:rPr>
              <a:t>中国的史学、地理学以及科技、文学等成就也相继传入</a:t>
            </a:r>
            <a:r>
              <a:rPr lang="en-US" sz="2400" b="1" dirty="0" smtClean="0">
                <a:sym typeface="+mn-ea"/>
              </a:rPr>
              <a:t>,</a:t>
            </a:r>
            <a:r>
              <a:rPr lang="zh-CN" altLang="en-US" sz="2400" b="1" dirty="0" smtClean="0">
                <a:sym typeface="+mn-ea"/>
              </a:rPr>
              <a:t>引起欧洲社会上层和知识界的热烈反响。</a:t>
            </a:r>
            <a:endParaRPr lang="zh-CN" altLang="en-US" sz="2400" b="1" dirty="0" smtClean="0">
              <a:sym typeface="+mn-ea"/>
            </a:endParaRPr>
          </a:p>
          <a:p>
            <a:r>
              <a:rPr lang="zh-CN" altLang="en-US" sz="2400" b="1" dirty="0" smtClean="0">
                <a:sym typeface="+mn-ea"/>
              </a:rPr>
              <a:t>中国的茶、丝绸、瓷器在欧洲社会深受喜爱</a:t>
            </a:r>
            <a:r>
              <a:rPr lang="en-US" sz="2400" b="1" dirty="0" smtClean="0">
                <a:sym typeface="+mn-ea"/>
              </a:rPr>
              <a:t>,</a:t>
            </a:r>
            <a:r>
              <a:rPr lang="zh-CN" altLang="en-US" sz="2400" b="1" dirty="0" smtClean="0">
                <a:sym typeface="+mn-ea"/>
              </a:rPr>
              <a:t>中国式园林和建筑成为风尚。</a:t>
            </a:r>
            <a:endParaRPr lang="zh-CN" altLang="en-US" sz="2400" b="1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7" y="192961"/>
            <a:ext cx="106344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视角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 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中华文化对世界的意义</a:t>
            </a:r>
            <a:r>
              <a:rPr lang="en-US" altLang="zh-CN" sz="2400" dirty="0" smtClean="0"/>
              <a:t>[</a:t>
            </a:r>
            <a:r>
              <a:rPr lang="zh-CN" altLang="en-US" sz="2400" dirty="0" smtClean="0"/>
              <a:t>学习拓展</a:t>
            </a:r>
            <a:r>
              <a:rPr lang="en-US" altLang="zh-CN" sz="2400" dirty="0" smtClean="0"/>
              <a:t>]</a:t>
            </a:r>
            <a:r>
              <a:rPr lang="zh-CN" altLang="en-US" sz="2400" dirty="0" smtClean="0"/>
              <a:t>教材第</a:t>
            </a:r>
            <a:r>
              <a:rPr lang="en-US" altLang="zh-CN" sz="2400" dirty="0" smtClean="0"/>
              <a:t>13</a:t>
            </a:r>
            <a:r>
              <a:rPr lang="zh-CN" altLang="en-US" sz="2400" dirty="0" smtClean="0"/>
              <a:t>页</a:t>
            </a:r>
            <a:endParaRPr lang="zh-CN" alt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82575" y="868680"/>
            <a:ext cx="11349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中华文化作为世界主要文化之一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源远流长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博大精深。经过数千年的连续发展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中华文化不仅在过去为人类文明发展作出了重大贡献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也为当今世界文明的发展作出着自己的贡献。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355" y="2353945"/>
            <a:ext cx="1137285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6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sz="216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160" b="1" dirty="0" smtClean="0"/>
              <a:t>根据材料并结合所学知识</a:t>
            </a:r>
            <a:r>
              <a:rPr lang="en-US" sz="2160" b="1" dirty="0" smtClean="0"/>
              <a:t>,</a:t>
            </a:r>
            <a:r>
              <a:rPr lang="zh-CN" altLang="en-US" sz="2160" b="1" dirty="0" smtClean="0"/>
              <a:t>联系社会生活</a:t>
            </a:r>
            <a:r>
              <a:rPr lang="en-US" sz="2160" b="1" dirty="0" smtClean="0"/>
              <a:t>,</a:t>
            </a:r>
            <a:r>
              <a:rPr lang="zh-CN" altLang="en-US" sz="2160" b="1" dirty="0" smtClean="0"/>
              <a:t>举例说明中华文化在当今人类文明发展中发挥的作用。说明中华优秀传统文化在当今世界的主要价值。</a:t>
            </a:r>
            <a:endParaRPr lang="zh-CN" altLang="en-US" sz="216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3210" y="3771900"/>
            <a:ext cx="1104392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 b="1" dirty="0" smtClean="0"/>
              <a:t>举例</a:t>
            </a:r>
            <a:r>
              <a:rPr lang="en-US" sz="2400" b="1" dirty="0" smtClean="0"/>
              <a:t>:</a:t>
            </a:r>
            <a:r>
              <a:rPr lang="zh-CN" altLang="en-US" sz="2400" b="1" dirty="0" smtClean="0"/>
              <a:t>科技方面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青蒿素、杂交水稻</a:t>
            </a:r>
            <a:r>
              <a:rPr lang="en-US" sz="2400" b="1" dirty="0" smtClean="0"/>
              <a:t>;</a:t>
            </a:r>
            <a:r>
              <a:rPr lang="zh-CN" altLang="en-US" sz="2400" b="1" dirty="0" smtClean="0"/>
              <a:t>国际关系方面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和平共处五项原则、“一带一路”倡议、人类命运共同体等。</a:t>
            </a:r>
            <a:endParaRPr lang="zh-CN" altLang="en-US" sz="2400" b="1" dirty="0" smtClean="0"/>
          </a:p>
          <a:p>
            <a:r>
              <a:rPr lang="zh-CN" altLang="en-US" sz="2400" b="1" dirty="0" smtClean="0"/>
              <a:t>价值</a:t>
            </a:r>
            <a:r>
              <a:rPr lang="en-US" sz="2400" b="1" dirty="0" smtClean="0"/>
              <a:t>:</a:t>
            </a:r>
            <a:r>
              <a:rPr lang="zh-CN" altLang="en-US" sz="2400" b="1" dirty="0" smtClean="0"/>
              <a:t>丰富世界文明的内涵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促进文明的多元发展</a:t>
            </a:r>
            <a:r>
              <a:rPr lang="en-US" sz="2400" b="1" dirty="0" smtClean="0"/>
              <a:t>;</a:t>
            </a:r>
            <a:r>
              <a:rPr lang="zh-CN" altLang="en-US" sz="2400" b="1" dirty="0" smtClean="0"/>
              <a:t>对其他国家的文化产生影响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推动文明的交流互鉴</a:t>
            </a:r>
            <a:r>
              <a:rPr lang="en-US" sz="2400" b="1" dirty="0" smtClean="0"/>
              <a:t>;</a:t>
            </a:r>
            <a:r>
              <a:rPr lang="zh-CN" altLang="en-US" sz="2400" b="1" dirty="0" smtClean="0"/>
              <a:t>助力世界难题的解决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贡献中国智慧和方案。</a:t>
            </a:r>
            <a:endParaRPr lang="zh-CN" altLang="en-US" sz="24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6585" y="44373"/>
            <a:ext cx="11591141" cy="76644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>
                <a:solidFill>
                  <a:schemeClr val="accent5">
                    <a:lumMod val="50000"/>
                  </a:schemeClr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　中国传统科技与西方近代科技特点的差异</a:t>
            </a:r>
            <a:endParaRPr lang="zh-CN" altLang="zh-CN" sz="2800" b="1" kern="100">
              <a:solidFill>
                <a:schemeClr val="accent5">
                  <a:lumMod val="50000"/>
                </a:schemeClr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165860"/>
            <a:ext cx="11927840" cy="5291455"/>
          </a:xfrm>
          <a:prstGeom prst="rect">
            <a:avLst/>
          </a:prstGeom>
        </p:spPr>
        <p:txBody>
          <a:bodyPr wrap="square" lIns="121875" tIns="60936" rIns="121875" bIns="60936">
            <a:spAutoFit/>
          </a:bodyPr>
          <a:lstStyle/>
          <a:p>
            <a:pPr algn="just" fontAlgn="auto">
              <a:lnSpc>
                <a:spcPct val="200000"/>
              </a:lnSpc>
              <a:spcAft>
                <a:spcPts val="0"/>
              </a:spcAft>
            </a:pPr>
            <a:r>
              <a:rPr lang="en-US" altLang="zh-CN" sz="2400" b="1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zh-CN" altLang="zh-CN" sz="24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中国的传统科技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重经验</a:t>
            </a:r>
            <a:r>
              <a:rPr lang="zh-CN" altLang="zh-CN" sz="24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，西方近代科技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重实验</a:t>
            </a:r>
            <a:r>
              <a:rPr lang="zh-CN" altLang="zh-CN" sz="24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r>
              <a:rPr lang="zh-CN" altLang="zh-CN" sz="2400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中国传统科技严格上讲是经验科学、描述科学。西方近代科技把系统观察和实验同严密的逻辑体系相结合，形成以实验事实为根据的系统的科学理论。</a:t>
            </a:r>
            <a:endParaRPr lang="zh-CN" altLang="zh-CN" sz="2400" kern="100">
              <a:latin typeface="宋体" panose="02010600030101010101" pitchFamily="2" charset="-122"/>
              <a:cs typeface="Courier New" panose="02070309020205020404"/>
            </a:endParaRPr>
          </a:p>
          <a:p>
            <a:pPr algn="just" fontAlgn="auto">
              <a:lnSpc>
                <a:spcPct val="200000"/>
              </a:lnSpc>
              <a:spcAft>
                <a:spcPts val="0"/>
              </a:spcAft>
            </a:pPr>
            <a:r>
              <a:rPr lang="en-US" altLang="zh-CN" sz="2400" b="1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4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中国传统科技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重实用</a:t>
            </a:r>
            <a:r>
              <a:rPr lang="zh-CN" altLang="zh-CN" sz="24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，西方近代自然科学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重理论</a:t>
            </a:r>
            <a:r>
              <a:rPr lang="zh-CN" altLang="zh-CN" sz="24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r>
              <a:rPr lang="zh-CN" altLang="zh-CN" sz="2400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中国传统科技大多是生产经验的总结，实用性强，但缺乏理论概括和分析。西方近代科技大都重视对事物规律和本质的探索，主要采取观察和实验方法。</a:t>
            </a:r>
            <a:endParaRPr lang="zh-CN" altLang="zh-CN" sz="2400" kern="100">
              <a:latin typeface="宋体" panose="02010600030101010101" pitchFamily="2" charset="-122"/>
              <a:cs typeface="Courier New" panose="02070309020205020404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400" b="1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4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中国传统科技主要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服务于农业</a:t>
            </a:r>
            <a:r>
              <a:rPr lang="zh-CN" altLang="zh-CN" sz="24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，西方近代科技主要</a:t>
            </a:r>
            <a:r>
              <a:rPr lang="zh-CN" altLang="zh-CN" sz="2400" b="1" kern="1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服务于工业</a:t>
            </a:r>
            <a:r>
              <a:rPr lang="zh-CN" altLang="zh-CN" sz="2400" b="1" kern="10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2400" b="1" kern="10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400685" y="630555"/>
            <a:ext cx="11410315" cy="230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700" indent="-266700">
              <a:lnSpc>
                <a:spcPct val="120000"/>
              </a:lnSpc>
            </a:pP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英国思想家弗朗西斯培根认为：“四大发明对于彻底改造近代世界并使之与古代及中世纪划分开来，比任何宗教的信仰、任何星象的影响或任何征服者的伟业所起的作用都要大。”培根意在说明四大发明（　　）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A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．削弱宗教对世俗社会的影响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B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．推动欧洲近代化的进程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C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．标志欧洲近代自然科学的兴起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D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．推动近代欧洲的对外扩张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1320" y="3326765"/>
            <a:ext cx="11409680" cy="2749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20000"/>
              </a:lnSpc>
            </a:pP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四位同学在进行研究性学习时，以古代中国四大发明对西方历史的影响为题，各命制一个小题。你觉得下列哪一项不合适A．造纸术——中华文明的传承者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B．印刷术——文艺复兴和宗教改革的推动者C．火药——荡平欧洲封建城堡的致命武器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	</a:t>
            </a:r>
            <a:endParaRPr 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D．指南针——西欧海外殖民的助推器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21750" y="4258310"/>
            <a:ext cx="7404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7200" b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A</a:t>
            </a:r>
            <a:endParaRPr lang="en-US" altLang="en-US" sz="7200" b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472420" y="1538605"/>
            <a:ext cx="7404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7200" b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B</a:t>
            </a:r>
            <a:endParaRPr lang="en-US" altLang="en-US" sz="7200" b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4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/>
        </p:nvCxnSpPr>
        <p:spPr>
          <a:xfrm>
            <a:off x="161925" y="2100580"/>
            <a:ext cx="118681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906780" y="1938655"/>
            <a:ext cx="0" cy="161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70535" y="1478280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两汉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7965" y="2170430"/>
            <a:ext cx="13601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佛教传入中国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891665" y="1938655"/>
            <a:ext cx="0" cy="161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023235" y="1938655"/>
            <a:ext cx="0" cy="161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733165" y="1922780"/>
            <a:ext cx="0" cy="161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72000" y="1938655"/>
            <a:ext cx="0" cy="161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574665" y="1938655"/>
            <a:ext cx="0" cy="161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267450" y="1955165"/>
            <a:ext cx="0" cy="161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074535" y="1922780"/>
            <a:ext cx="0" cy="161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280525" y="1937385"/>
            <a:ext cx="0" cy="161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242550" y="1985645"/>
            <a:ext cx="0" cy="161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1264265" y="1985645"/>
            <a:ext cx="0" cy="161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588135" y="739775"/>
            <a:ext cx="874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魏晋南北朝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345565" y="2148840"/>
            <a:ext cx="1117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佛、道、儒融合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86355" y="1416050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隋唐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586355" y="2162810"/>
            <a:ext cx="8737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佛教完成本土化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60115" y="1430655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宋明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96285" y="2148840"/>
            <a:ext cx="8737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宋明理学形成，佛教融合为中华文化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170045" y="1444625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明清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170045" y="2178685"/>
            <a:ext cx="8737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西方新知识相继进入中国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05400" y="1109345"/>
            <a:ext cx="874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/>
                </a:solidFill>
              </a:rPr>
              <a:t>19c</a:t>
            </a:r>
            <a:r>
              <a:rPr lang="zh-CN" altLang="en-US" sz="2400" b="1">
                <a:solidFill>
                  <a:schemeClr val="tx1"/>
                </a:solidFill>
              </a:rPr>
              <a:t>中叶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56505" y="2128520"/>
            <a:ext cx="8737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国门洞开，西学进一步传入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822950" y="1474470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tx1"/>
                </a:solidFill>
              </a:rPr>
              <a:t>1862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878195" y="2185670"/>
            <a:ext cx="87376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开同文馆、天文算学馆、新式学堂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77330" y="1488440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tx1"/>
                </a:solidFill>
              </a:rPr>
              <a:t>1868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69405" y="2135505"/>
            <a:ext cx="87376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西方工程技术、科学理论、社会改革传播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51265" y="1525905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tx1"/>
                </a:solidFill>
              </a:rPr>
              <a:t>1915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857615" y="2252345"/>
            <a:ext cx="8737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新文化运动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804400" y="1488440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tx1"/>
                </a:solidFill>
              </a:rPr>
              <a:t>1917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05035" y="2294890"/>
            <a:ext cx="8737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开始接受马克思主义传播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765790" y="1445895"/>
            <a:ext cx="874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chemeClr val="tx1"/>
                </a:solidFill>
              </a:rPr>
              <a:t>1919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0752455" y="2252345"/>
            <a:ext cx="8737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马克思主义广泛传播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H="1">
            <a:off x="5045075" y="1059180"/>
            <a:ext cx="7620" cy="45466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568325" y="4340225"/>
            <a:ext cx="2379980" cy="5219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佛教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的</a:t>
            </a:r>
            <a:r>
              <a:rPr lang="zh-CN" altLang="en-US" sz="2800" b="1">
                <a:solidFill>
                  <a:srgbClr val="FF0000"/>
                </a:solidFill>
              </a:rPr>
              <a:t>中国化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471035" y="5368290"/>
            <a:ext cx="5206365" cy="5219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西方文化的传入——西学东渐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0" y="33020"/>
            <a:ext cx="7337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</a:rPr>
              <a:t>一、中华文化在交流中发展</a:t>
            </a:r>
            <a:endParaRPr lang="zh-CN" altLang="en-US" sz="3600" b="1">
              <a:highlight>
                <a:srgbClr val="FFFF00"/>
              </a:highligh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86145" y="27940"/>
            <a:ext cx="61182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阅读教材第一个子目，指出各时期吸收了哪些来源于异国他邦的文化，完成时间轴</a:t>
            </a:r>
            <a:endParaRPr lang="zh-CN" altLang="en-US" sz="2800" b="1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134985" y="1960880"/>
            <a:ext cx="0" cy="127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467600" y="1109345"/>
            <a:ext cx="1595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 b="1">
                <a:solidFill>
                  <a:schemeClr val="tx1"/>
                </a:solidFill>
              </a:rPr>
              <a:t>19</a:t>
            </a:r>
            <a:r>
              <a:rPr lang="zh-CN" altLang="en-US" sz="2000" b="1">
                <a:solidFill>
                  <a:schemeClr val="tx1"/>
                </a:solidFill>
              </a:rPr>
              <a:t>世纪末到</a:t>
            </a:r>
            <a:r>
              <a:rPr lang="en-US" altLang="zh-CN" sz="2000" b="1">
                <a:solidFill>
                  <a:schemeClr val="tx1"/>
                </a:solidFill>
              </a:rPr>
              <a:t>20</a:t>
            </a:r>
            <a:r>
              <a:rPr lang="zh-CN" altLang="en-US" sz="2000" b="1">
                <a:solidFill>
                  <a:schemeClr val="tx1"/>
                </a:solidFill>
              </a:rPr>
              <a:t>世纪初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98105" y="2178685"/>
            <a:ext cx="8737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资产阶级的政治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学说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2" grpId="0"/>
      <p:bldP spid="24" grpId="0"/>
      <p:bldP spid="26" grpId="0"/>
      <p:bldP spid="28" grpId="0"/>
      <p:bldP spid="30" grpId="0"/>
      <p:bldP spid="32" grpId="0"/>
      <p:bldP spid="34" grpId="0"/>
      <p:bldP spid="36" grpId="0"/>
      <p:bldP spid="38" grpId="0"/>
      <p:bldP spid="46" grpId="0" bldLvl="0" animBg="1"/>
      <p:bldP spid="49" grpId="0" bldLvl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610" y="624840"/>
            <a:ext cx="11614150" cy="15989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2020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全国卷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2·25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）敦煌莫高窟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61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号洞中的唐代壁画“五台山图”中有一座“大佛光之寺”，梁思成、林徽因按图索骥，在山西五台山地区发现了其实物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——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佛光寺。 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这一事例说明此类壁画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Picture 1" descr="G:\AppData\Roaming\Tencent\Users\247529061\QQ\WinTemp\RichOle\TU1KP8S{9~K`Z823`$3094A.png"/>
          <p:cNvPicPr>
            <a:picLocks noChangeAspect="1" noChangeArrowheads="1"/>
          </p:cNvPicPr>
          <p:nvPr/>
        </p:nvPicPr>
        <p:blipFill>
          <a:blip r:embed="rId1" r:link="rId2" cstate="print"/>
          <a:srcRect/>
          <a:stretch>
            <a:fillRect/>
          </a:stretch>
        </p:blipFill>
        <p:spPr bwMode="auto">
          <a:xfrm>
            <a:off x="499110" y="1849120"/>
            <a:ext cx="5366385" cy="205486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36335" y="1849120"/>
            <a:ext cx="3846195" cy="15989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．创作源于艺术想象   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．能完整还原历史真实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．可与文化遗存互证   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．价值来自学者的发掘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2689" y="1743862"/>
            <a:ext cx="134414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solidFill>
                  <a:srgbClr val="FF0000"/>
                </a:solidFill>
              </a:rPr>
              <a:t>C</a:t>
            </a:r>
            <a:endParaRPr lang="en-US" altLang="zh-CN" sz="7200" b="1" dirty="0" smtClean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670" y="4083050"/>
            <a:ext cx="11884025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00025" indent="-200025">
              <a:lnSpc>
                <a:spcPct val="120000"/>
              </a:lnSpc>
            </a:pP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学者指出：“中国佛教……僧人出家，还要尊敬父母，忠于国君，僧人也提倡忠君爱国。所以中国的寺院有的称为‘护国寺’，有的称‘报国寺’……慧远在庐山讲经，就讲诵儒家的《丧服经》，阐述服丧的问题。”对材料推断最合理的是（　　）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A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．中国佛教与儒家思想逐渐趋同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B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．佛教被统治者改造成精神统治工具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C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．中国佛教与儒家争夺正统地位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D</a:t>
            </a:r>
            <a:r>
              <a:rPr 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．佛教深受中国文化浸润利于其传播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11095990" y="4866640"/>
            <a:ext cx="10960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 b="1" dirty="0" smtClean="0">
                <a:solidFill>
                  <a:srgbClr val="FF0000"/>
                </a:solidFill>
              </a:rPr>
              <a:t>D</a:t>
            </a:r>
            <a:endParaRPr lang="en-US" altLang="zh-CN" sz="7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8" grpId="0"/>
      <p:bldP spid="10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组合 121"/>
          <p:cNvGrpSpPr/>
          <p:nvPr/>
        </p:nvGrpSpPr>
        <p:grpSpPr>
          <a:xfrm>
            <a:off x="723900" y="295275"/>
            <a:ext cx="3935730" cy="583565"/>
            <a:chOff x="723900" y="303571"/>
            <a:chExt cx="11468099" cy="583565"/>
          </a:xfrm>
        </p:grpSpPr>
        <p:sp>
          <p:nvSpPr>
            <p:cNvPr id="8" name="矩形 7"/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97952" y="303571"/>
              <a:ext cx="9630143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3200" b="1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微软雅黑" panose="020B0503020204020204" charset="-122"/>
                  <a:sym typeface="+mn-ea"/>
                </a:rPr>
                <a:t>佛教对中国影响</a:t>
              </a:r>
              <a:endParaRPr kumimoji="0" lang="zh-CN" altLang="en-US" sz="3200" b="1" i="0" u="none" strike="noStrike" kern="1200" cap="none" spc="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圆角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8300" y="1287780"/>
            <a:ext cx="5027295" cy="1819910"/>
          </a:xfrm>
          <a:prstGeom prst="roundRect">
            <a:avLst>
              <a:gd name="adj" fmla="val 5282"/>
            </a:avLst>
          </a:prstGeom>
          <a:gradFill rotWithShape="1">
            <a:gsLst>
              <a:gs pos="0">
                <a:srgbClr val="FAFAFA"/>
              </a:gs>
              <a:gs pos="100000">
                <a:srgbClr val="F2F2F2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8" name="圆角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63030" y="1412875"/>
            <a:ext cx="4639310" cy="1330960"/>
          </a:xfrm>
          <a:prstGeom prst="roundRect">
            <a:avLst>
              <a:gd name="adj" fmla="val 5282"/>
            </a:avLst>
          </a:prstGeom>
          <a:gradFill rotWithShape="1">
            <a:gsLst>
              <a:gs pos="0">
                <a:srgbClr val="FAFAFA"/>
              </a:gs>
              <a:gs pos="100000">
                <a:srgbClr val="F2F2F2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9" name="圆角矩形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1160" y="3401060"/>
            <a:ext cx="4851400" cy="1703070"/>
          </a:xfrm>
          <a:prstGeom prst="roundRect">
            <a:avLst>
              <a:gd name="adj" fmla="val 5282"/>
            </a:avLst>
          </a:prstGeom>
          <a:gradFill rotWithShape="1">
            <a:gsLst>
              <a:gs pos="0">
                <a:srgbClr val="FAFAFA"/>
              </a:gs>
              <a:gs pos="100000">
                <a:srgbClr val="F2F2F2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0" name="圆角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7485" y="3477895"/>
            <a:ext cx="4555490" cy="1812925"/>
          </a:xfrm>
          <a:prstGeom prst="roundRect">
            <a:avLst>
              <a:gd name="adj" fmla="val 5282"/>
            </a:avLst>
          </a:prstGeom>
          <a:gradFill rotWithShape="1">
            <a:gsLst>
              <a:gs pos="0">
                <a:srgbClr val="FAFAFA"/>
              </a:gs>
              <a:gs pos="100000">
                <a:srgbClr val="F2F2F2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1" name="椭圆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58411" y="2236643"/>
            <a:ext cx="2133600" cy="2133600"/>
          </a:xfrm>
          <a:prstGeom prst="ellipse">
            <a:avLst/>
          </a:prstGeom>
          <a:solidFill>
            <a:srgbClr val="F9F9F9"/>
          </a:solidFill>
          <a:ln w="9525">
            <a:solidFill>
              <a:srgbClr val="19294B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楷体" panose="02010609060101010101" charset="-122"/>
              <a:ea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" name="椭圆 27"/>
          <p:cNvSpPr/>
          <p:nvPr>
            <p:custDataLst>
              <p:tags r:id="rId6"/>
            </p:custDataLst>
          </p:nvPr>
        </p:nvSpPr>
        <p:spPr>
          <a:xfrm>
            <a:off x="5242296" y="2669579"/>
            <a:ext cx="1364243" cy="12677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304800" dist="635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矩形 28"/>
          <p:cNvSpPr/>
          <p:nvPr>
            <p:custDataLst>
              <p:tags r:id="rId7"/>
            </p:custDataLst>
          </p:nvPr>
        </p:nvSpPr>
        <p:spPr>
          <a:xfrm>
            <a:off x="391160" y="1355725"/>
            <a:ext cx="498221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32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2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zh-CN" sz="32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佛教思想中对宇宙、人生的分析，</a:t>
            </a:r>
            <a:r>
              <a:rPr lang="zh-CN" altLang="zh-CN" sz="32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启迪</a:t>
            </a:r>
            <a:r>
              <a:rPr lang="zh-CN" altLang="zh-CN" sz="32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中国人的传统思维。</a:t>
            </a:r>
            <a:endParaRPr lang="zh-CN" altLang="zh-CN" sz="3200" kern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0" name="矩形 29"/>
          <p:cNvSpPr/>
          <p:nvPr>
            <p:custDataLst>
              <p:tags r:id="rId8"/>
            </p:custDataLst>
          </p:nvPr>
        </p:nvSpPr>
        <p:spPr>
          <a:xfrm>
            <a:off x="6626860" y="1412875"/>
            <a:ext cx="431165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SzTx/>
              <a:buFontTx/>
            </a:pPr>
            <a:r>
              <a:rPr lang="en-US" altLang="zh-CN" sz="32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2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②佛教的内容、理念，提升中国的文学艺术</a:t>
            </a:r>
            <a:endParaRPr lang="zh-CN" altLang="en-US" sz="3200" kern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1" name="矩形 30"/>
          <p:cNvSpPr/>
          <p:nvPr>
            <p:custDataLst>
              <p:tags r:id="rId9"/>
            </p:custDataLst>
          </p:nvPr>
        </p:nvSpPr>
        <p:spPr>
          <a:xfrm>
            <a:off x="479425" y="3540125"/>
            <a:ext cx="449072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SzTx/>
              <a:buFontTx/>
            </a:pPr>
            <a:r>
              <a:rPr lang="en-US" altLang="zh-CN" sz="3200" kern="1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③受佛教影响，创造出具有中国特色的佛教建筑。</a:t>
            </a:r>
            <a:endParaRPr lang="en-US" altLang="zh-CN" sz="3200" kern="1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45605" y="3613150"/>
            <a:ext cx="4356100" cy="15684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Aft>
                <a:spcPct val="0"/>
              </a:spcAft>
              <a:defRPr sz="2400" kern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just">
              <a:buClrTx/>
              <a:buSzTx/>
              <a:buFontTx/>
            </a:pP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④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消极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佛教宣扬因果轮回、消极避世等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思想。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9" name="图片 8" descr="文本, 徽标&#10;&#10;描述已自动生成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t="32035" r="27156" b="30013"/>
          <a:stretch>
            <a:fillRect/>
          </a:stretch>
        </p:blipFill>
        <p:spPr>
          <a:xfrm>
            <a:off x="5553445" y="2993509"/>
            <a:ext cx="745587" cy="619869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8" grpId="0" bldLvl="0" animBg="1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6" y="73437"/>
            <a:ext cx="74606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史料阅读  </a:t>
            </a:r>
            <a:r>
              <a:rPr lang="zh-CN" altLang="en-US" sz="2400" dirty="0" smtClean="0"/>
              <a:t>教材第</a:t>
            </a:r>
            <a:r>
              <a:rPr lang="en-US" sz="2400" dirty="0" smtClean="0"/>
              <a:t>9</a:t>
            </a:r>
            <a:r>
              <a:rPr lang="zh-CN" altLang="en-US" sz="2400" dirty="0" smtClean="0"/>
              <a:t>页</a:t>
            </a:r>
            <a:endParaRPr lang="zh-CN" alt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16" y="3217077"/>
            <a:ext cx="10547765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6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sz="216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160" b="1" dirty="0" smtClean="0"/>
              <a:t>根据材料并结合所学知识</a:t>
            </a:r>
            <a:r>
              <a:rPr lang="en-US" sz="2160" b="1" dirty="0" smtClean="0"/>
              <a:t>,</a:t>
            </a:r>
            <a:r>
              <a:rPr lang="zh-CN" altLang="en-US" sz="2160" b="1" dirty="0" smtClean="0"/>
              <a:t>简述清朝初期“西学东渐”的表现。谈谈你的认识。</a:t>
            </a:r>
            <a:endParaRPr lang="zh-CN" altLang="en-US" sz="216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841375"/>
            <a:ext cx="1198054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顺治帝十分钦佩汤若望的学识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他说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: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尔汤若望来自西洋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精于象纬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闳通历法。徐光启特荐于朝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一时专家治历如魏文魁等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实不及尔。但以远人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多忌成功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终不见用。朕承天眷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定鼎之初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尔为朕修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大清时宪历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迄于有成。又能洁身持行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尽心乃事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……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俾知天生贤人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佐佑定历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补数千年之阙略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非偶然也。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en-US" altLang="zh-CN" sz="2400" b="1" dirty="0" smtClean="0"/>
              <a:t>——《</a:t>
            </a:r>
            <a:r>
              <a:rPr lang="zh-CN" altLang="en-US" sz="2400" b="1" dirty="0" smtClean="0"/>
              <a:t>清史稿</a:t>
            </a:r>
            <a:r>
              <a:rPr lang="en-US" sz="2400" b="1" dirty="0" smtClean="0"/>
              <a:t>·</a:t>
            </a:r>
            <a:r>
              <a:rPr lang="zh-CN" altLang="en-US" sz="2400" b="1" dirty="0" smtClean="0"/>
              <a:t>汤若望传</a:t>
            </a:r>
            <a:r>
              <a:rPr lang="en-US" altLang="zh-CN" sz="2400" b="1" dirty="0" smtClean="0"/>
              <a:t>》</a:t>
            </a:r>
            <a:endParaRPr lang="zh-CN" altLang="en-US" sz="2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58750" y="3996690"/>
            <a:ext cx="118217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表现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:17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世纪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清政府任命来自欧洲的汤若望、南怀仁等人主持钦天监工作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并招揽数学、医学、天文等方面的人才来到中国。顺治年间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修成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大清时宪历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158750" y="5261610"/>
            <a:ext cx="118217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认识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: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《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大清时宪历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》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的修成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表明近代中国的农历在欧洲天文历法的影响下得到了发展。但又从汤若望“但以远人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多忌成功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终不见用”的遭遇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体现了中西文化交流的艰难多变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也说明了当时中国对西方的排斥态度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呈现了历史的复杂性。</a:t>
            </a:r>
            <a:endParaRPr lang="zh-CN" altLang="en-US" sz="2400" b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347" y="812407"/>
            <a:ext cx="106344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视角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 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开眼看世界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" y="66"/>
            <a:ext cx="10805027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8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探究一　中华文化在交流中发展</a:t>
            </a:r>
            <a:endParaRPr lang="zh-CN" altLang="en-US" sz="288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795" y="1550670"/>
            <a:ext cx="113195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“师夷之长技以制夷”很重要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因为本来认为中国是天下第一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天下就是中国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中国就是天下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那时候中国没有世界的概念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中国也不知道自己有多大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认为自己是一个中心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周边都是自己的属国。但是魏源能够看出中国已经不行了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要“师夷”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这个口号的提出就代表着一种叛逆性。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186" y="4713128"/>
            <a:ext cx="1046201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原因</a:t>
            </a:r>
            <a:r>
              <a:rPr lang="en-US" sz="2400" dirty="0" smtClean="0"/>
              <a:t>:</a:t>
            </a:r>
            <a:r>
              <a:rPr lang="zh-CN" altLang="en-US" sz="2400" dirty="0" smtClean="0"/>
              <a:t>鸦片战争后民族危机出现</a:t>
            </a:r>
            <a:r>
              <a:rPr lang="en-US" sz="2400" dirty="0" smtClean="0"/>
              <a:t>;</a:t>
            </a:r>
            <a:r>
              <a:rPr lang="zh-CN" altLang="en-US" sz="2400" dirty="0" smtClean="0"/>
              <a:t>西学东渐</a:t>
            </a:r>
            <a:r>
              <a:rPr lang="en-US" sz="2400" dirty="0" smtClean="0"/>
              <a:t>;</a:t>
            </a:r>
            <a:r>
              <a:rPr lang="zh-CN" altLang="en-US" sz="2400" dirty="0" smtClean="0"/>
              <a:t>晚清时期“经世致用”思想的发展。</a:t>
            </a:r>
            <a:endParaRPr lang="zh-CN" altLang="en-US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论证</a:t>
            </a:r>
            <a:r>
              <a:rPr lang="en-US" sz="2400" dirty="0" smtClean="0"/>
              <a:t>:</a:t>
            </a:r>
            <a:r>
              <a:rPr lang="zh-CN" altLang="en-US" sz="2400" dirty="0" smtClean="0"/>
              <a:t>魏源提出“师夷之长技以制夷”的思想</a:t>
            </a:r>
            <a:r>
              <a:rPr lang="en-US" sz="2400" dirty="0" smtClean="0"/>
              <a:t>,</a:t>
            </a:r>
            <a:r>
              <a:rPr lang="zh-CN" altLang="en-US" sz="2400" dirty="0" smtClean="0"/>
              <a:t>极大地冲击了统治者“天朝上国”的观念和闭关自守的外交政策。</a:t>
            </a:r>
            <a:endParaRPr lang="zh-CN" alt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4795" y="3286760"/>
            <a:ext cx="113195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 b="1" dirty="0" smtClean="0"/>
              <a:t>根据材料并结合所学知识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分析鸦片战争后中国思想界出现变化的原因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并论证“要‘师夷’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这个口号的提出就代表着一种叛逆性”这一观点。</a:t>
            </a:r>
            <a:endParaRPr lang="zh-CN" altLang="en-US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8687" y="-79"/>
            <a:ext cx="106344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视角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 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维新运动时期探索新知</a:t>
            </a:r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677" y="1300788"/>
            <a:ext cx="1080502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布衣改制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事大骇人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故不如与之先王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既不惊人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自可避祸。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 algn="r"/>
            <a:r>
              <a:rPr lang="en-US" altLang="zh-CN" sz="2400" b="1" dirty="0" smtClean="0"/>
              <a:t>——</a:t>
            </a:r>
            <a:r>
              <a:rPr lang="zh-CN" altLang="en-US" sz="2400" b="1" dirty="0" smtClean="0"/>
              <a:t>康有为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孔子改制考</a:t>
            </a:r>
            <a:r>
              <a:rPr lang="en-US" altLang="zh-CN" sz="2400" b="1" dirty="0" smtClean="0"/>
              <a:t>》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257" y="2488522"/>
            <a:ext cx="10805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 b="1" dirty="0" smtClean="0"/>
              <a:t>据此说明康有为宣传维新变法有什么特点</a:t>
            </a:r>
            <a:r>
              <a:rPr lang="en-US" sz="2400" b="1" dirty="0" smtClean="0"/>
              <a:t>?</a:t>
            </a:r>
            <a:r>
              <a:rPr lang="zh-CN" altLang="en-US" sz="2400" b="1" dirty="0" smtClean="0"/>
              <a:t>试析其原因。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5106" y="3307270"/>
            <a:ext cx="10462011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 b="1" dirty="0" smtClean="0"/>
              <a:t>特点</a:t>
            </a:r>
            <a:r>
              <a:rPr lang="en-US" sz="2400" b="1" dirty="0" smtClean="0"/>
              <a:t>:</a:t>
            </a:r>
            <a:r>
              <a:rPr lang="zh-CN" altLang="en-US" sz="2400" b="1" dirty="0" smtClean="0"/>
              <a:t>把西学中有关变法的政治学说与儒家经史相融合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托古改制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传播西学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为维新变法提供了合乎传统文化价值的理论依据。</a:t>
            </a:r>
            <a:endParaRPr lang="zh-CN" altLang="en-US" sz="2400" b="1" dirty="0" smtClean="0"/>
          </a:p>
          <a:p>
            <a:endParaRPr lang="zh-CN" altLang="en-US" sz="2400" b="1" dirty="0" smtClean="0"/>
          </a:p>
          <a:p>
            <a:r>
              <a:rPr lang="zh-CN" altLang="en-US" sz="2400" b="1" dirty="0" smtClean="0"/>
              <a:t>原因</a:t>
            </a:r>
            <a:r>
              <a:rPr lang="en-US" sz="2400" b="1" dirty="0" smtClean="0"/>
              <a:t>:</a:t>
            </a:r>
            <a:r>
              <a:rPr lang="zh-CN" altLang="en-US" sz="2400" b="1" dirty="0" smtClean="0"/>
              <a:t>儒家思想居于正统地位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封建顽固势力强大</a:t>
            </a:r>
            <a:r>
              <a:rPr lang="en-US" sz="2400" b="1" dirty="0" smtClean="0"/>
              <a:t>;</a:t>
            </a:r>
            <a:r>
              <a:rPr lang="zh-CN" altLang="en-US" sz="2400" b="1" dirty="0" smtClean="0"/>
              <a:t>民族资产阶级力量弱小。</a:t>
            </a:r>
            <a:endParaRPr lang="zh-CN" altLang="en-US" sz="2400" b="1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" y="273606"/>
            <a:ext cx="106344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视角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 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新文化运动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397" y="3060399"/>
            <a:ext cx="1089169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 b="1" dirty="0" smtClean="0"/>
              <a:t>新文化运动的倡导者有哪些主要人物</a:t>
            </a:r>
            <a:r>
              <a:rPr lang="en-US" sz="2400" b="1" dirty="0" smtClean="0"/>
              <a:t>?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新青年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如何阐述新文化的主张</a:t>
            </a:r>
            <a:r>
              <a:rPr lang="en-US" sz="2400" b="1" dirty="0" smtClean="0"/>
              <a:t>?</a:t>
            </a:r>
            <a:endParaRPr lang="zh-CN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456" y="4009668"/>
            <a:ext cx="10462011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400" b="1" dirty="0" smtClean="0"/>
              <a:t>主要人物</a:t>
            </a:r>
            <a:r>
              <a:rPr lang="en-US" sz="2400" b="1" dirty="0" smtClean="0"/>
              <a:t>:</a:t>
            </a:r>
            <a:r>
              <a:rPr lang="zh-CN" altLang="en-US" sz="2400" b="1" dirty="0" smtClean="0"/>
              <a:t>陈独秀、李大钊、 鲁迅、胡适、蔡元培等。</a:t>
            </a:r>
            <a:endParaRPr lang="zh-CN" altLang="en-US" sz="2400" b="1" dirty="0" smtClean="0"/>
          </a:p>
          <a:p>
            <a:endParaRPr lang="en-US" altLang="zh-CN" sz="2400" b="1" dirty="0" smtClean="0"/>
          </a:p>
          <a:p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新青年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阐述新文化的主张</a:t>
            </a:r>
            <a:r>
              <a:rPr lang="en-US" sz="2400" b="1" dirty="0" smtClean="0"/>
              <a:t>:</a:t>
            </a:r>
            <a:r>
              <a:rPr lang="zh-CN" altLang="en-US" sz="2400" b="1" dirty="0" smtClean="0"/>
              <a:t>要拥护“德先生”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便不得不反对孔教、礼法、贞节、旧伦理、旧政治</a:t>
            </a:r>
            <a:r>
              <a:rPr lang="en-US" sz="2400" b="1" dirty="0" smtClean="0"/>
              <a:t>;</a:t>
            </a:r>
            <a:r>
              <a:rPr lang="zh-CN" altLang="en-US" sz="2400" b="1" dirty="0" smtClean="0"/>
              <a:t>要拥护“赛先生”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便不得不反对旧艺术、旧宗教</a:t>
            </a:r>
            <a:r>
              <a:rPr lang="en-US" sz="2400" b="1" dirty="0" smtClean="0"/>
              <a:t>;</a:t>
            </a:r>
            <a:r>
              <a:rPr lang="zh-CN" altLang="en-US" sz="2400" b="1" dirty="0" smtClean="0"/>
              <a:t>要拥护“德先生”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又要拥护“赛先生”</a:t>
            </a:r>
            <a:r>
              <a:rPr lang="en-US" sz="2400" b="1" dirty="0" smtClean="0"/>
              <a:t>,</a:t>
            </a:r>
            <a:r>
              <a:rPr lang="zh-CN" altLang="en-US" sz="2400" b="1" dirty="0" smtClean="0"/>
              <a:t>便不得不反对国粹和旧文学。</a:t>
            </a:r>
            <a:endParaRPr lang="zh-CN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6065" y="1199515"/>
            <a:ext cx="114750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资产阶级革命派们在“二次革命”受挫后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仍坚持维护民国精神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希望能够真正建立起资产阶级的政治制度。他们认为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中国革命要想成功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必须进行一场思想启蒙运动</a:t>
            </a:r>
            <a:r>
              <a:rPr lang="en-US" sz="2400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以唤醒国民。于是有了用资产阶级“民主”“科学”的新文化来反对封建主义的旧文化的运动。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429000"/>
            <a:ext cx="1219200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2.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2020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山东卷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·6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</a:rPr>
              <a:t>）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1873</a:t>
            </a: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</a:rPr>
              <a:t>年，华蘅芳等人翻译的《地学浅释》把英国学者赖尔的地质学理论介绍到中国。赖尔认为，地质的进化过程，不是由超自然力量或者巨大灾变造成的，而是由自然力量在漫长的岁月中逐渐形成的。这一理论在当时受到中国进步思想家的欢迎，是因为它</a:t>
            </a:r>
            <a:endParaRPr lang="zh-CN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A</a:t>
            </a: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</a:rPr>
              <a:t>．对自然演进规律进行了科学阐释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    B</a:t>
            </a: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</a:rPr>
              <a:t>．传播了西方先进科学知识</a:t>
            </a:r>
            <a:endParaRPr lang="zh-CN" altLang="zh-CN" sz="24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C</a:t>
            </a: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</a:rPr>
              <a:t>．与中国社会变革产生了共鸣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</a:rPr>
              <a:t>            D</a:t>
            </a: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</a:rPr>
              <a:t>．动摇了恪守祖训的陈旧观念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260648"/>
            <a:ext cx="35496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鸦片战争之后的西学东渐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0686" y="4537313"/>
            <a:ext cx="134414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solidFill>
                  <a:srgbClr val="FF0000"/>
                </a:solidFill>
              </a:rPr>
              <a:t>C</a:t>
            </a:r>
            <a:endParaRPr lang="en-US" altLang="zh-CN" sz="7200" b="1" dirty="0" smtClean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9349" y="933556"/>
            <a:ext cx="11617291" cy="23374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  <a:tab pos="2628900" algn="l"/>
                <a:tab pos="3930650" algn="l"/>
              </a:tabLst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2020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北京卷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·6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）竹枝词是一种民众喜闻乐见的诗歌体裁。晚清竹枝词除描写官场百态、风土民情外，又增加了新的时代内容，出现了介绍外国风俗的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外国竹枝词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等。晚清竹枝词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  <a:tab pos="2628900" algn="l"/>
                <a:tab pos="3930650" algn="l"/>
              </a:tabLs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①是当时人们的记录，属于官方档案	②属于文学作品，但是具备史料价值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  <a:tab pos="2628900" algn="l"/>
                <a:tab pos="3930650" algn="l"/>
              </a:tabLs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③关注社会新生事物，开阔大众眼界	④引入西方文学风格，开启文学革命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30350" algn="l"/>
                <a:tab pos="2628900" algn="l"/>
                <a:tab pos="3930650" algn="l"/>
              </a:tabLs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    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．①②         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．③④	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．①④	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．②③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4776" y="1624482"/>
            <a:ext cx="134414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solidFill>
                  <a:srgbClr val="FF0000"/>
                </a:solidFill>
              </a:rPr>
              <a:t>D</a:t>
            </a:r>
            <a:endParaRPr lang="en-US" altLang="zh-CN" sz="7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/>
      <p:bldP spid="5" grpId="0" bldLvl="0" animBg="1"/>
      <p:bldP spid="6" grpId="0"/>
    </p:bldLst>
  </p:timing>
</p:sld>
</file>

<file path=ppt/tags/tag1.xml><?xml version="1.0" encoding="utf-8"?>
<p:tagLst xmlns:p="http://schemas.openxmlformats.org/presentationml/2006/main">
  <p:tag name="AS_UNIQUEID" val="1016"/>
</p:tagLst>
</file>

<file path=ppt/tags/tag10.xml><?xml version="1.0" encoding="utf-8"?>
<p:tagLst xmlns:p="http://schemas.openxmlformats.org/presentationml/2006/main">
  <p:tag name="AS_UNIQUEID" val="1415"/>
</p:tagLst>
</file>

<file path=ppt/tags/tag11.xml><?xml version="1.0" encoding="utf-8"?>
<p:tagLst xmlns:p="http://schemas.openxmlformats.org/presentationml/2006/main">
  <p:tag name="AS_UNIQUEID" val="1416"/>
</p:tagLst>
</file>

<file path=ppt/tags/tag12.xml><?xml version="1.0" encoding="utf-8"?>
<p:tagLst xmlns:p="http://schemas.openxmlformats.org/presentationml/2006/main">
  <p:tag name="AS_UNIQUEID" val="1417"/>
</p:tagLst>
</file>

<file path=ppt/tags/tag13.xml><?xml version="1.0" encoding="utf-8"?>
<p:tagLst xmlns:p="http://schemas.openxmlformats.org/presentationml/2006/main">
  <p:tag name="AS_UNIQUEID" val="1418"/>
</p:tagLst>
</file>

<file path=ppt/tags/tag14.xml><?xml version="1.0" encoding="utf-8"?>
<p:tagLst xmlns:p="http://schemas.openxmlformats.org/presentationml/2006/main">
  <p:tag name="AS_UNIQUEID" val="142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160430_2*m_h_i*1_1_2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USESOURCEFORMAT_APPLY" val="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160430_2*m_h_i*1_1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1"/>
  <p:tag name="KSO_WM_UNIT_ID" val="diagram160430_2*m_h_z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USESOURCEFORMAT_APPLY" val="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AS_UNIQUEID" val="1196"/>
</p:tagLst>
</file>

<file path=ppt/tags/tag20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160430_2*m_h_i*1_2_2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USESOURCEFORMAT_APPLY" val="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160430_2*m_h_i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3_1"/>
  <p:tag name="KSO_WM_UNIT_ID" val="diagram160430_2*m_h_z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USESOURCEFORMAT_APPLY" val="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160430_2*m_h_i*1_3_2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USESOURCEFORMAT_APPLY" val="1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160430_2*m_h_i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USESOURCEFORMAT_APPLY" val="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160430_2*m_h_a*1_1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添加标题"/>
  <p:tag name="KSO_WM_UNIT_USESOURCEFORMAT_APPLY" val="1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160430_2*m_h_a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添加标题"/>
  <p:tag name="KSO_WM_UNIT_USESOURCEFORMAT_APPLY" val="1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160430_2*m_h_a*1_3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PRESET_TEXT" val="添加标题"/>
  <p:tag name="KSO_WM_UNIT_USESOURCEFORMAT_APPLY" val="1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1"/>
  <p:tag name="KSO_WM_UNIT_ID" val="diagram160430_2*m_h_z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USESOURCEFORMAT_APPLY" val="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1"/>
  <p:tag name="KSO_WM_UNIT_ID" val="diagram160430_2*m_h_z*1_2_1"/>
  <p:tag name="KSO_WM_TEMPLATE_CATEGORY" val="diagram"/>
  <p:tag name="KSO_WM_TEMPLATE_INDEX" val="160430"/>
  <p:tag name="KSO_WM_UNIT_LAYERLEVEL" val="1_1_1"/>
  <p:tag name="KSO_WM_TAG_VERSION" val="1.0"/>
  <p:tag name="KSO_WM_BEAUTIFY_FLAG" val="#wm#"/>
  <p:tag name="KSO_WM_UNIT_USESOURCEFORMAT_APPLY" val="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SPECIAL_SOURCE" val="bdnull"/>
</p:tagLst>
</file>

<file path=ppt/tags/tag30.xml><?xml version="1.0" encoding="utf-8"?>
<p:tagLst xmlns:p="http://schemas.openxmlformats.org/presentationml/2006/main">
  <p:tag name="KSO_WM_SPECIAL_SOURCE" val="bdnull"/>
</p:tagLst>
</file>

<file path=ppt/tags/tag4.xml><?xml version="1.0" encoding="utf-8"?>
<p:tagLst xmlns:p="http://schemas.openxmlformats.org/presentationml/2006/main">
  <p:tag name="AS_UNIQUEID" val="1409"/>
</p:tagLst>
</file>

<file path=ppt/tags/tag5.xml><?xml version="1.0" encoding="utf-8"?>
<p:tagLst xmlns:p="http://schemas.openxmlformats.org/presentationml/2006/main">
  <p:tag name="AS_UNIQUEID" val="1410"/>
</p:tagLst>
</file>

<file path=ppt/tags/tag6.xml><?xml version="1.0" encoding="utf-8"?>
<p:tagLst xmlns:p="http://schemas.openxmlformats.org/presentationml/2006/main">
  <p:tag name="AS_UNIQUEID" val="1411"/>
</p:tagLst>
</file>

<file path=ppt/tags/tag7.xml><?xml version="1.0" encoding="utf-8"?>
<p:tagLst xmlns:p="http://schemas.openxmlformats.org/presentationml/2006/main">
  <p:tag name="AS_UNIQUEID" val="1412"/>
</p:tagLst>
</file>

<file path=ppt/tags/tag8.xml><?xml version="1.0" encoding="utf-8"?>
<p:tagLst xmlns:p="http://schemas.openxmlformats.org/presentationml/2006/main">
  <p:tag name="AS_UNIQUEID" val="1413"/>
</p:tagLst>
</file>

<file path=ppt/tags/tag9.xml><?xml version="1.0" encoding="utf-8"?>
<p:tagLst xmlns:p="http://schemas.openxmlformats.org/presentationml/2006/main">
  <p:tag name="AS_UNIQUEID" val="141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3827</Words>
  <PresentationFormat>宽屏</PresentationFormat>
  <Paragraphs>251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Calibri</vt:lpstr>
      <vt:lpstr>微软雅黑</vt:lpstr>
      <vt:lpstr>Arial Unicode MS</vt:lpstr>
      <vt:lpstr>楷体</vt:lpstr>
      <vt:lpstr>华文中宋</vt:lpstr>
      <vt:lpstr>黑体</vt:lpstr>
      <vt:lpstr>Times New Roman</vt:lpstr>
      <vt:lpstr>Times New Roman</vt:lpstr>
      <vt:lpstr>华文新魏</vt:lpstr>
      <vt:lpstr>仿宋</vt:lpstr>
      <vt:lpstr>Courier New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2022-04-11T07:33:00Z</dcterms:created>
  <dcterms:modified xsi:type="dcterms:W3CDTF">2022-04-11T08:29:54Z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CFDA3FA328C441CC99CC2419620592E4</vt:lpwstr>
  </property>
  <property fmtid="{D5CDD505-2E9C-101B-9397-08002B2CF9AE}" pid="3" name="KSOProductBuildVer">
    <vt:lpwstr>2052-11.1.0.11365</vt:lpwstr>
  </property>
</Properties>
</file>