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</p:sldMasterIdLst>
  <p:notesMasterIdLst>
    <p:notesMasterId r:id="rId19"/>
  </p:notesMasterIdLst>
  <p:sldIdLst>
    <p:sldId id="399" r:id="rId4"/>
    <p:sldId id="453" r:id="rId5"/>
    <p:sldId id="463" r:id="rId6"/>
    <p:sldId id="462" r:id="rId7"/>
    <p:sldId id="461" r:id="rId8"/>
    <p:sldId id="481" r:id="rId9"/>
    <p:sldId id="489" r:id="rId10"/>
    <p:sldId id="468" r:id="rId11"/>
    <p:sldId id="469" r:id="rId12"/>
    <p:sldId id="516" r:id="rId13"/>
    <p:sldId id="470" r:id="rId14"/>
    <p:sldId id="326" r:id="rId15"/>
    <p:sldId id="488" r:id="rId16"/>
    <p:sldId id="327" r:id="rId17"/>
    <p:sldId id="486" r:id="rId18"/>
    <p:sldId id="465" r:id="rId20"/>
    <p:sldId id="471" r:id="rId21"/>
    <p:sldId id="467" r:id="rId22"/>
    <p:sldId id="482" r:id="rId23"/>
    <p:sldId id="483" r:id="rId24"/>
    <p:sldId id="484" r:id="rId25"/>
    <p:sldId id="472" r:id="rId26"/>
    <p:sldId id="473" r:id="rId27"/>
    <p:sldId id="485" r:id="rId28"/>
    <p:sldId id="477" r:id="rId29"/>
    <p:sldId id="474" r:id="rId30"/>
    <p:sldId id="475" r:id="rId31"/>
    <p:sldId id="478" r:id="rId32"/>
    <p:sldId id="479" r:id="rId33"/>
    <p:sldId id="476" r:id="rId34"/>
    <p:sldId id="457" r:id="rId35"/>
    <p:sldId id="480" r:id="rId36"/>
    <p:sldId id="514" r:id="rId37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66"/>
    <a:srgbClr val="FF9900"/>
    <a:srgbClr val="5F5F5F"/>
    <a:srgbClr val="00FF00"/>
    <a:srgbClr val="0000FF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-1104" y="-612"/>
      </p:cViewPr>
      <p:guideLst>
        <p:guide orient="horz" pos="215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0" Type="http://schemas.openxmlformats.org/officeDocument/2006/relationships/tableStyles" Target="tableStyles.xml"/><Relationship Id="rId4" Type="http://schemas.openxmlformats.org/officeDocument/2006/relationships/slide" Target="slides/slide1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0" name="Rectangle 4"/>
          <p:cNvSpPr>
            <a:spLocks noGrp="1" noRo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4101" name="Rectangle 5"/>
          <p:cNvSpPr>
            <a:spLocks noGrp="1" noRot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0"/>
            <a:r>
              <a:rPr lang="zh-CN" altLang="en-US" dirty="0"/>
              <a:t>第二级</a:t>
            </a:r>
            <a:endParaRPr lang="zh-CN" altLang="en-US" dirty="0"/>
          </a:p>
          <a:p>
            <a:pPr lvl="2" indent="0"/>
            <a:r>
              <a:rPr lang="zh-CN" altLang="en-US" dirty="0"/>
              <a:t>第三级</a:t>
            </a:r>
            <a:endParaRPr lang="zh-CN" altLang="en-US" dirty="0"/>
          </a:p>
          <a:p>
            <a:pPr lvl="3" indent="0"/>
            <a:r>
              <a:rPr lang="zh-CN" altLang="en-US" dirty="0"/>
              <a:t>第四级</a:t>
            </a:r>
            <a:endParaRPr lang="zh-CN" altLang="en-US" dirty="0"/>
          </a:p>
          <a:p>
            <a:pPr lvl="4" indent="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0482" name="文本占位符 2"/>
          <p:cNvSpPr>
            <a:spLocks noGrp="1" noRot="1"/>
          </p:cNvSpPr>
          <p:nvPr>
            <p:ph type="body"/>
          </p:nvPr>
        </p:nvSpPr>
        <p:spPr/>
        <p:txBody>
          <a:bodyPr wrap="square" lIns="91440" tIns="45720" rIns="91440" bIns="45720" anchor="ctr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Verdana" panose="020B060403050404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blinds/>
    <p:sndAc>
      <p:stSnd>
        <p:snd r:embed="rId2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Verdana" panose="020B060403050404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blinds/>
    <p:sndAc>
      <p:stSnd>
        <p:snd r:embed="rId2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Verdana" panose="020B060403050404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blinds/>
    <p:sndAc>
      <p:stSnd>
        <p:snd r:embed="rId2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Verdana" panose="020B060403050404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blinds/>
    <p:sndAc>
      <p:stSnd>
        <p:snd r:embed="rId2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Verdana" panose="020B0604030504040204" pitchFamily="34" charset="0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blinds/>
    <p:sndAc>
      <p:stSnd>
        <p:snd r:embed="rId2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Verdana" panose="020B060403050404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blinds/>
    <p:sndAc>
      <p:stSnd>
        <p:snd r:embed="rId2" name="chimes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/>
          <p:nvPr/>
        </p:nvGrpSpPr>
        <p:grpSpPr>
          <a:xfrm>
            <a:off x="0" y="0"/>
            <a:ext cx="9148763" cy="6851650"/>
            <a:chOff x="0" y="0"/>
            <a:chExt cx="5763" cy="4316"/>
          </a:xfrm>
        </p:grpSpPr>
        <p:sp>
          <p:nvSpPr>
            <p:cNvPr id="45" name="Freeform 3"/>
            <p:cNvSpPr/>
            <p:nvPr/>
          </p:nvSpPr>
          <p:spPr bwMode="auto">
            <a:xfrm>
              <a:off x="5044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" name="Freeform 4"/>
            <p:cNvSpPr/>
            <p:nvPr/>
          </p:nvSpPr>
          <p:spPr bwMode="auto">
            <a:xfrm>
              <a:off x="5385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" name="Freeform 5"/>
            <p:cNvSpPr/>
            <p:nvPr/>
          </p:nvSpPr>
          <p:spPr bwMode="auto">
            <a:xfrm>
              <a:off x="5679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3078" name="Group 6"/>
            <p:cNvGrpSpPr/>
            <p:nvPr/>
          </p:nvGrpSpPr>
          <p:grpSpPr>
            <a:xfrm>
              <a:off x="287" y="0"/>
              <a:ext cx="5098" cy="4316"/>
              <a:chOff x="0" y="0"/>
              <a:chExt cx="5098" cy="4316"/>
            </a:xfrm>
          </p:grpSpPr>
          <p:sp>
            <p:nvSpPr>
              <p:cNvPr id="68" name="Freeform 7"/>
              <p:cNvSpPr/>
              <p:nvPr/>
            </p:nvSpPr>
            <p:spPr bwMode="auto">
              <a:xfrm>
                <a:off x="2501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9" name="Freeform 8"/>
              <p:cNvSpPr/>
              <p:nvPr/>
            </p:nvSpPr>
            <p:spPr bwMode="auto">
              <a:xfrm>
                <a:off x="2801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Freeform 9"/>
              <p:cNvSpPr/>
              <p:nvPr/>
            </p:nvSpPr>
            <p:spPr bwMode="auto">
              <a:xfrm>
                <a:off x="3070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1" name="Freeform 10"/>
              <p:cNvSpPr/>
              <p:nvPr/>
            </p:nvSpPr>
            <p:spPr bwMode="auto">
              <a:xfrm>
                <a:off x="3388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2" name="Freeform 11"/>
              <p:cNvSpPr/>
              <p:nvPr/>
            </p:nvSpPr>
            <p:spPr bwMode="auto">
              <a:xfrm>
                <a:off x="3658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3" name="Freeform 12"/>
              <p:cNvSpPr/>
              <p:nvPr/>
            </p:nvSpPr>
            <p:spPr bwMode="auto">
              <a:xfrm>
                <a:off x="3958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4" name="Freeform 13"/>
              <p:cNvSpPr/>
              <p:nvPr/>
            </p:nvSpPr>
            <p:spPr bwMode="auto">
              <a:xfrm>
                <a:off x="4234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5" name="Freeform 14"/>
              <p:cNvSpPr/>
              <p:nvPr/>
            </p:nvSpPr>
            <p:spPr bwMode="auto">
              <a:xfrm>
                <a:off x="2111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6" name="Freeform 15"/>
              <p:cNvSpPr/>
              <p:nvPr/>
            </p:nvSpPr>
            <p:spPr bwMode="auto">
              <a:xfrm>
                <a:off x="1679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7" name="Freeform 16"/>
              <p:cNvSpPr/>
              <p:nvPr/>
            </p:nvSpPr>
            <p:spPr bwMode="auto">
              <a:xfrm>
                <a:off x="1278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8" name="Freeform 17"/>
              <p:cNvSpPr/>
              <p:nvPr/>
            </p:nvSpPr>
            <p:spPr bwMode="auto">
              <a:xfrm>
                <a:off x="840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9" name="Freeform 18"/>
              <p:cNvSpPr/>
              <p:nvPr/>
            </p:nvSpPr>
            <p:spPr bwMode="auto">
              <a:xfrm>
                <a:off x="414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0" name="Freeform 19"/>
              <p:cNvSpPr/>
              <p:nvPr/>
            </p:nvSpPr>
            <p:spPr bwMode="auto">
              <a:xfrm>
                <a:off x="0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49" name="Freeform 20"/>
            <p:cNvSpPr/>
            <p:nvPr/>
          </p:nvSpPr>
          <p:spPr bwMode="auto">
            <a:xfrm>
              <a:off x="5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" name="Freeform 21"/>
            <p:cNvSpPr/>
            <p:nvPr/>
          </p:nvSpPr>
          <p:spPr bwMode="auto">
            <a:xfrm>
              <a:off x="5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" name="Freeform 22"/>
            <p:cNvSpPr/>
            <p:nvPr/>
          </p:nvSpPr>
          <p:spPr bwMode="auto">
            <a:xfrm>
              <a:off x="4775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95" name="Freeform 23"/>
            <p:cNvSpPr/>
            <p:nvPr/>
          </p:nvSpPr>
          <p:spPr>
            <a:xfrm>
              <a:off x="5040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96" name="Freeform 24"/>
            <p:cNvSpPr/>
            <p:nvPr/>
          </p:nvSpPr>
          <p:spPr>
            <a:xfrm>
              <a:off x="5351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4" name="Freeform 25"/>
            <p:cNvSpPr/>
            <p:nvPr/>
          </p:nvSpPr>
          <p:spPr bwMode="auto">
            <a:xfrm>
              <a:off x="5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98" name="Freeform 26"/>
            <p:cNvSpPr/>
            <p:nvPr/>
          </p:nvSpPr>
          <p:spPr>
            <a:xfrm>
              <a:off x="5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99" name="Freeform 27"/>
            <p:cNvSpPr/>
            <p:nvPr/>
          </p:nvSpPr>
          <p:spPr>
            <a:xfrm>
              <a:off x="5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100" name="Line 28"/>
            <p:cNvSpPr/>
            <p:nvPr/>
          </p:nvSpPr>
          <p:spPr>
            <a:xfrm>
              <a:off x="0" y="2749"/>
              <a:ext cx="5758" cy="0"/>
            </a:xfrm>
            <a:prstGeom prst="line">
              <a:avLst/>
            </a:prstGeom>
            <a:ln w="158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01" name="Line 29"/>
            <p:cNvSpPr/>
            <p:nvPr/>
          </p:nvSpPr>
          <p:spPr>
            <a:xfrm>
              <a:off x="0" y="2356"/>
              <a:ext cx="5758" cy="0"/>
            </a:xfrm>
            <a:prstGeom prst="line">
              <a:avLst/>
            </a:prstGeom>
            <a:ln w="158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02" name="Line 30"/>
            <p:cNvSpPr/>
            <p:nvPr/>
          </p:nvSpPr>
          <p:spPr>
            <a:xfrm>
              <a:off x="0" y="3142"/>
              <a:ext cx="5758" cy="0"/>
            </a:xfrm>
            <a:prstGeom prst="line">
              <a:avLst/>
            </a:prstGeom>
            <a:ln w="1587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3103" name="Group 31"/>
            <p:cNvGrpSpPr/>
            <p:nvPr/>
          </p:nvGrpSpPr>
          <p:grpSpPr>
            <a:xfrm>
              <a:off x="0" y="392"/>
              <a:ext cx="5758" cy="1571"/>
              <a:chOff x="0" y="0"/>
              <a:chExt cx="5758" cy="1571"/>
            </a:xfrm>
          </p:grpSpPr>
          <p:sp>
            <p:nvSpPr>
              <p:cNvPr id="3104" name="Line 32"/>
              <p:cNvSpPr/>
              <p:nvPr userDrawn="1"/>
            </p:nvSpPr>
            <p:spPr>
              <a:xfrm>
                <a:off x="0" y="392"/>
                <a:ext cx="5758" cy="0"/>
              </a:xfrm>
              <a:prstGeom prst="line">
                <a:avLst/>
              </a:prstGeom>
              <a:ln w="158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105" name="Line 33"/>
              <p:cNvSpPr/>
              <p:nvPr userDrawn="1"/>
            </p:nvSpPr>
            <p:spPr>
              <a:xfrm>
                <a:off x="0" y="1571"/>
                <a:ext cx="5758" cy="0"/>
              </a:xfrm>
              <a:prstGeom prst="line">
                <a:avLst/>
              </a:prstGeom>
              <a:ln w="158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106" name="Line 34"/>
              <p:cNvSpPr/>
              <p:nvPr userDrawn="1"/>
            </p:nvSpPr>
            <p:spPr>
              <a:xfrm>
                <a:off x="0" y="1178"/>
                <a:ext cx="5758" cy="0"/>
              </a:xfrm>
              <a:prstGeom prst="line">
                <a:avLst/>
              </a:prstGeom>
              <a:ln w="158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107" name="Line 35"/>
              <p:cNvSpPr/>
              <p:nvPr userDrawn="1"/>
            </p:nvSpPr>
            <p:spPr>
              <a:xfrm>
                <a:off x="0" y="785"/>
                <a:ext cx="5758" cy="0"/>
              </a:xfrm>
              <a:prstGeom prst="line">
                <a:avLst/>
              </a:prstGeom>
              <a:ln w="158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108" name="Line 36"/>
              <p:cNvSpPr/>
              <p:nvPr userDrawn="1"/>
            </p:nvSpPr>
            <p:spPr>
              <a:xfrm>
                <a:off x="0" y="0"/>
                <a:ext cx="5758" cy="0"/>
              </a:xfrm>
              <a:prstGeom prst="line">
                <a:avLst/>
              </a:prstGeom>
              <a:ln w="158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3109" name="Line 37"/>
            <p:cNvSpPr/>
            <p:nvPr/>
          </p:nvSpPr>
          <p:spPr>
            <a:xfrm>
              <a:off x="0" y="3928"/>
              <a:ext cx="5758" cy="0"/>
            </a:xfrm>
            <a:prstGeom prst="line">
              <a:avLst/>
            </a:prstGeom>
            <a:ln w="1587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10" name="Line 38"/>
            <p:cNvSpPr/>
            <p:nvPr/>
          </p:nvSpPr>
          <p:spPr>
            <a:xfrm>
              <a:off x="0" y="3535"/>
              <a:ext cx="5758" cy="0"/>
            </a:xfrm>
            <a:prstGeom prst="line">
              <a:avLst/>
            </a:prstGeom>
            <a:ln w="1587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08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08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81" name="Rectangle 4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" name="Rectangle 4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3" name="Rectangle 4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lvl="0" algn="r" eaLnBrk="1" fontAlgn="base" hangingPunct="1"/>
            <a:fld id="{9A0DB2DC-4C9A-4742-B13C-FB6460FD3503}" type="slidenum">
              <a:rPr lang="zh-CN" altLang="en-US" sz="1000" strike="noStrike" noProof="1" dirty="0"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000" strike="noStrike" noProof="1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blinds/>
    <p:sndAc>
      <p:stSnd>
        <p:snd r:embed="rId3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Verdana" panose="020B060403050404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blinds/>
    <p:sndAc>
      <p:stSnd>
        <p:snd r:embed="rId2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Verdana" panose="020B060403050404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blinds/>
    <p:sndAc>
      <p:stSnd>
        <p:snd r:embed="rId2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Verdana" panose="020B060403050404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blinds/>
    <p:sndAc>
      <p:stSnd>
        <p:snd r:embed="rId2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Verdana" panose="020B060403050404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blinds/>
    <p:sndAc>
      <p:stSnd>
        <p:snd r:embed="rId2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Verdana" panose="020B060403050404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blinds/>
    <p:sndAc>
      <p:stSnd>
        <p:snd r:embed="rId2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Verdana" panose="020B060403050404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blinds/>
    <p:sndAc>
      <p:stSnd>
        <p:snd r:embed="rId2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Verdana" panose="020B060403050404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blinds/>
    <p:sndAc>
      <p:stSnd>
        <p:snd r:embed="rId2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>
              <a:latin typeface="Verdana" panose="020B060403050404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blinds/>
    <p:sndAc>
      <p:stSnd>
        <p:snd r:embed="rId2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audio" Target="../media/audio1.wav"/><Relationship Id="rId15" Type="http://schemas.openxmlformats.org/officeDocument/2006/relationships/image" Target="../media/image1.jpe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035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0354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0356" name="日期占位符 100355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lvl="0" eaLnBrk="1" fontAlgn="base" hangingPunct="1"/>
            <a:endParaRPr lang="zh-CN" altLang="en-US" strike="noStrike" noProof="1" dirty="0">
              <a:latin typeface="Verdana" panose="020B0604030504040204" pitchFamily="34" charset="0"/>
            </a:endParaRPr>
          </a:p>
        </p:txBody>
      </p:sp>
      <p:sp>
        <p:nvSpPr>
          <p:cNvPr id="100357" name="页脚占位符 100356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100358" name="灯片编号占位符 100357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Verdan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slow">
    <p:blinds/>
    <p:sndAc>
      <p:stSnd>
        <p:snd r:embed="rId16" name="chimes.wav"/>
      </p:stSnd>
    </p:sndAc>
  </p:transition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Verdana" panose="020B060403050404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Verdana" panose="020B060403050404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Verdana" panose="020B060403050404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Verdana" panose="020B060403050404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Verdana" panose="020B060403050404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Verdana" panose="020B060403050404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Verdana" panose="020B060403050404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Verdana" panose="020B060403050404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2050" name="Group 2"/>
          <p:cNvGrpSpPr/>
          <p:nvPr/>
        </p:nvGrpSpPr>
        <p:grpSpPr>
          <a:xfrm>
            <a:off x="0" y="0"/>
            <a:ext cx="0" cy="0"/>
            <a:chOff x="0" y="0"/>
            <a:chExt cx="5763" cy="4316"/>
          </a:xfrm>
        </p:grpSpPr>
        <p:grpSp>
          <p:nvGrpSpPr>
            <p:cNvPr id="2059" name="Group 6"/>
            <p:cNvGrpSpPr/>
            <p:nvPr/>
          </p:nvGrpSpPr>
          <p:grpSpPr>
            <a:xfrm>
              <a:off x="287" y="0"/>
              <a:ext cx="5098" cy="4316"/>
              <a:chOff x="0" y="0"/>
              <a:chExt cx="5098" cy="4316"/>
            </a:xfrm>
          </p:grpSpPr>
        </p:grpSp>
        <p:grpSp>
          <p:nvGrpSpPr>
            <p:cNvPr id="2071" name="Group 31"/>
            <p:cNvGrpSpPr/>
            <p:nvPr/>
          </p:nvGrpSpPr>
          <p:grpSpPr>
            <a:xfrm>
              <a:off x="0" y="392"/>
              <a:ext cx="5758" cy="1571"/>
              <a:chOff x="0" y="0"/>
              <a:chExt cx="5758" cy="1571"/>
            </a:xfrm>
          </p:grpSpPr>
        </p:grpSp>
      </p:grpSp>
      <p:sp>
        <p:nvSpPr>
          <p:cNvPr id="106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1" compatLnSpc="1"/>
          <a:lstStyle/>
          <a:p>
            <a:pPr lvl="0"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 smtClean="0"/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</p:sldLayoutIdLst>
  <p:transition spd="slow">
    <p:blinds/>
    <p:sndAc>
      <p:stSnd>
        <p:snd r:embed="rId3" name="chimes.wav"/>
      </p:stSnd>
    </p:sndAc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audio" Target="../media/audio1.wav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1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6.GIF"/><Relationship Id="rId1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5122" name="WordArt 2"/>
          <p:cNvSpPr>
            <a:spLocks noChangeArrowheads="1" noChangeShapeType="1"/>
          </p:cNvSpPr>
          <p:nvPr/>
        </p:nvSpPr>
        <p:spPr bwMode="auto">
          <a:xfrm>
            <a:off x="448310" y="1466215"/>
            <a:ext cx="8247380" cy="3240405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400" b="1" i="0" u="none" strike="noStrike" kern="1200" cap="none" spc="0" normalizeH="0" baseline="0" noProof="0">
                <a:ln w="9525">
                  <a:rou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2022</a:t>
            </a:r>
            <a:r>
              <a:rPr kumimoji="0" lang="zh-CN" altLang="en-US" sz="4400" b="1" i="0" u="none" strike="noStrike" kern="1200" cap="none" spc="0" normalizeH="0" baseline="0" noProof="0">
                <a:ln w="9525">
                  <a:rou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中考历史热点</a:t>
            </a:r>
            <a:endParaRPr kumimoji="0" lang="zh-CN" altLang="en-US" sz="4400" b="1" i="0" u="none" strike="noStrike" kern="1200" cap="none" spc="0" normalizeH="0" baseline="0" noProof="0">
              <a:ln w="9525">
                <a:rou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400" b="1" i="0" u="none" strike="noStrike" kern="1200" cap="none" spc="0" normalizeH="0" baseline="0" noProof="0">
                <a:ln w="9525">
                  <a:rou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综合</a:t>
            </a:r>
            <a:r>
              <a:rPr lang="zh-CN" altLang="en-US" sz="4400" b="1" strike="noStrike" noProof="0">
                <a:ln w="9525">
                  <a:rou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复习  专题</a:t>
            </a:r>
            <a:endParaRPr lang="zh-CN" altLang="en-US" sz="4400" b="1" strike="noStrike" noProof="0">
              <a:ln w="9525">
                <a:rou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400" b="1" i="0" u="none" strike="noStrike" kern="1200" cap="none" spc="0" normalizeH="0" baseline="0" noProof="0">
                <a:ln w="9525">
                  <a:rou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以史为鉴 展望未来</a:t>
            </a:r>
            <a:r>
              <a:rPr kumimoji="0" lang="en-US" altLang="zh-CN" sz="4400" b="1" i="0" u="none" strike="noStrike" kern="1200" cap="none" spc="0" normalizeH="0" baseline="0" noProof="0">
                <a:ln w="9525">
                  <a:rou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---</a:t>
            </a:r>
            <a:r>
              <a:rPr kumimoji="0" lang="zh-CN" altLang="en-US" sz="4400" b="1" i="0" u="none" strike="noStrike" kern="1200" cap="none" spc="0" normalizeH="0" baseline="0" noProof="0">
                <a:ln w="9525">
                  <a:rou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中日关系</a:t>
            </a:r>
            <a:endParaRPr kumimoji="0" lang="zh-CN" altLang="en-US" sz="4400" b="1" i="0" u="none" strike="noStrike" kern="1200" cap="none" spc="0" normalizeH="0" baseline="0" noProof="0">
              <a:ln w="9525">
                <a:rou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spd="slow"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Text Box 16"/>
          <p:cNvSpPr txBox="1"/>
          <p:nvPr/>
        </p:nvSpPr>
        <p:spPr>
          <a:xfrm>
            <a:off x="323850" y="333375"/>
            <a:ext cx="8496300" cy="6461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zh-CN" altLang="en-US" sz="36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列表归纳日本明治维新的内容</a:t>
            </a:r>
            <a:endParaRPr lang="zh-CN" altLang="en-US" sz="3600" b="1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0" y="1052513"/>
          <a:ext cx="8893175" cy="567213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496701"/>
                <a:gridCol w="7395779"/>
              </a:tblGrid>
              <a:tr h="13592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 dirty="0" smtClean="0">
                          <a:solidFill>
                            <a:srgbClr val="0000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领</a:t>
                      </a:r>
                      <a:r>
                        <a:rPr lang="en-US" altLang="zh-CN" sz="2400" b="1" kern="100" dirty="0" smtClean="0">
                          <a:solidFill>
                            <a:srgbClr val="0000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lang="zh-CN" sz="2400" b="1" kern="100" dirty="0" smtClean="0">
                          <a:solidFill>
                            <a:srgbClr val="0000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域</a:t>
                      </a:r>
                      <a:endParaRPr lang="zh-CN" sz="2400" b="1" kern="100" dirty="0">
                        <a:solidFill>
                          <a:srgbClr val="0000FF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       </a:t>
                      </a:r>
                      <a:r>
                        <a:rPr lang="zh-CN" sz="2400" b="1" kern="1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改革内容</a:t>
                      </a:r>
                      <a:endParaRPr lang="zh-CN" sz="2400" b="1" kern="100" dirty="0">
                        <a:solidFill>
                          <a:srgbClr val="0000FF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240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（使日本由封建社会转变为资本主义社会）</a:t>
                      </a:r>
                      <a:endParaRPr lang="zh-CN" sz="2400" b="1" kern="100" dirty="0">
                        <a:solidFill>
                          <a:srgbClr val="0000FF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51431" marR="51431" marT="0" marB="0" anchor="ctr"/>
                </a:tc>
              </a:tr>
              <a:tr h="7265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400" b="1" kern="100" dirty="0" smtClean="0">
                          <a:solidFill>
                            <a:srgbClr val="0000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政治</a:t>
                      </a:r>
                      <a:r>
                        <a:rPr lang="zh-CN" sz="2400" b="1" kern="1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上</a:t>
                      </a:r>
                      <a:endParaRPr lang="zh-CN" sz="2400" b="1" kern="100" dirty="0">
                        <a:solidFill>
                          <a:srgbClr val="0000FF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废藩置县，实现中央集</a:t>
                      </a:r>
                      <a:r>
                        <a:rPr lang="zh-CN" sz="28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权</a:t>
                      </a:r>
                      <a:r>
                        <a:rPr lang="zh-CN" sz="2800" b="1" kern="10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。</a:t>
                      </a:r>
                      <a:r>
                        <a:rPr lang="zh-CN" sz="2800" b="1" kern="10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（</a:t>
                      </a:r>
                      <a:r>
                        <a:rPr lang="zh-CN" altLang="en-US" sz="2800" b="1" kern="10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提供统一的市场，，稳定社会环境。</a:t>
                      </a:r>
                      <a:r>
                        <a:rPr lang="zh-CN" sz="2800" b="1" kern="10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）</a:t>
                      </a:r>
                      <a:endParaRPr lang="zh-CN" sz="2800" b="1" kern="100" dirty="0">
                        <a:solidFill>
                          <a:srgbClr val="FF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51431" marR="51431" marT="0" marB="0">
                    <a:solidFill>
                      <a:srgbClr val="FFFF00"/>
                    </a:solidFill>
                  </a:tcPr>
                </a:tc>
              </a:tr>
              <a:tr h="10898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400" b="1" kern="100" dirty="0" smtClean="0">
                          <a:solidFill>
                            <a:srgbClr val="0000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军事</a:t>
                      </a:r>
                      <a:r>
                        <a:rPr lang="zh-CN" sz="2400" b="1" kern="1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上</a:t>
                      </a:r>
                      <a:endParaRPr lang="zh-CN" sz="2400" b="1" kern="100" dirty="0">
                        <a:solidFill>
                          <a:srgbClr val="0000FF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实行征兵制，建立新式</a:t>
                      </a:r>
                      <a:r>
                        <a:rPr lang="zh-CN" sz="28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军</a:t>
                      </a:r>
                      <a:r>
                        <a:rPr lang="zh-CN" sz="2800" b="1" kern="10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队</a:t>
                      </a:r>
                      <a:r>
                        <a:rPr lang="zh-CN" altLang="en-US" sz="2800" b="1" kern="10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。</a:t>
                      </a:r>
                      <a:r>
                        <a:rPr lang="zh-CN" sz="2800" b="1" kern="10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</a:t>
                      </a:r>
                      <a:r>
                        <a:rPr lang="zh-CN" altLang="en-US" sz="2800" b="1" kern="10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增强军事力量</a:t>
                      </a:r>
                      <a:r>
                        <a:rPr lang="en-US" altLang="zh-CN" sz="2800" b="1" kern="10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,</a:t>
                      </a:r>
                      <a:r>
                        <a:rPr lang="zh-CN" altLang="en-US" sz="2800" b="1" kern="10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带有军国主义色彩</a:t>
                      </a:r>
                      <a:r>
                        <a:rPr lang="zh-CN" sz="2800" b="1" kern="10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  <a:endParaRPr lang="zh-CN" sz="2800" b="1" kern="100" dirty="0">
                        <a:solidFill>
                          <a:srgbClr val="FF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51431" marR="51431" marT="0" marB="0"/>
                </a:tc>
              </a:tr>
              <a:tr h="10898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经济上</a:t>
                      </a:r>
                      <a:endParaRPr lang="zh-CN" sz="2400" b="1" kern="100" dirty="0">
                        <a:solidFill>
                          <a:srgbClr val="0000FF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推行地税改革，在“殖产兴业” 的口号下，大力发展近代经</a:t>
                      </a:r>
                      <a:r>
                        <a:rPr lang="zh-CN" sz="28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济</a:t>
                      </a:r>
                      <a:r>
                        <a:rPr lang="zh-CN" sz="2800" b="1" kern="10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。</a:t>
                      </a:r>
                      <a:r>
                        <a:rPr lang="zh-CN" sz="2800" b="1" kern="10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（资</a:t>
                      </a:r>
                      <a:r>
                        <a:rPr lang="zh-CN" sz="2800" b="1" kern="1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本主义性质）</a:t>
                      </a:r>
                      <a:endParaRPr lang="zh-CN" sz="2800" b="1" kern="100" dirty="0">
                        <a:solidFill>
                          <a:srgbClr val="FF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51431" marR="51431" marT="0" marB="0">
                    <a:solidFill>
                      <a:srgbClr val="00B0F0"/>
                    </a:solidFill>
                  </a:tcPr>
                </a:tc>
              </a:tr>
              <a:tr h="11352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文化教育</a:t>
                      </a:r>
                      <a:endParaRPr lang="zh-CN" sz="2400" b="1" kern="100" dirty="0">
                        <a:solidFill>
                          <a:srgbClr val="0000FF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提倡“文明开化”，向西方学习，改造日本的</a:t>
                      </a:r>
                      <a:r>
                        <a:rPr lang="zh-CN" sz="2800" b="1" kern="1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教育、</a:t>
                      </a:r>
                      <a:r>
                        <a:rPr lang="zh-CN" sz="28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文化和生活方</a:t>
                      </a:r>
                      <a:r>
                        <a:rPr lang="zh-CN" sz="28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式</a:t>
                      </a:r>
                      <a:r>
                        <a:rPr lang="zh-CN" sz="2800" b="1" kern="10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。</a:t>
                      </a:r>
                      <a:r>
                        <a:rPr lang="zh-CN" altLang="en-US" sz="2800" b="1" kern="10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（影响最深远。最有远见的措施）</a:t>
                      </a:r>
                      <a:endParaRPr lang="zh-CN" sz="2800" b="1" kern="100" dirty="0">
                        <a:solidFill>
                          <a:srgbClr val="FF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51431" marR="51431" marT="0" marB="0"/>
                </a:tc>
              </a:tr>
            </a:tbl>
          </a:graphicData>
        </a:graphic>
      </p:graphicFrame>
      <p:grpSp>
        <p:nvGrpSpPr>
          <p:cNvPr id="14358" name="组合 27649"/>
          <p:cNvGrpSpPr>
            <a:grpSpLocks noChangeAspect="1"/>
          </p:cNvGrpSpPr>
          <p:nvPr/>
        </p:nvGrpSpPr>
        <p:grpSpPr>
          <a:xfrm>
            <a:off x="7186613" y="298450"/>
            <a:ext cx="1892300" cy="1979613"/>
            <a:chOff x="29" y="296"/>
            <a:chExt cx="3577" cy="3024"/>
          </a:xfrm>
        </p:grpSpPr>
        <p:pic>
          <p:nvPicPr>
            <p:cNvPr id="14359" name="图片 27650" descr="17"/>
            <p:cNvPicPr>
              <a:picLocks noChangeAspect="1"/>
            </p:cNvPicPr>
            <p:nvPr/>
          </p:nvPicPr>
          <p:blipFill>
            <a:blip r:embed="rId1"/>
            <a:srcRect l="2415" t="2151" r="5788" b="9637"/>
            <a:stretch>
              <a:fillRect/>
            </a:stretch>
          </p:blipFill>
          <p:spPr>
            <a:xfrm>
              <a:off x="416" y="296"/>
              <a:ext cx="2803" cy="302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60" name="图片 27651" descr="画框0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" y="349"/>
              <a:ext cx="3577" cy="2971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slow">
    <p:blinds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5361" name="爆炸形 2 69633"/>
          <p:cNvSpPr/>
          <p:nvPr/>
        </p:nvSpPr>
        <p:spPr>
          <a:xfrm>
            <a:off x="250825" y="0"/>
            <a:ext cx="7777163" cy="6165850"/>
          </a:xfrm>
          <a:prstGeom prst="irregularSeal2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endParaRPr lang="zh-CN" altLang="en-US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5362" name="文本占位符 69634"/>
          <p:cNvSpPr>
            <a:spLocks noGrp="1" noRot="1"/>
          </p:cNvSpPr>
          <p:nvPr>
            <p:ph type="body" sz="half" idx="1"/>
          </p:nvPr>
        </p:nvSpPr>
        <p:spPr>
          <a:xfrm>
            <a:off x="2143125" y="1612900"/>
            <a:ext cx="4041775" cy="4192588"/>
          </a:xfrm>
        </p:spPr>
        <p:txBody>
          <a:bodyPr anchor="t" anchorCtr="0"/>
          <a:p>
            <a:pPr>
              <a:buClrTx/>
              <a:buSzTx/>
              <a:buFontTx/>
            </a:pPr>
            <a:r>
              <a:rPr lang="zh-CN" altLang="en-US" sz="2800" b="1">
                <a:solidFill>
                  <a:srgbClr val="0000FF"/>
                </a:solidFill>
              </a:rPr>
              <a:t>日本经过明治维新，迅速强大起来，很快走上对外侵略扩张的军国主义道路。它对中国犯下了哪些罪行</a:t>
            </a:r>
            <a:endParaRPr lang="zh-CN" altLang="en-US" sz="2800" b="1">
              <a:solidFill>
                <a:srgbClr val="0000FF"/>
              </a:solidFill>
            </a:endParaRPr>
          </a:p>
        </p:txBody>
      </p:sp>
      <p:sp>
        <p:nvSpPr>
          <p:cNvPr id="15363" name="矩形 69635"/>
          <p:cNvSpPr/>
          <p:nvPr/>
        </p:nvSpPr>
        <p:spPr>
          <a:xfrm>
            <a:off x="250825" y="188913"/>
            <a:ext cx="2017713" cy="13684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zh-CN" altLang="en-US" sz="4000" b="1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讨论：</a:t>
            </a:r>
            <a:endParaRPr lang="zh-CN" altLang="en-US" sz="4000" b="1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69637" name="内容占位符 69636">
            <a:hlinkClick r:id="" action="ppaction://ole?verb="/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4292600" y="3536950"/>
          <a:ext cx="881063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914400" imgH="923925" progId="PBrush">
                  <p:embed/>
                </p:oleObj>
              </mc:Choice>
              <mc:Fallback>
                <p:oleObj name="" r:id="rId1" imgW="914400" imgH="923925" progId="PBrush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292600" y="3536950"/>
                        <a:ext cx="881063" cy="107632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6385" name="Rectangle 3"/>
          <p:cNvSpPr/>
          <p:nvPr/>
        </p:nvSpPr>
        <p:spPr>
          <a:xfrm>
            <a:off x="611188" y="476250"/>
            <a:ext cx="7885112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800" b="1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2800" b="1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19</a:t>
            </a:r>
            <a:r>
              <a:rPr lang="zh-CN" altLang="en-US" sz="280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世纪末</a:t>
            </a:r>
            <a:r>
              <a:rPr lang="en-US" altLang="zh-CN" sz="2800" b="1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20</a:t>
            </a:r>
            <a:r>
              <a:rPr lang="zh-CN" altLang="en-US" sz="280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世纪初，日本进入帝国主义阶段</a:t>
            </a:r>
            <a:r>
              <a:rPr lang="zh-CN" altLang="en-US" sz="2800" b="1" dirty="0">
                <a:latin typeface="Verdana" panose="020B0604030504040204" pitchFamily="34" charset="0"/>
                <a:ea typeface="宋体" panose="02010600030101010101" pitchFamily="2" charset="-122"/>
              </a:rPr>
              <a:t>：</a:t>
            </a:r>
            <a:endParaRPr lang="zh-CN" altLang="en-US" sz="2800" b="1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1268" name="Rectangle 4"/>
          <p:cNvSpPr/>
          <p:nvPr/>
        </p:nvSpPr>
        <p:spPr>
          <a:xfrm>
            <a:off x="5038725" y="4437063"/>
            <a:ext cx="4105275" cy="1917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dirty="0">
                <a:solidFill>
                  <a:srgbClr val="FFFF99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      </a:t>
            </a:r>
            <a:r>
              <a:rPr lang="en-US" altLang="zh-CN" sz="2400" b="1">
                <a:latin typeface="Verdana" panose="020B0604030504040204" pitchFamily="34" charset="0"/>
                <a:ea typeface="宋体" panose="02010600030101010101" pitchFamily="2" charset="-122"/>
              </a:rPr>
              <a:t>1900</a:t>
            </a:r>
            <a:r>
              <a:rPr lang="zh-CN" altLang="en-US" sz="2400" b="1" dirty="0">
                <a:latin typeface="Verdana" panose="020B0604030504040204" pitchFamily="34" charset="0"/>
                <a:ea typeface="宋体" panose="02010600030101010101" pitchFamily="2" charset="-122"/>
              </a:rPr>
              <a:t>年，日本参与了八国联军侵华战争：强迫清政府签订</a:t>
            </a:r>
            <a:r>
              <a:rPr lang="en-US" altLang="zh-CN" sz="2400" b="1">
                <a:latin typeface="Verdana" panose="020B0604030504040204" pitchFamily="34" charset="0"/>
                <a:ea typeface="宋体" panose="02010600030101010101" pitchFamily="2" charset="-122"/>
              </a:rPr>
              <a:t>《</a:t>
            </a:r>
            <a:r>
              <a:rPr lang="zh-CN" altLang="en-US" sz="2400" b="1" dirty="0">
                <a:latin typeface="Verdana" panose="020B0604030504040204" pitchFamily="34" charset="0"/>
                <a:ea typeface="宋体" panose="02010600030101010101" pitchFamily="2" charset="-122"/>
              </a:rPr>
              <a:t>辛丑条约</a:t>
            </a:r>
            <a:r>
              <a:rPr lang="en-US" altLang="zh-CN" sz="2400" b="1">
                <a:latin typeface="Verdana" panose="020B0604030504040204" pitchFamily="34" charset="0"/>
                <a:ea typeface="宋体" panose="02010600030101010101" pitchFamily="2" charset="-122"/>
              </a:rPr>
              <a:t>》</a:t>
            </a:r>
            <a:r>
              <a:rPr lang="zh-CN" altLang="en-US" sz="2400" b="1" dirty="0">
                <a:latin typeface="Verdana" panose="020B0604030504040204" pitchFamily="34" charset="0"/>
                <a:ea typeface="宋体" panose="02010600030101010101" pitchFamily="2" charset="-122"/>
              </a:rPr>
              <a:t>，</a:t>
            </a:r>
            <a:r>
              <a:rPr lang="zh-CN" altLang="en-US" sz="2400" b="1" dirty="0">
                <a:solidFill>
                  <a:srgbClr val="C0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使中国完全沦为半殖民地半封建社会。</a:t>
            </a:r>
            <a:endParaRPr lang="zh-CN" altLang="en-US" sz="2400" b="1" dirty="0">
              <a:solidFill>
                <a:srgbClr val="C00000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16387" name="Picture 5" descr="马关条约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25" y="1412875"/>
            <a:ext cx="4284663" cy="2881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Picture 6" descr="辛丑条约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463" y="1125538"/>
            <a:ext cx="4427537" cy="32400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1" name="Text Box 7"/>
          <p:cNvSpPr txBox="1"/>
          <p:nvPr/>
        </p:nvSpPr>
        <p:spPr>
          <a:xfrm>
            <a:off x="395288" y="4392613"/>
            <a:ext cx="3600450" cy="24653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dirty="0">
                <a:solidFill>
                  <a:srgbClr val="CCCC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      </a:t>
            </a:r>
            <a:r>
              <a:rPr lang="en-US" altLang="zh-CN" sz="2400" b="1">
                <a:latin typeface="Verdana" panose="020B0604030504040204" pitchFamily="34" charset="0"/>
                <a:ea typeface="宋体" panose="02010600030101010101" pitchFamily="2" charset="-122"/>
              </a:rPr>
              <a:t>1894</a:t>
            </a:r>
            <a:r>
              <a:rPr lang="zh-CN" altLang="en-US" sz="2400" b="1" dirty="0">
                <a:latin typeface="Verdana" panose="020B0604030504040204" pitchFamily="34" charset="0"/>
                <a:ea typeface="宋体" panose="02010600030101010101" pitchFamily="2" charset="-122"/>
              </a:rPr>
              <a:t>年，日本发动甲午中日战争：强迫清政府签订</a:t>
            </a:r>
            <a:r>
              <a:rPr lang="en-US" altLang="zh-CN" sz="2400" b="1">
                <a:latin typeface="Verdana" panose="020B0604030504040204" pitchFamily="34" charset="0"/>
                <a:ea typeface="宋体" panose="02010600030101010101" pitchFamily="2" charset="-122"/>
              </a:rPr>
              <a:t>《</a:t>
            </a:r>
            <a:r>
              <a:rPr lang="zh-CN" altLang="en-US" sz="2400" b="1" dirty="0">
                <a:latin typeface="Verdana" panose="020B0604030504040204" pitchFamily="34" charset="0"/>
                <a:ea typeface="宋体" panose="02010600030101010101" pitchFamily="2" charset="-122"/>
              </a:rPr>
              <a:t>马关条约</a:t>
            </a:r>
            <a:r>
              <a:rPr lang="en-US" altLang="zh-CN" sz="2400" b="1">
                <a:latin typeface="Verdana" panose="020B0604030504040204" pitchFamily="34" charset="0"/>
                <a:ea typeface="宋体" panose="02010600030101010101" pitchFamily="2" charset="-122"/>
              </a:rPr>
              <a:t>》</a:t>
            </a:r>
            <a:r>
              <a:rPr lang="zh-CN" altLang="en-US" sz="2400" b="1" dirty="0">
                <a:latin typeface="Verdana" panose="020B0604030504040204" pitchFamily="34" charset="0"/>
                <a:ea typeface="宋体" panose="02010600030101010101" pitchFamily="2" charset="-122"/>
              </a:rPr>
              <a:t>，大</a:t>
            </a:r>
            <a:r>
              <a:rPr lang="zh-CN" altLang="en-US" sz="2400" b="1" dirty="0">
                <a:solidFill>
                  <a:srgbClr val="C0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大加深了中国半殖民地化程度。</a:t>
            </a:r>
            <a:endParaRPr lang="zh-CN" altLang="en-US" sz="2400" b="1" dirty="0">
              <a:solidFill>
                <a:srgbClr val="C00000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2400" b="1" dirty="0">
              <a:solidFill>
                <a:srgbClr val="C00000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charRg st="0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1">
                                            <p:txEl>
                                              <p:charRg st="0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1">
                                            <p:txEl>
                                              <p:charRg st="0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aphicFrame>
        <p:nvGraphicFramePr>
          <p:cNvPr id="17409" name="内容占位符 9420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161088" y="333375"/>
          <a:ext cx="2982912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1781175" imgH="1828800" progId="Photoshop.Image.8">
                  <p:embed/>
                </p:oleObj>
              </mc:Choice>
              <mc:Fallback>
                <p:oleObj name="" r:id="rId1" imgW="1781175" imgH="1828800" progId="Photoshop.Image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161088" y="333375"/>
                        <a:ext cx="2982912" cy="2952750"/>
                      </a:xfrm>
                      <a:prstGeom prst="rect">
                        <a:avLst/>
                      </a:prstGeom>
                      <a:solidFill>
                        <a:srgbClr val="F3CF8D"/>
                      </a:solidFill>
                      <a:ln w="76200" cmpd="tri">
                        <a:solidFill>
                          <a:srgbClr val="DF6E41"/>
                        </a:solidFill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0" name="文本框 94210"/>
          <p:cNvSpPr txBox="1"/>
          <p:nvPr/>
        </p:nvSpPr>
        <p:spPr>
          <a:xfrm>
            <a:off x="336550" y="1306513"/>
            <a:ext cx="5645150" cy="52720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１９１４年第一次世界大战爆发后，日本借机对德宣战，出兵攻占青岛和胶济铁路沿线，将德国在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青岛和山东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的权益攫为已有，给青岛和山东人民带来了深重灾难。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１９１５年日本又威胁利诱卖国贼袁世凯签订了意在灭亡中国的</a:t>
            </a:r>
            <a:r>
              <a:rPr lang="en-US" altLang="zh-CN" sz="2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"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二十一条</a:t>
            </a:r>
            <a:r>
              <a:rPr lang="en-US" altLang="zh-CN" sz="2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"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，引起全国人民的强烈反对。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１９１９年，在第一次世界大战结束后召开的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巴黎和会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上，中国代表提出收回青岛主权和山东权益的长篇说帖，但操纵会议的英、美等国无视中国的正义要求，悍然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将青岛主权及山东权益交给日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本。</a:t>
            </a:r>
            <a:endParaRPr lang="zh-CN" altLang="en-US" sz="28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411" name="文本框 94211"/>
          <p:cNvSpPr txBox="1"/>
          <p:nvPr/>
        </p:nvSpPr>
        <p:spPr>
          <a:xfrm>
            <a:off x="611188" y="260350"/>
            <a:ext cx="4897437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3600" b="1">
                <a:solidFill>
                  <a:schemeClr val="tx2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2</a:t>
            </a:r>
            <a:r>
              <a:rPr lang="zh-CN" altLang="en-US" sz="3600" b="1" dirty="0">
                <a:solidFill>
                  <a:schemeClr val="tx2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、一战期间日本侵华</a:t>
            </a:r>
            <a:endParaRPr lang="zh-CN" altLang="en-US" sz="3600" b="1" dirty="0">
              <a:solidFill>
                <a:schemeClr val="tx2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pic>
        <p:nvPicPr>
          <p:cNvPr id="17412" name="图片 94213" descr="fd428c45a356907d869473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5838" y="3357563"/>
            <a:ext cx="3078162" cy="32845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blind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18433" name="Picture 4" descr="五四运动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133600"/>
            <a:ext cx="9144000" cy="472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4" name="Text Box 5"/>
          <p:cNvSpPr txBox="1"/>
          <p:nvPr/>
        </p:nvSpPr>
        <p:spPr>
          <a:xfrm>
            <a:off x="0" y="404813"/>
            <a:ext cx="9144000" cy="457200"/>
          </a:xfrm>
          <a:prstGeom prst="rect">
            <a:avLst/>
          </a:prstGeom>
          <a:solidFill>
            <a:srgbClr val="663300"/>
          </a:solidFill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400" b="1" dirty="0">
                <a:solidFill>
                  <a:srgbClr val="FFFF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巴黎和会上中国外交失败，中国爆发了五四爱国运动</a:t>
            </a:r>
            <a:endParaRPr lang="zh-CN" altLang="en-US" sz="2400" b="1" dirty="0">
              <a:solidFill>
                <a:srgbClr val="FFFF00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8435" name="文本框 11271"/>
          <p:cNvSpPr txBox="1"/>
          <p:nvPr/>
        </p:nvSpPr>
        <p:spPr>
          <a:xfrm>
            <a:off x="250825" y="1196975"/>
            <a:ext cx="8424863" cy="82232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400" b="1">
                <a:latin typeface="Verdana" panose="020B0604030504040204" pitchFamily="34" charset="0"/>
                <a:ea typeface="宋体" panose="02010600030101010101" pitchFamily="2" charset="-122"/>
              </a:rPr>
              <a:t>1921--1922</a:t>
            </a:r>
            <a:r>
              <a:rPr lang="zh-CN" altLang="en-US" sz="2400" b="1" dirty="0">
                <a:latin typeface="Verdana" panose="020B0604030504040204" pitchFamily="34" charset="0"/>
                <a:ea typeface="宋体" panose="02010600030101010101" pitchFamily="2" charset="-122"/>
              </a:rPr>
              <a:t>年，华盛顿会议，签署</a:t>
            </a:r>
            <a:r>
              <a:rPr lang="en-US" altLang="zh-CN" sz="2400" b="1">
                <a:latin typeface="Verdana" panose="020B0604030504040204" pitchFamily="34" charset="0"/>
                <a:ea typeface="宋体" panose="02010600030101010101" pitchFamily="2" charset="-122"/>
              </a:rPr>
              <a:t>《</a:t>
            </a:r>
            <a:r>
              <a:rPr lang="zh-CN" altLang="en-US" sz="2400" b="1" dirty="0">
                <a:latin typeface="Verdana" panose="020B0604030504040204" pitchFamily="34" charset="0"/>
                <a:ea typeface="宋体" panose="02010600030101010101" pitchFamily="2" charset="-122"/>
              </a:rPr>
              <a:t>九国公约</a:t>
            </a:r>
            <a:r>
              <a:rPr lang="en-US" altLang="zh-CN" sz="2400" b="1">
                <a:latin typeface="Verdana" panose="020B0604030504040204" pitchFamily="34" charset="0"/>
                <a:ea typeface="宋体" panose="02010600030101010101" pitchFamily="2" charset="-122"/>
              </a:rPr>
              <a:t>》</a:t>
            </a:r>
            <a:r>
              <a:rPr lang="zh-CN" altLang="en-US" sz="2400" b="1" dirty="0">
                <a:latin typeface="Verdana" panose="020B0604030504040204" pitchFamily="34" charset="0"/>
                <a:ea typeface="宋体" panose="02010600030101010101" pitchFamily="2" charset="-122"/>
              </a:rPr>
              <a:t>，中国重新回到几个帝国主义共同支配的局面</a:t>
            </a:r>
            <a:endParaRPr lang="zh-CN" altLang="en-US" sz="2400" b="1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blind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9457" name="矩形 92161"/>
          <p:cNvSpPr/>
          <p:nvPr/>
        </p:nvSpPr>
        <p:spPr>
          <a:xfrm>
            <a:off x="539750" y="2349500"/>
            <a:ext cx="8604250" cy="603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40000"/>
              </a:lnSpc>
            </a:pPr>
            <a:endParaRPr lang="zh-CN" altLang="en-US" sz="2400" dirty="0">
              <a:solidFill>
                <a:srgbClr val="FFFF99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92163" name="文本框 92162"/>
          <p:cNvSpPr txBox="1"/>
          <p:nvPr/>
        </p:nvSpPr>
        <p:spPr>
          <a:xfrm>
            <a:off x="323850" y="1125538"/>
            <a:ext cx="8532813" cy="1066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latin typeface="Verdana" panose="020B0604030504040204" pitchFamily="34" charset="0"/>
                <a:ea typeface="宋体" panose="02010600030101010101" pitchFamily="2" charset="-122"/>
              </a:rPr>
              <a:t>1929</a:t>
            </a: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—</a:t>
            </a:r>
            <a:r>
              <a:rPr lang="en-US" altLang="zh-CN" sz="2400" b="1">
                <a:latin typeface="Verdana" panose="020B0604030504040204" pitchFamily="34" charset="0"/>
                <a:ea typeface="宋体" panose="02010600030101010101" pitchFamily="2" charset="-122"/>
              </a:rPr>
              <a:t>1933</a:t>
            </a:r>
            <a:r>
              <a:rPr lang="zh-CN" altLang="en-US" sz="2800" b="1">
                <a:latin typeface="Verdana" panose="020B0604030504040204" pitchFamily="34" charset="0"/>
                <a:ea typeface="宋体" panose="02010600030101010101" pitchFamily="2" charset="-122"/>
              </a:rPr>
              <a:t>年：日本受经济危机影响，打击沉重</a:t>
            </a:r>
            <a:endParaRPr lang="zh-CN" altLang="en-US" sz="2800" b="1"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400" b="1">
                <a:latin typeface="Verdana" panose="020B0604030504040204" pitchFamily="34" charset="0"/>
                <a:ea typeface="宋体" panose="02010600030101010101" pitchFamily="2" charset="-122"/>
              </a:rPr>
              <a:t>1931</a:t>
            </a: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—</a:t>
            </a:r>
            <a:r>
              <a:rPr lang="en-US" altLang="zh-CN" sz="2400" b="1">
                <a:latin typeface="Verdana" panose="020B0604030504040204" pitchFamily="34" charset="0"/>
                <a:ea typeface="宋体" panose="02010600030101010101" pitchFamily="2" charset="-122"/>
              </a:rPr>
              <a:t>1945</a:t>
            </a:r>
            <a:r>
              <a:rPr lang="zh-CN" altLang="en-US" sz="2400" b="1">
                <a:latin typeface="Verdana" panose="020B0604030504040204" pitchFamily="34" charset="0"/>
                <a:ea typeface="宋体" panose="02010600030101010101" pitchFamily="2" charset="-122"/>
              </a:rPr>
              <a:t>年日本发动侵华战争，制</a:t>
            </a:r>
            <a:r>
              <a:rPr lang="zh-CN" altLang="en-US" sz="2400" b="1" dirty="0">
                <a:latin typeface="Verdana" panose="020B0604030504040204" pitchFamily="34" charset="0"/>
                <a:ea typeface="宋体" panose="02010600030101010101" pitchFamily="2" charset="-122"/>
              </a:rPr>
              <a:t>造哪些</a:t>
            </a:r>
            <a:r>
              <a:rPr lang="zh-CN" altLang="en-US" sz="2400" b="1">
                <a:latin typeface="Verdana" panose="020B0604030504040204" pitchFamily="34" charset="0"/>
                <a:ea typeface="宋体" panose="02010600030101010101" pitchFamily="2" charset="-122"/>
              </a:rPr>
              <a:t>事端？</a:t>
            </a:r>
            <a:endParaRPr lang="zh-CN" altLang="en-US" sz="2400" b="1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92164" name="图片 92163" descr="02a"/>
          <p:cNvPicPr>
            <a:picLocks noChangeAspect="1"/>
          </p:cNvPicPr>
          <p:nvPr/>
        </p:nvPicPr>
        <p:blipFill>
          <a:blip r:embed="rId1">
            <a:lum bright="6000" contrast="-48000"/>
          </a:blip>
          <a:stretch>
            <a:fillRect/>
          </a:stretch>
        </p:blipFill>
        <p:spPr>
          <a:xfrm>
            <a:off x="3419475" y="2708275"/>
            <a:ext cx="2952750" cy="3455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65" name="图片 92164" descr="南京大屠杀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563" y="2636838"/>
            <a:ext cx="2484437" cy="3384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66" name="图片 92165" descr="九一八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65400"/>
            <a:ext cx="3132138" cy="3535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67" name="文本框 92166"/>
          <p:cNvSpPr txBox="1"/>
          <p:nvPr/>
        </p:nvSpPr>
        <p:spPr>
          <a:xfrm>
            <a:off x="92075" y="6021388"/>
            <a:ext cx="2411413" cy="830262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1931</a:t>
            </a:r>
            <a:r>
              <a:rPr lang="zh-CN" altLang="en-US" sz="2400" b="1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年</a:t>
            </a:r>
            <a:r>
              <a:rPr lang="en-US" altLang="zh-CN" sz="2400" b="1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9</a:t>
            </a:r>
            <a:r>
              <a:rPr lang="zh-CN" altLang="en-US" sz="2400" b="1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月</a:t>
            </a:r>
            <a:r>
              <a:rPr lang="en-US" altLang="zh-CN" sz="2400" b="1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18</a:t>
            </a:r>
            <a:r>
              <a:rPr lang="zh-CN" altLang="en-US" sz="2400" b="1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九一八事变</a:t>
            </a:r>
            <a:endParaRPr lang="zh-CN" altLang="en-US" sz="2400" b="1">
              <a:solidFill>
                <a:srgbClr val="FF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92168" name="文本框 92167"/>
          <p:cNvSpPr txBox="1"/>
          <p:nvPr/>
        </p:nvSpPr>
        <p:spPr>
          <a:xfrm>
            <a:off x="3689350" y="6092825"/>
            <a:ext cx="2305050" cy="830263"/>
          </a:xfrm>
          <a:prstGeom prst="rect">
            <a:avLst/>
          </a:prstGeom>
          <a:noFill/>
          <a:ln w="952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1937</a:t>
            </a:r>
            <a:r>
              <a:rPr lang="zh-CN" altLang="en-US" sz="2400" b="1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年</a:t>
            </a:r>
            <a:r>
              <a:rPr lang="en-US" altLang="zh-CN" sz="2400" b="1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7</a:t>
            </a:r>
            <a:r>
              <a:rPr lang="zh-CN" altLang="en-US" sz="2400" b="1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月</a:t>
            </a:r>
            <a:r>
              <a:rPr lang="en-US" altLang="zh-CN" sz="2400" b="1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7</a:t>
            </a:r>
            <a:r>
              <a:rPr lang="zh-CN" altLang="en-US" sz="2400" b="1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日七七事变</a:t>
            </a:r>
            <a:endParaRPr lang="zh-CN" altLang="en-US" sz="2400" b="1">
              <a:solidFill>
                <a:srgbClr val="FF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92169" name="文本框 92168"/>
          <p:cNvSpPr txBox="1"/>
          <p:nvPr/>
        </p:nvSpPr>
        <p:spPr>
          <a:xfrm>
            <a:off x="6372225" y="6021388"/>
            <a:ext cx="2771775" cy="830262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1937</a:t>
            </a:r>
            <a:r>
              <a:rPr lang="zh-CN" altLang="en-US" sz="2400" b="1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年</a:t>
            </a:r>
            <a:r>
              <a:rPr lang="en-US" altLang="zh-CN" sz="2400" b="1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12</a:t>
            </a:r>
            <a:r>
              <a:rPr lang="zh-CN" altLang="en-US" sz="2400" b="1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月南京大屠杀（</a:t>
            </a:r>
            <a:r>
              <a:rPr lang="en-US" altLang="zh-CN" sz="2400" b="1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30</a:t>
            </a:r>
            <a:r>
              <a:rPr lang="zh-CN" altLang="en-US" sz="2400" b="1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万以上）</a:t>
            </a:r>
            <a:endParaRPr lang="zh-CN" altLang="en-US" sz="2400" b="1">
              <a:solidFill>
                <a:srgbClr val="FF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92173" name="椭圆形标注 92172"/>
          <p:cNvSpPr/>
          <p:nvPr/>
        </p:nvSpPr>
        <p:spPr>
          <a:xfrm>
            <a:off x="395288" y="4508500"/>
            <a:ext cx="2016125" cy="1368425"/>
          </a:xfrm>
          <a:prstGeom prst="wedgeEllipseCallout">
            <a:avLst>
              <a:gd name="adj1" fmla="val -38977"/>
              <a:gd name="adj2" fmla="val 83296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pPr algn="ctr"/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中国人民局部抗战的开始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174" name="椭圆形标注 92173"/>
          <p:cNvSpPr/>
          <p:nvPr/>
        </p:nvSpPr>
        <p:spPr>
          <a:xfrm>
            <a:off x="4067175" y="4292600"/>
            <a:ext cx="2087563" cy="1366838"/>
          </a:xfrm>
          <a:prstGeom prst="wedgeEllipseCallout">
            <a:avLst>
              <a:gd name="adj1" fmla="val -31292"/>
              <a:gd name="adj2" fmla="val 8658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pPr algn="ctr"/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中国人民全面抗战的开始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92175" name="图片 92174" descr="t010e2c2dee9490056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65400"/>
            <a:ext cx="2916238" cy="2087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76" name="图片 92175" descr="t01c9151a9e12ccefb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3938" y="2708275"/>
            <a:ext cx="2808287" cy="2087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9" name="文本框 92177"/>
          <p:cNvSpPr txBox="1"/>
          <p:nvPr/>
        </p:nvSpPr>
        <p:spPr>
          <a:xfrm>
            <a:off x="395288" y="333375"/>
            <a:ext cx="5097462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3600" b="1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360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、中国人民的抗日战争</a:t>
            </a:r>
            <a:endParaRPr lang="zh-CN" altLang="en-US" sz="360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</p:spTree>
    <p:custDataLst>
      <p:tags r:id="rId6"/>
    </p:custData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92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92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2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92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/>
      <p:bldP spid="92167" grpId="0" bldLvl="0" animBg="1"/>
      <p:bldP spid="92168" grpId="0" bldLvl="0" animBg="1"/>
      <p:bldP spid="92169" grpId="0" bldLvl="0" animBg="1"/>
      <p:bldP spid="92173" grpId="0" animBg="1"/>
      <p:bldP spid="9217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1505" name="矩形 64515"/>
          <p:cNvSpPr/>
          <p:nvPr/>
        </p:nvSpPr>
        <p:spPr>
          <a:xfrm>
            <a:off x="1042988" y="444500"/>
            <a:ext cx="8101012" cy="12731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10000"/>
              </a:lnSpc>
            </a:pPr>
            <a:r>
              <a:rPr lang="zh-CN" altLang="en-US" sz="2400" dirty="0">
                <a:solidFill>
                  <a:srgbClr val="FFFF99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   </a:t>
            </a:r>
            <a:r>
              <a:rPr lang="zh-CN" altLang="en-US" sz="2400">
                <a:solidFill>
                  <a:srgbClr val="FFFF99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                                                 </a:t>
            </a:r>
            <a:r>
              <a:rPr lang="zh-CN" altLang="en-US" sz="2400" b="1">
                <a:solidFill>
                  <a:srgbClr val="C0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国民党正面战场</a:t>
            </a:r>
            <a:endParaRPr lang="zh-CN" altLang="en-US" sz="2400" b="1">
              <a:solidFill>
                <a:srgbClr val="C00000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400" b="1">
                <a:solidFill>
                  <a:srgbClr val="C0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                                                      共产党敌后战场</a:t>
            </a:r>
            <a:endParaRPr lang="zh-CN" altLang="en-US" sz="2400" b="1" dirty="0">
              <a:solidFill>
                <a:srgbClr val="C00000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r>
              <a:rPr lang="zh-CN" altLang="en-US" sz="2400" dirty="0">
                <a:solidFill>
                  <a:srgbClr val="FFFF99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                                                                                        </a:t>
            </a:r>
            <a:endParaRPr lang="zh-CN" altLang="en-US" sz="2400" dirty="0">
              <a:solidFill>
                <a:srgbClr val="FFFF99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1506" name="文本框 64517"/>
          <p:cNvSpPr txBox="1"/>
          <p:nvPr/>
        </p:nvSpPr>
        <p:spPr>
          <a:xfrm>
            <a:off x="1403350" y="1624013"/>
            <a:ext cx="6875463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Verdana" panose="020B0604030504040204" pitchFamily="34" charset="0"/>
                <a:ea typeface="宋体" panose="02010600030101010101" pitchFamily="2" charset="-122"/>
              </a:rPr>
              <a:t>抗日战争中的三大战役是什么？</a:t>
            </a:r>
            <a:endParaRPr lang="zh-CN" altLang="en-US" sz="3600" b="1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1507" name="文本框 64518"/>
          <p:cNvSpPr txBox="1"/>
          <p:nvPr/>
        </p:nvSpPr>
        <p:spPr>
          <a:xfrm>
            <a:off x="1979613" y="4149725"/>
            <a:ext cx="5472112" cy="3667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endParaRPr lang="zh-CN" altLang="en-US" dirty="0">
              <a:solidFill>
                <a:schemeClr val="bg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64520" name="文本框 64519"/>
          <p:cNvSpPr txBox="1"/>
          <p:nvPr/>
        </p:nvSpPr>
        <p:spPr>
          <a:xfrm>
            <a:off x="250825" y="2355850"/>
            <a:ext cx="8640763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平型关大捷 、    台儿庄战役 、     百团大战</a:t>
            </a:r>
            <a:endParaRPr lang="zh-CN" altLang="en-US" sz="320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21509" name="图片 64520" descr="百团大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16688" y="3573463"/>
            <a:ext cx="2627312" cy="3284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64521" descr="平型关大捷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0438"/>
            <a:ext cx="3059113" cy="3357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1" name="图片 64522" descr="台儿庄战役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429000"/>
            <a:ext cx="2808287" cy="342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2" name="矩形 64523"/>
          <p:cNvSpPr/>
          <p:nvPr/>
        </p:nvSpPr>
        <p:spPr>
          <a:xfrm>
            <a:off x="323850" y="188913"/>
            <a:ext cx="3168650" cy="1223962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normAutofit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p>
            <a:pPr algn="ctr"/>
            <a:r>
              <a:rPr lang="zh-CN" altLang="en-US" sz="3600"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想一想：</a:t>
            </a:r>
            <a:endParaRPr lang="zh-CN" altLang="en-US" sz="3600"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0825" y="2921000"/>
            <a:ext cx="8640763" cy="584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   </a:t>
            </a:r>
            <a:r>
              <a:rPr lang="zh-CN" altLang="en-US" sz="320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林彪、              李宗仁 、          彭德怀</a:t>
            </a:r>
            <a:endParaRPr lang="zh-CN" altLang="en-US" sz="320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2529" name="标题 70657"/>
          <p:cNvSpPr>
            <a:spLocks noGrp="1" noRot="1"/>
          </p:cNvSpPr>
          <p:nvPr>
            <p:ph type="title"/>
          </p:nvPr>
        </p:nvSpPr>
        <p:spPr/>
        <p:txBody>
          <a:bodyPr anchor="ctr" anchorCtr="0"/>
          <a:p>
            <a:r>
              <a:rPr lang="zh-CN" altLang="en-US"/>
              <a:t>日本投降图片</a:t>
            </a:r>
            <a:endParaRPr lang="zh-CN" altLang="en-US"/>
          </a:p>
        </p:txBody>
      </p:sp>
      <p:pic>
        <p:nvPicPr>
          <p:cNvPr id="22530" name="图片 70658" descr="1089502_68998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1" name="文本框 70659"/>
          <p:cNvSpPr txBox="1"/>
          <p:nvPr/>
        </p:nvSpPr>
        <p:spPr>
          <a:xfrm>
            <a:off x="1979613" y="476250"/>
            <a:ext cx="4897437" cy="3667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endParaRPr lang="zh-CN" altLang="en-US" dirty="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70661" name="文本框 70660"/>
          <p:cNvSpPr txBox="1"/>
          <p:nvPr/>
        </p:nvSpPr>
        <p:spPr>
          <a:xfrm>
            <a:off x="0" y="1341438"/>
            <a:ext cx="9144000" cy="863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1945</a:t>
            </a:r>
            <a:r>
              <a:rPr lang="zh-CN" altLang="en-US" sz="2000" b="1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年</a:t>
            </a:r>
            <a:r>
              <a:rPr lang="en-US" altLang="zh-CN" sz="2000" b="1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8</a:t>
            </a:r>
            <a:r>
              <a:rPr lang="zh-CN" altLang="en-US" sz="2000" b="1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月</a:t>
            </a:r>
            <a:r>
              <a:rPr lang="en-US" altLang="zh-CN" sz="2000" b="1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15</a:t>
            </a:r>
            <a:r>
              <a:rPr lang="zh-CN" altLang="en-US" sz="2000" b="1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日，日本宣布无条件投降，中国人民取得抗日战争的伟大胜利。</a:t>
            </a:r>
            <a:endParaRPr lang="zh-CN" altLang="en-US" sz="2000" b="1">
              <a:solidFill>
                <a:schemeClr val="tx2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1945</a:t>
            </a:r>
            <a:r>
              <a:rPr lang="zh-CN" altLang="en-US"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年</a:t>
            </a:r>
            <a:r>
              <a:rPr lang="en-US" altLang="zh-CN"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9</a:t>
            </a:r>
            <a:r>
              <a:rPr lang="zh-CN" altLang="en-US"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月</a:t>
            </a:r>
            <a:r>
              <a:rPr lang="en-US" altLang="zh-CN"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日，日本正式签署投降书，世界反法西斯战争取得胜利</a:t>
            </a:r>
            <a:endParaRPr lang="zh-CN" altLang="en-US" sz="2000" b="1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0664" name="文本框 70663"/>
          <p:cNvSpPr txBox="1"/>
          <p:nvPr/>
        </p:nvSpPr>
        <p:spPr>
          <a:xfrm>
            <a:off x="1403350" y="2565400"/>
            <a:ext cx="6970713" cy="519113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latin typeface="Verdana" panose="020B0604030504040204" pitchFamily="34" charset="0"/>
                <a:ea typeface="宋体" panose="02010600030101010101" pitchFamily="2" charset="-122"/>
              </a:rPr>
              <a:t>中国抗日战争取得胜利的主要原因是什么？</a:t>
            </a:r>
            <a:endParaRPr lang="zh-CN" altLang="en-US" sz="2800" b="1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70667" name="矩形 70666"/>
          <p:cNvSpPr/>
          <p:nvPr/>
        </p:nvSpPr>
        <p:spPr>
          <a:xfrm>
            <a:off x="539750" y="3284538"/>
            <a:ext cx="8208963" cy="519112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国共实现了第二次合作，建立了抗日民族统一战线。</a:t>
            </a:r>
            <a:endParaRPr lang="zh-CN" altLang="en-US" sz="2800" b="1" dirty="0">
              <a:solidFill>
                <a:srgbClr val="FF0000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2535" name="矩形 70668"/>
          <p:cNvSpPr/>
          <p:nvPr/>
        </p:nvSpPr>
        <p:spPr>
          <a:xfrm>
            <a:off x="1476375" y="0"/>
            <a:ext cx="5541963" cy="1160463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txBody>
          <a:bodyPr wrap="none"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抗日战争中，中国人民团结起来，</a:t>
            </a:r>
            <a:endParaRPr lang="zh-CN" altLang="en-US" sz="2800" b="1" dirty="0">
              <a:solidFill>
                <a:schemeClr val="bg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英勇抗战，终于战胜日本法西斯。</a:t>
            </a:r>
            <a:endParaRPr lang="zh-CN" altLang="en-US" sz="2800" b="1" dirty="0">
              <a:solidFill>
                <a:schemeClr val="bg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 animBg="1"/>
      <p:bldP spid="70664" grpId="0" animBg="1"/>
      <p:bldP spid="7066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3553" name="标题 6656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zh-CN" altLang="en-US" sz="4000" b="1" dirty="0">
                <a:solidFill>
                  <a:schemeClr val="tx1"/>
                </a:solidFill>
              </a:rPr>
              <a:t>近代历史上三次中日战争</a:t>
            </a:r>
            <a:endParaRPr lang="zh-CN" altLang="en-US" sz="4000" b="1" dirty="0">
              <a:solidFill>
                <a:schemeClr val="tx1"/>
              </a:solidFill>
            </a:endParaRPr>
          </a:p>
        </p:txBody>
      </p:sp>
      <p:sp>
        <p:nvSpPr>
          <p:cNvPr id="23554" name="文本占位符 66562"/>
          <p:cNvSpPr>
            <a:spLocks noGrp="1"/>
          </p:cNvSpPr>
          <p:nvPr>
            <p:ph idx="1"/>
          </p:nvPr>
        </p:nvSpPr>
        <p:spPr>
          <a:xfrm>
            <a:off x="323850" y="1628775"/>
            <a:ext cx="8153400" cy="4498975"/>
          </a:xfrm>
        </p:spPr>
        <p:txBody>
          <a:bodyPr anchor="t" anchorCtr="0"/>
          <a:p>
            <a:r>
              <a:rPr lang="zh-CN" altLang="en-US" b="1" dirty="0"/>
              <a:t>第一次：</a:t>
            </a:r>
            <a:endParaRPr lang="zh-CN" altLang="en-US" b="1" dirty="0"/>
          </a:p>
          <a:p>
            <a:endParaRPr lang="zh-CN" altLang="en-US" b="1" dirty="0"/>
          </a:p>
          <a:p>
            <a:r>
              <a:rPr lang="zh-CN" altLang="en-US" b="1" dirty="0"/>
              <a:t>第二次：</a:t>
            </a:r>
            <a:endParaRPr lang="zh-CN" altLang="en-US" b="1" dirty="0"/>
          </a:p>
        </p:txBody>
      </p:sp>
      <p:sp>
        <p:nvSpPr>
          <p:cNvPr id="23555" name="文本框 66563"/>
          <p:cNvSpPr txBox="1"/>
          <p:nvPr/>
        </p:nvSpPr>
        <p:spPr>
          <a:xfrm>
            <a:off x="2627313" y="1700213"/>
            <a:ext cx="5249862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1894—1895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年甲午中日战争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6" name="文本框 66564"/>
          <p:cNvSpPr txBox="1"/>
          <p:nvPr/>
        </p:nvSpPr>
        <p:spPr>
          <a:xfrm>
            <a:off x="3625850" y="2262188"/>
            <a:ext cx="5541963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中国战败，被迫签订</a:t>
            </a:r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《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马关条约</a:t>
            </a:r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》</a:t>
            </a:r>
            <a:endParaRPr lang="en-US" altLang="zh-CN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7" name="文本框 66565"/>
          <p:cNvSpPr txBox="1"/>
          <p:nvPr/>
        </p:nvSpPr>
        <p:spPr>
          <a:xfrm>
            <a:off x="3956050" y="3741738"/>
            <a:ext cx="477996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腐朽的封建制度，清政府腐败无能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8" name="文本框 66566"/>
          <p:cNvSpPr txBox="1"/>
          <p:nvPr/>
        </p:nvSpPr>
        <p:spPr>
          <a:xfrm>
            <a:off x="811213" y="4283075"/>
            <a:ext cx="1816100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第三次：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9" name="文本框 66567"/>
          <p:cNvSpPr txBox="1"/>
          <p:nvPr/>
        </p:nvSpPr>
        <p:spPr>
          <a:xfrm>
            <a:off x="2627313" y="4283075"/>
            <a:ext cx="5249862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1931—1945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年日本侵华战争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60" name="文本框 66568"/>
          <p:cNvSpPr txBox="1"/>
          <p:nvPr/>
        </p:nvSpPr>
        <p:spPr>
          <a:xfrm>
            <a:off x="4289425" y="4941888"/>
            <a:ext cx="4113213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中国取得抗日战争的胜利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61" name="文本框 66569"/>
          <p:cNvSpPr txBox="1"/>
          <p:nvPr/>
        </p:nvSpPr>
        <p:spPr>
          <a:xfrm>
            <a:off x="4454525" y="5502275"/>
            <a:ext cx="4470400" cy="9461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抗日民族统一战线的建立，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国共两党合作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62" name="文本框 66570"/>
          <p:cNvSpPr txBox="1"/>
          <p:nvPr/>
        </p:nvSpPr>
        <p:spPr>
          <a:xfrm>
            <a:off x="2484438" y="2262188"/>
            <a:ext cx="1128712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结果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63" name="文本框 66571"/>
          <p:cNvSpPr txBox="1"/>
          <p:nvPr/>
        </p:nvSpPr>
        <p:spPr>
          <a:xfrm>
            <a:off x="2352675" y="3741738"/>
            <a:ext cx="171608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主要原因：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64" name="文本框 66572"/>
          <p:cNvSpPr txBox="1"/>
          <p:nvPr/>
        </p:nvSpPr>
        <p:spPr>
          <a:xfrm>
            <a:off x="2700338" y="4941888"/>
            <a:ext cx="1255712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结果：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65" name="文本框 66573"/>
          <p:cNvSpPr txBox="1"/>
          <p:nvPr/>
        </p:nvSpPr>
        <p:spPr>
          <a:xfrm>
            <a:off x="2484438" y="5502275"/>
            <a:ext cx="1970087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主要原因：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66" name="WordArt 3"/>
          <p:cNvSpPr/>
          <p:nvPr/>
        </p:nvSpPr>
        <p:spPr>
          <a:xfrm>
            <a:off x="0" y="79375"/>
            <a:ext cx="2160588" cy="12239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Flat3" dir="r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zh-CN" altLang="en-US" sz="3600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练一练</a:t>
            </a:r>
            <a:endParaRPr lang="zh-CN" altLang="en-US" sz="3600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567" name="文本框 1"/>
          <p:cNvSpPr txBox="1"/>
          <p:nvPr/>
        </p:nvSpPr>
        <p:spPr>
          <a:xfrm>
            <a:off x="2627313" y="2705100"/>
            <a:ext cx="6072187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1900—1901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年八国联军侵华战争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68" name="文本框 2"/>
          <p:cNvSpPr txBox="1"/>
          <p:nvPr/>
        </p:nvSpPr>
        <p:spPr>
          <a:xfrm>
            <a:off x="2497138" y="3170238"/>
            <a:ext cx="1128712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结果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69" name="文本框 3"/>
          <p:cNvSpPr txBox="1"/>
          <p:nvPr/>
        </p:nvSpPr>
        <p:spPr>
          <a:xfrm>
            <a:off x="3625850" y="3168650"/>
            <a:ext cx="5545138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中国战败，被迫签订</a:t>
            </a:r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《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辛丑条约</a:t>
            </a:r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》</a:t>
            </a:r>
            <a:endParaRPr lang="en-US" altLang="zh-CN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blind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4577" name="文本占位符 81921"/>
          <p:cNvSpPr>
            <a:spLocks noGrp="1"/>
          </p:cNvSpPr>
          <p:nvPr>
            <p:ph idx="1"/>
          </p:nvPr>
        </p:nvSpPr>
        <p:spPr>
          <a:xfrm>
            <a:off x="493713" y="1125538"/>
            <a:ext cx="8229600" cy="5784850"/>
          </a:xfrm>
        </p:spPr>
        <p:txBody>
          <a:bodyPr anchor="t" anchorCtr="0"/>
          <a:p>
            <a:pPr>
              <a:buNone/>
            </a:pPr>
            <a:r>
              <a:rPr lang="zh-CN" altLang="en-US" b="1" dirty="0"/>
              <a:t>         </a:t>
            </a:r>
            <a:r>
              <a:rPr lang="en-US" altLang="zh-CN" b="1"/>
              <a:t> </a:t>
            </a:r>
            <a:r>
              <a:rPr lang="zh-CN" altLang="en-US" b="1" dirty="0"/>
              <a:t>毛泽东曾这样评价某次国际会议签订的某个条约：它“使中国回复到几个帝国主义国家共同支配的局面”。这次会议和这个条约分别是：</a:t>
            </a:r>
            <a:endParaRPr lang="zh-CN" altLang="en-US" b="1" dirty="0"/>
          </a:p>
          <a:p>
            <a:pPr>
              <a:buNone/>
            </a:pPr>
            <a:r>
              <a:rPr lang="en-US" altLang="zh-CN" b="1"/>
              <a:t>   A</a:t>
            </a:r>
            <a:r>
              <a:rPr lang="zh-CN" altLang="en-US" b="1" dirty="0"/>
              <a:t>．巴黎和会  </a:t>
            </a:r>
            <a:r>
              <a:rPr lang="en-US" altLang="zh-CN" b="1"/>
              <a:t>《</a:t>
            </a:r>
            <a:r>
              <a:rPr lang="zh-CN" altLang="en-US" b="1" dirty="0"/>
              <a:t>九国公约</a:t>
            </a:r>
            <a:r>
              <a:rPr lang="en-US" altLang="zh-CN" b="1"/>
              <a:t>》                      B</a:t>
            </a:r>
            <a:r>
              <a:rPr lang="zh-CN" altLang="en-US" b="1" dirty="0"/>
              <a:t>．雅尔塔会议  </a:t>
            </a:r>
            <a:r>
              <a:rPr lang="en-US" altLang="zh-CN" b="1"/>
              <a:t>《</a:t>
            </a:r>
            <a:r>
              <a:rPr lang="zh-CN" altLang="en-US" b="1" dirty="0"/>
              <a:t>凡尔赛和约</a:t>
            </a:r>
            <a:r>
              <a:rPr lang="en-US" altLang="zh-CN" b="1"/>
              <a:t>》</a:t>
            </a:r>
            <a:endParaRPr lang="en-US" altLang="zh-CN" b="1"/>
          </a:p>
          <a:p>
            <a:pPr>
              <a:buNone/>
            </a:pPr>
            <a:r>
              <a:rPr lang="en-US" altLang="zh-CN" b="1"/>
              <a:t>   C</a:t>
            </a:r>
            <a:r>
              <a:rPr lang="zh-CN" altLang="en-US" b="1" dirty="0"/>
              <a:t>．巴黎和会  </a:t>
            </a:r>
            <a:r>
              <a:rPr lang="en-US" altLang="zh-CN" b="1"/>
              <a:t>《</a:t>
            </a:r>
            <a:r>
              <a:rPr lang="zh-CN" altLang="en-US" b="1" dirty="0"/>
              <a:t>凡尔赛和约</a:t>
            </a:r>
            <a:r>
              <a:rPr lang="en-US" altLang="zh-CN" b="1"/>
              <a:t>》                    D</a:t>
            </a:r>
            <a:r>
              <a:rPr lang="zh-CN" altLang="en-US" b="1" dirty="0"/>
              <a:t>．华盛顿会议  </a:t>
            </a:r>
            <a:r>
              <a:rPr lang="en-US" altLang="zh-CN" b="1"/>
              <a:t>《</a:t>
            </a:r>
            <a:r>
              <a:rPr lang="zh-CN" altLang="en-US" b="1" dirty="0"/>
              <a:t>九国公约</a:t>
            </a:r>
            <a:r>
              <a:rPr lang="en-US" altLang="zh-CN" b="1"/>
              <a:t>》</a:t>
            </a:r>
            <a:endParaRPr lang="zh-CN" altLang="en-US" b="1" dirty="0"/>
          </a:p>
          <a:p>
            <a:pPr>
              <a:buNone/>
            </a:pPr>
            <a:endParaRPr lang="zh-CN" altLang="en-US" b="1" dirty="0">
              <a:solidFill>
                <a:srgbClr val="FF3300"/>
              </a:solidFill>
            </a:endParaRPr>
          </a:p>
          <a:p>
            <a:endParaRPr lang="zh-CN" altLang="en-US" b="1" dirty="0">
              <a:solidFill>
                <a:srgbClr val="FF3300"/>
              </a:solidFill>
            </a:endParaRPr>
          </a:p>
          <a:p>
            <a:endParaRPr lang="zh-CN" altLang="en-US" b="1" dirty="0">
              <a:solidFill>
                <a:srgbClr val="FF3300"/>
              </a:solidFill>
            </a:endParaRPr>
          </a:p>
        </p:txBody>
      </p:sp>
      <p:sp>
        <p:nvSpPr>
          <p:cNvPr id="81923" name="矩形 81922"/>
          <p:cNvSpPr/>
          <p:nvPr/>
        </p:nvSpPr>
        <p:spPr>
          <a:xfrm>
            <a:off x="5314950" y="2681288"/>
            <a:ext cx="576263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12700" cap="flat" cmpd="sng">
                  <a:solidFill>
                    <a:srgbClr val="3333CC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endParaRPr lang="zh-CN" altLang="en-US" sz="3600">
              <a:ln w="12700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1"/>
          <a:p>
            <a:pPr fontAlgn="base"/>
            <a:r>
              <a:rPr lang="zh-CN" altLang="en-US" strike="noStrike" noProof="1" dirty="0">
                <a:effectLst>
                  <a:outerShdw blurRad="38100" dist="38100" dir="2700000">
                    <a:srgbClr val="FFFFFF"/>
                  </a:outerShdw>
                </a:effectLst>
              </a:rPr>
              <a:t>学习目标</a:t>
            </a:r>
            <a:endParaRPr lang="zh-CN" altLang="en-US" strike="noStrike" noProof="1" dirty="0">
              <a:effectLst>
                <a:outerShdw blurRad="38100" dist="38100" dir="2700000">
                  <a:srgbClr val="FFFFFF"/>
                </a:outerShdw>
              </a:effectLst>
            </a:endParaRPr>
          </a:p>
        </p:txBody>
      </p:sp>
      <p:sp>
        <p:nvSpPr>
          <p:cNvPr id="5123" name="Rectangle 3"/>
          <p:cNvSpPr>
            <a:spLocks noGrp="1"/>
          </p:cNvSpPr>
          <p:nvPr>
            <p:ph type="body"/>
          </p:nvPr>
        </p:nvSpPr>
        <p:spPr/>
        <p:txBody>
          <a:bodyPr vert="horz" wrap="square" lIns="91440" tIns="45720" rIns="91440" bIns="45720" anchor="t"/>
          <a:p>
            <a:pPr fontAlgn="base">
              <a:lnSpc>
                <a:spcPct val="90000"/>
              </a:lnSpc>
            </a:pPr>
            <a:r>
              <a:rPr lang="en-US" altLang="zh-CN" strike="noStrike" noProof="1">
                <a:effectLst>
                  <a:outerShdw blurRad="38100" dist="38100" dir="2700000">
                    <a:srgbClr val="FFFFFF"/>
                  </a:outerShdw>
                </a:effectLst>
              </a:rPr>
              <a:t>1.</a:t>
            </a:r>
            <a:r>
              <a:rPr lang="zh-CN" altLang="en-US" strike="noStrike" noProof="1" dirty="0">
                <a:effectLst>
                  <a:outerShdw blurRad="38100" dist="38100" dir="2700000">
                    <a:srgbClr val="FFFFFF"/>
                  </a:outerShdw>
                </a:effectLst>
              </a:rPr>
              <a:t>用史实说明古代中日关系友好交往，源远流长。</a:t>
            </a:r>
            <a:endParaRPr lang="zh-CN" altLang="en-US" strike="noStrike" noProof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fontAlgn="base">
              <a:lnSpc>
                <a:spcPct val="90000"/>
              </a:lnSpc>
            </a:pPr>
            <a:r>
              <a:rPr lang="en-US" altLang="zh-CN" strike="noStrike" noProof="1">
                <a:effectLst>
                  <a:outerShdw blurRad="38100" dist="38100" dir="2700000">
                    <a:srgbClr val="FFFFFF"/>
                  </a:outerShdw>
                </a:effectLst>
              </a:rPr>
              <a:t>2.</a:t>
            </a:r>
            <a:r>
              <a:rPr lang="zh-CN" altLang="en-US" strike="noStrike" noProof="1" dirty="0">
                <a:effectLst>
                  <a:outerShdw blurRad="38100" dist="38100" dir="2700000">
                    <a:srgbClr val="FFFFFF"/>
                  </a:outerShdw>
                </a:effectLst>
              </a:rPr>
              <a:t>列举近代日本侵略中国的相关事件，反驳日本右翼势力否认侵华战争的错误行为。</a:t>
            </a:r>
            <a:endParaRPr lang="zh-CN" altLang="en-US" strike="noStrike" noProof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fontAlgn="base">
              <a:lnSpc>
                <a:spcPct val="90000"/>
              </a:lnSpc>
            </a:pPr>
            <a:r>
              <a:rPr lang="en-US" altLang="zh-CN" strike="noStrike" noProof="1">
                <a:effectLst>
                  <a:outerShdw blurRad="38100" dist="38100" dir="2700000">
                    <a:srgbClr val="FFFFFF"/>
                  </a:outerShdw>
                </a:effectLst>
              </a:rPr>
              <a:t>3.</a:t>
            </a:r>
            <a:r>
              <a:rPr lang="zh-CN" altLang="en-US" strike="noStrike" noProof="1" dirty="0">
                <a:effectLst>
                  <a:outerShdw blurRad="38100" dist="38100" dir="2700000">
                    <a:srgbClr val="FFFFFF"/>
                  </a:outerShdw>
                </a:effectLst>
              </a:rPr>
              <a:t>说出影响当今中日关系健康发展的最大障碍，归纳古今中日关系演变历程。</a:t>
            </a:r>
            <a:endParaRPr lang="zh-CN" altLang="en-US" strike="noStrike" noProof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fontAlgn="base">
              <a:lnSpc>
                <a:spcPct val="90000"/>
              </a:lnSpc>
            </a:pPr>
            <a:r>
              <a:rPr lang="en-US" altLang="zh-CN" strike="noStrike" noProof="1">
                <a:effectLst>
                  <a:outerShdw blurRad="38100" dist="38100" dir="2700000">
                    <a:srgbClr val="FFFFFF"/>
                  </a:outerShdw>
                </a:effectLst>
              </a:rPr>
              <a:t>4.</a:t>
            </a:r>
            <a:r>
              <a:rPr lang="zh-CN" altLang="en-US" strike="noStrike" noProof="1" dirty="0">
                <a:effectLst>
                  <a:outerShdw blurRad="38100" dist="38100" dir="2700000">
                    <a:srgbClr val="FFFFFF"/>
                  </a:outerShdw>
                </a:effectLst>
              </a:rPr>
              <a:t>认识到中日两国只有以史为鉴，面向未来，加强合作，才能共同发展。青年学生要勿忘国耻，努力学习，报效祖国。</a:t>
            </a:r>
            <a:endParaRPr lang="zh-CN" altLang="en-US" strike="noStrike" noProof="1" dirty="0">
              <a:effectLst>
                <a:outerShdw blurRad="38100" dist="38100" dir="2700000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slow">
    <p:blinds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5601" name="文本占位符 82945"/>
          <p:cNvSpPr>
            <a:spLocks noGrp="1"/>
          </p:cNvSpPr>
          <p:nvPr>
            <p:ph idx="1"/>
          </p:nvPr>
        </p:nvSpPr>
        <p:spPr>
          <a:xfrm>
            <a:off x="349250" y="792163"/>
            <a:ext cx="8229600" cy="5751512"/>
          </a:xfrm>
        </p:spPr>
        <p:txBody>
          <a:bodyPr anchor="t" anchorCtr="0"/>
          <a:p>
            <a:pPr>
              <a:buNone/>
            </a:pPr>
            <a:r>
              <a:rPr lang="zh-CN" altLang="en-US" b="1" dirty="0"/>
              <a:t>         </a:t>
            </a:r>
            <a:r>
              <a:rPr lang="en-US" altLang="zh-CN" b="1"/>
              <a:t> </a:t>
            </a:r>
            <a:r>
              <a:rPr lang="zh-CN" altLang="en-US" b="1" dirty="0"/>
              <a:t>著名作家臧克家在</a:t>
            </a:r>
            <a:r>
              <a:rPr lang="en-US" altLang="zh-CN" b="1"/>
              <a:t>《</a:t>
            </a:r>
            <a:r>
              <a:rPr lang="zh-CN" altLang="en-US" b="1" dirty="0"/>
              <a:t>红血洗过的战场</a:t>
            </a:r>
            <a:r>
              <a:rPr lang="en-US" altLang="zh-CN" b="1"/>
              <a:t>》</a:t>
            </a:r>
            <a:r>
              <a:rPr lang="zh-CN" altLang="en-US" b="1" dirty="0"/>
              <a:t>中写道：“在这里，我们发挥了震天的威力</a:t>
            </a:r>
            <a:r>
              <a:rPr lang="en-US" altLang="zh-CN" b="1"/>
              <a:t>!</a:t>
            </a:r>
            <a:r>
              <a:rPr lang="zh-CN" altLang="en-US" b="1" dirty="0"/>
              <a:t>在这里，我们用血写就了伟大的史诗</a:t>
            </a:r>
            <a:r>
              <a:rPr lang="en-US" altLang="zh-CN" b="1"/>
              <a:t>!</a:t>
            </a:r>
            <a:r>
              <a:rPr lang="zh-CN" altLang="en-US" b="1" dirty="0"/>
              <a:t>在这里，我们泄尽了敌人的底</a:t>
            </a:r>
            <a:r>
              <a:rPr lang="en-US" altLang="zh-CN" b="1"/>
              <a:t>!</a:t>
            </a:r>
            <a:r>
              <a:rPr lang="zh-CN" altLang="en-US" b="1" dirty="0"/>
              <a:t>在这里，我们击退寇兵</a:t>
            </a:r>
            <a:r>
              <a:rPr lang="en-US" altLang="zh-CN" b="1"/>
              <a:t>!</a:t>
            </a:r>
            <a:r>
              <a:rPr lang="zh-CN" altLang="en-US" b="1" dirty="0"/>
              <a:t>在残破的北关城墙插上了国旗</a:t>
            </a:r>
            <a:r>
              <a:rPr lang="en-US" altLang="zh-CN" b="1"/>
              <a:t>!……</a:t>
            </a:r>
            <a:r>
              <a:rPr lang="zh-CN" altLang="en-US" b="1" dirty="0"/>
              <a:t>台儿庄，一片灰烬；台儿庄的名字，和时间争长。”因指挥台儿庄战役而载人史册的将领是    </a:t>
            </a:r>
            <a:endParaRPr lang="zh-CN" altLang="en-US" b="1" dirty="0"/>
          </a:p>
          <a:p>
            <a:pPr>
              <a:buNone/>
            </a:pPr>
            <a:r>
              <a:rPr lang="en-US" altLang="zh-CN" b="1"/>
              <a:t>   A</a:t>
            </a:r>
            <a:r>
              <a:rPr lang="zh-CN" altLang="en-US" b="1" dirty="0"/>
              <a:t>．杨虎城    </a:t>
            </a:r>
            <a:r>
              <a:rPr lang="en-US" altLang="zh-CN" b="1"/>
              <a:t>B</a:t>
            </a:r>
            <a:r>
              <a:rPr lang="zh-CN" altLang="en-US" b="1" dirty="0"/>
              <a:t>．杨靖宇    </a:t>
            </a:r>
            <a:r>
              <a:rPr lang="en-US" altLang="zh-CN" b="1"/>
              <a:t>C</a:t>
            </a:r>
            <a:r>
              <a:rPr lang="zh-CN" altLang="en-US" b="1" dirty="0"/>
              <a:t>．李宗仁    </a:t>
            </a:r>
            <a:r>
              <a:rPr lang="en-US" altLang="zh-CN" b="1"/>
              <a:t>D</a:t>
            </a:r>
            <a:r>
              <a:rPr lang="zh-CN" altLang="en-US" b="1" dirty="0"/>
              <a:t>．彭德怀</a:t>
            </a:r>
            <a:endParaRPr lang="zh-CN" altLang="en-US" b="1" dirty="0"/>
          </a:p>
          <a:p>
            <a:pPr>
              <a:buNone/>
            </a:pPr>
            <a:endParaRPr lang="zh-CN" altLang="en-US" b="1" dirty="0">
              <a:solidFill>
                <a:srgbClr val="FF3300"/>
              </a:solidFill>
            </a:endParaRPr>
          </a:p>
          <a:p>
            <a:endParaRPr lang="zh-CN" altLang="en-US" b="1" dirty="0">
              <a:solidFill>
                <a:srgbClr val="FF3300"/>
              </a:solidFill>
            </a:endParaRPr>
          </a:p>
        </p:txBody>
      </p:sp>
      <p:sp>
        <p:nvSpPr>
          <p:cNvPr id="82947" name="矩形 82946"/>
          <p:cNvSpPr/>
          <p:nvPr/>
        </p:nvSpPr>
        <p:spPr>
          <a:xfrm>
            <a:off x="4646613" y="4278313"/>
            <a:ext cx="563562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12700" cap="flat" cmpd="sng">
                  <a:solidFill>
                    <a:srgbClr val="3333CC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endParaRPr lang="zh-CN" altLang="en-US" sz="3600">
              <a:ln w="12700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6625" name="文本占位符 83969"/>
          <p:cNvSpPr>
            <a:spLocks noGrp="1"/>
          </p:cNvSpPr>
          <p:nvPr>
            <p:ph idx="1"/>
          </p:nvPr>
        </p:nvSpPr>
        <p:spPr>
          <a:xfrm>
            <a:off x="501650" y="1406525"/>
            <a:ext cx="8229600" cy="5751513"/>
          </a:xfrm>
        </p:spPr>
        <p:txBody>
          <a:bodyPr anchor="t" anchorCtr="0"/>
          <a:p>
            <a:pPr>
              <a:buNone/>
            </a:pPr>
            <a:r>
              <a:rPr lang="zh-CN" altLang="en-US" b="1" dirty="0">
                <a:sym typeface="Arial" panose="020B0604020202020204" pitchFamily="34" charset="0"/>
              </a:rPr>
              <a:t>          在中国，有这样一座市，它因为中国近代第一个不平等条约在这里签订而受辱，因为三十万军民在这里被日寇屠杀而饮恨。“它”指的是</a:t>
            </a:r>
            <a:endParaRPr lang="zh-CN" altLang="en-US" b="1" dirty="0">
              <a:sym typeface="Arial" panose="020B0604020202020204" pitchFamily="34" charset="0"/>
            </a:endParaRPr>
          </a:p>
          <a:p>
            <a:pPr>
              <a:buNone/>
            </a:pPr>
            <a:r>
              <a:rPr lang="en-US" altLang="zh-CN" b="1">
                <a:sym typeface="Arial" panose="020B0604020202020204" pitchFamily="34" charset="0"/>
              </a:rPr>
              <a:t>A</a:t>
            </a:r>
            <a:r>
              <a:rPr lang="zh-CN" altLang="en-US" b="1" dirty="0">
                <a:sym typeface="Arial" panose="020B0604020202020204" pitchFamily="34" charset="0"/>
              </a:rPr>
              <a:t>．北京   </a:t>
            </a:r>
            <a:r>
              <a:rPr lang="en-US" altLang="zh-CN" b="1">
                <a:sym typeface="Arial" panose="020B0604020202020204" pitchFamily="34" charset="0"/>
              </a:rPr>
              <a:t>B</a:t>
            </a:r>
            <a:r>
              <a:rPr lang="zh-CN" altLang="en-US" b="1" dirty="0">
                <a:sym typeface="Arial" panose="020B0604020202020204" pitchFamily="34" charset="0"/>
              </a:rPr>
              <a:t>．上海  </a:t>
            </a:r>
            <a:r>
              <a:rPr lang="en-US" altLang="zh-CN" b="1">
                <a:sym typeface="Arial" panose="020B0604020202020204" pitchFamily="34" charset="0"/>
              </a:rPr>
              <a:t>C</a:t>
            </a:r>
            <a:r>
              <a:rPr lang="zh-CN" altLang="en-US" b="1" dirty="0">
                <a:sym typeface="Arial" panose="020B0604020202020204" pitchFamily="34" charset="0"/>
              </a:rPr>
              <a:t>．南京  </a:t>
            </a:r>
            <a:r>
              <a:rPr lang="en-US" altLang="zh-CN" b="1">
                <a:sym typeface="Arial" panose="020B0604020202020204" pitchFamily="34" charset="0"/>
              </a:rPr>
              <a:t>D</a:t>
            </a:r>
            <a:r>
              <a:rPr lang="zh-CN" altLang="en-US" b="1" dirty="0">
                <a:sym typeface="Arial" panose="020B0604020202020204" pitchFamily="34" charset="0"/>
              </a:rPr>
              <a:t>．重庆</a:t>
            </a:r>
            <a:endParaRPr lang="zh-CN" altLang="en-US" b="1" dirty="0">
              <a:sym typeface="Arial" panose="020B0604020202020204" pitchFamily="34" charset="0"/>
            </a:endParaRPr>
          </a:p>
          <a:p>
            <a:endParaRPr lang="zh-CN" altLang="en-US" b="1" dirty="0"/>
          </a:p>
        </p:txBody>
      </p:sp>
      <p:sp>
        <p:nvSpPr>
          <p:cNvPr id="83971" name="矩形 83970"/>
          <p:cNvSpPr/>
          <p:nvPr/>
        </p:nvSpPr>
        <p:spPr>
          <a:xfrm>
            <a:off x="6227763" y="2997200"/>
            <a:ext cx="425450" cy="520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endParaRPr lang="zh-CN" altLang="en-US" sz="3600">
              <a:ln w="19050" cap="flat" cmpd="sng">
                <a:solidFill>
                  <a:srgbClr val="99CC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7649" name="文本框 71681"/>
          <p:cNvSpPr txBox="1"/>
          <p:nvPr/>
        </p:nvSpPr>
        <p:spPr>
          <a:xfrm>
            <a:off x="900113" y="5661025"/>
            <a:ext cx="2951162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7650" name="文本框 71684"/>
          <p:cNvSpPr txBox="1"/>
          <p:nvPr/>
        </p:nvSpPr>
        <p:spPr>
          <a:xfrm>
            <a:off x="827088" y="1052513"/>
            <a:ext cx="7920037" cy="9461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00FF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sz="2800" b="1">
                <a:latin typeface="Verdana" panose="020B0604030504040204" pitchFamily="34" charset="0"/>
                <a:ea typeface="宋体" panose="02010600030101010101" pitchFamily="2" charset="-122"/>
              </a:rPr>
              <a:t>新中国成立后，综合国力不断增强，国际地位不断提高</a:t>
            </a:r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……</a:t>
            </a:r>
            <a:endParaRPr lang="en-US" altLang="zh-CN" sz="2800" b="1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27651" name="图片 71686" descr="田中角荣访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56100" y="2997200"/>
            <a:ext cx="3887788" cy="3311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88" name="文本框 71687"/>
          <p:cNvSpPr txBox="1"/>
          <p:nvPr/>
        </p:nvSpPr>
        <p:spPr>
          <a:xfrm>
            <a:off x="2352675" y="6219825"/>
            <a:ext cx="8820150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3200" b="1">
                <a:solidFill>
                  <a:srgbClr val="C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“</a:t>
            </a:r>
            <a:r>
              <a:rPr lang="zh-CN" altLang="en-US" sz="3200" b="1">
                <a:solidFill>
                  <a:srgbClr val="C00000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相逢一笑泯恩仇</a:t>
            </a:r>
            <a:r>
              <a:rPr lang="zh-CN" altLang="en-US" sz="3200" b="1">
                <a:solidFill>
                  <a:srgbClr val="C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”</a:t>
            </a:r>
            <a:endParaRPr lang="zh-CN" altLang="en-US" sz="3200" b="1">
              <a:solidFill>
                <a:srgbClr val="C0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27653" name="图片 71688" descr="t016343f2097d1c2a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3068638"/>
            <a:ext cx="3732212" cy="32400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4" name="Text Box 7"/>
          <p:cNvSpPr txBox="1"/>
          <p:nvPr/>
        </p:nvSpPr>
        <p:spPr>
          <a:xfrm>
            <a:off x="1187450" y="2133600"/>
            <a:ext cx="6767513" cy="82232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 b="1">
                <a:solidFill>
                  <a:srgbClr val="00FF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1949</a:t>
            </a:r>
            <a:r>
              <a:rPr lang="zh-CN" altLang="en-US" sz="2400" b="1" dirty="0">
                <a:solidFill>
                  <a:srgbClr val="00FF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年</a:t>
            </a:r>
            <a:r>
              <a:rPr lang="en-US" altLang="zh-CN" sz="2400" b="1">
                <a:solidFill>
                  <a:srgbClr val="00FF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-1972</a:t>
            </a:r>
            <a:r>
              <a:rPr lang="zh-CN" altLang="en-US" sz="2400" b="1" dirty="0">
                <a:solidFill>
                  <a:srgbClr val="00FF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年，日本追随美国，敌视新中国，</a:t>
            </a:r>
            <a:endParaRPr lang="zh-CN" altLang="en-US" sz="2400" b="1" dirty="0">
              <a:solidFill>
                <a:srgbClr val="00FF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rgbClr val="00FF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                           中日冷战敌对</a:t>
            </a:r>
            <a:endParaRPr lang="zh-CN" altLang="en-US" sz="2400" b="1" dirty="0">
              <a:solidFill>
                <a:srgbClr val="00FF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71691" name="文本框 71690"/>
          <p:cNvSpPr txBox="1"/>
          <p:nvPr/>
        </p:nvSpPr>
        <p:spPr>
          <a:xfrm>
            <a:off x="98425" y="2997200"/>
            <a:ext cx="8748713" cy="94615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</a:t>
            </a:r>
            <a:r>
              <a:rPr lang="en-US" altLang="zh-CN" sz="28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 </a:t>
            </a:r>
            <a:r>
              <a:rPr lang="en-US" altLang="zh-CN" sz="2800" b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1972</a:t>
            </a: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年，日本首相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田中角荣</a:t>
            </a: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访华，两国政府签署了</a:t>
            </a:r>
            <a:r>
              <a:rPr lang="en-US" altLang="zh-CN" sz="2800" b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《</a:t>
            </a: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中日联合声明</a:t>
            </a:r>
            <a:r>
              <a:rPr lang="en-US" altLang="zh-CN" sz="2800" b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》</a:t>
            </a:r>
            <a:r>
              <a: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，正式建立外交关系。</a:t>
            </a:r>
            <a:endParaRPr lang="zh-CN" altLang="en-US" sz="2800" b="1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7656" name="矩形 71692"/>
          <p:cNvSpPr/>
          <p:nvPr/>
        </p:nvSpPr>
        <p:spPr>
          <a:xfrm>
            <a:off x="395288" y="0"/>
            <a:ext cx="7543800" cy="981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三、现代:邦交正常化以来的中日关系</a:t>
            </a:r>
            <a:endParaRPr lang="zh-CN" altLang="en-US" sz="3600">
              <a:ln w="12700" cap="flat" cmpd="sng">
                <a:solidFill>
                  <a:srgbClr val="EAEAEA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8" grpId="0"/>
      <p:bldP spid="71691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8673" name="矩形 72705"/>
          <p:cNvSpPr/>
          <p:nvPr/>
        </p:nvSpPr>
        <p:spPr>
          <a:xfrm>
            <a:off x="6011863" y="1844675"/>
            <a:ext cx="2881312" cy="35067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>
                <a:latin typeface="Verdana" panose="020B0604030504040204" pitchFamily="34" charset="0"/>
                <a:ea typeface="宋体" panose="02010600030101010101" pitchFamily="2" charset="-122"/>
              </a:rPr>
              <a:t>然而 ，</a:t>
            </a:r>
            <a:endParaRPr lang="zh-CN" altLang="en-US" sz="3200" b="1"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>
                <a:latin typeface="Verdana" panose="020B0604030504040204" pitchFamily="34" charset="0"/>
                <a:ea typeface="宋体" panose="02010600030101010101" pitchFamily="2" charset="-122"/>
              </a:rPr>
              <a:t>中日关系</a:t>
            </a:r>
            <a:endParaRPr lang="zh-CN" altLang="en-US" sz="3200" b="1"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Verdana" panose="020B0604030504040204" pitchFamily="34" charset="0"/>
                <a:ea typeface="宋体" panose="02010600030101010101" pitchFamily="2" charset="-122"/>
              </a:rPr>
              <a:t>的发展</a:t>
            </a:r>
            <a:endParaRPr lang="zh-CN" altLang="en-US" sz="3200" b="1" dirty="0"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Verdana" panose="020B0604030504040204" pitchFamily="34" charset="0"/>
                <a:ea typeface="宋体" panose="02010600030101010101" pitchFamily="2" charset="-122"/>
              </a:rPr>
              <a:t>是曲折的，</a:t>
            </a:r>
            <a:endParaRPr lang="zh-CN" altLang="en-US" sz="3200" b="1" dirty="0"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Verdana" panose="020B0604030504040204" pitchFamily="34" charset="0"/>
                <a:ea typeface="宋体" panose="02010600030101010101" pitchFamily="2" charset="-122"/>
              </a:rPr>
              <a:t>不</a:t>
            </a:r>
            <a:r>
              <a:rPr lang="zh-CN" altLang="en-US" sz="3200" b="1">
                <a:latin typeface="Verdana" panose="020B0604030504040204" pitchFamily="34" charset="0"/>
                <a:ea typeface="宋体" panose="02010600030101010101" pitchFamily="2" charset="-122"/>
              </a:rPr>
              <a:t>顺</a:t>
            </a:r>
            <a:r>
              <a:rPr lang="zh-CN" altLang="en-US" sz="3200" b="1" dirty="0">
                <a:latin typeface="Verdana" panose="020B0604030504040204" pitchFamily="34" charset="0"/>
                <a:ea typeface="宋体" panose="02010600030101010101" pitchFamily="2" charset="-122"/>
              </a:rPr>
              <a:t>利的</a:t>
            </a:r>
            <a:endParaRPr lang="zh-CN" altLang="en-US" sz="3200" b="1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8674" name="文本框 72706"/>
          <p:cNvSpPr txBox="1"/>
          <p:nvPr/>
        </p:nvSpPr>
        <p:spPr>
          <a:xfrm>
            <a:off x="3563938" y="2276475"/>
            <a:ext cx="2232025" cy="3508375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333333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sz="2800" b="1">
                <a:solidFill>
                  <a:schemeClr val="bg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日本首相小泉纯一郎自</a:t>
            </a:r>
            <a:r>
              <a:rPr lang="en-US" altLang="zh-CN" sz="2800" b="1">
                <a:solidFill>
                  <a:schemeClr val="bg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2001</a:t>
            </a:r>
            <a:r>
              <a:rPr lang="zh-CN" altLang="en-US" sz="2800" b="1">
                <a:solidFill>
                  <a:schemeClr val="bg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年起先后六次参拜靖国神</a:t>
            </a:r>
            <a:r>
              <a:rPr lang="zh-CN" alt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社，使中日关系达到最低点。</a:t>
            </a:r>
            <a:endParaRPr lang="zh-CN" altLang="en-US" sz="2800" b="1">
              <a:solidFill>
                <a:schemeClr val="bg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28675" name="Picture 7" descr="小泉参靖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844675"/>
            <a:ext cx="3492500" cy="5013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6" name="文本框 72712"/>
          <p:cNvSpPr txBox="1"/>
          <p:nvPr/>
        </p:nvSpPr>
        <p:spPr>
          <a:xfrm>
            <a:off x="242888" y="260350"/>
            <a:ext cx="8901112" cy="10668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3200" b="1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320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3200" b="1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2001——2006</a:t>
            </a:r>
            <a:r>
              <a:rPr lang="zh-CN" altLang="en-US" sz="320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年是中日关系最糟糕时期，</a:t>
            </a:r>
            <a:endParaRPr lang="zh-CN" altLang="en-US" sz="320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r>
              <a:rPr lang="zh-CN" altLang="en-US" sz="320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出现“政冷经热现象”</a:t>
            </a:r>
            <a:endParaRPr lang="zh-CN" altLang="en-US" sz="320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blinds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9697" name="标题 86017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endParaRPr lang="zh-CN" altLang="en-US" dirty="0"/>
          </a:p>
        </p:txBody>
      </p:sp>
      <p:pic>
        <p:nvPicPr>
          <p:cNvPr id="29698" name="文本占位符 86019" descr="t015df2aa06460211e2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859338" y="692150"/>
            <a:ext cx="4284662" cy="5111750"/>
          </a:xfrm>
        </p:spPr>
      </p:pic>
      <p:sp>
        <p:nvSpPr>
          <p:cNvPr id="29699" name="矩形 86020"/>
          <p:cNvSpPr/>
          <p:nvPr/>
        </p:nvSpPr>
        <p:spPr>
          <a:xfrm>
            <a:off x="1042988" y="6021388"/>
            <a:ext cx="7459662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安倍晋三</a:t>
            </a:r>
            <a:r>
              <a:rPr lang="en-US" altLang="zh-CN" sz="3200" b="1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2013</a:t>
            </a:r>
            <a:r>
              <a:rPr lang="zh-CN" altLang="en-US" sz="320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年出任首相参拜靖国神社</a:t>
            </a:r>
            <a:endParaRPr lang="zh-CN" altLang="en-US" sz="320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29700" name="Picture 4" descr="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713"/>
            <a:ext cx="4787900" cy="4629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blinds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30721" name="Picture 2" descr="日本篡改历史教科书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41438"/>
            <a:ext cx="9144000" cy="5516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2" name="Text Box 3"/>
          <p:cNvSpPr txBox="1"/>
          <p:nvPr/>
        </p:nvSpPr>
        <p:spPr>
          <a:xfrm>
            <a:off x="2627313" y="333375"/>
            <a:ext cx="3889375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3200" b="1" dirty="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日本篡改历史教科书</a:t>
            </a:r>
            <a:endParaRPr lang="zh-CN" altLang="en-US" sz="3200" b="1" dirty="0">
              <a:solidFill>
                <a:srgbClr val="00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76804" name="图片 76803" descr="t0108c71ad3b20c65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188913"/>
            <a:ext cx="6192838" cy="4613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6805" name="图片 76804" descr="t01add479b51a1f48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113" y="1741488"/>
            <a:ext cx="6084887" cy="459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6806" name="图片 76805" descr="t01646c4e14252770f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52738"/>
            <a:ext cx="5651500" cy="4594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6807" name="图片 76806" descr="t01695539272bedc1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2500" y="188913"/>
            <a:ext cx="5329238" cy="4968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501650" y="85725"/>
            <a:ext cx="814070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3200" b="1">
                <a:solidFill>
                  <a:srgbClr val="C0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中日关系健康发展的根本问题？日本是否承认</a:t>
            </a:r>
            <a:r>
              <a:rPr lang="en-US" altLang="zh-CN" sz="3200" b="1" u="sng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3200" b="1" u="sng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侵华</a:t>
            </a:r>
            <a:r>
              <a:rPr lang="en-US" altLang="zh-CN" sz="3200" b="1" u="sng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32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zh-CN" sz="3200" b="1">
                <a:solidFill>
                  <a:srgbClr val="C0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罪行。</a:t>
            </a:r>
            <a:endParaRPr lang="zh-CN" altLang="en-US" sz="3200" b="1">
              <a:solidFill>
                <a:srgbClr val="C00000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1745" name="文本框 73729"/>
          <p:cNvSpPr txBox="1"/>
          <p:nvPr/>
        </p:nvSpPr>
        <p:spPr>
          <a:xfrm>
            <a:off x="539750" y="5949950"/>
            <a:ext cx="8604250" cy="579438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近年来日本就钓鱼岛问题和中国关系争谍不休。</a:t>
            </a:r>
            <a:endParaRPr lang="zh-CN" altLang="en-US" sz="32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1746" name="图片 73731" descr="t01f5a60fcbee8bbe6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1412875"/>
            <a:ext cx="6985000" cy="4392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7" name="文本框 73734"/>
          <p:cNvSpPr txBox="1"/>
          <p:nvPr/>
        </p:nvSpPr>
        <p:spPr>
          <a:xfrm>
            <a:off x="1116013" y="333375"/>
            <a:ext cx="2224087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钓鱼岛问题</a:t>
            </a:r>
            <a:endParaRPr lang="zh-CN" altLang="en-US" sz="320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blinds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2769" name="矩形 74753"/>
          <p:cNvSpPr/>
          <p:nvPr/>
        </p:nvSpPr>
        <p:spPr>
          <a:xfrm>
            <a:off x="395288" y="188913"/>
            <a:ext cx="3240087" cy="10795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normAutofit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p>
            <a:pPr algn="ctr"/>
            <a:r>
              <a:rPr lang="zh-CN" altLang="en-US" sz="3600"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动脑筋</a:t>
            </a:r>
            <a:endParaRPr lang="zh-CN" altLang="en-US" sz="3600"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2770" name="矩形 74754"/>
          <p:cNvSpPr/>
          <p:nvPr/>
        </p:nvSpPr>
        <p:spPr>
          <a:xfrm>
            <a:off x="395288" y="1412875"/>
            <a:ext cx="4679950" cy="42767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400" b="1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参拜靖国神社，修改历史教科书等事件说明什么？或者近年来中日政治关系结“冰”的主要原因是什么？</a:t>
            </a:r>
            <a:endParaRPr lang="zh-CN" altLang="en-US" sz="2400" b="1">
              <a:solidFill>
                <a:srgbClr val="000000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r>
              <a:rPr lang="zh-CN" altLang="en-US" sz="24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 </a:t>
            </a:r>
            <a:endParaRPr lang="zh-CN" altLang="en-US" sz="2400">
              <a:solidFill>
                <a:srgbClr val="000000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endParaRPr lang="zh-CN" altLang="en-US" sz="2400" b="1">
              <a:solidFill>
                <a:srgbClr val="000000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endParaRPr lang="zh-CN" altLang="en-US" sz="2400" b="1">
              <a:solidFill>
                <a:srgbClr val="000000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r>
              <a:rPr lang="zh-CN" altLang="en-US" sz="2400" b="1">
                <a:latin typeface="Verdana" panose="020B0604030504040204" pitchFamily="34" charset="0"/>
                <a:ea typeface="宋体" panose="02010600030101010101" pitchFamily="2" charset="-122"/>
              </a:rPr>
              <a:t>如何才能发展健康的中日关系？（或：日本应怎么做？）</a:t>
            </a:r>
            <a:endParaRPr lang="zh-CN" altLang="en-US" sz="2400" b="1"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r>
              <a:rPr lang="zh-CN" altLang="en-US" sz="24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       </a:t>
            </a:r>
            <a:endParaRPr lang="zh-CN" altLang="en-US" sz="2400">
              <a:solidFill>
                <a:srgbClr val="000000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endParaRPr lang="zh-CN" altLang="en-US" sz="3200">
              <a:solidFill>
                <a:srgbClr val="000000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32771" name="图片 74756" descr="日本篡改历史教科书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08625" y="0"/>
            <a:ext cx="3635375" cy="3789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695450" y="2535238"/>
            <a:ext cx="324802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400">
                <a:solidFill>
                  <a:srgbClr val="C00000"/>
                </a:solidFill>
                <a:latin typeface="Verdana" panose="020B060403050404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日本不能正视历史，            </a:t>
            </a:r>
            <a:r>
              <a:rPr lang="zh-CN" altLang="en-US" sz="2400" b="1">
                <a:latin typeface="Verdana" panose="020B060403050404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军国主义</a:t>
            </a:r>
            <a:r>
              <a:rPr lang="zh-CN" altLang="en-US" sz="2400">
                <a:solidFill>
                  <a:srgbClr val="C00000"/>
                </a:solidFill>
                <a:latin typeface="Verdana" panose="020B060403050404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势力有复活、抬头的危险。</a:t>
            </a:r>
            <a:endParaRPr lang="zh-CN" altLang="en-US" sz="2400">
              <a:solidFill>
                <a:srgbClr val="C00000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endParaRPr lang="zh-CN" altLang="en-US" sz="2400">
              <a:solidFill>
                <a:srgbClr val="C00000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5950" y="4860925"/>
            <a:ext cx="6140450" cy="8286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400" b="1">
                <a:latin typeface="Verdana" panose="020B0604030504040204" pitchFamily="34" charset="0"/>
                <a:ea typeface="宋体" panose="02010600030101010101" pitchFamily="2" charset="-122"/>
              </a:rPr>
              <a:t>正视历史；以史为鉴</a:t>
            </a:r>
            <a:r>
              <a:rPr lang="zh-CN" altLang="en-US" sz="2400">
                <a:solidFill>
                  <a:srgbClr val="C0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，反省战争罪行；与周边地区、国家</a:t>
            </a:r>
            <a:r>
              <a:rPr lang="zh-CN" altLang="en-US" sz="2400" b="1">
                <a:latin typeface="Verdana" panose="020B0604030504040204" pitchFamily="34" charset="0"/>
                <a:ea typeface="宋体" panose="02010600030101010101" pitchFamily="2" charset="-122"/>
              </a:rPr>
              <a:t>友好相处</a:t>
            </a:r>
            <a:r>
              <a:rPr lang="zh-CN" altLang="en-US" sz="2400">
                <a:solidFill>
                  <a:srgbClr val="C0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。  </a:t>
            </a:r>
            <a:r>
              <a:rPr lang="zh-CN" altLang="en-US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 </a:t>
            </a:r>
            <a:endParaRPr lang="zh-CN" altLang="en-US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3793" name="WordArt 2"/>
          <p:cNvSpPr/>
          <p:nvPr/>
        </p:nvSpPr>
        <p:spPr>
          <a:xfrm>
            <a:off x="179388" y="333375"/>
            <a:ext cx="2376487" cy="9159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Flat3" dir="r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zh-CN" altLang="en-US" sz="4000" b="1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议一议</a:t>
            </a:r>
            <a:endParaRPr lang="zh-CN" altLang="en-US" sz="4000" b="1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3794" name="Rectangle 3"/>
          <p:cNvSpPr/>
          <p:nvPr/>
        </p:nvSpPr>
        <p:spPr>
          <a:xfrm>
            <a:off x="2771775" y="404813"/>
            <a:ext cx="4264025" cy="1066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中日双方怎样正确处理当今中日关系？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49" name="Text Box 5"/>
          <p:cNvSpPr txBox="1"/>
          <p:nvPr/>
        </p:nvSpPr>
        <p:spPr>
          <a:xfrm>
            <a:off x="0" y="1471613"/>
            <a:ext cx="9144000" cy="12604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800" b="1" dirty="0">
                <a:solidFill>
                  <a:srgbClr val="FFFF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  </a:t>
            </a:r>
            <a:r>
              <a:rPr lang="en-US" altLang="zh-CN" sz="2800" b="1">
                <a:latin typeface="Verdana" panose="020B0604030504040204" pitchFamily="34" charset="0"/>
                <a:ea typeface="宋体" panose="02010600030101010101" pitchFamily="2" charset="-122"/>
              </a:rPr>
              <a:t>1.</a:t>
            </a:r>
            <a:r>
              <a:rPr lang="zh-CN" altLang="en-US" sz="2800" b="1" dirty="0">
                <a:latin typeface="Verdana" panose="020B0604030504040204" pitchFamily="34" charset="0"/>
                <a:ea typeface="宋体" panose="02010600030101010101" pitchFamily="2" charset="-122"/>
              </a:rPr>
              <a:t>日本方面：</a:t>
            </a:r>
            <a:endParaRPr lang="zh-CN" altLang="en-US" sz="2800" b="1" dirty="0"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rgbClr val="0000FF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应当彻底反省军国主义的侵略罪行，正视历史，真诚向亚洲受害国人民道歉，走和平发展的道路。</a:t>
            </a:r>
            <a:endParaRPr lang="zh-CN" altLang="en-US" sz="2400" b="1" dirty="0">
              <a:solidFill>
                <a:srgbClr val="0000FF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1750" name="Text Box 6"/>
          <p:cNvSpPr txBox="1"/>
          <p:nvPr/>
        </p:nvSpPr>
        <p:spPr>
          <a:xfrm>
            <a:off x="0" y="2713038"/>
            <a:ext cx="9144000" cy="23685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800" b="1" dirty="0">
                <a:solidFill>
                  <a:srgbClr val="FFFF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  </a:t>
            </a:r>
            <a:r>
              <a:rPr lang="en-US" altLang="zh-CN" sz="2800" b="1">
                <a:latin typeface="Verdana" panose="020B0604030504040204" pitchFamily="34" charset="0"/>
                <a:ea typeface="宋体" panose="02010600030101010101" pitchFamily="2" charset="-122"/>
              </a:rPr>
              <a:t>2.</a:t>
            </a:r>
            <a:r>
              <a:rPr lang="zh-CN" altLang="en-US" sz="2800" b="1" dirty="0">
                <a:latin typeface="Verdana" panose="020B0604030504040204" pitchFamily="34" charset="0"/>
                <a:ea typeface="宋体" panose="02010600030101010101" pitchFamily="2" charset="-122"/>
              </a:rPr>
              <a:t>中国方面</a:t>
            </a:r>
            <a:r>
              <a:rPr lang="en-US" altLang="zh-CN" sz="2800" b="1">
                <a:latin typeface="Verdana" panose="020B0604030504040204" pitchFamily="34" charset="0"/>
                <a:ea typeface="宋体" panose="02010600030101010101" pitchFamily="2" charset="-122"/>
              </a:rPr>
              <a:t>:</a:t>
            </a:r>
            <a:r>
              <a:rPr lang="en-US" altLang="zh-CN" sz="2800" b="1">
                <a:solidFill>
                  <a:srgbClr val="FFFF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 </a:t>
            </a:r>
            <a:endParaRPr lang="en-US" altLang="zh-CN" sz="2800" b="1">
              <a:solidFill>
                <a:srgbClr val="FFFF00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rgbClr val="0000FF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勿忘国耻，我们要用具体史实驳斥日本否认侵华战争历史的错误行为；要警惕日本军国主义势力复活，努力增强综合国力，不能让战争悲剧重演。</a:t>
            </a:r>
            <a:endParaRPr lang="zh-CN" altLang="en-US" sz="2400" b="1" dirty="0">
              <a:solidFill>
                <a:srgbClr val="0000FF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rgbClr val="C0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青少年该怎么做？牢记历史，珍爱</a:t>
            </a:r>
            <a:r>
              <a:rPr lang="zh-CN" altLang="en-US" sz="2400" b="1" u="sng" dirty="0">
                <a:solidFill>
                  <a:srgbClr val="00206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和平</a:t>
            </a:r>
            <a:r>
              <a:rPr lang="zh-CN" altLang="en-US" sz="2400" b="1" dirty="0">
                <a:solidFill>
                  <a:srgbClr val="C0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 ；认真学习科学文化知识，报效祖国。</a:t>
            </a:r>
            <a:endParaRPr lang="zh-CN" altLang="en-US" sz="2400" b="1" dirty="0">
              <a:solidFill>
                <a:srgbClr val="C00000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1751" name="Text Box 7"/>
          <p:cNvSpPr txBox="1"/>
          <p:nvPr/>
        </p:nvSpPr>
        <p:spPr>
          <a:xfrm>
            <a:off x="0" y="5081588"/>
            <a:ext cx="9144000" cy="1739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30000"/>
              </a:spcBef>
            </a:pPr>
            <a:r>
              <a:rPr lang="zh-CN" altLang="en-US" sz="2800" b="1" dirty="0">
                <a:solidFill>
                  <a:srgbClr val="FFFF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  </a:t>
            </a:r>
            <a:r>
              <a:rPr lang="en-US" altLang="zh-CN" sz="2800" b="1">
                <a:latin typeface="Verdana" panose="020B0604030504040204" pitchFamily="34" charset="0"/>
                <a:ea typeface="宋体" panose="02010600030101010101" pitchFamily="2" charset="-122"/>
              </a:rPr>
              <a:t>3.</a:t>
            </a:r>
            <a:r>
              <a:rPr lang="zh-CN" altLang="en-US" sz="2800" b="1" dirty="0">
                <a:latin typeface="Verdana" panose="020B0604030504040204" pitchFamily="34" charset="0"/>
                <a:ea typeface="宋体" panose="02010600030101010101" pitchFamily="2" charset="-122"/>
              </a:rPr>
              <a:t>中日双方：</a:t>
            </a:r>
            <a:endParaRPr lang="zh-CN" altLang="en-US" sz="2800" b="1" dirty="0"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>
              <a:spcBef>
                <a:spcPct val="3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以史为鉴，面向未来；相互尊重，加强合作。共同维护亚洲稳定，维护世界和平。</a:t>
            </a:r>
            <a:endParaRPr lang="zh-CN" altLang="en-US" sz="2400" b="1" dirty="0">
              <a:solidFill>
                <a:srgbClr val="0000FF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endParaRPr lang="zh-CN" altLang="en-US" sz="2400" dirty="0">
              <a:solidFill>
                <a:srgbClr val="0000FF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charRg st="10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9">
                                            <p:txEl>
                                              <p:charRg st="10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9">
                                            <p:txEl>
                                              <p:charRg st="10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charRg st="11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1750">
                                            <p:txEl>
                                              <p:charRg st="11" end="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charRg st="76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1750">
                                            <p:txEl>
                                              <p:charRg st="76" end="1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charRg st="1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1751">
                                            <p:txEl>
                                              <p:charRg st="10" end="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uiExpand="1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78850" name="Rectangle 2"/>
          <p:cNvSpPr>
            <a:spLocks noGrp="1"/>
          </p:cNvSpPr>
          <p:nvPr>
            <p:ph type="title"/>
          </p:nvPr>
        </p:nvSpPr>
        <p:spPr>
          <a:xfrm>
            <a:off x="250825" y="692150"/>
            <a:ext cx="8540750" cy="1143000"/>
          </a:xfrm>
        </p:spPr>
        <p:txBody>
          <a:bodyPr vert="horz" wrap="square" lIns="91440" tIns="45720" rIns="91440" bIns="45720" anchor="ctr" anchorCtr="1"/>
          <a:p>
            <a:pPr fontAlgn="base"/>
            <a:r>
              <a:rPr lang="zh-CN" altLang="en-US" sz="4800" b="1" strike="noStrike" noProof="1" dirty="0">
                <a:effectLst>
                  <a:outerShdw blurRad="38100" dist="38100" dir="2700000">
                    <a:srgbClr val="FFFFFF"/>
                  </a:outerShdw>
                </a:effectLst>
              </a:rPr>
              <a:t>加强和改善中日关系的三原则</a:t>
            </a:r>
            <a:endParaRPr lang="zh-CN" altLang="en-US" sz="4800" b="1" strike="noStrike" noProof="1" dirty="0">
              <a:effectLst>
                <a:outerShdw blurRad="38100" dist="38100" dir="2700000">
                  <a:srgbClr val="FFFFFF"/>
                </a:outerShdw>
              </a:effectLst>
            </a:endParaRPr>
          </a:p>
        </p:txBody>
      </p:sp>
      <p:sp>
        <p:nvSpPr>
          <p:cNvPr id="78851" name="Rectangle 3"/>
          <p:cNvSpPr>
            <a:spLocks noGrp="1"/>
          </p:cNvSpPr>
          <p:nvPr>
            <p:ph type="body"/>
          </p:nvPr>
        </p:nvSpPr>
        <p:spPr>
          <a:xfrm>
            <a:off x="1979613" y="1916113"/>
            <a:ext cx="6196013" cy="3213100"/>
          </a:xfrm>
        </p:spPr>
        <p:txBody>
          <a:bodyPr vert="horz" wrap="square" lIns="91440" tIns="45720" rIns="91440" bIns="45720" anchor="t"/>
          <a:p>
            <a:pPr fontAlgn="base">
              <a:lnSpc>
                <a:spcPct val="180000"/>
              </a:lnSpc>
            </a:pPr>
            <a:r>
              <a:rPr lang="zh-CN" altLang="en-US" sz="3600" b="1" strike="noStrike" noProof="1" dirty="0">
                <a:effectLst>
                  <a:outerShdw blurRad="38100" dist="38100" dir="2700000">
                    <a:srgbClr val="FFFFFF"/>
                  </a:outerShdw>
                </a:effectLst>
              </a:rPr>
              <a:t>以史为鉴，面向未来；</a:t>
            </a:r>
            <a:endParaRPr lang="zh-CN" altLang="en-US" sz="3600" b="1" strike="noStrike" noProof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fontAlgn="base">
              <a:lnSpc>
                <a:spcPct val="180000"/>
              </a:lnSpc>
            </a:pPr>
            <a:r>
              <a:rPr lang="zh-CN" altLang="en-US" sz="3600" b="1" strike="noStrike" noProof="1" dirty="0">
                <a:effectLst>
                  <a:outerShdw blurRad="38100" dist="38100" dir="2700000">
                    <a:srgbClr val="FFFFFF"/>
                  </a:outerShdw>
                </a:effectLst>
              </a:rPr>
              <a:t>坚持一个中国的原则；</a:t>
            </a:r>
            <a:endParaRPr lang="zh-CN" altLang="en-US" sz="3600" b="1" strike="noStrike" noProof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fontAlgn="base">
              <a:lnSpc>
                <a:spcPct val="180000"/>
              </a:lnSpc>
            </a:pPr>
            <a:r>
              <a:rPr lang="zh-CN" altLang="en-US" sz="3600" b="1" strike="noStrike" noProof="1" dirty="0">
                <a:effectLst>
                  <a:outerShdw blurRad="38100" dist="38100" dir="2700000">
                    <a:srgbClr val="FFFFFF"/>
                  </a:outerShdw>
                </a:effectLst>
              </a:rPr>
              <a:t>加强合作，共同发展。</a:t>
            </a:r>
            <a:endParaRPr lang="zh-CN" altLang="en-US" sz="3600" b="1" strike="noStrike" noProof="1" dirty="0">
              <a:effectLst>
                <a:outerShdw blurRad="38100" dist="38100" dir="2700000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slow"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7169" name="矩形 61441"/>
          <p:cNvSpPr/>
          <p:nvPr/>
        </p:nvSpPr>
        <p:spPr>
          <a:xfrm>
            <a:off x="3059113" y="522288"/>
            <a:ext cx="5041900" cy="7016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endParaRPr lang="zh-CN" altLang="en-US" sz="4000" b="1" dirty="0">
              <a:solidFill>
                <a:srgbClr val="FFFF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0" name="矩形 61442"/>
          <p:cNvSpPr/>
          <p:nvPr/>
        </p:nvSpPr>
        <p:spPr>
          <a:xfrm>
            <a:off x="4643438" y="3068638"/>
            <a:ext cx="4284662" cy="3454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p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     吉</a:t>
            </a:r>
            <a:r>
              <a:rPr lang="zh-CN" altLang="en-US" sz="2000" b="1">
                <a:latin typeface="Arial" panose="020B0604020202020204" pitchFamily="34" charset="0"/>
                <a:ea typeface="宋体" panose="02010600030101010101" pitchFamily="2" charset="-122"/>
              </a:rPr>
              <a:t>备真备利用</a:t>
            </a:r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汉字偏旁创造了日本的片假名</a:t>
            </a:r>
            <a:r>
              <a:rPr lang="zh-CN" altLang="en-US" sz="2000" b="1">
                <a:latin typeface="Arial" panose="020B0604020202020204" pitchFamily="34" charset="0"/>
                <a:ea typeface="宋体" panose="02010600030101010101" pitchFamily="2" charset="-122"/>
              </a:rPr>
              <a:t>，从此，日本有了自己的文字。    </a:t>
            </a:r>
            <a:endParaRPr lang="zh-CN" altLang="en-US" sz="20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000" b="1">
                <a:latin typeface="Arial" panose="020B0604020202020204" pitchFamily="34" charset="0"/>
                <a:ea typeface="宋体" panose="02010600030101010101" pitchFamily="2" charset="-122"/>
              </a:rPr>
              <a:t>    日本学会</a:t>
            </a:r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唐朝制茶方法</a:t>
            </a:r>
            <a:r>
              <a:rPr lang="zh-CN" altLang="en-US" sz="2000" b="1">
                <a:latin typeface="Arial" panose="020B0604020202020204" pitchFamily="34" charset="0"/>
                <a:ea typeface="宋体" panose="02010600030101010101" pitchFamily="2" charset="-122"/>
              </a:rPr>
              <a:t>，形成独特的</a:t>
            </a:r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“茶道”</a:t>
            </a:r>
            <a:r>
              <a:rPr lang="zh-CN" altLang="en-US" sz="2000" b="1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20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000" b="1">
                <a:latin typeface="Arial" panose="020B0604020202020204" pitchFamily="34" charset="0"/>
                <a:ea typeface="宋体" panose="02010600030101010101" pitchFamily="2" charset="-122"/>
              </a:rPr>
              <a:t>    日本学习唐朝的服饰，形成独特的服饰</a:t>
            </a:r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“和服”</a:t>
            </a:r>
            <a:endParaRPr lang="zh-CN" altLang="en-US" sz="20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000" b="1">
                <a:latin typeface="Arial" panose="020B0604020202020204" pitchFamily="34" charset="0"/>
                <a:ea typeface="宋体" panose="02010600030101010101" pitchFamily="2" charset="-122"/>
              </a:rPr>
              <a:t>    风俗习惯上端午节饮菖蒲酒，七月七乞巧节，重阳节登高都是从唐朝传入。 </a:t>
            </a:r>
            <a:endParaRPr lang="zh-CN" altLang="en-US" sz="20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20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171" name="矩形 61443"/>
          <p:cNvSpPr/>
          <p:nvPr/>
        </p:nvSpPr>
        <p:spPr>
          <a:xfrm>
            <a:off x="179388" y="2924175"/>
            <a:ext cx="1871662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endParaRPr lang="zh-CN" altLang="en-US" sz="2800" dirty="0">
              <a:solidFill>
                <a:srgbClr val="FF66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7172" name="图片 61446" descr="t01f661129d24cf659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388" y="3068638"/>
            <a:ext cx="4321175" cy="3600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49" name="矩形 61448"/>
          <p:cNvSpPr/>
          <p:nvPr/>
        </p:nvSpPr>
        <p:spPr>
          <a:xfrm>
            <a:off x="0" y="1196975"/>
            <a:ext cx="9144000" cy="1384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fontAlgn="base"/>
            <a:r>
              <a:rPr lang="zh-CN" altLang="en-US" sz="2800" b="1" strike="noStrike" noProof="1" dirty="0">
                <a:solidFill>
                  <a:srgbClr val="FF0000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  </a:t>
            </a:r>
            <a:r>
              <a:rPr lang="zh-CN" altLang="en-US" sz="2800" b="1" strike="noStrike" noProof="1" dirty="0">
                <a:solidFill>
                  <a:srgbClr val="C00000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lang="en-US" altLang="zh-CN" sz="2800" b="1" strike="noStrike" noProof="1">
                <a:solidFill>
                  <a:srgbClr val="C00000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1</a:t>
            </a:r>
            <a:r>
              <a:rPr lang="zh-CN" altLang="en-US" sz="2800" b="1" strike="noStrike" noProof="1" dirty="0">
                <a:solidFill>
                  <a:srgbClr val="C00000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、 唐太宗贞观年间</a:t>
            </a:r>
            <a:r>
              <a:rPr lang="zh-CN" altLang="en-US" sz="2800" b="1" strike="noStrike" noProof="1" dirty="0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，日本派出           来中国。唐玄宗时</a:t>
            </a:r>
            <a:r>
              <a:rPr lang="zh-CN" altLang="en-US" sz="2800" b="1" strike="noStrike" noProof="1" dirty="0">
                <a:solidFill>
                  <a:srgbClr val="C00000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，     和尚</a:t>
            </a:r>
            <a:r>
              <a:rPr lang="zh-CN" altLang="en-US" sz="2800" b="1" strike="noStrike" noProof="1" dirty="0">
                <a:solidFill>
                  <a:srgbClr val="000000"/>
                </a:solidFill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六次东渡日本</a:t>
            </a:r>
            <a:r>
              <a:rPr lang="zh-CN" altLang="en-US" sz="2800" b="1" strike="noStrike" noProof="1" dirty="0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，设计了             。日本受唐文化影响很大，至今还保留唐朝人的某些风尚。</a:t>
            </a:r>
            <a:endParaRPr lang="zh-CN" altLang="en-US" sz="2800" b="1" strike="noStrike" noProof="1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7174" name="矩形 61450"/>
          <p:cNvSpPr/>
          <p:nvPr/>
        </p:nvSpPr>
        <p:spPr>
          <a:xfrm>
            <a:off x="298450" y="236538"/>
            <a:ext cx="6767513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一、古代中日两国之间的交流</a:t>
            </a:r>
            <a:endParaRPr lang="zh-CN" altLang="en-US" sz="3600">
              <a:ln w="12700" cap="flat" cmpd="sng">
                <a:solidFill>
                  <a:srgbClr val="EAEAEA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491163" y="1223963"/>
            <a:ext cx="1255712" cy="5222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C0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遣唐使</a:t>
            </a:r>
            <a:endParaRPr lang="zh-CN" altLang="en-US" sz="2800" b="1" dirty="0">
              <a:solidFill>
                <a:srgbClr val="C00000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3900" y="1627188"/>
            <a:ext cx="1219200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b="1" dirty="0">
                <a:latin typeface="Verdana" panose="020B060403050404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rgbClr val="C0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 鉴真</a:t>
            </a:r>
            <a:r>
              <a:rPr lang="zh-CN" altLang="en-US" b="1" dirty="0">
                <a:solidFill>
                  <a:srgbClr val="C0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 </a:t>
            </a:r>
            <a:endParaRPr lang="zh-CN" altLang="en-US" b="1" dirty="0">
              <a:solidFill>
                <a:srgbClr val="C00000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80113" y="1627188"/>
            <a:ext cx="1612900" cy="5222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C0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唐招提寺</a:t>
            </a:r>
            <a:endParaRPr lang="zh-CN" altLang="en-US" sz="2800" b="1" dirty="0">
              <a:solidFill>
                <a:srgbClr val="C00000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75778" name="文本框 75777"/>
          <p:cNvSpPr txBox="1"/>
          <p:nvPr/>
        </p:nvSpPr>
        <p:spPr>
          <a:xfrm>
            <a:off x="365125" y="1544638"/>
            <a:ext cx="1841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 lang="zh-CN" altLang="en-US" sz="2400" noProof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35842" name="图片 75778" descr="rj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147638"/>
            <a:ext cx="571500" cy="606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3" name="图片 75779" descr="mvk1ll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14400"/>
            <a:ext cx="6858000" cy="11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5781" name="文本框 75780"/>
          <p:cNvSpPr txBox="1"/>
          <p:nvPr/>
        </p:nvSpPr>
        <p:spPr>
          <a:xfrm>
            <a:off x="1085850" y="147638"/>
            <a:ext cx="1905000" cy="608013"/>
          </a:xfrm>
          <a:prstGeom prst="rect">
            <a:avLst/>
          </a:prstGeom>
          <a:solidFill>
            <a:srgbClr val="FF00FF"/>
          </a:solidFill>
          <a:ln w="2857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noProof="1">
                <a:solidFill>
                  <a:srgbClr val="0000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楷体_GB2312" pitchFamily="49" charset="-122"/>
                <a:cs typeface="+mn-cs"/>
              </a:rPr>
              <a:t>知识归纳</a:t>
            </a:r>
            <a:endParaRPr lang="zh-CN" altLang="en-US" sz="3200" b="1" noProof="1">
              <a:solidFill>
                <a:srgbClr val="000066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35845" name="矩形 75781"/>
          <p:cNvSpPr/>
          <p:nvPr/>
        </p:nvSpPr>
        <p:spPr>
          <a:xfrm>
            <a:off x="228600" y="1600200"/>
            <a:ext cx="533400" cy="39354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中日关系的发展历程</a:t>
            </a:r>
            <a:endParaRPr lang="zh-CN" altLang="en-US" sz="28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5846" name="矩形 75782"/>
          <p:cNvSpPr/>
          <p:nvPr/>
        </p:nvSpPr>
        <p:spPr>
          <a:xfrm>
            <a:off x="1258888" y="1268413"/>
            <a:ext cx="2160587" cy="955675"/>
          </a:xfrm>
          <a:prstGeom prst="rect">
            <a:avLst/>
          </a:prstGeom>
          <a:solidFill>
            <a:srgbClr val="33CC33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p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古代：</a:t>
            </a:r>
            <a:endParaRPr lang="zh-CN" altLang="en-US" sz="28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和平友好</a:t>
            </a:r>
            <a:endParaRPr lang="zh-CN" altLang="en-US" sz="28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35847" name="组合 75783"/>
          <p:cNvGrpSpPr/>
          <p:nvPr/>
        </p:nvGrpSpPr>
        <p:grpSpPr>
          <a:xfrm>
            <a:off x="1187450" y="2276475"/>
            <a:ext cx="2100263" cy="1793875"/>
            <a:chOff x="0" y="0"/>
            <a:chExt cx="960" cy="1130"/>
          </a:xfrm>
        </p:grpSpPr>
        <p:sp>
          <p:nvSpPr>
            <p:cNvPr id="35848" name="矩形 75784"/>
            <p:cNvSpPr/>
            <p:nvPr/>
          </p:nvSpPr>
          <p:spPr>
            <a:xfrm>
              <a:off x="0" y="528"/>
              <a:ext cx="960" cy="602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accent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>
              <a:spAutoFit/>
            </a:bodyPr>
            <a:p>
              <a:r>
                <a:rPr lang="zh-CN" altLang="en-US" sz="2800" b="1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近代：</a:t>
              </a:r>
              <a:endParaRPr lang="zh-CN" altLang="en-US" sz="28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r>
                <a:rPr lang="zh-CN" altLang="en-US" sz="2800" b="1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波澜迭起</a:t>
              </a:r>
              <a:endParaRPr lang="zh-CN" altLang="en-US" sz="28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5849" name="下箭头 75785"/>
            <p:cNvSpPr/>
            <p:nvPr/>
          </p:nvSpPr>
          <p:spPr>
            <a:xfrm>
              <a:off x="432" y="0"/>
              <a:ext cx="192" cy="432"/>
            </a:xfrm>
            <a:prstGeom prst="downArrow">
              <a:avLst>
                <a:gd name="adj1" fmla="val 50000"/>
                <a:gd name="adj2" fmla="val 56250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p>
              <a:endParaRPr lang="zh-CN" altLang="en-US"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5850" name="组合 75786"/>
          <p:cNvGrpSpPr/>
          <p:nvPr/>
        </p:nvGrpSpPr>
        <p:grpSpPr>
          <a:xfrm>
            <a:off x="1331913" y="4149725"/>
            <a:ext cx="1622425" cy="1793875"/>
            <a:chOff x="0" y="0"/>
            <a:chExt cx="1022" cy="1130"/>
          </a:xfrm>
        </p:grpSpPr>
        <p:sp>
          <p:nvSpPr>
            <p:cNvPr id="35851" name="矩形 75787"/>
            <p:cNvSpPr/>
            <p:nvPr/>
          </p:nvSpPr>
          <p:spPr>
            <a:xfrm>
              <a:off x="0" y="528"/>
              <a:ext cx="1022" cy="602"/>
            </a:xfrm>
            <a:prstGeom prst="rect">
              <a:avLst/>
            </a:prstGeom>
            <a:solidFill>
              <a:srgbClr val="FFFFCC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t" anchorCtr="0">
              <a:spAutoFit/>
            </a:bodyPr>
            <a:p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现代：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曲折发展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5852" name="下箭头 75788"/>
            <p:cNvSpPr/>
            <p:nvPr/>
          </p:nvSpPr>
          <p:spPr>
            <a:xfrm>
              <a:off x="480" y="0"/>
              <a:ext cx="192" cy="432"/>
            </a:xfrm>
            <a:prstGeom prst="downArrow">
              <a:avLst>
                <a:gd name="adj1" fmla="val 50000"/>
                <a:gd name="adj2" fmla="val 56250"/>
              </a:avLst>
            </a:prstGeom>
            <a:solidFill>
              <a:schemeClr val="accent1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p>
              <a:endParaRPr lang="zh-CN" altLang="en-US"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5853" name="圆角矩形标注 75789"/>
          <p:cNvSpPr/>
          <p:nvPr/>
        </p:nvSpPr>
        <p:spPr>
          <a:xfrm>
            <a:off x="3851275" y="1052513"/>
            <a:ext cx="4953000" cy="1296987"/>
          </a:xfrm>
          <a:prstGeom prst="wedgeRoundRectCallout">
            <a:avLst>
              <a:gd name="adj1" fmla="val -63463"/>
              <a:gd name="adj2" fmla="val 38616"/>
              <a:gd name="adj3" fmla="val 16667"/>
            </a:avLst>
          </a:prstGeom>
          <a:solidFill>
            <a:srgbClr val="33CC33"/>
          </a:solidFill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古代中日关系：和平友好交往是     主流。</a:t>
            </a:r>
            <a:endParaRPr lang="zh-CN" altLang="en-US" sz="24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大化改新</a:t>
            </a:r>
            <a:endParaRPr lang="zh-CN" altLang="en-US" sz="24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5854" name="圆角矩形标注 75790"/>
          <p:cNvSpPr/>
          <p:nvPr/>
        </p:nvSpPr>
        <p:spPr>
          <a:xfrm>
            <a:off x="3851275" y="2565400"/>
            <a:ext cx="4800600" cy="2162175"/>
          </a:xfrm>
          <a:prstGeom prst="wedgeRoundRectCallout">
            <a:avLst>
              <a:gd name="adj1" fmla="val -66602"/>
              <a:gd name="adj2" fmla="val -7417"/>
              <a:gd name="adj3" fmla="val 16667"/>
            </a:avLst>
          </a:prstGeom>
          <a:solidFill>
            <a:srgbClr val="FF0000"/>
          </a:solid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侵略与反侵略，战争不断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1、甲午中日战争；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2、八国联军侵华战争；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3、日本全面侵华战争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5855" name="圆角矩形标注 75791"/>
          <p:cNvSpPr/>
          <p:nvPr/>
        </p:nvSpPr>
        <p:spPr>
          <a:xfrm>
            <a:off x="3708400" y="4941888"/>
            <a:ext cx="4953000" cy="1727200"/>
          </a:xfrm>
          <a:prstGeom prst="wedgeRoundRectCallout">
            <a:avLst>
              <a:gd name="adj1" fmla="val -61634"/>
              <a:gd name="adj2" fmla="val 9833"/>
              <a:gd name="adj3" fmla="val 16667"/>
            </a:avLst>
          </a:prstGeom>
          <a:solidFill>
            <a:srgbClr val="FFFFCC"/>
          </a:solidFill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1972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年中日建交。和平友好交往是主流，但在历史遗留问题上日本不能正确对待。“摩擦中求发展”</a:t>
            </a: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5856" name="左大括号 75792"/>
          <p:cNvSpPr/>
          <p:nvPr/>
        </p:nvSpPr>
        <p:spPr>
          <a:xfrm>
            <a:off x="914400" y="1676400"/>
            <a:ext cx="228600" cy="3733800"/>
          </a:xfrm>
          <a:prstGeom prst="leftBrace">
            <a:avLst>
              <a:gd name="adj1" fmla="val 135581"/>
              <a:gd name="adj2" fmla="val 50000"/>
            </a:avLst>
          </a:prstGeom>
          <a:noFill/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endParaRPr lang="zh-CN" altLang="en-US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5857" name="矩形 75793"/>
          <p:cNvSpPr/>
          <p:nvPr/>
        </p:nvSpPr>
        <p:spPr>
          <a:xfrm>
            <a:off x="2954338" y="188913"/>
            <a:ext cx="6096000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“中日两国人民要世世代代友好下去”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over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6865" name="Text Box 8"/>
          <p:cNvSpPr txBox="1"/>
          <p:nvPr/>
        </p:nvSpPr>
        <p:spPr>
          <a:xfrm>
            <a:off x="0" y="981075"/>
            <a:ext cx="9144000" cy="4524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   中日两国一衣带水，在绵延两千多年的交往中，既有着友好交往，又有着矛盾冲突。特别是近代时期，中日矛盾较为突出。根据所学知识回答：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</a:t>
            </a:r>
            <a:r>
              <a:rPr lang="en-US" altLang="zh-CN" sz="24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20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世纪三十年代，中日再次发生了冲突，引发中国人民局部抗战与全面抗战的事变分别是什么？请列举在两次事变发生后三位著名的抗日爱国将领。</a:t>
            </a:r>
            <a:endParaRPr lang="zh-CN" altLang="en-US" sz="2400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dirty="0">
                <a:latin typeface="Verdana" panose="020B0604030504040204" pitchFamily="34" charset="0"/>
                <a:ea typeface="宋体" panose="02010600030101010101" pitchFamily="2" charset="-122"/>
              </a:rPr>
              <a:t>     </a:t>
            </a:r>
            <a:endParaRPr lang="zh-CN" altLang="en-US" sz="2400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2400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）在抗日战争中，中国军队主动出击日军最大规模的战役是什么？你认为中国人民取得抗日战争胜利的最重要的原因是什么？</a:t>
            </a:r>
            <a:endParaRPr lang="zh-CN" altLang="en-US" sz="2400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6866" name="矩形 50185"/>
          <p:cNvSpPr/>
          <p:nvPr/>
        </p:nvSpPr>
        <p:spPr>
          <a:xfrm>
            <a:off x="2484438" y="0"/>
            <a:ext cx="3971925" cy="6096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normAutofit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p>
            <a:pPr algn="ctr"/>
            <a:r>
              <a:rPr lang="zh-CN" altLang="en-US" sz="3600" b="1"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学以致用 亮剑中考</a:t>
            </a:r>
            <a:endParaRPr lang="zh-CN" altLang="en-US" sz="3600" b="1"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0187" name="矩形 50186"/>
          <p:cNvSpPr/>
          <p:nvPr/>
        </p:nvSpPr>
        <p:spPr>
          <a:xfrm>
            <a:off x="684213" y="3567113"/>
            <a:ext cx="3554412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 dirty="0">
                <a:solidFill>
                  <a:srgbClr val="C0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①九一八事变；七七事变</a:t>
            </a:r>
            <a:endParaRPr lang="zh-CN" altLang="en-US" sz="2400" b="1" dirty="0">
              <a:solidFill>
                <a:srgbClr val="C00000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50188" name="矩形 50187"/>
          <p:cNvSpPr/>
          <p:nvPr/>
        </p:nvSpPr>
        <p:spPr>
          <a:xfrm>
            <a:off x="827088" y="4143375"/>
            <a:ext cx="6618287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 dirty="0">
                <a:solidFill>
                  <a:srgbClr val="C0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②杨靖宇、佟麟阁、赵登禹、李宗仁、彭德怀等</a:t>
            </a:r>
            <a:endParaRPr lang="zh-CN" altLang="en-US" sz="2400" b="1" dirty="0">
              <a:solidFill>
                <a:srgbClr val="C00000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50190" name="矩形 50189"/>
          <p:cNvSpPr/>
          <p:nvPr/>
        </p:nvSpPr>
        <p:spPr>
          <a:xfrm>
            <a:off x="684213" y="5656263"/>
            <a:ext cx="1716087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 dirty="0">
                <a:solidFill>
                  <a:srgbClr val="C0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①百团大战</a:t>
            </a:r>
            <a:endParaRPr lang="zh-CN" altLang="en-US" sz="2400" b="1" dirty="0">
              <a:solidFill>
                <a:srgbClr val="C00000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50191" name="矩形 50190"/>
          <p:cNvSpPr/>
          <p:nvPr/>
        </p:nvSpPr>
        <p:spPr>
          <a:xfrm>
            <a:off x="2916238" y="5727700"/>
            <a:ext cx="6005512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 dirty="0">
                <a:solidFill>
                  <a:srgbClr val="C0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②最重要的原因是建立了抗日民族统一战线</a:t>
            </a:r>
            <a:endParaRPr lang="zh-CN" altLang="en-US" sz="2400" b="1" dirty="0">
              <a:solidFill>
                <a:srgbClr val="C00000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7" grpId="0"/>
      <p:bldP spid="50188" grpId="0"/>
      <p:bldP spid="50190" grpId="0"/>
      <p:bldP spid="5019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7889" name="矩形 79875"/>
          <p:cNvSpPr/>
          <p:nvPr/>
        </p:nvSpPr>
        <p:spPr>
          <a:xfrm>
            <a:off x="539750" y="1628775"/>
            <a:ext cx="8496300" cy="15525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400" b="1" dirty="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）近年来，日本右翼势力一直在为侵略战争翻案，针对日本“右翼分子”歪曲历史、美化侵略的行为，并在钓鱼岛问题上，不顾历史史实，故意制造事端，破坏中日友谊。试谈谈你对发展中日关系重要性的看法。</a:t>
            </a:r>
            <a:endParaRPr lang="zh-CN" altLang="en-US" sz="2400" b="1" dirty="0">
              <a:solidFill>
                <a:srgbClr val="000000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79880" name="矩形 79879"/>
          <p:cNvSpPr/>
          <p:nvPr/>
        </p:nvSpPr>
        <p:spPr>
          <a:xfrm>
            <a:off x="611188" y="3357563"/>
            <a:ext cx="8642350" cy="11874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400" b="1" dirty="0">
                <a:solidFill>
                  <a:srgbClr val="C0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前事不忘，后事之师；要正视历史，维护和平。积极发展中日友好关系符合两国人民的共同利益和愿望；有利于推动两国的共同发展；有利于维护亚洲地区和世界的和平与稳定。</a:t>
            </a:r>
            <a:endParaRPr lang="zh-CN" altLang="en-US" sz="2400" b="1" dirty="0">
              <a:solidFill>
                <a:srgbClr val="C00000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文本框 99"/>
          <p:cNvSpPr txBox="1"/>
          <p:nvPr/>
        </p:nvSpPr>
        <p:spPr>
          <a:xfrm>
            <a:off x="298450" y="127000"/>
            <a:ext cx="8547100" cy="633920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400" b="1">
                <a:latin typeface="宋体" panose="02010600030101010101" pitchFamily="2" charset="-122"/>
                <a:ea typeface="宋体" panose="02010600030101010101" pitchFamily="2" charset="-122"/>
              </a:rPr>
              <a:t>                         2022</a:t>
            </a:r>
            <a:r>
              <a:rPr lang="zh-CN" altLang="zh-CN" sz="1400" b="1">
                <a:latin typeface="Verdana" panose="020B0604030504040204" pitchFamily="34" charset="0"/>
                <a:ea typeface="宋体" panose="02010600030101010101" pitchFamily="2" charset="-122"/>
              </a:rPr>
              <a:t>年中考历史热点复习专题中日关系问题</a:t>
            </a:r>
            <a:endParaRPr lang="en-US" altLang="zh-CN" sz="1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zh-CN" sz="1400">
                <a:latin typeface="Verdana" panose="020B0604030504040204" pitchFamily="34" charset="0"/>
                <a:ea typeface="宋体" panose="02010600030101010101" pitchFamily="2" charset="-122"/>
              </a:rPr>
              <a:t>一、古代唐朝与日本的友好往来。</a:t>
            </a:r>
            <a:endParaRPr lang="zh-CN" altLang="zh-CN" sz="1400"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r>
              <a:rPr lang="zh-CN" altLang="zh-CN" sz="1400">
                <a:latin typeface="Verdana" panose="020B0604030504040204" pitchFamily="34" charset="0"/>
                <a:ea typeface="宋体" panose="02010600030101010101" pitchFamily="2" charset="-122"/>
              </a:rPr>
              <a:t>唐太宗贞观时，日本派出</a:t>
            </a:r>
            <a:r>
              <a:rPr lang="zh-CN" altLang="en-US" sz="1400" u="sng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遣唐使</a:t>
            </a:r>
            <a:r>
              <a:rPr lang="zh-CN" altLang="zh-CN" sz="1400">
                <a:latin typeface="Verdana" panose="020B0604030504040204" pitchFamily="34" charset="0"/>
                <a:ea typeface="宋体" panose="02010600030101010101" pitchFamily="2" charset="-122"/>
              </a:rPr>
              <a:t>来唐：唐玄宗时，</a:t>
            </a:r>
            <a:r>
              <a:rPr lang="zh-CN" altLang="en-US" sz="1400" u="sng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鉴真</a:t>
            </a:r>
            <a:r>
              <a:rPr lang="zh-CN" altLang="zh-CN" sz="1400">
                <a:latin typeface="Verdana" panose="020B0604030504040204" pitchFamily="34" charset="0"/>
                <a:ea typeface="宋体" panose="02010600030101010101" pitchFamily="2" charset="-122"/>
              </a:rPr>
              <a:t>六次东渡日本，设计了唐</a:t>
            </a:r>
            <a:r>
              <a:rPr lang="zh-CN" altLang="zh-CN" sz="1400" u="sng">
                <a:solidFill>
                  <a:srgbClr val="C0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招提寺</a:t>
            </a:r>
            <a:r>
              <a:rPr lang="zh-CN" altLang="zh-CN" sz="1400">
                <a:latin typeface="Verdana" panose="020B0604030504040204" pitchFamily="34" charset="0"/>
                <a:ea typeface="宋体" panose="02010600030101010101" pitchFamily="2" charset="-122"/>
              </a:rPr>
              <a:t>。</a:t>
            </a:r>
            <a:endParaRPr lang="zh-CN" altLang="zh-CN" sz="1400"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r>
              <a:rPr lang="zh-CN" altLang="zh-CN" sz="1400">
                <a:latin typeface="Verdana" panose="020B0604030504040204" pitchFamily="34" charset="0"/>
                <a:ea typeface="宋体" panose="02010600030101010101" pitchFamily="2" charset="-122"/>
              </a:rPr>
              <a:t>二、明朝派</a:t>
            </a:r>
            <a:r>
              <a:rPr lang="zh-CN" altLang="en-US" sz="1400" u="sng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戚继光</a:t>
            </a:r>
            <a:r>
              <a:rPr lang="zh-CN" altLang="zh-CN" sz="1400">
                <a:latin typeface="Verdana" panose="020B0604030504040204" pitchFamily="34" charset="0"/>
                <a:ea typeface="宋体" panose="02010600030101010101" pitchFamily="2" charset="-122"/>
              </a:rPr>
              <a:t>到东南沿海抗击</a:t>
            </a:r>
            <a:r>
              <a:rPr lang="zh-CN" altLang="en-US" sz="1400" u="sng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倭寇</a:t>
            </a:r>
            <a:r>
              <a:rPr lang="zh-CN" altLang="zh-CN" sz="1400">
                <a:latin typeface="Verdana" panose="020B0604030504040204" pitchFamily="34" charset="0"/>
                <a:ea typeface="宋体" panose="02010600030101010101" pitchFamily="2" charset="-122"/>
              </a:rPr>
              <a:t>（日本侵略者）。</a:t>
            </a:r>
            <a:endParaRPr lang="zh-CN" altLang="zh-CN" sz="1400"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r>
              <a:rPr lang="zh-CN" altLang="zh-CN" sz="1400">
                <a:latin typeface="Verdana" panose="020B0604030504040204" pitchFamily="34" charset="0"/>
                <a:ea typeface="宋体" panose="02010600030101010101" pitchFamily="2" charset="-122"/>
              </a:rPr>
              <a:t>戚继光：“封侯非我意，但愿海波平”“遥知夷岛浮天际，未敢忘危负年华”。</a:t>
            </a:r>
            <a:endParaRPr lang="zh-CN" altLang="zh-CN" sz="1400"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r>
              <a:rPr lang="zh-CN" altLang="zh-CN" sz="1400">
                <a:latin typeface="Verdana" panose="020B0604030504040204" pitchFamily="34" charset="0"/>
                <a:ea typeface="宋体" panose="02010600030101010101" pitchFamily="2" charset="-122"/>
              </a:rPr>
              <a:t>三、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zh-CN" sz="1400">
                <a:latin typeface="Verdana" panose="020B0604030504040204" pitchFamily="34" charset="0"/>
                <a:ea typeface="宋体" panose="02010600030101010101" pitchFamily="2" charset="-122"/>
              </a:rPr>
              <a:t>近代历史上三次中日战争的结果及原因。</a:t>
            </a:r>
            <a:endParaRPr lang="zh-CN" altLang="zh-CN" sz="1400"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r>
              <a:rPr lang="zh-CN" altLang="zh-CN" sz="1400">
                <a:latin typeface="Verdana" panose="020B0604030504040204" pitchFamily="34" charset="0"/>
                <a:ea typeface="宋体" panose="02010600030101010101" pitchFamily="2" charset="-122"/>
              </a:rPr>
              <a:t>1、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</a:rPr>
              <a:t>1894</a:t>
            </a:r>
            <a:r>
              <a:rPr lang="en-US" altLang="zh-CN" sz="1400">
                <a:latin typeface="Verdana" panose="020B0604030504040204" pitchFamily="34" charset="0"/>
                <a:ea typeface="宋体" panose="02010600030101010101" pitchFamily="2" charset="-122"/>
              </a:rPr>
              <a:t>—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</a:rPr>
              <a:t>1895</a:t>
            </a:r>
            <a:r>
              <a:rPr lang="zh-CN" altLang="zh-CN" sz="1400">
                <a:latin typeface="Verdana" panose="020B0604030504040204" pitchFamily="34" charset="0"/>
                <a:ea typeface="宋体" panose="02010600030101010101" pitchFamily="2" charset="-122"/>
              </a:rPr>
              <a:t>年</a:t>
            </a:r>
            <a:r>
              <a:rPr lang="zh-CN" altLang="en-US" sz="1400" u="sng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甲午中日</a:t>
            </a:r>
            <a:r>
              <a:rPr lang="en-US" altLang="zh-CN" sz="1400" u="sng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zh-CN" sz="1400">
                <a:latin typeface="Verdana" panose="020B0604030504040204" pitchFamily="34" charset="0"/>
                <a:ea typeface="宋体" panose="02010600030101010101" pitchFamily="2" charset="-122"/>
              </a:rPr>
              <a:t>战争：</a:t>
            </a:r>
            <a:r>
              <a:rPr lang="zh-CN" altLang="en-US" sz="1400" u="sng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中国</a:t>
            </a:r>
            <a:r>
              <a:rPr lang="en-US" altLang="zh-CN" sz="1400" u="sng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zh-CN" sz="1400">
                <a:latin typeface="Verdana" panose="020B0604030504040204" pitchFamily="34" charset="0"/>
                <a:ea typeface="宋体" panose="02010600030101010101" pitchFamily="2" charset="-122"/>
              </a:rPr>
              <a:t>战败，签订《</a:t>
            </a:r>
            <a:r>
              <a:rPr lang="zh-CN" altLang="en-US" sz="1400" u="sng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马关条约</a:t>
            </a:r>
            <a:r>
              <a:rPr lang="zh-CN" altLang="zh-CN" sz="1400">
                <a:latin typeface="Verdana" panose="020B0604030504040204" pitchFamily="34" charset="0"/>
                <a:ea typeface="宋体" panose="02010600030101010101" pitchFamily="2" charset="-122"/>
              </a:rPr>
              <a:t>》原因：中国是一个</a:t>
            </a:r>
            <a:r>
              <a:rPr lang="zh-CN" altLang="en-US" sz="1400" u="sng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半殖民地半封建</a:t>
            </a:r>
            <a:r>
              <a:rPr lang="zh-CN" altLang="zh-CN" sz="1400">
                <a:latin typeface="Verdana" panose="020B0604030504040204" pitchFamily="34" charset="0"/>
                <a:ea typeface="宋体" panose="02010600030101010101" pitchFamily="2" charset="-122"/>
              </a:rPr>
              <a:t>国家，</a:t>
            </a:r>
            <a:endParaRPr lang="zh-CN" altLang="zh-CN" sz="1400"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r>
              <a:rPr lang="zh-CN" altLang="zh-CN" sz="1400">
                <a:latin typeface="Verdana" panose="020B0604030504040204" pitchFamily="34" charset="0"/>
                <a:ea typeface="宋体" panose="02010600030101010101" pitchFamily="2" charset="-122"/>
              </a:rPr>
              <a:t>日本侵华蓄谋已久（客观）；</a:t>
            </a:r>
            <a:r>
              <a:rPr lang="zh-CN" altLang="en-US" sz="1400" u="sng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清政府</a:t>
            </a:r>
            <a:r>
              <a:rPr lang="zh-CN" altLang="zh-CN" sz="1400">
                <a:latin typeface="Verdana" panose="020B0604030504040204" pitchFamily="34" charset="0"/>
                <a:ea typeface="宋体" panose="02010600030101010101" pitchFamily="2" charset="-122"/>
              </a:rPr>
              <a:t>政治腐败（主观）。</a:t>
            </a:r>
            <a:endParaRPr lang="zh-CN" altLang="zh-CN" sz="1400"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r>
              <a:rPr lang="zh-CN" altLang="zh-CN" sz="1400">
                <a:latin typeface="Verdana" panose="020B0604030504040204" pitchFamily="34" charset="0"/>
                <a:ea typeface="宋体" panose="02010600030101010101" pitchFamily="2" charset="-122"/>
              </a:rPr>
              <a:t>2、1900—1901</a:t>
            </a:r>
            <a:r>
              <a:rPr lang="zh-CN" altLang="en-US" sz="1400" u="sng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八国联军</a:t>
            </a:r>
            <a:r>
              <a:rPr lang="zh-CN" altLang="zh-CN" sz="1400">
                <a:latin typeface="Verdana" panose="020B0604030504040204" pitchFamily="34" charset="0"/>
                <a:ea typeface="宋体" panose="02010600030101010101" pitchFamily="2" charset="-122"/>
              </a:rPr>
              <a:t>侵华战争；中国战败，《</a:t>
            </a:r>
            <a:r>
              <a:rPr lang="zh-CN" altLang="en-US" sz="1400" u="sng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辛丑条约</a:t>
            </a:r>
            <a:r>
              <a:rPr lang="zh-CN" altLang="zh-CN" sz="1400">
                <a:latin typeface="Verdana" panose="020B0604030504040204" pitchFamily="34" charset="0"/>
                <a:ea typeface="宋体" panose="02010600030101010101" pitchFamily="2" charset="-122"/>
              </a:rPr>
              <a:t>》签订。中国完全沦为</a:t>
            </a:r>
            <a:r>
              <a:rPr lang="zh-CN" altLang="zh-CN" sz="1400" u="sng">
                <a:solidFill>
                  <a:srgbClr val="C0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半殖民地半封建</a:t>
            </a:r>
            <a:r>
              <a:rPr lang="en-US" altLang="zh-CN" sz="1400" u="sng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zh-CN" sz="1400">
                <a:latin typeface="Verdana" panose="020B0604030504040204" pitchFamily="34" charset="0"/>
                <a:ea typeface="宋体" panose="02010600030101010101" pitchFamily="2" charset="-122"/>
              </a:rPr>
              <a:t>社会。</a:t>
            </a:r>
            <a:endParaRPr lang="zh-CN" altLang="zh-CN" sz="1400"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r>
              <a:rPr lang="zh-CN" altLang="zh-CN" sz="1400">
                <a:latin typeface="Verdana" panose="020B0604030504040204" pitchFamily="34" charset="0"/>
                <a:ea typeface="宋体" panose="02010600030101010101" pitchFamily="2" charset="-122"/>
              </a:rPr>
              <a:t>3、1931—1945年日本</a:t>
            </a:r>
            <a:r>
              <a:rPr lang="zh-CN" altLang="en-US" sz="1400" u="sng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侵华</a:t>
            </a:r>
            <a:r>
              <a:rPr lang="en-US" altLang="zh-CN" sz="1400" u="sng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zh-CN" sz="1400">
                <a:latin typeface="Verdana" panose="020B0604030504040204" pitchFamily="34" charset="0"/>
                <a:ea typeface="宋体" panose="02010600030101010101" pitchFamily="2" charset="-122"/>
              </a:rPr>
              <a:t>战争：中国取得抗日战争的</a:t>
            </a:r>
            <a:r>
              <a:rPr lang="zh-CN" altLang="en-US" sz="1400" u="sng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胜利</a:t>
            </a:r>
            <a:r>
              <a:rPr lang="en-US" altLang="zh-CN" sz="1400" u="sng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zh-CN" sz="1400">
                <a:latin typeface="Verdana" panose="020B0604030504040204" pitchFamily="34" charset="0"/>
                <a:ea typeface="宋体" panose="02010600030101010101" pitchFamily="2" charset="-122"/>
              </a:rPr>
              <a:t>。原因：抗日民族统一战线的建立，</a:t>
            </a:r>
            <a:r>
              <a:rPr lang="zh-CN" altLang="en-US" sz="1400" u="sng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国共第二次</a:t>
            </a:r>
            <a:r>
              <a:rPr lang="en-US" altLang="zh-CN" sz="1400" u="sng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zh-CN" sz="1400">
                <a:latin typeface="Verdana" panose="020B0604030504040204" pitchFamily="34" charset="0"/>
                <a:ea typeface="宋体" panose="02010600030101010101" pitchFamily="2" charset="-122"/>
              </a:rPr>
              <a:t>合作（主要）；抗日根据地军民的英勇作战；世界反法西斯战争各个战场的相互配合等。</a:t>
            </a:r>
            <a:endParaRPr lang="zh-CN" altLang="zh-CN" sz="1400"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r>
              <a:rPr lang="zh-CN" altLang="zh-CN" sz="1400">
                <a:latin typeface="Verdana" panose="020B0604030504040204" pitchFamily="34" charset="0"/>
                <a:ea typeface="宋体" panose="02010600030101010101" pitchFamily="2" charset="-122"/>
              </a:rPr>
              <a:t>4、列举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</a:rPr>
              <a:t>20</a:t>
            </a:r>
            <a:r>
              <a:rPr lang="zh-CN" altLang="zh-CN" sz="1400">
                <a:latin typeface="Verdana" panose="020B0604030504040204" pitchFamily="34" charset="0"/>
                <a:ea typeface="宋体" panose="02010600030101010101" pitchFamily="2" charset="-122"/>
              </a:rPr>
              <a:t>世纪三十年代日本侵华史实；抗战中中国人民的斗争。</a:t>
            </a:r>
            <a:endParaRPr lang="zh-CN" altLang="zh-CN" sz="1400"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r>
              <a:rPr lang="zh-CN" altLang="zh-CN" sz="1400">
                <a:latin typeface="Verdana" panose="020B0604030504040204" pitchFamily="34" charset="0"/>
                <a:ea typeface="宋体" panose="02010600030101010101" pitchFamily="2" charset="-122"/>
              </a:rPr>
              <a:t>A、1931年9月18日，</a:t>
            </a:r>
            <a:r>
              <a:rPr lang="zh-CN" altLang="en-US" sz="1400" u="sng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九一八事变</a:t>
            </a:r>
            <a:r>
              <a:rPr lang="zh-CN" altLang="zh-CN" sz="1400">
                <a:latin typeface="Verdana" panose="020B0604030504040204" pitchFamily="34" charset="0"/>
                <a:ea typeface="宋体" panose="02010600030101010101" pitchFamily="2" charset="-122"/>
              </a:rPr>
              <a:t>（局部抗战开始）；</a:t>
            </a:r>
            <a:endParaRPr lang="zh-CN" altLang="zh-CN" sz="1400"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r>
              <a:rPr lang="zh-CN" altLang="zh-CN" sz="1400">
                <a:latin typeface="Verdana" panose="020B0604030504040204" pitchFamily="34" charset="0"/>
                <a:ea typeface="宋体" panose="02010600030101010101" pitchFamily="2" charset="-122"/>
              </a:rPr>
              <a:t>B、1937年7月7日，</a:t>
            </a:r>
            <a:r>
              <a:rPr lang="en-US" altLang="zh-CN" sz="1400" u="sng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1400" u="sng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七七事变或卢沟桥事变</a:t>
            </a:r>
            <a:r>
              <a:rPr lang="en-US" altLang="zh-CN" sz="1400" u="sng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zh-CN" sz="1400">
                <a:latin typeface="Verdana" panose="020B0604030504040204" pitchFamily="34" charset="0"/>
                <a:ea typeface="宋体" panose="02010600030101010101" pitchFamily="2" charset="-122"/>
              </a:rPr>
              <a:t>（全面抗战开始）；</a:t>
            </a:r>
            <a:endParaRPr lang="zh-CN" altLang="zh-CN" sz="1400"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r>
              <a:rPr lang="zh-CN" altLang="zh-CN" sz="1400">
                <a:latin typeface="Verdana" panose="020B0604030504040204" pitchFamily="34" charset="0"/>
                <a:ea typeface="宋体" panose="02010600030101010101" pitchFamily="2" charset="-122"/>
              </a:rPr>
              <a:t>C、1937年8月13日，八一三事变（进攻上海）；</a:t>
            </a:r>
            <a:endParaRPr lang="zh-CN" altLang="zh-CN" sz="1400"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r>
              <a:rPr lang="zh-CN" altLang="zh-CN" sz="1400">
                <a:latin typeface="Verdana" panose="020B0604030504040204" pitchFamily="34" charset="0"/>
                <a:ea typeface="宋体" panose="02010600030101010101" pitchFamily="2" charset="-122"/>
              </a:rPr>
              <a:t>D、1937年12月，</a:t>
            </a:r>
            <a:r>
              <a:rPr lang="zh-CN" altLang="en-US" sz="1400" u="sng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南京</a:t>
            </a:r>
            <a:r>
              <a:rPr lang="zh-CN" altLang="zh-CN" sz="1400">
                <a:latin typeface="Verdana" panose="020B0604030504040204" pitchFamily="34" charset="0"/>
                <a:ea typeface="宋体" panose="02010600030101010101" pitchFamily="2" charset="-122"/>
              </a:rPr>
              <a:t>大屠杀，屠杀中国军民</a:t>
            </a:r>
            <a:r>
              <a:rPr lang="en-US" altLang="zh-CN" sz="1400" u="sng">
                <a:solidFill>
                  <a:srgbClr val="C0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30</a:t>
            </a:r>
            <a:r>
              <a:rPr lang="en-US" altLang="zh-CN" sz="1400" u="sng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zh-CN" sz="1400" u="sng">
                <a:solidFill>
                  <a:srgbClr val="C0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万</a:t>
            </a:r>
            <a:r>
              <a:rPr lang="zh-CN" altLang="zh-CN" sz="1400">
                <a:latin typeface="Verdana" panose="020B0604030504040204" pitchFamily="34" charset="0"/>
                <a:ea typeface="宋体" panose="02010600030101010101" pitchFamily="2" charset="-122"/>
              </a:rPr>
              <a:t>人，体现了日军的残暴。</a:t>
            </a:r>
            <a:endParaRPr lang="zh-CN" altLang="zh-CN" sz="1400"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r>
              <a:rPr lang="zh-CN" altLang="zh-CN" sz="1400">
                <a:latin typeface="Verdana" panose="020B0604030504040204" pitchFamily="34" charset="0"/>
                <a:ea typeface="宋体" panose="02010600030101010101" pitchFamily="2" charset="-122"/>
              </a:rPr>
              <a:t>E、国民党正面战场代表战役：</a:t>
            </a:r>
            <a:r>
              <a:rPr lang="zh-CN" altLang="en-US" sz="1400" u="sng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台儿庄</a:t>
            </a:r>
            <a:r>
              <a:rPr lang="en-US" altLang="zh-CN" sz="1400" u="sng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zh-CN" sz="1400">
                <a:latin typeface="Verdana" panose="020B0604030504040204" pitchFamily="34" charset="0"/>
                <a:ea typeface="宋体" panose="02010600030101010101" pitchFamily="2" charset="-122"/>
              </a:rPr>
              <a:t>战役（李宗仁）；</a:t>
            </a:r>
            <a:endParaRPr lang="zh-CN" altLang="zh-CN" sz="1400"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r>
              <a:rPr lang="zh-CN" altLang="zh-CN" sz="1400">
                <a:latin typeface="Verdana" panose="020B0604030504040204" pitchFamily="34" charset="0"/>
                <a:ea typeface="宋体" panose="02010600030101010101" pitchFamily="2" charset="-122"/>
              </a:rPr>
              <a:t>共产党敌后战场代表战役：平型关大捷（林彪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zh-CN" sz="1400">
                <a:latin typeface="Verdana" panose="020B0604030504040204" pitchFamily="34" charset="0"/>
                <a:ea typeface="宋体" panose="02010600030101010101" pitchFamily="2" charset="-122"/>
              </a:rPr>
              <a:t>第一次大捷）；</a:t>
            </a:r>
            <a:r>
              <a:rPr lang="zh-CN" altLang="en-US" sz="1400" u="sng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百团</a:t>
            </a:r>
            <a:r>
              <a:rPr lang="zh-CN" altLang="zh-CN" sz="1400">
                <a:latin typeface="Verdana" panose="020B0604030504040204" pitchFamily="34" charset="0"/>
                <a:ea typeface="宋体" panose="02010600030101010101" pitchFamily="2" charset="-122"/>
              </a:rPr>
              <a:t>大战（彭德怀、抗战以来中国军队主动出击日军的最大规模战役）。</a:t>
            </a:r>
            <a:endParaRPr lang="zh-CN" altLang="zh-CN" sz="1400"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r>
              <a:rPr lang="zh-CN" altLang="zh-CN" sz="1400">
                <a:latin typeface="Verdana" panose="020B0604030504040204" pitchFamily="34" charset="0"/>
                <a:ea typeface="宋体" panose="02010600030101010101" pitchFamily="2" charset="-122"/>
              </a:rPr>
              <a:t>四、新中国成立后邦交正常化：1972年，日本首相</a:t>
            </a:r>
            <a:r>
              <a:rPr lang="en-US" altLang="zh-CN" sz="1400" u="sng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1400" u="sng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田中角荣</a:t>
            </a:r>
            <a:r>
              <a:rPr lang="en-US" altLang="zh-CN" sz="1400" u="sng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zh-CN" sz="1400">
                <a:latin typeface="Verdana" panose="020B0604030504040204" pitchFamily="34" charset="0"/>
                <a:ea typeface="宋体" panose="02010600030101010101" pitchFamily="2" charset="-122"/>
              </a:rPr>
              <a:t>访华，正式建立外交关系。</a:t>
            </a:r>
            <a:endParaRPr lang="zh-CN" altLang="zh-CN" sz="1400"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r>
              <a:rPr lang="zh-CN" altLang="zh-CN" sz="1400">
                <a:latin typeface="Verdana" panose="020B0604030504040204" pitchFamily="34" charset="0"/>
                <a:ea typeface="宋体" panose="02010600030101010101" pitchFamily="2" charset="-122"/>
              </a:rPr>
              <a:t>五、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zh-CN" sz="1400">
                <a:latin typeface="Verdana" panose="020B0604030504040204" pitchFamily="34" charset="0"/>
                <a:ea typeface="宋体" panose="02010600030101010101" pitchFamily="2" charset="-122"/>
              </a:rPr>
              <a:t>中日关系健康发展的根本问题？日本是否承认</a:t>
            </a:r>
            <a:r>
              <a:rPr lang="zh-CN" altLang="en-US" sz="1400" u="sng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侵华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zh-CN" sz="1400">
                <a:latin typeface="Verdana" panose="020B0604030504040204" pitchFamily="34" charset="0"/>
                <a:ea typeface="宋体" panose="02010600030101010101" pitchFamily="2" charset="-122"/>
              </a:rPr>
              <a:t>罪行。</a:t>
            </a:r>
            <a:endParaRPr lang="zh-CN" altLang="zh-CN" sz="1400"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r>
              <a:rPr lang="zh-CN" altLang="zh-CN" sz="1400">
                <a:latin typeface="Verdana" panose="020B0604030504040204" pitchFamily="34" charset="0"/>
                <a:ea typeface="宋体" panose="02010600030101010101" pitchFamily="2" charset="-122"/>
              </a:rPr>
              <a:t>六、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zh-CN" sz="1400">
                <a:latin typeface="Verdana" panose="020B0604030504040204" pitchFamily="34" charset="0"/>
                <a:ea typeface="宋体" panose="02010600030101010101" pitchFamily="2" charset="-122"/>
              </a:rPr>
              <a:t>如何才能发展健康的中日关系？（或：日本应怎么做？）</a:t>
            </a:r>
            <a:endParaRPr lang="zh-CN" altLang="zh-CN" sz="1400"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r>
              <a:rPr lang="zh-CN" altLang="zh-CN" sz="1400">
                <a:solidFill>
                  <a:srgbClr val="C0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正视历史；以史为鉴</a:t>
            </a:r>
            <a:r>
              <a:rPr lang="zh-CN" altLang="zh-CN" sz="1400">
                <a:latin typeface="Verdana" panose="020B0604030504040204" pitchFamily="34" charset="0"/>
                <a:ea typeface="宋体" panose="02010600030101010101" pitchFamily="2" charset="-122"/>
              </a:rPr>
              <a:t>，反省战争罪行；与周边地区、国家</a:t>
            </a:r>
            <a:r>
              <a:rPr lang="zh-CN" altLang="en-US" sz="1400" u="sng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友好相处</a:t>
            </a:r>
            <a:r>
              <a:rPr lang="zh-CN" altLang="zh-CN" sz="1400">
                <a:latin typeface="Verdana" panose="020B0604030504040204" pitchFamily="34" charset="0"/>
                <a:ea typeface="宋体" panose="02010600030101010101" pitchFamily="2" charset="-122"/>
              </a:rPr>
              <a:t>。</a:t>
            </a:r>
            <a:endParaRPr lang="zh-CN" altLang="zh-CN" sz="1400"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r>
              <a:rPr lang="zh-CN" altLang="zh-CN" sz="1400">
                <a:latin typeface="Verdana" panose="020B0604030504040204" pitchFamily="34" charset="0"/>
                <a:ea typeface="宋体" panose="02010600030101010101" pitchFamily="2" charset="-122"/>
              </a:rPr>
              <a:t>七、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zh-CN" sz="1400">
                <a:latin typeface="Verdana" panose="020B0604030504040204" pitchFamily="34" charset="0"/>
                <a:ea typeface="宋体" panose="02010600030101010101" pitchFamily="2" charset="-122"/>
              </a:rPr>
              <a:t>参拜靖国神社，修改历史教科书等事件说明什么？或者近年来中日政治关系结“冰”主要原因是什么？     日本不能正视历史，</a:t>
            </a:r>
            <a:r>
              <a:rPr lang="zh-CN" altLang="en-US" sz="1400" u="sng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军国主义</a:t>
            </a:r>
            <a:r>
              <a:rPr lang="zh-CN" altLang="zh-CN" sz="1400">
                <a:latin typeface="Verdana" panose="020B0604030504040204" pitchFamily="34" charset="0"/>
                <a:ea typeface="宋体" panose="02010600030101010101" pitchFamily="2" charset="-122"/>
              </a:rPr>
              <a:t>势力有复活、抬头的危险。</a:t>
            </a:r>
            <a:endParaRPr lang="zh-CN" altLang="zh-CN" sz="1400"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r>
              <a:rPr lang="zh-CN" altLang="zh-CN" sz="1400">
                <a:latin typeface="Verdana" panose="020B0604030504040204" pitchFamily="34" charset="0"/>
                <a:ea typeface="宋体" panose="02010600030101010101" pitchFamily="2" charset="-122"/>
              </a:rPr>
              <a:t>八、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zh-CN" sz="1400">
                <a:latin typeface="Verdana" panose="020B0604030504040204" pitchFamily="34" charset="0"/>
                <a:ea typeface="宋体" panose="02010600030101010101" pitchFamily="2" charset="-122"/>
              </a:rPr>
              <a:t>日本古代学习中国进行的改革是：</a:t>
            </a:r>
            <a:r>
              <a:rPr lang="zh-CN" altLang="en-US" sz="1400" u="sng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大化改新</a:t>
            </a:r>
            <a:r>
              <a:rPr lang="zh-CN" altLang="zh-CN" sz="1400">
                <a:latin typeface="Verdana" panose="020B0604030504040204" pitchFamily="34" charset="0"/>
                <a:ea typeface="宋体" panose="02010600030101010101" pitchFamily="2" charset="-122"/>
              </a:rPr>
              <a:t>（由奴隶社会过渡到封建社会）；近代学习西方进行的改革是</a:t>
            </a:r>
            <a:r>
              <a:rPr lang="zh-CN" altLang="en-US" sz="1400" u="sng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明治维新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zh-CN" sz="1400">
                <a:latin typeface="Verdana" panose="020B0604030504040204" pitchFamily="34" charset="0"/>
                <a:ea typeface="宋体" panose="02010600030101010101" pitchFamily="2" charset="-122"/>
              </a:rPr>
              <a:t>，走上资本主义道路。</a:t>
            </a:r>
            <a:endParaRPr lang="zh-CN" altLang="zh-CN" sz="1400"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r>
              <a:rPr lang="zh-CN" altLang="zh-CN" sz="1400">
                <a:latin typeface="Verdana" panose="020B0604030504040204" pitchFamily="34" charset="0"/>
                <a:ea typeface="宋体" panose="02010600030101010101" pitchFamily="2" charset="-122"/>
              </a:rPr>
              <a:t>启示：应善于学习吸收世界先进文化，与时</a:t>
            </a:r>
            <a:r>
              <a:rPr lang="zh-CN" altLang="en-US" sz="1400" u="sng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俱进</a:t>
            </a:r>
            <a:r>
              <a:rPr lang="zh-CN" altLang="zh-CN" sz="1400">
                <a:latin typeface="Verdana" panose="020B0604030504040204" pitchFamily="34" charset="0"/>
                <a:ea typeface="宋体" panose="02010600030101010101" pitchFamily="2" charset="-122"/>
              </a:rPr>
              <a:t>，改革</a:t>
            </a:r>
            <a:r>
              <a:rPr lang="zh-CN" altLang="en-US" sz="1400" u="sng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创新</a:t>
            </a:r>
            <a:r>
              <a:rPr lang="zh-CN" altLang="zh-CN" sz="1400">
                <a:latin typeface="Verdana" panose="020B0604030504040204" pitchFamily="34" charset="0"/>
                <a:ea typeface="宋体" panose="02010600030101010101" pitchFamily="2" charset="-122"/>
              </a:rPr>
              <a:t>。</a:t>
            </a:r>
            <a:endParaRPr lang="zh-CN" altLang="zh-CN" sz="1400"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r>
              <a:rPr lang="zh-CN" altLang="zh-CN" sz="1400">
                <a:latin typeface="Verdana" panose="020B0604030504040204" pitchFamily="34" charset="0"/>
                <a:ea typeface="宋体" panose="02010600030101010101" pitchFamily="2" charset="-122"/>
              </a:rPr>
              <a:t>九、青少年应怎么做？  牢记历史，珍爱</a:t>
            </a:r>
            <a:r>
              <a:rPr lang="en-US" altLang="zh-CN" sz="1400" u="sng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1400" u="sng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和平</a:t>
            </a:r>
            <a:r>
              <a:rPr lang="en-US" altLang="zh-CN" sz="1400" u="sng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zh-CN" sz="1400">
                <a:latin typeface="Verdana" panose="020B0604030504040204" pitchFamily="34" charset="0"/>
                <a:ea typeface="宋体" panose="02010600030101010101" pitchFamily="2" charset="-122"/>
              </a:rPr>
              <a:t>；</a:t>
            </a:r>
            <a:r>
              <a:rPr lang="zh-CN" altLang="zh-CN" sz="1400">
                <a:solidFill>
                  <a:srgbClr val="C0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认真学习科学文化知识，报效祖国</a:t>
            </a:r>
            <a:r>
              <a:rPr lang="zh-CN" altLang="zh-CN" sz="1400">
                <a:latin typeface="Verdana" panose="020B0604030504040204" pitchFamily="34" charset="0"/>
                <a:ea typeface="宋体" panose="02010600030101010101" pitchFamily="2" charset="-122"/>
              </a:rPr>
              <a:t>。</a:t>
            </a:r>
            <a:endParaRPr lang="zh-CN" altLang="en-US" sz="140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blinds/>
    <p:sndAc>
      <p:stSnd>
        <p:snd r:embed="rId1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8193" name="矩形 60418"/>
          <p:cNvSpPr/>
          <p:nvPr/>
        </p:nvSpPr>
        <p:spPr>
          <a:xfrm>
            <a:off x="0" y="2997200"/>
            <a:ext cx="1763713" cy="20415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大</a:t>
            </a:r>
            <a:endParaRPr lang="zh-CN" altLang="en-US" sz="3200" b="1" dirty="0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化  </a:t>
            </a:r>
            <a:endParaRPr lang="zh-CN" altLang="en-US" sz="3200" b="1" dirty="0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改</a:t>
            </a:r>
            <a:endParaRPr lang="zh-CN" altLang="en-US" sz="3200" b="1" dirty="0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新</a:t>
            </a:r>
            <a:endParaRPr lang="zh-CN" altLang="en-US" sz="3200" b="1" dirty="0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4" name="左大括号 60419"/>
          <p:cNvSpPr/>
          <p:nvPr/>
        </p:nvSpPr>
        <p:spPr>
          <a:xfrm>
            <a:off x="1835150" y="2060575"/>
            <a:ext cx="71438" cy="4105275"/>
          </a:xfrm>
          <a:prstGeom prst="leftBrace">
            <a:avLst>
              <a:gd name="adj1" fmla="val 477023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endParaRPr lang="zh-CN" altLang="en-US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8195" name="矩形 60420"/>
          <p:cNvSpPr/>
          <p:nvPr/>
        </p:nvSpPr>
        <p:spPr>
          <a:xfrm>
            <a:off x="2700338" y="1989138"/>
            <a:ext cx="7019925" cy="4333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80000"/>
              </a:lnSpc>
            </a:pPr>
            <a:endParaRPr lang="zh-CN" altLang="en-US" sz="2800" dirty="0">
              <a:solidFill>
                <a:srgbClr val="FFFF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6" name="文本框 60422"/>
          <p:cNvSpPr txBox="1"/>
          <p:nvPr/>
        </p:nvSpPr>
        <p:spPr>
          <a:xfrm>
            <a:off x="2051050" y="4581525"/>
            <a:ext cx="12954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Verdana" panose="020B0604030504040204" pitchFamily="34" charset="0"/>
                <a:ea typeface="宋体" panose="02010600030101010101" pitchFamily="2" charset="-122"/>
              </a:rPr>
              <a:t>意义</a:t>
            </a:r>
            <a:r>
              <a:rPr lang="zh-CN" altLang="en-US" sz="2800" dirty="0">
                <a:latin typeface="Verdana" panose="020B0604030504040204" pitchFamily="34" charset="0"/>
                <a:ea typeface="宋体" panose="02010600030101010101" pitchFamily="2" charset="-122"/>
              </a:rPr>
              <a:t>：</a:t>
            </a:r>
            <a:endParaRPr lang="zh-CN" altLang="en-US" sz="2800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60424" name="文本框 60423"/>
          <p:cNvSpPr txBox="1"/>
          <p:nvPr/>
        </p:nvSpPr>
        <p:spPr>
          <a:xfrm>
            <a:off x="3779838" y="4508500"/>
            <a:ext cx="4897437" cy="9461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C0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是日本从奴隶社会向封建社会过渡的标志</a:t>
            </a:r>
            <a:endParaRPr lang="zh-CN" altLang="en-US" sz="2800" b="1" dirty="0">
              <a:solidFill>
                <a:srgbClr val="C00000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8198" name="文本框 60424"/>
          <p:cNvSpPr txBox="1"/>
          <p:nvPr/>
        </p:nvSpPr>
        <p:spPr>
          <a:xfrm>
            <a:off x="2051050" y="4005263"/>
            <a:ext cx="1512888" cy="4333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80000"/>
              </a:lnSpc>
            </a:pPr>
            <a:r>
              <a:rPr lang="zh-CN" altLang="en-US" sz="2800" b="1" dirty="0">
                <a:latin typeface="Verdana" panose="020B0604030504040204" pitchFamily="34" charset="0"/>
                <a:ea typeface="宋体" panose="02010600030101010101" pitchFamily="2" charset="-122"/>
              </a:rPr>
              <a:t>内容：</a:t>
            </a:r>
            <a:endParaRPr lang="zh-CN" altLang="en-US" sz="2400" b="1" dirty="0">
              <a:solidFill>
                <a:schemeClr val="bg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8199" name="文本框 60425"/>
          <p:cNvSpPr txBox="1"/>
          <p:nvPr/>
        </p:nvSpPr>
        <p:spPr>
          <a:xfrm>
            <a:off x="3708400" y="3933825"/>
            <a:ext cx="4176713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Verdana" panose="020B0604030504040204" pitchFamily="34" charset="0"/>
                <a:ea typeface="宋体" panose="02010600030101010101" pitchFamily="2" charset="-122"/>
              </a:rPr>
              <a:t>改革日本的经济政治制度</a:t>
            </a:r>
            <a:endParaRPr lang="zh-CN" altLang="en-US" sz="2800" b="1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8200" name="文本框 60426"/>
          <p:cNvSpPr txBox="1"/>
          <p:nvPr/>
        </p:nvSpPr>
        <p:spPr>
          <a:xfrm>
            <a:off x="2051050" y="3500438"/>
            <a:ext cx="2305050" cy="4333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80000"/>
              </a:lnSpc>
            </a:pPr>
            <a:r>
              <a:rPr lang="zh-CN" altLang="en-US" sz="2800" b="1" dirty="0">
                <a:latin typeface="Verdana" panose="020B0604030504040204" pitchFamily="34" charset="0"/>
                <a:ea typeface="宋体" panose="02010600030101010101" pitchFamily="2" charset="-122"/>
              </a:rPr>
              <a:t>学习对象：</a:t>
            </a:r>
            <a:endParaRPr lang="zh-CN" altLang="en-US" sz="2400" b="1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60428" name="文本框 60427"/>
          <p:cNvSpPr txBox="1"/>
          <p:nvPr/>
        </p:nvSpPr>
        <p:spPr>
          <a:xfrm>
            <a:off x="3995738" y="3429000"/>
            <a:ext cx="381635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中国隋唐</a:t>
            </a:r>
            <a:endParaRPr lang="zh-CN" altLang="en-US" sz="280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8202" name="文本框 60428"/>
          <p:cNvSpPr txBox="1"/>
          <p:nvPr/>
        </p:nvSpPr>
        <p:spPr>
          <a:xfrm>
            <a:off x="2051050" y="2997200"/>
            <a:ext cx="1800225" cy="4333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80000"/>
              </a:lnSpc>
            </a:pPr>
            <a:r>
              <a:rPr lang="zh-CN" altLang="en-US" sz="2800" b="1" dirty="0">
                <a:latin typeface="Verdana" panose="020B0604030504040204" pitchFamily="34" charset="0"/>
                <a:ea typeface="宋体" panose="02010600030101010101" pitchFamily="2" charset="-122"/>
              </a:rPr>
              <a:t>改革者：</a:t>
            </a:r>
            <a:endParaRPr lang="zh-CN" altLang="en-US" sz="2800" b="1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60430" name="文本框 60429"/>
          <p:cNvSpPr txBox="1"/>
          <p:nvPr/>
        </p:nvSpPr>
        <p:spPr>
          <a:xfrm>
            <a:off x="3924300" y="2997200"/>
            <a:ext cx="1800225" cy="4333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80000"/>
              </a:lnSpc>
            </a:pPr>
            <a:r>
              <a:rPr lang="zh-CN" altLang="en-US" sz="280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孝德天皇</a:t>
            </a:r>
            <a:endParaRPr lang="zh-CN" altLang="en-US" sz="2800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8204" name="文本框 60430"/>
          <p:cNvSpPr txBox="1"/>
          <p:nvPr/>
        </p:nvSpPr>
        <p:spPr>
          <a:xfrm>
            <a:off x="1979613" y="2492375"/>
            <a:ext cx="1439862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Verdana" panose="020B0604030504040204" pitchFamily="34" charset="0"/>
                <a:ea typeface="宋体" panose="02010600030101010101" pitchFamily="2" charset="-122"/>
              </a:rPr>
              <a:t> 时间：</a:t>
            </a:r>
            <a:endParaRPr lang="zh-CN" altLang="en-US" sz="2800" b="1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8205" name="文本框 60431"/>
          <p:cNvSpPr txBox="1"/>
          <p:nvPr/>
        </p:nvSpPr>
        <p:spPr>
          <a:xfrm>
            <a:off x="3924300" y="2492375"/>
            <a:ext cx="1439863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latin typeface="Verdana" panose="020B0604030504040204" pitchFamily="34" charset="0"/>
                <a:ea typeface="宋体" panose="02010600030101010101" pitchFamily="2" charset="-122"/>
              </a:rPr>
              <a:t>646</a:t>
            </a:r>
            <a:r>
              <a:rPr lang="zh-CN" altLang="en-US" sz="2800" b="1" dirty="0">
                <a:latin typeface="Verdana" panose="020B0604030504040204" pitchFamily="34" charset="0"/>
                <a:ea typeface="宋体" panose="02010600030101010101" pitchFamily="2" charset="-122"/>
              </a:rPr>
              <a:t>年</a:t>
            </a:r>
            <a:endParaRPr lang="zh-CN" altLang="en-US" sz="2800" b="1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8206" name="文本框 60432"/>
          <p:cNvSpPr txBox="1"/>
          <p:nvPr/>
        </p:nvSpPr>
        <p:spPr>
          <a:xfrm>
            <a:off x="2051050" y="1989138"/>
            <a:ext cx="1439863" cy="519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Verdana" panose="020B0604030504040204" pitchFamily="34" charset="0"/>
                <a:ea typeface="宋体" panose="02010600030101010101" pitchFamily="2" charset="-122"/>
              </a:rPr>
              <a:t>背景：</a:t>
            </a:r>
            <a:endParaRPr lang="zh-CN" altLang="en-US" sz="2800" b="1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8207" name="文本框 60433"/>
          <p:cNvSpPr txBox="1"/>
          <p:nvPr/>
        </p:nvSpPr>
        <p:spPr>
          <a:xfrm>
            <a:off x="3779838" y="1989138"/>
            <a:ext cx="5040312" cy="519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Verdana" panose="020B0604030504040204" pitchFamily="34" charset="0"/>
                <a:ea typeface="宋体" panose="02010600030101010101" pitchFamily="2" charset="-122"/>
              </a:rPr>
              <a:t>日本社会矛盾尖锐，政局混乱</a:t>
            </a:r>
            <a:r>
              <a:rPr lang="zh-CN" altLang="en-US" dirty="0">
                <a:solidFill>
                  <a:schemeClr val="hlink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 </a:t>
            </a:r>
            <a:endParaRPr lang="zh-CN" altLang="en-US" dirty="0">
              <a:solidFill>
                <a:schemeClr val="hlink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8208" name="文本框 60434"/>
          <p:cNvSpPr txBox="1"/>
          <p:nvPr/>
        </p:nvSpPr>
        <p:spPr>
          <a:xfrm>
            <a:off x="2051050" y="5516563"/>
            <a:ext cx="1295400" cy="519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ahoma" panose="020B0604030504040204" pitchFamily="34" charset="0"/>
                <a:ea typeface="宋体" panose="02010600030101010101" pitchFamily="2" charset="-122"/>
              </a:rPr>
              <a:t>启示：</a:t>
            </a:r>
            <a:endParaRPr lang="zh-CN" altLang="en-US" sz="2800" b="1" dirty="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60436" name="文本框 60435"/>
          <p:cNvSpPr txBox="1"/>
          <p:nvPr/>
        </p:nvSpPr>
        <p:spPr>
          <a:xfrm>
            <a:off x="3635375" y="5445125"/>
            <a:ext cx="5256213" cy="9461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要善于学习世界各国先进文明；改革是社会发展的动力</a:t>
            </a:r>
            <a:endParaRPr lang="zh-CN" altLang="en-US" sz="2800" b="1" dirty="0">
              <a:solidFill>
                <a:schemeClr val="tx2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8210" name="文本框 60436"/>
          <p:cNvSpPr txBox="1"/>
          <p:nvPr/>
        </p:nvSpPr>
        <p:spPr>
          <a:xfrm>
            <a:off x="900113" y="260350"/>
            <a:ext cx="660400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60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日本第一次向他国学习</a:t>
            </a:r>
            <a:r>
              <a:rPr lang="en-US" altLang="zh-CN" sz="3600" b="1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——</a:t>
            </a:r>
            <a:r>
              <a:rPr lang="zh-CN" altLang="en-US" sz="360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汉化</a:t>
            </a:r>
            <a:endParaRPr lang="zh-CN" altLang="en-US" sz="360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4" grpId="0"/>
      <p:bldP spid="60428" grpId="0"/>
      <p:bldP spid="60430" grpId="0"/>
      <p:bldP spid="604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9217" name="矩形 59394"/>
          <p:cNvSpPr/>
          <p:nvPr/>
        </p:nvSpPr>
        <p:spPr>
          <a:xfrm>
            <a:off x="5148263" y="2349500"/>
            <a:ext cx="3995737" cy="35385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32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明朝时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日本倭寇经常骚扰中国沿海地区，明政府派     到浙东抗    ，平息倭寇，他训练的军队称为</a:t>
            </a:r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“戚家军”，戚继光成为民族英雄。</a:t>
            </a:r>
            <a:endParaRPr lang="zh-CN" altLang="en-US" sz="32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218" name="矩形 59395"/>
          <p:cNvSpPr/>
          <p:nvPr/>
        </p:nvSpPr>
        <p:spPr>
          <a:xfrm>
            <a:off x="179388" y="2924175"/>
            <a:ext cx="1871662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endParaRPr lang="zh-CN" altLang="en-US" sz="2800" dirty="0">
              <a:solidFill>
                <a:srgbClr val="FF66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9219" name="图片 59406" descr="平倭"/>
          <p:cNvPicPr>
            <a:picLocks noChangeAspect="1"/>
          </p:cNvPicPr>
          <p:nvPr/>
        </p:nvPicPr>
        <p:blipFill>
          <a:blip r:embed="rId1">
            <a:lum contrast="17998"/>
          </a:blip>
          <a:srcRect r="61" b="27"/>
          <a:stretch>
            <a:fillRect/>
          </a:stretch>
        </p:blipFill>
        <p:spPr>
          <a:xfrm>
            <a:off x="0" y="2349500"/>
            <a:ext cx="5003800" cy="3471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矩形 59407"/>
          <p:cNvSpPr/>
          <p:nvPr/>
        </p:nvSpPr>
        <p:spPr>
          <a:xfrm>
            <a:off x="1222375" y="901700"/>
            <a:ext cx="579120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200">
                <a:ln w="952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noFill/>
                <a:effectLst>
                  <a:outerShdw dist="45791" dir="2021404" algn="ctr" rotWithShape="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封侯非我意，但愿海波平。</a:t>
            </a:r>
            <a:endParaRPr lang="zh-CN" altLang="en-US" sz="3200">
              <a:ln w="952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noFill/>
              <a:effectLst>
                <a:outerShdw dist="45791" dir="2021404" algn="ctr" rotWithShape="0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21" name="文本框 59408"/>
          <p:cNvSpPr txBox="1"/>
          <p:nvPr/>
        </p:nvSpPr>
        <p:spPr>
          <a:xfrm>
            <a:off x="395288" y="260350"/>
            <a:ext cx="5097462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3600" b="1" dirty="0">
                <a:solidFill>
                  <a:srgbClr val="FF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、明清时期的中日关系</a:t>
            </a:r>
            <a:endParaRPr lang="zh-CN" altLang="en-US" sz="3600" b="1" dirty="0">
              <a:solidFill>
                <a:srgbClr val="FF0000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59410" name="文本框 59409"/>
          <p:cNvSpPr txBox="1"/>
          <p:nvPr/>
        </p:nvSpPr>
        <p:spPr>
          <a:xfrm>
            <a:off x="827088" y="6021388"/>
            <a:ext cx="5586412" cy="519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清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：闭关锁国，中日交往基本断绝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594600" y="3325813"/>
            <a:ext cx="1254125" cy="5222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戚继光</a:t>
            </a:r>
            <a:endParaRPr lang="zh-CN" altLang="en-US" sz="280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48475" y="3824288"/>
            <a:ext cx="898525" cy="5222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倭寇</a:t>
            </a:r>
            <a:endParaRPr lang="zh-CN" altLang="en-US" sz="28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9702" y="1622425"/>
            <a:ext cx="903922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4400" noProof="1">
                <a:ln w="952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noFill/>
                <a:effectLst>
                  <a:outerShdw dist="45791" dir="2021404" algn="ctr" rotWithShape="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遥知夷岛浮天际，未敢忘危负年华。</a:t>
            </a:r>
            <a:endParaRPr lang="zh-CN" altLang="en-US" sz="4400" noProof="1">
              <a:ln w="952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noFill/>
              <a:effectLst>
                <a:outerShdw dist="45791" dir="2021404" algn="ctr" rotWithShape="0">
                  <a:srgbClr val="C0C0C0"/>
                </a:outerShdw>
              </a:effectLst>
              <a:latin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10" grpId="0" bldLvl="0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0241" name="文本占位符 80897"/>
          <p:cNvSpPr>
            <a:spLocks noGrp="1"/>
          </p:cNvSpPr>
          <p:nvPr>
            <p:ph idx="1"/>
          </p:nvPr>
        </p:nvSpPr>
        <p:spPr>
          <a:xfrm>
            <a:off x="349250" y="1143000"/>
            <a:ext cx="8229600" cy="5400675"/>
          </a:xfrm>
        </p:spPr>
        <p:txBody>
          <a:bodyPr anchor="t" anchorCtr="0"/>
          <a:p>
            <a:pPr>
              <a:buNone/>
            </a:pPr>
            <a:r>
              <a:rPr lang="zh-CN" altLang="en-US" b="1" dirty="0"/>
              <a:t>（</a:t>
            </a:r>
            <a:r>
              <a:rPr lang="en-US" altLang="zh-CN" b="1">
                <a:solidFill>
                  <a:srgbClr val="C00000"/>
                </a:solidFill>
              </a:rPr>
              <a:t>2019</a:t>
            </a:r>
            <a:r>
              <a:rPr lang="zh-CN" altLang="en-US" b="1" dirty="0">
                <a:solidFill>
                  <a:srgbClr val="C00000"/>
                </a:solidFill>
              </a:rPr>
              <a:t>威海</a:t>
            </a:r>
            <a:r>
              <a:rPr lang="zh-CN" altLang="en-US" b="1" dirty="0"/>
              <a:t>）日本“大化改新”是仿效中国隋唐的封建制度实行的改革，其主要内容有</a:t>
            </a:r>
            <a:endParaRPr lang="zh-CN" altLang="en-US" b="1" dirty="0"/>
          </a:p>
          <a:p>
            <a:pPr>
              <a:buNone/>
            </a:pPr>
            <a:r>
              <a:rPr lang="zh-CN" altLang="en-US" b="1" dirty="0"/>
              <a:t>①政治上建立中央集权的天皇制封建国家       </a:t>
            </a:r>
            <a:endParaRPr lang="zh-CN" altLang="en-US" b="1" dirty="0"/>
          </a:p>
          <a:p>
            <a:pPr>
              <a:buNone/>
            </a:pPr>
            <a:r>
              <a:rPr lang="zh-CN" altLang="en-US" b="1" dirty="0"/>
              <a:t>②废除贵族世袭制</a:t>
            </a:r>
            <a:endParaRPr lang="zh-CN" altLang="en-US" b="1" dirty="0"/>
          </a:p>
          <a:p>
            <a:pPr>
              <a:buNone/>
            </a:pPr>
            <a:r>
              <a:rPr lang="zh-CN" altLang="en-US" b="1" dirty="0"/>
              <a:t>③国家定期把土地分给农民耕种              </a:t>
            </a:r>
            <a:endParaRPr lang="zh-CN" altLang="en-US" b="1" dirty="0"/>
          </a:p>
          <a:p>
            <a:pPr>
              <a:buNone/>
            </a:pPr>
            <a:r>
              <a:rPr lang="zh-CN" altLang="en-US" b="1" dirty="0"/>
              <a:t>④“废藩置县”，加强中央集权</a:t>
            </a:r>
            <a:endParaRPr lang="zh-CN" altLang="en-US" b="1" dirty="0"/>
          </a:p>
          <a:p>
            <a:pPr>
              <a:buNone/>
            </a:pPr>
            <a:r>
              <a:rPr lang="en-US" altLang="zh-CN" b="1"/>
              <a:t>  A</a:t>
            </a:r>
            <a:r>
              <a:rPr lang="zh-CN" altLang="en-US" b="1" dirty="0"/>
              <a:t>．①②④         </a:t>
            </a:r>
            <a:r>
              <a:rPr lang="en-US" altLang="zh-CN" b="1"/>
              <a:t>B</a:t>
            </a:r>
            <a:r>
              <a:rPr lang="zh-CN" altLang="en-US" b="1" dirty="0"/>
              <a:t>．①②③                </a:t>
            </a:r>
            <a:endParaRPr lang="zh-CN" altLang="en-US" b="1" dirty="0"/>
          </a:p>
          <a:p>
            <a:pPr>
              <a:buNone/>
            </a:pPr>
            <a:r>
              <a:rPr lang="en-US" altLang="zh-CN" b="1"/>
              <a:t>  C</a:t>
            </a:r>
            <a:r>
              <a:rPr lang="zh-CN" altLang="en-US" b="1" dirty="0"/>
              <a:t>．①③④         </a:t>
            </a:r>
            <a:r>
              <a:rPr lang="en-US" altLang="zh-CN" b="1"/>
              <a:t>D</a:t>
            </a:r>
            <a:r>
              <a:rPr lang="zh-CN" altLang="en-US" b="1" dirty="0"/>
              <a:t>．②③④</a:t>
            </a:r>
            <a:endParaRPr lang="zh-CN" altLang="en-US" b="1" dirty="0"/>
          </a:p>
          <a:p>
            <a:endParaRPr lang="zh-CN" altLang="en-US" b="1" dirty="0"/>
          </a:p>
        </p:txBody>
      </p:sp>
      <p:sp>
        <p:nvSpPr>
          <p:cNvPr id="80899" name="横卷形 80898"/>
          <p:cNvSpPr/>
          <p:nvPr/>
        </p:nvSpPr>
        <p:spPr>
          <a:xfrm>
            <a:off x="0" y="-57150"/>
            <a:ext cx="2082800" cy="920750"/>
          </a:xfrm>
          <a:prstGeom prst="horizontalScroll">
            <a:avLst>
              <a:gd name="adj" fmla="val 12500"/>
            </a:avLst>
          </a:prstGeom>
          <a:solidFill>
            <a:srgbClr val="CCFFFF"/>
          </a:solidFill>
          <a:ln w="15875" cap="flat" cmpd="sng">
            <a:solidFill>
              <a:srgbClr val="80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 fontAlgn="base"/>
            <a:r>
              <a:rPr lang="zh-CN" altLang="en-US" sz="3200" b="1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点击中考</a:t>
            </a:r>
            <a:endParaRPr lang="zh-CN" altLang="en-US" sz="3200" b="1" strike="noStrike" noProof="1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80900" name="矩形 80899"/>
          <p:cNvSpPr/>
          <p:nvPr/>
        </p:nvSpPr>
        <p:spPr>
          <a:xfrm>
            <a:off x="7019925" y="4797425"/>
            <a:ext cx="563563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12700" cap="flat" cmpd="sng">
                  <a:solidFill>
                    <a:srgbClr val="3333CC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endParaRPr lang="zh-CN" altLang="en-US" sz="3600">
              <a:ln w="12700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矩形 95235"/>
          <p:cNvSpPr/>
          <p:nvPr/>
        </p:nvSpPr>
        <p:spPr>
          <a:xfrm>
            <a:off x="323850" y="1557338"/>
            <a:ext cx="8532813" cy="28622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600" b="1" dirty="0">
                <a:solidFill>
                  <a:srgbClr val="C00000"/>
                </a:solidFill>
                <a:latin typeface="Verdana" panose="020B0604030504040204" pitchFamily="34" charset="0"/>
                <a:ea typeface="宋体" panose="02010600030101010101" pitchFamily="2" charset="-122"/>
                <a:sym typeface="Wingdings" panose="05000000000000000000" pitchFamily="2" charset="2"/>
              </a:rPr>
              <a:t>公元</a:t>
            </a:r>
            <a:r>
              <a:rPr lang="en-US" altLang="zh-CN" sz="3600" b="1">
                <a:solidFill>
                  <a:srgbClr val="C00000"/>
                </a:solidFill>
                <a:latin typeface="Verdana" panose="020B0604030504040204" pitchFamily="34" charset="0"/>
                <a:ea typeface="宋体" panose="02010600030101010101" pitchFamily="2" charset="-122"/>
                <a:sym typeface="Wingdings" panose="05000000000000000000" pitchFamily="2" charset="2"/>
              </a:rPr>
              <a:t>7</a:t>
            </a:r>
            <a:r>
              <a:rPr lang="zh-CN" altLang="en-US" sz="3600" b="1" dirty="0">
                <a:solidFill>
                  <a:srgbClr val="C00000"/>
                </a:solidFill>
                <a:latin typeface="Verdana" panose="020B0604030504040204" pitchFamily="34" charset="0"/>
                <a:ea typeface="宋体" panose="02010600030101010101" pitchFamily="2" charset="-122"/>
                <a:sym typeface="Wingdings" panose="05000000000000000000" pitchFamily="2" charset="2"/>
              </a:rPr>
              <a:t>世纪中期，日本参照中国的隋唐制度，实施一系列改革，这次改革是  </a:t>
            </a:r>
            <a:r>
              <a:rPr lang="zh-CN" altLang="en-US" sz="3600" b="1" dirty="0">
                <a:latin typeface="Verdana" panose="020B0604030504040204" pitchFamily="34" charset="0"/>
                <a:ea typeface="宋体" panose="02010600030101010101" pitchFamily="2" charset="-122"/>
                <a:sym typeface="Wingdings" panose="05000000000000000000" pitchFamily="2" charset="2"/>
              </a:rPr>
              <a:t>（   ）</a:t>
            </a:r>
            <a:endParaRPr lang="zh-CN" altLang="en-US" sz="3600" b="1" dirty="0">
              <a:latin typeface="Verdana" panose="020B0604030504040204" pitchFamily="34" charset="0"/>
              <a:ea typeface="宋体" panose="02010600030101010101" pitchFamily="2" charset="-122"/>
              <a:sym typeface="Wingdings" panose="05000000000000000000" pitchFamily="2" charset="2"/>
            </a:endParaRPr>
          </a:p>
          <a:p>
            <a:r>
              <a:rPr lang="zh-CN" altLang="en-US" sz="3600" b="1" dirty="0">
                <a:latin typeface="Verdana" panose="020B0604030504040204" pitchFamily="34" charset="0"/>
                <a:ea typeface="宋体" panose="02010600030101010101" pitchFamily="2" charset="-122"/>
                <a:sym typeface="Wingdings" panose="05000000000000000000" pitchFamily="2" charset="2"/>
              </a:rPr>
              <a:t> </a:t>
            </a:r>
            <a:r>
              <a:rPr lang="en-US" altLang="zh-CN" sz="3600" b="1">
                <a:latin typeface="Verdana" panose="020B0604030504040204" pitchFamily="34" charset="0"/>
                <a:ea typeface="宋体" panose="02010600030101010101" pitchFamily="2" charset="-122"/>
                <a:sym typeface="Wingdings" panose="05000000000000000000" pitchFamily="2" charset="2"/>
              </a:rPr>
              <a:t>A</a:t>
            </a:r>
            <a:r>
              <a:rPr lang="zh-CN" altLang="en-US" sz="3600" b="1" dirty="0">
                <a:latin typeface="Verdana" panose="020B0604030504040204" pitchFamily="34" charset="0"/>
                <a:ea typeface="宋体" panose="02010600030101010101" pitchFamily="2" charset="-122"/>
                <a:sym typeface="Wingdings" panose="05000000000000000000" pitchFamily="2" charset="2"/>
              </a:rPr>
              <a:t>、彼得大帝改革       </a:t>
            </a:r>
            <a:r>
              <a:rPr lang="en-US" altLang="zh-CN" sz="3600" b="1">
                <a:latin typeface="Verdana" panose="020B0604030504040204" pitchFamily="34" charset="0"/>
                <a:ea typeface="宋体" panose="02010600030101010101" pitchFamily="2" charset="-122"/>
                <a:sym typeface="Wingdings" panose="05000000000000000000" pitchFamily="2" charset="2"/>
              </a:rPr>
              <a:t>B</a:t>
            </a:r>
            <a:r>
              <a:rPr lang="zh-CN" altLang="en-US" sz="3600" b="1" dirty="0">
                <a:latin typeface="Verdana" panose="020B0604030504040204" pitchFamily="34" charset="0"/>
                <a:ea typeface="宋体" panose="02010600030101010101" pitchFamily="2" charset="-122"/>
                <a:sym typeface="Wingdings" panose="05000000000000000000" pitchFamily="2" charset="2"/>
              </a:rPr>
              <a:t>、大化改新 </a:t>
            </a:r>
            <a:endParaRPr lang="zh-CN" altLang="en-US" sz="3600" b="1" dirty="0">
              <a:latin typeface="Verdana" panose="020B0604030504040204" pitchFamily="34" charset="0"/>
              <a:ea typeface="宋体" panose="02010600030101010101" pitchFamily="2" charset="-122"/>
              <a:sym typeface="Wingdings" panose="05000000000000000000" pitchFamily="2" charset="2"/>
            </a:endParaRPr>
          </a:p>
          <a:p>
            <a:r>
              <a:rPr lang="en-US" altLang="zh-CN" sz="3600" b="1">
                <a:latin typeface="Verdana" panose="020B0604030504040204" pitchFamily="34" charset="0"/>
                <a:ea typeface="宋体" panose="02010600030101010101" pitchFamily="2" charset="-122"/>
                <a:sym typeface="Wingdings" panose="05000000000000000000" pitchFamily="2" charset="2"/>
              </a:rPr>
              <a:t> C</a:t>
            </a:r>
            <a:r>
              <a:rPr lang="zh-CN" altLang="en-US" sz="3600" b="1" dirty="0">
                <a:latin typeface="Verdana" panose="020B0604030504040204" pitchFamily="34" charset="0"/>
                <a:ea typeface="宋体" panose="02010600030101010101" pitchFamily="2" charset="-122"/>
                <a:sym typeface="Wingdings" panose="05000000000000000000" pitchFamily="2" charset="2"/>
              </a:rPr>
              <a:t>、亚历山大二世改革 </a:t>
            </a:r>
            <a:endParaRPr lang="zh-CN" altLang="en-US" sz="3600" b="1" dirty="0">
              <a:latin typeface="Verdana" panose="020B0604030504040204" pitchFamily="34" charset="0"/>
              <a:ea typeface="宋体" panose="02010600030101010101" pitchFamily="2" charset="-122"/>
              <a:sym typeface="Wingdings" panose="05000000000000000000" pitchFamily="2" charset="2"/>
            </a:endParaRPr>
          </a:p>
          <a:p>
            <a:r>
              <a:rPr lang="en-US" altLang="zh-CN" sz="3600" b="1">
                <a:latin typeface="Verdana" panose="020B0604030504040204" pitchFamily="34" charset="0"/>
                <a:ea typeface="宋体" panose="02010600030101010101" pitchFamily="2" charset="-122"/>
                <a:sym typeface="Wingdings" panose="05000000000000000000" pitchFamily="2" charset="2"/>
              </a:rPr>
              <a:t> D</a:t>
            </a:r>
            <a:r>
              <a:rPr lang="zh-CN" altLang="en-US" sz="3600" b="1" dirty="0">
                <a:latin typeface="Verdana" panose="020B0604030504040204" pitchFamily="34" charset="0"/>
                <a:ea typeface="宋体" panose="02010600030101010101" pitchFamily="2" charset="-122"/>
                <a:sym typeface="Wingdings" panose="05000000000000000000" pitchFamily="2" charset="2"/>
              </a:rPr>
              <a:t>、明治维新</a:t>
            </a:r>
            <a:endParaRPr lang="zh-CN" altLang="en-US" sz="3600" b="1" dirty="0">
              <a:latin typeface="Verdana" panose="020B0604030504040204" pitchFamily="34" charset="0"/>
              <a:ea typeface="宋体" panose="02010600030101010101" pitchFamily="2" charset="-122"/>
              <a:sym typeface="Wingdings" panose="05000000000000000000" pitchFamily="2" charset="2"/>
            </a:endParaRPr>
          </a:p>
        </p:txBody>
      </p:sp>
      <p:sp>
        <p:nvSpPr>
          <p:cNvPr id="95237" name="横卷形 95236"/>
          <p:cNvSpPr/>
          <p:nvPr/>
        </p:nvSpPr>
        <p:spPr>
          <a:xfrm>
            <a:off x="0" y="-57150"/>
            <a:ext cx="2082800" cy="920750"/>
          </a:xfrm>
          <a:prstGeom prst="horizontalScroll">
            <a:avLst>
              <a:gd name="adj" fmla="val 12500"/>
            </a:avLst>
          </a:prstGeom>
          <a:solidFill>
            <a:srgbClr val="CCFFFF"/>
          </a:solidFill>
          <a:ln w="15875" cap="flat" cmpd="sng">
            <a:solidFill>
              <a:srgbClr val="80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 fontAlgn="base"/>
            <a:r>
              <a:rPr lang="zh-CN" altLang="en-US" sz="3200" b="1" strike="noStrike" noProof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点击中考</a:t>
            </a:r>
            <a:endParaRPr lang="zh-CN" altLang="en-US" sz="3200" b="1" strike="noStrike" noProof="1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95238" name="矩形 95237"/>
          <p:cNvSpPr/>
          <p:nvPr/>
        </p:nvSpPr>
        <p:spPr>
          <a:xfrm>
            <a:off x="8120063" y="2305050"/>
            <a:ext cx="563562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12700" cap="flat" cmpd="sng">
                  <a:solidFill>
                    <a:srgbClr val="3333CC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endParaRPr lang="zh-CN" altLang="en-US" sz="3600">
              <a:ln w="12700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12289" name="图片 67585" descr="t01f66a27df977277a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3438" y="2276475"/>
            <a:ext cx="3960812" cy="3630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0" name="图片 67586" descr="jianbi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2276475"/>
            <a:ext cx="4465638" cy="3600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文本框 67587"/>
          <p:cNvSpPr txBox="1"/>
          <p:nvPr/>
        </p:nvSpPr>
        <p:spPr>
          <a:xfrm>
            <a:off x="1331913" y="6021388"/>
            <a:ext cx="273685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latin typeface="黑体" panose="02010609060101010101" pitchFamily="2" charset="-122"/>
                <a:ea typeface="黑体" panose="02010609060101010101" pitchFamily="2" charset="-122"/>
              </a:rPr>
              <a:t>1840</a:t>
            </a:r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鸦片战争</a:t>
            </a:r>
            <a:endParaRPr lang="zh-CN" altLang="en-US" sz="24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292" name="竖卷形 67588"/>
          <p:cNvSpPr/>
          <p:nvPr/>
        </p:nvSpPr>
        <p:spPr>
          <a:xfrm>
            <a:off x="0" y="1989138"/>
            <a:ext cx="1428750" cy="3887787"/>
          </a:xfrm>
          <a:prstGeom prst="verticalScroll">
            <a:avLst>
              <a:gd name="adj" fmla="val 12500"/>
            </a:avLst>
          </a:prstGeom>
          <a:solidFill>
            <a:schemeClr val="bg1"/>
          </a:solidFill>
          <a:ln w="9525" cap="flat" cmpd="sng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eaVert" wrap="none" anchor="ctr" anchorCtr="0"/>
          <a:p>
            <a:pPr algn="ctr"/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惊 破 太 平 梦</a:t>
            </a:r>
            <a:endParaRPr lang="zh-CN" altLang="en-US" sz="28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2293" name="竖卷形 67589"/>
          <p:cNvSpPr/>
          <p:nvPr/>
        </p:nvSpPr>
        <p:spPr>
          <a:xfrm>
            <a:off x="7780338" y="1989138"/>
            <a:ext cx="1363662" cy="4032250"/>
          </a:xfrm>
          <a:prstGeom prst="verticalScroll">
            <a:avLst>
              <a:gd name="adj" fmla="val 12500"/>
            </a:avLst>
          </a:prstGeom>
          <a:solidFill>
            <a:schemeClr val="bg1"/>
          </a:solidFill>
          <a:ln w="9525" cap="flat" cmpd="sng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eaVert" wrap="none" anchor="ctr" anchorCtr="0"/>
          <a:p>
            <a:pPr algn="ctr"/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几 只 蒸 汽 船</a:t>
            </a:r>
            <a:endParaRPr lang="zh-CN" altLang="en-US" sz="28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7593" name="文本框 67592"/>
          <p:cNvSpPr txBox="1"/>
          <p:nvPr/>
        </p:nvSpPr>
        <p:spPr>
          <a:xfrm>
            <a:off x="4932363" y="6165850"/>
            <a:ext cx="2808287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1853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黑船事件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7594" name="矩形 67593"/>
          <p:cNvSpPr/>
          <p:nvPr/>
        </p:nvSpPr>
        <p:spPr>
          <a:xfrm>
            <a:off x="2987675" y="1700213"/>
            <a:ext cx="3040063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fontAlgn="base"/>
            <a:r>
              <a:rPr lang="zh-CN" altLang="en-US" sz="28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“同是天涯沦落人”</a:t>
            </a:r>
            <a:endParaRPr lang="zh-CN" altLang="en-US" sz="2800" b="1" strike="noStrike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2296" name="矩形 67594"/>
          <p:cNvSpPr/>
          <p:nvPr/>
        </p:nvSpPr>
        <p:spPr>
          <a:xfrm>
            <a:off x="0" y="404813"/>
            <a:ext cx="8893175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二、近代日本的侵华战争和中国人民的反抗斗争</a:t>
            </a:r>
            <a:endParaRPr lang="zh-CN" altLang="en-US" sz="3600">
              <a:ln w="12700" cap="flat" cmpd="sng">
                <a:solidFill>
                  <a:srgbClr val="EAEAEA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aphicFrame>
        <p:nvGraphicFramePr>
          <p:cNvPr id="68610" name="表格 68609"/>
          <p:cNvGraphicFramePr/>
          <p:nvPr/>
        </p:nvGraphicFramePr>
        <p:xfrm>
          <a:off x="755650" y="1125538"/>
          <a:ext cx="7777163" cy="5183188"/>
        </p:xfrm>
        <a:graphic>
          <a:graphicData uri="http://schemas.openxmlformats.org/drawingml/2006/table">
            <a:tbl>
              <a:tblPr/>
              <a:tblGrid>
                <a:gridCol w="2592388"/>
                <a:gridCol w="2808287"/>
                <a:gridCol w="2376488"/>
              </a:tblGrid>
              <a:tr h="5746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>
                          <a:solidFill>
                            <a:srgbClr val="000000"/>
                          </a:solidFill>
                        </a:rPr>
                        <a:t>中国</a:t>
                      </a:r>
                      <a:endParaRPr lang="zh-CN" altLang="en-US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>
                          <a:solidFill>
                            <a:srgbClr val="000000"/>
                          </a:solidFill>
                        </a:rPr>
                        <a:t>日本</a:t>
                      </a:r>
                      <a:endParaRPr lang="zh-CN" altLang="en-US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555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>
                          <a:solidFill>
                            <a:srgbClr val="000000"/>
                          </a:solidFill>
                        </a:rPr>
                        <a:t>面临的危机</a:t>
                      </a:r>
                      <a:endParaRPr lang="zh-CN" altLang="en-US" b="1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ctr"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800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008063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>
                          <a:solidFill>
                            <a:srgbClr val="000000"/>
                          </a:solidFill>
                        </a:rPr>
                        <a:t>实施的改革</a:t>
                      </a:r>
                      <a:endParaRPr lang="zh-CN" altLang="en-US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5762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>
                          <a:solidFill>
                            <a:srgbClr val="000000"/>
                          </a:solidFill>
                        </a:rPr>
                        <a:t>结果</a:t>
                      </a:r>
                      <a:endParaRPr lang="zh-CN" altLang="en-US" b="1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ctr"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3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>
                          <a:solidFill>
                            <a:srgbClr val="000000"/>
                          </a:solidFill>
                        </a:rPr>
                        <a:t>启示</a:t>
                      </a:r>
                      <a:endParaRPr lang="zh-CN" altLang="en-US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8635" name="文本框 68634"/>
          <p:cNvSpPr txBox="1"/>
          <p:nvPr/>
        </p:nvSpPr>
        <p:spPr>
          <a:xfrm>
            <a:off x="3924300" y="1773238"/>
            <a:ext cx="4392613" cy="155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noProof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都是闭关锁国的落后的封建国家</a:t>
            </a:r>
            <a:r>
              <a:rPr lang="en-US" altLang="zh-CN" sz="2400" b="1" noProof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,</a:t>
            </a:r>
            <a:r>
              <a:rPr lang="zh-CN" altLang="en-US" sz="2400" b="1" noProof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都受西方列强侵略</a:t>
            </a:r>
            <a:r>
              <a:rPr lang="en-US" altLang="zh-CN" sz="2400" b="1" noProof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,</a:t>
            </a:r>
            <a:r>
              <a:rPr lang="zh-CN" altLang="en-US" sz="2400" b="1" noProof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都有沦为半殖民地半封建社会的危机</a:t>
            </a:r>
            <a:r>
              <a:rPr lang="en-US" altLang="zh-CN" sz="2400" b="1" noProof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.</a:t>
            </a:r>
            <a:endParaRPr lang="en-US" altLang="zh-CN" sz="2400" b="1" noProof="1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</a:endParaRPr>
          </a:p>
          <a:p>
            <a:endParaRPr lang="zh-CN" altLang="en-US" sz="2400" noProof="1">
              <a:latin typeface="Arial" panose="020B0604020202020204" pitchFamily="34" charset="0"/>
            </a:endParaRPr>
          </a:p>
        </p:txBody>
      </p:sp>
      <p:sp>
        <p:nvSpPr>
          <p:cNvPr id="68636" name="文本框 68635"/>
          <p:cNvSpPr txBox="1"/>
          <p:nvPr/>
        </p:nvSpPr>
        <p:spPr>
          <a:xfrm>
            <a:off x="6300788" y="3068638"/>
            <a:ext cx="172878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noProof="1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明治维新</a:t>
            </a:r>
            <a:endParaRPr lang="zh-CN" altLang="en-US" sz="2400" b="1" noProof="1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8637" name="文本框 68636"/>
          <p:cNvSpPr txBox="1"/>
          <p:nvPr/>
        </p:nvSpPr>
        <p:spPr>
          <a:xfrm>
            <a:off x="3419475" y="3068638"/>
            <a:ext cx="273685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noProof="1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洋务运动（学技术）</a:t>
            </a:r>
            <a:endParaRPr lang="zh-CN" altLang="en-US" sz="2400" b="1" noProof="1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endParaRPr lang="zh-CN" altLang="en-US" sz="2400" b="1" noProof="1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8638" name="文本框 68637"/>
          <p:cNvSpPr txBox="1"/>
          <p:nvPr/>
        </p:nvSpPr>
        <p:spPr>
          <a:xfrm>
            <a:off x="3419475" y="4005263"/>
            <a:ext cx="2520950" cy="1616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000" b="1" noProof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</a:t>
            </a:r>
            <a:r>
              <a:rPr lang="zh-CN" altLang="en-US" sz="2000" b="1" noProof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中日甲午战争中北洋舰队全军覆灭，洋务运动失败。</a:t>
            </a:r>
            <a:endParaRPr lang="zh-CN" altLang="en-US" sz="2000" b="1" noProof="1"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</a:endParaRPr>
          </a:p>
          <a:p>
            <a:endParaRPr lang="zh-CN" altLang="en-US" sz="2000" b="1" noProof="1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</a:endParaRPr>
          </a:p>
          <a:p>
            <a:endParaRPr lang="zh-CN" altLang="en-US" sz="2000" noProof="1">
              <a:latin typeface="Arial" panose="020B0604020202020204" pitchFamily="34" charset="0"/>
            </a:endParaRPr>
          </a:p>
        </p:txBody>
      </p:sp>
      <p:sp>
        <p:nvSpPr>
          <p:cNvPr id="68639" name="文本框 68638"/>
          <p:cNvSpPr txBox="1"/>
          <p:nvPr/>
        </p:nvSpPr>
        <p:spPr>
          <a:xfrm>
            <a:off x="6300788" y="3933825"/>
            <a:ext cx="2159000" cy="1920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000" b="1" noProof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使日本逐步由封建社会转变为资本主义社会</a:t>
            </a:r>
            <a:r>
              <a:rPr lang="zh-CN" altLang="en-US" sz="2000" b="1" noProof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，摆脱了沦为半殖民地国家的危机</a:t>
            </a:r>
            <a:endParaRPr lang="zh-CN" altLang="en-US" sz="2000" b="1" noProof="1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</a:endParaRPr>
          </a:p>
          <a:p>
            <a:r>
              <a:rPr lang="zh-CN" altLang="en-US" sz="2000" b="1" noProof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</a:t>
            </a:r>
            <a:endParaRPr lang="zh-CN" altLang="en-US" sz="2000" b="1" noProof="1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3343" name="文本框 68639"/>
          <p:cNvSpPr txBox="1"/>
          <p:nvPr/>
        </p:nvSpPr>
        <p:spPr>
          <a:xfrm>
            <a:off x="0" y="1412875"/>
            <a:ext cx="611188" cy="4392613"/>
          </a:xfrm>
          <a:prstGeom prst="rect">
            <a:avLst/>
          </a:prstGeom>
          <a:noFill/>
          <a:ln w="9525">
            <a:noFill/>
          </a:ln>
        </p:spPr>
        <p:txBody>
          <a:bodyPr vert="eaVert"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相继改革    奋起直追</a:t>
            </a:r>
            <a:endParaRPr lang="zh-CN" altLang="en-US" sz="2800" b="1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8643" name="文本框 68642"/>
          <p:cNvSpPr txBox="1"/>
          <p:nvPr/>
        </p:nvSpPr>
        <p:spPr>
          <a:xfrm>
            <a:off x="3348038" y="5589588"/>
            <a:ext cx="5184775" cy="7016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>
                <a:latin typeface="Arial" panose="020B0604020202020204" pitchFamily="34" charset="0"/>
                <a:ea typeface="宋体" panose="02010600030101010101" pitchFamily="2" charset="-122"/>
              </a:rPr>
              <a:t>改革要顺应时代潮流，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要在政治、经济等全面而</a:t>
            </a:r>
            <a:r>
              <a:rPr lang="zh-CN" altLang="en-US" sz="2000" b="1">
                <a:latin typeface="Arial" panose="020B0604020202020204" pitchFamily="34" charset="0"/>
                <a:ea typeface="宋体" panose="02010600030101010101" pitchFamily="2" charset="-122"/>
              </a:rPr>
              <a:t>深入的进行。不能只改些皮毛。</a:t>
            </a:r>
            <a:endParaRPr lang="zh-CN" altLang="en-US" sz="20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45" name="文本框 68643"/>
          <p:cNvSpPr txBox="1"/>
          <p:nvPr/>
        </p:nvSpPr>
        <p:spPr>
          <a:xfrm>
            <a:off x="1403350" y="188913"/>
            <a:ext cx="5230813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600" b="1" dirty="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面临危机，采取的措施：</a:t>
            </a:r>
            <a:endParaRPr lang="zh-CN" altLang="en-US" sz="3600" b="1" dirty="0">
              <a:solidFill>
                <a:schemeClr val="tx2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35" grpId="0"/>
      <p:bldP spid="68636" grpId="0"/>
      <p:bldP spid="68637" grpId="0"/>
      <p:bldP spid="68638" grpId="0"/>
      <p:bldP spid="68639" grpId="0"/>
      <p:bldP spid="68643" grpId="0"/>
    </p:bldLst>
  </p:timing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p="http://schemas.openxmlformats.org/presentationml/2006/main">
  <p:tag name="KSO_WM_SLIDE_MODEL_TYPE" val="timeline"/>
</p:tagLst>
</file>

<file path=ppt/theme/theme1.xml><?xml version="1.0" encoding="utf-8"?>
<a:theme xmlns:a="http://schemas.openxmlformats.org/drawingml/2006/main" name="母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0</TotalTime>
  <Words>5456</Words>
  <PresentationFormat>在屏幕上显示</PresentationFormat>
  <Paragraphs>427</Paragraphs>
  <Slides>33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33</vt:i4>
      </vt:variant>
    </vt:vector>
  </HeadingPairs>
  <TitlesOfParts>
    <vt:vector size="51" baseType="lpstr">
      <vt:lpstr>Arial</vt:lpstr>
      <vt:lpstr>宋体</vt:lpstr>
      <vt:lpstr>Wingdings</vt:lpstr>
      <vt:lpstr>Verdana</vt:lpstr>
      <vt:lpstr>楷体_GB2312</vt:lpstr>
      <vt:lpstr>Tahoma</vt:lpstr>
      <vt:lpstr>新宋体</vt:lpstr>
      <vt:lpstr>Times New Roman</vt:lpstr>
      <vt:lpstr>楷体</vt:lpstr>
      <vt:lpstr>黑体</vt:lpstr>
      <vt:lpstr>微软雅黑</vt:lpstr>
      <vt:lpstr>Times New Roman</vt:lpstr>
      <vt:lpstr>Arial Unicode MS</vt:lpstr>
      <vt:lpstr>隶书</vt:lpstr>
      <vt:lpstr>母版</vt:lpstr>
      <vt:lpstr>1_Globe</vt:lpstr>
      <vt:lpstr>PBrush</vt:lpstr>
      <vt:lpstr>Photoshop.Image.8</vt:lpstr>
      <vt:lpstr>PowerPoint 演示文稿</vt:lpstr>
      <vt:lpstr>学习目标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日本投降图片</vt:lpstr>
      <vt:lpstr>近代历史上三次中日战争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加强和改善中日关系的三原则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2011-03-20T14:32:00Z</dcterms:created>
  <dcterms:modified xsi:type="dcterms:W3CDTF">2022-04-15T08:12:27Z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8</vt:r8>
  </property>
  <property fmtid="{D5CDD505-2E9C-101B-9397-08002B2CF9AE}" pid="3" name="KSOProductBuildVer">
    <vt:lpwstr>2052-11.1.0.11365</vt:lpwstr>
  </property>
  <property fmtid="{D5CDD505-2E9C-101B-9397-08002B2CF9AE}" pid="4" name="KSORubyTemplateID">
    <vt:lpwstr>2</vt:lpwstr>
  </property>
  <property fmtid="{D5CDD505-2E9C-101B-9397-08002B2CF9AE}" pid="5" name="ICV">
    <vt:lpwstr>1744C5C810604262AC3AB197EAEDA4FB</vt:lpwstr>
  </property>
</Properties>
</file>