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xls" ContentType="application/vnd.ms-excel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668" r:id="rId3"/>
    <p:sldId id="671" r:id="rId4"/>
    <p:sldId id="669" r:id="rId6"/>
    <p:sldId id="670" r:id="rId7"/>
    <p:sldId id="673" r:id="rId8"/>
    <p:sldId id="674" r:id="rId9"/>
    <p:sldId id="675" r:id="rId10"/>
    <p:sldId id="676" r:id="rId11"/>
    <p:sldId id="677" r:id="rId12"/>
    <p:sldId id="678" r:id="rId13"/>
    <p:sldId id="679" r:id="rId14"/>
    <p:sldId id="680" r:id="rId15"/>
    <p:sldId id="681" r:id="rId16"/>
    <p:sldId id="682" r:id="rId17"/>
    <p:sldId id="683" r:id="rId18"/>
    <p:sldId id="684" r:id="rId19"/>
    <p:sldId id="685" r:id="rId20"/>
    <p:sldId id="686" r:id="rId21"/>
    <p:sldId id="689" r:id="rId22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1" clrIdx="0"/>
  <p:cmAuthor id="2" name="孟 庆霞" initials="孟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99"/>
    <a:srgbClr val="9966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612" y="-96"/>
      </p:cViewPr>
      <p:guideLst>
        <p:guide orient="horz" pos="2249"/>
        <p:guide pos="37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409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38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40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2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组合 4"/>
          <p:cNvGrpSpPr/>
          <p:nvPr userDrawn="1"/>
        </p:nvGrpSpPr>
        <p:grpSpPr>
          <a:xfrm>
            <a:off x="3192463" y="407988"/>
            <a:ext cx="5807075" cy="881062"/>
            <a:chOff x="2394545" y="858985"/>
            <a:chExt cx="4354910" cy="881361"/>
          </a:xfrm>
        </p:grpSpPr>
        <p:sp>
          <p:nvSpPr>
            <p:cNvPr id="3076" name="文本框 26"/>
            <p:cNvSpPr txBox="1"/>
            <p:nvPr/>
          </p:nvSpPr>
          <p:spPr>
            <a:xfrm>
              <a:off x="2394545" y="858985"/>
              <a:ext cx="4354910" cy="8289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/>
            <a:p>
              <a:pPr lvl="0" algn="ctr"/>
              <a:r>
                <a:rPr lang="zh-CN" altLang="en-US" sz="3200" dirty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合作探究</a:t>
              </a:r>
              <a:endParaRPr lang="zh-CN" altLang="en-US" sz="32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077" name="Freeform 5"/>
            <p:cNvSpPr/>
            <p:nvPr/>
          </p:nvSpPr>
          <p:spPr>
            <a:xfrm>
              <a:off x="3519776" y="1413210"/>
              <a:ext cx="2104450" cy="327136"/>
            </a:xfrm>
            <a:custGeom>
              <a:avLst/>
              <a:gdLst>
                <a:gd name="G0" fmla="val 0"/>
              </a:gdLst>
              <a:ahLst/>
              <a:cxnLst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</a:cxnLst>
              <a:pathLst>
                <a:path w="1378" h="248">
                  <a:moveTo>
                    <a:pt x="0" y="62"/>
                  </a:moveTo>
                  <a:lnTo>
                    <a:pt x="0" y="62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8" y="80"/>
                  </a:lnTo>
                  <a:lnTo>
                    <a:pt x="12" y="86"/>
                  </a:lnTo>
                  <a:lnTo>
                    <a:pt x="26" y="92"/>
                  </a:lnTo>
                  <a:lnTo>
                    <a:pt x="42" y="98"/>
                  </a:lnTo>
                  <a:lnTo>
                    <a:pt x="62" y="100"/>
                  </a:lnTo>
                  <a:lnTo>
                    <a:pt x="82" y="102"/>
                  </a:lnTo>
                  <a:lnTo>
                    <a:pt x="124" y="100"/>
                  </a:lnTo>
                  <a:lnTo>
                    <a:pt x="152" y="96"/>
                  </a:lnTo>
                  <a:lnTo>
                    <a:pt x="184" y="92"/>
                  </a:lnTo>
                  <a:lnTo>
                    <a:pt x="246" y="78"/>
                  </a:lnTo>
                  <a:lnTo>
                    <a:pt x="312" y="60"/>
                  </a:lnTo>
                  <a:lnTo>
                    <a:pt x="380" y="44"/>
                  </a:lnTo>
                  <a:lnTo>
                    <a:pt x="398" y="54"/>
                  </a:lnTo>
                  <a:lnTo>
                    <a:pt x="412" y="68"/>
                  </a:lnTo>
                  <a:lnTo>
                    <a:pt x="418" y="76"/>
                  </a:lnTo>
                  <a:lnTo>
                    <a:pt x="422" y="84"/>
                  </a:lnTo>
                  <a:lnTo>
                    <a:pt x="424" y="90"/>
                  </a:lnTo>
                  <a:lnTo>
                    <a:pt x="426" y="100"/>
                  </a:lnTo>
                  <a:lnTo>
                    <a:pt x="426" y="108"/>
                  </a:lnTo>
                  <a:lnTo>
                    <a:pt x="422" y="116"/>
                  </a:lnTo>
                  <a:lnTo>
                    <a:pt x="422" y="114"/>
                  </a:lnTo>
                  <a:lnTo>
                    <a:pt x="422" y="108"/>
                  </a:lnTo>
                  <a:lnTo>
                    <a:pt x="418" y="102"/>
                  </a:lnTo>
                  <a:lnTo>
                    <a:pt x="412" y="98"/>
                  </a:lnTo>
                  <a:lnTo>
                    <a:pt x="406" y="96"/>
                  </a:lnTo>
                  <a:lnTo>
                    <a:pt x="400" y="98"/>
                  </a:lnTo>
                  <a:lnTo>
                    <a:pt x="394" y="102"/>
                  </a:lnTo>
                  <a:lnTo>
                    <a:pt x="390" y="108"/>
                  </a:lnTo>
                  <a:lnTo>
                    <a:pt x="388" y="114"/>
                  </a:lnTo>
                  <a:lnTo>
                    <a:pt x="390" y="120"/>
                  </a:lnTo>
                  <a:lnTo>
                    <a:pt x="394" y="126"/>
                  </a:lnTo>
                  <a:lnTo>
                    <a:pt x="400" y="130"/>
                  </a:lnTo>
                  <a:lnTo>
                    <a:pt x="406" y="132"/>
                  </a:lnTo>
                  <a:lnTo>
                    <a:pt x="412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18"/>
                  </a:lnTo>
                  <a:lnTo>
                    <a:pt x="428" y="108"/>
                  </a:lnTo>
                  <a:lnTo>
                    <a:pt x="430" y="98"/>
                  </a:lnTo>
                  <a:lnTo>
                    <a:pt x="428" y="90"/>
                  </a:lnTo>
                  <a:lnTo>
                    <a:pt x="426" y="82"/>
                  </a:lnTo>
                  <a:lnTo>
                    <a:pt x="422" y="76"/>
                  </a:lnTo>
                  <a:lnTo>
                    <a:pt x="416" y="68"/>
                  </a:lnTo>
                  <a:lnTo>
                    <a:pt x="402" y="54"/>
                  </a:lnTo>
                  <a:lnTo>
                    <a:pt x="386" y="42"/>
                  </a:lnTo>
                  <a:lnTo>
                    <a:pt x="420" y="34"/>
                  </a:lnTo>
                  <a:lnTo>
                    <a:pt x="456" y="28"/>
                  </a:lnTo>
                  <a:lnTo>
                    <a:pt x="492" y="24"/>
                  </a:lnTo>
                  <a:lnTo>
                    <a:pt x="528" y="20"/>
                  </a:lnTo>
                  <a:lnTo>
                    <a:pt x="566" y="18"/>
                  </a:lnTo>
                  <a:lnTo>
                    <a:pt x="604" y="20"/>
                  </a:lnTo>
                  <a:lnTo>
                    <a:pt x="640" y="26"/>
                  </a:lnTo>
                  <a:lnTo>
                    <a:pt x="674" y="34"/>
                  </a:lnTo>
                  <a:lnTo>
                    <a:pt x="656" y="46"/>
                  </a:lnTo>
                  <a:lnTo>
                    <a:pt x="642" y="58"/>
                  </a:lnTo>
                  <a:lnTo>
                    <a:pt x="630" y="72"/>
                  </a:lnTo>
                  <a:lnTo>
                    <a:pt x="620" y="86"/>
                  </a:lnTo>
                  <a:lnTo>
                    <a:pt x="608" y="84"/>
                  </a:lnTo>
                  <a:lnTo>
                    <a:pt x="594" y="82"/>
                  </a:lnTo>
                  <a:lnTo>
                    <a:pt x="582" y="80"/>
                  </a:lnTo>
                  <a:lnTo>
                    <a:pt x="568" y="80"/>
                  </a:lnTo>
                  <a:lnTo>
                    <a:pt x="548" y="84"/>
                  </a:lnTo>
                  <a:lnTo>
                    <a:pt x="530" y="90"/>
                  </a:lnTo>
                  <a:lnTo>
                    <a:pt x="514" y="98"/>
                  </a:lnTo>
                  <a:lnTo>
                    <a:pt x="498" y="108"/>
                  </a:lnTo>
                  <a:lnTo>
                    <a:pt x="486" y="120"/>
                  </a:lnTo>
                  <a:lnTo>
                    <a:pt x="478" y="134"/>
                  </a:lnTo>
                  <a:lnTo>
                    <a:pt x="472" y="150"/>
                  </a:lnTo>
                  <a:lnTo>
                    <a:pt x="472" y="168"/>
                  </a:lnTo>
                  <a:lnTo>
                    <a:pt x="474" y="178"/>
                  </a:lnTo>
                  <a:lnTo>
                    <a:pt x="476" y="188"/>
                  </a:lnTo>
                  <a:lnTo>
                    <a:pt x="482" y="198"/>
                  </a:lnTo>
                  <a:lnTo>
                    <a:pt x="488" y="206"/>
                  </a:lnTo>
                  <a:lnTo>
                    <a:pt x="496" y="214"/>
                  </a:lnTo>
                  <a:lnTo>
                    <a:pt x="506" y="222"/>
                  </a:lnTo>
                  <a:lnTo>
                    <a:pt x="526" y="232"/>
                  </a:lnTo>
                  <a:lnTo>
                    <a:pt x="552" y="240"/>
                  </a:lnTo>
                  <a:lnTo>
                    <a:pt x="578" y="246"/>
                  </a:lnTo>
                  <a:lnTo>
                    <a:pt x="606" y="248"/>
                  </a:lnTo>
                  <a:lnTo>
                    <a:pt x="634" y="248"/>
                  </a:lnTo>
                  <a:lnTo>
                    <a:pt x="662" y="244"/>
                  </a:lnTo>
                  <a:lnTo>
                    <a:pt x="688" y="238"/>
                  </a:lnTo>
                  <a:lnTo>
                    <a:pt x="716" y="244"/>
                  </a:lnTo>
                  <a:lnTo>
                    <a:pt x="744" y="248"/>
                  </a:lnTo>
                  <a:lnTo>
                    <a:pt x="772" y="248"/>
                  </a:lnTo>
                  <a:lnTo>
                    <a:pt x="800" y="246"/>
                  </a:lnTo>
                  <a:lnTo>
                    <a:pt x="826" y="240"/>
                  </a:lnTo>
                  <a:lnTo>
                    <a:pt x="850" y="232"/>
                  </a:lnTo>
                  <a:lnTo>
                    <a:pt x="872" y="222"/>
                  </a:lnTo>
                  <a:lnTo>
                    <a:pt x="882" y="214"/>
                  </a:lnTo>
                  <a:lnTo>
                    <a:pt x="890" y="206"/>
                  </a:lnTo>
                  <a:lnTo>
                    <a:pt x="896" y="198"/>
                  </a:lnTo>
                  <a:lnTo>
                    <a:pt x="900" y="188"/>
                  </a:lnTo>
                  <a:lnTo>
                    <a:pt x="904" y="178"/>
                  </a:lnTo>
                  <a:lnTo>
                    <a:pt x="906" y="168"/>
                  </a:lnTo>
                  <a:lnTo>
                    <a:pt x="904" y="150"/>
                  </a:lnTo>
                  <a:lnTo>
                    <a:pt x="900" y="134"/>
                  </a:lnTo>
                  <a:lnTo>
                    <a:pt x="890" y="120"/>
                  </a:lnTo>
                  <a:lnTo>
                    <a:pt x="878" y="108"/>
                  </a:lnTo>
                  <a:lnTo>
                    <a:pt x="864" y="98"/>
                  </a:lnTo>
                  <a:lnTo>
                    <a:pt x="848" y="90"/>
                  </a:lnTo>
                  <a:lnTo>
                    <a:pt x="830" y="84"/>
                  </a:lnTo>
                  <a:lnTo>
                    <a:pt x="810" y="80"/>
                  </a:lnTo>
                  <a:lnTo>
                    <a:pt x="796" y="80"/>
                  </a:lnTo>
                  <a:lnTo>
                    <a:pt x="782" y="82"/>
                  </a:lnTo>
                  <a:lnTo>
                    <a:pt x="770" y="84"/>
                  </a:lnTo>
                  <a:lnTo>
                    <a:pt x="758" y="86"/>
                  </a:lnTo>
                  <a:lnTo>
                    <a:pt x="748" y="72"/>
                  </a:lnTo>
                  <a:lnTo>
                    <a:pt x="736" y="58"/>
                  </a:lnTo>
                  <a:lnTo>
                    <a:pt x="720" y="46"/>
                  </a:lnTo>
                  <a:lnTo>
                    <a:pt x="704" y="34"/>
                  </a:lnTo>
                  <a:lnTo>
                    <a:pt x="738" y="26"/>
                  </a:lnTo>
                  <a:lnTo>
                    <a:pt x="774" y="20"/>
                  </a:lnTo>
                  <a:lnTo>
                    <a:pt x="812" y="18"/>
                  </a:lnTo>
                  <a:lnTo>
                    <a:pt x="850" y="20"/>
                  </a:lnTo>
                  <a:lnTo>
                    <a:pt x="886" y="24"/>
                  </a:lnTo>
                  <a:lnTo>
                    <a:pt x="922" y="28"/>
                  </a:lnTo>
                  <a:lnTo>
                    <a:pt x="958" y="34"/>
                  </a:lnTo>
                  <a:lnTo>
                    <a:pt x="992" y="42"/>
                  </a:lnTo>
                  <a:lnTo>
                    <a:pt x="974" y="54"/>
                  </a:lnTo>
                  <a:lnTo>
                    <a:pt x="960" y="68"/>
                  </a:lnTo>
                  <a:lnTo>
                    <a:pt x="956" y="76"/>
                  </a:lnTo>
                  <a:lnTo>
                    <a:pt x="952" y="82"/>
                  </a:lnTo>
                  <a:lnTo>
                    <a:pt x="950" y="90"/>
                  </a:lnTo>
                  <a:lnTo>
                    <a:pt x="948" y="98"/>
                  </a:lnTo>
                  <a:lnTo>
                    <a:pt x="948" y="110"/>
                  </a:lnTo>
                  <a:lnTo>
                    <a:pt x="952" y="118"/>
                  </a:lnTo>
                  <a:lnTo>
                    <a:pt x="958" y="126"/>
                  </a:lnTo>
                  <a:lnTo>
                    <a:pt x="964" y="128"/>
                  </a:lnTo>
                  <a:lnTo>
                    <a:pt x="968" y="130"/>
                  </a:lnTo>
                  <a:lnTo>
                    <a:pt x="972" y="132"/>
                  </a:lnTo>
                  <a:lnTo>
                    <a:pt x="980" y="130"/>
                  </a:lnTo>
                  <a:lnTo>
                    <a:pt x="984" y="126"/>
                  </a:lnTo>
                  <a:lnTo>
                    <a:pt x="988" y="120"/>
                  </a:lnTo>
                  <a:lnTo>
                    <a:pt x="990" y="114"/>
                  </a:lnTo>
                  <a:lnTo>
                    <a:pt x="988" y="108"/>
                  </a:lnTo>
                  <a:lnTo>
                    <a:pt x="984" y="102"/>
                  </a:lnTo>
                  <a:lnTo>
                    <a:pt x="980" y="98"/>
                  </a:lnTo>
                  <a:lnTo>
                    <a:pt x="972" y="96"/>
                  </a:lnTo>
                  <a:lnTo>
                    <a:pt x="966" y="98"/>
                  </a:lnTo>
                  <a:lnTo>
                    <a:pt x="960" y="102"/>
                  </a:lnTo>
                  <a:lnTo>
                    <a:pt x="956" y="108"/>
                  </a:lnTo>
                  <a:lnTo>
                    <a:pt x="956" y="114"/>
                  </a:lnTo>
                  <a:lnTo>
                    <a:pt x="956" y="120"/>
                  </a:lnTo>
                  <a:lnTo>
                    <a:pt x="952" y="110"/>
                  </a:lnTo>
                  <a:lnTo>
                    <a:pt x="952" y="100"/>
                  </a:lnTo>
                  <a:lnTo>
                    <a:pt x="952" y="90"/>
                  </a:lnTo>
                  <a:lnTo>
                    <a:pt x="956" y="84"/>
                  </a:lnTo>
                  <a:lnTo>
                    <a:pt x="960" y="76"/>
                  </a:lnTo>
                  <a:lnTo>
                    <a:pt x="964" y="68"/>
                  </a:lnTo>
                  <a:lnTo>
                    <a:pt x="978" y="54"/>
                  </a:lnTo>
                  <a:lnTo>
                    <a:pt x="996" y="44"/>
                  </a:lnTo>
                  <a:lnTo>
                    <a:pt x="1064" y="60"/>
                  </a:lnTo>
                  <a:lnTo>
                    <a:pt x="1130" y="78"/>
                  </a:lnTo>
                  <a:lnTo>
                    <a:pt x="1194" y="92"/>
                  </a:lnTo>
                  <a:lnTo>
                    <a:pt x="1224" y="96"/>
                  </a:lnTo>
                  <a:lnTo>
                    <a:pt x="1254" y="100"/>
                  </a:lnTo>
                  <a:lnTo>
                    <a:pt x="1296" y="102"/>
                  </a:lnTo>
                  <a:lnTo>
                    <a:pt x="1316" y="100"/>
                  </a:lnTo>
                  <a:lnTo>
                    <a:pt x="1334" y="98"/>
                  </a:lnTo>
                  <a:lnTo>
                    <a:pt x="1352" y="92"/>
                  </a:lnTo>
                  <a:lnTo>
                    <a:pt x="1364" y="86"/>
                  </a:lnTo>
                  <a:lnTo>
                    <a:pt x="1370" y="80"/>
                  </a:lnTo>
                  <a:lnTo>
                    <a:pt x="1374" y="76"/>
                  </a:lnTo>
                  <a:lnTo>
                    <a:pt x="1376" y="70"/>
                  </a:lnTo>
                  <a:lnTo>
                    <a:pt x="1378" y="62"/>
                  </a:lnTo>
                  <a:lnTo>
                    <a:pt x="1376" y="56"/>
                  </a:lnTo>
                  <a:lnTo>
                    <a:pt x="1374" y="48"/>
                  </a:lnTo>
                  <a:lnTo>
                    <a:pt x="1370" y="42"/>
                  </a:lnTo>
                  <a:lnTo>
                    <a:pt x="1364" y="36"/>
                  </a:lnTo>
                  <a:lnTo>
                    <a:pt x="1348" y="26"/>
                  </a:lnTo>
                  <a:lnTo>
                    <a:pt x="1328" y="18"/>
                  </a:lnTo>
                  <a:lnTo>
                    <a:pt x="1304" y="12"/>
                  </a:lnTo>
                  <a:lnTo>
                    <a:pt x="1278" y="8"/>
                  </a:lnTo>
                  <a:lnTo>
                    <a:pt x="1226" y="2"/>
                  </a:lnTo>
                  <a:lnTo>
                    <a:pt x="1170" y="0"/>
                  </a:lnTo>
                  <a:lnTo>
                    <a:pt x="1140" y="2"/>
                  </a:lnTo>
                  <a:lnTo>
                    <a:pt x="1110" y="4"/>
                  </a:lnTo>
                  <a:lnTo>
                    <a:pt x="1082" y="8"/>
                  </a:lnTo>
                  <a:lnTo>
                    <a:pt x="1054" y="14"/>
                  </a:lnTo>
                  <a:lnTo>
                    <a:pt x="1030" y="20"/>
                  </a:lnTo>
                  <a:lnTo>
                    <a:pt x="1006" y="30"/>
                  </a:lnTo>
                  <a:lnTo>
                    <a:pt x="968" y="20"/>
                  </a:lnTo>
                  <a:lnTo>
                    <a:pt x="930" y="12"/>
                  </a:lnTo>
                  <a:lnTo>
                    <a:pt x="890" y="6"/>
                  </a:lnTo>
                  <a:lnTo>
                    <a:pt x="848" y="0"/>
                  </a:lnTo>
                  <a:lnTo>
                    <a:pt x="828" y="0"/>
                  </a:lnTo>
                  <a:lnTo>
                    <a:pt x="806" y="0"/>
                  </a:lnTo>
                  <a:lnTo>
                    <a:pt x="784" y="2"/>
                  </a:lnTo>
                  <a:lnTo>
                    <a:pt x="764" y="4"/>
                  </a:lnTo>
                  <a:lnTo>
                    <a:pt x="744" y="8"/>
                  </a:lnTo>
                  <a:lnTo>
                    <a:pt x="724" y="12"/>
                  </a:lnTo>
                  <a:lnTo>
                    <a:pt x="706" y="18"/>
                  </a:lnTo>
                  <a:lnTo>
                    <a:pt x="688" y="26"/>
                  </a:lnTo>
                  <a:lnTo>
                    <a:pt x="672" y="18"/>
                  </a:lnTo>
                  <a:lnTo>
                    <a:pt x="654" y="12"/>
                  </a:lnTo>
                  <a:lnTo>
                    <a:pt x="634" y="8"/>
                  </a:lnTo>
                  <a:lnTo>
                    <a:pt x="614" y="4"/>
                  </a:lnTo>
                  <a:lnTo>
                    <a:pt x="594" y="2"/>
                  </a:lnTo>
                  <a:lnTo>
                    <a:pt x="572" y="0"/>
                  </a:lnTo>
                  <a:lnTo>
                    <a:pt x="550" y="0"/>
                  </a:lnTo>
                  <a:lnTo>
                    <a:pt x="528" y="0"/>
                  </a:lnTo>
                  <a:lnTo>
                    <a:pt x="486" y="6"/>
                  </a:lnTo>
                  <a:lnTo>
                    <a:pt x="446" y="12"/>
                  </a:lnTo>
                  <a:lnTo>
                    <a:pt x="408" y="20"/>
                  </a:lnTo>
                  <a:lnTo>
                    <a:pt x="372" y="30"/>
                  </a:lnTo>
                  <a:lnTo>
                    <a:pt x="348" y="20"/>
                  </a:lnTo>
                  <a:lnTo>
                    <a:pt x="322" y="14"/>
                  </a:lnTo>
                  <a:lnTo>
                    <a:pt x="296" y="8"/>
                  </a:lnTo>
                  <a:lnTo>
                    <a:pt x="266" y="4"/>
                  </a:lnTo>
                  <a:lnTo>
                    <a:pt x="238" y="2"/>
                  </a:lnTo>
                  <a:lnTo>
                    <a:pt x="208" y="0"/>
                  </a:lnTo>
                  <a:lnTo>
                    <a:pt x="152" y="2"/>
                  </a:lnTo>
                  <a:lnTo>
                    <a:pt x="100" y="8"/>
                  </a:lnTo>
                  <a:lnTo>
                    <a:pt x="74" y="12"/>
                  </a:lnTo>
                  <a:lnTo>
                    <a:pt x="50" y="18"/>
                  </a:lnTo>
                  <a:lnTo>
                    <a:pt x="30" y="26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0" y="56"/>
                  </a:lnTo>
                  <a:lnTo>
                    <a:pt x="0" y="62"/>
                  </a:lnTo>
                  <a:close/>
                  <a:moveTo>
                    <a:pt x="1014" y="34"/>
                  </a:moveTo>
                  <a:lnTo>
                    <a:pt x="1014" y="34"/>
                  </a:lnTo>
                  <a:lnTo>
                    <a:pt x="1036" y="24"/>
                  </a:lnTo>
                  <a:lnTo>
                    <a:pt x="1062" y="18"/>
                  </a:lnTo>
                  <a:lnTo>
                    <a:pt x="1088" y="12"/>
                  </a:lnTo>
                  <a:lnTo>
                    <a:pt x="1116" y="8"/>
                  </a:lnTo>
                  <a:lnTo>
                    <a:pt x="1142" y="6"/>
                  </a:lnTo>
                  <a:lnTo>
                    <a:pt x="1170" y="4"/>
                  </a:lnTo>
                  <a:lnTo>
                    <a:pt x="1198" y="4"/>
                  </a:lnTo>
                  <a:lnTo>
                    <a:pt x="1224" y="6"/>
                  </a:lnTo>
                  <a:lnTo>
                    <a:pt x="1226" y="6"/>
                  </a:lnTo>
                  <a:lnTo>
                    <a:pt x="1276" y="10"/>
                  </a:lnTo>
                  <a:lnTo>
                    <a:pt x="1300" y="14"/>
                  </a:lnTo>
                  <a:lnTo>
                    <a:pt x="1324" y="20"/>
                  </a:lnTo>
                  <a:lnTo>
                    <a:pt x="1346" y="28"/>
                  </a:lnTo>
                  <a:lnTo>
                    <a:pt x="1362" y="36"/>
                  </a:lnTo>
                  <a:lnTo>
                    <a:pt x="1368" y="42"/>
                  </a:lnTo>
                  <a:lnTo>
                    <a:pt x="1372" y="48"/>
                  </a:lnTo>
                  <a:lnTo>
                    <a:pt x="1374" y="56"/>
                  </a:lnTo>
                  <a:lnTo>
                    <a:pt x="1374" y="62"/>
                  </a:lnTo>
                  <a:lnTo>
                    <a:pt x="1374" y="68"/>
                  </a:lnTo>
                  <a:lnTo>
                    <a:pt x="1370" y="74"/>
                  </a:lnTo>
                  <a:lnTo>
                    <a:pt x="1366" y="78"/>
                  </a:lnTo>
                  <a:lnTo>
                    <a:pt x="1362" y="84"/>
                  </a:lnTo>
                  <a:lnTo>
                    <a:pt x="1350" y="90"/>
                  </a:lnTo>
                  <a:lnTo>
                    <a:pt x="1334" y="94"/>
                  </a:lnTo>
                  <a:lnTo>
                    <a:pt x="1314" y="96"/>
                  </a:lnTo>
                  <a:lnTo>
                    <a:pt x="1294" y="98"/>
                  </a:lnTo>
                  <a:lnTo>
                    <a:pt x="1254" y="96"/>
                  </a:lnTo>
                  <a:lnTo>
                    <a:pt x="1226" y="92"/>
                  </a:lnTo>
                  <a:lnTo>
                    <a:pt x="1198" y="88"/>
                  </a:lnTo>
                  <a:lnTo>
                    <a:pt x="1140" y="72"/>
                  </a:lnTo>
                  <a:lnTo>
                    <a:pt x="1080" y="52"/>
                  </a:lnTo>
                  <a:lnTo>
                    <a:pt x="1014" y="34"/>
                  </a:lnTo>
                  <a:close/>
                  <a:moveTo>
                    <a:pt x="696" y="234"/>
                  </a:moveTo>
                  <a:lnTo>
                    <a:pt x="696" y="234"/>
                  </a:lnTo>
                  <a:lnTo>
                    <a:pt x="712" y="228"/>
                  </a:lnTo>
                  <a:lnTo>
                    <a:pt x="726" y="218"/>
                  </a:lnTo>
                  <a:lnTo>
                    <a:pt x="740" y="208"/>
                  </a:lnTo>
                  <a:lnTo>
                    <a:pt x="752" y="196"/>
                  </a:lnTo>
                  <a:lnTo>
                    <a:pt x="760" y="182"/>
                  </a:lnTo>
                  <a:lnTo>
                    <a:pt x="766" y="168"/>
                  </a:lnTo>
                  <a:lnTo>
                    <a:pt x="770" y="150"/>
                  </a:lnTo>
                  <a:lnTo>
                    <a:pt x="770" y="134"/>
                  </a:lnTo>
                  <a:lnTo>
                    <a:pt x="770" y="132"/>
                  </a:lnTo>
                  <a:lnTo>
                    <a:pt x="768" y="116"/>
                  </a:lnTo>
                  <a:lnTo>
                    <a:pt x="764" y="102"/>
                  </a:lnTo>
                  <a:lnTo>
                    <a:pt x="788" y="100"/>
                  </a:lnTo>
                  <a:lnTo>
                    <a:pt x="810" y="100"/>
                  </a:lnTo>
                  <a:lnTo>
                    <a:pt x="828" y="102"/>
                  </a:lnTo>
                  <a:lnTo>
                    <a:pt x="844" y="106"/>
                  </a:lnTo>
                  <a:lnTo>
                    <a:pt x="858" y="112"/>
                  </a:lnTo>
                  <a:lnTo>
                    <a:pt x="872" y="118"/>
                  </a:lnTo>
                  <a:lnTo>
                    <a:pt x="884" y="128"/>
                  </a:lnTo>
                  <a:lnTo>
                    <a:pt x="892" y="140"/>
                  </a:lnTo>
                  <a:lnTo>
                    <a:pt x="898" y="152"/>
                  </a:lnTo>
                  <a:lnTo>
                    <a:pt x="900" y="168"/>
                  </a:lnTo>
                  <a:lnTo>
                    <a:pt x="898" y="178"/>
                  </a:lnTo>
                  <a:lnTo>
                    <a:pt x="894" y="188"/>
                  </a:lnTo>
                  <a:lnTo>
                    <a:pt x="890" y="198"/>
                  </a:lnTo>
                  <a:lnTo>
                    <a:pt x="884" y="206"/>
                  </a:lnTo>
                  <a:lnTo>
                    <a:pt x="876" y="212"/>
                  </a:lnTo>
                  <a:lnTo>
                    <a:pt x="866" y="220"/>
                  </a:lnTo>
                  <a:lnTo>
                    <a:pt x="846" y="230"/>
                  </a:lnTo>
                  <a:lnTo>
                    <a:pt x="824" y="238"/>
                  </a:lnTo>
                  <a:lnTo>
                    <a:pt x="798" y="242"/>
                  </a:lnTo>
                  <a:lnTo>
                    <a:pt x="772" y="244"/>
                  </a:lnTo>
                  <a:lnTo>
                    <a:pt x="746" y="244"/>
                  </a:lnTo>
                  <a:lnTo>
                    <a:pt x="720" y="240"/>
                  </a:lnTo>
                  <a:lnTo>
                    <a:pt x="696" y="234"/>
                  </a:lnTo>
                  <a:close/>
                  <a:moveTo>
                    <a:pt x="614" y="102"/>
                  </a:moveTo>
                  <a:lnTo>
                    <a:pt x="614" y="102"/>
                  </a:lnTo>
                  <a:lnTo>
                    <a:pt x="608" y="116"/>
                  </a:lnTo>
                  <a:lnTo>
                    <a:pt x="606" y="132"/>
                  </a:lnTo>
                  <a:lnTo>
                    <a:pt x="606" y="134"/>
                  </a:lnTo>
                  <a:lnTo>
                    <a:pt x="608" y="150"/>
                  </a:lnTo>
                  <a:lnTo>
                    <a:pt x="610" y="168"/>
                  </a:lnTo>
                  <a:lnTo>
                    <a:pt x="618" y="182"/>
                  </a:lnTo>
                  <a:lnTo>
                    <a:pt x="626" y="196"/>
                  </a:lnTo>
                  <a:lnTo>
                    <a:pt x="638" y="208"/>
                  </a:lnTo>
                  <a:lnTo>
                    <a:pt x="650" y="218"/>
                  </a:lnTo>
                  <a:lnTo>
                    <a:pt x="666" y="228"/>
                  </a:lnTo>
                  <a:lnTo>
                    <a:pt x="682" y="234"/>
                  </a:lnTo>
                  <a:lnTo>
                    <a:pt x="658" y="240"/>
                  </a:lnTo>
                  <a:lnTo>
                    <a:pt x="632" y="244"/>
                  </a:lnTo>
                  <a:lnTo>
                    <a:pt x="606" y="244"/>
                  </a:lnTo>
                  <a:lnTo>
                    <a:pt x="580" y="242"/>
                  </a:lnTo>
                  <a:lnTo>
                    <a:pt x="554" y="238"/>
                  </a:lnTo>
                  <a:lnTo>
                    <a:pt x="530" y="230"/>
                  </a:lnTo>
                  <a:lnTo>
                    <a:pt x="510" y="220"/>
                  </a:lnTo>
                  <a:lnTo>
                    <a:pt x="502" y="212"/>
                  </a:lnTo>
                  <a:lnTo>
                    <a:pt x="494" y="206"/>
                  </a:lnTo>
                  <a:lnTo>
                    <a:pt x="488" y="198"/>
                  </a:lnTo>
                  <a:lnTo>
                    <a:pt x="484" y="188"/>
                  </a:lnTo>
                  <a:lnTo>
                    <a:pt x="480" y="178"/>
                  </a:lnTo>
                  <a:lnTo>
                    <a:pt x="478" y="168"/>
                  </a:lnTo>
                  <a:lnTo>
                    <a:pt x="480" y="152"/>
                  </a:lnTo>
                  <a:lnTo>
                    <a:pt x="484" y="140"/>
                  </a:lnTo>
                  <a:lnTo>
                    <a:pt x="494" y="128"/>
                  </a:lnTo>
                  <a:lnTo>
                    <a:pt x="506" y="118"/>
                  </a:lnTo>
                  <a:lnTo>
                    <a:pt x="518" y="112"/>
                  </a:lnTo>
                  <a:lnTo>
                    <a:pt x="534" y="106"/>
                  </a:lnTo>
                  <a:lnTo>
                    <a:pt x="550" y="102"/>
                  </a:lnTo>
                  <a:lnTo>
                    <a:pt x="566" y="100"/>
                  </a:lnTo>
                  <a:lnTo>
                    <a:pt x="590" y="100"/>
                  </a:lnTo>
                  <a:lnTo>
                    <a:pt x="614" y="102"/>
                  </a:lnTo>
                  <a:close/>
                  <a:moveTo>
                    <a:pt x="688" y="40"/>
                  </a:moveTo>
                  <a:lnTo>
                    <a:pt x="688" y="40"/>
                  </a:lnTo>
                  <a:lnTo>
                    <a:pt x="708" y="48"/>
                  </a:lnTo>
                  <a:lnTo>
                    <a:pt x="726" y="60"/>
                  </a:lnTo>
                  <a:lnTo>
                    <a:pt x="742" y="74"/>
                  </a:lnTo>
                  <a:lnTo>
                    <a:pt x="752" y="88"/>
                  </a:lnTo>
                  <a:lnTo>
                    <a:pt x="734" y="98"/>
                  </a:lnTo>
                  <a:lnTo>
                    <a:pt x="728" y="104"/>
                  </a:lnTo>
                  <a:lnTo>
                    <a:pt x="720" y="110"/>
                  </a:lnTo>
                  <a:lnTo>
                    <a:pt x="714" y="118"/>
                  </a:lnTo>
                  <a:lnTo>
                    <a:pt x="710" y="126"/>
                  </a:lnTo>
                  <a:lnTo>
                    <a:pt x="708" y="134"/>
                  </a:lnTo>
                  <a:lnTo>
                    <a:pt x="706" y="144"/>
                  </a:lnTo>
                  <a:lnTo>
                    <a:pt x="708" y="154"/>
                  </a:lnTo>
                  <a:lnTo>
                    <a:pt x="712" y="164"/>
                  </a:lnTo>
                  <a:lnTo>
                    <a:pt x="718" y="170"/>
                  </a:lnTo>
                  <a:lnTo>
                    <a:pt x="726" y="176"/>
                  </a:lnTo>
                  <a:lnTo>
                    <a:pt x="732" y="178"/>
                  </a:lnTo>
                  <a:lnTo>
                    <a:pt x="736" y="178"/>
                  </a:lnTo>
                  <a:lnTo>
                    <a:pt x="738" y="178"/>
                  </a:lnTo>
                  <a:lnTo>
                    <a:pt x="744" y="176"/>
                  </a:lnTo>
                  <a:lnTo>
                    <a:pt x="750" y="172"/>
                  </a:lnTo>
                  <a:lnTo>
                    <a:pt x="752" y="166"/>
                  </a:lnTo>
                  <a:lnTo>
                    <a:pt x="754" y="160"/>
                  </a:lnTo>
                  <a:lnTo>
                    <a:pt x="752" y="154"/>
                  </a:lnTo>
                  <a:lnTo>
                    <a:pt x="748" y="148"/>
                  </a:lnTo>
                  <a:lnTo>
                    <a:pt x="742" y="144"/>
                  </a:lnTo>
                  <a:lnTo>
                    <a:pt x="736" y="144"/>
                  </a:lnTo>
                  <a:lnTo>
                    <a:pt x="730" y="144"/>
                  </a:lnTo>
                  <a:lnTo>
                    <a:pt x="724" y="148"/>
                  </a:lnTo>
                  <a:lnTo>
                    <a:pt x="720" y="154"/>
                  </a:lnTo>
                  <a:lnTo>
                    <a:pt x="718" y="160"/>
                  </a:lnTo>
                  <a:lnTo>
                    <a:pt x="720" y="166"/>
                  </a:lnTo>
                  <a:lnTo>
                    <a:pt x="722" y="170"/>
                  </a:lnTo>
                  <a:lnTo>
                    <a:pt x="716" y="166"/>
                  </a:lnTo>
                  <a:lnTo>
                    <a:pt x="712" y="160"/>
                  </a:lnTo>
                  <a:lnTo>
                    <a:pt x="710" y="152"/>
                  </a:lnTo>
                  <a:lnTo>
                    <a:pt x="710" y="144"/>
                  </a:lnTo>
                  <a:lnTo>
                    <a:pt x="712" y="136"/>
                  </a:lnTo>
                  <a:lnTo>
                    <a:pt x="714" y="128"/>
                  </a:lnTo>
                  <a:lnTo>
                    <a:pt x="720" y="122"/>
                  </a:lnTo>
                  <a:lnTo>
                    <a:pt x="726" y="116"/>
                  </a:lnTo>
                  <a:lnTo>
                    <a:pt x="732" y="112"/>
                  </a:lnTo>
                  <a:lnTo>
                    <a:pt x="742" y="108"/>
                  </a:lnTo>
                  <a:lnTo>
                    <a:pt x="760" y="102"/>
                  </a:lnTo>
                  <a:lnTo>
                    <a:pt x="764" y="118"/>
                  </a:lnTo>
                  <a:lnTo>
                    <a:pt x="766" y="134"/>
                  </a:lnTo>
                  <a:lnTo>
                    <a:pt x="766" y="150"/>
                  </a:lnTo>
                  <a:lnTo>
                    <a:pt x="762" y="166"/>
                  </a:lnTo>
                  <a:lnTo>
                    <a:pt x="756" y="182"/>
                  </a:lnTo>
                  <a:lnTo>
                    <a:pt x="746" y="194"/>
                  </a:lnTo>
                  <a:lnTo>
                    <a:pt x="736" y="206"/>
                  </a:lnTo>
                  <a:lnTo>
                    <a:pt x="722" y="216"/>
                  </a:lnTo>
                  <a:lnTo>
                    <a:pt x="706" y="226"/>
                  </a:lnTo>
                  <a:lnTo>
                    <a:pt x="688" y="232"/>
                  </a:lnTo>
                  <a:lnTo>
                    <a:pt x="672" y="226"/>
                  </a:lnTo>
                  <a:lnTo>
                    <a:pt x="656" y="216"/>
                  </a:lnTo>
                  <a:lnTo>
                    <a:pt x="642" y="206"/>
                  </a:lnTo>
                  <a:lnTo>
                    <a:pt x="630" y="194"/>
                  </a:lnTo>
                  <a:lnTo>
                    <a:pt x="622" y="182"/>
                  </a:lnTo>
                  <a:lnTo>
                    <a:pt x="614" y="166"/>
                  </a:lnTo>
                  <a:lnTo>
                    <a:pt x="612" y="150"/>
                  </a:lnTo>
                  <a:lnTo>
                    <a:pt x="610" y="134"/>
                  </a:lnTo>
                  <a:lnTo>
                    <a:pt x="612" y="118"/>
                  </a:lnTo>
                  <a:lnTo>
                    <a:pt x="618" y="102"/>
                  </a:lnTo>
                  <a:lnTo>
                    <a:pt x="636" y="108"/>
                  </a:lnTo>
                  <a:lnTo>
                    <a:pt x="644" y="112"/>
                  </a:lnTo>
                  <a:lnTo>
                    <a:pt x="652" y="116"/>
                  </a:lnTo>
                  <a:lnTo>
                    <a:pt x="658" y="122"/>
                  </a:lnTo>
                  <a:lnTo>
                    <a:pt x="662" y="128"/>
                  </a:lnTo>
                  <a:lnTo>
                    <a:pt x="666" y="136"/>
                  </a:lnTo>
                  <a:lnTo>
                    <a:pt x="668" y="144"/>
                  </a:lnTo>
                  <a:lnTo>
                    <a:pt x="668" y="152"/>
                  </a:lnTo>
                  <a:lnTo>
                    <a:pt x="666" y="158"/>
                  </a:lnTo>
                  <a:lnTo>
                    <a:pt x="662" y="164"/>
                  </a:lnTo>
                  <a:lnTo>
                    <a:pt x="658" y="168"/>
                  </a:lnTo>
                  <a:lnTo>
                    <a:pt x="660" y="160"/>
                  </a:lnTo>
                  <a:lnTo>
                    <a:pt x="658" y="154"/>
                  </a:lnTo>
                  <a:lnTo>
                    <a:pt x="654" y="148"/>
                  </a:lnTo>
                  <a:lnTo>
                    <a:pt x="650" y="144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30" y="148"/>
                  </a:lnTo>
                  <a:lnTo>
                    <a:pt x="626" y="154"/>
                  </a:lnTo>
                  <a:lnTo>
                    <a:pt x="626" y="160"/>
                  </a:lnTo>
                  <a:lnTo>
                    <a:pt x="626" y="166"/>
                  </a:lnTo>
                  <a:lnTo>
                    <a:pt x="628" y="170"/>
                  </a:lnTo>
                  <a:lnTo>
                    <a:pt x="632" y="174"/>
                  </a:lnTo>
                  <a:lnTo>
                    <a:pt x="638" y="176"/>
                  </a:lnTo>
                  <a:lnTo>
                    <a:pt x="642" y="178"/>
                  </a:lnTo>
                  <a:lnTo>
                    <a:pt x="650" y="176"/>
                  </a:lnTo>
                  <a:lnTo>
                    <a:pt x="652" y="176"/>
                  </a:lnTo>
                  <a:lnTo>
                    <a:pt x="660" y="170"/>
                  </a:lnTo>
                  <a:lnTo>
                    <a:pt x="666" y="164"/>
                  </a:lnTo>
                  <a:lnTo>
                    <a:pt x="670" y="154"/>
                  </a:lnTo>
                  <a:lnTo>
                    <a:pt x="672" y="144"/>
                  </a:lnTo>
                  <a:lnTo>
                    <a:pt x="670" y="134"/>
                  </a:lnTo>
                  <a:lnTo>
                    <a:pt x="666" y="126"/>
                  </a:lnTo>
                  <a:lnTo>
                    <a:pt x="662" y="118"/>
                  </a:lnTo>
                  <a:lnTo>
                    <a:pt x="658" y="110"/>
                  </a:lnTo>
                  <a:lnTo>
                    <a:pt x="650" y="104"/>
                  </a:lnTo>
                  <a:lnTo>
                    <a:pt x="642" y="98"/>
                  </a:lnTo>
                  <a:lnTo>
                    <a:pt x="624" y="88"/>
                  </a:lnTo>
                  <a:lnTo>
                    <a:pt x="636" y="74"/>
                  </a:lnTo>
                  <a:lnTo>
                    <a:pt x="652" y="60"/>
                  </a:lnTo>
                  <a:lnTo>
                    <a:pt x="668" y="48"/>
                  </a:lnTo>
                  <a:lnTo>
                    <a:pt x="688" y="40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4" y="56"/>
                  </a:lnTo>
                  <a:lnTo>
                    <a:pt x="6" y="48"/>
                  </a:lnTo>
                  <a:lnTo>
                    <a:pt x="10" y="42"/>
                  </a:lnTo>
                  <a:lnTo>
                    <a:pt x="16" y="36"/>
                  </a:lnTo>
                  <a:lnTo>
                    <a:pt x="32" y="28"/>
                  </a:lnTo>
                  <a:lnTo>
                    <a:pt x="52" y="20"/>
                  </a:lnTo>
                  <a:lnTo>
                    <a:pt x="76" y="14"/>
                  </a:lnTo>
                  <a:lnTo>
                    <a:pt x="102" y="10"/>
                  </a:lnTo>
                  <a:lnTo>
                    <a:pt x="152" y="6"/>
                  </a:lnTo>
                  <a:lnTo>
                    <a:pt x="180" y="4"/>
                  </a:lnTo>
                  <a:lnTo>
                    <a:pt x="206" y="4"/>
                  </a:lnTo>
                  <a:lnTo>
                    <a:pt x="234" y="6"/>
                  </a:lnTo>
                  <a:lnTo>
                    <a:pt x="262" y="8"/>
                  </a:lnTo>
                  <a:lnTo>
                    <a:pt x="290" y="12"/>
                  </a:lnTo>
                  <a:lnTo>
                    <a:pt x="316" y="18"/>
                  </a:lnTo>
                  <a:lnTo>
                    <a:pt x="340" y="24"/>
                  </a:lnTo>
                  <a:lnTo>
                    <a:pt x="362" y="34"/>
                  </a:lnTo>
                  <a:lnTo>
                    <a:pt x="298" y="52"/>
                  </a:lnTo>
                  <a:lnTo>
                    <a:pt x="238" y="72"/>
                  </a:lnTo>
                  <a:lnTo>
                    <a:pt x="180" y="88"/>
                  </a:lnTo>
                  <a:lnTo>
                    <a:pt x="152" y="92"/>
                  </a:lnTo>
                  <a:lnTo>
                    <a:pt x="122" y="96"/>
                  </a:lnTo>
                  <a:lnTo>
                    <a:pt x="82" y="98"/>
                  </a:lnTo>
                  <a:lnTo>
                    <a:pt x="62" y="96"/>
                  </a:lnTo>
                  <a:lnTo>
                    <a:pt x="44" y="94"/>
                  </a:lnTo>
                  <a:lnTo>
                    <a:pt x="28" y="90"/>
                  </a:lnTo>
                  <a:lnTo>
                    <a:pt x="16" y="84"/>
                  </a:lnTo>
                  <a:lnTo>
                    <a:pt x="10" y="78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，一项大型内容和两项小型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"/>
          <p:cNvGrpSpPr/>
          <p:nvPr userDrawn="1"/>
        </p:nvGrpSpPr>
        <p:grpSpPr>
          <a:xfrm>
            <a:off x="3194051" y="476250"/>
            <a:ext cx="5803900" cy="881063"/>
            <a:chOff x="2394545" y="858985"/>
            <a:chExt cx="4354910" cy="881361"/>
          </a:xfrm>
        </p:grpSpPr>
        <p:sp>
          <p:nvSpPr>
            <p:cNvPr id="5" name="文本框 26"/>
            <p:cNvSpPr txBox="1">
              <a:spLocks noChangeArrowheads="1"/>
            </p:cNvSpPr>
            <p:nvPr/>
          </p:nvSpPr>
          <p:spPr bwMode="auto">
            <a:xfrm>
              <a:off x="2394545" y="858985"/>
              <a:ext cx="4354910" cy="828955"/>
            </a:xfrm>
            <a:prstGeom prst="rect">
              <a:avLst/>
            </a:prstGeom>
            <a:noFill/>
            <a:ln>
              <a:noFill/>
            </a:ln>
          </p:spPr>
          <p:txBody>
            <a:bodyPr wrap="none"/>
            <a:lstStyle>
              <a:lvl1pPr algn="just">
                <a:lnSpc>
                  <a:spcPct val="150000"/>
                </a:lnSpc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赤壁之战</a:t>
              </a:r>
              <a:endPara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3520595" y="1413210"/>
              <a:ext cx="2104397" cy="327136"/>
            </a:xfrm>
            <a:custGeom>
              <a:avLst/>
              <a:gdLst>
                <a:gd name="T0" fmla="*/ 2147483647 w 1378"/>
                <a:gd name="T1" fmla="*/ 2147483647 h 248"/>
                <a:gd name="T2" fmla="*/ 2147483647 w 1378"/>
                <a:gd name="T3" fmla="*/ 2147483647 h 248"/>
                <a:gd name="T4" fmla="*/ 2147483647 w 1378"/>
                <a:gd name="T5" fmla="*/ 2147483647 h 248"/>
                <a:gd name="T6" fmla="*/ 2147483647 w 1378"/>
                <a:gd name="T7" fmla="*/ 2147483647 h 248"/>
                <a:gd name="T8" fmla="*/ 2147483647 w 1378"/>
                <a:gd name="T9" fmla="*/ 2147483647 h 248"/>
                <a:gd name="T10" fmla="*/ 2147483647 w 1378"/>
                <a:gd name="T11" fmla="*/ 2147483647 h 248"/>
                <a:gd name="T12" fmla="*/ 2147483647 w 1378"/>
                <a:gd name="T13" fmla="*/ 2147483647 h 248"/>
                <a:gd name="T14" fmla="*/ 2147483647 w 1378"/>
                <a:gd name="T15" fmla="*/ 2147483647 h 248"/>
                <a:gd name="T16" fmla="*/ 2147483647 w 1378"/>
                <a:gd name="T17" fmla="*/ 2147483647 h 248"/>
                <a:gd name="T18" fmla="*/ 2147483647 w 1378"/>
                <a:gd name="T19" fmla="*/ 2147483647 h 248"/>
                <a:gd name="T20" fmla="*/ 2147483647 w 1378"/>
                <a:gd name="T21" fmla="*/ 2147483647 h 248"/>
                <a:gd name="T22" fmla="*/ 2147483647 w 1378"/>
                <a:gd name="T23" fmla="*/ 2147483647 h 248"/>
                <a:gd name="T24" fmla="*/ 2147483647 w 1378"/>
                <a:gd name="T25" fmla="*/ 2147483647 h 248"/>
                <a:gd name="T26" fmla="*/ 2147483647 w 1378"/>
                <a:gd name="T27" fmla="*/ 2147483647 h 248"/>
                <a:gd name="T28" fmla="*/ 2147483647 w 1378"/>
                <a:gd name="T29" fmla="*/ 2147483647 h 248"/>
                <a:gd name="T30" fmla="*/ 2147483647 w 1378"/>
                <a:gd name="T31" fmla="*/ 2147483647 h 248"/>
                <a:gd name="T32" fmla="*/ 2147483647 w 1378"/>
                <a:gd name="T33" fmla="*/ 2147483647 h 248"/>
                <a:gd name="T34" fmla="*/ 2147483647 w 1378"/>
                <a:gd name="T35" fmla="*/ 2147483647 h 248"/>
                <a:gd name="T36" fmla="*/ 2147483647 w 1378"/>
                <a:gd name="T37" fmla="*/ 2147483647 h 248"/>
                <a:gd name="T38" fmla="*/ 2147483647 w 1378"/>
                <a:gd name="T39" fmla="*/ 2147483647 h 248"/>
                <a:gd name="T40" fmla="*/ 2147483647 w 1378"/>
                <a:gd name="T41" fmla="*/ 2147483647 h 248"/>
                <a:gd name="T42" fmla="*/ 2147483647 w 1378"/>
                <a:gd name="T43" fmla="*/ 2147483647 h 248"/>
                <a:gd name="T44" fmla="*/ 2147483647 w 1378"/>
                <a:gd name="T45" fmla="*/ 2147483647 h 248"/>
                <a:gd name="T46" fmla="*/ 2147483647 w 1378"/>
                <a:gd name="T47" fmla="*/ 2147483647 h 248"/>
                <a:gd name="T48" fmla="*/ 2147483647 w 1378"/>
                <a:gd name="T49" fmla="*/ 2147483647 h 248"/>
                <a:gd name="T50" fmla="*/ 2147483647 w 1378"/>
                <a:gd name="T51" fmla="*/ 2147483647 h 248"/>
                <a:gd name="T52" fmla="*/ 2147483647 w 1378"/>
                <a:gd name="T53" fmla="*/ 2147483647 h 248"/>
                <a:gd name="T54" fmla="*/ 2147483647 w 1378"/>
                <a:gd name="T55" fmla="*/ 2147483647 h 248"/>
                <a:gd name="T56" fmla="*/ 2147483647 w 1378"/>
                <a:gd name="T57" fmla="*/ 2147483647 h 248"/>
                <a:gd name="T58" fmla="*/ 0 w 1378"/>
                <a:gd name="T59" fmla="*/ 2147483647 h 248"/>
                <a:gd name="T60" fmla="*/ 2147483647 w 1378"/>
                <a:gd name="T61" fmla="*/ 2147483647 h 248"/>
                <a:gd name="T62" fmla="*/ 2147483647 w 1378"/>
                <a:gd name="T63" fmla="*/ 2147483647 h 248"/>
                <a:gd name="T64" fmla="*/ 2147483647 w 1378"/>
                <a:gd name="T65" fmla="*/ 2147483647 h 248"/>
                <a:gd name="T66" fmla="*/ 2147483647 w 1378"/>
                <a:gd name="T67" fmla="*/ 2147483647 h 248"/>
                <a:gd name="T68" fmla="*/ 2147483647 w 1378"/>
                <a:gd name="T69" fmla="*/ 2147483647 h 248"/>
                <a:gd name="T70" fmla="*/ 2147483647 w 1378"/>
                <a:gd name="T71" fmla="*/ 2147483647 h 248"/>
                <a:gd name="T72" fmla="*/ 2147483647 w 1378"/>
                <a:gd name="T73" fmla="*/ 2147483647 h 248"/>
                <a:gd name="T74" fmla="*/ 2147483647 w 1378"/>
                <a:gd name="T75" fmla="*/ 2147483647 h 248"/>
                <a:gd name="T76" fmla="*/ 2147483647 w 1378"/>
                <a:gd name="T77" fmla="*/ 2147483647 h 248"/>
                <a:gd name="T78" fmla="*/ 2147483647 w 1378"/>
                <a:gd name="T79" fmla="*/ 2147483647 h 248"/>
                <a:gd name="T80" fmla="*/ 2147483647 w 1378"/>
                <a:gd name="T81" fmla="*/ 2147483647 h 248"/>
                <a:gd name="T82" fmla="*/ 2147483647 w 1378"/>
                <a:gd name="T83" fmla="*/ 2147483647 h 248"/>
                <a:gd name="T84" fmla="*/ 2147483647 w 1378"/>
                <a:gd name="T85" fmla="*/ 2147483647 h 248"/>
                <a:gd name="T86" fmla="*/ 2147483647 w 1378"/>
                <a:gd name="T87" fmla="*/ 2147483647 h 248"/>
                <a:gd name="T88" fmla="*/ 2147483647 w 1378"/>
                <a:gd name="T89" fmla="*/ 2147483647 h 248"/>
                <a:gd name="T90" fmla="*/ 2147483647 w 1378"/>
                <a:gd name="T91" fmla="*/ 2147483647 h 248"/>
                <a:gd name="T92" fmla="*/ 2147483647 w 1378"/>
                <a:gd name="T93" fmla="*/ 2147483647 h 248"/>
                <a:gd name="T94" fmla="*/ 2147483647 w 1378"/>
                <a:gd name="T95" fmla="*/ 2147483647 h 248"/>
                <a:gd name="T96" fmla="*/ 2147483647 w 1378"/>
                <a:gd name="T97" fmla="*/ 2147483647 h 248"/>
                <a:gd name="T98" fmla="*/ 2147483647 w 1378"/>
                <a:gd name="T99" fmla="*/ 2147483647 h 248"/>
                <a:gd name="T100" fmla="*/ 2147483647 w 1378"/>
                <a:gd name="T101" fmla="*/ 2147483647 h 248"/>
                <a:gd name="T102" fmla="*/ 2147483647 w 1378"/>
                <a:gd name="T103" fmla="*/ 2147483647 h 248"/>
                <a:gd name="T104" fmla="*/ 2147483647 w 1378"/>
                <a:gd name="T105" fmla="*/ 2147483647 h 248"/>
                <a:gd name="T106" fmla="*/ 2147483647 w 1378"/>
                <a:gd name="T107" fmla="*/ 2147483647 h 248"/>
                <a:gd name="T108" fmla="*/ 2147483647 w 1378"/>
                <a:gd name="T109" fmla="*/ 2147483647 h 248"/>
                <a:gd name="T110" fmla="*/ 2147483647 w 1378"/>
                <a:gd name="T111" fmla="*/ 2147483647 h 248"/>
                <a:gd name="T112" fmla="*/ 2147483647 w 1378"/>
                <a:gd name="T113" fmla="*/ 2147483647 h 248"/>
                <a:gd name="T114" fmla="*/ 2147483647 w 1378"/>
                <a:gd name="T115" fmla="*/ 2147483647 h 248"/>
                <a:gd name="T116" fmla="*/ 2147483647 w 1378"/>
                <a:gd name="T117" fmla="*/ 2147483647 h 248"/>
                <a:gd name="T118" fmla="*/ 2147483647 w 1378"/>
                <a:gd name="T119" fmla="*/ 2147483647 h 248"/>
                <a:gd name="T120" fmla="*/ 2147483647 w 1378"/>
                <a:gd name="T121" fmla="*/ 2147483647 h 248"/>
                <a:gd name="T122" fmla="*/ 2147483647 w 1378"/>
                <a:gd name="T123" fmla="*/ 2147483647 h 248"/>
                <a:gd name="T124" fmla="*/ 2147483647 w 1378"/>
                <a:gd name="T125" fmla="*/ 2147483647 h 2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78" h="248">
                  <a:moveTo>
                    <a:pt x="0" y="62"/>
                  </a:moveTo>
                  <a:lnTo>
                    <a:pt x="0" y="62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8" y="80"/>
                  </a:lnTo>
                  <a:lnTo>
                    <a:pt x="12" y="86"/>
                  </a:lnTo>
                  <a:lnTo>
                    <a:pt x="26" y="92"/>
                  </a:lnTo>
                  <a:lnTo>
                    <a:pt x="42" y="98"/>
                  </a:lnTo>
                  <a:lnTo>
                    <a:pt x="62" y="100"/>
                  </a:lnTo>
                  <a:lnTo>
                    <a:pt x="82" y="102"/>
                  </a:lnTo>
                  <a:lnTo>
                    <a:pt x="124" y="100"/>
                  </a:lnTo>
                  <a:lnTo>
                    <a:pt x="152" y="96"/>
                  </a:lnTo>
                  <a:lnTo>
                    <a:pt x="184" y="92"/>
                  </a:lnTo>
                  <a:lnTo>
                    <a:pt x="246" y="78"/>
                  </a:lnTo>
                  <a:lnTo>
                    <a:pt x="312" y="60"/>
                  </a:lnTo>
                  <a:lnTo>
                    <a:pt x="380" y="44"/>
                  </a:lnTo>
                  <a:lnTo>
                    <a:pt x="398" y="54"/>
                  </a:lnTo>
                  <a:lnTo>
                    <a:pt x="412" y="68"/>
                  </a:lnTo>
                  <a:lnTo>
                    <a:pt x="418" y="76"/>
                  </a:lnTo>
                  <a:lnTo>
                    <a:pt x="422" y="84"/>
                  </a:lnTo>
                  <a:lnTo>
                    <a:pt x="424" y="90"/>
                  </a:lnTo>
                  <a:lnTo>
                    <a:pt x="426" y="100"/>
                  </a:lnTo>
                  <a:lnTo>
                    <a:pt x="426" y="108"/>
                  </a:lnTo>
                  <a:lnTo>
                    <a:pt x="422" y="116"/>
                  </a:lnTo>
                  <a:lnTo>
                    <a:pt x="422" y="114"/>
                  </a:lnTo>
                  <a:lnTo>
                    <a:pt x="422" y="108"/>
                  </a:lnTo>
                  <a:lnTo>
                    <a:pt x="418" y="102"/>
                  </a:lnTo>
                  <a:lnTo>
                    <a:pt x="412" y="98"/>
                  </a:lnTo>
                  <a:lnTo>
                    <a:pt x="406" y="96"/>
                  </a:lnTo>
                  <a:lnTo>
                    <a:pt x="400" y="98"/>
                  </a:lnTo>
                  <a:lnTo>
                    <a:pt x="394" y="102"/>
                  </a:lnTo>
                  <a:lnTo>
                    <a:pt x="390" y="108"/>
                  </a:lnTo>
                  <a:lnTo>
                    <a:pt x="388" y="114"/>
                  </a:lnTo>
                  <a:lnTo>
                    <a:pt x="390" y="120"/>
                  </a:lnTo>
                  <a:lnTo>
                    <a:pt x="394" y="126"/>
                  </a:lnTo>
                  <a:lnTo>
                    <a:pt x="400" y="130"/>
                  </a:lnTo>
                  <a:lnTo>
                    <a:pt x="406" y="132"/>
                  </a:lnTo>
                  <a:lnTo>
                    <a:pt x="412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18"/>
                  </a:lnTo>
                  <a:lnTo>
                    <a:pt x="428" y="108"/>
                  </a:lnTo>
                  <a:lnTo>
                    <a:pt x="430" y="98"/>
                  </a:lnTo>
                  <a:lnTo>
                    <a:pt x="428" y="90"/>
                  </a:lnTo>
                  <a:lnTo>
                    <a:pt x="426" y="82"/>
                  </a:lnTo>
                  <a:lnTo>
                    <a:pt x="422" y="76"/>
                  </a:lnTo>
                  <a:lnTo>
                    <a:pt x="416" y="68"/>
                  </a:lnTo>
                  <a:lnTo>
                    <a:pt x="402" y="54"/>
                  </a:lnTo>
                  <a:lnTo>
                    <a:pt x="386" y="42"/>
                  </a:lnTo>
                  <a:lnTo>
                    <a:pt x="420" y="34"/>
                  </a:lnTo>
                  <a:lnTo>
                    <a:pt x="456" y="28"/>
                  </a:lnTo>
                  <a:lnTo>
                    <a:pt x="492" y="24"/>
                  </a:lnTo>
                  <a:lnTo>
                    <a:pt x="528" y="20"/>
                  </a:lnTo>
                  <a:lnTo>
                    <a:pt x="566" y="18"/>
                  </a:lnTo>
                  <a:lnTo>
                    <a:pt x="604" y="20"/>
                  </a:lnTo>
                  <a:lnTo>
                    <a:pt x="640" y="26"/>
                  </a:lnTo>
                  <a:lnTo>
                    <a:pt x="674" y="34"/>
                  </a:lnTo>
                  <a:lnTo>
                    <a:pt x="656" y="46"/>
                  </a:lnTo>
                  <a:lnTo>
                    <a:pt x="642" y="58"/>
                  </a:lnTo>
                  <a:lnTo>
                    <a:pt x="630" y="72"/>
                  </a:lnTo>
                  <a:lnTo>
                    <a:pt x="620" y="86"/>
                  </a:lnTo>
                  <a:lnTo>
                    <a:pt x="608" y="84"/>
                  </a:lnTo>
                  <a:lnTo>
                    <a:pt x="594" y="82"/>
                  </a:lnTo>
                  <a:lnTo>
                    <a:pt x="582" y="80"/>
                  </a:lnTo>
                  <a:lnTo>
                    <a:pt x="568" y="80"/>
                  </a:lnTo>
                  <a:lnTo>
                    <a:pt x="548" y="84"/>
                  </a:lnTo>
                  <a:lnTo>
                    <a:pt x="530" y="90"/>
                  </a:lnTo>
                  <a:lnTo>
                    <a:pt x="514" y="98"/>
                  </a:lnTo>
                  <a:lnTo>
                    <a:pt x="498" y="108"/>
                  </a:lnTo>
                  <a:lnTo>
                    <a:pt x="486" y="120"/>
                  </a:lnTo>
                  <a:lnTo>
                    <a:pt x="478" y="134"/>
                  </a:lnTo>
                  <a:lnTo>
                    <a:pt x="472" y="150"/>
                  </a:lnTo>
                  <a:lnTo>
                    <a:pt x="472" y="168"/>
                  </a:lnTo>
                  <a:lnTo>
                    <a:pt x="474" y="178"/>
                  </a:lnTo>
                  <a:lnTo>
                    <a:pt x="476" y="188"/>
                  </a:lnTo>
                  <a:lnTo>
                    <a:pt x="482" y="198"/>
                  </a:lnTo>
                  <a:lnTo>
                    <a:pt x="488" y="206"/>
                  </a:lnTo>
                  <a:lnTo>
                    <a:pt x="496" y="214"/>
                  </a:lnTo>
                  <a:lnTo>
                    <a:pt x="506" y="222"/>
                  </a:lnTo>
                  <a:lnTo>
                    <a:pt x="526" y="232"/>
                  </a:lnTo>
                  <a:lnTo>
                    <a:pt x="552" y="240"/>
                  </a:lnTo>
                  <a:lnTo>
                    <a:pt x="578" y="246"/>
                  </a:lnTo>
                  <a:lnTo>
                    <a:pt x="606" y="248"/>
                  </a:lnTo>
                  <a:lnTo>
                    <a:pt x="634" y="248"/>
                  </a:lnTo>
                  <a:lnTo>
                    <a:pt x="662" y="244"/>
                  </a:lnTo>
                  <a:lnTo>
                    <a:pt x="688" y="238"/>
                  </a:lnTo>
                  <a:lnTo>
                    <a:pt x="716" y="244"/>
                  </a:lnTo>
                  <a:lnTo>
                    <a:pt x="744" y="248"/>
                  </a:lnTo>
                  <a:lnTo>
                    <a:pt x="772" y="248"/>
                  </a:lnTo>
                  <a:lnTo>
                    <a:pt x="800" y="246"/>
                  </a:lnTo>
                  <a:lnTo>
                    <a:pt x="826" y="240"/>
                  </a:lnTo>
                  <a:lnTo>
                    <a:pt x="850" y="232"/>
                  </a:lnTo>
                  <a:lnTo>
                    <a:pt x="872" y="222"/>
                  </a:lnTo>
                  <a:lnTo>
                    <a:pt x="882" y="214"/>
                  </a:lnTo>
                  <a:lnTo>
                    <a:pt x="890" y="206"/>
                  </a:lnTo>
                  <a:lnTo>
                    <a:pt x="896" y="198"/>
                  </a:lnTo>
                  <a:lnTo>
                    <a:pt x="900" y="188"/>
                  </a:lnTo>
                  <a:lnTo>
                    <a:pt x="904" y="178"/>
                  </a:lnTo>
                  <a:lnTo>
                    <a:pt x="906" y="168"/>
                  </a:lnTo>
                  <a:lnTo>
                    <a:pt x="904" y="150"/>
                  </a:lnTo>
                  <a:lnTo>
                    <a:pt x="900" y="134"/>
                  </a:lnTo>
                  <a:lnTo>
                    <a:pt x="890" y="120"/>
                  </a:lnTo>
                  <a:lnTo>
                    <a:pt x="878" y="108"/>
                  </a:lnTo>
                  <a:lnTo>
                    <a:pt x="864" y="98"/>
                  </a:lnTo>
                  <a:lnTo>
                    <a:pt x="848" y="90"/>
                  </a:lnTo>
                  <a:lnTo>
                    <a:pt x="830" y="84"/>
                  </a:lnTo>
                  <a:lnTo>
                    <a:pt x="810" y="80"/>
                  </a:lnTo>
                  <a:lnTo>
                    <a:pt x="796" y="80"/>
                  </a:lnTo>
                  <a:lnTo>
                    <a:pt x="782" y="82"/>
                  </a:lnTo>
                  <a:lnTo>
                    <a:pt x="770" y="84"/>
                  </a:lnTo>
                  <a:lnTo>
                    <a:pt x="758" y="86"/>
                  </a:lnTo>
                  <a:lnTo>
                    <a:pt x="748" y="72"/>
                  </a:lnTo>
                  <a:lnTo>
                    <a:pt x="736" y="58"/>
                  </a:lnTo>
                  <a:lnTo>
                    <a:pt x="720" y="46"/>
                  </a:lnTo>
                  <a:lnTo>
                    <a:pt x="704" y="34"/>
                  </a:lnTo>
                  <a:lnTo>
                    <a:pt x="738" y="26"/>
                  </a:lnTo>
                  <a:lnTo>
                    <a:pt x="774" y="20"/>
                  </a:lnTo>
                  <a:lnTo>
                    <a:pt x="812" y="18"/>
                  </a:lnTo>
                  <a:lnTo>
                    <a:pt x="850" y="20"/>
                  </a:lnTo>
                  <a:lnTo>
                    <a:pt x="886" y="24"/>
                  </a:lnTo>
                  <a:lnTo>
                    <a:pt x="922" y="28"/>
                  </a:lnTo>
                  <a:lnTo>
                    <a:pt x="958" y="34"/>
                  </a:lnTo>
                  <a:lnTo>
                    <a:pt x="992" y="42"/>
                  </a:lnTo>
                  <a:lnTo>
                    <a:pt x="974" y="54"/>
                  </a:lnTo>
                  <a:lnTo>
                    <a:pt x="960" y="68"/>
                  </a:lnTo>
                  <a:lnTo>
                    <a:pt x="956" y="76"/>
                  </a:lnTo>
                  <a:lnTo>
                    <a:pt x="952" y="82"/>
                  </a:lnTo>
                  <a:lnTo>
                    <a:pt x="950" y="90"/>
                  </a:lnTo>
                  <a:lnTo>
                    <a:pt x="948" y="98"/>
                  </a:lnTo>
                  <a:lnTo>
                    <a:pt x="948" y="110"/>
                  </a:lnTo>
                  <a:lnTo>
                    <a:pt x="952" y="118"/>
                  </a:lnTo>
                  <a:lnTo>
                    <a:pt x="958" y="126"/>
                  </a:lnTo>
                  <a:lnTo>
                    <a:pt x="964" y="128"/>
                  </a:lnTo>
                  <a:lnTo>
                    <a:pt x="968" y="130"/>
                  </a:lnTo>
                  <a:lnTo>
                    <a:pt x="972" y="132"/>
                  </a:lnTo>
                  <a:lnTo>
                    <a:pt x="980" y="130"/>
                  </a:lnTo>
                  <a:lnTo>
                    <a:pt x="984" y="126"/>
                  </a:lnTo>
                  <a:lnTo>
                    <a:pt x="988" y="120"/>
                  </a:lnTo>
                  <a:lnTo>
                    <a:pt x="990" y="114"/>
                  </a:lnTo>
                  <a:lnTo>
                    <a:pt x="988" y="108"/>
                  </a:lnTo>
                  <a:lnTo>
                    <a:pt x="984" y="102"/>
                  </a:lnTo>
                  <a:lnTo>
                    <a:pt x="980" y="98"/>
                  </a:lnTo>
                  <a:lnTo>
                    <a:pt x="972" y="96"/>
                  </a:lnTo>
                  <a:lnTo>
                    <a:pt x="966" y="98"/>
                  </a:lnTo>
                  <a:lnTo>
                    <a:pt x="960" y="102"/>
                  </a:lnTo>
                  <a:lnTo>
                    <a:pt x="956" y="108"/>
                  </a:lnTo>
                  <a:lnTo>
                    <a:pt x="956" y="114"/>
                  </a:lnTo>
                  <a:lnTo>
                    <a:pt x="956" y="120"/>
                  </a:lnTo>
                  <a:lnTo>
                    <a:pt x="952" y="110"/>
                  </a:lnTo>
                  <a:lnTo>
                    <a:pt x="952" y="100"/>
                  </a:lnTo>
                  <a:lnTo>
                    <a:pt x="952" y="90"/>
                  </a:lnTo>
                  <a:lnTo>
                    <a:pt x="956" y="84"/>
                  </a:lnTo>
                  <a:lnTo>
                    <a:pt x="960" y="76"/>
                  </a:lnTo>
                  <a:lnTo>
                    <a:pt x="964" y="68"/>
                  </a:lnTo>
                  <a:lnTo>
                    <a:pt x="978" y="54"/>
                  </a:lnTo>
                  <a:lnTo>
                    <a:pt x="996" y="44"/>
                  </a:lnTo>
                  <a:lnTo>
                    <a:pt x="1064" y="60"/>
                  </a:lnTo>
                  <a:lnTo>
                    <a:pt x="1130" y="78"/>
                  </a:lnTo>
                  <a:lnTo>
                    <a:pt x="1194" y="92"/>
                  </a:lnTo>
                  <a:lnTo>
                    <a:pt x="1224" y="96"/>
                  </a:lnTo>
                  <a:lnTo>
                    <a:pt x="1254" y="100"/>
                  </a:lnTo>
                  <a:lnTo>
                    <a:pt x="1296" y="102"/>
                  </a:lnTo>
                  <a:lnTo>
                    <a:pt x="1316" y="100"/>
                  </a:lnTo>
                  <a:lnTo>
                    <a:pt x="1334" y="98"/>
                  </a:lnTo>
                  <a:lnTo>
                    <a:pt x="1352" y="92"/>
                  </a:lnTo>
                  <a:lnTo>
                    <a:pt x="1364" y="86"/>
                  </a:lnTo>
                  <a:lnTo>
                    <a:pt x="1370" y="80"/>
                  </a:lnTo>
                  <a:lnTo>
                    <a:pt x="1374" y="76"/>
                  </a:lnTo>
                  <a:lnTo>
                    <a:pt x="1376" y="70"/>
                  </a:lnTo>
                  <a:lnTo>
                    <a:pt x="1378" y="62"/>
                  </a:lnTo>
                  <a:lnTo>
                    <a:pt x="1376" y="56"/>
                  </a:lnTo>
                  <a:lnTo>
                    <a:pt x="1374" y="48"/>
                  </a:lnTo>
                  <a:lnTo>
                    <a:pt x="1370" y="42"/>
                  </a:lnTo>
                  <a:lnTo>
                    <a:pt x="1364" y="36"/>
                  </a:lnTo>
                  <a:lnTo>
                    <a:pt x="1348" y="26"/>
                  </a:lnTo>
                  <a:lnTo>
                    <a:pt x="1328" y="18"/>
                  </a:lnTo>
                  <a:lnTo>
                    <a:pt x="1304" y="12"/>
                  </a:lnTo>
                  <a:lnTo>
                    <a:pt x="1278" y="8"/>
                  </a:lnTo>
                  <a:lnTo>
                    <a:pt x="1226" y="2"/>
                  </a:lnTo>
                  <a:lnTo>
                    <a:pt x="1170" y="0"/>
                  </a:lnTo>
                  <a:lnTo>
                    <a:pt x="1140" y="2"/>
                  </a:lnTo>
                  <a:lnTo>
                    <a:pt x="1110" y="4"/>
                  </a:lnTo>
                  <a:lnTo>
                    <a:pt x="1082" y="8"/>
                  </a:lnTo>
                  <a:lnTo>
                    <a:pt x="1054" y="14"/>
                  </a:lnTo>
                  <a:lnTo>
                    <a:pt x="1030" y="20"/>
                  </a:lnTo>
                  <a:lnTo>
                    <a:pt x="1006" y="30"/>
                  </a:lnTo>
                  <a:lnTo>
                    <a:pt x="968" y="20"/>
                  </a:lnTo>
                  <a:lnTo>
                    <a:pt x="930" y="12"/>
                  </a:lnTo>
                  <a:lnTo>
                    <a:pt x="890" y="6"/>
                  </a:lnTo>
                  <a:lnTo>
                    <a:pt x="848" y="0"/>
                  </a:lnTo>
                  <a:lnTo>
                    <a:pt x="828" y="0"/>
                  </a:lnTo>
                  <a:lnTo>
                    <a:pt x="806" y="0"/>
                  </a:lnTo>
                  <a:lnTo>
                    <a:pt x="784" y="2"/>
                  </a:lnTo>
                  <a:lnTo>
                    <a:pt x="764" y="4"/>
                  </a:lnTo>
                  <a:lnTo>
                    <a:pt x="744" y="8"/>
                  </a:lnTo>
                  <a:lnTo>
                    <a:pt x="724" y="12"/>
                  </a:lnTo>
                  <a:lnTo>
                    <a:pt x="706" y="18"/>
                  </a:lnTo>
                  <a:lnTo>
                    <a:pt x="688" y="26"/>
                  </a:lnTo>
                  <a:lnTo>
                    <a:pt x="672" y="18"/>
                  </a:lnTo>
                  <a:lnTo>
                    <a:pt x="654" y="12"/>
                  </a:lnTo>
                  <a:lnTo>
                    <a:pt x="634" y="8"/>
                  </a:lnTo>
                  <a:lnTo>
                    <a:pt x="614" y="4"/>
                  </a:lnTo>
                  <a:lnTo>
                    <a:pt x="594" y="2"/>
                  </a:lnTo>
                  <a:lnTo>
                    <a:pt x="572" y="0"/>
                  </a:lnTo>
                  <a:lnTo>
                    <a:pt x="550" y="0"/>
                  </a:lnTo>
                  <a:lnTo>
                    <a:pt x="528" y="0"/>
                  </a:lnTo>
                  <a:lnTo>
                    <a:pt x="486" y="6"/>
                  </a:lnTo>
                  <a:lnTo>
                    <a:pt x="446" y="12"/>
                  </a:lnTo>
                  <a:lnTo>
                    <a:pt x="408" y="20"/>
                  </a:lnTo>
                  <a:lnTo>
                    <a:pt x="372" y="30"/>
                  </a:lnTo>
                  <a:lnTo>
                    <a:pt x="348" y="20"/>
                  </a:lnTo>
                  <a:lnTo>
                    <a:pt x="322" y="14"/>
                  </a:lnTo>
                  <a:lnTo>
                    <a:pt x="296" y="8"/>
                  </a:lnTo>
                  <a:lnTo>
                    <a:pt x="266" y="4"/>
                  </a:lnTo>
                  <a:lnTo>
                    <a:pt x="238" y="2"/>
                  </a:lnTo>
                  <a:lnTo>
                    <a:pt x="208" y="0"/>
                  </a:lnTo>
                  <a:lnTo>
                    <a:pt x="152" y="2"/>
                  </a:lnTo>
                  <a:lnTo>
                    <a:pt x="100" y="8"/>
                  </a:lnTo>
                  <a:lnTo>
                    <a:pt x="74" y="12"/>
                  </a:lnTo>
                  <a:lnTo>
                    <a:pt x="50" y="18"/>
                  </a:lnTo>
                  <a:lnTo>
                    <a:pt x="30" y="26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0" y="56"/>
                  </a:lnTo>
                  <a:lnTo>
                    <a:pt x="0" y="62"/>
                  </a:lnTo>
                  <a:close/>
                  <a:moveTo>
                    <a:pt x="1014" y="34"/>
                  </a:moveTo>
                  <a:lnTo>
                    <a:pt x="1014" y="34"/>
                  </a:lnTo>
                  <a:lnTo>
                    <a:pt x="1036" y="24"/>
                  </a:lnTo>
                  <a:lnTo>
                    <a:pt x="1062" y="18"/>
                  </a:lnTo>
                  <a:lnTo>
                    <a:pt x="1088" y="12"/>
                  </a:lnTo>
                  <a:lnTo>
                    <a:pt x="1116" y="8"/>
                  </a:lnTo>
                  <a:lnTo>
                    <a:pt x="1142" y="6"/>
                  </a:lnTo>
                  <a:lnTo>
                    <a:pt x="1170" y="4"/>
                  </a:lnTo>
                  <a:lnTo>
                    <a:pt x="1198" y="4"/>
                  </a:lnTo>
                  <a:lnTo>
                    <a:pt x="1224" y="6"/>
                  </a:lnTo>
                  <a:lnTo>
                    <a:pt x="1226" y="6"/>
                  </a:lnTo>
                  <a:lnTo>
                    <a:pt x="1276" y="10"/>
                  </a:lnTo>
                  <a:lnTo>
                    <a:pt x="1300" y="14"/>
                  </a:lnTo>
                  <a:lnTo>
                    <a:pt x="1324" y="20"/>
                  </a:lnTo>
                  <a:lnTo>
                    <a:pt x="1346" y="28"/>
                  </a:lnTo>
                  <a:lnTo>
                    <a:pt x="1362" y="36"/>
                  </a:lnTo>
                  <a:lnTo>
                    <a:pt x="1368" y="42"/>
                  </a:lnTo>
                  <a:lnTo>
                    <a:pt x="1372" y="48"/>
                  </a:lnTo>
                  <a:lnTo>
                    <a:pt x="1374" y="56"/>
                  </a:lnTo>
                  <a:lnTo>
                    <a:pt x="1374" y="62"/>
                  </a:lnTo>
                  <a:lnTo>
                    <a:pt x="1374" y="68"/>
                  </a:lnTo>
                  <a:lnTo>
                    <a:pt x="1370" y="74"/>
                  </a:lnTo>
                  <a:lnTo>
                    <a:pt x="1366" y="78"/>
                  </a:lnTo>
                  <a:lnTo>
                    <a:pt x="1362" y="84"/>
                  </a:lnTo>
                  <a:lnTo>
                    <a:pt x="1350" y="90"/>
                  </a:lnTo>
                  <a:lnTo>
                    <a:pt x="1334" y="94"/>
                  </a:lnTo>
                  <a:lnTo>
                    <a:pt x="1314" y="96"/>
                  </a:lnTo>
                  <a:lnTo>
                    <a:pt x="1294" y="98"/>
                  </a:lnTo>
                  <a:lnTo>
                    <a:pt x="1254" y="96"/>
                  </a:lnTo>
                  <a:lnTo>
                    <a:pt x="1226" y="92"/>
                  </a:lnTo>
                  <a:lnTo>
                    <a:pt x="1198" y="88"/>
                  </a:lnTo>
                  <a:lnTo>
                    <a:pt x="1140" y="72"/>
                  </a:lnTo>
                  <a:lnTo>
                    <a:pt x="1080" y="52"/>
                  </a:lnTo>
                  <a:lnTo>
                    <a:pt x="1014" y="34"/>
                  </a:lnTo>
                  <a:close/>
                  <a:moveTo>
                    <a:pt x="696" y="234"/>
                  </a:moveTo>
                  <a:lnTo>
                    <a:pt x="696" y="234"/>
                  </a:lnTo>
                  <a:lnTo>
                    <a:pt x="712" y="228"/>
                  </a:lnTo>
                  <a:lnTo>
                    <a:pt x="726" y="218"/>
                  </a:lnTo>
                  <a:lnTo>
                    <a:pt x="740" y="208"/>
                  </a:lnTo>
                  <a:lnTo>
                    <a:pt x="752" y="196"/>
                  </a:lnTo>
                  <a:lnTo>
                    <a:pt x="760" y="182"/>
                  </a:lnTo>
                  <a:lnTo>
                    <a:pt x="766" y="168"/>
                  </a:lnTo>
                  <a:lnTo>
                    <a:pt x="770" y="150"/>
                  </a:lnTo>
                  <a:lnTo>
                    <a:pt x="770" y="134"/>
                  </a:lnTo>
                  <a:lnTo>
                    <a:pt x="770" y="132"/>
                  </a:lnTo>
                  <a:lnTo>
                    <a:pt x="768" y="116"/>
                  </a:lnTo>
                  <a:lnTo>
                    <a:pt x="764" y="102"/>
                  </a:lnTo>
                  <a:lnTo>
                    <a:pt x="788" y="100"/>
                  </a:lnTo>
                  <a:lnTo>
                    <a:pt x="810" y="100"/>
                  </a:lnTo>
                  <a:lnTo>
                    <a:pt x="828" y="102"/>
                  </a:lnTo>
                  <a:lnTo>
                    <a:pt x="844" y="106"/>
                  </a:lnTo>
                  <a:lnTo>
                    <a:pt x="858" y="112"/>
                  </a:lnTo>
                  <a:lnTo>
                    <a:pt x="872" y="118"/>
                  </a:lnTo>
                  <a:lnTo>
                    <a:pt x="884" y="128"/>
                  </a:lnTo>
                  <a:lnTo>
                    <a:pt x="892" y="140"/>
                  </a:lnTo>
                  <a:lnTo>
                    <a:pt x="898" y="152"/>
                  </a:lnTo>
                  <a:lnTo>
                    <a:pt x="900" y="168"/>
                  </a:lnTo>
                  <a:lnTo>
                    <a:pt x="898" y="178"/>
                  </a:lnTo>
                  <a:lnTo>
                    <a:pt x="894" y="188"/>
                  </a:lnTo>
                  <a:lnTo>
                    <a:pt x="890" y="198"/>
                  </a:lnTo>
                  <a:lnTo>
                    <a:pt x="884" y="206"/>
                  </a:lnTo>
                  <a:lnTo>
                    <a:pt x="876" y="212"/>
                  </a:lnTo>
                  <a:lnTo>
                    <a:pt x="866" y="220"/>
                  </a:lnTo>
                  <a:lnTo>
                    <a:pt x="846" y="230"/>
                  </a:lnTo>
                  <a:lnTo>
                    <a:pt x="824" y="238"/>
                  </a:lnTo>
                  <a:lnTo>
                    <a:pt x="798" y="242"/>
                  </a:lnTo>
                  <a:lnTo>
                    <a:pt x="772" y="244"/>
                  </a:lnTo>
                  <a:lnTo>
                    <a:pt x="746" y="244"/>
                  </a:lnTo>
                  <a:lnTo>
                    <a:pt x="720" y="240"/>
                  </a:lnTo>
                  <a:lnTo>
                    <a:pt x="696" y="234"/>
                  </a:lnTo>
                  <a:close/>
                  <a:moveTo>
                    <a:pt x="614" y="102"/>
                  </a:moveTo>
                  <a:lnTo>
                    <a:pt x="614" y="102"/>
                  </a:lnTo>
                  <a:lnTo>
                    <a:pt x="608" y="116"/>
                  </a:lnTo>
                  <a:lnTo>
                    <a:pt x="606" y="132"/>
                  </a:lnTo>
                  <a:lnTo>
                    <a:pt x="606" y="134"/>
                  </a:lnTo>
                  <a:lnTo>
                    <a:pt x="608" y="150"/>
                  </a:lnTo>
                  <a:lnTo>
                    <a:pt x="610" y="168"/>
                  </a:lnTo>
                  <a:lnTo>
                    <a:pt x="618" y="182"/>
                  </a:lnTo>
                  <a:lnTo>
                    <a:pt x="626" y="196"/>
                  </a:lnTo>
                  <a:lnTo>
                    <a:pt x="638" y="208"/>
                  </a:lnTo>
                  <a:lnTo>
                    <a:pt x="650" y="218"/>
                  </a:lnTo>
                  <a:lnTo>
                    <a:pt x="666" y="228"/>
                  </a:lnTo>
                  <a:lnTo>
                    <a:pt x="682" y="234"/>
                  </a:lnTo>
                  <a:lnTo>
                    <a:pt x="658" y="240"/>
                  </a:lnTo>
                  <a:lnTo>
                    <a:pt x="632" y="244"/>
                  </a:lnTo>
                  <a:lnTo>
                    <a:pt x="606" y="244"/>
                  </a:lnTo>
                  <a:lnTo>
                    <a:pt x="580" y="242"/>
                  </a:lnTo>
                  <a:lnTo>
                    <a:pt x="554" y="238"/>
                  </a:lnTo>
                  <a:lnTo>
                    <a:pt x="530" y="230"/>
                  </a:lnTo>
                  <a:lnTo>
                    <a:pt x="510" y="220"/>
                  </a:lnTo>
                  <a:lnTo>
                    <a:pt x="502" y="212"/>
                  </a:lnTo>
                  <a:lnTo>
                    <a:pt x="494" y="206"/>
                  </a:lnTo>
                  <a:lnTo>
                    <a:pt x="488" y="198"/>
                  </a:lnTo>
                  <a:lnTo>
                    <a:pt x="484" y="188"/>
                  </a:lnTo>
                  <a:lnTo>
                    <a:pt x="480" y="178"/>
                  </a:lnTo>
                  <a:lnTo>
                    <a:pt x="478" y="168"/>
                  </a:lnTo>
                  <a:lnTo>
                    <a:pt x="480" y="152"/>
                  </a:lnTo>
                  <a:lnTo>
                    <a:pt x="484" y="140"/>
                  </a:lnTo>
                  <a:lnTo>
                    <a:pt x="494" y="128"/>
                  </a:lnTo>
                  <a:lnTo>
                    <a:pt x="506" y="118"/>
                  </a:lnTo>
                  <a:lnTo>
                    <a:pt x="518" y="112"/>
                  </a:lnTo>
                  <a:lnTo>
                    <a:pt x="534" y="106"/>
                  </a:lnTo>
                  <a:lnTo>
                    <a:pt x="550" y="102"/>
                  </a:lnTo>
                  <a:lnTo>
                    <a:pt x="566" y="100"/>
                  </a:lnTo>
                  <a:lnTo>
                    <a:pt x="590" y="100"/>
                  </a:lnTo>
                  <a:lnTo>
                    <a:pt x="614" y="102"/>
                  </a:lnTo>
                  <a:close/>
                  <a:moveTo>
                    <a:pt x="688" y="40"/>
                  </a:moveTo>
                  <a:lnTo>
                    <a:pt x="688" y="40"/>
                  </a:lnTo>
                  <a:lnTo>
                    <a:pt x="708" y="48"/>
                  </a:lnTo>
                  <a:lnTo>
                    <a:pt x="726" y="60"/>
                  </a:lnTo>
                  <a:lnTo>
                    <a:pt x="742" y="74"/>
                  </a:lnTo>
                  <a:lnTo>
                    <a:pt x="752" y="88"/>
                  </a:lnTo>
                  <a:lnTo>
                    <a:pt x="734" y="98"/>
                  </a:lnTo>
                  <a:lnTo>
                    <a:pt x="728" y="104"/>
                  </a:lnTo>
                  <a:lnTo>
                    <a:pt x="720" y="110"/>
                  </a:lnTo>
                  <a:lnTo>
                    <a:pt x="714" y="118"/>
                  </a:lnTo>
                  <a:lnTo>
                    <a:pt x="710" y="126"/>
                  </a:lnTo>
                  <a:lnTo>
                    <a:pt x="708" y="134"/>
                  </a:lnTo>
                  <a:lnTo>
                    <a:pt x="706" y="144"/>
                  </a:lnTo>
                  <a:lnTo>
                    <a:pt x="708" y="154"/>
                  </a:lnTo>
                  <a:lnTo>
                    <a:pt x="712" y="164"/>
                  </a:lnTo>
                  <a:lnTo>
                    <a:pt x="718" y="170"/>
                  </a:lnTo>
                  <a:lnTo>
                    <a:pt x="726" y="176"/>
                  </a:lnTo>
                  <a:lnTo>
                    <a:pt x="732" y="178"/>
                  </a:lnTo>
                  <a:lnTo>
                    <a:pt x="736" y="178"/>
                  </a:lnTo>
                  <a:lnTo>
                    <a:pt x="738" y="178"/>
                  </a:lnTo>
                  <a:lnTo>
                    <a:pt x="744" y="176"/>
                  </a:lnTo>
                  <a:lnTo>
                    <a:pt x="750" y="172"/>
                  </a:lnTo>
                  <a:lnTo>
                    <a:pt x="752" y="166"/>
                  </a:lnTo>
                  <a:lnTo>
                    <a:pt x="754" y="160"/>
                  </a:lnTo>
                  <a:lnTo>
                    <a:pt x="752" y="154"/>
                  </a:lnTo>
                  <a:lnTo>
                    <a:pt x="748" y="148"/>
                  </a:lnTo>
                  <a:lnTo>
                    <a:pt x="742" y="144"/>
                  </a:lnTo>
                  <a:lnTo>
                    <a:pt x="736" y="144"/>
                  </a:lnTo>
                  <a:lnTo>
                    <a:pt x="730" y="144"/>
                  </a:lnTo>
                  <a:lnTo>
                    <a:pt x="724" y="148"/>
                  </a:lnTo>
                  <a:lnTo>
                    <a:pt x="720" y="154"/>
                  </a:lnTo>
                  <a:lnTo>
                    <a:pt x="718" y="160"/>
                  </a:lnTo>
                  <a:lnTo>
                    <a:pt x="720" y="166"/>
                  </a:lnTo>
                  <a:lnTo>
                    <a:pt x="722" y="170"/>
                  </a:lnTo>
                  <a:lnTo>
                    <a:pt x="716" y="166"/>
                  </a:lnTo>
                  <a:lnTo>
                    <a:pt x="712" y="160"/>
                  </a:lnTo>
                  <a:lnTo>
                    <a:pt x="710" y="152"/>
                  </a:lnTo>
                  <a:lnTo>
                    <a:pt x="710" y="144"/>
                  </a:lnTo>
                  <a:lnTo>
                    <a:pt x="712" y="136"/>
                  </a:lnTo>
                  <a:lnTo>
                    <a:pt x="714" y="128"/>
                  </a:lnTo>
                  <a:lnTo>
                    <a:pt x="720" y="122"/>
                  </a:lnTo>
                  <a:lnTo>
                    <a:pt x="726" y="116"/>
                  </a:lnTo>
                  <a:lnTo>
                    <a:pt x="732" y="112"/>
                  </a:lnTo>
                  <a:lnTo>
                    <a:pt x="742" y="108"/>
                  </a:lnTo>
                  <a:lnTo>
                    <a:pt x="760" y="102"/>
                  </a:lnTo>
                  <a:lnTo>
                    <a:pt x="764" y="118"/>
                  </a:lnTo>
                  <a:lnTo>
                    <a:pt x="766" y="134"/>
                  </a:lnTo>
                  <a:lnTo>
                    <a:pt x="766" y="150"/>
                  </a:lnTo>
                  <a:lnTo>
                    <a:pt x="762" y="166"/>
                  </a:lnTo>
                  <a:lnTo>
                    <a:pt x="756" y="182"/>
                  </a:lnTo>
                  <a:lnTo>
                    <a:pt x="746" y="194"/>
                  </a:lnTo>
                  <a:lnTo>
                    <a:pt x="736" y="206"/>
                  </a:lnTo>
                  <a:lnTo>
                    <a:pt x="722" y="216"/>
                  </a:lnTo>
                  <a:lnTo>
                    <a:pt x="706" y="226"/>
                  </a:lnTo>
                  <a:lnTo>
                    <a:pt x="688" y="232"/>
                  </a:lnTo>
                  <a:lnTo>
                    <a:pt x="672" y="226"/>
                  </a:lnTo>
                  <a:lnTo>
                    <a:pt x="656" y="216"/>
                  </a:lnTo>
                  <a:lnTo>
                    <a:pt x="642" y="206"/>
                  </a:lnTo>
                  <a:lnTo>
                    <a:pt x="630" y="194"/>
                  </a:lnTo>
                  <a:lnTo>
                    <a:pt x="622" y="182"/>
                  </a:lnTo>
                  <a:lnTo>
                    <a:pt x="614" y="166"/>
                  </a:lnTo>
                  <a:lnTo>
                    <a:pt x="612" y="150"/>
                  </a:lnTo>
                  <a:lnTo>
                    <a:pt x="610" y="134"/>
                  </a:lnTo>
                  <a:lnTo>
                    <a:pt x="612" y="118"/>
                  </a:lnTo>
                  <a:lnTo>
                    <a:pt x="618" y="102"/>
                  </a:lnTo>
                  <a:lnTo>
                    <a:pt x="636" y="108"/>
                  </a:lnTo>
                  <a:lnTo>
                    <a:pt x="644" y="112"/>
                  </a:lnTo>
                  <a:lnTo>
                    <a:pt x="652" y="116"/>
                  </a:lnTo>
                  <a:lnTo>
                    <a:pt x="658" y="122"/>
                  </a:lnTo>
                  <a:lnTo>
                    <a:pt x="662" y="128"/>
                  </a:lnTo>
                  <a:lnTo>
                    <a:pt x="666" y="136"/>
                  </a:lnTo>
                  <a:lnTo>
                    <a:pt x="668" y="144"/>
                  </a:lnTo>
                  <a:lnTo>
                    <a:pt x="668" y="152"/>
                  </a:lnTo>
                  <a:lnTo>
                    <a:pt x="666" y="158"/>
                  </a:lnTo>
                  <a:lnTo>
                    <a:pt x="662" y="164"/>
                  </a:lnTo>
                  <a:lnTo>
                    <a:pt x="658" y="168"/>
                  </a:lnTo>
                  <a:lnTo>
                    <a:pt x="660" y="160"/>
                  </a:lnTo>
                  <a:lnTo>
                    <a:pt x="658" y="154"/>
                  </a:lnTo>
                  <a:lnTo>
                    <a:pt x="654" y="148"/>
                  </a:lnTo>
                  <a:lnTo>
                    <a:pt x="650" y="144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30" y="148"/>
                  </a:lnTo>
                  <a:lnTo>
                    <a:pt x="626" y="154"/>
                  </a:lnTo>
                  <a:lnTo>
                    <a:pt x="626" y="160"/>
                  </a:lnTo>
                  <a:lnTo>
                    <a:pt x="626" y="166"/>
                  </a:lnTo>
                  <a:lnTo>
                    <a:pt x="628" y="170"/>
                  </a:lnTo>
                  <a:lnTo>
                    <a:pt x="632" y="174"/>
                  </a:lnTo>
                  <a:lnTo>
                    <a:pt x="638" y="176"/>
                  </a:lnTo>
                  <a:lnTo>
                    <a:pt x="642" y="178"/>
                  </a:lnTo>
                  <a:lnTo>
                    <a:pt x="650" y="176"/>
                  </a:lnTo>
                  <a:lnTo>
                    <a:pt x="652" y="176"/>
                  </a:lnTo>
                  <a:lnTo>
                    <a:pt x="660" y="170"/>
                  </a:lnTo>
                  <a:lnTo>
                    <a:pt x="666" y="164"/>
                  </a:lnTo>
                  <a:lnTo>
                    <a:pt x="670" y="154"/>
                  </a:lnTo>
                  <a:lnTo>
                    <a:pt x="672" y="144"/>
                  </a:lnTo>
                  <a:lnTo>
                    <a:pt x="670" y="134"/>
                  </a:lnTo>
                  <a:lnTo>
                    <a:pt x="666" y="126"/>
                  </a:lnTo>
                  <a:lnTo>
                    <a:pt x="662" y="118"/>
                  </a:lnTo>
                  <a:lnTo>
                    <a:pt x="658" y="110"/>
                  </a:lnTo>
                  <a:lnTo>
                    <a:pt x="650" y="104"/>
                  </a:lnTo>
                  <a:lnTo>
                    <a:pt x="642" y="98"/>
                  </a:lnTo>
                  <a:lnTo>
                    <a:pt x="624" y="88"/>
                  </a:lnTo>
                  <a:lnTo>
                    <a:pt x="636" y="74"/>
                  </a:lnTo>
                  <a:lnTo>
                    <a:pt x="652" y="60"/>
                  </a:lnTo>
                  <a:lnTo>
                    <a:pt x="668" y="48"/>
                  </a:lnTo>
                  <a:lnTo>
                    <a:pt x="688" y="40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4" y="56"/>
                  </a:lnTo>
                  <a:lnTo>
                    <a:pt x="6" y="48"/>
                  </a:lnTo>
                  <a:lnTo>
                    <a:pt x="10" y="42"/>
                  </a:lnTo>
                  <a:lnTo>
                    <a:pt x="16" y="36"/>
                  </a:lnTo>
                  <a:lnTo>
                    <a:pt x="32" y="28"/>
                  </a:lnTo>
                  <a:lnTo>
                    <a:pt x="52" y="20"/>
                  </a:lnTo>
                  <a:lnTo>
                    <a:pt x="76" y="14"/>
                  </a:lnTo>
                  <a:lnTo>
                    <a:pt x="102" y="10"/>
                  </a:lnTo>
                  <a:lnTo>
                    <a:pt x="152" y="6"/>
                  </a:lnTo>
                  <a:lnTo>
                    <a:pt x="180" y="4"/>
                  </a:lnTo>
                  <a:lnTo>
                    <a:pt x="206" y="4"/>
                  </a:lnTo>
                  <a:lnTo>
                    <a:pt x="234" y="6"/>
                  </a:lnTo>
                  <a:lnTo>
                    <a:pt x="262" y="8"/>
                  </a:lnTo>
                  <a:lnTo>
                    <a:pt x="290" y="12"/>
                  </a:lnTo>
                  <a:lnTo>
                    <a:pt x="316" y="18"/>
                  </a:lnTo>
                  <a:lnTo>
                    <a:pt x="340" y="24"/>
                  </a:lnTo>
                  <a:lnTo>
                    <a:pt x="362" y="34"/>
                  </a:lnTo>
                  <a:lnTo>
                    <a:pt x="298" y="52"/>
                  </a:lnTo>
                  <a:lnTo>
                    <a:pt x="238" y="72"/>
                  </a:lnTo>
                  <a:lnTo>
                    <a:pt x="180" y="88"/>
                  </a:lnTo>
                  <a:lnTo>
                    <a:pt x="152" y="92"/>
                  </a:lnTo>
                  <a:lnTo>
                    <a:pt x="122" y="96"/>
                  </a:lnTo>
                  <a:lnTo>
                    <a:pt x="82" y="98"/>
                  </a:lnTo>
                  <a:lnTo>
                    <a:pt x="62" y="96"/>
                  </a:lnTo>
                  <a:lnTo>
                    <a:pt x="44" y="94"/>
                  </a:lnTo>
                  <a:lnTo>
                    <a:pt x="28" y="90"/>
                  </a:lnTo>
                  <a:lnTo>
                    <a:pt x="16" y="84"/>
                  </a:lnTo>
                  <a:lnTo>
                    <a:pt x="10" y="78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endParaRP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33985"/>
            <a:ext cx="12192000" cy="6824015"/>
            <a:chOff x="0" y="33985"/>
            <a:chExt cx="12192000" cy="6824015"/>
          </a:xfrm>
        </p:grpSpPr>
        <p:pic>
          <p:nvPicPr>
            <p:cNvPr id="12" name="图片 11" descr="5f0588f3ce1e1dd9e1e08ba5a0db1e86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0" y="33985"/>
              <a:ext cx="1244600" cy="96519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81205"/>
              <a:ext cx="12192000" cy="507679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9904412" y="6172200"/>
            <a:ext cx="1600200" cy="365125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684212" y="6172200"/>
            <a:ext cx="7543800" cy="365125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10363200" y="5578475"/>
            <a:ext cx="1142245" cy="669925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4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标题 1"/>
          <p:cNvSpPr>
            <a:spLocks noGrp="1"/>
          </p:cNvSpPr>
          <p:nvPr>
            <p:ph type="title"/>
          </p:nvPr>
        </p:nvSpPr>
        <p:spPr>
          <a:xfrm>
            <a:off x="831849" y="170974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3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8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35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48736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28" name="文本占位符 2"/>
          <p:cNvSpPr>
            <a:spLocks noGrp="1"/>
          </p:cNvSpPr>
          <p:nvPr>
            <p:ph type="body" idx="1"/>
          </p:nvPr>
        </p:nvSpPr>
        <p:spPr>
          <a:xfrm>
            <a:off x="1186789" y="1778438"/>
            <a:ext cx="4873575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048729" name="内容占位符 3"/>
          <p:cNvSpPr>
            <a:spLocks noGrp="1"/>
          </p:cNvSpPr>
          <p:nvPr>
            <p:ph sz="half" idx="2"/>
          </p:nvPr>
        </p:nvSpPr>
        <p:spPr>
          <a:xfrm>
            <a:off x="1186789" y="2665379"/>
            <a:ext cx="4873575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4873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048731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20" name="内容占位符 2"/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48721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25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26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4.jpe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209715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7905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Calibri Light" panose="020F0302020204030204"/>
          <a:ea typeface="宋体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1pPr>
      <a:lvl2pPr marL="685800" lvl="1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2pPr>
      <a:lvl3pPr marL="1143000" lvl="2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3pPr>
      <a:lvl4pPr marL="1600200" lvl="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4pPr>
      <a:lvl5pPr marL="2057400" lvl="4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5pPr>
      <a:lvl6pPr marL="2514600" lvl="5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Calibri" panose="020F0502020204030204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8.pn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oleObject" Target="../embeddings/Workbook1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GIF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47955" y="114300"/>
            <a:ext cx="7331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部编版初中历史八年级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下册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V="1">
            <a:off x="132715" y="2623820"/>
            <a:ext cx="12059285" cy="41275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p>
            <a:endParaRPr lang="zh-CN" altLang="en-US" sz="1350"/>
          </a:p>
        </p:txBody>
      </p:sp>
      <p:sp>
        <p:nvSpPr>
          <p:cNvPr id="3" name="矩形 2"/>
          <p:cNvSpPr/>
          <p:nvPr/>
        </p:nvSpPr>
        <p:spPr>
          <a:xfrm>
            <a:off x="189865" y="1107440"/>
            <a:ext cx="1994535" cy="1383665"/>
          </a:xfrm>
          <a:prstGeom prst="rect">
            <a:avLst/>
          </a:prstGeom>
        </p:spPr>
        <p:txBody>
          <a:bodyPr wrap="square">
            <a:spAutoFit/>
          </a:bodyPr>
          <a:p>
            <a:pPr algn="ctr" eaLnBrk="1" fontAlgn="auto" hangingPunct="1"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苏新诗柳楷简" panose="02010600000101010101" charset="-122"/>
                <a:sym typeface="+mn-ea"/>
              </a:rPr>
              <a:t>毛泽东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苏新诗柳楷简" panose="02010600000101010101" charset="-122"/>
              <a:sym typeface="+mn-ea"/>
            </a:endParaRPr>
          </a:p>
          <a:p>
            <a:pPr algn="ctr" eaLnBrk="1" fontAlgn="auto" hangingPunct="1"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苏新诗柳楷简" panose="02010600000101010101" charset="-122"/>
                <a:sym typeface="+mn-ea"/>
              </a:rPr>
              <a:t>访问苏联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苏新诗柳楷简" panose="02010600000101010101" charset="-122"/>
              <a:sym typeface="+mn-ea"/>
            </a:endParaRPr>
          </a:p>
        </p:txBody>
      </p:sp>
      <p:pic>
        <p:nvPicPr>
          <p:cNvPr id="11" name="Picture 4" descr="变色小球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2020" y="2511108"/>
            <a:ext cx="266700" cy="26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189865" y="2686685"/>
            <a:ext cx="2243455" cy="645160"/>
          </a:xfrm>
          <a:prstGeom prst="rect">
            <a:avLst/>
          </a:prstGeom>
        </p:spPr>
        <p:txBody>
          <a:bodyPr wrap="square">
            <a:spAutoFit/>
          </a:bodyPr>
          <a:p>
            <a:pPr algn="ctr" fontAlgn="auto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1949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月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073" name="Picture 4" descr="变色小球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3305" y="2511108"/>
            <a:ext cx="266700" cy="26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矩形 18"/>
          <p:cNvSpPr/>
          <p:nvPr/>
        </p:nvSpPr>
        <p:spPr>
          <a:xfrm>
            <a:off x="2089785" y="1028065"/>
            <a:ext cx="3447415" cy="1383665"/>
          </a:xfrm>
          <a:prstGeom prst="rect">
            <a:avLst/>
          </a:prstGeom>
        </p:spPr>
        <p:txBody>
          <a:bodyPr wrap="square">
            <a:spAutoFit/>
          </a:bodyPr>
          <a:p>
            <a:pPr algn="ctr" eaLnBrk="1" fontAlgn="auto" hangingPunct="1"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苏新诗柳楷简" panose="02010600000101010101" charset="-122"/>
                <a:sym typeface="+mn-ea"/>
              </a:rPr>
              <a:t>周恩来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苏新诗柳楷简" panose="02010600000101010101" charset="-122"/>
                <a:sym typeface="+mn-ea"/>
              </a:rPr>
              <a:t>首次提出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苏新诗柳楷简" panose="02010600000101010101" charset="-122"/>
              <a:sym typeface="+mn-ea"/>
            </a:endParaRPr>
          </a:p>
          <a:p>
            <a:pPr algn="ctr" eaLnBrk="1" fontAlgn="auto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苏新诗柳楷简" panose="02010600000101010101" charset="-122"/>
                <a:sym typeface="+mn-ea"/>
              </a:rPr>
              <a:t>和平共处五项原则</a:t>
            </a:r>
            <a:endParaRPr lang="zh-CN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苏新诗柳楷简" panose="02010600000101010101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92425" y="2680335"/>
            <a:ext cx="1649095" cy="645160"/>
          </a:xfrm>
          <a:prstGeom prst="rect">
            <a:avLst/>
          </a:prstGeom>
        </p:spPr>
        <p:txBody>
          <a:bodyPr wrap="square">
            <a:spAutoFit/>
          </a:bodyPr>
          <a:p>
            <a:pPr algn="ctr" fontAlgn="auto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1953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年底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2" name="图片 31" descr="1153387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320" y="3527425"/>
            <a:ext cx="2734310" cy="317436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727065" y="2680335"/>
            <a:ext cx="1958975" cy="645160"/>
          </a:xfrm>
          <a:prstGeom prst="rect">
            <a:avLst/>
          </a:prstGeom>
        </p:spPr>
        <p:txBody>
          <a:bodyPr wrap="square">
            <a:spAutoFit/>
          </a:bodyPr>
          <a:p>
            <a:pPr algn="ctr" fontAlgn="auto">
              <a:lnSpc>
                <a:spcPct val="150000"/>
              </a:lnSpc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1954年4月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15" name="Picture 4" descr="变色小球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3520" y="2522538"/>
            <a:ext cx="266700" cy="26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矩形 15"/>
          <p:cNvSpPr/>
          <p:nvPr/>
        </p:nvSpPr>
        <p:spPr>
          <a:xfrm>
            <a:off x="5167630" y="1115695"/>
            <a:ext cx="2847975" cy="1383665"/>
          </a:xfrm>
          <a:prstGeom prst="rect">
            <a:avLst/>
          </a:prstGeom>
        </p:spPr>
        <p:txBody>
          <a:bodyPr wrap="square">
            <a:spAutoFit/>
          </a:bodyPr>
          <a:p>
            <a:pPr algn="ctr" eaLnBrk="1" fontAlgn="auto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苏新诗柳楷简" panose="02010600000101010101" charset="-122"/>
                <a:sym typeface="+mn-ea"/>
              </a:rPr>
              <a:t>周恩来参加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苏新诗柳楷简" panose="02010600000101010101" charset="-122"/>
              <a:sym typeface="+mn-ea"/>
            </a:endParaRPr>
          </a:p>
          <a:p>
            <a:pPr algn="ctr" eaLnBrk="1" fontAlgn="auto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苏新诗柳楷简" panose="02010600000101010101" charset="-122"/>
                <a:sym typeface="+mn-ea"/>
              </a:rPr>
              <a:t>日内瓦会议</a:t>
            </a:r>
            <a:endParaRPr lang="zh-CN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苏新诗柳楷简" panose="02010600000101010101" charset="-122"/>
              <a:sym typeface="+mn-ea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9215755" y="2686685"/>
            <a:ext cx="1958975" cy="645160"/>
          </a:xfrm>
          <a:prstGeom prst="rect">
            <a:avLst/>
          </a:prstGeom>
        </p:spPr>
        <p:txBody>
          <a:bodyPr wrap="square">
            <a:spAutoFit/>
          </a:bodyPr>
          <a:p>
            <a:pPr algn="ctr" fontAlgn="auto">
              <a:lnSpc>
                <a:spcPct val="150000"/>
              </a:lnSpc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1955年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7759700" y="1139190"/>
            <a:ext cx="4162425" cy="13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150000"/>
              </a:lnSpc>
              <a:buClrTx/>
              <a:buSzTx/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苏新诗柳楷简" panose="02010600000101010101" charset="-122"/>
              </a:rPr>
              <a:t>周恩来参加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苏新诗柳楷简" panose="02010600000101010101" charset="-122"/>
              </a:rPr>
              <a:t>万隆会议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苏新诗柳楷简" panose="02010600000101010101" charset="-122"/>
              </a:rPr>
              <a:t>，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苏新诗柳楷简" panose="02010600000101010101" charset="-122"/>
            </a:endParaRPr>
          </a:p>
          <a:p>
            <a:pPr algn="ctr" eaLnBrk="1" fontAlgn="auto" hangingPunct="1">
              <a:lnSpc>
                <a:spcPct val="150000"/>
              </a:lnSpc>
              <a:buClrTx/>
              <a:buSzTx/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苏新诗柳楷简" panose="02010600000101010101" charset="-122"/>
              </a:rPr>
              <a:t>提出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苏新诗柳楷简" panose="02010600000101010101" charset="-122"/>
              </a:rPr>
              <a:t>“求同存异”方针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苏新诗柳楷简" panose="02010600000101010101" charset="-122"/>
            </a:endParaRPr>
          </a:p>
        </p:txBody>
      </p:sp>
      <p:pic>
        <p:nvPicPr>
          <p:cNvPr id="17" name="Picture 4" descr="变色小球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61575" y="2510473"/>
            <a:ext cx="266700" cy="2667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" name="组合 17"/>
          <p:cNvGrpSpPr/>
          <p:nvPr/>
        </p:nvGrpSpPr>
        <p:grpSpPr>
          <a:xfrm rot="540000">
            <a:off x="9214135" y="4876992"/>
            <a:ext cx="2976340" cy="1758950"/>
            <a:chOff x="12932" y="-6851"/>
            <a:chExt cx="3603" cy="2224"/>
          </a:xfrm>
        </p:grpSpPr>
        <p:pic>
          <p:nvPicPr>
            <p:cNvPr id="20" name="图片 1" descr="C:/Users/hu/AppData/Local/Temp/kaimatting_20191018204812/output_20191018204821..pngoutput_20191018204821."/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32" y="-6851"/>
              <a:ext cx="3603" cy="22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" name="Rectangle 2"/>
            <p:cNvSpPr>
              <a:spLocks noChangeArrowheads="1"/>
            </p:cNvSpPr>
            <p:nvPr/>
          </p:nvSpPr>
          <p:spPr bwMode="auto">
            <a:xfrm rot="420000">
              <a:off x="13178" y="-6632"/>
              <a:ext cx="3012" cy="11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prstTxWarp prst="textChevron">
                <a:avLst/>
              </a:prstTxWarp>
              <a:spAutoFit/>
            </a:bodyPr>
            <a:p>
              <a:pPr algn="ctr"/>
              <a:r>
                <a:rPr lang="zh-CN" altLang="en-US" sz="1000" b="1">
                  <a:solidFill>
                    <a:srgbClr val="2613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60000" endA="900" endPos="60000" dist="29997" dir="5400000" sy="-100000" algn="bl" rotWithShape="0"/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课前复习</a:t>
              </a:r>
              <a:endParaRPr lang="zh-CN" altLang="en-US" sz="1000" b="1">
                <a:solidFill>
                  <a:srgbClr val="2613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038215" y="3506470"/>
            <a:ext cx="4955540" cy="100393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t">
            <a:spAutoFit/>
          </a:bodyPr>
          <a:p>
            <a:pPr marL="0" indent="0" algn="ctr" fontAlgn="ctr">
              <a:spcBef>
                <a:spcPts val="0"/>
              </a:spcBef>
              <a:spcAft>
                <a:spcPts val="400"/>
              </a:spcAft>
              <a:buSzPct val="70000"/>
              <a:buNone/>
            </a:pPr>
            <a:r>
              <a:rPr 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苏新诗柳楷简" panose="02010600000101010101" charset="-122"/>
                <a:sym typeface="+mn-ea"/>
              </a:rPr>
              <a:t>新中国的外交政策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苏新诗柳楷简" panose="02010600000101010101" charset="-122"/>
                <a:sym typeface="+mn-ea"/>
              </a:rPr>
              <a:t>：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苏新诗柳楷简" panose="02010600000101010101" charset="-122"/>
              <a:sym typeface="+mn-ea"/>
            </a:endParaRPr>
          </a:p>
          <a:p>
            <a:pPr marL="0" indent="0" algn="ctr" fontAlgn="ctr">
              <a:spcBef>
                <a:spcPts val="0"/>
              </a:spcBef>
              <a:spcAft>
                <a:spcPts val="400"/>
              </a:spcAft>
              <a:buSzPct val="70000"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苏新诗柳楷简" panose="02010600000101010101" charset="-122"/>
                <a:sym typeface="+mn-ea"/>
              </a:rPr>
              <a:t>独立自主的和平外交政策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苏新诗柳楷简" panose="0201060000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9" grpId="0"/>
      <p:bldP spid="14" grpId="0"/>
      <p:bldP spid="16" grpId="0"/>
      <p:bldP spid="13" grpId="0"/>
      <p:bldP spid="54" grpId="0" bldLvl="0" animBg="1"/>
      <p:bldP spid="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115" y="87630"/>
            <a:ext cx="31965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中美建交</a:t>
            </a: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之路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139690" y="1017905"/>
            <a:ext cx="6968490" cy="5555615"/>
            <a:chOff x="8094" y="1603"/>
            <a:chExt cx="10974" cy="8749"/>
          </a:xfrm>
        </p:grpSpPr>
        <p:sp>
          <p:nvSpPr>
            <p:cNvPr id="4" name="文本框 3"/>
            <p:cNvSpPr txBox="1"/>
            <p:nvPr/>
          </p:nvSpPr>
          <p:spPr>
            <a:xfrm>
              <a:off x="8094" y="1603"/>
              <a:ext cx="10974" cy="259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just" hangingPunct="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  </a:t>
              </a:r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20世纪60、70年代美苏争霸中出现了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苏攻美守</a:t>
              </a:r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的局面，迫使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美国不得不谋求对华关系的改善</a:t>
              </a:r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，</a:t>
              </a:r>
              <a:r>
                <a:rPr lang="zh-CN" altLang="en-US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联合中国对付苏联。</a:t>
              </a:r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                       </a:t>
              </a:r>
              <a:endPara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  <a:p>
              <a:pPr algn="just" hangingPunct="0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          </a:t>
              </a:r>
              <a:r>
                <a:rPr lang="en-US" altLang="zh-CN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</a:t>
              </a:r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——摘自保罗肯尼迪《大国的兴衰》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263" y="4088"/>
              <a:ext cx="10653" cy="24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just" hangingPunct="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  </a:t>
              </a:r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尼克松……认为现在已有</a:t>
              </a:r>
              <a:r>
                <a:rPr lang="zh-CN" altLang="en-US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五个世界实力中心——西欧、日本、中国、苏联和美国，</a:t>
              </a:r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在本世纪的三分之一时间里，这五只力量将成为决定未来的中心。</a:t>
              </a:r>
              <a:r>
                <a:rPr lang="en-US" altLang="zh-CN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   </a:t>
              </a:r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——摘自保罗肯尼迪《大国的兴衰》</a:t>
              </a:r>
              <a:endPara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383" y="7180"/>
              <a:ext cx="10533" cy="317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just" eaLnBrk="0" fontAlgn="base" hangingPunct="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   </a:t>
              </a:r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……苏联在中苏边境集结重兵，咄咄逼人。</a:t>
              </a:r>
              <a:r>
                <a:rPr lang="zh-CN" altLang="en-US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为了抵御来自北方的严重威胁，</a:t>
              </a:r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同时，</a:t>
              </a:r>
              <a:r>
                <a:rPr lang="zh-CN" altLang="en-US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为了有助于解决台湾问题以实现祖国统一大业</a:t>
              </a:r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，……中国希望缓和同美国的关系。</a:t>
              </a:r>
              <a:endPara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   </a:t>
              </a:r>
              <a:r>
                <a:rPr lang="en-US" altLang="zh-CN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    </a:t>
              </a:r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——《中华人民共和国史1949-1993》</a:t>
              </a:r>
              <a:endPara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" y="1277620"/>
            <a:ext cx="5107940" cy="50895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781165" y="1277303"/>
            <a:ext cx="4478338" cy="522287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  <a:tileRect/>
          </a:gradFill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美国在美苏争霸中处于守势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4840" name="文本框 34839"/>
          <p:cNvSpPr txBox="1"/>
          <p:nvPr/>
        </p:nvSpPr>
        <p:spPr>
          <a:xfrm>
            <a:off x="7202170" y="3168015"/>
            <a:ext cx="3181350" cy="522288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  <a:tileRect/>
          </a:gradFill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中国国际地位提高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02170" y="4960620"/>
            <a:ext cx="3913505" cy="1168400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  <a:tileRect/>
          </a:gradFill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中苏关系恶化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解决台湾问题的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需要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1750" y="3560445"/>
            <a:ext cx="5108575" cy="2459990"/>
            <a:chOff x="50" y="5607"/>
            <a:chExt cx="8045" cy="3874"/>
          </a:xfrm>
        </p:grpSpPr>
        <p:grpSp>
          <p:nvGrpSpPr>
            <p:cNvPr id="14" name="组合 13"/>
            <p:cNvGrpSpPr/>
            <p:nvPr/>
          </p:nvGrpSpPr>
          <p:grpSpPr>
            <a:xfrm>
              <a:off x="50" y="7037"/>
              <a:ext cx="7792" cy="2444"/>
              <a:chOff x="50" y="7037"/>
              <a:chExt cx="7792" cy="2444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1629" y="7037"/>
                <a:ext cx="6026" cy="1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66" y="8374"/>
                <a:ext cx="7676" cy="2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50" y="9461"/>
                <a:ext cx="679" cy="2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文本框 15"/>
            <p:cNvSpPr txBox="1"/>
            <p:nvPr/>
          </p:nvSpPr>
          <p:spPr>
            <a:xfrm>
              <a:off x="2321" y="5607"/>
              <a:ext cx="577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中美关系正常化的原因：</a:t>
              </a:r>
              <a:endPara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4840" grpId="0" bldLvl="0" animBg="1"/>
      <p:bldP spid="9" grpId="0" bldLvl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115" y="87630"/>
            <a:ext cx="31965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中美建交</a:t>
            </a: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之路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" y="1277620"/>
            <a:ext cx="5107940" cy="50895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090285" y="1947545"/>
            <a:ext cx="56699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（国家利益是影响国际关系的决定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性因素）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1750" y="3560445"/>
            <a:ext cx="5108575" cy="2459990"/>
            <a:chOff x="50" y="5607"/>
            <a:chExt cx="8045" cy="3874"/>
          </a:xfrm>
        </p:grpSpPr>
        <p:grpSp>
          <p:nvGrpSpPr>
            <p:cNvPr id="14" name="组合 13"/>
            <p:cNvGrpSpPr/>
            <p:nvPr/>
          </p:nvGrpSpPr>
          <p:grpSpPr>
            <a:xfrm>
              <a:off x="50" y="7037"/>
              <a:ext cx="7792" cy="2444"/>
              <a:chOff x="50" y="7037"/>
              <a:chExt cx="7792" cy="2444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1629" y="7037"/>
                <a:ext cx="6026" cy="1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66" y="8374"/>
                <a:ext cx="7676" cy="2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50" y="9461"/>
                <a:ext cx="679" cy="2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文本框 15"/>
            <p:cNvSpPr txBox="1"/>
            <p:nvPr/>
          </p:nvSpPr>
          <p:spPr>
            <a:xfrm>
              <a:off x="2321" y="5607"/>
              <a:ext cx="577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中美关系正常化的原因：</a:t>
              </a:r>
              <a:endPara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090285" y="3014345"/>
            <a:ext cx="57772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（综合国力和国际地位是影响国际关系的重要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因素）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7075170" y="891540"/>
            <a:ext cx="5115560" cy="4072890"/>
            <a:chOff x="11142" y="1404"/>
            <a:chExt cx="8056" cy="6414"/>
          </a:xfrm>
        </p:grpSpPr>
        <p:pic>
          <p:nvPicPr>
            <p:cNvPr id="101" name="图片 100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1142" y="1404"/>
              <a:ext cx="8056" cy="641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文本框 4"/>
            <p:cNvSpPr txBox="1"/>
            <p:nvPr/>
          </p:nvSpPr>
          <p:spPr>
            <a:xfrm>
              <a:off x="11142" y="7189"/>
              <a:ext cx="6502" cy="6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庄则栋在世乒赛与美国运动员合影</a:t>
              </a: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1115" y="87630"/>
            <a:ext cx="31965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中美建交之路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" y="891540"/>
            <a:ext cx="6960235" cy="407289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7075170" y="891540"/>
            <a:ext cx="5116195" cy="40722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椭圆 7"/>
          <p:cNvSpPr/>
          <p:nvPr/>
        </p:nvSpPr>
        <p:spPr>
          <a:xfrm>
            <a:off x="1012825" y="3552190"/>
            <a:ext cx="1012825" cy="37719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20040" y="3907790"/>
            <a:ext cx="6535420" cy="441960"/>
            <a:chOff x="504" y="6154"/>
            <a:chExt cx="10292" cy="696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3190" y="6154"/>
              <a:ext cx="7606" cy="1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04" y="6846"/>
              <a:ext cx="5420" cy="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212090" y="4349750"/>
            <a:ext cx="6778625" cy="417830"/>
            <a:chOff x="334" y="6867"/>
            <a:chExt cx="10675" cy="658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9455" y="6867"/>
              <a:ext cx="155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334" y="7513"/>
              <a:ext cx="717" cy="1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/>
          <p:cNvSpPr txBox="1"/>
          <p:nvPr/>
        </p:nvSpPr>
        <p:spPr>
          <a:xfrm>
            <a:off x="2134870" y="4425315"/>
            <a:ext cx="1626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破冰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之旅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923030" y="3907790"/>
            <a:ext cx="1886585" cy="43116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115" y="87630"/>
            <a:ext cx="31965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中美建交之路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245" y="899160"/>
            <a:ext cx="4343400" cy="5167630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678180" y="1105535"/>
            <a:ext cx="1379855" cy="5067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648460" y="2086610"/>
            <a:ext cx="7766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425065" y="1439545"/>
            <a:ext cx="906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试探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869180" y="899160"/>
            <a:ext cx="7012940" cy="5167630"/>
            <a:chOff x="7668" y="1416"/>
            <a:chExt cx="11044" cy="8138"/>
          </a:xfrm>
        </p:grpSpPr>
        <p:sp>
          <p:nvSpPr>
            <p:cNvPr id="7" name="文本框 6"/>
            <p:cNvSpPr txBox="1"/>
            <p:nvPr/>
          </p:nvSpPr>
          <p:spPr>
            <a:xfrm>
              <a:off x="7668" y="1416"/>
              <a:ext cx="11044" cy="305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txBody>
            <a:bodyPr wrap="square" rtlCol="0" anchor="t">
              <a:spAutoFit/>
            </a:bodyPr>
            <a:p>
              <a:pPr algn="just" defTabSz="725805"/>
              <a:r>
                <a:rPr lang="en-US" altLang="zh-CN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   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拉瓦尔品第，我们消失了48小时，对外宣称的理由是我身体不适</a:t>
              </a:r>
              <a:r>
                <a:rPr lang="en-US" altLang="zh-CN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,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但我们真正的目的地是北京。在华盛顿，只有总统和我的首席助手黑格知道我真正的使命。                                                                                                                       </a:t>
              </a:r>
              <a:r>
                <a:rPr lang="en-US" altLang="zh-CN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                                                               </a:t>
              </a:r>
              <a:endPara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just" defTabSz="725805"/>
              <a:r>
                <a:rPr lang="en-US" altLang="zh-CN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                 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——亨利·基辛格《论中国》</a:t>
              </a:r>
              <a:endParaRPr lang="zh-CN" altLang="en-US" sz="2400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7668" y="4734"/>
              <a:ext cx="7493" cy="4820"/>
              <a:chOff x="7668" y="4734"/>
              <a:chExt cx="7493" cy="4820"/>
            </a:xfrm>
          </p:grpSpPr>
          <p:pic>
            <p:nvPicPr>
              <p:cNvPr id="15369" name="图片 40970" descr="u=211176363,1441817488&amp;fm=0&amp;gp=10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669" y="4734"/>
                <a:ext cx="7492" cy="48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" name="文本框 15"/>
              <p:cNvSpPr txBox="1"/>
              <p:nvPr/>
            </p:nvSpPr>
            <p:spPr>
              <a:xfrm>
                <a:off x="7668" y="8926"/>
                <a:ext cx="4311" cy="6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1971</a:t>
                </a:r>
                <a:r>
                  <a:rPr lang="zh-CN" altLang="en-US" sz="20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年，基辛格访华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115" y="87630"/>
            <a:ext cx="31965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中美建交之路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175" y="899160"/>
            <a:ext cx="4343400" cy="5167630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678180" y="1105535"/>
            <a:ext cx="1379855" cy="5067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648460" y="2086610"/>
            <a:ext cx="7766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425065" y="1439545"/>
            <a:ext cx="906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试探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276975" y="899160"/>
            <a:ext cx="5553075" cy="5093796"/>
            <a:chOff x="8901" y="1416"/>
            <a:chExt cx="8745" cy="6899"/>
          </a:xfrm>
        </p:grpSpPr>
        <p:pic>
          <p:nvPicPr>
            <p:cNvPr id="26629" name="图片 40966" descr="W02009092938685352331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901" y="1416"/>
              <a:ext cx="8745" cy="60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文本框 11"/>
            <p:cNvSpPr txBox="1"/>
            <p:nvPr/>
          </p:nvSpPr>
          <p:spPr>
            <a:xfrm>
              <a:off x="9761" y="7691"/>
              <a:ext cx="7249" cy="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毛泽东会见美国总统尼克松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0">
            <a:off x="266065" y="2167255"/>
            <a:ext cx="4206875" cy="930275"/>
            <a:chOff x="419" y="3413"/>
            <a:chExt cx="6625" cy="1465"/>
          </a:xfrm>
        </p:grpSpPr>
        <p:sp>
          <p:nvSpPr>
            <p:cNvPr id="5" name="椭圆 4"/>
            <p:cNvSpPr/>
            <p:nvPr/>
          </p:nvSpPr>
          <p:spPr>
            <a:xfrm>
              <a:off x="4277" y="3413"/>
              <a:ext cx="1545" cy="6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CF059"/>
                  </a:solidFill>
                </a14:hiddenFill>
              </a:ext>
            </a:extLst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822" y="4131"/>
              <a:ext cx="122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419" y="4878"/>
              <a:ext cx="122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266065" y="2959735"/>
            <a:ext cx="4076700" cy="1169035"/>
            <a:chOff x="419" y="4661"/>
            <a:chExt cx="6420" cy="1841"/>
          </a:xfrm>
        </p:grpSpPr>
        <p:grpSp>
          <p:nvGrpSpPr>
            <p:cNvPr id="21" name="组合 20"/>
            <p:cNvGrpSpPr/>
            <p:nvPr/>
          </p:nvGrpSpPr>
          <p:grpSpPr>
            <a:xfrm rot="0">
              <a:off x="419" y="5586"/>
              <a:ext cx="6421" cy="917"/>
              <a:chOff x="419" y="5586"/>
              <a:chExt cx="6421" cy="917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4158" y="5586"/>
                <a:ext cx="2682" cy="3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419" y="6431"/>
                <a:ext cx="4130" cy="7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文本框 31"/>
            <p:cNvSpPr txBox="1"/>
            <p:nvPr/>
          </p:nvSpPr>
          <p:spPr>
            <a:xfrm>
              <a:off x="559" y="4661"/>
              <a:ext cx="526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1972</a:t>
              </a:r>
              <a:r>
                <a:rPr lang="zh-CN" altLang="en-US" sz="2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年，尼克松访华，</a:t>
              </a:r>
              <a:endPara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66065" y="3547110"/>
            <a:ext cx="4011930" cy="1049655"/>
            <a:chOff x="419" y="5586"/>
            <a:chExt cx="6318" cy="1653"/>
          </a:xfrm>
        </p:grpSpPr>
        <p:grpSp>
          <p:nvGrpSpPr>
            <p:cNvPr id="28" name="组合 27"/>
            <p:cNvGrpSpPr/>
            <p:nvPr/>
          </p:nvGrpSpPr>
          <p:grpSpPr>
            <a:xfrm>
              <a:off x="419" y="6431"/>
              <a:ext cx="6318" cy="809"/>
              <a:chOff x="419" y="6431"/>
              <a:chExt cx="6318" cy="809"/>
            </a:xfrm>
          </p:grpSpPr>
          <p:cxnSp>
            <p:nvCxnSpPr>
              <p:cNvPr id="26" name="直接连接符 25"/>
              <p:cNvCxnSpPr/>
              <p:nvPr/>
            </p:nvCxnSpPr>
            <p:spPr>
              <a:xfrm flipV="1">
                <a:off x="4871" y="6431"/>
                <a:ext cx="1867" cy="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419" y="7234"/>
                <a:ext cx="2432" cy="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文本框 34"/>
            <p:cNvSpPr txBox="1"/>
            <p:nvPr/>
          </p:nvSpPr>
          <p:spPr>
            <a:xfrm>
              <a:off x="3437" y="5586"/>
              <a:ext cx="164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标志着</a:t>
              </a:r>
              <a:endPara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66065" y="4177665"/>
            <a:ext cx="4043680" cy="947420"/>
            <a:chOff x="419" y="6579"/>
            <a:chExt cx="6368" cy="1492"/>
          </a:xfrm>
        </p:grpSpPr>
        <p:sp>
          <p:nvSpPr>
            <p:cNvPr id="37" name="矩形 36"/>
            <p:cNvSpPr/>
            <p:nvPr/>
          </p:nvSpPr>
          <p:spPr>
            <a:xfrm>
              <a:off x="3055" y="6579"/>
              <a:ext cx="1477" cy="67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CF059"/>
                  </a:solidFill>
                </a14:hiddenFill>
              </a:ext>
            </a:extLst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19" y="7259"/>
              <a:ext cx="6369" cy="813"/>
              <a:chOff x="419" y="7259"/>
              <a:chExt cx="6369" cy="813"/>
            </a:xfrm>
          </p:grpSpPr>
          <p:cxnSp>
            <p:nvCxnSpPr>
              <p:cNvPr id="38" name="直接连接符 37"/>
              <p:cNvCxnSpPr/>
              <p:nvPr/>
            </p:nvCxnSpPr>
            <p:spPr>
              <a:xfrm>
                <a:off x="4820" y="7259"/>
                <a:ext cx="1969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419" y="8056"/>
                <a:ext cx="1991" cy="1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115" y="87630"/>
            <a:ext cx="31965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日建交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175" y="899160"/>
            <a:ext cx="4343400" cy="5167630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678180" y="1105535"/>
            <a:ext cx="1379855" cy="5067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648460" y="2086610"/>
            <a:ext cx="7766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425065" y="1439545"/>
            <a:ext cx="906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试探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 rot="0">
            <a:off x="266065" y="2167255"/>
            <a:ext cx="4206875" cy="930275"/>
            <a:chOff x="419" y="3413"/>
            <a:chExt cx="6625" cy="1465"/>
          </a:xfrm>
        </p:grpSpPr>
        <p:sp>
          <p:nvSpPr>
            <p:cNvPr id="5" name="椭圆 4"/>
            <p:cNvSpPr/>
            <p:nvPr/>
          </p:nvSpPr>
          <p:spPr>
            <a:xfrm>
              <a:off x="4277" y="3413"/>
              <a:ext cx="1545" cy="6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CF059"/>
                  </a:solidFill>
                </a14:hiddenFill>
              </a:ext>
            </a:extLst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822" y="4131"/>
              <a:ext cx="122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419" y="4878"/>
              <a:ext cx="122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266065" y="2959735"/>
            <a:ext cx="4076700" cy="1169035"/>
            <a:chOff x="419" y="4661"/>
            <a:chExt cx="6420" cy="1841"/>
          </a:xfrm>
        </p:grpSpPr>
        <p:grpSp>
          <p:nvGrpSpPr>
            <p:cNvPr id="21" name="组合 20"/>
            <p:cNvGrpSpPr/>
            <p:nvPr/>
          </p:nvGrpSpPr>
          <p:grpSpPr>
            <a:xfrm rot="0">
              <a:off x="419" y="5586"/>
              <a:ext cx="6421" cy="917"/>
              <a:chOff x="419" y="5586"/>
              <a:chExt cx="6421" cy="917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4158" y="5586"/>
                <a:ext cx="2682" cy="3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419" y="6431"/>
                <a:ext cx="4130" cy="7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文本框 31"/>
            <p:cNvSpPr txBox="1"/>
            <p:nvPr/>
          </p:nvSpPr>
          <p:spPr>
            <a:xfrm>
              <a:off x="559" y="4661"/>
              <a:ext cx="526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1972</a:t>
              </a:r>
              <a:r>
                <a:rPr lang="zh-CN" altLang="en-US" sz="2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年，尼克松访华，</a:t>
              </a:r>
              <a:endPara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66065" y="3547110"/>
            <a:ext cx="4011930" cy="1049655"/>
            <a:chOff x="419" y="5586"/>
            <a:chExt cx="6318" cy="1653"/>
          </a:xfrm>
        </p:grpSpPr>
        <p:grpSp>
          <p:nvGrpSpPr>
            <p:cNvPr id="28" name="组合 27"/>
            <p:cNvGrpSpPr/>
            <p:nvPr/>
          </p:nvGrpSpPr>
          <p:grpSpPr>
            <a:xfrm>
              <a:off x="419" y="6431"/>
              <a:ext cx="6318" cy="809"/>
              <a:chOff x="419" y="6431"/>
              <a:chExt cx="6318" cy="809"/>
            </a:xfrm>
          </p:grpSpPr>
          <p:cxnSp>
            <p:nvCxnSpPr>
              <p:cNvPr id="26" name="直接连接符 25"/>
              <p:cNvCxnSpPr/>
              <p:nvPr/>
            </p:nvCxnSpPr>
            <p:spPr>
              <a:xfrm flipV="1">
                <a:off x="4871" y="6431"/>
                <a:ext cx="1867" cy="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419" y="7234"/>
                <a:ext cx="2432" cy="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文本框 34"/>
            <p:cNvSpPr txBox="1"/>
            <p:nvPr/>
          </p:nvSpPr>
          <p:spPr>
            <a:xfrm>
              <a:off x="3437" y="5586"/>
              <a:ext cx="164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标志着</a:t>
              </a:r>
              <a:endPara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66065" y="4177665"/>
            <a:ext cx="4043680" cy="947420"/>
            <a:chOff x="419" y="6579"/>
            <a:chExt cx="6368" cy="1492"/>
          </a:xfrm>
        </p:grpSpPr>
        <p:sp>
          <p:nvSpPr>
            <p:cNvPr id="37" name="矩形 36"/>
            <p:cNvSpPr/>
            <p:nvPr/>
          </p:nvSpPr>
          <p:spPr>
            <a:xfrm>
              <a:off x="3055" y="6579"/>
              <a:ext cx="1477" cy="67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CF059"/>
                  </a:solidFill>
                </a14:hiddenFill>
              </a:ext>
            </a:extLst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19" y="7259"/>
              <a:ext cx="6369" cy="813"/>
              <a:chOff x="419" y="7259"/>
              <a:chExt cx="6369" cy="813"/>
            </a:xfrm>
          </p:grpSpPr>
          <p:cxnSp>
            <p:nvCxnSpPr>
              <p:cNvPr id="38" name="直接连接符 37"/>
              <p:cNvCxnSpPr/>
              <p:nvPr/>
            </p:nvCxnSpPr>
            <p:spPr>
              <a:xfrm>
                <a:off x="4820" y="7259"/>
                <a:ext cx="1969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419" y="8056"/>
                <a:ext cx="1991" cy="1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0" y="2219325"/>
            <a:ext cx="4227195" cy="26765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72150" y="1706880"/>
            <a:ext cx="3869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在中美关系正常化的推动下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850255" y="2760345"/>
            <a:ext cx="3958590" cy="727075"/>
            <a:chOff x="9213" y="4347"/>
            <a:chExt cx="6234" cy="1145"/>
          </a:xfrm>
        </p:grpSpPr>
        <p:cxnSp>
          <p:nvCxnSpPr>
            <p:cNvPr id="9" name="直接连接符 8"/>
            <p:cNvCxnSpPr/>
            <p:nvPr/>
          </p:nvCxnSpPr>
          <p:spPr>
            <a:xfrm flipV="1">
              <a:off x="9947" y="4347"/>
              <a:ext cx="5500" cy="1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9213" y="5484"/>
              <a:ext cx="4655" cy="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6068695" y="4312285"/>
            <a:ext cx="4063365" cy="420370"/>
            <a:chOff x="9557" y="6791"/>
            <a:chExt cx="6399" cy="662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9557" y="7419"/>
              <a:ext cx="3089" cy="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12646" y="6791"/>
              <a:ext cx="331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（</a:t>
              </a:r>
              <a:r>
                <a:rPr lang="en-US" altLang="zh-CN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20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世纪</a:t>
              </a:r>
              <a:r>
                <a:rPr lang="en-US" altLang="zh-CN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70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年代）</a:t>
              </a:r>
              <a:endPara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541645" y="899160"/>
            <a:ext cx="6496050" cy="5538470"/>
            <a:chOff x="8561" y="1416"/>
            <a:chExt cx="10230" cy="8722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/>
            <a:srcRect b="9064"/>
            <a:stretch>
              <a:fillRect/>
            </a:stretch>
          </p:blipFill>
          <p:spPr>
            <a:xfrm>
              <a:off x="8561" y="1416"/>
              <a:ext cx="10230" cy="7761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9947" y="9414"/>
              <a:ext cx="706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毛泽东会见日本首相田中角荣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115" y="87630"/>
            <a:ext cx="31965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全方位外交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410" y="956945"/>
            <a:ext cx="6287770" cy="481393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742950" y="992505"/>
            <a:ext cx="1994535" cy="58166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77495" y="1595755"/>
            <a:ext cx="4896485" cy="601345"/>
            <a:chOff x="437" y="2513"/>
            <a:chExt cx="7711" cy="947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6586" y="2513"/>
              <a:ext cx="156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437" y="3430"/>
              <a:ext cx="4672" cy="3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277495" y="2178050"/>
            <a:ext cx="4777105" cy="546735"/>
            <a:chOff x="437" y="3430"/>
            <a:chExt cx="7523" cy="861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5648" y="3430"/>
              <a:ext cx="231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437" y="4279"/>
              <a:ext cx="4027" cy="1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椭圆 44"/>
          <p:cNvSpPr/>
          <p:nvPr/>
        </p:nvSpPr>
        <p:spPr>
          <a:xfrm>
            <a:off x="473710" y="3417570"/>
            <a:ext cx="1325880" cy="517525"/>
          </a:xfrm>
          <a:prstGeom prst="ellipse">
            <a:avLst/>
          </a:prstGeom>
          <a:solidFill>
            <a:srgbClr val="000000">
              <a:alpha val="0"/>
            </a:srgbClr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557530" y="3868420"/>
            <a:ext cx="1432560" cy="673548"/>
          </a:xfrm>
          <a:prstGeom prst="ellipse">
            <a:avLst/>
          </a:prstGeom>
          <a:solidFill>
            <a:srgbClr val="000000">
              <a:alpha val="0"/>
            </a:srgbClr>
          </a:solidFill>
          <a:ln w="19050">
            <a:solidFill>
              <a:srgbClr val="FF0000"/>
            </a:solidFill>
          </a:ln>
        </p:spPr>
        <p:txBody>
          <a:bodyPr vert="horz" wrap="square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277495" y="4043045"/>
            <a:ext cx="4971415" cy="1016000"/>
            <a:chOff x="437" y="6367"/>
            <a:chExt cx="7829" cy="1600"/>
          </a:xfrm>
        </p:grpSpPr>
        <p:sp>
          <p:nvSpPr>
            <p:cNvPr id="47" name="椭圆 46"/>
            <p:cNvSpPr/>
            <p:nvPr/>
          </p:nvSpPr>
          <p:spPr>
            <a:xfrm>
              <a:off x="437" y="7153"/>
              <a:ext cx="2088" cy="815"/>
            </a:xfrm>
            <a:prstGeom prst="ellipse">
              <a:avLst/>
            </a:prstGeom>
            <a:solidFill>
              <a:srgbClr val="000000">
                <a:alpha val="0"/>
              </a:srgbClr>
            </a:solidFill>
            <a:ln w="19050">
              <a:solidFill>
                <a:srgbClr val="FF0000"/>
              </a:solidFill>
            </a:ln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7502" y="6367"/>
              <a:ext cx="764" cy="5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CF059"/>
                  </a:solidFill>
                </a14:hiddenFill>
              </a:ext>
            </a:extLst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椭圆 49"/>
          <p:cNvSpPr/>
          <p:nvPr/>
        </p:nvSpPr>
        <p:spPr>
          <a:xfrm>
            <a:off x="4763770" y="4612005"/>
            <a:ext cx="1325880" cy="517525"/>
          </a:xfrm>
          <a:prstGeom prst="ellipse">
            <a:avLst/>
          </a:prstGeom>
          <a:solidFill>
            <a:srgbClr val="000000">
              <a:alpha val="0"/>
            </a:srgbClr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2411730" y="5129530"/>
            <a:ext cx="1325880" cy="517525"/>
          </a:xfrm>
          <a:prstGeom prst="ellipse">
            <a:avLst/>
          </a:prstGeom>
          <a:solidFill>
            <a:srgbClr val="000000">
              <a:alpha val="0"/>
            </a:srgbClr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645" y="956945"/>
            <a:ext cx="5634355" cy="4814570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7545070" y="732790"/>
            <a:ext cx="528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545070" y="1675130"/>
            <a:ext cx="528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9025255" y="2353945"/>
            <a:ext cx="528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899275" y="3749040"/>
            <a:ext cx="528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982335" y="732790"/>
            <a:ext cx="170370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具体举措：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5" grpId="0" animBg="1"/>
      <p:bldP spid="46" grpId="0" animBg="1"/>
      <p:bldP spid="50" grpId="0" animBg="1"/>
      <p:bldP spid="51" grpId="0" animBg="1"/>
      <p:bldP spid="54" grpId="0"/>
      <p:bldP spid="55" grpId="0"/>
      <p:bldP spid="56" grpId="0"/>
      <p:bldP spid="57" grpId="0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115" y="87630"/>
            <a:ext cx="31965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全方位外交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844" name="图片 2" descr="200304020043_2765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3450" y="807085"/>
            <a:ext cx="4297680" cy="30911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图片 3" descr="7762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130" y="807085"/>
            <a:ext cx="4070350" cy="30918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0" name="图片 28685" descr="xin_40206031510004682112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450" y="3914775"/>
            <a:ext cx="4297680" cy="2886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17" name="图片 2"/>
          <p:cNvPicPr/>
          <p:nvPr/>
        </p:nvPicPr>
        <p:blipFill>
          <a:blip r:embed="rId4"/>
          <a:srcRect l="2608" r="6331"/>
          <a:stretch>
            <a:fillRect/>
          </a:stretch>
        </p:blipFill>
        <p:spPr>
          <a:xfrm>
            <a:off x="6504305" y="3914775"/>
            <a:ext cx="4067175" cy="2886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115" y="87630"/>
            <a:ext cx="31965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全方位外交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8940" y="981710"/>
            <a:ext cx="4419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改革开放以来取得的外交成果：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930" y="1560830"/>
            <a:ext cx="7962265" cy="497522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76860" y="2016125"/>
            <a:ext cx="3570605" cy="776605"/>
            <a:chOff x="436" y="3175"/>
            <a:chExt cx="5623" cy="1223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204" y="3175"/>
              <a:ext cx="485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491" y="3837"/>
              <a:ext cx="556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436" y="4394"/>
              <a:ext cx="632" cy="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276860" y="5681345"/>
            <a:ext cx="5608320" cy="826770"/>
            <a:chOff x="436" y="8947"/>
            <a:chExt cx="8832" cy="130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2494" y="8947"/>
              <a:ext cx="368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91" y="9588"/>
              <a:ext cx="5619" cy="2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436" y="10221"/>
              <a:ext cx="8832" cy="2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725" y="1547495"/>
            <a:ext cx="7934325" cy="4526915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10660380" y="2693035"/>
            <a:ext cx="12725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7308215" y="1989455"/>
            <a:ext cx="1616710" cy="36639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742180" y="3487420"/>
            <a:ext cx="6576060" cy="344805"/>
            <a:chOff x="7468" y="5492"/>
            <a:chExt cx="10356" cy="543"/>
          </a:xfrm>
        </p:grpSpPr>
        <p:cxnSp>
          <p:nvCxnSpPr>
            <p:cNvPr id="19" name="直接连接符 18"/>
            <p:cNvCxnSpPr/>
            <p:nvPr/>
          </p:nvCxnSpPr>
          <p:spPr>
            <a:xfrm flipV="1">
              <a:off x="7468" y="5985"/>
              <a:ext cx="10356" cy="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/>
            <p:cNvSpPr/>
            <p:nvPr/>
          </p:nvSpPr>
          <p:spPr>
            <a:xfrm>
              <a:off x="9879" y="5543"/>
              <a:ext cx="764" cy="493"/>
            </a:xfrm>
            <a:prstGeom prst="ellipse">
              <a:avLst/>
            </a:prstGeom>
            <a:solidFill>
              <a:srgbClr val="000000">
                <a:alpha val="0"/>
              </a:srgbClr>
            </a:solidFill>
            <a:ln>
              <a:solidFill>
                <a:srgbClr val="FF0000"/>
              </a:solidFill>
            </a:ln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4038" y="5492"/>
              <a:ext cx="1172" cy="527"/>
            </a:xfrm>
            <a:prstGeom prst="ellipse">
              <a:avLst/>
            </a:prstGeom>
            <a:solidFill>
              <a:srgbClr val="000000">
                <a:alpha val="0"/>
              </a:srgbClr>
            </a:solidFill>
            <a:ln>
              <a:solidFill>
                <a:srgbClr val="FF0000"/>
              </a:solidFill>
            </a:ln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74565" y="4608830"/>
            <a:ext cx="6057900" cy="323215"/>
            <a:chOff x="7519" y="7258"/>
            <a:chExt cx="9540" cy="509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7519" y="7750"/>
              <a:ext cx="954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10711" y="7258"/>
              <a:ext cx="1918" cy="509"/>
            </a:xfrm>
            <a:prstGeom prst="ellipse">
              <a:avLst/>
            </a:prstGeom>
            <a:solidFill>
              <a:srgbClr val="000000">
                <a:alpha val="0"/>
              </a:srgbClr>
            </a:solidFill>
            <a:ln>
              <a:solidFill>
                <a:srgbClr val="FF0000"/>
              </a:solidFill>
            </a:ln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5006" y="7275"/>
              <a:ext cx="1052" cy="492"/>
            </a:xfrm>
            <a:prstGeom prst="ellipse">
              <a:avLst/>
            </a:prstGeom>
            <a:solidFill>
              <a:srgbClr val="000000">
                <a:alpha val="0"/>
              </a:srgbClr>
            </a:solidFill>
            <a:ln>
              <a:solidFill>
                <a:srgbClr val="FF0000"/>
              </a:solidFill>
            </a:ln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379220" y="3250565"/>
            <a:ext cx="1692275" cy="2448560"/>
            <a:chOff x="2172" y="5119"/>
            <a:chExt cx="2665" cy="3856"/>
          </a:xfrm>
        </p:grpSpPr>
        <p:sp>
          <p:nvSpPr>
            <p:cNvPr id="25" name="半闭框 24"/>
            <p:cNvSpPr/>
            <p:nvPr/>
          </p:nvSpPr>
          <p:spPr>
            <a:xfrm>
              <a:off x="4515" y="5119"/>
              <a:ext cx="322" cy="611"/>
            </a:xfrm>
            <a:prstGeom prst="halfFram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  <p:sp>
          <p:nvSpPr>
            <p:cNvPr id="26" name="半闭框 25"/>
            <p:cNvSpPr/>
            <p:nvPr/>
          </p:nvSpPr>
          <p:spPr>
            <a:xfrm rot="10800000">
              <a:off x="2172" y="8365"/>
              <a:ext cx="322" cy="611"/>
            </a:xfrm>
            <a:prstGeom prst="halfFram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8750" y="114300"/>
            <a:ext cx="7331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部编版初中历史八年级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下册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75840" y="978535"/>
            <a:ext cx="82550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第五单元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国防建设和外交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成就</a:t>
            </a: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/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/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第十七课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外交事业的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发展</a:t>
            </a: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V="1">
            <a:off x="0" y="4425950"/>
            <a:ext cx="12059285" cy="41275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p>
            <a:endParaRPr lang="zh-CN" altLang="en-US" sz="1350"/>
          </a:p>
        </p:txBody>
      </p:sp>
      <p:pic>
        <p:nvPicPr>
          <p:cNvPr id="8" name="Picture 4" descr="变色小球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865" y="4315143"/>
            <a:ext cx="266700" cy="26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4" descr="变色小球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5145" y="4302443"/>
            <a:ext cx="266700" cy="26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4" descr="变色小球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40320" y="4327843"/>
            <a:ext cx="266700" cy="26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4" descr="变色小球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32440" y="4299903"/>
            <a:ext cx="266700" cy="26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160020" y="2916555"/>
            <a:ext cx="2866390" cy="1383665"/>
          </a:xfrm>
          <a:prstGeom prst="rect">
            <a:avLst/>
          </a:prstGeom>
        </p:spPr>
        <p:txBody>
          <a:bodyPr wrap="square">
            <a:spAutoFit/>
          </a:bodyPr>
          <a:p>
            <a:pPr algn="ctr" fontAlgn="auto"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苏新诗柳楷简" panose="02010600000101010101" charset="-122"/>
                <a:ea typeface="苏新诗柳楷简" panose="02010600000101010101" charset="-122"/>
                <a:cs typeface="苏新诗柳楷简" panose="02010600000101010101" charset="-122"/>
                <a:sym typeface="+mn-ea"/>
              </a:rPr>
              <a:t>恢复在联合国的合法席位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苏新诗柳楷简" panose="02010600000101010101" charset="-122"/>
              <a:ea typeface="苏新诗柳楷简" panose="02010600000101010101" charset="-122"/>
              <a:cs typeface="苏新诗柳楷简" panose="02010600000101010101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3410" y="4592955"/>
            <a:ext cx="1958975" cy="645160"/>
          </a:xfrm>
          <a:prstGeom prst="rect">
            <a:avLst/>
          </a:prstGeom>
        </p:spPr>
        <p:txBody>
          <a:bodyPr wrap="square">
            <a:spAutoFit/>
          </a:bodyPr>
          <a:p>
            <a:pPr algn="ctr" fontAlgn="auto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1971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月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88055" y="4592955"/>
            <a:ext cx="1958975" cy="645160"/>
          </a:xfrm>
          <a:prstGeom prst="rect">
            <a:avLst/>
          </a:prstGeom>
        </p:spPr>
        <p:txBody>
          <a:bodyPr wrap="square">
            <a:spAutoFit/>
          </a:bodyPr>
          <a:p>
            <a:pPr algn="ctr" fontAlgn="auto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1972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7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月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417570" y="2940050"/>
            <a:ext cx="2101215" cy="13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苏新诗柳楷简" panose="02010600000101010101" charset="-122"/>
                <a:ea typeface="苏新诗柳楷简" panose="02010600000101010101" charset="-122"/>
                <a:cs typeface="苏新诗柳楷简" panose="02010600000101010101" charset="-122"/>
              </a:rPr>
              <a:t>美国总统</a:t>
            </a:r>
            <a:endParaRPr lang="zh-CN" altLang="en-US" sz="2800" b="1" dirty="0">
              <a:solidFill>
                <a:srgbClr val="FF0000"/>
              </a:solidFill>
              <a:latin typeface="苏新诗柳楷简" panose="02010600000101010101" charset="-122"/>
              <a:ea typeface="苏新诗柳楷简" panose="02010600000101010101" charset="-122"/>
              <a:cs typeface="苏新诗柳楷简" panose="02010600000101010101" charset="-122"/>
            </a:endParaRPr>
          </a:p>
          <a:p>
            <a:pPr algn="ctr" eaLnBrk="1" fontAlgn="auto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苏新诗柳楷简" panose="02010600000101010101" charset="-122"/>
                <a:ea typeface="苏新诗柳楷简" panose="02010600000101010101" charset="-122"/>
                <a:cs typeface="苏新诗柳楷简" panose="02010600000101010101" charset="-122"/>
              </a:rPr>
              <a:t>尼克松访华</a:t>
            </a:r>
            <a:endParaRPr lang="zh-CN" altLang="en-US" sz="2800" b="1" dirty="0">
              <a:solidFill>
                <a:srgbClr val="FF0000"/>
              </a:solidFill>
              <a:latin typeface="苏新诗柳楷简" panose="02010600000101010101" charset="-122"/>
              <a:ea typeface="苏新诗柳楷简" panose="02010600000101010101" charset="-122"/>
              <a:cs typeface="苏新诗柳楷简" panose="02010600000101010101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793230" y="4569460"/>
            <a:ext cx="1958975" cy="645160"/>
          </a:xfrm>
          <a:prstGeom prst="rect">
            <a:avLst/>
          </a:prstGeom>
        </p:spPr>
        <p:txBody>
          <a:bodyPr wrap="square">
            <a:spAutoFit/>
          </a:bodyPr>
          <a:p>
            <a:pPr algn="ctr" fontAlgn="auto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1972</a:t>
            </a:r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年</a:t>
            </a:r>
            <a:r>
              <a:rPr lang="en-US" altLang="zh-CN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9</a:t>
            </a:r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月</a:t>
            </a:r>
            <a:endParaRPr lang="zh-CN" alt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815965" y="2916555"/>
            <a:ext cx="3912870" cy="13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7030A0"/>
                </a:solidFill>
                <a:latin typeface="苏新诗柳楷简" panose="02010600000101010101" charset="-122"/>
                <a:ea typeface="苏新诗柳楷简" panose="02010600000101010101" charset="-122"/>
                <a:cs typeface="苏新诗柳楷简" panose="02010600000101010101" charset="-122"/>
              </a:rPr>
              <a:t>日本首相田中角荣访华，中日两国正式建交。</a:t>
            </a:r>
            <a:endParaRPr lang="zh-CN" altLang="en-US" sz="2800" b="1" dirty="0">
              <a:solidFill>
                <a:srgbClr val="7030A0"/>
              </a:solidFill>
              <a:latin typeface="苏新诗柳楷简" panose="02010600000101010101" charset="-122"/>
              <a:ea typeface="苏新诗柳楷简" panose="02010600000101010101" charset="-122"/>
              <a:cs typeface="苏新诗柳楷简" panose="02010600000101010101" charset="-122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9625965" y="2916555"/>
            <a:ext cx="2433320" cy="13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苏新诗柳楷简" panose="02010600000101010101" charset="-122"/>
                <a:ea typeface="苏新诗柳楷简" panose="02010600000101010101" charset="-122"/>
                <a:cs typeface="苏新诗柳楷简" panose="02010600000101010101" charset="-122"/>
              </a:rPr>
              <a:t>中美正式</a:t>
            </a:r>
            <a:endParaRPr lang="zh-CN" altLang="en-US" sz="2800" b="1" dirty="0">
              <a:solidFill>
                <a:srgbClr val="C00000"/>
              </a:solidFill>
              <a:latin typeface="苏新诗柳楷简" panose="02010600000101010101" charset="-122"/>
              <a:ea typeface="苏新诗柳楷简" panose="02010600000101010101" charset="-122"/>
              <a:cs typeface="苏新诗柳楷简" panose="02010600000101010101" charset="-122"/>
            </a:endParaRPr>
          </a:p>
          <a:p>
            <a:pPr algn="ctr" eaLnBrk="1" fontAlgn="auto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苏新诗柳楷简" panose="02010600000101010101" charset="-122"/>
                <a:ea typeface="苏新诗柳楷简" panose="02010600000101010101" charset="-122"/>
                <a:cs typeface="苏新诗柳楷简" panose="02010600000101010101" charset="-122"/>
              </a:rPr>
              <a:t>建立外交关系</a:t>
            </a:r>
            <a:endParaRPr lang="zh-CN" altLang="en-US" sz="2800" b="1" dirty="0">
              <a:solidFill>
                <a:srgbClr val="C00000"/>
              </a:solidFill>
              <a:latin typeface="苏新诗柳楷简" panose="02010600000101010101" charset="-122"/>
              <a:ea typeface="苏新诗柳楷简" panose="02010600000101010101" charset="-122"/>
              <a:cs typeface="苏新诗柳楷简" panose="02010600000101010101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785985" y="4467225"/>
            <a:ext cx="1958975" cy="645160"/>
          </a:xfrm>
          <a:prstGeom prst="rect">
            <a:avLst/>
          </a:prstGeom>
        </p:spPr>
        <p:txBody>
          <a:bodyPr wrap="square">
            <a:spAutoFit/>
          </a:bodyPr>
          <a:p>
            <a:pPr algn="ctr" fontAlgn="auto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1979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年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46050" y="5316855"/>
            <a:ext cx="11899265" cy="64516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方正宋刻本秀楷简体" panose="02000000000000000000" charset="-122"/>
              </a:rPr>
              <a:t>改革开放以来：中国特色大国外交顺利推进，形成</a:t>
            </a:r>
            <a:r>
              <a:rPr lang="zh-CN" sz="2400" b="1" spc="-2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苏新诗柳楷简" panose="02010600000101010101" charset="-122"/>
                <a:sym typeface="+mn-ea"/>
              </a:rPr>
              <a:t>全方位、多层次、立体化的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方正宋刻本秀楷简体" panose="02000000000000000000" charset="-122"/>
                <a:sym typeface="+mn-ea"/>
              </a:rPr>
              <a:t>外交格局</a:t>
            </a:r>
            <a:endParaRPr lang="zh-CN" altLang="en-US" sz="2400" b="1" spc="-2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方正宋刻本秀楷简体" panose="020000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矩形 130049"/>
          <p:cNvSpPr/>
          <p:nvPr/>
        </p:nvSpPr>
        <p:spPr>
          <a:xfrm>
            <a:off x="2517140" y="737230"/>
            <a:ext cx="82575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  <a:scene3d>
              <a:camera prst="orthographicFront"/>
              <a:lightRig rig="threePt" dir="t"/>
            </a:scene3d>
          </a:bodyPr>
          <a:p>
            <a:pPr algn="ctr" fontAlgn="base"/>
            <a:r>
              <a:rPr lang="en-US" altLang="zh-CN" sz="2800" b="1" strike="noStrike" noProof="1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1949</a:t>
            </a:r>
            <a:r>
              <a:rPr lang="zh-CN" altLang="en-US" sz="2800" b="1" strike="noStrike" noProof="1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年至今与中国建交国家数目统计图</a:t>
            </a:r>
            <a:endParaRPr lang="zh-CN" altLang="en-US" sz="2800" b="1" strike="noStrike" noProof="1" dirty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074" name="文本框 5"/>
          <p:cNvSpPr txBox="1"/>
          <p:nvPr/>
        </p:nvSpPr>
        <p:spPr>
          <a:xfrm>
            <a:off x="1570038" y="6067425"/>
            <a:ext cx="88106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1949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5" name="文本框 6"/>
          <p:cNvSpPr txBox="1"/>
          <p:nvPr/>
        </p:nvSpPr>
        <p:spPr>
          <a:xfrm>
            <a:off x="2644775" y="6067425"/>
            <a:ext cx="152241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1950-1959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6" name="文本框 7"/>
          <p:cNvSpPr txBox="1"/>
          <p:nvPr/>
        </p:nvSpPr>
        <p:spPr>
          <a:xfrm>
            <a:off x="4167188" y="6067425"/>
            <a:ext cx="15240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1960-1969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7" name="文本框 8"/>
          <p:cNvSpPr txBox="1"/>
          <p:nvPr/>
        </p:nvSpPr>
        <p:spPr>
          <a:xfrm>
            <a:off x="5619750" y="6067425"/>
            <a:ext cx="152241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1970-1979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8" name="文本框 9"/>
          <p:cNvSpPr txBox="1"/>
          <p:nvPr/>
        </p:nvSpPr>
        <p:spPr>
          <a:xfrm>
            <a:off x="7142163" y="6067425"/>
            <a:ext cx="15240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1980-1989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9" name="文本框 10"/>
          <p:cNvSpPr txBox="1"/>
          <p:nvPr/>
        </p:nvSpPr>
        <p:spPr>
          <a:xfrm>
            <a:off x="8666163" y="6067425"/>
            <a:ext cx="152241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1990-1999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80" name="文本框 11"/>
          <p:cNvSpPr txBox="1"/>
          <p:nvPr/>
        </p:nvSpPr>
        <p:spPr>
          <a:xfrm>
            <a:off x="10166350" y="6067425"/>
            <a:ext cx="15240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2000-2018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3081" name="对象 4"/>
          <p:cNvGraphicFramePr/>
          <p:nvPr/>
        </p:nvGraphicFramePr>
        <p:xfrm>
          <a:off x="536575" y="1152525"/>
          <a:ext cx="11153775" cy="512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11153775" imgH="5124450" progId="excel.sheet.8">
                  <p:embed/>
                </p:oleObj>
              </mc:Choice>
              <mc:Fallback>
                <p:oleObj name="" r:id="rId1" imgW="11153775" imgH="5124450" progId="excel.sheet.8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6575" y="1152525"/>
                        <a:ext cx="11153775" cy="51292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47955" y="114300"/>
            <a:ext cx="7331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部编版初中历史八年级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下册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8750" y="114300"/>
            <a:ext cx="7331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部编版初中历史八年级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下册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65045" y="1997710"/>
            <a:ext cx="82550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第五单元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国防建设和外交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成就</a:t>
            </a: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/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/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第十七课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外交事业的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发展</a:t>
            </a: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61555" y="5008245"/>
            <a:ext cx="4404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南京求真中学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孙夏静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308350" y="3209925"/>
            <a:ext cx="6734810" cy="1405255"/>
            <a:chOff x="5210" y="5055"/>
            <a:chExt cx="10606" cy="2213"/>
          </a:xfrm>
        </p:grpSpPr>
        <p:sp>
          <p:nvSpPr>
            <p:cNvPr id="5" name="椭圆 4"/>
            <p:cNvSpPr/>
            <p:nvPr/>
          </p:nvSpPr>
          <p:spPr>
            <a:xfrm>
              <a:off x="13218" y="5055"/>
              <a:ext cx="2061" cy="1240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CF059"/>
                  </a:solidFill>
                </a14:hiddenFill>
              </a:ext>
            </a:extLst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210" y="6446"/>
              <a:ext cx="1060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新中国</a:t>
              </a: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20</a:t>
              </a:r>
              <a:r>
                <a:rPr lang="zh-CN" altLang="en-US" sz="28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世纪</a:t>
              </a: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70</a:t>
              </a:r>
              <a:r>
                <a:rPr lang="zh-CN" altLang="en-US" sz="28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年代及以后的外交成就</a:t>
              </a:r>
              <a:endPara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115" y="87630"/>
            <a:ext cx="5309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恢复在联合国的合法席位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8125" y="1069340"/>
            <a:ext cx="5363845" cy="541972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777875" y="1069340"/>
            <a:ext cx="7498715" cy="2268220"/>
            <a:chOff x="1225" y="1684"/>
            <a:chExt cx="11809" cy="357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225" y="3799"/>
              <a:ext cx="3619" cy="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11804" y="4048"/>
              <a:ext cx="1230" cy="1209"/>
            </a:xfrm>
            <a:prstGeom prst="rect">
              <a:avLst/>
            </a:prstGeom>
            <a:noFill/>
          </p:spPr>
          <p:txBody>
            <a:bodyPr wrap="none" lIns="119896" tIns="59948" rIns="119896" bIns="59948" rtlCol="0">
              <a:spAutoFit/>
            </a:bodyPr>
            <a:p>
              <a:r>
                <a:rPr lang="zh-CN" altLang="en-US" sz="4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隶书" panose="02010800040101010101" pitchFamily="2" charset="-122"/>
                  <a:ea typeface="华文隶书" panose="02010800040101010101" pitchFamily="2" charset="-122"/>
                </a:rPr>
                <a:t>国</a:t>
              </a:r>
              <a:endParaRPr lang="zh-CN" alt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  <p:pic>
          <p:nvPicPr>
            <p:cNvPr id="8" name="图片 7" descr="sy_47146521719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666" t="12754" r="14102" b="14447"/>
            <a:stretch>
              <a:fillRect/>
            </a:stretch>
          </p:blipFill>
          <p:spPr>
            <a:xfrm>
              <a:off x="9861" y="1684"/>
              <a:ext cx="2894" cy="2365"/>
            </a:xfrm>
            <a:prstGeom prst="rect">
              <a:avLst/>
            </a:prstGeom>
          </p:spPr>
        </p:pic>
        <p:sp>
          <p:nvSpPr>
            <p:cNvPr id="11" name="TextBox 38"/>
            <p:cNvSpPr txBox="1"/>
            <p:nvPr/>
          </p:nvSpPr>
          <p:spPr>
            <a:xfrm>
              <a:off x="9593" y="4048"/>
              <a:ext cx="1230" cy="1209"/>
            </a:xfrm>
            <a:prstGeom prst="rect">
              <a:avLst/>
            </a:prstGeom>
            <a:noFill/>
          </p:spPr>
          <p:txBody>
            <a:bodyPr wrap="none" lIns="119896" tIns="59948" rIns="119896" bIns="59948" rtlCol="0">
              <a:spAutoFit/>
            </a:bodyPr>
            <a:p>
              <a:r>
                <a:rPr lang="zh-CN" altLang="en-US" sz="4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隶书" panose="02010800040101010101" pitchFamily="2" charset="-122"/>
                  <a:ea typeface="华文隶书" panose="02010800040101010101" pitchFamily="2" charset="-122"/>
                </a:rPr>
                <a:t>联</a:t>
              </a:r>
              <a:endParaRPr lang="zh-CN" alt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  <p:sp>
          <p:nvSpPr>
            <p:cNvPr id="12" name="TextBox 49"/>
            <p:cNvSpPr txBox="1"/>
            <p:nvPr/>
          </p:nvSpPr>
          <p:spPr>
            <a:xfrm>
              <a:off x="10693" y="4048"/>
              <a:ext cx="1230" cy="1209"/>
            </a:xfrm>
            <a:prstGeom prst="rect">
              <a:avLst/>
            </a:prstGeom>
            <a:noFill/>
          </p:spPr>
          <p:txBody>
            <a:bodyPr wrap="none" lIns="119896" tIns="59948" rIns="119896" bIns="59948" rtlCol="0">
              <a:spAutoFit/>
            </a:bodyPr>
            <a:p>
              <a:r>
                <a:rPr lang="zh-CN" altLang="en-US" sz="4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隶书" panose="02010800040101010101" pitchFamily="2" charset="-122"/>
                  <a:ea typeface="华文隶书" panose="02010800040101010101" pitchFamily="2" charset="-122"/>
                </a:rPr>
                <a:t>合</a:t>
              </a:r>
              <a:endParaRPr lang="zh-CN" alt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8620" y="2402205"/>
            <a:ext cx="4815205" cy="626745"/>
            <a:chOff x="612" y="3783"/>
            <a:chExt cx="7583" cy="987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5203" y="3783"/>
              <a:ext cx="2992" cy="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612" y="4754"/>
              <a:ext cx="1703" cy="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 descr="2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125" y="3319145"/>
            <a:ext cx="5528310" cy="353885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414385" y="1203960"/>
            <a:ext cx="3540760" cy="193802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wrap="square" rtlCol="0" anchor="t">
            <a:spAutoFit/>
          </a:bodyPr>
          <a:p>
            <a:pPr indent="599440" algn="just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  <a:sym typeface="+mn-ea"/>
              </a:rPr>
              <a:t>致力于促进各国在国际法、国际安全、经济发展、社会进步、人权及实现世界和平方面的合作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115" y="87630"/>
            <a:ext cx="5309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恢复在联合国的合法席位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0" y="136525"/>
            <a:ext cx="1223010" cy="596265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8125" y="1069340"/>
            <a:ext cx="5363845" cy="541972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788670" y="2412365"/>
            <a:ext cx="2298065" cy="101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388620" y="2402205"/>
            <a:ext cx="4815205" cy="626745"/>
            <a:chOff x="612" y="3783"/>
            <a:chExt cx="7583" cy="987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5203" y="3783"/>
              <a:ext cx="2992" cy="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612" y="4754"/>
              <a:ext cx="1703" cy="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388620" y="2981325"/>
            <a:ext cx="4902200" cy="560070"/>
            <a:chOff x="612" y="4695"/>
            <a:chExt cx="7720" cy="882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2578" y="4695"/>
              <a:ext cx="575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612" y="5575"/>
              <a:ext cx="3969" cy="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 descr="QQ截图2018060900112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2015" y="1069650"/>
            <a:ext cx="4363966" cy="1978466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1148080" y="3865880"/>
            <a:ext cx="10681335" cy="1814830"/>
            <a:chOff x="1926" y="6105"/>
            <a:chExt cx="16821" cy="2858"/>
          </a:xfrm>
        </p:grpSpPr>
        <p:sp>
          <p:nvSpPr>
            <p:cNvPr id="21" name="椭圆 20"/>
            <p:cNvSpPr/>
            <p:nvPr/>
          </p:nvSpPr>
          <p:spPr>
            <a:xfrm>
              <a:off x="1926" y="7496"/>
              <a:ext cx="3667" cy="98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CF059"/>
                  </a:solidFill>
                </a14:hiddenFill>
              </a:ext>
            </a:extLst>
          </p:spPr>
          <p:txBody>
            <a:bodyPr vert="horz" lIns="91440" tIns="45720" rIns="91440" bIns="45720" anchor="t">
              <a:spAutoFit/>
            </a:bodyPr>
            <a:p>
              <a:pPr lvl="0" indent="-685800" algn="ctr" eaLnBrk="1" latinLnBrk="1" hangingPunct="1">
                <a:buFontTx/>
                <a:buNone/>
              </a:pPr>
              <a:endPara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711" y="6105"/>
              <a:ext cx="9036" cy="285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txBody>
            <a:bodyPr wrap="square" rtlCol="0" anchor="t">
              <a:spAutoFit/>
            </a:bodyPr>
            <a:p>
              <a:pPr algn="just"/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</a:t>
              </a: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“我明确地表示我反对给共产党中国外交承认。我同样反对共产党中国加入联合国。</a:t>
              </a:r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”</a:t>
              </a:r>
              <a:endPara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 algn="just"/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      </a:t>
              </a:r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——</a:t>
              </a: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尼克松发表于</a:t>
              </a:r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1960</a:t>
              </a:r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年</a:t>
              </a:r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                                              </a:t>
              </a:r>
              <a:endPara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2" name="图片 41" descr="1.jpg"/>
          <p:cNvPicPr>
            <a:picLocks noChangeAspect="1"/>
          </p:cNvPicPr>
          <p:nvPr/>
        </p:nvPicPr>
        <p:blipFill>
          <a:blip r:embed="rId1" cstate="print"/>
          <a:srcRect t="9434"/>
          <a:stretch>
            <a:fillRect/>
          </a:stretch>
        </p:blipFill>
        <p:spPr>
          <a:xfrm>
            <a:off x="6503035" y="989965"/>
            <a:ext cx="5255260" cy="4309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31115" y="87630"/>
            <a:ext cx="5309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恢复在联合国的合法席位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0" y="136525"/>
            <a:ext cx="1223010" cy="596265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47320" y="989965"/>
            <a:ext cx="5730240" cy="5110480"/>
            <a:chOff x="232" y="1559"/>
            <a:chExt cx="9024" cy="804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" y="1559"/>
              <a:ext cx="9024" cy="3572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" y="5131"/>
              <a:ext cx="9023" cy="4476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035" y="989965"/>
            <a:ext cx="5255260" cy="430911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361950" y="2043430"/>
            <a:ext cx="5456555" cy="559435"/>
            <a:chOff x="570" y="3218"/>
            <a:chExt cx="8593" cy="881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653" y="3218"/>
              <a:ext cx="151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570" y="4097"/>
              <a:ext cx="4774" cy="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椭圆 23"/>
          <p:cNvSpPr/>
          <p:nvPr/>
        </p:nvSpPr>
        <p:spPr>
          <a:xfrm>
            <a:off x="10357485" y="4015740"/>
            <a:ext cx="894715" cy="40957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180840" y="1342390"/>
            <a:ext cx="8083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115" y="87630"/>
            <a:ext cx="5309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恢复在联合国的合法席位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0" y="136525"/>
            <a:ext cx="1223010" cy="596265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47320" y="989965"/>
            <a:ext cx="5730240" cy="5110480"/>
            <a:chOff x="232" y="1559"/>
            <a:chExt cx="9024" cy="804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32" y="1559"/>
              <a:ext cx="9024" cy="3572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" y="5131"/>
              <a:ext cx="9023" cy="4476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361950" y="2043430"/>
            <a:ext cx="5456555" cy="559435"/>
            <a:chOff x="570" y="3218"/>
            <a:chExt cx="8593" cy="881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653" y="3218"/>
              <a:ext cx="151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570" y="4097"/>
              <a:ext cx="4774" cy="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4180840" y="1342390"/>
            <a:ext cx="8083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43930" y="989965"/>
            <a:ext cx="5859780" cy="138366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wrap="square" rtlCol="0" anchor="t">
            <a:spAutoFit/>
          </a:bodyPr>
          <a:p>
            <a:pPr algn="just"/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“这是联合国历史上的转折点，反西方国家在美国威信动摇时第一次击败了美国。”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——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布什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043930" y="2603500"/>
            <a:ext cx="6146800" cy="3497580"/>
            <a:chOff x="9518" y="4100"/>
            <a:chExt cx="9680" cy="5508"/>
          </a:xfrm>
        </p:grpSpPr>
        <p:pic>
          <p:nvPicPr>
            <p:cNvPr id="39" name="图片 38" descr="20120411133758928.jpg"/>
            <p:cNvPicPr>
              <a:picLocks noChangeAspect="1"/>
            </p:cNvPicPr>
            <p:nvPr/>
          </p:nvPicPr>
          <p:blipFill>
            <a:blip r:embed="rId3" cstate="print"/>
            <a:srcRect l="3207" r="5483"/>
            <a:stretch>
              <a:fillRect/>
            </a:stretch>
          </p:blipFill>
          <p:spPr>
            <a:xfrm>
              <a:off x="9518" y="4100"/>
              <a:ext cx="5171" cy="55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2" name="Picture 11" descr="中国代表团笑逐颜开左为中国外交部副部长乔冠华,右为中国常驻联合国代表黄华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688" y="4100"/>
              <a:ext cx="4511" cy="55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8" name="组合 27"/>
          <p:cNvGrpSpPr/>
          <p:nvPr/>
        </p:nvGrpSpPr>
        <p:grpSpPr>
          <a:xfrm>
            <a:off x="361950" y="3884295"/>
            <a:ext cx="5283200" cy="2222500"/>
            <a:chOff x="570" y="6117"/>
            <a:chExt cx="8320" cy="3500"/>
          </a:xfrm>
        </p:grpSpPr>
        <p:grpSp>
          <p:nvGrpSpPr>
            <p:cNvPr id="14" name="组合 13"/>
            <p:cNvGrpSpPr/>
            <p:nvPr/>
          </p:nvGrpSpPr>
          <p:grpSpPr>
            <a:xfrm>
              <a:off x="570" y="7445"/>
              <a:ext cx="8321" cy="2172"/>
              <a:chOff x="570" y="7445"/>
              <a:chExt cx="8321" cy="2172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2713" y="7445"/>
                <a:ext cx="6179" cy="1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组合 12"/>
              <p:cNvGrpSpPr/>
              <p:nvPr/>
            </p:nvGrpSpPr>
            <p:grpSpPr>
              <a:xfrm>
                <a:off x="570" y="8579"/>
                <a:ext cx="8186" cy="1039"/>
                <a:chOff x="570" y="8579"/>
                <a:chExt cx="8186" cy="1039"/>
              </a:xfrm>
            </p:grpSpPr>
            <p:cxnSp>
              <p:nvCxnSpPr>
                <p:cNvPr id="9" name="直接连接符 8"/>
                <p:cNvCxnSpPr/>
                <p:nvPr/>
              </p:nvCxnSpPr>
              <p:spPr>
                <a:xfrm>
                  <a:off x="570" y="8579"/>
                  <a:ext cx="8187" cy="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/>
                <p:cNvCxnSpPr/>
                <p:nvPr/>
              </p:nvCxnSpPr>
              <p:spPr>
                <a:xfrm>
                  <a:off x="570" y="9590"/>
                  <a:ext cx="3943" cy="2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" name="文本框 15"/>
            <p:cNvSpPr txBox="1"/>
            <p:nvPr/>
          </p:nvSpPr>
          <p:spPr>
            <a:xfrm>
              <a:off x="1796" y="6117"/>
              <a:ext cx="127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意义：</a:t>
              </a:r>
              <a:endPara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115" y="87630"/>
            <a:ext cx="5309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恢复在联合国的合法席位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0" y="136525"/>
            <a:ext cx="1223010" cy="596265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059"/>
                </a:solidFill>
              </a14:hiddenFill>
            </a:ext>
          </a:extLst>
        </p:spPr>
        <p:txBody>
          <a:bodyPr vert="horz" lIns="91440" tIns="45720" rIns="91440" bIns="45720" anchor="t">
            <a:spAutoFit/>
          </a:bodyPr>
          <a:p>
            <a:pPr lvl="0" indent="-685800" algn="ctr" eaLnBrk="1" latinLnBrk="1" hangingPunct="1">
              <a:buFontTx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530" y="833755"/>
            <a:ext cx="4832350" cy="237617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76530" y="833755"/>
            <a:ext cx="11842750" cy="6023610"/>
            <a:chOff x="278" y="1313"/>
            <a:chExt cx="18650" cy="9486"/>
          </a:xfrm>
        </p:grpSpPr>
        <p:grpSp>
          <p:nvGrpSpPr>
            <p:cNvPr id="31" name="组合 30"/>
            <p:cNvGrpSpPr/>
            <p:nvPr/>
          </p:nvGrpSpPr>
          <p:grpSpPr>
            <a:xfrm>
              <a:off x="960" y="1313"/>
              <a:ext cx="17969" cy="9487"/>
              <a:chOff x="960" y="1313"/>
              <a:chExt cx="17969" cy="9487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8515" y="1313"/>
                <a:ext cx="10159" cy="5404"/>
                <a:chOff x="8515" y="1313"/>
                <a:chExt cx="10159" cy="5998"/>
              </a:xfrm>
            </p:grpSpPr>
            <p:sp>
              <p:nvSpPr>
                <p:cNvPr id="9223" name="文本框 34832"/>
                <p:cNvSpPr txBox="1"/>
                <p:nvPr/>
              </p:nvSpPr>
              <p:spPr>
                <a:xfrm>
                  <a:off x="8515" y="1313"/>
                  <a:ext cx="2418" cy="8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zh-CN" altLang="en-US" sz="2400" b="1" dirty="0">
                      <a:solidFill>
                        <a:srgbClr val="C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材料一：</a:t>
                  </a:r>
                  <a:endParaRPr lang="zh-CN" altLang="en-US" sz="2400" b="1" dirty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pic>
              <p:nvPicPr>
                <p:cNvPr id="15" name="图片 14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>
                        <a:alpha val="100000"/>
                      </a:srgbClr>
                    </a:clrFrom>
                    <a:clrTo>
                      <a:srgbClr val="FFFFFF">
                        <a:alpha val="100000"/>
                        <a:alpha val="0"/>
                      </a:srgbClr>
                    </a:clrTo>
                  </a:clrChange>
                </a:blip>
                <a:srcRect l="4336" t="4534" r="2999" b="2280"/>
                <a:stretch>
                  <a:fillRect/>
                </a:stretch>
              </p:blipFill>
              <p:spPr>
                <a:xfrm>
                  <a:off x="8912" y="2039"/>
                  <a:ext cx="9762" cy="5272"/>
                </a:xfrm>
                <a:prstGeom prst="rect">
                  <a:avLst/>
                </a:prstGeom>
              </p:spPr>
            </p:pic>
          </p:grpSp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0" y="6046"/>
                <a:ext cx="6809" cy="4754"/>
              </a:xfrm>
              <a:prstGeom prst="rect">
                <a:avLst/>
              </a:prstGeom>
            </p:spPr>
          </p:pic>
          <p:grpSp>
            <p:nvGrpSpPr>
              <p:cNvPr id="9232" name="组合 7"/>
              <p:cNvGrpSpPr/>
              <p:nvPr/>
            </p:nvGrpSpPr>
            <p:grpSpPr>
              <a:xfrm>
                <a:off x="7889" y="6986"/>
                <a:ext cx="11040" cy="3444"/>
                <a:chOff x="1942" y="286"/>
                <a:chExt cx="8348" cy="1478"/>
              </a:xfrm>
            </p:grpSpPr>
            <p:sp>
              <p:nvSpPr>
                <p:cNvPr id="9233" name="文本框 34836"/>
                <p:cNvSpPr txBox="1"/>
                <p:nvPr/>
              </p:nvSpPr>
              <p:spPr>
                <a:xfrm>
                  <a:off x="1942" y="597"/>
                  <a:ext cx="8348" cy="1167"/>
                </a:xfrm>
                <a:prstGeom prst="rect">
                  <a:avLst/>
                </a:prstGeom>
                <a:noFill/>
                <a:ln w="19050" cmpd="sng">
                  <a:solidFill>
                    <a:srgbClr val="FF0000"/>
                  </a:solidFill>
                  <a:prstDash val="lgDash"/>
                </a:ln>
              </p:spPr>
              <p:txBody>
                <a:bodyPr wrap="square" anchor="t" anchorCtr="0">
                  <a:spAutoFit/>
                </a:bodyPr>
                <a:p>
                  <a:pPr algn="just">
                    <a:lnSpc>
                      <a:spcPct val="9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75000"/>
                    <a:buFont typeface="Wingdings" panose="05000000000000000000" pitchFamily="2" charset="2"/>
                  </a:pPr>
                  <a:r>
                    <a:rPr lang="en-US" altLang="zh-CN" dirty="0">
                      <a:latin typeface="Arial" panose="020B0604020202020204" pitchFamily="34" charset="0"/>
                      <a:ea typeface="黑体" panose="02010609060101010101" pitchFamily="49" charset="-122"/>
                    </a:rPr>
                    <a:t>       </a:t>
                  </a:r>
                  <a:r>
                    <a:rPr lang="zh-CN" altLang="zh-CN" sz="28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20世纪60年代后期,国际战略态势发生重大变化,美国在与苏联的争霸中开始处于不利态势,被迫进行战略收缩。          </a:t>
                  </a:r>
                  <a:endParaRPr lang="zh-CN" altLang="zh-CN" sz="28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  <a:p>
                  <a:pPr algn="just">
                    <a:lnSpc>
                      <a:spcPct val="9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75000"/>
                    <a:buFont typeface="Wingdings" panose="05000000000000000000" pitchFamily="2" charset="2"/>
                  </a:pPr>
                  <a:r>
                    <a:rPr lang="zh-CN" altLang="zh-CN" sz="28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 </a:t>
                  </a:r>
                  <a:r>
                    <a:rPr lang="en-US" altLang="zh-CN" sz="28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               </a:t>
                  </a:r>
                  <a:r>
                    <a:rPr lang="zh-CN" altLang="zh-CN" sz="28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 </a:t>
                  </a:r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——</a:t>
                  </a:r>
                  <a:r>
                    <a:rPr lang="zh-CN" altLang="en-US" sz="24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《历史研究》2013 (6)</a:t>
                  </a:r>
                  <a:endPara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9234" name="文本框 34837"/>
                <p:cNvSpPr txBox="1"/>
                <p:nvPr/>
              </p:nvSpPr>
              <p:spPr>
                <a:xfrm>
                  <a:off x="2105" y="286"/>
                  <a:ext cx="1360" cy="31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zh-CN" altLang="en-US" sz="2400" b="1" dirty="0">
                      <a:solidFill>
                        <a:srgbClr val="C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材料三：</a:t>
                  </a:r>
                  <a:endParaRPr lang="zh-CN" altLang="en-US" sz="2400" b="1" dirty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</p:grpSp>
        <p:sp>
          <p:nvSpPr>
            <p:cNvPr id="18" name="文本框 34832"/>
            <p:cNvSpPr txBox="1"/>
            <p:nvPr/>
          </p:nvSpPr>
          <p:spPr>
            <a:xfrm>
              <a:off x="278" y="5468"/>
              <a:ext cx="241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材料</a:t>
              </a:r>
              <a:r>
                <a:rPr lang="zh-CN" altLang="en-US" sz="2400" b="1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二：</a:t>
              </a:r>
              <a:endPara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4840" name="文本框 34839"/>
          <p:cNvSpPr txBox="1"/>
          <p:nvPr/>
        </p:nvSpPr>
        <p:spPr>
          <a:xfrm>
            <a:off x="5880735" y="2307590"/>
            <a:ext cx="5815330" cy="95313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  <a:tileRect/>
          </a:gradFill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中国综合国力和国际地位的提高（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根本原因）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4839" name="文本框 34838"/>
          <p:cNvSpPr txBox="1"/>
          <p:nvPr/>
        </p:nvSpPr>
        <p:spPr>
          <a:xfrm>
            <a:off x="782003" y="5284470"/>
            <a:ext cx="3806825" cy="520700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  <a:tileRect/>
          </a:gradFill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广大发展中国家的支持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4841" name="文本框 34840"/>
          <p:cNvSpPr txBox="1"/>
          <p:nvPr/>
        </p:nvSpPr>
        <p:spPr>
          <a:xfrm>
            <a:off x="7235825" y="5420678"/>
            <a:ext cx="3427413" cy="522287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  <a:tileRect/>
          </a:gradFill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美国霸权地位的衰落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0" grpId="0" bldLvl="0" animBg="1"/>
      <p:bldP spid="34839" grpId="0" bldLvl="0" animBg="1"/>
      <p:bldP spid="3484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Picture 3" descr="50年代周边形势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2800" y="800100"/>
            <a:ext cx="10471150" cy="5848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5892" name="Picture 4" descr="美国旗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400" y="1703388"/>
            <a:ext cx="1095375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5893" name="Picture 5" descr="美国旗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563" y="3352800"/>
            <a:ext cx="604837" cy="300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5894" name="Picture 6" descr="美国旗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0" y="3971925"/>
            <a:ext cx="604838" cy="300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5895" name="Picture 7" descr="美国旗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038" y="2246313"/>
            <a:ext cx="606425" cy="300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5896" name="Picture 8" descr="美国旗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0" y="3573463"/>
            <a:ext cx="606425" cy="300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5897" name="Picture 9" descr="美国旗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563" y="4565650"/>
            <a:ext cx="1093787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5898" name="Picture 10" descr="美国旗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275" y="4565650"/>
            <a:ext cx="604838" cy="300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5899" name="Picture 11" descr="美国旗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50" y="4271963"/>
            <a:ext cx="604838" cy="300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5900" name="Picture 12" descr="美国旗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738" y="2809875"/>
            <a:ext cx="1093787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00" name="Text Box 13"/>
          <p:cNvSpPr txBox="1"/>
          <p:nvPr/>
        </p:nvSpPr>
        <p:spPr>
          <a:xfrm>
            <a:off x="11283950" y="1139825"/>
            <a:ext cx="552450" cy="49164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vert="eaVert"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建国初期美国对华军事包围示意图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6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</p:tagLst>
</file>

<file path=ppt/tags/tag3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.xml><?xml version="1.0" encoding="utf-8"?>
<p:tagLst xmlns:p="http://schemas.openxmlformats.org/presentationml/2006/main">
  <p:tag name="KSO_WM_UNIT_PLACING_PICTURE_USER_VIEWPORT" val="{&quot;height&quot;:3510,&quot;width&quot;:5850}"/>
</p:tagLst>
</file>

<file path=ppt/tags/tag9.xml><?xml version="1.0" encoding="utf-8"?>
<p:tagLst xmlns:p="http://schemas.openxmlformats.org/presentationml/2006/main">
  <p:tag name="KSO_WM_UNIT_PLACING_PICTURE_USER_VIEWPORT" val="{&quot;height&quot;:3510,&quot;width&quot;:5850}"/>
</p:tagLst>
</file>

<file path=ppt/theme/theme1.xml><?xml version="1.0" encoding="utf-8"?>
<a:theme xmlns:a="http://schemas.openxmlformats.org/drawingml/2006/main" name="2_Office 主题">
  <a:themeElements>
    <a:clrScheme name="Default Color Scheme">
      <a:dk1>
        <a:srgbClr val="000000"/>
      </a:dk1>
      <a:lt1>
        <a:srgbClr val="FFFFFF"/>
      </a:lt1>
      <a:dk2>
        <a:srgbClr val="FEFAC9"/>
      </a:dk2>
      <a:lt2>
        <a:srgbClr val="444D26"/>
      </a:lt2>
      <a:accent1>
        <a:srgbClr val="25B7C0"/>
      </a:accent1>
      <a:accent2>
        <a:srgbClr val="F6A5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CF059"/>
        </a:solidFill>
        <a:ln>
          <a:noFill/>
        </a:ln>
      </a:spPr>
      <a:bodyPr vert="horz" lIns="91440" tIns="45720" rIns="91440" bIns="45720" anchor="t">
        <a:spAutoFit/>
      </a:bodyPr>
      <a:lstStyle>
        <a:defPPr lvl="0" indent="-685800" algn="ctr" eaLnBrk="1" latinLnBrk="1" hangingPunct="1">
          <a:buFontTx/>
          <a:buNone/>
          <a:defRPr lang="zh-CN" altLang="en-US" sz="2800" b="1">
            <a:effectLst>
              <a:outerShdw blurRad="38100" dist="38100" dir="2700000" algn="tl">
                <a:srgbClr val="C0C0C0"/>
              </a:outerShdw>
            </a:effectLst>
            <a:ea typeface="微软雅黑" panose="020B0503020204020204" pitchFamily="34" charset="-122"/>
          </a:defRPr>
        </a:defPPr>
      </a:lstStyle>
    </a:sp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FEFAC9"/>
        </a:dk2>
        <a:lt2>
          <a:srgbClr val="444D26"/>
        </a:lt2>
        <a:accent1>
          <a:srgbClr val="25B7C0"/>
        </a:accent1>
        <a:accent2>
          <a:srgbClr val="F6A500"/>
        </a:accent2>
        <a:accent3>
          <a:srgbClr val="FFFFFF"/>
        </a:accent3>
        <a:accent4>
          <a:srgbClr val="000000"/>
        </a:accent4>
        <a:accent5>
          <a:srgbClr val="ACD8DC"/>
        </a:accent5>
        <a:accent6>
          <a:srgbClr val="DF9500"/>
        </a:accent6>
        <a:hlink>
          <a:srgbClr val="8E58B6"/>
        </a:hlink>
        <a:folHlink>
          <a:srgbClr val="7F6F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1751</Words>
  <PresentationFormat>自定义</PresentationFormat>
  <Paragraphs>211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5" baseType="lpstr">
      <vt:lpstr>Arial</vt:lpstr>
      <vt:lpstr>宋体</vt:lpstr>
      <vt:lpstr>Wingdings</vt:lpstr>
      <vt:lpstr>Calibri</vt:lpstr>
      <vt:lpstr>微软雅黑</vt:lpstr>
      <vt:lpstr>Calibri Light</vt:lpstr>
      <vt:lpstr>Calibri Light</vt:lpstr>
      <vt:lpstr>Arial Black</vt:lpstr>
      <vt:lpstr>Calibri</vt:lpstr>
      <vt:lpstr>黑体</vt:lpstr>
      <vt:lpstr>楷体</vt:lpstr>
      <vt:lpstr>Arial Unicode MS</vt:lpstr>
      <vt:lpstr>隶书</vt:lpstr>
      <vt:lpstr>苏新诗柳楷简</vt:lpstr>
      <vt:lpstr>方正宋刻本秀楷简体</vt:lpstr>
      <vt:lpstr>华文隶书</vt:lpstr>
      <vt:lpstr>华文楷体</vt:lpstr>
      <vt:lpstr>汉仪迪升英雄体简</vt:lpstr>
      <vt:lpstr>站酷快乐体</vt:lpstr>
      <vt:lpstr>楷体_GB2312</vt:lpstr>
      <vt:lpstr>等线</vt:lpstr>
      <vt:lpstr>汉仪糯米团简</vt:lpstr>
      <vt:lpstr>仿宋_GB2312</vt:lpstr>
      <vt:lpstr>仿宋</vt:lpstr>
      <vt:lpstr>2_Office 主题</vt:lpstr>
      <vt:lpstr>excel.sheet.8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2017-07-11T14:04:00Z</dcterms:created>
  <dcterms:modified xsi:type="dcterms:W3CDTF">2022-03-27T16:05:32Z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D661B98765A04B77BB6A2DE3F33AE36D</vt:lpwstr>
  </property>
</Properties>
</file>