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tags/tag14.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tags/tag17.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7" r:id="rId2"/>
  </p:sldMasterIdLst>
  <p:notesMasterIdLst>
    <p:notesMasterId r:id="rId33"/>
  </p:notesMasterIdLst>
  <p:sldIdLst>
    <p:sldId id="1642" r:id="rId3"/>
    <p:sldId id="1498" r:id="rId4"/>
    <p:sldId id="1643" r:id="rId5"/>
    <p:sldId id="1606" r:id="rId6"/>
    <p:sldId id="1500" r:id="rId7"/>
    <p:sldId id="1650" r:id="rId8"/>
    <p:sldId id="1651" r:id="rId9"/>
    <p:sldId id="1652" r:id="rId10"/>
    <p:sldId id="1644" r:id="rId11"/>
    <p:sldId id="1656" r:id="rId12"/>
    <p:sldId id="1657" r:id="rId13"/>
    <p:sldId id="1658" r:id="rId14"/>
    <p:sldId id="1667" r:id="rId15"/>
    <p:sldId id="1662" r:id="rId16"/>
    <p:sldId id="1663" r:id="rId17"/>
    <p:sldId id="1664" r:id="rId18"/>
    <p:sldId id="1665" r:id="rId19"/>
    <p:sldId id="1669" r:id="rId20"/>
    <p:sldId id="1668" r:id="rId21"/>
    <p:sldId id="1654" r:id="rId22"/>
    <p:sldId id="1671" r:id="rId23"/>
    <p:sldId id="1682" r:id="rId24"/>
    <p:sldId id="1672" r:id="rId25"/>
    <p:sldId id="1673" r:id="rId26"/>
    <p:sldId id="1674" r:id="rId27"/>
    <p:sldId id="1676" r:id="rId28"/>
    <p:sldId id="1645" r:id="rId29"/>
    <p:sldId id="1683" r:id="rId30"/>
    <p:sldId id="1680" r:id="rId31"/>
    <p:sldId id="148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9999"/>
    <a:srgbClr val="00AF92"/>
    <a:srgbClr val="01ACBE"/>
    <a:srgbClr val="D4B1C9"/>
    <a:srgbClr val="F2F2F2"/>
    <a:srgbClr val="A23C82"/>
    <a:srgbClr val="A13C81"/>
    <a:srgbClr val="FFB850"/>
    <a:srgbClr val="CC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8" autoAdjust="0"/>
    <p:restoredTop sz="94173" autoAdjust="0"/>
  </p:normalViewPr>
  <p:slideViewPr>
    <p:cSldViewPr snapToGrid="0" showGuides="1">
      <p:cViewPr varScale="1">
        <p:scale>
          <a:sx n="66" d="100"/>
          <a:sy n="66" d="100"/>
        </p:scale>
        <p:origin x="-996" y="-108"/>
      </p:cViewPr>
      <p:guideLst>
        <p:guide orient="horz" pos="4138"/>
        <p:guide orient="horz" pos="1754"/>
        <p:guide pos="6306"/>
        <p:guide pos="2709"/>
        <p:guide pos="2303"/>
        <p:guide pos="4254"/>
      </p:guideLst>
    </p:cSldViewPr>
  </p:slideViewPr>
  <p:notesTextViewPr>
    <p:cViewPr>
      <p:scale>
        <a:sx n="20" d="100"/>
        <a:sy n="20" d="100"/>
      </p:scale>
      <p:origin x="0" y="0"/>
    </p:cViewPr>
  </p:notesTextViewPr>
  <p:sorterViewPr>
    <p:cViewPr varScale="1">
      <p:scale>
        <a:sx n="1" d="1"/>
        <a:sy n="1" d="1"/>
      </p:scale>
      <p:origin x="0" y="-27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7388A-9CD3-4374-B6A7-100DA9D08128}" type="datetimeFigureOut">
              <a:rPr lang="zh-CN" altLang="en-US" smtClean="0"/>
              <a:pPr/>
              <a:t>2021/5/29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E0B30-C635-4C7C-98E8-12E41BE490B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84EE0B30-C635-4C7C-98E8-12E41BE490BB}" type="slidenum">
              <a:rPr lang="zh-CN" altLang="en-US" smtClean="0"/>
              <a:pPr/>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84EE0B30-C635-4C7C-98E8-12E41BE490BB}" type="slidenum">
              <a:rPr lang="zh-CN" altLang="en-US" smtClean="0"/>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9649F17-4DB1-42DA-BA68-61AF948C2463}" type="slidenum">
              <a:rPr lang="zh-CN" altLang="en-US" smtClean="0"/>
              <a:pPr/>
              <a:t>10</a:t>
            </a:fld>
            <a:endParaRPr lang="zh-CN" altLang="en-US"/>
          </a:p>
        </p:txBody>
      </p:sp>
    </p:spTree>
    <p:extLst>
      <p:ext uri="{BB962C8B-B14F-4D97-AF65-F5344CB8AC3E}">
        <p14:creationId xmlns:p14="http://schemas.microsoft.com/office/powerpoint/2010/main" xmlns="" val="296375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100" dirty="0">
                <a:solidFill>
                  <a:srgbClr val="000000"/>
                </a:solidFill>
                <a:latin typeface="黑体" panose="02010609060101010101" charset="-122"/>
                <a:ea typeface="黑体" panose="02010609060101010101" charset="-122"/>
                <a:cs typeface="黑体" panose="02010609060101010101" charset="-122"/>
              </a:rPr>
              <a:t>蒋介石背叛革命后，中国共产党继续领导中国人民进行反帝反封建斗争。</a:t>
            </a:r>
            <a:endParaRPr lang="zh-CN" altLang="en-US" dirty="0"/>
          </a:p>
        </p:txBody>
      </p:sp>
      <p:sp>
        <p:nvSpPr>
          <p:cNvPr id="4" name="灯片编号占位符 3"/>
          <p:cNvSpPr>
            <a:spLocks noGrp="1"/>
          </p:cNvSpPr>
          <p:nvPr>
            <p:ph type="sldNum" sz="quarter" idx="5"/>
          </p:nvPr>
        </p:nvSpPr>
        <p:spPr/>
        <p:txBody>
          <a:bodyPr/>
          <a:lstStyle/>
          <a:p>
            <a:fld id="{D9649F17-4DB1-42DA-BA68-61AF948C2463}" type="slidenum">
              <a:rPr lang="zh-CN" altLang="en-US" smtClean="0"/>
              <a:pPr/>
              <a:t>11</a:t>
            </a:fld>
            <a:endParaRPr lang="zh-CN" altLang="en-US"/>
          </a:p>
        </p:txBody>
      </p:sp>
    </p:spTree>
    <p:extLst>
      <p:ext uri="{BB962C8B-B14F-4D97-AF65-F5344CB8AC3E}">
        <p14:creationId xmlns:p14="http://schemas.microsoft.com/office/powerpoint/2010/main" xmlns="" val="162426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释放政治犯，允许人民煮盐（第二阶段）由于二战时甘地、尼赫鲁领导下的国大党支持英国的反法西斯战争，并以此为条件要求英国答应印度独立，还提出由印度人组织国民政府，遭到拒绝。</a:t>
            </a:r>
            <a:r>
              <a:rPr lang="en-US" altLang="zh-CN" dirty="0"/>
              <a:t>1940</a:t>
            </a:r>
            <a:r>
              <a:rPr lang="zh-CN" altLang="en-US" dirty="0"/>
              <a:t>年</a:t>
            </a:r>
            <a:r>
              <a:rPr lang="en-US" altLang="zh-CN" dirty="0"/>
              <a:t>10</a:t>
            </a:r>
            <a:r>
              <a:rPr lang="zh-CN" altLang="en-US" dirty="0"/>
              <a:t>月，国大党再次发动不合作运动，</a:t>
            </a:r>
            <a:r>
              <a:rPr lang="en-US" altLang="zh-CN" dirty="0"/>
              <a:t>1942</a:t>
            </a:r>
            <a:r>
              <a:rPr lang="zh-CN" altLang="en-US" dirty="0"/>
              <a:t>年</a:t>
            </a:r>
            <a:r>
              <a:rPr lang="en-US" altLang="zh-CN" dirty="0"/>
              <a:t>8</a:t>
            </a:r>
            <a:r>
              <a:rPr lang="zh-CN" altLang="en-US" dirty="0"/>
              <a:t>月发动要求英国“退出印度”的运动，甘地、尼赫鲁等国大党领导人因此被捕，运动陷入低谷。甘地在狱中几次绝食，从</a:t>
            </a:r>
            <a:r>
              <a:rPr lang="en-US" altLang="zh-CN" dirty="0"/>
              <a:t>1944</a:t>
            </a:r>
            <a:r>
              <a:rPr lang="zh-CN" altLang="en-US" dirty="0"/>
              <a:t>年初到</a:t>
            </a:r>
            <a:r>
              <a:rPr lang="en-US" altLang="zh-CN" dirty="0"/>
              <a:t>1945</a:t>
            </a:r>
            <a:r>
              <a:rPr lang="zh-CN" altLang="en-US" dirty="0"/>
              <a:t>年初才陆续被释。</a:t>
            </a:r>
          </a:p>
        </p:txBody>
      </p:sp>
      <p:sp>
        <p:nvSpPr>
          <p:cNvPr id="4" name="灯片编号占位符 3"/>
          <p:cNvSpPr>
            <a:spLocks noGrp="1"/>
          </p:cNvSpPr>
          <p:nvPr>
            <p:ph type="sldNum" sz="quarter" idx="5"/>
          </p:nvPr>
        </p:nvSpPr>
        <p:spPr/>
        <p:txBody>
          <a:bodyPr/>
          <a:lstStyle/>
          <a:p>
            <a:fld id="{F1CB8912-F0BA-4AD8-8415-DA1F26BCB09F}" type="slidenum">
              <a:rPr lang="zh-CN" altLang="en-US" smtClean="0"/>
              <a:pPr/>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defTabSz="843900">
              <a:defRPr/>
            </a:pPr>
            <a:r>
              <a:rPr lang="zh-CN" altLang="en-US" b="0" dirty="0"/>
              <a:t>阅读课本，找出非洲抗争的典型，并找出其特点</a:t>
            </a:r>
          </a:p>
          <a:p>
            <a:pPr defTabSz="843900">
              <a:defRPr/>
            </a:pPr>
            <a:endParaRPr lang="zh-CN" altLang="en-US" b="0" dirty="0"/>
          </a:p>
        </p:txBody>
      </p:sp>
      <p:sp>
        <p:nvSpPr>
          <p:cNvPr id="4" name="灯片编号占位符 3"/>
          <p:cNvSpPr>
            <a:spLocks noGrp="1"/>
          </p:cNvSpPr>
          <p:nvPr>
            <p:ph type="sldNum" sz="quarter" idx="5"/>
          </p:nvPr>
        </p:nvSpPr>
        <p:spPr/>
        <p:txBody>
          <a:bodyPr/>
          <a:lstStyle/>
          <a:p>
            <a:fld id="{D9649F17-4DB1-42DA-BA68-61AF948C2463}" type="slidenum">
              <a:rPr lang="zh-CN" altLang="en-US" smtClean="0"/>
              <a:pPr/>
              <a:t>19</a:t>
            </a:fld>
            <a:endParaRPr lang="zh-CN" altLang="en-US"/>
          </a:p>
        </p:txBody>
      </p:sp>
    </p:spTree>
    <p:extLst>
      <p:ext uri="{BB962C8B-B14F-4D97-AF65-F5344CB8AC3E}">
        <p14:creationId xmlns="" xmlns:p14="http://schemas.microsoft.com/office/powerpoint/2010/main" val="359441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25</a:t>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slideMaster" Target="../slideMasters/slideMaster1.xml"/><Relationship Id="rId4" Type="http://schemas.openxmlformats.org/officeDocument/2006/relationships/tags" Target="../tags/tag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480435F3-CE51-FE47-901D-12AFFB0ECEA9}"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2021/5/29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7" name="矩形 6"/>
          <p:cNvSpPr/>
          <p:nvPr userDrawn="1"/>
        </p:nvSpPr>
        <p:spPr>
          <a:xfrm>
            <a:off x="0" y="0"/>
            <a:ext cx="12192000" cy="6858847"/>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xmlns="" Requires="p14">
      <p:transition spd="slow" p14:dur="1600"/>
    </mc:Choice>
    <mc:Fallback>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x">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978EE6C3-8EB8-4A2B-9FF0-BA167BFCA0FA}" type="datetimeFigureOut">
              <a:rPr lang="zh-CN" altLang="en-US" smtClean="0"/>
              <a:pPr/>
              <a:t>2021/5/29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76D0385-4779-4FB0-A36D-649251C88A08}" type="slidenum">
              <a:rPr lang="zh-CN" altLang="en-US" smtClean="0"/>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a:solidFill>
                  <a:prstClr val="black">
                    <a:tint val="75000"/>
                  </a:prstClr>
                </a:solidFill>
              </a:rPr>
              <a:pPr/>
              <a:t>2021/5/29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a:solidFill>
                  <a:prstClr val="black">
                    <a:tint val="75000"/>
                  </a:prstClr>
                </a:solidFill>
              </a:rPr>
              <a:pPr/>
              <a:t>‹#›</a:t>
            </a:fld>
            <a:endParaRPr lang="zh-CN" alt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内容与标题">
    <p:spTree>
      <p:nvGrpSpPr>
        <p:cNvPr id="1" name=""/>
        <p:cNvGrpSpPr/>
        <p:nvPr/>
      </p:nvGrpSpPr>
      <p:grpSpPr>
        <a:xfrm>
          <a:off x="0" y="0"/>
          <a:ext cx="0" cy="0"/>
          <a:chOff x="0" y="0"/>
          <a:chExt cx="0" cy="0"/>
        </a:xfrm>
      </p:grpSpPr>
      <p:grpSp>
        <p:nvGrpSpPr>
          <p:cNvPr id="3" name="组合 11"/>
          <p:cNvGrpSpPr/>
          <p:nvPr userDrawn="1"/>
        </p:nvGrpSpPr>
        <p:grpSpPr>
          <a:xfrm>
            <a:off x="0" y="0"/>
            <a:ext cx="12192000" cy="1247266"/>
            <a:chOff x="-9375870" y="977295"/>
            <a:chExt cx="17537595" cy="1794132"/>
          </a:xfrm>
        </p:grpSpPr>
        <p:sp>
          <p:nvSpPr>
            <p:cNvPr id="13" name="弧形 12"/>
            <p:cNvSpPr/>
            <p:nvPr/>
          </p:nvSpPr>
          <p:spPr>
            <a:xfrm rot="9181264">
              <a:off x="5198934" y="977295"/>
              <a:ext cx="1794130" cy="1794132"/>
            </a:xfrm>
            <a:prstGeom prst="arc">
              <a:avLst>
                <a:gd name="adj1" fmla="val 13988904"/>
                <a:gd name="adj2" fmla="val 76966"/>
              </a:avLst>
            </a:prstGeom>
            <a:noFill/>
            <a:ln w="38100">
              <a:solidFill>
                <a:srgbClr val="1F37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4" name="组合 13"/>
            <p:cNvGrpSpPr/>
            <p:nvPr/>
          </p:nvGrpSpPr>
          <p:grpSpPr>
            <a:xfrm>
              <a:off x="-9375870" y="2268060"/>
              <a:ext cx="17537595" cy="5240"/>
              <a:chOff x="-9375870" y="2268060"/>
              <a:chExt cx="17537595" cy="5240"/>
            </a:xfrm>
          </p:grpSpPr>
          <p:cxnSp>
            <p:nvCxnSpPr>
              <p:cNvPr id="15" name="直接连接符 14"/>
              <p:cNvCxnSpPr/>
              <p:nvPr/>
            </p:nvCxnSpPr>
            <p:spPr>
              <a:xfrm flipH="1">
                <a:off x="-9375870" y="2273300"/>
                <a:ext cx="14671771"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888480" y="2268060"/>
                <a:ext cx="1273245" cy="0"/>
              </a:xfrm>
              <a:prstGeom prst="line">
                <a:avLst/>
              </a:prstGeom>
              <a:ln w="38100">
                <a:solidFill>
                  <a:srgbClr val="1F3762"/>
                </a:solidFill>
              </a:ln>
            </p:spPr>
            <p:style>
              <a:lnRef idx="1">
                <a:schemeClr val="accent1"/>
              </a:lnRef>
              <a:fillRef idx="0">
                <a:schemeClr val="accent1"/>
              </a:fillRef>
              <a:effectRef idx="0">
                <a:schemeClr val="accent1"/>
              </a:effectRef>
              <a:fontRef idx="minor">
                <a:schemeClr val="tx1"/>
              </a:fontRef>
            </p:style>
          </p:cxnSp>
        </p:grpSp>
      </p:gr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56500" t="39024" r="32326" b="39024"/>
          <a:stretch>
            <a:fillRect/>
          </a:stretch>
        </p:blipFill>
        <p:spPr>
          <a:xfrm>
            <a:off x="333746" y="55027"/>
            <a:ext cx="829817" cy="916936"/>
          </a:xfrm>
          <a:prstGeom prst="rect">
            <a:avLst/>
          </a:prstGeom>
        </p:spPr>
      </p:pic>
      <p:pic>
        <p:nvPicPr>
          <p:cNvPr id="6" name="图片 5" descr="63d0edf3b598a9252bbb96cea85e826@凡科快图"/>
          <p:cNvPicPr>
            <a:picLocks noChangeAspect="1"/>
          </p:cNvPicPr>
          <p:nvPr userDrawn="1"/>
        </p:nvPicPr>
        <p:blipFill>
          <a:blip r:embed="rId3" cstate="print"/>
          <a:stretch>
            <a:fillRect/>
          </a:stretch>
        </p:blipFill>
        <p:spPr>
          <a:xfrm>
            <a:off x="9951720" y="-159385"/>
            <a:ext cx="1609090" cy="1566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alphaModFix amt="40000"/>
          </a:blip>
          <a:stretch>
            <a:fillRect/>
          </a:stretch>
        </p:blipFill>
        <p:spPr>
          <a:xfrm>
            <a:off x="0" y="1280"/>
            <a:ext cx="12192000" cy="6855441"/>
          </a:xfrm>
          <a:prstGeom prst="rect">
            <a:avLst/>
          </a:prstGeom>
        </p:spPr>
      </p:pic>
      <p:pic>
        <p:nvPicPr>
          <p:cNvPr id="4" name="图片 3" descr="视频水印中"/>
          <p:cNvPicPr>
            <a:picLocks noChangeAspect="1"/>
          </p:cNvPicPr>
          <p:nvPr userDrawn="1"/>
        </p:nvPicPr>
        <p:blipFill>
          <a:blip r:embed="rId3" cstate="print"/>
          <a:stretch>
            <a:fillRect/>
          </a:stretch>
        </p:blipFill>
        <p:spPr>
          <a:xfrm>
            <a:off x="9738307" y="6467738"/>
            <a:ext cx="2274725" cy="319371"/>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alphaModFix amt="40000"/>
          </a:blip>
          <a:stretch>
            <a:fillRect/>
          </a:stretch>
        </p:blipFill>
        <p:spPr>
          <a:xfrm>
            <a:off x="0" y="1280"/>
            <a:ext cx="12192000" cy="6855441"/>
          </a:xfrm>
          <a:prstGeom prst="rect">
            <a:avLst/>
          </a:prstGeom>
        </p:spPr>
      </p:pic>
      <p:pic>
        <p:nvPicPr>
          <p:cNvPr id="4" name="图片 3" descr="视频水印中"/>
          <p:cNvPicPr>
            <a:picLocks noChangeAspect="1"/>
          </p:cNvPicPr>
          <p:nvPr userDrawn="1"/>
        </p:nvPicPr>
        <p:blipFill>
          <a:blip r:embed="rId3" cstate="print"/>
          <a:stretch>
            <a:fillRect/>
          </a:stretch>
        </p:blipFill>
        <p:spPr>
          <a:xfrm>
            <a:off x="9738307" y="6467738"/>
            <a:ext cx="2274725" cy="319371"/>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500">
        <p:push dir="u"/>
      </p:transition>
    </mc:Choice>
    <mc:Fallback>
      <p:transition>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p14:dur="500">
        <p:push dir="u"/>
      </p:transition>
    </mc:Choice>
    <mc:Fallback>
      <p:transition>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alphaModFix amt="40000"/>
          </a:blip>
          <a:stretch>
            <a:fillRect/>
          </a:stretch>
        </p:blipFill>
        <p:spPr>
          <a:xfrm>
            <a:off x="0" y="1280"/>
            <a:ext cx="12192000" cy="6855441"/>
          </a:xfrm>
          <a:prstGeom prst="rect">
            <a:avLst/>
          </a:prstGeom>
        </p:spPr>
      </p:pic>
      <p:pic>
        <p:nvPicPr>
          <p:cNvPr id="4" name="图片 3" descr="视频水印中"/>
          <p:cNvPicPr>
            <a:picLocks noChangeAspect="1"/>
          </p:cNvPicPr>
          <p:nvPr userDrawn="1"/>
        </p:nvPicPr>
        <p:blipFill>
          <a:blip r:embed="rId3" cstate="print"/>
          <a:stretch>
            <a:fillRect/>
          </a:stretch>
        </p:blipFill>
        <p:spPr>
          <a:xfrm>
            <a:off x="9738307" y="6467738"/>
            <a:ext cx="2274725" cy="3193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0435F3-CE51-FE47-901D-12AFFB0ECEA9}"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r>
              <a:rPr lang="en-US" dirty="0">
                <a:solidFill>
                  <a:prstClr val="white">
                    <a:lumMod val="65000"/>
                  </a:prstClr>
                </a:solidFill>
              </a:rPr>
              <a:t> </a:t>
            </a: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fld id="{857B18ED-D931-45F4-8873-1BEDAB4DC03E}" type="slidenum">
              <a:rPr lang="en-US" smtClean="0"/>
              <a:pPr/>
              <a:t>‹#›</a:t>
            </a:fld>
            <a:endParaRPr lang="en-US" dirty="0"/>
          </a:p>
        </p:txBody>
      </p:sp>
      <p:cxnSp>
        <p:nvCxnSpPr>
          <p:cNvPr id="7" name="直接连接符 6"/>
          <p:cNvCxnSpPr/>
          <p:nvPr userDrawn="1"/>
        </p:nvCxnSpPr>
        <p:spPr>
          <a:xfrm>
            <a:off x="3025297" y="509034"/>
            <a:ext cx="9166703" cy="10915"/>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alphaModFix amt="40000"/>
          </a:blip>
          <a:stretch>
            <a:fillRect/>
          </a:stretch>
        </p:blipFill>
        <p:spPr>
          <a:xfrm>
            <a:off x="0" y="1280"/>
            <a:ext cx="12192000" cy="6855441"/>
          </a:xfrm>
          <a:prstGeom prst="rect">
            <a:avLst/>
          </a:prstGeom>
        </p:spPr>
      </p:pic>
      <p:pic>
        <p:nvPicPr>
          <p:cNvPr id="4" name="图片 3" descr="视频水印中"/>
          <p:cNvPicPr>
            <a:picLocks noChangeAspect="1"/>
          </p:cNvPicPr>
          <p:nvPr userDrawn="1"/>
        </p:nvPicPr>
        <p:blipFill>
          <a:blip r:embed="rId3" cstate="print"/>
          <a:stretch>
            <a:fillRect/>
          </a:stretch>
        </p:blipFill>
        <p:spPr>
          <a:xfrm>
            <a:off x="9738307" y="6467738"/>
            <a:ext cx="2274725" cy="319371"/>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480435F3-CE51-FE47-901D-12AFFB0ECEA9}"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80435F3-CE51-FE47-901D-12AFFB0ECEA9}"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fld id="{857B18ED-D931-45F4-8873-1BEDAB4DC03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cxnSp>
        <p:nvCxnSpPr>
          <p:cNvPr id="7" name="直接连接符 6"/>
          <p:cNvCxnSpPr/>
          <p:nvPr userDrawn="1"/>
        </p:nvCxnSpPr>
        <p:spPr>
          <a:xfrm>
            <a:off x="3025297" y="479824"/>
            <a:ext cx="9166703" cy="25117"/>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0" y="195105"/>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sp>
        <p:nvSpPr>
          <p:cNvPr id="24" name="标题占位符 1"/>
          <p:cNvSpPr>
            <a:spLocks noGrp="1"/>
          </p:cNvSpPr>
          <p:nvPr>
            <p:ph type="title"/>
          </p:nvPr>
        </p:nvSpPr>
        <p:spPr>
          <a:xfrm>
            <a:off x="416312" y="206333"/>
            <a:ext cx="3050788" cy="546975"/>
          </a:xfrm>
          <a:prstGeom prst="rect">
            <a:avLst/>
          </a:prstGeom>
        </p:spPr>
        <p:txBody>
          <a:bodyPr vert="horz" lIns="91440" tIns="45720" rIns="91440" bIns="45720"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34F57"/>
              </a:solidFill>
            </a:endParaRPr>
          </a:p>
        </p:txBody>
      </p:sp>
      <p:sp>
        <p:nvSpPr>
          <p:cNvPr id="3" name="日期占位符 2"/>
          <p:cNvSpPr>
            <a:spLocks noGrp="1"/>
          </p:cNvSpPr>
          <p:nvPr>
            <p:ph type="dt" sz="half" idx="10"/>
          </p:nvPr>
        </p:nvSpPr>
        <p:spPr/>
        <p:txBody>
          <a:bodyPr/>
          <a:lstStyle/>
          <a:p>
            <a:fld id="{A6620504-D840-6A40-90BC-6F3747762FA2}" type="datetime1">
              <a:rPr lang="en-US" smtClean="0">
                <a:solidFill>
                  <a:prstClr val="black">
                    <a:tint val="75000"/>
                  </a:prstClr>
                </a:solidFill>
              </a:rPr>
              <a:pPr/>
              <a:t>5/29/2021</a:t>
            </a:fld>
            <a:endParaRPr 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7"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34F57"/>
              </a:solidFill>
            </a:endParaRPr>
          </a:p>
        </p:txBody>
      </p:sp>
      <p:sp>
        <p:nvSpPr>
          <p:cNvPr id="3" name="日期占位符 2"/>
          <p:cNvSpPr>
            <a:spLocks noGrp="1"/>
          </p:cNvSpPr>
          <p:nvPr>
            <p:ph type="dt" sz="half" idx="10"/>
          </p:nvPr>
        </p:nvSpPr>
        <p:spPr/>
        <p:txBody>
          <a:bodyPr/>
          <a:lstStyle/>
          <a:p>
            <a:fld id="{A6620504-D840-6A40-90BC-6F3747762FA2}" type="datetime1">
              <a:rPr lang="en-US" smtClean="0">
                <a:solidFill>
                  <a:prstClr val="black">
                    <a:tint val="75000"/>
                  </a:prstClr>
                </a:solidFill>
              </a:rPr>
              <a:pPr/>
              <a:t>5/29/2021</a:t>
            </a:fld>
            <a:endParaRPr lang="en-US">
              <a:solidFill>
                <a:prstClr val="black">
                  <a:tint val="75000"/>
                </a:prstClr>
              </a:solidFill>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95472" y="231495"/>
            <a:ext cx="10515600" cy="516024"/>
          </a:xfrm>
        </p:spPr>
        <p:txBody>
          <a:bodyPr>
            <a:normAutofit/>
          </a:bodyPr>
          <a:lstStyle>
            <a:lvl1pPr>
              <a:defRPr sz="3200" b="1">
                <a:solidFill>
                  <a:srgbClr val="557FB5"/>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2021/5/29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pic>
        <p:nvPicPr>
          <p:cNvPr id="7" name="图片 6"/>
          <p:cNvPicPr>
            <a:picLocks noChangeAspect="1"/>
          </p:cNvPicPr>
          <p:nvPr userDrawn="1"/>
        </p:nvPicPr>
        <p:blipFill>
          <a:blip r:embed="rId2" cstate="email"/>
          <a:stretch>
            <a:fillRect/>
          </a:stretch>
        </p:blipFill>
        <p:spPr>
          <a:xfrm flipH="1">
            <a:off x="0" y="0"/>
            <a:ext cx="821202" cy="897147"/>
          </a:xfrm>
          <a:prstGeom prst="rect">
            <a:avLst/>
          </a:prstGeom>
        </p:spPr>
      </p:pic>
      <p:cxnSp>
        <p:nvCxnSpPr>
          <p:cNvPr id="9" name="直接连接符 8"/>
          <p:cNvCxnSpPr/>
          <p:nvPr userDrawn="1"/>
        </p:nvCxnSpPr>
        <p:spPr>
          <a:xfrm>
            <a:off x="838200" y="782025"/>
            <a:ext cx="1115251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2021/5/29</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pic>
        <p:nvPicPr>
          <p:cNvPr id="7" name="图片 6" descr="视频水印小"/>
          <p:cNvPicPr>
            <a:picLocks noChangeAspect="1"/>
          </p:cNvPicPr>
          <p:nvPr userDrawn="1"/>
        </p:nvPicPr>
        <p:blipFill>
          <a:blip r:embed="rId7" cstate="print"/>
          <a:stretch>
            <a:fillRect/>
          </a:stretch>
        </p:blipFill>
        <p:spPr>
          <a:xfrm>
            <a:off x="9619615" y="6374765"/>
            <a:ext cx="2108200" cy="2921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509270" indent="0" algn="ctr">
              <a:buNone/>
              <a:defRPr>
                <a:solidFill>
                  <a:schemeClr val="tx1">
                    <a:tint val="75000"/>
                  </a:schemeClr>
                </a:solidFill>
              </a:defRPr>
            </a:lvl2pPr>
            <a:lvl3pPr marL="1019175" indent="0" algn="ctr">
              <a:buNone/>
              <a:defRPr>
                <a:solidFill>
                  <a:schemeClr val="tx1">
                    <a:tint val="75000"/>
                  </a:schemeClr>
                </a:solidFill>
              </a:defRPr>
            </a:lvl3pPr>
            <a:lvl4pPr marL="1528445" indent="0" algn="ctr">
              <a:buNone/>
              <a:defRPr>
                <a:solidFill>
                  <a:schemeClr val="tx1">
                    <a:tint val="75000"/>
                  </a:schemeClr>
                </a:solidFill>
              </a:defRPr>
            </a:lvl4pPr>
            <a:lvl5pPr marL="2038350" indent="0" algn="ctr">
              <a:buNone/>
              <a:defRPr>
                <a:solidFill>
                  <a:schemeClr val="tx1">
                    <a:tint val="75000"/>
                  </a:schemeClr>
                </a:solidFill>
              </a:defRPr>
            </a:lvl5pPr>
            <a:lvl6pPr marL="2546985" indent="0" algn="ctr">
              <a:buNone/>
              <a:defRPr>
                <a:solidFill>
                  <a:schemeClr val="tx1">
                    <a:tint val="75000"/>
                  </a:schemeClr>
                </a:solidFill>
              </a:defRPr>
            </a:lvl6pPr>
            <a:lvl7pPr marL="3056255" indent="0" algn="ctr">
              <a:buNone/>
              <a:defRPr>
                <a:solidFill>
                  <a:schemeClr val="tx1">
                    <a:tint val="75000"/>
                  </a:schemeClr>
                </a:solidFill>
              </a:defRPr>
            </a:lvl7pPr>
            <a:lvl8pPr marL="3566160" indent="0" algn="ctr">
              <a:buNone/>
              <a:defRPr>
                <a:solidFill>
                  <a:schemeClr val="tx1">
                    <a:tint val="75000"/>
                  </a:schemeClr>
                </a:solidFill>
              </a:defRPr>
            </a:lvl8pPr>
            <a:lvl9pPr marL="407543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8C937AB-5291-48FC-9075-9F29944D13C7}" type="datetimeFigureOut">
              <a:rPr lang="zh-CN" altLang="en-US" smtClean="0"/>
              <a:pPr/>
              <a:t>2021/5/29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A3CECD-E187-45A6-BE7A-E277637993E6}"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7" name="矩形 6"/>
          <p:cNvSpPr/>
          <p:nvPr userDrawn="1"/>
        </p:nvSpPr>
        <p:spPr>
          <a:xfrm>
            <a:off x="0" y="0"/>
            <a:ext cx="12192000" cy="6858847"/>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 xmlns:p14="http://schemas.microsoft.com/office/powerpoint/2010/main" Requires="p14">
      <p:transition spd="slow" p14:dur="16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7" name="矩形 6"/>
          <p:cNvSpPr/>
          <p:nvPr userDrawn="1"/>
        </p:nvSpPr>
        <p:spPr>
          <a:xfrm>
            <a:off x="0" y="0"/>
            <a:ext cx="12192000" cy="6858847"/>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 xmlns:p14="http://schemas.microsoft.com/office/powerpoint/2010/main" Requires="p14">
      <p:transition spd="slow" p14:dur="16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表格占位符 2"/>
          <p:cNvSpPr>
            <a:spLocks noGrp="1"/>
          </p:cNvSpPr>
          <p:nvPr>
            <p:ph type="tbl" idx="1"/>
          </p:nvPr>
        </p:nvSpPr>
        <p:spPr/>
        <p:txBody>
          <a:bodyPr/>
          <a:lstStyle/>
          <a:p>
            <a:pPr fontAlgn="base"/>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latin typeface="Times New Roman" panose="02020603050405020304" pitchFamily="18"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pPr lvl="0" fontAlgn="base"/>
              <a:t>‹#›</a:t>
            </a:fld>
            <a:endParaRPr lang="zh-CN" altLang="en-US" strike="noStrike" noProof="1">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22"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endParaRPr lang="zh-CN" altLang="en-US"/>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6620504-D840-6A40-90BC-6F3747762FA2}"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endParaRPr lang="en-US" dirty="0">
              <a:solidFill>
                <a:prstClr val="white">
                  <a:lumMod val="65000"/>
                </a:prstClr>
              </a:solidFill>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fld id="{857B18ED-D931-45F4-8873-1BEDAB4DC03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62" r:id="rId8"/>
    <p:sldLayoutId id="2147483663" r:id="rId9"/>
    <p:sldLayoutId id="2147483664" r:id="rId10"/>
    <p:sldLayoutId id="2147483665" r:id="rId11"/>
    <p:sldLayoutId id="2147483667" r:id="rId12"/>
    <p:sldLayoutId id="2147483668" r:id="rId13"/>
    <p:sldLayoutId id="2147483670" r:id="rId14"/>
    <p:sldLayoutId id="2147483671" r:id="rId15"/>
    <p:sldLayoutId id="2147483673" r:id="rId16"/>
    <p:sldLayoutId id="2147483674" r:id="rId17"/>
    <p:sldLayoutId id="2147483675" r:id="rId18"/>
    <p:sldLayoutId id="2147483677" r:id="rId19"/>
    <p:sldLayoutId id="2147483678" r:id="rId20"/>
  </p:sldLayoutIdLst>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35560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1655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6809"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40" tIns="45720" rIns="91440" bIns="45720" numCol="1" anchor="t" anchorCtr="0" compatLnSpc="1"/>
          <a:lstStyle/>
          <a:p>
            <a:endParaRPr lang="zh-CN" altLang="en-US">
              <a:solidFill>
                <a:prstClr val="black"/>
              </a:solidFill>
            </a:endParaRPr>
          </a:p>
        </p:txBody>
      </p:sp>
      <p:sp>
        <p:nvSpPr>
          <p:cNvPr id="4" name="Date Placeholder 3"/>
          <p:cNvSpPr>
            <a:spLocks noGrp="1"/>
          </p:cNvSpPr>
          <p:nvPr>
            <p:ph type="dt" sz="half" idx="2"/>
          </p:nvPr>
        </p:nvSpPr>
        <p:spPr>
          <a:xfrm>
            <a:off x="8940800" y="17780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A6620504-D840-6A40-90BC-6F3747762FA2}" type="datetime1">
              <a:rPr lang="en-US" smtClean="0">
                <a:solidFill>
                  <a:prstClr val="black">
                    <a:tint val="75000"/>
                  </a:prstClr>
                </a:solidFill>
              </a:rPr>
              <a:pPr/>
              <a:t>5/29/2021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32538"/>
            <a:ext cx="3860800" cy="365125"/>
          </a:xfrm>
          <a:prstGeom prst="rect">
            <a:avLst/>
          </a:prstGeom>
        </p:spPr>
        <p:txBody>
          <a:bodyPr vert="horz" lIns="91440" tIns="45720" rIns="91440" bIns="45720" rtlCol="0" anchor="ctr"/>
          <a:lstStyle>
            <a:lvl1pPr algn="ctr">
              <a:defRPr sz="1600">
                <a:solidFill>
                  <a:schemeClr val="bg1">
                    <a:lumMod val="65000"/>
                  </a:schemeClr>
                </a:solidFill>
              </a:defRPr>
            </a:lvl1pPr>
          </a:lstStyle>
          <a:p>
            <a:endParaRPr lang="en-US" dirty="0">
              <a:solidFill>
                <a:prstClr val="white">
                  <a:lumMod val="65000"/>
                </a:prstClr>
              </a:solidFill>
            </a:endParaRPr>
          </a:p>
        </p:txBody>
      </p:sp>
      <p:cxnSp>
        <p:nvCxnSpPr>
          <p:cNvPr id="9" name="Straight Connector 8"/>
          <p:cNvCxnSpPr/>
          <p:nvPr userDrawn="1"/>
        </p:nvCxnSpPr>
        <p:spPr>
          <a:xfrm>
            <a:off x="812800" y="6273801"/>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6"/>
            <a:ext cx="480000" cy="304800"/>
          </a:xfrm>
          <a:prstGeom prst="rect">
            <a:avLst/>
          </a:prstGeom>
        </p:spPr>
        <p:txBody>
          <a:bodyPr vert="horz" lIns="91440" tIns="45720" rIns="91440" bIns="45720"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fld id="{857B18ED-D931-45F4-8873-1BEDAB4DC03E}"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hf hdr="0" ftr="0" dt="0"/>
  <p:txStyles>
    <p:titleStyle>
      <a:lvl1pPr algn="l" defTabSz="1218565" rtl="0" eaLnBrk="1" latinLnBrk="0" hangingPunct="1">
        <a:spcBef>
          <a:spcPct val="0"/>
        </a:spcBef>
        <a:buNone/>
        <a:defRPr sz="4535"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665"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135"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865"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5.xml"/><Relationship Id="rId7" Type="http://schemas.openxmlformats.org/officeDocument/2006/relationships/image" Target="../media/image20.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16.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9.xml"/><Relationship Id="rId7" Type="http://schemas.openxmlformats.org/officeDocument/2006/relationships/image" Target="../media/image2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8.png"/><Relationship Id="rId5" Type="http://schemas.openxmlformats.org/officeDocument/2006/relationships/notesSlide" Target="../notesSlides/notesSlide7.xml"/><Relationship Id="rId10" Type="http://schemas.openxmlformats.org/officeDocument/2006/relationships/image" Target="../media/image32.jpeg"/><Relationship Id="rId4" Type="http://schemas.openxmlformats.org/officeDocument/2006/relationships/slideLayout" Target="../slideLayouts/slideLayout4.xml"/><Relationship Id="rId9"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34.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3.pn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NUL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p:cNvSpPr>
            <a:spLocks noGrp="1"/>
          </p:cNvSpPr>
          <p:nvPr>
            <p:ph type="title"/>
          </p:nvPr>
        </p:nvSpPr>
        <p:spPr/>
        <p:txBody>
          <a:bodyPr>
            <a:normAutofit fontScale="90000"/>
          </a:bodyPr>
          <a:lstStyle/>
          <a:p>
            <a:r>
              <a:rPr lang="zh-CN" altLang="en-US" dirty="0" smtClean="0">
                <a:solidFill>
                  <a:srgbClr val="FF0000"/>
                </a:solidFill>
                <a:sym typeface="+mn-ea"/>
              </a:rPr>
              <a:t>新课导入：</a:t>
            </a:r>
            <a:endParaRPr lang="zh-CN" altLang="en-US" dirty="0"/>
          </a:p>
        </p:txBody>
      </p:sp>
      <p:pic>
        <p:nvPicPr>
          <p:cNvPr id="16" name="Picture 2" descr="C:\Users\Administrator\Desktop\1.png"/>
          <p:cNvPicPr>
            <a:picLocks noChangeAspect="1" noChangeArrowheads="1"/>
          </p:cNvPicPr>
          <p:nvPr/>
        </p:nvPicPr>
        <p:blipFill>
          <a:blip r:embed="rId2" cstate="print">
            <a:duotone>
              <a:prstClr val="black"/>
              <a:schemeClr val="accent2">
                <a:lumMod val="20000"/>
                <a:lumOff val="80000"/>
                <a:tint val="45000"/>
                <a:satMod val="400000"/>
              </a:schemeClr>
            </a:duotone>
          </a:blip>
          <a:srcRect/>
          <a:stretch>
            <a:fillRect/>
          </a:stretch>
        </p:blipFill>
        <p:spPr bwMode="auto">
          <a:xfrm>
            <a:off x="1349823" y="783773"/>
            <a:ext cx="4920343" cy="5646058"/>
          </a:xfrm>
          <a:prstGeom prst="rect">
            <a:avLst/>
          </a:prstGeom>
          <a:noFill/>
        </p:spPr>
      </p:pic>
      <p:sp>
        <p:nvSpPr>
          <p:cNvPr id="17" name="矩形 16"/>
          <p:cNvSpPr>
            <a:spLocks noChangeArrowheads="1"/>
          </p:cNvSpPr>
          <p:nvPr/>
        </p:nvSpPr>
        <p:spPr bwMode="auto">
          <a:xfrm>
            <a:off x="1515456" y="1814274"/>
            <a:ext cx="2766254" cy="381000"/>
          </a:xfrm>
          <a:prstGeom prst="rect">
            <a:avLst/>
          </a:prstGeom>
          <a:noFill/>
          <a:ln w="31750">
            <a:solidFill>
              <a:srgbClr val="00B05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lIns="91404" tIns="45702" rIns="91404" bIns="45702"/>
          <a:lstStyle/>
          <a:p>
            <a:endParaRPr lang="zh-CN" altLang="en-US"/>
          </a:p>
        </p:txBody>
      </p:sp>
      <p:sp>
        <p:nvSpPr>
          <p:cNvPr id="18" name="矩形 17"/>
          <p:cNvSpPr>
            <a:spLocks noChangeArrowheads="1"/>
          </p:cNvSpPr>
          <p:nvPr/>
        </p:nvSpPr>
        <p:spPr bwMode="auto">
          <a:xfrm>
            <a:off x="1596571" y="3657600"/>
            <a:ext cx="3222172" cy="362857"/>
          </a:xfrm>
          <a:prstGeom prst="rect">
            <a:avLst/>
          </a:prstGeom>
          <a:noFill/>
          <a:ln w="31750">
            <a:solidFill>
              <a:srgbClr val="FF000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lIns="91404" tIns="45702" rIns="91404" bIns="45702"/>
          <a:lstStyle/>
          <a:p>
            <a:endParaRPr lang="zh-CN" altLang="en-US"/>
          </a:p>
        </p:txBody>
      </p:sp>
      <p:sp>
        <p:nvSpPr>
          <p:cNvPr id="19" name="矩形 18"/>
          <p:cNvSpPr>
            <a:spLocks noChangeArrowheads="1"/>
          </p:cNvSpPr>
          <p:nvPr/>
        </p:nvSpPr>
        <p:spPr bwMode="auto">
          <a:xfrm>
            <a:off x="1625600" y="5791225"/>
            <a:ext cx="4093029" cy="381003"/>
          </a:xfrm>
          <a:prstGeom prst="rect">
            <a:avLst/>
          </a:prstGeom>
          <a:noFill/>
          <a:ln w="31750">
            <a:solidFill>
              <a:srgbClr val="00B050"/>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lIns="91404" tIns="45702" rIns="91404" bIns="45702"/>
          <a:lstStyle/>
          <a:p>
            <a:endParaRPr lang="zh-CN" altLang="en-US"/>
          </a:p>
        </p:txBody>
      </p:sp>
      <p:sp>
        <p:nvSpPr>
          <p:cNvPr id="21" name="文本框 50183"/>
          <p:cNvSpPr txBox="1"/>
          <p:nvPr/>
        </p:nvSpPr>
        <p:spPr>
          <a:xfrm>
            <a:off x="691599" y="783771"/>
            <a:ext cx="584703" cy="1277257"/>
          </a:xfrm>
          <a:prstGeom prst="rect">
            <a:avLst/>
          </a:prstGeom>
          <a:solidFill>
            <a:schemeClr val="accent2">
              <a:lumMod val="60000"/>
              <a:lumOff val="40000"/>
            </a:schemeClr>
          </a:solidFill>
          <a:ln w="9525">
            <a:noFill/>
          </a:ln>
        </p:spPr>
        <p:txBody>
          <a:bodyPr vert="eaVert" wrap="square" lIns="91404" tIns="45702" rIns="91404" bIns="45702">
            <a:spAutoFit/>
          </a:bodyPr>
          <a:lstStyle/>
          <a:p>
            <a:pPr algn="ctr">
              <a:spcBef>
                <a:spcPct val="50000"/>
              </a:spcBef>
            </a:pPr>
            <a:r>
              <a:rPr lang="zh-CN" altLang="en-US" sz="2600" b="1" noProof="1" smtClean="0">
                <a:latin typeface="方正清刻本悦宋简体" pitchFamily="2" charset="-122"/>
                <a:ea typeface="方正清刻本悦宋简体" pitchFamily="2" charset="-122"/>
              </a:rPr>
              <a:t>一战前</a:t>
            </a:r>
            <a:endParaRPr lang="zh-CN" altLang="en-US" sz="2600" b="1" noProof="1">
              <a:latin typeface="方正清刻本悦宋简体" pitchFamily="2" charset="-122"/>
              <a:ea typeface="方正清刻本悦宋简体" pitchFamily="2" charset="-122"/>
            </a:endParaRPr>
          </a:p>
        </p:txBody>
      </p:sp>
      <p:sp>
        <p:nvSpPr>
          <p:cNvPr id="22" name="文本框 50184"/>
          <p:cNvSpPr txBox="1"/>
          <p:nvPr/>
        </p:nvSpPr>
        <p:spPr>
          <a:xfrm>
            <a:off x="694907" y="2046512"/>
            <a:ext cx="584703" cy="3077031"/>
          </a:xfrm>
          <a:prstGeom prst="rect">
            <a:avLst/>
          </a:prstGeom>
          <a:solidFill>
            <a:schemeClr val="accent2">
              <a:lumMod val="60000"/>
              <a:lumOff val="40000"/>
            </a:schemeClr>
          </a:solidFill>
          <a:ln w="9525">
            <a:noFill/>
          </a:ln>
        </p:spPr>
        <p:txBody>
          <a:bodyPr vert="eaVert" wrap="square" lIns="91404" tIns="45702" rIns="91404" bIns="45702">
            <a:spAutoFit/>
          </a:bodyPr>
          <a:lstStyle/>
          <a:p>
            <a:pPr algn="ctr">
              <a:spcBef>
                <a:spcPct val="50000"/>
              </a:spcBef>
            </a:pPr>
            <a:r>
              <a:rPr lang="zh-CN" altLang="en-US" sz="2600" b="1" noProof="1" smtClean="0">
                <a:solidFill>
                  <a:srgbClr val="0000FF"/>
                </a:solidFill>
                <a:latin typeface="方正清刻本悦宋简体" pitchFamily="2" charset="-122"/>
                <a:ea typeface="方正清刻本悦宋简体" pitchFamily="2" charset="-122"/>
              </a:rPr>
              <a:t>两</a:t>
            </a:r>
            <a:r>
              <a:rPr lang="zh-CN" altLang="en-US" sz="2600" b="1" noProof="1">
                <a:solidFill>
                  <a:srgbClr val="0000FF"/>
                </a:solidFill>
                <a:latin typeface="方正清刻本悦宋简体" pitchFamily="2" charset="-122"/>
                <a:ea typeface="方正清刻本悦宋简体" pitchFamily="2" charset="-122"/>
              </a:rPr>
              <a:t>次世界大战之间</a:t>
            </a:r>
          </a:p>
        </p:txBody>
      </p:sp>
      <p:sp>
        <p:nvSpPr>
          <p:cNvPr id="23" name="文本框 50185"/>
          <p:cNvSpPr txBox="1"/>
          <p:nvPr/>
        </p:nvSpPr>
        <p:spPr>
          <a:xfrm>
            <a:off x="693869" y="4902228"/>
            <a:ext cx="584703" cy="1513086"/>
          </a:xfrm>
          <a:prstGeom prst="rect">
            <a:avLst/>
          </a:prstGeom>
          <a:solidFill>
            <a:schemeClr val="accent2">
              <a:lumMod val="60000"/>
              <a:lumOff val="40000"/>
            </a:schemeClr>
          </a:solidFill>
          <a:ln w="9525">
            <a:noFill/>
          </a:ln>
        </p:spPr>
        <p:txBody>
          <a:bodyPr vert="eaVert" wrap="square" lIns="91404" tIns="45702" rIns="91404" bIns="45702" anchor="ctr">
            <a:spAutoFit/>
          </a:bodyPr>
          <a:lstStyle/>
          <a:p>
            <a:pPr algn="ctr">
              <a:spcBef>
                <a:spcPct val="50000"/>
              </a:spcBef>
            </a:pPr>
            <a:r>
              <a:rPr lang="zh-CN" altLang="en-US" sz="2600" b="1" noProof="1">
                <a:latin typeface="方正清刻本悦宋简体" pitchFamily="2" charset="-122"/>
                <a:ea typeface="方正清刻本悦宋简体" pitchFamily="2" charset="-122"/>
              </a:rPr>
              <a:t>二战后</a:t>
            </a:r>
          </a:p>
        </p:txBody>
      </p:sp>
      <p:pic>
        <p:nvPicPr>
          <p:cNvPr id="28" name="图片 51213"/>
          <p:cNvPicPr>
            <a:picLocks noChangeAspect="1" noChangeArrowheads="1"/>
          </p:cNvPicPr>
          <p:nvPr/>
        </p:nvPicPr>
        <p:blipFill>
          <a:blip r:embed="rId3" cstate="print"/>
          <a:srcRect l="34737" t="14444" r="10402" b="8888"/>
          <a:stretch>
            <a:fillRect/>
          </a:stretch>
        </p:blipFill>
        <p:spPr bwMode="auto">
          <a:xfrm>
            <a:off x="6535057" y="2423880"/>
            <a:ext cx="5103813" cy="3831772"/>
          </a:xfrm>
          <a:prstGeom prst="rect">
            <a:avLst/>
          </a:prstGeom>
          <a:noFill/>
          <a:ln w="9525">
            <a:noFill/>
            <a:miter lim="800000"/>
            <a:headEnd/>
            <a:tailEnd/>
          </a:ln>
        </p:spPr>
      </p:pic>
      <p:sp>
        <p:nvSpPr>
          <p:cNvPr id="29" name="任意多边形 28"/>
          <p:cNvSpPr>
            <a:spLocks noChangeArrowheads="1"/>
          </p:cNvSpPr>
          <p:nvPr/>
        </p:nvSpPr>
        <p:spPr bwMode="auto">
          <a:xfrm>
            <a:off x="6495145" y="5014549"/>
            <a:ext cx="5027613" cy="1364467"/>
          </a:xfrm>
          <a:custGeom>
            <a:avLst/>
            <a:gdLst/>
            <a:ahLst/>
            <a:cxnLst>
              <a:cxn ang="0">
                <a:pos x="3293" y="235"/>
              </a:cxn>
              <a:cxn ang="0">
                <a:pos x="3301" y="73"/>
              </a:cxn>
              <a:cxn ang="0">
                <a:pos x="3350" y="41"/>
              </a:cxn>
              <a:cxn ang="0">
                <a:pos x="3496" y="0"/>
              </a:cxn>
              <a:cxn ang="0">
                <a:pos x="3675" y="16"/>
              </a:cxn>
              <a:cxn ang="0">
                <a:pos x="3748" y="57"/>
              </a:cxn>
              <a:cxn ang="0">
                <a:pos x="3821" y="203"/>
              </a:cxn>
              <a:cxn ang="0">
                <a:pos x="3756" y="552"/>
              </a:cxn>
              <a:cxn ang="0">
                <a:pos x="3228" y="608"/>
              </a:cxn>
              <a:cxn ang="0">
                <a:pos x="819" y="633"/>
              </a:cxn>
              <a:cxn ang="0">
                <a:pos x="705" y="657"/>
              </a:cxn>
              <a:cxn ang="0">
                <a:pos x="616" y="901"/>
              </a:cxn>
              <a:cxn ang="0">
                <a:pos x="559" y="909"/>
              </a:cxn>
              <a:cxn ang="0">
                <a:pos x="154" y="892"/>
              </a:cxn>
              <a:cxn ang="0">
                <a:pos x="137" y="876"/>
              </a:cxn>
              <a:cxn ang="0">
                <a:pos x="105" y="868"/>
              </a:cxn>
              <a:cxn ang="0">
                <a:pos x="89" y="844"/>
              </a:cxn>
              <a:cxn ang="0">
                <a:pos x="64" y="828"/>
              </a:cxn>
              <a:cxn ang="0">
                <a:pos x="40" y="779"/>
              </a:cxn>
              <a:cxn ang="0">
                <a:pos x="0" y="665"/>
              </a:cxn>
              <a:cxn ang="0">
                <a:pos x="8" y="398"/>
              </a:cxn>
              <a:cxn ang="0">
                <a:pos x="308" y="276"/>
              </a:cxn>
              <a:cxn ang="0">
                <a:pos x="1541" y="308"/>
              </a:cxn>
              <a:cxn ang="0">
                <a:pos x="3034" y="341"/>
              </a:cxn>
              <a:cxn ang="0">
                <a:pos x="3269" y="284"/>
              </a:cxn>
              <a:cxn ang="0">
                <a:pos x="3285" y="260"/>
              </a:cxn>
              <a:cxn ang="0">
                <a:pos x="3293" y="235"/>
              </a:cxn>
            </a:cxnLst>
            <a:rect l="0" t="0" r="r" b="b"/>
            <a:pathLst>
              <a:path w="3881" h="909">
                <a:moveTo>
                  <a:pt x="3293" y="235"/>
                </a:moveTo>
                <a:cubicBezTo>
                  <a:pt x="3296" y="181"/>
                  <a:pt x="3286" y="125"/>
                  <a:pt x="3301" y="73"/>
                </a:cubicBezTo>
                <a:cubicBezTo>
                  <a:pt x="3306" y="54"/>
                  <a:pt x="3334" y="52"/>
                  <a:pt x="3350" y="41"/>
                </a:cubicBezTo>
                <a:cubicBezTo>
                  <a:pt x="3388" y="16"/>
                  <a:pt x="3450" y="9"/>
                  <a:pt x="3496" y="0"/>
                </a:cubicBezTo>
                <a:cubicBezTo>
                  <a:pt x="3556" y="5"/>
                  <a:pt x="3616" y="3"/>
                  <a:pt x="3675" y="16"/>
                </a:cubicBezTo>
                <a:cubicBezTo>
                  <a:pt x="3702" y="22"/>
                  <a:pt x="3721" y="48"/>
                  <a:pt x="3748" y="57"/>
                </a:cubicBezTo>
                <a:cubicBezTo>
                  <a:pt x="3796" y="89"/>
                  <a:pt x="3804" y="150"/>
                  <a:pt x="3821" y="203"/>
                </a:cubicBezTo>
                <a:cubicBezTo>
                  <a:pt x="3825" y="285"/>
                  <a:pt x="3881" y="521"/>
                  <a:pt x="3756" y="552"/>
                </a:cubicBezTo>
                <a:cubicBezTo>
                  <a:pt x="3627" y="635"/>
                  <a:pt x="3338" y="605"/>
                  <a:pt x="3228" y="608"/>
                </a:cubicBezTo>
                <a:cubicBezTo>
                  <a:pt x="2437" y="657"/>
                  <a:pt x="1611" y="628"/>
                  <a:pt x="819" y="633"/>
                </a:cubicBezTo>
                <a:cubicBezTo>
                  <a:pt x="780" y="639"/>
                  <a:pt x="742" y="645"/>
                  <a:pt x="705" y="657"/>
                </a:cubicBezTo>
                <a:cubicBezTo>
                  <a:pt x="657" y="755"/>
                  <a:pt x="755" y="862"/>
                  <a:pt x="616" y="901"/>
                </a:cubicBezTo>
                <a:cubicBezTo>
                  <a:pt x="598" y="906"/>
                  <a:pt x="578" y="906"/>
                  <a:pt x="559" y="909"/>
                </a:cubicBezTo>
                <a:cubicBezTo>
                  <a:pt x="424" y="903"/>
                  <a:pt x="289" y="903"/>
                  <a:pt x="154" y="892"/>
                </a:cubicBezTo>
                <a:cubicBezTo>
                  <a:pt x="146" y="891"/>
                  <a:pt x="144" y="879"/>
                  <a:pt x="137" y="876"/>
                </a:cubicBezTo>
                <a:cubicBezTo>
                  <a:pt x="127" y="871"/>
                  <a:pt x="116" y="871"/>
                  <a:pt x="105" y="868"/>
                </a:cubicBezTo>
                <a:cubicBezTo>
                  <a:pt x="100" y="860"/>
                  <a:pt x="96" y="851"/>
                  <a:pt x="89" y="844"/>
                </a:cubicBezTo>
                <a:cubicBezTo>
                  <a:pt x="82" y="837"/>
                  <a:pt x="70" y="836"/>
                  <a:pt x="64" y="828"/>
                </a:cubicBezTo>
                <a:cubicBezTo>
                  <a:pt x="53" y="814"/>
                  <a:pt x="50" y="794"/>
                  <a:pt x="40" y="779"/>
                </a:cubicBezTo>
                <a:cubicBezTo>
                  <a:pt x="27" y="739"/>
                  <a:pt x="18" y="703"/>
                  <a:pt x="0" y="665"/>
                </a:cubicBezTo>
                <a:cubicBezTo>
                  <a:pt x="3" y="576"/>
                  <a:pt x="1" y="487"/>
                  <a:pt x="8" y="398"/>
                </a:cubicBezTo>
                <a:cubicBezTo>
                  <a:pt x="18" y="271"/>
                  <a:pt x="224" y="288"/>
                  <a:pt x="308" y="276"/>
                </a:cubicBezTo>
                <a:cubicBezTo>
                  <a:pt x="722" y="280"/>
                  <a:pt x="1129" y="290"/>
                  <a:pt x="1541" y="308"/>
                </a:cubicBezTo>
                <a:cubicBezTo>
                  <a:pt x="2030" y="403"/>
                  <a:pt x="2536" y="338"/>
                  <a:pt x="3034" y="341"/>
                </a:cubicBezTo>
                <a:cubicBezTo>
                  <a:pt x="3247" y="331"/>
                  <a:pt x="3161" y="356"/>
                  <a:pt x="3269" y="284"/>
                </a:cubicBezTo>
                <a:cubicBezTo>
                  <a:pt x="3274" y="276"/>
                  <a:pt x="3281" y="269"/>
                  <a:pt x="3285" y="260"/>
                </a:cubicBezTo>
                <a:cubicBezTo>
                  <a:pt x="3289" y="252"/>
                  <a:pt x="3293" y="235"/>
                  <a:pt x="3293" y="235"/>
                </a:cubicBezTo>
                <a:close/>
              </a:path>
            </a:pathLst>
          </a:custGeom>
          <a:noFill/>
          <a:ln w="63500">
            <a:solidFill>
              <a:srgbClr val="99CC00"/>
            </a:solidFill>
            <a:round/>
            <a:headEnd/>
            <a:tailEnd/>
          </a:ln>
        </p:spPr>
        <p:txBody>
          <a:bodyPr/>
          <a:lstStyle/>
          <a:p>
            <a:endParaRPr lang="zh-CN" altLang="en-US"/>
          </a:p>
        </p:txBody>
      </p:sp>
      <p:sp>
        <p:nvSpPr>
          <p:cNvPr id="30" name="文本框 51215"/>
          <p:cNvSpPr txBox="1">
            <a:spLocks noChangeArrowheads="1"/>
          </p:cNvSpPr>
          <p:nvPr/>
        </p:nvSpPr>
        <p:spPr bwMode="auto">
          <a:xfrm>
            <a:off x="6299200" y="786946"/>
            <a:ext cx="5660571" cy="1692771"/>
          </a:xfrm>
          <a:prstGeom prst="rect">
            <a:avLst/>
          </a:prstGeom>
          <a:noFill/>
          <a:ln w="9525">
            <a:noFill/>
            <a:miter lim="800000"/>
            <a:headEnd/>
            <a:tailEnd/>
          </a:ln>
        </p:spPr>
        <p:txBody>
          <a:bodyPr wrap="square">
            <a:spAutoFit/>
          </a:bodyPr>
          <a:lstStyle/>
          <a:p>
            <a:pPr>
              <a:spcBef>
                <a:spcPct val="50000"/>
              </a:spcBef>
            </a:pPr>
            <a:r>
              <a:rPr lang="zh-CN" altLang="en-US" sz="2600" b="1" dirty="0" smtClean="0">
                <a:latin typeface="Times New Roman" pitchFamily="18" charset="0"/>
                <a:ea typeface="黑体" pitchFamily="49" charset="-122"/>
              </a:rPr>
              <a:t>   </a:t>
            </a:r>
            <a:r>
              <a:rPr lang="zh-CN" altLang="en-US" sz="2600" b="1" dirty="0" smtClean="0">
                <a:latin typeface="+mn-ea"/>
              </a:rPr>
              <a:t>  这</a:t>
            </a:r>
            <a:r>
              <a:rPr lang="zh-CN" altLang="en-US" sz="2600" b="1" dirty="0">
                <a:latin typeface="+mn-ea"/>
              </a:rPr>
              <a:t>个时期上承</a:t>
            </a:r>
            <a:r>
              <a:rPr lang="en-US" altLang="zh-CN" sz="2600" b="1" dirty="0">
                <a:latin typeface="+mn-ea"/>
              </a:rPr>
              <a:t>1905—1913</a:t>
            </a:r>
            <a:r>
              <a:rPr lang="zh-CN" altLang="en-US" sz="2600" b="1" dirty="0">
                <a:latin typeface="+mn-ea"/>
              </a:rPr>
              <a:t>年“亚洲的觉醒”时期的民族民主运动的余波，下启第二世界大战后亚非</a:t>
            </a:r>
            <a:r>
              <a:rPr lang="zh-CN" altLang="en-US" sz="2600" b="1" dirty="0" smtClean="0">
                <a:latin typeface="+mn-ea"/>
              </a:rPr>
              <a:t>拉民</a:t>
            </a:r>
            <a:r>
              <a:rPr lang="zh-CN" altLang="en-US" sz="2600" b="1" dirty="0">
                <a:latin typeface="+mn-ea"/>
              </a:rPr>
              <a:t>族民主运动新高潮的开端。</a:t>
            </a:r>
          </a:p>
        </p:txBody>
      </p:sp>
      <p:sp>
        <p:nvSpPr>
          <p:cNvPr id="31"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linds(horizont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grpId="0" nodeType="clickEffect">
                                  <p:stCondLst>
                                    <p:cond delay="0"/>
                                  </p:stCondLst>
                                  <p:childTnLst>
                                    <p:animScale>
                                      <p:cBhvr>
                                        <p:cTn id="36" dur="2000" fill="hold"/>
                                        <p:tgtEl>
                                          <p:spTgt spid="18"/>
                                        </p:tgtEl>
                                      </p:cBhvr>
                                      <p:by x="120000" y="120000"/>
                                    </p:animScale>
                                  </p:childTnLst>
                                </p:cTn>
                              </p:par>
                              <p:par>
                                <p:cTn id="37" presetID="26" presetClass="emph" presetSubtype="0" fill="hold" grpId="1" nodeType="withEffect">
                                  <p:stCondLst>
                                    <p:cond delay="0"/>
                                  </p:stCondLst>
                                  <p:childTnLst>
                                    <p:animEffect transition="out" filter="fade">
                                      <p:cBhvr>
                                        <p:cTn id="38" dur="500" tmFilter="0, 0; .2, .5; .8, .5; 1, 0"/>
                                        <p:tgtEl>
                                          <p:spTgt spid="18"/>
                                        </p:tgtEl>
                                      </p:cBhvr>
                                    </p:animEffect>
                                    <p:animScale>
                                      <p:cBhvr>
                                        <p:cTn id="39" dur="250" autoRev="1" fill="hold"/>
                                        <p:tgtEl>
                                          <p:spTgt spid="18"/>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linds(horizontal)">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animBg="1"/>
      <p:bldP spid="22" grpId="0" animBg="1"/>
      <p:bldP spid="23" grpId="0" animBg="1"/>
      <p:bldP spid="29"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DDFD79F-C672-46D2-B55F-F4451BE6E6CB}"/>
              </a:ext>
            </a:extLst>
          </p:cNvPr>
          <p:cNvPicPr>
            <a:picLocks noChangeAspect="1"/>
          </p:cNvPicPr>
          <p:nvPr/>
        </p:nvPicPr>
        <p:blipFill>
          <a:blip r:embed="rId3" cstate="print">
            <a:clrChange>
              <a:clrFrom>
                <a:srgbClr val="FCFDFD">
                  <a:alpha val="100000"/>
                </a:srgbClr>
              </a:clrFrom>
              <a:clrTo>
                <a:srgbClr val="FCFDFD">
                  <a:alpha val="100000"/>
                  <a:alpha val="0"/>
                </a:srgbClr>
              </a:clrTo>
            </a:clrChange>
          </a:blip>
          <a:srcRect l="15500" r="10889"/>
          <a:stretch>
            <a:fillRect/>
          </a:stretch>
        </p:blipFill>
        <p:spPr>
          <a:xfrm>
            <a:off x="2590800" y="638631"/>
            <a:ext cx="7370445" cy="5780224"/>
          </a:xfrm>
          <a:prstGeom prst="rect">
            <a:avLst/>
          </a:prstGeom>
        </p:spPr>
      </p:pic>
      <p:grpSp>
        <p:nvGrpSpPr>
          <p:cNvPr id="2" name="组合 7">
            <a:extLst>
              <a:ext uri="{FF2B5EF4-FFF2-40B4-BE49-F238E27FC236}">
                <a16:creationId xmlns:a16="http://schemas.microsoft.com/office/drawing/2014/main" xmlns="" id="{129DF50E-FAF5-41D3-BA02-4025B2231C06}"/>
              </a:ext>
            </a:extLst>
          </p:cNvPr>
          <p:cNvGrpSpPr/>
          <p:nvPr/>
        </p:nvGrpSpPr>
        <p:grpSpPr>
          <a:xfrm>
            <a:off x="7585075" y="2811507"/>
            <a:ext cx="4344035" cy="1188085"/>
            <a:chOff x="12830" y="3619"/>
            <a:chExt cx="6841" cy="1871"/>
          </a:xfrm>
        </p:grpSpPr>
        <p:sp>
          <p:nvSpPr>
            <p:cNvPr id="9" name="椭圆 8">
              <a:extLst>
                <a:ext uri="{FF2B5EF4-FFF2-40B4-BE49-F238E27FC236}">
                  <a16:creationId xmlns:a16="http://schemas.microsoft.com/office/drawing/2014/main" xmlns="" id="{0E7C699B-D21D-4E15-B8F9-68D3FFDAC88E}"/>
                </a:ext>
              </a:extLst>
            </p:cNvPr>
            <p:cNvSpPr/>
            <p:nvPr/>
          </p:nvSpPr>
          <p:spPr>
            <a:xfrm>
              <a:off x="12830" y="5350"/>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肘形连接符 7">
              <a:extLst>
                <a:ext uri="{FF2B5EF4-FFF2-40B4-BE49-F238E27FC236}">
                  <a16:creationId xmlns:a16="http://schemas.microsoft.com/office/drawing/2014/main" xmlns="" id="{8AADBF34-F96E-463D-99CA-A8D7FFCA3202}"/>
                </a:ext>
              </a:extLst>
            </p:cNvPr>
            <p:cNvCxnSpPr>
              <a:stCxn id="9" idx="0"/>
              <a:endCxn id="11" idx="1"/>
            </p:cNvCxnSpPr>
            <p:nvPr/>
          </p:nvCxnSpPr>
          <p:spPr>
            <a:xfrm rot="16200000">
              <a:off x="13446" y="3766"/>
              <a:ext cx="1039" cy="2129"/>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圆角矩形 8">
              <a:extLst>
                <a:ext uri="{FF2B5EF4-FFF2-40B4-BE49-F238E27FC236}">
                  <a16:creationId xmlns:a16="http://schemas.microsoft.com/office/drawing/2014/main" xmlns="" id="{F034473E-9112-4B0A-8969-7AD934939746}"/>
                </a:ext>
              </a:extLst>
            </p:cNvPr>
            <p:cNvSpPr/>
            <p:nvPr/>
          </p:nvSpPr>
          <p:spPr>
            <a:xfrm>
              <a:off x="15030" y="3619"/>
              <a:ext cx="4641" cy="1383"/>
            </a:xfrm>
            <a:prstGeom prst="roundRect">
              <a:avLst/>
            </a:prstGeom>
            <a:solidFill>
              <a:srgbClr val="FDD2C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中国共产党成立，新民主主义革命兴起，中华民族进行抗日战</a:t>
              </a:r>
              <a:r>
                <a:rPr lang="zh-CN" b="1" dirty="0" smtClean="0">
                  <a:solidFill>
                    <a:schemeClr val="tx1"/>
                  </a:solidFill>
                  <a:latin typeface="+mn-ea"/>
                  <a:cs typeface="黑体" panose="02010609060101010101" charset="-122"/>
                </a:rPr>
                <a:t>争</a:t>
              </a:r>
              <a:r>
                <a:rPr lang="zh-CN" altLang="en-US" b="1" dirty="0" smtClean="0">
                  <a:solidFill>
                    <a:schemeClr val="tx1"/>
                  </a:solidFill>
                  <a:latin typeface="+mn-ea"/>
                  <a:cs typeface="黑体" panose="02010609060101010101" charset="-122"/>
                </a:rPr>
                <a:t>。</a:t>
              </a:r>
              <a:endParaRPr lang="zh-CN" b="1" dirty="0">
                <a:solidFill>
                  <a:schemeClr val="tx1"/>
                </a:solidFill>
                <a:latin typeface="+mn-ea"/>
                <a:cs typeface="黑体" panose="02010609060101010101" charset="-122"/>
              </a:endParaRPr>
            </a:p>
          </p:txBody>
        </p:sp>
      </p:grpSp>
      <p:grpSp>
        <p:nvGrpSpPr>
          <p:cNvPr id="3" name="组合 11">
            <a:extLst>
              <a:ext uri="{FF2B5EF4-FFF2-40B4-BE49-F238E27FC236}">
                <a16:creationId xmlns:a16="http://schemas.microsoft.com/office/drawing/2014/main" xmlns="" id="{F8D123B6-AF40-4408-93FB-2A34F398F190}"/>
              </a:ext>
            </a:extLst>
          </p:cNvPr>
          <p:cNvGrpSpPr/>
          <p:nvPr/>
        </p:nvGrpSpPr>
        <p:grpSpPr>
          <a:xfrm>
            <a:off x="7836984" y="5210909"/>
            <a:ext cx="3426097" cy="1047115"/>
            <a:chOff x="12760" y="5017"/>
            <a:chExt cx="5784" cy="1649"/>
          </a:xfrm>
        </p:grpSpPr>
        <p:sp>
          <p:nvSpPr>
            <p:cNvPr id="13" name="椭圆 12">
              <a:extLst>
                <a:ext uri="{FF2B5EF4-FFF2-40B4-BE49-F238E27FC236}">
                  <a16:creationId xmlns:a16="http://schemas.microsoft.com/office/drawing/2014/main" xmlns="" id="{AD860872-AC11-4C4B-9C58-573C2A42E546}"/>
                </a:ext>
              </a:extLst>
            </p:cNvPr>
            <p:cNvSpPr/>
            <p:nvPr/>
          </p:nvSpPr>
          <p:spPr>
            <a:xfrm>
              <a:off x="12760" y="5492"/>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肘形连接符 12">
              <a:extLst>
                <a:ext uri="{FF2B5EF4-FFF2-40B4-BE49-F238E27FC236}">
                  <a16:creationId xmlns:a16="http://schemas.microsoft.com/office/drawing/2014/main" xmlns="" id="{B7C5084B-E4FD-4BB0-A7EA-2366D76552A6}"/>
                </a:ext>
              </a:extLst>
            </p:cNvPr>
            <p:cNvCxnSpPr>
              <a:stCxn id="13" idx="0"/>
              <a:endCxn id="15" idx="1"/>
            </p:cNvCxnSpPr>
            <p:nvPr/>
          </p:nvCxnSpPr>
          <p:spPr>
            <a:xfrm rot="16200000" flipH="1">
              <a:off x="13705" y="4618"/>
              <a:ext cx="349" cy="2098"/>
            </a:xfrm>
            <a:prstGeom prst="bentConnector4">
              <a:avLst>
                <a:gd name="adj1" fmla="val 99962"/>
                <a:gd name="adj2" fmla="val 5169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圆角矩形 13">
              <a:extLst>
                <a:ext uri="{FF2B5EF4-FFF2-40B4-BE49-F238E27FC236}">
                  <a16:creationId xmlns:a16="http://schemas.microsoft.com/office/drawing/2014/main" xmlns="" id="{67FA4F77-6A73-45F7-89E2-F2971190CF1E}"/>
                </a:ext>
              </a:extLst>
            </p:cNvPr>
            <p:cNvSpPr/>
            <p:nvPr/>
          </p:nvSpPr>
          <p:spPr>
            <a:xfrm>
              <a:off x="14929" y="5017"/>
              <a:ext cx="3615" cy="1649"/>
            </a:xfrm>
            <a:prstGeom prst="roundRect">
              <a:avLst/>
            </a:prstGeom>
            <a:solidFill>
              <a:srgbClr val="C3E0B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印尼共产党人发动反对荷兰殖民统治的民族大起</a:t>
              </a:r>
              <a:r>
                <a:rPr lang="zh-CN" b="1" dirty="0" smtClean="0">
                  <a:solidFill>
                    <a:schemeClr val="tx1"/>
                  </a:solidFill>
                  <a:latin typeface="+mn-ea"/>
                  <a:cs typeface="黑体" panose="02010609060101010101" charset="-122"/>
                </a:rPr>
                <a:t>义</a:t>
              </a:r>
              <a:r>
                <a:rPr lang="zh-CN" altLang="en-US" b="1" dirty="0" smtClean="0">
                  <a:solidFill>
                    <a:schemeClr val="tx1"/>
                  </a:solidFill>
                  <a:latin typeface="+mn-ea"/>
                  <a:cs typeface="黑体" panose="02010609060101010101" charset="-122"/>
                </a:rPr>
                <a:t>。</a:t>
              </a:r>
              <a:endParaRPr lang="zh-CN" b="1" dirty="0">
                <a:solidFill>
                  <a:schemeClr val="tx1"/>
                </a:solidFill>
                <a:latin typeface="+mn-ea"/>
                <a:cs typeface="黑体" panose="02010609060101010101" charset="-122"/>
              </a:endParaRPr>
            </a:p>
          </p:txBody>
        </p:sp>
      </p:grpSp>
      <p:grpSp>
        <p:nvGrpSpPr>
          <p:cNvPr id="8" name="组合 15">
            <a:extLst>
              <a:ext uri="{FF2B5EF4-FFF2-40B4-BE49-F238E27FC236}">
                <a16:creationId xmlns:a16="http://schemas.microsoft.com/office/drawing/2014/main" xmlns="" id="{6DDFBB11-B5B1-46C4-8CEB-4483ECEF48BA}"/>
              </a:ext>
            </a:extLst>
          </p:cNvPr>
          <p:cNvGrpSpPr/>
          <p:nvPr/>
        </p:nvGrpSpPr>
        <p:grpSpPr>
          <a:xfrm>
            <a:off x="6939826" y="3918960"/>
            <a:ext cx="3626573" cy="1075690"/>
            <a:chOff x="10715" y="5495"/>
            <a:chExt cx="8855" cy="1694"/>
          </a:xfrm>
        </p:grpSpPr>
        <p:sp>
          <p:nvSpPr>
            <p:cNvPr id="17" name="椭圆 16">
              <a:extLst>
                <a:ext uri="{FF2B5EF4-FFF2-40B4-BE49-F238E27FC236}">
                  <a16:creationId xmlns:a16="http://schemas.microsoft.com/office/drawing/2014/main" xmlns="" id="{C19A222D-6DCE-4354-87AB-B253856A6C5D}"/>
                </a:ext>
              </a:extLst>
            </p:cNvPr>
            <p:cNvSpPr/>
            <p:nvPr/>
          </p:nvSpPr>
          <p:spPr>
            <a:xfrm>
              <a:off x="10715" y="7049"/>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肘形连接符 18">
              <a:extLst>
                <a:ext uri="{FF2B5EF4-FFF2-40B4-BE49-F238E27FC236}">
                  <a16:creationId xmlns:a16="http://schemas.microsoft.com/office/drawing/2014/main" xmlns="" id="{B5D292DC-7B78-47B8-A576-643FE6E1F79B}"/>
                </a:ext>
              </a:extLst>
            </p:cNvPr>
            <p:cNvCxnSpPr>
              <a:endCxn id="19" idx="1"/>
            </p:cNvCxnSpPr>
            <p:nvPr/>
          </p:nvCxnSpPr>
          <p:spPr>
            <a:xfrm flipV="1">
              <a:off x="10817" y="6080"/>
              <a:ext cx="3331" cy="1015"/>
            </a:xfrm>
            <a:prstGeom prst="bentConnector3">
              <a:avLst>
                <a:gd name="adj1" fmla="val 50000"/>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圆角矩形 19">
              <a:extLst>
                <a:ext uri="{FF2B5EF4-FFF2-40B4-BE49-F238E27FC236}">
                  <a16:creationId xmlns:a16="http://schemas.microsoft.com/office/drawing/2014/main" xmlns="" id="{0EFB2195-1295-453C-8235-369C9F7C3246}"/>
                </a:ext>
              </a:extLst>
            </p:cNvPr>
            <p:cNvSpPr/>
            <p:nvPr/>
          </p:nvSpPr>
          <p:spPr>
            <a:xfrm>
              <a:off x="14148" y="5495"/>
              <a:ext cx="5422" cy="1171"/>
            </a:xfrm>
            <a:prstGeom prst="roundRect">
              <a:avLst/>
            </a:prstGeom>
            <a:solidFill>
              <a:srgbClr val="C3E0B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越南掀起了反抗法国殖民统治的斗</a:t>
              </a:r>
              <a:r>
                <a:rPr lang="zh-CN" b="1" dirty="0" smtClean="0">
                  <a:solidFill>
                    <a:schemeClr val="tx1"/>
                  </a:solidFill>
                  <a:latin typeface="+mn-ea"/>
                  <a:cs typeface="黑体" panose="02010609060101010101" charset="-122"/>
                </a:rPr>
                <a:t>争</a:t>
              </a:r>
              <a:r>
                <a:rPr lang="zh-CN" altLang="en-US" b="1" dirty="0" smtClean="0">
                  <a:solidFill>
                    <a:schemeClr val="tx1"/>
                  </a:solidFill>
                  <a:latin typeface="+mn-ea"/>
                  <a:cs typeface="黑体" panose="02010609060101010101" charset="-122"/>
                </a:rPr>
                <a:t>。</a:t>
              </a:r>
              <a:endParaRPr lang="zh-CN" b="1" dirty="0">
                <a:solidFill>
                  <a:schemeClr val="tx1"/>
                </a:solidFill>
                <a:latin typeface="+mn-ea"/>
                <a:cs typeface="黑体" panose="02010609060101010101" charset="-122"/>
              </a:endParaRPr>
            </a:p>
          </p:txBody>
        </p:sp>
      </p:grpSp>
      <p:grpSp>
        <p:nvGrpSpPr>
          <p:cNvPr id="12" name="组合 19">
            <a:extLst>
              <a:ext uri="{FF2B5EF4-FFF2-40B4-BE49-F238E27FC236}">
                <a16:creationId xmlns:a16="http://schemas.microsoft.com/office/drawing/2014/main" xmlns="" id="{A6D7CD82-E5C9-47A0-BA9A-F49B9531B9ED}"/>
              </a:ext>
            </a:extLst>
          </p:cNvPr>
          <p:cNvGrpSpPr/>
          <p:nvPr/>
        </p:nvGrpSpPr>
        <p:grpSpPr>
          <a:xfrm>
            <a:off x="264160" y="4890501"/>
            <a:ext cx="4850765" cy="1211580"/>
            <a:chOff x="14929" y="4758"/>
            <a:chExt cx="7639" cy="1908"/>
          </a:xfrm>
        </p:grpSpPr>
        <p:sp>
          <p:nvSpPr>
            <p:cNvPr id="21" name="椭圆 20">
              <a:extLst>
                <a:ext uri="{FF2B5EF4-FFF2-40B4-BE49-F238E27FC236}">
                  <a16:creationId xmlns:a16="http://schemas.microsoft.com/office/drawing/2014/main" xmlns="" id="{8A0147A0-3BBB-417F-A839-AA1351088087}"/>
                </a:ext>
              </a:extLst>
            </p:cNvPr>
            <p:cNvSpPr/>
            <p:nvPr/>
          </p:nvSpPr>
          <p:spPr>
            <a:xfrm>
              <a:off x="22426" y="4758"/>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肘形连接符 22">
              <a:extLst>
                <a:ext uri="{FF2B5EF4-FFF2-40B4-BE49-F238E27FC236}">
                  <a16:creationId xmlns:a16="http://schemas.microsoft.com/office/drawing/2014/main" xmlns="" id="{A6D3D20A-340B-47B8-BB64-AE31D01B0D95}"/>
                </a:ext>
              </a:extLst>
            </p:cNvPr>
            <p:cNvCxnSpPr>
              <a:stCxn id="21" idx="0"/>
              <a:endCxn id="23" idx="3"/>
            </p:cNvCxnSpPr>
            <p:nvPr/>
          </p:nvCxnSpPr>
          <p:spPr>
            <a:xfrm rot="16200000" flipH="1" flipV="1">
              <a:off x="20426" y="3903"/>
              <a:ext cx="1216" cy="2927"/>
            </a:xfrm>
            <a:prstGeom prst="bentConnector4">
              <a:avLst>
                <a:gd name="adj1" fmla="val 100452"/>
                <a:gd name="adj2" fmla="val 51230"/>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圆角矩形 23">
              <a:extLst>
                <a:ext uri="{FF2B5EF4-FFF2-40B4-BE49-F238E27FC236}">
                  <a16:creationId xmlns:a16="http://schemas.microsoft.com/office/drawing/2014/main" xmlns="" id="{F4774DF9-9010-4929-878F-EE61663D094B}"/>
                </a:ext>
              </a:extLst>
            </p:cNvPr>
            <p:cNvSpPr/>
            <p:nvPr/>
          </p:nvSpPr>
          <p:spPr>
            <a:xfrm>
              <a:off x="14929" y="5282"/>
              <a:ext cx="4641" cy="1384"/>
            </a:xfrm>
            <a:prstGeom prst="roundRect">
              <a:avLst/>
            </a:prstGeom>
            <a:solidFill>
              <a:srgbClr val="D3B5D7"/>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印度人民在甘地和国大党的领导下，发起多次</a:t>
              </a:r>
              <a:r>
                <a:rPr lang="en-US" altLang="zh-CN" b="1" dirty="0">
                  <a:solidFill>
                    <a:schemeClr val="tx1"/>
                  </a:solidFill>
                  <a:latin typeface="+mn-ea"/>
                  <a:cs typeface="黑体" panose="02010609060101010101" charset="-122"/>
                </a:rPr>
                <a:t>“</a:t>
              </a:r>
              <a:r>
                <a:rPr lang="zh-CN" altLang="en-US" b="1" dirty="0">
                  <a:solidFill>
                    <a:schemeClr val="tx1"/>
                  </a:solidFill>
                  <a:latin typeface="+mn-ea"/>
                  <a:cs typeface="黑体" panose="02010609060101010101" charset="-122"/>
                </a:rPr>
                <a:t>非暴力不合作</a:t>
              </a:r>
              <a:r>
                <a:rPr lang="en-US" altLang="zh-CN" b="1" dirty="0">
                  <a:solidFill>
                    <a:schemeClr val="tx1"/>
                  </a:solidFill>
                  <a:latin typeface="+mn-ea"/>
                  <a:cs typeface="黑体" panose="02010609060101010101" charset="-122"/>
                </a:rPr>
                <a:t>”</a:t>
              </a:r>
              <a:r>
                <a:rPr lang="zh-CN" altLang="en-US" b="1" dirty="0">
                  <a:solidFill>
                    <a:schemeClr val="tx1"/>
                  </a:solidFill>
                  <a:latin typeface="+mn-ea"/>
                  <a:cs typeface="黑体" panose="02010609060101010101" charset="-122"/>
                </a:rPr>
                <a:t>运</a:t>
              </a:r>
              <a:r>
                <a:rPr lang="zh-CN" altLang="en-US" b="1" dirty="0" smtClean="0">
                  <a:solidFill>
                    <a:schemeClr val="tx1"/>
                  </a:solidFill>
                  <a:latin typeface="+mn-ea"/>
                  <a:cs typeface="黑体" panose="02010609060101010101" charset="-122"/>
                </a:rPr>
                <a:t>动。</a:t>
              </a:r>
              <a:endParaRPr lang="zh-CN" altLang="en-US" b="1" dirty="0">
                <a:solidFill>
                  <a:schemeClr val="tx1"/>
                </a:solidFill>
                <a:latin typeface="+mn-ea"/>
                <a:cs typeface="黑体" panose="02010609060101010101" charset="-122"/>
              </a:endParaRPr>
            </a:p>
          </p:txBody>
        </p:sp>
      </p:grpSp>
      <p:grpSp>
        <p:nvGrpSpPr>
          <p:cNvPr id="16" name="组合 23">
            <a:extLst>
              <a:ext uri="{FF2B5EF4-FFF2-40B4-BE49-F238E27FC236}">
                <a16:creationId xmlns:a16="http://schemas.microsoft.com/office/drawing/2014/main" xmlns="" id="{A9E479A5-F67E-4AAD-87CD-EC12CF2B4B73}"/>
              </a:ext>
            </a:extLst>
          </p:cNvPr>
          <p:cNvGrpSpPr/>
          <p:nvPr/>
        </p:nvGrpSpPr>
        <p:grpSpPr>
          <a:xfrm>
            <a:off x="391886" y="1408154"/>
            <a:ext cx="2844801" cy="1870806"/>
            <a:chOff x="512" y="2073"/>
            <a:chExt cx="4923" cy="3397"/>
          </a:xfrm>
        </p:grpSpPr>
        <p:sp>
          <p:nvSpPr>
            <p:cNvPr id="25" name="圆角矩形 24">
              <a:extLst>
                <a:ext uri="{FF2B5EF4-FFF2-40B4-BE49-F238E27FC236}">
                  <a16:creationId xmlns:a16="http://schemas.microsoft.com/office/drawing/2014/main" xmlns="" id="{DBBF04A1-61A4-407A-9F10-65F7C769EC3A}"/>
                </a:ext>
              </a:extLst>
            </p:cNvPr>
            <p:cNvSpPr/>
            <p:nvPr/>
          </p:nvSpPr>
          <p:spPr>
            <a:xfrm>
              <a:off x="512" y="2073"/>
              <a:ext cx="4641" cy="1568"/>
            </a:xfrm>
            <a:prstGeom prst="roundRect">
              <a:avLst/>
            </a:prstGeom>
            <a:solidFill>
              <a:srgbClr val="FFE4AF"/>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伊拉克、叙利亚和黎巴嫩等地，爆发了反英、法占领的斗</a:t>
              </a:r>
              <a:r>
                <a:rPr lang="zh-CN" b="1" dirty="0" smtClean="0">
                  <a:solidFill>
                    <a:schemeClr val="tx1"/>
                  </a:solidFill>
                  <a:latin typeface="+mn-ea"/>
                  <a:cs typeface="黑体" panose="02010609060101010101" charset="-122"/>
                </a:rPr>
                <a:t>争</a:t>
              </a:r>
              <a:r>
                <a:rPr lang="zh-CN" altLang="en-US" b="1" dirty="0" smtClean="0">
                  <a:solidFill>
                    <a:schemeClr val="tx1"/>
                  </a:solidFill>
                  <a:latin typeface="+mn-ea"/>
                  <a:cs typeface="黑体" panose="02010609060101010101" charset="-122"/>
                </a:rPr>
                <a:t>。</a:t>
              </a:r>
              <a:endParaRPr lang="zh-CN" b="1" dirty="0">
                <a:solidFill>
                  <a:schemeClr val="tx1"/>
                </a:solidFill>
                <a:latin typeface="+mn-ea"/>
                <a:cs typeface="黑体" panose="02010609060101010101" charset="-122"/>
              </a:endParaRPr>
            </a:p>
          </p:txBody>
        </p:sp>
        <p:sp>
          <p:nvSpPr>
            <p:cNvPr id="26" name="椭圆 25">
              <a:extLst>
                <a:ext uri="{FF2B5EF4-FFF2-40B4-BE49-F238E27FC236}">
                  <a16:creationId xmlns:a16="http://schemas.microsoft.com/office/drawing/2014/main" xmlns="" id="{2060B7CA-4041-49E8-9F97-565473D31DFB}"/>
                </a:ext>
              </a:extLst>
            </p:cNvPr>
            <p:cNvSpPr/>
            <p:nvPr/>
          </p:nvSpPr>
          <p:spPr>
            <a:xfrm>
              <a:off x="4798" y="4885"/>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xmlns="" id="{2B95BA4C-6086-462E-A68B-8C269A39BDF1}"/>
                </a:ext>
              </a:extLst>
            </p:cNvPr>
            <p:cNvSpPr/>
            <p:nvPr/>
          </p:nvSpPr>
          <p:spPr>
            <a:xfrm>
              <a:off x="5293" y="5330"/>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xmlns="" id="{1105217E-BFF1-4A75-9C81-1E1ACB06BA85}"/>
                </a:ext>
              </a:extLst>
            </p:cNvPr>
            <p:cNvSpPr/>
            <p:nvPr/>
          </p:nvSpPr>
          <p:spPr>
            <a:xfrm>
              <a:off x="5042" y="4980"/>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肘形连接符 28">
              <a:extLst>
                <a:ext uri="{FF2B5EF4-FFF2-40B4-BE49-F238E27FC236}">
                  <a16:creationId xmlns:a16="http://schemas.microsoft.com/office/drawing/2014/main" xmlns="" id="{F4EA3F06-01A9-4ADA-8F9A-E36AA3C49FD8}"/>
                </a:ext>
              </a:extLst>
            </p:cNvPr>
            <p:cNvCxnSpPr>
              <a:stCxn id="25" idx="2"/>
              <a:endCxn id="26" idx="2"/>
            </p:cNvCxnSpPr>
            <p:nvPr/>
          </p:nvCxnSpPr>
          <p:spPr>
            <a:xfrm rot="16200000" flipH="1">
              <a:off x="3158" y="3315"/>
              <a:ext cx="1314" cy="1965"/>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肘形连接符 29">
              <a:extLst>
                <a:ext uri="{FF2B5EF4-FFF2-40B4-BE49-F238E27FC236}">
                  <a16:creationId xmlns:a16="http://schemas.microsoft.com/office/drawing/2014/main" xmlns="" id="{659E41AA-838B-4196-9367-F5050EE26CB6}"/>
                </a:ext>
              </a:extLst>
            </p:cNvPr>
            <p:cNvCxnSpPr>
              <a:stCxn id="25" idx="3"/>
              <a:endCxn id="27" idx="0"/>
            </p:cNvCxnSpPr>
            <p:nvPr/>
          </p:nvCxnSpPr>
          <p:spPr>
            <a:xfrm>
              <a:off x="5153" y="2857"/>
              <a:ext cx="211" cy="2473"/>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肘形连接符 30">
              <a:extLst>
                <a:ext uri="{FF2B5EF4-FFF2-40B4-BE49-F238E27FC236}">
                  <a16:creationId xmlns:a16="http://schemas.microsoft.com/office/drawing/2014/main" xmlns="" id="{C96D1891-F677-460A-89DE-2731F37DEA9F}"/>
                </a:ext>
              </a:extLst>
            </p:cNvPr>
            <p:cNvCxnSpPr>
              <a:endCxn id="28" idx="2"/>
            </p:cNvCxnSpPr>
            <p:nvPr/>
          </p:nvCxnSpPr>
          <p:spPr>
            <a:xfrm>
              <a:off x="2730" y="3626"/>
              <a:ext cx="2312" cy="1424"/>
            </a:xfrm>
            <a:prstGeom prst="bentConnector3">
              <a:avLst>
                <a:gd name="adj1" fmla="val -389"/>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组合 31">
            <a:extLst>
              <a:ext uri="{FF2B5EF4-FFF2-40B4-BE49-F238E27FC236}">
                <a16:creationId xmlns:a16="http://schemas.microsoft.com/office/drawing/2014/main" xmlns="" id="{ED7F8D7E-3275-44EA-B718-06A642663DB8}"/>
              </a:ext>
            </a:extLst>
          </p:cNvPr>
          <p:cNvGrpSpPr/>
          <p:nvPr/>
        </p:nvGrpSpPr>
        <p:grpSpPr>
          <a:xfrm>
            <a:off x="264160" y="3933374"/>
            <a:ext cx="4246880" cy="992051"/>
            <a:chOff x="14929" y="4608"/>
            <a:chExt cx="6688" cy="2058"/>
          </a:xfrm>
        </p:grpSpPr>
        <p:sp>
          <p:nvSpPr>
            <p:cNvPr id="33" name="椭圆 32">
              <a:extLst>
                <a:ext uri="{FF2B5EF4-FFF2-40B4-BE49-F238E27FC236}">
                  <a16:creationId xmlns:a16="http://schemas.microsoft.com/office/drawing/2014/main" xmlns="" id="{DE1B6838-7295-4579-90BD-B8F8BE78E1C2}"/>
                </a:ext>
              </a:extLst>
            </p:cNvPr>
            <p:cNvSpPr/>
            <p:nvPr/>
          </p:nvSpPr>
          <p:spPr>
            <a:xfrm>
              <a:off x="21475" y="4608"/>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肘形连接符 4">
              <a:extLst>
                <a:ext uri="{FF2B5EF4-FFF2-40B4-BE49-F238E27FC236}">
                  <a16:creationId xmlns:a16="http://schemas.microsoft.com/office/drawing/2014/main" xmlns="" id="{92411E18-29DE-41DB-B245-4D74614F88B2}"/>
                </a:ext>
              </a:extLst>
            </p:cNvPr>
            <p:cNvCxnSpPr>
              <a:stCxn id="33" idx="4"/>
              <a:endCxn id="35" idx="3"/>
            </p:cNvCxnSpPr>
            <p:nvPr/>
          </p:nvCxnSpPr>
          <p:spPr>
            <a:xfrm rot="5400000">
              <a:off x="19772" y="4546"/>
              <a:ext cx="1572" cy="1976"/>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圆角矩形 14">
              <a:extLst>
                <a:ext uri="{FF2B5EF4-FFF2-40B4-BE49-F238E27FC236}">
                  <a16:creationId xmlns:a16="http://schemas.microsoft.com/office/drawing/2014/main" xmlns="" id="{A091AB45-6C94-4CA1-B041-0723CBEEB30B}"/>
                </a:ext>
              </a:extLst>
            </p:cNvPr>
            <p:cNvSpPr/>
            <p:nvPr/>
          </p:nvSpPr>
          <p:spPr>
            <a:xfrm>
              <a:off x="14929" y="5974"/>
              <a:ext cx="4641" cy="692"/>
            </a:xfrm>
            <a:prstGeom prst="roundRect">
              <a:avLst/>
            </a:prstGeom>
            <a:solidFill>
              <a:srgbClr val="FFE4AF"/>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b="1" dirty="0">
                  <a:solidFill>
                    <a:schemeClr val="tx1"/>
                  </a:solidFill>
                  <a:latin typeface="+mn-ea"/>
                  <a:cs typeface="黑体" panose="02010609060101010101" charset="-122"/>
                </a:rPr>
                <a:t>阿富汗人民的抗英斗</a:t>
              </a:r>
              <a:r>
                <a:rPr lang="zh-CN" b="1" dirty="0" smtClean="0">
                  <a:solidFill>
                    <a:schemeClr val="tx1"/>
                  </a:solidFill>
                  <a:latin typeface="+mn-ea"/>
                  <a:cs typeface="黑体" panose="02010609060101010101" charset="-122"/>
                </a:rPr>
                <a:t>争</a:t>
              </a:r>
              <a:r>
                <a:rPr lang="zh-CN" altLang="en-US" b="1" dirty="0" smtClean="0">
                  <a:solidFill>
                    <a:schemeClr val="tx1"/>
                  </a:solidFill>
                  <a:latin typeface="+mn-ea"/>
                  <a:cs typeface="黑体" panose="02010609060101010101" charset="-122"/>
                </a:rPr>
                <a:t>。</a:t>
              </a:r>
              <a:endParaRPr lang="zh-CN" b="1" dirty="0">
                <a:solidFill>
                  <a:schemeClr val="tx1"/>
                </a:solidFill>
                <a:latin typeface="+mn-ea"/>
                <a:cs typeface="黑体" panose="02010609060101010101" charset="-122"/>
              </a:endParaRPr>
            </a:p>
          </p:txBody>
        </p:sp>
      </p:grpSp>
      <p:sp>
        <p:nvSpPr>
          <p:cNvPr id="36" name="标题 35"/>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7" name="矩形 36"/>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54"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10</a:t>
            </a:fld>
            <a:endParaRPr lang="zh-CN" altLang="en-US" dirty="0"/>
          </a:p>
        </p:txBody>
      </p:sp>
    </p:spTree>
    <p:extLst>
      <p:ext uri="{BB962C8B-B14F-4D97-AF65-F5344CB8AC3E}">
        <p14:creationId xmlns:p14="http://schemas.microsoft.com/office/powerpoint/2010/main" xmlns="" val="1176334850"/>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linds(horizontal)">
                                      <p:cBhvr>
                                        <p:cTn id="25" dur="500"/>
                                        <p:tgtEl>
                                          <p:spTgt spid="16"/>
                                        </p:tgtEl>
                                      </p:cBhvr>
                                    </p:animEffect>
                                  </p:childTnLst>
                                </p:cTn>
                              </p:par>
                              <p:par>
                                <p:cTn id="26" presetID="3"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linds(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xmlns="" val="2720824413"/>
              </p:ext>
            </p:extLst>
          </p:nvPr>
        </p:nvGraphicFramePr>
        <p:xfrm>
          <a:off x="725714" y="1814285"/>
          <a:ext cx="10798621" cy="4296232"/>
        </p:xfrm>
        <a:graphic>
          <a:graphicData uri="http://schemas.openxmlformats.org/drawingml/2006/table">
            <a:tbl>
              <a:tblPr firstRow="1" bandRow="1">
                <a:tableStyleId>{5C22544A-7EE6-4342-B048-85BDC9FD1C3A}</a:tableStyleId>
              </a:tblPr>
              <a:tblGrid>
                <a:gridCol w="1471653">
                  <a:extLst>
                    <a:ext uri="{9D8B030D-6E8A-4147-A177-3AD203B41FA5}">
                      <a16:colId xmlns:a16="http://schemas.microsoft.com/office/drawing/2014/main" xmlns="" val="20000"/>
                    </a:ext>
                  </a:extLst>
                </a:gridCol>
                <a:gridCol w="9326968">
                  <a:extLst>
                    <a:ext uri="{9D8B030D-6E8A-4147-A177-3AD203B41FA5}">
                      <a16:colId xmlns:a16="http://schemas.microsoft.com/office/drawing/2014/main" xmlns="" val="20001"/>
                    </a:ext>
                  </a:extLst>
                </a:gridCol>
              </a:tblGrid>
              <a:tr h="499562">
                <a:tc>
                  <a:txBody>
                    <a:bodyPr/>
                    <a:lstStyle/>
                    <a:p>
                      <a:pPr algn="ctr"/>
                      <a:r>
                        <a:rPr lang="zh-CN" altLang="en-US" sz="2400" dirty="0">
                          <a:solidFill>
                            <a:srgbClr val="0000FF"/>
                          </a:solidFill>
                          <a:latin typeface="+mn-ea"/>
                          <a:ea typeface="+mn-ea"/>
                          <a:cs typeface="黑体" panose="02010609060101010101" charset="-122"/>
                        </a:rPr>
                        <a:t>地 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2400" dirty="0" smtClean="0">
                          <a:solidFill>
                            <a:srgbClr val="0000FF"/>
                          </a:solidFill>
                          <a:latin typeface="+mn-ea"/>
                          <a:ea typeface="+mn-ea"/>
                          <a:cs typeface="黑体" panose="02010609060101010101" charset="-122"/>
                        </a:rPr>
                        <a:t>事   </a:t>
                      </a:r>
                      <a:r>
                        <a:rPr lang="zh-CN" altLang="en-US" sz="2400" dirty="0">
                          <a:solidFill>
                            <a:srgbClr val="0000FF"/>
                          </a:solidFill>
                          <a:latin typeface="+mn-ea"/>
                          <a:ea typeface="+mn-ea"/>
                          <a:cs typeface="黑体" panose="02010609060101010101" charset="-122"/>
                        </a:rPr>
                        <a:t>件</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1298860">
                <a:tc>
                  <a:txBody>
                    <a:bodyPr/>
                    <a:lstStyle/>
                    <a:p>
                      <a:pPr algn="ctr"/>
                      <a:r>
                        <a:rPr lang="zh-CN" altLang="en-US" sz="2400" b="1" dirty="0">
                          <a:solidFill>
                            <a:srgbClr val="0000FF"/>
                          </a:solidFill>
                          <a:latin typeface="+mn-ea"/>
                          <a:ea typeface="+mn-ea"/>
                        </a:rPr>
                        <a:t>东亚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400" b="0" dirty="0">
                          <a:solidFill>
                            <a:schemeClr val="tx1">
                              <a:lumMod val="50000"/>
                            </a:schemeClr>
                          </a:solidFill>
                          <a:latin typeface="+mn-ea"/>
                          <a:ea typeface="+mn-ea"/>
                        </a:rPr>
                        <a:t>①</a:t>
                      </a:r>
                      <a:r>
                        <a:rPr lang="zh-CN" altLang="en-US" sz="2400" b="0" dirty="0" smtClean="0">
                          <a:solidFill>
                            <a:schemeClr val="tx1">
                              <a:lumMod val="50000"/>
                            </a:schemeClr>
                          </a:solidFill>
                          <a:latin typeface="+mn-ea"/>
                          <a:ea typeface="+mn-ea"/>
                        </a:rPr>
                        <a:t>中共成</a:t>
                      </a:r>
                      <a:r>
                        <a:rPr lang="zh-CN" altLang="en-US" sz="2400" b="0" dirty="0">
                          <a:solidFill>
                            <a:schemeClr val="tx1">
                              <a:lumMod val="50000"/>
                            </a:schemeClr>
                          </a:solidFill>
                          <a:latin typeface="+mn-ea"/>
                          <a:ea typeface="+mn-ea"/>
                        </a:rPr>
                        <a:t>立（</a:t>
                      </a:r>
                      <a:r>
                        <a:rPr lang="en-US" altLang="zh-CN" sz="2400" b="0" dirty="0">
                          <a:solidFill>
                            <a:schemeClr val="tx1">
                              <a:lumMod val="50000"/>
                            </a:schemeClr>
                          </a:solidFill>
                          <a:latin typeface="+mn-ea"/>
                          <a:ea typeface="+mn-ea"/>
                        </a:rPr>
                        <a:t>1921</a:t>
                      </a:r>
                      <a:r>
                        <a:rPr lang="zh-CN" altLang="en-US" sz="2400" b="0" dirty="0">
                          <a:solidFill>
                            <a:schemeClr val="tx1">
                              <a:lumMod val="50000"/>
                            </a:schemeClr>
                          </a:solidFill>
                          <a:latin typeface="+mn-ea"/>
                          <a:ea typeface="+mn-ea"/>
                        </a:rPr>
                        <a:t>年</a:t>
                      </a:r>
                      <a:r>
                        <a:rPr lang="en-US" altLang="zh-CN" sz="2400" b="0" dirty="0">
                          <a:solidFill>
                            <a:schemeClr val="tx1">
                              <a:lumMod val="50000"/>
                            </a:schemeClr>
                          </a:solidFill>
                          <a:latin typeface="+mn-ea"/>
                          <a:ea typeface="+mn-ea"/>
                        </a:rPr>
                        <a:t>7</a:t>
                      </a:r>
                      <a:r>
                        <a:rPr lang="zh-CN" altLang="en-US" sz="2400" b="0" dirty="0">
                          <a:solidFill>
                            <a:schemeClr val="tx1">
                              <a:lumMod val="50000"/>
                            </a:schemeClr>
                          </a:solidFill>
                          <a:latin typeface="+mn-ea"/>
                          <a:ea typeface="+mn-ea"/>
                        </a:rPr>
                        <a:t>月</a:t>
                      </a:r>
                      <a:r>
                        <a:rPr lang="zh-CN" altLang="en-US" sz="2400" b="0" dirty="0" smtClean="0">
                          <a:solidFill>
                            <a:schemeClr val="tx1">
                              <a:lumMod val="50000"/>
                            </a:schemeClr>
                          </a:solidFill>
                          <a:latin typeface="+mn-ea"/>
                          <a:ea typeface="+mn-ea"/>
                        </a:rPr>
                        <a:t>）；</a:t>
                      </a:r>
                      <a:endParaRPr lang="zh-CN" altLang="en-US" sz="2400" b="0" dirty="0">
                        <a:solidFill>
                          <a:schemeClr val="tx1">
                            <a:lumMod val="50000"/>
                          </a:schemeClr>
                        </a:solidFill>
                        <a:latin typeface="+mn-ea"/>
                        <a:ea typeface="+mn-ea"/>
                      </a:endParaRPr>
                    </a:p>
                    <a:p>
                      <a:r>
                        <a:rPr lang="zh-CN" altLang="en-US" sz="2400" b="0" dirty="0" smtClean="0">
                          <a:solidFill>
                            <a:schemeClr val="tx1">
                              <a:lumMod val="50000"/>
                            </a:schemeClr>
                          </a:solidFill>
                          <a:latin typeface="+mn-ea"/>
                          <a:ea typeface="+mn-ea"/>
                        </a:rPr>
                        <a:t>②国民大革命（</a:t>
                      </a:r>
                      <a:r>
                        <a:rPr lang="en-US" altLang="zh-CN" sz="2400" b="0" dirty="0" smtClean="0">
                          <a:solidFill>
                            <a:schemeClr val="tx1">
                              <a:lumMod val="50000"/>
                            </a:schemeClr>
                          </a:solidFill>
                          <a:latin typeface="+mn-ea"/>
                          <a:ea typeface="+mn-ea"/>
                          <a:sym typeface="+mn-ea"/>
                        </a:rPr>
                        <a:t>1924—1927</a:t>
                      </a:r>
                      <a:r>
                        <a:rPr lang="zh-CN" altLang="en-US" sz="2400" b="0" dirty="0" smtClean="0">
                          <a:solidFill>
                            <a:schemeClr val="tx1">
                              <a:lumMod val="50000"/>
                            </a:schemeClr>
                          </a:solidFill>
                          <a:latin typeface="+mn-ea"/>
                          <a:ea typeface="+mn-ea"/>
                        </a:rPr>
                        <a:t>）期间收回汉口、九江英租界；</a:t>
                      </a:r>
                      <a:endParaRPr lang="en-US" altLang="zh-CN" sz="2400" b="0" dirty="0" smtClean="0">
                        <a:solidFill>
                          <a:schemeClr val="tx1">
                            <a:lumMod val="50000"/>
                          </a:schemeClr>
                        </a:solidFill>
                        <a:latin typeface="+mn-ea"/>
                        <a:ea typeface="+mn-ea"/>
                      </a:endParaRPr>
                    </a:p>
                    <a:p>
                      <a:r>
                        <a:rPr lang="zh-CN" altLang="en-US" sz="2400" b="0" kern="100" dirty="0" smtClean="0">
                          <a:latin typeface="+mn-ea"/>
                          <a:cs typeface="Times New Roman" panose="02020603050405020304" pitchFamily="18" charset="0"/>
                        </a:rPr>
                        <a:t>③</a:t>
                      </a:r>
                      <a:r>
                        <a:rPr lang="en-US" altLang="zh-CN" sz="2400" b="0" kern="100" dirty="0" smtClean="0">
                          <a:latin typeface="+mn-ea"/>
                          <a:cs typeface="Times New Roman" panose="02020603050405020304" pitchFamily="18" charset="0"/>
                        </a:rPr>
                        <a:t>1927</a:t>
                      </a:r>
                      <a:r>
                        <a:rPr lang="zh-CN" altLang="en-US" sz="2400" b="0" kern="100" dirty="0" smtClean="0">
                          <a:latin typeface="+mn-ea"/>
                          <a:cs typeface="Times New Roman" panose="02020603050405020304" pitchFamily="18" charset="0"/>
                        </a:rPr>
                        <a:t>年后中共继续领导革命（土地革命、抗日战争）。</a:t>
                      </a:r>
                      <a:endParaRPr lang="zh-CN" altLang="en-US" sz="2400" b="0" dirty="0">
                        <a:solidFill>
                          <a:schemeClr val="tx1">
                            <a:lumMod val="50000"/>
                          </a:schemeClr>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499562">
                <a:tc rowSpan="2">
                  <a:txBody>
                    <a:bodyPr/>
                    <a:lstStyle/>
                    <a:p>
                      <a:pPr algn="ctr"/>
                      <a:r>
                        <a:rPr lang="zh-CN" altLang="en-US" sz="2400" b="1" dirty="0">
                          <a:solidFill>
                            <a:srgbClr val="0000FF"/>
                          </a:solidFill>
                          <a:latin typeface="+mn-ea"/>
                          <a:ea typeface="+mn-ea"/>
                        </a:rPr>
                        <a:t>东南亚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400" b="1" dirty="0" smtClean="0">
                          <a:solidFill>
                            <a:srgbClr val="FF0000"/>
                          </a:solidFill>
                          <a:latin typeface="+mn-ea"/>
                          <a:ea typeface="+mn-ea"/>
                          <a:sym typeface="+mn-ea"/>
                        </a:rPr>
                        <a:t>印尼共产党发动反</a:t>
                      </a:r>
                      <a:r>
                        <a:rPr lang="zh-CN" altLang="en-US" sz="2400" b="1" dirty="0">
                          <a:solidFill>
                            <a:srgbClr val="FF0000"/>
                          </a:solidFill>
                          <a:latin typeface="+mn-ea"/>
                          <a:ea typeface="+mn-ea"/>
                          <a:sym typeface="+mn-ea"/>
                        </a:rPr>
                        <a:t>对荷兰殖民统治的斗</a:t>
                      </a:r>
                      <a:r>
                        <a:rPr lang="zh-CN" altLang="en-US" sz="2400" b="1" dirty="0" smtClean="0">
                          <a:solidFill>
                            <a:srgbClr val="FF0000"/>
                          </a:solidFill>
                          <a:latin typeface="+mn-ea"/>
                          <a:ea typeface="+mn-ea"/>
                          <a:sym typeface="+mn-ea"/>
                        </a:rPr>
                        <a:t>争。</a:t>
                      </a:r>
                      <a:endParaRPr lang="zh-CN" altLang="en-US" sz="2400" b="1" dirty="0">
                        <a:solidFill>
                          <a:srgbClr val="FF0000"/>
                        </a:solidFill>
                        <a:latin typeface="+mn-ea"/>
                        <a:ea typeface="+mn-ea"/>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499562">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400" b="0" dirty="0">
                          <a:solidFill>
                            <a:schemeClr val="tx1">
                              <a:lumMod val="50000"/>
                            </a:schemeClr>
                          </a:solidFill>
                          <a:latin typeface="+mn-ea"/>
                          <a:ea typeface="+mn-ea"/>
                        </a:rPr>
                        <a:t>越</a:t>
                      </a:r>
                      <a:r>
                        <a:rPr lang="zh-CN" altLang="en-US" sz="2400" b="0" dirty="0" smtClean="0">
                          <a:solidFill>
                            <a:schemeClr val="tx1">
                              <a:lumMod val="50000"/>
                            </a:schemeClr>
                          </a:solidFill>
                          <a:latin typeface="+mn-ea"/>
                          <a:ea typeface="+mn-ea"/>
                        </a:rPr>
                        <a:t>南掀起反</a:t>
                      </a:r>
                      <a:r>
                        <a:rPr lang="zh-CN" altLang="en-US" sz="2400" b="0" dirty="0">
                          <a:solidFill>
                            <a:schemeClr val="tx1">
                              <a:lumMod val="50000"/>
                            </a:schemeClr>
                          </a:solidFill>
                          <a:latin typeface="+mn-ea"/>
                          <a:ea typeface="+mn-ea"/>
                        </a:rPr>
                        <a:t>抗法国殖民统治的斗</a:t>
                      </a:r>
                      <a:r>
                        <a:rPr lang="zh-CN" altLang="en-US" sz="2400" b="0" dirty="0" smtClean="0">
                          <a:solidFill>
                            <a:schemeClr val="tx1">
                              <a:lumMod val="50000"/>
                            </a:schemeClr>
                          </a:solidFill>
                          <a:latin typeface="+mn-ea"/>
                          <a:ea typeface="+mn-ea"/>
                        </a:rPr>
                        <a:t>争。</a:t>
                      </a:r>
                      <a:endParaRPr lang="zh-CN" altLang="en-US" sz="2400" b="0" dirty="0">
                        <a:solidFill>
                          <a:schemeClr val="tx1">
                            <a:lumMod val="50000"/>
                          </a:schemeClr>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99562">
                <a:tc>
                  <a:txBody>
                    <a:bodyPr/>
                    <a:lstStyle/>
                    <a:p>
                      <a:pPr algn="ctr"/>
                      <a:r>
                        <a:rPr lang="zh-CN" altLang="en-US" sz="2400" b="1" dirty="0">
                          <a:solidFill>
                            <a:srgbClr val="0000FF"/>
                          </a:solidFill>
                          <a:latin typeface="+mn-ea"/>
                          <a:ea typeface="+mn-ea"/>
                        </a:rPr>
                        <a:t>南亚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400" b="1" dirty="0">
                          <a:solidFill>
                            <a:srgbClr val="FF0000"/>
                          </a:solidFill>
                          <a:latin typeface="+mn-ea"/>
                          <a:ea typeface="+mn-ea"/>
                          <a:cs typeface="黑体" panose="02010609060101010101" charset="-122"/>
                        </a:rPr>
                        <a:t>印度甘地和国大党领导的“非暴力不合作”运</a:t>
                      </a:r>
                      <a:r>
                        <a:rPr lang="zh-CN" altLang="en-US" sz="2400" b="1" dirty="0" smtClean="0">
                          <a:solidFill>
                            <a:srgbClr val="FF0000"/>
                          </a:solidFill>
                          <a:latin typeface="+mn-ea"/>
                          <a:ea typeface="+mn-ea"/>
                          <a:cs typeface="黑体" panose="02010609060101010101" charset="-122"/>
                        </a:rPr>
                        <a:t>动。</a:t>
                      </a:r>
                      <a:endParaRPr lang="zh-CN" altLang="en-US" sz="2400" b="1" dirty="0">
                        <a:solidFill>
                          <a:srgbClr val="FF0000"/>
                        </a:solidFill>
                        <a:latin typeface="+mn-ea"/>
                        <a:ea typeface="+mn-ea"/>
                        <a:cs typeface="黑体" panose="02010609060101010101"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9562">
                <a:tc rowSpan="2">
                  <a:txBody>
                    <a:bodyPr/>
                    <a:lstStyle/>
                    <a:p>
                      <a:pPr algn="ctr"/>
                      <a:r>
                        <a:rPr lang="zh-CN" altLang="en-US" sz="2400" b="1" dirty="0">
                          <a:solidFill>
                            <a:srgbClr val="0000FF"/>
                          </a:solidFill>
                          <a:latin typeface="+mn-ea"/>
                          <a:ea typeface="+mn-ea"/>
                        </a:rPr>
                        <a:t>西亚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2400" b="0" dirty="0">
                          <a:solidFill>
                            <a:schemeClr val="tx1">
                              <a:lumMod val="50000"/>
                            </a:schemeClr>
                          </a:solidFill>
                          <a:latin typeface="+mn-ea"/>
                          <a:ea typeface="+mn-ea"/>
                        </a:rPr>
                        <a:t>伊拉克、叙利亚、黎巴</a:t>
                      </a:r>
                      <a:r>
                        <a:rPr lang="zh-CN" altLang="en-US" sz="2400" b="0" dirty="0" smtClean="0">
                          <a:solidFill>
                            <a:schemeClr val="tx1">
                              <a:lumMod val="50000"/>
                            </a:schemeClr>
                          </a:solidFill>
                          <a:latin typeface="+mn-ea"/>
                          <a:ea typeface="+mn-ea"/>
                        </a:rPr>
                        <a:t>嫩等地爆发了反</a:t>
                      </a:r>
                      <a:r>
                        <a:rPr lang="zh-CN" altLang="en-US" sz="2400" b="0" dirty="0">
                          <a:solidFill>
                            <a:schemeClr val="tx1">
                              <a:lumMod val="50000"/>
                            </a:schemeClr>
                          </a:solidFill>
                          <a:latin typeface="+mn-ea"/>
                          <a:ea typeface="+mn-ea"/>
                        </a:rPr>
                        <a:t>对英法占领的斗</a:t>
                      </a:r>
                      <a:r>
                        <a:rPr lang="zh-CN" altLang="en-US" sz="2400" b="0" dirty="0" smtClean="0">
                          <a:solidFill>
                            <a:schemeClr val="tx1">
                              <a:lumMod val="50000"/>
                            </a:schemeClr>
                          </a:solidFill>
                          <a:latin typeface="+mn-ea"/>
                          <a:ea typeface="+mn-ea"/>
                        </a:rPr>
                        <a:t>争。</a:t>
                      </a:r>
                      <a:endParaRPr lang="zh-CN" altLang="en-US" sz="2400" b="0" dirty="0">
                        <a:solidFill>
                          <a:schemeClr val="tx1">
                            <a:lumMod val="50000"/>
                          </a:schemeClr>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499562">
                <a:tc vMerge="1">
                  <a:txBody>
                    <a:bodyPr/>
                    <a:lstStyle/>
                    <a:p>
                      <a:pPr algn="ctr"/>
                      <a:endParaRPr lang="zh-CN" altLang="en-US" sz="2400" b="1" dirty="0">
                        <a:solidFill>
                          <a:schemeClr val="tx1">
                            <a:lumMod val="50000"/>
                          </a:schemeClr>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1218565" rtl="0" eaLnBrk="1" fontAlgn="auto" latinLnBrk="0" hangingPunct="1">
                        <a:lnSpc>
                          <a:spcPct val="100000"/>
                        </a:lnSpc>
                        <a:spcBef>
                          <a:spcPts val="0"/>
                        </a:spcBef>
                        <a:spcAft>
                          <a:spcPts val="0"/>
                        </a:spcAft>
                        <a:buClrTx/>
                        <a:buSzTx/>
                        <a:buFontTx/>
                        <a:buNone/>
                        <a:tabLst/>
                        <a:defRPr/>
                      </a:pPr>
                      <a:r>
                        <a:rPr lang="zh-CN" altLang="en-US" sz="2400" b="0" dirty="0" smtClean="0">
                          <a:solidFill>
                            <a:schemeClr val="tx1">
                              <a:lumMod val="50000"/>
                            </a:schemeClr>
                          </a:solidFill>
                          <a:latin typeface="+mn-ea"/>
                          <a:ea typeface="+mn-ea"/>
                          <a:cs typeface="黑体" panose="02010609060101010101" charset="-122"/>
                        </a:rPr>
                        <a:t>阿富汗抗击英国侵略的斗争。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标题 35"/>
          <p:cNvSpPr>
            <a:spLocks noGrp="1"/>
          </p:cNvSpPr>
          <p:nvPr>
            <p:ph type="title"/>
          </p:nvPr>
        </p:nvSpPr>
        <p:spPr>
          <a:xfrm>
            <a:off x="695472" y="231495"/>
            <a:ext cx="10515600" cy="516024"/>
          </a:xfrm>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11" name="矩形 10"/>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12"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11</a:t>
            </a:fld>
            <a:endParaRPr lang="zh-CN" altLang="en-US" dirty="0"/>
          </a:p>
        </p:txBody>
      </p:sp>
      <p:sp>
        <p:nvSpPr>
          <p:cNvPr id="13" name="TextBox 12"/>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1.</a:t>
            </a:r>
            <a:r>
              <a:rPr lang="zh-CN" altLang="en-US" sz="2800" b="1" dirty="0" smtClean="0">
                <a:latin typeface="+mn-ea"/>
              </a:rPr>
              <a:t>基本概况：</a:t>
            </a:r>
            <a:endParaRPr lang="zh-CN" altLang="en-US" sz="2800" b="1" dirty="0">
              <a:latin typeface="+mn-ea"/>
            </a:endParaRPr>
          </a:p>
        </p:txBody>
      </p:sp>
    </p:spTree>
  </p:cSld>
  <p:clrMapOvr>
    <a:masterClrMapping/>
  </p:clrMapOvr>
  <mc:AlternateContent xmlns:mc="http://schemas.openxmlformats.org/markup-compatibility/2006">
    <mc:Choice xmlns:p14="http://schemas.microsoft.com/office/powerpoint/2010/main" xmlns="" Requires="p14">
      <p:transition spd="slow" advTm="4111">
        <p:random/>
      </p:transition>
    </mc:Choice>
    <mc:Fallback>
      <p:transition spd="slow" advTm="4111">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p:nvPr>
            <p:custDataLst>
              <p:tags r:id="rId1"/>
            </p:custDataLst>
          </p:nvPr>
        </p:nvGraphicFramePr>
        <p:xfrm>
          <a:off x="662983" y="1727199"/>
          <a:ext cx="7305360" cy="4435791"/>
        </p:xfrm>
        <a:graphic>
          <a:graphicData uri="http://schemas.openxmlformats.org/drawingml/2006/table">
            <a:tbl>
              <a:tblPr firstRow="1" bandRow="1">
                <a:tableStyleId>{5C22544A-7EE6-4342-B048-85BDC9FD1C3A}</a:tableStyleId>
              </a:tblPr>
              <a:tblGrid>
                <a:gridCol w="575403"/>
                <a:gridCol w="6729957"/>
              </a:tblGrid>
              <a:tr h="2032001">
                <a:tc>
                  <a:txBody>
                    <a:bodyPr/>
                    <a:lstStyle/>
                    <a:p>
                      <a:pPr algn="ctr">
                        <a:buNone/>
                      </a:pPr>
                      <a:r>
                        <a:rPr lang="zh-CN" altLang="en-US" sz="2300" b="0" kern="1200" dirty="0">
                          <a:solidFill>
                            <a:schemeClr val="tx1"/>
                          </a:solidFill>
                          <a:latin typeface="+mn-ea"/>
                          <a:ea typeface="+mn-ea"/>
                          <a:cs typeface="+mn-cs"/>
                        </a:rPr>
                        <a:t>第一阶段</a:t>
                      </a:r>
                    </a:p>
                  </a:txBody>
                  <a:tcPr marL="99102" marR="99102" marT="50174" marB="50174" vert="eaVert" anchor="ctr">
                    <a:lnL w="19050" cap="flat" cmpd="sng" algn="ctr">
                      <a:solidFill>
                        <a:srgbClr val="B15E5E"/>
                      </a:solidFill>
                      <a:prstDash val="solid"/>
                      <a:round/>
                      <a:headEnd type="none" w="med" len="med"/>
                      <a:tailEnd type="none" w="med" len="med"/>
                    </a:lnL>
                    <a:lnR w="19050" cap="flat" cmpd="sng" algn="ctr">
                      <a:solidFill>
                        <a:srgbClr val="B15E5E"/>
                      </a:solidFill>
                      <a:prstDash val="solid"/>
                      <a:round/>
                      <a:headEnd type="none" w="med" len="med"/>
                      <a:tailEnd type="none" w="med" len="med"/>
                    </a:lnR>
                    <a:lnT w="19050" cap="flat" cmpd="sng" algn="ctr">
                      <a:solidFill>
                        <a:srgbClr val="B15E5E"/>
                      </a:solidFill>
                      <a:prstDash val="solid"/>
                      <a:round/>
                      <a:headEnd type="none" w="med" len="med"/>
                      <a:tailEnd type="none" w="med" len="med"/>
                    </a:lnT>
                    <a:lnB w="19050" cap="flat" cmpd="sng" algn="ctr">
                      <a:solidFill>
                        <a:srgbClr val="B15E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buNone/>
                      </a:pPr>
                      <a:endParaRPr lang="zh-CN" altLang="en-US" sz="2300" b="0" kern="1200" dirty="0">
                        <a:solidFill>
                          <a:schemeClr val="tx1"/>
                        </a:solidFill>
                        <a:latin typeface="+mn-ea"/>
                        <a:ea typeface="+mn-ea"/>
                        <a:cs typeface="+mn-cs"/>
                      </a:endParaRPr>
                    </a:p>
                  </a:txBody>
                  <a:tcPr marL="99102" marR="99102" marT="50174" marB="50174">
                    <a:lnL w="19050" cap="flat" cmpd="sng" algn="ctr">
                      <a:solidFill>
                        <a:srgbClr val="B15E5E"/>
                      </a:solidFill>
                      <a:prstDash val="solid"/>
                      <a:round/>
                      <a:headEnd type="none" w="med" len="med"/>
                      <a:tailEnd type="none" w="med" len="med"/>
                    </a:lnL>
                    <a:lnR w="19050" cap="flat" cmpd="sng" algn="ctr">
                      <a:solidFill>
                        <a:srgbClr val="B15E5E"/>
                      </a:solidFill>
                      <a:prstDash val="solid"/>
                      <a:round/>
                      <a:headEnd type="none" w="med" len="med"/>
                      <a:tailEnd type="none" w="med" len="med"/>
                    </a:lnR>
                    <a:lnT w="19050" cap="flat" cmpd="sng" algn="ctr">
                      <a:solidFill>
                        <a:srgbClr val="B15E5E"/>
                      </a:solidFill>
                      <a:prstDash val="solid"/>
                      <a:round/>
                      <a:headEnd type="none" w="med" len="med"/>
                      <a:tailEnd type="none" w="med" len="med"/>
                    </a:lnT>
                    <a:lnB w="19050" cap="flat" cmpd="sng" algn="ctr">
                      <a:solidFill>
                        <a:srgbClr val="B15E5E"/>
                      </a:solidFill>
                      <a:prstDash val="solid"/>
                      <a:round/>
                      <a:headEnd type="none" w="med" len="med"/>
                      <a:tailEnd type="none" w="med" len="med"/>
                    </a:lnB>
                    <a:lnTlToBr w="12700" cmpd="sng">
                      <a:noFill/>
                      <a:prstDash val="solid"/>
                    </a:lnTlToBr>
                    <a:lnBlToTr w="12700" cmpd="sng">
                      <a:noFill/>
                      <a:prstDash val="solid"/>
                    </a:lnBlToTr>
                    <a:noFill/>
                  </a:tcPr>
                </a:tc>
              </a:tr>
              <a:tr h="2403790">
                <a:tc>
                  <a:txBody>
                    <a:bodyPr/>
                    <a:lstStyle/>
                    <a:p>
                      <a:pPr algn="ctr">
                        <a:buNone/>
                      </a:pPr>
                      <a:r>
                        <a:rPr lang="zh-CN" altLang="en-US" sz="2300" b="0" dirty="0">
                          <a:solidFill>
                            <a:schemeClr val="tx1">
                              <a:lumMod val="95000"/>
                              <a:lumOff val="5000"/>
                            </a:schemeClr>
                          </a:solidFill>
                          <a:latin typeface="+mn-ea"/>
                          <a:ea typeface="+mn-ea"/>
                        </a:rPr>
                        <a:t>第二阶段</a:t>
                      </a:r>
                    </a:p>
                  </a:txBody>
                  <a:tcPr marL="99102" marR="99102" marT="50174" marB="50174" vert="eaVert" anchor="ctr">
                    <a:lnL w="19050" cap="flat" cmpd="sng" algn="ctr">
                      <a:solidFill>
                        <a:srgbClr val="B15E5E"/>
                      </a:solidFill>
                      <a:prstDash val="solid"/>
                      <a:round/>
                      <a:headEnd type="none" w="med" len="med"/>
                      <a:tailEnd type="none" w="med" len="med"/>
                    </a:lnL>
                    <a:lnR w="19050" cap="flat" cmpd="sng" algn="ctr">
                      <a:solidFill>
                        <a:srgbClr val="B15E5E"/>
                      </a:solidFill>
                      <a:prstDash val="solid"/>
                      <a:round/>
                      <a:headEnd type="none" w="med" len="med"/>
                      <a:tailEnd type="none" w="med" len="med"/>
                    </a:lnR>
                    <a:lnT w="19050" cap="flat" cmpd="sng" algn="ctr">
                      <a:solidFill>
                        <a:srgbClr val="B15E5E"/>
                      </a:solidFill>
                      <a:prstDash val="solid"/>
                      <a:round/>
                      <a:headEnd type="none" w="med" len="med"/>
                      <a:tailEnd type="none" w="med" len="med"/>
                    </a:lnT>
                    <a:lnB w="19050" cap="flat" cmpd="sng" algn="ctr">
                      <a:solidFill>
                        <a:srgbClr val="B15E5E"/>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buNone/>
                      </a:pPr>
                      <a:endParaRPr lang="zh-CN" altLang="en-US" sz="2300" b="0" dirty="0">
                        <a:solidFill>
                          <a:schemeClr val="tx1"/>
                        </a:solidFill>
                        <a:latin typeface="+mn-ea"/>
                        <a:ea typeface="+mn-ea"/>
                      </a:endParaRPr>
                    </a:p>
                  </a:txBody>
                  <a:tcPr marL="99102" marR="99102" marT="50174" marB="50174">
                    <a:lnL w="19050" cap="flat" cmpd="sng" algn="ctr">
                      <a:solidFill>
                        <a:srgbClr val="B15E5E"/>
                      </a:solidFill>
                      <a:prstDash val="solid"/>
                      <a:round/>
                      <a:headEnd type="none" w="med" len="med"/>
                      <a:tailEnd type="none" w="med" len="med"/>
                    </a:lnL>
                    <a:lnR w="19050" cap="flat" cmpd="sng" algn="ctr">
                      <a:solidFill>
                        <a:srgbClr val="B15E5E"/>
                      </a:solidFill>
                      <a:prstDash val="solid"/>
                      <a:round/>
                      <a:headEnd type="none" w="med" len="med"/>
                      <a:tailEnd type="none" w="med" len="med"/>
                    </a:lnR>
                    <a:lnT w="19050" cap="flat" cmpd="sng" algn="ctr">
                      <a:solidFill>
                        <a:srgbClr val="B15E5E"/>
                      </a:solidFill>
                      <a:prstDash val="solid"/>
                      <a:round/>
                      <a:headEnd type="none" w="med" len="med"/>
                      <a:tailEnd type="none" w="med" len="med"/>
                    </a:lnT>
                    <a:lnB w="19050" cap="flat" cmpd="sng" algn="ctr">
                      <a:solidFill>
                        <a:srgbClr val="B15E5E"/>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1" name="矩形 10"/>
          <p:cNvSpPr/>
          <p:nvPr/>
        </p:nvSpPr>
        <p:spPr>
          <a:xfrm>
            <a:off x="1304379" y="1829841"/>
            <a:ext cx="6809103" cy="1685622"/>
          </a:xfrm>
          <a:prstGeom prst="rect">
            <a:avLst/>
          </a:prstGeom>
        </p:spPr>
        <p:txBody>
          <a:bodyPr wrap="square" lIns="69119" tIns="34560" rIns="69119" bIns="34560">
            <a:spAutoFit/>
          </a:bodyPr>
          <a:lstStyle/>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1</a:t>
            </a:r>
            <a:r>
              <a:rPr lang="zh-CN" altLang="en-US" sz="2100" kern="100" dirty="0">
                <a:latin typeface="+mn-ea"/>
                <a:cs typeface="Times New Roman" panose="02020603050405020304" pitchFamily="18" charset="0"/>
              </a:rPr>
              <a:t>）建立政党：</a:t>
            </a:r>
            <a:r>
              <a:rPr lang="en-US" altLang="zh-CN" sz="2100" kern="100" dirty="0">
                <a:latin typeface="+mn-ea"/>
                <a:cs typeface="Times New Roman" panose="02020603050405020304" pitchFamily="18" charset="0"/>
              </a:rPr>
              <a:t>1920</a:t>
            </a:r>
            <a:r>
              <a:rPr lang="zh-CN" altLang="en-US" sz="2100" kern="100" dirty="0">
                <a:latin typeface="+mn-ea"/>
                <a:cs typeface="Times New Roman" panose="02020603050405020304" pitchFamily="18" charset="0"/>
              </a:rPr>
              <a:t>年，印尼共产党成立（无产阶级）</a:t>
            </a:r>
          </a:p>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2</a:t>
            </a:r>
            <a:r>
              <a:rPr lang="zh-CN" altLang="en-US" sz="2100" kern="100" dirty="0">
                <a:latin typeface="+mn-ea"/>
                <a:cs typeface="Times New Roman" panose="02020603050405020304" pitchFamily="18" charset="0"/>
              </a:rPr>
              <a:t>）概况：</a:t>
            </a:r>
            <a:r>
              <a:rPr lang="en-US" altLang="zh-CN" sz="2100" kern="100" dirty="0">
                <a:latin typeface="+mn-ea"/>
                <a:cs typeface="Times New Roman" panose="02020603050405020304" pitchFamily="18" charset="0"/>
              </a:rPr>
              <a:t>1926——1927</a:t>
            </a:r>
            <a:r>
              <a:rPr lang="zh-CN" altLang="en-US" sz="2100" kern="100" dirty="0">
                <a:latin typeface="+mn-ea"/>
                <a:cs typeface="Times New Roman" panose="02020603050405020304" pitchFamily="18" charset="0"/>
              </a:rPr>
              <a:t>年，印尼共产党领导了第一次反对荷兰殖民统治的武装起义</a:t>
            </a:r>
          </a:p>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3</a:t>
            </a:r>
            <a:r>
              <a:rPr lang="zh-CN" altLang="en-US" sz="2100" kern="100" dirty="0">
                <a:latin typeface="+mn-ea"/>
                <a:cs typeface="Times New Roman" panose="02020603050405020304" pitchFamily="18" charset="0"/>
              </a:rPr>
              <a:t>）结果：荷兰殖民当局残酷镇压起义，印尼共产党被迫转入地下。得到世界革命人民的同情和支持。</a:t>
            </a:r>
          </a:p>
        </p:txBody>
      </p:sp>
      <p:sp>
        <p:nvSpPr>
          <p:cNvPr id="13" name="矩形 12"/>
          <p:cNvSpPr/>
          <p:nvPr/>
        </p:nvSpPr>
        <p:spPr>
          <a:xfrm>
            <a:off x="1362437" y="4217175"/>
            <a:ext cx="6576877" cy="1685622"/>
          </a:xfrm>
          <a:prstGeom prst="rect">
            <a:avLst/>
          </a:prstGeom>
        </p:spPr>
        <p:txBody>
          <a:bodyPr wrap="square" lIns="69119" tIns="34560" rIns="69119" bIns="34560">
            <a:spAutoFit/>
          </a:bodyPr>
          <a:lstStyle/>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1</a:t>
            </a:r>
            <a:r>
              <a:rPr lang="zh-CN" altLang="en-US" sz="2100" kern="100" dirty="0">
                <a:latin typeface="+mn-ea"/>
                <a:cs typeface="Times New Roman" panose="02020603050405020304" pitchFamily="18" charset="0"/>
              </a:rPr>
              <a:t>）建立政党：</a:t>
            </a:r>
            <a:r>
              <a:rPr lang="en-US" altLang="zh-CN" sz="2100" kern="100" dirty="0">
                <a:latin typeface="+mn-ea"/>
                <a:cs typeface="Times New Roman" panose="02020603050405020304" pitchFamily="18" charset="0"/>
              </a:rPr>
              <a:t>1927</a:t>
            </a:r>
            <a:r>
              <a:rPr lang="zh-CN" altLang="en-US" sz="2100" kern="100" dirty="0">
                <a:latin typeface="+mn-ea"/>
                <a:cs typeface="Times New Roman" panose="02020603050405020304" pitchFamily="18" charset="0"/>
              </a:rPr>
              <a:t>年，苏加诺等人成立印尼民族党（资产阶级）</a:t>
            </a:r>
          </a:p>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2</a:t>
            </a:r>
            <a:r>
              <a:rPr lang="zh-CN" altLang="en-US" sz="2100" kern="100" dirty="0">
                <a:latin typeface="+mn-ea"/>
                <a:cs typeface="Times New Roman" panose="02020603050405020304" pitchFamily="18" charset="0"/>
              </a:rPr>
              <a:t>）概况：采取不合作政策，争取民族独立。</a:t>
            </a:r>
          </a:p>
          <a:p>
            <a:r>
              <a:rPr lang="zh-CN" altLang="en-US" sz="2100" kern="100" dirty="0">
                <a:latin typeface="+mn-ea"/>
                <a:cs typeface="Times New Roman" panose="02020603050405020304" pitchFamily="18" charset="0"/>
              </a:rPr>
              <a:t>（</a:t>
            </a:r>
            <a:r>
              <a:rPr lang="en-US" altLang="zh-CN" sz="2100" kern="100" dirty="0">
                <a:latin typeface="+mn-ea"/>
                <a:cs typeface="Times New Roman" panose="02020603050405020304" pitchFamily="18" charset="0"/>
              </a:rPr>
              <a:t>3</a:t>
            </a:r>
            <a:r>
              <a:rPr lang="zh-CN" altLang="en-US" sz="2100" kern="100" dirty="0">
                <a:latin typeface="+mn-ea"/>
                <a:cs typeface="Times New Roman" panose="02020603050405020304" pitchFamily="18" charset="0"/>
              </a:rPr>
              <a:t>）结果：原来受印尼共产党影响的大批群众转向民族主义政党，民族资产阶级开始掌握独立运动的领导权。</a:t>
            </a:r>
          </a:p>
        </p:txBody>
      </p:sp>
      <p:sp>
        <p:nvSpPr>
          <p:cNvPr id="20" name="标题 1"/>
          <p:cNvSpPr>
            <a:spLocks noGrp="1"/>
          </p:cNvSpPr>
          <p:nvPr>
            <p:ph type="title"/>
          </p:nvPr>
        </p:nvSpPr>
        <p:spPr>
          <a:xfrm>
            <a:off x="695472" y="231495"/>
            <a:ext cx="10515600" cy="516024"/>
          </a:xfrm>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21" name="矩形 20"/>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22" name="TextBox 21"/>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具体分析：</a:t>
            </a:r>
            <a:endParaRPr lang="zh-CN" altLang="en-US" sz="2800" b="1" dirty="0">
              <a:latin typeface="+mn-ea"/>
            </a:endParaRPr>
          </a:p>
        </p:txBody>
      </p:sp>
      <p:sp>
        <p:nvSpPr>
          <p:cNvPr id="23" name="文本框 6"/>
          <p:cNvSpPr txBox="1"/>
          <p:nvPr/>
        </p:nvSpPr>
        <p:spPr>
          <a:xfrm>
            <a:off x="3189527" y="1247263"/>
            <a:ext cx="3742595" cy="530614"/>
          </a:xfrm>
          <a:prstGeom prst="rect">
            <a:avLst/>
          </a:prstGeom>
          <a:noFill/>
        </p:spPr>
        <p:txBody>
          <a:bodyPr wrap="square" lIns="98763" tIns="49381" rIns="98763" bIns="49381" rtlCol="0">
            <a:spAutoFit/>
          </a:bodyPr>
          <a:lstStyle/>
          <a:p>
            <a:r>
              <a:rPr lang="en-US" altLang="zh-CN" sz="2800" b="1" dirty="0">
                <a:latin typeface="+mn-ea"/>
              </a:rPr>
              <a:t>(1)</a:t>
            </a:r>
            <a:r>
              <a:rPr lang="zh-CN" altLang="en-US" sz="2800" b="1" dirty="0" smtClean="0">
                <a:latin typeface="+mn-ea"/>
              </a:rPr>
              <a:t>印尼民</a:t>
            </a:r>
            <a:r>
              <a:rPr lang="zh-CN" altLang="en-US" sz="2800" b="1" dirty="0">
                <a:latin typeface="+mn-ea"/>
              </a:rPr>
              <a:t>族大起义</a:t>
            </a:r>
          </a:p>
        </p:txBody>
      </p:sp>
      <p:sp>
        <p:nvSpPr>
          <p:cNvPr id="24"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12</a:t>
            </a:fld>
            <a:endParaRPr lang="zh-CN" altLang="en-US" dirty="0"/>
          </a:p>
        </p:txBody>
      </p:sp>
      <p:sp>
        <p:nvSpPr>
          <p:cNvPr id="26" name="TextBox 25"/>
          <p:cNvSpPr txBox="1"/>
          <p:nvPr/>
        </p:nvSpPr>
        <p:spPr>
          <a:xfrm>
            <a:off x="7976902" y="1886857"/>
            <a:ext cx="615553" cy="1785258"/>
          </a:xfrm>
          <a:prstGeom prst="rect">
            <a:avLst/>
          </a:prstGeom>
          <a:solidFill>
            <a:srgbClr val="0000FF"/>
          </a:solidFill>
        </p:spPr>
        <p:txBody>
          <a:bodyPr vert="eaVert" wrap="square" rtlCol="0">
            <a:spAutoFit/>
          </a:bodyPr>
          <a:lstStyle/>
          <a:p>
            <a:r>
              <a:rPr lang="zh-CN" altLang="en-US" sz="2800" b="1" dirty="0" smtClean="0">
                <a:solidFill>
                  <a:srgbClr val="C00000"/>
                </a:solidFill>
                <a:latin typeface="+mn-ea"/>
              </a:rPr>
              <a:t>无产阶级</a:t>
            </a:r>
          </a:p>
        </p:txBody>
      </p:sp>
      <p:sp>
        <p:nvSpPr>
          <p:cNvPr id="27" name="TextBox 26"/>
          <p:cNvSpPr txBox="1"/>
          <p:nvPr/>
        </p:nvSpPr>
        <p:spPr>
          <a:xfrm>
            <a:off x="7984163" y="4325255"/>
            <a:ext cx="615553" cy="1727202"/>
          </a:xfrm>
          <a:prstGeom prst="rect">
            <a:avLst/>
          </a:prstGeom>
          <a:solidFill>
            <a:srgbClr val="00B050"/>
          </a:solidFill>
        </p:spPr>
        <p:txBody>
          <a:bodyPr vert="eaVert" wrap="square" rtlCol="0">
            <a:spAutoFit/>
          </a:bodyPr>
          <a:lstStyle/>
          <a:p>
            <a:r>
              <a:rPr lang="zh-CN" altLang="en-US" sz="2800" b="1" dirty="0" smtClean="0">
                <a:solidFill>
                  <a:srgbClr val="C00000"/>
                </a:solidFill>
                <a:latin typeface="+mn-ea"/>
              </a:rPr>
              <a:t>资产阶级</a:t>
            </a:r>
          </a:p>
        </p:txBody>
      </p:sp>
      <p:sp>
        <p:nvSpPr>
          <p:cNvPr id="32" name="下箭头 31"/>
          <p:cNvSpPr/>
          <p:nvPr/>
        </p:nvSpPr>
        <p:spPr>
          <a:xfrm>
            <a:off x="8258631" y="3686627"/>
            <a:ext cx="101600" cy="6241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xmlns="" id="{718BB8DD-2848-4C6F-B60E-E8FFBB252149}"/>
              </a:ext>
            </a:extLst>
          </p:cNvPr>
          <p:cNvSpPr/>
          <p:nvPr/>
        </p:nvSpPr>
        <p:spPr>
          <a:xfrm>
            <a:off x="8737599" y="874374"/>
            <a:ext cx="3265713" cy="1938992"/>
          </a:xfrm>
          <a:prstGeom prst="rect">
            <a:avLst/>
          </a:prstGeom>
          <a:solidFill>
            <a:schemeClr val="bg1"/>
          </a:solidFill>
        </p:spPr>
        <p:txBody>
          <a:bodyPr wrap="square">
            <a:spAutoFit/>
          </a:bodyPr>
          <a:lstStyle/>
          <a:p>
            <a:pPr indent="0"/>
            <a:r>
              <a:rPr lang="en-US" altLang="zh-CN" sz="2000" dirty="0" smtClean="0">
                <a:solidFill>
                  <a:srgbClr val="000000"/>
                </a:solidFill>
                <a:latin typeface="楷体" pitchFamily="49" charset="-122"/>
                <a:ea typeface="楷体" pitchFamily="49" charset="-122"/>
                <a:cs typeface="黑体" panose="02010609060101010101" charset="-122"/>
              </a:rPr>
              <a:t>    </a:t>
            </a:r>
            <a:r>
              <a:rPr lang="zh-CN" altLang="zh-CN" sz="2000" dirty="0" smtClean="0">
                <a:solidFill>
                  <a:srgbClr val="000000"/>
                </a:solidFill>
                <a:latin typeface="楷体" pitchFamily="49" charset="-122"/>
                <a:ea typeface="楷体" pitchFamily="49" charset="-122"/>
                <a:cs typeface="黑体" panose="02010609060101010101" charset="-122"/>
              </a:rPr>
              <a:t>印</a:t>
            </a:r>
            <a:r>
              <a:rPr lang="zh-CN" altLang="zh-CN" sz="2000" dirty="0">
                <a:solidFill>
                  <a:srgbClr val="000000"/>
                </a:solidFill>
                <a:latin typeface="楷体" pitchFamily="49" charset="-122"/>
                <a:ea typeface="楷体" pitchFamily="49" charset="-122"/>
                <a:cs typeface="黑体" panose="02010609060101010101" charset="-122"/>
              </a:rPr>
              <a:t>尼民族大起义得到世界革命人民的</a:t>
            </a:r>
            <a:r>
              <a:rPr lang="zh-CN" altLang="zh-CN" sz="2000" dirty="0">
                <a:solidFill>
                  <a:srgbClr val="0033D5"/>
                </a:solidFill>
                <a:latin typeface="楷体" pitchFamily="49" charset="-122"/>
                <a:ea typeface="楷体" pitchFamily="49" charset="-122"/>
                <a:cs typeface="黑体" panose="02010609060101010101" charset="-122"/>
              </a:rPr>
              <a:t>同情和支持</a:t>
            </a:r>
            <a:r>
              <a:rPr lang="zh-CN" altLang="zh-CN" sz="2000" dirty="0">
                <a:solidFill>
                  <a:srgbClr val="000000"/>
                </a:solidFill>
                <a:latin typeface="楷体" pitchFamily="49" charset="-122"/>
                <a:ea typeface="楷体" pitchFamily="49" charset="-122"/>
                <a:cs typeface="黑体" panose="02010609060101010101" charset="-122"/>
              </a:rPr>
              <a:t>。</a:t>
            </a:r>
            <a:r>
              <a:rPr lang="zh-CN" altLang="zh-CN" sz="2000" dirty="0">
                <a:solidFill>
                  <a:srgbClr val="0033D5"/>
                </a:solidFill>
                <a:latin typeface="楷体" pitchFamily="49" charset="-122"/>
                <a:ea typeface="楷体" pitchFamily="49" charset="-122"/>
                <a:cs typeface="黑体" panose="02010609060101010101" charset="-122"/>
              </a:rPr>
              <a:t>中国共产党</a:t>
            </a:r>
            <a:r>
              <a:rPr lang="zh-CN" altLang="zh-CN" sz="2000" dirty="0">
                <a:solidFill>
                  <a:srgbClr val="000000"/>
                </a:solidFill>
                <a:latin typeface="楷体" pitchFamily="49" charset="-122"/>
                <a:ea typeface="楷体" pitchFamily="49" charset="-122"/>
                <a:cs typeface="黑体" panose="02010609060101010101" charset="-122"/>
              </a:rPr>
              <a:t>机关刊物《向导》曾为此</a:t>
            </a:r>
            <a:r>
              <a:rPr lang="en-US" altLang="zh-CN" sz="2000" dirty="0">
                <a:solidFill>
                  <a:srgbClr val="000000"/>
                </a:solidFill>
                <a:latin typeface="楷体" pitchFamily="49" charset="-122"/>
                <a:ea typeface="楷体" pitchFamily="49" charset="-122"/>
                <a:cs typeface="黑体" panose="02010609060101010101" charset="-122"/>
              </a:rPr>
              <a:t> </a:t>
            </a:r>
            <a:r>
              <a:rPr lang="zh-CN" altLang="zh-CN" sz="2000" dirty="0">
                <a:solidFill>
                  <a:srgbClr val="000000"/>
                </a:solidFill>
                <a:latin typeface="楷体" pitchFamily="49" charset="-122"/>
                <a:ea typeface="楷体" pitchFamily="49" charset="-122"/>
                <a:cs typeface="黑体" panose="02010609060101010101" charset="-122"/>
              </a:rPr>
              <a:t>发表专文，对印尼人民的</a:t>
            </a:r>
            <a:r>
              <a:rPr lang="zh-CN" altLang="zh-CN" sz="2000" dirty="0">
                <a:solidFill>
                  <a:srgbClr val="0033D5"/>
                </a:solidFill>
                <a:latin typeface="楷体" pitchFamily="49" charset="-122"/>
                <a:ea typeface="楷体" pitchFamily="49" charset="-122"/>
                <a:cs typeface="黑体" panose="02010609060101010101" charset="-122"/>
              </a:rPr>
              <a:t>反殖</a:t>
            </a:r>
            <a:r>
              <a:rPr lang="zh-CN" altLang="zh-CN" sz="2000" dirty="0">
                <a:solidFill>
                  <a:srgbClr val="000000"/>
                </a:solidFill>
                <a:latin typeface="楷体" pitchFamily="49" charset="-122"/>
                <a:ea typeface="楷体" pitchFamily="49" charset="-122"/>
                <a:cs typeface="黑体" panose="02010609060101010101" charset="-122"/>
              </a:rPr>
              <a:t>民主义斗争表示深切的</a:t>
            </a:r>
            <a:r>
              <a:rPr lang="zh-CN" altLang="zh-CN" sz="2000" dirty="0">
                <a:solidFill>
                  <a:srgbClr val="0033D5"/>
                </a:solidFill>
                <a:latin typeface="楷体" pitchFamily="49" charset="-122"/>
                <a:ea typeface="楷体" pitchFamily="49" charset="-122"/>
                <a:cs typeface="黑体" panose="02010609060101010101" charset="-122"/>
              </a:rPr>
              <a:t>同情</a:t>
            </a:r>
            <a:r>
              <a:rPr lang="zh-CN" altLang="zh-CN" sz="2000" dirty="0">
                <a:solidFill>
                  <a:srgbClr val="000000"/>
                </a:solidFill>
                <a:latin typeface="楷体" pitchFamily="49" charset="-122"/>
                <a:ea typeface="楷体" pitchFamily="49" charset="-122"/>
                <a:cs typeface="黑体" panose="02010609060101010101" charset="-122"/>
              </a:rPr>
              <a:t>。</a:t>
            </a:r>
            <a:endParaRPr lang="zh-CN" altLang="en-US" sz="2000" dirty="0">
              <a:latin typeface="楷体" pitchFamily="49" charset="-122"/>
              <a:ea typeface="楷体" pitchFamily="49" charset="-122"/>
              <a:cs typeface="黑体" panose="02010609060101010101" charset="-122"/>
            </a:endParaRPr>
          </a:p>
        </p:txBody>
      </p:sp>
      <p:pic>
        <p:nvPicPr>
          <p:cNvPr id="36" name="图片 35">
            <a:extLst>
              <a:ext uri="{FF2B5EF4-FFF2-40B4-BE49-F238E27FC236}">
                <a16:creationId xmlns:a16="http://schemas.microsoft.com/office/drawing/2014/main" xmlns="" id="{99DCBA40-1EF1-4FDE-98B3-F0C7DB366AD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732858" y="2859314"/>
            <a:ext cx="3270455" cy="1992087"/>
          </a:xfrm>
          <a:prstGeom prst="rect">
            <a:avLst/>
          </a:prstGeom>
        </p:spPr>
      </p:pic>
      <p:sp>
        <p:nvSpPr>
          <p:cNvPr id="37" name="矩形 36">
            <a:extLst>
              <a:ext uri="{FF2B5EF4-FFF2-40B4-BE49-F238E27FC236}">
                <a16:creationId xmlns:a16="http://schemas.microsoft.com/office/drawing/2014/main" xmlns="" id="{C03965E1-2B20-414C-9C17-080EAD1C164E}"/>
              </a:ext>
            </a:extLst>
          </p:cNvPr>
          <p:cNvSpPr/>
          <p:nvPr/>
        </p:nvSpPr>
        <p:spPr>
          <a:xfrm>
            <a:off x="8653312" y="4942859"/>
            <a:ext cx="3335488" cy="1323439"/>
          </a:xfrm>
          <a:prstGeom prst="rect">
            <a:avLst/>
          </a:prstGeom>
        </p:spPr>
        <p:txBody>
          <a:bodyPr wrap="square">
            <a:spAutoFit/>
          </a:bodyPr>
          <a:lstStyle/>
          <a:p>
            <a:r>
              <a:rPr lang="zh-CN" altLang="zh-CN" sz="2000" dirty="0">
                <a:solidFill>
                  <a:srgbClr val="C06468"/>
                </a:solidFill>
                <a:ea typeface="宋体" panose="02010600030101010101" pitchFamily="2" charset="-122"/>
                <a:cs typeface="宋体" panose="02010600030101010101" pitchFamily="2" charset="-122"/>
              </a:rPr>
              <a:t>▲</a:t>
            </a:r>
            <a:r>
              <a:rPr lang="zh-CN" altLang="en-US" sz="2000" dirty="0">
                <a:solidFill>
                  <a:schemeClr val="tx1">
                    <a:lumMod val="75000"/>
                    <a:lumOff val="25000"/>
                  </a:schemeClr>
                </a:solidFill>
                <a:latin typeface="仿宋" pitchFamily="49" charset="-122"/>
                <a:ea typeface="仿宋" pitchFamily="49" charset="-122"/>
              </a:rPr>
              <a:t>苏加诺（</a:t>
            </a:r>
            <a:r>
              <a:rPr lang="en-US" altLang="zh-CN" sz="2000" dirty="0">
                <a:solidFill>
                  <a:schemeClr val="tx1">
                    <a:lumMod val="75000"/>
                    <a:lumOff val="25000"/>
                  </a:schemeClr>
                </a:solidFill>
                <a:latin typeface="仿宋" pitchFamily="49" charset="-122"/>
                <a:ea typeface="仿宋" pitchFamily="49" charset="-122"/>
              </a:rPr>
              <a:t>1901-1970</a:t>
            </a:r>
            <a:r>
              <a:rPr lang="zh-CN" altLang="en-US" sz="2000" dirty="0">
                <a:solidFill>
                  <a:schemeClr val="tx1">
                    <a:lumMod val="75000"/>
                    <a:lumOff val="25000"/>
                  </a:schemeClr>
                </a:solidFill>
                <a:latin typeface="仿宋" pitchFamily="49" charset="-122"/>
                <a:ea typeface="仿宋" pitchFamily="49" charset="-122"/>
              </a:rPr>
              <a:t>年）印度尼西亚运动领袖，</a:t>
            </a:r>
            <a:r>
              <a:rPr lang="en-US" altLang="zh-CN" sz="2000" dirty="0">
                <a:solidFill>
                  <a:schemeClr val="tx1">
                    <a:lumMod val="75000"/>
                    <a:lumOff val="25000"/>
                  </a:schemeClr>
                </a:solidFill>
                <a:latin typeface="仿宋" pitchFamily="49" charset="-122"/>
                <a:ea typeface="仿宋" pitchFamily="49" charset="-122"/>
              </a:rPr>
              <a:t>1927</a:t>
            </a:r>
            <a:r>
              <a:rPr lang="zh-CN" altLang="en-US" sz="2000" dirty="0">
                <a:solidFill>
                  <a:schemeClr val="tx1">
                    <a:lumMod val="75000"/>
                    <a:lumOff val="25000"/>
                  </a:schemeClr>
                </a:solidFill>
                <a:latin typeface="仿宋" pitchFamily="49" charset="-122"/>
                <a:ea typeface="仿宋" pitchFamily="49" charset="-122"/>
              </a:rPr>
              <a:t>年</a:t>
            </a:r>
            <a:r>
              <a:rPr lang="en-US" altLang="zh-CN" sz="2000" dirty="0">
                <a:solidFill>
                  <a:schemeClr val="tx1">
                    <a:lumMod val="75000"/>
                    <a:lumOff val="25000"/>
                  </a:schemeClr>
                </a:solidFill>
                <a:latin typeface="仿宋" pitchFamily="49" charset="-122"/>
                <a:ea typeface="仿宋" pitchFamily="49" charset="-122"/>
              </a:rPr>
              <a:t>7</a:t>
            </a:r>
            <a:r>
              <a:rPr lang="zh-CN" altLang="en-US" sz="2000" dirty="0">
                <a:solidFill>
                  <a:schemeClr val="tx1">
                    <a:lumMod val="75000"/>
                    <a:lumOff val="25000"/>
                  </a:schemeClr>
                </a:solidFill>
                <a:latin typeface="仿宋" pitchFamily="49" charset="-122"/>
                <a:ea typeface="仿宋" pitchFamily="49" charset="-122"/>
              </a:rPr>
              <a:t>月成立民族主义政党民族党并任主席。</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6" grpId="0" animBg="1"/>
      <p:bldP spid="27"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65CE74E-AB26-4998-AD42-012C4C1AD076}" type="slidenum">
              <a:rPr lang="zh-CN" altLang="en-US" smtClean="0"/>
              <a:pPr/>
              <a:t>13</a:t>
            </a:fld>
            <a:endParaRPr lang="zh-CN" altLang="en-US" dirty="0"/>
          </a:p>
        </p:txBody>
      </p:sp>
      <p:sp>
        <p:nvSpPr>
          <p:cNvPr id="4" name="标题 1"/>
          <p:cNvSpPr>
            <a:spLocks noGrp="1"/>
          </p:cNvSpPr>
          <p:nvPr>
            <p:ph type="title"/>
          </p:nvPr>
        </p:nvSpPr>
        <p:spPr>
          <a:xfrm>
            <a:off x="695472" y="231495"/>
            <a:ext cx="10515600" cy="516024"/>
          </a:xfrm>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5" name="矩形 4"/>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6" name="TextBox 5"/>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具体分析：</a:t>
            </a:r>
            <a:endParaRPr lang="zh-CN" altLang="en-US" sz="2800" b="1" dirty="0">
              <a:latin typeface="+mn-ea"/>
            </a:endParaRPr>
          </a:p>
        </p:txBody>
      </p:sp>
      <p:sp>
        <p:nvSpPr>
          <p:cNvPr id="7" name="文本框 6"/>
          <p:cNvSpPr txBox="1"/>
          <p:nvPr/>
        </p:nvSpPr>
        <p:spPr>
          <a:xfrm>
            <a:off x="3189527" y="1247263"/>
            <a:ext cx="4648187" cy="530614"/>
          </a:xfrm>
          <a:prstGeom prst="rect">
            <a:avLst/>
          </a:prstGeom>
          <a:noFill/>
        </p:spPr>
        <p:txBody>
          <a:bodyPr wrap="square" lIns="98763" tIns="49381" rIns="98763" bIns="49381" rtlCol="0">
            <a:spAutoFit/>
          </a:bodyPr>
          <a:lstStyle/>
          <a:p>
            <a:r>
              <a:rPr lang="en-US" altLang="zh-CN" sz="2800" b="1" dirty="0">
                <a:latin typeface="+mn-ea"/>
              </a:rPr>
              <a:t>(1)</a:t>
            </a:r>
            <a:r>
              <a:rPr lang="zh-CN" altLang="en-US" sz="2800" b="1" dirty="0" smtClean="0">
                <a:latin typeface="+mn-ea"/>
              </a:rPr>
              <a:t>印度非暴力不合作运动</a:t>
            </a:r>
            <a:endParaRPr lang="zh-CN" altLang="en-US" sz="2800" b="1" dirty="0">
              <a:latin typeface="+mn-ea"/>
            </a:endParaRPr>
          </a:p>
        </p:txBody>
      </p:sp>
      <p:sp>
        <p:nvSpPr>
          <p:cNvPr id="9" name="矩形 8"/>
          <p:cNvSpPr/>
          <p:nvPr/>
        </p:nvSpPr>
        <p:spPr>
          <a:xfrm>
            <a:off x="609600" y="1747222"/>
            <a:ext cx="10929257" cy="1472588"/>
          </a:xfrm>
          <a:prstGeom prst="rect">
            <a:avLst/>
          </a:prstGeom>
          <a:solidFill>
            <a:schemeClr val="bg1">
              <a:alpha val="86000"/>
            </a:schemeClr>
          </a:solidFill>
        </p:spPr>
        <p:txBody>
          <a:bodyPr wrap="square" lIns="117226" tIns="58613" rIns="117226" bIns="58613">
            <a:spAutoFit/>
          </a:bodyPr>
          <a:lstStyle/>
          <a:p>
            <a:pPr indent="586130"/>
            <a:r>
              <a:rPr lang="zh-CN" altLang="en-US" sz="2200" dirty="0" smtClean="0">
                <a:latin typeface="楷体" pitchFamily="49" charset="-122"/>
                <a:ea typeface="楷体" pitchFamily="49" charset="-122"/>
              </a:rPr>
              <a:t>人性的真谛是爱，对一切人都要爱，对压迫者也要用爱来感化他们，而暴力是野兽的本性，使用暴力只能使仇恨更强烈，导致人性的沦丧 </a:t>
            </a:r>
            <a:r>
              <a:rPr lang="en-US" altLang="zh-CN" sz="2200" dirty="0" smtClean="0">
                <a:latin typeface="楷体" pitchFamily="49" charset="-122"/>
                <a:ea typeface="楷体" pitchFamily="49" charset="-122"/>
              </a:rPr>
              <a:t>…</a:t>
            </a:r>
            <a:r>
              <a:rPr lang="zh-CN" altLang="en-US" sz="2200" dirty="0" smtClean="0">
                <a:latin typeface="楷体" pitchFamily="49" charset="-122"/>
                <a:ea typeface="楷体" pitchFamily="49" charset="-122"/>
              </a:rPr>
              <a:t>当政府保护你们自尊心的时候，合作才是你们唯一的职责，同样，当政府不但不保护你们，反而剥夺你们的尊严时，不合作就是人类的天职。</a:t>
            </a:r>
            <a:endParaRPr lang="en-US" altLang="zh-CN" sz="2200" dirty="0">
              <a:latin typeface="楷体" pitchFamily="49" charset="-122"/>
              <a:ea typeface="楷体" pitchFamily="49" charset="-122"/>
            </a:endParaRPr>
          </a:p>
        </p:txBody>
      </p:sp>
      <p:sp>
        <p:nvSpPr>
          <p:cNvPr id="10" name="文本框 4"/>
          <p:cNvSpPr txBox="1"/>
          <p:nvPr/>
        </p:nvSpPr>
        <p:spPr>
          <a:xfrm>
            <a:off x="4601029" y="3304252"/>
            <a:ext cx="6995885" cy="2826805"/>
          </a:xfrm>
          <a:prstGeom prst="rect">
            <a:avLst/>
          </a:prstGeom>
          <a:solidFill>
            <a:schemeClr val="bg1">
              <a:lumMod val="85000"/>
            </a:schemeClr>
          </a:solidFill>
        </p:spPr>
        <p:txBody>
          <a:bodyPr wrap="square" lIns="117226" tIns="58613" rIns="117226" bIns="58613" rtlCol="0">
            <a:spAutoFit/>
          </a:bodyPr>
          <a:lstStyle/>
          <a:p>
            <a:pPr defTabSz="1563014">
              <a:defRPr/>
            </a:pPr>
            <a:r>
              <a:rPr lang="zh-CN" altLang="en-US" sz="2200" b="1" kern="0" dirty="0" smtClean="0">
                <a:solidFill>
                  <a:prstClr val="black"/>
                </a:solidFill>
                <a:latin typeface="+mn-ea"/>
              </a:rPr>
              <a:t>“甘地主义”：</a:t>
            </a:r>
            <a:endParaRPr lang="en-US" altLang="zh-CN" sz="2200" b="1" kern="0" dirty="0">
              <a:solidFill>
                <a:prstClr val="black"/>
              </a:solidFill>
              <a:latin typeface="+mn-ea"/>
            </a:endParaRPr>
          </a:p>
          <a:p>
            <a:pPr defTabSz="1563014">
              <a:defRPr/>
            </a:pPr>
            <a:r>
              <a:rPr lang="en-US" altLang="zh-CN" sz="2200" kern="0" dirty="0">
                <a:solidFill>
                  <a:prstClr val="black"/>
                </a:solidFill>
                <a:latin typeface="+mn-ea"/>
              </a:rPr>
              <a:t>1</a:t>
            </a:r>
            <a:r>
              <a:rPr lang="zh-CN" altLang="en-US" sz="2200" kern="0" dirty="0">
                <a:solidFill>
                  <a:prstClr val="black"/>
                </a:solidFill>
                <a:latin typeface="+mn-ea"/>
              </a:rPr>
              <a:t>、</a:t>
            </a:r>
            <a:r>
              <a:rPr lang="zh-CN" altLang="en-US" sz="2200" kern="0" dirty="0">
                <a:solidFill>
                  <a:srgbClr val="FF0000"/>
                </a:solidFill>
                <a:latin typeface="+mn-ea"/>
              </a:rPr>
              <a:t>哲学宗教观念</a:t>
            </a:r>
            <a:r>
              <a:rPr lang="zh-CN" altLang="en-US" sz="2200" kern="0" dirty="0">
                <a:solidFill>
                  <a:prstClr val="black"/>
                </a:solidFill>
                <a:latin typeface="+mn-ea"/>
              </a:rPr>
              <a:t>：以爱、真理和非暴力为主要内</a:t>
            </a:r>
            <a:r>
              <a:rPr lang="zh-CN" altLang="en-US" sz="2200" kern="0" dirty="0" smtClean="0">
                <a:solidFill>
                  <a:prstClr val="black"/>
                </a:solidFill>
                <a:latin typeface="+mn-ea"/>
              </a:rPr>
              <a:t>容。</a:t>
            </a:r>
            <a:endParaRPr lang="en-US" altLang="zh-CN" sz="2200" kern="0" dirty="0">
              <a:solidFill>
                <a:prstClr val="black"/>
              </a:solidFill>
              <a:latin typeface="+mn-ea"/>
            </a:endParaRPr>
          </a:p>
          <a:p>
            <a:pPr defTabSz="1563014">
              <a:defRPr/>
            </a:pPr>
            <a:r>
              <a:rPr lang="en-US" altLang="zh-CN" sz="2200" kern="0" dirty="0">
                <a:solidFill>
                  <a:prstClr val="black"/>
                </a:solidFill>
                <a:latin typeface="+mn-ea"/>
              </a:rPr>
              <a:t>2</a:t>
            </a:r>
            <a:r>
              <a:rPr lang="zh-CN" altLang="en-US" sz="2200" kern="0" dirty="0">
                <a:solidFill>
                  <a:prstClr val="black"/>
                </a:solidFill>
                <a:latin typeface="+mn-ea"/>
              </a:rPr>
              <a:t>、</a:t>
            </a:r>
            <a:r>
              <a:rPr lang="zh-CN" altLang="en-US" sz="2200" kern="0" dirty="0">
                <a:solidFill>
                  <a:srgbClr val="FF0000"/>
                </a:solidFill>
                <a:latin typeface="+mn-ea"/>
              </a:rPr>
              <a:t>政治思想</a:t>
            </a:r>
            <a:r>
              <a:rPr lang="zh-CN" altLang="en-US" sz="2200" kern="0" dirty="0">
                <a:solidFill>
                  <a:prstClr val="black"/>
                </a:solidFill>
                <a:latin typeface="+mn-ea"/>
              </a:rPr>
              <a:t>：争取印度自治独立</a:t>
            </a:r>
            <a:r>
              <a:rPr lang="zh-CN" altLang="en-US" sz="2200" kern="0" dirty="0" smtClean="0">
                <a:solidFill>
                  <a:prstClr val="black"/>
                </a:solidFill>
                <a:latin typeface="+mn-ea"/>
              </a:rPr>
              <a:t>为主。</a:t>
            </a:r>
            <a:endParaRPr lang="en-US" altLang="zh-CN" sz="2200" kern="0" dirty="0">
              <a:solidFill>
                <a:prstClr val="black"/>
              </a:solidFill>
              <a:latin typeface="+mn-ea"/>
            </a:endParaRPr>
          </a:p>
          <a:p>
            <a:pPr defTabSz="1563014">
              <a:defRPr/>
            </a:pPr>
            <a:r>
              <a:rPr lang="en-US" altLang="zh-CN" sz="2200" kern="0" dirty="0">
                <a:solidFill>
                  <a:prstClr val="black"/>
                </a:solidFill>
                <a:latin typeface="+mn-ea"/>
              </a:rPr>
              <a:t>3</a:t>
            </a:r>
            <a:r>
              <a:rPr lang="zh-CN" altLang="en-US" sz="2200" kern="0" dirty="0">
                <a:solidFill>
                  <a:prstClr val="black"/>
                </a:solidFill>
                <a:latin typeface="+mn-ea"/>
              </a:rPr>
              <a:t>、</a:t>
            </a:r>
            <a:r>
              <a:rPr lang="zh-CN" altLang="en-US" sz="2200" kern="0" dirty="0">
                <a:solidFill>
                  <a:srgbClr val="FF0000"/>
                </a:solidFill>
                <a:latin typeface="+mn-ea"/>
              </a:rPr>
              <a:t>社会思想</a:t>
            </a:r>
            <a:r>
              <a:rPr lang="zh-CN" altLang="en-US" sz="2200" kern="0" dirty="0">
                <a:solidFill>
                  <a:prstClr val="black"/>
                </a:solidFill>
                <a:latin typeface="+mn-ea"/>
              </a:rPr>
              <a:t>：以主张印度教徒和穆斯林的团结、消灭贱民制度、</a:t>
            </a:r>
            <a:r>
              <a:rPr lang="zh-CN" altLang="en-US" sz="2200" kern="0" dirty="0" smtClean="0">
                <a:solidFill>
                  <a:prstClr val="black"/>
                </a:solidFill>
                <a:latin typeface="+mn-ea"/>
              </a:rPr>
              <a:t>实行平等</a:t>
            </a:r>
            <a:r>
              <a:rPr lang="zh-CN" altLang="en-US" sz="2200" kern="0" dirty="0">
                <a:solidFill>
                  <a:prstClr val="black"/>
                </a:solidFill>
                <a:latin typeface="+mn-ea"/>
              </a:rPr>
              <a:t>和谐的社会。</a:t>
            </a:r>
            <a:endParaRPr lang="en-US" altLang="zh-CN" sz="2200" kern="0" dirty="0">
              <a:solidFill>
                <a:prstClr val="black"/>
              </a:solidFill>
              <a:latin typeface="+mn-ea"/>
            </a:endParaRPr>
          </a:p>
          <a:p>
            <a:pPr defTabSz="1563014">
              <a:defRPr/>
            </a:pPr>
            <a:r>
              <a:rPr lang="en-US" altLang="zh-CN" sz="2200" kern="0" dirty="0">
                <a:solidFill>
                  <a:prstClr val="black"/>
                </a:solidFill>
                <a:latin typeface="+mn-ea"/>
              </a:rPr>
              <a:t>4</a:t>
            </a:r>
            <a:r>
              <a:rPr lang="zh-CN" altLang="en-US" sz="2200" kern="0" dirty="0">
                <a:solidFill>
                  <a:prstClr val="black"/>
                </a:solidFill>
                <a:latin typeface="+mn-ea"/>
              </a:rPr>
              <a:t>、</a:t>
            </a:r>
            <a:r>
              <a:rPr lang="zh-CN" altLang="en-US" sz="2200" kern="0" dirty="0">
                <a:solidFill>
                  <a:srgbClr val="FF0000"/>
                </a:solidFill>
                <a:latin typeface="+mn-ea"/>
              </a:rPr>
              <a:t>经济思想</a:t>
            </a:r>
            <a:r>
              <a:rPr lang="zh-CN" altLang="en-US" sz="2200" kern="0" dirty="0">
                <a:solidFill>
                  <a:prstClr val="black"/>
                </a:solidFill>
                <a:latin typeface="+mn-ea"/>
              </a:rPr>
              <a:t>：限制大工业发展、发展乡村工业 、提倡手工</a:t>
            </a:r>
            <a:r>
              <a:rPr lang="zh-CN" altLang="en-US" sz="2200" kern="0" dirty="0" smtClean="0">
                <a:solidFill>
                  <a:prstClr val="black"/>
                </a:solidFill>
                <a:latin typeface="+mn-ea"/>
              </a:rPr>
              <a:t>纺织。</a:t>
            </a:r>
            <a:endParaRPr lang="en-US" altLang="zh-CN" sz="2200" kern="0" dirty="0">
              <a:solidFill>
                <a:prstClr val="black"/>
              </a:solidFill>
              <a:latin typeface="+mn-ea"/>
            </a:endParaRPr>
          </a:p>
          <a:p>
            <a:pPr defTabSz="1563014">
              <a:defRPr/>
            </a:pPr>
            <a:r>
              <a:rPr lang="en-US" altLang="zh-CN" sz="2200" kern="0" dirty="0">
                <a:solidFill>
                  <a:prstClr val="black"/>
                </a:solidFill>
                <a:latin typeface="+mn-ea"/>
              </a:rPr>
              <a:t>5</a:t>
            </a:r>
            <a:r>
              <a:rPr lang="zh-CN" altLang="en-US" sz="2200" kern="0" dirty="0" smtClean="0">
                <a:solidFill>
                  <a:prstClr val="black"/>
                </a:solidFill>
                <a:latin typeface="+mn-ea"/>
              </a:rPr>
              <a:t>、</a:t>
            </a:r>
            <a:r>
              <a:rPr lang="zh-CN" altLang="en-US" sz="2200" kern="0" dirty="0" smtClean="0">
                <a:solidFill>
                  <a:srgbClr val="FF0000"/>
                </a:solidFill>
                <a:latin typeface="+mn-ea"/>
              </a:rPr>
              <a:t>核心思想</a:t>
            </a:r>
            <a:r>
              <a:rPr lang="en-US" altLang="zh-CN" sz="2200" kern="0" dirty="0" smtClean="0">
                <a:solidFill>
                  <a:prstClr val="black"/>
                </a:solidFill>
                <a:latin typeface="+mn-ea"/>
              </a:rPr>
              <a:t>——</a:t>
            </a:r>
            <a:r>
              <a:rPr lang="zh-CN" altLang="en-US" sz="2200" kern="0" dirty="0" smtClean="0">
                <a:solidFill>
                  <a:prstClr val="black"/>
                </a:solidFill>
                <a:latin typeface="+mn-ea"/>
              </a:rPr>
              <a:t>非暴力主义。    </a:t>
            </a:r>
            <a:endParaRPr lang="en-US" altLang="zh-CN" sz="2200" kern="0" dirty="0">
              <a:solidFill>
                <a:prstClr val="black"/>
              </a:solidFill>
              <a:latin typeface="+mn-ea"/>
            </a:endParaRPr>
          </a:p>
        </p:txBody>
      </p:sp>
      <p:pic>
        <p:nvPicPr>
          <p:cNvPr id="11" name="图片 10">
            <a:extLst>
              <a:ext uri="{FF2B5EF4-FFF2-40B4-BE49-F238E27FC236}">
                <a16:creationId xmlns:a16="http://schemas.microsoft.com/office/drawing/2014/main" xmlns="" id="{32E85328-DBBE-42AD-8351-80B96914B430}"/>
              </a:ext>
            </a:extLst>
          </p:cNvPr>
          <p:cNvPicPr>
            <a:picLocks noChangeAspect="1"/>
          </p:cNvPicPr>
          <p:nvPr/>
        </p:nvPicPr>
        <p:blipFill>
          <a:blip r:embed="rId2" cstate="print"/>
          <a:stretch>
            <a:fillRect/>
          </a:stretch>
        </p:blipFill>
        <p:spPr>
          <a:xfrm>
            <a:off x="458193" y="3263732"/>
            <a:ext cx="4070263" cy="2875812"/>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格 10"/>
          <p:cNvGraphicFramePr>
            <a:graphicFrameLocks noGrp="1"/>
          </p:cNvGraphicFramePr>
          <p:nvPr/>
        </p:nvGraphicFramePr>
        <p:xfrm>
          <a:off x="170361" y="1756231"/>
          <a:ext cx="9496151" cy="4910802"/>
        </p:xfrm>
        <a:graphic>
          <a:graphicData uri="http://schemas.openxmlformats.org/drawingml/2006/table">
            <a:tbl>
              <a:tblPr firstRow="1" bandRow="1">
                <a:tableStyleId>{5C22544A-7EE6-4342-B048-85BDC9FD1C3A}</a:tableStyleId>
              </a:tblPr>
              <a:tblGrid>
                <a:gridCol w="1368153"/>
                <a:gridCol w="8127998"/>
              </a:tblGrid>
              <a:tr h="1741712">
                <a:tc>
                  <a:txBody>
                    <a:bodyPr/>
                    <a:lstStyle/>
                    <a:p>
                      <a:pPr algn="ctr"/>
                      <a:r>
                        <a:rPr lang="zh-CN" altLang="en-US" sz="2200" b="1" dirty="0">
                          <a:solidFill>
                            <a:schemeClr val="tx1"/>
                          </a:solidFill>
                          <a:latin typeface="华文中宋" panose="02010600040101010101" pitchFamily="2" charset="-122"/>
                          <a:ea typeface="华文中宋" panose="02010600040101010101" pitchFamily="2" charset="-122"/>
                        </a:rPr>
                        <a:t>第一阶段</a:t>
                      </a:r>
                      <a:endParaRPr lang="en-US" altLang="zh-CN" sz="2200" b="1" dirty="0">
                        <a:solidFill>
                          <a:schemeClr val="tx1"/>
                        </a:solidFill>
                        <a:latin typeface="华文中宋" panose="02010600040101010101" pitchFamily="2" charset="-122"/>
                        <a:ea typeface="华文中宋" panose="02010600040101010101" pitchFamily="2" charset="-122"/>
                      </a:endParaRPr>
                    </a:p>
                    <a:p>
                      <a:pPr marL="0" marR="0" lvl="0" indent="0" algn="ctr" defTabSz="1213485" rtl="0" eaLnBrk="1" fontAlgn="auto" latinLnBrk="0" hangingPunct="1">
                        <a:lnSpc>
                          <a:spcPct val="100000"/>
                        </a:lnSpc>
                        <a:spcBef>
                          <a:spcPts val="0"/>
                        </a:spcBef>
                        <a:spcAft>
                          <a:spcPts val="0"/>
                        </a:spcAft>
                        <a:buClrTx/>
                        <a:buSzTx/>
                        <a:buFontTx/>
                        <a:buNone/>
                        <a:defRPr/>
                      </a:pPr>
                      <a:r>
                        <a:rPr lang="zh-CN" altLang="zh-CN" sz="2200" u="none" dirty="0">
                          <a:solidFill>
                            <a:schemeClr val="tx1"/>
                          </a:solidFill>
                          <a:latin typeface="华文中宋" panose="02010600040101010101" pitchFamily="2" charset="-122"/>
                          <a:ea typeface="华文中宋" panose="02010600040101010101" pitchFamily="2" charset="-122"/>
                          <a:cs typeface="黑体" panose="02010609060101010101" charset="-122"/>
                        </a:rPr>
                        <a:t>（</a:t>
                      </a:r>
                      <a:r>
                        <a:rPr lang="en-US" altLang="zh-CN" sz="2200" u="none" dirty="0">
                          <a:solidFill>
                            <a:schemeClr val="tx1"/>
                          </a:solidFill>
                          <a:latin typeface="华文中宋" panose="02010600040101010101" pitchFamily="2" charset="-122"/>
                          <a:ea typeface="华文中宋" panose="02010600040101010101" pitchFamily="2" charset="-122"/>
                          <a:cs typeface="黑体" panose="02010609060101010101" charset="-122"/>
                        </a:rPr>
                        <a:t>1920-1922</a:t>
                      </a:r>
                      <a:r>
                        <a:rPr lang="zh-CN" altLang="en-US" sz="2200" u="none" dirty="0">
                          <a:solidFill>
                            <a:schemeClr val="tx1"/>
                          </a:solidFill>
                          <a:latin typeface="华文中宋" panose="02010600040101010101" pitchFamily="2" charset="-122"/>
                          <a:ea typeface="华文中宋" panose="02010600040101010101" pitchFamily="2" charset="-122"/>
                          <a:cs typeface="黑体" panose="02010609060101010101" charset="-122"/>
                        </a:rPr>
                        <a:t>）</a:t>
                      </a:r>
                    </a:p>
                  </a:txBody>
                  <a:tcPr marL="68061" marR="68061" marT="34841" marB="34841" anchor="ctr">
                    <a:lnR w="12700" cap="flat" cmpd="sng" algn="ctr">
                      <a:solidFill>
                        <a:srgbClr val="C18634"/>
                      </a:solidFill>
                      <a:prstDash val="solid"/>
                      <a:round/>
                      <a:headEnd type="none" w="med" len="med"/>
                      <a:tailEnd type="none" w="med" len="med"/>
                    </a:lnR>
                    <a:lnB w="12700" cap="flat" cmpd="sng" algn="ctr">
                      <a:solidFill>
                        <a:srgbClr val="C18634"/>
                      </a:solidFill>
                      <a:prstDash val="solid"/>
                      <a:round/>
                      <a:headEnd type="none" w="med" len="med"/>
                      <a:tailEnd type="none" w="med" len="med"/>
                    </a:lnB>
                    <a:noFill/>
                  </a:tcPr>
                </a:tc>
                <a:tc>
                  <a:txBody>
                    <a:bodyPr/>
                    <a:lstStyle/>
                    <a:p>
                      <a:endParaRPr lang="en-US" altLang="zh-CN" sz="2200" dirty="0">
                        <a:solidFill>
                          <a:schemeClr val="tx1"/>
                        </a:solidFill>
                        <a:latin typeface="华文中宋" panose="02010600040101010101" pitchFamily="2" charset="-122"/>
                        <a:ea typeface="华文中宋" panose="02010600040101010101" pitchFamily="2" charset="-122"/>
                      </a:endParaRPr>
                    </a:p>
                    <a:p>
                      <a:endParaRPr lang="en-US" altLang="zh-CN" sz="2200" dirty="0">
                        <a:solidFill>
                          <a:schemeClr val="tx1"/>
                        </a:solidFill>
                        <a:latin typeface="华文中宋" panose="02010600040101010101" pitchFamily="2" charset="-122"/>
                        <a:ea typeface="华文中宋" panose="02010600040101010101" pitchFamily="2" charset="-122"/>
                      </a:endParaRPr>
                    </a:p>
                    <a:p>
                      <a:endParaRPr lang="en-US" altLang="zh-CN" sz="2200" dirty="0">
                        <a:solidFill>
                          <a:schemeClr val="tx1"/>
                        </a:solidFill>
                        <a:latin typeface="华文中宋" panose="02010600040101010101" pitchFamily="2" charset="-122"/>
                        <a:ea typeface="华文中宋" panose="02010600040101010101" pitchFamily="2" charset="-122"/>
                      </a:endParaRPr>
                    </a:p>
                    <a:p>
                      <a:endParaRPr lang="en-US" altLang="zh-CN" sz="2200" dirty="0">
                        <a:solidFill>
                          <a:schemeClr val="tx1"/>
                        </a:solidFill>
                        <a:latin typeface="华文中宋" panose="02010600040101010101" pitchFamily="2" charset="-122"/>
                        <a:ea typeface="华文中宋" panose="02010600040101010101" pitchFamily="2" charset="-122"/>
                      </a:endParaRPr>
                    </a:p>
                    <a:p>
                      <a:endParaRPr lang="zh-CN" altLang="en-US" sz="2200" dirty="0">
                        <a:solidFill>
                          <a:schemeClr val="tx1"/>
                        </a:solidFill>
                        <a:latin typeface="华文中宋" panose="02010600040101010101" pitchFamily="2" charset="-122"/>
                        <a:ea typeface="华文中宋" panose="02010600040101010101" pitchFamily="2" charset="-122"/>
                      </a:endParaRPr>
                    </a:p>
                  </a:txBody>
                  <a:tcPr marL="68061" marR="68061" marT="34841" marB="34841">
                    <a:lnL w="12700" cap="flat" cmpd="sng" algn="ctr">
                      <a:solidFill>
                        <a:srgbClr val="C18634"/>
                      </a:solidFill>
                      <a:prstDash val="solid"/>
                      <a:round/>
                      <a:headEnd type="none" w="med" len="med"/>
                      <a:tailEnd type="none" w="med" len="med"/>
                    </a:lnL>
                    <a:lnB w="12700" cap="flat" cmpd="sng" algn="ctr">
                      <a:solidFill>
                        <a:srgbClr val="C18634"/>
                      </a:solidFill>
                      <a:prstDash val="solid"/>
                      <a:round/>
                      <a:headEnd type="none" w="med" len="med"/>
                      <a:tailEnd type="none" w="med" len="med"/>
                    </a:lnB>
                    <a:noFill/>
                  </a:tcPr>
                </a:tc>
              </a:tr>
              <a:tr h="1712686">
                <a:tc>
                  <a:txBody>
                    <a:bodyPr/>
                    <a:lstStyle/>
                    <a:p>
                      <a:pPr marL="0" marR="0" lvl="0" indent="0" algn="ctr" defTabSz="1213485" rtl="0" eaLnBrk="1" fontAlgn="auto" latinLnBrk="0" hangingPunct="1">
                        <a:lnSpc>
                          <a:spcPct val="100000"/>
                        </a:lnSpc>
                        <a:spcBef>
                          <a:spcPts val="0"/>
                        </a:spcBef>
                        <a:spcAft>
                          <a:spcPts val="0"/>
                        </a:spcAft>
                        <a:buClrTx/>
                        <a:buSzTx/>
                        <a:buFontTx/>
                        <a:buNone/>
                        <a:defRPr/>
                      </a:pPr>
                      <a:r>
                        <a:rPr lang="zh-CN" altLang="en-US" sz="2200" b="1" dirty="0">
                          <a:solidFill>
                            <a:schemeClr val="tx1"/>
                          </a:solidFill>
                          <a:latin typeface="华文中宋" panose="02010600040101010101" pitchFamily="2" charset="-122"/>
                          <a:ea typeface="华文中宋" panose="02010600040101010101" pitchFamily="2" charset="-122"/>
                        </a:rPr>
                        <a:t>第二阶段</a:t>
                      </a:r>
                      <a:endParaRPr lang="en-US" altLang="zh-CN" sz="2200" b="1" dirty="0">
                        <a:solidFill>
                          <a:schemeClr val="tx1"/>
                        </a:solidFill>
                        <a:latin typeface="华文中宋" panose="02010600040101010101" pitchFamily="2" charset="-122"/>
                        <a:ea typeface="华文中宋" panose="02010600040101010101" pitchFamily="2" charset="-122"/>
                      </a:endParaRPr>
                    </a:p>
                    <a:p>
                      <a:pPr marL="0" marR="0" lvl="0" indent="0" algn="ctr" defTabSz="1213485" rtl="0" eaLnBrk="1" fontAlgn="auto" latinLnBrk="0" hangingPunct="1">
                        <a:lnSpc>
                          <a:spcPct val="100000"/>
                        </a:lnSpc>
                        <a:spcBef>
                          <a:spcPts val="0"/>
                        </a:spcBef>
                        <a:spcAft>
                          <a:spcPts val="0"/>
                        </a:spcAft>
                        <a:buClrTx/>
                        <a:buSzTx/>
                        <a:buFontTx/>
                        <a:buNone/>
                        <a:defRPr/>
                      </a:pP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1930-1934</a:t>
                      </a:r>
                      <a:r>
                        <a:rPr lang="zh-CN" altLang="en-US" sz="2200" b="1" dirty="0">
                          <a:solidFill>
                            <a:schemeClr val="tx1"/>
                          </a:solidFill>
                          <a:latin typeface="华文中宋" panose="02010600040101010101" pitchFamily="2" charset="-122"/>
                          <a:ea typeface="华文中宋" panose="02010600040101010101" pitchFamily="2" charset="-122"/>
                        </a:rPr>
                        <a:t>）</a:t>
                      </a:r>
                    </a:p>
                  </a:txBody>
                  <a:tcPr marL="68061" marR="68061" marT="34841" marB="34841" anchor="ctr">
                    <a:lnR w="12700" cap="flat" cmpd="sng" algn="ctr">
                      <a:solidFill>
                        <a:srgbClr val="C18634"/>
                      </a:solidFill>
                      <a:prstDash val="solid"/>
                      <a:round/>
                      <a:headEnd type="none" w="med" len="med"/>
                      <a:tailEnd type="none" w="med" len="med"/>
                    </a:lnR>
                    <a:lnT w="12700" cap="flat" cmpd="sng" algn="ctr">
                      <a:solidFill>
                        <a:srgbClr val="C18634"/>
                      </a:solidFill>
                      <a:prstDash val="solid"/>
                      <a:round/>
                      <a:headEnd type="none" w="med" len="med"/>
                      <a:tailEnd type="none" w="med" len="med"/>
                    </a:lnT>
                    <a:lnB w="12700" cap="flat" cmpd="sng" algn="ctr">
                      <a:solidFill>
                        <a:srgbClr val="C18634"/>
                      </a:solidFill>
                      <a:prstDash val="solid"/>
                      <a:round/>
                      <a:headEnd type="none" w="med" len="med"/>
                      <a:tailEnd type="none" w="med" len="med"/>
                    </a:lnB>
                    <a:noFill/>
                  </a:tcPr>
                </a:tc>
                <a:tc>
                  <a:txBody>
                    <a:bodyPr/>
                    <a:lstStyle/>
                    <a:p>
                      <a:endParaRPr lang="en-US" altLang="zh-CN" sz="2200" dirty="0">
                        <a:solidFill>
                          <a:schemeClr val="tx1"/>
                        </a:solidFill>
                        <a:latin typeface="华文中宋" panose="02010600040101010101" pitchFamily="2" charset="-122"/>
                        <a:ea typeface="华文中宋" panose="02010600040101010101" pitchFamily="2" charset="-122"/>
                      </a:endParaRPr>
                    </a:p>
                  </a:txBody>
                  <a:tcPr marL="68061" marR="68061" marT="34841" marB="34841">
                    <a:lnL w="12700" cap="flat" cmpd="sng" algn="ctr">
                      <a:solidFill>
                        <a:srgbClr val="C18634"/>
                      </a:solidFill>
                      <a:prstDash val="solid"/>
                      <a:round/>
                      <a:headEnd type="none" w="med" len="med"/>
                      <a:tailEnd type="none" w="med" len="med"/>
                    </a:lnL>
                    <a:lnT w="12700" cap="flat" cmpd="sng" algn="ctr">
                      <a:solidFill>
                        <a:srgbClr val="C18634"/>
                      </a:solidFill>
                      <a:prstDash val="solid"/>
                      <a:round/>
                      <a:headEnd type="none" w="med" len="med"/>
                      <a:tailEnd type="none" w="med" len="med"/>
                    </a:lnT>
                    <a:lnB w="12700" cap="flat" cmpd="sng" algn="ctr">
                      <a:solidFill>
                        <a:srgbClr val="C18634"/>
                      </a:solidFill>
                      <a:prstDash val="solid"/>
                      <a:round/>
                      <a:headEnd type="none" w="med" len="med"/>
                      <a:tailEnd type="none" w="med" len="med"/>
                    </a:lnB>
                    <a:noFill/>
                  </a:tcPr>
                </a:tc>
              </a:tr>
              <a:tr h="1452034">
                <a:tc>
                  <a:txBody>
                    <a:bodyPr/>
                    <a:lstStyle/>
                    <a:p>
                      <a:pPr marL="0" marR="0" lvl="0" indent="0" algn="ctr" defTabSz="1213485" rtl="0" eaLnBrk="1" fontAlgn="auto" latinLnBrk="0" hangingPunct="1">
                        <a:lnSpc>
                          <a:spcPct val="100000"/>
                        </a:lnSpc>
                        <a:spcBef>
                          <a:spcPts val="0"/>
                        </a:spcBef>
                        <a:spcAft>
                          <a:spcPts val="0"/>
                        </a:spcAft>
                        <a:buClrTx/>
                        <a:buSzTx/>
                        <a:buFontTx/>
                        <a:buNone/>
                        <a:defRPr/>
                      </a:pPr>
                      <a:r>
                        <a:rPr lang="zh-CN" altLang="en-US" sz="2200" b="1" dirty="0">
                          <a:solidFill>
                            <a:schemeClr val="tx1"/>
                          </a:solidFill>
                          <a:latin typeface="华文中宋" panose="02010600040101010101" pitchFamily="2" charset="-122"/>
                          <a:ea typeface="华文中宋" panose="02010600040101010101" pitchFamily="2" charset="-122"/>
                        </a:rPr>
                        <a:t>第三阶段</a:t>
                      </a:r>
                      <a:endParaRPr lang="en-US" altLang="zh-CN" sz="2200" b="1" dirty="0">
                        <a:solidFill>
                          <a:schemeClr val="tx1"/>
                        </a:solidFill>
                        <a:latin typeface="华文中宋" panose="02010600040101010101" pitchFamily="2" charset="-122"/>
                        <a:ea typeface="华文中宋" panose="02010600040101010101" pitchFamily="2" charset="-122"/>
                      </a:endParaRPr>
                    </a:p>
                    <a:p>
                      <a:pPr marL="0" marR="0" lvl="0" indent="0" algn="ctr" defTabSz="1213485" rtl="0" eaLnBrk="1" fontAlgn="auto" latinLnBrk="0" hangingPunct="1">
                        <a:lnSpc>
                          <a:spcPct val="100000"/>
                        </a:lnSpc>
                        <a:spcBef>
                          <a:spcPts val="0"/>
                        </a:spcBef>
                        <a:spcAft>
                          <a:spcPts val="0"/>
                        </a:spcAft>
                        <a:buClrTx/>
                        <a:buSzTx/>
                        <a:buFontTx/>
                        <a:buNone/>
                        <a:defRPr/>
                      </a:pPr>
                      <a:r>
                        <a:rPr lang="zh-CN" altLang="en-US" sz="2200" b="1" dirty="0">
                          <a:solidFill>
                            <a:schemeClr val="tx1"/>
                          </a:solidFill>
                          <a:latin typeface="华文中宋" panose="02010600040101010101" pitchFamily="2" charset="-122"/>
                          <a:ea typeface="华文中宋" panose="02010600040101010101" pitchFamily="2" charset="-122"/>
                        </a:rPr>
                        <a:t>（</a:t>
                      </a:r>
                      <a:r>
                        <a:rPr lang="en-US" altLang="zh-CN" sz="2200" b="1" dirty="0">
                          <a:solidFill>
                            <a:schemeClr val="tx1"/>
                          </a:solidFill>
                          <a:latin typeface="华文中宋" panose="02010600040101010101" pitchFamily="2" charset="-122"/>
                          <a:ea typeface="华文中宋" panose="02010600040101010101" pitchFamily="2" charset="-122"/>
                        </a:rPr>
                        <a:t>1940-1942</a:t>
                      </a:r>
                      <a:r>
                        <a:rPr lang="zh-CN" altLang="en-US" sz="2200" b="1" dirty="0">
                          <a:solidFill>
                            <a:schemeClr val="tx1"/>
                          </a:solidFill>
                          <a:latin typeface="华文中宋" panose="02010600040101010101" pitchFamily="2" charset="-122"/>
                          <a:ea typeface="华文中宋" panose="02010600040101010101" pitchFamily="2" charset="-122"/>
                        </a:rPr>
                        <a:t>）</a:t>
                      </a:r>
                    </a:p>
                  </a:txBody>
                  <a:tcPr marL="68061" marR="68061" marT="34841" marB="34841" anchor="ctr">
                    <a:lnR w="12700" cap="flat" cmpd="sng" algn="ctr">
                      <a:solidFill>
                        <a:srgbClr val="C18634"/>
                      </a:solidFill>
                      <a:prstDash val="solid"/>
                      <a:round/>
                      <a:headEnd type="none" w="med" len="med"/>
                      <a:tailEnd type="none" w="med" len="med"/>
                    </a:lnR>
                    <a:lnT w="12700" cap="flat" cmpd="sng" algn="ctr">
                      <a:solidFill>
                        <a:srgbClr val="C18634"/>
                      </a:solidFill>
                      <a:prstDash val="solid"/>
                      <a:round/>
                      <a:headEnd type="none" w="med" len="med"/>
                      <a:tailEnd type="none" w="med" len="med"/>
                    </a:lnT>
                    <a:noFill/>
                  </a:tcPr>
                </a:tc>
                <a:tc>
                  <a:txBody>
                    <a:bodyPr/>
                    <a:lstStyle/>
                    <a:p>
                      <a:endParaRPr lang="en-US" altLang="zh-CN" sz="2200" dirty="0">
                        <a:solidFill>
                          <a:schemeClr val="tx1"/>
                        </a:solidFill>
                        <a:latin typeface="华文中宋" panose="02010600040101010101" pitchFamily="2" charset="-122"/>
                        <a:ea typeface="华文中宋" panose="02010600040101010101" pitchFamily="2" charset="-122"/>
                      </a:endParaRPr>
                    </a:p>
                  </a:txBody>
                  <a:tcPr marL="68061" marR="68061" marT="34841" marB="34841">
                    <a:lnL w="12700" cap="flat" cmpd="sng" algn="ctr">
                      <a:solidFill>
                        <a:srgbClr val="C18634"/>
                      </a:solidFill>
                      <a:prstDash val="solid"/>
                      <a:round/>
                      <a:headEnd type="none" w="med" len="med"/>
                      <a:tailEnd type="none" w="med" len="med"/>
                    </a:lnL>
                    <a:lnT w="12700" cap="flat" cmpd="sng" algn="ctr">
                      <a:solidFill>
                        <a:srgbClr val="C18634"/>
                      </a:solidFill>
                      <a:prstDash val="solid"/>
                      <a:round/>
                      <a:headEnd type="none" w="med" len="med"/>
                      <a:tailEnd type="none" w="med" len="med"/>
                    </a:lnT>
                    <a:noFill/>
                  </a:tcPr>
                </a:tc>
              </a:tr>
            </a:tbl>
          </a:graphicData>
        </a:graphic>
      </p:graphicFrame>
      <p:sp>
        <p:nvSpPr>
          <p:cNvPr id="13" name="文本框 12"/>
          <p:cNvSpPr txBox="1"/>
          <p:nvPr/>
        </p:nvSpPr>
        <p:spPr>
          <a:xfrm>
            <a:off x="1540685" y="1764260"/>
            <a:ext cx="8154858" cy="1762063"/>
          </a:xfrm>
          <a:prstGeom prst="rect">
            <a:avLst/>
          </a:prstGeom>
          <a:noFill/>
        </p:spPr>
        <p:txBody>
          <a:bodyPr wrap="square" lIns="68624" tIns="34311" rIns="68624" bIns="34311" rtlCol="0">
            <a:spAutoFit/>
          </a:bodyPr>
          <a:lstStyle/>
          <a:p>
            <a:r>
              <a:rPr lang="zh-CN" altLang="en-US" sz="2200" b="1" dirty="0">
                <a:solidFill>
                  <a:srgbClr val="0000FF"/>
                </a:solidFill>
                <a:latin typeface="+mn-ea"/>
              </a:rPr>
              <a:t>背景：</a:t>
            </a:r>
            <a:r>
              <a:rPr lang="zh-CN" altLang="en-US" sz="2200" dirty="0">
                <a:latin typeface="+mn-ea"/>
                <a:cs typeface="黑体" panose="02010609060101010101" charset="-122"/>
              </a:rPr>
              <a:t>英印当局实行</a:t>
            </a:r>
            <a:r>
              <a:rPr lang="en-US" altLang="zh-CN" sz="2200" dirty="0">
                <a:latin typeface="+mn-ea"/>
                <a:cs typeface="黑体" panose="02010609060101010101" charset="-122"/>
              </a:rPr>
              <a:t>《</a:t>
            </a:r>
            <a:r>
              <a:rPr lang="zh-CN" altLang="en-US" sz="2200" dirty="0">
                <a:latin typeface="+mn-ea"/>
                <a:cs typeface="黑体" panose="02010609060101010101" charset="-122"/>
              </a:rPr>
              <a:t>罗拉特法</a:t>
            </a:r>
            <a:r>
              <a:rPr lang="en-US" altLang="zh-CN" sz="2200" dirty="0">
                <a:latin typeface="+mn-ea"/>
                <a:cs typeface="黑体" panose="02010609060101010101" charset="-122"/>
              </a:rPr>
              <a:t>》</a:t>
            </a:r>
            <a:r>
              <a:rPr lang="zh-CN" altLang="en-US" sz="2200" dirty="0">
                <a:latin typeface="+mn-ea"/>
                <a:cs typeface="黑体" panose="02010609060101010101" charset="-122"/>
              </a:rPr>
              <a:t>，国大党</a:t>
            </a:r>
            <a:r>
              <a:rPr lang="zh-CN" altLang="en-US" sz="2200" dirty="0" smtClean="0">
                <a:latin typeface="+mn-ea"/>
                <a:cs typeface="黑体" panose="02010609060101010101" charset="-122"/>
              </a:rPr>
              <a:t>发动“总罢业”的非暴力</a:t>
            </a:r>
            <a:r>
              <a:rPr lang="zh-CN" altLang="en-US" sz="2200" dirty="0">
                <a:latin typeface="+mn-ea"/>
                <a:cs typeface="黑体" panose="02010609060101010101" charset="-122"/>
              </a:rPr>
              <a:t>抵抗运动，英军制造了阿姆利则惨案。</a:t>
            </a:r>
          </a:p>
          <a:p>
            <a:r>
              <a:rPr lang="zh-CN" altLang="en-US" sz="2200" b="1" dirty="0">
                <a:solidFill>
                  <a:srgbClr val="0000FF"/>
                </a:solidFill>
                <a:latin typeface="+mn-ea"/>
              </a:rPr>
              <a:t>措施：</a:t>
            </a:r>
            <a:r>
              <a:rPr lang="zh-CN" altLang="en-US" sz="2200" dirty="0">
                <a:latin typeface="+mn-ea"/>
                <a:cs typeface="黑体" panose="02010609060101010101" charset="-122"/>
              </a:rPr>
              <a:t>放弃英国人授予的爵位、封号和名誉地位；罢课、离职、抵</a:t>
            </a:r>
            <a:r>
              <a:rPr lang="zh-CN" altLang="en-US" sz="2200" dirty="0" smtClean="0">
                <a:latin typeface="+mn-ea"/>
                <a:cs typeface="黑体" panose="02010609060101010101" charset="-122"/>
              </a:rPr>
              <a:t>制法</a:t>
            </a:r>
            <a:r>
              <a:rPr lang="zh-CN" altLang="en-US" sz="2200" dirty="0">
                <a:latin typeface="+mn-ea"/>
                <a:cs typeface="黑体" panose="02010609060101010101" charset="-122"/>
              </a:rPr>
              <a:t>院和立法机关；恢复手工纺织和不买英国布，抗税。</a:t>
            </a:r>
            <a:endParaRPr lang="en-US" altLang="zh-CN" sz="2200" dirty="0">
              <a:latin typeface="+mn-ea"/>
              <a:cs typeface="黑体" panose="02010609060101010101" charset="-122"/>
            </a:endParaRPr>
          </a:p>
          <a:p>
            <a:r>
              <a:rPr lang="zh-CN" altLang="en-US" sz="2200" b="1" dirty="0">
                <a:solidFill>
                  <a:srgbClr val="0000FF"/>
                </a:solidFill>
                <a:latin typeface="+mn-ea"/>
              </a:rPr>
              <a:t>结果</a:t>
            </a:r>
            <a:r>
              <a:rPr lang="zh-CN" altLang="en-US" sz="2200" b="1" dirty="0" smtClean="0">
                <a:solidFill>
                  <a:srgbClr val="0000FF"/>
                </a:solidFill>
                <a:latin typeface="+mn-ea"/>
              </a:rPr>
              <a:t>：</a:t>
            </a:r>
            <a:r>
              <a:rPr lang="zh-CN" altLang="en-US" sz="2200" dirty="0" smtClean="0">
                <a:latin typeface="+mn-ea"/>
                <a:cs typeface="黑体" panose="02010609060101010101" charset="-122"/>
              </a:rPr>
              <a:t>打击</a:t>
            </a:r>
            <a:r>
              <a:rPr lang="zh-CN" altLang="en-US" sz="2200" dirty="0">
                <a:latin typeface="+mn-ea"/>
                <a:cs typeface="黑体" panose="02010609060101010101" charset="-122"/>
              </a:rPr>
              <a:t>了英国的殖民统治，抵制了英国的经济侵略。</a:t>
            </a:r>
          </a:p>
        </p:txBody>
      </p:sp>
      <p:sp>
        <p:nvSpPr>
          <p:cNvPr id="15" name="文本框 14"/>
          <p:cNvSpPr txBox="1"/>
          <p:nvPr/>
        </p:nvSpPr>
        <p:spPr>
          <a:xfrm>
            <a:off x="1555198" y="3500924"/>
            <a:ext cx="7864577" cy="1762063"/>
          </a:xfrm>
          <a:prstGeom prst="rect">
            <a:avLst/>
          </a:prstGeom>
          <a:noFill/>
        </p:spPr>
        <p:txBody>
          <a:bodyPr wrap="square" lIns="68624" tIns="34311" rIns="68624" bIns="34311" rtlCol="0">
            <a:spAutoFit/>
          </a:bodyPr>
          <a:lstStyle/>
          <a:p>
            <a:r>
              <a:rPr lang="zh-CN" altLang="en-US" sz="2200" b="1" dirty="0">
                <a:solidFill>
                  <a:srgbClr val="0000FF"/>
                </a:solidFill>
                <a:latin typeface="+mn-ea"/>
              </a:rPr>
              <a:t>背景：</a:t>
            </a:r>
            <a:r>
              <a:rPr lang="zh-CN" altLang="en-US" sz="2200" dirty="0">
                <a:latin typeface="+mn-ea"/>
                <a:cs typeface="黑体" panose="02010609060101010101" charset="-122"/>
              </a:rPr>
              <a:t>世界经济危机爆发后，英国在印度实行“食盐专营法”。</a:t>
            </a:r>
          </a:p>
          <a:p>
            <a:r>
              <a:rPr lang="zh-CN" altLang="en-US" sz="2200" b="1" dirty="0" smtClean="0">
                <a:solidFill>
                  <a:srgbClr val="0000FF"/>
                </a:solidFill>
                <a:latin typeface="+mn-ea"/>
              </a:rPr>
              <a:t>要求：</a:t>
            </a:r>
            <a:r>
              <a:rPr lang="zh-CN" altLang="en-US" sz="2200" dirty="0" smtClean="0">
                <a:latin typeface="+mn-ea"/>
                <a:cs typeface="黑体" panose="02010609060101010101" charset="-122"/>
              </a:rPr>
              <a:t>降低</a:t>
            </a:r>
            <a:r>
              <a:rPr lang="zh-CN" altLang="en-US" sz="2200" dirty="0">
                <a:latin typeface="+mn-ea"/>
                <a:cs typeface="黑体" panose="02010609060101010101" charset="-122"/>
              </a:rPr>
              <a:t>地税、废除食盐专卖、取消</a:t>
            </a:r>
            <a:r>
              <a:rPr lang="zh-CN" altLang="en-US" sz="2200" dirty="0" smtClean="0">
                <a:latin typeface="+mn-ea"/>
                <a:cs typeface="黑体" panose="02010609060101010101" charset="-122"/>
              </a:rPr>
              <a:t>盐税</a:t>
            </a:r>
            <a:r>
              <a:rPr lang="zh-CN" altLang="en-US" sz="2200" dirty="0">
                <a:latin typeface="+mn-ea"/>
                <a:cs typeface="黑体" panose="02010609060101010101" charset="-122"/>
              </a:rPr>
              <a:t>、实行关税保</a:t>
            </a:r>
            <a:r>
              <a:rPr lang="zh-CN" altLang="en-US" sz="2200" dirty="0" smtClean="0">
                <a:latin typeface="+mn-ea"/>
                <a:cs typeface="黑体" panose="02010609060101010101" charset="-122"/>
              </a:rPr>
              <a:t>护、释放</a:t>
            </a:r>
            <a:r>
              <a:rPr lang="zh-CN" altLang="en-US" sz="2200" dirty="0">
                <a:latin typeface="+mn-ea"/>
                <a:cs typeface="黑体" panose="02010609060101010101" charset="-122"/>
              </a:rPr>
              <a:t>政治</a:t>
            </a:r>
            <a:r>
              <a:rPr lang="zh-CN" altLang="en-US" sz="2200" dirty="0" smtClean="0">
                <a:latin typeface="+mn-ea"/>
                <a:cs typeface="黑体" panose="02010609060101010101" charset="-122"/>
              </a:rPr>
              <a:t>犯。</a:t>
            </a:r>
            <a:endParaRPr lang="en-US" altLang="zh-CN" sz="2200" dirty="0">
              <a:latin typeface="+mn-ea"/>
              <a:cs typeface="黑体" panose="02010609060101010101" charset="-122"/>
            </a:endParaRPr>
          </a:p>
          <a:p>
            <a:r>
              <a:rPr lang="zh-CN" altLang="en-US" sz="2200" b="1" dirty="0" smtClean="0">
                <a:solidFill>
                  <a:srgbClr val="0000FF"/>
                </a:solidFill>
                <a:latin typeface="+mn-ea"/>
              </a:rPr>
              <a:t>措施</a:t>
            </a:r>
            <a:r>
              <a:rPr lang="zh-CN" altLang="en-US" sz="2200" b="1" dirty="0">
                <a:solidFill>
                  <a:srgbClr val="0000FF"/>
                </a:solidFill>
                <a:latin typeface="+mn-ea"/>
              </a:rPr>
              <a:t>：</a:t>
            </a:r>
            <a:r>
              <a:rPr lang="en-US" altLang="zh-CN" sz="2200" dirty="0" smtClean="0">
                <a:latin typeface="+mn-ea"/>
                <a:cs typeface="黑体" panose="02010609060101010101" charset="-122"/>
              </a:rPr>
              <a:t>“</a:t>
            </a:r>
            <a:r>
              <a:rPr lang="zh-CN" altLang="en-US" sz="2200" dirty="0">
                <a:latin typeface="+mn-ea"/>
                <a:cs typeface="黑体" panose="02010609060101010101" charset="-122"/>
              </a:rPr>
              <a:t>食盐进军</a:t>
            </a:r>
            <a:r>
              <a:rPr lang="en-US" altLang="zh-CN" sz="2200" dirty="0">
                <a:latin typeface="+mn-ea"/>
                <a:cs typeface="黑体" panose="02010609060101010101" charset="-122"/>
              </a:rPr>
              <a:t>”</a:t>
            </a:r>
            <a:r>
              <a:rPr lang="zh-CN" altLang="en-US" sz="2200" dirty="0">
                <a:latin typeface="+mn-ea"/>
                <a:cs typeface="黑体" panose="02010609060101010101" charset="-122"/>
              </a:rPr>
              <a:t>，亲自到海滨取海水制盐。</a:t>
            </a:r>
            <a:endParaRPr lang="en-US" altLang="zh-CN" sz="2200" dirty="0">
              <a:latin typeface="+mn-ea"/>
              <a:cs typeface="黑体" panose="02010609060101010101" charset="-122"/>
            </a:endParaRPr>
          </a:p>
          <a:p>
            <a:r>
              <a:rPr lang="zh-CN" altLang="en-US" sz="2200" b="1" dirty="0">
                <a:solidFill>
                  <a:srgbClr val="0000FF"/>
                </a:solidFill>
                <a:latin typeface="+mn-ea"/>
              </a:rPr>
              <a:t>结果</a:t>
            </a:r>
            <a:r>
              <a:rPr lang="zh-CN" altLang="en-US" sz="2200" b="1" dirty="0" smtClean="0">
                <a:solidFill>
                  <a:srgbClr val="0000FF"/>
                </a:solidFill>
                <a:latin typeface="+mn-ea"/>
              </a:rPr>
              <a:t>：</a:t>
            </a:r>
            <a:r>
              <a:rPr lang="zh-CN" altLang="en-US" sz="2200" dirty="0" smtClean="0">
                <a:latin typeface="+mn-ea"/>
                <a:cs typeface="黑体" panose="02010609060101010101" charset="-122"/>
              </a:rPr>
              <a:t>引发</a:t>
            </a:r>
            <a:r>
              <a:rPr lang="zh-CN" altLang="en-US" sz="2200" dirty="0">
                <a:latin typeface="+mn-ea"/>
                <a:cs typeface="黑体" panose="02010609060101010101" charset="-122"/>
              </a:rPr>
              <a:t>印度各地的抗税斗争，迫使当局答应了部分要求。</a:t>
            </a:r>
          </a:p>
        </p:txBody>
      </p:sp>
      <p:sp>
        <p:nvSpPr>
          <p:cNvPr id="16" name="文本框 15"/>
          <p:cNvSpPr txBox="1"/>
          <p:nvPr/>
        </p:nvSpPr>
        <p:spPr>
          <a:xfrm>
            <a:off x="1524000" y="5238308"/>
            <a:ext cx="8186057" cy="1423509"/>
          </a:xfrm>
          <a:prstGeom prst="rect">
            <a:avLst/>
          </a:prstGeom>
          <a:noFill/>
        </p:spPr>
        <p:txBody>
          <a:bodyPr wrap="square" lIns="68624" tIns="34311" rIns="68624" bIns="34311" rtlCol="0">
            <a:spAutoFit/>
          </a:bodyPr>
          <a:lstStyle/>
          <a:p>
            <a:r>
              <a:rPr lang="zh-CN" altLang="en-US" sz="2200" b="1" dirty="0">
                <a:solidFill>
                  <a:srgbClr val="0000FF"/>
                </a:solidFill>
                <a:latin typeface="+mn-ea"/>
              </a:rPr>
              <a:t>背景：</a:t>
            </a:r>
            <a:r>
              <a:rPr lang="zh-CN" altLang="en-US" sz="2200" dirty="0">
                <a:latin typeface="+mn-ea"/>
                <a:cs typeface="黑体" panose="02010609060101010101" charset="-122"/>
              </a:rPr>
              <a:t>二战爆发后，英印当局擅自宣布印度参战，激起印度各界不满。</a:t>
            </a:r>
            <a:endParaRPr lang="en-US" altLang="zh-CN" sz="2200" dirty="0">
              <a:latin typeface="+mn-ea"/>
              <a:cs typeface="黑体" panose="02010609060101010101" charset="-122"/>
            </a:endParaRPr>
          </a:p>
          <a:p>
            <a:r>
              <a:rPr lang="zh-CN" altLang="en-US" sz="2200" b="1" dirty="0">
                <a:solidFill>
                  <a:srgbClr val="0000FF"/>
                </a:solidFill>
                <a:latin typeface="+mn-ea"/>
              </a:rPr>
              <a:t>措施</a:t>
            </a:r>
            <a:r>
              <a:rPr lang="zh-CN" altLang="en-US" sz="2200" b="1" dirty="0" smtClean="0">
                <a:solidFill>
                  <a:srgbClr val="0000FF"/>
                </a:solidFill>
                <a:latin typeface="+mn-ea"/>
              </a:rPr>
              <a:t>：</a:t>
            </a:r>
            <a:r>
              <a:rPr lang="zh-CN" altLang="en-US" sz="2200" dirty="0" smtClean="0">
                <a:latin typeface="+mn-ea"/>
                <a:cs typeface="黑体" panose="02010609060101010101" charset="-122"/>
              </a:rPr>
              <a:t>“退出印度”行动。</a:t>
            </a:r>
            <a:endParaRPr lang="en-US" altLang="zh-CN" sz="2200" dirty="0">
              <a:latin typeface="+mn-ea"/>
              <a:cs typeface="黑体" panose="02010609060101010101" charset="-122"/>
            </a:endParaRPr>
          </a:p>
          <a:p>
            <a:r>
              <a:rPr lang="zh-CN" altLang="en-US" sz="2200" b="1" dirty="0">
                <a:solidFill>
                  <a:srgbClr val="0000FF"/>
                </a:solidFill>
                <a:latin typeface="+mn-ea"/>
              </a:rPr>
              <a:t>结果：</a:t>
            </a:r>
            <a:r>
              <a:rPr lang="zh-CN" altLang="en-US" sz="2200" dirty="0">
                <a:latin typeface="+mn-ea"/>
                <a:cs typeface="黑体" panose="02010609060101010101" charset="-122"/>
              </a:rPr>
              <a:t>殖民当局逮捕了甘地和国大党重要领导人，运动陷</a:t>
            </a:r>
            <a:r>
              <a:rPr lang="zh-CN" altLang="en-US" sz="2200" dirty="0" smtClean="0">
                <a:latin typeface="+mn-ea"/>
                <a:cs typeface="黑体" panose="02010609060101010101" charset="-122"/>
              </a:rPr>
              <a:t>入低谷</a:t>
            </a:r>
            <a:r>
              <a:rPr lang="zh-CN" altLang="en-US" sz="2200" dirty="0">
                <a:latin typeface="+mn-ea"/>
                <a:cs typeface="黑体" panose="02010609060101010101" charset="-122"/>
              </a:rPr>
              <a:t>。</a:t>
            </a:r>
          </a:p>
        </p:txBody>
      </p:sp>
      <p:pic>
        <p:nvPicPr>
          <p:cNvPr id="11" name="图片 10"/>
          <p:cNvPicPr>
            <a:picLocks noChangeAspect="1"/>
          </p:cNvPicPr>
          <p:nvPr/>
        </p:nvPicPr>
        <p:blipFill rotWithShape="1">
          <a:blip r:embed="rId3" cstate="print"/>
          <a:srcRect b="66914"/>
          <a:stretch>
            <a:fillRect/>
          </a:stretch>
        </p:blipFill>
        <p:spPr>
          <a:xfrm>
            <a:off x="9573672" y="1009532"/>
            <a:ext cx="2618328" cy="1849168"/>
          </a:xfrm>
          <a:prstGeom prst="rect">
            <a:avLst/>
          </a:prstGeom>
        </p:spPr>
      </p:pic>
      <p:pic>
        <p:nvPicPr>
          <p:cNvPr id="9" name="图片 8"/>
          <p:cNvPicPr>
            <a:picLocks noChangeAspect="1"/>
          </p:cNvPicPr>
          <p:nvPr/>
        </p:nvPicPr>
        <p:blipFill>
          <a:blip r:embed="rId4" cstate="print"/>
          <a:stretch>
            <a:fillRect/>
          </a:stretch>
        </p:blipFill>
        <p:spPr>
          <a:xfrm>
            <a:off x="9744406" y="2996952"/>
            <a:ext cx="2478569" cy="3721442"/>
          </a:xfrm>
          <a:prstGeom prst="rect">
            <a:avLst/>
          </a:prstGeom>
          <a:ln>
            <a:solidFill>
              <a:srgbClr val="7030A0"/>
            </a:solidFill>
          </a:ln>
        </p:spPr>
      </p:pic>
      <p:sp>
        <p:nvSpPr>
          <p:cNvPr id="12" name="标题 1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14" name="矩形 13"/>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17" name="TextBox 16"/>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具体分析：</a:t>
            </a:r>
            <a:endParaRPr lang="zh-CN" altLang="en-US" sz="2800" b="1" dirty="0">
              <a:latin typeface="+mn-ea"/>
            </a:endParaRPr>
          </a:p>
        </p:txBody>
      </p:sp>
      <p:sp>
        <p:nvSpPr>
          <p:cNvPr id="18" name="文本框 6"/>
          <p:cNvSpPr txBox="1"/>
          <p:nvPr/>
        </p:nvSpPr>
        <p:spPr>
          <a:xfrm>
            <a:off x="3189527" y="1247263"/>
            <a:ext cx="4590130" cy="530614"/>
          </a:xfrm>
          <a:prstGeom prst="rect">
            <a:avLst/>
          </a:prstGeom>
          <a:noFill/>
        </p:spPr>
        <p:txBody>
          <a:bodyPr wrap="square" lIns="98763" tIns="49381" rIns="98763" bIns="49381" rtlCol="0">
            <a:spAutoFit/>
          </a:bodyPr>
          <a:lstStyle/>
          <a:p>
            <a:r>
              <a:rPr lang="en-US" altLang="zh-CN" sz="2800" b="1" dirty="0">
                <a:latin typeface="+mn-ea"/>
              </a:rPr>
              <a:t>(1</a:t>
            </a:r>
            <a:r>
              <a:rPr lang="en-US" altLang="zh-CN" sz="2800" b="1" dirty="0" smtClean="0">
                <a:latin typeface="+mn-ea"/>
              </a:rPr>
              <a:t>)</a:t>
            </a:r>
            <a:r>
              <a:rPr lang="zh-CN" altLang="en-US" sz="2800" b="1" dirty="0" smtClean="0">
                <a:latin typeface="+mn-ea"/>
              </a:rPr>
              <a:t>印度非暴力不合作运动</a:t>
            </a:r>
            <a:endParaRPr lang="zh-CN" altLang="en-US" sz="2800" b="1" dirty="0">
              <a:latin typeface="+mn-ea"/>
            </a:endParaRPr>
          </a:p>
        </p:txBody>
      </p:sp>
      <p:sp>
        <p:nvSpPr>
          <p:cNvPr id="19" name="矩形 18"/>
          <p:cNvSpPr/>
          <p:nvPr/>
        </p:nvSpPr>
        <p:spPr>
          <a:xfrm>
            <a:off x="7557394" y="1313935"/>
            <a:ext cx="1905920" cy="461665"/>
          </a:xfrm>
          <a:prstGeom prst="rect">
            <a:avLst/>
          </a:prstGeom>
        </p:spPr>
        <p:txBody>
          <a:bodyPr wrap="square">
            <a:spAutoFit/>
          </a:bodyPr>
          <a:lstStyle/>
          <a:p>
            <a:r>
              <a:rPr lang="zh-CN" altLang="en-US" sz="2400" b="1" dirty="0" smtClean="0">
                <a:solidFill>
                  <a:srgbClr val="FF0000"/>
                </a:solidFill>
                <a:latin typeface="+mn-ea"/>
              </a:rPr>
              <a:t>①概况：</a:t>
            </a:r>
            <a:endParaRPr lang="zh-CN" altLang="en-US" sz="2400" b="1"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9" name="矩形 8"/>
          <p:cNvSpPr>
            <a:spLocks noChangeArrowheads="1"/>
          </p:cNvSpPr>
          <p:nvPr/>
        </p:nvSpPr>
        <p:spPr bwMode="auto">
          <a:xfrm>
            <a:off x="420914" y="1691919"/>
            <a:ext cx="11531737" cy="4151429"/>
          </a:xfrm>
          <a:prstGeom prst="rect">
            <a:avLst/>
          </a:prstGeom>
          <a:noFill/>
          <a:ln w="19050">
            <a:noFill/>
            <a:miter lim="800000"/>
          </a:ln>
        </p:spPr>
        <p:txBody>
          <a:bodyPr wrap="square" lIns="87920" tIns="43960" rIns="87920" bIns="43960">
            <a:spAutoFit/>
          </a:bodyPr>
          <a:lstStyle/>
          <a:p>
            <a:r>
              <a:rPr lang="zh-CN" altLang="en-US" sz="2200" b="1" kern="0" dirty="0" smtClean="0">
                <a:latin typeface="楷体" pitchFamily="49" charset="-122"/>
                <a:ea typeface="楷体" pitchFamily="49" charset="-122"/>
                <a:sym typeface="Palatino"/>
              </a:rPr>
              <a:t>材料一：</a:t>
            </a:r>
            <a:r>
              <a:rPr lang="zh-CN" altLang="en-US" sz="2200" b="1" kern="0" dirty="0">
                <a:latin typeface="楷体" pitchFamily="49" charset="-122"/>
                <a:ea typeface="楷体" pitchFamily="49" charset="-122"/>
              </a:rPr>
              <a:t>非暴力思想较早植根于印度民众心中，此外，它与印度民众的本能想法非常契合。在印</a:t>
            </a:r>
            <a:r>
              <a:rPr lang="zh-CN" altLang="en-US" sz="2200" b="1" kern="0" dirty="0" smtClean="0">
                <a:latin typeface="楷体" pitchFamily="49" charset="-122"/>
                <a:ea typeface="楷体" pitchFamily="49" charset="-122"/>
              </a:rPr>
              <a:t>度信</a:t>
            </a:r>
            <a:r>
              <a:rPr lang="zh-CN" altLang="en-US" sz="2200" b="1" kern="0" dirty="0">
                <a:latin typeface="楷体" pitchFamily="49" charset="-122"/>
                <a:ea typeface="楷体" pitchFamily="49" charset="-122"/>
              </a:rPr>
              <a:t>教群众比较多。对于暴力活动，宗教一般采取“不提倡”态度。由此，甘地提倡的非暴力精神、印度社会主流思想以及印度宗教教义，三者吻合</a:t>
            </a:r>
            <a:r>
              <a:rPr lang="zh-CN" altLang="en-US" sz="2200" b="1" kern="0" dirty="0" smtClean="0">
                <a:latin typeface="楷体" pitchFamily="49" charset="-122"/>
                <a:ea typeface="楷体" pitchFamily="49" charset="-122"/>
              </a:rPr>
              <a:t>。   </a:t>
            </a:r>
            <a:endParaRPr lang="en-US" altLang="zh-CN" sz="2200" b="1" kern="0" dirty="0" smtClean="0">
              <a:latin typeface="楷体" pitchFamily="49" charset="-122"/>
              <a:ea typeface="楷体" pitchFamily="49" charset="-122"/>
            </a:endParaRPr>
          </a:p>
          <a:p>
            <a:pPr algn="r"/>
            <a:r>
              <a:rPr lang="en-US" altLang="zh-CN" sz="2200" b="1" kern="0" dirty="0" smtClean="0">
                <a:latin typeface="楷体" pitchFamily="49" charset="-122"/>
                <a:ea typeface="楷体" pitchFamily="49" charset="-122"/>
              </a:rPr>
              <a:t>——</a:t>
            </a:r>
            <a:r>
              <a:rPr lang="zh-CN" altLang="en-US" sz="2200" b="1" kern="0" dirty="0" smtClean="0">
                <a:latin typeface="楷体" pitchFamily="49" charset="-122"/>
                <a:ea typeface="楷体" pitchFamily="49" charset="-122"/>
              </a:rPr>
              <a:t>中国</a:t>
            </a:r>
            <a:r>
              <a:rPr lang="zh-CN" altLang="en-US" sz="2200" b="1" kern="0" dirty="0">
                <a:latin typeface="楷体" pitchFamily="49" charset="-122"/>
                <a:ea typeface="楷体" pitchFamily="49" charset="-122"/>
              </a:rPr>
              <a:t>现代国际关系研究院研究员、印度问题专家马</a:t>
            </a:r>
            <a:r>
              <a:rPr lang="zh-CN" altLang="en-US" sz="2200" b="1" kern="0" dirty="0" smtClean="0">
                <a:latin typeface="楷体" pitchFamily="49" charset="-122"/>
                <a:ea typeface="楷体" pitchFamily="49" charset="-122"/>
              </a:rPr>
              <a:t>加力</a:t>
            </a:r>
            <a:endParaRPr lang="zh-CN" altLang="en-US" sz="2200" b="1" kern="0" dirty="0">
              <a:latin typeface="楷体" pitchFamily="49" charset="-122"/>
              <a:ea typeface="楷体" pitchFamily="49" charset="-122"/>
            </a:endParaRPr>
          </a:p>
          <a:p>
            <a:pPr defTabSz="529146" hangingPunct="0"/>
            <a:r>
              <a:rPr lang="zh-CN" altLang="en-US" sz="2200" b="1" kern="0" dirty="0" smtClean="0">
                <a:latin typeface="楷体" pitchFamily="49" charset="-122"/>
                <a:ea typeface="楷体" pitchFamily="49" charset="-122"/>
                <a:sym typeface="Palatino"/>
              </a:rPr>
              <a:t>材料二：</a:t>
            </a:r>
            <a:r>
              <a:rPr lang="zh-CN" altLang="en-US" sz="2200" b="1" kern="0" dirty="0" smtClean="0">
                <a:latin typeface="楷体" pitchFamily="49" charset="-122"/>
                <a:ea typeface="楷体" pitchFamily="49" charset="-122"/>
              </a:rPr>
              <a:t>甘地的伟大贡献就在于他设法来到村民中间，与他们建立友好关系，使他们参加为独立而进行的斗争</a:t>
            </a:r>
            <a:r>
              <a:rPr lang="en-US" altLang="zh-CN" sz="2200" b="1" kern="0" dirty="0" smtClean="0">
                <a:latin typeface="楷体" pitchFamily="49" charset="-122"/>
                <a:ea typeface="楷体" pitchFamily="49" charset="-122"/>
              </a:rPr>
              <a:t>……</a:t>
            </a:r>
            <a:r>
              <a:rPr lang="zh-CN" altLang="en-US" sz="2200" b="1" kern="0" dirty="0" smtClean="0">
                <a:latin typeface="楷体" pitchFamily="49" charset="-122"/>
                <a:ea typeface="楷体" pitchFamily="49" charset="-122"/>
              </a:rPr>
              <a:t>（英国能实现对印度的统治）是因为各阶层人当时正以一种或另一种方式与英国人合作。如果取消这种合作，英国的统治必将崩溃。                           </a:t>
            </a:r>
            <a:endParaRPr lang="en-US" altLang="zh-CN" sz="2200" b="1" kern="0" dirty="0" smtClean="0">
              <a:latin typeface="楷体" pitchFamily="49" charset="-122"/>
              <a:ea typeface="楷体" pitchFamily="49" charset="-122"/>
            </a:endParaRPr>
          </a:p>
          <a:p>
            <a:pPr algn="r" defTabSz="529146" hangingPunct="0"/>
            <a:r>
              <a:rPr lang="en-US" altLang="zh-CN" sz="2200" b="1" kern="0" dirty="0" smtClean="0">
                <a:latin typeface="楷体" pitchFamily="49" charset="-122"/>
                <a:ea typeface="楷体" pitchFamily="49" charset="-122"/>
              </a:rPr>
              <a:t>——</a:t>
            </a:r>
            <a:r>
              <a:rPr lang="zh-CN" altLang="en-US" sz="2200" b="1" kern="0" dirty="0">
                <a:latin typeface="楷体" pitchFamily="49" charset="-122"/>
                <a:ea typeface="楷体" pitchFamily="49" charset="-122"/>
              </a:rPr>
              <a:t>斯塔夫里阿诺斯</a:t>
            </a:r>
            <a:r>
              <a:rPr lang="en-US" altLang="zh-CN" sz="2200" b="1" kern="0" dirty="0">
                <a:latin typeface="楷体" pitchFamily="49" charset="-122"/>
                <a:ea typeface="楷体" pitchFamily="49" charset="-122"/>
              </a:rPr>
              <a:t>《</a:t>
            </a:r>
            <a:r>
              <a:rPr lang="zh-CN" altLang="en-US" sz="2200" b="1" kern="0" dirty="0">
                <a:latin typeface="楷体" pitchFamily="49" charset="-122"/>
                <a:ea typeface="楷体" pitchFamily="49" charset="-122"/>
              </a:rPr>
              <a:t>全球通史</a:t>
            </a:r>
            <a:r>
              <a:rPr lang="en-US" altLang="zh-CN" sz="2200" b="1" kern="0" dirty="0" smtClean="0">
                <a:latin typeface="楷体" pitchFamily="49" charset="-122"/>
                <a:ea typeface="楷体" pitchFamily="49" charset="-122"/>
              </a:rPr>
              <a:t>》</a:t>
            </a:r>
            <a:endParaRPr lang="en-US" altLang="zh-CN" sz="2200" b="1" kern="0" dirty="0">
              <a:latin typeface="楷体" pitchFamily="49" charset="-122"/>
              <a:ea typeface="楷体" pitchFamily="49" charset="-122"/>
            </a:endParaRPr>
          </a:p>
          <a:p>
            <a:pPr defTabSz="529146" hangingPunct="0"/>
            <a:r>
              <a:rPr lang="zh-CN" altLang="en-US" sz="2200" b="1" kern="0" dirty="0" smtClean="0">
                <a:latin typeface="楷体" pitchFamily="49" charset="-122"/>
                <a:ea typeface="楷体" pitchFamily="49" charset="-122"/>
                <a:sym typeface="Palatino"/>
              </a:rPr>
              <a:t>材料三： </a:t>
            </a:r>
            <a:r>
              <a:rPr lang="en-US" altLang="zh-CN" sz="2200" b="1" kern="0" dirty="0" smtClean="0">
                <a:latin typeface="楷体" pitchFamily="49" charset="-122"/>
                <a:ea typeface="楷体" pitchFamily="49" charset="-122"/>
                <a:sym typeface="Palatino"/>
              </a:rPr>
              <a:t>20</a:t>
            </a:r>
            <a:r>
              <a:rPr lang="zh-CN" altLang="en-US" sz="2200" b="1" kern="0" dirty="0" smtClean="0">
                <a:latin typeface="楷体" pitchFamily="49" charset="-122"/>
                <a:ea typeface="楷体" pitchFamily="49" charset="-122"/>
                <a:sym typeface="Palatino"/>
              </a:rPr>
              <a:t>世纪初，印度民族资本主义虽得到较快增长，有了具备一定经济实力的民族资产阶级，然而英国的殖民统治妨碍着印度实现工业化，英国资本控制着一些重要的工业部门，印度资本仍处于严重的依附地位。          </a:t>
            </a:r>
            <a:endParaRPr lang="en-US" altLang="zh-CN" sz="2200" b="1" kern="0" dirty="0" smtClean="0">
              <a:latin typeface="楷体" pitchFamily="49" charset="-122"/>
              <a:ea typeface="楷体" pitchFamily="49" charset="-122"/>
              <a:sym typeface="Palatino"/>
            </a:endParaRPr>
          </a:p>
          <a:p>
            <a:pPr algn="r" defTabSz="529146" hangingPunct="0"/>
            <a:r>
              <a:rPr lang="en-US" altLang="zh-CN" sz="2200" b="1" kern="0" dirty="0" smtClean="0">
                <a:latin typeface="楷体" pitchFamily="49" charset="-122"/>
                <a:ea typeface="楷体" pitchFamily="49" charset="-122"/>
                <a:sym typeface="Palatino"/>
              </a:rPr>
              <a:t>                                        ——《</a:t>
            </a:r>
            <a:r>
              <a:rPr lang="zh-CN" altLang="en-US" sz="2200" b="1" kern="0" dirty="0" smtClean="0">
                <a:latin typeface="楷体" pitchFamily="49" charset="-122"/>
                <a:ea typeface="楷体" pitchFamily="49" charset="-122"/>
                <a:sym typeface="Palatino"/>
              </a:rPr>
              <a:t>世界现代史</a:t>
            </a:r>
            <a:r>
              <a:rPr lang="en-US" altLang="zh-CN" sz="2200" b="1" kern="0" dirty="0" smtClean="0">
                <a:latin typeface="楷体" pitchFamily="49" charset="-122"/>
                <a:ea typeface="楷体" pitchFamily="49" charset="-122"/>
                <a:sym typeface="Palatino"/>
              </a:rPr>
              <a:t>.</a:t>
            </a:r>
            <a:r>
              <a:rPr lang="zh-CN" altLang="en-US" sz="2200" b="1" kern="0" dirty="0" smtClean="0">
                <a:latin typeface="楷体" pitchFamily="49" charset="-122"/>
                <a:ea typeface="楷体" pitchFamily="49" charset="-122"/>
                <a:sym typeface="Palatino"/>
              </a:rPr>
              <a:t>上</a:t>
            </a:r>
            <a:r>
              <a:rPr lang="en-US" altLang="zh-CN" sz="2200" b="1" kern="0" dirty="0" smtClean="0">
                <a:latin typeface="楷体" pitchFamily="49" charset="-122"/>
                <a:ea typeface="楷体" pitchFamily="49" charset="-122"/>
                <a:sym typeface="Palatino"/>
              </a:rPr>
              <a:t>》</a:t>
            </a:r>
            <a:endParaRPr lang="zh-CN" altLang="en-US" sz="2200" b="1" kern="0" dirty="0">
              <a:latin typeface="楷体" pitchFamily="49" charset="-122"/>
              <a:ea typeface="楷体" pitchFamily="49" charset="-122"/>
              <a:sym typeface="Palatino"/>
            </a:endParaRPr>
          </a:p>
        </p:txBody>
      </p:sp>
      <p:sp>
        <p:nvSpPr>
          <p:cNvPr id="5" name="TextBox 4"/>
          <p:cNvSpPr txBox="1"/>
          <p:nvPr/>
        </p:nvSpPr>
        <p:spPr>
          <a:xfrm>
            <a:off x="3891867" y="3757408"/>
            <a:ext cx="5585962" cy="610813"/>
          </a:xfrm>
          <a:prstGeom prst="rect">
            <a:avLst/>
          </a:prstGeom>
          <a:solidFill>
            <a:srgbClr val="00B050"/>
          </a:solidFill>
        </p:spPr>
        <p:txBody>
          <a:bodyPr wrap="square" lIns="117226" tIns="58613" rIns="117226" bIns="58613" rtlCol="0">
            <a:spAutoFit/>
          </a:bodyPr>
          <a:lstStyle/>
          <a:p>
            <a:r>
              <a:rPr kumimoji="1" lang="en-US" altLang="zh-CN" sz="3200" b="1" dirty="0" smtClean="0">
                <a:solidFill>
                  <a:srgbClr val="FF0000"/>
                </a:solidFill>
                <a:latin typeface="+mn-ea"/>
              </a:rPr>
              <a:t>B.</a:t>
            </a:r>
            <a:r>
              <a:rPr kumimoji="1" lang="zh-CN" altLang="en-US" sz="3200" b="1" dirty="0" smtClean="0">
                <a:solidFill>
                  <a:srgbClr val="FF0000"/>
                </a:solidFill>
                <a:latin typeface="+mn-ea"/>
              </a:rPr>
              <a:t>英国统治依赖于当地的合作</a:t>
            </a:r>
            <a:r>
              <a:rPr kumimoji="1" lang="en-US" altLang="zh-CN" sz="3200" b="1" dirty="0" smtClean="0">
                <a:solidFill>
                  <a:srgbClr val="FF0000"/>
                </a:solidFill>
                <a:latin typeface="+mn-ea"/>
              </a:rPr>
              <a:t>;</a:t>
            </a:r>
            <a:endParaRPr kumimoji="1" lang="zh-CN" altLang="en-US" sz="3200" b="1" dirty="0">
              <a:solidFill>
                <a:srgbClr val="FF0000"/>
              </a:solidFill>
              <a:latin typeface="+mn-ea"/>
            </a:endParaRPr>
          </a:p>
        </p:txBody>
      </p:sp>
      <p:sp>
        <p:nvSpPr>
          <p:cNvPr id="6" name="TextBox 5"/>
          <p:cNvSpPr txBox="1"/>
          <p:nvPr/>
        </p:nvSpPr>
        <p:spPr>
          <a:xfrm>
            <a:off x="3888972" y="2261806"/>
            <a:ext cx="5588857" cy="610813"/>
          </a:xfrm>
          <a:prstGeom prst="rect">
            <a:avLst/>
          </a:prstGeom>
          <a:solidFill>
            <a:srgbClr val="00B050"/>
          </a:solidFill>
        </p:spPr>
        <p:txBody>
          <a:bodyPr wrap="square" lIns="117226" tIns="58613" rIns="117226" bIns="58613" rtlCol="0">
            <a:spAutoFit/>
          </a:bodyPr>
          <a:lstStyle/>
          <a:p>
            <a:r>
              <a:rPr kumimoji="1" lang="en-US" altLang="zh-CN" sz="3200" b="1" dirty="0" smtClean="0">
                <a:solidFill>
                  <a:srgbClr val="FF0000"/>
                </a:solidFill>
                <a:latin typeface="+mn-ea"/>
              </a:rPr>
              <a:t>A.</a:t>
            </a:r>
            <a:r>
              <a:rPr kumimoji="1" lang="zh-CN" altLang="en-US" sz="3200" b="1" dirty="0" smtClean="0">
                <a:solidFill>
                  <a:srgbClr val="FF0000"/>
                </a:solidFill>
                <a:latin typeface="+mn-ea"/>
              </a:rPr>
              <a:t>思想上契合印度主流思想</a:t>
            </a:r>
            <a:r>
              <a:rPr kumimoji="1" lang="en-US" altLang="zh-CN" sz="3200" b="1" dirty="0" smtClean="0">
                <a:solidFill>
                  <a:srgbClr val="FF0000"/>
                </a:solidFill>
                <a:latin typeface="+mn-ea"/>
              </a:rPr>
              <a:t>;</a:t>
            </a:r>
            <a:endParaRPr kumimoji="1" lang="zh-CN" altLang="en-US" sz="3200" b="1" dirty="0">
              <a:solidFill>
                <a:srgbClr val="FF0000"/>
              </a:solidFill>
              <a:latin typeface="+mn-ea"/>
            </a:endParaRPr>
          </a:p>
        </p:txBody>
      </p:sp>
      <p:sp>
        <p:nvSpPr>
          <p:cNvPr id="7" name="TextBox 6"/>
          <p:cNvSpPr txBox="1"/>
          <p:nvPr/>
        </p:nvSpPr>
        <p:spPr>
          <a:xfrm>
            <a:off x="3888348" y="5069310"/>
            <a:ext cx="5545938" cy="595424"/>
          </a:xfrm>
          <a:prstGeom prst="rect">
            <a:avLst/>
          </a:prstGeom>
          <a:solidFill>
            <a:srgbClr val="00B050"/>
          </a:solidFill>
        </p:spPr>
        <p:txBody>
          <a:bodyPr wrap="square" lIns="117226" tIns="58613" rIns="117226" bIns="58613" rtlCol="0">
            <a:spAutoFit/>
          </a:bodyPr>
          <a:lstStyle/>
          <a:p>
            <a:r>
              <a:rPr kumimoji="1" lang="en-US" altLang="zh-CN" sz="3100" b="1" dirty="0" smtClean="0">
                <a:solidFill>
                  <a:srgbClr val="FF0000"/>
                </a:solidFill>
                <a:latin typeface="+mn-ea"/>
              </a:rPr>
              <a:t>C.</a:t>
            </a:r>
            <a:r>
              <a:rPr kumimoji="1" lang="zh-CN" altLang="en-US" sz="3100" b="1" dirty="0" smtClean="0">
                <a:solidFill>
                  <a:srgbClr val="FF0000"/>
                </a:solidFill>
                <a:latin typeface="+mn-ea"/>
              </a:rPr>
              <a:t>印度资本主义发展不充分。</a:t>
            </a:r>
            <a:endParaRPr kumimoji="1" lang="zh-CN" altLang="en-US" sz="3100" b="1" dirty="0">
              <a:solidFill>
                <a:srgbClr val="FF0000"/>
              </a:solidFill>
              <a:latin typeface="+mn-ea"/>
            </a:endParaRPr>
          </a:p>
        </p:txBody>
      </p:sp>
      <p:sp>
        <p:nvSpPr>
          <p:cNvPr id="10" name="矩形 9"/>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11" name="TextBox 10"/>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具体分析：</a:t>
            </a:r>
            <a:endParaRPr lang="zh-CN" altLang="en-US" sz="2800" b="1" dirty="0">
              <a:latin typeface="+mn-ea"/>
            </a:endParaRPr>
          </a:p>
        </p:txBody>
      </p:sp>
      <p:sp>
        <p:nvSpPr>
          <p:cNvPr id="12" name="文本框 6"/>
          <p:cNvSpPr txBox="1"/>
          <p:nvPr/>
        </p:nvSpPr>
        <p:spPr>
          <a:xfrm>
            <a:off x="3189527" y="1247263"/>
            <a:ext cx="4590130" cy="530614"/>
          </a:xfrm>
          <a:prstGeom prst="rect">
            <a:avLst/>
          </a:prstGeom>
          <a:noFill/>
        </p:spPr>
        <p:txBody>
          <a:bodyPr wrap="square" lIns="98763" tIns="49381" rIns="98763" bIns="49381" rtlCol="0">
            <a:spAutoFit/>
          </a:bodyPr>
          <a:lstStyle/>
          <a:p>
            <a:r>
              <a:rPr lang="en-US" altLang="zh-CN" sz="2800" b="1" dirty="0">
                <a:latin typeface="+mn-ea"/>
              </a:rPr>
              <a:t>(1</a:t>
            </a:r>
            <a:r>
              <a:rPr lang="en-US" altLang="zh-CN" sz="2800" b="1" dirty="0" smtClean="0">
                <a:latin typeface="+mn-ea"/>
              </a:rPr>
              <a:t>)</a:t>
            </a:r>
            <a:r>
              <a:rPr lang="zh-CN" altLang="en-US" sz="2800" b="1" dirty="0" smtClean="0">
                <a:latin typeface="+mn-ea"/>
              </a:rPr>
              <a:t>印度非暴力不合作运动</a:t>
            </a:r>
            <a:endParaRPr lang="zh-CN" altLang="en-US" sz="2800" b="1" dirty="0">
              <a:latin typeface="+mn-ea"/>
            </a:endParaRPr>
          </a:p>
        </p:txBody>
      </p:sp>
      <p:sp>
        <p:nvSpPr>
          <p:cNvPr id="13" name="文本占位符 1"/>
          <p:cNvSpPr txBox="1">
            <a:spLocks/>
          </p:cNvSpPr>
          <p:nvPr/>
        </p:nvSpPr>
        <p:spPr>
          <a:xfrm>
            <a:off x="734325" y="5763529"/>
            <a:ext cx="9178925" cy="515938"/>
          </a:xfrm>
          <a:prstGeom prst="rect">
            <a:avLst/>
          </a:prstGeom>
        </p:spPr>
        <p:txBody>
          <a:bodyPr vert="horz" lIns="91440" tIns="45720" rIns="91440" bIns="45720" rtlCol="0">
            <a:noAutofit/>
          </a:bodyPr>
          <a:lstStyle/>
          <a:p>
            <a:pPr marL="457200" marR="0" lvl="0" indent="-457200" algn="l" defTabSz="1218565" rtl="0" eaLnBrk="1" fontAlgn="auto" latinLnBrk="0" hangingPunct="1">
              <a:lnSpc>
                <a:spcPct val="100000"/>
              </a:lnSpc>
              <a:spcBef>
                <a:spcPct val="20000"/>
              </a:spcBef>
              <a:spcAft>
                <a:spcPts val="0"/>
              </a:spcAft>
              <a:buClrTx/>
              <a:buSzTx/>
              <a:tabLst/>
              <a:defRPr/>
            </a:pPr>
            <a:r>
              <a:rPr kumimoji="0" lang="zh-CN" altLang="en-US" sz="2800" b="1" i="0" u="none" strike="noStrike" kern="1200" cap="none" spc="0" normalizeH="0" baseline="0" noProof="0" dirty="0" smtClean="0">
                <a:ln>
                  <a:noFill/>
                </a:ln>
                <a:solidFill>
                  <a:srgbClr val="17375E"/>
                </a:solidFill>
                <a:effectLst/>
                <a:uLnTx/>
                <a:uFillTx/>
                <a:latin typeface="+mn-lt"/>
                <a:ea typeface="+mn-ea"/>
                <a:cs typeface="+mn-cs"/>
              </a:rPr>
              <a:t>阅读上述材料，思考印度为何采取“非暴力不合作”策略</a:t>
            </a:r>
            <a:r>
              <a:rPr lang="zh-CN" altLang="en-US" sz="2800" b="1" dirty="0" smtClean="0">
                <a:solidFill>
                  <a:srgbClr val="17375E"/>
                </a:solidFill>
              </a:rPr>
              <a:t>。</a:t>
            </a:r>
            <a:endParaRPr kumimoji="0" lang="zh-CN" altLang="en-US" sz="2800" b="1" i="0" u="none" strike="noStrike" kern="1200" cap="none" spc="0" normalizeH="0" baseline="0" noProof="0" dirty="0">
              <a:ln>
                <a:noFill/>
              </a:ln>
              <a:solidFill>
                <a:srgbClr val="17375E"/>
              </a:solidFill>
              <a:effectLst/>
              <a:uLnTx/>
              <a:uFillTx/>
              <a:latin typeface="+mn-lt"/>
              <a:ea typeface="+mn-ea"/>
              <a:cs typeface="+mn-cs"/>
            </a:endParaRPr>
          </a:p>
        </p:txBody>
      </p:sp>
      <p:sp>
        <p:nvSpPr>
          <p:cNvPr id="14"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15</a:t>
            </a:fld>
            <a:endParaRPr lang="zh-CN" altLang="en-US" dirty="0"/>
          </a:p>
        </p:txBody>
      </p:sp>
      <p:sp>
        <p:nvSpPr>
          <p:cNvPr id="15" name="矩形 14"/>
          <p:cNvSpPr/>
          <p:nvPr/>
        </p:nvSpPr>
        <p:spPr>
          <a:xfrm>
            <a:off x="7557394" y="1313935"/>
            <a:ext cx="1905920" cy="461665"/>
          </a:xfrm>
          <a:prstGeom prst="rect">
            <a:avLst/>
          </a:prstGeom>
        </p:spPr>
        <p:txBody>
          <a:bodyPr wrap="square">
            <a:spAutoFit/>
          </a:bodyPr>
          <a:lstStyle/>
          <a:p>
            <a:r>
              <a:rPr lang="zh-CN" altLang="en-US" sz="2400" b="1" dirty="0" smtClean="0">
                <a:solidFill>
                  <a:srgbClr val="FF0000"/>
                </a:solidFill>
                <a:latin typeface="+mn-ea"/>
              </a:rPr>
              <a:t>②原因：</a:t>
            </a:r>
            <a:endParaRPr lang="zh-CN" altLang="en-US" sz="2400" b="1" dirty="0">
              <a:solidFill>
                <a:srgbClr val="FF000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2" name="文本占位符 1"/>
          <p:cNvSpPr>
            <a:spLocks noGrp="1"/>
          </p:cNvSpPr>
          <p:nvPr>
            <p:ph type="body" sz="quarter" idx="4294967295"/>
          </p:nvPr>
        </p:nvSpPr>
        <p:spPr>
          <a:xfrm>
            <a:off x="3048000" y="783772"/>
            <a:ext cx="5297714" cy="515937"/>
          </a:xfrm>
          <a:solidFill>
            <a:schemeClr val="accent6">
              <a:lumMod val="50000"/>
            </a:schemeClr>
          </a:solidFill>
        </p:spPr>
        <p:txBody>
          <a:bodyPr>
            <a:noAutofit/>
          </a:bodyPr>
          <a:lstStyle/>
          <a:p>
            <a:pPr algn="ctr">
              <a:buNone/>
            </a:pPr>
            <a:r>
              <a:rPr lang="zh-CN" altLang="en-US" sz="3200" b="1" dirty="0" smtClean="0">
                <a:solidFill>
                  <a:schemeClr val="tx1"/>
                </a:solidFill>
              </a:rPr>
              <a:t>“非暴力不合作”再解读</a:t>
            </a:r>
            <a:endParaRPr lang="zh-CN" altLang="en-US" sz="3200" b="1" dirty="0">
              <a:solidFill>
                <a:schemeClr val="tx1"/>
              </a:solidFill>
            </a:endParaRPr>
          </a:p>
        </p:txBody>
      </p:sp>
      <p:sp>
        <p:nvSpPr>
          <p:cNvPr id="3" name="TextBox 2"/>
          <p:cNvSpPr txBox="1"/>
          <p:nvPr/>
        </p:nvSpPr>
        <p:spPr>
          <a:xfrm>
            <a:off x="2537365" y="2388271"/>
            <a:ext cx="6912768" cy="1180200"/>
          </a:xfrm>
          <a:prstGeom prst="rect">
            <a:avLst/>
          </a:prstGeom>
          <a:noFill/>
        </p:spPr>
        <p:txBody>
          <a:bodyPr wrap="square" lIns="117226" tIns="58613" rIns="117226" bIns="58613" rtlCol="0">
            <a:spAutoFit/>
          </a:bodyPr>
          <a:lstStyle/>
          <a:p>
            <a:r>
              <a:rPr lang="zh-CN" altLang="en-US" sz="6900" dirty="0" smtClean="0">
                <a:solidFill>
                  <a:srgbClr val="C00000"/>
                </a:solidFill>
                <a:latin typeface="★日文毛笔" panose="02000609000000000000" pitchFamily="49" charset="-128"/>
                <a:ea typeface="★日文毛笔" panose="02000609000000000000" pitchFamily="49" charset="-128"/>
              </a:rPr>
              <a:t>非暴力</a:t>
            </a:r>
            <a:r>
              <a:rPr lang="zh-CN" altLang="en-US" sz="6900" dirty="0" smtClean="0">
                <a:latin typeface="黑体" panose="02010609060101010101" charset="-122"/>
                <a:ea typeface="黑体" panose="02010609060101010101" charset="-122"/>
              </a:rPr>
              <a:t>＋</a:t>
            </a:r>
            <a:r>
              <a:rPr lang="zh-CN" altLang="en-US" sz="6900" dirty="0" smtClean="0">
                <a:solidFill>
                  <a:schemeClr val="accent6"/>
                </a:solidFill>
                <a:latin typeface="★日文毛笔" panose="02000609000000000000" pitchFamily="49" charset="-128"/>
                <a:ea typeface="★日文毛笔" panose="02000609000000000000" pitchFamily="49" charset="-128"/>
              </a:rPr>
              <a:t>不合作</a:t>
            </a:r>
            <a:endParaRPr lang="zh-CN" altLang="en-US" sz="6900" dirty="0">
              <a:solidFill>
                <a:schemeClr val="accent6"/>
              </a:solidFill>
              <a:latin typeface="★日文毛笔" panose="02000609000000000000" pitchFamily="49" charset="-128"/>
              <a:ea typeface="★日文毛笔" panose="02000609000000000000" pitchFamily="49" charset="-128"/>
            </a:endParaRPr>
          </a:p>
        </p:txBody>
      </p:sp>
      <p:sp>
        <p:nvSpPr>
          <p:cNvPr id="4" name="上箭头 3"/>
          <p:cNvSpPr/>
          <p:nvPr/>
        </p:nvSpPr>
        <p:spPr>
          <a:xfrm>
            <a:off x="3503712" y="1940894"/>
            <a:ext cx="672075" cy="447377"/>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zh-CN" altLang="en-US"/>
          </a:p>
        </p:txBody>
      </p:sp>
      <p:sp>
        <p:nvSpPr>
          <p:cNvPr id="7" name="上箭头 6"/>
          <p:cNvSpPr/>
          <p:nvPr/>
        </p:nvSpPr>
        <p:spPr>
          <a:xfrm>
            <a:off x="7248128" y="1943921"/>
            <a:ext cx="672075" cy="447377"/>
          </a:xfrm>
          <a:prstGeom prst="up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zh-CN" altLang="en-US"/>
          </a:p>
        </p:txBody>
      </p:sp>
      <p:sp>
        <p:nvSpPr>
          <p:cNvPr id="5" name="TextBox 4"/>
          <p:cNvSpPr txBox="1"/>
          <p:nvPr/>
        </p:nvSpPr>
        <p:spPr>
          <a:xfrm>
            <a:off x="2159563" y="1300487"/>
            <a:ext cx="3456384" cy="595424"/>
          </a:xfrm>
          <a:prstGeom prst="rect">
            <a:avLst/>
          </a:prstGeom>
          <a:noFill/>
        </p:spPr>
        <p:txBody>
          <a:bodyPr wrap="square" lIns="117226" tIns="58613" rIns="117226" bIns="58613" rtlCol="0">
            <a:spAutoFit/>
          </a:bodyPr>
          <a:lstStyle/>
          <a:p>
            <a:r>
              <a:rPr lang="zh-CN" altLang="en-US" sz="3100" dirty="0" smtClean="0">
                <a:latin typeface="汉仪雁翎体简" panose="02010609000101010101" pitchFamily="49" charset="-122"/>
                <a:ea typeface="汉仪雁翎体简" panose="02010609000101010101" pitchFamily="49" charset="-122"/>
              </a:rPr>
              <a:t>思想：爱与道义</a:t>
            </a:r>
            <a:endParaRPr lang="zh-CN" altLang="en-US" sz="3100" dirty="0">
              <a:latin typeface="汉仪雁翎体简" panose="02010609000101010101" pitchFamily="49" charset="-122"/>
              <a:ea typeface="汉仪雁翎体简" panose="02010609000101010101" pitchFamily="49" charset="-122"/>
            </a:endParaRPr>
          </a:p>
        </p:txBody>
      </p:sp>
      <p:sp>
        <p:nvSpPr>
          <p:cNvPr id="9" name="TextBox 8"/>
          <p:cNvSpPr txBox="1"/>
          <p:nvPr/>
        </p:nvSpPr>
        <p:spPr>
          <a:xfrm>
            <a:off x="5615947" y="1300486"/>
            <a:ext cx="4320480" cy="595424"/>
          </a:xfrm>
          <a:prstGeom prst="rect">
            <a:avLst/>
          </a:prstGeom>
          <a:noFill/>
        </p:spPr>
        <p:txBody>
          <a:bodyPr wrap="square" lIns="117226" tIns="58613" rIns="117226" bIns="58613" rtlCol="0">
            <a:spAutoFit/>
          </a:bodyPr>
          <a:lstStyle/>
          <a:p>
            <a:r>
              <a:rPr lang="zh-CN" altLang="en-US" sz="3100" dirty="0">
                <a:latin typeface="汉仪雁翎体简" panose="02010609000101010101" pitchFamily="49" charset="-122"/>
                <a:ea typeface="汉仪雁翎体简" panose="02010609000101010101" pitchFamily="49" charset="-122"/>
              </a:rPr>
              <a:t>行动</a:t>
            </a:r>
            <a:r>
              <a:rPr lang="zh-CN" altLang="en-US" sz="3100" dirty="0" smtClean="0">
                <a:latin typeface="汉仪雁翎体简" panose="02010609000101010101" pitchFamily="49" charset="-122"/>
                <a:ea typeface="汉仪雁翎体简" panose="02010609000101010101" pitchFamily="49" charset="-122"/>
              </a:rPr>
              <a:t>：合法、和平手段</a:t>
            </a:r>
            <a:endParaRPr lang="zh-CN" altLang="en-US" sz="3100" dirty="0">
              <a:latin typeface="汉仪雁翎体简" panose="02010609000101010101" pitchFamily="49" charset="-122"/>
              <a:ea typeface="汉仪雁翎体简" panose="02010609000101010101" pitchFamily="49" charset="-122"/>
            </a:endParaRPr>
          </a:p>
        </p:txBody>
      </p:sp>
      <p:sp>
        <p:nvSpPr>
          <p:cNvPr id="6" name="下箭头 5"/>
          <p:cNvSpPr/>
          <p:nvPr/>
        </p:nvSpPr>
        <p:spPr>
          <a:xfrm>
            <a:off x="3479709" y="3582677"/>
            <a:ext cx="720080" cy="518458"/>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zh-CN" altLang="en-US"/>
          </a:p>
        </p:txBody>
      </p:sp>
      <p:sp>
        <p:nvSpPr>
          <p:cNvPr id="11" name="下箭头 10"/>
          <p:cNvSpPr/>
          <p:nvPr/>
        </p:nvSpPr>
        <p:spPr>
          <a:xfrm>
            <a:off x="7224125" y="3654248"/>
            <a:ext cx="720080" cy="518458"/>
          </a:xfrm>
          <a:prstGeom prst="down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zh-CN" altLang="en-US"/>
          </a:p>
        </p:txBody>
      </p:sp>
      <p:sp>
        <p:nvSpPr>
          <p:cNvPr id="8" name="TextBox 7"/>
          <p:cNvSpPr txBox="1"/>
          <p:nvPr/>
        </p:nvSpPr>
        <p:spPr>
          <a:xfrm>
            <a:off x="1074058" y="4121146"/>
            <a:ext cx="4637900" cy="1226366"/>
          </a:xfrm>
          <a:prstGeom prst="rect">
            <a:avLst/>
          </a:prstGeom>
          <a:solidFill>
            <a:schemeClr val="bg1">
              <a:alpha val="49000"/>
            </a:schemeClr>
          </a:solidFill>
        </p:spPr>
        <p:txBody>
          <a:bodyPr wrap="square" lIns="117226" tIns="58613" rIns="117226" bIns="58613" rtlCol="0">
            <a:spAutoFit/>
          </a:bodyPr>
          <a:lstStyle/>
          <a:p>
            <a:r>
              <a:rPr lang="zh-CN" altLang="en-US" sz="2400" dirty="0">
                <a:latin typeface="+mn-ea"/>
              </a:rPr>
              <a:t>用非暴力限制群众运动，把群众运动控制在资产阶级允许的范围内，维护资产阶级领导地</a:t>
            </a:r>
            <a:r>
              <a:rPr lang="zh-CN" altLang="en-US" sz="2400" dirty="0" smtClean="0">
                <a:latin typeface="+mn-ea"/>
              </a:rPr>
              <a:t>位。</a:t>
            </a:r>
            <a:endParaRPr lang="zh-CN" altLang="en-US" sz="2400" dirty="0">
              <a:latin typeface="+mn-ea"/>
            </a:endParaRPr>
          </a:p>
        </p:txBody>
      </p:sp>
      <p:sp>
        <p:nvSpPr>
          <p:cNvPr id="13" name="TextBox 12"/>
          <p:cNvSpPr txBox="1"/>
          <p:nvPr/>
        </p:nvSpPr>
        <p:spPr>
          <a:xfrm>
            <a:off x="6096000" y="4135660"/>
            <a:ext cx="3860800" cy="1226366"/>
          </a:xfrm>
          <a:prstGeom prst="rect">
            <a:avLst/>
          </a:prstGeom>
          <a:solidFill>
            <a:schemeClr val="bg1">
              <a:alpha val="49000"/>
            </a:schemeClr>
          </a:solidFill>
        </p:spPr>
        <p:txBody>
          <a:bodyPr wrap="square" lIns="117226" tIns="58613" rIns="117226" bIns="58613" rtlCol="0">
            <a:spAutoFit/>
          </a:bodyPr>
          <a:lstStyle/>
          <a:p>
            <a:r>
              <a:rPr lang="zh-CN" altLang="en-US" sz="2400" dirty="0" smtClean="0">
                <a:latin typeface="汉仪书魂体简" panose="02010609000101010101" pitchFamily="49" charset="-122"/>
                <a:ea typeface="汉仪书魂体简" panose="02010609000101010101" pitchFamily="49" charset="-122"/>
              </a:rPr>
              <a:t>用不合作发动群众，反对英国殖民统治，迫使英国让步，争取印度独立自治。</a:t>
            </a:r>
            <a:endParaRPr lang="zh-CN" altLang="en-US" sz="2400" dirty="0">
              <a:latin typeface="汉仪书魂体简" panose="02010609000101010101" pitchFamily="49" charset="-122"/>
              <a:ea typeface="汉仪书魂体简" panose="02010609000101010101" pitchFamily="49" charset="-122"/>
            </a:endParaRPr>
          </a:p>
        </p:txBody>
      </p:sp>
      <p:sp>
        <p:nvSpPr>
          <p:cNvPr id="10" name="右大括号 9"/>
          <p:cNvSpPr/>
          <p:nvPr/>
        </p:nvSpPr>
        <p:spPr>
          <a:xfrm rot="5400000">
            <a:off x="5399923" y="4206523"/>
            <a:ext cx="432048" cy="2571893"/>
          </a:xfrm>
          <a:prstGeom prst="rightBrace">
            <a:avLst/>
          </a:prstGeom>
          <a:noFill/>
          <a:ln w="28575">
            <a:solidFill>
              <a:srgbClr val="002060"/>
            </a:solidFill>
          </a:ln>
        </p:spPr>
        <p:style>
          <a:lnRef idx="1">
            <a:schemeClr val="accent1"/>
          </a:lnRef>
          <a:fillRef idx="0">
            <a:schemeClr val="accent1"/>
          </a:fillRef>
          <a:effectRef idx="0">
            <a:schemeClr val="accent1"/>
          </a:effectRef>
          <a:fontRef idx="minor">
            <a:schemeClr val="tx1"/>
          </a:fontRef>
        </p:style>
        <p:txBody>
          <a:bodyPr lIns="117226" tIns="58613" rIns="117226" bIns="58613" rtlCol="0" anchor="ctr"/>
          <a:lstStyle/>
          <a:p>
            <a:pPr algn="ctr"/>
            <a:endParaRPr lang="zh-CN" altLang="en-US"/>
          </a:p>
        </p:txBody>
      </p:sp>
      <p:sp>
        <p:nvSpPr>
          <p:cNvPr id="15" name="TextBox 14"/>
          <p:cNvSpPr txBox="1"/>
          <p:nvPr/>
        </p:nvSpPr>
        <p:spPr>
          <a:xfrm>
            <a:off x="2639616" y="5731612"/>
            <a:ext cx="6092088" cy="610813"/>
          </a:xfrm>
          <a:prstGeom prst="rect">
            <a:avLst/>
          </a:prstGeom>
          <a:solidFill>
            <a:srgbClr val="002060"/>
          </a:solidFill>
          <a:ln>
            <a:solidFill>
              <a:srgbClr val="002060"/>
            </a:solidFill>
          </a:ln>
        </p:spPr>
        <p:txBody>
          <a:bodyPr wrap="square" lIns="117226" tIns="58613" rIns="117226" bIns="58613" rtlCol="0">
            <a:spAutoFit/>
          </a:bodyPr>
          <a:lstStyle/>
          <a:p>
            <a:r>
              <a:rPr kumimoji="1" lang="zh-CN" altLang="en-US" sz="3200" b="1" dirty="0" smtClean="0">
                <a:solidFill>
                  <a:schemeClr val="lt1"/>
                </a:solidFill>
                <a:latin typeface="+mn-ea"/>
              </a:rPr>
              <a:t>反映印度资产阶级立场的两重性。</a:t>
            </a:r>
            <a:endParaRPr kumimoji="1" lang="zh-CN" altLang="en-US" sz="3200" b="1" dirty="0">
              <a:solidFill>
                <a:schemeClr val="lt1"/>
              </a:solidFill>
              <a:latin typeface="+mn-ea"/>
            </a:endParaRPr>
          </a:p>
        </p:txBody>
      </p:sp>
      <p:sp>
        <p:nvSpPr>
          <p:cNvPr id="16"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16</a:t>
            </a:fld>
            <a:endParaRPr lang="zh-CN" altLang="en-US" dirty="0"/>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P spid="9" grpId="0"/>
      <p:bldP spid="6" grpId="0" animBg="1"/>
      <p:bldP spid="11" grpId="0" animBg="1"/>
      <p:bldP spid="8" grpId="0" animBg="1"/>
      <p:bldP spid="13" grpId="0" animBg="1"/>
      <p:bldP spid="10"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653143" y="1746875"/>
            <a:ext cx="11030857" cy="4519576"/>
          </a:xfrm>
          <a:prstGeom prst="rect">
            <a:avLst/>
          </a:prstGeom>
          <a:noFill/>
        </p:spPr>
        <p:txBody>
          <a:bodyPr wrap="square" lIns="117226" tIns="58613" rIns="117226" bIns="58613" rtlCol="0" anchor="t">
            <a:spAutoFit/>
          </a:bodyPr>
          <a:lstStyle/>
          <a:p>
            <a:pPr algn="just" eaLnBrk="0" hangingPunct="0">
              <a:buClr>
                <a:schemeClr val="bg1"/>
              </a:buClr>
            </a:pPr>
            <a:r>
              <a:rPr lang="zh-CN" altLang="en-US" sz="2600" b="1" dirty="0">
                <a:latin typeface="楷体" pitchFamily="49" charset="-122"/>
                <a:ea typeface="楷体" pitchFamily="49" charset="-122"/>
                <a:sym typeface="+mn-ea"/>
              </a:rPr>
              <a:t>材料一</a:t>
            </a:r>
            <a:r>
              <a:rPr lang="zh-CN" altLang="en-US" sz="2600" b="1" dirty="0" smtClean="0">
                <a:latin typeface="楷体" pitchFamily="49" charset="-122"/>
                <a:ea typeface="楷体" pitchFamily="49" charset="-122"/>
                <a:sym typeface="+mn-ea"/>
              </a:rPr>
              <a:t>：</a:t>
            </a:r>
            <a:r>
              <a:rPr lang="zh-CN" altLang="en-US" sz="2600" dirty="0" smtClean="0">
                <a:latin typeface="楷体" pitchFamily="49" charset="-122"/>
                <a:ea typeface="楷体" pitchFamily="49" charset="-122"/>
                <a:cs typeface="楷体" panose="02010609060101010101" pitchFamily="49" charset="-122"/>
                <a:sym typeface="+mn-ea"/>
              </a:rPr>
              <a:t>在</a:t>
            </a:r>
            <a:r>
              <a:rPr lang="zh-CN" altLang="en-US" sz="2600" dirty="0">
                <a:latin typeface="楷体" pitchFamily="49" charset="-122"/>
                <a:ea typeface="楷体" pitchFamily="49" charset="-122"/>
                <a:cs typeface="楷体" panose="02010609060101010101" pitchFamily="49" charset="-122"/>
                <a:sym typeface="+mn-ea"/>
              </a:rPr>
              <a:t>我看来，土布是印度人民团结的象征，是印度经济自由和平等的象征</a:t>
            </a:r>
            <a:r>
              <a:rPr lang="zh-CN" altLang="en-US" sz="2600" dirty="0" smtClean="0">
                <a:latin typeface="楷体" pitchFamily="49" charset="-122"/>
                <a:ea typeface="楷体" pitchFamily="49" charset="-122"/>
                <a:cs typeface="楷体" panose="02010609060101010101" pitchFamily="49" charset="-122"/>
                <a:sym typeface="+mn-ea"/>
              </a:rPr>
              <a:t>。  </a:t>
            </a:r>
            <a:endParaRPr lang="zh-CN" altLang="en-US" sz="2600" dirty="0">
              <a:latin typeface="楷体" pitchFamily="49" charset="-122"/>
              <a:ea typeface="楷体" pitchFamily="49" charset="-122"/>
              <a:cs typeface="楷体" panose="02010609060101010101" pitchFamily="49" charset="-122"/>
            </a:endParaRPr>
          </a:p>
          <a:p>
            <a:pPr algn="r" eaLnBrk="0" hangingPunct="0">
              <a:buClr>
                <a:schemeClr val="bg1"/>
              </a:buClr>
            </a:pPr>
            <a:r>
              <a:rPr lang="en-US" altLang="zh-CN" sz="2600" dirty="0" smtClean="0">
                <a:latin typeface="楷体" pitchFamily="49" charset="-122"/>
                <a:ea typeface="楷体" pitchFamily="49" charset="-122"/>
                <a:cs typeface="楷体" panose="02010609060101010101" pitchFamily="49" charset="-122"/>
                <a:sym typeface="+mn-ea"/>
              </a:rPr>
              <a:t>——</a:t>
            </a:r>
            <a:r>
              <a:rPr lang="zh-CN" altLang="en-US" sz="2600" dirty="0">
                <a:latin typeface="楷体" pitchFamily="49" charset="-122"/>
                <a:ea typeface="楷体" pitchFamily="49" charset="-122"/>
                <a:cs typeface="楷体" panose="02010609060101010101" pitchFamily="49" charset="-122"/>
                <a:sym typeface="+mn-ea"/>
              </a:rPr>
              <a:t>甘地 </a:t>
            </a:r>
          </a:p>
          <a:p>
            <a:r>
              <a:rPr lang="zh-CN" altLang="en-US" sz="2600" b="1" dirty="0">
                <a:latin typeface="楷体" pitchFamily="49" charset="-122"/>
                <a:ea typeface="楷体" pitchFamily="49" charset="-122"/>
                <a:sym typeface="+mn-ea"/>
              </a:rPr>
              <a:t>材料二</a:t>
            </a:r>
            <a:r>
              <a:rPr lang="zh-CN" altLang="en-US" sz="2600" b="1" dirty="0" smtClean="0">
                <a:latin typeface="楷体" pitchFamily="49" charset="-122"/>
                <a:ea typeface="楷体" pitchFamily="49" charset="-122"/>
                <a:sym typeface="+mn-ea"/>
              </a:rPr>
              <a:t>：</a:t>
            </a:r>
            <a:r>
              <a:rPr lang="zh-CN" altLang="en-US" sz="2600" dirty="0" smtClean="0">
                <a:latin typeface="楷体" pitchFamily="49" charset="-122"/>
                <a:ea typeface="楷体" pitchFamily="49" charset="-122"/>
                <a:cs typeface="楷体" panose="02010609060101010101" pitchFamily="49" charset="-122"/>
                <a:sym typeface="+mn-ea"/>
              </a:rPr>
              <a:t>不管</a:t>
            </a:r>
            <a:r>
              <a:rPr lang="zh-CN" altLang="en-US" sz="2600" dirty="0">
                <a:latin typeface="楷体" pitchFamily="49" charset="-122"/>
                <a:ea typeface="楷体" pitchFamily="49" charset="-122"/>
                <a:cs typeface="楷体" panose="02010609060101010101" pitchFamily="49" charset="-122"/>
                <a:sym typeface="+mn-ea"/>
              </a:rPr>
              <a:t>我们如何谴责不合作运动，但假如我们低估了今天印度的民族意识，我们可能会产生严重的错误。一味采用高压，不可能永久地</a:t>
            </a:r>
            <a:r>
              <a:rPr lang="zh-CN" altLang="en-US" sz="2600" dirty="0" smtClean="0">
                <a:latin typeface="楷体" pitchFamily="49" charset="-122"/>
                <a:ea typeface="楷体" pitchFamily="49" charset="-122"/>
                <a:cs typeface="楷体" panose="02010609060101010101" pitchFamily="49" charset="-122"/>
                <a:sym typeface="+mn-ea"/>
              </a:rPr>
              <a:t>解决问题。               </a:t>
            </a:r>
            <a:r>
              <a:rPr lang="en-US" altLang="zh-CN" sz="2600" dirty="0" smtClean="0">
                <a:latin typeface="楷体" pitchFamily="49" charset="-122"/>
                <a:ea typeface="楷体" pitchFamily="49" charset="-122"/>
                <a:cs typeface="楷体" panose="02010609060101010101" pitchFamily="49" charset="-122"/>
                <a:sym typeface="+mn-ea"/>
              </a:rPr>
              <a:t>                            </a:t>
            </a:r>
          </a:p>
          <a:p>
            <a:pPr algn="r"/>
            <a:r>
              <a:rPr lang="en-US" altLang="zh-CN" sz="2600" dirty="0" smtClean="0">
                <a:latin typeface="楷体" pitchFamily="49" charset="-122"/>
                <a:ea typeface="楷体" pitchFamily="49" charset="-122"/>
                <a:cs typeface="楷体" panose="02010609060101010101" pitchFamily="49" charset="-122"/>
                <a:sym typeface="+mn-ea"/>
              </a:rPr>
              <a:t>——</a:t>
            </a:r>
            <a:r>
              <a:rPr lang="zh-CN" altLang="en-US" sz="2600" dirty="0">
                <a:latin typeface="楷体" pitchFamily="49" charset="-122"/>
                <a:ea typeface="楷体" pitchFamily="49" charset="-122"/>
                <a:cs typeface="楷体" panose="02010609060101010101" pitchFamily="49" charset="-122"/>
                <a:sym typeface="+mn-ea"/>
              </a:rPr>
              <a:t>印度总督欧文</a:t>
            </a:r>
          </a:p>
          <a:p>
            <a:r>
              <a:rPr lang="zh-CN" altLang="en-US" sz="2600" b="1" dirty="0">
                <a:latin typeface="楷体" pitchFamily="49" charset="-122"/>
                <a:ea typeface="楷体" pitchFamily="49" charset="-122"/>
                <a:sym typeface="+mn-ea"/>
              </a:rPr>
              <a:t>材料三</a:t>
            </a:r>
            <a:r>
              <a:rPr lang="zh-CN" altLang="en-US" sz="2600" b="1" dirty="0" smtClean="0">
                <a:latin typeface="楷体" pitchFamily="49" charset="-122"/>
                <a:ea typeface="楷体" pitchFamily="49" charset="-122"/>
                <a:sym typeface="+mn-ea"/>
              </a:rPr>
              <a:t>：</a:t>
            </a:r>
            <a:r>
              <a:rPr lang="zh-CN" altLang="en-US" sz="2600" dirty="0" smtClean="0">
                <a:latin typeface="楷体" pitchFamily="49" charset="-122"/>
                <a:ea typeface="楷体" pitchFamily="49" charset="-122"/>
                <a:cs typeface="楷体" panose="02010609060101010101" pitchFamily="49" charset="-122"/>
                <a:sym typeface="+mn-ea"/>
              </a:rPr>
              <a:t>非暴力</a:t>
            </a:r>
            <a:r>
              <a:rPr lang="zh-CN" altLang="en-US" sz="2600" dirty="0">
                <a:latin typeface="楷体" pitchFamily="49" charset="-122"/>
                <a:ea typeface="楷体" pitchFamily="49" charset="-122"/>
                <a:cs typeface="楷体" panose="02010609060101010101" pitchFamily="49" charset="-122"/>
                <a:sym typeface="+mn-ea"/>
              </a:rPr>
              <a:t>并不意味着向坏人的意志屈服和妥协。非暴力意味着以人的全部心灵来反对专制者的意志。只要在这种人类法则指导下进行斗争，哪怕一个人也能反抗非正义帝国的全部权力</a:t>
            </a:r>
            <a:r>
              <a:rPr lang="zh-CN" altLang="en-US" sz="2600" dirty="0" smtClean="0">
                <a:latin typeface="楷体" pitchFamily="49" charset="-122"/>
                <a:ea typeface="楷体" pitchFamily="49" charset="-122"/>
                <a:cs typeface="楷体" panose="02010609060101010101" pitchFamily="49" charset="-122"/>
                <a:sym typeface="+mn-ea"/>
              </a:rPr>
              <a:t>。</a:t>
            </a:r>
            <a:endParaRPr lang="en-US" altLang="zh-CN" sz="2600" dirty="0" smtClean="0">
              <a:latin typeface="楷体" pitchFamily="49" charset="-122"/>
              <a:ea typeface="楷体" pitchFamily="49" charset="-122"/>
              <a:cs typeface="楷体" panose="02010609060101010101" pitchFamily="49" charset="-122"/>
              <a:sym typeface="+mn-ea"/>
            </a:endParaRPr>
          </a:p>
          <a:p>
            <a:pPr algn="r"/>
            <a:r>
              <a:rPr lang="en-US" altLang="zh-CN" sz="2600" dirty="0" smtClean="0">
                <a:latin typeface="楷体" pitchFamily="49" charset="-122"/>
                <a:ea typeface="楷体" pitchFamily="49" charset="-122"/>
                <a:cs typeface="楷体" panose="02010609060101010101" pitchFamily="49" charset="-122"/>
                <a:sym typeface="+mn-ea"/>
              </a:rPr>
              <a:t>——</a:t>
            </a:r>
            <a:r>
              <a:rPr lang="en-US" altLang="zh-CN" sz="2600" dirty="0" smtClean="0">
                <a:latin typeface="楷体" pitchFamily="49" charset="-122"/>
                <a:ea typeface="楷体" pitchFamily="49" charset="-122"/>
                <a:cs typeface="楷体" panose="02010609060101010101" pitchFamily="49" charset="-122"/>
                <a:sym typeface="Palatino"/>
              </a:rPr>
              <a:t>《</a:t>
            </a:r>
            <a:r>
              <a:rPr lang="zh-CN" altLang="en-US" sz="2600" dirty="0">
                <a:latin typeface="楷体" pitchFamily="49" charset="-122"/>
                <a:ea typeface="楷体" pitchFamily="49" charset="-122"/>
                <a:cs typeface="楷体" panose="02010609060101010101" pitchFamily="49" charset="-122"/>
                <a:sym typeface="Palatino"/>
              </a:rPr>
              <a:t>世界现代史</a:t>
            </a:r>
            <a:r>
              <a:rPr lang="en-US" altLang="zh-CN" sz="2600" dirty="0">
                <a:latin typeface="楷体" pitchFamily="49" charset="-122"/>
                <a:ea typeface="楷体" pitchFamily="49" charset="-122"/>
                <a:cs typeface="楷体" panose="02010609060101010101" pitchFamily="49" charset="-122"/>
                <a:sym typeface="Palatino"/>
              </a:rPr>
              <a:t>.</a:t>
            </a:r>
            <a:r>
              <a:rPr lang="zh-CN" altLang="en-US" sz="2600" dirty="0">
                <a:latin typeface="楷体" pitchFamily="49" charset="-122"/>
                <a:ea typeface="楷体" pitchFamily="49" charset="-122"/>
                <a:cs typeface="楷体" panose="02010609060101010101" pitchFamily="49" charset="-122"/>
                <a:sym typeface="Palatino"/>
              </a:rPr>
              <a:t>上</a:t>
            </a:r>
            <a:r>
              <a:rPr lang="en-US" altLang="zh-CN" sz="2600" dirty="0">
                <a:latin typeface="楷体" pitchFamily="49" charset="-122"/>
                <a:ea typeface="楷体" pitchFamily="49" charset="-122"/>
                <a:cs typeface="楷体" panose="02010609060101010101" pitchFamily="49" charset="-122"/>
                <a:sym typeface="Palatino"/>
              </a:rPr>
              <a:t>》</a:t>
            </a:r>
            <a:endParaRPr lang="zh-CN" altLang="en-US" sz="2600" dirty="0">
              <a:latin typeface="楷体" pitchFamily="49" charset="-122"/>
              <a:ea typeface="楷体" pitchFamily="49" charset="-122"/>
              <a:cs typeface="楷体" panose="02010609060101010101" pitchFamily="49" charset="-122"/>
              <a:sym typeface="Palatino"/>
            </a:endParaRPr>
          </a:p>
        </p:txBody>
      </p:sp>
      <p:sp>
        <p:nvSpPr>
          <p:cNvPr id="5" name="标题 4"/>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6" name="矩形 5"/>
          <p:cNvSpPr/>
          <p:nvPr/>
        </p:nvSpPr>
        <p:spPr>
          <a:xfrm>
            <a:off x="689434" y="797458"/>
            <a:ext cx="2489195" cy="523220"/>
          </a:xfrm>
          <a:prstGeom prst="rect">
            <a:avLst/>
          </a:prstGeom>
        </p:spPr>
        <p:txBody>
          <a:bodyPr wrap="square">
            <a:spAutoFit/>
          </a:bodyPr>
          <a:lstStyle/>
          <a:p>
            <a:r>
              <a:rPr lang="zh-CN" altLang="en-US" sz="2800" b="1" dirty="0" smtClean="0">
                <a:latin typeface="+mn-ea"/>
              </a:rPr>
              <a:t>（一）亚洲：</a:t>
            </a:r>
            <a:endParaRPr lang="zh-CN" altLang="en-US" sz="2800" b="1" dirty="0">
              <a:latin typeface="+mn-ea"/>
            </a:endParaRPr>
          </a:p>
        </p:txBody>
      </p:sp>
      <p:sp>
        <p:nvSpPr>
          <p:cNvPr id="7" name="TextBox 6"/>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具体分析：</a:t>
            </a:r>
            <a:endParaRPr lang="zh-CN" altLang="en-US" sz="2800" b="1" dirty="0">
              <a:latin typeface="+mn-ea"/>
            </a:endParaRPr>
          </a:p>
        </p:txBody>
      </p:sp>
      <p:sp>
        <p:nvSpPr>
          <p:cNvPr id="8" name="文本框 6"/>
          <p:cNvSpPr txBox="1"/>
          <p:nvPr/>
        </p:nvSpPr>
        <p:spPr>
          <a:xfrm>
            <a:off x="3189527" y="1247263"/>
            <a:ext cx="4590130" cy="530614"/>
          </a:xfrm>
          <a:prstGeom prst="rect">
            <a:avLst/>
          </a:prstGeom>
          <a:noFill/>
        </p:spPr>
        <p:txBody>
          <a:bodyPr wrap="square" lIns="98763" tIns="49381" rIns="98763" bIns="49381" rtlCol="0">
            <a:spAutoFit/>
          </a:bodyPr>
          <a:lstStyle/>
          <a:p>
            <a:r>
              <a:rPr lang="en-US" altLang="zh-CN" sz="2800" b="1" dirty="0">
                <a:latin typeface="+mn-ea"/>
              </a:rPr>
              <a:t>(1</a:t>
            </a:r>
            <a:r>
              <a:rPr lang="en-US" altLang="zh-CN" sz="2800" b="1" dirty="0" smtClean="0">
                <a:latin typeface="+mn-ea"/>
              </a:rPr>
              <a:t>)</a:t>
            </a:r>
            <a:r>
              <a:rPr lang="zh-CN" altLang="en-US" sz="2800" b="1" dirty="0" smtClean="0">
                <a:latin typeface="+mn-ea"/>
              </a:rPr>
              <a:t>印度非暴力不合作运动</a:t>
            </a:r>
            <a:endParaRPr lang="zh-CN" altLang="en-US" sz="2800" b="1" dirty="0">
              <a:latin typeface="+mn-ea"/>
            </a:endParaRPr>
          </a:p>
        </p:txBody>
      </p:sp>
      <p:sp>
        <p:nvSpPr>
          <p:cNvPr id="10" name="矩形 9"/>
          <p:cNvSpPr/>
          <p:nvPr/>
        </p:nvSpPr>
        <p:spPr>
          <a:xfrm>
            <a:off x="7557394" y="1313935"/>
            <a:ext cx="1905920" cy="461665"/>
          </a:xfrm>
          <a:prstGeom prst="rect">
            <a:avLst/>
          </a:prstGeom>
        </p:spPr>
        <p:txBody>
          <a:bodyPr wrap="square">
            <a:spAutoFit/>
          </a:bodyPr>
          <a:lstStyle/>
          <a:p>
            <a:r>
              <a:rPr lang="zh-CN" altLang="en-US" sz="2400" b="1" kern="100" dirty="0" smtClean="0">
                <a:solidFill>
                  <a:srgbClr val="FF0000"/>
                </a:solidFill>
                <a:latin typeface="+mn-ea"/>
                <a:cs typeface="Times New Roman" panose="02020603050405020304" pitchFamily="18" charset="0"/>
              </a:rPr>
              <a:t>③评价</a:t>
            </a:r>
            <a:r>
              <a:rPr lang="zh-CN" altLang="en-US" sz="2400" b="1" dirty="0" smtClean="0">
                <a:solidFill>
                  <a:srgbClr val="FF0000"/>
                </a:solidFill>
                <a:latin typeface="+mn-ea"/>
              </a:rPr>
              <a:t>：</a:t>
            </a:r>
            <a:endParaRPr lang="zh-CN" altLang="en-US" sz="2400" b="1" dirty="0">
              <a:solidFill>
                <a:srgbClr val="FF0000"/>
              </a:solidFill>
            </a:endParaRPr>
          </a:p>
        </p:txBody>
      </p:sp>
      <p:sp>
        <p:nvSpPr>
          <p:cNvPr id="11"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17</a:t>
            </a:fld>
            <a:endParaRPr lang="zh-CN" altLang="en-US"/>
          </a:p>
        </p:txBody>
      </p:sp>
      <p:sp>
        <p:nvSpPr>
          <p:cNvPr id="12" name="文本框 7"/>
          <p:cNvSpPr txBox="1"/>
          <p:nvPr/>
        </p:nvSpPr>
        <p:spPr>
          <a:xfrm>
            <a:off x="670562" y="1502340"/>
            <a:ext cx="10628947" cy="4427243"/>
          </a:xfrm>
          <a:prstGeom prst="rect">
            <a:avLst/>
          </a:prstGeom>
          <a:solidFill>
            <a:srgbClr val="00B050"/>
          </a:solidFill>
        </p:spPr>
        <p:txBody>
          <a:bodyPr wrap="square" lIns="117226" tIns="58613" rIns="117226" bIns="58613" rtlCol="0" anchor="t">
            <a:spAutoFit/>
          </a:bodyPr>
          <a:lstStyle/>
          <a:p>
            <a:r>
              <a:rPr lang="en-US" altLang="zh-CN" sz="2800" dirty="0" smtClean="0">
                <a:solidFill>
                  <a:srgbClr val="FF0000"/>
                </a:solidFill>
                <a:latin typeface="+mn-ea"/>
              </a:rPr>
              <a:t>A.</a:t>
            </a:r>
            <a:r>
              <a:rPr lang="zh-CN" altLang="en-US" sz="2800" dirty="0" smtClean="0">
                <a:solidFill>
                  <a:srgbClr val="FF0000"/>
                </a:solidFill>
                <a:latin typeface="+mn-ea"/>
              </a:rPr>
              <a:t>进步性：</a:t>
            </a:r>
            <a:endParaRPr lang="en-US" altLang="zh-CN" sz="2800" dirty="0" smtClean="0">
              <a:solidFill>
                <a:srgbClr val="FF0000"/>
              </a:solidFill>
              <a:latin typeface="+mn-ea"/>
            </a:endParaRPr>
          </a:p>
          <a:p>
            <a:r>
              <a:rPr lang="en-US" altLang="zh-CN" sz="2800" dirty="0" smtClean="0">
                <a:latin typeface="+mn-ea"/>
                <a:sym typeface="+mn-ea"/>
              </a:rPr>
              <a:t>a.</a:t>
            </a:r>
            <a:r>
              <a:rPr lang="zh-CN" altLang="en-US" sz="2800" dirty="0" smtClean="0">
                <a:latin typeface="+mn-ea"/>
                <a:sym typeface="+mn-ea"/>
              </a:rPr>
              <a:t>沉重</a:t>
            </a:r>
            <a:r>
              <a:rPr lang="zh-CN" altLang="en-US" sz="2800" dirty="0">
                <a:latin typeface="+mn-ea"/>
                <a:sym typeface="+mn-ea"/>
              </a:rPr>
              <a:t>打击了英国殖民统治</a:t>
            </a:r>
            <a:r>
              <a:rPr lang="zh-CN" altLang="en-US" sz="2800" dirty="0" smtClean="0">
                <a:latin typeface="+mn-ea"/>
                <a:sym typeface="+mn-ea"/>
              </a:rPr>
              <a:t>，</a:t>
            </a:r>
            <a:r>
              <a:rPr lang="zh-CN" altLang="en-US" sz="2800" dirty="0">
                <a:latin typeface="+mn-ea"/>
                <a:sym typeface="+mn-ea"/>
              </a:rPr>
              <a:t>创立了一条反抗殖民统治的独特道路</a:t>
            </a:r>
            <a:r>
              <a:rPr lang="zh-CN" altLang="en-US" sz="2800" dirty="0" smtClean="0">
                <a:latin typeface="+mn-ea"/>
                <a:sym typeface="+mn-ea"/>
              </a:rPr>
              <a:t>，推动</a:t>
            </a:r>
            <a:r>
              <a:rPr lang="zh-CN" altLang="en-US" sz="2800" dirty="0">
                <a:latin typeface="+mn-ea"/>
                <a:sym typeface="+mn-ea"/>
              </a:rPr>
              <a:t>了印度民族独立与解</a:t>
            </a:r>
            <a:r>
              <a:rPr lang="zh-CN" altLang="en-US" sz="2800" dirty="0" smtClean="0">
                <a:latin typeface="+mn-ea"/>
                <a:sym typeface="+mn-ea"/>
              </a:rPr>
              <a:t>放；</a:t>
            </a:r>
            <a:endParaRPr lang="zh-CN" altLang="en-US" sz="2800" b="1" dirty="0">
              <a:latin typeface="+mn-ea"/>
              <a:sym typeface="+mn-ea"/>
            </a:endParaRPr>
          </a:p>
          <a:p>
            <a:r>
              <a:rPr lang="en-US" altLang="zh-CN" sz="2800" dirty="0" smtClean="0">
                <a:latin typeface="+mn-ea"/>
                <a:sym typeface="+mn-ea"/>
              </a:rPr>
              <a:t>b.</a:t>
            </a:r>
            <a:r>
              <a:rPr lang="zh-CN" altLang="en-US" sz="2800" dirty="0" smtClean="0">
                <a:latin typeface="+mn-ea"/>
                <a:sym typeface="+mn-ea"/>
              </a:rPr>
              <a:t>甘地</a:t>
            </a:r>
            <a:r>
              <a:rPr lang="zh-CN" altLang="en-US" sz="2800" dirty="0">
                <a:latin typeface="+mn-ea"/>
                <a:sym typeface="+mn-ea"/>
              </a:rPr>
              <a:t>所创立的非暴力斗争理论，</a:t>
            </a:r>
            <a:r>
              <a:rPr lang="zh-CN" altLang="en-US" sz="2800" dirty="0" smtClean="0">
                <a:latin typeface="+mn-ea"/>
                <a:sym typeface="+mn-ea"/>
              </a:rPr>
              <a:t>是宝贵的精神财富</a:t>
            </a:r>
            <a:r>
              <a:rPr lang="zh-CN" altLang="en-US" sz="2800" dirty="0">
                <a:latin typeface="+mn-ea"/>
                <a:sym typeface="+mn-ea"/>
              </a:rPr>
              <a:t>，</a:t>
            </a:r>
            <a:r>
              <a:rPr lang="zh-CN" altLang="en-US" sz="2800" dirty="0" smtClean="0">
                <a:latin typeface="+mn-ea"/>
                <a:cs typeface="黑体" panose="02010609060101010101" charset="-122"/>
                <a:sym typeface="+mn-ea"/>
              </a:rPr>
              <a:t>深刻影响了争取和平改革的国际运动。</a:t>
            </a:r>
            <a:endParaRPr lang="en-US" altLang="zh-CN" sz="2800" dirty="0" smtClean="0">
              <a:latin typeface="+mn-ea"/>
              <a:cs typeface="黑体" panose="02010609060101010101" charset="-122"/>
              <a:sym typeface="+mn-ea"/>
            </a:endParaRPr>
          </a:p>
          <a:p>
            <a:r>
              <a:rPr lang="en-US" altLang="zh-CN" sz="2800" dirty="0" smtClean="0">
                <a:solidFill>
                  <a:srgbClr val="FF0000"/>
                </a:solidFill>
                <a:latin typeface="+mn-ea"/>
              </a:rPr>
              <a:t>B.</a:t>
            </a:r>
            <a:r>
              <a:rPr lang="zh-CN" altLang="en-US" sz="2800" dirty="0" smtClean="0">
                <a:solidFill>
                  <a:srgbClr val="FF0000"/>
                </a:solidFill>
                <a:latin typeface="+mn-ea"/>
              </a:rPr>
              <a:t>局限性：</a:t>
            </a:r>
            <a:endParaRPr lang="en-US" altLang="zh-CN" sz="2800" dirty="0" smtClean="0">
              <a:solidFill>
                <a:srgbClr val="FF0000"/>
              </a:solidFill>
              <a:latin typeface="+mn-ea"/>
            </a:endParaRPr>
          </a:p>
          <a:p>
            <a:r>
              <a:rPr lang="en-US" altLang="zh-CN" sz="2800" dirty="0" smtClean="0">
                <a:latin typeface="+mn-ea"/>
              </a:rPr>
              <a:t>a.</a:t>
            </a:r>
            <a:r>
              <a:rPr lang="zh-CN" altLang="en-US" sz="2800" dirty="0" smtClean="0">
                <a:latin typeface="+mn-ea"/>
              </a:rPr>
              <a:t>局</a:t>
            </a:r>
            <a:r>
              <a:rPr lang="zh-CN" altLang="en-US" sz="2800" dirty="0">
                <a:latin typeface="+mn-ea"/>
              </a:rPr>
              <a:t>限于非暴力，</a:t>
            </a:r>
            <a:r>
              <a:rPr lang="zh-CN" altLang="en-US" sz="2800" dirty="0">
                <a:latin typeface="+mn-ea"/>
                <a:sym typeface="宋体" panose="02010600030101010101" pitchFamily="2" charset="-122"/>
              </a:rPr>
              <a:t>束缚了人民的手脚</a:t>
            </a:r>
            <a:r>
              <a:rPr lang="zh-CN" altLang="en-US" sz="2800" b="1" dirty="0">
                <a:latin typeface="+mn-ea"/>
                <a:sym typeface="宋体" panose="02010600030101010101" pitchFamily="2" charset="-122"/>
              </a:rPr>
              <a:t>，</a:t>
            </a:r>
            <a:r>
              <a:rPr lang="zh-CN" altLang="en-US" sz="2800" dirty="0">
                <a:latin typeface="+mn-ea"/>
                <a:sym typeface="+mn-ea"/>
              </a:rPr>
              <a:t>影响了革命的深入开展，</a:t>
            </a:r>
            <a:r>
              <a:rPr lang="zh-CN" altLang="en-US" sz="2800" dirty="0">
                <a:latin typeface="+mn-ea"/>
              </a:rPr>
              <a:t>显示出了资产阶级的妥协性和不彻底</a:t>
            </a:r>
            <a:r>
              <a:rPr lang="zh-CN" altLang="en-US" sz="2800" dirty="0" smtClean="0">
                <a:latin typeface="+mn-ea"/>
              </a:rPr>
              <a:t>性；</a:t>
            </a:r>
            <a:endParaRPr lang="en-US" altLang="zh-CN" sz="2800" dirty="0" smtClean="0">
              <a:latin typeface="+mn-ea"/>
            </a:endParaRPr>
          </a:p>
          <a:p>
            <a:r>
              <a:rPr lang="en-US" altLang="zh-CN" sz="2800" dirty="0" smtClean="0">
                <a:latin typeface="+mn-ea"/>
                <a:sym typeface="+mn-ea"/>
              </a:rPr>
              <a:t>b.</a:t>
            </a:r>
            <a:r>
              <a:rPr lang="zh-CN" altLang="en-US" sz="2800" dirty="0" smtClean="0">
                <a:latin typeface="+mn-ea"/>
                <a:sym typeface="+mn-ea"/>
              </a:rPr>
              <a:t>开</a:t>
            </a:r>
            <a:r>
              <a:rPr lang="zh-CN" altLang="en-US" sz="2800" dirty="0">
                <a:latin typeface="+mn-ea"/>
                <a:sym typeface="+mn-ea"/>
              </a:rPr>
              <a:t>展“手纺车运动”等</a:t>
            </a:r>
            <a:r>
              <a:rPr lang="en-US" altLang="zh-CN" sz="2800" dirty="0">
                <a:latin typeface="+mn-ea"/>
                <a:sym typeface="+mn-ea"/>
              </a:rPr>
              <a:t>,</a:t>
            </a:r>
            <a:r>
              <a:rPr lang="zh-CN" altLang="en-US" sz="2800" dirty="0">
                <a:latin typeface="+mn-ea"/>
                <a:sym typeface="+mn-ea"/>
              </a:rPr>
              <a:t>以落后文明抵制先进文明</a:t>
            </a:r>
            <a:r>
              <a:rPr lang="en-US" altLang="zh-CN" sz="2800" dirty="0">
                <a:latin typeface="+mn-ea"/>
                <a:sym typeface="+mn-ea"/>
              </a:rPr>
              <a:t>,</a:t>
            </a:r>
            <a:r>
              <a:rPr lang="zh-CN" altLang="en-US" sz="2800" dirty="0">
                <a:latin typeface="+mn-ea"/>
                <a:sym typeface="+mn-ea"/>
              </a:rPr>
              <a:t>不利于印度经济发展和社会进步</a:t>
            </a:r>
            <a:r>
              <a:rPr lang="zh-CN" altLang="en-US" sz="2800" dirty="0" smtClean="0">
                <a:latin typeface="+mn-ea"/>
                <a:sym typeface="+mn-ea"/>
              </a:rPr>
              <a:t>。</a:t>
            </a:r>
            <a:endParaRPr lang="zh-CN" altLang="en-US" sz="2800" dirty="0">
              <a:latin typeface="+mn-ea"/>
              <a:sym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36"/>
          <p:cNvGrpSpPr/>
          <p:nvPr/>
        </p:nvGrpSpPr>
        <p:grpSpPr>
          <a:xfrm>
            <a:off x="3978633" y="904786"/>
            <a:ext cx="4907915" cy="5586730"/>
            <a:chOff x="4660904" y="1917702"/>
            <a:chExt cx="3400426" cy="4273545"/>
          </a:xfrm>
          <a:effectLst>
            <a:outerShdw blurRad="50800" dist="38100" dir="2700000" algn="tl" rotWithShape="0">
              <a:prstClr val="black">
                <a:alpha val="40000"/>
              </a:prstClr>
            </a:outerShdw>
          </a:effectLst>
        </p:grpSpPr>
        <p:sp>
          <p:nvSpPr>
            <p:cNvPr id="38" name="Freeform 5"/>
            <p:cNvSpPr/>
            <p:nvPr/>
          </p:nvSpPr>
          <p:spPr bwMode="auto">
            <a:xfrm>
              <a:off x="4668842" y="2452690"/>
              <a:ext cx="365125" cy="454025"/>
            </a:xfrm>
            <a:custGeom>
              <a:avLst/>
              <a:gdLst/>
              <a:ahLst/>
              <a:cxnLst>
                <a:cxn ang="0">
                  <a:pos x="200" y="497"/>
                </a:cxn>
                <a:cxn ang="0">
                  <a:pos x="200" y="467"/>
                </a:cxn>
                <a:cxn ang="0">
                  <a:pos x="192" y="418"/>
                </a:cxn>
                <a:cxn ang="0">
                  <a:pos x="192" y="388"/>
                </a:cxn>
                <a:cxn ang="0">
                  <a:pos x="196" y="374"/>
                </a:cxn>
                <a:cxn ang="0">
                  <a:pos x="204" y="362"/>
                </a:cxn>
                <a:cxn ang="0">
                  <a:pos x="214" y="358"/>
                </a:cxn>
                <a:cxn ang="0">
                  <a:pos x="240" y="354"/>
                </a:cxn>
                <a:cxn ang="0">
                  <a:pos x="248" y="352"/>
                </a:cxn>
                <a:cxn ang="0">
                  <a:pos x="260" y="345"/>
                </a:cxn>
                <a:cxn ang="0">
                  <a:pos x="265" y="329"/>
                </a:cxn>
                <a:cxn ang="0">
                  <a:pos x="267" y="313"/>
                </a:cxn>
                <a:cxn ang="0">
                  <a:pos x="265" y="281"/>
                </a:cxn>
                <a:cxn ang="0">
                  <a:pos x="260" y="251"/>
                </a:cxn>
                <a:cxn ang="0">
                  <a:pos x="252" y="224"/>
                </a:cxn>
                <a:cxn ang="0">
                  <a:pos x="250" y="202"/>
                </a:cxn>
                <a:cxn ang="0">
                  <a:pos x="252" y="198"/>
                </a:cxn>
                <a:cxn ang="0">
                  <a:pos x="260" y="188"/>
                </a:cxn>
                <a:cxn ang="0">
                  <a:pos x="271" y="184"/>
                </a:cxn>
                <a:cxn ang="0">
                  <a:pos x="305" y="186"/>
                </a:cxn>
                <a:cxn ang="0">
                  <a:pos x="353" y="190"/>
                </a:cxn>
                <a:cxn ang="0">
                  <a:pos x="365" y="188"/>
                </a:cxn>
                <a:cxn ang="0">
                  <a:pos x="386" y="174"/>
                </a:cxn>
                <a:cxn ang="0">
                  <a:pos x="406" y="152"/>
                </a:cxn>
                <a:cxn ang="0">
                  <a:pos x="440" y="105"/>
                </a:cxn>
                <a:cxn ang="0">
                  <a:pos x="448" y="95"/>
                </a:cxn>
                <a:cxn ang="0">
                  <a:pos x="460" y="71"/>
                </a:cxn>
                <a:cxn ang="0">
                  <a:pos x="458" y="47"/>
                </a:cxn>
                <a:cxn ang="0">
                  <a:pos x="444" y="27"/>
                </a:cxn>
                <a:cxn ang="0">
                  <a:pos x="428" y="22"/>
                </a:cxn>
                <a:cxn ang="0">
                  <a:pos x="371" y="0"/>
                </a:cxn>
                <a:cxn ang="0">
                  <a:pos x="347" y="26"/>
                </a:cxn>
                <a:cxn ang="0">
                  <a:pos x="327" y="45"/>
                </a:cxn>
                <a:cxn ang="0">
                  <a:pos x="309" y="53"/>
                </a:cxn>
                <a:cxn ang="0">
                  <a:pos x="277" y="69"/>
                </a:cxn>
                <a:cxn ang="0">
                  <a:pos x="256" y="93"/>
                </a:cxn>
                <a:cxn ang="0">
                  <a:pos x="246" y="113"/>
                </a:cxn>
                <a:cxn ang="0">
                  <a:pos x="210" y="176"/>
                </a:cxn>
                <a:cxn ang="0">
                  <a:pos x="182" y="206"/>
                </a:cxn>
                <a:cxn ang="0">
                  <a:pos x="178" y="212"/>
                </a:cxn>
                <a:cxn ang="0">
                  <a:pos x="164" y="240"/>
                </a:cxn>
                <a:cxn ang="0">
                  <a:pos x="141" y="293"/>
                </a:cxn>
                <a:cxn ang="0">
                  <a:pos x="125" y="321"/>
                </a:cxn>
                <a:cxn ang="0">
                  <a:pos x="59" y="420"/>
                </a:cxn>
                <a:cxn ang="0">
                  <a:pos x="24" y="477"/>
                </a:cxn>
                <a:cxn ang="0">
                  <a:pos x="16" y="495"/>
                </a:cxn>
                <a:cxn ang="0">
                  <a:pos x="2" y="535"/>
                </a:cxn>
                <a:cxn ang="0">
                  <a:pos x="2" y="570"/>
                </a:cxn>
                <a:cxn ang="0">
                  <a:pos x="30" y="572"/>
                </a:cxn>
                <a:cxn ang="0">
                  <a:pos x="91" y="570"/>
                </a:cxn>
                <a:cxn ang="0">
                  <a:pos x="135" y="561"/>
                </a:cxn>
                <a:cxn ang="0">
                  <a:pos x="160" y="551"/>
                </a:cxn>
                <a:cxn ang="0">
                  <a:pos x="182" y="533"/>
                </a:cxn>
                <a:cxn ang="0">
                  <a:pos x="196" y="511"/>
                </a:cxn>
                <a:cxn ang="0">
                  <a:pos x="200" y="497"/>
                </a:cxn>
              </a:cxnLst>
              <a:rect l="0" t="0" r="r" b="b"/>
              <a:pathLst>
                <a:path w="460" h="572">
                  <a:moveTo>
                    <a:pt x="200" y="497"/>
                  </a:moveTo>
                  <a:lnTo>
                    <a:pt x="200" y="497"/>
                  </a:lnTo>
                  <a:lnTo>
                    <a:pt x="202" y="481"/>
                  </a:lnTo>
                  <a:lnTo>
                    <a:pt x="200" y="467"/>
                  </a:lnTo>
                  <a:lnTo>
                    <a:pt x="194" y="434"/>
                  </a:lnTo>
                  <a:lnTo>
                    <a:pt x="192" y="418"/>
                  </a:lnTo>
                  <a:lnTo>
                    <a:pt x="190" y="404"/>
                  </a:lnTo>
                  <a:lnTo>
                    <a:pt x="192" y="388"/>
                  </a:lnTo>
                  <a:lnTo>
                    <a:pt x="196" y="374"/>
                  </a:lnTo>
                  <a:lnTo>
                    <a:pt x="196" y="374"/>
                  </a:lnTo>
                  <a:lnTo>
                    <a:pt x="200" y="368"/>
                  </a:lnTo>
                  <a:lnTo>
                    <a:pt x="204" y="362"/>
                  </a:lnTo>
                  <a:lnTo>
                    <a:pt x="208" y="360"/>
                  </a:lnTo>
                  <a:lnTo>
                    <a:pt x="214" y="358"/>
                  </a:lnTo>
                  <a:lnTo>
                    <a:pt x="226" y="358"/>
                  </a:lnTo>
                  <a:lnTo>
                    <a:pt x="240" y="354"/>
                  </a:lnTo>
                  <a:lnTo>
                    <a:pt x="240" y="354"/>
                  </a:lnTo>
                  <a:lnTo>
                    <a:pt x="248" y="352"/>
                  </a:lnTo>
                  <a:lnTo>
                    <a:pt x="254" y="349"/>
                  </a:lnTo>
                  <a:lnTo>
                    <a:pt x="260" y="345"/>
                  </a:lnTo>
                  <a:lnTo>
                    <a:pt x="262" y="341"/>
                  </a:lnTo>
                  <a:lnTo>
                    <a:pt x="265" y="329"/>
                  </a:lnTo>
                  <a:lnTo>
                    <a:pt x="267" y="313"/>
                  </a:lnTo>
                  <a:lnTo>
                    <a:pt x="267" y="313"/>
                  </a:lnTo>
                  <a:lnTo>
                    <a:pt x="267" y="297"/>
                  </a:lnTo>
                  <a:lnTo>
                    <a:pt x="265" y="281"/>
                  </a:lnTo>
                  <a:lnTo>
                    <a:pt x="264" y="267"/>
                  </a:lnTo>
                  <a:lnTo>
                    <a:pt x="260" y="251"/>
                  </a:lnTo>
                  <a:lnTo>
                    <a:pt x="260" y="251"/>
                  </a:lnTo>
                  <a:lnTo>
                    <a:pt x="252" y="224"/>
                  </a:lnTo>
                  <a:lnTo>
                    <a:pt x="250" y="208"/>
                  </a:lnTo>
                  <a:lnTo>
                    <a:pt x="250" y="202"/>
                  </a:lnTo>
                  <a:lnTo>
                    <a:pt x="252" y="198"/>
                  </a:lnTo>
                  <a:lnTo>
                    <a:pt x="252" y="198"/>
                  </a:lnTo>
                  <a:lnTo>
                    <a:pt x="256" y="192"/>
                  </a:lnTo>
                  <a:lnTo>
                    <a:pt x="260" y="188"/>
                  </a:lnTo>
                  <a:lnTo>
                    <a:pt x="265" y="186"/>
                  </a:lnTo>
                  <a:lnTo>
                    <a:pt x="271" y="184"/>
                  </a:lnTo>
                  <a:lnTo>
                    <a:pt x="287" y="184"/>
                  </a:lnTo>
                  <a:lnTo>
                    <a:pt x="305" y="186"/>
                  </a:lnTo>
                  <a:lnTo>
                    <a:pt x="339" y="190"/>
                  </a:lnTo>
                  <a:lnTo>
                    <a:pt x="353" y="190"/>
                  </a:lnTo>
                  <a:lnTo>
                    <a:pt x="365" y="188"/>
                  </a:lnTo>
                  <a:lnTo>
                    <a:pt x="365" y="188"/>
                  </a:lnTo>
                  <a:lnTo>
                    <a:pt x="376" y="182"/>
                  </a:lnTo>
                  <a:lnTo>
                    <a:pt x="386" y="174"/>
                  </a:lnTo>
                  <a:lnTo>
                    <a:pt x="396" y="162"/>
                  </a:lnTo>
                  <a:lnTo>
                    <a:pt x="406" y="152"/>
                  </a:lnTo>
                  <a:lnTo>
                    <a:pt x="422" y="127"/>
                  </a:lnTo>
                  <a:lnTo>
                    <a:pt x="440" y="105"/>
                  </a:lnTo>
                  <a:lnTo>
                    <a:pt x="440" y="105"/>
                  </a:lnTo>
                  <a:lnTo>
                    <a:pt x="448" y="95"/>
                  </a:lnTo>
                  <a:lnTo>
                    <a:pt x="454" y="83"/>
                  </a:lnTo>
                  <a:lnTo>
                    <a:pt x="460" y="71"/>
                  </a:lnTo>
                  <a:lnTo>
                    <a:pt x="460" y="59"/>
                  </a:lnTo>
                  <a:lnTo>
                    <a:pt x="458" y="47"/>
                  </a:lnTo>
                  <a:lnTo>
                    <a:pt x="454" y="37"/>
                  </a:lnTo>
                  <a:lnTo>
                    <a:pt x="444" y="27"/>
                  </a:lnTo>
                  <a:lnTo>
                    <a:pt x="428" y="22"/>
                  </a:lnTo>
                  <a:lnTo>
                    <a:pt x="428" y="22"/>
                  </a:lnTo>
                  <a:lnTo>
                    <a:pt x="402" y="12"/>
                  </a:lnTo>
                  <a:lnTo>
                    <a:pt x="371" y="0"/>
                  </a:lnTo>
                  <a:lnTo>
                    <a:pt x="371" y="0"/>
                  </a:lnTo>
                  <a:lnTo>
                    <a:pt x="347" y="26"/>
                  </a:lnTo>
                  <a:lnTo>
                    <a:pt x="327" y="45"/>
                  </a:lnTo>
                  <a:lnTo>
                    <a:pt x="327" y="45"/>
                  </a:lnTo>
                  <a:lnTo>
                    <a:pt x="317" y="49"/>
                  </a:lnTo>
                  <a:lnTo>
                    <a:pt x="309" y="53"/>
                  </a:lnTo>
                  <a:lnTo>
                    <a:pt x="289" y="63"/>
                  </a:lnTo>
                  <a:lnTo>
                    <a:pt x="277" y="69"/>
                  </a:lnTo>
                  <a:lnTo>
                    <a:pt x="267" y="79"/>
                  </a:lnTo>
                  <a:lnTo>
                    <a:pt x="256" y="93"/>
                  </a:lnTo>
                  <a:lnTo>
                    <a:pt x="246" y="113"/>
                  </a:lnTo>
                  <a:lnTo>
                    <a:pt x="246" y="113"/>
                  </a:lnTo>
                  <a:lnTo>
                    <a:pt x="226" y="150"/>
                  </a:lnTo>
                  <a:lnTo>
                    <a:pt x="210" y="176"/>
                  </a:lnTo>
                  <a:lnTo>
                    <a:pt x="196" y="192"/>
                  </a:lnTo>
                  <a:lnTo>
                    <a:pt x="182" y="206"/>
                  </a:lnTo>
                  <a:lnTo>
                    <a:pt x="182" y="206"/>
                  </a:lnTo>
                  <a:lnTo>
                    <a:pt x="178" y="212"/>
                  </a:lnTo>
                  <a:lnTo>
                    <a:pt x="172" y="220"/>
                  </a:lnTo>
                  <a:lnTo>
                    <a:pt x="164" y="240"/>
                  </a:lnTo>
                  <a:lnTo>
                    <a:pt x="151" y="271"/>
                  </a:lnTo>
                  <a:lnTo>
                    <a:pt x="141" y="293"/>
                  </a:lnTo>
                  <a:lnTo>
                    <a:pt x="125" y="321"/>
                  </a:lnTo>
                  <a:lnTo>
                    <a:pt x="125" y="321"/>
                  </a:lnTo>
                  <a:lnTo>
                    <a:pt x="91" y="376"/>
                  </a:lnTo>
                  <a:lnTo>
                    <a:pt x="59" y="420"/>
                  </a:lnTo>
                  <a:lnTo>
                    <a:pt x="34" y="459"/>
                  </a:lnTo>
                  <a:lnTo>
                    <a:pt x="24" y="477"/>
                  </a:lnTo>
                  <a:lnTo>
                    <a:pt x="16" y="495"/>
                  </a:lnTo>
                  <a:lnTo>
                    <a:pt x="16" y="495"/>
                  </a:lnTo>
                  <a:lnTo>
                    <a:pt x="8" y="515"/>
                  </a:lnTo>
                  <a:lnTo>
                    <a:pt x="2" y="535"/>
                  </a:lnTo>
                  <a:lnTo>
                    <a:pt x="0" y="553"/>
                  </a:lnTo>
                  <a:lnTo>
                    <a:pt x="2" y="570"/>
                  </a:lnTo>
                  <a:lnTo>
                    <a:pt x="2" y="570"/>
                  </a:lnTo>
                  <a:lnTo>
                    <a:pt x="30" y="572"/>
                  </a:lnTo>
                  <a:lnTo>
                    <a:pt x="59" y="572"/>
                  </a:lnTo>
                  <a:lnTo>
                    <a:pt x="91" y="570"/>
                  </a:lnTo>
                  <a:lnTo>
                    <a:pt x="121" y="564"/>
                  </a:lnTo>
                  <a:lnTo>
                    <a:pt x="135" y="561"/>
                  </a:lnTo>
                  <a:lnTo>
                    <a:pt x="149" y="557"/>
                  </a:lnTo>
                  <a:lnTo>
                    <a:pt x="160" y="551"/>
                  </a:lnTo>
                  <a:lnTo>
                    <a:pt x="172" y="543"/>
                  </a:lnTo>
                  <a:lnTo>
                    <a:pt x="182" y="533"/>
                  </a:lnTo>
                  <a:lnTo>
                    <a:pt x="190" y="523"/>
                  </a:lnTo>
                  <a:lnTo>
                    <a:pt x="196" y="511"/>
                  </a:lnTo>
                  <a:lnTo>
                    <a:pt x="200" y="497"/>
                  </a:lnTo>
                  <a:lnTo>
                    <a:pt x="200" y="497"/>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9" name="Freeform 6"/>
            <p:cNvSpPr/>
            <p:nvPr/>
          </p:nvSpPr>
          <p:spPr bwMode="auto">
            <a:xfrm>
              <a:off x="4660904" y="3290889"/>
              <a:ext cx="155576" cy="69850"/>
            </a:xfrm>
            <a:custGeom>
              <a:avLst/>
              <a:gdLst/>
              <a:ahLst/>
              <a:cxnLst>
                <a:cxn ang="0">
                  <a:pos x="46" y="69"/>
                </a:cxn>
                <a:cxn ang="0">
                  <a:pos x="46" y="69"/>
                </a:cxn>
                <a:cxn ang="0">
                  <a:pos x="61" y="63"/>
                </a:cxn>
                <a:cxn ang="0">
                  <a:pos x="73" y="57"/>
                </a:cxn>
                <a:cxn ang="0">
                  <a:pos x="87" y="55"/>
                </a:cxn>
                <a:cxn ang="0">
                  <a:pos x="103" y="55"/>
                </a:cxn>
                <a:cxn ang="0">
                  <a:pos x="103" y="55"/>
                </a:cxn>
                <a:cxn ang="0">
                  <a:pos x="129" y="55"/>
                </a:cxn>
                <a:cxn ang="0">
                  <a:pos x="145" y="55"/>
                </a:cxn>
                <a:cxn ang="0">
                  <a:pos x="163" y="55"/>
                </a:cxn>
                <a:cxn ang="0">
                  <a:pos x="178" y="51"/>
                </a:cxn>
                <a:cxn ang="0">
                  <a:pos x="184" y="47"/>
                </a:cxn>
                <a:cxn ang="0">
                  <a:pos x="190" y="46"/>
                </a:cxn>
                <a:cxn ang="0">
                  <a:pos x="194" y="40"/>
                </a:cxn>
                <a:cxn ang="0">
                  <a:pos x="196" y="36"/>
                </a:cxn>
                <a:cxn ang="0">
                  <a:pos x="196" y="28"/>
                </a:cxn>
                <a:cxn ang="0">
                  <a:pos x="192" y="22"/>
                </a:cxn>
                <a:cxn ang="0">
                  <a:pos x="192" y="22"/>
                </a:cxn>
                <a:cxn ang="0">
                  <a:pos x="170" y="16"/>
                </a:cxn>
                <a:cxn ang="0">
                  <a:pos x="147" y="14"/>
                </a:cxn>
                <a:cxn ang="0">
                  <a:pos x="101" y="14"/>
                </a:cxn>
                <a:cxn ang="0">
                  <a:pos x="101" y="14"/>
                </a:cxn>
                <a:cxn ang="0">
                  <a:pos x="61" y="10"/>
                </a:cxn>
                <a:cxn ang="0">
                  <a:pos x="34" y="6"/>
                </a:cxn>
                <a:cxn ang="0">
                  <a:pos x="8" y="0"/>
                </a:cxn>
                <a:cxn ang="0">
                  <a:pos x="8" y="0"/>
                </a:cxn>
                <a:cxn ang="0">
                  <a:pos x="6" y="12"/>
                </a:cxn>
                <a:cxn ang="0">
                  <a:pos x="2" y="26"/>
                </a:cxn>
                <a:cxn ang="0">
                  <a:pos x="2" y="26"/>
                </a:cxn>
                <a:cxn ang="0">
                  <a:pos x="0" y="40"/>
                </a:cxn>
                <a:cxn ang="0">
                  <a:pos x="0" y="53"/>
                </a:cxn>
                <a:cxn ang="0">
                  <a:pos x="2" y="69"/>
                </a:cxn>
                <a:cxn ang="0">
                  <a:pos x="6" y="87"/>
                </a:cxn>
                <a:cxn ang="0">
                  <a:pos x="6" y="87"/>
                </a:cxn>
                <a:cxn ang="0">
                  <a:pos x="22" y="79"/>
                </a:cxn>
                <a:cxn ang="0">
                  <a:pos x="22" y="79"/>
                </a:cxn>
                <a:cxn ang="0">
                  <a:pos x="46" y="69"/>
                </a:cxn>
                <a:cxn ang="0">
                  <a:pos x="46" y="69"/>
                </a:cxn>
              </a:cxnLst>
              <a:rect l="0" t="0" r="r" b="b"/>
              <a:pathLst>
                <a:path w="196" h="87">
                  <a:moveTo>
                    <a:pt x="46" y="69"/>
                  </a:moveTo>
                  <a:lnTo>
                    <a:pt x="46" y="69"/>
                  </a:lnTo>
                  <a:lnTo>
                    <a:pt x="61" y="63"/>
                  </a:lnTo>
                  <a:lnTo>
                    <a:pt x="73" y="57"/>
                  </a:lnTo>
                  <a:lnTo>
                    <a:pt x="87" y="55"/>
                  </a:lnTo>
                  <a:lnTo>
                    <a:pt x="103" y="55"/>
                  </a:lnTo>
                  <a:lnTo>
                    <a:pt x="103" y="55"/>
                  </a:lnTo>
                  <a:lnTo>
                    <a:pt x="129" y="55"/>
                  </a:lnTo>
                  <a:lnTo>
                    <a:pt x="145" y="55"/>
                  </a:lnTo>
                  <a:lnTo>
                    <a:pt x="163" y="55"/>
                  </a:lnTo>
                  <a:lnTo>
                    <a:pt x="178" y="51"/>
                  </a:lnTo>
                  <a:lnTo>
                    <a:pt x="184" y="47"/>
                  </a:lnTo>
                  <a:lnTo>
                    <a:pt x="190" y="46"/>
                  </a:lnTo>
                  <a:lnTo>
                    <a:pt x="194" y="40"/>
                  </a:lnTo>
                  <a:lnTo>
                    <a:pt x="196" y="36"/>
                  </a:lnTo>
                  <a:lnTo>
                    <a:pt x="196" y="28"/>
                  </a:lnTo>
                  <a:lnTo>
                    <a:pt x="192" y="22"/>
                  </a:lnTo>
                  <a:lnTo>
                    <a:pt x="192" y="22"/>
                  </a:lnTo>
                  <a:lnTo>
                    <a:pt x="170" y="16"/>
                  </a:lnTo>
                  <a:lnTo>
                    <a:pt x="147" y="14"/>
                  </a:lnTo>
                  <a:lnTo>
                    <a:pt x="101" y="14"/>
                  </a:lnTo>
                  <a:lnTo>
                    <a:pt x="101" y="14"/>
                  </a:lnTo>
                  <a:lnTo>
                    <a:pt x="61" y="10"/>
                  </a:lnTo>
                  <a:lnTo>
                    <a:pt x="34" y="6"/>
                  </a:lnTo>
                  <a:lnTo>
                    <a:pt x="8" y="0"/>
                  </a:lnTo>
                  <a:lnTo>
                    <a:pt x="8" y="0"/>
                  </a:lnTo>
                  <a:lnTo>
                    <a:pt x="6" y="12"/>
                  </a:lnTo>
                  <a:lnTo>
                    <a:pt x="2" y="26"/>
                  </a:lnTo>
                  <a:lnTo>
                    <a:pt x="2" y="26"/>
                  </a:lnTo>
                  <a:lnTo>
                    <a:pt x="0" y="40"/>
                  </a:lnTo>
                  <a:lnTo>
                    <a:pt x="0" y="53"/>
                  </a:lnTo>
                  <a:lnTo>
                    <a:pt x="2" y="69"/>
                  </a:lnTo>
                  <a:lnTo>
                    <a:pt x="6" y="87"/>
                  </a:lnTo>
                  <a:lnTo>
                    <a:pt x="6" y="87"/>
                  </a:lnTo>
                  <a:lnTo>
                    <a:pt x="22" y="79"/>
                  </a:lnTo>
                  <a:lnTo>
                    <a:pt x="22" y="79"/>
                  </a:lnTo>
                  <a:lnTo>
                    <a:pt x="46" y="69"/>
                  </a:lnTo>
                  <a:lnTo>
                    <a:pt x="46" y="69"/>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0" name="Freeform 7"/>
            <p:cNvSpPr/>
            <p:nvPr/>
          </p:nvSpPr>
          <p:spPr bwMode="auto">
            <a:xfrm>
              <a:off x="4670429" y="2484440"/>
              <a:ext cx="566739" cy="736600"/>
            </a:xfrm>
            <a:custGeom>
              <a:avLst/>
              <a:gdLst/>
              <a:ahLst/>
              <a:cxnLst>
                <a:cxn ang="0">
                  <a:pos x="305" y="894"/>
                </a:cxn>
                <a:cxn ang="0">
                  <a:pos x="337" y="906"/>
                </a:cxn>
                <a:cxn ang="0">
                  <a:pos x="378" y="926"/>
                </a:cxn>
                <a:cxn ang="0">
                  <a:pos x="410" y="914"/>
                </a:cxn>
                <a:cxn ang="0">
                  <a:pos x="450" y="904"/>
                </a:cxn>
                <a:cxn ang="0">
                  <a:pos x="511" y="906"/>
                </a:cxn>
                <a:cxn ang="0">
                  <a:pos x="559" y="902"/>
                </a:cxn>
                <a:cxn ang="0">
                  <a:pos x="618" y="904"/>
                </a:cxn>
                <a:cxn ang="0">
                  <a:pos x="642" y="894"/>
                </a:cxn>
                <a:cxn ang="0">
                  <a:pos x="670" y="898"/>
                </a:cxn>
                <a:cxn ang="0">
                  <a:pos x="700" y="878"/>
                </a:cxn>
                <a:cxn ang="0">
                  <a:pos x="703" y="837"/>
                </a:cxn>
                <a:cxn ang="0">
                  <a:pos x="680" y="747"/>
                </a:cxn>
                <a:cxn ang="0">
                  <a:pos x="672" y="702"/>
                </a:cxn>
                <a:cxn ang="0">
                  <a:pos x="678" y="625"/>
                </a:cxn>
                <a:cxn ang="0">
                  <a:pos x="672" y="498"/>
                </a:cxn>
                <a:cxn ang="0">
                  <a:pos x="674" y="405"/>
                </a:cxn>
                <a:cxn ang="0">
                  <a:pos x="672" y="341"/>
                </a:cxn>
                <a:cxn ang="0">
                  <a:pos x="642" y="250"/>
                </a:cxn>
                <a:cxn ang="0">
                  <a:pos x="654" y="218"/>
                </a:cxn>
                <a:cxn ang="0">
                  <a:pos x="713" y="197"/>
                </a:cxn>
                <a:cxn ang="0">
                  <a:pos x="688" y="177"/>
                </a:cxn>
                <a:cxn ang="0">
                  <a:pos x="616" y="105"/>
                </a:cxn>
                <a:cxn ang="0">
                  <a:pos x="573" y="46"/>
                </a:cxn>
                <a:cxn ang="0">
                  <a:pos x="537" y="6"/>
                </a:cxn>
                <a:cxn ang="0">
                  <a:pos x="503" y="0"/>
                </a:cxn>
                <a:cxn ang="0">
                  <a:pos x="456" y="10"/>
                </a:cxn>
                <a:cxn ang="0">
                  <a:pos x="448" y="52"/>
                </a:cxn>
                <a:cxn ang="0">
                  <a:pos x="404" y="113"/>
                </a:cxn>
                <a:cxn ang="0">
                  <a:pos x="363" y="149"/>
                </a:cxn>
                <a:cxn ang="0">
                  <a:pos x="303" y="147"/>
                </a:cxn>
                <a:cxn ang="0">
                  <a:pos x="258" y="149"/>
                </a:cxn>
                <a:cxn ang="0">
                  <a:pos x="248" y="163"/>
                </a:cxn>
                <a:cxn ang="0">
                  <a:pos x="258" y="212"/>
                </a:cxn>
                <a:cxn ang="0">
                  <a:pos x="265" y="274"/>
                </a:cxn>
                <a:cxn ang="0">
                  <a:pos x="258" y="306"/>
                </a:cxn>
                <a:cxn ang="0">
                  <a:pos x="238" y="315"/>
                </a:cxn>
                <a:cxn ang="0">
                  <a:pos x="202" y="323"/>
                </a:cxn>
                <a:cxn ang="0">
                  <a:pos x="190" y="349"/>
                </a:cxn>
                <a:cxn ang="0">
                  <a:pos x="198" y="428"/>
                </a:cxn>
                <a:cxn ang="0">
                  <a:pos x="194" y="472"/>
                </a:cxn>
                <a:cxn ang="0">
                  <a:pos x="158" y="512"/>
                </a:cxn>
                <a:cxn ang="0">
                  <a:pos x="89" y="531"/>
                </a:cxn>
                <a:cxn ang="0">
                  <a:pos x="0" y="531"/>
                </a:cxn>
                <a:cxn ang="0">
                  <a:pos x="16" y="595"/>
                </a:cxn>
                <a:cxn ang="0">
                  <a:pos x="28" y="686"/>
                </a:cxn>
                <a:cxn ang="0">
                  <a:pos x="32" y="823"/>
                </a:cxn>
                <a:cxn ang="0">
                  <a:pos x="71" y="811"/>
                </a:cxn>
                <a:cxn ang="0">
                  <a:pos x="125" y="829"/>
                </a:cxn>
                <a:cxn ang="0">
                  <a:pos x="166" y="837"/>
                </a:cxn>
                <a:cxn ang="0">
                  <a:pos x="196" y="850"/>
                </a:cxn>
                <a:cxn ang="0">
                  <a:pos x="238" y="906"/>
                </a:cxn>
                <a:cxn ang="0">
                  <a:pos x="265" y="930"/>
                </a:cxn>
              </a:cxnLst>
              <a:rect l="0" t="0" r="r" b="b"/>
              <a:pathLst>
                <a:path w="713" h="930">
                  <a:moveTo>
                    <a:pt x="295" y="900"/>
                  </a:moveTo>
                  <a:lnTo>
                    <a:pt x="295" y="900"/>
                  </a:lnTo>
                  <a:lnTo>
                    <a:pt x="301" y="896"/>
                  </a:lnTo>
                  <a:lnTo>
                    <a:pt x="305" y="894"/>
                  </a:lnTo>
                  <a:lnTo>
                    <a:pt x="311" y="894"/>
                  </a:lnTo>
                  <a:lnTo>
                    <a:pt x="315" y="896"/>
                  </a:lnTo>
                  <a:lnTo>
                    <a:pt x="327" y="900"/>
                  </a:lnTo>
                  <a:lnTo>
                    <a:pt x="337" y="906"/>
                  </a:lnTo>
                  <a:lnTo>
                    <a:pt x="347" y="914"/>
                  </a:lnTo>
                  <a:lnTo>
                    <a:pt x="359" y="922"/>
                  </a:lnTo>
                  <a:lnTo>
                    <a:pt x="371" y="926"/>
                  </a:lnTo>
                  <a:lnTo>
                    <a:pt x="378" y="926"/>
                  </a:lnTo>
                  <a:lnTo>
                    <a:pt x="384" y="924"/>
                  </a:lnTo>
                  <a:lnTo>
                    <a:pt x="384" y="924"/>
                  </a:lnTo>
                  <a:lnTo>
                    <a:pt x="398" y="920"/>
                  </a:lnTo>
                  <a:lnTo>
                    <a:pt x="410" y="914"/>
                  </a:lnTo>
                  <a:lnTo>
                    <a:pt x="420" y="908"/>
                  </a:lnTo>
                  <a:lnTo>
                    <a:pt x="434" y="904"/>
                  </a:lnTo>
                  <a:lnTo>
                    <a:pt x="434" y="904"/>
                  </a:lnTo>
                  <a:lnTo>
                    <a:pt x="450" y="904"/>
                  </a:lnTo>
                  <a:lnTo>
                    <a:pt x="466" y="904"/>
                  </a:lnTo>
                  <a:lnTo>
                    <a:pt x="495" y="906"/>
                  </a:lnTo>
                  <a:lnTo>
                    <a:pt x="495" y="906"/>
                  </a:lnTo>
                  <a:lnTo>
                    <a:pt x="511" y="906"/>
                  </a:lnTo>
                  <a:lnTo>
                    <a:pt x="527" y="904"/>
                  </a:lnTo>
                  <a:lnTo>
                    <a:pt x="543" y="902"/>
                  </a:lnTo>
                  <a:lnTo>
                    <a:pt x="559" y="902"/>
                  </a:lnTo>
                  <a:lnTo>
                    <a:pt x="559" y="902"/>
                  </a:lnTo>
                  <a:lnTo>
                    <a:pt x="589" y="906"/>
                  </a:lnTo>
                  <a:lnTo>
                    <a:pt x="602" y="908"/>
                  </a:lnTo>
                  <a:lnTo>
                    <a:pt x="618" y="904"/>
                  </a:lnTo>
                  <a:lnTo>
                    <a:pt x="618" y="904"/>
                  </a:lnTo>
                  <a:lnTo>
                    <a:pt x="630" y="900"/>
                  </a:lnTo>
                  <a:lnTo>
                    <a:pt x="636" y="896"/>
                  </a:lnTo>
                  <a:lnTo>
                    <a:pt x="642" y="894"/>
                  </a:lnTo>
                  <a:lnTo>
                    <a:pt x="642" y="894"/>
                  </a:lnTo>
                  <a:lnTo>
                    <a:pt x="650" y="894"/>
                  </a:lnTo>
                  <a:lnTo>
                    <a:pt x="656" y="896"/>
                  </a:lnTo>
                  <a:lnTo>
                    <a:pt x="664" y="898"/>
                  </a:lnTo>
                  <a:lnTo>
                    <a:pt x="670" y="898"/>
                  </a:lnTo>
                  <a:lnTo>
                    <a:pt x="670" y="898"/>
                  </a:lnTo>
                  <a:lnTo>
                    <a:pt x="684" y="894"/>
                  </a:lnTo>
                  <a:lnTo>
                    <a:pt x="694" y="888"/>
                  </a:lnTo>
                  <a:lnTo>
                    <a:pt x="700" y="878"/>
                  </a:lnTo>
                  <a:lnTo>
                    <a:pt x="701" y="868"/>
                  </a:lnTo>
                  <a:lnTo>
                    <a:pt x="701" y="868"/>
                  </a:lnTo>
                  <a:lnTo>
                    <a:pt x="703" y="850"/>
                  </a:lnTo>
                  <a:lnTo>
                    <a:pt x="703" y="837"/>
                  </a:lnTo>
                  <a:lnTo>
                    <a:pt x="701" y="821"/>
                  </a:lnTo>
                  <a:lnTo>
                    <a:pt x="698" y="807"/>
                  </a:lnTo>
                  <a:lnTo>
                    <a:pt x="690" y="777"/>
                  </a:lnTo>
                  <a:lnTo>
                    <a:pt x="680" y="747"/>
                  </a:lnTo>
                  <a:lnTo>
                    <a:pt x="680" y="747"/>
                  </a:lnTo>
                  <a:lnTo>
                    <a:pt x="676" y="732"/>
                  </a:lnTo>
                  <a:lnTo>
                    <a:pt x="674" y="718"/>
                  </a:lnTo>
                  <a:lnTo>
                    <a:pt x="672" y="702"/>
                  </a:lnTo>
                  <a:lnTo>
                    <a:pt x="674" y="688"/>
                  </a:lnTo>
                  <a:lnTo>
                    <a:pt x="676" y="656"/>
                  </a:lnTo>
                  <a:lnTo>
                    <a:pt x="678" y="625"/>
                  </a:lnTo>
                  <a:lnTo>
                    <a:pt x="678" y="625"/>
                  </a:lnTo>
                  <a:lnTo>
                    <a:pt x="678" y="561"/>
                  </a:lnTo>
                  <a:lnTo>
                    <a:pt x="676" y="529"/>
                  </a:lnTo>
                  <a:lnTo>
                    <a:pt x="672" y="498"/>
                  </a:lnTo>
                  <a:lnTo>
                    <a:pt x="672" y="498"/>
                  </a:lnTo>
                  <a:lnTo>
                    <a:pt x="670" y="482"/>
                  </a:lnTo>
                  <a:lnTo>
                    <a:pt x="670" y="466"/>
                  </a:lnTo>
                  <a:lnTo>
                    <a:pt x="672" y="434"/>
                  </a:lnTo>
                  <a:lnTo>
                    <a:pt x="674" y="405"/>
                  </a:lnTo>
                  <a:lnTo>
                    <a:pt x="676" y="373"/>
                  </a:lnTo>
                  <a:lnTo>
                    <a:pt x="676" y="373"/>
                  </a:lnTo>
                  <a:lnTo>
                    <a:pt x="676" y="355"/>
                  </a:lnTo>
                  <a:lnTo>
                    <a:pt x="672" y="341"/>
                  </a:lnTo>
                  <a:lnTo>
                    <a:pt x="662" y="310"/>
                  </a:lnTo>
                  <a:lnTo>
                    <a:pt x="650" y="280"/>
                  </a:lnTo>
                  <a:lnTo>
                    <a:pt x="646" y="266"/>
                  </a:lnTo>
                  <a:lnTo>
                    <a:pt x="642" y="250"/>
                  </a:lnTo>
                  <a:lnTo>
                    <a:pt x="642" y="250"/>
                  </a:lnTo>
                  <a:lnTo>
                    <a:pt x="642" y="236"/>
                  </a:lnTo>
                  <a:lnTo>
                    <a:pt x="646" y="226"/>
                  </a:lnTo>
                  <a:lnTo>
                    <a:pt x="654" y="218"/>
                  </a:lnTo>
                  <a:lnTo>
                    <a:pt x="664" y="212"/>
                  </a:lnTo>
                  <a:lnTo>
                    <a:pt x="676" y="206"/>
                  </a:lnTo>
                  <a:lnTo>
                    <a:pt x="688" y="204"/>
                  </a:lnTo>
                  <a:lnTo>
                    <a:pt x="713" y="197"/>
                  </a:lnTo>
                  <a:lnTo>
                    <a:pt x="713" y="197"/>
                  </a:lnTo>
                  <a:lnTo>
                    <a:pt x="707" y="193"/>
                  </a:lnTo>
                  <a:lnTo>
                    <a:pt x="707" y="193"/>
                  </a:lnTo>
                  <a:lnTo>
                    <a:pt x="688" y="177"/>
                  </a:lnTo>
                  <a:lnTo>
                    <a:pt x="670" y="161"/>
                  </a:lnTo>
                  <a:lnTo>
                    <a:pt x="650" y="143"/>
                  </a:lnTo>
                  <a:lnTo>
                    <a:pt x="632" y="125"/>
                  </a:lnTo>
                  <a:lnTo>
                    <a:pt x="616" y="105"/>
                  </a:lnTo>
                  <a:lnTo>
                    <a:pt x="600" y="86"/>
                  </a:lnTo>
                  <a:lnTo>
                    <a:pt x="587" y="66"/>
                  </a:lnTo>
                  <a:lnTo>
                    <a:pt x="573" y="46"/>
                  </a:lnTo>
                  <a:lnTo>
                    <a:pt x="573" y="46"/>
                  </a:lnTo>
                  <a:lnTo>
                    <a:pt x="559" y="24"/>
                  </a:lnTo>
                  <a:lnTo>
                    <a:pt x="553" y="16"/>
                  </a:lnTo>
                  <a:lnTo>
                    <a:pt x="545" y="10"/>
                  </a:lnTo>
                  <a:lnTo>
                    <a:pt x="537" y="6"/>
                  </a:lnTo>
                  <a:lnTo>
                    <a:pt x="527" y="2"/>
                  </a:lnTo>
                  <a:lnTo>
                    <a:pt x="517" y="0"/>
                  </a:lnTo>
                  <a:lnTo>
                    <a:pt x="503" y="0"/>
                  </a:lnTo>
                  <a:lnTo>
                    <a:pt x="503" y="0"/>
                  </a:lnTo>
                  <a:lnTo>
                    <a:pt x="480" y="2"/>
                  </a:lnTo>
                  <a:lnTo>
                    <a:pt x="454" y="2"/>
                  </a:lnTo>
                  <a:lnTo>
                    <a:pt x="454" y="2"/>
                  </a:lnTo>
                  <a:lnTo>
                    <a:pt x="456" y="10"/>
                  </a:lnTo>
                  <a:lnTo>
                    <a:pt x="458" y="18"/>
                  </a:lnTo>
                  <a:lnTo>
                    <a:pt x="458" y="26"/>
                  </a:lnTo>
                  <a:lnTo>
                    <a:pt x="456" y="34"/>
                  </a:lnTo>
                  <a:lnTo>
                    <a:pt x="448" y="52"/>
                  </a:lnTo>
                  <a:lnTo>
                    <a:pt x="438" y="66"/>
                  </a:lnTo>
                  <a:lnTo>
                    <a:pt x="438" y="66"/>
                  </a:lnTo>
                  <a:lnTo>
                    <a:pt x="420" y="88"/>
                  </a:lnTo>
                  <a:lnTo>
                    <a:pt x="404" y="113"/>
                  </a:lnTo>
                  <a:lnTo>
                    <a:pt x="394" y="123"/>
                  </a:lnTo>
                  <a:lnTo>
                    <a:pt x="384" y="135"/>
                  </a:lnTo>
                  <a:lnTo>
                    <a:pt x="374" y="143"/>
                  </a:lnTo>
                  <a:lnTo>
                    <a:pt x="363" y="149"/>
                  </a:lnTo>
                  <a:lnTo>
                    <a:pt x="363" y="149"/>
                  </a:lnTo>
                  <a:lnTo>
                    <a:pt x="351" y="151"/>
                  </a:lnTo>
                  <a:lnTo>
                    <a:pt x="337" y="151"/>
                  </a:lnTo>
                  <a:lnTo>
                    <a:pt x="303" y="147"/>
                  </a:lnTo>
                  <a:lnTo>
                    <a:pt x="285" y="145"/>
                  </a:lnTo>
                  <a:lnTo>
                    <a:pt x="269" y="145"/>
                  </a:lnTo>
                  <a:lnTo>
                    <a:pt x="263" y="147"/>
                  </a:lnTo>
                  <a:lnTo>
                    <a:pt x="258" y="149"/>
                  </a:lnTo>
                  <a:lnTo>
                    <a:pt x="254" y="153"/>
                  </a:lnTo>
                  <a:lnTo>
                    <a:pt x="250" y="159"/>
                  </a:lnTo>
                  <a:lnTo>
                    <a:pt x="250" y="159"/>
                  </a:lnTo>
                  <a:lnTo>
                    <a:pt x="248" y="163"/>
                  </a:lnTo>
                  <a:lnTo>
                    <a:pt x="248" y="169"/>
                  </a:lnTo>
                  <a:lnTo>
                    <a:pt x="250" y="185"/>
                  </a:lnTo>
                  <a:lnTo>
                    <a:pt x="258" y="212"/>
                  </a:lnTo>
                  <a:lnTo>
                    <a:pt x="258" y="212"/>
                  </a:lnTo>
                  <a:lnTo>
                    <a:pt x="262" y="228"/>
                  </a:lnTo>
                  <a:lnTo>
                    <a:pt x="263" y="242"/>
                  </a:lnTo>
                  <a:lnTo>
                    <a:pt x="265" y="258"/>
                  </a:lnTo>
                  <a:lnTo>
                    <a:pt x="265" y="274"/>
                  </a:lnTo>
                  <a:lnTo>
                    <a:pt x="265" y="274"/>
                  </a:lnTo>
                  <a:lnTo>
                    <a:pt x="263" y="290"/>
                  </a:lnTo>
                  <a:lnTo>
                    <a:pt x="260" y="302"/>
                  </a:lnTo>
                  <a:lnTo>
                    <a:pt x="258" y="306"/>
                  </a:lnTo>
                  <a:lnTo>
                    <a:pt x="252" y="310"/>
                  </a:lnTo>
                  <a:lnTo>
                    <a:pt x="246" y="313"/>
                  </a:lnTo>
                  <a:lnTo>
                    <a:pt x="238" y="315"/>
                  </a:lnTo>
                  <a:lnTo>
                    <a:pt x="238" y="315"/>
                  </a:lnTo>
                  <a:lnTo>
                    <a:pt x="224" y="319"/>
                  </a:lnTo>
                  <a:lnTo>
                    <a:pt x="212" y="319"/>
                  </a:lnTo>
                  <a:lnTo>
                    <a:pt x="206" y="321"/>
                  </a:lnTo>
                  <a:lnTo>
                    <a:pt x="202" y="323"/>
                  </a:lnTo>
                  <a:lnTo>
                    <a:pt x="198" y="329"/>
                  </a:lnTo>
                  <a:lnTo>
                    <a:pt x="194" y="335"/>
                  </a:lnTo>
                  <a:lnTo>
                    <a:pt x="194" y="335"/>
                  </a:lnTo>
                  <a:lnTo>
                    <a:pt x="190" y="349"/>
                  </a:lnTo>
                  <a:lnTo>
                    <a:pt x="188" y="365"/>
                  </a:lnTo>
                  <a:lnTo>
                    <a:pt x="190" y="379"/>
                  </a:lnTo>
                  <a:lnTo>
                    <a:pt x="192" y="395"/>
                  </a:lnTo>
                  <a:lnTo>
                    <a:pt x="198" y="428"/>
                  </a:lnTo>
                  <a:lnTo>
                    <a:pt x="200" y="442"/>
                  </a:lnTo>
                  <a:lnTo>
                    <a:pt x="198" y="458"/>
                  </a:lnTo>
                  <a:lnTo>
                    <a:pt x="198" y="458"/>
                  </a:lnTo>
                  <a:lnTo>
                    <a:pt x="194" y="472"/>
                  </a:lnTo>
                  <a:lnTo>
                    <a:pt x="188" y="484"/>
                  </a:lnTo>
                  <a:lnTo>
                    <a:pt x="180" y="494"/>
                  </a:lnTo>
                  <a:lnTo>
                    <a:pt x="170" y="504"/>
                  </a:lnTo>
                  <a:lnTo>
                    <a:pt x="158" y="512"/>
                  </a:lnTo>
                  <a:lnTo>
                    <a:pt x="147" y="518"/>
                  </a:lnTo>
                  <a:lnTo>
                    <a:pt x="133" y="522"/>
                  </a:lnTo>
                  <a:lnTo>
                    <a:pt x="119" y="525"/>
                  </a:lnTo>
                  <a:lnTo>
                    <a:pt x="89" y="531"/>
                  </a:lnTo>
                  <a:lnTo>
                    <a:pt x="57" y="533"/>
                  </a:lnTo>
                  <a:lnTo>
                    <a:pt x="28" y="533"/>
                  </a:lnTo>
                  <a:lnTo>
                    <a:pt x="0" y="531"/>
                  </a:lnTo>
                  <a:lnTo>
                    <a:pt x="0" y="531"/>
                  </a:lnTo>
                  <a:lnTo>
                    <a:pt x="4" y="553"/>
                  </a:lnTo>
                  <a:lnTo>
                    <a:pt x="10" y="575"/>
                  </a:lnTo>
                  <a:lnTo>
                    <a:pt x="10" y="575"/>
                  </a:lnTo>
                  <a:lnTo>
                    <a:pt x="16" y="595"/>
                  </a:lnTo>
                  <a:lnTo>
                    <a:pt x="22" y="611"/>
                  </a:lnTo>
                  <a:lnTo>
                    <a:pt x="24" y="636"/>
                  </a:lnTo>
                  <a:lnTo>
                    <a:pt x="28" y="686"/>
                  </a:lnTo>
                  <a:lnTo>
                    <a:pt x="28" y="686"/>
                  </a:lnTo>
                  <a:lnTo>
                    <a:pt x="32" y="761"/>
                  </a:lnTo>
                  <a:lnTo>
                    <a:pt x="32" y="793"/>
                  </a:lnTo>
                  <a:lnTo>
                    <a:pt x="32" y="823"/>
                  </a:lnTo>
                  <a:lnTo>
                    <a:pt x="32" y="823"/>
                  </a:lnTo>
                  <a:lnTo>
                    <a:pt x="47" y="817"/>
                  </a:lnTo>
                  <a:lnTo>
                    <a:pt x="59" y="811"/>
                  </a:lnTo>
                  <a:lnTo>
                    <a:pt x="59" y="811"/>
                  </a:lnTo>
                  <a:lnTo>
                    <a:pt x="71" y="811"/>
                  </a:lnTo>
                  <a:lnTo>
                    <a:pt x="81" y="811"/>
                  </a:lnTo>
                  <a:lnTo>
                    <a:pt x="103" y="819"/>
                  </a:lnTo>
                  <a:lnTo>
                    <a:pt x="103" y="819"/>
                  </a:lnTo>
                  <a:lnTo>
                    <a:pt x="125" y="829"/>
                  </a:lnTo>
                  <a:lnTo>
                    <a:pt x="135" y="833"/>
                  </a:lnTo>
                  <a:lnTo>
                    <a:pt x="145" y="835"/>
                  </a:lnTo>
                  <a:lnTo>
                    <a:pt x="145" y="835"/>
                  </a:lnTo>
                  <a:lnTo>
                    <a:pt x="166" y="837"/>
                  </a:lnTo>
                  <a:lnTo>
                    <a:pt x="176" y="839"/>
                  </a:lnTo>
                  <a:lnTo>
                    <a:pt x="186" y="845"/>
                  </a:lnTo>
                  <a:lnTo>
                    <a:pt x="186" y="845"/>
                  </a:lnTo>
                  <a:lnTo>
                    <a:pt x="196" y="850"/>
                  </a:lnTo>
                  <a:lnTo>
                    <a:pt x="204" y="860"/>
                  </a:lnTo>
                  <a:lnTo>
                    <a:pt x="216" y="878"/>
                  </a:lnTo>
                  <a:lnTo>
                    <a:pt x="230" y="898"/>
                  </a:lnTo>
                  <a:lnTo>
                    <a:pt x="238" y="906"/>
                  </a:lnTo>
                  <a:lnTo>
                    <a:pt x="246" y="916"/>
                  </a:lnTo>
                  <a:lnTo>
                    <a:pt x="246" y="916"/>
                  </a:lnTo>
                  <a:lnTo>
                    <a:pt x="256" y="922"/>
                  </a:lnTo>
                  <a:lnTo>
                    <a:pt x="265" y="930"/>
                  </a:lnTo>
                  <a:lnTo>
                    <a:pt x="265" y="930"/>
                  </a:lnTo>
                  <a:lnTo>
                    <a:pt x="295" y="900"/>
                  </a:lnTo>
                  <a:lnTo>
                    <a:pt x="295" y="900"/>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1" name="Freeform 8"/>
            <p:cNvSpPr/>
            <p:nvPr/>
          </p:nvSpPr>
          <p:spPr bwMode="auto">
            <a:xfrm>
              <a:off x="4864104" y="2640015"/>
              <a:ext cx="839789" cy="854075"/>
            </a:xfrm>
            <a:custGeom>
              <a:avLst/>
              <a:gdLst/>
              <a:ahLst/>
              <a:cxnLst>
                <a:cxn ang="0">
                  <a:pos x="1056" y="477"/>
                </a:cxn>
                <a:cxn ang="0">
                  <a:pos x="1048" y="457"/>
                </a:cxn>
                <a:cxn ang="0">
                  <a:pos x="1001" y="436"/>
                </a:cxn>
                <a:cxn ang="0">
                  <a:pos x="981" y="392"/>
                </a:cxn>
                <a:cxn ang="0">
                  <a:pos x="951" y="311"/>
                </a:cxn>
                <a:cxn ang="0">
                  <a:pos x="913" y="281"/>
                </a:cxn>
                <a:cxn ang="0">
                  <a:pos x="777" y="229"/>
                </a:cxn>
                <a:cxn ang="0">
                  <a:pos x="725" y="172"/>
                </a:cxn>
                <a:cxn ang="0">
                  <a:pos x="670" y="130"/>
                </a:cxn>
                <a:cxn ang="0">
                  <a:pos x="549" y="59"/>
                </a:cxn>
                <a:cxn ang="0">
                  <a:pos x="420" y="15"/>
                </a:cxn>
                <a:cxn ang="0">
                  <a:pos x="398" y="53"/>
                </a:cxn>
                <a:cxn ang="0">
                  <a:pos x="432" y="158"/>
                </a:cxn>
                <a:cxn ang="0">
                  <a:pos x="426" y="269"/>
                </a:cxn>
                <a:cxn ang="0">
                  <a:pos x="434" y="364"/>
                </a:cxn>
                <a:cxn ang="0">
                  <a:pos x="428" y="505"/>
                </a:cxn>
                <a:cxn ang="0">
                  <a:pos x="446" y="580"/>
                </a:cxn>
                <a:cxn ang="0">
                  <a:pos x="457" y="671"/>
                </a:cxn>
                <a:cxn ang="0">
                  <a:pos x="426" y="701"/>
                </a:cxn>
                <a:cxn ang="0">
                  <a:pos x="398" y="697"/>
                </a:cxn>
                <a:cxn ang="0">
                  <a:pos x="374" y="707"/>
                </a:cxn>
                <a:cxn ang="0">
                  <a:pos x="299" y="705"/>
                </a:cxn>
                <a:cxn ang="0">
                  <a:pos x="222" y="707"/>
                </a:cxn>
                <a:cxn ang="0">
                  <a:pos x="166" y="717"/>
                </a:cxn>
                <a:cxn ang="0">
                  <a:pos x="127" y="729"/>
                </a:cxn>
                <a:cxn ang="0">
                  <a:pos x="71" y="699"/>
                </a:cxn>
                <a:cxn ang="0">
                  <a:pos x="51" y="703"/>
                </a:cxn>
                <a:cxn ang="0">
                  <a:pos x="25" y="745"/>
                </a:cxn>
                <a:cxn ang="0">
                  <a:pos x="2" y="776"/>
                </a:cxn>
                <a:cxn ang="0">
                  <a:pos x="10" y="818"/>
                </a:cxn>
                <a:cxn ang="0">
                  <a:pos x="69" y="879"/>
                </a:cxn>
                <a:cxn ang="0">
                  <a:pos x="77" y="915"/>
                </a:cxn>
                <a:cxn ang="0">
                  <a:pos x="99" y="921"/>
                </a:cxn>
                <a:cxn ang="0">
                  <a:pos x="146" y="941"/>
                </a:cxn>
                <a:cxn ang="0">
                  <a:pos x="212" y="921"/>
                </a:cxn>
                <a:cxn ang="0">
                  <a:pos x="234" y="945"/>
                </a:cxn>
                <a:cxn ang="0">
                  <a:pos x="238" y="967"/>
                </a:cxn>
                <a:cxn ang="0">
                  <a:pos x="265" y="986"/>
                </a:cxn>
                <a:cxn ang="0">
                  <a:pos x="273" y="1012"/>
                </a:cxn>
                <a:cxn ang="0">
                  <a:pos x="301" y="1028"/>
                </a:cxn>
                <a:cxn ang="0">
                  <a:pos x="313" y="1056"/>
                </a:cxn>
                <a:cxn ang="0">
                  <a:pos x="293" y="1076"/>
                </a:cxn>
                <a:cxn ang="0">
                  <a:pos x="323" y="1072"/>
                </a:cxn>
                <a:cxn ang="0">
                  <a:pos x="358" y="1046"/>
                </a:cxn>
                <a:cxn ang="0">
                  <a:pos x="388" y="1050"/>
                </a:cxn>
                <a:cxn ang="0">
                  <a:pos x="450" y="996"/>
                </a:cxn>
                <a:cxn ang="0">
                  <a:pos x="477" y="953"/>
                </a:cxn>
                <a:cxn ang="0">
                  <a:pos x="497" y="885"/>
                </a:cxn>
                <a:cxn ang="0">
                  <a:pos x="533" y="854"/>
                </a:cxn>
                <a:cxn ang="0">
                  <a:pos x="594" y="836"/>
                </a:cxn>
                <a:cxn ang="0">
                  <a:pos x="628" y="794"/>
                </a:cxn>
                <a:cxn ang="0">
                  <a:pos x="672" y="753"/>
                </a:cxn>
                <a:cxn ang="0">
                  <a:pos x="763" y="735"/>
                </a:cxn>
                <a:cxn ang="0">
                  <a:pos x="830" y="733"/>
                </a:cxn>
                <a:cxn ang="0">
                  <a:pos x="862" y="729"/>
                </a:cxn>
                <a:cxn ang="0">
                  <a:pos x="929" y="731"/>
                </a:cxn>
                <a:cxn ang="0">
                  <a:pos x="987" y="723"/>
                </a:cxn>
                <a:cxn ang="0">
                  <a:pos x="1026" y="685"/>
                </a:cxn>
                <a:cxn ang="0">
                  <a:pos x="1038" y="642"/>
                </a:cxn>
                <a:cxn ang="0">
                  <a:pos x="1026" y="550"/>
                </a:cxn>
                <a:cxn ang="0">
                  <a:pos x="1036" y="507"/>
                </a:cxn>
              </a:cxnLst>
              <a:rect l="0" t="0" r="r" b="b"/>
              <a:pathLst>
                <a:path w="1058" h="1076">
                  <a:moveTo>
                    <a:pt x="1036" y="507"/>
                  </a:moveTo>
                  <a:lnTo>
                    <a:pt x="1036" y="507"/>
                  </a:lnTo>
                  <a:lnTo>
                    <a:pt x="1050" y="491"/>
                  </a:lnTo>
                  <a:lnTo>
                    <a:pt x="1054" y="483"/>
                  </a:lnTo>
                  <a:lnTo>
                    <a:pt x="1056" y="477"/>
                  </a:lnTo>
                  <a:lnTo>
                    <a:pt x="1058" y="473"/>
                  </a:lnTo>
                  <a:lnTo>
                    <a:pt x="1058" y="473"/>
                  </a:lnTo>
                  <a:lnTo>
                    <a:pt x="1056" y="469"/>
                  </a:lnTo>
                  <a:lnTo>
                    <a:pt x="1054" y="465"/>
                  </a:lnTo>
                  <a:lnTo>
                    <a:pt x="1048" y="457"/>
                  </a:lnTo>
                  <a:lnTo>
                    <a:pt x="1038" y="453"/>
                  </a:lnTo>
                  <a:lnTo>
                    <a:pt x="1030" y="449"/>
                  </a:lnTo>
                  <a:lnTo>
                    <a:pt x="1030" y="449"/>
                  </a:lnTo>
                  <a:lnTo>
                    <a:pt x="1008" y="439"/>
                  </a:lnTo>
                  <a:lnTo>
                    <a:pt x="1001" y="436"/>
                  </a:lnTo>
                  <a:lnTo>
                    <a:pt x="993" y="432"/>
                  </a:lnTo>
                  <a:lnTo>
                    <a:pt x="987" y="426"/>
                  </a:lnTo>
                  <a:lnTo>
                    <a:pt x="983" y="418"/>
                  </a:lnTo>
                  <a:lnTo>
                    <a:pt x="981" y="406"/>
                  </a:lnTo>
                  <a:lnTo>
                    <a:pt x="981" y="392"/>
                  </a:lnTo>
                  <a:lnTo>
                    <a:pt x="981" y="392"/>
                  </a:lnTo>
                  <a:lnTo>
                    <a:pt x="979" y="370"/>
                  </a:lnTo>
                  <a:lnTo>
                    <a:pt x="975" y="350"/>
                  </a:lnTo>
                  <a:lnTo>
                    <a:pt x="965" y="330"/>
                  </a:lnTo>
                  <a:lnTo>
                    <a:pt x="951" y="311"/>
                  </a:lnTo>
                  <a:lnTo>
                    <a:pt x="951" y="311"/>
                  </a:lnTo>
                  <a:lnTo>
                    <a:pt x="943" y="303"/>
                  </a:lnTo>
                  <a:lnTo>
                    <a:pt x="933" y="293"/>
                  </a:lnTo>
                  <a:lnTo>
                    <a:pt x="923" y="287"/>
                  </a:lnTo>
                  <a:lnTo>
                    <a:pt x="913" y="281"/>
                  </a:lnTo>
                  <a:lnTo>
                    <a:pt x="890" y="271"/>
                  </a:lnTo>
                  <a:lnTo>
                    <a:pt x="868" y="263"/>
                  </a:lnTo>
                  <a:lnTo>
                    <a:pt x="820" y="249"/>
                  </a:lnTo>
                  <a:lnTo>
                    <a:pt x="798" y="241"/>
                  </a:lnTo>
                  <a:lnTo>
                    <a:pt x="777" y="229"/>
                  </a:lnTo>
                  <a:lnTo>
                    <a:pt x="777" y="229"/>
                  </a:lnTo>
                  <a:lnTo>
                    <a:pt x="767" y="221"/>
                  </a:lnTo>
                  <a:lnTo>
                    <a:pt x="757" y="212"/>
                  </a:lnTo>
                  <a:lnTo>
                    <a:pt x="741" y="192"/>
                  </a:lnTo>
                  <a:lnTo>
                    <a:pt x="725" y="172"/>
                  </a:lnTo>
                  <a:lnTo>
                    <a:pt x="717" y="162"/>
                  </a:lnTo>
                  <a:lnTo>
                    <a:pt x="709" y="154"/>
                  </a:lnTo>
                  <a:lnTo>
                    <a:pt x="709" y="154"/>
                  </a:lnTo>
                  <a:lnTo>
                    <a:pt x="689" y="140"/>
                  </a:lnTo>
                  <a:lnTo>
                    <a:pt x="670" y="130"/>
                  </a:lnTo>
                  <a:lnTo>
                    <a:pt x="648" y="120"/>
                  </a:lnTo>
                  <a:lnTo>
                    <a:pt x="628" y="111"/>
                  </a:lnTo>
                  <a:lnTo>
                    <a:pt x="628" y="111"/>
                  </a:lnTo>
                  <a:lnTo>
                    <a:pt x="586" y="87"/>
                  </a:lnTo>
                  <a:lnTo>
                    <a:pt x="549" y="59"/>
                  </a:lnTo>
                  <a:lnTo>
                    <a:pt x="469" y="0"/>
                  </a:lnTo>
                  <a:lnTo>
                    <a:pt x="469" y="0"/>
                  </a:lnTo>
                  <a:lnTo>
                    <a:pt x="444" y="7"/>
                  </a:lnTo>
                  <a:lnTo>
                    <a:pt x="432" y="9"/>
                  </a:lnTo>
                  <a:lnTo>
                    <a:pt x="420" y="15"/>
                  </a:lnTo>
                  <a:lnTo>
                    <a:pt x="410" y="21"/>
                  </a:lnTo>
                  <a:lnTo>
                    <a:pt x="402" y="29"/>
                  </a:lnTo>
                  <a:lnTo>
                    <a:pt x="398" y="39"/>
                  </a:lnTo>
                  <a:lnTo>
                    <a:pt x="398" y="53"/>
                  </a:lnTo>
                  <a:lnTo>
                    <a:pt x="398" y="53"/>
                  </a:lnTo>
                  <a:lnTo>
                    <a:pt x="402" y="69"/>
                  </a:lnTo>
                  <a:lnTo>
                    <a:pt x="406" y="83"/>
                  </a:lnTo>
                  <a:lnTo>
                    <a:pt x="418" y="113"/>
                  </a:lnTo>
                  <a:lnTo>
                    <a:pt x="428" y="144"/>
                  </a:lnTo>
                  <a:lnTo>
                    <a:pt x="432" y="158"/>
                  </a:lnTo>
                  <a:lnTo>
                    <a:pt x="432" y="176"/>
                  </a:lnTo>
                  <a:lnTo>
                    <a:pt x="432" y="176"/>
                  </a:lnTo>
                  <a:lnTo>
                    <a:pt x="430" y="208"/>
                  </a:lnTo>
                  <a:lnTo>
                    <a:pt x="428" y="237"/>
                  </a:lnTo>
                  <a:lnTo>
                    <a:pt x="426" y="269"/>
                  </a:lnTo>
                  <a:lnTo>
                    <a:pt x="426" y="285"/>
                  </a:lnTo>
                  <a:lnTo>
                    <a:pt x="428" y="301"/>
                  </a:lnTo>
                  <a:lnTo>
                    <a:pt x="428" y="301"/>
                  </a:lnTo>
                  <a:lnTo>
                    <a:pt x="432" y="332"/>
                  </a:lnTo>
                  <a:lnTo>
                    <a:pt x="434" y="364"/>
                  </a:lnTo>
                  <a:lnTo>
                    <a:pt x="434" y="428"/>
                  </a:lnTo>
                  <a:lnTo>
                    <a:pt x="434" y="428"/>
                  </a:lnTo>
                  <a:lnTo>
                    <a:pt x="432" y="459"/>
                  </a:lnTo>
                  <a:lnTo>
                    <a:pt x="430" y="491"/>
                  </a:lnTo>
                  <a:lnTo>
                    <a:pt x="428" y="505"/>
                  </a:lnTo>
                  <a:lnTo>
                    <a:pt x="430" y="521"/>
                  </a:lnTo>
                  <a:lnTo>
                    <a:pt x="432" y="535"/>
                  </a:lnTo>
                  <a:lnTo>
                    <a:pt x="436" y="550"/>
                  </a:lnTo>
                  <a:lnTo>
                    <a:pt x="436" y="550"/>
                  </a:lnTo>
                  <a:lnTo>
                    <a:pt x="446" y="580"/>
                  </a:lnTo>
                  <a:lnTo>
                    <a:pt x="454" y="610"/>
                  </a:lnTo>
                  <a:lnTo>
                    <a:pt x="457" y="624"/>
                  </a:lnTo>
                  <a:lnTo>
                    <a:pt x="459" y="640"/>
                  </a:lnTo>
                  <a:lnTo>
                    <a:pt x="459" y="653"/>
                  </a:lnTo>
                  <a:lnTo>
                    <a:pt x="457" y="671"/>
                  </a:lnTo>
                  <a:lnTo>
                    <a:pt x="457" y="671"/>
                  </a:lnTo>
                  <a:lnTo>
                    <a:pt x="456" y="681"/>
                  </a:lnTo>
                  <a:lnTo>
                    <a:pt x="450" y="691"/>
                  </a:lnTo>
                  <a:lnTo>
                    <a:pt x="440" y="697"/>
                  </a:lnTo>
                  <a:lnTo>
                    <a:pt x="426" y="701"/>
                  </a:lnTo>
                  <a:lnTo>
                    <a:pt x="426" y="701"/>
                  </a:lnTo>
                  <a:lnTo>
                    <a:pt x="420" y="701"/>
                  </a:lnTo>
                  <a:lnTo>
                    <a:pt x="412" y="699"/>
                  </a:lnTo>
                  <a:lnTo>
                    <a:pt x="406" y="697"/>
                  </a:lnTo>
                  <a:lnTo>
                    <a:pt x="398" y="697"/>
                  </a:lnTo>
                  <a:lnTo>
                    <a:pt x="398" y="697"/>
                  </a:lnTo>
                  <a:lnTo>
                    <a:pt x="392" y="699"/>
                  </a:lnTo>
                  <a:lnTo>
                    <a:pt x="386" y="703"/>
                  </a:lnTo>
                  <a:lnTo>
                    <a:pt x="374" y="707"/>
                  </a:lnTo>
                  <a:lnTo>
                    <a:pt x="374" y="707"/>
                  </a:lnTo>
                  <a:lnTo>
                    <a:pt x="358" y="711"/>
                  </a:lnTo>
                  <a:lnTo>
                    <a:pt x="345" y="709"/>
                  </a:lnTo>
                  <a:lnTo>
                    <a:pt x="315" y="705"/>
                  </a:lnTo>
                  <a:lnTo>
                    <a:pt x="315" y="705"/>
                  </a:lnTo>
                  <a:lnTo>
                    <a:pt x="299" y="705"/>
                  </a:lnTo>
                  <a:lnTo>
                    <a:pt x="283" y="707"/>
                  </a:lnTo>
                  <a:lnTo>
                    <a:pt x="267" y="709"/>
                  </a:lnTo>
                  <a:lnTo>
                    <a:pt x="251" y="709"/>
                  </a:lnTo>
                  <a:lnTo>
                    <a:pt x="251" y="709"/>
                  </a:lnTo>
                  <a:lnTo>
                    <a:pt x="222" y="707"/>
                  </a:lnTo>
                  <a:lnTo>
                    <a:pt x="206" y="707"/>
                  </a:lnTo>
                  <a:lnTo>
                    <a:pt x="190" y="707"/>
                  </a:lnTo>
                  <a:lnTo>
                    <a:pt x="190" y="707"/>
                  </a:lnTo>
                  <a:lnTo>
                    <a:pt x="176" y="711"/>
                  </a:lnTo>
                  <a:lnTo>
                    <a:pt x="166" y="717"/>
                  </a:lnTo>
                  <a:lnTo>
                    <a:pt x="154" y="723"/>
                  </a:lnTo>
                  <a:lnTo>
                    <a:pt x="140" y="727"/>
                  </a:lnTo>
                  <a:lnTo>
                    <a:pt x="140" y="727"/>
                  </a:lnTo>
                  <a:lnTo>
                    <a:pt x="134" y="729"/>
                  </a:lnTo>
                  <a:lnTo>
                    <a:pt x="127" y="729"/>
                  </a:lnTo>
                  <a:lnTo>
                    <a:pt x="115" y="725"/>
                  </a:lnTo>
                  <a:lnTo>
                    <a:pt x="103" y="717"/>
                  </a:lnTo>
                  <a:lnTo>
                    <a:pt x="93" y="709"/>
                  </a:lnTo>
                  <a:lnTo>
                    <a:pt x="83" y="703"/>
                  </a:lnTo>
                  <a:lnTo>
                    <a:pt x="71" y="699"/>
                  </a:lnTo>
                  <a:lnTo>
                    <a:pt x="67" y="697"/>
                  </a:lnTo>
                  <a:lnTo>
                    <a:pt x="61" y="697"/>
                  </a:lnTo>
                  <a:lnTo>
                    <a:pt x="57" y="699"/>
                  </a:lnTo>
                  <a:lnTo>
                    <a:pt x="51" y="703"/>
                  </a:lnTo>
                  <a:lnTo>
                    <a:pt x="51" y="703"/>
                  </a:lnTo>
                  <a:lnTo>
                    <a:pt x="21" y="733"/>
                  </a:lnTo>
                  <a:lnTo>
                    <a:pt x="21" y="733"/>
                  </a:lnTo>
                  <a:lnTo>
                    <a:pt x="25" y="739"/>
                  </a:lnTo>
                  <a:lnTo>
                    <a:pt x="25" y="741"/>
                  </a:lnTo>
                  <a:lnTo>
                    <a:pt x="25" y="745"/>
                  </a:lnTo>
                  <a:lnTo>
                    <a:pt x="25" y="745"/>
                  </a:lnTo>
                  <a:lnTo>
                    <a:pt x="19" y="753"/>
                  </a:lnTo>
                  <a:lnTo>
                    <a:pt x="14" y="760"/>
                  </a:lnTo>
                  <a:lnTo>
                    <a:pt x="8" y="768"/>
                  </a:lnTo>
                  <a:lnTo>
                    <a:pt x="2" y="776"/>
                  </a:lnTo>
                  <a:lnTo>
                    <a:pt x="2" y="776"/>
                  </a:lnTo>
                  <a:lnTo>
                    <a:pt x="0" y="788"/>
                  </a:lnTo>
                  <a:lnTo>
                    <a:pt x="0" y="800"/>
                  </a:lnTo>
                  <a:lnTo>
                    <a:pt x="4" y="810"/>
                  </a:lnTo>
                  <a:lnTo>
                    <a:pt x="10" y="818"/>
                  </a:lnTo>
                  <a:lnTo>
                    <a:pt x="23" y="834"/>
                  </a:lnTo>
                  <a:lnTo>
                    <a:pt x="39" y="852"/>
                  </a:lnTo>
                  <a:lnTo>
                    <a:pt x="39" y="852"/>
                  </a:lnTo>
                  <a:lnTo>
                    <a:pt x="53" y="864"/>
                  </a:lnTo>
                  <a:lnTo>
                    <a:pt x="69" y="879"/>
                  </a:lnTo>
                  <a:lnTo>
                    <a:pt x="75" y="887"/>
                  </a:lnTo>
                  <a:lnTo>
                    <a:pt x="79" y="897"/>
                  </a:lnTo>
                  <a:lnTo>
                    <a:pt x="81" y="905"/>
                  </a:lnTo>
                  <a:lnTo>
                    <a:pt x="77" y="915"/>
                  </a:lnTo>
                  <a:lnTo>
                    <a:pt x="77" y="915"/>
                  </a:lnTo>
                  <a:lnTo>
                    <a:pt x="79" y="915"/>
                  </a:lnTo>
                  <a:lnTo>
                    <a:pt x="79" y="915"/>
                  </a:lnTo>
                  <a:lnTo>
                    <a:pt x="89" y="917"/>
                  </a:lnTo>
                  <a:lnTo>
                    <a:pt x="99" y="921"/>
                  </a:lnTo>
                  <a:lnTo>
                    <a:pt x="99" y="921"/>
                  </a:lnTo>
                  <a:lnTo>
                    <a:pt x="117" y="933"/>
                  </a:lnTo>
                  <a:lnTo>
                    <a:pt x="125" y="937"/>
                  </a:lnTo>
                  <a:lnTo>
                    <a:pt x="134" y="941"/>
                  </a:lnTo>
                  <a:lnTo>
                    <a:pt x="134" y="941"/>
                  </a:lnTo>
                  <a:lnTo>
                    <a:pt x="146" y="941"/>
                  </a:lnTo>
                  <a:lnTo>
                    <a:pt x="156" y="937"/>
                  </a:lnTo>
                  <a:lnTo>
                    <a:pt x="178" y="927"/>
                  </a:lnTo>
                  <a:lnTo>
                    <a:pt x="190" y="923"/>
                  </a:lnTo>
                  <a:lnTo>
                    <a:pt x="200" y="921"/>
                  </a:lnTo>
                  <a:lnTo>
                    <a:pt x="212" y="921"/>
                  </a:lnTo>
                  <a:lnTo>
                    <a:pt x="224" y="927"/>
                  </a:lnTo>
                  <a:lnTo>
                    <a:pt x="224" y="927"/>
                  </a:lnTo>
                  <a:lnTo>
                    <a:pt x="228" y="931"/>
                  </a:lnTo>
                  <a:lnTo>
                    <a:pt x="230" y="935"/>
                  </a:lnTo>
                  <a:lnTo>
                    <a:pt x="234" y="945"/>
                  </a:lnTo>
                  <a:lnTo>
                    <a:pt x="234" y="945"/>
                  </a:lnTo>
                  <a:lnTo>
                    <a:pt x="236" y="955"/>
                  </a:lnTo>
                  <a:lnTo>
                    <a:pt x="236" y="961"/>
                  </a:lnTo>
                  <a:lnTo>
                    <a:pt x="238" y="967"/>
                  </a:lnTo>
                  <a:lnTo>
                    <a:pt x="238" y="967"/>
                  </a:lnTo>
                  <a:lnTo>
                    <a:pt x="241" y="971"/>
                  </a:lnTo>
                  <a:lnTo>
                    <a:pt x="245" y="973"/>
                  </a:lnTo>
                  <a:lnTo>
                    <a:pt x="255" y="978"/>
                  </a:lnTo>
                  <a:lnTo>
                    <a:pt x="263" y="982"/>
                  </a:lnTo>
                  <a:lnTo>
                    <a:pt x="265" y="986"/>
                  </a:lnTo>
                  <a:lnTo>
                    <a:pt x="267" y="992"/>
                  </a:lnTo>
                  <a:lnTo>
                    <a:pt x="267" y="992"/>
                  </a:lnTo>
                  <a:lnTo>
                    <a:pt x="267" y="1004"/>
                  </a:lnTo>
                  <a:lnTo>
                    <a:pt x="269" y="1008"/>
                  </a:lnTo>
                  <a:lnTo>
                    <a:pt x="273" y="1012"/>
                  </a:lnTo>
                  <a:lnTo>
                    <a:pt x="273" y="1012"/>
                  </a:lnTo>
                  <a:lnTo>
                    <a:pt x="281" y="1018"/>
                  </a:lnTo>
                  <a:lnTo>
                    <a:pt x="289" y="1022"/>
                  </a:lnTo>
                  <a:lnTo>
                    <a:pt x="289" y="1022"/>
                  </a:lnTo>
                  <a:lnTo>
                    <a:pt x="301" y="1028"/>
                  </a:lnTo>
                  <a:lnTo>
                    <a:pt x="309" y="1034"/>
                  </a:lnTo>
                  <a:lnTo>
                    <a:pt x="313" y="1038"/>
                  </a:lnTo>
                  <a:lnTo>
                    <a:pt x="315" y="1044"/>
                  </a:lnTo>
                  <a:lnTo>
                    <a:pt x="315" y="1048"/>
                  </a:lnTo>
                  <a:lnTo>
                    <a:pt x="313" y="1056"/>
                  </a:lnTo>
                  <a:lnTo>
                    <a:pt x="313" y="1056"/>
                  </a:lnTo>
                  <a:lnTo>
                    <a:pt x="309" y="1062"/>
                  </a:lnTo>
                  <a:lnTo>
                    <a:pt x="305" y="1066"/>
                  </a:lnTo>
                  <a:lnTo>
                    <a:pt x="293" y="1076"/>
                  </a:lnTo>
                  <a:lnTo>
                    <a:pt x="293" y="1076"/>
                  </a:lnTo>
                  <a:lnTo>
                    <a:pt x="301" y="1076"/>
                  </a:lnTo>
                  <a:lnTo>
                    <a:pt x="309" y="1076"/>
                  </a:lnTo>
                  <a:lnTo>
                    <a:pt x="317" y="1074"/>
                  </a:lnTo>
                  <a:lnTo>
                    <a:pt x="323" y="1072"/>
                  </a:lnTo>
                  <a:lnTo>
                    <a:pt x="323" y="1072"/>
                  </a:lnTo>
                  <a:lnTo>
                    <a:pt x="333" y="1066"/>
                  </a:lnTo>
                  <a:lnTo>
                    <a:pt x="341" y="1058"/>
                  </a:lnTo>
                  <a:lnTo>
                    <a:pt x="348" y="1050"/>
                  </a:lnTo>
                  <a:lnTo>
                    <a:pt x="358" y="1046"/>
                  </a:lnTo>
                  <a:lnTo>
                    <a:pt x="358" y="1046"/>
                  </a:lnTo>
                  <a:lnTo>
                    <a:pt x="368" y="1042"/>
                  </a:lnTo>
                  <a:lnTo>
                    <a:pt x="376" y="1044"/>
                  </a:lnTo>
                  <a:lnTo>
                    <a:pt x="382" y="1046"/>
                  </a:lnTo>
                  <a:lnTo>
                    <a:pt x="388" y="1050"/>
                  </a:lnTo>
                  <a:lnTo>
                    <a:pt x="388" y="1050"/>
                  </a:lnTo>
                  <a:lnTo>
                    <a:pt x="404" y="1036"/>
                  </a:lnTo>
                  <a:lnTo>
                    <a:pt x="404" y="1036"/>
                  </a:lnTo>
                  <a:lnTo>
                    <a:pt x="428" y="1016"/>
                  </a:lnTo>
                  <a:lnTo>
                    <a:pt x="450" y="996"/>
                  </a:lnTo>
                  <a:lnTo>
                    <a:pt x="450" y="996"/>
                  </a:lnTo>
                  <a:lnTo>
                    <a:pt x="461" y="986"/>
                  </a:lnTo>
                  <a:lnTo>
                    <a:pt x="469" y="976"/>
                  </a:lnTo>
                  <a:lnTo>
                    <a:pt x="475" y="967"/>
                  </a:lnTo>
                  <a:lnTo>
                    <a:pt x="477" y="953"/>
                  </a:lnTo>
                  <a:lnTo>
                    <a:pt x="477" y="953"/>
                  </a:lnTo>
                  <a:lnTo>
                    <a:pt x="481" y="925"/>
                  </a:lnTo>
                  <a:lnTo>
                    <a:pt x="483" y="913"/>
                  </a:lnTo>
                  <a:lnTo>
                    <a:pt x="489" y="899"/>
                  </a:lnTo>
                  <a:lnTo>
                    <a:pt x="489" y="899"/>
                  </a:lnTo>
                  <a:lnTo>
                    <a:pt x="497" y="885"/>
                  </a:lnTo>
                  <a:lnTo>
                    <a:pt x="507" y="871"/>
                  </a:lnTo>
                  <a:lnTo>
                    <a:pt x="519" y="862"/>
                  </a:lnTo>
                  <a:lnTo>
                    <a:pt x="525" y="858"/>
                  </a:lnTo>
                  <a:lnTo>
                    <a:pt x="533" y="854"/>
                  </a:lnTo>
                  <a:lnTo>
                    <a:pt x="533" y="854"/>
                  </a:lnTo>
                  <a:lnTo>
                    <a:pt x="549" y="850"/>
                  </a:lnTo>
                  <a:lnTo>
                    <a:pt x="563" y="846"/>
                  </a:lnTo>
                  <a:lnTo>
                    <a:pt x="578" y="842"/>
                  </a:lnTo>
                  <a:lnTo>
                    <a:pt x="594" y="836"/>
                  </a:lnTo>
                  <a:lnTo>
                    <a:pt x="594" y="836"/>
                  </a:lnTo>
                  <a:lnTo>
                    <a:pt x="608" y="828"/>
                  </a:lnTo>
                  <a:lnTo>
                    <a:pt x="616" y="818"/>
                  </a:lnTo>
                  <a:lnTo>
                    <a:pt x="622" y="808"/>
                  </a:lnTo>
                  <a:lnTo>
                    <a:pt x="628" y="794"/>
                  </a:lnTo>
                  <a:lnTo>
                    <a:pt x="628" y="794"/>
                  </a:lnTo>
                  <a:lnTo>
                    <a:pt x="636" y="782"/>
                  </a:lnTo>
                  <a:lnTo>
                    <a:pt x="648" y="770"/>
                  </a:lnTo>
                  <a:lnTo>
                    <a:pt x="660" y="760"/>
                  </a:lnTo>
                  <a:lnTo>
                    <a:pt x="672" y="753"/>
                  </a:lnTo>
                  <a:lnTo>
                    <a:pt x="672" y="753"/>
                  </a:lnTo>
                  <a:lnTo>
                    <a:pt x="685" y="747"/>
                  </a:lnTo>
                  <a:lnTo>
                    <a:pt x="699" y="743"/>
                  </a:lnTo>
                  <a:lnTo>
                    <a:pt x="715" y="739"/>
                  </a:lnTo>
                  <a:lnTo>
                    <a:pt x="731" y="737"/>
                  </a:lnTo>
                  <a:lnTo>
                    <a:pt x="763" y="735"/>
                  </a:lnTo>
                  <a:lnTo>
                    <a:pt x="792" y="733"/>
                  </a:lnTo>
                  <a:lnTo>
                    <a:pt x="792" y="733"/>
                  </a:lnTo>
                  <a:lnTo>
                    <a:pt x="814" y="729"/>
                  </a:lnTo>
                  <a:lnTo>
                    <a:pt x="826" y="731"/>
                  </a:lnTo>
                  <a:lnTo>
                    <a:pt x="830" y="733"/>
                  </a:lnTo>
                  <a:lnTo>
                    <a:pt x="832" y="735"/>
                  </a:lnTo>
                  <a:lnTo>
                    <a:pt x="832" y="735"/>
                  </a:lnTo>
                  <a:lnTo>
                    <a:pt x="846" y="731"/>
                  </a:lnTo>
                  <a:lnTo>
                    <a:pt x="862" y="729"/>
                  </a:lnTo>
                  <a:lnTo>
                    <a:pt x="862" y="729"/>
                  </a:lnTo>
                  <a:lnTo>
                    <a:pt x="884" y="725"/>
                  </a:lnTo>
                  <a:lnTo>
                    <a:pt x="896" y="725"/>
                  </a:lnTo>
                  <a:lnTo>
                    <a:pt x="907" y="727"/>
                  </a:lnTo>
                  <a:lnTo>
                    <a:pt x="907" y="727"/>
                  </a:lnTo>
                  <a:lnTo>
                    <a:pt x="929" y="731"/>
                  </a:lnTo>
                  <a:lnTo>
                    <a:pt x="941" y="733"/>
                  </a:lnTo>
                  <a:lnTo>
                    <a:pt x="953" y="733"/>
                  </a:lnTo>
                  <a:lnTo>
                    <a:pt x="953" y="733"/>
                  </a:lnTo>
                  <a:lnTo>
                    <a:pt x="977" y="727"/>
                  </a:lnTo>
                  <a:lnTo>
                    <a:pt x="987" y="723"/>
                  </a:lnTo>
                  <a:lnTo>
                    <a:pt x="997" y="719"/>
                  </a:lnTo>
                  <a:lnTo>
                    <a:pt x="1005" y="713"/>
                  </a:lnTo>
                  <a:lnTo>
                    <a:pt x="1012" y="705"/>
                  </a:lnTo>
                  <a:lnTo>
                    <a:pt x="1020" y="697"/>
                  </a:lnTo>
                  <a:lnTo>
                    <a:pt x="1026" y="685"/>
                  </a:lnTo>
                  <a:lnTo>
                    <a:pt x="1026" y="685"/>
                  </a:lnTo>
                  <a:lnTo>
                    <a:pt x="1032" y="675"/>
                  </a:lnTo>
                  <a:lnTo>
                    <a:pt x="1034" y="663"/>
                  </a:lnTo>
                  <a:lnTo>
                    <a:pt x="1036" y="651"/>
                  </a:lnTo>
                  <a:lnTo>
                    <a:pt x="1038" y="642"/>
                  </a:lnTo>
                  <a:lnTo>
                    <a:pt x="1036" y="618"/>
                  </a:lnTo>
                  <a:lnTo>
                    <a:pt x="1032" y="594"/>
                  </a:lnTo>
                  <a:lnTo>
                    <a:pt x="1032" y="594"/>
                  </a:lnTo>
                  <a:lnTo>
                    <a:pt x="1028" y="572"/>
                  </a:lnTo>
                  <a:lnTo>
                    <a:pt x="1026" y="550"/>
                  </a:lnTo>
                  <a:lnTo>
                    <a:pt x="1026" y="541"/>
                  </a:lnTo>
                  <a:lnTo>
                    <a:pt x="1028" y="529"/>
                  </a:lnTo>
                  <a:lnTo>
                    <a:pt x="1032" y="519"/>
                  </a:lnTo>
                  <a:lnTo>
                    <a:pt x="1036" y="507"/>
                  </a:lnTo>
                  <a:lnTo>
                    <a:pt x="1036" y="507"/>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42" name="Freeform 9"/>
            <p:cNvSpPr/>
            <p:nvPr/>
          </p:nvSpPr>
          <p:spPr bwMode="auto">
            <a:xfrm>
              <a:off x="4962529" y="2028827"/>
              <a:ext cx="490539" cy="452438"/>
            </a:xfrm>
            <a:custGeom>
              <a:avLst/>
              <a:gdLst/>
              <a:ahLst/>
              <a:cxnLst>
                <a:cxn ang="0">
                  <a:pos x="257" y="442"/>
                </a:cxn>
                <a:cxn ang="0">
                  <a:pos x="319" y="398"/>
                </a:cxn>
                <a:cxn ang="0">
                  <a:pos x="344" y="382"/>
                </a:cxn>
                <a:cxn ang="0">
                  <a:pos x="382" y="370"/>
                </a:cxn>
                <a:cxn ang="0">
                  <a:pos x="400" y="360"/>
                </a:cxn>
                <a:cxn ang="0">
                  <a:pos x="412" y="335"/>
                </a:cxn>
                <a:cxn ang="0">
                  <a:pos x="426" y="313"/>
                </a:cxn>
                <a:cxn ang="0">
                  <a:pos x="469" y="285"/>
                </a:cxn>
                <a:cxn ang="0">
                  <a:pos x="495" y="257"/>
                </a:cxn>
                <a:cxn ang="0">
                  <a:pos x="499" y="236"/>
                </a:cxn>
                <a:cxn ang="0">
                  <a:pos x="507" y="224"/>
                </a:cxn>
                <a:cxn ang="0">
                  <a:pos x="527" y="216"/>
                </a:cxn>
                <a:cxn ang="0">
                  <a:pos x="562" y="212"/>
                </a:cxn>
                <a:cxn ang="0">
                  <a:pos x="582" y="198"/>
                </a:cxn>
                <a:cxn ang="0">
                  <a:pos x="606" y="166"/>
                </a:cxn>
                <a:cxn ang="0">
                  <a:pos x="618" y="132"/>
                </a:cxn>
                <a:cxn ang="0">
                  <a:pos x="616" y="111"/>
                </a:cxn>
                <a:cxn ang="0">
                  <a:pos x="590" y="39"/>
                </a:cxn>
                <a:cxn ang="0">
                  <a:pos x="562" y="39"/>
                </a:cxn>
                <a:cxn ang="0">
                  <a:pos x="527" y="33"/>
                </a:cxn>
                <a:cxn ang="0">
                  <a:pos x="465" y="29"/>
                </a:cxn>
                <a:cxn ang="0">
                  <a:pos x="408" y="35"/>
                </a:cxn>
                <a:cxn ang="0">
                  <a:pos x="390" y="29"/>
                </a:cxn>
                <a:cxn ang="0">
                  <a:pos x="362" y="2"/>
                </a:cxn>
                <a:cxn ang="0">
                  <a:pos x="350" y="0"/>
                </a:cxn>
                <a:cxn ang="0">
                  <a:pos x="332" y="27"/>
                </a:cxn>
                <a:cxn ang="0">
                  <a:pos x="311" y="63"/>
                </a:cxn>
                <a:cxn ang="0">
                  <a:pos x="279" y="91"/>
                </a:cxn>
                <a:cxn ang="0">
                  <a:pos x="265" y="119"/>
                </a:cxn>
                <a:cxn ang="0">
                  <a:pos x="231" y="160"/>
                </a:cxn>
                <a:cxn ang="0">
                  <a:pos x="204" y="174"/>
                </a:cxn>
                <a:cxn ang="0">
                  <a:pos x="146" y="212"/>
                </a:cxn>
                <a:cxn ang="0">
                  <a:pos x="130" y="234"/>
                </a:cxn>
                <a:cxn ang="0">
                  <a:pos x="116" y="305"/>
                </a:cxn>
                <a:cxn ang="0">
                  <a:pos x="109" y="376"/>
                </a:cxn>
                <a:cxn ang="0">
                  <a:pos x="97" y="412"/>
                </a:cxn>
                <a:cxn ang="0">
                  <a:pos x="87" y="416"/>
                </a:cxn>
                <a:cxn ang="0">
                  <a:pos x="63" y="434"/>
                </a:cxn>
                <a:cxn ang="0">
                  <a:pos x="39" y="483"/>
                </a:cxn>
                <a:cxn ang="0">
                  <a:pos x="0" y="533"/>
                </a:cxn>
                <a:cxn ang="0">
                  <a:pos x="57" y="555"/>
                </a:cxn>
                <a:cxn ang="0">
                  <a:pos x="81" y="568"/>
                </a:cxn>
                <a:cxn ang="0">
                  <a:pos x="107" y="525"/>
                </a:cxn>
                <a:cxn ang="0">
                  <a:pos x="136" y="489"/>
                </a:cxn>
                <a:cxn ang="0">
                  <a:pos x="174" y="467"/>
                </a:cxn>
                <a:cxn ang="0">
                  <a:pos x="245" y="450"/>
                </a:cxn>
              </a:cxnLst>
              <a:rect l="0" t="0" r="r" b="b"/>
              <a:pathLst>
                <a:path w="618" h="568">
                  <a:moveTo>
                    <a:pt x="245" y="450"/>
                  </a:moveTo>
                  <a:lnTo>
                    <a:pt x="245" y="450"/>
                  </a:lnTo>
                  <a:lnTo>
                    <a:pt x="257" y="442"/>
                  </a:lnTo>
                  <a:lnTo>
                    <a:pt x="271" y="436"/>
                  </a:lnTo>
                  <a:lnTo>
                    <a:pt x="295" y="418"/>
                  </a:lnTo>
                  <a:lnTo>
                    <a:pt x="319" y="398"/>
                  </a:lnTo>
                  <a:lnTo>
                    <a:pt x="331" y="390"/>
                  </a:lnTo>
                  <a:lnTo>
                    <a:pt x="344" y="382"/>
                  </a:lnTo>
                  <a:lnTo>
                    <a:pt x="344" y="382"/>
                  </a:lnTo>
                  <a:lnTo>
                    <a:pt x="356" y="378"/>
                  </a:lnTo>
                  <a:lnTo>
                    <a:pt x="370" y="374"/>
                  </a:lnTo>
                  <a:lnTo>
                    <a:pt x="382" y="370"/>
                  </a:lnTo>
                  <a:lnTo>
                    <a:pt x="394" y="366"/>
                  </a:lnTo>
                  <a:lnTo>
                    <a:pt x="394" y="366"/>
                  </a:lnTo>
                  <a:lnTo>
                    <a:pt x="400" y="360"/>
                  </a:lnTo>
                  <a:lnTo>
                    <a:pt x="404" y="356"/>
                  </a:lnTo>
                  <a:lnTo>
                    <a:pt x="408" y="346"/>
                  </a:lnTo>
                  <a:lnTo>
                    <a:pt x="412" y="335"/>
                  </a:lnTo>
                  <a:lnTo>
                    <a:pt x="418" y="323"/>
                  </a:lnTo>
                  <a:lnTo>
                    <a:pt x="418" y="323"/>
                  </a:lnTo>
                  <a:lnTo>
                    <a:pt x="426" y="313"/>
                  </a:lnTo>
                  <a:lnTo>
                    <a:pt x="436" y="305"/>
                  </a:lnTo>
                  <a:lnTo>
                    <a:pt x="459" y="291"/>
                  </a:lnTo>
                  <a:lnTo>
                    <a:pt x="469" y="285"/>
                  </a:lnTo>
                  <a:lnTo>
                    <a:pt x="479" y="277"/>
                  </a:lnTo>
                  <a:lnTo>
                    <a:pt x="489" y="269"/>
                  </a:lnTo>
                  <a:lnTo>
                    <a:pt x="495" y="257"/>
                  </a:lnTo>
                  <a:lnTo>
                    <a:pt x="495" y="257"/>
                  </a:lnTo>
                  <a:lnTo>
                    <a:pt x="497" y="245"/>
                  </a:lnTo>
                  <a:lnTo>
                    <a:pt x="499" y="236"/>
                  </a:lnTo>
                  <a:lnTo>
                    <a:pt x="499" y="232"/>
                  </a:lnTo>
                  <a:lnTo>
                    <a:pt x="503" y="228"/>
                  </a:lnTo>
                  <a:lnTo>
                    <a:pt x="507" y="224"/>
                  </a:lnTo>
                  <a:lnTo>
                    <a:pt x="513" y="220"/>
                  </a:lnTo>
                  <a:lnTo>
                    <a:pt x="513" y="220"/>
                  </a:lnTo>
                  <a:lnTo>
                    <a:pt x="527" y="216"/>
                  </a:lnTo>
                  <a:lnTo>
                    <a:pt x="539" y="216"/>
                  </a:lnTo>
                  <a:lnTo>
                    <a:pt x="551" y="216"/>
                  </a:lnTo>
                  <a:lnTo>
                    <a:pt x="562" y="212"/>
                  </a:lnTo>
                  <a:lnTo>
                    <a:pt x="562" y="212"/>
                  </a:lnTo>
                  <a:lnTo>
                    <a:pt x="572" y="206"/>
                  </a:lnTo>
                  <a:lnTo>
                    <a:pt x="582" y="198"/>
                  </a:lnTo>
                  <a:lnTo>
                    <a:pt x="590" y="190"/>
                  </a:lnTo>
                  <a:lnTo>
                    <a:pt x="598" y="178"/>
                  </a:lnTo>
                  <a:lnTo>
                    <a:pt x="606" y="166"/>
                  </a:lnTo>
                  <a:lnTo>
                    <a:pt x="612" y="154"/>
                  </a:lnTo>
                  <a:lnTo>
                    <a:pt x="616" y="144"/>
                  </a:lnTo>
                  <a:lnTo>
                    <a:pt x="618" y="132"/>
                  </a:lnTo>
                  <a:lnTo>
                    <a:pt x="618" y="132"/>
                  </a:lnTo>
                  <a:lnTo>
                    <a:pt x="618" y="123"/>
                  </a:lnTo>
                  <a:lnTo>
                    <a:pt x="616" y="111"/>
                  </a:lnTo>
                  <a:lnTo>
                    <a:pt x="608" y="87"/>
                  </a:lnTo>
                  <a:lnTo>
                    <a:pt x="598" y="63"/>
                  </a:lnTo>
                  <a:lnTo>
                    <a:pt x="590" y="39"/>
                  </a:lnTo>
                  <a:lnTo>
                    <a:pt x="590" y="39"/>
                  </a:lnTo>
                  <a:lnTo>
                    <a:pt x="576" y="39"/>
                  </a:lnTo>
                  <a:lnTo>
                    <a:pt x="562" y="39"/>
                  </a:lnTo>
                  <a:lnTo>
                    <a:pt x="545" y="37"/>
                  </a:lnTo>
                  <a:lnTo>
                    <a:pt x="527" y="33"/>
                  </a:lnTo>
                  <a:lnTo>
                    <a:pt x="527" y="33"/>
                  </a:lnTo>
                  <a:lnTo>
                    <a:pt x="505" y="29"/>
                  </a:lnTo>
                  <a:lnTo>
                    <a:pt x="483" y="27"/>
                  </a:lnTo>
                  <a:lnTo>
                    <a:pt x="465" y="29"/>
                  </a:lnTo>
                  <a:lnTo>
                    <a:pt x="449" y="31"/>
                  </a:lnTo>
                  <a:lnTo>
                    <a:pt x="420" y="35"/>
                  </a:lnTo>
                  <a:lnTo>
                    <a:pt x="408" y="35"/>
                  </a:lnTo>
                  <a:lnTo>
                    <a:pt x="398" y="33"/>
                  </a:lnTo>
                  <a:lnTo>
                    <a:pt x="398" y="33"/>
                  </a:lnTo>
                  <a:lnTo>
                    <a:pt x="390" y="29"/>
                  </a:lnTo>
                  <a:lnTo>
                    <a:pt x="382" y="23"/>
                  </a:lnTo>
                  <a:lnTo>
                    <a:pt x="372" y="12"/>
                  </a:lnTo>
                  <a:lnTo>
                    <a:pt x="362" y="2"/>
                  </a:lnTo>
                  <a:lnTo>
                    <a:pt x="356" y="0"/>
                  </a:lnTo>
                  <a:lnTo>
                    <a:pt x="350" y="0"/>
                  </a:lnTo>
                  <a:lnTo>
                    <a:pt x="350" y="0"/>
                  </a:lnTo>
                  <a:lnTo>
                    <a:pt x="344" y="4"/>
                  </a:lnTo>
                  <a:lnTo>
                    <a:pt x="340" y="10"/>
                  </a:lnTo>
                  <a:lnTo>
                    <a:pt x="332" y="27"/>
                  </a:lnTo>
                  <a:lnTo>
                    <a:pt x="323" y="47"/>
                  </a:lnTo>
                  <a:lnTo>
                    <a:pt x="317" y="55"/>
                  </a:lnTo>
                  <a:lnTo>
                    <a:pt x="311" y="63"/>
                  </a:lnTo>
                  <a:lnTo>
                    <a:pt x="311" y="63"/>
                  </a:lnTo>
                  <a:lnTo>
                    <a:pt x="287" y="83"/>
                  </a:lnTo>
                  <a:lnTo>
                    <a:pt x="279" y="91"/>
                  </a:lnTo>
                  <a:lnTo>
                    <a:pt x="273" y="101"/>
                  </a:lnTo>
                  <a:lnTo>
                    <a:pt x="273" y="101"/>
                  </a:lnTo>
                  <a:lnTo>
                    <a:pt x="265" y="119"/>
                  </a:lnTo>
                  <a:lnTo>
                    <a:pt x="253" y="136"/>
                  </a:lnTo>
                  <a:lnTo>
                    <a:pt x="239" y="154"/>
                  </a:lnTo>
                  <a:lnTo>
                    <a:pt x="231" y="160"/>
                  </a:lnTo>
                  <a:lnTo>
                    <a:pt x="222" y="166"/>
                  </a:lnTo>
                  <a:lnTo>
                    <a:pt x="222" y="166"/>
                  </a:lnTo>
                  <a:lnTo>
                    <a:pt x="204" y="174"/>
                  </a:lnTo>
                  <a:lnTo>
                    <a:pt x="182" y="188"/>
                  </a:lnTo>
                  <a:lnTo>
                    <a:pt x="146" y="212"/>
                  </a:lnTo>
                  <a:lnTo>
                    <a:pt x="146" y="212"/>
                  </a:lnTo>
                  <a:lnTo>
                    <a:pt x="140" y="218"/>
                  </a:lnTo>
                  <a:lnTo>
                    <a:pt x="134" y="226"/>
                  </a:lnTo>
                  <a:lnTo>
                    <a:pt x="130" y="234"/>
                  </a:lnTo>
                  <a:lnTo>
                    <a:pt x="128" y="245"/>
                  </a:lnTo>
                  <a:lnTo>
                    <a:pt x="116" y="305"/>
                  </a:lnTo>
                  <a:lnTo>
                    <a:pt x="116" y="305"/>
                  </a:lnTo>
                  <a:lnTo>
                    <a:pt x="113" y="325"/>
                  </a:lnTo>
                  <a:lnTo>
                    <a:pt x="111" y="343"/>
                  </a:lnTo>
                  <a:lnTo>
                    <a:pt x="109" y="376"/>
                  </a:lnTo>
                  <a:lnTo>
                    <a:pt x="107" y="390"/>
                  </a:lnTo>
                  <a:lnTo>
                    <a:pt x="103" y="402"/>
                  </a:lnTo>
                  <a:lnTo>
                    <a:pt x="97" y="412"/>
                  </a:lnTo>
                  <a:lnTo>
                    <a:pt x="93" y="414"/>
                  </a:lnTo>
                  <a:lnTo>
                    <a:pt x="87" y="416"/>
                  </a:lnTo>
                  <a:lnTo>
                    <a:pt x="87" y="416"/>
                  </a:lnTo>
                  <a:lnTo>
                    <a:pt x="77" y="420"/>
                  </a:lnTo>
                  <a:lnTo>
                    <a:pt x="69" y="426"/>
                  </a:lnTo>
                  <a:lnTo>
                    <a:pt x="63" y="434"/>
                  </a:lnTo>
                  <a:lnTo>
                    <a:pt x="59" y="442"/>
                  </a:lnTo>
                  <a:lnTo>
                    <a:pt x="51" y="461"/>
                  </a:lnTo>
                  <a:lnTo>
                    <a:pt x="39" y="483"/>
                  </a:lnTo>
                  <a:lnTo>
                    <a:pt x="39" y="483"/>
                  </a:lnTo>
                  <a:lnTo>
                    <a:pt x="21" y="507"/>
                  </a:lnTo>
                  <a:lnTo>
                    <a:pt x="0" y="533"/>
                  </a:lnTo>
                  <a:lnTo>
                    <a:pt x="0" y="533"/>
                  </a:lnTo>
                  <a:lnTo>
                    <a:pt x="31" y="545"/>
                  </a:lnTo>
                  <a:lnTo>
                    <a:pt x="57" y="555"/>
                  </a:lnTo>
                  <a:lnTo>
                    <a:pt x="57" y="555"/>
                  </a:lnTo>
                  <a:lnTo>
                    <a:pt x="73" y="560"/>
                  </a:lnTo>
                  <a:lnTo>
                    <a:pt x="81" y="568"/>
                  </a:lnTo>
                  <a:lnTo>
                    <a:pt x="81" y="568"/>
                  </a:lnTo>
                  <a:lnTo>
                    <a:pt x="93" y="547"/>
                  </a:lnTo>
                  <a:lnTo>
                    <a:pt x="107" y="525"/>
                  </a:lnTo>
                  <a:lnTo>
                    <a:pt x="120" y="505"/>
                  </a:lnTo>
                  <a:lnTo>
                    <a:pt x="136" y="489"/>
                  </a:lnTo>
                  <a:lnTo>
                    <a:pt x="136" y="489"/>
                  </a:lnTo>
                  <a:lnTo>
                    <a:pt x="148" y="481"/>
                  </a:lnTo>
                  <a:lnTo>
                    <a:pt x="160" y="473"/>
                  </a:lnTo>
                  <a:lnTo>
                    <a:pt x="174" y="467"/>
                  </a:lnTo>
                  <a:lnTo>
                    <a:pt x="188" y="463"/>
                  </a:lnTo>
                  <a:lnTo>
                    <a:pt x="216" y="457"/>
                  </a:lnTo>
                  <a:lnTo>
                    <a:pt x="245" y="450"/>
                  </a:lnTo>
                  <a:lnTo>
                    <a:pt x="245" y="450"/>
                  </a:lnTo>
                  <a:close/>
                </a:path>
              </a:pathLst>
            </a:custGeom>
            <a:solidFill>
              <a:srgbClr val="00B0F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3" name="Freeform 10"/>
            <p:cNvSpPr/>
            <p:nvPr/>
          </p:nvSpPr>
          <p:spPr bwMode="auto">
            <a:xfrm>
              <a:off x="4678367" y="3363913"/>
              <a:ext cx="169864" cy="138113"/>
            </a:xfrm>
            <a:custGeom>
              <a:avLst/>
              <a:gdLst/>
              <a:ahLst/>
              <a:cxnLst>
                <a:cxn ang="0">
                  <a:pos x="117" y="123"/>
                </a:cxn>
                <a:cxn ang="0">
                  <a:pos x="137" y="121"/>
                </a:cxn>
                <a:cxn ang="0">
                  <a:pos x="166" y="117"/>
                </a:cxn>
                <a:cxn ang="0">
                  <a:pos x="182" y="109"/>
                </a:cxn>
                <a:cxn ang="0">
                  <a:pos x="190" y="103"/>
                </a:cxn>
                <a:cxn ang="0">
                  <a:pos x="208" y="77"/>
                </a:cxn>
                <a:cxn ang="0">
                  <a:pos x="212" y="69"/>
                </a:cxn>
                <a:cxn ang="0">
                  <a:pos x="212" y="48"/>
                </a:cxn>
                <a:cxn ang="0">
                  <a:pos x="210" y="44"/>
                </a:cxn>
                <a:cxn ang="0">
                  <a:pos x="196" y="32"/>
                </a:cxn>
                <a:cxn ang="0">
                  <a:pos x="194" y="26"/>
                </a:cxn>
                <a:cxn ang="0">
                  <a:pos x="192" y="12"/>
                </a:cxn>
                <a:cxn ang="0">
                  <a:pos x="190" y="6"/>
                </a:cxn>
                <a:cxn ang="0">
                  <a:pos x="180" y="2"/>
                </a:cxn>
                <a:cxn ang="0">
                  <a:pos x="168" y="0"/>
                </a:cxn>
                <a:cxn ang="0">
                  <a:pos x="146" y="4"/>
                </a:cxn>
                <a:cxn ang="0">
                  <a:pos x="137" y="8"/>
                </a:cxn>
                <a:cxn ang="0">
                  <a:pos x="109" y="20"/>
                </a:cxn>
                <a:cxn ang="0">
                  <a:pos x="99" y="22"/>
                </a:cxn>
                <a:cxn ang="0">
                  <a:pos x="75" y="20"/>
                </a:cxn>
                <a:cxn ang="0">
                  <a:pos x="55" y="18"/>
                </a:cxn>
                <a:cxn ang="0">
                  <a:pos x="45" y="22"/>
                </a:cxn>
                <a:cxn ang="0">
                  <a:pos x="30" y="34"/>
                </a:cxn>
                <a:cxn ang="0">
                  <a:pos x="22" y="40"/>
                </a:cxn>
                <a:cxn ang="0">
                  <a:pos x="0" y="50"/>
                </a:cxn>
                <a:cxn ang="0">
                  <a:pos x="6" y="69"/>
                </a:cxn>
                <a:cxn ang="0">
                  <a:pos x="14" y="91"/>
                </a:cxn>
                <a:cxn ang="0">
                  <a:pos x="30" y="127"/>
                </a:cxn>
                <a:cxn ang="0">
                  <a:pos x="49" y="151"/>
                </a:cxn>
                <a:cxn ang="0">
                  <a:pos x="77" y="174"/>
                </a:cxn>
                <a:cxn ang="0">
                  <a:pos x="83" y="169"/>
                </a:cxn>
                <a:cxn ang="0">
                  <a:pos x="97" y="147"/>
                </a:cxn>
                <a:cxn ang="0">
                  <a:pos x="111" y="127"/>
                </a:cxn>
                <a:cxn ang="0">
                  <a:pos x="117" y="123"/>
                </a:cxn>
              </a:cxnLst>
              <a:rect l="0" t="0" r="r" b="b"/>
              <a:pathLst>
                <a:path w="214" h="174">
                  <a:moveTo>
                    <a:pt x="117" y="123"/>
                  </a:moveTo>
                  <a:lnTo>
                    <a:pt x="117" y="123"/>
                  </a:lnTo>
                  <a:lnTo>
                    <a:pt x="127" y="121"/>
                  </a:lnTo>
                  <a:lnTo>
                    <a:pt x="137" y="121"/>
                  </a:lnTo>
                  <a:lnTo>
                    <a:pt x="156" y="119"/>
                  </a:lnTo>
                  <a:lnTo>
                    <a:pt x="166" y="117"/>
                  </a:lnTo>
                  <a:lnTo>
                    <a:pt x="174" y="115"/>
                  </a:lnTo>
                  <a:lnTo>
                    <a:pt x="182" y="109"/>
                  </a:lnTo>
                  <a:lnTo>
                    <a:pt x="190" y="103"/>
                  </a:lnTo>
                  <a:lnTo>
                    <a:pt x="190" y="103"/>
                  </a:lnTo>
                  <a:lnTo>
                    <a:pt x="202" y="85"/>
                  </a:lnTo>
                  <a:lnTo>
                    <a:pt x="208" y="77"/>
                  </a:lnTo>
                  <a:lnTo>
                    <a:pt x="212" y="69"/>
                  </a:lnTo>
                  <a:lnTo>
                    <a:pt x="212" y="69"/>
                  </a:lnTo>
                  <a:lnTo>
                    <a:pt x="214" y="58"/>
                  </a:lnTo>
                  <a:lnTo>
                    <a:pt x="212" y="48"/>
                  </a:lnTo>
                  <a:lnTo>
                    <a:pt x="212" y="48"/>
                  </a:lnTo>
                  <a:lnTo>
                    <a:pt x="210" y="44"/>
                  </a:lnTo>
                  <a:lnTo>
                    <a:pt x="206" y="40"/>
                  </a:lnTo>
                  <a:lnTo>
                    <a:pt x="196" y="32"/>
                  </a:lnTo>
                  <a:lnTo>
                    <a:pt x="196" y="32"/>
                  </a:lnTo>
                  <a:lnTo>
                    <a:pt x="194" y="26"/>
                  </a:lnTo>
                  <a:lnTo>
                    <a:pt x="194" y="22"/>
                  </a:lnTo>
                  <a:lnTo>
                    <a:pt x="192" y="12"/>
                  </a:lnTo>
                  <a:lnTo>
                    <a:pt x="192" y="8"/>
                  </a:lnTo>
                  <a:lnTo>
                    <a:pt x="190" y="6"/>
                  </a:lnTo>
                  <a:lnTo>
                    <a:pt x="186" y="4"/>
                  </a:lnTo>
                  <a:lnTo>
                    <a:pt x="180" y="2"/>
                  </a:lnTo>
                  <a:lnTo>
                    <a:pt x="180" y="2"/>
                  </a:lnTo>
                  <a:lnTo>
                    <a:pt x="168" y="0"/>
                  </a:lnTo>
                  <a:lnTo>
                    <a:pt x="158" y="2"/>
                  </a:lnTo>
                  <a:lnTo>
                    <a:pt x="146" y="4"/>
                  </a:lnTo>
                  <a:lnTo>
                    <a:pt x="137" y="8"/>
                  </a:lnTo>
                  <a:lnTo>
                    <a:pt x="137" y="8"/>
                  </a:lnTo>
                  <a:lnTo>
                    <a:pt x="119" y="16"/>
                  </a:lnTo>
                  <a:lnTo>
                    <a:pt x="109" y="20"/>
                  </a:lnTo>
                  <a:lnTo>
                    <a:pt x="99" y="22"/>
                  </a:lnTo>
                  <a:lnTo>
                    <a:pt x="99" y="22"/>
                  </a:lnTo>
                  <a:lnTo>
                    <a:pt x="87" y="22"/>
                  </a:lnTo>
                  <a:lnTo>
                    <a:pt x="75" y="20"/>
                  </a:lnTo>
                  <a:lnTo>
                    <a:pt x="65" y="20"/>
                  </a:lnTo>
                  <a:lnTo>
                    <a:pt x="55" y="18"/>
                  </a:lnTo>
                  <a:lnTo>
                    <a:pt x="55" y="18"/>
                  </a:lnTo>
                  <a:lnTo>
                    <a:pt x="45" y="22"/>
                  </a:lnTo>
                  <a:lnTo>
                    <a:pt x="37" y="26"/>
                  </a:lnTo>
                  <a:lnTo>
                    <a:pt x="30" y="34"/>
                  </a:lnTo>
                  <a:lnTo>
                    <a:pt x="22" y="40"/>
                  </a:lnTo>
                  <a:lnTo>
                    <a:pt x="22" y="40"/>
                  </a:lnTo>
                  <a:lnTo>
                    <a:pt x="14" y="44"/>
                  </a:lnTo>
                  <a:lnTo>
                    <a:pt x="0" y="50"/>
                  </a:lnTo>
                  <a:lnTo>
                    <a:pt x="0" y="50"/>
                  </a:lnTo>
                  <a:lnTo>
                    <a:pt x="6" y="69"/>
                  </a:lnTo>
                  <a:lnTo>
                    <a:pt x="6" y="69"/>
                  </a:lnTo>
                  <a:lnTo>
                    <a:pt x="14" y="91"/>
                  </a:lnTo>
                  <a:lnTo>
                    <a:pt x="22" y="111"/>
                  </a:lnTo>
                  <a:lnTo>
                    <a:pt x="30" y="127"/>
                  </a:lnTo>
                  <a:lnTo>
                    <a:pt x="39" y="139"/>
                  </a:lnTo>
                  <a:lnTo>
                    <a:pt x="49" y="151"/>
                  </a:lnTo>
                  <a:lnTo>
                    <a:pt x="59" y="161"/>
                  </a:lnTo>
                  <a:lnTo>
                    <a:pt x="77" y="174"/>
                  </a:lnTo>
                  <a:lnTo>
                    <a:pt x="77" y="174"/>
                  </a:lnTo>
                  <a:lnTo>
                    <a:pt x="83" y="169"/>
                  </a:lnTo>
                  <a:lnTo>
                    <a:pt x="89" y="163"/>
                  </a:lnTo>
                  <a:lnTo>
                    <a:pt x="97" y="147"/>
                  </a:lnTo>
                  <a:lnTo>
                    <a:pt x="105" y="133"/>
                  </a:lnTo>
                  <a:lnTo>
                    <a:pt x="111" y="127"/>
                  </a:lnTo>
                  <a:lnTo>
                    <a:pt x="117" y="123"/>
                  </a:lnTo>
                  <a:lnTo>
                    <a:pt x="117" y="123"/>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0" name="Freeform 11"/>
            <p:cNvSpPr/>
            <p:nvPr/>
          </p:nvSpPr>
          <p:spPr bwMode="auto">
            <a:xfrm>
              <a:off x="4665665" y="3127377"/>
              <a:ext cx="261938" cy="274638"/>
            </a:xfrm>
            <a:custGeom>
              <a:avLst/>
              <a:gdLst/>
              <a:ahLst/>
              <a:cxnLst>
                <a:cxn ang="0">
                  <a:pos x="307" y="313"/>
                </a:cxn>
                <a:cxn ang="0">
                  <a:pos x="323" y="307"/>
                </a:cxn>
                <a:cxn ang="0">
                  <a:pos x="331" y="293"/>
                </a:cxn>
                <a:cxn ang="0">
                  <a:pos x="321" y="269"/>
                </a:cxn>
                <a:cxn ang="0">
                  <a:pos x="289" y="238"/>
                </a:cxn>
                <a:cxn ang="0">
                  <a:pos x="260" y="204"/>
                </a:cxn>
                <a:cxn ang="0">
                  <a:pos x="250" y="174"/>
                </a:cxn>
                <a:cxn ang="0">
                  <a:pos x="258" y="154"/>
                </a:cxn>
                <a:cxn ang="0">
                  <a:pos x="275" y="131"/>
                </a:cxn>
                <a:cxn ang="0">
                  <a:pos x="275" y="123"/>
                </a:cxn>
                <a:cxn ang="0">
                  <a:pos x="252" y="105"/>
                </a:cxn>
                <a:cxn ang="0">
                  <a:pos x="236" y="87"/>
                </a:cxn>
                <a:cxn ang="0">
                  <a:pos x="202" y="39"/>
                </a:cxn>
                <a:cxn ang="0">
                  <a:pos x="182" y="28"/>
                </a:cxn>
                <a:cxn ang="0">
                  <a:pos x="151" y="24"/>
                </a:cxn>
                <a:cxn ang="0">
                  <a:pos x="109" y="8"/>
                </a:cxn>
                <a:cxn ang="0">
                  <a:pos x="77" y="0"/>
                </a:cxn>
                <a:cxn ang="0">
                  <a:pos x="53" y="6"/>
                </a:cxn>
                <a:cxn ang="0">
                  <a:pos x="36" y="43"/>
                </a:cxn>
                <a:cxn ang="0">
                  <a:pos x="22" y="109"/>
                </a:cxn>
                <a:cxn ang="0">
                  <a:pos x="4" y="146"/>
                </a:cxn>
                <a:cxn ang="0">
                  <a:pos x="0" y="178"/>
                </a:cxn>
                <a:cxn ang="0">
                  <a:pos x="28" y="212"/>
                </a:cxn>
                <a:cxn ang="0">
                  <a:pos x="95" y="220"/>
                </a:cxn>
                <a:cxn ang="0">
                  <a:pos x="186" y="228"/>
                </a:cxn>
                <a:cxn ang="0">
                  <a:pos x="190" y="242"/>
                </a:cxn>
                <a:cxn ang="0">
                  <a:pos x="178" y="253"/>
                </a:cxn>
                <a:cxn ang="0">
                  <a:pos x="139" y="261"/>
                </a:cxn>
                <a:cxn ang="0">
                  <a:pos x="97" y="261"/>
                </a:cxn>
                <a:cxn ang="0">
                  <a:pos x="55" y="269"/>
                </a:cxn>
                <a:cxn ang="0">
                  <a:pos x="16" y="285"/>
                </a:cxn>
                <a:cxn ang="0">
                  <a:pos x="0" y="293"/>
                </a:cxn>
                <a:cxn ang="0">
                  <a:pos x="30" y="341"/>
                </a:cxn>
                <a:cxn ang="0">
                  <a:pos x="46" y="331"/>
                </a:cxn>
                <a:cxn ang="0">
                  <a:pos x="71" y="315"/>
                </a:cxn>
                <a:cxn ang="0">
                  <a:pos x="91" y="317"/>
                </a:cxn>
                <a:cxn ang="0">
                  <a:pos x="115" y="319"/>
                </a:cxn>
                <a:cxn ang="0">
                  <a:pos x="153" y="305"/>
                </a:cxn>
                <a:cxn ang="0">
                  <a:pos x="174" y="299"/>
                </a:cxn>
                <a:cxn ang="0">
                  <a:pos x="196" y="299"/>
                </a:cxn>
                <a:cxn ang="0">
                  <a:pos x="208" y="305"/>
                </a:cxn>
                <a:cxn ang="0">
                  <a:pos x="220" y="311"/>
                </a:cxn>
                <a:cxn ang="0">
                  <a:pos x="258" y="317"/>
                </a:cxn>
                <a:cxn ang="0">
                  <a:pos x="291" y="313"/>
                </a:cxn>
              </a:cxnLst>
              <a:rect l="0" t="0" r="r" b="b"/>
              <a:pathLst>
                <a:path w="331" h="347">
                  <a:moveTo>
                    <a:pt x="291" y="313"/>
                  </a:moveTo>
                  <a:lnTo>
                    <a:pt x="291" y="313"/>
                  </a:lnTo>
                  <a:lnTo>
                    <a:pt x="307" y="313"/>
                  </a:lnTo>
                  <a:lnTo>
                    <a:pt x="315" y="311"/>
                  </a:lnTo>
                  <a:lnTo>
                    <a:pt x="323" y="307"/>
                  </a:lnTo>
                  <a:lnTo>
                    <a:pt x="323" y="307"/>
                  </a:lnTo>
                  <a:lnTo>
                    <a:pt x="327" y="303"/>
                  </a:lnTo>
                  <a:lnTo>
                    <a:pt x="329" y="297"/>
                  </a:lnTo>
                  <a:lnTo>
                    <a:pt x="331" y="293"/>
                  </a:lnTo>
                  <a:lnTo>
                    <a:pt x="331" y="289"/>
                  </a:lnTo>
                  <a:lnTo>
                    <a:pt x="327" y="279"/>
                  </a:lnTo>
                  <a:lnTo>
                    <a:pt x="321" y="269"/>
                  </a:lnTo>
                  <a:lnTo>
                    <a:pt x="313" y="259"/>
                  </a:lnTo>
                  <a:lnTo>
                    <a:pt x="305" y="252"/>
                  </a:lnTo>
                  <a:lnTo>
                    <a:pt x="289" y="238"/>
                  </a:lnTo>
                  <a:lnTo>
                    <a:pt x="289" y="238"/>
                  </a:lnTo>
                  <a:lnTo>
                    <a:pt x="273" y="220"/>
                  </a:lnTo>
                  <a:lnTo>
                    <a:pt x="260" y="204"/>
                  </a:lnTo>
                  <a:lnTo>
                    <a:pt x="254" y="196"/>
                  </a:lnTo>
                  <a:lnTo>
                    <a:pt x="250" y="186"/>
                  </a:lnTo>
                  <a:lnTo>
                    <a:pt x="250" y="174"/>
                  </a:lnTo>
                  <a:lnTo>
                    <a:pt x="252" y="162"/>
                  </a:lnTo>
                  <a:lnTo>
                    <a:pt x="252" y="162"/>
                  </a:lnTo>
                  <a:lnTo>
                    <a:pt x="258" y="154"/>
                  </a:lnTo>
                  <a:lnTo>
                    <a:pt x="264" y="146"/>
                  </a:lnTo>
                  <a:lnTo>
                    <a:pt x="269" y="139"/>
                  </a:lnTo>
                  <a:lnTo>
                    <a:pt x="275" y="131"/>
                  </a:lnTo>
                  <a:lnTo>
                    <a:pt x="275" y="131"/>
                  </a:lnTo>
                  <a:lnTo>
                    <a:pt x="275" y="127"/>
                  </a:lnTo>
                  <a:lnTo>
                    <a:pt x="275" y="123"/>
                  </a:lnTo>
                  <a:lnTo>
                    <a:pt x="268" y="115"/>
                  </a:lnTo>
                  <a:lnTo>
                    <a:pt x="260" y="109"/>
                  </a:lnTo>
                  <a:lnTo>
                    <a:pt x="252" y="105"/>
                  </a:lnTo>
                  <a:lnTo>
                    <a:pt x="252" y="105"/>
                  </a:lnTo>
                  <a:lnTo>
                    <a:pt x="244" y="95"/>
                  </a:lnTo>
                  <a:lnTo>
                    <a:pt x="236" y="87"/>
                  </a:lnTo>
                  <a:lnTo>
                    <a:pt x="222" y="67"/>
                  </a:lnTo>
                  <a:lnTo>
                    <a:pt x="210" y="49"/>
                  </a:lnTo>
                  <a:lnTo>
                    <a:pt x="202" y="39"/>
                  </a:lnTo>
                  <a:lnTo>
                    <a:pt x="192" y="34"/>
                  </a:lnTo>
                  <a:lnTo>
                    <a:pt x="192" y="34"/>
                  </a:lnTo>
                  <a:lnTo>
                    <a:pt x="182" y="28"/>
                  </a:lnTo>
                  <a:lnTo>
                    <a:pt x="172" y="26"/>
                  </a:lnTo>
                  <a:lnTo>
                    <a:pt x="151" y="24"/>
                  </a:lnTo>
                  <a:lnTo>
                    <a:pt x="151" y="24"/>
                  </a:lnTo>
                  <a:lnTo>
                    <a:pt x="141" y="22"/>
                  </a:lnTo>
                  <a:lnTo>
                    <a:pt x="131" y="18"/>
                  </a:lnTo>
                  <a:lnTo>
                    <a:pt x="109" y="8"/>
                  </a:lnTo>
                  <a:lnTo>
                    <a:pt x="109" y="8"/>
                  </a:lnTo>
                  <a:lnTo>
                    <a:pt x="87" y="0"/>
                  </a:lnTo>
                  <a:lnTo>
                    <a:pt x="77" y="0"/>
                  </a:lnTo>
                  <a:lnTo>
                    <a:pt x="65" y="0"/>
                  </a:lnTo>
                  <a:lnTo>
                    <a:pt x="65" y="0"/>
                  </a:lnTo>
                  <a:lnTo>
                    <a:pt x="53" y="6"/>
                  </a:lnTo>
                  <a:lnTo>
                    <a:pt x="38" y="12"/>
                  </a:lnTo>
                  <a:lnTo>
                    <a:pt x="38" y="12"/>
                  </a:lnTo>
                  <a:lnTo>
                    <a:pt x="36" y="43"/>
                  </a:lnTo>
                  <a:lnTo>
                    <a:pt x="30" y="75"/>
                  </a:lnTo>
                  <a:lnTo>
                    <a:pt x="30" y="75"/>
                  </a:lnTo>
                  <a:lnTo>
                    <a:pt x="22" y="109"/>
                  </a:lnTo>
                  <a:lnTo>
                    <a:pt x="16" y="123"/>
                  </a:lnTo>
                  <a:lnTo>
                    <a:pt x="10" y="131"/>
                  </a:lnTo>
                  <a:lnTo>
                    <a:pt x="4" y="146"/>
                  </a:lnTo>
                  <a:lnTo>
                    <a:pt x="4" y="146"/>
                  </a:lnTo>
                  <a:lnTo>
                    <a:pt x="0" y="164"/>
                  </a:lnTo>
                  <a:lnTo>
                    <a:pt x="0" y="178"/>
                  </a:lnTo>
                  <a:lnTo>
                    <a:pt x="2" y="206"/>
                  </a:lnTo>
                  <a:lnTo>
                    <a:pt x="2" y="206"/>
                  </a:lnTo>
                  <a:lnTo>
                    <a:pt x="28" y="212"/>
                  </a:lnTo>
                  <a:lnTo>
                    <a:pt x="55" y="216"/>
                  </a:lnTo>
                  <a:lnTo>
                    <a:pt x="95" y="220"/>
                  </a:lnTo>
                  <a:lnTo>
                    <a:pt x="95" y="220"/>
                  </a:lnTo>
                  <a:lnTo>
                    <a:pt x="141" y="220"/>
                  </a:lnTo>
                  <a:lnTo>
                    <a:pt x="164" y="222"/>
                  </a:lnTo>
                  <a:lnTo>
                    <a:pt x="186" y="228"/>
                  </a:lnTo>
                  <a:lnTo>
                    <a:pt x="186" y="228"/>
                  </a:lnTo>
                  <a:lnTo>
                    <a:pt x="190" y="234"/>
                  </a:lnTo>
                  <a:lnTo>
                    <a:pt x="190" y="242"/>
                  </a:lnTo>
                  <a:lnTo>
                    <a:pt x="188" y="246"/>
                  </a:lnTo>
                  <a:lnTo>
                    <a:pt x="184" y="252"/>
                  </a:lnTo>
                  <a:lnTo>
                    <a:pt x="178" y="253"/>
                  </a:lnTo>
                  <a:lnTo>
                    <a:pt x="172" y="257"/>
                  </a:lnTo>
                  <a:lnTo>
                    <a:pt x="157" y="261"/>
                  </a:lnTo>
                  <a:lnTo>
                    <a:pt x="139" y="261"/>
                  </a:lnTo>
                  <a:lnTo>
                    <a:pt x="123" y="261"/>
                  </a:lnTo>
                  <a:lnTo>
                    <a:pt x="97" y="261"/>
                  </a:lnTo>
                  <a:lnTo>
                    <a:pt x="97" y="261"/>
                  </a:lnTo>
                  <a:lnTo>
                    <a:pt x="81" y="261"/>
                  </a:lnTo>
                  <a:lnTo>
                    <a:pt x="67" y="263"/>
                  </a:lnTo>
                  <a:lnTo>
                    <a:pt x="55" y="269"/>
                  </a:lnTo>
                  <a:lnTo>
                    <a:pt x="40" y="275"/>
                  </a:lnTo>
                  <a:lnTo>
                    <a:pt x="40" y="275"/>
                  </a:lnTo>
                  <a:lnTo>
                    <a:pt x="16" y="285"/>
                  </a:lnTo>
                  <a:lnTo>
                    <a:pt x="16" y="285"/>
                  </a:lnTo>
                  <a:lnTo>
                    <a:pt x="0" y="293"/>
                  </a:lnTo>
                  <a:lnTo>
                    <a:pt x="0" y="293"/>
                  </a:lnTo>
                  <a:lnTo>
                    <a:pt x="16" y="347"/>
                  </a:lnTo>
                  <a:lnTo>
                    <a:pt x="16" y="347"/>
                  </a:lnTo>
                  <a:lnTo>
                    <a:pt x="30" y="341"/>
                  </a:lnTo>
                  <a:lnTo>
                    <a:pt x="38" y="337"/>
                  </a:lnTo>
                  <a:lnTo>
                    <a:pt x="38" y="337"/>
                  </a:lnTo>
                  <a:lnTo>
                    <a:pt x="46" y="331"/>
                  </a:lnTo>
                  <a:lnTo>
                    <a:pt x="53" y="323"/>
                  </a:lnTo>
                  <a:lnTo>
                    <a:pt x="61" y="319"/>
                  </a:lnTo>
                  <a:lnTo>
                    <a:pt x="71" y="315"/>
                  </a:lnTo>
                  <a:lnTo>
                    <a:pt x="71" y="315"/>
                  </a:lnTo>
                  <a:lnTo>
                    <a:pt x="81" y="317"/>
                  </a:lnTo>
                  <a:lnTo>
                    <a:pt x="91" y="317"/>
                  </a:lnTo>
                  <a:lnTo>
                    <a:pt x="103" y="319"/>
                  </a:lnTo>
                  <a:lnTo>
                    <a:pt x="115" y="319"/>
                  </a:lnTo>
                  <a:lnTo>
                    <a:pt x="115" y="319"/>
                  </a:lnTo>
                  <a:lnTo>
                    <a:pt x="125" y="317"/>
                  </a:lnTo>
                  <a:lnTo>
                    <a:pt x="135" y="313"/>
                  </a:lnTo>
                  <a:lnTo>
                    <a:pt x="153" y="305"/>
                  </a:lnTo>
                  <a:lnTo>
                    <a:pt x="153" y="305"/>
                  </a:lnTo>
                  <a:lnTo>
                    <a:pt x="162" y="301"/>
                  </a:lnTo>
                  <a:lnTo>
                    <a:pt x="174" y="299"/>
                  </a:lnTo>
                  <a:lnTo>
                    <a:pt x="184" y="297"/>
                  </a:lnTo>
                  <a:lnTo>
                    <a:pt x="196" y="299"/>
                  </a:lnTo>
                  <a:lnTo>
                    <a:pt x="196" y="299"/>
                  </a:lnTo>
                  <a:lnTo>
                    <a:pt x="202" y="299"/>
                  </a:lnTo>
                  <a:lnTo>
                    <a:pt x="206" y="303"/>
                  </a:lnTo>
                  <a:lnTo>
                    <a:pt x="208" y="305"/>
                  </a:lnTo>
                  <a:lnTo>
                    <a:pt x="208" y="309"/>
                  </a:lnTo>
                  <a:lnTo>
                    <a:pt x="208" y="309"/>
                  </a:lnTo>
                  <a:lnTo>
                    <a:pt x="220" y="311"/>
                  </a:lnTo>
                  <a:lnTo>
                    <a:pt x="232" y="313"/>
                  </a:lnTo>
                  <a:lnTo>
                    <a:pt x="244" y="315"/>
                  </a:lnTo>
                  <a:lnTo>
                    <a:pt x="258" y="317"/>
                  </a:lnTo>
                  <a:lnTo>
                    <a:pt x="258" y="317"/>
                  </a:lnTo>
                  <a:lnTo>
                    <a:pt x="275" y="315"/>
                  </a:lnTo>
                  <a:lnTo>
                    <a:pt x="291" y="313"/>
                  </a:lnTo>
                  <a:lnTo>
                    <a:pt x="291" y="313"/>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5" name="Freeform 12"/>
            <p:cNvSpPr/>
            <p:nvPr/>
          </p:nvSpPr>
          <p:spPr bwMode="auto">
            <a:xfrm>
              <a:off x="4799015" y="3521076"/>
              <a:ext cx="184151" cy="219075"/>
            </a:xfrm>
            <a:custGeom>
              <a:avLst/>
              <a:gdLst/>
              <a:ahLst/>
              <a:cxnLst>
                <a:cxn ang="0">
                  <a:pos x="133" y="250"/>
                </a:cxn>
                <a:cxn ang="0">
                  <a:pos x="133" y="250"/>
                </a:cxn>
                <a:cxn ang="0">
                  <a:pos x="143" y="228"/>
                </a:cxn>
                <a:cxn ang="0">
                  <a:pos x="153" y="210"/>
                </a:cxn>
                <a:cxn ang="0">
                  <a:pos x="153" y="210"/>
                </a:cxn>
                <a:cxn ang="0">
                  <a:pos x="161" y="200"/>
                </a:cxn>
                <a:cxn ang="0">
                  <a:pos x="167" y="194"/>
                </a:cxn>
                <a:cxn ang="0">
                  <a:pos x="185" y="183"/>
                </a:cxn>
                <a:cxn ang="0">
                  <a:pos x="185" y="183"/>
                </a:cxn>
                <a:cxn ang="0">
                  <a:pos x="205" y="171"/>
                </a:cxn>
                <a:cxn ang="0">
                  <a:pos x="220" y="159"/>
                </a:cxn>
                <a:cxn ang="0">
                  <a:pos x="220" y="159"/>
                </a:cxn>
                <a:cxn ang="0">
                  <a:pos x="228" y="149"/>
                </a:cxn>
                <a:cxn ang="0">
                  <a:pos x="232" y="141"/>
                </a:cxn>
                <a:cxn ang="0">
                  <a:pos x="230" y="133"/>
                </a:cxn>
                <a:cxn ang="0">
                  <a:pos x="226" y="123"/>
                </a:cxn>
                <a:cxn ang="0">
                  <a:pos x="226" y="123"/>
                </a:cxn>
                <a:cxn ang="0">
                  <a:pos x="224" y="113"/>
                </a:cxn>
                <a:cxn ang="0">
                  <a:pos x="224" y="101"/>
                </a:cxn>
                <a:cxn ang="0">
                  <a:pos x="226" y="80"/>
                </a:cxn>
                <a:cxn ang="0">
                  <a:pos x="226" y="80"/>
                </a:cxn>
                <a:cxn ang="0">
                  <a:pos x="226" y="68"/>
                </a:cxn>
                <a:cxn ang="0">
                  <a:pos x="224" y="56"/>
                </a:cxn>
                <a:cxn ang="0">
                  <a:pos x="220" y="44"/>
                </a:cxn>
                <a:cxn ang="0">
                  <a:pos x="216" y="34"/>
                </a:cxn>
                <a:cxn ang="0">
                  <a:pos x="216" y="34"/>
                </a:cxn>
                <a:cxn ang="0">
                  <a:pos x="210" y="26"/>
                </a:cxn>
                <a:cxn ang="0">
                  <a:pos x="203" y="20"/>
                </a:cxn>
                <a:cxn ang="0">
                  <a:pos x="193" y="16"/>
                </a:cxn>
                <a:cxn ang="0">
                  <a:pos x="181" y="14"/>
                </a:cxn>
                <a:cxn ang="0">
                  <a:pos x="181" y="14"/>
                </a:cxn>
                <a:cxn ang="0">
                  <a:pos x="171" y="12"/>
                </a:cxn>
                <a:cxn ang="0">
                  <a:pos x="163" y="8"/>
                </a:cxn>
                <a:cxn ang="0">
                  <a:pos x="153" y="4"/>
                </a:cxn>
                <a:cxn ang="0">
                  <a:pos x="143" y="0"/>
                </a:cxn>
                <a:cxn ang="0">
                  <a:pos x="143" y="0"/>
                </a:cxn>
                <a:cxn ang="0">
                  <a:pos x="133" y="0"/>
                </a:cxn>
                <a:cxn ang="0">
                  <a:pos x="123" y="2"/>
                </a:cxn>
                <a:cxn ang="0">
                  <a:pos x="113" y="6"/>
                </a:cxn>
                <a:cxn ang="0">
                  <a:pos x="103" y="12"/>
                </a:cxn>
                <a:cxn ang="0">
                  <a:pos x="84" y="28"/>
                </a:cxn>
                <a:cxn ang="0">
                  <a:pos x="68" y="40"/>
                </a:cxn>
                <a:cxn ang="0">
                  <a:pos x="68" y="40"/>
                </a:cxn>
                <a:cxn ang="0">
                  <a:pos x="48" y="54"/>
                </a:cxn>
                <a:cxn ang="0">
                  <a:pos x="28" y="64"/>
                </a:cxn>
                <a:cxn ang="0">
                  <a:pos x="28" y="64"/>
                </a:cxn>
                <a:cxn ang="0">
                  <a:pos x="0" y="72"/>
                </a:cxn>
                <a:cxn ang="0">
                  <a:pos x="0" y="72"/>
                </a:cxn>
                <a:cxn ang="0">
                  <a:pos x="14" y="89"/>
                </a:cxn>
                <a:cxn ang="0">
                  <a:pos x="30" y="111"/>
                </a:cxn>
                <a:cxn ang="0">
                  <a:pos x="44" y="133"/>
                </a:cxn>
                <a:cxn ang="0">
                  <a:pos x="56" y="157"/>
                </a:cxn>
                <a:cxn ang="0">
                  <a:pos x="56" y="157"/>
                </a:cxn>
                <a:cxn ang="0">
                  <a:pos x="90" y="232"/>
                </a:cxn>
                <a:cxn ang="0">
                  <a:pos x="103" y="260"/>
                </a:cxn>
                <a:cxn ang="0">
                  <a:pos x="109" y="270"/>
                </a:cxn>
                <a:cxn ang="0">
                  <a:pos x="117" y="278"/>
                </a:cxn>
                <a:cxn ang="0">
                  <a:pos x="117" y="278"/>
                </a:cxn>
                <a:cxn ang="0">
                  <a:pos x="119" y="274"/>
                </a:cxn>
                <a:cxn ang="0">
                  <a:pos x="119" y="274"/>
                </a:cxn>
                <a:cxn ang="0">
                  <a:pos x="127" y="262"/>
                </a:cxn>
                <a:cxn ang="0">
                  <a:pos x="133" y="250"/>
                </a:cxn>
                <a:cxn ang="0">
                  <a:pos x="133" y="250"/>
                </a:cxn>
              </a:cxnLst>
              <a:rect l="0" t="0" r="r" b="b"/>
              <a:pathLst>
                <a:path w="232" h="278">
                  <a:moveTo>
                    <a:pt x="133" y="250"/>
                  </a:moveTo>
                  <a:lnTo>
                    <a:pt x="133" y="250"/>
                  </a:lnTo>
                  <a:lnTo>
                    <a:pt x="143" y="228"/>
                  </a:lnTo>
                  <a:lnTo>
                    <a:pt x="153" y="210"/>
                  </a:lnTo>
                  <a:lnTo>
                    <a:pt x="153" y="210"/>
                  </a:lnTo>
                  <a:lnTo>
                    <a:pt x="161" y="200"/>
                  </a:lnTo>
                  <a:lnTo>
                    <a:pt x="167" y="194"/>
                  </a:lnTo>
                  <a:lnTo>
                    <a:pt x="185" y="183"/>
                  </a:lnTo>
                  <a:lnTo>
                    <a:pt x="185" y="183"/>
                  </a:lnTo>
                  <a:lnTo>
                    <a:pt x="205" y="171"/>
                  </a:lnTo>
                  <a:lnTo>
                    <a:pt x="220" y="159"/>
                  </a:lnTo>
                  <a:lnTo>
                    <a:pt x="220" y="159"/>
                  </a:lnTo>
                  <a:lnTo>
                    <a:pt x="228" y="149"/>
                  </a:lnTo>
                  <a:lnTo>
                    <a:pt x="232" y="141"/>
                  </a:lnTo>
                  <a:lnTo>
                    <a:pt x="230" y="133"/>
                  </a:lnTo>
                  <a:lnTo>
                    <a:pt x="226" y="123"/>
                  </a:lnTo>
                  <a:lnTo>
                    <a:pt x="226" y="123"/>
                  </a:lnTo>
                  <a:lnTo>
                    <a:pt x="224" y="113"/>
                  </a:lnTo>
                  <a:lnTo>
                    <a:pt x="224" y="101"/>
                  </a:lnTo>
                  <a:lnTo>
                    <a:pt x="226" y="80"/>
                  </a:lnTo>
                  <a:lnTo>
                    <a:pt x="226" y="80"/>
                  </a:lnTo>
                  <a:lnTo>
                    <a:pt x="226" y="68"/>
                  </a:lnTo>
                  <a:lnTo>
                    <a:pt x="224" y="56"/>
                  </a:lnTo>
                  <a:lnTo>
                    <a:pt x="220" y="44"/>
                  </a:lnTo>
                  <a:lnTo>
                    <a:pt x="216" y="34"/>
                  </a:lnTo>
                  <a:lnTo>
                    <a:pt x="216" y="34"/>
                  </a:lnTo>
                  <a:lnTo>
                    <a:pt x="210" y="26"/>
                  </a:lnTo>
                  <a:lnTo>
                    <a:pt x="203" y="20"/>
                  </a:lnTo>
                  <a:lnTo>
                    <a:pt x="193" y="16"/>
                  </a:lnTo>
                  <a:lnTo>
                    <a:pt x="181" y="14"/>
                  </a:lnTo>
                  <a:lnTo>
                    <a:pt x="181" y="14"/>
                  </a:lnTo>
                  <a:lnTo>
                    <a:pt x="171" y="12"/>
                  </a:lnTo>
                  <a:lnTo>
                    <a:pt x="163" y="8"/>
                  </a:lnTo>
                  <a:lnTo>
                    <a:pt x="153" y="4"/>
                  </a:lnTo>
                  <a:lnTo>
                    <a:pt x="143" y="0"/>
                  </a:lnTo>
                  <a:lnTo>
                    <a:pt x="143" y="0"/>
                  </a:lnTo>
                  <a:lnTo>
                    <a:pt x="133" y="0"/>
                  </a:lnTo>
                  <a:lnTo>
                    <a:pt x="123" y="2"/>
                  </a:lnTo>
                  <a:lnTo>
                    <a:pt x="113" y="6"/>
                  </a:lnTo>
                  <a:lnTo>
                    <a:pt x="103" y="12"/>
                  </a:lnTo>
                  <a:lnTo>
                    <a:pt x="84" y="28"/>
                  </a:lnTo>
                  <a:lnTo>
                    <a:pt x="68" y="40"/>
                  </a:lnTo>
                  <a:lnTo>
                    <a:pt x="68" y="40"/>
                  </a:lnTo>
                  <a:lnTo>
                    <a:pt x="48" y="54"/>
                  </a:lnTo>
                  <a:lnTo>
                    <a:pt x="28" y="64"/>
                  </a:lnTo>
                  <a:lnTo>
                    <a:pt x="28" y="64"/>
                  </a:lnTo>
                  <a:lnTo>
                    <a:pt x="0" y="72"/>
                  </a:lnTo>
                  <a:lnTo>
                    <a:pt x="0" y="72"/>
                  </a:lnTo>
                  <a:lnTo>
                    <a:pt x="14" y="89"/>
                  </a:lnTo>
                  <a:lnTo>
                    <a:pt x="30" y="111"/>
                  </a:lnTo>
                  <a:lnTo>
                    <a:pt x="44" y="133"/>
                  </a:lnTo>
                  <a:lnTo>
                    <a:pt x="56" y="157"/>
                  </a:lnTo>
                  <a:lnTo>
                    <a:pt x="56" y="157"/>
                  </a:lnTo>
                  <a:lnTo>
                    <a:pt x="90" y="232"/>
                  </a:lnTo>
                  <a:lnTo>
                    <a:pt x="103" y="260"/>
                  </a:lnTo>
                  <a:lnTo>
                    <a:pt x="109" y="270"/>
                  </a:lnTo>
                  <a:lnTo>
                    <a:pt x="117" y="278"/>
                  </a:lnTo>
                  <a:lnTo>
                    <a:pt x="117" y="278"/>
                  </a:lnTo>
                  <a:lnTo>
                    <a:pt x="119" y="274"/>
                  </a:lnTo>
                  <a:lnTo>
                    <a:pt x="119" y="274"/>
                  </a:lnTo>
                  <a:lnTo>
                    <a:pt x="127" y="262"/>
                  </a:lnTo>
                  <a:lnTo>
                    <a:pt x="133" y="250"/>
                  </a:lnTo>
                  <a:lnTo>
                    <a:pt x="133" y="250"/>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6" name="Freeform 13"/>
            <p:cNvSpPr/>
            <p:nvPr/>
          </p:nvSpPr>
          <p:spPr bwMode="auto">
            <a:xfrm>
              <a:off x="4892678" y="3635376"/>
              <a:ext cx="211138" cy="246063"/>
            </a:xfrm>
            <a:custGeom>
              <a:avLst/>
              <a:gdLst/>
              <a:ahLst/>
              <a:cxnLst>
                <a:cxn ang="0">
                  <a:pos x="260" y="236"/>
                </a:cxn>
                <a:cxn ang="0">
                  <a:pos x="268" y="218"/>
                </a:cxn>
                <a:cxn ang="0">
                  <a:pos x="262" y="202"/>
                </a:cxn>
                <a:cxn ang="0">
                  <a:pos x="256" y="194"/>
                </a:cxn>
                <a:cxn ang="0">
                  <a:pos x="244" y="180"/>
                </a:cxn>
                <a:cxn ang="0">
                  <a:pos x="242" y="172"/>
                </a:cxn>
                <a:cxn ang="0">
                  <a:pos x="242" y="166"/>
                </a:cxn>
                <a:cxn ang="0">
                  <a:pos x="248" y="152"/>
                </a:cxn>
                <a:cxn ang="0">
                  <a:pos x="250" y="147"/>
                </a:cxn>
                <a:cxn ang="0">
                  <a:pos x="248" y="131"/>
                </a:cxn>
                <a:cxn ang="0">
                  <a:pos x="246" y="121"/>
                </a:cxn>
                <a:cxn ang="0">
                  <a:pos x="234" y="105"/>
                </a:cxn>
                <a:cxn ang="0">
                  <a:pos x="222" y="101"/>
                </a:cxn>
                <a:cxn ang="0">
                  <a:pos x="203" y="105"/>
                </a:cxn>
                <a:cxn ang="0">
                  <a:pos x="183" y="109"/>
                </a:cxn>
                <a:cxn ang="0">
                  <a:pos x="177" y="107"/>
                </a:cxn>
                <a:cxn ang="0">
                  <a:pos x="171" y="101"/>
                </a:cxn>
                <a:cxn ang="0">
                  <a:pos x="171" y="83"/>
                </a:cxn>
                <a:cxn ang="0">
                  <a:pos x="175" y="73"/>
                </a:cxn>
                <a:cxn ang="0">
                  <a:pos x="185" y="53"/>
                </a:cxn>
                <a:cxn ang="0">
                  <a:pos x="199" y="36"/>
                </a:cxn>
                <a:cxn ang="0">
                  <a:pos x="201" y="26"/>
                </a:cxn>
                <a:cxn ang="0">
                  <a:pos x="195" y="20"/>
                </a:cxn>
                <a:cxn ang="0">
                  <a:pos x="177" y="12"/>
                </a:cxn>
                <a:cxn ang="0">
                  <a:pos x="167" y="6"/>
                </a:cxn>
                <a:cxn ang="0">
                  <a:pos x="151" y="4"/>
                </a:cxn>
                <a:cxn ang="0">
                  <a:pos x="139" y="6"/>
                </a:cxn>
                <a:cxn ang="0">
                  <a:pos x="113" y="0"/>
                </a:cxn>
                <a:cxn ang="0">
                  <a:pos x="111" y="6"/>
                </a:cxn>
                <a:cxn ang="0">
                  <a:pos x="103" y="14"/>
                </a:cxn>
                <a:cxn ang="0">
                  <a:pos x="68" y="38"/>
                </a:cxn>
                <a:cxn ang="0">
                  <a:pos x="50" y="49"/>
                </a:cxn>
                <a:cxn ang="0">
                  <a:pos x="36" y="65"/>
                </a:cxn>
                <a:cxn ang="0">
                  <a:pos x="26" y="83"/>
                </a:cxn>
                <a:cxn ang="0">
                  <a:pos x="16" y="105"/>
                </a:cxn>
                <a:cxn ang="0">
                  <a:pos x="2" y="129"/>
                </a:cxn>
                <a:cxn ang="0">
                  <a:pos x="0" y="133"/>
                </a:cxn>
                <a:cxn ang="0">
                  <a:pos x="8" y="139"/>
                </a:cxn>
                <a:cxn ang="0">
                  <a:pos x="26" y="149"/>
                </a:cxn>
                <a:cxn ang="0">
                  <a:pos x="56" y="162"/>
                </a:cxn>
                <a:cxn ang="0">
                  <a:pos x="74" y="178"/>
                </a:cxn>
                <a:cxn ang="0">
                  <a:pos x="93" y="194"/>
                </a:cxn>
                <a:cxn ang="0">
                  <a:pos x="107" y="202"/>
                </a:cxn>
                <a:cxn ang="0">
                  <a:pos x="151" y="216"/>
                </a:cxn>
                <a:cxn ang="0">
                  <a:pos x="165" y="224"/>
                </a:cxn>
                <a:cxn ang="0">
                  <a:pos x="185" y="244"/>
                </a:cxn>
                <a:cxn ang="0">
                  <a:pos x="199" y="269"/>
                </a:cxn>
                <a:cxn ang="0">
                  <a:pos x="214" y="293"/>
                </a:cxn>
                <a:cxn ang="0">
                  <a:pos x="228" y="305"/>
                </a:cxn>
                <a:cxn ang="0">
                  <a:pos x="232" y="309"/>
                </a:cxn>
                <a:cxn ang="0">
                  <a:pos x="236" y="281"/>
                </a:cxn>
                <a:cxn ang="0">
                  <a:pos x="242" y="269"/>
                </a:cxn>
                <a:cxn ang="0">
                  <a:pos x="260" y="236"/>
                </a:cxn>
              </a:cxnLst>
              <a:rect l="0" t="0" r="r" b="b"/>
              <a:pathLst>
                <a:path w="268" h="309">
                  <a:moveTo>
                    <a:pt x="260" y="236"/>
                  </a:moveTo>
                  <a:lnTo>
                    <a:pt x="260" y="236"/>
                  </a:lnTo>
                  <a:lnTo>
                    <a:pt x="266" y="226"/>
                  </a:lnTo>
                  <a:lnTo>
                    <a:pt x="268" y="218"/>
                  </a:lnTo>
                  <a:lnTo>
                    <a:pt x="268" y="210"/>
                  </a:lnTo>
                  <a:lnTo>
                    <a:pt x="262" y="202"/>
                  </a:lnTo>
                  <a:lnTo>
                    <a:pt x="262" y="202"/>
                  </a:lnTo>
                  <a:lnTo>
                    <a:pt x="256" y="194"/>
                  </a:lnTo>
                  <a:lnTo>
                    <a:pt x="248" y="188"/>
                  </a:lnTo>
                  <a:lnTo>
                    <a:pt x="244" y="180"/>
                  </a:lnTo>
                  <a:lnTo>
                    <a:pt x="242" y="176"/>
                  </a:lnTo>
                  <a:lnTo>
                    <a:pt x="242" y="172"/>
                  </a:lnTo>
                  <a:lnTo>
                    <a:pt x="242" y="172"/>
                  </a:lnTo>
                  <a:lnTo>
                    <a:pt x="242" y="166"/>
                  </a:lnTo>
                  <a:lnTo>
                    <a:pt x="244" y="162"/>
                  </a:lnTo>
                  <a:lnTo>
                    <a:pt x="248" y="152"/>
                  </a:lnTo>
                  <a:lnTo>
                    <a:pt x="248" y="152"/>
                  </a:lnTo>
                  <a:lnTo>
                    <a:pt x="250" y="147"/>
                  </a:lnTo>
                  <a:lnTo>
                    <a:pt x="250" y="141"/>
                  </a:lnTo>
                  <a:lnTo>
                    <a:pt x="248" y="131"/>
                  </a:lnTo>
                  <a:lnTo>
                    <a:pt x="248" y="131"/>
                  </a:lnTo>
                  <a:lnTo>
                    <a:pt x="246" y="121"/>
                  </a:lnTo>
                  <a:lnTo>
                    <a:pt x="242" y="111"/>
                  </a:lnTo>
                  <a:lnTo>
                    <a:pt x="234" y="105"/>
                  </a:lnTo>
                  <a:lnTo>
                    <a:pt x="222" y="101"/>
                  </a:lnTo>
                  <a:lnTo>
                    <a:pt x="222" y="101"/>
                  </a:lnTo>
                  <a:lnTo>
                    <a:pt x="212" y="101"/>
                  </a:lnTo>
                  <a:lnTo>
                    <a:pt x="203" y="105"/>
                  </a:lnTo>
                  <a:lnTo>
                    <a:pt x="193" y="107"/>
                  </a:lnTo>
                  <a:lnTo>
                    <a:pt x="183" y="109"/>
                  </a:lnTo>
                  <a:lnTo>
                    <a:pt x="183" y="109"/>
                  </a:lnTo>
                  <a:lnTo>
                    <a:pt x="177" y="107"/>
                  </a:lnTo>
                  <a:lnTo>
                    <a:pt x="173" y="105"/>
                  </a:lnTo>
                  <a:lnTo>
                    <a:pt x="171" y="101"/>
                  </a:lnTo>
                  <a:lnTo>
                    <a:pt x="169" y="95"/>
                  </a:lnTo>
                  <a:lnTo>
                    <a:pt x="171" y="83"/>
                  </a:lnTo>
                  <a:lnTo>
                    <a:pt x="175" y="73"/>
                  </a:lnTo>
                  <a:lnTo>
                    <a:pt x="175" y="73"/>
                  </a:lnTo>
                  <a:lnTo>
                    <a:pt x="179" y="63"/>
                  </a:lnTo>
                  <a:lnTo>
                    <a:pt x="185" y="53"/>
                  </a:lnTo>
                  <a:lnTo>
                    <a:pt x="199" y="36"/>
                  </a:lnTo>
                  <a:lnTo>
                    <a:pt x="199" y="36"/>
                  </a:lnTo>
                  <a:lnTo>
                    <a:pt x="201" y="30"/>
                  </a:lnTo>
                  <a:lnTo>
                    <a:pt x="201" y="26"/>
                  </a:lnTo>
                  <a:lnTo>
                    <a:pt x="199" y="22"/>
                  </a:lnTo>
                  <a:lnTo>
                    <a:pt x="195" y="20"/>
                  </a:lnTo>
                  <a:lnTo>
                    <a:pt x="187" y="18"/>
                  </a:lnTo>
                  <a:lnTo>
                    <a:pt x="177" y="12"/>
                  </a:lnTo>
                  <a:lnTo>
                    <a:pt x="177" y="12"/>
                  </a:lnTo>
                  <a:lnTo>
                    <a:pt x="167" y="6"/>
                  </a:lnTo>
                  <a:lnTo>
                    <a:pt x="159" y="4"/>
                  </a:lnTo>
                  <a:lnTo>
                    <a:pt x="151" y="4"/>
                  </a:lnTo>
                  <a:lnTo>
                    <a:pt x="139" y="6"/>
                  </a:lnTo>
                  <a:lnTo>
                    <a:pt x="139" y="6"/>
                  </a:lnTo>
                  <a:lnTo>
                    <a:pt x="127" y="4"/>
                  </a:lnTo>
                  <a:lnTo>
                    <a:pt x="113" y="0"/>
                  </a:lnTo>
                  <a:lnTo>
                    <a:pt x="113" y="0"/>
                  </a:lnTo>
                  <a:lnTo>
                    <a:pt x="111" y="6"/>
                  </a:lnTo>
                  <a:lnTo>
                    <a:pt x="103" y="14"/>
                  </a:lnTo>
                  <a:lnTo>
                    <a:pt x="103" y="14"/>
                  </a:lnTo>
                  <a:lnTo>
                    <a:pt x="88" y="26"/>
                  </a:lnTo>
                  <a:lnTo>
                    <a:pt x="68" y="38"/>
                  </a:lnTo>
                  <a:lnTo>
                    <a:pt x="68" y="38"/>
                  </a:lnTo>
                  <a:lnTo>
                    <a:pt x="50" y="49"/>
                  </a:lnTo>
                  <a:lnTo>
                    <a:pt x="44" y="55"/>
                  </a:lnTo>
                  <a:lnTo>
                    <a:pt x="36" y="65"/>
                  </a:lnTo>
                  <a:lnTo>
                    <a:pt x="36" y="65"/>
                  </a:lnTo>
                  <a:lnTo>
                    <a:pt x="26" y="83"/>
                  </a:lnTo>
                  <a:lnTo>
                    <a:pt x="16" y="105"/>
                  </a:lnTo>
                  <a:lnTo>
                    <a:pt x="16" y="105"/>
                  </a:lnTo>
                  <a:lnTo>
                    <a:pt x="10" y="117"/>
                  </a:lnTo>
                  <a:lnTo>
                    <a:pt x="2" y="129"/>
                  </a:lnTo>
                  <a:lnTo>
                    <a:pt x="2" y="129"/>
                  </a:lnTo>
                  <a:lnTo>
                    <a:pt x="0" y="133"/>
                  </a:lnTo>
                  <a:lnTo>
                    <a:pt x="0" y="133"/>
                  </a:lnTo>
                  <a:lnTo>
                    <a:pt x="8" y="139"/>
                  </a:lnTo>
                  <a:lnTo>
                    <a:pt x="8" y="139"/>
                  </a:lnTo>
                  <a:lnTo>
                    <a:pt x="26" y="149"/>
                  </a:lnTo>
                  <a:lnTo>
                    <a:pt x="40" y="154"/>
                  </a:lnTo>
                  <a:lnTo>
                    <a:pt x="56" y="162"/>
                  </a:lnTo>
                  <a:lnTo>
                    <a:pt x="64" y="168"/>
                  </a:lnTo>
                  <a:lnTo>
                    <a:pt x="74" y="178"/>
                  </a:lnTo>
                  <a:lnTo>
                    <a:pt x="74" y="178"/>
                  </a:lnTo>
                  <a:lnTo>
                    <a:pt x="93" y="194"/>
                  </a:lnTo>
                  <a:lnTo>
                    <a:pt x="99" y="198"/>
                  </a:lnTo>
                  <a:lnTo>
                    <a:pt x="107" y="202"/>
                  </a:lnTo>
                  <a:lnTo>
                    <a:pt x="125" y="208"/>
                  </a:lnTo>
                  <a:lnTo>
                    <a:pt x="151" y="216"/>
                  </a:lnTo>
                  <a:lnTo>
                    <a:pt x="151" y="216"/>
                  </a:lnTo>
                  <a:lnTo>
                    <a:pt x="165" y="224"/>
                  </a:lnTo>
                  <a:lnTo>
                    <a:pt x="177" y="234"/>
                  </a:lnTo>
                  <a:lnTo>
                    <a:pt x="185" y="244"/>
                  </a:lnTo>
                  <a:lnTo>
                    <a:pt x="191" y="256"/>
                  </a:lnTo>
                  <a:lnTo>
                    <a:pt x="199" y="269"/>
                  </a:lnTo>
                  <a:lnTo>
                    <a:pt x="204" y="281"/>
                  </a:lnTo>
                  <a:lnTo>
                    <a:pt x="214" y="293"/>
                  </a:lnTo>
                  <a:lnTo>
                    <a:pt x="228" y="305"/>
                  </a:lnTo>
                  <a:lnTo>
                    <a:pt x="228" y="305"/>
                  </a:lnTo>
                  <a:lnTo>
                    <a:pt x="232" y="309"/>
                  </a:lnTo>
                  <a:lnTo>
                    <a:pt x="232" y="309"/>
                  </a:lnTo>
                  <a:lnTo>
                    <a:pt x="234" y="295"/>
                  </a:lnTo>
                  <a:lnTo>
                    <a:pt x="236" y="281"/>
                  </a:lnTo>
                  <a:lnTo>
                    <a:pt x="236" y="281"/>
                  </a:lnTo>
                  <a:lnTo>
                    <a:pt x="242" y="269"/>
                  </a:lnTo>
                  <a:lnTo>
                    <a:pt x="248" y="258"/>
                  </a:lnTo>
                  <a:lnTo>
                    <a:pt x="260" y="236"/>
                  </a:lnTo>
                  <a:lnTo>
                    <a:pt x="260" y="236"/>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7" name="Freeform 14"/>
            <p:cNvSpPr/>
            <p:nvPr/>
          </p:nvSpPr>
          <p:spPr bwMode="auto">
            <a:xfrm>
              <a:off x="4740275" y="3367089"/>
              <a:ext cx="373063" cy="296863"/>
            </a:xfrm>
            <a:custGeom>
              <a:avLst/>
              <a:gdLst/>
              <a:ahLst/>
              <a:cxnLst>
                <a:cxn ang="0">
                  <a:pos x="446" y="357"/>
                </a:cxn>
                <a:cxn ang="0">
                  <a:pos x="438" y="327"/>
                </a:cxn>
                <a:cxn ang="0">
                  <a:pos x="458" y="291"/>
                </a:cxn>
                <a:cxn ang="0">
                  <a:pos x="454" y="270"/>
                </a:cxn>
                <a:cxn ang="0">
                  <a:pos x="450" y="242"/>
                </a:cxn>
                <a:cxn ang="0">
                  <a:pos x="454" y="228"/>
                </a:cxn>
                <a:cxn ang="0">
                  <a:pos x="446" y="208"/>
                </a:cxn>
                <a:cxn ang="0">
                  <a:pos x="438" y="174"/>
                </a:cxn>
                <a:cxn ang="0">
                  <a:pos x="456" y="157"/>
                </a:cxn>
                <a:cxn ang="0">
                  <a:pos x="472" y="133"/>
                </a:cxn>
                <a:cxn ang="0">
                  <a:pos x="458" y="113"/>
                </a:cxn>
                <a:cxn ang="0">
                  <a:pos x="430" y="97"/>
                </a:cxn>
                <a:cxn ang="0">
                  <a:pos x="424" y="77"/>
                </a:cxn>
                <a:cxn ang="0">
                  <a:pos x="412" y="63"/>
                </a:cxn>
                <a:cxn ang="0">
                  <a:pos x="395" y="52"/>
                </a:cxn>
                <a:cxn ang="0">
                  <a:pos x="391" y="30"/>
                </a:cxn>
                <a:cxn ang="0">
                  <a:pos x="381" y="12"/>
                </a:cxn>
                <a:cxn ang="0">
                  <a:pos x="335" y="12"/>
                </a:cxn>
                <a:cxn ang="0">
                  <a:pos x="291" y="26"/>
                </a:cxn>
                <a:cxn ang="0">
                  <a:pos x="256" y="6"/>
                </a:cxn>
                <a:cxn ang="0">
                  <a:pos x="234" y="0"/>
                </a:cxn>
                <a:cxn ang="0">
                  <a:pos x="222" y="10"/>
                </a:cxn>
                <a:cxn ang="0">
                  <a:pos x="182" y="14"/>
                </a:cxn>
                <a:cxn ang="0">
                  <a:pos x="139" y="12"/>
                </a:cxn>
                <a:cxn ang="0">
                  <a:pos x="117" y="16"/>
                </a:cxn>
                <a:cxn ang="0">
                  <a:pos x="129" y="36"/>
                </a:cxn>
                <a:cxn ang="0">
                  <a:pos x="137" y="54"/>
                </a:cxn>
                <a:cxn ang="0">
                  <a:pos x="125" y="81"/>
                </a:cxn>
                <a:cxn ang="0">
                  <a:pos x="97" y="111"/>
                </a:cxn>
                <a:cxn ang="0">
                  <a:pos x="50" y="117"/>
                </a:cxn>
                <a:cxn ang="0">
                  <a:pos x="28" y="129"/>
                </a:cxn>
                <a:cxn ang="0">
                  <a:pos x="0" y="170"/>
                </a:cxn>
                <a:cxn ang="0">
                  <a:pos x="26" y="186"/>
                </a:cxn>
                <a:cxn ang="0">
                  <a:pos x="34" y="208"/>
                </a:cxn>
                <a:cxn ang="0">
                  <a:pos x="40" y="228"/>
                </a:cxn>
                <a:cxn ang="0">
                  <a:pos x="103" y="258"/>
                </a:cxn>
                <a:cxn ang="0">
                  <a:pos x="143" y="234"/>
                </a:cxn>
                <a:cxn ang="0">
                  <a:pos x="198" y="196"/>
                </a:cxn>
                <a:cxn ang="0">
                  <a:pos x="228" y="198"/>
                </a:cxn>
                <a:cxn ang="0">
                  <a:pos x="256" y="208"/>
                </a:cxn>
                <a:cxn ang="0">
                  <a:pos x="291" y="228"/>
                </a:cxn>
                <a:cxn ang="0">
                  <a:pos x="301" y="262"/>
                </a:cxn>
                <a:cxn ang="0">
                  <a:pos x="299" y="307"/>
                </a:cxn>
                <a:cxn ang="0">
                  <a:pos x="307" y="335"/>
                </a:cxn>
                <a:cxn ang="0">
                  <a:pos x="331" y="345"/>
                </a:cxn>
                <a:cxn ang="0">
                  <a:pos x="359" y="345"/>
                </a:cxn>
                <a:cxn ang="0">
                  <a:pos x="385" y="359"/>
                </a:cxn>
                <a:cxn ang="0">
                  <a:pos x="391" y="371"/>
                </a:cxn>
                <a:cxn ang="0">
                  <a:pos x="438" y="375"/>
                </a:cxn>
              </a:cxnLst>
              <a:rect l="0" t="0" r="r" b="b"/>
              <a:pathLst>
                <a:path w="472" h="375">
                  <a:moveTo>
                    <a:pt x="446" y="367"/>
                  </a:moveTo>
                  <a:lnTo>
                    <a:pt x="446" y="367"/>
                  </a:lnTo>
                  <a:lnTo>
                    <a:pt x="446" y="361"/>
                  </a:lnTo>
                  <a:lnTo>
                    <a:pt x="446" y="357"/>
                  </a:lnTo>
                  <a:lnTo>
                    <a:pt x="442" y="347"/>
                  </a:lnTo>
                  <a:lnTo>
                    <a:pt x="440" y="337"/>
                  </a:lnTo>
                  <a:lnTo>
                    <a:pt x="438" y="327"/>
                  </a:lnTo>
                  <a:lnTo>
                    <a:pt x="438" y="327"/>
                  </a:lnTo>
                  <a:lnTo>
                    <a:pt x="442" y="319"/>
                  </a:lnTo>
                  <a:lnTo>
                    <a:pt x="448" y="311"/>
                  </a:lnTo>
                  <a:lnTo>
                    <a:pt x="454" y="301"/>
                  </a:lnTo>
                  <a:lnTo>
                    <a:pt x="458" y="291"/>
                  </a:lnTo>
                  <a:lnTo>
                    <a:pt x="458" y="291"/>
                  </a:lnTo>
                  <a:lnTo>
                    <a:pt x="458" y="285"/>
                  </a:lnTo>
                  <a:lnTo>
                    <a:pt x="458" y="281"/>
                  </a:lnTo>
                  <a:lnTo>
                    <a:pt x="454" y="270"/>
                  </a:lnTo>
                  <a:lnTo>
                    <a:pt x="450" y="260"/>
                  </a:lnTo>
                  <a:lnTo>
                    <a:pt x="448" y="248"/>
                  </a:lnTo>
                  <a:lnTo>
                    <a:pt x="448" y="248"/>
                  </a:lnTo>
                  <a:lnTo>
                    <a:pt x="450" y="242"/>
                  </a:lnTo>
                  <a:lnTo>
                    <a:pt x="452" y="238"/>
                  </a:lnTo>
                  <a:lnTo>
                    <a:pt x="454" y="234"/>
                  </a:lnTo>
                  <a:lnTo>
                    <a:pt x="454" y="228"/>
                  </a:lnTo>
                  <a:lnTo>
                    <a:pt x="454" y="228"/>
                  </a:lnTo>
                  <a:lnTo>
                    <a:pt x="454" y="222"/>
                  </a:lnTo>
                  <a:lnTo>
                    <a:pt x="452" y="218"/>
                  </a:lnTo>
                  <a:lnTo>
                    <a:pt x="446" y="208"/>
                  </a:lnTo>
                  <a:lnTo>
                    <a:pt x="446" y="208"/>
                  </a:lnTo>
                  <a:lnTo>
                    <a:pt x="440" y="200"/>
                  </a:lnTo>
                  <a:lnTo>
                    <a:pt x="436" y="190"/>
                  </a:lnTo>
                  <a:lnTo>
                    <a:pt x="436" y="180"/>
                  </a:lnTo>
                  <a:lnTo>
                    <a:pt x="438" y="174"/>
                  </a:lnTo>
                  <a:lnTo>
                    <a:pt x="440" y="170"/>
                  </a:lnTo>
                  <a:lnTo>
                    <a:pt x="440" y="170"/>
                  </a:lnTo>
                  <a:lnTo>
                    <a:pt x="448" y="163"/>
                  </a:lnTo>
                  <a:lnTo>
                    <a:pt x="456" y="157"/>
                  </a:lnTo>
                  <a:lnTo>
                    <a:pt x="464" y="149"/>
                  </a:lnTo>
                  <a:lnTo>
                    <a:pt x="470" y="141"/>
                  </a:lnTo>
                  <a:lnTo>
                    <a:pt x="470" y="141"/>
                  </a:lnTo>
                  <a:lnTo>
                    <a:pt x="472" y="133"/>
                  </a:lnTo>
                  <a:lnTo>
                    <a:pt x="472" y="129"/>
                  </a:lnTo>
                  <a:lnTo>
                    <a:pt x="470" y="123"/>
                  </a:lnTo>
                  <a:lnTo>
                    <a:pt x="466" y="119"/>
                  </a:lnTo>
                  <a:lnTo>
                    <a:pt x="458" y="113"/>
                  </a:lnTo>
                  <a:lnTo>
                    <a:pt x="446" y="107"/>
                  </a:lnTo>
                  <a:lnTo>
                    <a:pt x="446" y="107"/>
                  </a:lnTo>
                  <a:lnTo>
                    <a:pt x="438" y="103"/>
                  </a:lnTo>
                  <a:lnTo>
                    <a:pt x="430" y="97"/>
                  </a:lnTo>
                  <a:lnTo>
                    <a:pt x="430" y="97"/>
                  </a:lnTo>
                  <a:lnTo>
                    <a:pt x="426" y="93"/>
                  </a:lnTo>
                  <a:lnTo>
                    <a:pt x="424" y="89"/>
                  </a:lnTo>
                  <a:lnTo>
                    <a:pt x="424" y="77"/>
                  </a:lnTo>
                  <a:lnTo>
                    <a:pt x="424" y="77"/>
                  </a:lnTo>
                  <a:lnTo>
                    <a:pt x="422" y="71"/>
                  </a:lnTo>
                  <a:lnTo>
                    <a:pt x="420" y="67"/>
                  </a:lnTo>
                  <a:lnTo>
                    <a:pt x="412" y="63"/>
                  </a:lnTo>
                  <a:lnTo>
                    <a:pt x="402" y="58"/>
                  </a:lnTo>
                  <a:lnTo>
                    <a:pt x="398" y="56"/>
                  </a:lnTo>
                  <a:lnTo>
                    <a:pt x="395" y="52"/>
                  </a:lnTo>
                  <a:lnTo>
                    <a:pt x="395" y="52"/>
                  </a:lnTo>
                  <a:lnTo>
                    <a:pt x="393" y="46"/>
                  </a:lnTo>
                  <a:lnTo>
                    <a:pt x="393" y="40"/>
                  </a:lnTo>
                  <a:lnTo>
                    <a:pt x="391" y="30"/>
                  </a:lnTo>
                  <a:lnTo>
                    <a:pt x="391" y="30"/>
                  </a:lnTo>
                  <a:lnTo>
                    <a:pt x="387" y="20"/>
                  </a:lnTo>
                  <a:lnTo>
                    <a:pt x="385" y="16"/>
                  </a:lnTo>
                  <a:lnTo>
                    <a:pt x="381" y="12"/>
                  </a:lnTo>
                  <a:lnTo>
                    <a:pt x="381" y="12"/>
                  </a:lnTo>
                  <a:lnTo>
                    <a:pt x="369" y="6"/>
                  </a:lnTo>
                  <a:lnTo>
                    <a:pt x="357" y="6"/>
                  </a:lnTo>
                  <a:lnTo>
                    <a:pt x="347" y="8"/>
                  </a:lnTo>
                  <a:lnTo>
                    <a:pt x="335" y="12"/>
                  </a:lnTo>
                  <a:lnTo>
                    <a:pt x="313" y="22"/>
                  </a:lnTo>
                  <a:lnTo>
                    <a:pt x="303" y="26"/>
                  </a:lnTo>
                  <a:lnTo>
                    <a:pt x="291" y="26"/>
                  </a:lnTo>
                  <a:lnTo>
                    <a:pt x="291" y="26"/>
                  </a:lnTo>
                  <a:lnTo>
                    <a:pt x="282" y="22"/>
                  </a:lnTo>
                  <a:lnTo>
                    <a:pt x="274" y="18"/>
                  </a:lnTo>
                  <a:lnTo>
                    <a:pt x="256" y="6"/>
                  </a:lnTo>
                  <a:lnTo>
                    <a:pt x="256" y="6"/>
                  </a:lnTo>
                  <a:lnTo>
                    <a:pt x="246" y="2"/>
                  </a:lnTo>
                  <a:lnTo>
                    <a:pt x="236" y="0"/>
                  </a:lnTo>
                  <a:lnTo>
                    <a:pt x="236" y="0"/>
                  </a:lnTo>
                  <a:lnTo>
                    <a:pt x="234" y="0"/>
                  </a:lnTo>
                  <a:lnTo>
                    <a:pt x="234" y="0"/>
                  </a:lnTo>
                  <a:lnTo>
                    <a:pt x="230" y="6"/>
                  </a:lnTo>
                  <a:lnTo>
                    <a:pt x="230" y="6"/>
                  </a:lnTo>
                  <a:lnTo>
                    <a:pt x="222" y="10"/>
                  </a:lnTo>
                  <a:lnTo>
                    <a:pt x="214" y="12"/>
                  </a:lnTo>
                  <a:lnTo>
                    <a:pt x="198" y="12"/>
                  </a:lnTo>
                  <a:lnTo>
                    <a:pt x="198" y="12"/>
                  </a:lnTo>
                  <a:lnTo>
                    <a:pt x="182" y="14"/>
                  </a:lnTo>
                  <a:lnTo>
                    <a:pt x="165" y="16"/>
                  </a:lnTo>
                  <a:lnTo>
                    <a:pt x="165" y="16"/>
                  </a:lnTo>
                  <a:lnTo>
                    <a:pt x="151" y="14"/>
                  </a:lnTo>
                  <a:lnTo>
                    <a:pt x="139" y="12"/>
                  </a:lnTo>
                  <a:lnTo>
                    <a:pt x="127" y="10"/>
                  </a:lnTo>
                  <a:lnTo>
                    <a:pt x="115" y="8"/>
                  </a:lnTo>
                  <a:lnTo>
                    <a:pt x="115" y="8"/>
                  </a:lnTo>
                  <a:lnTo>
                    <a:pt x="117" y="16"/>
                  </a:lnTo>
                  <a:lnTo>
                    <a:pt x="117" y="22"/>
                  </a:lnTo>
                  <a:lnTo>
                    <a:pt x="119" y="28"/>
                  </a:lnTo>
                  <a:lnTo>
                    <a:pt x="119" y="28"/>
                  </a:lnTo>
                  <a:lnTo>
                    <a:pt x="129" y="36"/>
                  </a:lnTo>
                  <a:lnTo>
                    <a:pt x="133" y="40"/>
                  </a:lnTo>
                  <a:lnTo>
                    <a:pt x="135" y="44"/>
                  </a:lnTo>
                  <a:lnTo>
                    <a:pt x="135" y="44"/>
                  </a:lnTo>
                  <a:lnTo>
                    <a:pt x="137" y="54"/>
                  </a:lnTo>
                  <a:lnTo>
                    <a:pt x="135" y="65"/>
                  </a:lnTo>
                  <a:lnTo>
                    <a:pt x="135" y="65"/>
                  </a:lnTo>
                  <a:lnTo>
                    <a:pt x="131" y="73"/>
                  </a:lnTo>
                  <a:lnTo>
                    <a:pt x="125" y="81"/>
                  </a:lnTo>
                  <a:lnTo>
                    <a:pt x="113" y="99"/>
                  </a:lnTo>
                  <a:lnTo>
                    <a:pt x="113" y="99"/>
                  </a:lnTo>
                  <a:lnTo>
                    <a:pt x="105" y="105"/>
                  </a:lnTo>
                  <a:lnTo>
                    <a:pt x="97" y="111"/>
                  </a:lnTo>
                  <a:lnTo>
                    <a:pt x="89" y="113"/>
                  </a:lnTo>
                  <a:lnTo>
                    <a:pt x="79" y="115"/>
                  </a:lnTo>
                  <a:lnTo>
                    <a:pt x="60" y="117"/>
                  </a:lnTo>
                  <a:lnTo>
                    <a:pt x="50" y="117"/>
                  </a:lnTo>
                  <a:lnTo>
                    <a:pt x="40" y="119"/>
                  </a:lnTo>
                  <a:lnTo>
                    <a:pt x="40" y="119"/>
                  </a:lnTo>
                  <a:lnTo>
                    <a:pt x="34" y="123"/>
                  </a:lnTo>
                  <a:lnTo>
                    <a:pt x="28" y="129"/>
                  </a:lnTo>
                  <a:lnTo>
                    <a:pt x="20" y="143"/>
                  </a:lnTo>
                  <a:lnTo>
                    <a:pt x="12" y="159"/>
                  </a:lnTo>
                  <a:lnTo>
                    <a:pt x="6" y="165"/>
                  </a:lnTo>
                  <a:lnTo>
                    <a:pt x="0" y="170"/>
                  </a:lnTo>
                  <a:lnTo>
                    <a:pt x="0" y="170"/>
                  </a:lnTo>
                  <a:lnTo>
                    <a:pt x="18" y="180"/>
                  </a:lnTo>
                  <a:lnTo>
                    <a:pt x="18" y="180"/>
                  </a:lnTo>
                  <a:lnTo>
                    <a:pt x="26" y="186"/>
                  </a:lnTo>
                  <a:lnTo>
                    <a:pt x="30" y="192"/>
                  </a:lnTo>
                  <a:lnTo>
                    <a:pt x="32" y="196"/>
                  </a:lnTo>
                  <a:lnTo>
                    <a:pt x="34" y="200"/>
                  </a:lnTo>
                  <a:lnTo>
                    <a:pt x="34" y="208"/>
                  </a:lnTo>
                  <a:lnTo>
                    <a:pt x="34" y="214"/>
                  </a:lnTo>
                  <a:lnTo>
                    <a:pt x="36" y="220"/>
                  </a:lnTo>
                  <a:lnTo>
                    <a:pt x="36" y="220"/>
                  </a:lnTo>
                  <a:lnTo>
                    <a:pt x="40" y="228"/>
                  </a:lnTo>
                  <a:lnTo>
                    <a:pt x="50" y="238"/>
                  </a:lnTo>
                  <a:lnTo>
                    <a:pt x="75" y="266"/>
                  </a:lnTo>
                  <a:lnTo>
                    <a:pt x="75" y="266"/>
                  </a:lnTo>
                  <a:lnTo>
                    <a:pt x="103" y="258"/>
                  </a:lnTo>
                  <a:lnTo>
                    <a:pt x="103" y="258"/>
                  </a:lnTo>
                  <a:lnTo>
                    <a:pt x="123" y="248"/>
                  </a:lnTo>
                  <a:lnTo>
                    <a:pt x="143" y="234"/>
                  </a:lnTo>
                  <a:lnTo>
                    <a:pt x="143" y="234"/>
                  </a:lnTo>
                  <a:lnTo>
                    <a:pt x="159" y="222"/>
                  </a:lnTo>
                  <a:lnTo>
                    <a:pt x="178" y="206"/>
                  </a:lnTo>
                  <a:lnTo>
                    <a:pt x="188" y="200"/>
                  </a:lnTo>
                  <a:lnTo>
                    <a:pt x="198" y="196"/>
                  </a:lnTo>
                  <a:lnTo>
                    <a:pt x="208" y="194"/>
                  </a:lnTo>
                  <a:lnTo>
                    <a:pt x="218" y="194"/>
                  </a:lnTo>
                  <a:lnTo>
                    <a:pt x="218" y="194"/>
                  </a:lnTo>
                  <a:lnTo>
                    <a:pt x="228" y="198"/>
                  </a:lnTo>
                  <a:lnTo>
                    <a:pt x="238" y="202"/>
                  </a:lnTo>
                  <a:lnTo>
                    <a:pt x="246" y="206"/>
                  </a:lnTo>
                  <a:lnTo>
                    <a:pt x="256" y="208"/>
                  </a:lnTo>
                  <a:lnTo>
                    <a:pt x="256" y="208"/>
                  </a:lnTo>
                  <a:lnTo>
                    <a:pt x="268" y="210"/>
                  </a:lnTo>
                  <a:lnTo>
                    <a:pt x="278" y="214"/>
                  </a:lnTo>
                  <a:lnTo>
                    <a:pt x="285" y="220"/>
                  </a:lnTo>
                  <a:lnTo>
                    <a:pt x="291" y="228"/>
                  </a:lnTo>
                  <a:lnTo>
                    <a:pt x="291" y="228"/>
                  </a:lnTo>
                  <a:lnTo>
                    <a:pt x="295" y="238"/>
                  </a:lnTo>
                  <a:lnTo>
                    <a:pt x="299" y="250"/>
                  </a:lnTo>
                  <a:lnTo>
                    <a:pt x="301" y="262"/>
                  </a:lnTo>
                  <a:lnTo>
                    <a:pt x="301" y="274"/>
                  </a:lnTo>
                  <a:lnTo>
                    <a:pt x="301" y="274"/>
                  </a:lnTo>
                  <a:lnTo>
                    <a:pt x="299" y="295"/>
                  </a:lnTo>
                  <a:lnTo>
                    <a:pt x="299" y="307"/>
                  </a:lnTo>
                  <a:lnTo>
                    <a:pt x="301" y="317"/>
                  </a:lnTo>
                  <a:lnTo>
                    <a:pt x="301" y="317"/>
                  </a:lnTo>
                  <a:lnTo>
                    <a:pt x="305" y="329"/>
                  </a:lnTo>
                  <a:lnTo>
                    <a:pt x="307" y="335"/>
                  </a:lnTo>
                  <a:lnTo>
                    <a:pt x="305" y="339"/>
                  </a:lnTo>
                  <a:lnTo>
                    <a:pt x="305" y="339"/>
                  </a:lnTo>
                  <a:lnTo>
                    <a:pt x="319" y="343"/>
                  </a:lnTo>
                  <a:lnTo>
                    <a:pt x="331" y="345"/>
                  </a:lnTo>
                  <a:lnTo>
                    <a:pt x="331" y="345"/>
                  </a:lnTo>
                  <a:lnTo>
                    <a:pt x="343" y="343"/>
                  </a:lnTo>
                  <a:lnTo>
                    <a:pt x="351" y="343"/>
                  </a:lnTo>
                  <a:lnTo>
                    <a:pt x="359" y="345"/>
                  </a:lnTo>
                  <a:lnTo>
                    <a:pt x="369" y="351"/>
                  </a:lnTo>
                  <a:lnTo>
                    <a:pt x="369" y="351"/>
                  </a:lnTo>
                  <a:lnTo>
                    <a:pt x="377" y="357"/>
                  </a:lnTo>
                  <a:lnTo>
                    <a:pt x="385" y="359"/>
                  </a:lnTo>
                  <a:lnTo>
                    <a:pt x="391" y="363"/>
                  </a:lnTo>
                  <a:lnTo>
                    <a:pt x="393" y="367"/>
                  </a:lnTo>
                  <a:lnTo>
                    <a:pt x="391" y="371"/>
                  </a:lnTo>
                  <a:lnTo>
                    <a:pt x="391" y="371"/>
                  </a:lnTo>
                  <a:lnTo>
                    <a:pt x="406" y="373"/>
                  </a:lnTo>
                  <a:lnTo>
                    <a:pt x="424" y="375"/>
                  </a:lnTo>
                  <a:lnTo>
                    <a:pt x="430" y="375"/>
                  </a:lnTo>
                  <a:lnTo>
                    <a:pt x="438" y="375"/>
                  </a:lnTo>
                  <a:lnTo>
                    <a:pt x="442" y="371"/>
                  </a:lnTo>
                  <a:lnTo>
                    <a:pt x="446" y="367"/>
                  </a:lnTo>
                  <a:lnTo>
                    <a:pt x="446" y="367"/>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8" name="Freeform 15"/>
            <p:cNvSpPr/>
            <p:nvPr/>
          </p:nvSpPr>
          <p:spPr bwMode="auto">
            <a:xfrm>
              <a:off x="5026029" y="3467102"/>
              <a:ext cx="347663" cy="422275"/>
            </a:xfrm>
            <a:custGeom>
              <a:avLst/>
              <a:gdLst/>
              <a:ahLst/>
              <a:cxnLst>
                <a:cxn ang="0">
                  <a:pos x="406" y="402"/>
                </a:cxn>
                <a:cxn ang="0">
                  <a:pos x="384" y="374"/>
                </a:cxn>
                <a:cxn ang="0">
                  <a:pos x="386" y="357"/>
                </a:cxn>
                <a:cxn ang="0">
                  <a:pos x="392" y="335"/>
                </a:cxn>
                <a:cxn ang="0">
                  <a:pos x="368" y="319"/>
                </a:cxn>
                <a:cxn ang="0">
                  <a:pos x="372" y="301"/>
                </a:cxn>
                <a:cxn ang="0">
                  <a:pos x="392" y="273"/>
                </a:cxn>
                <a:cxn ang="0">
                  <a:pos x="394" y="228"/>
                </a:cxn>
                <a:cxn ang="0">
                  <a:pos x="410" y="196"/>
                </a:cxn>
                <a:cxn ang="0">
                  <a:pos x="432" y="152"/>
                </a:cxn>
                <a:cxn ang="0">
                  <a:pos x="436" y="117"/>
                </a:cxn>
                <a:cxn ang="0">
                  <a:pos x="410" y="77"/>
                </a:cxn>
                <a:cxn ang="0">
                  <a:pos x="376" y="65"/>
                </a:cxn>
                <a:cxn ang="0">
                  <a:pos x="351" y="81"/>
                </a:cxn>
                <a:cxn ang="0">
                  <a:pos x="319" y="85"/>
                </a:cxn>
                <a:cxn ang="0">
                  <a:pos x="297" y="61"/>
                </a:cxn>
                <a:cxn ang="0">
                  <a:pos x="273" y="45"/>
                </a:cxn>
                <a:cxn ang="0">
                  <a:pos x="244" y="43"/>
                </a:cxn>
                <a:cxn ang="0">
                  <a:pos x="222" y="26"/>
                </a:cxn>
                <a:cxn ang="0">
                  <a:pos x="192" y="14"/>
                </a:cxn>
                <a:cxn ang="0">
                  <a:pos x="154" y="4"/>
                </a:cxn>
                <a:cxn ang="0">
                  <a:pos x="129" y="24"/>
                </a:cxn>
                <a:cxn ang="0">
                  <a:pos x="105" y="34"/>
                </a:cxn>
                <a:cxn ang="0">
                  <a:pos x="79" y="43"/>
                </a:cxn>
                <a:cxn ang="0">
                  <a:pos x="75" y="63"/>
                </a:cxn>
                <a:cxn ang="0">
                  <a:pos x="91" y="91"/>
                </a:cxn>
                <a:cxn ang="0">
                  <a:pos x="93" y="107"/>
                </a:cxn>
                <a:cxn ang="0">
                  <a:pos x="87" y="121"/>
                </a:cxn>
                <a:cxn ang="0">
                  <a:pos x="97" y="158"/>
                </a:cxn>
                <a:cxn ang="0">
                  <a:pos x="87" y="184"/>
                </a:cxn>
                <a:cxn ang="0">
                  <a:pos x="79" y="210"/>
                </a:cxn>
                <a:cxn ang="0">
                  <a:pos x="85" y="240"/>
                </a:cxn>
                <a:cxn ang="0">
                  <a:pos x="69" y="248"/>
                </a:cxn>
                <a:cxn ang="0">
                  <a:pos x="30" y="244"/>
                </a:cxn>
                <a:cxn ang="0">
                  <a:pos x="10" y="275"/>
                </a:cxn>
                <a:cxn ang="0">
                  <a:pos x="0" y="307"/>
                </a:cxn>
                <a:cxn ang="0">
                  <a:pos x="14" y="321"/>
                </a:cxn>
                <a:cxn ang="0">
                  <a:pos x="43" y="313"/>
                </a:cxn>
                <a:cxn ang="0">
                  <a:pos x="73" y="323"/>
                </a:cxn>
                <a:cxn ang="0">
                  <a:pos x="81" y="353"/>
                </a:cxn>
                <a:cxn ang="0">
                  <a:pos x="75" y="374"/>
                </a:cxn>
                <a:cxn ang="0">
                  <a:pos x="73" y="388"/>
                </a:cxn>
                <a:cxn ang="0">
                  <a:pos x="93" y="414"/>
                </a:cxn>
                <a:cxn ang="0">
                  <a:pos x="97" y="438"/>
                </a:cxn>
                <a:cxn ang="0">
                  <a:pos x="73" y="481"/>
                </a:cxn>
                <a:cxn ang="0">
                  <a:pos x="63" y="521"/>
                </a:cxn>
                <a:cxn ang="0">
                  <a:pos x="95" y="533"/>
                </a:cxn>
                <a:cxn ang="0">
                  <a:pos x="154" y="521"/>
                </a:cxn>
                <a:cxn ang="0">
                  <a:pos x="224" y="503"/>
                </a:cxn>
                <a:cxn ang="0">
                  <a:pos x="269" y="483"/>
                </a:cxn>
                <a:cxn ang="0">
                  <a:pos x="357" y="483"/>
                </a:cxn>
                <a:cxn ang="0">
                  <a:pos x="402" y="470"/>
                </a:cxn>
                <a:cxn ang="0">
                  <a:pos x="402" y="438"/>
                </a:cxn>
              </a:cxnLst>
              <a:rect l="0" t="0" r="r" b="b"/>
              <a:pathLst>
                <a:path w="438" h="533">
                  <a:moveTo>
                    <a:pt x="408" y="418"/>
                  </a:moveTo>
                  <a:lnTo>
                    <a:pt x="408" y="418"/>
                  </a:lnTo>
                  <a:lnTo>
                    <a:pt x="408" y="410"/>
                  </a:lnTo>
                  <a:lnTo>
                    <a:pt x="406" y="402"/>
                  </a:lnTo>
                  <a:lnTo>
                    <a:pt x="402" y="396"/>
                  </a:lnTo>
                  <a:lnTo>
                    <a:pt x="398" y="392"/>
                  </a:lnTo>
                  <a:lnTo>
                    <a:pt x="388" y="380"/>
                  </a:lnTo>
                  <a:lnTo>
                    <a:pt x="384" y="374"/>
                  </a:lnTo>
                  <a:lnTo>
                    <a:pt x="384" y="366"/>
                  </a:lnTo>
                  <a:lnTo>
                    <a:pt x="384" y="366"/>
                  </a:lnTo>
                  <a:lnTo>
                    <a:pt x="384" y="363"/>
                  </a:lnTo>
                  <a:lnTo>
                    <a:pt x="386" y="357"/>
                  </a:lnTo>
                  <a:lnTo>
                    <a:pt x="392" y="347"/>
                  </a:lnTo>
                  <a:lnTo>
                    <a:pt x="392" y="343"/>
                  </a:lnTo>
                  <a:lnTo>
                    <a:pt x="392" y="339"/>
                  </a:lnTo>
                  <a:lnTo>
                    <a:pt x="392" y="335"/>
                  </a:lnTo>
                  <a:lnTo>
                    <a:pt x="386" y="331"/>
                  </a:lnTo>
                  <a:lnTo>
                    <a:pt x="386" y="331"/>
                  </a:lnTo>
                  <a:lnTo>
                    <a:pt x="376" y="325"/>
                  </a:lnTo>
                  <a:lnTo>
                    <a:pt x="368" y="319"/>
                  </a:lnTo>
                  <a:lnTo>
                    <a:pt x="366" y="315"/>
                  </a:lnTo>
                  <a:lnTo>
                    <a:pt x="366" y="311"/>
                  </a:lnTo>
                  <a:lnTo>
                    <a:pt x="368" y="307"/>
                  </a:lnTo>
                  <a:lnTo>
                    <a:pt x="372" y="301"/>
                  </a:lnTo>
                  <a:lnTo>
                    <a:pt x="372" y="301"/>
                  </a:lnTo>
                  <a:lnTo>
                    <a:pt x="382" y="291"/>
                  </a:lnTo>
                  <a:lnTo>
                    <a:pt x="388" y="283"/>
                  </a:lnTo>
                  <a:lnTo>
                    <a:pt x="392" y="273"/>
                  </a:lnTo>
                  <a:lnTo>
                    <a:pt x="392" y="261"/>
                  </a:lnTo>
                  <a:lnTo>
                    <a:pt x="392" y="261"/>
                  </a:lnTo>
                  <a:lnTo>
                    <a:pt x="392" y="238"/>
                  </a:lnTo>
                  <a:lnTo>
                    <a:pt x="394" y="228"/>
                  </a:lnTo>
                  <a:lnTo>
                    <a:pt x="398" y="216"/>
                  </a:lnTo>
                  <a:lnTo>
                    <a:pt x="398" y="216"/>
                  </a:lnTo>
                  <a:lnTo>
                    <a:pt x="402" y="206"/>
                  </a:lnTo>
                  <a:lnTo>
                    <a:pt x="410" y="196"/>
                  </a:lnTo>
                  <a:lnTo>
                    <a:pt x="422" y="176"/>
                  </a:lnTo>
                  <a:lnTo>
                    <a:pt x="422" y="176"/>
                  </a:lnTo>
                  <a:lnTo>
                    <a:pt x="428" y="166"/>
                  </a:lnTo>
                  <a:lnTo>
                    <a:pt x="432" y="152"/>
                  </a:lnTo>
                  <a:lnTo>
                    <a:pt x="436" y="141"/>
                  </a:lnTo>
                  <a:lnTo>
                    <a:pt x="438" y="129"/>
                  </a:lnTo>
                  <a:lnTo>
                    <a:pt x="438" y="129"/>
                  </a:lnTo>
                  <a:lnTo>
                    <a:pt x="436" y="117"/>
                  </a:lnTo>
                  <a:lnTo>
                    <a:pt x="432" y="107"/>
                  </a:lnTo>
                  <a:lnTo>
                    <a:pt x="426" y="97"/>
                  </a:lnTo>
                  <a:lnTo>
                    <a:pt x="418" y="87"/>
                  </a:lnTo>
                  <a:lnTo>
                    <a:pt x="410" y="77"/>
                  </a:lnTo>
                  <a:lnTo>
                    <a:pt x="400" y="71"/>
                  </a:lnTo>
                  <a:lnTo>
                    <a:pt x="388" y="67"/>
                  </a:lnTo>
                  <a:lnTo>
                    <a:pt x="376" y="65"/>
                  </a:lnTo>
                  <a:lnTo>
                    <a:pt x="376" y="65"/>
                  </a:lnTo>
                  <a:lnTo>
                    <a:pt x="372" y="65"/>
                  </a:lnTo>
                  <a:lnTo>
                    <a:pt x="366" y="67"/>
                  </a:lnTo>
                  <a:lnTo>
                    <a:pt x="359" y="73"/>
                  </a:lnTo>
                  <a:lnTo>
                    <a:pt x="351" y="81"/>
                  </a:lnTo>
                  <a:lnTo>
                    <a:pt x="341" y="87"/>
                  </a:lnTo>
                  <a:lnTo>
                    <a:pt x="341" y="87"/>
                  </a:lnTo>
                  <a:lnTo>
                    <a:pt x="329" y="89"/>
                  </a:lnTo>
                  <a:lnTo>
                    <a:pt x="319" y="85"/>
                  </a:lnTo>
                  <a:lnTo>
                    <a:pt x="309" y="79"/>
                  </a:lnTo>
                  <a:lnTo>
                    <a:pt x="303" y="71"/>
                  </a:lnTo>
                  <a:lnTo>
                    <a:pt x="303" y="71"/>
                  </a:lnTo>
                  <a:lnTo>
                    <a:pt x="297" y="61"/>
                  </a:lnTo>
                  <a:lnTo>
                    <a:pt x="291" y="55"/>
                  </a:lnTo>
                  <a:lnTo>
                    <a:pt x="281" y="49"/>
                  </a:lnTo>
                  <a:lnTo>
                    <a:pt x="273" y="45"/>
                  </a:lnTo>
                  <a:lnTo>
                    <a:pt x="273" y="45"/>
                  </a:lnTo>
                  <a:lnTo>
                    <a:pt x="261" y="45"/>
                  </a:lnTo>
                  <a:lnTo>
                    <a:pt x="250" y="45"/>
                  </a:lnTo>
                  <a:lnTo>
                    <a:pt x="250" y="45"/>
                  </a:lnTo>
                  <a:lnTo>
                    <a:pt x="244" y="43"/>
                  </a:lnTo>
                  <a:lnTo>
                    <a:pt x="240" y="40"/>
                  </a:lnTo>
                  <a:lnTo>
                    <a:pt x="232" y="32"/>
                  </a:lnTo>
                  <a:lnTo>
                    <a:pt x="232" y="32"/>
                  </a:lnTo>
                  <a:lnTo>
                    <a:pt x="222" y="26"/>
                  </a:lnTo>
                  <a:lnTo>
                    <a:pt x="212" y="22"/>
                  </a:lnTo>
                  <a:lnTo>
                    <a:pt x="202" y="18"/>
                  </a:lnTo>
                  <a:lnTo>
                    <a:pt x="192" y="14"/>
                  </a:lnTo>
                  <a:lnTo>
                    <a:pt x="192" y="14"/>
                  </a:lnTo>
                  <a:lnTo>
                    <a:pt x="184" y="8"/>
                  </a:lnTo>
                  <a:lnTo>
                    <a:pt x="174" y="2"/>
                  </a:lnTo>
                  <a:lnTo>
                    <a:pt x="166" y="0"/>
                  </a:lnTo>
                  <a:lnTo>
                    <a:pt x="154" y="4"/>
                  </a:lnTo>
                  <a:lnTo>
                    <a:pt x="154" y="4"/>
                  </a:lnTo>
                  <a:lnTo>
                    <a:pt x="144" y="8"/>
                  </a:lnTo>
                  <a:lnTo>
                    <a:pt x="137" y="16"/>
                  </a:lnTo>
                  <a:lnTo>
                    <a:pt x="129" y="24"/>
                  </a:lnTo>
                  <a:lnTo>
                    <a:pt x="119" y="30"/>
                  </a:lnTo>
                  <a:lnTo>
                    <a:pt x="119" y="30"/>
                  </a:lnTo>
                  <a:lnTo>
                    <a:pt x="113" y="32"/>
                  </a:lnTo>
                  <a:lnTo>
                    <a:pt x="105" y="34"/>
                  </a:lnTo>
                  <a:lnTo>
                    <a:pt x="97" y="34"/>
                  </a:lnTo>
                  <a:lnTo>
                    <a:pt x="89" y="34"/>
                  </a:lnTo>
                  <a:lnTo>
                    <a:pt x="89" y="34"/>
                  </a:lnTo>
                  <a:lnTo>
                    <a:pt x="79" y="43"/>
                  </a:lnTo>
                  <a:lnTo>
                    <a:pt x="79" y="43"/>
                  </a:lnTo>
                  <a:lnTo>
                    <a:pt x="77" y="47"/>
                  </a:lnTo>
                  <a:lnTo>
                    <a:pt x="75" y="53"/>
                  </a:lnTo>
                  <a:lnTo>
                    <a:pt x="75" y="63"/>
                  </a:lnTo>
                  <a:lnTo>
                    <a:pt x="79" y="73"/>
                  </a:lnTo>
                  <a:lnTo>
                    <a:pt x="85" y="81"/>
                  </a:lnTo>
                  <a:lnTo>
                    <a:pt x="85" y="81"/>
                  </a:lnTo>
                  <a:lnTo>
                    <a:pt x="91" y="91"/>
                  </a:lnTo>
                  <a:lnTo>
                    <a:pt x="93" y="95"/>
                  </a:lnTo>
                  <a:lnTo>
                    <a:pt x="93" y="101"/>
                  </a:lnTo>
                  <a:lnTo>
                    <a:pt x="93" y="101"/>
                  </a:lnTo>
                  <a:lnTo>
                    <a:pt x="93" y="107"/>
                  </a:lnTo>
                  <a:lnTo>
                    <a:pt x="91" y="111"/>
                  </a:lnTo>
                  <a:lnTo>
                    <a:pt x="89" y="115"/>
                  </a:lnTo>
                  <a:lnTo>
                    <a:pt x="87" y="121"/>
                  </a:lnTo>
                  <a:lnTo>
                    <a:pt x="87" y="121"/>
                  </a:lnTo>
                  <a:lnTo>
                    <a:pt x="89" y="133"/>
                  </a:lnTo>
                  <a:lnTo>
                    <a:pt x="93" y="143"/>
                  </a:lnTo>
                  <a:lnTo>
                    <a:pt x="97" y="154"/>
                  </a:lnTo>
                  <a:lnTo>
                    <a:pt x="97" y="158"/>
                  </a:lnTo>
                  <a:lnTo>
                    <a:pt x="97" y="164"/>
                  </a:lnTo>
                  <a:lnTo>
                    <a:pt x="97" y="164"/>
                  </a:lnTo>
                  <a:lnTo>
                    <a:pt x="93" y="174"/>
                  </a:lnTo>
                  <a:lnTo>
                    <a:pt x="87" y="184"/>
                  </a:lnTo>
                  <a:lnTo>
                    <a:pt x="81" y="192"/>
                  </a:lnTo>
                  <a:lnTo>
                    <a:pt x="77" y="200"/>
                  </a:lnTo>
                  <a:lnTo>
                    <a:pt x="77" y="200"/>
                  </a:lnTo>
                  <a:lnTo>
                    <a:pt x="79" y="210"/>
                  </a:lnTo>
                  <a:lnTo>
                    <a:pt x="81" y="220"/>
                  </a:lnTo>
                  <a:lnTo>
                    <a:pt x="85" y="230"/>
                  </a:lnTo>
                  <a:lnTo>
                    <a:pt x="85" y="234"/>
                  </a:lnTo>
                  <a:lnTo>
                    <a:pt x="85" y="240"/>
                  </a:lnTo>
                  <a:lnTo>
                    <a:pt x="85" y="240"/>
                  </a:lnTo>
                  <a:lnTo>
                    <a:pt x="81" y="244"/>
                  </a:lnTo>
                  <a:lnTo>
                    <a:pt x="77" y="248"/>
                  </a:lnTo>
                  <a:lnTo>
                    <a:pt x="69" y="248"/>
                  </a:lnTo>
                  <a:lnTo>
                    <a:pt x="63" y="248"/>
                  </a:lnTo>
                  <a:lnTo>
                    <a:pt x="45" y="246"/>
                  </a:lnTo>
                  <a:lnTo>
                    <a:pt x="30" y="244"/>
                  </a:lnTo>
                  <a:lnTo>
                    <a:pt x="30" y="244"/>
                  </a:lnTo>
                  <a:lnTo>
                    <a:pt x="30" y="248"/>
                  </a:lnTo>
                  <a:lnTo>
                    <a:pt x="30" y="248"/>
                  </a:lnTo>
                  <a:lnTo>
                    <a:pt x="16" y="265"/>
                  </a:lnTo>
                  <a:lnTo>
                    <a:pt x="10" y="275"/>
                  </a:lnTo>
                  <a:lnTo>
                    <a:pt x="6" y="285"/>
                  </a:lnTo>
                  <a:lnTo>
                    <a:pt x="6" y="285"/>
                  </a:lnTo>
                  <a:lnTo>
                    <a:pt x="2" y="295"/>
                  </a:lnTo>
                  <a:lnTo>
                    <a:pt x="0" y="307"/>
                  </a:lnTo>
                  <a:lnTo>
                    <a:pt x="2" y="313"/>
                  </a:lnTo>
                  <a:lnTo>
                    <a:pt x="4" y="317"/>
                  </a:lnTo>
                  <a:lnTo>
                    <a:pt x="8" y="319"/>
                  </a:lnTo>
                  <a:lnTo>
                    <a:pt x="14" y="321"/>
                  </a:lnTo>
                  <a:lnTo>
                    <a:pt x="14" y="321"/>
                  </a:lnTo>
                  <a:lnTo>
                    <a:pt x="24" y="319"/>
                  </a:lnTo>
                  <a:lnTo>
                    <a:pt x="34" y="317"/>
                  </a:lnTo>
                  <a:lnTo>
                    <a:pt x="43" y="313"/>
                  </a:lnTo>
                  <a:lnTo>
                    <a:pt x="53" y="313"/>
                  </a:lnTo>
                  <a:lnTo>
                    <a:pt x="53" y="313"/>
                  </a:lnTo>
                  <a:lnTo>
                    <a:pt x="65" y="317"/>
                  </a:lnTo>
                  <a:lnTo>
                    <a:pt x="73" y="323"/>
                  </a:lnTo>
                  <a:lnTo>
                    <a:pt x="77" y="333"/>
                  </a:lnTo>
                  <a:lnTo>
                    <a:pt x="79" y="343"/>
                  </a:lnTo>
                  <a:lnTo>
                    <a:pt x="79" y="343"/>
                  </a:lnTo>
                  <a:lnTo>
                    <a:pt x="81" y="353"/>
                  </a:lnTo>
                  <a:lnTo>
                    <a:pt x="81" y="359"/>
                  </a:lnTo>
                  <a:lnTo>
                    <a:pt x="79" y="364"/>
                  </a:lnTo>
                  <a:lnTo>
                    <a:pt x="79" y="364"/>
                  </a:lnTo>
                  <a:lnTo>
                    <a:pt x="75" y="374"/>
                  </a:lnTo>
                  <a:lnTo>
                    <a:pt x="73" y="378"/>
                  </a:lnTo>
                  <a:lnTo>
                    <a:pt x="73" y="384"/>
                  </a:lnTo>
                  <a:lnTo>
                    <a:pt x="73" y="384"/>
                  </a:lnTo>
                  <a:lnTo>
                    <a:pt x="73" y="388"/>
                  </a:lnTo>
                  <a:lnTo>
                    <a:pt x="75" y="392"/>
                  </a:lnTo>
                  <a:lnTo>
                    <a:pt x="79" y="400"/>
                  </a:lnTo>
                  <a:lnTo>
                    <a:pt x="87" y="406"/>
                  </a:lnTo>
                  <a:lnTo>
                    <a:pt x="93" y="414"/>
                  </a:lnTo>
                  <a:lnTo>
                    <a:pt x="93" y="414"/>
                  </a:lnTo>
                  <a:lnTo>
                    <a:pt x="99" y="422"/>
                  </a:lnTo>
                  <a:lnTo>
                    <a:pt x="99" y="430"/>
                  </a:lnTo>
                  <a:lnTo>
                    <a:pt x="97" y="438"/>
                  </a:lnTo>
                  <a:lnTo>
                    <a:pt x="91" y="448"/>
                  </a:lnTo>
                  <a:lnTo>
                    <a:pt x="91" y="448"/>
                  </a:lnTo>
                  <a:lnTo>
                    <a:pt x="79" y="470"/>
                  </a:lnTo>
                  <a:lnTo>
                    <a:pt x="73" y="481"/>
                  </a:lnTo>
                  <a:lnTo>
                    <a:pt x="67" y="493"/>
                  </a:lnTo>
                  <a:lnTo>
                    <a:pt x="67" y="493"/>
                  </a:lnTo>
                  <a:lnTo>
                    <a:pt x="65" y="507"/>
                  </a:lnTo>
                  <a:lnTo>
                    <a:pt x="63" y="521"/>
                  </a:lnTo>
                  <a:lnTo>
                    <a:pt x="63" y="521"/>
                  </a:lnTo>
                  <a:lnTo>
                    <a:pt x="75" y="527"/>
                  </a:lnTo>
                  <a:lnTo>
                    <a:pt x="85" y="531"/>
                  </a:lnTo>
                  <a:lnTo>
                    <a:pt x="95" y="533"/>
                  </a:lnTo>
                  <a:lnTo>
                    <a:pt x="103" y="531"/>
                  </a:lnTo>
                  <a:lnTo>
                    <a:pt x="123" y="527"/>
                  </a:lnTo>
                  <a:lnTo>
                    <a:pt x="137" y="523"/>
                  </a:lnTo>
                  <a:lnTo>
                    <a:pt x="154" y="521"/>
                  </a:lnTo>
                  <a:lnTo>
                    <a:pt x="154" y="521"/>
                  </a:lnTo>
                  <a:lnTo>
                    <a:pt x="186" y="517"/>
                  </a:lnTo>
                  <a:lnTo>
                    <a:pt x="208" y="511"/>
                  </a:lnTo>
                  <a:lnTo>
                    <a:pt x="224" y="503"/>
                  </a:lnTo>
                  <a:lnTo>
                    <a:pt x="246" y="491"/>
                  </a:lnTo>
                  <a:lnTo>
                    <a:pt x="246" y="491"/>
                  </a:lnTo>
                  <a:lnTo>
                    <a:pt x="259" y="487"/>
                  </a:lnTo>
                  <a:lnTo>
                    <a:pt x="269" y="483"/>
                  </a:lnTo>
                  <a:lnTo>
                    <a:pt x="281" y="483"/>
                  </a:lnTo>
                  <a:lnTo>
                    <a:pt x="293" y="483"/>
                  </a:lnTo>
                  <a:lnTo>
                    <a:pt x="319" y="483"/>
                  </a:lnTo>
                  <a:lnTo>
                    <a:pt x="357" y="483"/>
                  </a:lnTo>
                  <a:lnTo>
                    <a:pt x="357" y="483"/>
                  </a:lnTo>
                  <a:lnTo>
                    <a:pt x="406" y="479"/>
                  </a:lnTo>
                  <a:lnTo>
                    <a:pt x="406" y="479"/>
                  </a:lnTo>
                  <a:lnTo>
                    <a:pt x="402" y="470"/>
                  </a:lnTo>
                  <a:lnTo>
                    <a:pt x="400" y="460"/>
                  </a:lnTo>
                  <a:lnTo>
                    <a:pt x="400" y="460"/>
                  </a:lnTo>
                  <a:lnTo>
                    <a:pt x="400" y="448"/>
                  </a:lnTo>
                  <a:lnTo>
                    <a:pt x="402" y="438"/>
                  </a:lnTo>
                  <a:lnTo>
                    <a:pt x="408" y="418"/>
                  </a:lnTo>
                  <a:lnTo>
                    <a:pt x="408" y="418"/>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9" name="Freeform 16"/>
            <p:cNvSpPr/>
            <p:nvPr/>
          </p:nvSpPr>
          <p:spPr bwMode="auto">
            <a:xfrm>
              <a:off x="5316541" y="3440114"/>
              <a:ext cx="242888" cy="422275"/>
            </a:xfrm>
            <a:custGeom>
              <a:avLst/>
              <a:gdLst/>
              <a:ahLst/>
              <a:cxnLst>
                <a:cxn ang="0">
                  <a:pos x="209" y="159"/>
                </a:cxn>
                <a:cxn ang="0">
                  <a:pos x="220" y="131"/>
                </a:cxn>
                <a:cxn ang="0">
                  <a:pos x="224" y="101"/>
                </a:cxn>
                <a:cxn ang="0">
                  <a:pos x="228" y="66"/>
                </a:cxn>
                <a:cxn ang="0">
                  <a:pos x="222" y="52"/>
                </a:cxn>
                <a:cxn ang="0">
                  <a:pos x="205" y="30"/>
                </a:cxn>
                <a:cxn ang="0">
                  <a:pos x="177" y="2"/>
                </a:cxn>
                <a:cxn ang="0">
                  <a:pos x="155" y="0"/>
                </a:cxn>
                <a:cxn ang="0">
                  <a:pos x="135" y="6"/>
                </a:cxn>
                <a:cxn ang="0">
                  <a:pos x="94" y="22"/>
                </a:cxn>
                <a:cxn ang="0">
                  <a:pos x="62" y="26"/>
                </a:cxn>
                <a:cxn ang="0">
                  <a:pos x="44" y="34"/>
                </a:cxn>
                <a:cxn ang="0">
                  <a:pos x="28" y="60"/>
                </a:cxn>
                <a:cxn ang="0">
                  <a:pos x="24" y="101"/>
                </a:cxn>
                <a:cxn ang="0">
                  <a:pos x="50" y="117"/>
                </a:cxn>
                <a:cxn ang="0">
                  <a:pos x="68" y="143"/>
                </a:cxn>
                <a:cxn ang="0">
                  <a:pos x="72" y="163"/>
                </a:cxn>
                <a:cxn ang="0">
                  <a:pos x="62" y="200"/>
                </a:cxn>
                <a:cxn ang="0">
                  <a:pos x="44" y="230"/>
                </a:cxn>
                <a:cxn ang="0">
                  <a:pos x="32" y="250"/>
                </a:cxn>
                <a:cxn ang="0">
                  <a:pos x="26" y="295"/>
                </a:cxn>
                <a:cxn ang="0">
                  <a:pos x="22" y="317"/>
                </a:cxn>
                <a:cxn ang="0">
                  <a:pos x="6" y="335"/>
                </a:cxn>
                <a:cxn ang="0">
                  <a:pos x="0" y="349"/>
                </a:cxn>
                <a:cxn ang="0">
                  <a:pos x="20" y="365"/>
                </a:cxn>
                <a:cxn ang="0">
                  <a:pos x="26" y="373"/>
                </a:cxn>
                <a:cxn ang="0">
                  <a:pos x="20" y="391"/>
                </a:cxn>
                <a:cxn ang="0">
                  <a:pos x="18" y="400"/>
                </a:cxn>
                <a:cxn ang="0">
                  <a:pos x="32" y="426"/>
                </a:cxn>
                <a:cxn ang="0">
                  <a:pos x="42" y="444"/>
                </a:cxn>
                <a:cxn ang="0">
                  <a:pos x="36" y="472"/>
                </a:cxn>
                <a:cxn ang="0">
                  <a:pos x="34" y="494"/>
                </a:cxn>
                <a:cxn ang="0">
                  <a:pos x="40" y="513"/>
                </a:cxn>
                <a:cxn ang="0">
                  <a:pos x="127" y="523"/>
                </a:cxn>
                <a:cxn ang="0">
                  <a:pos x="187" y="531"/>
                </a:cxn>
                <a:cxn ang="0">
                  <a:pos x="218" y="525"/>
                </a:cxn>
                <a:cxn ang="0">
                  <a:pos x="264" y="509"/>
                </a:cxn>
                <a:cxn ang="0">
                  <a:pos x="296" y="492"/>
                </a:cxn>
                <a:cxn ang="0">
                  <a:pos x="306" y="472"/>
                </a:cxn>
                <a:cxn ang="0">
                  <a:pos x="302" y="446"/>
                </a:cxn>
                <a:cxn ang="0">
                  <a:pos x="288" y="434"/>
                </a:cxn>
                <a:cxn ang="0">
                  <a:pos x="256" y="424"/>
                </a:cxn>
                <a:cxn ang="0">
                  <a:pos x="240" y="408"/>
                </a:cxn>
                <a:cxn ang="0">
                  <a:pos x="236" y="391"/>
                </a:cxn>
                <a:cxn ang="0">
                  <a:pos x="242" y="363"/>
                </a:cxn>
                <a:cxn ang="0">
                  <a:pos x="234" y="321"/>
                </a:cxn>
                <a:cxn ang="0">
                  <a:pos x="224" y="303"/>
                </a:cxn>
                <a:cxn ang="0">
                  <a:pos x="191" y="288"/>
                </a:cxn>
                <a:cxn ang="0">
                  <a:pos x="179" y="272"/>
                </a:cxn>
                <a:cxn ang="0">
                  <a:pos x="177" y="250"/>
                </a:cxn>
                <a:cxn ang="0">
                  <a:pos x="185" y="242"/>
                </a:cxn>
                <a:cxn ang="0">
                  <a:pos x="195" y="238"/>
                </a:cxn>
                <a:cxn ang="0">
                  <a:pos x="195" y="198"/>
                </a:cxn>
                <a:cxn ang="0">
                  <a:pos x="201" y="179"/>
                </a:cxn>
              </a:cxnLst>
              <a:rect l="0" t="0" r="r" b="b"/>
              <a:pathLst>
                <a:path w="306" h="531">
                  <a:moveTo>
                    <a:pt x="201" y="179"/>
                  </a:moveTo>
                  <a:lnTo>
                    <a:pt x="201" y="179"/>
                  </a:lnTo>
                  <a:lnTo>
                    <a:pt x="209" y="159"/>
                  </a:lnTo>
                  <a:lnTo>
                    <a:pt x="218" y="141"/>
                  </a:lnTo>
                  <a:lnTo>
                    <a:pt x="218" y="141"/>
                  </a:lnTo>
                  <a:lnTo>
                    <a:pt x="220" y="131"/>
                  </a:lnTo>
                  <a:lnTo>
                    <a:pt x="222" y="121"/>
                  </a:lnTo>
                  <a:lnTo>
                    <a:pt x="224" y="101"/>
                  </a:lnTo>
                  <a:lnTo>
                    <a:pt x="224" y="101"/>
                  </a:lnTo>
                  <a:lnTo>
                    <a:pt x="228" y="81"/>
                  </a:lnTo>
                  <a:lnTo>
                    <a:pt x="230" y="70"/>
                  </a:lnTo>
                  <a:lnTo>
                    <a:pt x="228" y="66"/>
                  </a:lnTo>
                  <a:lnTo>
                    <a:pt x="228" y="60"/>
                  </a:lnTo>
                  <a:lnTo>
                    <a:pt x="228" y="60"/>
                  </a:lnTo>
                  <a:lnTo>
                    <a:pt x="222" y="52"/>
                  </a:lnTo>
                  <a:lnTo>
                    <a:pt x="216" y="46"/>
                  </a:lnTo>
                  <a:lnTo>
                    <a:pt x="205" y="30"/>
                  </a:lnTo>
                  <a:lnTo>
                    <a:pt x="205" y="30"/>
                  </a:lnTo>
                  <a:lnTo>
                    <a:pt x="193" y="14"/>
                  </a:lnTo>
                  <a:lnTo>
                    <a:pt x="185" y="6"/>
                  </a:lnTo>
                  <a:lnTo>
                    <a:pt x="177" y="2"/>
                  </a:lnTo>
                  <a:lnTo>
                    <a:pt x="177" y="2"/>
                  </a:lnTo>
                  <a:lnTo>
                    <a:pt x="167" y="0"/>
                  </a:lnTo>
                  <a:lnTo>
                    <a:pt x="155" y="0"/>
                  </a:lnTo>
                  <a:lnTo>
                    <a:pt x="145" y="2"/>
                  </a:lnTo>
                  <a:lnTo>
                    <a:pt x="135" y="6"/>
                  </a:lnTo>
                  <a:lnTo>
                    <a:pt x="135" y="6"/>
                  </a:lnTo>
                  <a:lnTo>
                    <a:pt x="115" y="16"/>
                  </a:lnTo>
                  <a:lnTo>
                    <a:pt x="106" y="20"/>
                  </a:lnTo>
                  <a:lnTo>
                    <a:pt x="94" y="22"/>
                  </a:lnTo>
                  <a:lnTo>
                    <a:pt x="94" y="22"/>
                  </a:lnTo>
                  <a:lnTo>
                    <a:pt x="72" y="24"/>
                  </a:lnTo>
                  <a:lnTo>
                    <a:pt x="62" y="26"/>
                  </a:lnTo>
                  <a:lnTo>
                    <a:pt x="52" y="30"/>
                  </a:lnTo>
                  <a:lnTo>
                    <a:pt x="52" y="30"/>
                  </a:lnTo>
                  <a:lnTo>
                    <a:pt x="44" y="34"/>
                  </a:lnTo>
                  <a:lnTo>
                    <a:pt x="36" y="42"/>
                  </a:lnTo>
                  <a:lnTo>
                    <a:pt x="32" y="52"/>
                  </a:lnTo>
                  <a:lnTo>
                    <a:pt x="28" y="60"/>
                  </a:lnTo>
                  <a:lnTo>
                    <a:pt x="24" y="81"/>
                  </a:lnTo>
                  <a:lnTo>
                    <a:pt x="24" y="101"/>
                  </a:lnTo>
                  <a:lnTo>
                    <a:pt x="24" y="101"/>
                  </a:lnTo>
                  <a:lnTo>
                    <a:pt x="32" y="105"/>
                  </a:lnTo>
                  <a:lnTo>
                    <a:pt x="42" y="111"/>
                  </a:lnTo>
                  <a:lnTo>
                    <a:pt x="50" y="117"/>
                  </a:lnTo>
                  <a:lnTo>
                    <a:pt x="58" y="125"/>
                  </a:lnTo>
                  <a:lnTo>
                    <a:pt x="64" y="135"/>
                  </a:lnTo>
                  <a:lnTo>
                    <a:pt x="68" y="143"/>
                  </a:lnTo>
                  <a:lnTo>
                    <a:pt x="70" y="153"/>
                  </a:lnTo>
                  <a:lnTo>
                    <a:pt x="72" y="163"/>
                  </a:lnTo>
                  <a:lnTo>
                    <a:pt x="72" y="163"/>
                  </a:lnTo>
                  <a:lnTo>
                    <a:pt x="70" y="175"/>
                  </a:lnTo>
                  <a:lnTo>
                    <a:pt x="66" y="186"/>
                  </a:lnTo>
                  <a:lnTo>
                    <a:pt x="62" y="200"/>
                  </a:lnTo>
                  <a:lnTo>
                    <a:pt x="56" y="210"/>
                  </a:lnTo>
                  <a:lnTo>
                    <a:pt x="56" y="210"/>
                  </a:lnTo>
                  <a:lnTo>
                    <a:pt x="44" y="230"/>
                  </a:lnTo>
                  <a:lnTo>
                    <a:pt x="36" y="240"/>
                  </a:lnTo>
                  <a:lnTo>
                    <a:pt x="32" y="250"/>
                  </a:lnTo>
                  <a:lnTo>
                    <a:pt x="32" y="250"/>
                  </a:lnTo>
                  <a:lnTo>
                    <a:pt x="28" y="262"/>
                  </a:lnTo>
                  <a:lnTo>
                    <a:pt x="26" y="272"/>
                  </a:lnTo>
                  <a:lnTo>
                    <a:pt x="26" y="295"/>
                  </a:lnTo>
                  <a:lnTo>
                    <a:pt x="26" y="295"/>
                  </a:lnTo>
                  <a:lnTo>
                    <a:pt x="26" y="307"/>
                  </a:lnTo>
                  <a:lnTo>
                    <a:pt x="22" y="317"/>
                  </a:lnTo>
                  <a:lnTo>
                    <a:pt x="16" y="325"/>
                  </a:lnTo>
                  <a:lnTo>
                    <a:pt x="6" y="335"/>
                  </a:lnTo>
                  <a:lnTo>
                    <a:pt x="6" y="335"/>
                  </a:lnTo>
                  <a:lnTo>
                    <a:pt x="2" y="341"/>
                  </a:lnTo>
                  <a:lnTo>
                    <a:pt x="0" y="345"/>
                  </a:lnTo>
                  <a:lnTo>
                    <a:pt x="0" y="349"/>
                  </a:lnTo>
                  <a:lnTo>
                    <a:pt x="2" y="353"/>
                  </a:lnTo>
                  <a:lnTo>
                    <a:pt x="10" y="359"/>
                  </a:lnTo>
                  <a:lnTo>
                    <a:pt x="20" y="365"/>
                  </a:lnTo>
                  <a:lnTo>
                    <a:pt x="20" y="365"/>
                  </a:lnTo>
                  <a:lnTo>
                    <a:pt x="26" y="369"/>
                  </a:lnTo>
                  <a:lnTo>
                    <a:pt x="26" y="373"/>
                  </a:lnTo>
                  <a:lnTo>
                    <a:pt x="26" y="377"/>
                  </a:lnTo>
                  <a:lnTo>
                    <a:pt x="26" y="381"/>
                  </a:lnTo>
                  <a:lnTo>
                    <a:pt x="20" y="391"/>
                  </a:lnTo>
                  <a:lnTo>
                    <a:pt x="18" y="397"/>
                  </a:lnTo>
                  <a:lnTo>
                    <a:pt x="18" y="400"/>
                  </a:lnTo>
                  <a:lnTo>
                    <a:pt x="18" y="400"/>
                  </a:lnTo>
                  <a:lnTo>
                    <a:pt x="18" y="408"/>
                  </a:lnTo>
                  <a:lnTo>
                    <a:pt x="22" y="414"/>
                  </a:lnTo>
                  <a:lnTo>
                    <a:pt x="32" y="426"/>
                  </a:lnTo>
                  <a:lnTo>
                    <a:pt x="36" y="430"/>
                  </a:lnTo>
                  <a:lnTo>
                    <a:pt x="40" y="436"/>
                  </a:lnTo>
                  <a:lnTo>
                    <a:pt x="42" y="444"/>
                  </a:lnTo>
                  <a:lnTo>
                    <a:pt x="42" y="452"/>
                  </a:lnTo>
                  <a:lnTo>
                    <a:pt x="42" y="452"/>
                  </a:lnTo>
                  <a:lnTo>
                    <a:pt x="36" y="472"/>
                  </a:lnTo>
                  <a:lnTo>
                    <a:pt x="34" y="482"/>
                  </a:lnTo>
                  <a:lnTo>
                    <a:pt x="34" y="494"/>
                  </a:lnTo>
                  <a:lnTo>
                    <a:pt x="34" y="494"/>
                  </a:lnTo>
                  <a:lnTo>
                    <a:pt x="36" y="504"/>
                  </a:lnTo>
                  <a:lnTo>
                    <a:pt x="40" y="513"/>
                  </a:lnTo>
                  <a:lnTo>
                    <a:pt x="40" y="513"/>
                  </a:lnTo>
                  <a:lnTo>
                    <a:pt x="78" y="517"/>
                  </a:lnTo>
                  <a:lnTo>
                    <a:pt x="78" y="517"/>
                  </a:lnTo>
                  <a:lnTo>
                    <a:pt x="127" y="523"/>
                  </a:lnTo>
                  <a:lnTo>
                    <a:pt x="173" y="529"/>
                  </a:lnTo>
                  <a:lnTo>
                    <a:pt x="173" y="529"/>
                  </a:lnTo>
                  <a:lnTo>
                    <a:pt x="187" y="531"/>
                  </a:lnTo>
                  <a:lnTo>
                    <a:pt x="199" y="529"/>
                  </a:lnTo>
                  <a:lnTo>
                    <a:pt x="209" y="529"/>
                  </a:lnTo>
                  <a:lnTo>
                    <a:pt x="218" y="525"/>
                  </a:lnTo>
                  <a:lnTo>
                    <a:pt x="238" y="517"/>
                  </a:lnTo>
                  <a:lnTo>
                    <a:pt x="264" y="509"/>
                  </a:lnTo>
                  <a:lnTo>
                    <a:pt x="264" y="509"/>
                  </a:lnTo>
                  <a:lnTo>
                    <a:pt x="278" y="504"/>
                  </a:lnTo>
                  <a:lnTo>
                    <a:pt x="288" y="498"/>
                  </a:lnTo>
                  <a:lnTo>
                    <a:pt x="296" y="492"/>
                  </a:lnTo>
                  <a:lnTo>
                    <a:pt x="302" y="486"/>
                  </a:lnTo>
                  <a:lnTo>
                    <a:pt x="304" y="480"/>
                  </a:lnTo>
                  <a:lnTo>
                    <a:pt x="306" y="472"/>
                  </a:lnTo>
                  <a:lnTo>
                    <a:pt x="304" y="454"/>
                  </a:lnTo>
                  <a:lnTo>
                    <a:pt x="304" y="454"/>
                  </a:lnTo>
                  <a:lnTo>
                    <a:pt x="302" y="446"/>
                  </a:lnTo>
                  <a:lnTo>
                    <a:pt x="300" y="440"/>
                  </a:lnTo>
                  <a:lnTo>
                    <a:pt x="294" y="436"/>
                  </a:lnTo>
                  <a:lnTo>
                    <a:pt x="288" y="434"/>
                  </a:lnTo>
                  <a:lnTo>
                    <a:pt x="274" y="430"/>
                  </a:lnTo>
                  <a:lnTo>
                    <a:pt x="266" y="428"/>
                  </a:lnTo>
                  <a:lnTo>
                    <a:pt x="256" y="424"/>
                  </a:lnTo>
                  <a:lnTo>
                    <a:pt x="256" y="424"/>
                  </a:lnTo>
                  <a:lnTo>
                    <a:pt x="244" y="414"/>
                  </a:lnTo>
                  <a:lnTo>
                    <a:pt x="240" y="408"/>
                  </a:lnTo>
                  <a:lnTo>
                    <a:pt x="236" y="404"/>
                  </a:lnTo>
                  <a:lnTo>
                    <a:pt x="236" y="398"/>
                  </a:lnTo>
                  <a:lnTo>
                    <a:pt x="236" y="391"/>
                  </a:lnTo>
                  <a:lnTo>
                    <a:pt x="238" y="377"/>
                  </a:lnTo>
                  <a:lnTo>
                    <a:pt x="238" y="377"/>
                  </a:lnTo>
                  <a:lnTo>
                    <a:pt x="242" y="363"/>
                  </a:lnTo>
                  <a:lnTo>
                    <a:pt x="240" y="349"/>
                  </a:lnTo>
                  <a:lnTo>
                    <a:pt x="234" y="321"/>
                  </a:lnTo>
                  <a:lnTo>
                    <a:pt x="234" y="321"/>
                  </a:lnTo>
                  <a:lnTo>
                    <a:pt x="232" y="315"/>
                  </a:lnTo>
                  <a:lnTo>
                    <a:pt x="228" y="309"/>
                  </a:lnTo>
                  <a:lnTo>
                    <a:pt x="224" y="303"/>
                  </a:lnTo>
                  <a:lnTo>
                    <a:pt x="216" y="299"/>
                  </a:lnTo>
                  <a:lnTo>
                    <a:pt x="191" y="288"/>
                  </a:lnTo>
                  <a:lnTo>
                    <a:pt x="191" y="288"/>
                  </a:lnTo>
                  <a:lnTo>
                    <a:pt x="187" y="284"/>
                  </a:lnTo>
                  <a:lnTo>
                    <a:pt x="181" y="278"/>
                  </a:lnTo>
                  <a:lnTo>
                    <a:pt x="179" y="272"/>
                  </a:lnTo>
                  <a:lnTo>
                    <a:pt x="177" y="264"/>
                  </a:lnTo>
                  <a:lnTo>
                    <a:pt x="177" y="258"/>
                  </a:lnTo>
                  <a:lnTo>
                    <a:pt x="177" y="250"/>
                  </a:lnTo>
                  <a:lnTo>
                    <a:pt x="179" y="246"/>
                  </a:lnTo>
                  <a:lnTo>
                    <a:pt x="185" y="242"/>
                  </a:lnTo>
                  <a:lnTo>
                    <a:pt x="185" y="242"/>
                  </a:lnTo>
                  <a:lnTo>
                    <a:pt x="189" y="238"/>
                  </a:lnTo>
                  <a:lnTo>
                    <a:pt x="195" y="238"/>
                  </a:lnTo>
                  <a:lnTo>
                    <a:pt x="195" y="238"/>
                  </a:lnTo>
                  <a:lnTo>
                    <a:pt x="195" y="220"/>
                  </a:lnTo>
                  <a:lnTo>
                    <a:pt x="195" y="220"/>
                  </a:lnTo>
                  <a:lnTo>
                    <a:pt x="195" y="198"/>
                  </a:lnTo>
                  <a:lnTo>
                    <a:pt x="197" y="188"/>
                  </a:lnTo>
                  <a:lnTo>
                    <a:pt x="201" y="179"/>
                  </a:lnTo>
                  <a:lnTo>
                    <a:pt x="201" y="179"/>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0" name="Freeform 17"/>
            <p:cNvSpPr/>
            <p:nvPr/>
          </p:nvSpPr>
          <p:spPr bwMode="auto">
            <a:xfrm>
              <a:off x="5470528" y="3465515"/>
              <a:ext cx="117475" cy="301625"/>
            </a:xfrm>
            <a:custGeom>
              <a:avLst/>
              <a:gdLst/>
              <a:ahLst/>
              <a:cxnLst>
                <a:cxn ang="0">
                  <a:pos x="117" y="353"/>
                </a:cxn>
                <a:cxn ang="0">
                  <a:pos x="129" y="331"/>
                </a:cxn>
                <a:cxn ang="0">
                  <a:pos x="138" y="311"/>
                </a:cxn>
                <a:cxn ang="0">
                  <a:pos x="140" y="297"/>
                </a:cxn>
                <a:cxn ang="0">
                  <a:pos x="136" y="257"/>
                </a:cxn>
                <a:cxn ang="0">
                  <a:pos x="132" y="218"/>
                </a:cxn>
                <a:cxn ang="0">
                  <a:pos x="132" y="204"/>
                </a:cxn>
                <a:cxn ang="0">
                  <a:pos x="144" y="152"/>
                </a:cxn>
                <a:cxn ang="0">
                  <a:pos x="144" y="127"/>
                </a:cxn>
                <a:cxn ang="0">
                  <a:pos x="132" y="105"/>
                </a:cxn>
                <a:cxn ang="0">
                  <a:pos x="125" y="95"/>
                </a:cxn>
                <a:cxn ang="0">
                  <a:pos x="107" y="77"/>
                </a:cxn>
                <a:cxn ang="0">
                  <a:pos x="99" y="67"/>
                </a:cxn>
                <a:cxn ang="0">
                  <a:pos x="93" y="45"/>
                </a:cxn>
                <a:cxn ang="0">
                  <a:pos x="89" y="24"/>
                </a:cxn>
                <a:cxn ang="0">
                  <a:pos x="85" y="12"/>
                </a:cxn>
                <a:cxn ang="0">
                  <a:pos x="75" y="2"/>
                </a:cxn>
                <a:cxn ang="0">
                  <a:pos x="59" y="0"/>
                </a:cxn>
                <a:cxn ang="0">
                  <a:pos x="49" y="4"/>
                </a:cxn>
                <a:cxn ang="0">
                  <a:pos x="33" y="12"/>
                </a:cxn>
                <a:cxn ang="0">
                  <a:pos x="27" y="20"/>
                </a:cxn>
                <a:cxn ang="0">
                  <a:pos x="33" y="28"/>
                </a:cxn>
                <a:cxn ang="0">
                  <a:pos x="35" y="38"/>
                </a:cxn>
                <a:cxn ang="0">
                  <a:pos x="29" y="69"/>
                </a:cxn>
                <a:cxn ang="0">
                  <a:pos x="27" y="89"/>
                </a:cxn>
                <a:cxn ang="0">
                  <a:pos x="23" y="109"/>
                </a:cxn>
                <a:cxn ang="0">
                  <a:pos x="14" y="127"/>
                </a:cxn>
                <a:cxn ang="0">
                  <a:pos x="6" y="147"/>
                </a:cxn>
                <a:cxn ang="0">
                  <a:pos x="0" y="166"/>
                </a:cxn>
                <a:cxn ang="0">
                  <a:pos x="0" y="188"/>
                </a:cxn>
                <a:cxn ang="0">
                  <a:pos x="0" y="206"/>
                </a:cxn>
                <a:cxn ang="0">
                  <a:pos x="23" y="212"/>
                </a:cxn>
                <a:cxn ang="0">
                  <a:pos x="51" y="230"/>
                </a:cxn>
                <a:cxn ang="0">
                  <a:pos x="67" y="246"/>
                </a:cxn>
                <a:cxn ang="0">
                  <a:pos x="77" y="261"/>
                </a:cxn>
                <a:cxn ang="0">
                  <a:pos x="83" y="279"/>
                </a:cxn>
                <a:cxn ang="0">
                  <a:pos x="85" y="307"/>
                </a:cxn>
                <a:cxn ang="0">
                  <a:pos x="87" y="333"/>
                </a:cxn>
                <a:cxn ang="0">
                  <a:pos x="95" y="351"/>
                </a:cxn>
                <a:cxn ang="0">
                  <a:pos x="109" y="374"/>
                </a:cxn>
                <a:cxn ang="0">
                  <a:pos x="113" y="380"/>
                </a:cxn>
                <a:cxn ang="0">
                  <a:pos x="113" y="374"/>
                </a:cxn>
                <a:cxn ang="0">
                  <a:pos x="115" y="365"/>
                </a:cxn>
                <a:cxn ang="0">
                  <a:pos x="117" y="353"/>
                </a:cxn>
              </a:cxnLst>
              <a:rect l="0" t="0" r="r" b="b"/>
              <a:pathLst>
                <a:path w="146" h="380">
                  <a:moveTo>
                    <a:pt x="117" y="353"/>
                  </a:moveTo>
                  <a:lnTo>
                    <a:pt x="117" y="353"/>
                  </a:lnTo>
                  <a:lnTo>
                    <a:pt x="123" y="343"/>
                  </a:lnTo>
                  <a:lnTo>
                    <a:pt x="129" y="331"/>
                  </a:lnTo>
                  <a:lnTo>
                    <a:pt x="134" y="321"/>
                  </a:lnTo>
                  <a:lnTo>
                    <a:pt x="138" y="311"/>
                  </a:lnTo>
                  <a:lnTo>
                    <a:pt x="138" y="311"/>
                  </a:lnTo>
                  <a:lnTo>
                    <a:pt x="140" y="297"/>
                  </a:lnTo>
                  <a:lnTo>
                    <a:pt x="140" y="283"/>
                  </a:lnTo>
                  <a:lnTo>
                    <a:pt x="136" y="257"/>
                  </a:lnTo>
                  <a:lnTo>
                    <a:pt x="132" y="230"/>
                  </a:lnTo>
                  <a:lnTo>
                    <a:pt x="132" y="218"/>
                  </a:lnTo>
                  <a:lnTo>
                    <a:pt x="132" y="204"/>
                  </a:lnTo>
                  <a:lnTo>
                    <a:pt x="132" y="204"/>
                  </a:lnTo>
                  <a:lnTo>
                    <a:pt x="138" y="178"/>
                  </a:lnTo>
                  <a:lnTo>
                    <a:pt x="144" y="152"/>
                  </a:lnTo>
                  <a:lnTo>
                    <a:pt x="146" y="141"/>
                  </a:lnTo>
                  <a:lnTo>
                    <a:pt x="144" y="127"/>
                  </a:lnTo>
                  <a:lnTo>
                    <a:pt x="140" y="115"/>
                  </a:lnTo>
                  <a:lnTo>
                    <a:pt x="132" y="105"/>
                  </a:lnTo>
                  <a:lnTo>
                    <a:pt x="132" y="105"/>
                  </a:lnTo>
                  <a:lnTo>
                    <a:pt x="125" y="95"/>
                  </a:lnTo>
                  <a:lnTo>
                    <a:pt x="115" y="87"/>
                  </a:lnTo>
                  <a:lnTo>
                    <a:pt x="107" y="77"/>
                  </a:lnTo>
                  <a:lnTo>
                    <a:pt x="99" y="67"/>
                  </a:lnTo>
                  <a:lnTo>
                    <a:pt x="99" y="67"/>
                  </a:lnTo>
                  <a:lnTo>
                    <a:pt x="95" y="57"/>
                  </a:lnTo>
                  <a:lnTo>
                    <a:pt x="93" y="45"/>
                  </a:lnTo>
                  <a:lnTo>
                    <a:pt x="91" y="36"/>
                  </a:lnTo>
                  <a:lnTo>
                    <a:pt x="89" y="24"/>
                  </a:lnTo>
                  <a:lnTo>
                    <a:pt x="89" y="24"/>
                  </a:lnTo>
                  <a:lnTo>
                    <a:pt x="85" y="12"/>
                  </a:lnTo>
                  <a:lnTo>
                    <a:pt x="79" y="4"/>
                  </a:lnTo>
                  <a:lnTo>
                    <a:pt x="75" y="2"/>
                  </a:lnTo>
                  <a:lnTo>
                    <a:pt x="71" y="0"/>
                  </a:lnTo>
                  <a:lnTo>
                    <a:pt x="59" y="0"/>
                  </a:lnTo>
                  <a:lnTo>
                    <a:pt x="59" y="0"/>
                  </a:lnTo>
                  <a:lnTo>
                    <a:pt x="49" y="4"/>
                  </a:lnTo>
                  <a:lnTo>
                    <a:pt x="41" y="8"/>
                  </a:lnTo>
                  <a:lnTo>
                    <a:pt x="33" y="12"/>
                  </a:lnTo>
                  <a:lnTo>
                    <a:pt x="27" y="20"/>
                  </a:lnTo>
                  <a:lnTo>
                    <a:pt x="27" y="20"/>
                  </a:lnTo>
                  <a:lnTo>
                    <a:pt x="33" y="28"/>
                  </a:lnTo>
                  <a:lnTo>
                    <a:pt x="33" y="28"/>
                  </a:lnTo>
                  <a:lnTo>
                    <a:pt x="33" y="34"/>
                  </a:lnTo>
                  <a:lnTo>
                    <a:pt x="35" y="38"/>
                  </a:lnTo>
                  <a:lnTo>
                    <a:pt x="33" y="49"/>
                  </a:lnTo>
                  <a:lnTo>
                    <a:pt x="29" y="69"/>
                  </a:lnTo>
                  <a:lnTo>
                    <a:pt x="29" y="69"/>
                  </a:lnTo>
                  <a:lnTo>
                    <a:pt x="27" y="89"/>
                  </a:lnTo>
                  <a:lnTo>
                    <a:pt x="25" y="99"/>
                  </a:lnTo>
                  <a:lnTo>
                    <a:pt x="23" y="109"/>
                  </a:lnTo>
                  <a:lnTo>
                    <a:pt x="23" y="109"/>
                  </a:lnTo>
                  <a:lnTo>
                    <a:pt x="14" y="127"/>
                  </a:lnTo>
                  <a:lnTo>
                    <a:pt x="6" y="147"/>
                  </a:lnTo>
                  <a:lnTo>
                    <a:pt x="6" y="147"/>
                  </a:lnTo>
                  <a:lnTo>
                    <a:pt x="2" y="156"/>
                  </a:lnTo>
                  <a:lnTo>
                    <a:pt x="0" y="166"/>
                  </a:lnTo>
                  <a:lnTo>
                    <a:pt x="0" y="188"/>
                  </a:lnTo>
                  <a:lnTo>
                    <a:pt x="0" y="188"/>
                  </a:lnTo>
                  <a:lnTo>
                    <a:pt x="0" y="206"/>
                  </a:lnTo>
                  <a:lnTo>
                    <a:pt x="0" y="206"/>
                  </a:lnTo>
                  <a:lnTo>
                    <a:pt x="12" y="208"/>
                  </a:lnTo>
                  <a:lnTo>
                    <a:pt x="23" y="212"/>
                  </a:lnTo>
                  <a:lnTo>
                    <a:pt x="37" y="220"/>
                  </a:lnTo>
                  <a:lnTo>
                    <a:pt x="51" y="230"/>
                  </a:lnTo>
                  <a:lnTo>
                    <a:pt x="51" y="230"/>
                  </a:lnTo>
                  <a:lnTo>
                    <a:pt x="67" y="246"/>
                  </a:lnTo>
                  <a:lnTo>
                    <a:pt x="73" y="254"/>
                  </a:lnTo>
                  <a:lnTo>
                    <a:pt x="77" y="261"/>
                  </a:lnTo>
                  <a:lnTo>
                    <a:pt x="81" y="269"/>
                  </a:lnTo>
                  <a:lnTo>
                    <a:pt x="83" y="279"/>
                  </a:lnTo>
                  <a:lnTo>
                    <a:pt x="85" y="307"/>
                  </a:lnTo>
                  <a:lnTo>
                    <a:pt x="85" y="307"/>
                  </a:lnTo>
                  <a:lnTo>
                    <a:pt x="85" y="321"/>
                  </a:lnTo>
                  <a:lnTo>
                    <a:pt x="87" y="333"/>
                  </a:lnTo>
                  <a:lnTo>
                    <a:pt x="91" y="343"/>
                  </a:lnTo>
                  <a:lnTo>
                    <a:pt x="95" y="351"/>
                  </a:lnTo>
                  <a:lnTo>
                    <a:pt x="103" y="363"/>
                  </a:lnTo>
                  <a:lnTo>
                    <a:pt x="109" y="374"/>
                  </a:lnTo>
                  <a:lnTo>
                    <a:pt x="109" y="374"/>
                  </a:lnTo>
                  <a:lnTo>
                    <a:pt x="113" y="380"/>
                  </a:lnTo>
                  <a:lnTo>
                    <a:pt x="113" y="380"/>
                  </a:lnTo>
                  <a:lnTo>
                    <a:pt x="113" y="374"/>
                  </a:lnTo>
                  <a:lnTo>
                    <a:pt x="113" y="374"/>
                  </a:lnTo>
                  <a:lnTo>
                    <a:pt x="115" y="365"/>
                  </a:lnTo>
                  <a:lnTo>
                    <a:pt x="117" y="353"/>
                  </a:lnTo>
                  <a:lnTo>
                    <a:pt x="117" y="353"/>
                  </a:lnTo>
                  <a:close/>
                </a:path>
              </a:pathLst>
            </a:custGeom>
            <a:solidFill>
              <a:srgbClr val="F9C749"/>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1" name="Freeform 18"/>
            <p:cNvSpPr/>
            <p:nvPr/>
          </p:nvSpPr>
          <p:spPr bwMode="auto">
            <a:xfrm>
              <a:off x="5524503" y="3375027"/>
              <a:ext cx="152400" cy="412750"/>
            </a:xfrm>
            <a:custGeom>
              <a:avLst/>
              <a:gdLst/>
              <a:ahLst/>
              <a:cxnLst>
                <a:cxn ang="0">
                  <a:pos x="163" y="458"/>
                </a:cxn>
                <a:cxn ang="0">
                  <a:pos x="155" y="432"/>
                </a:cxn>
                <a:cxn ang="0">
                  <a:pos x="143" y="406"/>
                </a:cxn>
                <a:cxn ang="0">
                  <a:pos x="131" y="374"/>
                </a:cxn>
                <a:cxn ang="0">
                  <a:pos x="129" y="355"/>
                </a:cxn>
                <a:cxn ang="0">
                  <a:pos x="137" y="321"/>
                </a:cxn>
                <a:cxn ang="0">
                  <a:pos x="149" y="295"/>
                </a:cxn>
                <a:cxn ang="0">
                  <a:pos x="176" y="246"/>
                </a:cxn>
                <a:cxn ang="0">
                  <a:pos x="190" y="220"/>
                </a:cxn>
                <a:cxn ang="0">
                  <a:pos x="192" y="194"/>
                </a:cxn>
                <a:cxn ang="0">
                  <a:pos x="188" y="170"/>
                </a:cxn>
                <a:cxn ang="0">
                  <a:pos x="182" y="121"/>
                </a:cxn>
                <a:cxn ang="0">
                  <a:pos x="180" y="109"/>
                </a:cxn>
                <a:cxn ang="0">
                  <a:pos x="180" y="71"/>
                </a:cxn>
                <a:cxn ang="0">
                  <a:pos x="178" y="59"/>
                </a:cxn>
                <a:cxn ang="0">
                  <a:pos x="171" y="40"/>
                </a:cxn>
                <a:cxn ang="0">
                  <a:pos x="159" y="34"/>
                </a:cxn>
                <a:cxn ang="0">
                  <a:pos x="143" y="24"/>
                </a:cxn>
                <a:cxn ang="0">
                  <a:pos x="117" y="2"/>
                </a:cxn>
                <a:cxn ang="0">
                  <a:pos x="105" y="0"/>
                </a:cxn>
                <a:cxn ang="0">
                  <a:pos x="97" y="6"/>
                </a:cxn>
                <a:cxn ang="0">
                  <a:pos x="93" y="10"/>
                </a:cxn>
                <a:cxn ang="0">
                  <a:pos x="85" y="30"/>
                </a:cxn>
                <a:cxn ang="0">
                  <a:pos x="73" y="55"/>
                </a:cxn>
                <a:cxn ang="0">
                  <a:pos x="60" y="67"/>
                </a:cxn>
                <a:cxn ang="0">
                  <a:pos x="48" y="71"/>
                </a:cxn>
                <a:cxn ang="0">
                  <a:pos x="20" y="83"/>
                </a:cxn>
                <a:cxn ang="0">
                  <a:pos x="10" y="89"/>
                </a:cxn>
                <a:cxn ang="0">
                  <a:pos x="4" y="101"/>
                </a:cxn>
                <a:cxn ang="0">
                  <a:pos x="0" y="113"/>
                </a:cxn>
                <a:cxn ang="0">
                  <a:pos x="14" y="121"/>
                </a:cxn>
                <a:cxn ang="0">
                  <a:pos x="22" y="137"/>
                </a:cxn>
                <a:cxn ang="0">
                  <a:pos x="24" y="149"/>
                </a:cxn>
                <a:cxn ang="0">
                  <a:pos x="28" y="170"/>
                </a:cxn>
                <a:cxn ang="0">
                  <a:pos x="32" y="180"/>
                </a:cxn>
                <a:cxn ang="0">
                  <a:pos x="48" y="200"/>
                </a:cxn>
                <a:cxn ang="0">
                  <a:pos x="65" y="218"/>
                </a:cxn>
                <a:cxn ang="0">
                  <a:pos x="73" y="228"/>
                </a:cxn>
                <a:cxn ang="0">
                  <a:pos x="79" y="254"/>
                </a:cxn>
                <a:cxn ang="0">
                  <a:pos x="71" y="291"/>
                </a:cxn>
                <a:cxn ang="0">
                  <a:pos x="65" y="317"/>
                </a:cxn>
                <a:cxn ang="0">
                  <a:pos x="65" y="343"/>
                </a:cxn>
                <a:cxn ang="0">
                  <a:pos x="73" y="396"/>
                </a:cxn>
                <a:cxn ang="0">
                  <a:pos x="71" y="424"/>
                </a:cxn>
                <a:cxn ang="0">
                  <a:pos x="67" y="434"/>
                </a:cxn>
                <a:cxn ang="0">
                  <a:pos x="56" y="456"/>
                </a:cxn>
                <a:cxn ang="0">
                  <a:pos x="50" y="466"/>
                </a:cxn>
                <a:cxn ang="0">
                  <a:pos x="46" y="487"/>
                </a:cxn>
                <a:cxn ang="0">
                  <a:pos x="46" y="493"/>
                </a:cxn>
                <a:cxn ang="0">
                  <a:pos x="54" y="503"/>
                </a:cxn>
                <a:cxn ang="0">
                  <a:pos x="79" y="513"/>
                </a:cxn>
                <a:cxn ang="0">
                  <a:pos x="97" y="517"/>
                </a:cxn>
                <a:cxn ang="0">
                  <a:pos x="143" y="517"/>
                </a:cxn>
                <a:cxn ang="0">
                  <a:pos x="163" y="513"/>
                </a:cxn>
                <a:cxn ang="0">
                  <a:pos x="163" y="509"/>
                </a:cxn>
                <a:cxn ang="0">
                  <a:pos x="161" y="483"/>
                </a:cxn>
                <a:cxn ang="0">
                  <a:pos x="163" y="458"/>
                </a:cxn>
              </a:cxnLst>
              <a:rect l="0" t="0" r="r" b="b"/>
              <a:pathLst>
                <a:path w="192" h="519">
                  <a:moveTo>
                    <a:pt x="163" y="458"/>
                  </a:moveTo>
                  <a:lnTo>
                    <a:pt x="163" y="458"/>
                  </a:lnTo>
                  <a:lnTo>
                    <a:pt x="159" y="444"/>
                  </a:lnTo>
                  <a:lnTo>
                    <a:pt x="155" y="432"/>
                  </a:lnTo>
                  <a:lnTo>
                    <a:pt x="143" y="406"/>
                  </a:lnTo>
                  <a:lnTo>
                    <a:pt x="143" y="406"/>
                  </a:lnTo>
                  <a:lnTo>
                    <a:pt x="133" y="386"/>
                  </a:lnTo>
                  <a:lnTo>
                    <a:pt x="131" y="374"/>
                  </a:lnTo>
                  <a:lnTo>
                    <a:pt x="129" y="365"/>
                  </a:lnTo>
                  <a:lnTo>
                    <a:pt x="129" y="355"/>
                  </a:lnTo>
                  <a:lnTo>
                    <a:pt x="129" y="345"/>
                  </a:lnTo>
                  <a:lnTo>
                    <a:pt x="137" y="321"/>
                  </a:lnTo>
                  <a:lnTo>
                    <a:pt x="137" y="321"/>
                  </a:lnTo>
                  <a:lnTo>
                    <a:pt x="149" y="295"/>
                  </a:lnTo>
                  <a:lnTo>
                    <a:pt x="163" y="271"/>
                  </a:lnTo>
                  <a:lnTo>
                    <a:pt x="176" y="246"/>
                  </a:lnTo>
                  <a:lnTo>
                    <a:pt x="190" y="220"/>
                  </a:lnTo>
                  <a:lnTo>
                    <a:pt x="190" y="220"/>
                  </a:lnTo>
                  <a:lnTo>
                    <a:pt x="192" y="208"/>
                  </a:lnTo>
                  <a:lnTo>
                    <a:pt x="192" y="194"/>
                  </a:lnTo>
                  <a:lnTo>
                    <a:pt x="188" y="170"/>
                  </a:lnTo>
                  <a:lnTo>
                    <a:pt x="188" y="170"/>
                  </a:lnTo>
                  <a:lnTo>
                    <a:pt x="186" y="145"/>
                  </a:lnTo>
                  <a:lnTo>
                    <a:pt x="182" y="121"/>
                  </a:lnTo>
                  <a:lnTo>
                    <a:pt x="182" y="121"/>
                  </a:lnTo>
                  <a:lnTo>
                    <a:pt x="180" y="109"/>
                  </a:lnTo>
                  <a:lnTo>
                    <a:pt x="180" y="97"/>
                  </a:lnTo>
                  <a:lnTo>
                    <a:pt x="180" y="71"/>
                  </a:lnTo>
                  <a:lnTo>
                    <a:pt x="180" y="71"/>
                  </a:lnTo>
                  <a:lnTo>
                    <a:pt x="178" y="59"/>
                  </a:lnTo>
                  <a:lnTo>
                    <a:pt x="176" y="49"/>
                  </a:lnTo>
                  <a:lnTo>
                    <a:pt x="171" y="40"/>
                  </a:lnTo>
                  <a:lnTo>
                    <a:pt x="159" y="34"/>
                  </a:lnTo>
                  <a:lnTo>
                    <a:pt x="159" y="34"/>
                  </a:lnTo>
                  <a:lnTo>
                    <a:pt x="151" y="30"/>
                  </a:lnTo>
                  <a:lnTo>
                    <a:pt x="143" y="24"/>
                  </a:lnTo>
                  <a:lnTo>
                    <a:pt x="127" y="8"/>
                  </a:lnTo>
                  <a:lnTo>
                    <a:pt x="117" y="2"/>
                  </a:lnTo>
                  <a:lnTo>
                    <a:pt x="109" y="0"/>
                  </a:lnTo>
                  <a:lnTo>
                    <a:pt x="105" y="0"/>
                  </a:lnTo>
                  <a:lnTo>
                    <a:pt x="101" y="2"/>
                  </a:lnTo>
                  <a:lnTo>
                    <a:pt x="97" y="6"/>
                  </a:lnTo>
                  <a:lnTo>
                    <a:pt x="93" y="10"/>
                  </a:lnTo>
                  <a:lnTo>
                    <a:pt x="93" y="10"/>
                  </a:lnTo>
                  <a:lnTo>
                    <a:pt x="89" y="20"/>
                  </a:lnTo>
                  <a:lnTo>
                    <a:pt x="85" y="30"/>
                  </a:lnTo>
                  <a:lnTo>
                    <a:pt x="77" y="47"/>
                  </a:lnTo>
                  <a:lnTo>
                    <a:pt x="73" y="55"/>
                  </a:lnTo>
                  <a:lnTo>
                    <a:pt x="67" y="61"/>
                  </a:lnTo>
                  <a:lnTo>
                    <a:pt x="60" y="67"/>
                  </a:lnTo>
                  <a:lnTo>
                    <a:pt x="48" y="71"/>
                  </a:lnTo>
                  <a:lnTo>
                    <a:pt x="48" y="71"/>
                  </a:lnTo>
                  <a:lnTo>
                    <a:pt x="28" y="77"/>
                  </a:lnTo>
                  <a:lnTo>
                    <a:pt x="20" y="83"/>
                  </a:lnTo>
                  <a:lnTo>
                    <a:pt x="10" y="89"/>
                  </a:lnTo>
                  <a:lnTo>
                    <a:pt x="10" y="89"/>
                  </a:lnTo>
                  <a:lnTo>
                    <a:pt x="6" y="95"/>
                  </a:lnTo>
                  <a:lnTo>
                    <a:pt x="4" y="101"/>
                  </a:lnTo>
                  <a:lnTo>
                    <a:pt x="0" y="113"/>
                  </a:lnTo>
                  <a:lnTo>
                    <a:pt x="0" y="113"/>
                  </a:lnTo>
                  <a:lnTo>
                    <a:pt x="8" y="115"/>
                  </a:lnTo>
                  <a:lnTo>
                    <a:pt x="14" y="121"/>
                  </a:lnTo>
                  <a:lnTo>
                    <a:pt x="20" y="127"/>
                  </a:lnTo>
                  <a:lnTo>
                    <a:pt x="22" y="137"/>
                  </a:lnTo>
                  <a:lnTo>
                    <a:pt x="22" y="137"/>
                  </a:lnTo>
                  <a:lnTo>
                    <a:pt x="24" y="149"/>
                  </a:lnTo>
                  <a:lnTo>
                    <a:pt x="26" y="158"/>
                  </a:lnTo>
                  <a:lnTo>
                    <a:pt x="28" y="170"/>
                  </a:lnTo>
                  <a:lnTo>
                    <a:pt x="32" y="180"/>
                  </a:lnTo>
                  <a:lnTo>
                    <a:pt x="32" y="180"/>
                  </a:lnTo>
                  <a:lnTo>
                    <a:pt x="40" y="190"/>
                  </a:lnTo>
                  <a:lnTo>
                    <a:pt x="48" y="200"/>
                  </a:lnTo>
                  <a:lnTo>
                    <a:pt x="58" y="208"/>
                  </a:lnTo>
                  <a:lnTo>
                    <a:pt x="65" y="218"/>
                  </a:lnTo>
                  <a:lnTo>
                    <a:pt x="65" y="218"/>
                  </a:lnTo>
                  <a:lnTo>
                    <a:pt x="73" y="228"/>
                  </a:lnTo>
                  <a:lnTo>
                    <a:pt x="77" y="240"/>
                  </a:lnTo>
                  <a:lnTo>
                    <a:pt x="79" y="254"/>
                  </a:lnTo>
                  <a:lnTo>
                    <a:pt x="77" y="265"/>
                  </a:lnTo>
                  <a:lnTo>
                    <a:pt x="71" y="291"/>
                  </a:lnTo>
                  <a:lnTo>
                    <a:pt x="65" y="317"/>
                  </a:lnTo>
                  <a:lnTo>
                    <a:pt x="65" y="317"/>
                  </a:lnTo>
                  <a:lnTo>
                    <a:pt x="65" y="331"/>
                  </a:lnTo>
                  <a:lnTo>
                    <a:pt x="65" y="343"/>
                  </a:lnTo>
                  <a:lnTo>
                    <a:pt x="69" y="370"/>
                  </a:lnTo>
                  <a:lnTo>
                    <a:pt x="73" y="396"/>
                  </a:lnTo>
                  <a:lnTo>
                    <a:pt x="73" y="410"/>
                  </a:lnTo>
                  <a:lnTo>
                    <a:pt x="71" y="424"/>
                  </a:lnTo>
                  <a:lnTo>
                    <a:pt x="71" y="424"/>
                  </a:lnTo>
                  <a:lnTo>
                    <a:pt x="67" y="434"/>
                  </a:lnTo>
                  <a:lnTo>
                    <a:pt x="62" y="444"/>
                  </a:lnTo>
                  <a:lnTo>
                    <a:pt x="56" y="456"/>
                  </a:lnTo>
                  <a:lnTo>
                    <a:pt x="50" y="466"/>
                  </a:lnTo>
                  <a:lnTo>
                    <a:pt x="50" y="466"/>
                  </a:lnTo>
                  <a:lnTo>
                    <a:pt x="48" y="478"/>
                  </a:lnTo>
                  <a:lnTo>
                    <a:pt x="46" y="487"/>
                  </a:lnTo>
                  <a:lnTo>
                    <a:pt x="46" y="487"/>
                  </a:lnTo>
                  <a:lnTo>
                    <a:pt x="46" y="493"/>
                  </a:lnTo>
                  <a:lnTo>
                    <a:pt x="46" y="493"/>
                  </a:lnTo>
                  <a:lnTo>
                    <a:pt x="54" y="503"/>
                  </a:lnTo>
                  <a:lnTo>
                    <a:pt x="64" y="509"/>
                  </a:lnTo>
                  <a:lnTo>
                    <a:pt x="79" y="513"/>
                  </a:lnTo>
                  <a:lnTo>
                    <a:pt x="97" y="517"/>
                  </a:lnTo>
                  <a:lnTo>
                    <a:pt x="97" y="517"/>
                  </a:lnTo>
                  <a:lnTo>
                    <a:pt x="121" y="519"/>
                  </a:lnTo>
                  <a:lnTo>
                    <a:pt x="143" y="517"/>
                  </a:lnTo>
                  <a:lnTo>
                    <a:pt x="163" y="513"/>
                  </a:lnTo>
                  <a:lnTo>
                    <a:pt x="163" y="513"/>
                  </a:lnTo>
                  <a:lnTo>
                    <a:pt x="163" y="509"/>
                  </a:lnTo>
                  <a:lnTo>
                    <a:pt x="163" y="509"/>
                  </a:lnTo>
                  <a:lnTo>
                    <a:pt x="161" y="497"/>
                  </a:lnTo>
                  <a:lnTo>
                    <a:pt x="161" y="483"/>
                  </a:lnTo>
                  <a:lnTo>
                    <a:pt x="163" y="458"/>
                  </a:lnTo>
                  <a:lnTo>
                    <a:pt x="163" y="458"/>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2" name="Freeform 19"/>
            <p:cNvSpPr/>
            <p:nvPr/>
          </p:nvSpPr>
          <p:spPr bwMode="auto">
            <a:xfrm>
              <a:off x="5172077" y="3217865"/>
              <a:ext cx="433389" cy="320675"/>
            </a:xfrm>
            <a:custGeom>
              <a:avLst/>
              <a:gdLst/>
              <a:ahLst/>
              <a:cxnLst>
                <a:cxn ang="0">
                  <a:pos x="527" y="156"/>
                </a:cxn>
                <a:cxn ang="0">
                  <a:pos x="525" y="142"/>
                </a:cxn>
                <a:cxn ang="0">
                  <a:pos x="506" y="125"/>
                </a:cxn>
                <a:cxn ang="0">
                  <a:pos x="488" y="105"/>
                </a:cxn>
                <a:cxn ang="0">
                  <a:pos x="470" y="87"/>
                </a:cxn>
                <a:cxn ang="0">
                  <a:pos x="442" y="83"/>
                </a:cxn>
                <a:cxn ang="0">
                  <a:pos x="426" y="77"/>
                </a:cxn>
                <a:cxn ang="0">
                  <a:pos x="422" y="63"/>
                </a:cxn>
                <a:cxn ang="0">
                  <a:pos x="432" y="43"/>
                </a:cxn>
                <a:cxn ang="0">
                  <a:pos x="446" y="20"/>
                </a:cxn>
                <a:cxn ang="0">
                  <a:pos x="444" y="6"/>
                </a:cxn>
                <a:cxn ang="0">
                  <a:pos x="418" y="2"/>
                </a:cxn>
                <a:cxn ang="0">
                  <a:pos x="375" y="6"/>
                </a:cxn>
                <a:cxn ang="0">
                  <a:pos x="311" y="14"/>
                </a:cxn>
                <a:cxn ang="0">
                  <a:pos x="284" y="24"/>
                </a:cxn>
                <a:cxn ang="0">
                  <a:pos x="248" y="53"/>
                </a:cxn>
                <a:cxn ang="0">
                  <a:pos x="234" y="79"/>
                </a:cxn>
                <a:cxn ang="0">
                  <a:pos x="206" y="107"/>
                </a:cxn>
                <a:cxn ang="0">
                  <a:pos x="175" y="117"/>
                </a:cxn>
                <a:cxn ang="0">
                  <a:pos x="145" y="125"/>
                </a:cxn>
                <a:cxn ang="0">
                  <a:pos x="119" y="142"/>
                </a:cxn>
                <a:cxn ang="0">
                  <a:pos x="101" y="170"/>
                </a:cxn>
                <a:cxn ang="0">
                  <a:pos x="89" y="224"/>
                </a:cxn>
                <a:cxn ang="0">
                  <a:pos x="81" y="247"/>
                </a:cxn>
                <a:cxn ang="0">
                  <a:pos x="62" y="267"/>
                </a:cxn>
                <a:cxn ang="0">
                  <a:pos x="16" y="307"/>
                </a:cxn>
                <a:cxn ang="0">
                  <a:pos x="8" y="327"/>
                </a:cxn>
                <a:cxn ang="0">
                  <a:pos x="28" y="335"/>
                </a:cxn>
                <a:cxn ang="0">
                  <a:pos x="48" y="345"/>
                </a:cxn>
                <a:cxn ang="0">
                  <a:pos x="66" y="358"/>
                </a:cxn>
                <a:cxn ang="0">
                  <a:pos x="89" y="358"/>
                </a:cxn>
                <a:cxn ang="0">
                  <a:pos x="107" y="368"/>
                </a:cxn>
                <a:cxn ang="0">
                  <a:pos x="119" y="384"/>
                </a:cxn>
                <a:cxn ang="0">
                  <a:pos x="145" y="402"/>
                </a:cxn>
                <a:cxn ang="0">
                  <a:pos x="167" y="394"/>
                </a:cxn>
                <a:cxn ang="0">
                  <a:pos x="188" y="378"/>
                </a:cxn>
                <a:cxn ang="0">
                  <a:pos x="206" y="380"/>
                </a:cxn>
                <a:cxn ang="0">
                  <a:pos x="210" y="339"/>
                </a:cxn>
                <a:cxn ang="0">
                  <a:pos x="226" y="313"/>
                </a:cxn>
                <a:cxn ang="0">
                  <a:pos x="244" y="305"/>
                </a:cxn>
                <a:cxn ang="0">
                  <a:pos x="276" y="301"/>
                </a:cxn>
                <a:cxn ang="0">
                  <a:pos x="317" y="285"/>
                </a:cxn>
                <a:cxn ang="0">
                  <a:pos x="337" y="279"/>
                </a:cxn>
                <a:cxn ang="0">
                  <a:pos x="359" y="281"/>
                </a:cxn>
                <a:cxn ang="0">
                  <a:pos x="387" y="309"/>
                </a:cxn>
                <a:cxn ang="0">
                  <a:pos x="404" y="331"/>
                </a:cxn>
                <a:cxn ang="0">
                  <a:pos x="426" y="315"/>
                </a:cxn>
                <a:cxn ang="0">
                  <a:pos x="444" y="311"/>
                </a:cxn>
                <a:cxn ang="0">
                  <a:pos x="450" y="293"/>
                </a:cxn>
                <a:cxn ang="0">
                  <a:pos x="464" y="281"/>
                </a:cxn>
                <a:cxn ang="0">
                  <a:pos x="492" y="269"/>
                </a:cxn>
                <a:cxn ang="0">
                  <a:pos x="517" y="253"/>
                </a:cxn>
                <a:cxn ang="0">
                  <a:pos x="533" y="218"/>
                </a:cxn>
                <a:cxn ang="0">
                  <a:pos x="545" y="200"/>
                </a:cxn>
                <a:cxn ang="0">
                  <a:pos x="533" y="188"/>
                </a:cxn>
                <a:cxn ang="0">
                  <a:pos x="527" y="170"/>
                </a:cxn>
              </a:cxnLst>
              <a:rect l="0" t="0" r="r" b="b"/>
              <a:pathLst>
                <a:path w="545" h="402">
                  <a:moveTo>
                    <a:pt x="527" y="170"/>
                  </a:moveTo>
                  <a:lnTo>
                    <a:pt x="527" y="170"/>
                  </a:lnTo>
                  <a:lnTo>
                    <a:pt x="527" y="156"/>
                  </a:lnTo>
                  <a:lnTo>
                    <a:pt x="527" y="150"/>
                  </a:lnTo>
                  <a:lnTo>
                    <a:pt x="525" y="142"/>
                  </a:lnTo>
                  <a:lnTo>
                    <a:pt x="525" y="142"/>
                  </a:lnTo>
                  <a:lnTo>
                    <a:pt x="521" y="137"/>
                  </a:lnTo>
                  <a:lnTo>
                    <a:pt x="517" y="133"/>
                  </a:lnTo>
                  <a:lnTo>
                    <a:pt x="506" y="125"/>
                  </a:lnTo>
                  <a:lnTo>
                    <a:pt x="506" y="125"/>
                  </a:lnTo>
                  <a:lnTo>
                    <a:pt x="498" y="115"/>
                  </a:lnTo>
                  <a:lnTo>
                    <a:pt x="488" y="105"/>
                  </a:lnTo>
                  <a:lnTo>
                    <a:pt x="480" y="95"/>
                  </a:lnTo>
                  <a:lnTo>
                    <a:pt x="470" y="87"/>
                  </a:lnTo>
                  <a:lnTo>
                    <a:pt x="470" y="87"/>
                  </a:lnTo>
                  <a:lnTo>
                    <a:pt x="464" y="85"/>
                  </a:lnTo>
                  <a:lnTo>
                    <a:pt x="456" y="83"/>
                  </a:lnTo>
                  <a:lnTo>
                    <a:pt x="442" y="83"/>
                  </a:lnTo>
                  <a:lnTo>
                    <a:pt x="436" y="83"/>
                  </a:lnTo>
                  <a:lnTo>
                    <a:pt x="430" y="81"/>
                  </a:lnTo>
                  <a:lnTo>
                    <a:pt x="426" y="77"/>
                  </a:lnTo>
                  <a:lnTo>
                    <a:pt x="422" y="71"/>
                  </a:lnTo>
                  <a:lnTo>
                    <a:pt x="422" y="71"/>
                  </a:lnTo>
                  <a:lnTo>
                    <a:pt x="422" y="63"/>
                  </a:lnTo>
                  <a:lnTo>
                    <a:pt x="424" y="57"/>
                  </a:lnTo>
                  <a:lnTo>
                    <a:pt x="426" y="49"/>
                  </a:lnTo>
                  <a:lnTo>
                    <a:pt x="432" y="43"/>
                  </a:lnTo>
                  <a:lnTo>
                    <a:pt x="440" y="31"/>
                  </a:lnTo>
                  <a:lnTo>
                    <a:pt x="444" y="26"/>
                  </a:lnTo>
                  <a:lnTo>
                    <a:pt x="446" y="20"/>
                  </a:lnTo>
                  <a:lnTo>
                    <a:pt x="446" y="20"/>
                  </a:lnTo>
                  <a:lnTo>
                    <a:pt x="448" y="12"/>
                  </a:lnTo>
                  <a:lnTo>
                    <a:pt x="444" y="6"/>
                  </a:lnTo>
                  <a:lnTo>
                    <a:pt x="440" y="2"/>
                  </a:lnTo>
                  <a:lnTo>
                    <a:pt x="434" y="0"/>
                  </a:lnTo>
                  <a:lnTo>
                    <a:pt x="418" y="2"/>
                  </a:lnTo>
                  <a:lnTo>
                    <a:pt x="404" y="4"/>
                  </a:lnTo>
                  <a:lnTo>
                    <a:pt x="404" y="4"/>
                  </a:lnTo>
                  <a:lnTo>
                    <a:pt x="375" y="6"/>
                  </a:lnTo>
                  <a:lnTo>
                    <a:pt x="343" y="8"/>
                  </a:lnTo>
                  <a:lnTo>
                    <a:pt x="327" y="10"/>
                  </a:lnTo>
                  <a:lnTo>
                    <a:pt x="311" y="14"/>
                  </a:lnTo>
                  <a:lnTo>
                    <a:pt x="297" y="18"/>
                  </a:lnTo>
                  <a:lnTo>
                    <a:pt x="284" y="24"/>
                  </a:lnTo>
                  <a:lnTo>
                    <a:pt x="284" y="24"/>
                  </a:lnTo>
                  <a:lnTo>
                    <a:pt x="272" y="31"/>
                  </a:lnTo>
                  <a:lnTo>
                    <a:pt x="260" y="41"/>
                  </a:lnTo>
                  <a:lnTo>
                    <a:pt x="248" y="53"/>
                  </a:lnTo>
                  <a:lnTo>
                    <a:pt x="240" y="65"/>
                  </a:lnTo>
                  <a:lnTo>
                    <a:pt x="240" y="65"/>
                  </a:lnTo>
                  <a:lnTo>
                    <a:pt x="234" y="79"/>
                  </a:lnTo>
                  <a:lnTo>
                    <a:pt x="228" y="89"/>
                  </a:lnTo>
                  <a:lnTo>
                    <a:pt x="220" y="99"/>
                  </a:lnTo>
                  <a:lnTo>
                    <a:pt x="206" y="107"/>
                  </a:lnTo>
                  <a:lnTo>
                    <a:pt x="206" y="107"/>
                  </a:lnTo>
                  <a:lnTo>
                    <a:pt x="190" y="113"/>
                  </a:lnTo>
                  <a:lnTo>
                    <a:pt x="175" y="117"/>
                  </a:lnTo>
                  <a:lnTo>
                    <a:pt x="161" y="121"/>
                  </a:lnTo>
                  <a:lnTo>
                    <a:pt x="145" y="125"/>
                  </a:lnTo>
                  <a:lnTo>
                    <a:pt x="145" y="125"/>
                  </a:lnTo>
                  <a:lnTo>
                    <a:pt x="137" y="129"/>
                  </a:lnTo>
                  <a:lnTo>
                    <a:pt x="131" y="133"/>
                  </a:lnTo>
                  <a:lnTo>
                    <a:pt x="119" y="142"/>
                  </a:lnTo>
                  <a:lnTo>
                    <a:pt x="109" y="156"/>
                  </a:lnTo>
                  <a:lnTo>
                    <a:pt x="101" y="170"/>
                  </a:lnTo>
                  <a:lnTo>
                    <a:pt x="101" y="170"/>
                  </a:lnTo>
                  <a:lnTo>
                    <a:pt x="95" y="184"/>
                  </a:lnTo>
                  <a:lnTo>
                    <a:pt x="93" y="196"/>
                  </a:lnTo>
                  <a:lnTo>
                    <a:pt x="89" y="224"/>
                  </a:lnTo>
                  <a:lnTo>
                    <a:pt x="89" y="224"/>
                  </a:lnTo>
                  <a:lnTo>
                    <a:pt x="87" y="238"/>
                  </a:lnTo>
                  <a:lnTo>
                    <a:pt x="81" y="247"/>
                  </a:lnTo>
                  <a:lnTo>
                    <a:pt x="73" y="257"/>
                  </a:lnTo>
                  <a:lnTo>
                    <a:pt x="62" y="267"/>
                  </a:lnTo>
                  <a:lnTo>
                    <a:pt x="62" y="267"/>
                  </a:lnTo>
                  <a:lnTo>
                    <a:pt x="40" y="287"/>
                  </a:lnTo>
                  <a:lnTo>
                    <a:pt x="16" y="307"/>
                  </a:lnTo>
                  <a:lnTo>
                    <a:pt x="16" y="307"/>
                  </a:lnTo>
                  <a:lnTo>
                    <a:pt x="0" y="321"/>
                  </a:lnTo>
                  <a:lnTo>
                    <a:pt x="0" y="321"/>
                  </a:lnTo>
                  <a:lnTo>
                    <a:pt x="8" y="327"/>
                  </a:lnTo>
                  <a:lnTo>
                    <a:pt x="8" y="327"/>
                  </a:lnTo>
                  <a:lnTo>
                    <a:pt x="18" y="331"/>
                  </a:lnTo>
                  <a:lnTo>
                    <a:pt x="28" y="335"/>
                  </a:lnTo>
                  <a:lnTo>
                    <a:pt x="38" y="339"/>
                  </a:lnTo>
                  <a:lnTo>
                    <a:pt x="48" y="345"/>
                  </a:lnTo>
                  <a:lnTo>
                    <a:pt x="48" y="345"/>
                  </a:lnTo>
                  <a:lnTo>
                    <a:pt x="56" y="353"/>
                  </a:lnTo>
                  <a:lnTo>
                    <a:pt x="60" y="356"/>
                  </a:lnTo>
                  <a:lnTo>
                    <a:pt x="66" y="358"/>
                  </a:lnTo>
                  <a:lnTo>
                    <a:pt x="66" y="358"/>
                  </a:lnTo>
                  <a:lnTo>
                    <a:pt x="77" y="358"/>
                  </a:lnTo>
                  <a:lnTo>
                    <a:pt x="89" y="358"/>
                  </a:lnTo>
                  <a:lnTo>
                    <a:pt x="89" y="358"/>
                  </a:lnTo>
                  <a:lnTo>
                    <a:pt x="97" y="362"/>
                  </a:lnTo>
                  <a:lnTo>
                    <a:pt x="107" y="368"/>
                  </a:lnTo>
                  <a:lnTo>
                    <a:pt x="113" y="374"/>
                  </a:lnTo>
                  <a:lnTo>
                    <a:pt x="119" y="384"/>
                  </a:lnTo>
                  <a:lnTo>
                    <a:pt x="119" y="384"/>
                  </a:lnTo>
                  <a:lnTo>
                    <a:pt x="125" y="392"/>
                  </a:lnTo>
                  <a:lnTo>
                    <a:pt x="135" y="398"/>
                  </a:lnTo>
                  <a:lnTo>
                    <a:pt x="145" y="402"/>
                  </a:lnTo>
                  <a:lnTo>
                    <a:pt x="157" y="400"/>
                  </a:lnTo>
                  <a:lnTo>
                    <a:pt x="157" y="400"/>
                  </a:lnTo>
                  <a:lnTo>
                    <a:pt x="167" y="394"/>
                  </a:lnTo>
                  <a:lnTo>
                    <a:pt x="175" y="386"/>
                  </a:lnTo>
                  <a:lnTo>
                    <a:pt x="182" y="380"/>
                  </a:lnTo>
                  <a:lnTo>
                    <a:pt x="188" y="378"/>
                  </a:lnTo>
                  <a:lnTo>
                    <a:pt x="192" y="378"/>
                  </a:lnTo>
                  <a:lnTo>
                    <a:pt x="192" y="378"/>
                  </a:lnTo>
                  <a:lnTo>
                    <a:pt x="206" y="380"/>
                  </a:lnTo>
                  <a:lnTo>
                    <a:pt x="206" y="380"/>
                  </a:lnTo>
                  <a:lnTo>
                    <a:pt x="206" y="360"/>
                  </a:lnTo>
                  <a:lnTo>
                    <a:pt x="210" y="339"/>
                  </a:lnTo>
                  <a:lnTo>
                    <a:pt x="214" y="331"/>
                  </a:lnTo>
                  <a:lnTo>
                    <a:pt x="218" y="321"/>
                  </a:lnTo>
                  <a:lnTo>
                    <a:pt x="226" y="313"/>
                  </a:lnTo>
                  <a:lnTo>
                    <a:pt x="234" y="309"/>
                  </a:lnTo>
                  <a:lnTo>
                    <a:pt x="234" y="309"/>
                  </a:lnTo>
                  <a:lnTo>
                    <a:pt x="244" y="305"/>
                  </a:lnTo>
                  <a:lnTo>
                    <a:pt x="254" y="303"/>
                  </a:lnTo>
                  <a:lnTo>
                    <a:pt x="276" y="301"/>
                  </a:lnTo>
                  <a:lnTo>
                    <a:pt x="276" y="301"/>
                  </a:lnTo>
                  <a:lnTo>
                    <a:pt x="288" y="299"/>
                  </a:lnTo>
                  <a:lnTo>
                    <a:pt x="297" y="295"/>
                  </a:lnTo>
                  <a:lnTo>
                    <a:pt x="317" y="285"/>
                  </a:lnTo>
                  <a:lnTo>
                    <a:pt x="317" y="285"/>
                  </a:lnTo>
                  <a:lnTo>
                    <a:pt x="327" y="281"/>
                  </a:lnTo>
                  <a:lnTo>
                    <a:pt x="337" y="279"/>
                  </a:lnTo>
                  <a:lnTo>
                    <a:pt x="349" y="279"/>
                  </a:lnTo>
                  <a:lnTo>
                    <a:pt x="359" y="281"/>
                  </a:lnTo>
                  <a:lnTo>
                    <a:pt x="359" y="281"/>
                  </a:lnTo>
                  <a:lnTo>
                    <a:pt x="367" y="285"/>
                  </a:lnTo>
                  <a:lnTo>
                    <a:pt x="375" y="293"/>
                  </a:lnTo>
                  <a:lnTo>
                    <a:pt x="387" y="309"/>
                  </a:lnTo>
                  <a:lnTo>
                    <a:pt x="387" y="309"/>
                  </a:lnTo>
                  <a:lnTo>
                    <a:pt x="404" y="331"/>
                  </a:lnTo>
                  <a:lnTo>
                    <a:pt x="404" y="331"/>
                  </a:lnTo>
                  <a:lnTo>
                    <a:pt x="410" y="323"/>
                  </a:lnTo>
                  <a:lnTo>
                    <a:pt x="418" y="319"/>
                  </a:lnTo>
                  <a:lnTo>
                    <a:pt x="426" y="315"/>
                  </a:lnTo>
                  <a:lnTo>
                    <a:pt x="436" y="311"/>
                  </a:lnTo>
                  <a:lnTo>
                    <a:pt x="436" y="311"/>
                  </a:lnTo>
                  <a:lnTo>
                    <a:pt x="444" y="311"/>
                  </a:lnTo>
                  <a:lnTo>
                    <a:pt x="444" y="311"/>
                  </a:lnTo>
                  <a:lnTo>
                    <a:pt x="448" y="299"/>
                  </a:lnTo>
                  <a:lnTo>
                    <a:pt x="450" y="293"/>
                  </a:lnTo>
                  <a:lnTo>
                    <a:pt x="454" y="287"/>
                  </a:lnTo>
                  <a:lnTo>
                    <a:pt x="454" y="287"/>
                  </a:lnTo>
                  <a:lnTo>
                    <a:pt x="464" y="281"/>
                  </a:lnTo>
                  <a:lnTo>
                    <a:pt x="472" y="275"/>
                  </a:lnTo>
                  <a:lnTo>
                    <a:pt x="492" y="269"/>
                  </a:lnTo>
                  <a:lnTo>
                    <a:pt x="492" y="269"/>
                  </a:lnTo>
                  <a:lnTo>
                    <a:pt x="504" y="265"/>
                  </a:lnTo>
                  <a:lnTo>
                    <a:pt x="511" y="259"/>
                  </a:lnTo>
                  <a:lnTo>
                    <a:pt x="517" y="253"/>
                  </a:lnTo>
                  <a:lnTo>
                    <a:pt x="521" y="245"/>
                  </a:lnTo>
                  <a:lnTo>
                    <a:pt x="529" y="228"/>
                  </a:lnTo>
                  <a:lnTo>
                    <a:pt x="533" y="218"/>
                  </a:lnTo>
                  <a:lnTo>
                    <a:pt x="537" y="208"/>
                  </a:lnTo>
                  <a:lnTo>
                    <a:pt x="537" y="208"/>
                  </a:lnTo>
                  <a:lnTo>
                    <a:pt x="545" y="200"/>
                  </a:lnTo>
                  <a:lnTo>
                    <a:pt x="545" y="200"/>
                  </a:lnTo>
                  <a:lnTo>
                    <a:pt x="537" y="194"/>
                  </a:lnTo>
                  <a:lnTo>
                    <a:pt x="533" y="188"/>
                  </a:lnTo>
                  <a:lnTo>
                    <a:pt x="529" y="180"/>
                  </a:lnTo>
                  <a:lnTo>
                    <a:pt x="527" y="170"/>
                  </a:lnTo>
                  <a:lnTo>
                    <a:pt x="527" y="170"/>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3" name="Freeform 20"/>
            <p:cNvSpPr/>
            <p:nvPr/>
          </p:nvSpPr>
          <p:spPr bwMode="auto">
            <a:xfrm>
              <a:off x="5626102" y="3319464"/>
              <a:ext cx="595314" cy="574675"/>
            </a:xfrm>
            <a:custGeom>
              <a:avLst/>
              <a:gdLst/>
              <a:ahLst/>
              <a:cxnLst>
                <a:cxn ang="0">
                  <a:pos x="349" y="616"/>
                </a:cxn>
                <a:cxn ang="0">
                  <a:pos x="365" y="554"/>
                </a:cxn>
                <a:cxn ang="0">
                  <a:pos x="384" y="503"/>
                </a:cxn>
                <a:cxn ang="0">
                  <a:pos x="428" y="489"/>
                </a:cxn>
                <a:cxn ang="0">
                  <a:pos x="454" y="497"/>
                </a:cxn>
                <a:cxn ang="0">
                  <a:pos x="472" y="515"/>
                </a:cxn>
                <a:cxn ang="0">
                  <a:pos x="489" y="521"/>
                </a:cxn>
                <a:cxn ang="0">
                  <a:pos x="505" y="533"/>
                </a:cxn>
                <a:cxn ang="0">
                  <a:pos x="527" y="521"/>
                </a:cxn>
                <a:cxn ang="0">
                  <a:pos x="551" y="471"/>
                </a:cxn>
                <a:cxn ang="0">
                  <a:pos x="575" y="434"/>
                </a:cxn>
                <a:cxn ang="0">
                  <a:pos x="602" y="400"/>
                </a:cxn>
                <a:cxn ang="0">
                  <a:pos x="636" y="291"/>
                </a:cxn>
                <a:cxn ang="0">
                  <a:pos x="666" y="222"/>
                </a:cxn>
                <a:cxn ang="0">
                  <a:pos x="698" y="192"/>
                </a:cxn>
                <a:cxn ang="0">
                  <a:pos x="735" y="174"/>
                </a:cxn>
                <a:cxn ang="0">
                  <a:pos x="741" y="136"/>
                </a:cxn>
                <a:cxn ang="0">
                  <a:pos x="729" y="95"/>
                </a:cxn>
                <a:cxn ang="0">
                  <a:pos x="702" y="61"/>
                </a:cxn>
                <a:cxn ang="0">
                  <a:pos x="682" y="39"/>
                </a:cxn>
                <a:cxn ang="0">
                  <a:pos x="664" y="10"/>
                </a:cxn>
                <a:cxn ang="0">
                  <a:pos x="642" y="11"/>
                </a:cxn>
                <a:cxn ang="0">
                  <a:pos x="608" y="41"/>
                </a:cxn>
                <a:cxn ang="0">
                  <a:pos x="587" y="43"/>
                </a:cxn>
                <a:cxn ang="0">
                  <a:pos x="557" y="25"/>
                </a:cxn>
                <a:cxn ang="0">
                  <a:pos x="515" y="21"/>
                </a:cxn>
                <a:cxn ang="0">
                  <a:pos x="480" y="49"/>
                </a:cxn>
                <a:cxn ang="0">
                  <a:pos x="452" y="55"/>
                </a:cxn>
                <a:cxn ang="0">
                  <a:pos x="410" y="37"/>
                </a:cxn>
                <a:cxn ang="0">
                  <a:pos x="380" y="37"/>
                </a:cxn>
                <a:cxn ang="0">
                  <a:pos x="309" y="57"/>
                </a:cxn>
                <a:cxn ang="0">
                  <a:pos x="285" y="41"/>
                </a:cxn>
                <a:cxn ang="0">
                  <a:pos x="264" y="11"/>
                </a:cxn>
                <a:cxn ang="0">
                  <a:pos x="244" y="4"/>
                </a:cxn>
                <a:cxn ang="0">
                  <a:pos x="192" y="10"/>
                </a:cxn>
                <a:cxn ang="0">
                  <a:pos x="147" y="0"/>
                </a:cxn>
                <a:cxn ang="0">
                  <a:pos x="125" y="6"/>
                </a:cxn>
                <a:cxn ang="0">
                  <a:pos x="99" y="51"/>
                </a:cxn>
                <a:cxn ang="0">
                  <a:pos x="53" y="97"/>
                </a:cxn>
                <a:cxn ang="0">
                  <a:pos x="47" y="122"/>
                </a:cxn>
                <a:cxn ang="0">
                  <a:pos x="51" y="168"/>
                </a:cxn>
                <a:cxn ang="0">
                  <a:pos x="57" y="216"/>
                </a:cxn>
                <a:cxn ang="0">
                  <a:pos x="63" y="279"/>
                </a:cxn>
                <a:cxn ang="0">
                  <a:pos x="34" y="342"/>
                </a:cxn>
                <a:cxn ang="0">
                  <a:pos x="0" y="416"/>
                </a:cxn>
                <a:cxn ang="0">
                  <a:pos x="4" y="457"/>
                </a:cxn>
                <a:cxn ang="0">
                  <a:pos x="30" y="515"/>
                </a:cxn>
                <a:cxn ang="0">
                  <a:pos x="32" y="568"/>
                </a:cxn>
                <a:cxn ang="0">
                  <a:pos x="34" y="584"/>
                </a:cxn>
                <a:cxn ang="0">
                  <a:pos x="115" y="602"/>
                </a:cxn>
                <a:cxn ang="0">
                  <a:pos x="158" y="632"/>
                </a:cxn>
                <a:cxn ang="0">
                  <a:pos x="222" y="711"/>
                </a:cxn>
                <a:cxn ang="0">
                  <a:pos x="240" y="725"/>
                </a:cxn>
                <a:cxn ang="0">
                  <a:pos x="250" y="707"/>
                </a:cxn>
                <a:cxn ang="0">
                  <a:pos x="260" y="663"/>
                </a:cxn>
                <a:cxn ang="0">
                  <a:pos x="273" y="652"/>
                </a:cxn>
                <a:cxn ang="0">
                  <a:pos x="295" y="671"/>
                </a:cxn>
                <a:cxn ang="0">
                  <a:pos x="303" y="685"/>
                </a:cxn>
                <a:cxn ang="0">
                  <a:pos x="319" y="650"/>
                </a:cxn>
              </a:cxnLst>
              <a:rect l="0" t="0" r="r" b="b"/>
              <a:pathLst>
                <a:path w="749" h="725">
                  <a:moveTo>
                    <a:pt x="325" y="642"/>
                  </a:moveTo>
                  <a:lnTo>
                    <a:pt x="325" y="642"/>
                  </a:lnTo>
                  <a:lnTo>
                    <a:pt x="337" y="628"/>
                  </a:lnTo>
                  <a:lnTo>
                    <a:pt x="349" y="616"/>
                  </a:lnTo>
                  <a:lnTo>
                    <a:pt x="357" y="602"/>
                  </a:lnTo>
                  <a:lnTo>
                    <a:pt x="361" y="584"/>
                  </a:lnTo>
                  <a:lnTo>
                    <a:pt x="361" y="584"/>
                  </a:lnTo>
                  <a:lnTo>
                    <a:pt x="365" y="554"/>
                  </a:lnTo>
                  <a:lnTo>
                    <a:pt x="367" y="541"/>
                  </a:lnTo>
                  <a:lnTo>
                    <a:pt x="371" y="527"/>
                  </a:lnTo>
                  <a:lnTo>
                    <a:pt x="374" y="515"/>
                  </a:lnTo>
                  <a:lnTo>
                    <a:pt x="384" y="503"/>
                  </a:lnTo>
                  <a:lnTo>
                    <a:pt x="396" y="495"/>
                  </a:lnTo>
                  <a:lnTo>
                    <a:pt x="412" y="489"/>
                  </a:lnTo>
                  <a:lnTo>
                    <a:pt x="412" y="489"/>
                  </a:lnTo>
                  <a:lnTo>
                    <a:pt x="428" y="489"/>
                  </a:lnTo>
                  <a:lnTo>
                    <a:pt x="442" y="491"/>
                  </a:lnTo>
                  <a:lnTo>
                    <a:pt x="442" y="491"/>
                  </a:lnTo>
                  <a:lnTo>
                    <a:pt x="450" y="493"/>
                  </a:lnTo>
                  <a:lnTo>
                    <a:pt x="454" y="497"/>
                  </a:lnTo>
                  <a:lnTo>
                    <a:pt x="462" y="507"/>
                  </a:lnTo>
                  <a:lnTo>
                    <a:pt x="462" y="507"/>
                  </a:lnTo>
                  <a:lnTo>
                    <a:pt x="466" y="513"/>
                  </a:lnTo>
                  <a:lnTo>
                    <a:pt x="472" y="515"/>
                  </a:lnTo>
                  <a:lnTo>
                    <a:pt x="478" y="517"/>
                  </a:lnTo>
                  <a:lnTo>
                    <a:pt x="484" y="517"/>
                  </a:lnTo>
                  <a:lnTo>
                    <a:pt x="484" y="517"/>
                  </a:lnTo>
                  <a:lnTo>
                    <a:pt x="489" y="521"/>
                  </a:lnTo>
                  <a:lnTo>
                    <a:pt x="495" y="525"/>
                  </a:lnTo>
                  <a:lnTo>
                    <a:pt x="499" y="531"/>
                  </a:lnTo>
                  <a:lnTo>
                    <a:pt x="505" y="533"/>
                  </a:lnTo>
                  <a:lnTo>
                    <a:pt x="505" y="533"/>
                  </a:lnTo>
                  <a:lnTo>
                    <a:pt x="511" y="533"/>
                  </a:lnTo>
                  <a:lnTo>
                    <a:pt x="517" y="531"/>
                  </a:lnTo>
                  <a:lnTo>
                    <a:pt x="523" y="527"/>
                  </a:lnTo>
                  <a:lnTo>
                    <a:pt x="527" y="521"/>
                  </a:lnTo>
                  <a:lnTo>
                    <a:pt x="533" y="509"/>
                  </a:lnTo>
                  <a:lnTo>
                    <a:pt x="537" y="497"/>
                  </a:lnTo>
                  <a:lnTo>
                    <a:pt x="537" y="497"/>
                  </a:lnTo>
                  <a:lnTo>
                    <a:pt x="551" y="471"/>
                  </a:lnTo>
                  <a:lnTo>
                    <a:pt x="557" y="457"/>
                  </a:lnTo>
                  <a:lnTo>
                    <a:pt x="567" y="445"/>
                  </a:lnTo>
                  <a:lnTo>
                    <a:pt x="567" y="445"/>
                  </a:lnTo>
                  <a:lnTo>
                    <a:pt x="575" y="434"/>
                  </a:lnTo>
                  <a:lnTo>
                    <a:pt x="585" y="424"/>
                  </a:lnTo>
                  <a:lnTo>
                    <a:pt x="594" y="412"/>
                  </a:lnTo>
                  <a:lnTo>
                    <a:pt x="602" y="400"/>
                  </a:lnTo>
                  <a:lnTo>
                    <a:pt x="602" y="400"/>
                  </a:lnTo>
                  <a:lnTo>
                    <a:pt x="614" y="374"/>
                  </a:lnTo>
                  <a:lnTo>
                    <a:pt x="622" y="348"/>
                  </a:lnTo>
                  <a:lnTo>
                    <a:pt x="622" y="348"/>
                  </a:lnTo>
                  <a:lnTo>
                    <a:pt x="636" y="291"/>
                  </a:lnTo>
                  <a:lnTo>
                    <a:pt x="646" y="261"/>
                  </a:lnTo>
                  <a:lnTo>
                    <a:pt x="658" y="233"/>
                  </a:lnTo>
                  <a:lnTo>
                    <a:pt x="658" y="233"/>
                  </a:lnTo>
                  <a:lnTo>
                    <a:pt x="666" y="222"/>
                  </a:lnTo>
                  <a:lnTo>
                    <a:pt x="676" y="210"/>
                  </a:lnTo>
                  <a:lnTo>
                    <a:pt x="686" y="202"/>
                  </a:lnTo>
                  <a:lnTo>
                    <a:pt x="698" y="192"/>
                  </a:lnTo>
                  <a:lnTo>
                    <a:pt x="698" y="192"/>
                  </a:lnTo>
                  <a:lnTo>
                    <a:pt x="709" y="184"/>
                  </a:lnTo>
                  <a:lnTo>
                    <a:pt x="721" y="178"/>
                  </a:lnTo>
                  <a:lnTo>
                    <a:pt x="721" y="178"/>
                  </a:lnTo>
                  <a:lnTo>
                    <a:pt x="735" y="174"/>
                  </a:lnTo>
                  <a:lnTo>
                    <a:pt x="749" y="168"/>
                  </a:lnTo>
                  <a:lnTo>
                    <a:pt x="749" y="168"/>
                  </a:lnTo>
                  <a:lnTo>
                    <a:pt x="743" y="152"/>
                  </a:lnTo>
                  <a:lnTo>
                    <a:pt x="741" y="136"/>
                  </a:lnTo>
                  <a:lnTo>
                    <a:pt x="741" y="136"/>
                  </a:lnTo>
                  <a:lnTo>
                    <a:pt x="739" y="122"/>
                  </a:lnTo>
                  <a:lnTo>
                    <a:pt x="735" y="109"/>
                  </a:lnTo>
                  <a:lnTo>
                    <a:pt x="729" y="95"/>
                  </a:lnTo>
                  <a:lnTo>
                    <a:pt x="723" y="83"/>
                  </a:lnTo>
                  <a:lnTo>
                    <a:pt x="723" y="83"/>
                  </a:lnTo>
                  <a:lnTo>
                    <a:pt x="713" y="71"/>
                  </a:lnTo>
                  <a:lnTo>
                    <a:pt x="702" y="61"/>
                  </a:lnTo>
                  <a:lnTo>
                    <a:pt x="690" y="51"/>
                  </a:lnTo>
                  <a:lnTo>
                    <a:pt x="686" y="45"/>
                  </a:lnTo>
                  <a:lnTo>
                    <a:pt x="682" y="39"/>
                  </a:lnTo>
                  <a:lnTo>
                    <a:pt x="682" y="39"/>
                  </a:lnTo>
                  <a:lnTo>
                    <a:pt x="676" y="25"/>
                  </a:lnTo>
                  <a:lnTo>
                    <a:pt x="672" y="15"/>
                  </a:lnTo>
                  <a:lnTo>
                    <a:pt x="668" y="11"/>
                  </a:lnTo>
                  <a:lnTo>
                    <a:pt x="664" y="10"/>
                  </a:lnTo>
                  <a:lnTo>
                    <a:pt x="658" y="8"/>
                  </a:lnTo>
                  <a:lnTo>
                    <a:pt x="648" y="10"/>
                  </a:lnTo>
                  <a:lnTo>
                    <a:pt x="648" y="10"/>
                  </a:lnTo>
                  <a:lnTo>
                    <a:pt x="642" y="11"/>
                  </a:lnTo>
                  <a:lnTo>
                    <a:pt x="636" y="15"/>
                  </a:lnTo>
                  <a:lnTo>
                    <a:pt x="626" y="25"/>
                  </a:lnTo>
                  <a:lnTo>
                    <a:pt x="618" y="33"/>
                  </a:lnTo>
                  <a:lnTo>
                    <a:pt x="608" y="41"/>
                  </a:lnTo>
                  <a:lnTo>
                    <a:pt x="608" y="41"/>
                  </a:lnTo>
                  <a:lnTo>
                    <a:pt x="600" y="43"/>
                  </a:lnTo>
                  <a:lnTo>
                    <a:pt x="593" y="45"/>
                  </a:lnTo>
                  <a:lnTo>
                    <a:pt x="587" y="43"/>
                  </a:lnTo>
                  <a:lnTo>
                    <a:pt x="581" y="41"/>
                  </a:lnTo>
                  <a:lnTo>
                    <a:pt x="569" y="33"/>
                  </a:lnTo>
                  <a:lnTo>
                    <a:pt x="557" y="25"/>
                  </a:lnTo>
                  <a:lnTo>
                    <a:pt x="557" y="25"/>
                  </a:lnTo>
                  <a:lnTo>
                    <a:pt x="541" y="19"/>
                  </a:lnTo>
                  <a:lnTo>
                    <a:pt x="527" y="17"/>
                  </a:lnTo>
                  <a:lnTo>
                    <a:pt x="521" y="19"/>
                  </a:lnTo>
                  <a:lnTo>
                    <a:pt x="515" y="21"/>
                  </a:lnTo>
                  <a:lnTo>
                    <a:pt x="503" y="29"/>
                  </a:lnTo>
                  <a:lnTo>
                    <a:pt x="503" y="29"/>
                  </a:lnTo>
                  <a:lnTo>
                    <a:pt x="491" y="39"/>
                  </a:lnTo>
                  <a:lnTo>
                    <a:pt x="480" y="49"/>
                  </a:lnTo>
                  <a:lnTo>
                    <a:pt x="474" y="51"/>
                  </a:lnTo>
                  <a:lnTo>
                    <a:pt x="468" y="55"/>
                  </a:lnTo>
                  <a:lnTo>
                    <a:pt x="460" y="55"/>
                  </a:lnTo>
                  <a:lnTo>
                    <a:pt x="452" y="55"/>
                  </a:lnTo>
                  <a:lnTo>
                    <a:pt x="452" y="55"/>
                  </a:lnTo>
                  <a:lnTo>
                    <a:pt x="438" y="49"/>
                  </a:lnTo>
                  <a:lnTo>
                    <a:pt x="424" y="43"/>
                  </a:lnTo>
                  <a:lnTo>
                    <a:pt x="410" y="37"/>
                  </a:lnTo>
                  <a:lnTo>
                    <a:pt x="402" y="35"/>
                  </a:lnTo>
                  <a:lnTo>
                    <a:pt x="394" y="35"/>
                  </a:lnTo>
                  <a:lnTo>
                    <a:pt x="394" y="35"/>
                  </a:lnTo>
                  <a:lnTo>
                    <a:pt x="380" y="37"/>
                  </a:lnTo>
                  <a:lnTo>
                    <a:pt x="367" y="41"/>
                  </a:lnTo>
                  <a:lnTo>
                    <a:pt x="337" y="53"/>
                  </a:lnTo>
                  <a:lnTo>
                    <a:pt x="323" y="57"/>
                  </a:lnTo>
                  <a:lnTo>
                    <a:pt x="309" y="57"/>
                  </a:lnTo>
                  <a:lnTo>
                    <a:pt x="303" y="55"/>
                  </a:lnTo>
                  <a:lnTo>
                    <a:pt x="297" y="53"/>
                  </a:lnTo>
                  <a:lnTo>
                    <a:pt x="291" y="47"/>
                  </a:lnTo>
                  <a:lnTo>
                    <a:pt x="285" y="41"/>
                  </a:lnTo>
                  <a:lnTo>
                    <a:pt x="285" y="41"/>
                  </a:lnTo>
                  <a:lnTo>
                    <a:pt x="275" y="27"/>
                  </a:lnTo>
                  <a:lnTo>
                    <a:pt x="267" y="15"/>
                  </a:lnTo>
                  <a:lnTo>
                    <a:pt x="264" y="11"/>
                  </a:lnTo>
                  <a:lnTo>
                    <a:pt x="258" y="8"/>
                  </a:lnTo>
                  <a:lnTo>
                    <a:pt x="252" y="6"/>
                  </a:lnTo>
                  <a:lnTo>
                    <a:pt x="244" y="4"/>
                  </a:lnTo>
                  <a:lnTo>
                    <a:pt x="244" y="4"/>
                  </a:lnTo>
                  <a:lnTo>
                    <a:pt x="230" y="6"/>
                  </a:lnTo>
                  <a:lnTo>
                    <a:pt x="214" y="8"/>
                  </a:lnTo>
                  <a:lnTo>
                    <a:pt x="200" y="10"/>
                  </a:lnTo>
                  <a:lnTo>
                    <a:pt x="192" y="10"/>
                  </a:lnTo>
                  <a:lnTo>
                    <a:pt x="186" y="8"/>
                  </a:lnTo>
                  <a:lnTo>
                    <a:pt x="186" y="8"/>
                  </a:lnTo>
                  <a:lnTo>
                    <a:pt x="160" y="0"/>
                  </a:lnTo>
                  <a:lnTo>
                    <a:pt x="147" y="0"/>
                  </a:lnTo>
                  <a:lnTo>
                    <a:pt x="139" y="0"/>
                  </a:lnTo>
                  <a:lnTo>
                    <a:pt x="133" y="4"/>
                  </a:lnTo>
                  <a:lnTo>
                    <a:pt x="133" y="4"/>
                  </a:lnTo>
                  <a:lnTo>
                    <a:pt x="125" y="6"/>
                  </a:lnTo>
                  <a:lnTo>
                    <a:pt x="119" y="11"/>
                  </a:lnTo>
                  <a:lnTo>
                    <a:pt x="111" y="23"/>
                  </a:lnTo>
                  <a:lnTo>
                    <a:pt x="105" y="39"/>
                  </a:lnTo>
                  <a:lnTo>
                    <a:pt x="99" y="51"/>
                  </a:lnTo>
                  <a:lnTo>
                    <a:pt x="99" y="51"/>
                  </a:lnTo>
                  <a:lnTo>
                    <a:pt x="87" y="67"/>
                  </a:lnTo>
                  <a:lnTo>
                    <a:pt x="71" y="83"/>
                  </a:lnTo>
                  <a:lnTo>
                    <a:pt x="53" y="97"/>
                  </a:lnTo>
                  <a:lnTo>
                    <a:pt x="36" y="107"/>
                  </a:lnTo>
                  <a:lnTo>
                    <a:pt x="36" y="107"/>
                  </a:lnTo>
                  <a:lnTo>
                    <a:pt x="44" y="115"/>
                  </a:lnTo>
                  <a:lnTo>
                    <a:pt x="47" y="122"/>
                  </a:lnTo>
                  <a:lnTo>
                    <a:pt x="49" y="130"/>
                  </a:lnTo>
                  <a:lnTo>
                    <a:pt x="51" y="142"/>
                  </a:lnTo>
                  <a:lnTo>
                    <a:pt x="51" y="142"/>
                  </a:lnTo>
                  <a:lnTo>
                    <a:pt x="51" y="168"/>
                  </a:lnTo>
                  <a:lnTo>
                    <a:pt x="51" y="180"/>
                  </a:lnTo>
                  <a:lnTo>
                    <a:pt x="53" y="192"/>
                  </a:lnTo>
                  <a:lnTo>
                    <a:pt x="53" y="192"/>
                  </a:lnTo>
                  <a:lnTo>
                    <a:pt x="57" y="216"/>
                  </a:lnTo>
                  <a:lnTo>
                    <a:pt x="59" y="241"/>
                  </a:lnTo>
                  <a:lnTo>
                    <a:pt x="59" y="241"/>
                  </a:lnTo>
                  <a:lnTo>
                    <a:pt x="63" y="265"/>
                  </a:lnTo>
                  <a:lnTo>
                    <a:pt x="63" y="279"/>
                  </a:lnTo>
                  <a:lnTo>
                    <a:pt x="61" y="291"/>
                  </a:lnTo>
                  <a:lnTo>
                    <a:pt x="61" y="291"/>
                  </a:lnTo>
                  <a:lnTo>
                    <a:pt x="47" y="317"/>
                  </a:lnTo>
                  <a:lnTo>
                    <a:pt x="34" y="342"/>
                  </a:lnTo>
                  <a:lnTo>
                    <a:pt x="20" y="366"/>
                  </a:lnTo>
                  <a:lnTo>
                    <a:pt x="8" y="392"/>
                  </a:lnTo>
                  <a:lnTo>
                    <a:pt x="8" y="392"/>
                  </a:lnTo>
                  <a:lnTo>
                    <a:pt x="0" y="416"/>
                  </a:lnTo>
                  <a:lnTo>
                    <a:pt x="0" y="426"/>
                  </a:lnTo>
                  <a:lnTo>
                    <a:pt x="0" y="436"/>
                  </a:lnTo>
                  <a:lnTo>
                    <a:pt x="2" y="445"/>
                  </a:lnTo>
                  <a:lnTo>
                    <a:pt x="4" y="457"/>
                  </a:lnTo>
                  <a:lnTo>
                    <a:pt x="14" y="477"/>
                  </a:lnTo>
                  <a:lnTo>
                    <a:pt x="14" y="477"/>
                  </a:lnTo>
                  <a:lnTo>
                    <a:pt x="26" y="503"/>
                  </a:lnTo>
                  <a:lnTo>
                    <a:pt x="30" y="515"/>
                  </a:lnTo>
                  <a:lnTo>
                    <a:pt x="34" y="529"/>
                  </a:lnTo>
                  <a:lnTo>
                    <a:pt x="34" y="529"/>
                  </a:lnTo>
                  <a:lnTo>
                    <a:pt x="32" y="554"/>
                  </a:lnTo>
                  <a:lnTo>
                    <a:pt x="32" y="568"/>
                  </a:lnTo>
                  <a:lnTo>
                    <a:pt x="34" y="580"/>
                  </a:lnTo>
                  <a:lnTo>
                    <a:pt x="34" y="580"/>
                  </a:lnTo>
                  <a:lnTo>
                    <a:pt x="34" y="584"/>
                  </a:lnTo>
                  <a:lnTo>
                    <a:pt x="34" y="584"/>
                  </a:lnTo>
                  <a:lnTo>
                    <a:pt x="34" y="584"/>
                  </a:lnTo>
                  <a:lnTo>
                    <a:pt x="63" y="590"/>
                  </a:lnTo>
                  <a:lnTo>
                    <a:pt x="91" y="594"/>
                  </a:lnTo>
                  <a:lnTo>
                    <a:pt x="115" y="602"/>
                  </a:lnTo>
                  <a:lnTo>
                    <a:pt x="115" y="602"/>
                  </a:lnTo>
                  <a:lnTo>
                    <a:pt x="133" y="608"/>
                  </a:lnTo>
                  <a:lnTo>
                    <a:pt x="147" y="618"/>
                  </a:lnTo>
                  <a:lnTo>
                    <a:pt x="158" y="632"/>
                  </a:lnTo>
                  <a:lnTo>
                    <a:pt x="170" y="648"/>
                  </a:lnTo>
                  <a:lnTo>
                    <a:pt x="170" y="648"/>
                  </a:lnTo>
                  <a:lnTo>
                    <a:pt x="194" y="679"/>
                  </a:lnTo>
                  <a:lnTo>
                    <a:pt x="222" y="711"/>
                  </a:lnTo>
                  <a:lnTo>
                    <a:pt x="222" y="711"/>
                  </a:lnTo>
                  <a:lnTo>
                    <a:pt x="230" y="719"/>
                  </a:lnTo>
                  <a:lnTo>
                    <a:pt x="236" y="723"/>
                  </a:lnTo>
                  <a:lnTo>
                    <a:pt x="240" y="725"/>
                  </a:lnTo>
                  <a:lnTo>
                    <a:pt x="244" y="725"/>
                  </a:lnTo>
                  <a:lnTo>
                    <a:pt x="248" y="721"/>
                  </a:lnTo>
                  <a:lnTo>
                    <a:pt x="250" y="717"/>
                  </a:lnTo>
                  <a:lnTo>
                    <a:pt x="250" y="707"/>
                  </a:lnTo>
                  <a:lnTo>
                    <a:pt x="250" y="707"/>
                  </a:lnTo>
                  <a:lnTo>
                    <a:pt x="252" y="695"/>
                  </a:lnTo>
                  <a:lnTo>
                    <a:pt x="254" y="679"/>
                  </a:lnTo>
                  <a:lnTo>
                    <a:pt x="260" y="663"/>
                  </a:lnTo>
                  <a:lnTo>
                    <a:pt x="264" y="657"/>
                  </a:lnTo>
                  <a:lnTo>
                    <a:pt x="269" y="652"/>
                  </a:lnTo>
                  <a:lnTo>
                    <a:pt x="269" y="652"/>
                  </a:lnTo>
                  <a:lnTo>
                    <a:pt x="273" y="652"/>
                  </a:lnTo>
                  <a:lnTo>
                    <a:pt x="279" y="652"/>
                  </a:lnTo>
                  <a:lnTo>
                    <a:pt x="283" y="656"/>
                  </a:lnTo>
                  <a:lnTo>
                    <a:pt x="287" y="659"/>
                  </a:lnTo>
                  <a:lnTo>
                    <a:pt x="295" y="671"/>
                  </a:lnTo>
                  <a:lnTo>
                    <a:pt x="301" y="681"/>
                  </a:lnTo>
                  <a:lnTo>
                    <a:pt x="301" y="681"/>
                  </a:lnTo>
                  <a:lnTo>
                    <a:pt x="303" y="685"/>
                  </a:lnTo>
                  <a:lnTo>
                    <a:pt x="303" y="685"/>
                  </a:lnTo>
                  <a:lnTo>
                    <a:pt x="309" y="675"/>
                  </a:lnTo>
                  <a:lnTo>
                    <a:pt x="309" y="675"/>
                  </a:lnTo>
                  <a:lnTo>
                    <a:pt x="315" y="657"/>
                  </a:lnTo>
                  <a:lnTo>
                    <a:pt x="319" y="650"/>
                  </a:lnTo>
                  <a:lnTo>
                    <a:pt x="325" y="642"/>
                  </a:lnTo>
                  <a:lnTo>
                    <a:pt x="325" y="642"/>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4" name="Freeform 21"/>
            <p:cNvSpPr/>
            <p:nvPr/>
          </p:nvSpPr>
          <p:spPr bwMode="auto">
            <a:xfrm>
              <a:off x="5867403" y="3452815"/>
              <a:ext cx="411163" cy="606424"/>
            </a:xfrm>
            <a:custGeom>
              <a:avLst/>
              <a:gdLst/>
              <a:ahLst/>
              <a:cxnLst>
                <a:cxn ang="0">
                  <a:pos x="266" y="676"/>
                </a:cxn>
                <a:cxn ang="0">
                  <a:pos x="291" y="674"/>
                </a:cxn>
                <a:cxn ang="0">
                  <a:pos x="321" y="686"/>
                </a:cxn>
                <a:cxn ang="0">
                  <a:pos x="345" y="684"/>
                </a:cxn>
                <a:cxn ang="0">
                  <a:pos x="404" y="680"/>
                </a:cxn>
                <a:cxn ang="0">
                  <a:pos x="476" y="698"/>
                </a:cxn>
                <a:cxn ang="0">
                  <a:pos x="508" y="690"/>
                </a:cxn>
                <a:cxn ang="0">
                  <a:pos x="515" y="670"/>
                </a:cxn>
                <a:cxn ang="0">
                  <a:pos x="511" y="628"/>
                </a:cxn>
                <a:cxn ang="0">
                  <a:pos x="484" y="595"/>
                </a:cxn>
                <a:cxn ang="0">
                  <a:pos x="472" y="569"/>
                </a:cxn>
                <a:cxn ang="0">
                  <a:pos x="462" y="525"/>
                </a:cxn>
                <a:cxn ang="0">
                  <a:pos x="422" y="468"/>
                </a:cxn>
                <a:cxn ang="0">
                  <a:pos x="424" y="428"/>
                </a:cxn>
                <a:cxn ang="0">
                  <a:pos x="466" y="319"/>
                </a:cxn>
                <a:cxn ang="0">
                  <a:pos x="482" y="279"/>
                </a:cxn>
                <a:cxn ang="0">
                  <a:pos x="474" y="252"/>
                </a:cxn>
                <a:cxn ang="0">
                  <a:pos x="464" y="208"/>
                </a:cxn>
                <a:cxn ang="0">
                  <a:pos x="440" y="178"/>
                </a:cxn>
                <a:cxn ang="0">
                  <a:pos x="406" y="161"/>
                </a:cxn>
                <a:cxn ang="0">
                  <a:pos x="420" y="149"/>
                </a:cxn>
                <a:cxn ang="0">
                  <a:pos x="464" y="141"/>
                </a:cxn>
                <a:cxn ang="0">
                  <a:pos x="498" y="123"/>
                </a:cxn>
                <a:cxn ang="0">
                  <a:pos x="492" y="95"/>
                </a:cxn>
                <a:cxn ang="0">
                  <a:pos x="476" y="63"/>
                </a:cxn>
                <a:cxn ang="0">
                  <a:pos x="476" y="32"/>
                </a:cxn>
                <a:cxn ang="0">
                  <a:pos x="454" y="6"/>
                </a:cxn>
                <a:cxn ang="0">
                  <a:pos x="418" y="10"/>
                </a:cxn>
                <a:cxn ang="0">
                  <a:pos x="395" y="24"/>
                </a:cxn>
                <a:cxn ang="0">
                  <a:pos x="355" y="65"/>
                </a:cxn>
                <a:cxn ang="0">
                  <a:pos x="319" y="180"/>
                </a:cxn>
                <a:cxn ang="0">
                  <a:pos x="299" y="232"/>
                </a:cxn>
                <a:cxn ang="0">
                  <a:pos x="264" y="277"/>
                </a:cxn>
                <a:cxn ang="0">
                  <a:pos x="234" y="329"/>
                </a:cxn>
                <a:cxn ang="0">
                  <a:pos x="220" y="359"/>
                </a:cxn>
                <a:cxn ang="0">
                  <a:pos x="202" y="365"/>
                </a:cxn>
                <a:cxn ang="0">
                  <a:pos x="181" y="349"/>
                </a:cxn>
                <a:cxn ang="0">
                  <a:pos x="163" y="345"/>
                </a:cxn>
                <a:cxn ang="0">
                  <a:pos x="147" y="325"/>
                </a:cxn>
                <a:cxn ang="0">
                  <a:pos x="109" y="321"/>
                </a:cxn>
                <a:cxn ang="0">
                  <a:pos x="71" y="347"/>
                </a:cxn>
                <a:cxn ang="0">
                  <a:pos x="58" y="416"/>
                </a:cxn>
                <a:cxn ang="0">
                  <a:pos x="34" y="460"/>
                </a:cxn>
                <a:cxn ang="0">
                  <a:pos x="12" y="489"/>
                </a:cxn>
                <a:cxn ang="0">
                  <a:pos x="0" y="517"/>
                </a:cxn>
                <a:cxn ang="0">
                  <a:pos x="50" y="531"/>
                </a:cxn>
                <a:cxn ang="0">
                  <a:pos x="101" y="559"/>
                </a:cxn>
                <a:cxn ang="0">
                  <a:pos x="129" y="598"/>
                </a:cxn>
                <a:cxn ang="0">
                  <a:pos x="149" y="727"/>
                </a:cxn>
                <a:cxn ang="0">
                  <a:pos x="149" y="765"/>
                </a:cxn>
                <a:cxn ang="0">
                  <a:pos x="192" y="749"/>
                </a:cxn>
                <a:cxn ang="0">
                  <a:pos x="236" y="709"/>
                </a:cxn>
              </a:cxnLst>
              <a:rect l="0" t="0" r="r" b="b"/>
              <a:pathLst>
                <a:path w="517" h="765">
                  <a:moveTo>
                    <a:pt x="246" y="694"/>
                  </a:moveTo>
                  <a:lnTo>
                    <a:pt x="246" y="694"/>
                  </a:lnTo>
                  <a:lnTo>
                    <a:pt x="254" y="684"/>
                  </a:lnTo>
                  <a:lnTo>
                    <a:pt x="266" y="676"/>
                  </a:lnTo>
                  <a:lnTo>
                    <a:pt x="266" y="676"/>
                  </a:lnTo>
                  <a:lnTo>
                    <a:pt x="272" y="672"/>
                  </a:lnTo>
                  <a:lnTo>
                    <a:pt x="278" y="670"/>
                  </a:lnTo>
                  <a:lnTo>
                    <a:pt x="291" y="674"/>
                  </a:lnTo>
                  <a:lnTo>
                    <a:pt x="291" y="674"/>
                  </a:lnTo>
                  <a:lnTo>
                    <a:pt x="307" y="680"/>
                  </a:lnTo>
                  <a:lnTo>
                    <a:pt x="321" y="686"/>
                  </a:lnTo>
                  <a:lnTo>
                    <a:pt x="321" y="686"/>
                  </a:lnTo>
                  <a:lnTo>
                    <a:pt x="329" y="688"/>
                  </a:lnTo>
                  <a:lnTo>
                    <a:pt x="333" y="688"/>
                  </a:lnTo>
                  <a:lnTo>
                    <a:pt x="345" y="684"/>
                  </a:lnTo>
                  <a:lnTo>
                    <a:pt x="345" y="684"/>
                  </a:lnTo>
                  <a:lnTo>
                    <a:pt x="359" y="680"/>
                  </a:lnTo>
                  <a:lnTo>
                    <a:pt x="375" y="678"/>
                  </a:lnTo>
                  <a:lnTo>
                    <a:pt x="389" y="678"/>
                  </a:lnTo>
                  <a:lnTo>
                    <a:pt x="404" y="680"/>
                  </a:lnTo>
                  <a:lnTo>
                    <a:pt x="434" y="688"/>
                  </a:lnTo>
                  <a:lnTo>
                    <a:pt x="462" y="696"/>
                  </a:lnTo>
                  <a:lnTo>
                    <a:pt x="462" y="696"/>
                  </a:lnTo>
                  <a:lnTo>
                    <a:pt x="476" y="698"/>
                  </a:lnTo>
                  <a:lnTo>
                    <a:pt x="490" y="698"/>
                  </a:lnTo>
                  <a:lnTo>
                    <a:pt x="496" y="696"/>
                  </a:lnTo>
                  <a:lnTo>
                    <a:pt x="502" y="694"/>
                  </a:lnTo>
                  <a:lnTo>
                    <a:pt x="508" y="690"/>
                  </a:lnTo>
                  <a:lnTo>
                    <a:pt x="511" y="684"/>
                  </a:lnTo>
                  <a:lnTo>
                    <a:pt x="511" y="684"/>
                  </a:lnTo>
                  <a:lnTo>
                    <a:pt x="513" y="678"/>
                  </a:lnTo>
                  <a:lnTo>
                    <a:pt x="515" y="670"/>
                  </a:lnTo>
                  <a:lnTo>
                    <a:pt x="517" y="656"/>
                  </a:lnTo>
                  <a:lnTo>
                    <a:pt x="515" y="642"/>
                  </a:lnTo>
                  <a:lnTo>
                    <a:pt x="511" y="628"/>
                  </a:lnTo>
                  <a:lnTo>
                    <a:pt x="511" y="628"/>
                  </a:lnTo>
                  <a:lnTo>
                    <a:pt x="508" y="620"/>
                  </a:lnTo>
                  <a:lnTo>
                    <a:pt x="504" y="614"/>
                  </a:lnTo>
                  <a:lnTo>
                    <a:pt x="494" y="604"/>
                  </a:lnTo>
                  <a:lnTo>
                    <a:pt x="484" y="595"/>
                  </a:lnTo>
                  <a:lnTo>
                    <a:pt x="476" y="583"/>
                  </a:lnTo>
                  <a:lnTo>
                    <a:pt x="476" y="583"/>
                  </a:lnTo>
                  <a:lnTo>
                    <a:pt x="472" y="577"/>
                  </a:lnTo>
                  <a:lnTo>
                    <a:pt x="472" y="569"/>
                  </a:lnTo>
                  <a:lnTo>
                    <a:pt x="470" y="555"/>
                  </a:lnTo>
                  <a:lnTo>
                    <a:pt x="468" y="539"/>
                  </a:lnTo>
                  <a:lnTo>
                    <a:pt x="464" y="533"/>
                  </a:lnTo>
                  <a:lnTo>
                    <a:pt x="462" y="525"/>
                  </a:lnTo>
                  <a:lnTo>
                    <a:pt x="462" y="525"/>
                  </a:lnTo>
                  <a:lnTo>
                    <a:pt x="444" y="503"/>
                  </a:lnTo>
                  <a:lnTo>
                    <a:pt x="428" y="480"/>
                  </a:lnTo>
                  <a:lnTo>
                    <a:pt x="422" y="468"/>
                  </a:lnTo>
                  <a:lnTo>
                    <a:pt x="420" y="456"/>
                  </a:lnTo>
                  <a:lnTo>
                    <a:pt x="420" y="442"/>
                  </a:lnTo>
                  <a:lnTo>
                    <a:pt x="424" y="428"/>
                  </a:lnTo>
                  <a:lnTo>
                    <a:pt x="424" y="428"/>
                  </a:lnTo>
                  <a:lnTo>
                    <a:pt x="432" y="400"/>
                  </a:lnTo>
                  <a:lnTo>
                    <a:pt x="442" y="373"/>
                  </a:lnTo>
                  <a:lnTo>
                    <a:pt x="452" y="345"/>
                  </a:lnTo>
                  <a:lnTo>
                    <a:pt x="466" y="319"/>
                  </a:lnTo>
                  <a:lnTo>
                    <a:pt x="466" y="319"/>
                  </a:lnTo>
                  <a:lnTo>
                    <a:pt x="474" y="307"/>
                  </a:lnTo>
                  <a:lnTo>
                    <a:pt x="480" y="293"/>
                  </a:lnTo>
                  <a:lnTo>
                    <a:pt x="482" y="279"/>
                  </a:lnTo>
                  <a:lnTo>
                    <a:pt x="482" y="272"/>
                  </a:lnTo>
                  <a:lnTo>
                    <a:pt x="480" y="264"/>
                  </a:lnTo>
                  <a:lnTo>
                    <a:pt x="480" y="264"/>
                  </a:lnTo>
                  <a:lnTo>
                    <a:pt x="474" y="252"/>
                  </a:lnTo>
                  <a:lnTo>
                    <a:pt x="470" y="238"/>
                  </a:lnTo>
                  <a:lnTo>
                    <a:pt x="470" y="238"/>
                  </a:lnTo>
                  <a:lnTo>
                    <a:pt x="468" y="224"/>
                  </a:lnTo>
                  <a:lnTo>
                    <a:pt x="464" y="208"/>
                  </a:lnTo>
                  <a:lnTo>
                    <a:pt x="464" y="208"/>
                  </a:lnTo>
                  <a:lnTo>
                    <a:pt x="458" y="196"/>
                  </a:lnTo>
                  <a:lnTo>
                    <a:pt x="450" y="186"/>
                  </a:lnTo>
                  <a:lnTo>
                    <a:pt x="440" y="178"/>
                  </a:lnTo>
                  <a:lnTo>
                    <a:pt x="426" y="172"/>
                  </a:lnTo>
                  <a:lnTo>
                    <a:pt x="426" y="172"/>
                  </a:lnTo>
                  <a:lnTo>
                    <a:pt x="414" y="166"/>
                  </a:lnTo>
                  <a:lnTo>
                    <a:pt x="406" y="161"/>
                  </a:lnTo>
                  <a:lnTo>
                    <a:pt x="404" y="157"/>
                  </a:lnTo>
                  <a:lnTo>
                    <a:pt x="406" y="155"/>
                  </a:lnTo>
                  <a:lnTo>
                    <a:pt x="410" y="151"/>
                  </a:lnTo>
                  <a:lnTo>
                    <a:pt x="420" y="149"/>
                  </a:lnTo>
                  <a:lnTo>
                    <a:pt x="420" y="149"/>
                  </a:lnTo>
                  <a:lnTo>
                    <a:pt x="432" y="145"/>
                  </a:lnTo>
                  <a:lnTo>
                    <a:pt x="448" y="143"/>
                  </a:lnTo>
                  <a:lnTo>
                    <a:pt x="464" y="141"/>
                  </a:lnTo>
                  <a:lnTo>
                    <a:pt x="478" y="137"/>
                  </a:lnTo>
                  <a:lnTo>
                    <a:pt x="490" y="131"/>
                  </a:lnTo>
                  <a:lnTo>
                    <a:pt x="496" y="127"/>
                  </a:lnTo>
                  <a:lnTo>
                    <a:pt x="498" y="123"/>
                  </a:lnTo>
                  <a:lnTo>
                    <a:pt x="500" y="117"/>
                  </a:lnTo>
                  <a:lnTo>
                    <a:pt x="500" y="111"/>
                  </a:lnTo>
                  <a:lnTo>
                    <a:pt x="496" y="103"/>
                  </a:lnTo>
                  <a:lnTo>
                    <a:pt x="492" y="95"/>
                  </a:lnTo>
                  <a:lnTo>
                    <a:pt x="492" y="95"/>
                  </a:lnTo>
                  <a:lnTo>
                    <a:pt x="482" y="79"/>
                  </a:lnTo>
                  <a:lnTo>
                    <a:pt x="478" y="71"/>
                  </a:lnTo>
                  <a:lnTo>
                    <a:pt x="476" y="63"/>
                  </a:lnTo>
                  <a:lnTo>
                    <a:pt x="476" y="63"/>
                  </a:lnTo>
                  <a:lnTo>
                    <a:pt x="476" y="48"/>
                  </a:lnTo>
                  <a:lnTo>
                    <a:pt x="478" y="40"/>
                  </a:lnTo>
                  <a:lnTo>
                    <a:pt x="476" y="32"/>
                  </a:lnTo>
                  <a:lnTo>
                    <a:pt x="476" y="32"/>
                  </a:lnTo>
                  <a:lnTo>
                    <a:pt x="472" y="22"/>
                  </a:lnTo>
                  <a:lnTo>
                    <a:pt x="464" y="14"/>
                  </a:lnTo>
                  <a:lnTo>
                    <a:pt x="454" y="6"/>
                  </a:lnTo>
                  <a:lnTo>
                    <a:pt x="444" y="0"/>
                  </a:lnTo>
                  <a:lnTo>
                    <a:pt x="444" y="0"/>
                  </a:lnTo>
                  <a:lnTo>
                    <a:pt x="432" y="6"/>
                  </a:lnTo>
                  <a:lnTo>
                    <a:pt x="418" y="10"/>
                  </a:lnTo>
                  <a:lnTo>
                    <a:pt x="418" y="10"/>
                  </a:lnTo>
                  <a:lnTo>
                    <a:pt x="406" y="16"/>
                  </a:lnTo>
                  <a:lnTo>
                    <a:pt x="395" y="24"/>
                  </a:lnTo>
                  <a:lnTo>
                    <a:pt x="395" y="24"/>
                  </a:lnTo>
                  <a:lnTo>
                    <a:pt x="383" y="34"/>
                  </a:lnTo>
                  <a:lnTo>
                    <a:pt x="373" y="42"/>
                  </a:lnTo>
                  <a:lnTo>
                    <a:pt x="363" y="54"/>
                  </a:lnTo>
                  <a:lnTo>
                    <a:pt x="355" y="65"/>
                  </a:lnTo>
                  <a:lnTo>
                    <a:pt x="355" y="65"/>
                  </a:lnTo>
                  <a:lnTo>
                    <a:pt x="343" y="93"/>
                  </a:lnTo>
                  <a:lnTo>
                    <a:pt x="333" y="123"/>
                  </a:lnTo>
                  <a:lnTo>
                    <a:pt x="319" y="180"/>
                  </a:lnTo>
                  <a:lnTo>
                    <a:pt x="319" y="180"/>
                  </a:lnTo>
                  <a:lnTo>
                    <a:pt x="311" y="206"/>
                  </a:lnTo>
                  <a:lnTo>
                    <a:pt x="299" y="232"/>
                  </a:lnTo>
                  <a:lnTo>
                    <a:pt x="299" y="232"/>
                  </a:lnTo>
                  <a:lnTo>
                    <a:pt x="291" y="244"/>
                  </a:lnTo>
                  <a:lnTo>
                    <a:pt x="282" y="256"/>
                  </a:lnTo>
                  <a:lnTo>
                    <a:pt x="272" y="266"/>
                  </a:lnTo>
                  <a:lnTo>
                    <a:pt x="264" y="277"/>
                  </a:lnTo>
                  <a:lnTo>
                    <a:pt x="264" y="277"/>
                  </a:lnTo>
                  <a:lnTo>
                    <a:pt x="254" y="289"/>
                  </a:lnTo>
                  <a:lnTo>
                    <a:pt x="248" y="303"/>
                  </a:lnTo>
                  <a:lnTo>
                    <a:pt x="234" y="329"/>
                  </a:lnTo>
                  <a:lnTo>
                    <a:pt x="234" y="329"/>
                  </a:lnTo>
                  <a:lnTo>
                    <a:pt x="230" y="341"/>
                  </a:lnTo>
                  <a:lnTo>
                    <a:pt x="224" y="353"/>
                  </a:lnTo>
                  <a:lnTo>
                    <a:pt x="220" y="359"/>
                  </a:lnTo>
                  <a:lnTo>
                    <a:pt x="214" y="363"/>
                  </a:lnTo>
                  <a:lnTo>
                    <a:pt x="208" y="365"/>
                  </a:lnTo>
                  <a:lnTo>
                    <a:pt x="202" y="365"/>
                  </a:lnTo>
                  <a:lnTo>
                    <a:pt x="202" y="365"/>
                  </a:lnTo>
                  <a:lnTo>
                    <a:pt x="196" y="363"/>
                  </a:lnTo>
                  <a:lnTo>
                    <a:pt x="192" y="357"/>
                  </a:lnTo>
                  <a:lnTo>
                    <a:pt x="186" y="353"/>
                  </a:lnTo>
                  <a:lnTo>
                    <a:pt x="181" y="349"/>
                  </a:lnTo>
                  <a:lnTo>
                    <a:pt x="181" y="349"/>
                  </a:lnTo>
                  <a:lnTo>
                    <a:pt x="175" y="349"/>
                  </a:lnTo>
                  <a:lnTo>
                    <a:pt x="169" y="347"/>
                  </a:lnTo>
                  <a:lnTo>
                    <a:pt x="163" y="345"/>
                  </a:lnTo>
                  <a:lnTo>
                    <a:pt x="159" y="339"/>
                  </a:lnTo>
                  <a:lnTo>
                    <a:pt x="159" y="339"/>
                  </a:lnTo>
                  <a:lnTo>
                    <a:pt x="151" y="329"/>
                  </a:lnTo>
                  <a:lnTo>
                    <a:pt x="147" y="325"/>
                  </a:lnTo>
                  <a:lnTo>
                    <a:pt x="139" y="323"/>
                  </a:lnTo>
                  <a:lnTo>
                    <a:pt x="139" y="323"/>
                  </a:lnTo>
                  <a:lnTo>
                    <a:pt x="125" y="321"/>
                  </a:lnTo>
                  <a:lnTo>
                    <a:pt x="109" y="321"/>
                  </a:lnTo>
                  <a:lnTo>
                    <a:pt x="109" y="321"/>
                  </a:lnTo>
                  <a:lnTo>
                    <a:pt x="93" y="327"/>
                  </a:lnTo>
                  <a:lnTo>
                    <a:pt x="81" y="335"/>
                  </a:lnTo>
                  <a:lnTo>
                    <a:pt x="71" y="347"/>
                  </a:lnTo>
                  <a:lnTo>
                    <a:pt x="68" y="359"/>
                  </a:lnTo>
                  <a:lnTo>
                    <a:pt x="64" y="373"/>
                  </a:lnTo>
                  <a:lnTo>
                    <a:pt x="62" y="386"/>
                  </a:lnTo>
                  <a:lnTo>
                    <a:pt x="58" y="416"/>
                  </a:lnTo>
                  <a:lnTo>
                    <a:pt x="58" y="416"/>
                  </a:lnTo>
                  <a:lnTo>
                    <a:pt x="54" y="434"/>
                  </a:lnTo>
                  <a:lnTo>
                    <a:pt x="46" y="448"/>
                  </a:lnTo>
                  <a:lnTo>
                    <a:pt x="34" y="460"/>
                  </a:lnTo>
                  <a:lnTo>
                    <a:pt x="22" y="474"/>
                  </a:lnTo>
                  <a:lnTo>
                    <a:pt x="22" y="474"/>
                  </a:lnTo>
                  <a:lnTo>
                    <a:pt x="16" y="482"/>
                  </a:lnTo>
                  <a:lnTo>
                    <a:pt x="12" y="489"/>
                  </a:lnTo>
                  <a:lnTo>
                    <a:pt x="6" y="507"/>
                  </a:lnTo>
                  <a:lnTo>
                    <a:pt x="6" y="507"/>
                  </a:lnTo>
                  <a:lnTo>
                    <a:pt x="0" y="517"/>
                  </a:lnTo>
                  <a:lnTo>
                    <a:pt x="0" y="517"/>
                  </a:lnTo>
                  <a:lnTo>
                    <a:pt x="4" y="519"/>
                  </a:lnTo>
                  <a:lnTo>
                    <a:pt x="10" y="523"/>
                  </a:lnTo>
                  <a:lnTo>
                    <a:pt x="22" y="525"/>
                  </a:lnTo>
                  <a:lnTo>
                    <a:pt x="50" y="531"/>
                  </a:lnTo>
                  <a:lnTo>
                    <a:pt x="50" y="531"/>
                  </a:lnTo>
                  <a:lnTo>
                    <a:pt x="68" y="537"/>
                  </a:lnTo>
                  <a:lnTo>
                    <a:pt x="85" y="545"/>
                  </a:lnTo>
                  <a:lnTo>
                    <a:pt x="101" y="559"/>
                  </a:lnTo>
                  <a:lnTo>
                    <a:pt x="115" y="573"/>
                  </a:lnTo>
                  <a:lnTo>
                    <a:pt x="115" y="573"/>
                  </a:lnTo>
                  <a:lnTo>
                    <a:pt x="123" y="585"/>
                  </a:lnTo>
                  <a:lnTo>
                    <a:pt x="129" y="598"/>
                  </a:lnTo>
                  <a:lnTo>
                    <a:pt x="133" y="616"/>
                  </a:lnTo>
                  <a:lnTo>
                    <a:pt x="139" y="636"/>
                  </a:lnTo>
                  <a:lnTo>
                    <a:pt x="145" y="680"/>
                  </a:lnTo>
                  <a:lnTo>
                    <a:pt x="149" y="727"/>
                  </a:lnTo>
                  <a:lnTo>
                    <a:pt x="149" y="727"/>
                  </a:lnTo>
                  <a:lnTo>
                    <a:pt x="151" y="745"/>
                  </a:lnTo>
                  <a:lnTo>
                    <a:pt x="151" y="745"/>
                  </a:lnTo>
                  <a:lnTo>
                    <a:pt x="149" y="765"/>
                  </a:lnTo>
                  <a:lnTo>
                    <a:pt x="149" y="765"/>
                  </a:lnTo>
                  <a:lnTo>
                    <a:pt x="171" y="759"/>
                  </a:lnTo>
                  <a:lnTo>
                    <a:pt x="182" y="755"/>
                  </a:lnTo>
                  <a:lnTo>
                    <a:pt x="192" y="749"/>
                  </a:lnTo>
                  <a:lnTo>
                    <a:pt x="192" y="749"/>
                  </a:lnTo>
                  <a:lnTo>
                    <a:pt x="208" y="739"/>
                  </a:lnTo>
                  <a:lnTo>
                    <a:pt x="222" y="725"/>
                  </a:lnTo>
                  <a:lnTo>
                    <a:pt x="236" y="709"/>
                  </a:lnTo>
                  <a:lnTo>
                    <a:pt x="246" y="694"/>
                  </a:lnTo>
                  <a:lnTo>
                    <a:pt x="246" y="694"/>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5" name="Freeform 22"/>
            <p:cNvSpPr/>
            <p:nvPr/>
          </p:nvSpPr>
          <p:spPr bwMode="auto">
            <a:xfrm>
              <a:off x="5946778" y="3984627"/>
              <a:ext cx="260350" cy="317500"/>
            </a:xfrm>
            <a:custGeom>
              <a:avLst/>
              <a:gdLst/>
              <a:ahLst/>
              <a:cxnLst>
                <a:cxn ang="0">
                  <a:pos x="123" y="388"/>
                </a:cxn>
                <a:cxn ang="0">
                  <a:pos x="127" y="368"/>
                </a:cxn>
                <a:cxn ang="0">
                  <a:pos x="113" y="341"/>
                </a:cxn>
                <a:cxn ang="0">
                  <a:pos x="103" y="323"/>
                </a:cxn>
                <a:cxn ang="0">
                  <a:pos x="107" y="317"/>
                </a:cxn>
                <a:cxn ang="0">
                  <a:pos x="121" y="313"/>
                </a:cxn>
                <a:cxn ang="0">
                  <a:pos x="149" y="327"/>
                </a:cxn>
                <a:cxn ang="0">
                  <a:pos x="163" y="327"/>
                </a:cxn>
                <a:cxn ang="0">
                  <a:pos x="175" y="313"/>
                </a:cxn>
                <a:cxn ang="0">
                  <a:pos x="183" y="313"/>
                </a:cxn>
                <a:cxn ang="0">
                  <a:pos x="200" y="335"/>
                </a:cxn>
                <a:cxn ang="0">
                  <a:pos x="212" y="353"/>
                </a:cxn>
                <a:cxn ang="0">
                  <a:pos x="222" y="353"/>
                </a:cxn>
                <a:cxn ang="0">
                  <a:pos x="232" y="339"/>
                </a:cxn>
                <a:cxn ang="0">
                  <a:pos x="238" y="335"/>
                </a:cxn>
                <a:cxn ang="0">
                  <a:pos x="260" y="337"/>
                </a:cxn>
                <a:cxn ang="0">
                  <a:pos x="276" y="333"/>
                </a:cxn>
                <a:cxn ang="0">
                  <a:pos x="292" y="317"/>
                </a:cxn>
                <a:cxn ang="0">
                  <a:pos x="296" y="287"/>
                </a:cxn>
                <a:cxn ang="0">
                  <a:pos x="286" y="259"/>
                </a:cxn>
                <a:cxn ang="0">
                  <a:pos x="278" y="232"/>
                </a:cxn>
                <a:cxn ang="0">
                  <a:pos x="282" y="190"/>
                </a:cxn>
                <a:cxn ang="0">
                  <a:pos x="305" y="152"/>
                </a:cxn>
                <a:cxn ang="0">
                  <a:pos x="327" y="103"/>
                </a:cxn>
                <a:cxn ang="0">
                  <a:pos x="325" y="81"/>
                </a:cxn>
                <a:cxn ang="0">
                  <a:pos x="309" y="67"/>
                </a:cxn>
                <a:cxn ang="0">
                  <a:pos x="278" y="63"/>
                </a:cxn>
                <a:cxn ang="0">
                  <a:pos x="248" y="57"/>
                </a:cxn>
                <a:cxn ang="0">
                  <a:pos x="238" y="47"/>
                </a:cxn>
                <a:cxn ang="0">
                  <a:pos x="230" y="22"/>
                </a:cxn>
                <a:cxn ang="0">
                  <a:pos x="230" y="18"/>
                </a:cxn>
                <a:cxn ang="0">
                  <a:pos x="208" y="10"/>
                </a:cxn>
                <a:cxn ang="0">
                  <a:pos x="179" y="0"/>
                </a:cxn>
                <a:cxn ang="0">
                  <a:pos x="167" y="6"/>
                </a:cxn>
                <a:cxn ang="0">
                  <a:pos x="147" y="24"/>
                </a:cxn>
                <a:cxn ang="0">
                  <a:pos x="109" y="69"/>
                </a:cxn>
                <a:cxn ang="0">
                  <a:pos x="83" y="85"/>
                </a:cxn>
                <a:cxn ang="0">
                  <a:pos x="50" y="95"/>
                </a:cxn>
                <a:cxn ang="0">
                  <a:pos x="24" y="230"/>
                </a:cxn>
                <a:cxn ang="0">
                  <a:pos x="4" y="293"/>
                </a:cxn>
                <a:cxn ang="0">
                  <a:pos x="0" y="341"/>
                </a:cxn>
                <a:cxn ang="0">
                  <a:pos x="10" y="380"/>
                </a:cxn>
                <a:cxn ang="0">
                  <a:pos x="40" y="396"/>
                </a:cxn>
                <a:cxn ang="0">
                  <a:pos x="87" y="400"/>
                </a:cxn>
                <a:cxn ang="0">
                  <a:pos x="117" y="394"/>
                </a:cxn>
              </a:cxnLst>
              <a:rect l="0" t="0" r="r" b="b"/>
              <a:pathLst>
                <a:path w="329" h="400">
                  <a:moveTo>
                    <a:pt x="117" y="394"/>
                  </a:moveTo>
                  <a:lnTo>
                    <a:pt x="117" y="394"/>
                  </a:lnTo>
                  <a:lnTo>
                    <a:pt x="123" y="388"/>
                  </a:lnTo>
                  <a:lnTo>
                    <a:pt x="127" y="382"/>
                  </a:lnTo>
                  <a:lnTo>
                    <a:pt x="129" y="374"/>
                  </a:lnTo>
                  <a:lnTo>
                    <a:pt x="127" y="368"/>
                  </a:lnTo>
                  <a:lnTo>
                    <a:pt x="125" y="360"/>
                  </a:lnTo>
                  <a:lnTo>
                    <a:pt x="123" y="353"/>
                  </a:lnTo>
                  <a:lnTo>
                    <a:pt x="113" y="341"/>
                  </a:lnTo>
                  <a:lnTo>
                    <a:pt x="113" y="341"/>
                  </a:lnTo>
                  <a:lnTo>
                    <a:pt x="105" y="329"/>
                  </a:lnTo>
                  <a:lnTo>
                    <a:pt x="103" y="323"/>
                  </a:lnTo>
                  <a:lnTo>
                    <a:pt x="105" y="319"/>
                  </a:lnTo>
                  <a:lnTo>
                    <a:pt x="107" y="317"/>
                  </a:lnTo>
                  <a:lnTo>
                    <a:pt x="107" y="317"/>
                  </a:lnTo>
                  <a:lnTo>
                    <a:pt x="111" y="315"/>
                  </a:lnTo>
                  <a:lnTo>
                    <a:pt x="113" y="313"/>
                  </a:lnTo>
                  <a:lnTo>
                    <a:pt x="121" y="313"/>
                  </a:lnTo>
                  <a:lnTo>
                    <a:pt x="135" y="319"/>
                  </a:lnTo>
                  <a:lnTo>
                    <a:pt x="135" y="319"/>
                  </a:lnTo>
                  <a:lnTo>
                    <a:pt x="149" y="327"/>
                  </a:lnTo>
                  <a:lnTo>
                    <a:pt x="157" y="329"/>
                  </a:lnTo>
                  <a:lnTo>
                    <a:pt x="163" y="327"/>
                  </a:lnTo>
                  <a:lnTo>
                    <a:pt x="163" y="327"/>
                  </a:lnTo>
                  <a:lnTo>
                    <a:pt x="167" y="321"/>
                  </a:lnTo>
                  <a:lnTo>
                    <a:pt x="171" y="317"/>
                  </a:lnTo>
                  <a:lnTo>
                    <a:pt x="175" y="313"/>
                  </a:lnTo>
                  <a:lnTo>
                    <a:pt x="177" y="311"/>
                  </a:lnTo>
                  <a:lnTo>
                    <a:pt x="183" y="313"/>
                  </a:lnTo>
                  <a:lnTo>
                    <a:pt x="183" y="313"/>
                  </a:lnTo>
                  <a:lnTo>
                    <a:pt x="189" y="315"/>
                  </a:lnTo>
                  <a:lnTo>
                    <a:pt x="192" y="321"/>
                  </a:lnTo>
                  <a:lnTo>
                    <a:pt x="200" y="335"/>
                  </a:lnTo>
                  <a:lnTo>
                    <a:pt x="202" y="343"/>
                  </a:lnTo>
                  <a:lnTo>
                    <a:pt x="208" y="349"/>
                  </a:lnTo>
                  <a:lnTo>
                    <a:pt x="212" y="353"/>
                  </a:lnTo>
                  <a:lnTo>
                    <a:pt x="220" y="353"/>
                  </a:lnTo>
                  <a:lnTo>
                    <a:pt x="220" y="353"/>
                  </a:lnTo>
                  <a:lnTo>
                    <a:pt x="222" y="353"/>
                  </a:lnTo>
                  <a:lnTo>
                    <a:pt x="224" y="351"/>
                  </a:lnTo>
                  <a:lnTo>
                    <a:pt x="228" y="345"/>
                  </a:lnTo>
                  <a:lnTo>
                    <a:pt x="232" y="339"/>
                  </a:lnTo>
                  <a:lnTo>
                    <a:pt x="234" y="337"/>
                  </a:lnTo>
                  <a:lnTo>
                    <a:pt x="238" y="335"/>
                  </a:lnTo>
                  <a:lnTo>
                    <a:pt x="238" y="335"/>
                  </a:lnTo>
                  <a:lnTo>
                    <a:pt x="246" y="335"/>
                  </a:lnTo>
                  <a:lnTo>
                    <a:pt x="252" y="337"/>
                  </a:lnTo>
                  <a:lnTo>
                    <a:pt x="260" y="337"/>
                  </a:lnTo>
                  <a:lnTo>
                    <a:pt x="268" y="335"/>
                  </a:lnTo>
                  <a:lnTo>
                    <a:pt x="268" y="335"/>
                  </a:lnTo>
                  <a:lnTo>
                    <a:pt x="276" y="333"/>
                  </a:lnTo>
                  <a:lnTo>
                    <a:pt x="282" y="329"/>
                  </a:lnTo>
                  <a:lnTo>
                    <a:pt x="288" y="323"/>
                  </a:lnTo>
                  <a:lnTo>
                    <a:pt x="292" y="317"/>
                  </a:lnTo>
                  <a:lnTo>
                    <a:pt x="294" y="311"/>
                  </a:lnTo>
                  <a:lnTo>
                    <a:pt x="296" y="303"/>
                  </a:lnTo>
                  <a:lnTo>
                    <a:pt x="296" y="287"/>
                  </a:lnTo>
                  <a:lnTo>
                    <a:pt x="296" y="287"/>
                  </a:lnTo>
                  <a:lnTo>
                    <a:pt x="292" y="273"/>
                  </a:lnTo>
                  <a:lnTo>
                    <a:pt x="286" y="259"/>
                  </a:lnTo>
                  <a:lnTo>
                    <a:pt x="282" y="246"/>
                  </a:lnTo>
                  <a:lnTo>
                    <a:pt x="278" y="232"/>
                  </a:lnTo>
                  <a:lnTo>
                    <a:pt x="278" y="232"/>
                  </a:lnTo>
                  <a:lnTo>
                    <a:pt x="276" y="218"/>
                  </a:lnTo>
                  <a:lnTo>
                    <a:pt x="278" y="204"/>
                  </a:lnTo>
                  <a:lnTo>
                    <a:pt x="282" y="190"/>
                  </a:lnTo>
                  <a:lnTo>
                    <a:pt x="290" y="176"/>
                  </a:lnTo>
                  <a:lnTo>
                    <a:pt x="290" y="176"/>
                  </a:lnTo>
                  <a:lnTo>
                    <a:pt x="305" y="152"/>
                  </a:lnTo>
                  <a:lnTo>
                    <a:pt x="315" y="137"/>
                  </a:lnTo>
                  <a:lnTo>
                    <a:pt x="323" y="119"/>
                  </a:lnTo>
                  <a:lnTo>
                    <a:pt x="327" y="103"/>
                  </a:lnTo>
                  <a:lnTo>
                    <a:pt x="329" y="95"/>
                  </a:lnTo>
                  <a:lnTo>
                    <a:pt x="327" y="89"/>
                  </a:lnTo>
                  <a:lnTo>
                    <a:pt x="325" y="81"/>
                  </a:lnTo>
                  <a:lnTo>
                    <a:pt x="323" y="75"/>
                  </a:lnTo>
                  <a:lnTo>
                    <a:pt x="317" y="71"/>
                  </a:lnTo>
                  <a:lnTo>
                    <a:pt x="309" y="67"/>
                  </a:lnTo>
                  <a:lnTo>
                    <a:pt x="309" y="67"/>
                  </a:lnTo>
                  <a:lnTo>
                    <a:pt x="294" y="65"/>
                  </a:lnTo>
                  <a:lnTo>
                    <a:pt x="278" y="63"/>
                  </a:lnTo>
                  <a:lnTo>
                    <a:pt x="262" y="63"/>
                  </a:lnTo>
                  <a:lnTo>
                    <a:pt x="256" y="61"/>
                  </a:lnTo>
                  <a:lnTo>
                    <a:pt x="248" y="57"/>
                  </a:lnTo>
                  <a:lnTo>
                    <a:pt x="248" y="57"/>
                  </a:lnTo>
                  <a:lnTo>
                    <a:pt x="242" y="53"/>
                  </a:lnTo>
                  <a:lnTo>
                    <a:pt x="238" y="47"/>
                  </a:lnTo>
                  <a:lnTo>
                    <a:pt x="232" y="35"/>
                  </a:lnTo>
                  <a:lnTo>
                    <a:pt x="232" y="35"/>
                  </a:lnTo>
                  <a:lnTo>
                    <a:pt x="230" y="22"/>
                  </a:lnTo>
                  <a:lnTo>
                    <a:pt x="230" y="22"/>
                  </a:lnTo>
                  <a:lnTo>
                    <a:pt x="230" y="18"/>
                  </a:lnTo>
                  <a:lnTo>
                    <a:pt x="230" y="18"/>
                  </a:lnTo>
                  <a:lnTo>
                    <a:pt x="222" y="16"/>
                  </a:lnTo>
                  <a:lnTo>
                    <a:pt x="222" y="16"/>
                  </a:lnTo>
                  <a:lnTo>
                    <a:pt x="208" y="10"/>
                  </a:lnTo>
                  <a:lnTo>
                    <a:pt x="192" y="4"/>
                  </a:lnTo>
                  <a:lnTo>
                    <a:pt x="192" y="4"/>
                  </a:lnTo>
                  <a:lnTo>
                    <a:pt x="179" y="0"/>
                  </a:lnTo>
                  <a:lnTo>
                    <a:pt x="173" y="2"/>
                  </a:lnTo>
                  <a:lnTo>
                    <a:pt x="167" y="6"/>
                  </a:lnTo>
                  <a:lnTo>
                    <a:pt x="167" y="6"/>
                  </a:lnTo>
                  <a:lnTo>
                    <a:pt x="155" y="14"/>
                  </a:lnTo>
                  <a:lnTo>
                    <a:pt x="147" y="24"/>
                  </a:lnTo>
                  <a:lnTo>
                    <a:pt x="147" y="24"/>
                  </a:lnTo>
                  <a:lnTo>
                    <a:pt x="137" y="39"/>
                  </a:lnTo>
                  <a:lnTo>
                    <a:pt x="123" y="55"/>
                  </a:lnTo>
                  <a:lnTo>
                    <a:pt x="109" y="69"/>
                  </a:lnTo>
                  <a:lnTo>
                    <a:pt x="93" y="79"/>
                  </a:lnTo>
                  <a:lnTo>
                    <a:pt x="93" y="79"/>
                  </a:lnTo>
                  <a:lnTo>
                    <a:pt x="83" y="85"/>
                  </a:lnTo>
                  <a:lnTo>
                    <a:pt x="72" y="89"/>
                  </a:lnTo>
                  <a:lnTo>
                    <a:pt x="50" y="95"/>
                  </a:lnTo>
                  <a:lnTo>
                    <a:pt x="50" y="95"/>
                  </a:lnTo>
                  <a:lnTo>
                    <a:pt x="44" y="141"/>
                  </a:lnTo>
                  <a:lnTo>
                    <a:pt x="36" y="186"/>
                  </a:lnTo>
                  <a:lnTo>
                    <a:pt x="24" y="230"/>
                  </a:lnTo>
                  <a:lnTo>
                    <a:pt x="10" y="275"/>
                  </a:lnTo>
                  <a:lnTo>
                    <a:pt x="10" y="275"/>
                  </a:lnTo>
                  <a:lnTo>
                    <a:pt x="4" y="293"/>
                  </a:lnTo>
                  <a:lnTo>
                    <a:pt x="2" y="309"/>
                  </a:lnTo>
                  <a:lnTo>
                    <a:pt x="0" y="325"/>
                  </a:lnTo>
                  <a:lnTo>
                    <a:pt x="0" y="341"/>
                  </a:lnTo>
                  <a:lnTo>
                    <a:pt x="2" y="355"/>
                  </a:lnTo>
                  <a:lnTo>
                    <a:pt x="6" y="368"/>
                  </a:lnTo>
                  <a:lnTo>
                    <a:pt x="10" y="380"/>
                  </a:lnTo>
                  <a:lnTo>
                    <a:pt x="18" y="392"/>
                  </a:lnTo>
                  <a:lnTo>
                    <a:pt x="18" y="392"/>
                  </a:lnTo>
                  <a:lnTo>
                    <a:pt x="40" y="396"/>
                  </a:lnTo>
                  <a:lnTo>
                    <a:pt x="56" y="396"/>
                  </a:lnTo>
                  <a:lnTo>
                    <a:pt x="56" y="396"/>
                  </a:lnTo>
                  <a:lnTo>
                    <a:pt x="87" y="400"/>
                  </a:lnTo>
                  <a:lnTo>
                    <a:pt x="103" y="398"/>
                  </a:lnTo>
                  <a:lnTo>
                    <a:pt x="111" y="396"/>
                  </a:lnTo>
                  <a:lnTo>
                    <a:pt x="117" y="394"/>
                  </a:lnTo>
                  <a:lnTo>
                    <a:pt x="117" y="394"/>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6" name="Freeform 23"/>
            <p:cNvSpPr/>
            <p:nvPr/>
          </p:nvSpPr>
          <p:spPr bwMode="auto">
            <a:xfrm>
              <a:off x="5865815" y="1917702"/>
              <a:ext cx="233363" cy="427038"/>
            </a:xfrm>
            <a:custGeom>
              <a:avLst/>
              <a:gdLst/>
              <a:ahLst/>
              <a:cxnLst>
                <a:cxn ang="0">
                  <a:pos x="34" y="135"/>
                </a:cxn>
                <a:cxn ang="0">
                  <a:pos x="22" y="161"/>
                </a:cxn>
                <a:cxn ang="0">
                  <a:pos x="4" y="198"/>
                </a:cxn>
                <a:cxn ang="0">
                  <a:pos x="0" y="226"/>
                </a:cxn>
                <a:cxn ang="0">
                  <a:pos x="2" y="240"/>
                </a:cxn>
                <a:cxn ang="0">
                  <a:pos x="10" y="256"/>
                </a:cxn>
                <a:cxn ang="0">
                  <a:pos x="42" y="287"/>
                </a:cxn>
                <a:cxn ang="0">
                  <a:pos x="52" y="299"/>
                </a:cxn>
                <a:cxn ang="0">
                  <a:pos x="62" y="327"/>
                </a:cxn>
                <a:cxn ang="0">
                  <a:pos x="66" y="341"/>
                </a:cxn>
                <a:cxn ang="0">
                  <a:pos x="68" y="367"/>
                </a:cxn>
                <a:cxn ang="0">
                  <a:pos x="81" y="386"/>
                </a:cxn>
                <a:cxn ang="0">
                  <a:pos x="99" y="404"/>
                </a:cxn>
                <a:cxn ang="0">
                  <a:pos x="113" y="422"/>
                </a:cxn>
                <a:cxn ang="0">
                  <a:pos x="117" y="436"/>
                </a:cxn>
                <a:cxn ang="0">
                  <a:pos x="119" y="464"/>
                </a:cxn>
                <a:cxn ang="0">
                  <a:pos x="119" y="478"/>
                </a:cxn>
                <a:cxn ang="0">
                  <a:pos x="113" y="523"/>
                </a:cxn>
                <a:cxn ang="0">
                  <a:pos x="117" y="533"/>
                </a:cxn>
                <a:cxn ang="0">
                  <a:pos x="121" y="537"/>
                </a:cxn>
                <a:cxn ang="0">
                  <a:pos x="129" y="539"/>
                </a:cxn>
                <a:cxn ang="0">
                  <a:pos x="143" y="531"/>
                </a:cxn>
                <a:cxn ang="0">
                  <a:pos x="163" y="509"/>
                </a:cxn>
                <a:cxn ang="0">
                  <a:pos x="175" y="485"/>
                </a:cxn>
                <a:cxn ang="0">
                  <a:pos x="179" y="478"/>
                </a:cxn>
                <a:cxn ang="0">
                  <a:pos x="188" y="452"/>
                </a:cxn>
                <a:cxn ang="0">
                  <a:pos x="202" y="434"/>
                </a:cxn>
                <a:cxn ang="0">
                  <a:pos x="248" y="406"/>
                </a:cxn>
                <a:cxn ang="0">
                  <a:pos x="260" y="392"/>
                </a:cxn>
                <a:cxn ang="0">
                  <a:pos x="284" y="363"/>
                </a:cxn>
                <a:cxn ang="0">
                  <a:pos x="293" y="345"/>
                </a:cxn>
                <a:cxn ang="0">
                  <a:pos x="290" y="345"/>
                </a:cxn>
                <a:cxn ang="0">
                  <a:pos x="264" y="319"/>
                </a:cxn>
                <a:cxn ang="0">
                  <a:pos x="252" y="311"/>
                </a:cxn>
                <a:cxn ang="0">
                  <a:pos x="222" y="297"/>
                </a:cxn>
                <a:cxn ang="0">
                  <a:pos x="206" y="285"/>
                </a:cxn>
                <a:cxn ang="0">
                  <a:pos x="198" y="277"/>
                </a:cxn>
                <a:cxn ang="0">
                  <a:pos x="194" y="266"/>
                </a:cxn>
                <a:cxn ang="0">
                  <a:pos x="196" y="248"/>
                </a:cxn>
                <a:cxn ang="0">
                  <a:pos x="198" y="234"/>
                </a:cxn>
                <a:cxn ang="0">
                  <a:pos x="202" y="222"/>
                </a:cxn>
                <a:cxn ang="0">
                  <a:pos x="210" y="214"/>
                </a:cxn>
                <a:cxn ang="0">
                  <a:pos x="230" y="200"/>
                </a:cxn>
                <a:cxn ang="0">
                  <a:pos x="238" y="192"/>
                </a:cxn>
                <a:cxn ang="0">
                  <a:pos x="248" y="170"/>
                </a:cxn>
                <a:cxn ang="0">
                  <a:pos x="248" y="147"/>
                </a:cxn>
                <a:cxn ang="0">
                  <a:pos x="240" y="105"/>
                </a:cxn>
                <a:cxn ang="0">
                  <a:pos x="238" y="89"/>
                </a:cxn>
                <a:cxn ang="0">
                  <a:pos x="236" y="61"/>
                </a:cxn>
                <a:cxn ang="0">
                  <a:pos x="230" y="42"/>
                </a:cxn>
                <a:cxn ang="0">
                  <a:pos x="218" y="26"/>
                </a:cxn>
                <a:cxn ang="0">
                  <a:pos x="206" y="18"/>
                </a:cxn>
                <a:cxn ang="0">
                  <a:pos x="190" y="10"/>
                </a:cxn>
                <a:cxn ang="0">
                  <a:pos x="153" y="0"/>
                </a:cxn>
                <a:cxn ang="0">
                  <a:pos x="137" y="0"/>
                </a:cxn>
                <a:cxn ang="0">
                  <a:pos x="113" y="8"/>
                </a:cxn>
                <a:cxn ang="0">
                  <a:pos x="70" y="18"/>
                </a:cxn>
                <a:cxn ang="0">
                  <a:pos x="40" y="24"/>
                </a:cxn>
                <a:cxn ang="0">
                  <a:pos x="42" y="52"/>
                </a:cxn>
                <a:cxn ang="0">
                  <a:pos x="42" y="107"/>
                </a:cxn>
                <a:cxn ang="0">
                  <a:pos x="34" y="135"/>
                </a:cxn>
              </a:cxnLst>
              <a:rect l="0" t="0" r="r" b="b"/>
              <a:pathLst>
                <a:path w="293" h="539">
                  <a:moveTo>
                    <a:pt x="34" y="135"/>
                  </a:moveTo>
                  <a:lnTo>
                    <a:pt x="34" y="135"/>
                  </a:lnTo>
                  <a:lnTo>
                    <a:pt x="30" y="147"/>
                  </a:lnTo>
                  <a:lnTo>
                    <a:pt x="22" y="161"/>
                  </a:lnTo>
                  <a:lnTo>
                    <a:pt x="10" y="186"/>
                  </a:lnTo>
                  <a:lnTo>
                    <a:pt x="4" y="198"/>
                  </a:lnTo>
                  <a:lnTo>
                    <a:pt x="0" y="212"/>
                  </a:lnTo>
                  <a:lnTo>
                    <a:pt x="0" y="226"/>
                  </a:lnTo>
                  <a:lnTo>
                    <a:pt x="2" y="240"/>
                  </a:lnTo>
                  <a:lnTo>
                    <a:pt x="2" y="240"/>
                  </a:lnTo>
                  <a:lnTo>
                    <a:pt x="6" y="248"/>
                  </a:lnTo>
                  <a:lnTo>
                    <a:pt x="10" y="256"/>
                  </a:lnTo>
                  <a:lnTo>
                    <a:pt x="20" y="266"/>
                  </a:lnTo>
                  <a:lnTo>
                    <a:pt x="42" y="287"/>
                  </a:lnTo>
                  <a:lnTo>
                    <a:pt x="42" y="287"/>
                  </a:lnTo>
                  <a:lnTo>
                    <a:pt x="52" y="299"/>
                  </a:lnTo>
                  <a:lnTo>
                    <a:pt x="58" y="313"/>
                  </a:lnTo>
                  <a:lnTo>
                    <a:pt x="62" y="327"/>
                  </a:lnTo>
                  <a:lnTo>
                    <a:pt x="66" y="341"/>
                  </a:lnTo>
                  <a:lnTo>
                    <a:pt x="66" y="341"/>
                  </a:lnTo>
                  <a:lnTo>
                    <a:pt x="66" y="357"/>
                  </a:lnTo>
                  <a:lnTo>
                    <a:pt x="68" y="367"/>
                  </a:lnTo>
                  <a:lnTo>
                    <a:pt x="72" y="377"/>
                  </a:lnTo>
                  <a:lnTo>
                    <a:pt x="81" y="386"/>
                  </a:lnTo>
                  <a:lnTo>
                    <a:pt x="81" y="386"/>
                  </a:lnTo>
                  <a:lnTo>
                    <a:pt x="99" y="404"/>
                  </a:lnTo>
                  <a:lnTo>
                    <a:pt x="105" y="412"/>
                  </a:lnTo>
                  <a:lnTo>
                    <a:pt x="113" y="422"/>
                  </a:lnTo>
                  <a:lnTo>
                    <a:pt x="113" y="422"/>
                  </a:lnTo>
                  <a:lnTo>
                    <a:pt x="117" y="436"/>
                  </a:lnTo>
                  <a:lnTo>
                    <a:pt x="119" y="450"/>
                  </a:lnTo>
                  <a:lnTo>
                    <a:pt x="119" y="464"/>
                  </a:lnTo>
                  <a:lnTo>
                    <a:pt x="119" y="478"/>
                  </a:lnTo>
                  <a:lnTo>
                    <a:pt x="119" y="478"/>
                  </a:lnTo>
                  <a:lnTo>
                    <a:pt x="115" y="507"/>
                  </a:lnTo>
                  <a:lnTo>
                    <a:pt x="113" y="523"/>
                  </a:lnTo>
                  <a:lnTo>
                    <a:pt x="115" y="529"/>
                  </a:lnTo>
                  <a:lnTo>
                    <a:pt x="117" y="533"/>
                  </a:lnTo>
                  <a:lnTo>
                    <a:pt x="117" y="533"/>
                  </a:lnTo>
                  <a:lnTo>
                    <a:pt x="121" y="537"/>
                  </a:lnTo>
                  <a:lnTo>
                    <a:pt x="125" y="539"/>
                  </a:lnTo>
                  <a:lnTo>
                    <a:pt x="129" y="539"/>
                  </a:lnTo>
                  <a:lnTo>
                    <a:pt x="133" y="539"/>
                  </a:lnTo>
                  <a:lnTo>
                    <a:pt x="143" y="531"/>
                  </a:lnTo>
                  <a:lnTo>
                    <a:pt x="153" y="521"/>
                  </a:lnTo>
                  <a:lnTo>
                    <a:pt x="163" y="509"/>
                  </a:lnTo>
                  <a:lnTo>
                    <a:pt x="171" y="497"/>
                  </a:lnTo>
                  <a:lnTo>
                    <a:pt x="175" y="485"/>
                  </a:lnTo>
                  <a:lnTo>
                    <a:pt x="179" y="478"/>
                  </a:lnTo>
                  <a:lnTo>
                    <a:pt x="179" y="478"/>
                  </a:lnTo>
                  <a:lnTo>
                    <a:pt x="183" y="464"/>
                  </a:lnTo>
                  <a:lnTo>
                    <a:pt x="188" y="452"/>
                  </a:lnTo>
                  <a:lnTo>
                    <a:pt x="194" y="442"/>
                  </a:lnTo>
                  <a:lnTo>
                    <a:pt x="202" y="434"/>
                  </a:lnTo>
                  <a:lnTo>
                    <a:pt x="222" y="422"/>
                  </a:lnTo>
                  <a:lnTo>
                    <a:pt x="248" y="406"/>
                  </a:lnTo>
                  <a:lnTo>
                    <a:pt x="248" y="406"/>
                  </a:lnTo>
                  <a:lnTo>
                    <a:pt x="260" y="392"/>
                  </a:lnTo>
                  <a:lnTo>
                    <a:pt x="272" y="378"/>
                  </a:lnTo>
                  <a:lnTo>
                    <a:pt x="284" y="363"/>
                  </a:lnTo>
                  <a:lnTo>
                    <a:pt x="293" y="345"/>
                  </a:lnTo>
                  <a:lnTo>
                    <a:pt x="293" y="345"/>
                  </a:lnTo>
                  <a:lnTo>
                    <a:pt x="290" y="345"/>
                  </a:lnTo>
                  <a:lnTo>
                    <a:pt x="290" y="345"/>
                  </a:lnTo>
                  <a:lnTo>
                    <a:pt x="284" y="337"/>
                  </a:lnTo>
                  <a:lnTo>
                    <a:pt x="264" y="319"/>
                  </a:lnTo>
                  <a:lnTo>
                    <a:pt x="264" y="319"/>
                  </a:lnTo>
                  <a:lnTo>
                    <a:pt x="252" y="311"/>
                  </a:lnTo>
                  <a:lnTo>
                    <a:pt x="238" y="305"/>
                  </a:lnTo>
                  <a:lnTo>
                    <a:pt x="222" y="297"/>
                  </a:lnTo>
                  <a:lnTo>
                    <a:pt x="214" y="291"/>
                  </a:lnTo>
                  <a:lnTo>
                    <a:pt x="206" y="285"/>
                  </a:lnTo>
                  <a:lnTo>
                    <a:pt x="206" y="285"/>
                  </a:lnTo>
                  <a:lnTo>
                    <a:pt x="198" y="277"/>
                  </a:lnTo>
                  <a:lnTo>
                    <a:pt x="196" y="271"/>
                  </a:lnTo>
                  <a:lnTo>
                    <a:pt x="194" y="266"/>
                  </a:lnTo>
                  <a:lnTo>
                    <a:pt x="194" y="260"/>
                  </a:lnTo>
                  <a:lnTo>
                    <a:pt x="196" y="248"/>
                  </a:lnTo>
                  <a:lnTo>
                    <a:pt x="198" y="234"/>
                  </a:lnTo>
                  <a:lnTo>
                    <a:pt x="198" y="234"/>
                  </a:lnTo>
                  <a:lnTo>
                    <a:pt x="200" y="228"/>
                  </a:lnTo>
                  <a:lnTo>
                    <a:pt x="202" y="222"/>
                  </a:lnTo>
                  <a:lnTo>
                    <a:pt x="206" y="218"/>
                  </a:lnTo>
                  <a:lnTo>
                    <a:pt x="210" y="214"/>
                  </a:lnTo>
                  <a:lnTo>
                    <a:pt x="224" y="206"/>
                  </a:lnTo>
                  <a:lnTo>
                    <a:pt x="230" y="200"/>
                  </a:lnTo>
                  <a:lnTo>
                    <a:pt x="238" y="192"/>
                  </a:lnTo>
                  <a:lnTo>
                    <a:pt x="238" y="192"/>
                  </a:lnTo>
                  <a:lnTo>
                    <a:pt x="246" y="182"/>
                  </a:lnTo>
                  <a:lnTo>
                    <a:pt x="248" y="170"/>
                  </a:lnTo>
                  <a:lnTo>
                    <a:pt x="248" y="159"/>
                  </a:lnTo>
                  <a:lnTo>
                    <a:pt x="248" y="147"/>
                  </a:lnTo>
                  <a:lnTo>
                    <a:pt x="242" y="121"/>
                  </a:lnTo>
                  <a:lnTo>
                    <a:pt x="240" y="105"/>
                  </a:lnTo>
                  <a:lnTo>
                    <a:pt x="238" y="89"/>
                  </a:lnTo>
                  <a:lnTo>
                    <a:pt x="238" y="89"/>
                  </a:lnTo>
                  <a:lnTo>
                    <a:pt x="238" y="75"/>
                  </a:lnTo>
                  <a:lnTo>
                    <a:pt x="236" y="61"/>
                  </a:lnTo>
                  <a:lnTo>
                    <a:pt x="234" y="50"/>
                  </a:lnTo>
                  <a:lnTo>
                    <a:pt x="230" y="42"/>
                  </a:lnTo>
                  <a:lnTo>
                    <a:pt x="224" y="34"/>
                  </a:lnTo>
                  <a:lnTo>
                    <a:pt x="218" y="26"/>
                  </a:lnTo>
                  <a:lnTo>
                    <a:pt x="212" y="22"/>
                  </a:lnTo>
                  <a:lnTo>
                    <a:pt x="206" y="18"/>
                  </a:lnTo>
                  <a:lnTo>
                    <a:pt x="206" y="18"/>
                  </a:lnTo>
                  <a:lnTo>
                    <a:pt x="190" y="10"/>
                  </a:lnTo>
                  <a:lnTo>
                    <a:pt x="171" y="4"/>
                  </a:lnTo>
                  <a:lnTo>
                    <a:pt x="153" y="0"/>
                  </a:lnTo>
                  <a:lnTo>
                    <a:pt x="143" y="0"/>
                  </a:lnTo>
                  <a:lnTo>
                    <a:pt x="137" y="0"/>
                  </a:lnTo>
                  <a:lnTo>
                    <a:pt x="137" y="0"/>
                  </a:lnTo>
                  <a:lnTo>
                    <a:pt x="113" y="8"/>
                  </a:lnTo>
                  <a:lnTo>
                    <a:pt x="97" y="12"/>
                  </a:lnTo>
                  <a:lnTo>
                    <a:pt x="70" y="18"/>
                  </a:lnTo>
                  <a:lnTo>
                    <a:pt x="70" y="18"/>
                  </a:lnTo>
                  <a:lnTo>
                    <a:pt x="40" y="24"/>
                  </a:lnTo>
                  <a:lnTo>
                    <a:pt x="40" y="24"/>
                  </a:lnTo>
                  <a:lnTo>
                    <a:pt x="42" y="52"/>
                  </a:lnTo>
                  <a:lnTo>
                    <a:pt x="44" y="79"/>
                  </a:lnTo>
                  <a:lnTo>
                    <a:pt x="42" y="107"/>
                  </a:lnTo>
                  <a:lnTo>
                    <a:pt x="34" y="135"/>
                  </a:lnTo>
                  <a:lnTo>
                    <a:pt x="34" y="135"/>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7" name="Freeform 24"/>
            <p:cNvSpPr/>
            <p:nvPr/>
          </p:nvSpPr>
          <p:spPr bwMode="auto">
            <a:xfrm>
              <a:off x="5027617" y="1936752"/>
              <a:ext cx="1052513" cy="1060450"/>
            </a:xfrm>
            <a:custGeom>
              <a:avLst/>
              <a:gdLst/>
              <a:ahLst/>
              <a:cxnLst>
                <a:cxn ang="0">
                  <a:pos x="961" y="1306"/>
                </a:cxn>
                <a:cxn ang="0">
                  <a:pos x="1024" y="1207"/>
                </a:cxn>
                <a:cxn ang="0">
                  <a:pos x="1118" y="1131"/>
                </a:cxn>
                <a:cxn ang="0">
                  <a:pos x="1266" y="1062"/>
                </a:cxn>
                <a:cxn ang="0">
                  <a:pos x="1326" y="1008"/>
                </a:cxn>
                <a:cxn ang="0">
                  <a:pos x="1312" y="975"/>
                </a:cxn>
                <a:cxn ang="0">
                  <a:pos x="1237" y="939"/>
                </a:cxn>
                <a:cxn ang="0">
                  <a:pos x="1193" y="899"/>
                </a:cxn>
                <a:cxn ang="0">
                  <a:pos x="1187" y="820"/>
                </a:cxn>
                <a:cxn ang="0">
                  <a:pos x="1199" y="721"/>
                </a:cxn>
                <a:cxn ang="0">
                  <a:pos x="1179" y="660"/>
                </a:cxn>
                <a:cxn ang="0">
                  <a:pos x="1193" y="604"/>
                </a:cxn>
                <a:cxn ang="0">
                  <a:pos x="1179" y="535"/>
                </a:cxn>
                <a:cxn ang="0">
                  <a:pos x="1173" y="509"/>
                </a:cxn>
                <a:cxn ang="0">
                  <a:pos x="1175" y="454"/>
                </a:cxn>
                <a:cxn ang="0">
                  <a:pos x="1169" y="398"/>
                </a:cxn>
                <a:cxn ang="0">
                  <a:pos x="1128" y="353"/>
                </a:cxn>
                <a:cxn ang="0">
                  <a:pos x="1118" y="303"/>
                </a:cxn>
                <a:cxn ang="0">
                  <a:pos x="1076" y="242"/>
                </a:cxn>
                <a:cxn ang="0">
                  <a:pos x="1056" y="202"/>
                </a:cxn>
                <a:cxn ang="0">
                  <a:pos x="1086" y="123"/>
                </a:cxn>
                <a:cxn ang="0">
                  <a:pos x="1098" y="28"/>
                </a:cxn>
                <a:cxn ang="0">
                  <a:pos x="1028" y="16"/>
                </a:cxn>
                <a:cxn ang="0">
                  <a:pos x="943" y="35"/>
                </a:cxn>
                <a:cxn ang="0">
                  <a:pos x="888" y="30"/>
                </a:cxn>
                <a:cxn ang="0">
                  <a:pos x="826" y="6"/>
                </a:cxn>
                <a:cxn ang="0">
                  <a:pos x="775" y="35"/>
                </a:cxn>
                <a:cxn ang="0">
                  <a:pos x="729" y="45"/>
                </a:cxn>
                <a:cxn ang="0">
                  <a:pos x="626" y="105"/>
                </a:cxn>
                <a:cxn ang="0">
                  <a:pos x="577" y="109"/>
                </a:cxn>
                <a:cxn ang="0">
                  <a:pos x="545" y="140"/>
                </a:cxn>
                <a:cxn ang="0">
                  <a:pos x="509" y="156"/>
                </a:cxn>
                <a:cxn ang="0">
                  <a:pos x="537" y="240"/>
                </a:cxn>
                <a:cxn ang="0">
                  <a:pos x="525" y="283"/>
                </a:cxn>
                <a:cxn ang="0">
                  <a:pos x="481" y="329"/>
                </a:cxn>
                <a:cxn ang="0">
                  <a:pos x="432" y="337"/>
                </a:cxn>
                <a:cxn ang="0">
                  <a:pos x="418" y="353"/>
                </a:cxn>
                <a:cxn ang="0">
                  <a:pos x="398" y="394"/>
                </a:cxn>
                <a:cxn ang="0">
                  <a:pos x="337" y="440"/>
                </a:cxn>
                <a:cxn ang="0">
                  <a:pos x="319" y="477"/>
                </a:cxn>
                <a:cxn ang="0">
                  <a:pos x="275" y="495"/>
                </a:cxn>
                <a:cxn ang="0">
                  <a:pos x="214" y="535"/>
                </a:cxn>
                <a:cxn ang="0">
                  <a:pos x="135" y="574"/>
                </a:cxn>
                <a:cxn ang="0">
                  <a:pos x="55" y="606"/>
                </a:cxn>
                <a:cxn ang="0">
                  <a:pos x="0" y="685"/>
                </a:cxn>
                <a:cxn ang="0">
                  <a:pos x="53" y="689"/>
                </a:cxn>
                <a:cxn ang="0">
                  <a:pos x="95" y="699"/>
                </a:cxn>
                <a:cxn ang="0">
                  <a:pos x="137" y="755"/>
                </a:cxn>
                <a:cxn ang="0">
                  <a:pos x="220" y="850"/>
                </a:cxn>
                <a:cxn ang="0">
                  <a:pos x="380" y="971"/>
                </a:cxn>
                <a:cxn ang="0">
                  <a:pos x="483" y="1026"/>
                </a:cxn>
                <a:cxn ang="0">
                  <a:pos x="535" y="1078"/>
                </a:cxn>
                <a:cxn ang="0">
                  <a:pos x="592" y="1127"/>
                </a:cxn>
                <a:cxn ang="0">
                  <a:pos x="717" y="1173"/>
                </a:cxn>
                <a:cxn ang="0">
                  <a:pos x="759" y="1216"/>
                </a:cxn>
                <a:cxn ang="0">
                  <a:pos x="775" y="1292"/>
                </a:cxn>
                <a:cxn ang="0">
                  <a:pos x="802" y="1325"/>
                </a:cxn>
                <a:cxn ang="0">
                  <a:pos x="834" y="1329"/>
                </a:cxn>
                <a:cxn ang="0">
                  <a:pos x="886" y="1320"/>
                </a:cxn>
              </a:cxnLst>
              <a:rect l="0" t="0" r="r" b="b"/>
              <a:pathLst>
                <a:path w="1326" h="1335">
                  <a:moveTo>
                    <a:pt x="931" y="1318"/>
                  </a:moveTo>
                  <a:lnTo>
                    <a:pt x="931" y="1318"/>
                  </a:lnTo>
                  <a:lnTo>
                    <a:pt x="941" y="1316"/>
                  </a:lnTo>
                  <a:lnTo>
                    <a:pt x="951" y="1312"/>
                  </a:lnTo>
                  <a:lnTo>
                    <a:pt x="961" y="1306"/>
                  </a:lnTo>
                  <a:lnTo>
                    <a:pt x="969" y="1300"/>
                  </a:lnTo>
                  <a:lnTo>
                    <a:pt x="983" y="1284"/>
                  </a:lnTo>
                  <a:lnTo>
                    <a:pt x="995" y="1266"/>
                  </a:lnTo>
                  <a:lnTo>
                    <a:pt x="1015" y="1226"/>
                  </a:lnTo>
                  <a:lnTo>
                    <a:pt x="1024" y="1207"/>
                  </a:lnTo>
                  <a:lnTo>
                    <a:pt x="1038" y="1189"/>
                  </a:lnTo>
                  <a:lnTo>
                    <a:pt x="1038" y="1189"/>
                  </a:lnTo>
                  <a:lnTo>
                    <a:pt x="1062" y="1167"/>
                  </a:lnTo>
                  <a:lnTo>
                    <a:pt x="1088" y="1147"/>
                  </a:lnTo>
                  <a:lnTo>
                    <a:pt x="1118" y="1131"/>
                  </a:lnTo>
                  <a:lnTo>
                    <a:pt x="1145" y="1115"/>
                  </a:lnTo>
                  <a:lnTo>
                    <a:pt x="1207" y="1090"/>
                  </a:lnTo>
                  <a:lnTo>
                    <a:pt x="1237" y="1076"/>
                  </a:lnTo>
                  <a:lnTo>
                    <a:pt x="1266" y="1062"/>
                  </a:lnTo>
                  <a:lnTo>
                    <a:pt x="1266" y="1062"/>
                  </a:lnTo>
                  <a:lnTo>
                    <a:pt x="1294" y="1046"/>
                  </a:lnTo>
                  <a:lnTo>
                    <a:pt x="1306" y="1036"/>
                  </a:lnTo>
                  <a:lnTo>
                    <a:pt x="1318" y="1024"/>
                  </a:lnTo>
                  <a:lnTo>
                    <a:pt x="1324" y="1014"/>
                  </a:lnTo>
                  <a:lnTo>
                    <a:pt x="1326" y="1008"/>
                  </a:lnTo>
                  <a:lnTo>
                    <a:pt x="1326" y="1000"/>
                  </a:lnTo>
                  <a:lnTo>
                    <a:pt x="1326" y="995"/>
                  </a:lnTo>
                  <a:lnTo>
                    <a:pt x="1324" y="989"/>
                  </a:lnTo>
                  <a:lnTo>
                    <a:pt x="1318" y="981"/>
                  </a:lnTo>
                  <a:lnTo>
                    <a:pt x="1312" y="975"/>
                  </a:lnTo>
                  <a:lnTo>
                    <a:pt x="1312" y="975"/>
                  </a:lnTo>
                  <a:lnTo>
                    <a:pt x="1300" y="967"/>
                  </a:lnTo>
                  <a:lnTo>
                    <a:pt x="1288" y="959"/>
                  </a:lnTo>
                  <a:lnTo>
                    <a:pt x="1262" y="949"/>
                  </a:lnTo>
                  <a:lnTo>
                    <a:pt x="1237" y="939"/>
                  </a:lnTo>
                  <a:lnTo>
                    <a:pt x="1223" y="931"/>
                  </a:lnTo>
                  <a:lnTo>
                    <a:pt x="1213" y="923"/>
                  </a:lnTo>
                  <a:lnTo>
                    <a:pt x="1213" y="923"/>
                  </a:lnTo>
                  <a:lnTo>
                    <a:pt x="1201" y="911"/>
                  </a:lnTo>
                  <a:lnTo>
                    <a:pt x="1193" y="899"/>
                  </a:lnTo>
                  <a:lnTo>
                    <a:pt x="1187" y="888"/>
                  </a:lnTo>
                  <a:lnTo>
                    <a:pt x="1185" y="874"/>
                  </a:lnTo>
                  <a:lnTo>
                    <a:pt x="1183" y="862"/>
                  </a:lnTo>
                  <a:lnTo>
                    <a:pt x="1183" y="848"/>
                  </a:lnTo>
                  <a:lnTo>
                    <a:pt x="1187" y="820"/>
                  </a:lnTo>
                  <a:lnTo>
                    <a:pt x="1193" y="792"/>
                  </a:lnTo>
                  <a:lnTo>
                    <a:pt x="1199" y="765"/>
                  </a:lnTo>
                  <a:lnTo>
                    <a:pt x="1201" y="751"/>
                  </a:lnTo>
                  <a:lnTo>
                    <a:pt x="1201" y="735"/>
                  </a:lnTo>
                  <a:lnTo>
                    <a:pt x="1199" y="721"/>
                  </a:lnTo>
                  <a:lnTo>
                    <a:pt x="1195" y="709"/>
                  </a:lnTo>
                  <a:lnTo>
                    <a:pt x="1195" y="709"/>
                  </a:lnTo>
                  <a:lnTo>
                    <a:pt x="1183" y="685"/>
                  </a:lnTo>
                  <a:lnTo>
                    <a:pt x="1179" y="674"/>
                  </a:lnTo>
                  <a:lnTo>
                    <a:pt x="1179" y="660"/>
                  </a:lnTo>
                  <a:lnTo>
                    <a:pt x="1179" y="660"/>
                  </a:lnTo>
                  <a:lnTo>
                    <a:pt x="1181" y="646"/>
                  </a:lnTo>
                  <a:lnTo>
                    <a:pt x="1185" y="632"/>
                  </a:lnTo>
                  <a:lnTo>
                    <a:pt x="1189" y="618"/>
                  </a:lnTo>
                  <a:lnTo>
                    <a:pt x="1193" y="604"/>
                  </a:lnTo>
                  <a:lnTo>
                    <a:pt x="1193" y="604"/>
                  </a:lnTo>
                  <a:lnTo>
                    <a:pt x="1193" y="594"/>
                  </a:lnTo>
                  <a:lnTo>
                    <a:pt x="1191" y="582"/>
                  </a:lnTo>
                  <a:lnTo>
                    <a:pt x="1185" y="559"/>
                  </a:lnTo>
                  <a:lnTo>
                    <a:pt x="1179" y="535"/>
                  </a:lnTo>
                  <a:lnTo>
                    <a:pt x="1177" y="525"/>
                  </a:lnTo>
                  <a:lnTo>
                    <a:pt x="1177" y="513"/>
                  </a:lnTo>
                  <a:lnTo>
                    <a:pt x="1177" y="513"/>
                  </a:lnTo>
                  <a:lnTo>
                    <a:pt x="1173" y="509"/>
                  </a:lnTo>
                  <a:lnTo>
                    <a:pt x="1173" y="509"/>
                  </a:lnTo>
                  <a:lnTo>
                    <a:pt x="1171" y="505"/>
                  </a:lnTo>
                  <a:lnTo>
                    <a:pt x="1169" y="499"/>
                  </a:lnTo>
                  <a:lnTo>
                    <a:pt x="1171" y="483"/>
                  </a:lnTo>
                  <a:lnTo>
                    <a:pt x="1175" y="454"/>
                  </a:lnTo>
                  <a:lnTo>
                    <a:pt x="1175" y="454"/>
                  </a:lnTo>
                  <a:lnTo>
                    <a:pt x="1175" y="440"/>
                  </a:lnTo>
                  <a:lnTo>
                    <a:pt x="1175" y="426"/>
                  </a:lnTo>
                  <a:lnTo>
                    <a:pt x="1173" y="412"/>
                  </a:lnTo>
                  <a:lnTo>
                    <a:pt x="1169" y="398"/>
                  </a:lnTo>
                  <a:lnTo>
                    <a:pt x="1169" y="398"/>
                  </a:lnTo>
                  <a:lnTo>
                    <a:pt x="1161" y="388"/>
                  </a:lnTo>
                  <a:lnTo>
                    <a:pt x="1155" y="380"/>
                  </a:lnTo>
                  <a:lnTo>
                    <a:pt x="1137" y="362"/>
                  </a:lnTo>
                  <a:lnTo>
                    <a:pt x="1137" y="362"/>
                  </a:lnTo>
                  <a:lnTo>
                    <a:pt x="1128" y="353"/>
                  </a:lnTo>
                  <a:lnTo>
                    <a:pt x="1124" y="343"/>
                  </a:lnTo>
                  <a:lnTo>
                    <a:pt x="1122" y="333"/>
                  </a:lnTo>
                  <a:lnTo>
                    <a:pt x="1122" y="317"/>
                  </a:lnTo>
                  <a:lnTo>
                    <a:pt x="1122" y="317"/>
                  </a:lnTo>
                  <a:lnTo>
                    <a:pt x="1118" y="303"/>
                  </a:lnTo>
                  <a:lnTo>
                    <a:pt x="1114" y="289"/>
                  </a:lnTo>
                  <a:lnTo>
                    <a:pt x="1108" y="275"/>
                  </a:lnTo>
                  <a:lnTo>
                    <a:pt x="1098" y="263"/>
                  </a:lnTo>
                  <a:lnTo>
                    <a:pt x="1098" y="263"/>
                  </a:lnTo>
                  <a:lnTo>
                    <a:pt x="1076" y="242"/>
                  </a:lnTo>
                  <a:lnTo>
                    <a:pt x="1066" y="232"/>
                  </a:lnTo>
                  <a:lnTo>
                    <a:pt x="1062" y="224"/>
                  </a:lnTo>
                  <a:lnTo>
                    <a:pt x="1058" y="216"/>
                  </a:lnTo>
                  <a:lnTo>
                    <a:pt x="1058" y="216"/>
                  </a:lnTo>
                  <a:lnTo>
                    <a:pt x="1056" y="202"/>
                  </a:lnTo>
                  <a:lnTo>
                    <a:pt x="1056" y="188"/>
                  </a:lnTo>
                  <a:lnTo>
                    <a:pt x="1060" y="174"/>
                  </a:lnTo>
                  <a:lnTo>
                    <a:pt x="1066" y="162"/>
                  </a:lnTo>
                  <a:lnTo>
                    <a:pt x="1078" y="137"/>
                  </a:lnTo>
                  <a:lnTo>
                    <a:pt x="1086" y="123"/>
                  </a:lnTo>
                  <a:lnTo>
                    <a:pt x="1090" y="111"/>
                  </a:lnTo>
                  <a:lnTo>
                    <a:pt x="1090" y="111"/>
                  </a:lnTo>
                  <a:lnTo>
                    <a:pt x="1098" y="83"/>
                  </a:lnTo>
                  <a:lnTo>
                    <a:pt x="1100" y="55"/>
                  </a:lnTo>
                  <a:lnTo>
                    <a:pt x="1098" y="28"/>
                  </a:lnTo>
                  <a:lnTo>
                    <a:pt x="1096" y="0"/>
                  </a:lnTo>
                  <a:lnTo>
                    <a:pt x="1096" y="0"/>
                  </a:lnTo>
                  <a:lnTo>
                    <a:pt x="1058" y="10"/>
                  </a:lnTo>
                  <a:lnTo>
                    <a:pt x="1042" y="14"/>
                  </a:lnTo>
                  <a:lnTo>
                    <a:pt x="1028" y="16"/>
                  </a:lnTo>
                  <a:lnTo>
                    <a:pt x="1028" y="16"/>
                  </a:lnTo>
                  <a:lnTo>
                    <a:pt x="1017" y="16"/>
                  </a:lnTo>
                  <a:lnTo>
                    <a:pt x="1005" y="20"/>
                  </a:lnTo>
                  <a:lnTo>
                    <a:pt x="975" y="28"/>
                  </a:lnTo>
                  <a:lnTo>
                    <a:pt x="943" y="35"/>
                  </a:lnTo>
                  <a:lnTo>
                    <a:pt x="929" y="35"/>
                  </a:lnTo>
                  <a:lnTo>
                    <a:pt x="913" y="35"/>
                  </a:lnTo>
                  <a:lnTo>
                    <a:pt x="913" y="35"/>
                  </a:lnTo>
                  <a:lnTo>
                    <a:pt x="902" y="33"/>
                  </a:lnTo>
                  <a:lnTo>
                    <a:pt x="888" y="30"/>
                  </a:lnTo>
                  <a:lnTo>
                    <a:pt x="866" y="20"/>
                  </a:lnTo>
                  <a:lnTo>
                    <a:pt x="846" y="10"/>
                  </a:lnTo>
                  <a:lnTo>
                    <a:pt x="836" y="8"/>
                  </a:lnTo>
                  <a:lnTo>
                    <a:pt x="826" y="6"/>
                  </a:lnTo>
                  <a:lnTo>
                    <a:pt x="826" y="6"/>
                  </a:lnTo>
                  <a:lnTo>
                    <a:pt x="816" y="8"/>
                  </a:lnTo>
                  <a:lnTo>
                    <a:pt x="808" y="12"/>
                  </a:lnTo>
                  <a:lnTo>
                    <a:pt x="795" y="24"/>
                  </a:lnTo>
                  <a:lnTo>
                    <a:pt x="783" y="33"/>
                  </a:lnTo>
                  <a:lnTo>
                    <a:pt x="775" y="35"/>
                  </a:lnTo>
                  <a:lnTo>
                    <a:pt x="767" y="35"/>
                  </a:lnTo>
                  <a:lnTo>
                    <a:pt x="767" y="35"/>
                  </a:lnTo>
                  <a:lnTo>
                    <a:pt x="757" y="35"/>
                  </a:lnTo>
                  <a:lnTo>
                    <a:pt x="745" y="39"/>
                  </a:lnTo>
                  <a:lnTo>
                    <a:pt x="729" y="45"/>
                  </a:lnTo>
                  <a:lnTo>
                    <a:pt x="713" y="53"/>
                  </a:lnTo>
                  <a:lnTo>
                    <a:pt x="678" y="71"/>
                  </a:lnTo>
                  <a:lnTo>
                    <a:pt x="646" y="91"/>
                  </a:lnTo>
                  <a:lnTo>
                    <a:pt x="646" y="91"/>
                  </a:lnTo>
                  <a:lnTo>
                    <a:pt x="626" y="105"/>
                  </a:lnTo>
                  <a:lnTo>
                    <a:pt x="618" y="107"/>
                  </a:lnTo>
                  <a:lnTo>
                    <a:pt x="612" y="107"/>
                  </a:lnTo>
                  <a:lnTo>
                    <a:pt x="598" y="107"/>
                  </a:lnTo>
                  <a:lnTo>
                    <a:pt x="577" y="109"/>
                  </a:lnTo>
                  <a:lnTo>
                    <a:pt x="577" y="109"/>
                  </a:lnTo>
                  <a:lnTo>
                    <a:pt x="565" y="111"/>
                  </a:lnTo>
                  <a:lnTo>
                    <a:pt x="557" y="117"/>
                  </a:lnTo>
                  <a:lnTo>
                    <a:pt x="551" y="123"/>
                  </a:lnTo>
                  <a:lnTo>
                    <a:pt x="547" y="129"/>
                  </a:lnTo>
                  <a:lnTo>
                    <a:pt x="545" y="140"/>
                  </a:lnTo>
                  <a:lnTo>
                    <a:pt x="545" y="146"/>
                  </a:lnTo>
                  <a:lnTo>
                    <a:pt x="545" y="146"/>
                  </a:lnTo>
                  <a:lnTo>
                    <a:pt x="535" y="150"/>
                  </a:lnTo>
                  <a:lnTo>
                    <a:pt x="525" y="154"/>
                  </a:lnTo>
                  <a:lnTo>
                    <a:pt x="509" y="156"/>
                  </a:lnTo>
                  <a:lnTo>
                    <a:pt x="509" y="156"/>
                  </a:lnTo>
                  <a:lnTo>
                    <a:pt x="517" y="180"/>
                  </a:lnTo>
                  <a:lnTo>
                    <a:pt x="527" y="204"/>
                  </a:lnTo>
                  <a:lnTo>
                    <a:pt x="535" y="228"/>
                  </a:lnTo>
                  <a:lnTo>
                    <a:pt x="537" y="240"/>
                  </a:lnTo>
                  <a:lnTo>
                    <a:pt x="537" y="249"/>
                  </a:lnTo>
                  <a:lnTo>
                    <a:pt x="537" y="249"/>
                  </a:lnTo>
                  <a:lnTo>
                    <a:pt x="535" y="261"/>
                  </a:lnTo>
                  <a:lnTo>
                    <a:pt x="531" y="271"/>
                  </a:lnTo>
                  <a:lnTo>
                    <a:pt x="525" y="283"/>
                  </a:lnTo>
                  <a:lnTo>
                    <a:pt x="517" y="295"/>
                  </a:lnTo>
                  <a:lnTo>
                    <a:pt x="509" y="307"/>
                  </a:lnTo>
                  <a:lnTo>
                    <a:pt x="501" y="315"/>
                  </a:lnTo>
                  <a:lnTo>
                    <a:pt x="491" y="323"/>
                  </a:lnTo>
                  <a:lnTo>
                    <a:pt x="481" y="329"/>
                  </a:lnTo>
                  <a:lnTo>
                    <a:pt x="481" y="329"/>
                  </a:lnTo>
                  <a:lnTo>
                    <a:pt x="470" y="333"/>
                  </a:lnTo>
                  <a:lnTo>
                    <a:pt x="458" y="333"/>
                  </a:lnTo>
                  <a:lnTo>
                    <a:pt x="446" y="333"/>
                  </a:lnTo>
                  <a:lnTo>
                    <a:pt x="432" y="337"/>
                  </a:lnTo>
                  <a:lnTo>
                    <a:pt x="432" y="337"/>
                  </a:lnTo>
                  <a:lnTo>
                    <a:pt x="426" y="341"/>
                  </a:lnTo>
                  <a:lnTo>
                    <a:pt x="422" y="345"/>
                  </a:lnTo>
                  <a:lnTo>
                    <a:pt x="418" y="349"/>
                  </a:lnTo>
                  <a:lnTo>
                    <a:pt x="418" y="353"/>
                  </a:lnTo>
                  <a:lnTo>
                    <a:pt x="416" y="362"/>
                  </a:lnTo>
                  <a:lnTo>
                    <a:pt x="414" y="374"/>
                  </a:lnTo>
                  <a:lnTo>
                    <a:pt x="414" y="374"/>
                  </a:lnTo>
                  <a:lnTo>
                    <a:pt x="408" y="386"/>
                  </a:lnTo>
                  <a:lnTo>
                    <a:pt x="398" y="394"/>
                  </a:lnTo>
                  <a:lnTo>
                    <a:pt x="388" y="402"/>
                  </a:lnTo>
                  <a:lnTo>
                    <a:pt x="378" y="408"/>
                  </a:lnTo>
                  <a:lnTo>
                    <a:pt x="355" y="422"/>
                  </a:lnTo>
                  <a:lnTo>
                    <a:pt x="345" y="430"/>
                  </a:lnTo>
                  <a:lnTo>
                    <a:pt x="337" y="440"/>
                  </a:lnTo>
                  <a:lnTo>
                    <a:pt x="337" y="440"/>
                  </a:lnTo>
                  <a:lnTo>
                    <a:pt x="331" y="452"/>
                  </a:lnTo>
                  <a:lnTo>
                    <a:pt x="327" y="463"/>
                  </a:lnTo>
                  <a:lnTo>
                    <a:pt x="323" y="473"/>
                  </a:lnTo>
                  <a:lnTo>
                    <a:pt x="319" y="477"/>
                  </a:lnTo>
                  <a:lnTo>
                    <a:pt x="313" y="483"/>
                  </a:lnTo>
                  <a:lnTo>
                    <a:pt x="313" y="483"/>
                  </a:lnTo>
                  <a:lnTo>
                    <a:pt x="301" y="487"/>
                  </a:lnTo>
                  <a:lnTo>
                    <a:pt x="289" y="491"/>
                  </a:lnTo>
                  <a:lnTo>
                    <a:pt x="275" y="495"/>
                  </a:lnTo>
                  <a:lnTo>
                    <a:pt x="263" y="499"/>
                  </a:lnTo>
                  <a:lnTo>
                    <a:pt x="263" y="499"/>
                  </a:lnTo>
                  <a:lnTo>
                    <a:pt x="250" y="507"/>
                  </a:lnTo>
                  <a:lnTo>
                    <a:pt x="238" y="515"/>
                  </a:lnTo>
                  <a:lnTo>
                    <a:pt x="214" y="535"/>
                  </a:lnTo>
                  <a:lnTo>
                    <a:pt x="190" y="553"/>
                  </a:lnTo>
                  <a:lnTo>
                    <a:pt x="176" y="559"/>
                  </a:lnTo>
                  <a:lnTo>
                    <a:pt x="164" y="567"/>
                  </a:lnTo>
                  <a:lnTo>
                    <a:pt x="164" y="567"/>
                  </a:lnTo>
                  <a:lnTo>
                    <a:pt x="135" y="574"/>
                  </a:lnTo>
                  <a:lnTo>
                    <a:pt x="107" y="580"/>
                  </a:lnTo>
                  <a:lnTo>
                    <a:pt x="93" y="584"/>
                  </a:lnTo>
                  <a:lnTo>
                    <a:pt x="79" y="590"/>
                  </a:lnTo>
                  <a:lnTo>
                    <a:pt x="67" y="598"/>
                  </a:lnTo>
                  <a:lnTo>
                    <a:pt x="55" y="606"/>
                  </a:lnTo>
                  <a:lnTo>
                    <a:pt x="55" y="606"/>
                  </a:lnTo>
                  <a:lnTo>
                    <a:pt x="39" y="622"/>
                  </a:lnTo>
                  <a:lnTo>
                    <a:pt x="26" y="642"/>
                  </a:lnTo>
                  <a:lnTo>
                    <a:pt x="12" y="664"/>
                  </a:lnTo>
                  <a:lnTo>
                    <a:pt x="0" y="685"/>
                  </a:lnTo>
                  <a:lnTo>
                    <a:pt x="0" y="685"/>
                  </a:lnTo>
                  <a:lnTo>
                    <a:pt x="4" y="691"/>
                  </a:lnTo>
                  <a:lnTo>
                    <a:pt x="4" y="691"/>
                  </a:lnTo>
                  <a:lnTo>
                    <a:pt x="30" y="691"/>
                  </a:lnTo>
                  <a:lnTo>
                    <a:pt x="53" y="689"/>
                  </a:lnTo>
                  <a:lnTo>
                    <a:pt x="53" y="689"/>
                  </a:lnTo>
                  <a:lnTo>
                    <a:pt x="67" y="689"/>
                  </a:lnTo>
                  <a:lnTo>
                    <a:pt x="77" y="691"/>
                  </a:lnTo>
                  <a:lnTo>
                    <a:pt x="87" y="695"/>
                  </a:lnTo>
                  <a:lnTo>
                    <a:pt x="95" y="699"/>
                  </a:lnTo>
                  <a:lnTo>
                    <a:pt x="103" y="705"/>
                  </a:lnTo>
                  <a:lnTo>
                    <a:pt x="109" y="713"/>
                  </a:lnTo>
                  <a:lnTo>
                    <a:pt x="123" y="735"/>
                  </a:lnTo>
                  <a:lnTo>
                    <a:pt x="123" y="735"/>
                  </a:lnTo>
                  <a:lnTo>
                    <a:pt x="137" y="755"/>
                  </a:lnTo>
                  <a:lnTo>
                    <a:pt x="150" y="775"/>
                  </a:lnTo>
                  <a:lnTo>
                    <a:pt x="166" y="794"/>
                  </a:lnTo>
                  <a:lnTo>
                    <a:pt x="182" y="814"/>
                  </a:lnTo>
                  <a:lnTo>
                    <a:pt x="200" y="832"/>
                  </a:lnTo>
                  <a:lnTo>
                    <a:pt x="220" y="850"/>
                  </a:lnTo>
                  <a:lnTo>
                    <a:pt x="238" y="866"/>
                  </a:lnTo>
                  <a:lnTo>
                    <a:pt x="257" y="882"/>
                  </a:lnTo>
                  <a:lnTo>
                    <a:pt x="257" y="882"/>
                  </a:lnTo>
                  <a:lnTo>
                    <a:pt x="339" y="941"/>
                  </a:lnTo>
                  <a:lnTo>
                    <a:pt x="380" y="971"/>
                  </a:lnTo>
                  <a:lnTo>
                    <a:pt x="422" y="997"/>
                  </a:lnTo>
                  <a:lnTo>
                    <a:pt x="422" y="997"/>
                  </a:lnTo>
                  <a:lnTo>
                    <a:pt x="442" y="1006"/>
                  </a:lnTo>
                  <a:lnTo>
                    <a:pt x="464" y="1016"/>
                  </a:lnTo>
                  <a:lnTo>
                    <a:pt x="483" y="1026"/>
                  </a:lnTo>
                  <a:lnTo>
                    <a:pt x="503" y="1040"/>
                  </a:lnTo>
                  <a:lnTo>
                    <a:pt x="503" y="1040"/>
                  </a:lnTo>
                  <a:lnTo>
                    <a:pt x="511" y="1048"/>
                  </a:lnTo>
                  <a:lnTo>
                    <a:pt x="519" y="1058"/>
                  </a:lnTo>
                  <a:lnTo>
                    <a:pt x="535" y="1078"/>
                  </a:lnTo>
                  <a:lnTo>
                    <a:pt x="551" y="1098"/>
                  </a:lnTo>
                  <a:lnTo>
                    <a:pt x="561" y="1107"/>
                  </a:lnTo>
                  <a:lnTo>
                    <a:pt x="571" y="1115"/>
                  </a:lnTo>
                  <a:lnTo>
                    <a:pt x="571" y="1115"/>
                  </a:lnTo>
                  <a:lnTo>
                    <a:pt x="592" y="1127"/>
                  </a:lnTo>
                  <a:lnTo>
                    <a:pt x="614" y="1135"/>
                  </a:lnTo>
                  <a:lnTo>
                    <a:pt x="662" y="1149"/>
                  </a:lnTo>
                  <a:lnTo>
                    <a:pt x="684" y="1157"/>
                  </a:lnTo>
                  <a:lnTo>
                    <a:pt x="707" y="1167"/>
                  </a:lnTo>
                  <a:lnTo>
                    <a:pt x="717" y="1173"/>
                  </a:lnTo>
                  <a:lnTo>
                    <a:pt x="727" y="1179"/>
                  </a:lnTo>
                  <a:lnTo>
                    <a:pt x="737" y="1189"/>
                  </a:lnTo>
                  <a:lnTo>
                    <a:pt x="745" y="1197"/>
                  </a:lnTo>
                  <a:lnTo>
                    <a:pt x="745" y="1197"/>
                  </a:lnTo>
                  <a:lnTo>
                    <a:pt x="759" y="1216"/>
                  </a:lnTo>
                  <a:lnTo>
                    <a:pt x="769" y="1236"/>
                  </a:lnTo>
                  <a:lnTo>
                    <a:pt x="773" y="1256"/>
                  </a:lnTo>
                  <a:lnTo>
                    <a:pt x="775" y="1278"/>
                  </a:lnTo>
                  <a:lnTo>
                    <a:pt x="775" y="1278"/>
                  </a:lnTo>
                  <a:lnTo>
                    <a:pt x="775" y="1292"/>
                  </a:lnTo>
                  <a:lnTo>
                    <a:pt x="777" y="1304"/>
                  </a:lnTo>
                  <a:lnTo>
                    <a:pt x="781" y="1312"/>
                  </a:lnTo>
                  <a:lnTo>
                    <a:pt x="787" y="1318"/>
                  </a:lnTo>
                  <a:lnTo>
                    <a:pt x="795" y="1322"/>
                  </a:lnTo>
                  <a:lnTo>
                    <a:pt x="802" y="1325"/>
                  </a:lnTo>
                  <a:lnTo>
                    <a:pt x="824" y="1335"/>
                  </a:lnTo>
                  <a:lnTo>
                    <a:pt x="824" y="1335"/>
                  </a:lnTo>
                  <a:lnTo>
                    <a:pt x="826" y="1335"/>
                  </a:lnTo>
                  <a:lnTo>
                    <a:pt x="826" y="1335"/>
                  </a:lnTo>
                  <a:lnTo>
                    <a:pt x="834" y="1329"/>
                  </a:lnTo>
                  <a:lnTo>
                    <a:pt x="844" y="1325"/>
                  </a:lnTo>
                  <a:lnTo>
                    <a:pt x="844" y="1325"/>
                  </a:lnTo>
                  <a:lnTo>
                    <a:pt x="854" y="1322"/>
                  </a:lnTo>
                  <a:lnTo>
                    <a:pt x="864" y="1322"/>
                  </a:lnTo>
                  <a:lnTo>
                    <a:pt x="886" y="1320"/>
                  </a:lnTo>
                  <a:lnTo>
                    <a:pt x="910" y="1320"/>
                  </a:lnTo>
                  <a:lnTo>
                    <a:pt x="931" y="1318"/>
                  </a:lnTo>
                  <a:lnTo>
                    <a:pt x="931" y="1318"/>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8" name="Freeform 25"/>
            <p:cNvSpPr/>
            <p:nvPr/>
          </p:nvSpPr>
          <p:spPr bwMode="auto">
            <a:xfrm>
              <a:off x="5962653" y="2190752"/>
              <a:ext cx="792164" cy="804863"/>
            </a:xfrm>
            <a:custGeom>
              <a:avLst/>
              <a:gdLst/>
              <a:ahLst/>
              <a:cxnLst>
                <a:cxn ang="0">
                  <a:pos x="252" y="777"/>
                </a:cxn>
                <a:cxn ang="0">
                  <a:pos x="289" y="757"/>
                </a:cxn>
                <a:cxn ang="0">
                  <a:pos x="339" y="763"/>
                </a:cxn>
                <a:cxn ang="0">
                  <a:pos x="398" y="741"/>
                </a:cxn>
                <a:cxn ang="0">
                  <a:pos x="476" y="765"/>
                </a:cxn>
                <a:cxn ang="0">
                  <a:pos x="559" y="816"/>
                </a:cxn>
                <a:cxn ang="0">
                  <a:pos x="656" y="854"/>
                </a:cxn>
                <a:cxn ang="0">
                  <a:pos x="747" y="931"/>
                </a:cxn>
                <a:cxn ang="0">
                  <a:pos x="836" y="997"/>
                </a:cxn>
                <a:cxn ang="0">
                  <a:pos x="890" y="1012"/>
                </a:cxn>
                <a:cxn ang="0">
                  <a:pos x="924" y="975"/>
                </a:cxn>
                <a:cxn ang="0">
                  <a:pos x="963" y="965"/>
                </a:cxn>
                <a:cxn ang="0">
                  <a:pos x="975" y="935"/>
                </a:cxn>
                <a:cxn ang="0">
                  <a:pos x="969" y="866"/>
                </a:cxn>
                <a:cxn ang="0">
                  <a:pos x="987" y="822"/>
                </a:cxn>
                <a:cxn ang="0">
                  <a:pos x="971" y="771"/>
                </a:cxn>
                <a:cxn ang="0">
                  <a:pos x="955" y="719"/>
                </a:cxn>
                <a:cxn ang="0">
                  <a:pos x="940" y="656"/>
                </a:cxn>
                <a:cxn ang="0">
                  <a:pos x="953" y="570"/>
                </a:cxn>
                <a:cxn ang="0">
                  <a:pos x="955" y="450"/>
                </a:cxn>
                <a:cxn ang="0">
                  <a:pos x="945" y="295"/>
                </a:cxn>
                <a:cxn ang="0">
                  <a:pos x="938" y="194"/>
                </a:cxn>
                <a:cxn ang="0">
                  <a:pos x="955" y="123"/>
                </a:cxn>
                <a:cxn ang="0">
                  <a:pos x="969" y="87"/>
                </a:cxn>
                <a:cxn ang="0">
                  <a:pos x="900" y="57"/>
                </a:cxn>
                <a:cxn ang="0">
                  <a:pos x="825" y="16"/>
                </a:cxn>
                <a:cxn ang="0">
                  <a:pos x="781" y="16"/>
                </a:cxn>
                <a:cxn ang="0">
                  <a:pos x="708" y="61"/>
                </a:cxn>
                <a:cxn ang="0">
                  <a:pos x="676" y="117"/>
                </a:cxn>
                <a:cxn ang="0">
                  <a:pos x="672" y="180"/>
                </a:cxn>
                <a:cxn ang="0">
                  <a:pos x="634" y="214"/>
                </a:cxn>
                <a:cxn ang="0">
                  <a:pos x="595" y="210"/>
                </a:cxn>
                <a:cxn ang="0">
                  <a:pos x="557" y="172"/>
                </a:cxn>
                <a:cxn ang="0">
                  <a:pos x="492" y="150"/>
                </a:cxn>
                <a:cxn ang="0">
                  <a:pos x="416" y="125"/>
                </a:cxn>
                <a:cxn ang="0">
                  <a:pos x="389" y="71"/>
                </a:cxn>
                <a:cxn ang="0">
                  <a:pos x="333" y="30"/>
                </a:cxn>
                <a:cxn ang="0">
                  <a:pos x="242" y="16"/>
                </a:cxn>
                <a:cxn ang="0">
                  <a:pos x="172" y="0"/>
                </a:cxn>
                <a:cxn ang="0">
                  <a:pos x="127" y="61"/>
                </a:cxn>
                <a:cxn ang="0">
                  <a:pos x="62" y="119"/>
                </a:cxn>
                <a:cxn ang="0">
                  <a:pos x="44" y="162"/>
                </a:cxn>
                <a:cxn ang="0">
                  <a:pos x="4" y="194"/>
                </a:cxn>
                <a:cxn ang="0">
                  <a:pos x="8" y="238"/>
                </a:cxn>
                <a:cxn ang="0">
                  <a:pos x="12" y="297"/>
                </a:cxn>
                <a:cxn ang="0">
                  <a:pos x="2" y="353"/>
                </a:cxn>
                <a:cxn ang="0">
                  <a:pos x="24" y="414"/>
                </a:cxn>
                <a:cxn ang="0">
                  <a:pos x="6" y="527"/>
                </a:cxn>
                <a:cxn ang="0">
                  <a:pos x="24" y="590"/>
                </a:cxn>
                <a:cxn ang="0">
                  <a:pos x="85" y="628"/>
                </a:cxn>
                <a:cxn ang="0">
                  <a:pos x="141" y="660"/>
                </a:cxn>
                <a:cxn ang="0">
                  <a:pos x="147" y="693"/>
                </a:cxn>
                <a:cxn ang="0">
                  <a:pos x="198" y="713"/>
                </a:cxn>
                <a:cxn ang="0">
                  <a:pos x="222" y="731"/>
                </a:cxn>
              </a:cxnLst>
              <a:rect l="0" t="0" r="r" b="b"/>
              <a:pathLst>
                <a:path w="999" h="1012">
                  <a:moveTo>
                    <a:pt x="238" y="767"/>
                  </a:moveTo>
                  <a:lnTo>
                    <a:pt x="238" y="767"/>
                  </a:lnTo>
                  <a:lnTo>
                    <a:pt x="244" y="773"/>
                  </a:lnTo>
                  <a:lnTo>
                    <a:pt x="248" y="775"/>
                  </a:lnTo>
                  <a:lnTo>
                    <a:pt x="252" y="777"/>
                  </a:lnTo>
                  <a:lnTo>
                    <a:pt x="256" y="777"/>
                  </a:lnTo>
                  <a:lnTo>
                    <a:pt x="266" y="771"/>
                  </a:lnTo>
                  <a:lnTo>
                    <a:pt x="276" y="763"/>
                  </a:lnTo>
                  <a:lnTo>
                    <a:pt x="276" y="763"/>
                  </a:lnTo>
                  <a:lnTo>
                    <a:pt x="289" y="757"/>
                  </a:lnTo>
                  <a:lnTo>
                    <a:pt x="301" y="757"/>
                  </a:lnTo>
                  <a:lnTo>
                    <a:pt x="313" y="759"/>
                  </a:lnTo>
                  <a:lnTo>
                    <a:pt x="327" y="763"/>
                  </a:lnTo>
                  <a:lnTo>
                    <a:pt x="327" y="763"/>
                  </a:lnTo>
                  <a:lnTo>
                    <a:pt x="339" y="763"/>
                  </a:lnTo>
                  <a:lnTo>
                    <a:pt x="351" y="759"/>
                  </a:lnTo>
                  <a:lnTo>
                    <a:pt x="373" y="747"/>
                  </a:lnTo>
                  <a:lnTo>
                    <a:pt x="373" y="747"/>
                  </a:lnTo>
                  <a:lnTo>
                    <a:pt x="387" y="743"/>
                  </a:lnTo>
                  <a:lnTo>
                    <a:pt x="398" y="741"/>
                  </a:lnTo>
                  <a:lnTo>
                    <a:pt x="412" y="741"/>
                  </a:lnTo>
                  <a:lnTo>
                    <a:pt x="424" y="743"/>
                  </a:lnTo>
                  <a:lnTo>
                    <a:pt x="438" y="747"/>
                  </a:lnTo>
                  <a:lnTo>
                    <a:pt x="450" y="751"/>
                  </a:lnTo>
                  <a:lnTo>
                    <a:pt x="476" y="765"/>
                  </a:lnTo>
                  <a:lnTo>
                    <a:pt x="476" y="765"/>
                  </a:lnTo>
                  <a:lnTo>
                    <a:pt x="500" y="781"/>
                  </a:lnTo>
                  <a:lnTo>
                    <a:pt x="523" y="796"/>
                  </a:lnTo>
                  <a:lnTo>
                    <a:pt x="547" y="810"/>
                  </a:lnTo>
                  <a:lnTo>
                    <a:pt x="559" y="816"/>
                  </a:lnTo>
                  <a:lnTo>
                    <a:pt x="573" y="820"/>
                  </a:lnTo>
                  <a:lnTo>
                    <a:pt x="573" y="820"/>
                  </a:lnTo>
                  <a:lnTo>
                    <a:pt x="603" y="828"/>
                  </a:lnTo>
                  <a:lnTo>
                    <a:pt x="628" y="840"/>
                  </a:lnTo>
                  <a:lnTo>
                    <a:pt x="656" y="854"/>
                  </a:lnTo>
                  <a:lnTo>
                    <a:pt x="680" y="872"/>
                  </a:lnTo>
                  <a:lnTo>
                    <a:pt x="680" y="872"/>
                  </a:lnTo>
                  <a:lnTo>
                    <a:pt x="702" y="892"/>
                  </a:lnTo>
                  <a:lnTo>
                    <a:pt x="723" y="911"/>
                  </a:lnTo>
                  <a:lnTo>
                    <a:pt x="747" y="931"/>
                  </a:lnTo>
                  <a:lnTo>
                    <a:pt x="771" y="949"/>
                  </a:lnTo>
                  <a:lnTo>
                    <a:pt x="771" y="949"/>
                  </a:lnTo>
                  <a:lnTo>
                    <a:pt x="795" y="967"/>
                  </a:lnTo>
                  <a:lnTo>
                    <a:pt x="823" y="987"/>
                  </a:lnTo>
                  <a:lnTo>
                    <a:pt x="836" y="997"/>
                  </a:lnTo>
                  <a:lnTo>
                    <a:pt x="850" y="1004"/>
                  </a:lnTo>
                  <a:lnTo>
                    <a:pt x="864" y="1010"/>
                  </a:lnTo>
                  <a:lnTo>
                    <a:pt x="878" y="1012"/>
                  </a:lnTo>
                  <a:lnTo>
                    <a:pt x="878" y="1012"/>
                  </a:lnTo>
                  <a:lnTo>
                    <a:pt x="890" y="1012"/>
                  </a:lnTo>
                  <a:lnTo>
                    <a:pt x="898" y="1010"/>
                  </a:lnTo>
                  <a:lnTo>
                    <a:pt x="904" y="1004"/>
                  </a:lnTo>
                  <a:lnTo>
                    <a:pt x="908" y="997"/>
                  </a:lnTo>
                  <a:lnTo>
                    <a:pt x="918" y="981"/>
                  </a:lnTo>
                  <a:lnTo>
                    <a:pt x="924" y="975"/>
                  </a:lnTo>
                  <a:lnTo>
                    <a:pt x="932" y="969"/>
                  </a:lnTo>
                  <a:lnTo>
                    <a:pt x="932" y="969"/>
                  </a:lnTo>
                  <a:lnTo>
                    <a:pt x="943" y="967"/>
                  </a:lnTo>
                  <a:lnTo>
                    <a:pt x="953" y="967"/>
                  </a:lnTo>
                  <a:lnTo>
                    <a:pt x="963" y="965"/>
                  </a:lnTo>
                  <a:lnTo>
                    <a:pt x="967" y="963"/>
                  </a:lnTo>
                  <a:lnTo>
                    <a:pt x="971" y="957"/>
                  </a:lnTo>
                  <a:lnTo>
                    <a:pt x="971" y="957"/>
                  </a:lnTo>
                  <a:lnTo>
                    <a:pt x="975" y="947"/>
                  </a:lnTo>
                  <a:lnTo>
                    <a:pt x="975" y="935"/>
                  </a:lnTo>
                  <a:lnTo>
                    <a:pt x="973" y="913"/>
                  </a:lnTo>
                  <a:lnTo>
                    <a:pt x="973" y="913"/>
                  </a:lnTo>
                  <a:lnTo>
                    <a:pt x="971" y="890"/>
                  </a:lnTo>
                  <a:lnTo>
                    <a:pt x="969" y="878"/>
                  </a:lnTo>
                  <a:lnTo>
                    <a:pt x="969" y="866"/>
                  </a:lnTo>
                  <a:lnTo>
                    <a:pt x="969" y="866"/>
                  </a:lnTo>
                  <a:lnTo>
                    <a:pt x="971" y="854"/>
                  </a:lnTo>
                  <a:lnTo>
                    <a:pt x="975" y="844"/>
                  </a:lnTo>
                  <a:lnTo>
                    <a:pt x="987" y="822"/>
                  </a:lnTo>
                  <a:lnTo>
                    <a:pt x="987" y="822"/>
                  </a:lnTo>
                  <a:lnTo>
                    <a:pt x="995" y="802"/>
                  </a:lnTo>
                  <a:lnTo>
                    <a:pt x="999" y="785"/>
                  </a:lnTo>
                  <a:lnTo>
                    <a:pt x="999" y="785"/>
                  </a:lnTo>
                  <a:lnTo>
                    <a:pt x="983" y="779"/>
                  </a:lnTo>
                  <a:lnTo>
                    <a:pt x="971" y="771"/>
                  </a:lnTo>
                  <a:lnTo>
                    <a:pt x="971" y="771"/>
                  </a:lnTo>
                  <a:lnTo>
                    <a:pt x="965" y="765"/>
                  </a:lnTo>
                  <a:lnTo>
                    <a:pt x="961" y="759"/>
                  </a:lnTo>
                  <a:lnTo>
                    <a:pt x="957" y="747"/>
                  </a:lnTo>
                  <a:lnTo>
                    <a:pt x="955" y="719"/>
                  </a:lnTo>
                  <a:lnTo>
                    <a:pt x="955" y="719"/>
                  </a:lnTo>
                  <a:lnTo>
                    <a:pt x="951" y="703"/>
                  </a:lnTo>
                  <a:lnTo>
                    <a:pt x="945" y="687"/>
                  </a:lnTo>
                  <a:lnTo>
                    <a:pt x="941" y="674"/>
                  </a:lnTo>
                  <a:lnTo>
                    <a:pt x="940" y="656"/>
                  </a:lnTo>
                  <a:lnTo>
                    <a:pt x="940" y="656"/>
                  </a:lnTo>
                  <a:lnTo>
                    <a:pt x="940" y="642"/>
                  </a:lnTo>
                  <a:lnTo>
                    <a:pt x="941" y="628"/>
                  </a:lnTo>
                  <a:lnTo>
                    <a:pt x="947" y="598"/>
                  </a:lnTo>
                  <a:lnTo>
                    <a:pt x="953" y="570"/>
                  </a:lnTo>
                  <a:lnTo>
                    <a:pt x="957" y="541"/>
                  </a:lnTo>
                  <a:lnTo>
                    <a:pt x="957" y="541"/>
                  </a:lnTo>
                  <a:lnTo>
                    <a:pt x="959" y="509"/>
                  </a:lnTo>
                  <a:lnTo>
                    <a:pt x="959" y="479"/>
                  </a:lnTo>
                  <a:lnTo>
                    <a:pt x="955" y="450"/>
                  </a:lnTo>
                  <a:lnTo>
                    <a:pt x="951" y="420"/>
                  </a:lnTo>
                  <a:lnTo>
                    <a:pt x="951" y="420"/>
                  </a:lnTo>
                  <a:lnTo>
                    <a:pt x="947" y="388"/>
                  </a:lnTo>
                  <a:lnTo>
                    <a:pt x="947" y="358"/>
                  </a:lnTo>
                  <a:lnTo>
                    <a:pt x="945" y="295"/>
                  </a:lnTo>
                  <a:lnTo>
                    <a:pt x="945" y="295"/>
                  </a:lnTo>
                  <a:lnTo>
                    <a:pt x="941" y="265"/>
                  </a:lnTo>
                  <a:lnTo>
                    <a:pt x="938" y="238"/>
                  </a:lnTo>
                  <a:lnTo>
                    <a:pt x="936" y="208"/>
                  </a:lnTo>
                  <a:lnTo>
                    <a:pt x="938" y="194"/>
                  </a:lnTo>
                  <a:lnTo>
                    <a:pt x="940" y="178"/>
                  </a:lnTo>
                  <a:lnTo>
                    <a:pt x="940" y="178"/>
                  </a:lnTo>
                  <a:lnTo>
                    <a:pt x="945" y="150"/>
                  </a:lnTo>
                  <a:lnTo>
                    <a:pt x="955" y="123"/>
                  </a:lnTo>
                  <a:lnTo>
                    <a:pt x="955" y="123"/>
                  </a:lnTo>
                  <a:lnTo>
                    <a:pt x="965" y="105"/>
                  </a:lnTo>
                  <a:lnTo>
                    <a:pt x="971" y="97"/>
                  </a:lnTo>
                  <a:lnTo>
                    <a:pt x="975" y="87"/>
                  </a:lnTo>
                  <a:lnTo>
                    <a:pt x="975" y="87"/>
                  </a:lnTo>
                  <a:lnTo>
                    <a:pt x="969" y="87"/>
                  </a:lnTo>
                  <a:lnTo>
                    <a:pt x="959" y="85"/>
                  </a:lnTo>
                  <a:lnTo>
                    <a:pt x="947" y="81"/>
                  </a:lnTo>
                  <a:lnTo>
                    <a:pt x="932" y="71"/>
                  </a:lnTo>
                  <a:lnTo>
                    <a:pt x="932" y="71"/>
                  </a:lnTo>
                  <a:lnTo>
                    <a:pt x="900" y="57"/>
                  </a:lnTo>
                  <a:lnTo>
                    <a:pt x="882" y="49"/>
                  </a:lnTo>
                  <a:lnTo>
                    <a:pt x="868" y="43"/>
                  </a:lnTo>
                  <a:lnTo>
                    <a:pt x="846" y="30"/>
                  </a:lnTo>
                  <a:lnTo>
                    <a:pt x="846" y="30"/>
                  </a:lnTo>
                  <a:lnTo>
                    <a:pt x="825" y="16"/>
                  </a:lnTo>
                  <a:lnTo>
                    <a:pt x="819" y="14"/>
                  </a:lnTo>
                  <a:lnTo>
                    <a:pt x="813" y="12"/>
                  </a:lnTo>
                  <a:lnTo>
                    <a:pt x="799" y="14"/>
                  </a:lnTo>
                  <a:lnTo>
                    <a:pt x="781" y="16"/>
                  </a:lnTo>
                  <a:lnTo>
                    <a:pt x="781" y="16"/>
                  </a:lnTo>
                  <a:lnTo>
                    <a:pt x="769" y="20"/>
                  </a:lnTo>
                  <a:lnTo>
                    <a:pt x="755" y="26"/>
                  </a:lnTo>
                  <a:lnTo>
                    <a:pt x="743" y="32"/>
                  </a:lnTo>
                  <a:lnTo>
                    <a:pt x="731" y="41"/>
                  </a:lnTo>
                  <a:lnTo>
                    <a:pt x="708" y="61"/>
                  </a:lnTo>
                  <a:lnTo>
                    <a:pt x="690" y="85"/>
                  </a:lnTo>
                  <a:lnTo>
                    <a:pt x="690" y="85"/>
                  </a:lnTo>
                  <a:lnTo>
                    <a:pt x="682" y="95"/>
                  </a:lnTo>
                  <a:lnTo>
                    <a:pt x="678" y="107"/>
                  </a:lnTo>
                  <a:lnTo>
                    <a:pt x="676" y="117"/>
                  </a:lnTo>
                  <a:lnTo>
                    <a:pt x="676" y="127"/>
                  </a:lnTo>
                  <a:lnTo>
                    <a:pt x="676" y="148"/>
                  </a:lnTo>
                  <a:lnTo>
                    <a:pt x="674" y="170"/>
                  </a:lnTo>
                  <a:lnTo>
                    <a:pt x="674" y="170"/>
                  </a:lnTo>
                  <a:lnTo>
                    <a:pt x="672" y="180"/>
                  </a:lnTo>
                  <a:lnTo>
                    <a:pt x="666" y="190"/>
                  </a:lnTo>
                  <a:lnTo>
                    <a:pt x="660" y="198"/>
                  </a:lnTo>
                  <a:lnTo>
                    <a:pt x="650" y="204"/>
                  </a:lnTo>
                  <a:lnTo>
                    <a:pt x="642" y="210"/>
                  </a:lnTo>
                  <a:lnTo>
                    <a:pt x="634" y="214"/>
                  </a:lnTo>
                  <a:lnTo>
                    <a:pt x="626" y="216"/>
                  </a:lnTo>
                  <a:lnTo>
                    <a:pt x="620" y="216"/>
                  </a:lnTo>
                  <a:lnTo>
                    <a:pt x="620" y="216"/>
                  </a:lnTo>
                  <a:lnTo>
                    <a:pt x="607" y="214"/>
                  </a:lnTo>
                  <a:lnTo>
                    <a:pt x="595" y="210"/>
                  </a:lnTo>
                  <a:lnTo>
                    <a:pt x="581" y="200"/>
                  </a:lnTo>
                  <a:lnTo>
                    <a:pt x="575" y="194"/>
                  </a:lnTo>
                  <a:lnTo>
                    <a:pt x="569" y="186"/>
                  </a:lnTo>
                  <a:lnTo>
                    <a:pt x="569" y="186"/>
                  </a:lnTo>
                  <a:lnTo>
                    <a:pt x="557" y="172"/>
                  </a:lnTo>
                  <a:lnTo>
                    <a:pt x="541" y="162"/>
                  </a:lnTo>
                  <a:lnTo>
                    <a:pt x="525" y="154"/>
                  </a:lnTo>
                  <a:lnTo>
                    <a:pt x="509" y="152"/>
                  </a:lnTo>
                  <a:lnTo>
                    <a:pt x="509" y="152"/>
                  </a:lnTo>
                  <a:lnTo>
                    <a:pt x="492" y="150"/>
                  </a:lnTo>
                  <a:lnTo>
                    <a:pt x="470" y="146"/>
                  </a:lnTo>
                  <a:lnTo>
                    <a:pt x="446" y="140"/>
                  </a:lnTo>
                  <a:lnTo>
                    <a:pt x="426" y="131"/>
                  </a:lnTo>
                  <a:lnTo>
                    <a:pt x="426" y="131"/>
                  </a:lnTo>
                  <a:lnTo>
                    <a:pt x="416" y="125"/>
                  </a:lnTo>
                  <a:lnTo>
                    <a:pt x="410" y="119"/>
                  </a:lnTo>
                  <a:lnTo>
                    <a:pt x="404" y="111"/>
                  </a:lnTo>
                  <a:lnTo>
                    <a:pt x="400" y="101"/>
                  </a:lnTo>
                  <a:lnTo>
                    <a:pt x="394" y="85"/>
                  </a:lnTo>
                  <a:lnTo>
                    <a:pt x="389" y="71"/>
                  </a:lnTo>
                  <a:lnTo>
                    <a:pt x="389" y="71"/>
                  </a:lnTo>
                  <a:lnTo>
                    <a:pt x="381" y="61"/>
                  </a:lnTo>
                  <a:lnTo>
                    <a:pt x="365" y="51"/>
                  </a:lnTo>
                  <a:lnTo>
                    <a:pt x="333" y="30"/>
                  </a:lnTo>
                  <a:lnTo>
                    <a:pt x="333" y="30"/>
                  </a:lnTo>
                  <a:lnTo>
                    <a:pt x="325" y="26"/>
                  </a:lnTo>
                  <a:lnTo>
                    <a:pt x="315" y="22"/>
                  </a:lnTo>
                  <a:lnTo>
                    <a:pt x="291" y="18"/>
                  </a:lnTo>
                  <a:lnTo>
                    <a:pt x="266" y="18"/>
                  </a:lnTo>
                  <a:lnTo>
                    <a:pt x="242" y="16"/>
                  </a:lnTo>
                  <a:lnTo>
                    <a:pt x="242" y="16"/>
                  </a:lnTo>
                  <a:lnTo>
                    <a:pt x="222" y="14"/>
                  </a:lnTo>
                  <a:lnTo>
                    <a:pt x="202" y="10"/>
                  </a:lnTo>
                  <a:lnTo>
                    <a:pt x="172" y="0"/>
                  </a:lnTo>
                  <a:lnTo>
                    <a:pt x="172" y="0"/>
                  </a:lnTo>
                  <a:lnTo>
                    <a:pt x="163" y="18"/>
                  </a:lnTo>
                  <a:lnTo>
                    <a:pt x="151" y="33"/>
                  </a:lnTo>
                  <a:lnTo>
                    <a:pt x="139" y="47"/>
                  </a:lnTo>
                  <a:lnTo>
                    <a:pt x="127" y="61"/>
                  </a:lnTo>
                  <a:lnTo>
                    <a:pt x="127" y="61"/>
                  </a:lnTo>
                  <a:lnTo>
                    <a:pt x="101" y="77"/>
                  </a:lnTo>
                  <a:lnTo>
                    <a:pt x="81" y="89"/>
                  </a:lnTo>
                  <a:lnTo>
                    <a:pt x="73" y="97"/>
                  </a:lnTo>
                  <a:lnTo>
                    <a:pt x="67" y="107"/>
                  </a:lnTo>
                  <a:lnTo>
                    <a:pt x="62" y="119"/>
                  </a:lnTo>
                  <a:lnTo>
                    <a:pt x="58" y="133"/>
                  </a:lnTo>
                  <a:lnTo>
                    <a:pt x="58" y="133"/>
                  </a:lnTo>
                  <a:lnTo>
                    <a:pt x="56" y="140"/>
                  </a:lnTo>
                  <a:lnTo>
                    <a:pt x="50" y="150"/>
                  </a:lnTo>
                  <a:lnTo>
                    <a:pt x="44" y="162"/>
                  </a:lnTo>
                  <a:lnTo>
                    <a:pt x="34" y="174"/>
                  </a:lnTo>
                  <a:lnTo>
                    <a:pt x="26" y="184"/>
                  </a:lnTo>
                  <a:lnTo>
                    <a:pt x="16" y="192"/>
                  </a:lnTo>
                  <a:lnTo>
                    <a:pt x="8" y="194"/>
                  </a:lnTo>
                  <a:lnTo>
                    <a:pt x="4" y="194"/>
                  </a:lnTo>
                  <a:lnTo>
                    <a:pt x="0" y="192"/>
                  </a:lnTo>
                  <a:lnTo>
                    <a:pt x="0" y="192"/>
                  </a:lnTo>
                  <a:lnTo>
                    <a:pt x="0" y="204"/>
                  </a:lnTo>
                  <a:lnTo>
                    <a:pt x="2" y="214"/>
                  </a:lnTo>
                  <a:lnTo>
                    <a:pt x="8" y="238"/>
                  </a:lnTo>
                  <a:lnTo>
                    <a:pt x="14" y="261"/>
                  </a:lnTo>
                  <a:lnTo>
                    <a:pt x="16" y="273"/>
                  </a:lnTo>
                  <a:lnTo>
                    <a:pt x="16" y="283"/>
                  </a:lnTo>
                  <a:lnTo>
                    <a:pt x="16" y="283"/>
                  </a:lnTo>
                  <a:lnTo>
                    <a:pt x="12" y="297"/>
                  </a:lnTo>
                  <a:lnTo>
                    <a:pt x="8" y="311"/>
                  </a:lnTo>
                  <a:lnTo>
                    <a:pt x="4" y="325"/>
                  </a:lnTo>
                  <a:lnTo>
                    <a:pt x="2" y="339"/>
                  </a:lnTo>
                  <a:lnTo>
                    <a:pt x="2" y="339"/>
                  </a:lnTo>
                  <a:lnTo>
                    <a:pt x="2" y="353"/>
                  </a:lnTo>
                  <a:lnTo>
                    <a:pt x="6" y="364"/>
                  </a:lnTo>
                  <a:lnTo>
                    <a:pt x="18" y="388"/>
                  </a:lnTo>
                  <a:lnTo>
                    <a:pt x="18" y="388"/>
                  </a:lnTo>
                  <a:lnTo>
                    <a:pt x="22" y="400"/>
                  </a:lnTo>
                  <a:lnTo>
                    <a:pt x="24" y="414"/>
                  </a:lnTo>
                  <a:lnTo>
                    <a:pt x="24" y="430"/>
                  </a:lnTo>
                  <a:lnTo>
                    <a:pt x="22" y="444"/>
                  </a:lnTo>
                  <a:lnTo>
                    <a:pt x="16" y="471"/>
                  </a:lnTo>
                  <a:lnTo>
                    <a:pt x="10" y="499"/>
                  </a:lnTo>
                  <a:lnTo>
                    <a:pt x="6" y="527"/>
                  </a:lnTo>
                  <a:lnTo>
                    <a:pt x="6" y="541"/>
                  </a:lnTo>
                  <a:lnTo>
                    <a:pt x="8" y="553"/>
                  </a:lnTo>
                  <a:lnTo>
                    <a:pt x="10" y="567"/>
                  </a:lnTo>
                  <a:lnTo>
                    <a:pt x="16" y="578"/>
                  </a:lnTo>
                  <a:lnTo>
                    <a:pt x="24" y="590"/>
                  </a:lnTo>
                  <a:lnTo>
                    <a:pt x="36" y="602"/>
                  </a:lnTo>
                  <a:lnTo>
                    <a:pt x="36" y="602"/>
                  </a:lnTo>
                  <a:lnTo>
                    <a:pt x="46" y="610"/>
                  </a:lnTo>
                  <a:lnTo>
                    <a:pt x="60" y="618"/>
                  </a:lnTo>
                  <a:lnTo>
                    <a:pt x="85" y="628"/>
                  </a:lnTo>
                  <a:lnTo>
                    <a:pt x="111" y="638"/>
                  </a:lnTo>
                  <a:lnTo>
                    <a:pt x="123" y="646"/>
                  </a:lnTo>
                  <a:lnTo>
                    <a:pt x="135" y="654"/>
                  </a:lnTo>
                  <a:lnTo>
                    <a:pt x="135" y="654"/>
                  </a:lnTo>
                  <a:lnTo>
                    <a:pt x="141" y="660"/>
                  </a:lnTo>
                  <a:lnTo>
                    <a:pt x="147" y="668"/>
                  </a:lnTo>
                  <a:lnTo>
                    <a:pt x="149" y="674"/>
                  </a:lnTo>
                  <a:lnTo>
                    <a:pt x="149" y="681"/>
                  </a:lnTo>
                  <a:lnTo>
                    <a:pt x="149" y="687"/>
                  </a:lnTo>
                  <a:lnTo>
                    <a:pt x="147" y="693"/>
                  </a:lnTo>
                  <a:lnTo>
                    <a:pt x="139" y="705"/>
                  </a:lnTo>
                  <a:lnTo>
                    <a:pt x="139" y="705"/>
                  </a:lnTo>
                  <a:lnTo>
                    <a:pt x="159" y="709"/>
                  </a:lnTo>
                  <a:lnTo>
                    <a:pt x="178" y="709"/>
                  </a:lnTo>
                  <a:lnTo>
                    <a:pt x="198" y="713"/>
                  </a:lnTo>
                  <a:lnTo>
                    <a:pt x="206" y="715"/>
                  </a:lnTo>
                  <a:lnTo>
                    <a:pt x="214" y="719"/>
                  </a:lnTo>
                  <a:lnTo>
                    <a:pt x="214" y="719"/>
                  </a:lnTo>
                  <a:lnTo>
                    <a:pt x="218" y="725"/>
                  </a:lnTo>
                  <a:lnTo>
                    <a:pt x="222" y="731"/>
                  </a:lnTo>
                  <a:lnTo>
                    <a:pt x="228" y="743"/>
                  </a:lnTo>
                  <a:lnTo>
                    <a:pt x="230" y="755"/>
                  </a:lnTo>
                  <a:lnTo>
                    <a:pt x="238" y="767"/>
                  </a:lnTo>
                  <a:lnTo>
                    <a:pt x="238" y="767"/>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59" name="Freeform 26"/>
            <p:cNvSpPr/>
            <p:nvPr/>
          </p:nvSpPr>
          <p:spPr bwMode="auto">
            <a:xfrm>
              <a:off x="5507040" y="2751140"/>
              <a:ext cx="773114" cy="652463"/>
            </a:xfrm>
            <a:custGeom>
              <a:avLst/>
              <a:gdLst/>
              <a:ahLst/>
              <a:cxnLst>
                <a:cxn ang="0">
                  <a:pos x="920" y="541"/>
                </a:cxn>
                <a:cxn ang="0">
                  <a:pos x="932" y="414"/>
                </a:cxn>
                <a:cxn ang="0">
                  <a:pos x="922" y="341"/>
                </a:cxn>
                <a:cxn ang="0">
                  <a:pos x="948" y="294"/>
                </a:cxn>
                <a:cxn ang="0">
                  <a:pos x="973" y="270"/>
                </a:cxn>
                <a:cxn ang="0">
                  <a:pos x="962" y="216"/>
                </a:cxn>
                <a:cxn ang="0">
                  <a:pos x="950" y="167"/>
                </a:cxn>
                <a:cxn ang="0">
                  <a:pos x="916" y="133"/>
                </a:cxn>
                <a:cxn ang="0">
                  <a:pos x="906" y="78"/>
                </a:cxn>
                <a:cxn ang="0">
                  <a:pos x="886" y="54"/>
                </a:cxn>
                <a:cxn ang="0">
                  <a:pos x="839" y="66"/>
                </a:cxn>
                <a:cxn ang="0">
                  <a:pos x="811" y="62"/>
                </a:cxn>
                <a:cxn ang="0">
                  <a:pos x="791" y="20"/>
                </a:cxn>
                <a:cxn ang="0">
                  <a:pos x="751" y="4"/>
                </a:cxn>
                <a:cxn ang="0">
                  <a:pos x="688" y="20"/>
                </a:cxn>
                <a:cxn ang="0">
                  <a:pos x="541" y="89"/>
                </a:cxn>
                <a:cxn ang="0">
                  <a:pos x="434" y="163"/>
                </a:cxn>
                <a:cxn ang="0">
                  <a:pos x="365" y="274"/>
                </a:cxn>
                <a:cxn ang="0">
                  <a:pos x="327" y="292"/>
                </a:cxn>
                <a:cxn ang="0">
                  <a:pos x="240" y="299"/>
                </a:cxn>
                <a:cxn ang="0">
                  <a:pos x="230" y="313"/>
                </a:cxn>
                <a:cxn ang="0">
                  <a:pos x="246" y="337"/>
                </a:cxn>
                <a:cxn ang="0">
                  <a:pos x="222" y="379"/>
                </a:cxn>
                <a:cxn ang="0">
                  <a:pos x="222" y="454"/>
                </a:cxn>
                <a:cxn ang="0">
                  <a:pos x="224" y="523"/>
                </a:cxn>
                <a:cxn ang="0">
                  <a:pos x="202" y="565"/>
                </a:cxn>
                <a:cxn ang="0">
                  <a:pos x="143" y="593"/>
                </a:cxn>
                <a:cxn ang="0">
                  <a:pos x="97" y="587"/>
                </a:cxn>
                <a:cxn ang="0">
                  <a:pos x="36" y="591"/>
                </a:cxn>
                <a:cxn ang="0">
                  <a:pos x="24" y="609"/>
                </a:cxn>
                <a:cxn ang="0">
                  <a:pos x="2" y="646"/>
                </a:cxn>
                <a:cxn ang="0">
                  <a:pos x="8" y="670"/>
                </a:cxn>
                <a:cxn ang="0">
                  <a:pos x="48" y="676"/>
                </a:cxn>
                <a:cxn ang="0">
                  <a:pos x="84" y="714"/>
                </a:cxn>
                <a:cxn ang="0">
                  <a:pos x="103" y="731"/>
                </a:cxn>
                <a:cxn ang="0">
                  <a:pos x="107" y="769"/>
                </a:cxn>
                <a:cxn ang="0">
                  <a:pos x="129" y="787"/>
                </a:cxn>
                <a:cxn ang="0">
                  <a:pos x="175" y="817"/>
                </a:cxn>
                <a:cxn ang="0">
                  <a:pos x="204" y="813"/>
                </a:cxn>
                <a:cxn ang="0">
                  <a:pos x="256" y="755"/>
                </a:cxn>
                <a:cxn ang="0">
                  <a:pos x="284" y="720"/>
                </a:cxn>
                <a:cxn ang="0">
                  <a:pos x="337" y="724"/>
                </a:cxn>
                <a:cxn ang="0">
                  <a:pos x="395" y="720"/>
                </a:cxn>
                <a:cxn ang="0">
                  <a:pos x="418" y="731"/>
                </a:cxn>
                <a:cxn ang="0">
                  <a:pos x="448" y="769"/>
                </a:cxn>
                <a:cxn ang="0">
                  <a:pos x="518" y="757"/>
                </a:cxn>
                <a:cxn ang="0">
                  <a:pos x="561" y="753"/>
                </a:cxn>
                <a:cxn ang="0">
                  <a:pos x="611" y="771"/>
                </a:cxn>
                <a:cxn ang="0">
                  <a:pos x="654" y="745"/>
                </a:cxn>
                <a:cxn ang="0">
                  <a:pos x="692" y="735"/>
                </a:cxn>
                <a:cxn ang="0">
                  <a:pos x="738" y="759"/>
                </a:cxn>
                <a:cxn ang="0">
                  <a:pos x="769" y="749"/>
                </a:cxn>
                <a:cxn ang="0">
                  <a:pos x="799" y="726"/>
                </a:cxn>
                <a:cxn ang="0">
                  <a:pos x="831" y="672"/>
                </a:cxn>
              </a:cxnLst>
              <a:rect l="0" t="0" r="r" b="b"/>
              <a:pathLst>
                <a:path w="973" h="823">
                  <a:moveTo>
                    <a:pt x="870" y="609"/>
                  </a:moveTo>
                  <a:lnTo>
                    <a:pt x="870" y="609"/>
                  </a:lnTo>
                  <a:lnTo>
                    <a:pt x="890" y="587"/>
                  </a:lnTo>
                  <a:lnTo>
                    <a:pt x="906" y="563"/>
                  </a:lnTo>
                  <a:lnTo>
                    <a:pt x="920" y="541"/>
                  </a:lnTo>
                  <a:lnTo>
                    <a:pt x="930" y="519"/>
                  </a:lnTo>
                  <a:lnTo>
                    <a:pt x="936" y="496"/>
                  </a:lnTo>
                  <a:lnTo>
                    <a:pt x="938" y="470"/>
                  </a:lnTo>
                  <a:lnTo>
                    <a:pt x="936" y="444"/>
                  </a:lnTo>
                  <a:lnTo>
                    <a:pt x="932" y="414"/>
                  </a:lnTo>
                  <a:lnTo>
                    <a:pt x="932" y="414"/>
                  </a:lnTo>
                  <a:lnTo>
                    <a:pt x="926" y="385"/>
                  </a:lnTo>
                  <a:lnTo>
                    <a:pt x="924" y="371"/>
                  </a:lnTo>
                  <a:lnTo>
                    <a:pt x="922" y="355"/>
                  </a:lnTo>
                  <a:lnTo>
                    <a:pt x="922" y="341"/>
                  </a:lnTo>
                  <a:lnTo>
                    <a:pt x="924" y="327"/>
                  </a:lnTo>
                  <a:lnTo>
                    <a:pt x="930" y="313"/>
                  </a:lnTo>
                  <a:lnTo>
                    <a:pt x="938" y="301"/>
                  </a:lnTo>
                  <a:lnTo>
                    <a:pt x="938" y="301"/>
                  </a:lnTo>
                  <a:lnTo>
                    <a:pt x="948" y="294"/>
                  </a:lnTo>
                  <a:lnTo>
                    <a:pt x="958" y="288"/>
                  </a:lnTo>
                  <a:lnTo>
                    <a:pt x="967" y="280"/>
                  </a:lnTo>
                  <a:lnTo>
                    <a:pt x="971" y="274"/>
                  </a:lnTo>
                  <a:lnTo>
                    <a:pt x="973" y="270"/>
                  </a:lnTo>
                  <a:lnTo>
                    <a:pt x="973" y="270"/>
                  </a:lnTo>
                  <a:lnTo>
                    <a:pt x="973" y="264"/>
                  </a:lnTo>
                  <a:lnTo>
                    <a:pt x="973" y="258"/>
                  </a:lnTo>
                  <a:lnTo>
                    <a:pt x="969" y="244"/>
                  </a:lnTo>
                  <a:lnTo>
                    <a:pt x="964" y="230"/>
                  </a:lnTo>
                  <a:lnTo>
                    <a:pt x="962" y="216"/>
                  </a:lnTo>
                  <a:lnTo>
                    <a:pt x="962" y="216"/>
                  </a:lnTo>
                  <a:lnTo>
                    <a:pt x="962" y="200"/>
                  </a:lnTo>
                  <a:lnTo>
                    <a:pt x="962" y="188"/>
                  </a:lnTo>
                  <a:lnTo>
                    <a:pt x="960" y="179"/>
                  </a:lnTo>
                  <a:lnTo>
                    <a:pt x="950" y="167"/>
                  </a:lnTo>
                  <a:lnTo>
                    <a:pt x="950" y="167"/>
                  </a:lnTo>
                  <a:lnTo>
                    <a:pt x="932" y="149"/>
                  </a:lnTo>
                  <a:lnTo>
                    <a:pt x="924" y="141"/>
                  </a:lnTo>
                  <a:lnTo>
                    <a:pt x="916" y="133"/>
                  </a:lnTo>
                  <a:lnTo>
                    <a:pt x="916" y="133"/>
                  </a:lnTo>
                  <a:lnTo>
                    <a:pt x="912" y="123"/>
                  </a:lnTo>
                  <a:lnTo>
                    <a:pt x="908" y="115"/>
                  </a:lnTo>
                  <a:lnTo>
                    <a:pt x="906" y="105"/>
                  </a:lnTo>
                  <a:lnTo>
                    <a:pt x="906" y="95"/>
                  </a:lnTo>
                  <a:lnTo>
                    <a:pt x="906" y="78"/>
                  </a:lnTo>
                  <a:lnTo>
                    <a:pt x="910" y="58"/>
                  </a:lnTo>
                  <a:lnTo>
                    <a:pt x="910" y="58"/>
                  </a:lnTo>
                  <a:lnTo>
                    <a:pt x="900" y="58"/>
                  </a:lnTo>
                  <a:lnTo>
                    <a:pt x="900" y="58"/>
                  </a:lnTo>
                  <a:lnTo>
                    <a:pt x="886" y="54"/>
                  </a:lnTo>
                  <a:lnTo>
                    <a:pt x="874" y="52"/>
                  </a:lnTo>
                  <a:lnTo>
                    <a:pt x="862" y="52"/>
                  </a:lnTo>
                  <a:lnTo>
                    <a:pt x="849" y="58"/>
                  </a:lnTo>
                  <a:lnTo>
                    <a:pt x="849" y="58"/>
                  </a:lnTo>
                  <a:lnTo>
                    <a:pt x="839" y="66"/>
                  </a:lnTo>
                  <a:lnTo>
                    <a:pt x="829" y="72"/>
                  </a:lnTo>
                  <a:lnTo>
                    <a:pt x="825" y="72"/>
                  </a:lnTo>
                  <a:lnTo>
                    <a:pt x="821" y="70"/>
                  </a:lnTo>
                  <a:lnTo>
                    <a:pt x="817" y="68"/>
                  </a:lnTo>
                  <a:lnTo>
                    <a:pt x="811" y="62"/>
                  </a:lnTo>
                  <a:lnTo>
                    <a:pt x="811" y="62"/>
                  </a:lnTo>
                  <a:lnTo>
                    <a:pt x="803" y="50"/>
                  </a:lnTo>
                  <a:lnTo>
                    <a:pt x="801" y="38"/>
                  </a:lnTo>
                  <a:lnTo>
                    <a:pt x="795" y="26"/>
                  </a:lnTo>
                  <a:lnTo>
                    <a:pt x="791" y="20"/>
                  </a:lnTo>
                  <a:lnTo>
                    <a:pt x="787" y="14"/>
                  </a:lnTo>
                  <a:lnTo>
                    <a:pt x="787" y="14"/>
                  </a:lnTo>
                  <a:lnTo>
                    <a:pt x="779" y="10"/>
                  </a:lnTo>
                  <a:lnTo>
                    <a:pt x="771" y="8"/>
                  </a:lnTo>
                  <a:lnTo>
                    <a:pt x="751" y="4"/>
                  </a:lnTo>
                  <a:lnTo>
                    <a:pt x="732" y="4"/>
                  </a:lnTo>
                  <a:lnTo>
                    <a:pt x="712" y="0"/>
                  </a:lnTo>
                  <a:lnTo>
                    <a:pt x="712" y="0"/>
                  </a:lnTo>
                  <a:lnTo>
                    <a:pt x="702" y="12"/>
                  </a:lnTo>
                  <a:lnTo>
                    <a:pt x="688" y="20"/>
                  </a:lnTo>
                  <a:lnTo>
                    <a:pt x="662" y="36"/>
                  </a:lnTo>
                  <a:lnTo>
                    <a:pt x="662" y="36"/>
                  </a:lnTo>
                  <a:lnTo>
                    <a:pt x="633" y="50"/>
                  </a:lnTo>
                  <a:lnTo>
                    <a:pt x="603" y="64"/>
                  </a:lnTo>
                  <a:lnTo>
                    <a:pt x="541" y="89"/>
                  </a:lnTo>
                  <a:lnTo>
                    <a:pt x="514" y="105"/>
                  </a:lnTo>
                  <a:lnTo>
                    <a:pt x="484" y="121"/>
                  </a:lnTo>
                  <a:lnTo>
                    <a:pt x="458" y="141"/>
                  </a:lnTo>
                  <a:lnTo>
                    <a:pt x="434" y="163"/>
                  </a:lnTo>
                  <a:lnTo>
                    <a:pt x="434" y="163"/>
                  </a:lnTo>
                  <a:lnTo>
                    <a:pt x="420" y="181"/>
                  </a:lnTo>
                  <a:lnTo>
                    <a:pt x="411" y="200"/>
                  </a:lnTo>
                  <a:lnTo>
                    <a:pt x="391" y="240"/>
                  </a:lnTo>
                  <a:lnTo>
                    <a:pt x="379" y="258"/>
                  </a:lnTo>
                  <a:lnTo>
                    <a:pt x="365" y="274"/>
                  </a:lnTo>
                  <a:lnTo>
                    <a:pt x="357" y="280"/>
                  </a:lnTo>
                  <a:lnTo>
                    <a:pt x="347" y="286"/>
                  </a:lnTo>
                  <a:lnTo>
                    <a:pt x="337" y="290"/>
                  </a:lnTo>
                  <a:lnTo>
                    <a:pt x="327" y="292"/>
                  </a:lnTo>
                  <a:lnTo>
                    <a:pt x="327" y="292"/>
                  </a:lnTo>
                  <a:lnTo>
                    <a:pt x="306" y="294"/>
                  </a:lnTo>
                  <a:lnTo>
                    <a:pt x="282" y="294"/>
                  </a:lnTo>
                  <a:lnTo>
                    <a:pt x="260" y="296"/>
                  </a:lnTo>
                  <a:lnTo>
                    <a:pt x="250" y="296"/>
                  </a:lnTo>
                  <a:lnTo>
                    <a:pt x="240" y="299"/>
                  </a:lnTo>
                  <a:lnTo>
                    <a:pt x="240" y="299"/>
                  </a:lnTo>
                  <a:lnTo>
                    <a:pt x="230" y="303"/>
                  </a:lnTo>
                  <a:lnTo>
                    <a:pt x="222" y="309"/>
                  </a:lnTo>
                  <a:lnTo>
                    <a:pt x="222" y="309"/>
                  </a:lnTo>
                  <a:lnTo>
                    <a:pt x="230" y="313"/>
                  </a:lnTo>
                  <a:lnTo>
                    <a:pt x="238" y="319"/>
                  </a:lnTo>
                  <a:lnTo>
                    <a:pt x="244" y="325"/>
                  </a:lnTo>
                  <a:lnTo>
                    <a:pt x="248" y="333"/>
                  </a:lnTo>
                  <a:lnTo>
                    <a:pt x="248" y="333"/>
                  </a:lnTo>
                  <a:lnTo>
                    <a:pt x="246" y="337"/>
                  </a:lnTo>
                  <a:lnTo>
                    <a:pt x="244" y="343"/>
                  </a:lnTo>
                  <a:lnTo>
                    <a:pt x="240" y="351"/>
                  </a:lnTo>
                  <a:lnTo>
                    <a:pt x="226" y="367"/>
                  </a:lnTo>
                  <a:lnTo>
                    <a:pt x="226" y="367"/>
                  </a:lnTo>
                  <a:lnTo>
                    <a:pt x="222" y="379"/>
                  </a:lnTo>
                  <a:lnTo>
                    <a:pt x="218" y="389"/>
                  </a:lnTo>
                  <a:lnTo>
                    <a:pt x="216" y="401"/>
                  </a:lnTo>
                  <a:lnTo>
                    <a:pt x="216" y="410"/>
                  </a:lnTo>
                  <a:lnTo>
                    <a:pt x="218" y="432"/>
                  </a:lnTo>
                  <a:lnTo>
                    <a:pt x="222" y="454"/>
                  </a:lnTo>
                  <a:lnTo>
                    <a:pt x="222" y="454"/>
                  </a:lnTo>
                  <a:lnTo>
                    <a:pt x="226" y="478"/>
                  </a:lnTo>
                  <a:lnTo>
                    <a:pt x="228" y="502"/>
                  </a:lnTo>
                  <a:lnTo>
                    <a:pt x="226" y="511"/>
                  </a:lnTo>
                  <a:lnTo>
                    <a:pt x="224" y="523"/>
                  </a:lnTo>
                  <a:lnTo>
                    <a:pt x="222" y="535"/>
                  </a:lnTo>
                  <a:lnTo>
                    <a:pt x="216" y="545"/>
                  </a:lnTo>
                  <a:lnTo>
                    <a:pt x="216" y="545"/>
                  </a:lnTo>
                  <a:lnTo>
                    <a:pt x="210" y="557"/>
                  </a:lnTo>
                  <a:lnTo>
                    <a:pt x="202" y="565"/>
                  </a:lnTo>
                  <a:lnTo>
                    <a:pt x="195" y="573"/>
                  </a:lnTo>
                  <a:lnTo>
                    <a:pt x="187" y="579"/>
                  </a:lnTo>
                  <a:lnTo>
                    <a:pt x="177" y="583"/>
                  </a:lnTo>
                  <a:lnTo>
                    <a:pt x="167" y="587"/>
                  </a:lnTo>
                  <a:lnTo>
                    <a:pt x="143" y="593"/>
                  </a:lnTo>
                  <a:lnTo>
                    <a:pt x="143" y="593"/>
                  </a:lnTo>
                  <a:lnTo>
                    <a:pt x="131" y="593"/>
                  </a:lnTo>
                  <a:lnTo>
                    <a:pt x="119" y="591"/>
                  </a:lnTo>
                  <a:lnTo>
                    <a:pt x="97" y="587"/>
                  </a:lnTo>
                  <a:lnTo>
                    <a:pt x="97" y="587"/>
                  </a:lnTo>
                  <a:lnTo>
                    <a:pt x="86" y="585"/>
                  </a:lnTo>
                  <a:lnTo>
                    <a:pt x="74" y="585"/>
                  </a:lnTo>
                  <a:lnTo>
                    <a:pt x="52" y="589"/>
                  </a:lnTo>
                  <a:lnTo>
                    <a:pt x="52" y="589"/>
                  </a:lnTo>
                  <a:lnTo>
                    <a:pt x="36" y="591"/>
                  </a:lnTo>
                  <a:lnTo>
                    <a:pt x="22" y="595"/>
                  </a:lnTo>
                  <a:lnTo>
                    <a:pt x="22" y="595"/>
                  </a:lnTo>
                  <a:lnTo>
                    <a:pt x="26" y="601"/>
                  </a:lnTo>
                  <a:lnTo>
                    <a:pt x="24" y="609"/>
                  </a:lnTo>
                  <a:lnTo>
                    <a:pt x="24" y="609"/>
                  </a:lnTo>
                  <a:lnTo>
                    <a:pt x="22" y="615"/>
                  </a:lnTo>
                  <a:lnTo>
                    <a:pt x="18" y="620"/>
                  </a:lnTo>
                  <a:lnTo>
                    <a:pt x="10" y="632"/>
                  </a:lnTo>
                  <a:lnTo>
                    <a:pt x="4" y="638"/>
                  </a:lnTo>
                  <a:lnTo>
                    <a:pt x="2" y="646"/>
                  </a:lnTo>
                  <a:lnTo>
                    <a:pt x="0" y="652"/>
                  </a:lnTo>
                  <a:lnTo>
                    <a:pt x="0" y="660"/>
                  </a:lnTo>
                  <a:lnTo>
                    <a:pt x="0" y="660"/>
                  </a:lnTo>
                  <a:lnTo>
                    <a:pt x="4" y="666"/>
                  </a:lnTo>
                  <a:lnTo>
                    <a:pt x="8" y="670"/>
                  </a:lnTo>
                  <a:lnTo>
                    <a:pt x="14" y="672"/>
                  </a:lnTo>
                  <a:lnTo>
                    <a:pt x="20" y="672"/>
                  </a:lnTo>
                  <a:lnTo>
                    <a:pt x="34" y="672"/>
                  </a:lnTo>
                  <a:lnTo>
                    <a:pt x="42" y="674"/>
                  </a:lnTo>
                  <a:lnTo>
                    <a:pt x="48" y="676"/>
                  </a:lnTo>
                  <a:lnTo>
                    <a:pt x="48" y="676"/>
                  </a:lnTo>
                  <a:lnTo>
                    <a:pt x="58" y="684"/>
                  </a:lnTo>
                  <a:lnTo>
                    <a:pt x="66" y="694"/>
                  </a:lnTo>
                  <a:lnTo>
                    <a:pt x="76" y="704"/>
                  </a:lnTo>
                  <a:lnTo>
                    <a:pt x="84" y="714"/>
                  </a:lnTo>
                  <a:lnTo>
                    <a:pt x="84" y="714"/>
                  </a:lnTo>
                  <a:lnTo>
                    <a:pt x="95" y="722"/>
                  </a:lnTo>
                  <a:lnTo>
                    <a:pt x="99" y="726"/>
                  </a:lnTo>
                  <a:lnTo>
                    <a:pt x="103" y="731"/>
                  </a:lnTo>
                  <a:lnTo>
                    <a:pt x="103" y="731"/>
                  </a:lnTo>
                  <a:lnTo>
                    <a:pt x="105" y="739"/>
                  </a:lnTo>
                  <a:lnTo>
                    <a:pt x="105" y="745"/>
                  </a:lnTo>
                  <a:lnTo>
                    <a:pt x="105" y="759"/>
                  </a:lnTo>
                  <a:lnTo>
                    <a:pt x="105" y="759"/>
                  </a:lnTo>
                  <a:lnTo>
                    <a:pt x="107" y="769"/>
                  </a:lnTo>
                  <a:lnTo>
                    <a:pt x="111" y="777"/>
                  </a:lnTo>
                  <a:lnTo>
                    <a:pt x="115" y="783"/>
                  </a:lnTo>
                  <a:lnTo>
                    <a:pt x="123" y="789"/>
                  </a:lnTo>
                  <a:lnTo>
                    <a:pt x="123" y="789"/>
                  </a:lnTo>
                  <a:lnTo>
                    <a:pt x="129" y="787"/>
                  </a:lnTo>
                  <a:lnTo>
                    <a:pt x="137" y="789"/>
                  </a:lnTo>
                  <a:lnTo>
                    <a:pt x="145" y="793"/>
                  </a:lnTo>
                  <a:lnTo>
                    <a:pt x="153" y="799"/>
                  </a:lnTo>
                  <a:lnTo>
                    <a:pt x="167" y="811"/>
                  </a:lnTo>
                  <a:lnTo>
                    <a:pt x="175" y="817"/>
                  </a:lnTo>
                  <a:lnTo>
                    <a:pt x="181" y="821"/>
                  </a:lnTo>
                  <a:lnTo>
                    <a:pt x="181" y="821"/>
                  </a:lnTo>
                  <a:lnTo>
                    <a:pt x="187" y="823"/>
                  </a:lnTo>
                  <a:lnTo>
                    <a:pt x="187" y="823"/>
                  </a:lnTo>
                  <a:lnTo>
                    <a:pt x="204" y="813"/>
                  </a:lnTo>
                  <a:lnTo>
                    <a:pt x="222" y="799"/>
                  </a:lnTo>
                  <a:lnTo>
                    <a:pt x="238" y="783"/>
                  </a:lnTo>
                  <a:lnTo>
                    <a:pt x="250" y="767"/>
                  </a:lnTo>
                  <a:lnTo>
                    <a:pt x="250" y="767"/>
                  </a:lnTo>
                  <a:lnTo>
                    <a:pt x="256" y="755"/>
                  </a:lnTo>
                  <a:lnTo>
                    <a:pt x="262" y="739"/>
                  </a:lnTo>
                  <a:lnTo>
                    <a:pt x="270" y="727"/>
                  </a:lnTo>
                  <a:lnTo>
                    <a:pt x="276" y="722"/>
                  </a:lnTo>
                  <a:lnTo>
                    <a:pt x="284" y="720"/>
                  </a:lnTo>
                  <a:lnTo>
                    <a:pt x="284" y="720"/>
                  </a:lnTo>
                  <a:lnTo>
                    <a:pt x="290" y="716"/>
                  </a:lnTo>
                  <a:lnTo>
                    <a:pt x="298" y="716"/>
                  </a:lnTo>
                  <a:lnTo>
                    <a:pt x="311" y="716"/>
                  </a:lnTo>
                  <a:lnTo>
                    <a:pt x="337" y="724"/>
                  </a:lnTo>
                  <a:lnTo>
                    <a:pt x="337" y="724"/>
                  </a:lnTo>
                  <a:lnTo>
                    <a:pt x="343" y="726"/>
                  </a:lnTo>
                  <a:lnTo>
                    <a:pt x="351" y="726"/>
                  </a:lnTo>
                  <a:lnTo>
                    <a:pt x="365" y="724"/>
                  </a:lnTo>
                  <a:lnTo>
                    <a:pt x="381" y="722"/>
                  </a:lnTo>
                  <a:lnTo>
                    <a:pt x="395" y="720"/>
                  </a:lnTo>
                  <a:lnTo>
                    <a:pt x="395" y="720"/>
                  </a:lnTo>
                  <a:lnTo>
                    <a:pt x="403" y="722"/>
                  </a:lnTo>
                  <a:lnTo>
                    <a:pt x="409" y="724"/>
                  </a:lnTo>
                  <a:lnTo>
                    <a:pt x="415" y="727"/>
                  </a:lnTo>
                  <a:lnTo>
                    <a:pt x="418" y="731"/>
                  </a:lnTo>
                  <a:lnTo>
                    <a:pt x="426" y="743"/>
                  </a:lnTo>
                  <a:lnTo>
                    <a:pt x="436" y="757"/>
                  </a:lnTo>
                  <a:lnTo>
                    <a:pt x="436" y="757"/>
                  </a:lnTo>
                  <a:lnTo>
                    <a:pt x="442" y="763"/>
                  </a:lnTo>
                  <a:lnTo>
                    <a:pt x="448" y="769"/>
                  </a:lnTo>
                  <a:lnTo>
                    <a:pt x="454" y="771"/>
                  </a:lnTo>
                  <a:lnTo>
                    <a:pt x="460" y="773"/>
                  </a:lnTo>
                  <a:lnTo>
                    <a:pt x="474" y="773"/>
                  </a:lnTo>
                  <a:lnTo>
                    <a:pt x="488" y="769"/>
                  </a:lnTo>
                  <a:lnTo>
                    <a:pt x="518" y="757"/>
                  </a:lnTo>
                  <a:lnTo>
                    <a:pt x="531" y="753"/>
                  </a:lnTo>
                  <a:lnTo>
                    <a:pt x="545" y="751"/>
                  </a:lnTo>
                  <a:lnTo>
                    <a:pt x="545" y="751"/>
                  </a:lnTo>
                  <a:lnTo>
                    <a:pt x="553" y="751"/>
                  </a:lnTo>
                  <a:lnTo>
                    <a:pt x="561" y="753"/>
                  </a:lnTo>
                  <a:lnTo>
                    <a:pt x="575" y="759"/>
                  </a:lnTo>
                  <a:lnTo>
                    <a:pt x="589" y="765"/>
                  </a:lnTo>
                  <a:lnTo>
                    <a:pt x="603" y="771"/>
                  </a:lnTo>
                  <a:lnTo>
                    <a:pt x="603" y="771"/>
                  </a:lnTo>
                  <a:lnTo>
                    <a:pt x="611" y="771"/>
                  </a:lnTo>
                  <a:lnTo>
                    <a:pt x="619" y="771"/>
                  </a:lnTo>
                  <a:lnTo>
                    <a:pt x="625" y="767"/>
                  </a:lnTo>
                  <a:lnTo>
                    <a:pt x="631" y="765"/>
                  </a:lnTo>
                  <a:lnTo>
                    <a:pt x="642" y="755"/>
                  </a:lnTo>
                  <a:lnTo>
                    <a:pt x="654" y="745"/>
                  </a:lnTo>
                  <a:lnTo>
                    <a:pt x="654" y="745"/>
                  </a:lnTo>
                  <a:lnTo>
                    <a:pt x="666" y="737"/>
                  </a:lnTo>
                  <a:lnTo>
                    <a:pt x="672" y="735"/>
                  </a:lnTo>
                  <a:lnTo>
                    <a:pt x="678" y="733"/>
                  </a:lnTo>
                  <a:lnTo>
                    <a:pt x="692" y="735"/>
                  </a:lnTo>
                  <a:lnTo>
                    <a:pt x="708" y="741"/>
                  </a:lnTo>
                  <a:lnTo>
                    <a:pt x="708" y="741"/>
                  </a:lnTo>
                  <a:lnTo>
                    <a:pt x="720" y="749"/>
                  </a:lnTo>
                  <a:lnTo>
                    <a:pt x="732" y="757"/>
                  </a:lnTo>
                  <a:lnTo>
                    <a:pt x="738" y="759"/>
                  </a:lnTo>
                  <a:lnTo>
                    <a:pt x="744" y="761"/>
                  </a:lnTo>
                  <a:lnTo>
                    <a:pt x="751" y="759"/>
                  </a:lnTo>
                  <a:lnTo>
                    <a:pt x="759" y="757"/>
                  </a:lnTo>
                  <a:lnTo>
                    <a:pt x="759" y="757"/>
                  </a:lnTo>
                  <a:lnTo>
                    <a:pt x="769" y="749"/>
                  </a:lnTo>
                  <a:lnTo>
                    <a:pt x="777" y="741"/>
                  </a:lnTo>
                  <a:lnTo>
                    <a:pt x="787" y="731"/>
                  </a:lnTo>
                  <a:lnTo>
                    <a:pt x="793" y="727"/>
                  </a:lnTo>
                  <a:lnTo>
                    <a:pt x="799" y="726"/>
                  </a:lnTo>
                  <a:lnTo>
                    <a:pt x="799" y="726"/>
                  </a:lnTo>
                  <a:lnTo>
                    <a:pt x="811" y="724"/>
                  </a:lnTo>
                  <a:lnTo>
                    <a:pt x="811" y="724"/>
                  </a:lnTo>
                  <a:lnTo>
                    <a:pt x="823" y="696"/>
                  </a:lnTo>
                  <a:lnTo>
                    <a:pt x="823" y="696"/>
                  </a:lnTo>
                  <a:lnTo>
                    <a:pt x="831" y="672"/>
                  </a:lnTo>
                  <a:lnTo>
                    <a:pt x="843" y="650"/>
                  </a:lnTo>
                  <a:lnTo>
                    <a:pt x="854" y="628"/>
                  </a:lnTo>
                  <a:lnTo>
                    <a:pt x="870" y="609"/>
                  </a:lnTo>
                  <a:lnTo>
                    <a:pt x="870" y="609"/>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0" name="Freeform 27"/>
            <p:cNvSpPr/>
            <p:nvPr/>
          </p:nvSpPr>
          <p:spPr bwMode="auto">
            <a:xfrm>
              <a:off x="6704016" y="2259015"/>
              <a:ext cx="568325" cy="587374"/>
            </a:xfrm>
            <a:custGeom>
              <a:avLst/>
              <a:gdLst/>
              <a:ahLst/>
              <a:cxnLst>
                <a:cxn ang="0">
                  <a:pos x="2" y="109"/>
                </a:cxn>
                <a:cxn ang="0">
                  <a:pos x="5" y="180"/>
                </a:cxn>
                <a:cxn ang="0">
                  <a:pos x="11" y="273"/>
                </a:cxn>
                <a:cxn ang="0">
                  <a:pos x="15" y="335"/>
                </a:cxn>
                <a:cxn ang="0">
                  <a:pos x="23" y="424"/>
                </a:cxn>
                <a:cxn ang="0">
                  <a:pos x="17" y="485"/>
                </a:cxn>
                <a:cxn ang="0">
                  <a:pos x="4" y="557"/>
                </a:cxn>
                <a:cxn ang="0">
                  <a:pos x="5" y="589"/>
                </a:cxn>
                <a:cxn ang="0">
                  <a:pos x="19" y="634"/>
                </a:cxn>
                <a:cxn ang="0">
                  <a:pos x="25" y="674"/>
                </a:cxn>
                <a:cxn ang="0">
                  <a:pos x="35" y="686"/>
                </a:cxn>
                <a:cxn ang="0">
                  <a:pos x="87" y="707"/>
                </a:cxn>
                <a:cxn ang="0">
                  <a:pos x="144" y="719"/>
                </a:cxn>
                <a:cxn ang="0">
                  <a:pos x="229" y="739"/>
                </a:cxn>
                <a:cxn ang="0">
                  <a:pos x="327" y="737"/>
                </a:cxn>
                <a:cxn ang="0">
                  <a:pos x="392" y="735"/>
                </a:cxn>
                <a:cxn ang="0">
                  <a:pos x="483" y="739"/>
                </a:cxn>
                <a:cxn ang="0">
                  <a:pos x="533" y="735"/>
                </a:cxn>
                <a:cxn ang="0">
                  <a:pos x="570" y="721"/>
                </a:cxn>
                <a:cxn ang="0">
                  <a:pos x="600" y="692"/>
                </a:cxn>
                <a:cxn ang="0">
                  <a:pos x="622" y="654"/>
                </a:cxn>
                <a:cxn ang="0">
                  <a:pos x="642" y="634"/>
                </a:cxn>
                <a:cxn ang="0">
                  <a:pos x="677" y="612"/>
                </a:cxn>
                <a:cxn ang="0">
                  <a:pos x="687" y="600"/>
                </a:cxn>
                <a:cxn ang="0">
                  <a:pos x="715" y="567"/>
                </a:cxn>
                <a:cxn ang="0">
                  <a:pos x="683" y="533"/>
                </a:cxn>
                <a:cxn ang="0">
                  <a:pos x="667" y="497"/>
                </a:cxn>
                <a:cxn ang="0">
                  <a:pos x="642" y="396"/>
                </a:cxn>
                <a:cxn ang="0">
                  <a:pos x="628" y="355"/>
                </a:cxn>
                <a:cxn ang="0">
                  <a:pos x="586" y="291"/>
                </a:cxn>
                <a:cxn ang="0">
                  <a:pos x="558" y="240"/>
                </a:cxn>
                <a:cxn ang="0">
                  <a:pos x="558" y="224"/>
                </a:cxn>
                <a:cxn ang="0">
                  <a:pos x="580" y="228"/>
                </a:cxn>
                <a:cxn ang="0">
                  <a:pos x="606" y="264"/>
                </a:cxn>
                <a:cxn ang="0">
                  <a:pos x="622" y="289"/>
                </a:cxn>
                <a:cxn ang="0">
                  <a:pos x="632" y="301"/>
                </a:cxn>
                <a:cxn ang="0">
                  <a:pos x="646" y="297"/>
                </a:cxn>
                <a:cxn ang="0">
                  <a:pos x="650" y="289"/>
                </a:cxn>
                <a:cxn ang="0">
                  <a:pos x="669" y="192"/>
                </a:cxn>
                <a:cxn ang="0">
                  <a:pos x="675" y="174"/>
                </a:cxn>
                <a:cxn ang="0">
                  <a:pos x="654" y="95"/>
                </a:cxn>
                <a:cxn ang="0">
                  <a:pos x="644" y="61"/>
                </a:cxn>
                <a:cxn ang="0">
                  <a:pos x="620" y="28"/>
                </a:cxn>
                <a:cxn ang="0">
                  <a:pos x="570" y="42"/>
                </a:cxn>
                <a:cxn ang="0">
                  <a:pos x="541" y="52"/>
                </a:cxn>
                <a:cxn ang="0">
                  <a:pos x="501" y="46"/>
                </a:cxn>
                <a:cxn ang="0">
                  <a:pos x="475" y="32"/>
                </a:cxn>
                <a:cxn ang="0">
                  <a:pos x="449" y="26"/>
                </a:cxn>
                <a:cxn ang="0">
                  <a:pos x="422" y="30"/>
                </a:cxn>
                <a:cxn ang="0">
                  <a:pos x="398" y="46"/>
                </a:cxn>
                <a:cxn ang="0">
                  <a:pos x="358" y="67"/>
                </a:cxn>
                <a:cxn ang="0">
                  <a:pos x="323" y="73"/>
                </a:cxn>
                <a:cxn ang="0">
                  <a:pos x="291" y="71"/>
                </a:cxn>
                <a:cxn ang="0">
                  <a:pos x="227" y="54"/>
                </a:cxn>
                <a:cxn ang="0">
                  <a:pos x="182" y="34"/>
                </a:cxn>
                <a:cxn ang="0">
                  <a:pos x="150" y="30"/>
                </a:cxn>
                <a:cxn ang="0">
                  <a:pos x="91" y="36"/>
                </a:cxn>
                <a:cxn ang="0">
                  <a:pos x="73" y="26"/>
                </a:cxn>
                <a:cxn ang="0">
                  <a:pos x="57" y="4"/>
                </a:cxn>
                <a:cxn ang="0">
                  <a:pos x="39" y="2"/>
                </a:cxn>
                <a:cxn ang="0">
                  <a:pos x="29" y="20"/>
                </a:cxn>
                <a:cxn ang="0">
                  <a:pos x="9" y="65"/>
                </a:cxn>
              </a:cxnLst>
              <a:rect l="0" t="0" r="r" b="b"/>
              <a:pathLst>
                <a:path w="715" h="739">
                  <a:moveTo>
                    <a:pt x="4" y="93"/>
                  </a:moveTo>
                  <a:lnTo>
                    <a:pt x="4" y="93"/>
                  </a:lnTo>
                  <a:lnTo>
                    <a:pt x="2" y="109"/>
                  </a:lnTo>
                  <a:lnTo>
                    <a:pt x="0" y="123"/>
                  </a:lnTo>
                  <a:lnTo>
                    <a:pt x="2" y="153"/>
                  </a:lnTo>
                  <a:lnTo>
                    <a:pt x="5" y="180"/>
                  </a:lnTo>
                  <a:lnTo>
                    <a:pt x="9" y="210"/>
                  </a:lnTo>
                  <a:lnTo>
                    <a:pt x="9" y="210"/>
                  </a:lnTo>
                  <a:lnTo>
                    <a:pt x="11" y="273"/>
                  </a:lnTo>
                  <a:lnTo>
                    <a:pt x="11" y="303"/>
                  </a:lnTo>
                  <a:lnTo>
                    <a:pt x="15" y="335"/>
                  </a:lnTo>
                  <a:lnTo>
                    <a:pt x="15" y="335"/>
                  </a:lnTo>
                  <a:lnTo>
                    <a:pt x="19" y="365"/>
                  </a:lnTo>
                  <a:lnTo>
                    <a:pt x="23" y="394"/>
                  </a:lnTo>
                  <a:lnTo>
                    <a:pt x="23" y="424"/>
                  </a:lnTo>
                  <a:lnTo>
                    <a:pt x="21" y="456"/>
                  </a:lnTo>
                  <a:lnTo>
                    <a:pt x="21" y="456"/>
                  </a:lnTo>
                  <a:lnTo>
                    <a:pt x="17" y="485"/>
                  </a:lnTo>
                  <a:lnTo>
                    <a:pt x="11" y="513"/>
                  </a:lnTo>
                  <a:lnTo>
                    <a:pt x="5" y="543"/>
                  </a:lnTo>
                  <a:lnTo>
                    <a:pt x="4" y="557"/>
                  </a:lnTo>
                  <a:lnTo>
                    <a:pt x="4" y="571"/>
                  </a:lnTo>
                  <a:lnTo>
                    <a:pt x="4" y="571"/>
                  </a:lnTo>
                  <a:lnTo>
                    <a:pt x="5" y="589"/>
                  </a:lnTo>
                  <a:lnTo>
                    <a:pt x="9" y="602"/>
                  </a:lnTo>
                  <a:lnTo>
                    <a:pt x="15" y="618"/>
                  </a:lnTo>
                  <a:lnTo>
                    <a:pt x="19" y="634"/>
                  </a:lnTo>
                  <a:lnTo>
                    <a:pt x="19" y="634"/>
                  </a:lnTo>
                  <a:lnTo>
                    <a:pt x="21" y="662"/>
                  </a:lnTo>
                  <a:lnTo>
                    <a:pt x="25" y="674"/>
                  </a:lnTo>
                  <a:lnTo>
                    <a:pt x="29" y="680"/>
                  </a:lnTo>
                  <a:lnTo>
                    <a:pt x="35" y="686"/>
                  </a:lnTo>
                  <a:lnTo>
                    <a:pt x="35" y="686"/>
                  </a:lnTo>
                  <a:lnTo>
                    <a:pt x="45" y="692"/>
                  </a:lnTo>
                  <a:lnTo>
                    <a:pt x="57" y="698"/>
                  </a:lnTo>
                  <a:lnTo>
                    <a:pt x="87" y="707"/>
                  </a:lnTo>
                  <a:lnTo>
                    <a:pt x="118" y="713"/>
                  </a:lnTo>
                  <a:lnTo>
                    <a:pt x="144" y="719"/>
                  </a:lnTo>
                  <a:lnTo>
                    <a:pt x="144" y="719"/>
                  </a:lnTo>
                  <a:lnTo>
                    <a:pt x="172" y="727"/>
                  </a:lnTo>
                  <a:lnTo>
                    <a:pt x="202" y="735"/>
                  </a:lnTo>
                  <a:lnTo>
                    <a:pt x="229" y="739"/>
                  </a:lnTo>
                  <a:lnTo>
                    <a:pt x="261" y="739"/>
                  </a:lnTo>
                  <a:lnTo>
                    <a:pt x="261" y="739"/>
                  </a:lnTo>
                  <a:lnTo>
                    <a:pt x="327" y="737"/>
                  </a:lnTo>
                  <a:lnTo>
                    <a:pt x="358" y="735"/>
                  </a:lnTo>
                  <a:lnTo>
                    <a:pt x="392" y="735"/>
                  </a:lnTo>
                  <a:lnTo>
                    <a:pt x="392" y="735"/>
                  </a:lnTo>
                  <a:lnTo>
                    <a:pt x="424" y="735"/>
                  </a:lnTo>
                  <a:lnTo>
                    <a:pt x="453" y="737"/>
                  </a:lnTo>
                  <a:lnTo>
                    <a:pt x="483" y="739"/>
                  </a:lnTo>
                  <a:lnTo>
                    <a:pt x="515" y="737"/>
                  </a:lnTo>
                  <a:lnTo>
                    <a:pt x="515" y="737"/>
                  </a:lnTo>
                  <a:lnTo>
                    <a:pt x="533" y="735"/>
                  </a:lnTo>
                  <a:lnTo>
                    <a:pt x="547" y="731"/>
                  </a:lnTo>
                  <a:lnTo>
                    <a:pt x="558" y="727"/>
                  </a:lnTo>
                  <a:lnTo>
                    <a:pt x="570" y="721"/>
                  </a:lnTo>
                  <a:lnTo>
                    <a:pt x="580" y="713"/>
                  </a:lnTo>
                  <a:lnTo>
                    <a:pt x="590" y="703"/>
                  </a:lnTo>
                  <a:lnTo>
                    <a:pt x="600" y="692"/>
                  </a:lnTo>
                  <a:lnTo>
                    <a:pt x="608" y="678"/>
                  </a:lnTo>
                  <a:lnTo>
                    <a:pt x="608" y="678"/>
                  </a:lnTo>
                  <a:lnTo>
                    <a:pt x="622" y="654"/>
                  </a:lnTo>
                  <a:lnTo>
                    <a:pt x="632" y="644"/>
                  </a:lnTo>
                  <a:lnTo>
                    <a:pt x="642" y="634"/>
                  </a:lnTo>
                  <a:lnTo>
                    <a:pt x="642" y="634"/>
                  </a:lnTo>
                  <a:lnTo>
                    <a:pt x="654" y="626"/>
                  </a:lnTo>
                  <a:lnTo>
                    <a:pt x="665" y="620"/>
                  </a:lnTo>
                  <a:lnTo>
                    <a:pt x="677" y="612"/>
                  </a:lnTo>
                  <a:lnTo>
                    <a:pt x="683" y="608"/>
                  </a:lnTo>
                  <a:lnTo>
                    <a:pt x="687" y="600"/>
                  </a:lnTo>
                  <a:lnTo>
                    <a:pt x="687" y="600"/>
                  </a:lnTo>
                  <a:lnTo>
                    <a:pt x="701" y="581"/>
                  </a:lnTo>
                  <a:lnTo>
                    <a:pt x="715" y="567"/>
                  </a:lnTo>
                  <a:lnTo>
                    <a:pt x="715" y="567"/>
                  </a:lnTo>
                  <a:lnTo>
                    <a:pt x="703" y="555"/>
                  </a:lnTo>
                  <a:lnTo>
                    <a:pt x="693" y="545"/>
                  </a:lnTo>
                  <a:lnTo>
                    <a:pt x="683" y="533"/>
                  </a:lnTo>
                  <a:lnTo>
                    <a:pt x="675" y="517"/>
                  </a:lnTo>
                  <a:lnTo>
                    <a:pt x="675" y="517"/>
                  </a:lnTo>
                  <a:lnTo>
                    <a:pt x="667" y="497"/>
                  </a:lnTo>
                  <a:lnTo>
                    <a:pt x="662" y="478"/>
                  </a:lnTo>
                  <a:lnTo>
                    <a:pt x="652" y="436"/>
                  </a:lnTo>
                  <a:lnTo>
                    <a:pt x="642" y="396"/>
                  </a:lnTo>
                  <a:lnTo>
                    <a:pt x="636" y="375"/>
                  </a:lnTo>
                  <a:lnTo>
                    <a:pt x="628" y="355"/>
                  </a:lnTo>
                  <a:lnTo>
                    <a:pt x="628" y="355"/>
                  </a:lnTo>
                  <a:lnTo>
                    <a:pt x="620" y="343"/>
                  </a:lnTo>
                  <a:lnTo>
                    <a:pt x="610" y="327"/>
                  </a:lnTo>
                  <a:lnTo>
                    <a:pt x="586" y="291"/>
                  </a:lnTo>
                  <a:lnTo>
                    <a:pt x="574" y="273"/>
                  </a:lnTo>
                  <a:lnTo>
                    <a:pt x="564" y="256"/>
                  </a:lnTo>
                  <a:lnTo>
                    <a:pt x="558" y="240"/>
                  </a:lnTo>
                  <a:lnTo>
                    <a:pt x="558" y="232"/>
                  </a:lnTo>
                  <a:lnTo>
                    <a:pt x="558" y="224"/>
                  </a:lnTo>
                  <a:lnTo>
                    <a:pt x="558" y="224"/>
                  </a:lnTo>
                  <a:lnTo>
                    <a:pt x="566" y="222"/>
                  </a:lnTo>
                  <a:lnTo>
                    <a:pt x="574" y="222"/>
                  </a:lnTo>
                  <a:lnTo>
                    <a:pt x="580" y="228"/>
                  </a:lnTo>
                  <a:lnTo>
                    <a:pt x="586" y="234"/>
                  </a:lnTo>
                  <a:lnTo>
                    <a:pt x="586" y="234"/>
                  </a:lnTo>
                  <a:lnTo>
                    <a:pt x="606" y="264"/>
                  </a:lnTo>
                  <a:lnTo>
                    <a:pt x="614" y="277"/>
                  </a:lnTo>
                  <a:lnTo>
                    <a:pt x="622" y="289"/>
                  </a:lnTo>
                  <a:lnTo>
                    <a:pt x="622" y="289"/>
                  </a:lnTo>
                  <a:lnTo>
                    <a:pt x="624" y="293"/>
                  </a:lnTo>
                  <a:lnTo>
                    <a:pt x="628" y="297"/>
                  </a:lnTo>
                  <a:lnTo>
                    <a:pt x="632" y="301"/>
                  </a:lnTo>
                  <a:lnTo>
                    <a:pt x="638" y="301"/>
                  </a:lnTo>
                  <a:lnTo>
                    <a:pt x="642" y="301"/>
                  </a:lnTo>
                  <a:lnTo>
                    <a:pt x="646" y="297"/>
                  </a:lnTo>
                  <a:lnTo>
                    <a:pt x="648" y="293"/>
                  </a:lnTo>
                  <a:lnTo>
                    <a:pt x="650" y="289"/>
                  </a:lnTo>
                  <a:lnTo>
                    <a:pt x="650" y="289"/>
                  </a:lnTo>
                  <a:lnTo>
                    <a:pt x="658" y="244"/>
                  </a:lnTo>
                  <a:lnTo>
                    <a:pt x="663" y="214"/>
                  </a:lnTo>
                  <a:lnTo>
                    <a:pt x="669" y="192"/>
                  </a:lnTo>
                  <a:lnTo>
                    <a:pt x="669" y="192"/>
                  </a:lnTo>
                  <a:lnTo>
                    <a:pt x="675" y="174"/>
                  </a:lnTo>
                  <a:lnTo>
                    <a:pt x="675" y="174"/>
                  </a:lnTo>
                  <a:lnTo>
                    <a:pt x="667" y="153"/>
                  </a:lnTo>
                  <a:lnTo>
                    <a:pt x="660" y="131"/>
                  </a:lnTo>
                  <a:lnTo>
                    <a:pt x="654" y="95"/>
                  </a:lnTo>
                  <a:lnTo>
                    <a:pt x="654" y="95"/>
                  </a:lnTo>
                  <a:lnTo>
                    <a:pt x="650" y="77"/>
                  </a:lnTo>
                  <a:lnTo>
                    <a:pt x="644" y="61"/>
                  </a:lnTo>
                  <a:lnTo>
                    <a:pt x="634" y="44"/>
                  </a:lnTo>
                  <a:lnTo>
                    <a:pt x="620" y="28"/>
                  </a:lnTo>
                  <a:lnTo>
                    <a:pt x="620" y="28"/>
                  </a:lnTo>
                  <a:lnTo>
                    <a:pt x="606" y="34"/>
                  </a:lnTo>
                  <a:lnTo>
                    <a:pt x="588" y="38"/>
                  </a:lnTo>
                  <a:lnTo>
                    <a:pt x="570" y="42"/>
                  </a:lnTo>
                  <a:lnTo>
                    <a:pt x="554" y="46"/>
                  </a:lnTo>
                  <a:lnTo>
                    <a:pt x="554" y="46"/>
                  </a:lnTo>
                  <a:lnTo>
                    <a:pt x="541" y="52"/>
                  </a:lnTo>
                  <a:lnTo>
                    <a:pt x="527" y="54"/>
                  </a:lnTo>
                  <a:lnTo>
                    <a:pt x="515" y="52"/>
                  </a:lnTo>
                  <a:lnTo>
                    <a:pt x="501" y="46"/>
                  </a:lnTo>
                  <a:lnTo>
                    <a:pt x="501" y="46"/>
                  </a:lnTo>
                  <a:lnTo>
                    <a:pt x="485" y="40"/>
                  </a:lnTo>
                  <a:lnTo>
                    <a:pt x="475" y="32"/>
                  </a:lnTo>
                  <a:lnTo>
                    <a:pt x="463" y="28"/>
                  </a:lnTo>
                  <a:lnTo>
                    <a:pt x="457" y="26"/>
                  </a:lnTo>
                  <a:lnTo>
                    <a:pt x="449" y="26"/>
                  </a:lnTo>
                  <a:lnTo>
                    <a:pt x="449" y="26"/>
                  </a:lnTo>
                  <a:lnTo>
                    <a:pt x="434" y="26"/>
                  </a:lnTo>
                  <a:lnTo>
                    <a:pt x="422" y="30"/>
                  </a:lnTo>
                  <a:lnTo>
                    <a:pt x="410" y="36"/>
                  </a:lnTo>
                  <a:lnTo>
                    <a:pt x="398" y="46"/>
                  </a:lnTo>
                  <a:lnTo>
                    <a:pt x="398" y="46"/>
                  </a:lnTo>
                  <a:lnTo>
                    <a:pt x="386" y="55"/>
                  </a:lnTo>
                  <a:lnTo>
                    <a:pt x="374" y="61"/>
                  </a:lnTo>
                  <a:lnTo>
                    <a:pt x="358" y="67"/>
                  </a:lnTo>
                  <a:lnTo>
                    <a:pt x="334" y="71"/>
                  </a:lnTo>
                  <a:lnTo>
                    <a:pt x="334" y="71"/>
                  </a:lnTo>
                  <a:lnTo>
                    <a:pt x="323" y="73"/>
                  </a:lnTo>
                  <a:lnTo>
                    <a:pt x="311" y="75"/>
                  </a:lnTo>
                  <a:lnTo>
                    <a:pt x="301" y="73"/>
                  </a:lnTo>
                  <a:lnTo>
                    <a:pt x="291" y="71"/>
                  </a:lnTo>
                  <a:lnTo>
                    <a:pt x="247" y="59"/>
                  </a:lnTo>
                  <a:lnTo>
                    <a:pt x="247" y="59"/>
                  </a:lnTo>
                  <a:lnTo>
                    <a:pt x="227" y="54"/>
                  </a:lnTo>
                  <a:lnTo>
                    <a:pt x="216" y="48"/>
                  </a:lnTo>
                  <a:lnTo>
                    <a:pt x="204" y="42"/>
                  </a:lnTo>
                  <a:lnTo>
                    <a:pt x="182" y="34"/>
                  </a:lnTo>
                  <a:lnTo>
                    <a:pt x="182" y="34"/>
                  </a:lnTo>
                  <a:lnTo>
                    <a:pt x="166" y="30"/>
                  </a:lnTo>
                  <a:lnTo>
                    <a:pt x="150" y="30"/>
                  </a:lnTo>
                  <a:lnTo>
                    <a:pt x="132" y="30"/>
                  </a:lnTo>
                  <a:lnTo>
                    <a:pt x="116" y="32"/>
                  </a:lnTo>
                  <a:lnTo>
                    <a:pt x="91" y="36"/>
                  </a:lnTo>
                  <a:lnTo>
                    <a:pt x="79" y="38"/>
                  </a:lnTo>
                  <a:lnTo>
                    <a:pt x="79" y="38"/>
                  </a:lnTo>
                  <a:lnTo>
                    <a:pt x="73" y="26"/>
                  </a:lnTo>
                  <a:lnTo>
                    <a:pt x="67" y="14"/>
                  </a:lnTo>
                  <a:lnTo>
                    <a:pt x="57" y="4"/>
                  </a:lnTo>
                  <a:lnTo>
                    <a:pt x="57" y="4"/>
                  </a:lnTo>
                  <a:lnTo>
                    <a:pt x="53" y="0"/>
                  </a:lnTo>
                  <a:lnTo>
                    <a:pt x="49" y="0"/>
                  </a:lnTo>
                  <a:lnTo>
                    <a:pt x="39" y="2"/>
                  </a:lnTo>
                  <a:lnTo>
                    <a:pt x="39" y="2"/>
                  </a:lnTo>
                  <a:lnTo>
                    <a:pt x="35" y="12"/>
                  </a:lnTo>
                  <a:lnTo>
                    <a:pt x="29" y="20"/>
                  </a:lnTo>
                  <a:lnTo>
                    <a:pt x="19" y="38"/>
                  </a:lnTo>
                  <a:lnTo>
                    <a:pt x="19" y="38"/>
                  </a:lnTo>
                  <a:lnTo>
                    <a:pt x="9" y="65"/>
                  </a:lnTo>
                  <a:lnTo>
                    <a:pt x="4" y="93"/>
                  </a:lnTo>
                  <a:lnTo>
                    <a:pt x="4" y="93"/>
                  </a:lnTo>
                  <a:close/>
                </a:path>
              </a:pathLst>
            </a:custGeom>
            <a:solidFill>
              <a:srgbClr val="7030A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1" name="Freeform 28"/>
            <p:cNvSpPr/>
            <p:nvPr/>
          </p:nvSpPr>
          <p:spPr bwMode="auto">
            <a:xfrm>
              <a:off x="7248529" y="3052765"/>
              <a:ext cx="333375" cy="317500"/>
            </a:xfrm>
            <a:custGeom>
              <a:avLst/>
              <a:gdLst/>
              <a:ahLst/>
              <a:cxnLst>
                <a:cxn ang="0">
                  <a:pos x="91" y="75"/>
                </a:cxn>
                <a:cxn ang="0">
                  <a:pos x="50" y="105"/>
                </a:cxn>
                <a:cxn ang="0">
                  <a:pos x="42" y="113"/>
                </a:cxn>
                <a:cxn ang="0">
                  <a:pos x="26" y="134"/>
                </a:cxn>
                <a:cxn ang="0">
                  <a:pos x="14" y="158"/>
                </a:cxn>
                <a:cxn ang="0">
                  <a:pos x="8" y="182"/>
                </a:cxn>
                <a:cxn ang="0">
                  <a:pos x="8" y="196"/>
                </a:cxn>
                <a:cxn ang="0">
                  <a:pos x="12" y="226"/>
                </a:cxn>
                <a:cxn ang="0">
                  <a:pos x="10" y="255"/>
                </a:cxn>
                <a:cxn ang="0">
                  <a:pos x="6" y="267"/>
                </a:cxn>
                <a:cxn ang="0">
                  <a:pos x="0" y="285"/>
                </a:cxn>
                <a:cxn ang="0">
                  <a:pos x="4" y="295"/>
                </a:cxn>
                <a:cxn ang="0">
                  <a:pos x="10" y="299"/>
                </a:cxn>
                <a:cxn ang="0">
                  <a:pos x="38" y="299"/>
                </a:cxn>
                <a:cxn ang="0">
                  <a:pos x="68" y="295"/>
                </a:cxn>
                <a:cxn ang="0">
                  <a:pos x="113" y="291"/>
                </a:cxn>
                <a:cxn ang="0">
                  <a:pos x="129" y="295"/>
                </a:cxn>
                <a:cxn ang="0">
                  <a:pos x="155" y="307"/>
                </a:cxn>
                <a:cxn ang="0">
                  <a:pos x="179" y="321"/>
                </a:cxn>
                <a:cxn ang="0">
                  <a:pos x="208" y="329"/>
                </a:cxn>
                <a:cxn ang="0">
                  <a:pos x="238" y="331"/>
                </a:cxn>
                <a:cxn ang="0">
                  <a:pos x="262" y="339"/>
                </a:cxn>
                <a:cxn ang="0">
                  <a:pos x="284" y="350"/>
                </a:cxn>
                <a:cxn ang="0">
                  <a:pos x="337" y="388"/>
                </a:cxn>
                <a:cxn ang="0">
                  <a:pos x="357" y="396"/>
                </a:cxn>
                <a:cxn ang="0">
                  <a:pos x="379" y="396"/>
                </a:cxn>
                <a:cxn ang="0">
                  <a:pos x="401" y="386"/>
                </a:cxn>
                <a:cxn ang="0">
                  <a:pos x="411" y="374"/>
                </a:cxn>
                <a:cxn ang="0">
                  <a:pos x="420" y="364"/>
                </a:cxn>
                <a:cxn ang="0">
                  <a:pos x="405" y="337"/>
                </a:cxn>
                <a:cxn ang="0">
                  <a:pos x="395" y="323"/>
                </a:cxn>
                <a:cxn ang="0">
                  <a:pos x="357" y="289"/>
                </a:cxn>
                <a:cxn ang="0">
                  <a:pos x="311" y="243"/>
                </a:cxn>
                <a:cxn ang="0">
                  <a:pos x="300" y="230"/>
                </a:cxn>
                <a:cxn ang="0">
                  <a:pos x="272" y="176"/>
                </a:cxn>
                <a:cxn ang="0">
                  <a:pos x="240" y="103"/>
                </a:cxn>
                <a:cxn ang="0">
                  <a:pos x="212" y="51"/>
                </a:cxn>
                <a:cxn ang="0">
                  <a:pos x="189" y="0"/>
                </a:cxn>
                <a:cxn ang="0">
                  <a:pos x="153" y="16"/>
                </a:cxn>
                <a:cxn ang="0">
                  <a:pos x="125" y="35"/>
                </a:cxn>
                <a:cxn ang="0">
                  <a:pos x="117" y="45"/>
                </a:cxn>
                <a:cxn ang="0">
                  <a:pos x="101" y="65"/>
                </a:cxn>
                <a:cxn ang="0">
                  <a:pos x="91" y="75"/>
                </a:cxn>
              </a:cxnLst>
              <a:rect l="0" t="0" r="r" b="b"/>
              <a:pathLst>
                <a:path w="420" h="398">
                  <a:moveTo>
                    <a:pt x="91" y="75"/>
                  </a:moveTo>
                  <a:lnTo>
                    <a:pt x="91" y="75"/>
                  </a:lnTo>
                  <a:lnTo>
                    <a:pt x="72" y="89"/>
                  </a:lnTo>
                  <a:lnTo>
                    <a:pt x="50" y="105"/>
                  </a:lnTo>
                  <a:lnTo>
                    <a:pt x="50" y="105"/>
                  </a:lnTo>
                  <a:lnTo>
                    <a:pt x="42" y="113"/>
                  </a:lnTo>
                  <a:lnTo>
                    <a:pt x="34" y="123"/>
                  </a:lnTo>
                  <a:lnTo>
                    <a:pt x="26" y="134"/>
                  </a:lnTo>
                  <a:lnTo>
                    <a:pt x="20" y="146"/>
                  </a:lnTo>
                  <a:lnTo>
                    <a:pt x="14" y="158"/>
                  </a:lnTo>
                  <a:lnTo>
                    <a:pt x="10" y="170"/>
                  </a:lnTo>
                  <a:lnTo>
                    <a:pt x="8" y="182"/>
                  </a:lnTo>
                  <a:lnTo>
                    <a:pt x="8" y="196"/>
                  </a:lnTo>
                  <a:lnTo>
                    <a:pt x="8" y="196"/>
                  </a:lnTo>
                  <a:lnTo>
                    <a:pt x="8" y="210"/>
                  </a:lnTo>
                  <a:lnTo>
                    <a:pt x="12" y="226"/>
                  </a:lnTo>
                  <a:lnTo>
                    <a:pt x="12" y="239"/>
                  </a:lnTo>
                  <a:lnTo>
                    <a:pt x="10" y="255"/>
                  </a:lnTo>
                  <a:lnTo>
                    <a:pt x="10" y="255"/>
                  </a:lnTo>
                  <a:lnTo>
                    <a:pt x="6" y="267"/>
                  </a:lnTo>
                  <a:lnTo>
                    <a:pt x="0" y="281"/>
                  </a:lnTo>
                  <a:lnTo>
                    <a:pt x="0" y="285"/>
                  </a:lnTo>
                  <a:lnTo>
                    <a:pt x="0" y="291"/>
                  </a:lnTo>
                  <a:lnTo>
                    <a:pt x="4" y="295"/>
                  </a:lnTo>
                  <a:lnTo>
                    <a:pt x="10" y="299"/>
                  </a:lnTo>
                  <a:lnTo>
                    <a:pt x="10" y="299"/>
                  </a:lnTo>
                  <a:lnTo>
                    <a:pt x="22" y="301"/>
                  </a:lnTo>
                  <a:lnTo>
                    <a:pt x="38" y="299"/>
                  </a:lnTo>
                  <a:lnTo>
                    <a:pt x="68" y="295"/>
                  </a:lnTo>
                  <a:lnTo>
                    <a:pt x="68" y="295"/>
                  </a:lnTo>
                  <a:lnTo>
                    <a:pt x="97" y="291"/>
                  </a:lnTo>
                  <a:lnTo>
                    <a:pt x="113" y="291"/>
                  </a:lnTo>
                  <a:lnTo>
                    <a:pt x="129" y="295"/>
                  </a:lnTo>
                  <a:lnTo>
                    <a:pt x="129" y="295"/>
                  </a:lnTo>
                  <a:lnTo>
                    <a:pt x="143" y="299"/>
                  </a:lnTo>
                  <a:lnTo>
                    <a:pt x="155" y="307"/>
                  </a:lnTo>
                  <a:lnTo>
                    <a:pt x="179" y="321"/>
                  </a:lnTo>
                  <a:lnTo>
                    <a:pt x="179" y="321"/>
                  </a:lnTo>
                  <a:lnTo>
                    <a:pt x="195" y="327"/>
                  </a:lnTo>
                  <a:lnTo>
                    <a:pt x="208" y="329"/>
                  </a:lnTo>
                  <a:lnTo>
                    <a:pt x="238" y="331"/>
                  </a:lnTo>
                  <a:lnTo>
                    <a:pt x="238" y="331"/>
                  </a:lnTo>
                  <a:lnTo>
                    <a:pt x="250" y="335"/>
                  </a:lnTo>
                  <a:lnTo>
                    <a:pt x="262" y="339"/>
                  </a:lnTo>
                  <a:lnTo>
                    <a:pt x="274" y="345"/>
                  </a:lnTo>
                  <a:lnTo>
                    <a:pt x="284" y="350"/>
                  </a:lnTo>
                  <a:lnTo>
                    <a:pt x="327" y="382"/>
                  </a:lnTo>
                  <a:lnTo>
                    <a:pt x="337" y="388"/>
                  </a:lnTo>
                  <a:lnTo>
                    <a:pt x="347" y="394"/>
                  </a:lnTo>
                  <a:lnTo>
                    <a:pt x="357" y="396"/>
                  </a:lnTo>
                  <a:lnTo>
                    <a:pt x="367" y="398"/>
                  </a:lnTo>
                  <a:lnTo>
                    <a:pt x="379" y="396"/>
                  </a:lnTo>
                  <a:lnTo>
                    <a:pt x="389" y="392"/>
                  </a:lnTo>
                  <a:lnTo>
                    <a:pt x="401" y="386"/>
                  </a:lnTo>
                  <a:lnTo>
                    <a:pt x="411" y="374"/>
                  </a:lnTo>
                  <a:lnTo>
                    <a:pt x="411" y="374"/>
                  </a:lnTo>
                  <a:lnTo>
                    <a:pt x="420" y="364"/>
                  </a:lnTo>
                  <a:lnTo>
                    <a:pt x="420" y="364"/>
                  </a:lnTo>
                  <a:lnTo>
                    <a:pt x="415" y="350"/>
                  </a:lnTo>
                  <a:lnTo>
                    <a:pt x="405" y="337"/>
                  </a:lnTo>
                  <a:lnTo>
                    <a:pt x="405" y="337"/>
                  </a:lnTo>
                  <a:lnTo>
                    <a:pt x="395" y="323"/>
                  </a:lnTo>
                  <a:lnTo>
                    <a:pt x="383" y="311"/>
                  </a:lnTo>
                  <a:lnTo>
                    <a:pt x="357" y="289"/>
                  </a:lnTo>
                  <a:lnTo>
                    <a:pt x="333" y="267"/>
                  </a:lnTo>
                  <a:lnTo>
                    <a:pt x="311" y="243"/>
                  </a:lnTo>
                  <a:lnTo>
                    <a:pt x="311" y="243"/>
                  </a:lnTo>
                  <a:lnTo>
                    <a:pt x="300" y="230"/>
                  </a:lnTo>
                  <a:lnTo>
                    <a:pt x="290" y="212"/>
                  </a:lnTo>
                  <a:lnTo>
                    <a:pt x="272" y="176"/>
                  </a:lnTo>
                  <a:lnTo>
                    <a:pt x="256" y="136"/>
                  </a:lnTo>
                  <a:lnTo>
                    <a:pt x="240" y="103"/>
                  </a:lnTo>
                  <a:lnTo>
                    <a:pt x="240" y="103"/>
                  </a:lnTo>
                  <a:lnTo>
                    <a:pt x="212" y="51"/>
                  </a:lnTo>
                  <a:lnTo>
                    <a:pt x="189" y="0"/>
                  </a:lnTo>
                  <a:lnTo>
                    <a:pt x="189" y="0"/>
                  </a:lnTo>
                  <a:lnTo>
                    <a:pt x="171" y="8"/>
                  </a:lnTo>
                  <a:lnTo>
                    <a:pt x="153" y="16"/>
                  </a:lnTo>
                  <a:lnTo>
                    <a:pt x="137" y="25"/>
                  </a:lnTo>
                  <a:lnTo>
                    <a:pt x="125" y="35"/>
                  </a:lnTo>
                  <a:lnTo>
                    <a:pt x="125" y="35"/>
                  </a:lnTo>
                  <a:lnTo>
                    <a:pt x="117" y="45"/>
                  </a:lnTo>
                  <a:lnTo>
                    <a:pt x="109" y="55"/>
                  </a:lnTo>
                  <a:lnTo>
                    <a:pt x="101" y="65"/>
                  </a:lnTo>
                  <a:lnTo>
                    <a:pt x="91" y="75"/>
                  </a:lnTo>
                  <a:lnTo>
                    <a:pt x="91" y="75"/>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2" name="Freeform 29"/>
            <p:cNvSpPr/>
            <p:nvPr/>
          </p:nvSpPr>
          <p:spPr bwMode="auto">
            <a:xfrm>
              <a:off x="7510467" y="3343276"/>
              <a:ext cx="127000" cy="161925"/>
            </a:xfrm>
            <a:custGeom>
              <a:avLst/>
              <a:gdLst/>
              <a:ahLst/>
              <a:cxnLst>
                <a:cxn ang="0">
                  <a:pos x="44" y="198"/>
                </a:cxn>
                <a:cxn ang="0">
                  <a:pos x="44" y="198"/>
                </a:cxn>
                <a:cxn ang="0">
                  <a:pos x="52" y="202"/>
                </a:cxn>
                <a:cxn ang="0">
                  <a:pos x="60" y="204"/>
                </a:cxn>
                <a:cxn ang="0">
                  <a:pos x="66" y="204"/>
                </a:cxn>
                <a:cxn ang="0">
                  <a:pos x="70" y="202"/>
                </a:cxn>
                <a:cxn ang="0">
                  <a:pos x="74" y="200"/>
                </a:cxn>
                <a:cxn ang="0">
                  <a:pos x="76" y="195"/>
                </a:cxn>
                <a:cxn ang="0">
                  <a:pos x="80" y="185"/>
                </a:cxn>
                <a:cxn ang="0">
                  <a:pos x="82" y="155"/>
                </a:cxn>
                <a:cxn ang="0">
                  <a:pos x="84" y="141"/>
                </a:cxn>
                <a:cxn ang="0">
                  <a:pos x="89" y="127"/>
                </a:cxn>
                <a:cxn ang="0">
                  <a:pos x="89" y="127"/>
                </a:cxn>
                <a:cxn ang="0">
                  <a:pos x="95" y="117"/>
                </a:cxn>
                <a:cxn ang="0">
                  <a:pos x="103" y="107"/>
                </a:cxn>
                <a:cxn ang="0">
                  <a:pos x="111" y="99"/>
                </a:cxn>
                <a:cxn ang="0">
                  <a:pos x="121" y="93"/>
                </a:cxn>
                <a:cxn ang="0">
                  <a:pos x="161" y="68"/>
                </a:cxn>
                <a:cxn ang="0">
                  <a:pos x="161" y="68"/>
                </a:cxn>
                <a:cxn ang="0">
                  <a:pos x="157" y="58"/>
                </a:cxn>
                <a:cxn ang="0">
                  <a:pos x="157" y="58"/>
                </a:cxn>
                <a:cxn ang="0">
                  <a:pos x="151" y="52"/>
                </a:cxn>
                <a:cxn ang="0">
                  <a:pos x="147" y="46"/>
                </a:cxn>
                <a:cxn ang="0">
                  <a:pos x="141" y="44"/>
                </a:cxn>
                <a:cxn ang="0">
                  <a:pos x="135" y="40"/>
                </a:cxn>
                <a:cxn ang="0">
                  <a:pos x="119" y="38"/>
                </a:cxn>
                <a:cxn ang="0">
                  <a:pos x="101" y="32"/>
                </a:cxn>
                <a:cxn ang="0">
                  <a:pos x="101" y="32"/>
                </a:cxn>
                <a:cxn ang="0">
                  <a:pos x="95" y="30"/>
                </a:cxn>
                <a:cxn ang="0">
                  <a:pos x="95" y="30"/>
                </a:cxn>
                <a:cxn ang="0">
                  <a:pos x="93" y="16"/>
                </a:cxn>
                <a:cxn ang="0">
                  <a:pos x="91" y="0"/>
                </a:cxn>
                <a:cxn ang="0">
                  <a:pos x="91" y="0"/>
                </a:cxn>
                <a:cxn ang="0">
                  <a:pos x="82" y="10"/>
                </a:cxn>
                <a:cxn ang="0">
                  <a:pos x="82" y="10"/>
                </a:cxn>
                <a:cxn ang="0">
                  <a:pos x="74" y="18"/>
                </a:cxn>
                <a:cxn ang="0">
                  <a:pos x="66" y="24"/>
                </a:cxn>
                <a:cxn ang="0">
                  <a:pos x="58" y="30"/>
                </a:cxn>
                <a:cxn ang="0">
                  <a:pos x="50" y="32"/>
                </a:cxn>
                <a:cxn ang="0">
                  <a:pos x="50" y="32"/>
                </a:cxn>
                <a:cxn ang="0">
                  <a:pos x="40" y="52"/>
                </a:cxn>
                <a:cxn ang="0">
                  <a:pos x="26" y="74"/>
                </a:cxn>
                <a:cxn ang="0">
                  <a:pos x="12" y="95"/>
                </a:cxn>
                <a:cxn ang="0">
                  <a:pos x="6" y="105"/>
                </a:cxn>
                <a:cxn ang="0">
                  <a:pos x="2" y="115"/>
                </a:cxn>
                <a:cxn ang="0">
                  <a:pos x="2" y="115"/>
                </a:cxn>
                <a:cxn ang="0">
                  <a:pos x="0" y="127"/>
                </a:cxn>
                <a:cxn ang="0">
                  <a:pos x="0" y="141"/>
                </a:cxn>
                <a:cxn ang="0">
                  <a:pos x="4" y="151"/>
                </a:cxn>
                <a:cxn ang="0">
                  <a:pos x="8" y="163"/>
                </a:cxn>
                <a:cxn ang="0">
                  <a:pos x="14" y="173"/>
                </a:cxn>
                <a:cxn ang="0">
                  <a:pos x="24" y="183"/>
                </a:cxn>
                <a:cxn ang="0">
                  <a:pos x="34" y="191"/>
                </a:cxn>
                <a:cxn ang="0">
                  <a:pos x="44" y="198"/>
                </a:cxn>
                <a:cxn ang="0">
                  <a:pos x="44" y="198"/>
                </a:cxn>
              </a:cxnLst>
              <a:rect l="0" t="0" r="r" b="b"/>
              <a:pathLst>
                <a:path w="161" h="204">
                  <a:moveTo>
                    <a:pt x="44" y="198"/>
                  </a:moveTo>
                  <a:lnTo>
                    <a:pt x="44" y="198"/>
                  </a:lnTo>
                  <a:lnTo>
                    <a:pt x="52" y="202"/>
                  </a:lnTo>
                  <a:lnTo>
                    <a:pt x="60" y="204"/>
                  </a:lnTo>
                  <a:lnTo>
                    <a:pt x="66" y="204"/>
                  </a:lnTo>
                  <a:lnTo>
                    <a:pt x="70" y="202"/>
                  </a:lnTo>
                  <a:lnTo>
                    <a:pt x="74" y="200"/>
                  </a:lnTo>
                  <a:lnTo>
                    <a:pt x="76" y="195"/>
                  </a:lnTo>
                  <a:lnTo>
                    <a:pt x="80" y="185"/>
                  </a:lnTo>
                  <a:lnTo>
                    <a:pt x="82" y="155"/>
                  </a:lnTo>
                  <a:lnTo>
                    <a:pt x="84" y="141"/>
                  </a:lnTo>
                  <a:lnTo>
                    <a:pt x="89" y="127"/>
                  </a:lnTo>
                  <a:lnTo>
                    <a:pt x="89" y="127"/>
                  </a:lnTo>
                  <a:lnTo>
                    <a:pt x="95" y="117"/>
                  </a:lnTo>
                  <a:lnTo>
                    <a:pt x="103" y="107"/>
                  </a:lnTo>
                  <a:lnTo>
                    <a:pt x="111" y="99"/>
                  </a:lnTo>
                  <a:lnTo>
                    <a:pt x="121" y="93"/>
                  </a:lnTo>
                  <a:lnTo>
                    <a:pt x="161" y="68"/>
                  </a:lnTo>
                  <a:lnTo>
                    <a:pt x="161" y="68"/>
                  </a:lnTo>
                  <a:lnTo>
                    <a:pt x="157" y="58"/>
                  </a:lnTo>
                  <a:lnTo>
                    <a:pt x="157" y="58"/>
                  </a:lnTo>
                  <a:lnTo>
                    <a:pt x="151" y="52"/>
                  </a:lnTo>
                  <a:lnTo>
                    <a:pt x="147" y="46"/>
                  </a:lnTo>
                  <a:lnTo>
                    <a:pt x="141" y="44"/>
                  </a:lnTo>
                  <a:lnTo>
                    <a:pt x="135" y="40"/>
                  </a:lnTo>
                  <a:lnTo>
                    <a:pt x="119" y="38"/>
                  </a:lnTo>
                  <a:lnTo>
                    <a:pt x="101" y="32"/>
                  </a:lnTo>
                  <a:lnTo>
                    <a:pt x="101" y="32"/>
                  </a:lnTo>
                  <a:lnTo>
                    <a:pt x="95" y="30"/>
                  </a:lnTo>
                  <a:lnTo>
                    <a:pt x="95" y="30"/>
                  </a:lnTo>
                  <a:lnTo>
                    <a:pt x="93" y="16"/>
                  </a:lnTo>
                  <a:lnTo>
                    <a:pt x="91" y="0"/>
                  </a:lnTo>
                  <a:lnTo>
                    <a:pt x="91" y="0"/>
                  </a:lnTo>
                  <a:lnTo>
                    <a:pt x="82" y="10"/>
                  </a:lnTo>
                  <a:lnTo>
                    <a:pt x="82" y="10"/>
                  </a:lnTo>
                  <a:lnTo>
                    <a:pt x="74" y="18"/>
                  </a:lnTo>
                  <a:lnTo>
                    <a:pt x="66" y="24"/>
                  </a:lnTo>
                  <a:lnTo>
                    <a:pt x="58" y="30"/>
                  </a:lnTo>
                  <a:lnTo>
                    <a:pt x="50" y="32"/>
                  </a:lnTo>
                  <a:lnTo>
                    <a:pt x="50" y="32"/>
                  </a:lnTo>
                  <a:lnTo>
                    <a:pt x="40" y="52"/>
                  </a:lnTo>
                  <a:lnTo>
                    <a:pt x="26" y="74"/>
                  </a:lnTo>
                  <a:lnTo>
                    <a:pt x="12" y="95"/>
                  </a:lnTo>
                  <a:lnTo>
                    <a:pt x="6" y="105"/>
                  </a:lnTo>
                  <a:lnTo>
                    <a:pt x="2" y="115"/>
                  </a:lnTo>
                  <a:lnTo>
                    <a:pt x="2" y="115"/>
                  </a:lnTo>
                  <a:lnTo>
                    <a:pt x="0" y="127"/>
                  </a:lnTo>
                  <a:lnTo>
                    <a:pt x="0" y="141"/>
                  </a:lnTo>
                  <a:lnTo>
                    <a:pt x="4" y="151"/>
                  </a:lnTo>
                  <a:lnTo>
                    <a:pt x="8" y="163"/>
                  </a:lnTo>
                  <a:lnTo>
                    <a:pt x="14" y="173"/>
                  </a:lnTo>
                  <a:lnTo>
                    <a:pt x="24" y="183"/>
                  </a:lnTo>
                  <a:lnTo>
                    <a:pt x="34" y="191"/>
                  </a:lnTo>
                  <a:lnTo>
                    <a:pt x="44" y="198"/>
                  </a:lnTo>
                  <a:lnTo>
                    <a:pt x="44" y="198"/>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3" name="Freeform 30"/>
            <p:cNvSpPr/>
            <p:nvPr/>
          </p:nvSpPr>
          <p:spPr bwMode="auto">
            <a:xfrm>
              <a:off x="7559679" y="3395665"/>
              <a:ext cx="198439" cy="225425"/>
            </a:xfrm>
            <a:custGeom>
              <a:avLst/>
              <a:gdLst/>
              <a:ahLst/>
              <a:cxnLst>
                <a:cxn ang="0">
                  <a:pos x="53" y="206"/>
                </a:cxn>
                <a:cxn ang="0">
                  <a:pos x="75" y="220"/>
                </a:cxn>
                <a:cxn ang="0">
                  <a:pos x="109" y="253"/>
                </a:cxn>
                <a:cxn ang="0">
                  <a:pos x="131" y="267"/>
                </a:cxn>
                <a:cxn ang="0">
                  <a:pos x="138" y="271"/>
                </a:cxn>
                <a:cxn ang="0">
                  <a:pos x="188" y="281"/>
                </a:cxn>
                <a:cxn ang="0">
                  <a:pos x="222" y="283"/>
                </a:cxn>
                <a:cxn ang="0">
                  <a:pos x="242" y="279"/>
                </a:cxn>
                <a:cxn ang="0">
                  <a:pos x="245" y="277"/>
                </a:cxn>
                <a:cxn ang="0">
                  <a:pos x="249" y="267"/>
                </a:cxn>
                <a:cxn ang="0">
                  <a:pos x="247" y="257"/>
                </a:cxn>
                <a:cxn ang="0">
                  <a:pos x="224" y="241"/>
                </a:cxn>
                <a:cxn ang="0">
                  <a:pos x="194" y="230"/>
                </a:cxn>
                <a:cxn ang="0">
                  <a:pos x="174" y="224"/>
                </a:cxn>
                <a:cxn ang="0">
                  <a:pos x="146" y="206"/>
                </a:cxn>
                <a:cxn ang="0">
                  <a:pos x="136" y="184"/>
                </a:cxn>
                <a:cxn ang="0">
                  <a:pos x="138" y="160"/>
                </a:cxn>
                <a:cxn ang="0">
                  <a:pos x="148" y="136"/>
                </a:cxn>
                <a:cxn ang="0">
                  <a:pos x="144" y="130"/>
                </a:cxn>
                <a:cxn ang="0">
                  <a:pos x="131" y="115"/>
                </a:cxn>
                <a:cxn ang="0">
                  <a:pos x="121" y="105"/>
                </a:cxn>
                <a:cxn ang="0">
                  <a:pos x="109" y="91"/>
                </a:cxn>
                <a:cxn ang="0">
                  <a:pos x="105" y="77"/>
                </a:cxn>
                <a:cxn ang="0">
                  <a:pos x="105" y="55"/>
                </a:cxn>
                <a:cxn ang="0">
                  <a:pos x="103" y="45"/>
                </a:cxn>
                <a:cxn ang="0">
                  <a:pos x="99" y="20"/>
                </a:cxn>
                <a:cxn ang="0">
                  <a:pos x="97" y="0"/>
                </a:cxn>
                <a:cxn ang="0">
                  <a:pos x="57" y="25"/>
                </a:cxn>
                <a:cxn ang="0">
                  <a:pos x="39" y="39"/>
                </a:cxn>
                <a:cxn ang="0">
                  <a:pos x="25" y="59"/>
                </a:cxn>
                <a:cxn ang="0">
                  <a:pos x="22" y="69"/>
                </a:cxn>
                <a:cxn ang="0">
                  <a:pos x="16" y="107"/>
                </a:cxn>
                <a:cxn ang="0">
                  <a:pos x="12" y="127"/>
                </a:cxn>
                <a:cxn ang="0">
                  <a:pos x="4" y="134"/>
                </a:cxn>
                <a:cxn ang="0">
                  <a:pos x="0" y="136"/>
                </a:cxn>
                <a:cxn ang="0">
                  <a:pos x="16" y="176"/>
                </a:cxn>
                <a:cxn ang="0">
                  <a:pos x="29" y="192"/>
                </a:cxn>
                <a:cxn ang="0">
                  <a:pos x="53" y="206"/>
                </a:cxn>
              </a:cxnLst>
              <a:rect l="0" t="0" r="r" b="b"/>
              <a:pathLst>
                <a:path w="249" h="283">
                  <a:moveTo>
                    <a:pt x="53" y="206"/>
                  </a:moveTo>
                  <a:lnTo>
                    <a:pt x="53" y="206"/>
                  </a:lnTo>
                  <a:lnTo>
                    <a:pt x="65" y="212"/>
                  </a:lnTo>
                  <a:lnTo>
                    <a:pt x="75" y="220"/>
                  </a:lnTo>
                  <a:lnTo>
                    <a:pt x="93" y="236"/>
                  </a:lnTo>
                  <a:lnTo>
                    <a:pt x="109" y="253"/>
                  </a:lnTo>
                  <a:lnTo>
                    <a:pt x="119" y="259"/>
                  </a:lnTo>
                  <a:lnTo>
                    <a:pt x="131" y="267"/>
                  </a:lnTo>
                  <a:lnTo>
                    <a:pt x="131" y="267"/>
                  </a:lnTo>
                  <a:lnTo>
                    <a:pt x="138" y="271"/>
                  </a:lnTo>
                  <a:lnTo>
                    <a:pt x="152" y="275"/>
                  </a:lnTo>
                  <a:lnTo>
                    <a:pt x="188" y="281"/>
                  </a:lnTo>
                  <a:lnTo>
                    <a:pt x="206" y="283"/>
                  </a:lnTo>
                  <a:lnTo>
                    <a:pt x="222" y="283"/>
                  </a:lnTo>
                  <a:lnTo>
                    <a:pt x="236" y="281"/>
                  </a:lnTo>
                  <a:lnTo>
                    <a:pt x="242" y="279"/>
                  </a:lnTo>
                  <a:lnTo>
                    <a:pt x="245" y="277"/>
                  </a:lnTo>
                  <a:lnTo>
                    <a:pt x="245" y="277"/>
                  </a:lnTo>
                  <a:lnTo>
                    <a:pt x="247" y="271"/>
                  </a:lnTo>
                  <a:lnTo>
                    <a:pt x="249" y="267"/>
                  </a:lnTo>
                  <a:lnTo>
                    <a:pt x="249" y="261"/>
                  </a:lnTo>
                  <a:lnTo>
                    <a:pt x="247" y="257"/>
                  </a:lnTo>
                  <a:lnTo>
                    <a:pt x="238" y="249"/>
                  </a:lnTo>
                  <a:lnTo>
                    <a:pt x="224" y="241"/>
                  </a:lnTo>
                  <a:lnTo>
                    <a:pt x="210" y="236"/>
                  </a:lnTo>
                  <a:lnTo>
                    <a:pt x="194" y="230"/>
                  </a:lnTo>
                  <a:lnTo>
                    <a:pt x="174" y="224"/>
                  </a:lnTo>
                  <a:lnTo>
                    <a:pt x="174" y="224"/>
                  </a:lnTo>
                  <a:lnTo>
                    <a:pt x="158" y="216"/>
                  </a:lnTo>
                  <a:lnTo>
                    <a:pt x="146" y="206"/>
                  </a:lnTo>
                  <a:lnTo>
                    <a:pt x="138" y="196"/>
                  </a:lnTo>
                  <a:lnTo>
                    <a:pt x="136" y="184"/>
                  </a:lnTo>
                  <a:lnTo>
                    <a:pt x="136" y="172"/>
                  </a:lnTo>
                  <a:lnTo>
                    <a:pt x="138" y="160"/>
                  </a:lnTo>
                  <a:lnTo>
                    <a:pt x="142" y="148"/>
                  </a:lnTo>
                  <a:lnTo>
                    <a:pt x="148" y="136"/>
                  </a:lnTo>
                  <a:lnTo>
                    <a:pt x="148" y="136"/>
                  </a:lnTo>
                  <a:lnTo>
                    <a:pt x="144" y="130"/>
                  </a:lnTo>
                  <a:lnTo>
                    <a:pt x="138" y="123"/>
                  </a:lnTo>
                  <a:lnTo>
                    <a:pt x="131" y="115"/>
                  </a:lnTo>
                  <a:lnTo>
                    <a:pt x="121" y="105"/>
                  </a:lnTo>
                  <a:lnTo>
                    <a:pt x="121" y="105"/>
                  </a:lnTo>
                  <a:lnTo>
                    <a:pt x="115" y="97"/>
                  </a:lnTo>
                  <a:lnTo>
                    <a:pt x="109" y="91"/>
                  </a:lnTo>
                  <a:lnTo>
                    <a:pt x="107" y="83"/>
                  </a:lnTo>
                  <a:lnTo>
                    <a:pt x="105" y="77"/>
                  </a:lnTo>
                  <a:lnTo>
                    <a:pt x="105" y="63"/>
                  </a:lnTo>
                  <a:lnTo>
                    <a:pt x="105" y="55"/>
                  </a:lnTo>
                  <a:lnTo>
                    <a:pt x="103" y="45"/>
                  </a:lnTo>
                  <a:lnTo>
                    <a:pt x="103" y="45"/>
                  </a:lnTo>
                  <a:lnTo>
                    <a:pt x="101" y="31"/>
                  </a:lnTo>
                  <a:lnTo>
                    <a:pt x="99" y="20"/>
                  </a:lnTo>
                  <a:lnTo>
                    <a:pt x="99" y="10"/>
                  </a:lnTo>
                  <a:lnTo>
                    <a:pt x="97" y="0"/>
                  </a:lnTo>
                  <a:lnTo>
                    <a:pt x="97" y="0"/>
                  </a:lnTo>
                  <a:lnTo>
                    <a:pt x="57" y="25"/>
                  </a:lnTo>
                  <a:lnTo>
                    <a:pt x="47" y="31"/>
                  </a:lnTo>
                  <a:lnTo>
                    <a:pt x="39" y="39"/>
                  </a:lnTo>
                  <a:lnTo>
                    <a:pt x="31" y="49"/>
                  </a:lnTo>
                  <a:lnTo>
                    <a:pt x="25" y="59"/>
                  </a:lnTo>
                  <a:lnTo>
                    <a:pt x="25" y="59"/>
                  </a:lnTo>
                  <a:lnTo>
                    <a:pt x="22" y="69"/>
                  </a:lnTo>
                  <a:lnTo>
                    <a:pt x="20" y="81"/>
                  </a:lnTo>
                  <a:lnTo>
                    <a:pt x="16" y="107"/>
                  </a:lnTo>
                  <a:lnTo>
                    <a:pt x="14" y="117"/>
                  </a:lnTo>
                  <a:lnTo>
                    <a:pt x="12" y="127"/>
                  </a:lnTo>
                  <a:lnTo>
                    <a:pt x="8" y="132"/>
                  </a:lnTo>
                  <a:lnTo>
                    <a:pt x="4" y="134"/>
                  </a:lnTo>
                  <a:lnTo>
                    <a:pt x="0" y="136"/>
                  </a:lnTo>
                  <a:lnTo>
                    <a:pt x="0" y="136"/>
                  </a:lnTo>
                  <a:lnTo>
                    <a:pt x="8" y="158"/>
                  </a:lnTo>
                  <a:lnTo>
                    <a:pt x="16" y="176"/>
                  </a:lnTo>
                  <a:lnTo>
                    <a:pt x="22" y="184"/>
                  </a:lnTo>
                  <a:lnTo>
                    <a:pt x="29" y="192"/>
                  </a:lnTo>
                  <a:lnTo>
                    <a:pt x="39" y="198"/>
                  </a:lnTo>
                  <a:lnTo>
                    <a:pt x="53" y="206"/>
                  </a:lnTo>
                  <a:lnTo>
                    <a:pt x="53" y="206"/>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4" name="Freeform 31"/>
            <p:cNvSpPr/>
            <p:nvPr/>
          </p:nvSpPr>
          <p:spPr bwMode="auto">
            <a:xfrm>
              <a:off x="7488242" y="3451227"/>
              <a:ext cx="573088" cy="823913"/>
            </a:xfrm>
            <a:custGeom>
              <a:avLst/>
              <a:gdLst/>
              <a:ahLst/>
              <a:cxnLst>
                <a:cxn ang="0">
                  <a:pos x="636" y="2"/>
                </a:cxn>
                <a:cxn ang="0">
                  <a:pos x="515" y="38"/>
                </a:cxn>
                <a:cxn ang="0">
                  <a:pos x="432" y="58"/>
                </a:cxn>
                <a:cxn ang="0">
                  <a:pos x="400" y="63"/>
                </a:cxn>
                <a:cxn ang="0">
                  <a:pos x="319" y="65"/>
                </a:cxn>
                <a:cxn ang="0">
                  <a:pos x="295" y="73"/>
                </a:cxn>
                <a:cxn ang="0">
                  <a:pos x="251" y="71"/>
                </a:cxn>
                <a:cxn ang="0">
                  <a:pos x="239" y="67"/>
                </a:cxn>
                <a:cxn ang="0">
                  <a:pos x="227" y="103"/>
                </a:cxn>
                <a:cxn ang="0">
                  <a:pos x="237" y="137"/>
                </a:cxn>
                <a:cxn ang="0">
                  <a:pos x="265" y="155"/>
                </a:cxn>
                <a:cxn ang="0">
                  <a:pos x="315" y="172"/>
                </a:cxn>
                <a:cxn ang="0">
                  <a:pos x="340" y="192"/>
                </a:cxn>
                <a:cxn ang="0">
                  <a:pos x="336" y="208"/>
                </a:cxn>
                <a:cxn ang="0">
                  <a:pos x="334" y="208"/>
                </a:cxn>
                <a:cxn ang="0">
                  <a:pos x="388" y="218"/>
                </a:cxn>
                <a:cxn ang="0">
                  <a:pos x="414" y="232"/>
                </a:cxn>
                <a:cxn ang="0">
                  <a:pos x="420" y="244"/>
                </a:cxn>
                <a:cxn ang="0">
                  <a:pos x="418" y="268"/>
                </a:cxn>
                <a:cxn ang="0">
                  <a:pos x="392" y="299"/>
                </a:cxn>
                <a:cxn ang="0">
                  <a:pos x="364" y="327"/>
                </a:cxn>
                <a:cxn ang="0">
                  <a:pos x="331" y="383"/>
                </a:cxn>
                <a:cxn ang="0">
                  <a:pos x="315" y="400"/>
                </a:cxn>
                <a:cxn ang="0">
                  <a:pos x="275" y="418"/>
                </a:cxn>
                <a:cxn ang="0">
                  <a:pos x="253" y="434"/>
                </a:cxn>
                <a:cxn ang="0">
                  <a:pos x="227" y="462"/>
                </a:cxn>
                <a:cxn ang="0">
                  <a:pos x="180" y="491"/>
                </a:cxn>
                <a:cxn ang="0">
                  <a:pos x="73" y="541"/>
                </a:cxn>
                <a:cxn ang="0">
                  <a:pos x="41" y="569"/>
                </a:cxn>
                <a:cxn ang="0">
                  <a:pos x="19" y="606"/>
                </a:cxn>
                <a:cxn ang="0">
                  <a:pos x="9" y="634"/>
                </a:cxn>
                <a:cxn ang="0">
                  <a:pos x="15" y="678"/>
                </a:cxn>
                <a:cxn ang="0">
                  <a:pos x="11" y="707"/>
                </a:cxn>
                <a:cxn ang="0">
                  <a:pos x="0" y="749"/>
                </a:cxn>
                <a:cxn ang="0">
                  <a:pos x="5" y="777"/>
                </a:cxn>
                <a:cxn ang="0">
                  <a:pos x="19" y="820"/>
                </a:cxn>
                <a:cxn ang="0">
                  <a:pos x="21" y="878"/>
                </a:cxn>
                <a:cxn ang="0">
                  <a:pos x="31" y="906"/>
                </a:cxn>
                <a:cxn ang="0">
                  <a:pos x="53" y="933"/>
                </a:cxn>
                <a:cxn ang="0">
                  <a:pos x="63" y="951"/>
                </a:cxn>
                <a:cxn ang="0">
                  <a:pos x="73" y="989"/>
                </a:cxn>
                <a:cxn ang="0">
                  <a:pos x="89" y="1013"/>
                </a:cxn>
                <a:cxn ang="0">
                  <a:pos x="111" y="1038"/>
                </a:cxn>
                <a:cxn ang="0">
                  <a:pos x="132" y="1007"/>
                </a:cxn>
                <a:cxn ang="0">
                  <a:pos x="222" y="870"/>
                </a:cxn>
                <a:cxn ang="0">
                  <a:pos x="281" y="799"/>
                </a:cxn>
                <a:cxn ang="0">
                  <a:pos x="305" y="777"/>
                </a:cxn>
                <a:cxn ang="0">
                  <a:pos x="414" y="668"/>
                </a:cxn>
                <a:cxn ang="0">
                  <a:pos x="511" y="539"/>
                </a:cxn>
                <a:cxn ang="0">
                  <a:pos x="562" y="452"/>
                </a:cxn>
                <a:cxn ang="0">
                  <a:pos x="630" y="317"/>
                </a:cxn>
                <a:cxn ang="0">
                  <a:pos x="646" y="270"/>
                </a:cxn>
                <a:cxn ang="0">
                  <a:pos x="685" y="145"/>
                </a:cxn>
                <a:cxn ang="0">
                  <a:pos x="711" y="91"/>
                </a:cxn>
                <a:cxn ang="0">
                  <a:pos x="723" y="42"/>
                </a:cxn>
                <a:cxn ang="0">
                  <a:pos x="717" y="18"/>
                </a:cxn>
                <a:cxn ang="0">
                  <a:pos x="699" y="4"/>
                </a:cxn>
                <a:cxn ang="0">
                  <a:pos x="658" y="0"/>
                </a:cxn>
              </a:cxnLst>
              <a:rect l="0" t="0" r="r" b="b"/>
              <a:pathLst>
                <a:path w="723" h="1038">
                  <a:moveTo>
                    <a:pt x="658" y="0"/>
                  </a:moveTo>
                  <a:lnTo>
                    <a:pt x="658" y="0"/>
                  </a:lnTo>
                  <a:lnTo>
                    <a:pt x="636" y="2"/>
                  </a:lnTo>
                  <a:lnTo>
                    <a:pt x="612" y="8"/>
                  </a:lnTo>
                  <a:lnTo>
                    <a:pt x="564" y="22"/>
                  </a:lnTo>
                  <a:lnTo>
                    <a:pt x="515" y="38"/>
                  </a:lnTo>
                  <a:lnTo>
                    <a:pt x="467" y="52"/>
                  </a:lnTo>
                  <a:lnTo>
                    <a:pt x="467" y="52"/>
                  </a:lnTo>
                  <a:lnTo>
                    <a:pt x="432" y="58"/>
                  </a:lnTo>
                  <a:lnTo>
                    <a:pt x="432" y="58"/>
                  </a:lnTo>
                  <a:lnTo>
                    <a:pt x="414" y="60"/>
                  </a:lnTo>
                  <a:lnTo>
                    <a:pt x="400" y="63"/>
                  </a:lnTo>
                  <a:lnTo>
                    <a:pt x="400" y="63"/>
                  </a:lnTo>
                  <a:lnTo>
                    <a:pt x="344" y="63"/>
                  </a:lnTo>
                  <a:lnTo>
                    <a:pt x="319" y="65"/>
                  </a:lnTo>
                  <a:lnTo>
                    <a:pt x="307" y="69"/>
                  </a:lnTo>
                  <a:lnTo>
                    <a:pt x="295" y="73"/>
                  </a:lnTo>
                  <a:lnTo>
                    <a:pt x="295" y="73"/>
                  </a:lnTo>
                  <a:lnTo>
                    <a:pt x="267" y="73"/>
                  </a:lnTo>
                  <a:lnTo>
                    <a:pt x="267" y="73"/>
                  </a:lnTo>
                  <a:lnTo>
                    <a:pt x="251" y="71"/>
                  </a:lnTo>
                  <a:lnTo>
                    <a:pt x="245" y="69"/>
                  </a:lnTo>
                  <a:lnTo>
                    <a:pt x="239" y="67"/>
                  </a:lnTo>
                  <a:lnTo>
                    <a:pt x="239" y="67"/>
                  </a:lnTo>
                  <a:lnTo>
                    <a:pt x="233" y="79"/>
                  </a:lnTo>
                  <a:lnTo>
                    <a:pt x="229" y="91"/>
                  </a:lnTo>
                  <a:lnTo>
                    <a:pt x="227" y="103"/>
                  </a:lnTo>
                  <a:lnTo>
                    <a:pt x="227" y="115"/>
                  </a:lnTo>
                  <a:lnTo>
                    <a:pt x="229" y="127"/>
                  </a:lnTo>
                  <a:lnTo>
                    <a:pt x="237" y="137"/>
                  </a:lnTo>
                  <a:lnTo>
                    <a:pt x="249" y="147"/>
                  </a:lnTo>
                  <a:lnTo>
                    <a:pt x="265" y="155"/>
                  </a:lnTo>
                  <a:lnTo>
                    <a:pt x="265" y="155"/>
                  </a:lnTo>
                  <a:lnTo>
                    <a:pt x="285" y="161"/>
                  </a:lnTo>
                  <a:lnTo>
                    <a:pt x="301" y="167"/>
                  </a:lnTo>
                  <a:lnTo>
                    <a:pt x="315" y="172"/>
                  </a:lnTo>
                  <a:lnTo>
                    <a:pt x="329" y="180"/>
                  </a:lnTo>
                  <a:lnTo>
                    <a:pt x="338" y="188"/>
                  </a:lnTo>
                  <a:lnTo>
                    <a:pt x="340" y="192"/>
                  </a:lnTo>
                  <a:lnTo>
                    <a:pt x="340" y="198"/>
                  </a:lnTo>
                  <a:lnTo>
                    <a:pt x="338" y="202"/>
                  </a:lnTo>
                  <a:lnTo>
                    <a:pt x="336" y="208"/>
                  </a:lnTo>
                  <a:lnTo>
                    <a:pt x="336" y="208"/>
                  </a:lnTo>
                  <a:lnTo>
                    <a:pt x="334" y="208"/>
                  </a:lnTo>
                  <a:lnTo>
                    <a:pt x="334" y="208"/>
                  </a:lnTo>
                  <a:lnTo>
                    <a:pt x="356" y="214"/>
                  </a:lnTo>
                  <a:lnTo>
                    <a:pt x="378" y="216"/>
                  </a:lnTo>
                  <a:lnTo>
                    <a:pt x="388" y="218"/>
                  </a:lnTo>
                  <a:lnTo>
                    <a:pt x="398" y="222"/>
                  </a:lnTo>
                  <a:lnTo>
                    <a:pt x="406" y="226"/>
                  </a:lnTo>
                  <a:lnTo>
                    <a:pt x="414" y="232"/>
                  </a:lnTo>
                  <a:lnTo>
                    <a:pt x="414" y="232"/>
                  </a:lnTo>
                  <a:lnTo>
                    <a:pt x="418" y="238"/>
                  </a:lnTo>
                  <a:lnTo>
                    <a:pt x="420" y="244"/>
                  </a:lnTo>
                  <a:lnTo>
                    <a:pt x="422" y="252"/>
                  </a:lnTo>
                  <a:lnTo>
                    <a:pt x="422" y="258"/>
                  </a:lnTo>
                  <a:lnTo>
                    <a:pt x="418" y="268"/>
                  </a:lnTo>
                  <a:lnTo>
                    <a:pt x="412" y="279"/>
                  </a:lnTo>
                  <a:lnTo>
                    <a:pt x="402" y="289"/>
                  </a:lnTo>
                  <a:lnTo>
                    <a:pt x="392" y="299"/>
                  </a:lnTo>
                  <a:lnTo>
                    <a:pt x="374" y="317"/>
                  </a:lnTo>
                  <a:lnTo>
                    <a:pt x="374" y="317"/>
                  </a:lnTo>
                  <a:lnTo>
                    <a:pt x="364" y="327"/>
                  </a:lnTo>
                  <a:lnTo>
                    <a:pt x="358" y="337"/>
                  </a:lnTo>
                  <a:lnTo>
                    <a:pt x="344" y="361"/>
                  </a:lnTo>
                  <a:lnTo>
                    <a:pt x="331" y="383"/>
                  </a:lnTo>
                  <a:lnTo>
                    <a:pt x="323" y="392"/>
                  </a:lnTo>
                  <a:lnTo>
                    <a:pt x="315" y="400"/>
                  </a:lnTo>
                  <a:lnTo>
                    <a:pt x="315" y="400"/>
                  </a:lnTo>
                  <a:lnTo>
                    <a:pt x="301" y="408"/>
                  </a:lnTo>
                  <a:lnTo>
                    <a:pt x="287" y="414"/>
                  </a:lnTo>
                  <a:lnTo>
                    <a:pt x="275" y="418"/>
                  </a:lnTo>
                  <a:lnTo>
                    <a:pt x="261" y="426"/>
                  </a:lnTo>
                  <a:lnTo>
                    <a:pt x="261" y="426"/>
                  </a:lnTo>
                  <a:lnTo>
                    <a:pt x="253" y="434"/>
                  </a:lnTo>
                  <a:lnTo>
                    <a:pt x="245" y="444"/>
                  </a:lnTo>
                  <a:lnTo>
                    <a:pt x="227" y="462"/>
                  </a:lnTo>
                  <a:lnTo>
                    <a:pt x="227" y="462"/>
                  </a:lnTo>
                  <a:lnTo>
                    <a:pt x="218" y="470"/>
                  </a:lnTo>
                  <a:lnTo>
                    <a:pt x="206" y="478"/>
                  </a:lnTo>
                  <a:lnTo>
                    <a:pt x="180" y="491"/>
                  </a:lnTo>
                  <a:lnTo>
                    <a:pt x="124" y="515"/>
                  </a:lnTo>
                  <a:lnTo>
                    <a:pt x="99" y="527"/>
                  </a:lnTo>
                  <a:lnTo>
                    <a:pt x="73" y="541"/>
                  </a:lnTo>
                  <a:lnTo>
                    <a:pt x="61" y="551"/>
                  </a:lnTo>
                  <a:lnTo>
                    <a:pt x="51" y="559"/>
                  </a:lnTo>
                  <a:lnTo>
                    <a:pt x="41" y="569"/>
                  </a:lnTo>
                  <a:lnTo>
                    <a:pt x="33" y="581"/>
                  </a:lnTo>
                  <a:lnTo>
                    <a:pt x="33" y="581"/>
                  </a:lnTo>
                  <a:lnTo>
                    <a:pt x="19" y="606"/>
                  </a:lnTo>
                  <a:lnTo>
                    <a:pt x="13" y="620"/>
                  </a:lnTo>
                  <a:lnTo>
                    <a:pt x="9" y="634"/>
                  </a:lnTo>
                  <a:lnTo>
                    <a:pt x="9" y="634"/>
                  </a:lnTo>
                  <a:lnTo>
                    <a:pt x="9" y="648"/>
                  </a:lnTo>
                  <a:lnTo>
                    <a:pt x="11" y="664"/>
                  </a:lnTo>
                  <a:lnTo>
                    <a:pt x="15" y="678"/>
                  </a:lnTo>
                  <a:lnTo>
                    <a:pt x="15" y="694"/>
                  </a:lnTo>
                  <a:lnTo>
                    <a:pt x="15" y="694"/>
                  </a:lnTo>
                  <a:lnTo>
                    <a:pt x="11" y="707"/>
                  </a:lnTo>
                  <a:lnTo>
                    <a:pt x="7" y="721"/>
                  </a:lnTo>
                  <a:lnTo>
                    <a:pt x="2" y="735"/>
                  </a:lnTo>
                  <a:lnTo>
                    <a:pt x="0" y="749"/>
                  </a:lnTo>
                  <a:lnTo>
                    <a:pt x="0" y="749"/>
                  </a:lnTo>
                  <a:lnTo>
                    <a:pt x="2" y="763"/>
                  </a:lnTo>
                  <a:lnTo>
                    <a:pt x="5" y="777"/>
                  </a:lnTo>
                  <a:lnTo>
                    <a:pt x="13" y="801"/>
                  </a:lnTo>
                  <a:lnTo>
                    <a:pt x="13" y="801"/>
                  </a:lnTo>
                  <a:lnTo>
                    <a:pt x="19" y="820"/>
                  </a:lnTo>
                  <a:lnTo>
                    <a:pt x="21" y="838"/>
                  </a:lnTo>
                  <a:lnTo>
                    <a:pt x="21" y="878"/>
                  </a:lnTo>
                  <a:lnTo>
                    <a:pt x="21" y="878"/>
                  </a:lnTo>
                  <a:lnTo>
                    <a:pt x="23" y="890"/>
                  </a:lnTo>
                  <a:lnTo>
                    <a:pt x="27" y="898"/>
                  </a:lnTo>
                  <a:lnTo>
                    <a:pt x="31" y="906"/>
                  </a:lnTo>
                  <a:lnTo>
                    <a:pt x="35" y="912"/>
                  </a:lnTo>
                  <a:lnTo>
                    <a:pt x="47" y="925"/>
                  </a:lnTo>
                  <a:lnTo>
                    <a:pt x="53" y="933"/>
                  </a:lnTo>
                  <a:lnTo>
                    <a:pt x="59" y="941"/>
                  </a:lnTo>
                  <a:lnTo>
                    <a:pt x="59" y="941"/>
                  </a:lnTo>
                  <a:lnTo>
                    <a:pt x="63" y="951"/>
                  </a:lnTo>
                  <a:lnTo>
                    <a:pt x="65" y="961"/>
                  </a:lnTo>
                  <a:lnTo>
                    <a:pt x="69" y="979"/>
                  </a:lnTo>
                  <a:lnTo>
                    <a:pt x="73" y="989"/>
                  </a:lnTo>
                  <a:lnTo>
                    <a:pt x="75" y="997"/>
                  </a:lnTo>
                  <a:lnTo>
                    <a:pt x="81" y="1005"/>
                  </a:lnTo>
                  <a:lnTo>
                    <a:pt x="89" y="1013"/>
                  </a:lnTo>
                  <a:lnTo>
                    <a:pt x="89" y="1013"/>
                  </a:lnTo>
                  <a:lnTo>
                    <a:pt x="101" y="1027"/>
                  </a:lnTo>
                  <a:lnTo>
                    <a:pt x="111" y="1038"/>
                  </a:lnTo>
                  <a:lnTo>
                    <a:pt x="111" y="1038"/>
                  </a:lnTo>
                  <a:lnTo>
                    <a:pt x="132" y="1007"/>
                  </a:lnTo>
                  <a:lnTo>
                    <a:pt x="132" y="1007"/>
                  </a:lnTo>
                  <a:lnTo>
                    <a:pt x="166" y="955"/>
                  </a:lnTo>
                  <a:lnTo>
                    <a:pt x="202" y="898"/>
                  </a:lnTo>
                  <a:lnTo>
                    <a:pt x="222" y="870"/>
                  </a:lnTo>
                  <a:lnTo>
                    <a:pt x="241" y="842"/>
                  </a:lnTo>
                  <a:lnTo>
                    <a:pt x="261" y="818"/>
                  </a:lnTo>
                  <a:lnTo>
                    <a:pt x="281" y="799"/>
                  </a:lnTo>
                  <a:lnTo>
                    <a:pt x="269" y="805"/>
                  </a:lnTo>
                  <a:lnTo>
                    <a:pt x="269" y="805"/>
                  </a:lnTo>
                  <a:lnTo>
                    <a:pt x="305" y="777"/>
                  </a:lnTo>
                  <a:lnTo>
                    <a:pt x="342" y="743"/>
                  </a:lnTo>
                  <a:lnTo>
                    <a:pt x="378" y="707"/>
                  </a:lnTo>
                  <a:lnTo>
                    <a:pt x="414" y="668"/>
                  </a:lnTo>
                  <a:lnTo>
                    <a:pt x="447" y="624"/>
                  </a:lnTo>
                  <a:lnTo>
                    <a:pt x="481" y="581"/>
                  </a:lnTo>
                  <a:lnTo>
                    <a:pt x="511" y="539"/>
                  </a:lnTo>
                  <a:lnTo>
                    <a:pt x="539" y="495"/>
                  </a:lnTo>
                  <a:lnTo>
                    <a:pt x="539" y="495"/>
                  </a:lnTo>
                  <a:lnTo>
                    <a:pt x="562" y="452"/>
                  </a:lnTo>
                  <a:lnTo>
                    <a:pt x="586" y="408"/>
                  </a:lnTo>
                  <a:lnTo>
                    <a:pt x="608" y="363"/>
                  </a:lnTo>
                  <a:lnTo>
                    <a:pt x="630" y="317"/>
                  </a:lnTo>
                  <a:lnTo>
                    <a:pt x="630" y="317"/>
                  </a:lnTo>
                  <a:lnTo>
                    <a:pt x="638" y="293"/>
                  </a:lnTo>
                  <a:lnTo>
                    <a:pt x="646" y="270"/>
                  </a:lnTo>
                  <a:lnTo>
                    <a:pt x="660" y="218"/>
                  </a:lnTo>
                  <a:lnTo>
                    <a:pt x="675" y="168"/>
                  </a:lnTo>
                  <a:lnTo>
                    <a:pt x="685" y="145"/>
                  </a:lnTo>
                  <a:lnTo>
                    <a:pt x="695" y="121"/>
                  </a:lnTo>
                  <a:lnTo>
                    <a:pt x="695" y="121"/>
                  </a:lnTo>
                  <a:lnTo>
                    <a:pt x="711" y="91"/>
                  </a:lnTo>
                  <a:lnTo>
                    <a:pt x="721" y="63"/>
                  </a:lnTo>
                  <a:lnTo>
                    <a:pt x="723" y="52"/>
                  </a:lnTo>
                  <a:lnTo>
                    <a:pt x="723" y="42"/>
                  </a:lnTo>
                  <a:lnTo>
                    <a:pt x="723" y="34"/>
                  </a:lnTo>
                  <a:lnTo>
                    <a:pt x="721" y="24"/>
                  </a:lnTo>
                  <a:lnTo>
                    <a:pt x="717" y="18"/>
                  </a:lnTo>
                  <a:lnTo>
                    <a:pt x="713" y="12"/>
                  </a:lnTo>
                  <a:lnTo>
                    <a:pt x="707" y="8"/>
                  </a:lnTo>
                  <a:lnTo>
                    <a:pt x="699" y="4"/>
                  </a:lnTo>
                  <a:lnTo>
                    <a:pt x="691" y="2"/>
                  </a:lnTo>
                  <a:lnTo>
                    <a:pt x="681" y="0"/>
                  </a:lnTo>
                  <a:lnTo>
                    <a:pt x="658" y="0"/>
                  </a:lnTo>
                  <a:lnTo>
                    <a:pt x="658" y="0"/>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5" name="Freeform 32"/>
            <p:cNvSpPr/>
            <p:nvPr/>
          </p:nvSpPr>
          <p:spPr bwMode="auto">
            <a:xfrm>
              <a:off x="7102478" y="3281364"/>
              <a:ext cx="720726" cy="644524"/>
            </a:xfrm>
            <a:custGeom>
              <a:avLst/>
              <a:gdLst/>
              <a:ahLst/>
              <a:cxnLst>
                <a:cxn ang="0">
                  <a:pos x="884" y="436"/>
                </a:cxn>
                <a:cxn ang="0">
                  <a:pos x="820" y="422"/>
                </a:cxn>
                <a:cxn ang="0">
                  <a:pos x="781" y="428"/>
                </a:cxn>
                <a:cxn ang="0">
                  <a:pos x="708" y="412"/>
                </a:cxn>
                <a:cxn ang="0">
                  <a:pos x="670" y="381"/>
                </a:cxn>
                <a:cxn ang="0">
                  <a:pos x="630" y="351"/>
                </a:cxn>
                <a:cxn ang="0">
                  <a:pos x="593" y="321"/>
                </a:cxn>
                <a:cxn ang="0">
                  <a:pos x="569" y="279"/>
                </a:cxn>
                <a:cxn ang="0">
                  <a:pos x="537" y="260"/>
                </a:cxn>
                <a:cxn ang="0">
                  <a:pos x="513" y="218"/>
                </a:cxn>
                <a:cxn ang="0">
                  <a:pos x="519" y="182"/>
                </a:cxn>
                <a:cxn ang="0">
                  <a:pos x="563" y="109"/>
                </a:cxn>
                <a:cxn ang="0">
                  <a:pos x="537" y="109"/>
                </a:cxn>
                <a:cxn ang="0">
                  <a:pos x="478" y="71"/>
                </a:cxn>
                <a:cxn ang="0">
                  <a:pos x="422" y="44"/>
                </a:cxn>
                <a:cxn ang="0">
                  <a:pos x="363" y="34"/>
                </a:cxn>
                <a:cxn ang="0">
                  <a:pos x="313" y="8"/>
                </a:cxn>
                <a:cxn ang="0">
                  <a:pos x="252" y="8"/>
                </a:cxn>
                <a:cxn ang="0">
                  <a:pos x="194" y="12"/>
                </a:cxn>
                <a:cxn ang="0">
                  <a:pos x="184" y="4"/>
                </a:cxn>
                <a:cxn ang="0">
                  <a:pos x="174" y="24"/>
                </a:cxn>
                <a:cxn ang="0">
                  <a:pos x="162" y="99"/>
                </a:cxn>
                <a:cxn ang="0">
                  <a:pos x="125" y="204"/>
                </a:cxn>
                <a:cxn ang="0">
                  <a:pos x="99" y="250"/>
                </a:cxn>
                <a:cxn ang="0">
                  <a:pos x="67" y="266"/>
                </a:cxn>
                <a:cxn ang="0">
                  <a:pos x="59" y="283"/>
                </a:cxn>
                <a:cxn ang="0">
                  <a:pos x="77" y="317"/>
                </a:cxn>
                <a:cxn ang="0">
                  <a:pos x="79" y="335"/>
                </a:cxn>
                <a:cxn ang="0">
                  <a:pos x="55" y="371"/>
                </a:cxn>
                <a:cxn ang="0">
                  <a:pos x="48" y="400"/>
                </a:cxn>
                <a:cxn ang="0">
                  <a:pos x="40" y="428"/>
                </a:cxn>
                <a:cxn ang="0">
                  <a:pos x="8" y="454"/>
                </a:cxn>
                <a:cxn ang="0">
                  <a:pos x="0" y="476"/>
                </a:cxn>
                <a:cxn ang="0">
                  <a:pos x="10" y="503"/>
                </a:cxn>
                <a:cxn ang="0">
                  <a:pos x="61" y="541"/>
                </a:cxn>
                <a:cxn ang="0">
                  <a:pos x="77" y="581"/>
                </a:cxn>
                <a:cxn ang="0">
                  <a:pos x="119" y="624"/>
                </a:cxn>
                <a:cxn ang="0">
                  <a:pos x="137" y="662"/>
                </a:cxn>
                <a:cxn ang="0">
                  <a:pos x="129" y="704"/>
                </a:cxn>
                <a:cxn ang="0">
                  <a:pos x="139" y="725"/>
                </a:cxn>
                <a:cxn ang="0">
                  <a:pos x="180" y="741"/>
                </a:cxn>
                <a:cxn ang="0">
                  <a:pos x="254" y="743"/>
                </a:cxn>
                <a:cxn ang="0">
                  <a:pos x="289" y="761"/>
                </a:cxn>
                <a:cxn ang="0">
                  <a:pos x="339" y="801"/>
                </a:cxn>
                <a:cxn ang="0">
                  <a:pos x="390" y="807"/>
                </a:cxn>
                <a:cxn ang="0">
                  <a:pos x="432" y="773"/>
                </a:cxn>
                <a:cxn ang="0">
                  <a:pos x="470" y="761"/>
                </a:cxn>
                <a:cxn ang="0">
                  <a:pos x="533" y="779"/>
                </a:cxn>
                <a:cxn ang="0">
                  <a:pos x="573" y="747"/>
                </a:cxn>
                <a:cxn ang="0">
                  <a:pos x="670" y="704"/>
                </a:cxn>
                <a:cxn ang="0">
                  <a:pos x="731" y="658"/>
                </a:cxn>
                <a:cxn ang="0">
                  <a:pos x="761" y="632"/>
                </a:cxn>
                <a:cxn ang="0">
                  <a:pos x="801" y="614"/>
                </a:cxn>
                <a:cxn ang="0">
                  <a:pos x="844" y="551"/>
                </a:cxn>
                <a:cxn ang="0">
                  <a:pos x="878" y="513"/>
                </a:cxn>
                <a:cxn ang="0">
                  <a:pos x="908" y="472"/>
                </a:cxn>
                <a:cxn ang="0">
                  <a:pos x="900" y="446"/>
                </a:cxn>
              </a:cxnLst>
              <a:rect l="0" t="0" r="r" b="b"/>
              <a:pathLst>
                <a:path w="908" h="812">
                  <a:moveTo>
                    <a:pt x="900" y="446"/>
                  </a:moveTo>
                  <a:lnTo>
                    <a:pt x="900" y="446"/>
                  </a:lnTo>
                  <a:lnTo>
                    <a:pt x="892" y="440"/>
                  </a:lnTo>
                  <a:lnTo>
                    <a:pt x="884" y="436"/>
                  </a:lnTo>
                  <a:lnTo>
                    <a:pt x="874" y="432"/>
                  </a:lnTo>
                  <a:lnTo>
                    <a:pt x="864" y="430"/>
                  </a:lnTo>
                  <a:lnTo>
                    <a:pt x="842" y="428"/>
                  </a:lnTo>
                  <a:lnTo>
                    <a:pt x="820" y="422"/>
                  </a:lnTo>
                  <a:lnTo>
                    <a:pt x="820" y="422"/>
                  </a:lnTo>
                  <a:lnTo>
                    <a:pt x="811" y="426"/>
                  </a:lnTo>
                  <a:lnTo>
                    <a:pt x="799" y="428"/>
                  </a:lnTo>
                  <a:lnTo>
                    <a:pt x="781" y="428"/>
                  </a:lnTo>
                  <a:lnTo>
                    <a:pt x="763" y="426"/>
                  </a:lnTo>
                  <a:lnTo>
                    <a:pt x="729" y="420"/>
                  </a:lnTo>
                  <a:lnTo>
                    <a:pt x="715" y="416"/>
                  </a:lnTo>
                  <a:lnTo>
                    <a:pt x="708" y="412"/>
                  </a:lnTo>
                  <a:lnTo>
                    <a:pt x="708" y="412"/>
                  </a:lnTo>
                  <a:lnTo>
                    <a:pt x="696" y="404"/>
                  </a:lnTo>
                  <a:lnTo>
                    <a:pt x="686" y="398"/>
                  </a:lnTo>
                  <a:lnTo>
                    <a:pt x="670" y="381"/>
                  </a:lnTo>
                  <a:lnTo>
                    <a:pt x="652" y="365"/>
                  </a:lnTo>
                  <a:lnTo>
                    <a:pt x="642" y="357"/>
                  </a:lnTo>
                  <a:lnTo>
                    <a:pt x="630" y="351"/>
                  </a:lnTo>
                  <a:lnTo>
                    <a:pt x="630" y="351"/>
                  </a:lnTo>
                  <a:lnTo>
                    <a:pt x="616" y="343"/>
                  </a:lnTo>
                  <a:lnTo>
                    <a:pt x="606" y="337"/>
                  </a:lnTo>
                  <a:lnTo>
                    <a:pt x="599" y="329"/>
                  </a:lnTo>
                  <a:lnTo>
                    <a:pt x="593" y="321"/>
                  </a:lnTo>
                  <a:lnTo>
                    <a:pt x="585" y="303"/>
                  </a:lnTo>
                  <a:lnTo>
                    <a:pt x="577" y="281"/>
                  </a:lnTo>
                  <a:lnTo>
                    <a:pt x="577" y="281"/>
                  </a:lnTo>
                  <a:lnTo>
                    <a:pt x="569" y="279"/>
                  </a:lnTo>
                  <a:lnTo>
                    <a:pt x="557" y="275"/>
                  </a:lnTo>
                  <a:lnTo>
                    <a:pt x="557" y="275"/>
                  </a:lnTo>
                  <a:lnTo>
                    <a:pt x="547" y="268"/>
                  </a:lnTo>
                  <a:lnTo>
                    <a:pt x="537" y="260"/>
                  </a:lnTo>
                  <a:lnTo>
                    <a:pt x="527" y="250"/>
                  </a:lnTo>
                  <a:lnTo>
                    <a:pt x="521" y="240"/>
                  </a:lnTo>
                  <a:lnTo>
                    <a:pt x="517" y="228"/>
                  </a:lnTo>
                  <a:lnTo>
                    <a:pt x="513" y="218"/>
                  </a:lnTo>
                  <a:lnTo>
                    <a:pt x="513" y="204"/>
                  </a:lnTo>
                  <a:lnTo>
                    <a:pt x="515" y="192"/>
                  </a:lnTo>
                  <a:lnTo>
                    <a:pt x="515" y="192"/>
                  </a:lnTo>
                  <a:lnTo>
                    <a:pt x="519" y="182"/>
                  </a:lnTo>
                  <a:lnTo>
                    <a:pt x="525" y="172"/>
                  </a:lnTo>
                  <a:lnTo>
                    <a:pt x="539" y="151"/>
                  </a:lnTo>
                  <a:lnTo>
                    <a:pt x="553" y="129"/>
                  </a:lnTo>
                  <a:lnTo>
                    <a:pt x="563" y="109"/>
                  </a:lnTo>
                  <a:lnTo>
                    <a:pt x="563" y="109"/>
                  </a:lnTo>
                  <a:lnTo>
                    <a:pt x="555" y="111"/>
                  </a:lnTo>
                  <a:lnTo>
                    <a:pt x="545" y="111"/>
                  </a:lnTo>
                  <a:lnTo>
                    <a:pt x="537" y="109"/>
                  </a:lnTo>
                  <a:lnTo>
                    <a:pt x="529" y="105"/>
                  </a:lnTo>
                  <a:lnTo>
                    <a:pt x="513" y="97"/>
                  </a:lnTo>
                  <a:lnTo>
                    <a:pt x="495" y="83"/>
                  </a:lnTo>
                  <a:lnTo>
                    <a:pt x="478" y="71"/>
                  </a:lnTo>
                  <a:lnTo>
                    <a:pt x="460" y="59"/>
                  </a:lnTo>
                  <a:lnTo>
                    <a:pt x="442" y="50"/>
                  </a:lnTo>
                  <a:lnTo>
                    <a:pt x="432" y="46"/>
                  </a:lnTo>
                  <a:lnTo>
                    <a:pt x="422" y="44"/>
                  </a:lnTo>
                  <a:lnTo>
                    <a:pt x="422" y="44"/>
                  </a:lnTo>
                  <a:lnTo>
                    <a:pt x="392" y="42"/>
                  </a:lnTo>
                  <a:lnTo>
                    <a:pt x="379" y="40"/>
                  </a:lnTo>
                  <a:lnTo>
                    <a:pt x="363" y="34"/>
                  </a:lnTo>
                  <a:lnTo>
                    <a:pt x="363" y="34"/>
                  </a:lnTo>
                  <a:lnTo>
                    <a:pt x="339" y="20"/>
                  </a:lnTo>
                  <a:lnTo>
                    <a:pt x="327" y="12"/>
                  </a:lnTo>
                  <a:lnTo>
                    <a:pt x="313" y="8"/>
                  </a:lnTo>
                  <a:lnTo>
                    <a:pt x="313" y="8"/>
                  </a:lnTo>
                  <a:lnTo>
                    <a:pt x="297" y="4"/>
                  </a:lnTo>
                  <a:lnTo>
                    <a:pt x="281" y="4"/>
                  </a:lnTo>
                  <a:lnTo>
                    <a:pt x="252" y="8"/>
                  </a:lnTo>
                  <a:lnTo>
                    <a:pt x="252" y="8"/>
                  </a:lnTo>
                  <a:lnTo>
                    <a:pt x="222" y="12"/>
                  </a:lnTo>
                  <a:lnTo>
                    <a:pt x="206" y="14"/>
                  </a:lnTo>
                  <a:lnTo>
                    <a:pt x="194" y="12"/>
                  </a:lnTo>
                  <a:lnTo>
                    <a:pt x="194" y="12"/>
                  </a:lnTo>
                  <a:lnTo>
                    <a:pt x="188" y="10"/>
                  </a:lnTo>
                  <a:lnTo>
                    <a:pt x="186" y="6"/>
                  </a:lnTo>
                  <a:lnTo>
                    <a:pt x="184" y="4"/>
                  </a:lnTo>
                  <a:lnTo>
                    <a:pt x="184" y="0"/>
                  </a:lnTo>
                  <a:lnTo>
                    <a:pt x="184" y="0"/>
                  </a:lnTo>
                  <a:lnTo>
                    <a:pt x="178" y="10"/>
                  </a:lnTo>
                  <a:lnTo>
                    <a:pt x="174" y="24"/>
                  </a:lnTo>
                  <a:lnTo>
                    <a:pt x="168" y="48"/>
                  </a:lnTo>
                  <a:lnTo>
                    <a:pt x="166" y="73"/>
                  </a:lnTo>
                  <a:lnTo>
                    <a:pt x="162" y="99"/>
                  </a:lnTo>
                  <a:lnTo>
                    <a:pt x="162" y="99"/>
                  </a:lnTo>
                  <a:lnTo>
                    <a:pt x="157" y="127"/>
                  </a:lnTo>
                  <a:lnTo>
                    <a:pt x="147" y="153"/>
                  </a:lnTo>
                  <a:lnTo>
                    <a:pt x="137" y="178"/>
                  </a:lnTo>
                  <a:lnTo>
                    <a:pt x="125" y="204"/>
                  </a:lnTo>
                  <a:lnTo>
                    <a:pt x="125" y="204"/>
                  </a:lnTo>
                  <a:lnTo>
                    <a:pt x="115" y="228"/>
                  </a:lnTo>
                  <a:lnTo>
                    <a:pt x="107" y="240"/>
                  </a:lnTo>
                  <a:lnTo>
                    <a:pt x="99" y="250"/>
                  </a:lnTo>
                  <a:lnTo>
                    <a:pt x="99" y="250"/>
                  </a:lnTo>
                  <a:lnTo>
                    <a:pt x="85" y="256"/>
                  </a:lnTo>
                  <a:lnTo>
                    <a:pt x="73" y="262"/>
                  </a:lnTo>
                  <a:lnTo>
                    <a:pt x="67" y="266"/>
                  </a:lnTo>
                  <a:lnTo>
                    <a:pt x="63" y="270"/>
                  </a:lnTo>
                  <a:lnTo>
                    <a:pt x="59" y="275"/>
                  </a:lnTo>
                  <a:lnTo>
                    <a:pt x="59" y="283"/>
                  </a:lnTo>
                  <a:lnTo>
                    <a:pt x="59" y="283"/>
                  </a:lnTo>
                  <a:lnTo>
                    <a:pt x="59" y="291"/>
                  </a:lnTo>
                  <a:lnTo>
                    <a:pt x="61" y="297"/>
                  </a:lnTo>
                  <a:lnTo>
                    <a:pt x="69" y="307"/>
                  </a:lnTo>
                  <a:lnTo>
                    <a:pt x="77" y="317"/>
                  </a:lnTo>
                  <a:lnTo>
                    <a:pt x="79" y="321"/>
                  </a:lnTo>
                  <a:lnTo>
                    <a:pt x="81" y="329"/>
                  </a:lnTo>
                  <a:lnTo>
                    <a:pt x="81" y="329"/>
                  </a:lnTo>
                  <a:lnTo>
                    <a:pt x="79" y="335"/>
                  </a:lnTo>
                  <a:lnTo>
                    <a:pt x="79" y="341"/>
                  </a:lnTo>
                  <a:lnTo>
                    <a:pt x="71" y="351"/>
                  </a:lnTo>
                  <a:lnTo>
                    <a:pt x="63" y="361"/>
                  </a:lnTo>
                  <a:lnTo>
                    <a:pt x="55" y="371"/>
                  </a:lnTo>
                  <a:lnTo>
                    <a:pt x="55" y="371"/>
                  </a:lnTo>
                  <a:lnTo>
                    <a:pt x="51" y="377"/>
                  </a:lnTo>
                  <a:lnTo>
                    <a:pt x="50" y="384"/>
                  </a:lnTo>
                  <a:lnTo>
                    <a:pt x="48" y="400"/>
                  </a:lnTo>
                  <a:lnTo>
                    <a:pt x="44" y="414"/>
                  </a:lnTo>
                  <a:lnTo>
                    <a:pt x="42" y="420"/>
                  </a:lnTo>
                  <a:lnTo>
                    <a:pt x="40" y="428"/>
                  </a:lnTo>
                  <a:lnTo>
                    <a:pt x="40" y="428"/>
                  </a:lnTo>
                  <a:lnTo>
                    <a:pt x="34" y="434"/>
                  </a:lnTo>
                  <a:lnTo>
                    <a:pt x="30" y="438"/>
                  </a:lnTo>
                  <a:lnTo>
                    <a:pt x="18" y="446"/>
                  </a:lnTo>
                  <a:lnTo>
                    <a:pt x="8" y="454"/>
                  </a:lnTo>
                  <a:lnTo>
                    <a:pt x="4" y="460"/>
                  </a:lnTo>
                  <a:lnTo>
                    <a:pt x="2" y="468"/>
                  </a:lnTo>
                  <a:lnTo>
                    <a:pt x="2" y="468"/>
                  </a:lnTo>
                  <a:lnTo>
                    <a:pt x="0" y="476"/>
                  </a:lnTo>
                  <a:lnTo>
                    <a:pt x="0" y="482"/>
                  </a:lnTo>
                  <a:lnTo>
                    <a:pt x="2" y="488"/>
                  </a:lnTo>
                  <a:lnTo>
                    <a:pt x="4" y="493"/>
                  </a:lnTo>
                  <a:lnTo>
                    <a:pt x="10" y="503"/>
                  </a:lnTo>
                  <a:lnTo>
                    <a:pt x="20" y="511"/>
                  </a:lnTo>
                  <a:lnTo>
                    <a:pt x="42" y="523"/>
                  </a:lnTo>
                  <a:lnTo>
                    <a:pt x="51" y="531"/>
                  </a:lnTo>
                  <a:lnTo>
                    <a:pt x="61" y="541"/>
                  </a:lnTo>
                  <a:lnTo>
                    <a:pt x="61" y="541"/>
                  </a:lnTo>
                  <a:lnTo>
                    <a:pt x="67" y="555"/>
                  </a:lnTo>
                  <a:lnTo>
                    <a:pt x="71" y="567"/>
                  </a:lnTo>
                  <a:lnTo>
                    <a:pt x="77" y="581"/>
                  </a:lnTo>
                  <a:lnTo>
                    <a:pt x="85" y="593"/>
                  </a:lnTo>
                  <a:lnTo>
                    <a:pt x="85" y="593"/>
                  </a:lnTo>
                  <a:lnTo>
                    <a:pt x="101" y="608"/>
                  </a:lnTo>
                  <a:lnTo>
                    <a:pt x="119" y="624"/>
                  </a:lnTo>
                  <a:lnTo>
                    <a:pt x="119" y="624"/>
                  </a:lnTo>
                  <a:lnTo>
                    <a:pt x="129" y="636"/>
                  </a:lnTo>
                  <a:lnTo>
                    <a:pt x="135" y="648"/>
                  </a:lnTo>
                  <a:lnTo>
                    <a:pt x="137" y="662"/>
                  </a:lnTo>
                  <a:lnTo>
                    <a:pt x="135" y="678"/>
                  </a:lnTo>
                  <a:lnTo>
                    <a:pt x="135" y="678"/>
                  </a:lnTo>
                  <a:lnTo>
                    <a:pt x="131" y="692"/>
                  </a:lnTo>
                  <a:lnTo>
                    <a:pt x="129" y="704"/>
                  </a:lnTo>
                  <a:lnTo>
                    <a:pt x="129" y="707"/>
                  </a:lnTo>
                  <a:lnTo>
                    <a:pt x="131" y="713"/>
                  </a:lnTo>
                  <a:lnTo>
                    <a:pt x="135" y="719"/>
                  </a:lnTo>
                  <a:lnTo>
                    <a:pt x="139" y="725"/>
                  </a:lnTo>
                  <a:lnTo>
                    <a:pt x="139" y="725"/>
                  </a:lnTo>
                  <a:lnTo>
                    <a:pt x="153" y="733"/>
                  </a:lnTo>
                  <a:lnTo>
                    <a:pt x="164" y="737"/>
                  </a:lnTo>
                  <a:lnTo>
                    <a:pt x="180" y="741"/>
                  </a:lnTo>
                  <a:lnTo>
                    <a:pt x="194" y="741"/>
                  </a:lnTo>
                  <a:lnTo>
                    <a:pt x="224" y="741"/>
                  </a:lnTo>
                  <a:lnTo>
                    <a:pt x="240" y="741"/>
                  </a:lnTo>
                  <a:lnTo>
                    <a:pt x="254" y="743"/>
                  </a:lnTo>
                  <a:lnTo>
                    <a:pt x="254" y="743"/>
                  </a:lnTo>
                  <a:lnTo>
                    <a:pt x="268" y="747"/>
                  </a:lnTo>
                  <a:lnTo>
                    <a:pt x="279" y="753"/>
                  </a:lnTo>
                  <a:lnTo>
                    <a:pt x="289" y="761"/>
                  </a:lnTo>
                  <a:lnTo>
                    <a:pt x="299" y="769"/>
                  </a:lnTo>
                  <a:lnTo>
                    <a:pt x="319" y="785"/>
                  </a:lnTo>
                  <a:lnTo>
                    <a:pt x="339" y="801"/>
                  </a:lnTo>
                  <a:lnTo>
                    <a:pt x="339" y="801"/>
                  </a:lnTo>
                  <a:lnTo>
                    <a:pt x="355" y="811"/>
                  </a:lnTo>
                  <a:lnTo>
                    <a:pt x="369" y="812"/>
                  </a:lnTo>
                  <a:lnTo>
                    <a:pt x="380" y="812"/>
                  </a:lnTo>
                  <a:lnTo>
                    <a:pt x="390" y="807"/>
                  </a:lnTo>
                  <a:lnTo>
                    <a:pt x="400" y="799"/>
                  </a:lnTo>
                  <a:lnTo>
                    <a:pt x="408" y="791"/>
                  </a:lnTo>
                  <a:lnTo>
                    <a:pt x="420" y="781"/>
                  </a:lnTo>
                  <a:lnTo>
                    <a:pt x="432" y="773"/>
                  </a:lnTo>
                  <a:lnTo>
                    <a:pt x="432" y="773"/>
                  </a:lnTo>
                  <a:lnTo>
                    <a:pt x="444" y="767"/>
                  </a:lnTo>
                  <a:lnTo>
                    <a:pt x="456" y="763"/>
                  </a:lnTo>
                  <a:lnTo>
                    <a:pt x="470" y="761"/>
                  </a:lnTo>
                  <a:lnTo>
                    <a:pt x="482" y="761"/>
                  </a:lnTo>
                  <a:lnTo>
                    <a:pt x="495" y="763"/>
                  </a:lnTo>
                  <a:lnTo>
                    <a:pt x="507" y="767"/>
                  </a:lnTo>
                  <a:lnTo>
                    <a:pt x="533" y="779"/>
                  </a:lnTo>
                  <a:lnTo>
                    <a:pt x="533" y="779"/>
                  </a:lnTo>
                  <a:lnTo>
                    <a:pt x="541" y="769"/>
                  </a:lnTo>
                  <a:lnTo>
                    <a:pt x="551" y="761"/>
                  </a:lnTo>
                  <a:lnTo>
                    <a:pt x="573" y="747"/>
                  </a:lnTo>
                  <a:lnTo>
                    <a:pt x="597" y="735"/>
                  </a:lnTo>
                  <a:lnTo>
                    <a:pt x="620" y="725"/>
                  </a:lnTo>
                  <a:lnTo>
                    <a:pt x="646" y="713"/>
                  </a:lnTo>
                  <a:lnTo>
                    <a:pt x="670" y="704"/>
                  </a:lnTo>
                  <a:lnTo>
                    <a:pt x="694" y="690"/>
                  </a:lnTo>
                  <a:lnTo>
                    <a:pt x="713" y="676"/>
                  </a:lnTo>
                  <a:lnTo>
                    <a:pt x="713" y="676"/>
                  </a:lnTo>
                  <a:lnTo>
                    <a:pt x="731" y="658"/>
                  </a:lnTo>
                  <a:lnTo>
                    <a:pt x="739" y="648"/>
                  </a:lnTo>
                  <a:lnTo>
                    <a:pt x="747" y="640"/>
                  </a:lnTo>
                  <a:lnTo>
                    <a:pt x="747" y="640"/>
                  </a:lnTo>
                  <a:lnTo>
                    <a:pt x="761" y="632"/>
                  </a:lnTo>
                  <a:lnTo>
                    <a:pt x="773" y="628"/>
                  </a:lnTo>
                  <a:lnTo>
                    <a:pt x="787" y="622"/>
                  </a:lnTo>
                  <a:lnTo>
                    <a:pt x="801" y="614"/>
                  </a:lnTo>
                  <a:lnTo>
                    <a:pt x="801" y="614"/>
                  </a:lnTo>
                  <a:lnTo>
                    <a:pt x="809" y="606"/>
                  </a:lnTo>
                  <a:lnTo>
                    <a:pt x="817" y="597"/>
                  </a:lnTo>
                  <a:lnTo>
                    <a:pt x="830" y="575"/>
                  </a:lnTo>
                  <a:lnTo>
                    <a:pt x="844" y="551"/>
                  </a:lnTo>
                  <a:lnTo>
                    <a:pt x="850" y="541"/>
                  </a:lnTo>
                  <a:lnTo>
                    <a:pt x="860" y="531"/>
                  </a:lnTo>
                  <a:lnTo>
                    <a:pt x="860" y="531"/>
                  </a:lnTo>
                  <a:lnTo>
                    <a:pt x="878" y="513"/>
                  </a:lnTo>
                  <a:lnTo>
                    <a:pt x="888" y="503"/>
                  </a:lnTo>
                  <a:lnTo>
                    <a:pt x="898" y="493"/>
                  </a:lnTo>
                  <a:lnTo>
                    <a:pt x="904" y="482"/>
                  </a:lnTo>
                  <a:lnTo>
                    <a:pt x="908" y="472"/>
                  </a:lnTo>
                  <a:lnTo>
                    <a:pt x="908" y="466"/>
                  </a:lnTo>
                  <a:lnTo>
                    <a:pt x="906" y="458"/>
                  </a:lnTo>
                  <a:lnTo>
                    <a:pt x="904" y="452"/>
                  </a:lnTo>
                  <a:lnTo>
                    <a:pt x="900" y="446"/>
                  </a:lnTo>
                  <a:lnTo>
                    <a:pt x="900" y="446"/>
                  </a:lnTo>
                  <a:close/>
                </a:path>
              </a:pathLst>
            </a:custGeom>
            <a:solidFill>
              <a:srgbClr val="C000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6" name="Freeform 33"/>
            <p:cNvSpPr/>
            <p:nvPr/>
          </p:nvSpPr>
          <p:spPr bwMode="auto">
            <a:xfrm>
              <a:off x="6554793" y="2708275"/>
              <a:ext cx="842963" cy="1214438"/>
            </a:xfrm>
            <a:custGeom>
              <a:avLst/>
              <a:gdLst/>
              <a:ahLst/>
              <a:cxnLst>
                <a:cxn ang="0">
                  <a:pos x="103" y="592"/>
                </a:cxn>
                <a:cxn ang="0">
                  <a:pos x="66" y="646"/>
                </a:cxn>
                <a:cxn ang="0">
                  <a:pos x="60" y="697"/>
                </a:cxn>
                <a:cxn ang="0">
                  <a:pos x="20" y="749"/>
                </a:cxn>
                <a:cxn ang="0">
                  <a:pos x="2" y="812"/>
                </a:cxn>
                <a:cxn ang="0">
                  <a:pos x="10" y="842"/>
                </a:cxn>
                <a:cxn ang="0">
                  <a:pos x="26" y="872"/>
                </a:cxn>
                <a:cxn ang="0">
                  <a:pos x="60" y="911"/>
                </a:cxn>
                <a:cxn ang="0">
                  <a:pos x="89" y="1030"/>
                </a:cxn>
                <a:cxn ang="0">
                  <a:pos x="111" y="1137"/>
                </a:cxn>
                <a:cxn ang="0">
                  <a:pos x="153" y="1165"/>
                </a:cxn>
                <a:cxn ang="0">
                  <a:pos x="179" y="1203"/>
                </a:cxn>
                <a:cxn ang="0">
                  <a:pos x="224" y="1234"/>
                </a:cxn>
                <a:cxn ang="0">
                  <a:pos x="264" y="1304"/>
                </a:cxn>
                <a:cxn ang="0">
                  <a:pos x="315" y="1351"/>
                </a:cxn>
                <a:cxn ang="0">
                  <a:pos x="339" y="1409"/>
                </a:cxn>
                <a:cxn ang="0">
                  <a:pos x="397" y="1448"/>
                </a:cxn>
                <a:cxn ang="0">
                  <a:pos x="416" y="1478"/>
                </a:cxn>
                <a:cxn ang="0">
                  <a:pos x="490" y="1474"/>
                </a:cxn>
                <a:cxn ang="0">
                  <a:pos x="595" y="1522"/>
                </a:cxn>
                <a:cxn ang="0">
                  <a:pos x="700" y="1522"/>
                </a:cxn>
                <a:cxn ang="0">
                  <a:pos x="747" y="1470"/>
                </a:cxn>
                <a:cxn ang="0">
                  <a:pos x="799" y="1454"/>
                </a:cxn>
                <a:cxn ang="0">
                  <a:pos x="829" y="1446"/>
                </a:cxn>
                <a:cxn ang="0">
                  <a:pos x="821" y="1413"/>
                </a:cxn>
                <a:cxn ang="0">
                  <a:pos x="809" y="1345"/>
                </a:cxn>
                <a:cxn ang="0">
                  <a:pos x="761" y="1288"/>
                </a:cxn>
                <a:cxn ang="0">
                  <a:pos x="710" y="1232"/>
                </a:cxn>
                <a:cxn ang="0">
                  <a:pos x="692" y="1189"/>
                </a:cxn>
                <a:cxn ang="0">
                  <a:pos x="724" y="1155"/>
                </a:cxn>
                <a:cxn ang="0">
                  <a:pos x="740" y="1105"/>
                </a:cxn>
                <a:cxn ang="0">
                  <a:pos x="769" y="1062"/>
                </a:cxn>
                <a:cxn ang="0">
                  <a:pos x="759" y="1028"/>
                </a:cxn>
                <a:cxn ang="0">
                  <a:pos x="753" y="991"/>
                </a:cxn>
                <a:cxn ang="0">
                  <a:pos x="797" y="961"/>
                </a:cxn>
                <a:cxn ang="0">
                  <a:pos x="847" y="848"/>
                </a:cxn>
                <a:cxn ang="0">
                  <a:pos x="868" y="731"/>
                </a:cxn>
                <a:cxn ang="0">
                  <a:pos x="884" y="689"/>
                </a:cxn>
                <a:cxn ang="0">
                  <a:pos x="882" y="630"/>
                </a:cxn>
                <a:cxn ang="0">
                  <a:pos x="908" y="557"/>
                </a:cxn>
                <a:cxn ang="0">
                  <a:pos x="965" y="509"/>
                </a:cxn>
                <a:cxn ang="0">
                  <a:pos x="1011" y="459"/>
                </a:cxn>
                <a:cxn ang="0">
                  <a:pos x="1041" y="378"/>
                </a:cxn>
                <a:cxn ang="0">
                  <a:pos x="1009" y="230"/>
                </a:cxn>
                <a:cxn ang="0">
                  <a:pos x="948" y="134"/>
                </a:cxn>
                <a:cxn ang="0">
                  <a:pos x="916" y="39"/>
                </a:cxn>
                <a:cxn ang="0">
                  <a:pos x="904" y="0"/>
                </a:cxn>
                <a:cxn ang="0">
                  <a:pos x="854" y="53"/>
                </a:cxn>
                <a:cxn ang="0">
                  <a:pos x="797" y="111"/>
                </a:cxn>
                <a:cxn ang="0">
                  <a:pos x="747" y="160"/>
                </a:cxn>
                <a:cxn ang="0">
                  <a:pos x="642" y="170"/>
                </a:cxn>
                <a:cxn ang="0">
                  <a:pos x="450" y="172"/>
                </a:cxn>
                <a:cxn ang="0">
                  <a:pos x="333" y="152"/>
                </a:cxn>
                <a:cxn ang="0">
                  <a:pos x="248" y="150"/>
                </a:cxn>
                <a:cxn ang="0">
                  <a:pos x="222" y="214"/>
                </a:cxn>
                <a:cxn ang="0">
                  <a:pos x="228" y="295"/>
                </a:cxn>
                <a:cxn ang="0">
                  <a:pos x="196" y="315"/>
                </a:cxn>
                <a:cxn ang="0">
                  <a:pos x="161" y="349"/>
                </a:cxn>
                <a:cxn ang="0">
                  <a:pos x="147" y="394"/>
                </a:cxn>
              </a:cxnLst>
              <a:rect l="0" t="0" r="r" b="b"/>
              <a:pathLst>
                <a:path w="1063" h="1530">
                  <a:moveTo>
                    <a:pt x="139" y="475"/>
                  </a:moveTo>
                  <a:lnTo>
                    <a:pt x="139" y="475"/>
                  </a:lnTo>
                  <a:lnTo>
                    <a:pt x="133" y="507"/>
                  </a:lnTo>
                  <a:lnTo>
                    <a:pt x="125" y="535"/>
                  </a:lnTo>
                  <a:lnTo>
                    <a:pt x="117" y="564"/>
                  </a:lnTo>
                  <a:lnTo>
                    <a:pt x="103" y="592"/>
                  </a:lnTo>
                  <a:lnTo>
                    <a:pt x="103" y="592"/>
                  </a:lnTo>
                  <a:lnTo>
                    <a:pt x="97" y="606"/>
                  </a:lnTo>
                  <a:lnTo>
                    <a:pt x="89" y="616"/>
                  </a:lnTo>
                  <a:lnTo>
                    <a:pt x="72" y="640"/>
                  </a:lnTo>
                  <a:lnTo>
                    <a:pt x="72" y="640"/>
                  </a:lnTo>
                  <a:lnTo>
                    <a:pt x="66" y="646"/>
                  </a:lnTo>
                  <a:lnTo>
                    <a:pt x="64" y="654"/>
                  </a:lnTo>
                  <a:lnTo>
                    <a:pt x="62" y="668"/>
                  </a:lnTo>
                  <a:lnTo>
                    <a:pt x="64" y="681"/>
                  </a:lnTo>
                  <a:lnTo>
                    <a:pt x="62" y="687"/>
                  </a:lnTo>
                  <a:lnTo>
                    <a:pt x="60" y="697"/>
                  </a:lnTo>
                  <a:lnTo>
                    <a:pt x="60" y="697"/>
                  </a:lnTo>
                  <a:lnTo>
                    <a:pt x="54" y="707"/>
                  </a:lnTo>
                  <a:lnTo>
                    <a:pt x="44" y="717"/>
                  </a:lnTo>
                  <a:lnTo>
                    <a:pt x="34" y="725"/>
                  </a:lnTo>
                  <a:lnTo>
                    <a:pt x="26" y="735"/>
                  </a:lnTo>
                  <a:lnTo>
                    <a:pt x="26" y="735"/>
                  </a:lnTo>
                  <a:lnTo>
                    <a:pt x="20" y="749"/>
                  </a:lnTo>
                  <a:lnTo>
                    <a:pt x="18" y="761"/>
                  </a:lnTo>
                  <a:lnTo>
                    <a:pt x="16" y="775"/>
                  </a:lnTo>
                  <a:lnTo>
                    <a:pt x="12" y="788"/>
                  </a:lnTo>
                  <a:lnTo>
                    <a:pt x="12" y="788"/>
                  </a:lnTo>
                  <a:lnTo>
                    <a:pt x="6" y="800"/>
                  </a:lnTo>
                  <a:lnTo>
                    <a:pt x="2" y="812"/>
                  </a:lnTo>
                  <a:lnTo>
                    <a:pt x="0" y="818"/>
                  </a:lnTo>
                  <a:lnTo>
                    <a:pt x="0" y="824"/>
                  </a:lnTo>
                  <a:lnTo>
                    <a:pt x="2" y="830"/>
                  </a:lnTo>
                  <a:lnTo>
                    <a:pt x="6" y="838"/>
                  </a:lnTo>
                  <a:lnTo>
                    <a:pt x="6" y="838"/>
                  </a:lnTo>
                  <a:lnTo>
                    <a:pt x="10" y="842"/>
                  </a:lnTo>
                  <a:lnTo>
                    <a:pt x="14" y="846"/>
                  </a:lnTo>
                  <a:lnTo>
                    <a:pt x="20" y="850"/>
                  </a:lnTo>
                  <a:lnTo>
                    <a:pt x="22" y="856"/>
                  </a:lnTo>
                  <a:lnTo>
                    <a:pt x="22" y="856"/>
                  </a:lnTo>
                  <a:lnTo>
                    <a:pt x="24" y="864"/>
                  </a:lnTo>
                  <a:lnTo>
                    <a:pt x="26" y="872"/>
                  </a:lnTo>
                  <a:lnTo>
                    <a:pt x="26" y="880"/>
                  </a:lnTo>
                  <a:lnTo>
                    <a:pt x="28" y="886"/>
                  </a:lnTo>
                  <a:lnTo>
                    <a:pt x="28" y="886"/>
                  </a:lnTo>
                  <a:lnTo>
                    <a:pt x="40" y="893"/>
                  </a:lnTo>
                  <a:lnTo>
                    <a:pt x="50" y="901"/>
                  </a:lnTo>
                  <a:lnTo>
                    <a:pt x="60" y="911"/>
                  </a:lnTo>
                  <a:lnTo>
                    <a:pt x="68" y="923"/>
                  </a:lnTo>
                  <a:lnTo>
                    <a:pt x="74" y="935"/>
                  </a:lnTo>
                  <a:lnTo>
                    <a:pt x="78" y="947"/>
                  </a:lnTo>
                  <a:lnTo>
                    <a:pt x="83" y="973"/>
                  </a:lnTo>
                  <a:lnTo>
                    <a:pt x="87" y="1002"/>
                  </a:lnTo>
                  <a:lnTo>
                    <a:pt x="89" y="1030"/>
                  </a:lnTo>
                  <a:lnTo>
                    <a:pt x="91" y="1058"/>
                  </a:lnTo>
                  <a:lnTo>
                    <a:pt x="95" y="1084"/>
                  </a:lnTo>
                  <a:lnTo>
                    <a:pt x="95" y="1084"/>
                  </a:lnTo>
                  <a:lnTo>
                    <a:pt x="101" y="1111"/>
                  </a:lnTo>
                  <a:lnTo>
                    <a:pt x="105" y="1125"/>
                  </a:lnTo>
                  <a:lnTo>
                    <a:pt x="111" y="1137"/>
                  </a:lnTo>
                  <a:lnTo>
                    <a:pt x="111" y="1137"/>
                  </a:lnTo>
                  <a:lnTo>
                    <a:pt x="115" y="1143"/>
                  </a:lnTo>
                  <a:lnTo>
                    <a:pt x="121" y="1147"/>
                  </a:lnTo>
                  <a:lnTo>
                    <a:pt x="131" y="1153"/>
                  </a:lnTo>
                  <a:lnTo>
                    <a:pt x="143" y="1159"/>
                  </a:lnTo>
                  <a:lnTo>
                    <a:pt x="153" y="1165"/>
                  </a:lnTo>
                  <a:lnTo>
                    <a:pt x="153" y="1165"/>
                  </a:lnTo>
                  <a:lnTo>
                    <a:pt x="159" y="1171"/>
                  </a:lnTo>
                  <a:lnTo>
                    <a:pt x="163" y="1177"/>
                  </a:lnTo>
                  <a:lnTo>
                    <a:pt x="169" y="1187"/>
                  </a:lnTo>
                  <a:lnTo>
                    <a:pt x="175" y="1199"/>
                  </a:lnTo>
                  <a:lnTo>
                    <a:pt x="179" y="1203"/>
                  </a:lnTo>
                  <a:lnTo>
                    <a:pt x="185" y="1209"/>
                  </a:lnTo>
                  <a:lnTo>
                    <a:pt x="185" y="1209"/>
                  </a:lnTo>
                  <a:lnTo>
                    <a:pt x="206" y="1218"/>
                  </a:lnTo>
                  <a:lnTo>
                    <a:pt x="214" y="1224"/>
                  </a:lnTo>
                  <a:lnTo>
                    <a:pt x="224" y="1234"/>
                  </a:lnTo>
                  <a:lnTo>
                    <a:pt x="224" y="1234"/>
                  </a:lnTo>
                  <a:lnTo>
                    <a:pt x="236" y="1250"/>
                  </a:lnTo>
                  <a:lnTo>
                    <a:pt x="246" y="1264"/>
                  </a:lnTo>
                  <a:lnTo>
                    <a:pt x="252" y="1278"/>
                  </a:lnTo>
                  <a:lnTo>
                    <a:pt x="260" y="1294"/>
                  </a:lnTo>
                  <a:lnTo>
                    <a:pt x="260" y="1294"/>
                  </a:lnTo>
                  <a:lnTo>
                    <a:pt x="264" y="1304"/>
                  </a:lnTo>
                  <a:lnTo>
                    <a:pt x="268" y="1310"/>
                  </a:lnTo>
                  <a:lnTo>
                    <a:pt x="278" y="1321"/>
                  </a:lnTo>
                  <a:lnTo>
                    <a:pt x="292" y="1331"/>
                  </a:lnTo>
                  <a:lnTo>
                    <a:pt x="307" y="1343"/>
                  </a:lnTo>
                  <a:lnTo>
                    <a:pt x="307" y="1343"/>
                  </a:lnTo>
                  <a:lnTo>
                    <a:pt x="315" y="1351"/>
                  </a:lnTo>
                  <a:lnTo>
                    <a:pt x="321" y="1357"/>
                  </a:lnTo>
                  <a:lnTo>
                    <a:pt x="323" y="1365"/>
                  </a:lnTo>
                  <a:lnTo>
                    <a:pt x="327" y="1373"/>
                  </a:lnTo>
                  <a:lnTo>
                    <a:pt x="331" y="1389"/>
                  </a:lnTo>
                  <a:lnTo>
                    <a:pt x="333" y="1399"/>
                  </a:lnTo>
                  <a:lnTo>
                    <a:pt x="339" y="1409"/>
                  </a:lnTo>
                  <a:lnTo>
                    <a:pt x="339" y="1409"/>
                  </a:lnTo>
                  <a:lnTo>
                    <a:pt x="343" y="1415"/>
                  </a:lnTo>
                  <a:lnTo>
                    <a:pt x="349" y="1421"/>
                  </a:lnTo>
                  <a:lnTo>
                    <a:pt x="365" y="1430"/>
                  </a:lnTo>
                  <a:lnTo>
                    <a:pt x="397" y="1448"/>
                  </a:lnTo>
                  <a:lnTo>
                    <a:pt x="397" y="1448"/>
                  </a:lnTo>
                  <a:lnTo>
                    <a:pt x="397" y="1456"/>
                  </a:lnTo>
                  <a:lnTo>
                    <a:pt x="399" y="1464"/>
                  </a:lnTo>
                  <a:lnTo>
                    <a:pt x="401" y="1470"/>
                  </a:lnTo>
                  <a:lnTo>
                    <a:pt x="405" y="1474"/>
                  </a:lnTo>
                  <a:lnTo>
                    <a:pt x="411" y="1476"/>
                  </a:lnTo>
                  <a:lnTo>
                    <a:pt x="416" y="1478"/>
                  </a:lnTo>
                  <a:lnTo>
                    <a:pt x="430" y="1480"/>
                  </a:lnTo>
                  <a:lnTo>
                    <a:pt x="446" y="1478"/>
                  </a:lnTo>
                  <a:lnTo>
                    <a:pt x="464" y="1476"/>
                  </a:lnTo>
                  <a:lnTo>
                    <a:pt x="478" y="1474"/>
                  </a:lnTo>
                  <a:lnTo>
                    <a:pt x="490" y="1474"/>
                  </a:lnTo>
                  <a:lnTo>
                    <a:pt x="490" y="1474"/>
                  </a:lnTo>
                  <a:lnTo>
                    <a:pt x="502" y="1478"/>
                  </a:lnTo>
                  <a:lnTo>
                    <a:pt x="516" y="1482"/>
                  </a:lnTo>
                  <a:lnTo>
                    <a:pt x="541" y="1496"/>
                  </a:lnTo>
                  <a:lnTo>
                    <a:pt x="569" y="1512"/>
                  </a:lnTo>
                  <a:lnTo>
                    <a:pt x="581" y="1518"/>
                  </a:lnTo>
                  <a:lnTo>
                    <a:pt x="595" y="1522"/>
                  </a:lnTo>
                  <a:lnTo>
                    <a:pt x="595" y="1522"/>
                  </a:lnTo>
                  <a:lnTo>
                    <a:pt x="623" y="1528"/>
                  </a:lnTo>
                  <a:lnTo>
                    <a:pt x="654" y="1530"/>
                  </a:lnTo>
                  <a:lnTo>
                    <a:pt x="670" y="1528"/>
                  </a:lnTo>
                  <a:lnTo>
                    <a:pt x="686" y="1526"/>
                  </a:lnTo>
                  <a:lnTo>
                    <a:pt x="700" y="1522"/>
                  </a:lnTo>
                  <a:lnTo>
                    <a:pt x="712" y="1514"/>
                  </a:lnTo>
                  <a:lnTo>
                    <a:pt x="712" y="1514"/>
                  </a:lnTo>
                  <a:lnTo>
                    <a:pt x="722" y="1506"/>
                  </a:lnTo>
                  <a:lnTo>
                    <a:pt x="730" y="1492"/>
                  </a:lnTo>
                  <a:lnTo>
                    <a:pt x="738" y="1480"/>
                  </a:lnTo>
                  <a:lnTo>
                    <a:pt x="747" y="1470"/>
                  </a:lnTo>
                  <a:lnTo>
                    <a:pt x="747" y="1470"/>
                  </a:lnTo>
                  <a:lnTo>
                    <a:pt x="759" y="1462"/>
                  </a:lnTo>
                  <a:lnTo>
                    <a:pt x="771" y="1458"/>
                  </a:lnTo>
                  <a:lnTo>
                    <a:pt x="783" y="1456"/>
                  </a:lnTo>
                  <a:lnTo>
                    <a:pt x="799" y="1454"/>
                  </a:lnTo>
                  <a:lnTo>
                    <a:pt x="799" y="1454"/>
                  </a:lnTo>
                  <a:lnTo>
                    <a:pt x="821" y="1456"/>
                  </a:lnTo>
                  <a:lnTo>
                    <a:pt x="833" y="1456"/>
                  </a:lnTo>
                  <a:lnTo>
                    <a:pt x="845" y="1454"/>
                  </a:lnTo>
                  <a:lnTo>
                    <a:pt x="845" y="1454"/>
                  </a:lnTo>
                  <a:lnTo>
                    <a:pt x="837" y="1450"/>
                  </a:lnTo>
                  <a:lnTo>
                    <a:pt x="829" y="1446"/>
                  </a:lnTo>
                  <a:lnTo>
                    <a:pt x="829" y="1446"/>
                  </a:lnTo>
                  <a:lnTo>
                    <a:pt x="825" y="1440"/>
                  </a:lnTo>
                  <a:lnTo>
                    <a:pt x="821" y="1434"/>
                  </a:lnTo>
                  <a:lnTo>
                    <a:pt x="819" y="1428"/>
                  </a:lnTo>
                  <a:lnTo>
                    <a:pt x="819" y="1425"/>
                  </a:lnTo>
                  <a:lnTo>
                    <a:pt x="821" y="1413"/>
                  </a:lnTo>
                  <a:lnTo>
                    <a:pt x="825" y="1399"/>
                  </a:lnTo>
                  <a:lnTo>
                    <a:pt x="825" y="1399"/>
                  </a:lnTo>
                  <a:lnTo>
                    <a:pt x="827" y="1383"/>
                  </a:lnTo>
                  <a:lnTo>
                    <a:pt x="825" y="1369"/>
                  </a:lnTo>
                  <a:lnTo>
                    <a:pt x="819" y="1357"/>
                  </a:lnTo>
                  <a:lnTo>
                    <a:pt x="809" y="1345"/>
                  </a:lnTo>
                  <a:lnTo>
                    <a:pt x="809" y="1345"/>
                  </a:lnTo>
                  <a:lnTo>
                    <a:pt x="791" y="1329"/>
                  </a:lnTo>
                  <a:lnTo>
                    <a:pt x="775" y="1314"/>
                  </a:lnTo>
                  <a:lnTo>
                    <a:pt x="775" y="1314"/>
                  </a:lnTo>
                  <a:lnTo>
                    <a:pt x="767" y="1302"/>
                  </a:lnTo>
                  <a:lnTo>
                    <a:pt x="761" y="1288"/>
                  </a:lnTo>
                  <a:lnTo>
                    <a:pt x="757" y="1276"/>
                  </a:lnTo>
                  <a:lnTo>
                    <a:pt x="751" y="1262"/>
                  </a:lnTo>
                  <a:lnTo>
                    <a:pt x="751" y="1262"/>
                  </a:lnTo>
                  <a:lnTo>
                    <a:pt x="741" y="1252"/>
                  </a:lnTo>
                  <a:lnTo>
                    <a:pt x="732" y="1244"/>
                  </a:lnTo>
                  <a:lnTo>
                    <a:pt x="710" y="1232"/>
                  </a:lnTo>
                  <a:lnTo>
                    <a:pt x="700" y="1224"/>
                  </a:lnTo>
                  <a:lnTo>
                    <a:pt x="694" y="1214"/>
                  </a:lnTo>
                  <a:lnTo>
                    <a:pt x="692" y="1209"/>
                  </a:lnTo>
                  <a:lnTo>
                    <a:pt x="690" y="1203"/>
                  </a:lnTo>
                  <a:lnTo>
                    <a:pt x="690" y="1197"/>
                  </a:lnTo>
                  <a:lnTo>
                    <a:pt x="692" y="1189"/>
                  </a:lnTo>
                  <a:lnTo>
                    <a:pt x="692" y="1189"/>
                  </a:lnTo>
                  <a:lnTo>
                    <a:pt x="694" y="1181"/>
                  </a:lnTo>
                  <a:lnTo>
                    <a:pt x="698" y="1175"/>
                  </a:lnTo>
                  <a:lnTo>
                    <a:pt x="708" y="1167"/>
                  </a:lnTo>
                  <a:lnTo>
                    <a:pt x="720" y="1159"/>
                  </a:lnTo>
                  <a:lnTo>
                    <a:pt x="724" y="1155"/>
                  </a:lnTo>
                  <a:lnTo>
                    <a:pt x="730" y="1149"/>
                  </a:lnTo>
                  <a:lnTo>
                    <a:pt x="730" y="1149"/>
                  </a:lnTo>
                  <a:lnTo>
                    <a:pt x="732" y="1141"/>
                  </a:lnTo>
                  <a:lnTo>
                    <a:pt x="734" y="1135"/>
                  </a:lnTo>
                  <a:lnTo>
                    <a:pt x="738" y="1121"/>
                  </a:lnTo>
                  <a:lnTo>
                    <a:pt x="740" y="1105"/>
                  </a:lnTo>
                  <a:lnTo>
                    <a:pt x="741" y="1098"/>
                  </a:lnTo>
                  <a:lnTo>
                    <a:pt x="745" y="1092"/>
                  </a:lnTo>
                  <a:lnTo>
                    <a:pt x="745" y="1092"/>
                  </a:lnTo>
                  <a:lnTo>
                    <a:pt x="753" y="1082"/>
                  </a:lnTo>
                  <a:lnTo>
                    <a:pt x="761" y="1072"/>
                  </a:lnTo>
                  <a:lnTo>
                    <a:pt x="769" y="1062"/>
                  </a:lnTo>
                  <a:lnTo>
                    <a:pt x="769" y="1056"/>
                  </a:lnTo>
                  <a:lnTo>
                    <a:pt x="771" y="1050"/>
                  </a:lnTo>
                  <a:lnTo>
                    <a:pt x="771" y="1050"/>
                  </a:lnTo>
                  <a:lnTo>
                    <a:pt x="769" y="1042"/>
                  </a:lnTo>
                  <a:lnTo>
                    <a:pt x="767" y="1038"/>
                  </a:lnTo>
                  <a:lnTo>
                    <a:pt x="759" y="1028"/>
                  </a:lnTo>
                  <a:lnTo>
                    <a:pt x="751" y="1018"/>
                  </a:lnTo>
                  <a:lnTo>
                    <a:pt x="749" y="1012"/>
                  </a:lnTo>
                  <a:lnTo>
                    <a:pt x="749" y="1004"/>
                  </a:lnTo>
                  <a:lnTo>
                    <a:pt x="749" y="1004"/>
                  </a:lnTo>
                  <a:lnTo>
                    <a:pt x="749" y="996"/>
                  </a:lnTo>
                  <a:lnTo>
                    <a:pt x="753" y="991"/>
                  </a:lnTo>
                  <a:lnTo>
                    <a:pt x="757" y="987"/>
                  </a:lnTo>
                  <a:lnTo>
                    <a:pt x="763" y="983"/>
                  </a:lnTo>
                  <a:lnTo>
                    <a:pt x="775" y="977"/>
                  </a:lnTo>
                  <a:lnTo>
                    <a:pt x="789" y="971"/>
                  </a:lnTo>
                  <a:lnTo>
                    <a:pt x="789" y="971"/>
                  </a:lnTo>
                  <a:lnTo>
                    <a:pt x="797" y="961"/>
                  </a:lnTo>
                  <a:lnTo>
                    <a:pt x="805" y="949"/>
                  </a:lnTo>
                  <a:lnTo>
                    <a:pt x="815" y="925"/>
                  </a:lnTo>
                  <a:lnTo>
                    <a:pt x="815" y="925"/>
                  </a:lnTo>
                  <a:lnTo>
                    <a:pt x="827" y="899"/>
                  </a:lnTo>
                  <a:lnTo>
                    <a:pt x="837" y="874"/>
                  </a:lnTo>
                  <a:lnTo>
                    <a:pt x="847" y="848"/>
                  </a:lnTo>
                  <a:lnTo>
                    <a:pt x="852" y="820"/>
                  </a:lnTo>
                  <a:lnTo>
                    <a:pt x="852" y="820"/>
                  </a:lnTo>
                  <a:lnTo>
                    <a:pt x="856" y="794"/>
                  </a:lnTo>
                  <a:lnTo>
                    <a:pt x="858" y="769"/>
                  </a:lnTo>
                  <a:lnTo>
                    <a:pt x="864" y="745"/>
                  </a:lnTo>
                  <a:lnTo>
                    <a:pt x="868" y="731"/>
                  </a:lnTo>
                  <a:lnTo>
                    <a:pt x="874" y="721"/>
                  </a:lnTo>
                  <a:lnTo>
                    <a:pt x="874" y="721"/>
                  </a:lnTo>
                  <a:lnTo>
                    <a:pt x="874" y="713"/>
                  </a:lnTo>
                  <a:lnTo>
                    <a:pt x="878" y="705"/>
                  </a:lnTo>
                  <a:lnTo>
                    <a:pt x="882" y="697"/>
                  </a:lnTo>
                  <a:lnTo>
                    <a:pt x="884" y="689"/>
                  </a:lnTo>
                  <a:lnTo>
                    <a:pt x="884" y="689"/>
                  </a:lnTo>
                  <a:lnTo>
                    <a:pt x="886" y="673"/>
                  </a:lnTo>
                  <a:lnTo>
                    <a:pt x="886" y="660"/>
                  </a:lnTo>
                  <a:lnTo>
                    <a:pt x="882" y="644"/>
                  </a:lnTo>
                  <a:lnTo>
                    <a:pt x="882" y="630"/>
                  </a:lnTo>
                  <a:lnTo>
                    <a:pt x="882" y="630"/>
                  </a:lnTo>
                  <a:lnTo>
                    <a:pt x="882" y="616"/>
                  </a:lnTo>
                  <a:lnTo>
                    <a:pt x="884" y="604"/>
                  </a:lnTo>
                  <a:lnTo>
                    <a:pt x="888" y="592"/>
                  </a:lnTo>
                  <a:lnTo>
                    <a:pt x="894" y="580"/>
                  </a:lnTo>
                  <a:lnTo>
                    <a:pt x="900" y="568"/>
                  </a:lnTo>
                  <a:lnTo>
                    <a:pt x="908" y="557"/>
                  </a:lnTo>
                  <a:lnTo>
                    <a:pt x="916" y="547"/>
                  </a:lnTo>
                  <a:lnTo>
                    <a:pt x="924" y="539"/>
                  </a:lnTo>
                  <a:lnTo>
                    <a:pt x="924" y="539"/>
                  </a:lnTo>
                  <a:lnTo>
                    <a:pt x="946" y="523"/>
                  </a:lnTo>
                  <a:lnTo>
                    <a:pt x="965" y="509"/>
                  </a:lnTo>
                  <a:lnTo>
                    <a:pt x="965" y="509"/>
                  </a:lnTo>
                  <a:lnTo>
                    <a:pt x="975" y="499"/>
                  </a:lnTo>
                  <a:lnTo>
                    <a:pt x="983" y="489"/>
                  </a:lnTo>
                  <a:lnTo>
                    <a:pt x="991" y="479"/>
                  </a:lnTo>
                  <a:lnTo>
                    <a:pt x="999" y="469"/>
                  </a:lnTo>
                  <a:lnTo>
                    <a:pt x="999" y="469"/>
                  </a:lnTo>
                  <a:lnTo>
                    <a:pt x="1011" y="459"/>
                  </a:lnTo>
                  <a:lnTo>
                    <a:pt x="1027" y="450"/>
                  </a:lnTo>
                  <a:lnTo>
                    <a:pt x="1045" y="442"/>
                  </a:lnTo>
                  <a:lnTo>
                    <a:pt x="1063" y="434"/>
                  </a:lnTo>
                  <a:lnTo>
                    <a:pt x="1063" y="434"/>
                  </a:lnTo>
                  <a:lnTo>
                    <a:pt x="1051" y="406"/>
                  </a:lnTo>
                  <a:lnTo>
                    <a:pt x="1041" y="378"/>
                  </a:lnTo>
                  <a:lnTo>
                    <a:pt x="1041" y="378"/>
                  </a:lnTo>
                  <a:lnTo>
                    <a:pt x="1037" y="358"/>
                  </a:lnTo>
                  <a:lnTo>
                    <a:pt x="1031" y="337"/>
                  </a:lnTo>
                  <a:lnTo>
                    <a:pt x="1025" y="293"/>
                  </a:lnTo>
                  <a:lnTo>
                    <a:pt x="1015" y="249"/>
                  </a:lnTo>
                  <a:lnTo>
                    <a:pt x="1009" y="230"/>
                  </a:lnTo>
                  <a:lnTo>
                    <a:pt x="1003" y="212"/>
                  </a:lnTo>
                  <a:lnTo>
                    <a:pt x="1003" y="212"/>
                  </a:lnTo>
                  <a:lnTo>
                    <a:pt x="993" y="194"/>
                  </a:lnTo>
                  <a:lnTo>
                    <a:pt x="983" y="178"/>
                  </a:lnTo>
                  <a:lnTo>
                    <a:pt x="960" y="148"/>
                  </a:lnTo>
                  <a:lnTo>
                    <a:pt x="948" y="134"/>
                  </a:lnTo>
                  <a:lnTo>
                    <a:pt x="938" y="119"/>
                  </a:lnTo>
                  <a:lnTo>
                    <a:pt x="930" y="101"/>
                  </a:lnTo>
                  <a:lnTo>
                    <a:pt x="922" y="83"/>
                  </a:lnTo>
                  <a:lnTo>
                    <a:pt x="922" y="83"/>
                  </a:lnTo>
                  <a:lnTo>
                    <a:pt x="918" y="61"/>
                  </a:lnTo>
                  <a:lnTo>
                    <a:pt x="916" y="39"/>
                  </a:lnTo>
                  <a:lnTo>
                    <a:pt x="912" y="20"/>
                  </a:lnTo>
                  <a:lnTo>
                    <a:pt x="910" y="10"/>
                  </a:lnTo>
                  <a:lnTo>
                    <a:pt x="904" y="2"/>
                  </a:lnTo>
                  <a:lnTo>
                    <a:pt x="904" y="2"/>
                  </a:lnTo>
                  <a:lnTo>
                    <a:pt x="904" y="0"/>
                  </a:lnTo>
                  <a:lnTo>
                    <a:pt x="904" y="0"/>
                  </a:lnTo>
                  <a:lnTo>
                    <a:pt x="890" y="14"/>
                  </a:lnTo>
                  <a:lnTo>
                    <a:pt x="876" y="33"/>
                  </a:lnTo>
                  <a:lnTo>
                    <a:pt x="876" y="33"/>
                  </a:lnTo>
                  <a:lnTo>
                    <a:pt x="872" y="41"/>
                  </a:lnTo>
                  <a:lnTo>
                    <a:pt x="866" y="45"/>
                  </a:lnTo>
                  <a:lnTo>
                    <a:pt x="854" y="53"/>
                  </a:lnTo>
                  <a:lnTo>
                    <a:pt x="843" y="59"/>
                  </a:lnTo>
                  <a:lnTo>
                    <a:pt x="831" y="67"/>
                  </a:lnTo>
                  <a:lnTo>
                    <a:pt x="831" y="67"/>
                  </a:lnTo>
                  <a:lnTo>
                    <a:pt x="821" y="77"/>
                  </a:lnTo>
                  <a:lnTo>
                    <a:pt x="811" y="87"/>
                  </a:lnTo>
                  <a:lnTo>
                    <a:pt x="797" y="111"/>
                  </a:lnTo>
                  <a:lnTo>
                    <a:pt x="797" y="111"/>
                  </a:lnTo>
                  <a:lnTo>
                    <a:pt x="789" y="125"/>
                  </a:lnTo>
                  <a:lnTo>
                    <a:pt x="779" y="136"/>
                  </a:lnTo>
                  <a:lnTo>
                    <a:pt x="769" y="146"/>
                  </a:lnTo>
                  <a:lnTo>
                    <a:pt x="759" y="154"/>
                  </a:lnTo>
                  <a:lnTo>
                    <a:pt x="747" y="160"/>
                  </a:lnTo>
                  <a:lnTo>
                    <a:pt x="736" y="164"/>
                  </a:lnTo>
                  <a:lnTo>
                    <a:pt x="722" y="168"/>
                  </a:lnTo>
                  <a:lnTo>
                    <a:pt x="704" y="170"/>
                  </a:lnTo>
                  <a:lnTo>
                    <a:pt x="704" y="170"/>
                  </a:lnTo>
                  <a:lnTo>
                    <a:pt x="672" y="172"/>
                  </a:lnTo>
                  <a:lnTo>
                    <a:pt x="642" y="170"/>
                  </a:lnTo>
                  <a:lnTo>
                    <a:pt x="613" y="168"/>
                  </a:lnTo>
                  <a:lnTo>
                    <a:pt x="581" y="168"/>
                  </a:lnTo>
                  <a:lnTo>
                    <a:pt x="581" y="168"/>
                  </a:lnTo>
                  <a:lnTo>
                    <a:pt x="547" y="168"/>
                  </a:lnTo>
                  <a:lnTo>
                    <a:pt x="516" y="170"/>
                  </a:lnTo>
                  <a:lnTo>
                    <a:pt x="450" y="172"/>
                  </a:lnTo>
                  <a:lnTo>
                    <a:pt x="450" y="172"/>
                  </a:lnTo>
                  <a:lnTo>
                    <a:pt x="418" y="172"/>
                  </a:lnTo>
                  <a:lnTo>
                    <a:pt x="391" y="168"/>
                  </a:lnTo>
                  <a:lnTo>
                    <a:pt x="361" y="160"/>
                  </a:lnTo>
                  <a:lnTo>
                    <a:pt x="333" y="152"/>
                  </a:lnTo>
                  <a:lnTo>
                    <a:pt x="333" y="152"/>
                  </a:lnTo>
                  <a:lnTo>
                    <a:pt x="315" y="148"/>
                  </a:lnTo>
                  <a:lnTo>
                    <a:pt x="296" y="142"/>
                  </a:lnTo>
                  <a:lnTo>
                    <a:pt x="274" y="138"/>
                  </a:lnTo>
                  <a:lnTo>
                    <a:pt x="252" y="133"/>
                  </a:lnTo>
                  <a:lnTo>
                    <a:pt x="252" y="133"/>
                  </a:lnTo>
                  <a:lnTo>
                    <a:pt x="248" y="150"/>
                  </a:lnTo>
                  <a:lnTo>
                    <a:pt x="240" y="170"/>
                  </a:lnTo>
                  <a:lnTo>
                    <a:pt x="240" y="170"/>
                  </a:lnTo>
                  <a:lnTo>
                    <a:pt x="228" y="192"/>
                  </a:lnTo>
                  <a:lnTo>
                    <a:pt x="224" y="202"/>
                  </a:lnTo>
                  <a:lnTo>
                    <a:pt x="222" y="214"/>
                  </a:lnTo>
                  <a:lnTo>
                    <a:pt x="222" y="214"/>
                  </a:lnTo>
                  <a:lnTo>
                    <a:pt x="222" y="226"/>
                  </a:lnTo>
                  <a:lnTo>
                    <a:pt x="224" y="238"/>
                  </a:lnTo>
                  <a:lnTo>
                    <a:pt x="226" y="261"/>
                  </a:lnTo>
                  <a:lnTo>
                    <a:pt x="226" y="261"/>
                  </a:lnTo>
                  <a:lnTo>
                    <a:pt x="228" y="283"/>
                  </a:lnTo>
                  <a:lnTo>
                    <a:pt x="228" y="295"/>
                  </a:lnTo>
                  <a:lnTo>
                    <a:pt x="224" y="305"/>
                  </a:lnTo>
                  <a:lnTo>
                    <a:pt x="224" y="305"/>
                  </a:lnTo>
                  <a:lnTo>
                    <a:pt x="220" y="311"/>
                  </a:lnTo>
                  <a:lnTo>
                    <a:pt x="216" y="313"/>
                  </a:lnTo>
                  <a:lnTo>
                    <a:pt x="206" y="315"/>
                  </a:lnTo>
                  <a:lnTo>
                    <a:pt x="196" y="315"/>
                  </a:lnTo>
                  <a:lnTo>
                    <a:pt x="185" y="317"/>
                  </a:lnTo>
                  <a:lnTo>
                    <a:pt x="185" y="317"/>
                  </a:lnTo>
                  <a:lnTo>
                    <a:pt x="177" y="323"/>
                  </a:lnTo>
                  <a:lnTo>
                    <a:pt x="171" y="329"/>
                  </a:lnTo>
                  <a:lnTo>
                    <a:pt x="163" y="341"/>
                  </a:lnTo>
                  <a:lnTo>
                    <a:pt x="161" y="349"/>
                  </a:lnTo>
                  <a:lnTo>
                    <a:pt x="155" y="352"/>
                  </a:lnTo>
                  <a:lnTo>
                    <a:pt x="151" y="358"/>
                  </a:lnTo>
                  <a:lnTo>
                    <a:pt x="143" y="360"/>
                  </a:lnTo>
                  <a:lnTo>
                    <a:pt x="143" y="360"/>
                  </a:lnTo>
                  <a:lnTo>
                    <a:pt x="147" y="378"/>
                  </a:lnTo>
                  <a:lnTo>
                    <a:pt x="147" y="394"/>
                  </a:lnTo>
                  <a:lnTo>
                    <a:pt x="147" y="394"/>
                  </a:lnTo>
                  <a:lnTo>
                    <a:pt x="147" y="416"/>
                  </a:lnTo>
                  <a:lnTo>
                    <a:pt x="145" y="436"/>
                  </a:lnTo>
                  <a:lnTo>
                    <a:pt x="139" y="475"/>
                  </a:lnTo>
                  <a:lnTo>
                    <a:pt x="139" y="475"/>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7" name="Freeform 34"/>
            <p:cNvSpPr/>
            <p:nvPr/>
          </p:nvSpPr>
          <p:spPr bwMode="auto">
            <a:xfrm>
              <a:off x="6149978" y="2778126"/>
              <a:ext cx="520700" cy="928687"/>
            </a:xfrm>
            <a:custGeom>
              <a:avLst/>
              <a:gdLst/>
              <a:ahLst/>
              <a:cxnLst>
                <a:cxn ang="0">
                  <a:pos x="307" y="1074"/>
                </a:cxn>
                <a:cxn ang="0">
                  <a:pos x="327" y="1056"/>
                </a:cxn>
                <a:cxn ang="0">
                  <a:pos x="351" y="1034"/>
                </a:cxn>
                <a:cxn ang="0">
                  <a:pos x="382" y="1003"/>
                </a:cxn>
                <a:cxn ang="0">
                  <a:pos x="430" y="969"/>
                </a:cxn>
                <a:cxn ang="0">
                  <a:pos x="511" y="953"/>
                </a:cxn>
                <a:cxn ang="0">
                  <a:pos x="567" y="929"/>
                </a:cxn>
                <a:cxn ang="0">
                  <a:pos x="585" y="862"/>
                </a:cxn>
                <a:cxn ang="0">
                  <a:pos x="537" y="804"/>
                </a:cxn>
                <a:cxn ang="0">
                  <a:pos x="531" y="775"/>
                </a:cxn>
                <a:cxn ang="0">
                  <a:pos x="515" y="755"/>
                </a:cxn>
                <a:cxn ang="0">
                  <a:pos x="511" y="731"/>
                </a:cxn>
                <a:cxn ang="0">
                  <a:pos x="527" y="680"/>
                </a:cxn>
                <a:cxn ang="0">
                  <a:pos x="553" y="634"/>
                </a:cxn>
                <a:cxn ang="0">
                  <a:pos x="573" y="598"/>
                </a:cxn>
                <a:cxn ang="0">
                  <a:pos x="581" y="557"/>
                </a:cxn>
                <a:cxn ang="0">
                  <a:pos x="626" y="483"/>
                </a:cxn>
                <a:cxn ang="0">
                  <a:pos x="654" y="355"/>
                </a:cxn>
                <a:cxn ang="0">
                  <a:pos x="654" y="273"/>
                </a:cxn>
                <a:cxn ang="0">
                  <a:pos x="628" y="271"/>
                </a:cxn>
                <a:cxn ang="0">
                  <a:pos x="539" y="212"/>
                </a:cxn>
                <a:cxn ang="0">
                  <a:pos x="446" y="133"/>
                </a:cxn>
                <a:cxn ang="0">
                  <a:pos x="341" y="79"/>
                </a:cxn>
                <a:cxn ang="0">
                  <a:pos x="240" y="26"/>
                </a:cxn>
                <a:cxn ang="0">
                  <a:pos x="174" y="0"/>
                </a:cxn>
                <a:cxn ang="0">
                  <a:pos x="125" y="12"/>
                </a:cxn>
                <a:cxn ang="0">
                  <a:pos x="93" y="46"/>
                </a:cxn>
                <a:cxn ang="0">
                  <a:pos x="105" y="103"/>
                </a:cxn>
                <a:cxn ang="0">
                  <a:pos x="149" y="149"/>
                </a:cxn>
                <a:cxn ang="0">
                  <a:pos x="153" y="200"/>
                </a:cxn>
                <a:cxn ang="0">
                  <a:pos x="162" y="242"/>
                </a:cxn>
                <a:cxn ang="0">
                  <a:pos x="127" y="273"/>
                </a:cxn>
                <a:cxn ang="0">
                  <a:pos x="111" y="327"/>
                </a:cxn>
                <a:cxn ang="0">
                  <a:pos x="125" y="414"/>
                </a:cxn>
                <a:cxn ang="0">
                  <a:pos x="95" y="535"/>
                </a:cxn>
                <a:cxn ang="0">
                  <a:pos x="32" y="620"/>
                </a:cxn>
                <a:cxn ang="0">
                  <a:pos x="0" y="695"/>
                </a:cxn>
                <a:cxn ang="0">
                  <a:pos x="22" y="725"/>
                </a:cxn>
                <a:cxn ang="0">
                  <a:pos x="63" y="769"/>
                </a:cxn>
                <a:cxn ang="0">
                  <a:pos x="81" y="824"/>
                </a:cxn>
                <a:cxn ang="0">
                  <a:pos x="87" y="856"/>
                </a:cxn>
                <a:cxn ang="0">
                  <a:pos x="119" y="888"/>
                </a:cxn>
                <a:cxn ang="0">
                  <a:pos x="119" y="917"/>
                </a:cxn>
                <a:cxn ang="0">
                  <a:pos x="137" y="951"/>
                </a:cxn>
                <a:cxn ang="0">
                  <a:pos x="131" y="979"/>
                </a:cxn>
                <a:cxn ang="0">
                  <a:pos x="59" y="997"/>
                </a:cxn>
                <a:cxn ang="0">
                  <a:pos x="47" y="1013"/>
                </a:cxn>
                <a:cxn ang="0">
                  <a:pos x="83" y="1034"/>
                </a:cxn>
                <a:cxn ang="0">
                  <a:pos x="111" y="1078"/>
                </a:cxn>
                <a:cxn ang="0">
                  <a:pos x="123" y="1118"/>
                </a:cxn>
                <a:cxn ang="0">
                  <a:pos x="113" y="1169"/>
                </a:cxn>
                <a:cxn ang="0">
                  <a:pos x="192" y="1147"/>
                </a:cxn>
                <a:cxn ang="0">
                  <a:pos x="285" y="1120"/>
                </a:cxn>
              </a:cxnLst>
              <a:rect l="0" t="0" r="r" b="b"/>
              <a:pathLst>
                <a:path w="656" h="1169">
                  <a:moveTo>
                    <a:pt x="295" y="1108"/>
                  </a:moveTo>
                  <a:lnTo>
                    <a:pt x="295" y="1108"/>
                  </a:lnTo>
                  <a:lnTo>
                    <a:pt x="299" y="1098"/>
                  </a:lnTo>
                  <a:lnTo>
                    <a:pt x="303" y="1086"/>
                  </a:lnTo>
                  <a:lnTo>
                    <a:pt x="307" y="1074"/>
                  </a:lnTo>
                  <a:lnTo>
                    <a:pt x="309" y="1068"/>
                  </a:lnTo>
                  <a:lnTo>
                    <a:pt x="315" y="1064"/>
                  </a:lnTo>
                  <a:lnTo>
                    <a:pt x="315" y="1064"/>
                  </a:lnTo>
                  <a:lnTo>
                    <a:pt x="321" y="1060"/>
                  </a:lnTo>
                  <a:lnTo>
                    <a:pt x="327" y="1056"/>
                  </a:lnTo>
                  <a:lnTo>
                    <a:pt x="337" y="1052"/>
                  </a:lnTo>
                  <a:lnTo>
                    <a:pt x="341" y="1050"/>
                  </a:lnTo>
                  <a:lnTo>
                    <a:pt x="343" y="1048"/>
                  </a:lnTo>
                  <a:lnTo>
                    <a:pt x="347" y="1042"/>
                  </a:lnTo>
                  <a:lnTo>
                    <a:pt x="351" y="1034"/>
                  </a:lnTo>
                  <a:lnTo>
                    <a:pt x="351" y="1034"/>
                  </a:lnTo>
                  <a:lnTo>
                    <a:pt x="357" y="1020"/>
                  </a:lnTo>
                  <a:lnTo>
                    <a:pt x="363" y="1013"/>
                  </a:lnTo>
                  <a:lnTo>
                    <a:pt x="369" y="1009"/>
                  </a:lnTo>
                  <a:lnTo>
                    <a:pt x="382" y="1003"/>
                  </a:lnTo>
                  <a:lnTo>
                    <a:pt x="382" y="1003"/>
                  </a:lnTo>
                  <a:lnTo>
                    <a:pt x="394" y="995"/>
                  </a:lnTo>
                  <a:lnTo>
                    <a:pt x="406" y="985"/>
                  </a:lnTo>
                  <a:lnTo>
                    <a:pt x="418" y="975"/>
                  </a:lnTo>
                  <a:lnTo>
                    <a:pt x="430" y="969"/>
                  </a:lnTo>
                  <a:lnTo>
                    <a:pt x="430" y="969"/>
                  </a:lnTo>
                  <a:lnTo>
                    <a:pt x="444" y="963"/>
                  </a:lnTo>
                  <a:lnTo>
                    <a:pt x="458" y="961"/>
                  </a:lnTo>
                  <a:lnTo>
                    <a:pt x="485" y="957"/>
                  </a:lnTo>
                  <a:lnTo>
                    <a:pt x="511" y="953"/>
                  </a:lnTo>
                  <a:lnTo>
                    <a:pt x="525" y="949"/>
                  </a:lnTo>
                  <a:lnTo>
                    <a:pt x="539" y="945"/>
                  </a:lnTo>
                  <a:lnTo>
                    <a:pt x="539" y="945"/>
                  </a:lnTo>
                  <a:lnTo>
                    <a:pt x="553" y="937"/>
                  </a:lnTo>
                  <a:lnTo>
                    <a:pt x="567" y="929"/>
                  </a:lnTo>
                  <a:lnTo>
                    <a:pt x="583" y="919"/>
                  </a:lnTo>
                  <a:lnTo>
                    <a:pt x="594" y="908"/>
                  </a:lnTo>
                  <a:lnTo>
                    <a:pt x="594" y="908"/>
                  </a:lnTo>
                  <a:lnTo>
                    <a:pt x="591" y="876"/>
                  </a:lnTo>
                  <a:lnTo>
                    <a:pt x="585" y="862"/>
                  </a:lnTo>
                  <a:lnTo>
                    <a:pt x="579" y="848"/>
                  </a:lnTo>
                  <a:lnTo>
                    <a:pt x="573" y="834"/>
                  </a:lnTo>
                  <a:lnTo>
                    <a:pt x="563" y="822"/>
                  </a:lnTo>
                  <a:lnTo>
                    <a:pt x="551" y="812"/>
                  </a:lnTo>
                  <a:lnTo>
                    <a:pt x="537" y="804"/>
                  </a:lnTo>
                  <a:lnTo>
                    <a:pt x="537" y="804"/>
                  </a:lnTo>
                  <a:lnTo>
                    <a:pt x="535" y="797"/>
                  </a:lnTo>
                  <a:lnTo>
                    <a:pt x="535" y="789"/>
                  </a:lnTo>
                  <a:lnTo>
                    <a:pt x="533" y="781"/>
                  </a:lnTo>
                  <a:lnTo>
                    <a:pt x="531" y="775"/>
                  </a:lnTo>
                  <a:lnTo>
                    <a:pt x="531" y="775"/>
                  </a:lnTo>
                  <a:lnTo>
                    <a:pt x="529" y="769"/>
                  </a:lnTo>
                  <a:lnTo>
                    <a:pt x="523" y="765"/>
                  </a:lnTo>
                  <a:lnTo>
                    <a:pt x="519" y="761"/>
                  </a:lnTo>
                  <a:lnTo>
                    <a:pt x="515" y="755"/>
                  </a:lnTo>
                  <a:lnTo>
                    <a:pt x="515" y="755"/>
                  </a:lnTo>
                  <a:lnTo>
                    <a:pt x="511" y="747"/>
                  </a:lnTo>
                  <a:lnTo>
                    <a:pt x="509" y="741"/>
                  </a:lnTo>
                  <a:lnTo>
                    <a:pt x="509" y="735"/>
                  </a:lnTo>
                  <a:lnTo>
                    <a:pt x="511" y="731"/>
                  </a:lnTo>
                  <a:lnTo>
                    <a:pt x="515" y="719"/>
                  </a:lnTo>
                  <a:lnTo>
                    <a:pt x="521" y="705"/>
                  </a:lnTo>
                  <a:lnTo>
                    <a:pt x="521" y="705"/>
                  </a:lnTo>
                  <a:lnTo>
                    <a:pt x="525" y="692"/>
                  </a:lnTo>
                  <a:lnTo>
                    <a:pt x="527" y="680"/>
                  </a:lnTo>
                  <a:lnTo>
                    <a:pt x="529" y="666"/>
                  </a:lnTo>
                  <a:lnTo>
                    <a:pt x="535" y="654"/>
                  </a:lnTo>
                  <a:lnTo>
                    <a:pt x="535" y="654"/>
                  </a:lnTo>
                  <a:lnTo>
                    <a:pt x="543" y="644"/>
                  </a:lnTo>
                  <a:lnTo>
                    <a:pt x="553" y="634"/>
                  </a:lnTo>
                  <a:lnTo>
                    <a:pt x="563" y="624"/>
                  </a:lnTo>
                  <a:lnTo>
                    <a:pt x="569" y="614"/>
                  </a:lnTo>
                  <a:lnTo>
                    <a:pt x="569" y="614"/>
                  </a:lnTo>
                  <a:lnTo>
                    <a:pt x="571" y="606"/>
                  </a:lnTo>
                  <a:lnTo>
                    <a:pt x="573" y="598"/>
                  </a:lnTo>
                  <a:lnTo>
                    <a:pt x="571" y="585"/>
                  </a:lnTo>
                  <a:lnTo>
                    <a:pt x="573" y="573"/>
                  </a:lnTo>
                  <a:lnTo>
                    <a:pt x="575" y="565"/>
                  </a:lnTo>
                  <a:lnTo>
                    <a:pt x="581" y="557"/>
                  </a:lnTo>
                  <a:lnTo>
                    <a:pt x="581" y="557"/>
                  </a:lnTo>
                  <a:lnTo>
                    <a:pt x="598" y="535"/>
                  </a:lnTo>
                  <a:lnTo>
                    <a:pt x="606" y="523"/>
                  </a:lnTo>
                  <a:lnTo>
                    <a:pt x="612" y="511"/>
                  </a:lnTo>
                  <a:lnTo>
                    <a:pt x="612" y="511"/>
                  </a:lnTo>
                  <a:lnTo>
                    <a:pt x="626" y="483"/>
                  </a:lnTo>
                  <a:lnTo>
                    <a:pt x="634" y="454"/>
                  </a:lnTo>
                  <a:lnTo>
                    <a:pt x="642" y="424"/>
                  </a:lnTo>
                  <a:lnTo>
                    <a:pt x="648" y="394"/>
                  </a:lnTo>
                  <a:lnTo>
                    <a:pt x="648" y="394"/>
                  </a:lnTo>
                  <a:lnTo>
                    <a:pt x="654" y="355"/>
                  </a:lnTo>
                  <a:lnTo>
                    <a:pt x="656" y="333"/>
                  </a:lnTo>
                  <a:lnTo>
                    <a:pt x="656" y="313"/>
                  </a:lnTo>
                  <a:lnTo>
                    <a:pt x="656" y="313"/>
                  </a:lnTo>
                  <a:lnTo>
                    <a:pt x="656" y="293"/>
                  </a:lnTo>
                  <a:lnTo>
                    <a:pt x="654" y="273"/>
                  </a:lnTo>
                  <a:lnTo>
                    <a:pt x="654" y="273"/>
                  </a:lnTo>
                  <a:lnTo>
                    <a:pt x="648" y="273"/>
                  </a:lnTo>
                  <a:lnTo>
                    <a:pt x="640" y="273"/>
                  </a:lnTo>
                  <a:lnTo>
                    <a:pt x="640" y="273"/>
                  </a:lnTo>
                  <a:lnTo>
                    <a:pt x="628" y="271"/>
                  </a:lnTo>
                  <a:lnTo>
                    <a:pt x="614" y="265"/>
                  </a:lnTo>
                  <a:lnTo>
                    <a:pt x="600" y="258"/>
                  </a:lnTo>
                  <a:lnTo>
                    <a:pt x="587" y="250"/>
                  </a:lnTo>
                  <a:lnTo>
                    <a:pt x="561" y="230"/>
                  </a:lnTo>
                  <a:lnTo>
                    <a:pt x="539" y="212"/>
                  </a:lnTo>
                  <a:lnTo>
                    <a:pt x="539" y="212"/>
                  </a:lnTo>
                  <a:lnTo>
                    <a:pt x="513" y="194"/>
                  </a:lnTo>
                  <a:lnTo>
                    <a:pt x="491" y="174"/>
                  </a:lnTo>
                  <a:lnTo>
                    <a:pt x="468" y="153"/>
                  </a:lnTo>
                  <a:lnTo>
                    <a:pt x="446" y="133"/>
                  </a:lnTo>
                  <a:lnTo>
                    <a:pt x="446" y="133"/>
                  </a:lnTo>
                  <a:lnTo>
                    <a:pt x="420" y="115"/>
                  </a:lnTo>
                  <a:lnTo>
                    <a:pt x="394" y="99"/>
                  </a:lnTo>
                  <a:lnTo>
                    <a:pt x="369" y="87"/>
                  </a:lnTo>
                  <a:lnTo>
                    <a:pt x="341" y="79"/>
                  </a:lnTo>
                  <a:lnTo>
                    <a:pt x="341" y="79"/>
                  </a:lnTo>
                  <a:lnTo>
                    <a:pt x="327" y="75"/>
                  </a:lnTo>
                  <a:lnTo>
                    <a:pt x="313" y="69"/>
                  </a:lnTo>
                  <a:lnTo>
                    <a:pt x="289" y="57"/>
                  </a:lnTo>
                  <a:lnTo>
                    <a:pt x="240" y="26"/>
                  </a:lnTo>
                  <a:lnTo>
                    <a:pt x="240" y="26"/>
                  </a:lnTo>
                  <a:lnTo>
                    <a:pt x="214" y="12"/>
                  </a:lnTo>
                  <a:lnTo>
                    <a:pt x="202" y="8"/>
                  </a:lnTo>
                  <a:lnTo>
                    <a:pt x="188" y="2"/>
                  </a:lnTo>
                  <a:lnTo>
                    <a:pt x="174" y="0"/>
                  </a:lnTo>
                  <a:lnTo>
                    <a:pt x="160" y="0"/>
                  </a:lnTo>
                  <a:lnTo>
                    <a:pt x="149" y="2"/>
                  </a:lnTo>
                  <a:lnTo>
                    <a:pt x="135" y="6"/>
                  </a:lnTo>
                  <a:lnTo>
                    <a:pt x="135" y="6"/>
                  </a:lnTo>
                  <a:lnTo>
                    <a:pt x="125" y="12"/>
                  </a:lnTo>
                  <a:lnTo>
                    <a:pt x="115" y="18"/>
                  </a:lnTo>
                  <a:lnTo>
                    <a:pt x="107" y="24"/>
                  </a:lnTo>
                  <a:lnTo>
                    <a:pt x="97" y="26"/>
                  </a:lnTo>
                  <a:lnTo>
                    <a:pt x="97" y="26"/>
                  </a:lnTo>
                  <a:lnTo>
                    <a:pt x="93" y="46"/>
                  </a:lnTo>
                  <a:lnTo>
                    <a:pt x="93" y="65"/>
                  </a:lnTo>
                  <a:lnTo>
                    <a:pt x="97" y="85"/>
                  </a:lnTo>
                  <a:lnTo>
                    <a:pt x="101" y="95"/>
                  </a:lnTo>
                  <a:lnTo>
                    <a:pt x="105" y="103"/>
                  </a:lnTo>
                  <a:lnTo>
                    <a:pt x="105" y="103"/>
                  </a:lnTo>
                  <a:lnTo>
                    <a:pt x="113" y="113"/>
                  </a:lnTo>
                  <a:lnTo>
                    <a:pt x="121" y="121"/>
                  </a:lnTo>
                  <a:lnTo>
                    <a:pt x="139" y="137"/>
                  </a:lnTo>
                  <a:lnTo>
                    <a:pt x="139" y="137"/>
                  </a:lnTo>
                  <a:lnTo>
                    <a:pt x="149" y="149"/>
                  </a:lnTo>
                  <a:lnTo>
                    <a:pt x="151" y="160"/>
                  </a:lnTo>
                  <a:lnTo>
                    <a:pt x="151" y="172"/>
                  </a:lnTo>
                  <a:lnTo>
                    <a:pt x="151" y="186"/>
                  </a:lnTo>
                  <a:lnTo>
                    <a:pt x="151" y="186"/>
                  </a:lnTo>
                  <a:lnTo>
                    <a:pt x="153" y="200"/>
                  </a:lnTo>
                  <a:lnTo>
                    <a:pt x="158" y="216"/>
                  </a:lnTo>
                  <a:lnTo>
                    <a:pt x="162" y="230"/>
                  </a:lnTo>
                  <a:lnTo>
                    <a:pt x="162" y="236"/>
                  </a:lnTo>
                  <a:lnTo>
                    <a:pt x="162" y="242"/>
                  </a:lnTo>
                  <a:lnTo>
                    <a:pt x="162" y="242"/>
                  </a:lnTo>
                  <a:lnTo>
                    <a:pt x="160" y="246"/>
                  </a:lnTo>
                  <a:lnTo>
                    <a:pt x="156" y="250"/>
                  </a:lnTo>
                  <a:lnTo>
                    <a:pt x="147" y="258"/>
                  </a:lnTo>
                  <a:lnTo>
                    <a:pt x="137" y="265"/>
                  </a:lnTo>
                  <a:lnTo>
                    <a:pt x="127" y="273"/>
                  </a:lnTo>
                  <a:lnTo>
                    <a:pt x="127" y="273"/>
                  </a:lnTo>
                  <a:lnTo>
                    <a:pt x="119" y="285"/>
                  </a:lnTo>
                  <a:lnTo>
                    <a:pt x="113" y="299"/>
                  </a:lnTo>
                  <a:lnTo>
                    <a:pt x="111" y="313"/>
                  </a:lnTo>
                  <a:lnTo>
                    <a:pt x="111" y="327"/>
                  </a:lnTo>
                  <a:lnTo>
                    <a:pt x="113" y="341"/>
                  </a:lnTo>
                  <a:lnTo>
                    <a:pt x="115" y="357"/>
                  </a:lnTo>
                  <a:lnTo>
                    <a:pt x="121" y="384"/>
                  </a:lnTo>
                  <a:lnTo>
                    <a:pt x="121" y="384"/>
                  </a:lnTo>
                  <a:lnTo>
                    <a:pt x="125" y="414"/>
                  </a:lnTo>
                  <a:lnTo>
                    <a:pt x="127" y="442"/>
                  </a:lnTo>
                  <a:lnTo>
                    <a:pt x="125" y="466"/>
                  </a:lnTo>
                  <a:lnTo>
                    <a:pt x="119" y="489"/>
                  </a:lnTo>
                  <a:lnTo>
                    <a:pt x="109" y="513"/>
                  </a:lnTo>
                  <a:lnTo>
                    <a:pt x="95" y="535"/>
                  </a:lnTo>
                  <a:lnTo>
                    <a:pt x="79" y="557"/>
                  </a:lnTo>
                  <a:lnTo>
                    <a:pt x="59" y="581"/>
                  </a:lnTo>
                  <a:lnTo>
                    <a:pt x="59" y="581"/>
                  </a:lnTo>
                  <a:lnTo>
                    <a:pt x="43" y="600"/>
                  </a:lnTo>
                  <a:lnTo>
                    <a:pt x="32" y="620"/>
                  </a:lnTo>
                  <a:lnTo>
                    <a:pt x="20" y="642"/>
                  </a:lnTo>
                  <a:lnTo>
                    <a:pt x="12" y="666"/>
                  </a:lnTo>
                  <a:lnTo>
                    <a:pt x="12" y="666"/>
                  </a:lnTo>
                  <a:lnTo>
                    <a:pt x="0" y="695"/>
                  </a:lnTo>
                  <a:lnTo>
                    <a:pt x="0" y="695"/>
                  </a:lnTo>
                  <a:lnTo>
                    <a:pt x="4" y="695"/>
                  </a:lnTo>
                  <a:lnTo>
                    <a:pt x="8" y="697"/>
                  </a:lnTo>
                  <a:lnTo>
                    <a:pt x="14" y="705"/>
                  </a:lnTo>
                  <a:lnTo>
                    <a:pt x="22" y="725"/>
                  </a:lnTo>
                  <a:lnTo>
                    <a:pt x="22" y="725"/>
                  </a:lnTo>
                  <a:lnTo>
                    <a:pt x="26" y="731"/>
                  </a:lnTo>
                  <a:lnTo>
                    <a:pt x="30" y="737"/>
                  </a:lnTo>
                  <a:lnTo>
                    <a:pt x="42" y="747"/>
                  </a:lnTo>
                  <a:lnTo>
                    <a:pt x="53" y="757"/>
                  </a:lnTo>
                  <a:lnTo>
                    <a:pt x="63" y="769"/>
                  </a:lnTo>
                  <a:lnTo>
                    <a:pt x="63" y="769"/>
                  </a:lnTo>
                  <a:lnTo>
                    <a:pt x="69" y="783"/>
                  </a:lnTo>
                  <a:lnTo>
                    <a:pt x="75" y="797"/>
                  </a:lnTo>
                  <a:lnTo>
                    <a:pt x="79" y="810"/>
                  </a:lnTo>
                  <a:lnTo>
                    <a:pt x="81" y="824"/>
                  </a:lnTo>
                  <a:lnTo>
                    <a:pt x="81" y="824"/>
                  </a:lnTo>
                  <a:lnTo>
                    <a:pt x="83" y="840"/>
                  </a:lnTo>
                  <a:lnTo>
                    <a:pt x="89" y="854"/>
                  </a:lnTo>
                  <a:lnTo>
                    <a:pt x="89" y="854"/>
                  </a:lnTo>
                  <a:lnTo>
                    <a:pt x="87" y="856"/>
                  </a:lnTo>
                  <a:lnTo>
                    <a:pt x="87" y="856"/>
                  </a:lnTo>
                  <a:lnTo>
                    <a:pt x="97" y="860"/>
                  </a:lnTo>
                  <a:lnTo>
                    <a:pt x="107" y="868"/>
                  </a:lnTo>
                  <a:lnTo>
                    <a:pt x="115" y="876"/>
                  </a:lnTo>
                  <a:lnTo>
                    <a:pt x="119" y="888"/>
                  </a:lnTo>
                  <a:lnTo>
                    <a:pt x="119" y="888"/>
                  </a:lnTo>
                  <a:lnTo>
                    <a:pt x="121" y="896"/>
                  </a:lnTo>
                  <a:lnTo>
                    <a:pt x="119" y="902"/>
                  </a:lnTo>
                  <a:lnTo>
                    <a:pt x="119" y="917"/>
                  </a:lnTo>
                  <a:lnTo>
                    <a:pt x="119" y="917"/>
                  </a:lnTo>
                  <a:lnTo>
                    <a:pt x="121" y="925"/>
                  </a:lnTo>
                  <a:lnTo>
                    <a:pt x="125" y="931"/>
                  </a:lnTo>
                  <a:lnTo>
                    <a:pt x="131" y="943"/>
                  </a:lnTo>
                  <a:lnTo>
                    <a:pt x="131" y="943"/>
                  </a:lnTo>
                  <a:lnTo>
                    <a:pt x="137" y="951"/>
                  </a:lnTo>
                  <a:lnTo>
                    <a:pt x="139" y="959"/>
                  </a:lnTo>
                  <a:lnTo>
                    <a:pt x="139" y="965"/>
                  </a:lnTo>
                  <a:lnTo>
                    <a:pt x="137" y="971"/>
                  </a:lnTo>
                  <a:lnTo>
                    <a:pt x="135" y="975"/>
                  </a:lnTo>
                  <a:lnTo>
                    <a:pt x="131" y="979"/>
                  </a:lnTo>
                  <a:lnTo>
                    <a:pt x="119" y="985"/>
                  </a:lnTo>
                  <a:lnTo>
                    <a:pt x="103" y="989"/>
                  </a:lnTo>
                  <a:lnTo>
                    <a:pt x="87" y="993"/>
                  </a:lnTo>
                  <a:lnTo>
                    <a:pt x="73" y="995"/>
                  </a:lnTo>
                  <a:lnTo>
                    <a:pt x="59" y="997"/>
                  </a:lnTo>
                  <a:lnTo>
                    <a:pt x="59" y="997"/>
                  </a:lnTo>
                  <a:lnTo>
                    <a:pt x="51" y="1001"/>
                  </a:lnTo>
                  <a:lnTo>
                    <a:pt x="47" y="1005"/>
                  </a:lnTo>
                  <a:lnTo>
                    <a:pt x="45" y="1009"/>
                  </a:lnTo>
                  <a:lnTo>
                    <a:pt x="47" y="1013"/>
                  </a:lnTo>
                  <a:lnTo>
                    <a:pt x="51" y="1016"/>
                  </a:lnTo>
                  <a:lnTo>
                    <a:pt x="57" y="1020"/>
                  </a:lnTo>
                  <a:lnTo>
                    <a:pt x="69" y="1026"/>
                  </a:lnTo>
                  <a:lnTo>
                    <a:pt x="69" y="1026"/>
                  </a:lnTo>
                  <a:lnTo>
                    <a:pt x="83" y="1034"/>
                  </a:lnTo>
                  <a:lnTo>
                    <a:pt x="93" y="1042"/>
                  </a:lnTo>
                  <a:lnTo>
                    <a:pt x="101" y="1052"/>
                  </a:lnTo>
                  <a:lnTo>
                    <a:pt x="107" y="1064"/>
                  </a:lnTo>
                  <a:lnTo>
                    <a:pt x="107" y="1064"/>
                  </a:lnTo>
                  <a:lnTo>
                    <a:pt x="111" y="1078"/>
                  </a:lnTo>
                  <a:lnTo>
                    <a:pt x="113" y="1094"/>
                  </a:lnTo>
                  <a:lnTo>
                    <a:pt x="113" y="1094"/>
                  </a:lnTo>
                  <a:lnTo>
                    <a:pt x="117" y="1106"/>
                  </a:lnTo>
                  <a:lnTo>
                    <a:pt x="123" y="1118"/>
                  </a:lnTo>
                  <a:lnTo>
                    <a:pt x="123" y="1118"/>
                  </a:lnTo>
                  <a:lnTo>
                    <a:pt x="125" y="1125"/>
                  </a:lnTo>
                  <a:lnTo>
                    <a:pt x="127" y="1131"/>
                  </a:lnTo>
                  <a:lnTo>
                    <a:pt x="125" y="1145"/>
                  </a:lnTo>
                  <a:lnTo>
                    <a:pt x="119" y="1157"/>
                  </a:lnTo>
                  <a:lnTo>
                    <a:pt x="113" y="1169"/>
                  </a:lnTo>
                  <a:lnTo>
                    <a:pt x="113" y="1169"/>
                  </a:lnTo>
                  <a:lnTo>
                    <a:pt x="151" y="1157"/>
                  </a:lnTo>
                  <a:lnTo>
                    <a:pt x="178" y="1151"/>
                  </a:lnTo>
                  <a:lnTo>
                    <a:pt x="178" y="1151"/>
                  </a:lnTo>
                  <a:lnTo>
                    <a:pt x="192" y="1147"/>
                  </a:lnTo>
                  <a:lnTo>
                    <a:pt x="208" y="1143"/>
                  </a:lnTo>
                  <a:lnTo>
                    <a:pt x="242" y="1137"/>
                  </a:lnTo>
                  <a:lnTo>
                    <a:pt x="258" y="1133"/>
                  </a:lnTo>
                  <a:lnTo>
                    <a:pt x="273" y="1127"/>
                  </a:lnTo>
                  <a:lnTo>
                    <a:pt x="285" y="1120"/>
                  </a:lnTo>
                  <a:lnTo>
                    <a:pt x="295" y="1108"/>
                  </a:lnTo>
                  <a:lnTo>
                    <a:pt x="295" y="1108"/>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8" name="Freeform 35"/>
            <p:cNvSpPr/>
            <p:nvPr/>
          </p:nvSpPr>
          <p:spPr bwMode="auto">
            <a:xfrm>
              <a:off x="6200778" y="3494086"/>
              <a:ext cx="617538" cy="450850"/>
            </a:xfrm>
            <a:custGeom>
              <a:avLst/>
              <a:gdLst/>
              <a:ahLst/>
              <a:cxnLst>
                <a:cxn ang="0">
                  <a:pos x="240" y="531"/>
                </a:cxn>
                <a:cxn ang="0">
                  <a:pos x="250" y="497"/>
                </a:cxn>
                <a:cxn ang="0">
                  <a:pos x="262" y="465"/>
                </a:cxn>
                <a:cxn ang="0">
                  <a:pos x="288" y="451"/>
                </a:cxn>
                <a:cxn ang="0">
                  <a:pos x="329" y="453"/>
                </a:cxn>
                <a:cxn ang="0">
                  <a:pos x="379" y="479"/>
                </a:cxn>
                <a:cxn ang="0">
                  <a:pos x="409" y="489"/>
                </a:cxn>
                <a:cxn ang="0">
                  <a:pos x="444" y="475"/>
                </a:cxn>
                <a:cxn ang="0">
                  <a:pos x="478" y="449"/>
                </a:cxn>
                <a:cxn ang="0">
                  <a:pos x="520" y="428"/>
                </a:cxn>
                <a:cxn ang="0">
                  <a:pos x="559" y="426"/>
                </a:cxn>
                <a:cxn ang="0">
                  <a:pos x="591" y="432"/>
                </a:cxn>
                <a:cxn ang="0">
                  <a:pos x="646" y="441"/>
                </a:cxn>
                <a:cxn ang="0">
                  <a:pos x="668" y="432"/>
                </a:cxn>
                <a:cxn ang="0">
                  <a:pos x="694" y="410"/>
                </a:cxn>
                <a:cxn ang="0">
                  <a:pos x="728" y="400"/>
                </a:cxn>
                <a:cxn ang="0">
                  <a:pos x="777" y="402"/>
                </a:cxn>
                <a:cxn ang="0">
                  <a:pos x="759" y="360"/>
                </a:cxn>
                <a:cxn ang="0">
                  <a:pos x="738" y="342"/>
                </a:cxn>
                <a:cxn ang="0">
                  <a:pos x="710" y="315"/>
                </a:cxn>
                <a:cxn ang="0">
                  <a:pos x="698" y="289"/>
                </a:cxn>
                <a:cxn ang="0">
                  <a:pos x="670" y="245"/>
                </a:cxn>
                <a:cxn ang="0">
                  <a:pos x="652" y="229"/>
                </a:cxn>
                <a:cxn ang="0">
                  <a:pos x="625" y="214"/>
                </a:cxn>
                <a:cxn ang="0">
                  <a:pos x="609" y="188"/>
                </a:cxn>
                <a:cxn ang="0">
                  <a:pos x="599" y="176"/>
                </a:cxn>
                <a:cxn ang="0">
                  <a:pos x="567" y="158"/>
                </a:cxn>
                <a:cxn ang="0">
                  <a:pos x="557" y="148"/>
                </a:cxn>
                <a:cxn ang="0">
                  <a:pos x="541" y="95"/>
                </a:cxn>
                <a:cxn ang="0">
                  <a:pos x="537" y="49"/>
                </a:cxn>
                <a:cxn ang="0">
                  <a:pos x="520" y="11"/>
                </a:cxn>
                <a:cxn ang="0">
                  <a:pos x="476" y="37"/>
                </a:cxn>
                <a:cxn ang="0">
                  <a:pos x="448" y="45"/>
                </a:cxn>
                <a:cxn ang="0">
                  <a:pos x="381" y="57"/>
                </a:cxn>
                <a:cxn ang="0">
                  <a:pos x="355" y="69"/>
                </a:cxn>
                <a:cxn ang="0">
                  <a:pos x="319" y="95"/>
                </a:cxn>
                <a:cxn ang="0">
                  <a:pos x="300" y="107"/>
                </a:cxn>
                <a:cxn ang="0">
                  <a:pos x="288" y="126"/>
                </a:cxn>
                <a:cxn ang="0">
                  <a:pos x="278" y="144"/>
                </a:cxn>
                <a:cxn ang="0">
                  <a:pos x="258" y="152"/>
                </a:cxn>
                <a:cxn ang="0">
                  <a:pos x="246" y="162"/>
                </a:cxn>
                <a:cxn ang="0">
                  <a:pos x="236" y="190"/>
                </a:cxn>
                <a:cxn ang="0">
                  <a:pos x="222" y="212"/>
                </a:cxn>
                <a:cxn ang="0">
                  <a:pos x="179" y="231"/>
                </a:cxn>
                <a:cxn ang="0">
                  <a:pos x="115" y="243"/>
                </a:cxn>
                <a:cxn ang="0">
                  <a:pos x="50" y="261"/>
                </a:cxn>
                <a:cxn ang="0">
                  <a:pos x="46" y="267"/>
                </a:cxn>
                <a:cxn ang="0">
                  <a:pos x="12" y="348"/>
                </a:cxn>
                <a:cxn ang="0">
                  <a:pos x="0" y="390"/>
                </a:cxn>
                <a:cxn ang="0">
                  <a:pos x="8" y="428"/>
                </a:cxn>
                <a:cxn ang="0">
                  <a:pos x="42" y="473"/>
                </a:cxn>
                <a:cxn ang="0">
                  <a:pos x="50" y="503"/>
                </a:cxn>
                <a:cxn ang="0">
                  <a:pos x="56" y="531"/>
                </a:cxn>
                <a:cxn ang="0">
                  <a:pos x="72" y="550"/>
                </a:cxn>
                <a:cxn ang="0">
                  <a:pos x="88" y="568"/>
                </a:cxn>
                <a:cxn ang="0">
                  <a:pos x="133" y="544"/>
                </a:cxn>
                <a:cxn ang="0">
                  <a:pos x="157" y="541"/>
                </a:cxn>
                <a:cxn ang="0">
                  <a:pos x="197" y="546"/>
                </a:cxn>
                <a:cxn ang="0">
                  <a:pos x="232" y="541"/>
                </a:cxn>
              </a:cxnLst>
              <a:rect l="0" t="0" r="r" b="b"/>
              <a:pathLst>
                <a:path w="777" h="568">
                  <a:moveTo>
                    <a:pt x="232" y="541"/>
                  </a:moveTo>
                  <a:lnTo>
                    <a:pt x="232" y="541"/>
                  </a:lnTo>
                  <a:lnTo>
                    <a:pt x="240" y="531"/>
                  </a:lnTo>
                  <a:lnTo>
                    <a:pt x="244" y="521"/>
                  </a:lnTo>
                  <a:lnTo>
                    <a:pt x="248" y="509"/>
                  </a:lnTo>
                  <a:lnTo>
                    <a:pt x="250" y="497"/>
                  </a:lnTo>
                  <a:lnTo>
                    <a:pt x="252" y="485"/>
                  </a:lnTo>
                  <a:lnTo>
                    <a:pt x="256" y="475"/>
                  </a:lnTo>
                  <a:lnTo>
                    <a:pt x="262" y="465"/>
                  </a:lnTo>
                  <a:lnTo>
                    <a:pt x="274" y="457"/>
                  </a:lnTo>
                  <a:lnTo>
                    <a:pt x="274" y="457"/>
                  </a:lnTo>
                  <a:lnTo>
                    <a:pt x="288" y="451"/>
                  </a:lnTo>
                  <a:lnTo>
                    <a:pt x="302" y="449"/>
                  </a:lnTo>
                  <a:lnTo>
                    <a:pt x="315" y="449"/>
                  </a:lnTo>
                  <a:lnTo>
                    <a:pt x="329" y="453"/>
                  </a:lnTo>
                  <a:lnTo>
                    <a:pt x="341" y="459"/>
                  </a:lnTo>
                  <a:lnTo>
                    <a:pt x="355" y="465"/>
                  </a:lnTo>
                  <a:lnTo>
                    <a:pt x="379" y="479"/>
                  </a:lnTo>
                  <a:lnTo>
                    <a:pt x="379" y="479"/>
                  </a:lnTo>
                  <a:lnTo>
                    <a:pt x="395" y="487"/>
                  </a:lnTo>
                  <a:lnTo>
                    <a:pt x="409" y="489"/>
                  </a:lnTo>
                  <a:lnTo>
                    <a:pt x="420" y="487"/>
                  </a:lnTo>
                  <a:lnTo>
                    <a:pt x="432" y="481"/>
                  </a:lnTo>
                  <a:lnTo>
                    <a:pt x="444" y="475"/>
                  </a:lnTo>
                  <a:lnTo>
                    <a:pt x="454" y="465"/>
                  </a:lnTo>
                  <a:lnTo>
                    <a:pt x="478" y="449"/>
                  </a:lnTo>
                  <a:lnTo>
                    <a:pt x="478" y="449"/>
                  </a:lnTo>
                  <a:lnTo>
                    <a:pt x="492" y="439"/>
                  </a:lnTo>
                  <a:lnTo>
                    <a:pt x="506" y="434"/>
                  </a:lnTo>
                  <a:lnTo>
                    <a:pt x="520" y="428"/>
                  </a:lnTo>
                  <a:lnTo>
                    <a:pt x="531" y="426"/>
                  </a:lnTo>
                  <a:lnTo>
                    <a:pt x="545" y="424"/>
                  </a:lnTo>
                  <a:lnTo>
                    <a:pt x="559" y="426"/>
                  </a:lnTo>
                  <a:lnTo>
                    <a:pt x="575" y="428"/>
                  </a:lnTo>
                  <a:lnTo>
                    <a:pt x="591" y="432"/>
                  </a:lnTo>
                  <a:lnTo>
                    <a:pt x="591" y="432"/>
                  </a:lnTo>
                  <a:lnTo>
                    <a:pt x="619" y="441"/>
                  </a:lnTo>
                  <a:lnTo>
                    <a:pt x="631" y="441"/>
                  </a:lnTo>
                  <a:lnTo>
                    <a:pt x="646" y="441"/>
                  </a:lnTo>
                  <a:lnTo>
                    <a:pt x="646" y="441"/>
                  </a:lnTo>
                  <a:lnTo>
                    <a:pt x="658" y="437"/>
                  </a:lnTo>
                  <a:lnTo>
                    <a:pt x="668" y="432"/>
                  </a:lnTo>
                  <a:lnTo>
                    <a:pt x="684" y="416"/>
                  </a:lnTo>
                  <a:lnTo>
                    <a:pt x="684" y="416"/>
                  </a:lnTo>
                  <a:lnTo>
                    <a:pt x="694" y="410"/>
                  </a:lnTo>
                  <a:lnTo>
                    <a:pt x="704" y="406"/>
                  </a:lnTo>
                  <a:lnTo>
                    <a:pt x="716" y="402"/>
                  </a:lnTo>
                  <a:lnTo>
                    <a:pt x="728" y="400"/>
                  </a:lnTo>
                  <a:lnTo>
                    <a:pt x="753" y="400"/>
                  </a:lnTo>
                  <a:lnTo>
                    <a:pt x="777" y="402"/>
                  </a:lnTo>
                  <a:lnTo>
                    <a:pt x="777" y="402"/>
                  </a:lnTo>
                  <a:lnTo>
                    <a:pt x="771" y="378"/>
                  </a:lnTo>
                  <a:lnTo>
                    <a:pt x="765" y="366"/>
                  </a:lnTo>
                  <a:lnTo>
                    <a:pt x="759" y="360"/>
                  </a:lnTo>
                  <a:lnTo>
                    <a:pt x="753" y="354"/>
                  </a:lnTo>
                  <a:lnTo>
                    <a:pt x="753" y="354"/>
                  </a:lnTo>
                  <a:lnTo>
                    <a:pt x="738" y="342"/>
                  </a:lnTo>
                  <a:lnTo>
                    <a:pt x="724" y="332"/>
                  </a:lnTo>
                  <a:lnTo>
                    <a:pt x="714" y="321"/>
                  </a:lnTo>
                  <a:lnTo>
                    <a:pt x="710" y="315"/>
                  </a:lnTo>
                  <a:lnTo>
                    <a:pt x="706" y="305"/>
                  </a:lnTo>
                  <a:lnTo>
                    <a:pt x="706" y="305"/>
                  </a:lnTo>
                  <a:lnTo>
                    <a:pt x="698" y="289"/>
                  </a:lnTo>
                  <a:lnTo>
                    <a:pt x="692" y="275"/>
                  </a:lnTo>
                  <a:lnTo>
                    <a:pt x="682" y="261"/>
                  </a:lnTo>
                  <a:lnTo>
                    <a:pt x="670" y="245"/>
                  </a:lnTo>
                  <a:lnTo>
                    <a:pt x="670" y="245"/>
                  </a:lnTo>
                  <a:lnTo>
                    <a:pt x="660" y="235"/>
                  </a:lnTo>
                  <a:lnTo>
                    <a:pt x="652" y="229"/>
                  </a:lnTo>
                  <a:lnTo>
                    <a:pt x="631" y="220"/>
                  </a:lnTo>
                  <a:lnTo>
                    <a:pt x="631" y="220"/>
                  </a:lnTo>
                  <a:lnTo>
                    <a:pt x="625" y="214"/>
                  </a:lnTo>
                  <a:lnTo>
                    <a:pt x="621" y="210"/>
                  </a:lnTo>
                  <a:lnTo>
                    <a:pt x="615" y="198"/>
                  </a:lnTo>
                  <a:lnTo>
                    <a:pt x="609" y="188"/>
                  </a:lnTo>
                  <a:lnTo>
                    <a:pt x="605" y="182"/>
                  </a:lnTo>
                  <a:lnTo>
                    <a:pt x="599" y="176"/>
                  </a:lnTo>
                  <a:lnTo>
                    <a:pt x="599" y="176"/>
                  </a:lnTo>
                  <a:lnTo>
                    <a:pt x="589" y="170"/>
                  </a:lnTo>
                  <a:lnTo>
                    <a:pt x="577" y="164"/>
                  </a:lnTo>
                  <a:lnTo>
                    <a:pt x="567" y="158"/>
                  </a:lnTo>
                  <a:lnTo>
                    <a:pt x="561" y="154"/>
                  </a:lnTo>
                  <a:lnTo>
                    <a:pt x="557" y="148"/>
                  </a:lnTo>
                  <a:lnTo>
                    <a:pt x="557" y="148"/>
                  </a:lnTo>
                  <a:lnTo>
                    <a:pt x="551" y="136"/>
                  </a:lnTo>
                  <a:lnTo>
                    <a:pt x="547" y="122"/>
                  </a:lnTo>
                  <a:lnTo>
                    <a:pt x="541" y="95"/>
                  </a:lnTo>
                  <a:lnTo>
                    <a:pt x="541" y="95"/>
                  </a:lnTo>
                  <a:lnTo>
                    <a:pt x="539" y="73"/>
                  </a:lnTo>
                  <a:lnTo>
                    <a:pt x="537" y="49"/>
                  </a:lnTo>
                  <a:lnTo>
                    <a:pt x="531" y="0"/>
                  </a:lnTo>
                  <a:lnTo>
                    <a:pt x="531" y="0"/>
                  </a:lnTo>
                  <a:lnTo>
                    <a:pt x="520" y="11"/>
                  </a:lnTo>
                  <a:lnTo>
                    <a:pt x="504" y="21"/>
                  </a:lnTo>
                  <a:lnTo>
                    <a:pt x="490" y="31"/>
                  </a:lnTo>
                  <a:lnTo>
                    <a:pt x="476" y="37"/>
                  </a:lnTo>
                  <a:lnTo>
                    <a:pt x="476" y="37"/>
                  </a:lnTo>
                  <a:lnTo>
                    <a:pt x="462" y="41"/>
                  </a:lnTo>
                  <a:lnTo>
                    <a:pt x="448" y="45"/>
                  </a:lnTo>
                  <a:lnTo>
                    <a:pt x="422" y="49"/>
                  </a:lnTo>
                  <a:lnTo>
                    <a:pt x="395" y="53"/>
                  </a:lnTo>
                  <a:lnTo>
                    <a:pt x="381" y="57"/>
                  </a:lnTo>
                  <a:lnTo>
                    <a:pt x="367" y="61"/>
                  </a:lnTo>
                  <a:lnTo>
                    <a:pt x="367" y="61"/>
                  </a:lnTo>
                  <a:lnTo>
                    <a:pt x="355" y="69"/>
                  </a:lnTo>
                  <a:lnTo>
                    <a:pt x="343" y="77"/>
                  </a:lnTo>
                  <a:lnTo>
                    <a:pt x="331" y="87"/>
                  </a:lnTo>
                  <a:lnTo>
                    <a:pt x="319" y="95"/>
                  </a:lnTo>
                  <a:lnTo>
                    <a:pt x="319" y="95"/>
                  </a:lnTo>
                  <a:lnTo>
                    <a:pt x="306" y="103"/>
                  </a:lnTo>
                  <a:lnTo>
                    <a:pt x="300" y="107"/>
                  </a:lnTo>
                  <a:lnTo>
                    <a:pt x="294" y="113"/>
                  </a:lnTo>
                  <a:lnTo>
                    <a:pt x="288" y="126"/>
                  </a:lnTo>
                  <a:lnTo>
                    <a:pt x="288" y="126"/>
                  </a:lnTo>
                  <a:lnTo>
                    <a:pt x="284" y="136"/>
                  </a:lnTo>
                  <a:lnTo>
                    <a:pt x="280" y="140"/>
                  </a:lnTo>
                  <a:lnTo>
                    <a:pt x="278" y="144"/>
                  </a:lnTo>
                  <a:lnTo>
                    <a:pt x="274" y="146"/>
                  </a:lnTo>
                  <a:lnTo>
                    <a:pt x="264" y="150"/>
                  </a:lnTo>
                  <a:lnTo>
                    <a:pt x="258" y="152"/>
                  </a:lnTo>
                  <a:lnTo>
                    <a:pt x="252" y="158"/>
                  </a:lnTo>
                  <a:lnTo>
                    <a:pt x="252" y="158"/>
                  </a:lnTo>
                  <a:lnTo>
                    <a:pt x="246" y="162"/>
                  </a:lnTo>
                  <a:lnTo>
                    <a:pt x="244" y="168"/>
                  </a:lnTo>
                  <a:lnTo>
                    <a:pt x="240" y="178"/>
                  </a:lnTo>
                  <a:lnTo>
                    <a:pt x="236" y="190"/>
                  </a:lnTo>
                  <a:lnTo>
                    <a:pt x="232" y="202"/>
                  </a:lnTo>
                  <a:lnTo>
                    <a:pt x="232" y="202"/>
                  </a:lnTo>
                  <a:lnTo>
                    <a:pt x="222" y="212"/>
                  </a:lnTo>
                  <a:lnTo>
                    <a:pt x="210" y="220"/>
                  </a:lnTo>
                  <a:lnTo>
                    <a:pt x="195" y="225"/>
                  </a:lnTo>
                  <a:lnTo>
                    <a:pt x="179" y="231"/>
                  </a:lnTo>
                  <a:lnTo>
                    <a:pt x="145" y="237"/>
                  </a:lnTo>
                  <a:lnTo>
                    <a:pt x="129" y="239"/>
                  </a:lnTo>
                  <a:lnTo>
                    <a:pt x="115" y="243"/>
                  </a:lnTo>
                  <a:lnTo>
                    <a:pt x="115" y="243"/>
                  </a:lnTo>
                  <a:lnTo>
                    <a:pt x="88" y="251"/>
                  </a:lnTo>
                  <a:lnTo>
                    <a:pt x="50" y="261"/>
                  </a:lnTo>
                  <a:lnTo>
                    <a:pt x="50" y="261"/>
                  </a:lnTo>
                  <a:lnTo>
                    <a:pt x="46" y="267"/>
                  </a:lnTo>
                  <a:lnTo>
                    <a:pt x="46" y="267"/>
                  </a:lnTo>
                  <a:lnTo>
                    <a:pt x="32" y="293"/>
                  </a:lnTo>
                  <a:lnTo>
                    <a:pt x="22" y="321"/>
                  </a:lnTo>
                  <a:lnTo>
                    <a:pt x="12" y="348"/>
                  </a:lnTo>
                  <a:lnTo>
                    <a:pt x="4" y="376"/>
                  </a:lnTo>
                  <a:lnTo>
                    <a:pt x="4" y="376"/>
                  </a:lnTo>
                  <a:lnTo>
                    <a:pt x="0" y="390"/>
                  </a:lnTo>
                  <a:lnTo>
                    <a:pt x="0" y="404"/>
                  </a:lnTo>
                  <a:lnTo>
                    <a:pt x="2" y="416"/>
                  </a:lnTo>
                  <a:lnTo>
                    <a:pt x="8" y="428"/>
                  </a:lnTo>
                  <a:lnTo>
                    <a:pt x="24" y="451"/>
                  </a:lnTo>
                  <a:lnTo>
                    <a:pt x="42" y="473"/>
                  </a:lnTo>
                  <a:lnTo>
                    <a:pt x="42" y="473"/>
                  </a:lnTo>
                  <a:lnTo>
                    <a:pt x="44" y="481"/>
                  </a:lnTo>
                  <a:lnTo>
                    <a:pt x="48" y="487"/>
                  </a:lnTo>
                  <a:lnTo>
                    <a:pt x="50" y="503"/>
                  </a:lnTo>
                  <a:lnTo>
                    <a:pt x="52" y="517"/>
                  </a:lnTo>
                  <a:lnTo>
                    <a:pt x="52" y="525"/>
                  </a:lnTo>
                  <a:lnTo>
                    <a:pt x="56" y="531"/>
                  </a:lnTo>
                  <a:lnTo>
                    <a:pt x="56" y="531"/>
                  </a:lnTo>
                  <a:lnTo>
                    <a:pt x="62" y="541"/>
                  </a:lnTo>
                  <a:lnTo>
                    <a:pt x="72" y="550"/>
                  </a:lnTo>
                  <a:lnTo>
                    <a:pt x="80" y="558"/>
                  </a:lnTo>
                  <a:lnTo>
                    <a:pt x="88" y="568"/>
                  </a:lnTo>
                  <a:lnTo>
                    <a:pt x="88" y="568"/>
                  </a:lnTo>
                  <a:lnTo>
                    <a:pt x="99" y="562"/>
                  </a:lnTo>
                  <a:lnTo>
                    <a:pt x="111" y="556"/>
                  </a:lnTo>
                  <a:lnTo>
                    <a:pt x="133" y="544"/>
                  </a:lnTo>
                  <a:lnTo>
                    <a:pt x="133" y="544"/>
                  </a:lnTo>
                  <a:lnTo>
                    <a:pt x="145" y="541"/>
                  </a:lnTo>
                  <a:lnTo>
                    <a:pt x="157" y="541"/>
                  </a:lnTo>
                  <a:lnTo>
                    <a:pt x="171" y="543"/>
                  </a:lnTo>
                  <a:lnTo>
                    <a:pt x="185" y="544"/>
                  </a:lnTo>
                  <a:lnTo>
                    <a:pt x="197" y="546"/>
                  </a:lnTo>
                  <a:lnTo>
                    <a:pt x="210" y="548"/>
                  </a:lnTo>
                  <a:lnTo>
                    <a:pt x="220" y="546"/>
                  </a:lnTo>
                  <a:lnTo>
                    <a:pt x="232" y="541"/>
                  </a:lnTo>
                  <a:lnTo>
                    <a:pt x="232" y="541"/>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69" name="Freeform 36"/>
            <p:cNvSpPr>
              <a:spLocks noEditPoints="1"/>
            </p:cNvSpPr>
            <p:nvPr/>
          </p:nvSpPr>
          <p:spPr bwMode="auto">
            <a:xfrm>
              <a:off x="7602542" y="4848222"/>
              <a:ext cx="365125" cy="812799"/>
            </a:xfrm>
            <a:custGeom>
              <a:avLst/>
              <a:gdLst/>
              <a:ahLst/>
              <a:cxnLst>
                <a:cxn ang="0">
                  <a:pos x="432" y="75"/>
                </a:cxn>
                <a:cxn ang="0">
                  <a:pos x="432" y="73"/>
                </a:cxn>
                <a:cxn ang="0">
                  <a:pos x="456" y="138"/>
                </a:cxn>
                <a:cxn ang="0">
                  <a:pos x="438" y="103"/>
                </a:cxn>
                <a:cxn ang="0">
                  <a:pos x="432" y="75"/>
                </a:cxn>
                <a:cxn ang="0">
                  <a:pos x="422" y="37"/>
                </a:cxn>
                <a:cxn ang="0">
                  <a:pos x="403" y="8"/>
                </a:cxn>
                <a:cxn ang="0">
                  <a:pos x="381" y="0"/>
                </a:cxn>
                <a:cxn ang="0">
                  <a:pos x="357" y="6"/>
                </a:cxn>
                <a:cxn ang="0">
                  <a:pos x="345" y="18"/>
                </a:cxn>
                <a:cxn ang="0">
                  <a:pos x="339" y="57"/>
                </a:cxn>
                <a:cxn ang="0">
                  <a:pos x="337" y="83"/>
                </a:cxn>
                <a:cxn ang="0">
                  <a:pos x="323" y="105"/>
                </a:cxn>
                <a:cxn ang="0">
                  <a:pos x="299" y="121"/>
                </a:cxn>
                <a:cxn ang="0">
                  <a:pos x="290" y="138"/>
                </a:cxn>
                <a:cxn ang="0">
                  <a:pos x="278" y="152"/>
                </a:cxn>
                <a:cxn ang="0">
                  <a:pos x="268" y="178"/>
                </a:cxn>
                <a:cxn ang="0">
                  <a:pos x="258" y="220"/>
                </a:cxn>
                <a:cxn ang="0">
                  <a:pos x="242" y="238"/>
                </a:cxn>
                <a:cxn ang="0">
                  <a:pos x="169" y="271"/>
                </a:cxn>
                <a:cxn ang="0">
                  <a:pos x="143" y="279"/>
                </a:cxn>
                <a:cxn ang="0">
                  <a:pos x="89" y="315"/>
                </a:cxn>
                <a:cxn ang="0">
                  <a:pos x="76" y="339"/>
                </a:cxn>
                <a:cxn ang="0">
                  <a:pos x="70" y="362"/>
                </a:cxn>
                <a:cxn ang="0">
                  <a:pos x="62" y="428"/>
                </a:cxn>
                <a:cxn ang="0">
                  <a:pos x="68" y="541"/>
                </a:cxn>
                <a:cxn ang="0">
                  <a:pos x="62" y="580"/>
                </a:cxn>
                <a:cxn ang="0">
                  <a:pos x="44" y="612"/>
                </a:cxn>
                <a:cxn ang="0">
                  <a:pos x="14" y="652"/>
                </a:cxn>
                <a:cxn ang="0">
                  <a:pos x="0" y="691"/>
                </a:cxn>
                <a:cxn ang="0">
                  <a:pos x="4" y="729"/>
                </a:cxn>
                <a:cxn ang="0">
                  <a:pos x="18" y="782"/>
                </a:cxn>
                <a:cxn ang="0">
                  <a:pos x="24" y="874"/>
                </a:cxn>
                <a:cxn ang="0">
                  <a:pos x="42" y="937"/>
                </a:cxn>
                <a:cxn ang="0">
                  <a:pos x="54" y="965"/>
                </a:cxn>
                <a:cxn ang="0">
                  <a:pos x="64" y="975"/>
                </a:cxn>
                <a:cxn ang="0">
                  <a:pos x="95" y="996"/>
                </a:cxn>
                <a:cxn ang="0">
                  <a:pos x="147" y="1022"/>
                </a:cxn>
                <a:cxn ang="0">
                  <a:pos x="202" y="1022"/>
                </a:cxn>
                <a:cxn ang="0">
                  <a:pos x="232" y="1006"/>
                </a:cxn>
                <a:cxn ang="0">
                  <a:pos x="262" y="979"/>
                </a:cxn>
                <a:cxn ang="0">
                  <a:pos x="288" y="927"/>
                </a:cxn>
                <a:cxn ang="0">
                  <a:pos x="311" y="808"/>
                </a:cxn>
                <a:cxn ang="0">
                  <a:pos x="323" y="755"/>
                </a:cxn>
                <a:cxn ang="0">
                  <a:pos x="367" y="624"/>
                </a:cxn>
                <a:cxn ang="0">
                  <a:pos x="379" y="572"/>
                </a:cxn>
                <a:cxn ang="0">
                  <a:pos x="385" y="495"/>
                </a:cxn>
                <a:cxn ang="0">
                  <a:pos x="405" y="450"/>
                </a:cxn>
                <a:cxn ang="0">
                  <a:pos x="420" y="404"/>
                </a:cxn>
                <a:cxn ang="0">
                  <a:pos x="422" y="356"/>
                </a:cxn>
                <a:cxn ang="0">
                  <a:pos x="416" y="311"/>
                </a:cxn>
                <a:cxn ang="0">
                  <a:pos x="424" y="271"/>
                </a:cxn>
                <a:cxn ang="0">
                  <a:pos x="450" y="212"/>
                </a:cxn>
                <a:cxn ang="0">
                  <a:pos x="458" y="180"/>
                </a:cxn>
                <a:cxn ang="0">
                  <a:pos x="460" y="148"/>
                </a:cxn>
              </a:cxnLst>
              <a:rect l="0" t="0" r="r" b="b"/>
              <a:pathLst>
                <a:path w="460" h="1024">
                  <a:moveTo>
                    <a:pt x="432" y="73"/>
                  </a:moveTo>
                  <a:lnTo>
                    <a:pt x="432" y="73"/>
                  </a:lnTo>
                  <a:lnTo>
                    <a:pt x="432" y="75"/>
                  </a:lnTo>
                  <a:lnTo>
                    <a:pt x="432" y="75"/>
                  </a:lnTo>
                  <a:lnTo>
                    <a:pt x="432" y="77"/>
                  </a:lnTo>
                  <a:lnTo>
                    <a:pt x="432" y="73"/>
                  </a:lnTo>
                  <a:close/>
                  <a:moveTo>
                    <a:pt x="460" y="148"/>
                  </a:moveTo>
                  <a:lnTo>
                    <a:pt x="460" y="148"/>
                  </a:lnTo>
                  <a:lnTo>
                    <a:pt x="456" y="138"/>
                  </a:lnTo>
                  <a:lnTo>
                    <a:pt x="452" y="131"/>
                  </a:lnTo>
                  <a:lnTo>
                    <a:pt x="442" y="113"/>
                  </a:lnTo>
                  <a:lnTo>
                    <a:pt x="438" y="103"/>
                  </a:lnTo>
                  <a:lnTo>
                    <a:pt x="434" y="93"/>
                  </a:lnTo>
                  <a:lnTo>
                    <a:pt x="432" y="85"/>
                  </a:lnTo>
                  <a:lnTo>
                    <a:pt x="432" y="75"/>
                  </a:lnTo>
                  <a:lnTo>
                    <a:pt x="432" y="75"/>
                  </a:lnTo>
                  <a:lnTo>
                    <a:pt x="426" y="49"/>
                  </a:lnTo>
                  <a:lnTo>
                    <a:pt x="422" y="37"/>
                  </a:lnTo>
                  <a:lnTo>
                    <a:pt x="416" y="25"/>
                  </a:lnTo>
                  <a:lnTo>
                    <a:pt x="410" y="16"/>
                  </a:lnTo>
                  <a:lnTo>
                    <a:pt x="403" y="8"/>
                  </a:lnTo>
                  <a:lnTo>
                    <a:pt x="393" y="4"/>
                  </a:lnTo>
                  <a:lnTo>
                    <a:pt x="381" y="0"/>
                  </a:lnTo>
                  <a:lnTo>
                    <a:pt x="381" y="0"/>
                  </a:lnTo>
                  <a:lnTo>
                    <a:pt x="371" y="2"/>
                  </a:lnTo>
                  <a:lnTo>
                    <a:pt x="363" y="2"/>
                  </a:lnTo>
                  <a:lnTo>
                    <a:pt x="357" y="6"/>
                  </a:lnTo>
                  <a:lnTo>
                    <a:pt x="351" y="8"/>
                  </a:lnTo>
                  <a:lnTo>
                    <a:pt x="347" y="12"/>
                  </a:lnTo>
                  <a:lnTo>
                    <a:pt x="345" y="18"/>
                  </a:lnTo>
                  <a:lnTo>
                    <a:pt x="341" y="29"/>
                  </a:lnTo>
                  <a:lnTo>
                    <a:pt x="339" y="43"/>
                  </a:lnTo>
                  <a:lnTo>
                    <a:pt x="339" y="57"/>
                  </a:lnTo>
                  <a:lnTo>
                    <a:pt x="339" y="69"/>
                  </a:lnTo>
                  <a:lnTo>
                    <a:pt x="337" y="83"/>
                  </a:lnTo>
                  <a:lnTo>
                    <a:pt x="337" y="83"/>
                  </a:lnTo>
                  <a:lnTo>
                    <a:pt x="331" y="95"/>
                  </a:lnTo>
                  <a:lnTo>
                    <a:pt x="323" y="105"/>
                  </a:lnTo>
                  <a:lnTo>
                    <a:pt x="323" y="105"/>
                  </a:lnTo>
                  <a:lnTo>
                    <a:pt x="313" y="109"/>
                  </a:lnTo>
                  <a:lnTo>
                    <a:pt x="307" y="113"/>
                  </a:lnTo>
                  <a:lnTo>
                    <a:pt x="299" y="121"/>
                  </a:lnTo>
                  <a:lnTo>
                    <a:pt x="294" y="131"/>
                  </a:lnTo>
                  <a:lnTo>
                    <a:pt x="294" y="131"/>
                  </a:lnTo>
                  <a:lnTo>
                    <a:pt x="290" y="138"/>
                  </a:lnTo>
                  <a:lnTo>
                    <a:pt x="290" y="138"/>
                  </a:lnTo>
                  <a:lnTo>
                    <a:pt x="284" y="144"/>
                  </a:lnTo>
                  <a:lnTo>
                    <a:pt x="278" y="152"/>
                  </a:lnTo>
                  <a:lnTo>
                    <a:pt x="278" y="152"/>
                  </a:lnTo>
                  <a:lnTo>
                    <a:pt x="272" y="166"/>
                  </a:lnTo>
                  <a:lnTo>
                    <a:pt x="268" y="178"/>
                  </a:lnTo>
                  <a:lnTo>
                    <a:pt x="264" y="200"/>
                  </a:lnTo>
                  <a:lnTo>
                    <a:pt x="262" y="210"/>
                  </a:lnTo>
                  <a:lnTo>
                    <a:pt x="258" y="220"/>
                  </a:lnTo>
                  <a:lnTo>
                    <a:pt x="252" y="228"/>
                  </a:lnTo>
                  <a:lnTo>
                    <a:pt x="242" y="238"/>
                  </a:lnTo>
                  <a:lnTo>
                    <a:pt x="242" y="238"/>
                  </a:lnTo>
                  <a:lnTo>
                    <a:pt x="208" y="257"/>
                  </a:lnTo>
                  <a:lnTo>
                    <a:pt x="189" y="265"/>
                  </a:lnTo>
                  <a:lnTo>
                    <a:pt x="169" y="271"/>
                  </a:lnTo>
                  <a:lnTo>
                    <a:pt x="169" y="271"/>
                  </a:lnTo>
                  <a:lnTo>
                    <a:pt x="155" y="275"/>
                  </a:lnTo>
                  <a:lnTo>
                    <a:pt x="143" y="279"/>
                  </a:lnTo>
                  <a:lnTo>
                    <a:pt x="125" y="291"/>
                  </a:lnTo>
                  <a:lnTo>
                    <a:pt x="89" y="315"/>
                  </a:lnTo>
                  <a:lnTo>
                    <a:pt x="89" y="315"/>
                  </a:lnTo>
                  <a:lnTo>
                    <a:pt x="83" y="321"/>
                  </a:lnTo>
                  <a:lnTo>
                    <a:pt x="80" y="329"/>
                  </a:lnTo>
                  <a:lnTo>
                    <a:pt x="76" y="339"/>
                  </a:lnTo>
                  <a:lnTo>
                    <a:pt x="74" y="350"/>
                  </a:lnTo>
                  <a:lnTo>
                    <a:pt x="74" y="350"/>
                  </a:lnTo>
                  <a:lnTo>
                    <a:pt x="70" y="362"/>
                  </a:lnTo>
                  <a:lnTo>
                    <a:pt x="66" y="376"/>
                  </a:lnTo>
                  <a:lnTo>
                    <a:pt x="64" y="402"/>
                  </a:lnTo>
                  <a:lnTo>
                    <a:pt x="62" y="428"/>
                  </a:lnTo>
                  <a:lnTo>
                    <a:pt x="64" y="457"/>
                  </a:lnTo>
                  <a:lnTo>
                    <a:pt x="68" y="513"/>
                  </a:lnTo>
                  <a:lnTo>
                    <a:pt x="68" y="541"/>
                  </a:lnTo>
                  <a:lnTo>
                    <a:pt x="66" y="566"/>
                  </a:lnTo>
                  <a:lnTo>
                    <a:pt x="66" y="566"/>
                  </a:lnTo>
                  <a:lnTo>
                    <a:pt x="62" y="580"/>
                  </a:lnTo>
                  <a:lnTo>
                    <a:pt x="58" y="592"/>
                  </a:lnTo>
                  <a:lnTo>
                    <a:pt x="52" y="602"/>
                  </a:lnTo>
                  <a:lnTo>
                    <a:pt x="44" y="612"/>
                  </a:lnTo>
                  <a:lnTo>
                    <a:pt x="30" y="630"/>
                  </a:lnTo>
                  <a:lnTo>
                    <a:pt x="14" y="652"/>
                  </a:lnTo>
                  <a:lnTo>
                    <a:pt x="14" y="652"/>
                  </a:lnTo>
                  <a:lnTo>
                    <a:pt x="8" y="666"/>
                  </a:lnTo>
                  <a:lnTo>
                    <a:pt x="2" y="679"/>
                  </a:lnTo>
                  <a:lnTo>
                    <a:pt x="0" y="691"/>
                  </a:lnTo>
                  <a:lnTo>
                    <a:pt x="0" y="705"/>
                  </a:lnTo>
                  <a:lnTo>
                    <a:pt x="2" y="717"/>
                  </a:lnTo>
                  <a:lnTo>
                    <a:pt x="4" y="729"/>
                  </a:lnTo>
                  <a:lnTo>
                    <a:pt x="12" y="759"/>
                  </a:lnTo>
                  <a:lnTo>
                    <a:pt x="12" y="759"/>
                  </a:lnTo>
                  <a:lnTo>
                    <a:pt x="18" y="782"/>
                  </a:lnTo>
                  <a:lnTo>
                    <a:pt x="20" y="806"/>
                  </a:lnTo>
                  <a:lnTo>
                    <a:pt x="22" y="852"/>
                  </a:lnTo>
                  <a:lnTo>
                    <a:pt x="24" y="874"/>
                  </a:lnTo>
                  <a:lnTo>
                    <a:pt x="28" y="895"/>
                  </a:lnTo>
                  <a:lnTo>
                    <a:pt x="32" y="917"/>
                  </a:lnTo>
                  <a:lnTo>
                    <a:pt x="42" y="937"/>
                  </a:lnTo>
                  <a:lnTo>
                    <a:pt x="42" y="937"/>
                  </a:lnTo>
                  <a:lnTo>
                    <a:pt x="48" y="953"/>
                  </a:lnTo>
                  <a:lnTo>
                    <a:pt x="54" y="965"/>
                  </a:lnTo>
                  <a:lnTo>
                    <a:pt x="54" y="965"/>
                  </a:lnTo>
                  <a:lnTo>
                    <a:pt x="58" y="969"/>
                  </a:lnTo>
                  <a:lnTo>
                    <a:pt x="64" y="975"/>
                  </a:lnTo>
                  <a:lnTo>
                    <a:pt x="80" y="985"/>
                  </a:lnTo>
                  <a:lnTo>
                    <a:pt x="80" y="985"/>
                  </a:lnTo>
                  <a:lnTo>
                    <a:pt x="95" y="996"/>
                  </a:lnTo>
                  <a:lnTo>
                    <a:pt x="111" y="1006"/>
                  </a:lnTo>
                  <a:lnTo>
                    <a:pt x="129" y="1016"/>
                  </a:lnTo>
                  <a:lnTo>
                    <a:pt x="147" y="1022"/>
                  </a:lnTo>
                  <a:lnTo>
                    <a:pt x="165" y="1024"/>
                  </a:lnTo>
                  <a:lnTo>
                    <a:pt x="185" y="1024"/>
                  </a:lnTo>
                  <a:lnTo>
                    <a:pt x="202" y="1022"/>
                  </a:lnTo>
                  <a:lnTo>
                    <a:pt x="220" y="1014"/>
                  </a:lnTo>
                  <a:lnTo>
                    <a:pt x="220" y="1014"/>
                  </a:lnTo>
                  <a:lnTo>
                    <a:pt x="232" y="1006"/>
                  </a:lnTo>
                  <a:lnTo>
                    <a:pt x="244" y="998"/>
                  </a:lnTo>
                  <a:lnTo>
                    <a:pt x="254" y="989"/>
                  </a:lnTo>
                  <a:lnTo>
                    <a:pt x="262" y="979"/>
                  </a:lnTo>
                  <a:lnTo>
                    <a:pt x="270" y="967"/>
                  </a:lnTo>
                  <a:lnTo>
                    <a:pt x="276" y="953"/>
                  </a:lnTo>
                  <a:lnTo>
                    <a:pt x="288" y="927"/>
                  </a:lnTo>
                  <a:lnTo>
                    <a:pt x="296" y="897"/>
                  </a:lnTo>
                  <a:lnTo>
                    <a:pt x="301" y="868"/>
                  </a:lnTo>
                  <a:lnTo>
                    <a:pt x="311" y="808"/>
                  </a:lnTo>
                  <a:lnTo>
                    <a:pt x="311" y="808"/>
                  </a:lnTo>
                  <a:lnTo>
                    <a:pt x="315" y="780"/>
                  </a:lnTo>
                  <a:lnTo>
                    <a:pt x="323" y="755"/>
                  </a:lnTo>
                  <a:lnTo>
                    <a:pt x="341" y="701"/>
                  </a:lnTo>
                  <a:lnTo>
                    <a:pt x="359" y="650"/>
                  </a:lnTo>
                  <a:lnTo>
                    <a:pt x="367" y="624"/>
                  </a:lnTo>
                  <a:lnTo>
                    <a:pt x="375" y="598"/>
                  </a:lnTo>
                  <a:lnTo>
                    <a:pt x="375" y="598"/>
                  </a:lnTo>
                  <a:lnTo>
                    <a:pt x="379" y="572"/>
                  </a:lnTo>
                  <a:lnTo>
                    <a:pt x="381" y="547"/>
                  </a:lnTo>
                  <a:lnTo>
                    <a:pt x="381" y="521"/>
                  </a:lnTo>
                  <a:lnTo>
                    <a:pt x="385" y="495"/>
                  </a:lnTo>
                  <a:lnTo>
                    <a:pt x="385" y="495"/>
                  </a:lnTo>
                  <a:lnTo>
                    <a:pt x="395" y="471"/>
                  </a:lnTo>
                  <a:lnTo>
                    <a:pt x="405" y="450"/>
                  </a:lnTo>
                  <a:lnTo>
                    <a:pt x="412" y="428"/>
                  </a:lnTo>
                  <a:lnTo>
                    <a:pt x="420" y="404"/>
                  </a:lnTo>
                  <a:lnTo>
                    <a:pt x="420" y="404"/>
                  </a:lnTo>
                  <a:lnTo>
                    <a:pt x="422" y="390"/>
                  </a:lnTo>
                  <a:lnTo>
                    <a:pt x="424" y="378"/>
                  </a:lnTo>
                  <a:lnTo>
                    <a:pt x="422" y="356"/>
                  </a:lnTo>
                  <a:lnTo>
                    <a:pt x="418" y="335"/>
                  </a:lnTo>
                  <a:lnTo>
                    <a:pt x="416" y="311"/>
                  </a:lnTo>
                  <a:lnTo>
                    <a:pt x="416" y="311"/>
                  </a:lnTo>
                  <a:lnTo>
                    <a:pt x="416" y="301"/>
                  </a:lnTo>
                  <a:lnTo>
                    <a:pt x="418" y="291"/>
                  </a:lnTo>
                  <a:lnTo>
                    <a:pt x="424" y="271"/>
                  </a:lnTo>
                  <a:lnTo>
                    <a:pt x="440" y="234"/>
                  </a:lnTo>
                  <a:lnTo>
                    <a:pt x="440" y="234"/>
                  </a:lnTo>
                  <a:lnTo>
                    <a:pt x="450" y="212"/>
                  </a:lnTo>
                  <a:lnTo>
                    <a:pt x="458" y="188"/>
                  </a:lnTo>
                  <a:lnTo>
                    <a:pt x="458" y="188"/>
                  </a:lnTo>
                  <a:lnTo>
                    <a:pt x="458" y="180"/>
                  </a:lnTo>
                  <a:lnTo>
                    <a:pt x="458" y="180"/>
                  </a:lnTo>
                  <a:lnTo>
                    <a:pt x="460" y="164"/>
                  </a:lnTo>
                  <a:lnTo>
                    <a:pt x="460" y="148"/>
                  </a:lnTo>
                  <a:lnTo>
                    <a:pt x="460" y="148"/>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1" name="Freeform 47"/>
            <p:cNvSpPr/>
            <p:nvPr/>
          </p:nvSpPr>
          <p:spPr bwMode="auto">
            <a:xfrm>
              <a:off x="6477005" y="5157786"/>
              <a:ext cx="438151" cy="579438"/>
            </a:xfrm>
            <a:custGeom>
              <a:avLst/>
              <a:gdLst/>
              <a:ahLst/>
              <a:cxnLst>
                <a:cxn ang="0">
                  <a:pos x="52" y="698"/>
                </a:cxn>
                <a:cxn ang="0">
                  <a:pos x="66" y="725"/>
                </a:cxn>
                <a:cxn ang="0">
                  <a:pos x="77" y="729"/>
                </a:cxn>
                <a:cxn ang="0">
                  <a:pos x="87" y="715"/>
                </a:cxn>
                <a:cxn ang="0">
                  <a:pos x="93" y="688"/>
                </a:cxn>
                <a:cxn ang="0">
                  <a:pos x="101" y="680"/>
                </a:cxn>
                <a:cxn ang="0">
                  <a:pos x="121" y="674"/>
                </a:cxn>
                <a:cxn ang="0">
                  <a:pos x="131" y="666"/>
                </a:cxn>
                <a:cxn ang="0">
                  <a:pos x="147" y="644"/>
                </a:cxn>
                <a:cxn ang="0">
                  <a:pos x="173" y="638"/>
                </a:cxn>
                <a:cxn ang="0">
                  <a:pos x="212" y="634"/>
                </a:cxn>
                <a:cxn ang="0">
                  <a:pos x="250" y="622"/>
                </a:cxn>
                <a:cxn ang="0">
                  <a:pos x="297" y="618"/>
                </a:cxn>
                <a:cxn ang="0">
                  <a:pos x="343" y="595"/>
                </a:cxn>
                <a:cxn ang="0">
                  <a:pos x="355" y="581"/>
                </a:cxn>
                <a:cxn ang="0">
                  <a:pos x="365" y="555"/>
                </a:cxn>
                <a:cxn ang="0">
                  <a:pos x="381" y="541"/>
                </a:cxn>
                <a:cxn ang="0">
                  <a:pos x="402" y="529"/>
                </a:cxn>
                <a:cxn ang="0">
                  <a:pos x="408" y="515"/>
                </a:cxn>
                <a:cxn ang="0">
                  <a:pos x="410" y="482"/>
                </a:cxn>
                <a:cxn ang="0">
                  <a:pos x="424" y="466"/>
                </a:cxn>
                <a:cxn ang="0">
                  <a:pos x="450" y="446"/>
                </a:cxn>
                <a:cxn ang="0">
                  <a:pos x="468" y="422"/>
                </a:cxn>
                <a:cxn ang="0">
                  <a:pos x="480" y="390"/>
                </a:cxn>
                <a:cxn ang="0">
                  <a:pos x="494" y="373"/>
                </a:cxn>
                <a:cxn ang="0">
                  <a:pos x="535" y="347"/>
                </a:cxn>
                <a:cxn ang="0">
                  <a:pos x="553" y="325"/>
                </a:cxn>
                <a:cxn ang="0">
                  <a:pos x="547" y="311"/>
                </a:cxn>
                <a:cxn ang="0">
                  <a:pos x="513" y="287"/>
                </a:cxn>
                <a:cxn ang="0">
                  <a:pos x="486" y="260"/>
                </a:cxn>
                <a:cxn ang="0">
                  <a:pos x="452" y="206"/>
                </a:cxn>
                <a:cxn ang="0">
                  <a:pos x="399" y="149"/>
                </a:cxn>
                <a:cxn ang="0">
                  <a:pos x="387" y="131"/>
                </a:cxn>
                <a:cxn ang="0">
                  <a:pos x="363" y="79"/>
                </a:cxn>
                <a:cxn ang="0">
                  <a:pos x="343" y="40"/>
                </a:cxn>
                <a:cxn ang="0">
                  <a:pos x="329" y="0"/>
                </a:cxn>
                <a:cxn ang="0">
                  <a:pos x="293" y="6"/>
                </a:cxn>
                <a:cxn ang="0">
                  <a:pos x="292" y="6"/>
                </a:cxn>
                <a:cxn ang="0">
                  <a:pos x="260" y="36"/>
                </a:cxn>
                <a:cxn ang="0">
                  <a:pos x="228" y="58"/>
                </a:cxn>
                <a:cxn ang="0">
                  <a:pos x="216" y="56"/>
                </a:cxn>
                <a:cxn ang="0">
                  <a:pos x="192" y="38"/>
                </a:cxn>
                <a:cxn ang="0">
                  <a:pos x="171" y="34"/>
                </a:cxn>
                <a:cxn ang="0">
                  <a:pos x="151" y="38"/>
                </a:cxn>
                <a:cxn ang="0">
                  <a:pos x="95" y="67"/>
                </a:cxn>
                <a:cxn ang="0">
                  <a:pos x="83" y="83"/>
                </a:cxn>
                <a:cxn ang="0">
                  <a:pos x="77" y="115"/>
                </a:cxn>
                <a:cxn ang="0">
                  <a:pos x="85" y="171"/>
                </a:cxn>
                <a:cxn ang="0">
                  <a:pos x="85" y="220"/>
                </a:cxn>
                <a:cxn ang="0">
                  <a:pos x="81" y="281"/>
                </a:cxn>
                <a:cxn ang="0">
                  <a:pos x="58" y="305"/>
                </a:cxn>
                <a:cxn ang="0">
                  <a:pos x="16" y="339"/>
                </a:cxn>
                <a:cxn ang="0">
                  <a:pos x="6" y="361"/>
                </a:cxn>
                <a:cxn ang="0">
                  <a:pos x="0" y="412"/>
                </a:cxn>
                <a:cxn ang="0">
                  <a:pos x="16" y="523"/>
                </a:cxn>
                <a:cxn ang="0">
                  <a:pos x="22" y="571"/>
                </a:cxn>
                <a:cxn ang="0">
                  <a:pos x="22" y="638"/>
                </a:cxn>
                <a:cxn ang="0">
                  <a:pos x="40" y="676"/>
                </a:cxn>
                <a:cxn ang="0">
                  <a:pos x="50" y="688"/>
                </a:cxn>
              </a:cxnLst>
              <a:rect l="0" t="0" r="r" b="b"/>
              <a:pathLst>
                <a:path w="553" h="729">
                  <a:moveTo>
                    <a:pt x="50" y="688"/>
                  </a:moveTo>
                  <a:lnTo>
                    <a:pt x="50" y="688"/>
                  </a:lnTo>
                  <a:lnTo>
                    <a:pt x="52" y="698"/>
                  </a:lnTo>
                  <a:lnTo>
                    <a:pt x="58" y="713"/>
                  </a:lnTo>
                  <a:lnTo>
                    <a:pt x="62" y="719"/>
                  </a:lnTo>
                  <a:lnTo>
                    <a:pt x="66" y="725"/>
                  </a:lnTo>
                  <a:lnTo>
                    <a:pt x="72" y="727"/>
                  </a:lnTo>
                  <a:lnTo>
                    <a:pt x="77" y="729"/>
                  </a:lnTo>
                  <a:lnTo>
                    <a:pt x="77" y="729"/>
                  </a:lnTo>
                  <a:lnTo>
                    <a:pt x="83" y="727"/>
                  </a:lnTo>
                  <a:lnTo>
                    <a:pt x="85" y="721"/>
                  </a:lnTo>
                  <a:lnTo>
                    <a:pt x="87" y="715"/>
                  </a:lnTo>
                  <a:lnTo>
                    <a:pt x="89" y="708"/>
                  </a:lnTo>
                  <a:lnTo>
                    <a:pt x="91" y="694"/>
                  </a:lnTo>
                  <a:lnTo>
                    <a:pt x="93" y="688"/>
                  </a:lnTo>
                  <a:lnTo>
                    <a:pt x="97" y="682"/>
                  </a:lnTo>
                  <a:lnTo>
                    <a:pt x="97" y="682"/>
                  </a:lnTo>
                  <a:lnTo>
                    <a:pt x="101" y="680"/>
                  </a:lnTo>
                  <a:lnTo>
                    <a:pt x="109" y="678"/>
                  </a:lnTo>
                  <a:lnTo>
                    <a:pt x="115" y="676"/>
                  </a:lnTo>
                  <a:lnTo>
                    <a:pt x="121" y="674"/>
                  </a:lnTo>
                  <a:lnTo>
                    <a:pt x="121" y="674"/>
                  </a:lnTo>
                  <a:lnTo>
                    <a:pt x="127" y="670"/>
                  </a:lnTo>
                  <a:lnTo>
                    <a:pt x="131" y="666"/>
                  </a:lnTo>
                  <a:lnTo>
                    <a:pt x="139" y="654"/>
                  </a:lnTo>
                  <a:lnTo>
                    <a:pt x="139" y="654"/>
                  </a:lnTo>
                  <a:lnTo>
                    <a:pt x="147" y="644"/>
                  </a:lnTo>
                  <a:lnTo>
                    <a:pt x="155" y="640"/>
                  </a:lnTo>
                  <a:lnTo>
                    <a:pt x="163" y="638"/>
                  </a:lnTo>
                  <a:lnTo>
                    <a:pt x="173" y="638"/>
                  </a:lnTo>
                  <a:lnTo>
                    <a:pt x="190" y="640"/>
                  </a:lnTo>
                  <a:lnTo>
                    <a:pt x="200" y="638"/>
                  </a:lnTo>
                  <a:lnTo>
                    <a:pt x="212" y="634"/>
                  </a:lnTo>
                  <a:lnTo>
                    <a:pt x="212" y="634"/>
                  </a:lnTo>
                  <a:lnTo>
                    <a:pt x="232" y="626"/>
                  </a:lnTo>
                  <a:lnTo>
                    <a:pt x="250" y="622"/>
                  </a:lnTo>
                  <a:lnTo>
                    <a:pt x="288" y="620"/>
                  </a:lnTo>
                  <a:lnTo>
                    <a:pt x="288" y="620"/>
                  </a:lnTo>
                  <a:lnTo>
                    <a:pt x="297" y="618"/>
                  </a:lnTo>
                  <a:lnTo>
                    <a:pt x="305" y="616"/>
                  </a:lnTo>
                  <a:lnTo>
                    <a:pt x="325" y="606"/>
                  </a:lnTo>
                  <a:lnTo>
                    <a:pt x="343" y="595"/>
                  </a:lnTo>
                  <a:lnTo>
                    <a:pt x="349" y="587"/>
                  </a:lnTo>
                  <a:lnTo>
                    <a:pt x="355" y="581"/>
                  </a:lnTo>
                  <a:lnTo>
                    <a:pt x="355" y="581"/>
                  </a:lnTo>
                  <a:lnTo>
                    <a:pt x="359" y="571"/>
                  </a:lnTo>
                  <a:lnTo>
                    <a:pt x="363" y="563"/>
                  </a:lnTo>
                  <a:lnTo>
                    <a:pt x="365" y="555"/>
                  </a:lnTo>
                  <a:lnTo>
                    <a:pt x="371" y="547"/>
                  </a:lnTo>
                  <a:lnTo>
                    <a:pt x="371" y="547"/>
                  </a:lnTo>
                  <a:lnTo>
                    <a:pt x="381" y="541"/>
                  </a:lnTo>
                  <a:lnTo>
                    <a:pt x="391" y="539"/>
                  </a:lnTo>
                  <a:lnTo>
                    <a:pt x="399" y="533"/>
                  </a:lnTo>
                  <a:lnTo>
                    <a:pt x="402" y="529"/>
                  </a:lnTo>
                  <a:lnTo>
                    <a:pt x="406" y="525"/>
                  </a:lnTo>
                  <a:lnTo>
                    <a:pt x="406" y="525"/>
                  </a:lnTo>
                  <a:lnTo>
                    <a:pt x="408" y="515"/>
                  </a:lnTo>
                  <a:lnTo>
                    <a:pt x="408" y="503"/>
                  </a:lnTo>
                  <a:lnTo>
                    <a:pt x="408" y="494"/>
                  </a:lnTo>
                  <a:lnTo>
                    <a:pt x="410" y="482"/>
                  </a:lnTo>
                  <a:lnTo>
                    <a:pt x="410" y="482"/>
                  </a:lnTo>
                  <a:lnTo>
                    <a:pt x="416" y="474"/>
                  </a:lnTo>
                  <a:lnTo>
                    <a:pt x="424" y="466"/>
                  </a:lnTo>
                  <a:lnTo>
                    <a:pt x="442" y="454"/>
                  </a:lnTo>
                  <a:lnTo>
                    <a:pt x="442" y="454"/>
                  </a:lnTo>
                  <a:lnTo>
                    <a:pt x="450" y="446"/>
                  </a:lnTo>
                  <a:lnTo>
                    <a:pt x="458" y="440"/>
                  </a:lnTo>
                  <a:lnTo>
                    <a:pt x="464" y="432"/>
                  </a:lnTo>
                  <a:lnTo>
                    <a:pt x="468" y="422"/>
                  </a:lnTo>
                  <a:lnTo>
                    <a:pt x="468" y="422"/>
                  </a:lnTo>
                  <a:lnTo>
                    <a:pt x="476" y="400"/>
                  </a:lnTo>
                  <a:lnTo>
                    <a:pt x="480" y="390"/>
                  </a:lnTo>
                  <a:lnTo>
                    <a:pt x="488" y="381"/>
                  </a:lnTo>
                  <a:lnTo>
                    <a:pt x="488" y="381"/>
                  </a:lnTo>
                  <a:lnTo>
                    <a:pt x="494" y="373"/>
                  </a:lnTo>
                  <a:lnTo>
                    <a:pt x="504" y="367"/>
                  </a:lnTo>
                  <a:lnTo>
                    <a:pt x="525" y="355"/>
                  </a:lnTo>
                  <a:lnTo>
                    <a:pt x="535" y="347"/>
                  </a:lnTo>
                  <a:lnTo>
                    <a:pt x="543" y="341"/>
                  </a:lnTo>
                  <a:lnTo>
                    <a:pt x="551" y="333"/>
                  </a:lnTo>
                  <a:lnTo>
                    <a:pt x="553" y="325"/>
                  </a:lnTo>
                  <a:lnTo>
                    <a:pt x="553" y="325"/>
                  </a:lnTo>
                  <a:lnTo>
                    <a:pt x="553" y="319"/>
                  </a:lnTo>
                  <a:lnTo>
                    <a:pt x="547" y="311"/>
                  </a:lnTo>
                  <a:lnTo>
                    <a:pt x="541" y="305"/>
                  </a:lnTo>
                  <a:lnTo>
                    <a:pt x="531" y="299"/>
                  </a:lnTo>
                  <a:lnTo>
                    <a:pt x="513" y="287"/>
                  </a:lnTo>
                  <a:lnTo>
                    <a:pt x="500" y="276"/>
                  </a:lnTo>
                  <a:lnTo>
                    <a:pt x="500" y="276"/>
                  </a:lnTo>
                  <a:lnTo>
                    <a:pt x="486" y="260"/>
                  </a:lnTo>
                  <a:lnTo>
                    <a:pt x="474" y="242"/>
                  </a:lnTo>
                  <a:lnTo>
                    <a:pt x="452" y="206"/>
                  </a:lnTo>
                  <a:lnTo>
                    <a:pt x="452" y="206"/>
                  </a:lnTo>
                  <a:lnTo>
                    <a:pt x="440" y="190"/>
                  </a:lnTo>
                  <a:lnTo>
                    <a:pt x="426" y="176"/>
                  </a:lnTo>
                  <a:lnTo>
                    <a:pt x="399" y="149"/>
                  </a:lnTo>
                  <a:lnTo>
                    <a:pt x="399" y="149"/>
                  </a:lnTo>
                  <a:lnTo>
                    <a:pt x="393" y="141"/>
                  </a:lnTo>
                  <a:lnTo>
                    <a:pt x="387" y="131"/>
                  </a:lnTo>
                  <a:lnTo>
                    <a:pt x="379" y="115"/>
                  </a:lnTo>
                  <a:lnTo>
                    <a:pt x="373" y="97"/>
                  </a:lnTo>
                  <a:lnTo>
                    <a:pt x="363" y="79"/>
                  </a:lnTo>
                  <a:lnTo>
                    <a:pt x="363" y="79"/>
                  </a:lnTo>
                  <a:lnTo>
                    <a:pt x="353" y="60"/>
                  </a:lnTo>
                  <a:lnTo>
                    <a:pt x="343" y="40"/>
                  </a:lnTo>
                  <a:lnTo>
                    <a:pt x="331" y="0"/>
                  </a:lnTo>
                  <a:lnTo>
                    <a:pt x="331" y="0"/>
                  </a:lnTo>
                  <a:lnTo>
                    <a:pt x="329" y="0"/>
                  </a:lnTo>
                  <a:lnTo>
                    <a:pt x="329" y="0"/>
                  </a:lnTo>
                  <a:lnTo>
                    <a:pt x="311" y="4"/>
                  </a:lnTo>
                  <a:lnTo>
                    <a:pt x="293" y="6"/>
                  </a:lnTo>
                  <a:lnTo>
                    <a:pt x="293" y="6"/>
                  </a:lnTo>
                  <a:lnTo>
                    <a:pt x="292" y="6"/>
                  </a:lnTo>
                  <a:lnTo>
                    <a:pt x="292" y="6"/>
                  </a:lnTo>
                  <a:lnTo>
                    <a:pt x="284" y="12"/>
                  </a:lnTo>
                  <a:lnTo>
                    <a:pt x="276" y="20"/>
                  </a:lnTo>
                  <a:lnTo>
                    <a:pt x="260" y="36"/>
                  </a:lnTo>
                  <a:lnTo>
                    <a:pt x="244" y="52"/>
                  </a:lnTo>
                  <a:lnTo>
                    <a:pt x="236" y="56"/>
                  </a:lnTo>
                  <a:lnTo>
                    <a:pt x="228" y="58"/>
                  </a:lnTo>
                  <a:lnTo>
                    <a:pt x="228" y="58"/>
                  </a:lnTo>
                  <a:lnTo>
                    <a:pt x="222" y="58"/>
                  </a:lnTo>
                  <a:lnTo>
                    <a:pt x="216" y="56"/>
                  </a:lnTo>
                  <a:lnTo>
                    <a:pt x="210" y="50"/>
                  </a:lnTo>
                  <a:lnTo>
                    <a:pt x="202" y="42"/>
                  </a:lnTo>
                  <a:lnTo>
                    <a:pt x="192" y="38"/>
                  </a:lnTo>
                  <a:lnTo>
                    <a:pt x="192" y="38"/>
                  </a:lnTo>
                  <a:lnTo>
                    <a:pt x="182" y="34"/>
                  </a:lnTo>
                  <a:lnTo>
                    <a:pt x="171" y="34"/>
                  </a:lnTo>
                  <a:lnTo>
                    <a:pt x="161" y="36"/>
                  </a:lnTo>
                  <a:lnTo>
                    <a:pt x="151" y="38"/>
                  </a:lnTo>
                  <a:lnTo>
                    <a:pt x="151" y="38"/>
                  </a:lnTo>
                  <a:lnTo>
                    <a:pt x="133" y="46"/>
                  </a:lnTo>
                  <a:lnTo>
                    <a:pt x="113" y="56"/>
                  </a:lnTo>
                  <a:lnTo>
                    <a:pt x="95" y="67"/>
                  </a:lnTo>
                  <a:lnTo>
                    <a:pt x="87" y="75"/>
                  </a:lnTo>
                  <a:lnTo>
                    <a:pt x="83" y="83"/>
                  </a:lnTo>
                  <a:lnTo>
                    <a:pt x="83" y="83"/>
                  </a:lnTo>
                  <a:lnTo>
                    <a:pt x="79" y="93"/>
                  </a:lnTo>
                  <a:lnTo>
                    <a:pt x="77" y="105"/>
                  </a:lnTo>
                  <a:lnTo>
                    <a:pt x="77" y="115"/>
                  </a:lnTo>
                  <a:lnTo>
                    <a:pt x="79" y="127"/>
                  </a:lnTo>
                  <a:lnTo>
                    <a:pt x="83" y="149"/>
                  </a:lnTo>
                  <a:lnTo>
                    <a:pt x="85" y="171"/>
                  </a:lnTo>
                  <a:lnTo>
                    <a:pt x="85" y="171"/>
                  </a:lnTo>
                  <a:lnTo>
                    <a:pt x="87" y="196"/>
                  </a:lnTo>
                  <a:lnTo>
                    <a:pt x="85" y="220"/>
                  </a:lnTo>
                  <a:lnTo>
                    <a:pt x="83" y="270"/>
                  </a:lnTo>
                  <a:lnTo>
                    <a:pt x="83" y="270"/>
                  </a:lnTo>
                  <a:lnTo>
                    <a:pt x="81" y="281"/>
                  </a:lnTo>
                  <a:lnTo>
                    <a:pt x="75" y="291"/>
                  </a:lnTo>
                  <a:lnTo>
                    <a:pt x="68" y="299"/>
                  </a:lnTo>
                  <a:lnTo>
                    <a:pt x="58" y="305"/>
                  </a:lnTo>
                  <a:lnTo>
                    <a:pt x="36" y="319"/>
                  </a:lnTo>
                  <a:lnTo>
                    <a:pt x="24" y="327"/>
                  </a:lnTo>
                  <a:lnTo>
                    <a:pt x="16" y="339"/>
                  </a:lnTo>
                  <a:lnTo>
                    <a:pt x="16" y="339"/>
                  </a:lnTo>
                  <a:lnTo>
                    <a:pt x="10" y="349"/>
                  </a:lnTo>
                  <a:lnTo>
                    <a:pt x="6" y="361"/>
                  </a:lnTo>
                  <a:lnTo>
                    <a:pt x="4" y="373"/>
                  </a:lnTo>
                  <a:lnTo>
                    <a:pt x="2" y="387"/>
                  </a:lnTo>
                  <a:lnTo>
                    <a:pt x="0" y="412"/>
                  </a:lnTo>
                  <a:lnTo>
                    <a:pt x="2" y="440"/>
                  </a:lnTo>
                  <a:lnTo>
                    <a:pt x="12" y="497"/>
                  </a:lnTo>
                  <a:lnTo>
                    <a:pt x="16" y="523"/>
                  </a:lnTo>
                  <a:lnTo>
                    <a:pt x="20" y="549"/>
                  </a:lnTo>
                  <a:lnTo>
                    <a:pt x="20" y="549"/>
                  </a:lnTo>
                  <a:lnTo>
                    <a:pt x="22" y="571"/>
                  </a:lnTo>
                  <a:lnTo>
                    <a:pt x="22" y="593"/>
                  </a:lnTo>
                  <a:lnTo>
                    <a:pt x="22" y="638"/>
                  </a:lnTo>
                  <a:lnTo>
                    <a:pt x="22" y="638"/>
                  </a:lnTo>
                  <a:lnTo>
                    <a:pt x="22" y="662"/>
                  </a:lnTo>
                  <a:lnTo>
                    <a:pt x="22" y="662"/>
                  </a:lnTo>
                  <a:lnTo>
                    <a:pt x="40" y="676"/>
                  </a:lnTo>
                  <a:lnTo>
                    <a:pt x="46" y="682"/>
                  </a:lnTo>
                  <a:lnTo>
                    <a:pt x="50" y="688"/>
                  </a:lnTo>
                  <a:lnTo>
                    <a:pt x="50" y="688"/>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2" name="Freeform 48"/>
            <p:cNvSpPr/>
            <p:nvPr/>
          </p:nvSpPr>
          <p:spPr bwMode="auto">
            <a:xfrm>
              <a:off x="6091244" y="5129211"/>
              <a:ext cx="617538" cy="731836"/>
            </a:xfrm>
            <a:custGeom>
              <a:avLst/>
              <a:gdLst/>
              <a:ahLst/>
              <a:cxnLst>
                <a:cxn ang="0">
                  <a:pos x="370" y="906"/>
                </a:cxn>
                <a:cxn ang="0">
                  <a:pos x="388" y="904"/>
                </a:cxn>
                <a:cxn ang="0">
                  <a:pos x="402" y="896"/>
                </a:cxn>
                <a:cxn ang="0">
                  <a:pos x="412" y="898"/>
                </a:cxn>
                <a:cxn ang="0">
                  <a:pos x="432" y="908"/>
                </a:cxn>
                <a:cxn ang="0">
                  <a:pos x="446" y="904"/>
                </a:cxn>
                <a:cxn ang="0">
                  <a:pos x="473" y="886"/>
                </a:cxn>
                <a:cxn ang="0">
                  <a:pos x="487" y="882"/>
                </a:cxn>
                <a:cxn ang="0">
                  <a:pos x="493" y="870"/>
                </a:cxn>
                <a:cxn ang="0">
                  <a:pos x="515" y="799"/>
                </a:cxn>
                <a:cxn ang="0">
                  <a:pos x="513" y="749"/>
                </a:cxn>
                <a:cxn ang="0">
                  <a:pos x="507" y="674"/>
                </a:cxn>
                <a:cxn ang="0">
                  <a:pos x="507" y="607"/>
                </a:cxn>
                <a:cxn ang="0">
                  <a:pos x="501" y="559"/>
                </a:cxn>
                <a:cxn ang="0">
                  <a:pos x="485" y="448"/>
                </a:cxn>
                <a:cxn ang="0">
                  <a:pos x="491" y="397"/>
                </a:cxn>
                <a:cxn ang="0">
                  <a:pos x="501" y="375"/>
                </a:cxn>
                <a:cxn ang="0">
                  <a:pos x="543" y="341"/>
                </a:cxn>
                <a:cxn ang="0">
                  <a:pos x="566" y="317"/>
                </a:cxn>
                <a:cxn ang="0">
                  <a:pos x="570" y="256"/>
                </a:cxn>
                <a:cxn ang="0">
                  <a:pos x="570" y="207"/>
                </a:cxn>
                <a:cxn ang="0">
                  <a:pos x="562" y="151"/>
                </a:cxn>
                <a:cxn ang="0">
                  <a:pos x="568" y="119"/>
                </a:cxn>
                <a:cxn ang="0">
                  <a:pos x="580" y="103"/>
                </a:cxn>
                <a:cxn ang="0">
                  <a:pos x="636" y="74"/>
                </a:cxn>
                <a:cxn ang="0">
                  <a:pos x="656" y="70"/>
                </a:cxn>
                <a:cxn ang="0">
                  <a:pos x="677" y="74"/>
                </a:cxn>
                <a:cxn ang="0">
                  <a:pos x="701" y="92"/>
                </a:cxn>
                <a:cxn ang="0">
                  <a:pos x="713" y="94"/>
                </a:cxn>
                <a:cxn ang="0">
                  <a:pos x="747" y="72"/>
                </a:cxn>
                <a:cxn ang="0">
                  <a:pos x="778" y="42"/>
                </a:cxn>
                <a:cxn ang="0">
                  <a:pos x="769" y="30"/>
                </a:cxn>
                <a:cxn ang="0">
                  <a:pos x="735" y="26"/>
                </a:cxn>
                <a:cxn ang="0">
                  <a:pos x="697" y="24"/>
                </a:cxn>
                <a:cxn ang="0">
                  <a:pos x="632" y="36"/>
                </a:cxn>
                <a:cxn ang="0">
                  <a:pos x="630" y="38"/>
                </a:cxn>
                <a:cxn ang="0">
                  <a:pos x="608" y="44"/>
                </a:cxn>
                <a:cxn ang="0">
                  <a:pos x="560" y="44"/>
                </a:cxn>
                <a:cxn ang="0">
                  <a:pos x="487" y="44"/>
                </a:cxn>
                <a:cxn ang="0">
                  <a:pos x="430" y="42"/>
                </a:cxn>
                <a:cxn ang="0">
                  <a:pos x="370" y="34"/>
                </a:cxn>
                <a:cxn ang="0">
                  <a:pos x="251" y="12"/>
                </a:cxn>
                <a:cxn ang="0">
                  <a:pos x="164" y="12"/>
                </a:cxn>
                <a:cxn ang="0">
                  <a:pos x="115" y="4"/>
                </a:cxn>
                <a:cxn ang="0">
                  <a:pos x="47" y="0"/>
                </a:cxn>
                <a:cxn ang="0">
                  <a:pos x="0" y="2"/>
                </a:cxn>
                <a:cxn ang="0">
                  <a:pos x="2" y="66"/>
                </a:cxn>
                <a:cxn ang="0">
                  <a:pos x="15" y="131"/>
                </a:cxn>
                <a:cxn ang="0">
                  <a:pos x="57" y="199"/>
                </a:cxn>
                <a:cxn ang="0">
                  <a:pos x="73" y="224"/>
                </a:cxn>
                <a:cxn ang="0">
                  <a:pos x="89" y="278"/>
                </a:cxn>
                <a:cxn ang="0">
                  <a:pos x="107" y="333"/>
                </a:cxn>
                <a:cxn ang="0">
                  <a:pos x="144" y="407"/>
                </a:cxn>
                <a:cxn ang="0">
                  <a:pos x="158" y="454"/>
                </a:cxn>
                <a:cxn ang="0">
                  <a:pos x="164" y="488"/>
                </a:cxn>
                <a:cxn ang="0">
                  <a:pos x="190" y="633"/>
                </a:cxn>
                <a:cxn ang="0">
                  <a:pos x="226" y="742"/>
                </a:cxn>
                <a:cxn ang="0">
                  <a:pos x="247" y="789"/>
                </a:cxn>
                <a:cxn ang="0">
                  <a:pos x="321" y="904"/>
                </a:cxn>
                <a:cxn ang="0">
                  <a:pos x="329" y="922"/>
                </a:cxn>
                <a:cxn ang="0">
                  <a:pos x="352" y="918"/>
                </a:cxn>
                <a:cxn ang="0">
                  <a:pos x="366" y="906"/>
                </a:cxn>
              </a:cxnLst>
              <a:rect l="0" t="0" r="r" b="b"/>
              <a:pathLst>
                <a:path w="778" h="922">
                  <a:moveTo>
                    <a:pt x="366" y="906"/>
                  </a:moveTo>
                  <a:lnTo>
                    <a:pt x="366" y="906"/>
                  </a:lnTo>
                  <a:lnTo>
                    <a:pt x="370" y="906"/>
                  </a:lnTo>
                  <a:lnTo>
                    <a:pt x="376" y="906"/>
                  </a:lnTo>
                  <a:lnTo>
                    <a:pt x="382" y="906"/>
                  </a:lnTo>
                  <a:lnTo>
                    <a:pt x="388" y="904"/>
                  </a:lnTo>
                  <a:lnTo>
                    <a:pt x="388" y="904"/>
                  </a:lnTo>
                  <a:lnTo>
                    <a:pt x="394" y="900"/>
                  </a:lnTo>
                  <a:lnTo>
                    <a:pt x="402" y="896"/>
                  </a:lnTo>
                  <a:lnTo>
                    <a:pt x="402" y="896"/>
                  </a:lnTo>
                  <a:lnTo>
                    <a:pt x="408" y="896"/>
                  </a:lnTo>
                  <a:lnTo>
                    <a:pt x="412" y="898"/>
                  </a:lnTo>
                  <a:lnTo>
                    <a:pt x="420" y="902"/>
                  </a:lnTo>
                  <a:lnTo>
                    <a:pt x="428" y="906"/>
                  </a:lnTo>
                  <a:lnTo>
                    <a:pt x="432" y="908"/>
                  </a:lnTo>
                  <a:lnTo>
                    <a:pt x="438" y="908"/>
                  </a:lnTo>
                  <a:lnTo>
                    <a:pt x="438" y="908"/>
                  </a:lnTo>
                  <a:lnTo>
                    <a:pt x="446" y="904"/>
                  </a:lnTo>
                  <a:lnTo>
                    <a:pt x="453" y="898"/>
                  </a:lnTo>
                  <a:lnTo>
                    <a:pt x="463" y="892"/>
                  </a:lnTo>
                  <a:lnTo>
                    <a:pt x="473" y="886"/>
                  </a:lnTo>
                  <a:lnTo>
                    <a:pt x="473" y="886"/>
                  </a:lnTo>
                  <a:lnTo>
                    <a:pt x="481" y="884"/>
                  </a:lnTo>
                  <a:lnTo>
                    <a:pt x="487" y="882"/>
                  </a:lnTo>
                  <a:lnTo>
                    <a:pt x="489" y="878"/>
                  </a:lnTo>
                  <a:lnTo>
                    <a:pt x="493" y="870"/>
                  </a:lnTo>
                  <a:lnTo>
                    <a:pt x="493" y="870"/>
                  </a:lnTo>
                  <a:lnTo>
                    <a:pt x="503" y="849"/>
                  </a:lnTo>
                  <a:lnTo>
                    <a:pt x="511" y="823"/>
                  </a:lnTo>
                  <a:lnTo>
                    <a:pt x="515" y="799"/>
                  </a:lnTo>
                  <a:lnTo>
                    <a:pt x="515" y="775"/>
                  </a:lnTo>
                  <a:lnTo>
                    <a:pt x="515" y="775"/>
                  </a:lnTo>
                  <a:lnTo>
                    <a:pt x="513" y="749"/>
                  </a:lnTo>
                  <a:lnTo>
                    <a:pt x="511" y="726"/>
                  </a:lnTo>
                  <a:lnTo>
                    <a:pt x="507" y="700"/>
                  </a:lnTo>
                  <a:lnTo>
                    <a:pt x="507" y="674"/>
                  </a:lnTo>
                  <a:lnTo>
                    <a:pt x="507" y="674"/>
                  </a:lnTo>
                  <a:lnTo>
                    <a:pt x="507" y="629"/>
                  </a:lnTo>
                  <a:lnTo>
                    <a:pt x="507" y="607"/>
                  </a:lnTo>
                  <a:lnTo>
                    <a:pt x="505" y="585"/>
                  </a:lnTo>
                  <a:lnTo>
                    <a:pt x="505" y="585"/>
                  </a:lnTo>
                  <a:lnTo>
                    <a:pt x="501" y="559"/>
                  </a:lnTo>
                  <a:lnTo>
                    <a:pt x="497" y="533"/>
                  </a:lnTo>
                  <a:lnTo>
                    <a:pt x="487" y="476"/>
                  </a:lnTo>
                  <a:lnTo>
                    <a:pt x="485" y="448"/>
                  </a:lnTo>
                  <a:lnTo>
                    <a:pt x="487" y="423"/>
                  </a:lnTo>
                  <a:lnTo>
                    <a:pt x="489" y="409"/>
                  </a:lnTo>
                  <a:lnTo>
                    <a:pt x="491" y="397"/>
                  </a:lnTo>
                  <a:lnTo>
                    <a:pt x="495" y="385"/>
                  </a:lnTo>
                  <a:lnTo>
                    <a:pt x="501" y="375"/>
                  </a:lnTo>
                  <a:lnTo>
                    <a:pt x="501" y="375"/>
                  </a:lnTo>
                  <a:lnTo>
                    <a:pt x="509" y="363"/>
                  </a:lnTo>
                  <a:lnTo>
                    <a:pt x="521" y="355"/>
                  </a:lnTo>
                  <a:lnTo>
                    <a:pt x="543" y="341"/>
                  </a:lnTo>
                  <a:lnTo>
                    <a:pt x="553" y="335"/>
                  </a:lnTo>
                  <a:lnTo>
                    <a:pt x="560" y="327"/>
                  </a:lnTo>
                  <a:lnTo>
                    <a:pt x="566" y="317"/>
                  </a:lnTo>
                  <a:lnTo>
                    <a:pt x="568" y="306"/>
                  </a:lnTo>
                  <a:lnTo>
                    <a:pt x="568" y="306"/>
                  </a:lnTo>
                  <a:lnTo>
                    <a:pt x="570" y="256"/>
                  </a:lnTo>
                  <a:lnTo>
                    <a:pt x="572" y="232"/>
                  </a:lnTo>
                  <a:lnTo>
                    <a:pt x="570" y="207"/>
                  </a:lnTo>
                  <a:lnTo>
                    <a:pt x="570" y="207"/>
                  </a:lnTo>
                  <a:lnTo>
                    <a:pt x="568" y="185"/>
                  </a:lnTo>
                  <a:lnTo>
                    <a:pt x="564" y="163"/>
                  </a:lnTo>
                  <a:lnTo>
                    <a:pt x="562" y="151"/>
                  </a:lnTo>
                  <a:lnTo>
                    <a:pt x="562" y="141"/>
                  </a:lnTo>
                  <a:lnTo>
                    <a:pt x="564" y="129"/>
                  </a:lnTo>
                  <a:lnTo>
                    <a:pt x="568" y="119"/>
                  </a:lnTo>
                  <a:lnTo>
                    <a:pt x="568" y="119"/>
                  </a:lnTo>
                  <a:lnTo>
                    <a:pt x="572" y="111"/>
                  </a:lnTo>
                  <a:lnTo>
                    <a:pt x="580" y="103"/>
                  </a:lnTo>
                  <a:lnTo>
                    <a:pt x="598" y="92"/>
                  </a:lnTo>
                  <a:lnTo>
                    <a:pt x="618" y="82"/>
                  </a:lnTo>
                  <a:lnTo>
                    <a:pt x="636" y="74"/>
                  </a:lnTo>
                  <a:lnTo>
                    <a:pt x="636" y="74"/>
                  </a:lnTo>
                  <a:lnTo>
                    <a:pt x="646" y="72"/>
                  </a:lnTo>
                  <a:lnTo>
                    <a:pt x="656" y="70"/>
                  </a:lnTo>
                  <a:lnTo>
                    <a:pt x="667" y="70"/>
                  </a:lnTo>
                  <a:lnTo>
                    <a:pt x="677" y="74"/>
                  </a:lnTo>
                  <a:lnTo>
                    <a:pt x="677" y="74"/>
                  </a:lnTo>
                  <a:lnTo>
                    <a:pt x="687" y="78"/>
                  </a:lnTo>
                  <a:lnTo>
                    <a:pt x="695" y="86"/>
                  </a:lnTo>
                  <a:lnTo>
                    <a:pt x="701" y="92"/>
                  </a:lnTo>
                  <a:lnTo>
                    <a:pt x="707" y="94"/>
                  </a:lnTo>
                  <a:lnTo>
                    <a:pt x="713" y="94"/>
                  </a:lnTo>
                  <a:lnTo>
                    <a:pt x="713" y="94"/>
                  </a:lnTo>
                  <a:lnTo>
                    <a:pt x="721" y="92"/>
                  </a:lnTo>
                  <a:lnTo>
                    <a:pt x="729" y="86"/>
                  </a:lnTo>
                  <a:lnTo>
                    <a:pt x="747" y="72"/>
                  </a:lnTo>
                  <a:lnTo>
                    <a:pt x="763" y="54"/>
                  </a:lnTo>
                  <a:lnTo>
                    <a:pt x="771" y="46"/>
                  </a:lnTo>
                  <a:lnTo>
                    <a:pt x="778" y="42"/>
                  </a:lnTo>
                  <a:lnTo>
                    <a:pt x="778" y="42"/>
                  </a:lnTo>
                  <a:lnTo>
                    <a:pt x="775" y="36"/>
                  </a:lnTo>
                  <a:lnTo>
                    <a:pt x="769" y="30"/>
                  </a:lnTo>
                  <a:lnTo>
                    <a:pt x="761" y="28"/>
                  </a:lnTo>
                  <a:lnTo>
                    <a:pt x="753" y="26"/>
                  </a:lnTo>
                  <a:lnTo>
                    <a:pt x="735" y="26"/>
                  </a:lnTo>
                  <a:lnTo>
                    <a:pt x="721" y="24"/>
                  </a:lnTo>
                  <a:lnTo>
                    <a:pt x="721" y="24"/>
                  </a:lnTo>
                  <a:lnTo>
                    <a:pt x="697" y="24"/>
                  </a:lnTo>
                  <a:lnTo>
                    <a:pt x="675" y="26"/>
                  </a:lnTo>
                  <a:lnTo>
                    <a:pt x="654" y="30"/>
                  </a:lnTo>
                  <a:lnTo>
                    <a:pt x="632" y="36"/>
                  </a:lnTo>
                  <a:lnTo>
                    <a:pt x="632" y="36"/>
                  </a:lnTo>
                  <a:lnTo>
                    <a:pt x="630" y="38"/>
                  </a:lnTo>
                  <a:lnTo>
                    <a:pt x="630" y="38"/>
                  </a:lnTo>
                  <a:lnTo>
                    <a:pt x="626" y="42"/>
                  </a:lnTo>
                  <a:lnTo>
                    <a:pt x="620" y="42"/>
                  </a:lnTo>
                  <a:lnTo>
                    <a:pt x="608" y="44"/>
                  </a:lnTo>
                  <a:lnTo>
                    <a:pt x="586" y="44"/>
                  </a:lnTo>
                  <a:lnTo>
                    <a:pt x="586" y="44"/>
                  </a:lnTo>
                  <a:lnTo>
                    <a:pt x="560" y="44"/>
                  </a:lnTo>
                  <a:lnTo>
                    <a:pt x="537" y="44"/>
                  </a:lnTo>
                  <a:lnTo>
                    <a:pt x="511" y="42"/>
                  </a:lnTo>
                  <a:lnTo>
                    <a:pt x="487" y="44"/>
                  </a:lnTo>
                  <a:lnTo>
                    <a:pt x="487" y="44"/>
                  </a:lnTo>
                  <a:lnTo>
                    <a:pt x="459" y="44"/>
                  </a:lnTo>
                  <a:lnTo>
                    <a:pt x="430" y="42"/>
                  </a:lnTo>
                  <a:lnTo>
                    <a:pt x="400" y="40"/>
                  </a:lnTo>
                  <a:lnTo>
                    <a:pt x="370" y="34"/>
                  </a:lnTo>
                  <a:lnTo>
                    <a:pt x="370" y="34"/>
                  </a:lnTo>
                  <a:lnTo>
                    <a:pt x="313" y="18"/>
                  </a:lnTo>
                  <a:lnTo>
                    <a:pt x="283" y="14"/>
                  </a:lnTo>
                  <a:lnTo>
                    <a:pt x="251" y="12"/>
                  </a:lnTo>
                  <a:lnTo>
                    <a:pt x="251" y="12"/>
                  </a:lnTo>
                  <a:lnTo>
                    <a:pt x="194" y="12"/>
                  </a:lnTo>
                  <a:lnTo>
                    <a:pt x="164" y="12"/>
                  </a:lnTo>
                  <a:lnTo>
                    <a:pt x="136" y="8"/>
                  </a:lnTo>
                  <a:lnTo>
                    <a:pt x="136" y="8"/>
                  </a:lnTo>
                  <a:lnTo>
                    <a:pt x="115" y="4"/>
                  </a:lnTo>
                  <a:lnTo>
                    <a:pt x="93" y="2"/>
                  </a:lnTo>
                  <a:lnTo>
                    <a:pt x="47" y="0"/>
                  </a:lnTo>
                  <a:lnTo>
                    <a:pt x="47" y="0"/>
                  </a:lnTo>
                  <a:lnTo>
                    <a:pt x="27" y="0"/>
                  </a:lnTo>
                  <a:lnTo>
                    <a:pt x="0" y="2"/>
                  </a:lnTo>
                  <a:lnTo>
                    <a:pt x="0" y="2"/>
                  </a:lnTo>
                  <a:lnTo>
                    <a:pt x="0" y="6"/>
                  </a:lnTo>
                  <a:lnTo>
                    <a:pt x="0" y="6"/>
                  </a:lnTo>
                  <a:lnTo>
                    <a:pt x="2" y="66"/>
                  </a:lnTo>
                  <a:lnTo>
                    <a:pt x="6" y="90"/>
                  </a:lnTo>
                  <a:lnTo>
                    <a:pt x="9" y="111"/>
                  </a:lnTo>
                  <a:lnTo>
                    <a:pt x="15" y="131"/>
                  </a:lnTo>
                  <a:lnTo>
                    <a:pt x="25" y="151"/>
                  </a:lnTo>
                  <a:lnTo>
                    <a:pt x="39" y="175"/>
                  </a:lnTo>
                  <a:lnTo>
                    <a:pt x="57" y="199"/>
                  </a:lnTo>
                  <a:lnTo>
                    <a:pt x="57" y="199"/>
                  </a:lnTo>
                  <a:lnTo>
                    <a:pt x="65" y="210"/>
                  </a:lnTo>
                  <a:lnTo>
                    <a:pt x="73" y="224"/>
                  </a:lnTo>
                  <a:lnTo>
                    <a:pt x="77" y="236"/>
                  </a:lnTo>
                  <a:lnTo>
                    <a:pt x="81" y="250"/>
                  </a:lnTo>
                  <a:lnTo>
                    <a:pt x="89" y="278"/>
                  </a:lnTo>
                  <a:lnTo>
                    <a:pt x="97" y="308"/>
                  </a:lnTo>
                  <a:lnTo>
                    <a:pt x="97" y="308"/>
                  </a:lnTo>
                  <a:lnTo>
                    <a:pt x="107" y="333"/>
                  </a:lnTo>
                  <a:lnTo>
                    <a:pt x="120" y="357"/>
                  </a:lnTo>
                  <a:lnTo>
                    <a:pt x="132" y="381"/>
                  </a:lnTo>
                  <a:lnTo>
                    <a:pt x="144" y="407"/>
                  </a:lnTo>
                  <a:lnTo>
                    <a:pt x="144" y="407"/>
                  </a:lnTo>
                  <a:lnTo>
                    <a:pt x="152" y="428"/>
                  </a:lnTo>
                  <a:lnTo>
                    <a:pt x="158" y="454"/>
                  </a:lnTo>
                  <a:lnTo>
                    <a:pt x="158" y="454"/>
                  </a:lnTo>
                  <a:lnTo>
                    <a:pt x="164" y="488"/>
                  </a:lnTo>
                  <a:lnTo>
                    <a:pt x="164" y="488"/>
                  </a:lnTo>
                  <a:lnTo>
                    <a:pt x="180" y="571"/>
                  </a:lnTo>
                  <a:lnTo>
                    <a:pt x="190" y="633"/>
                  </a:lnTo>
                  <a:lnTo>
                    <a:pt x="190" y="633"/>
                  </a:lnTo>
                  <a:lnTo>
                    <a:pt x="196" y="658"/>
                  </a:lnTo>
                  <a:lnTo>
                    <a:pt x="202" y="680"/>
                  </a:lnTo>
                  <a:lnTo>
                    <a:pt x="226" y="742"/>
                  </a:lnTo>
                  <a:lnTo>
                    <a:pt x="226" y="742"/>
                  </a:lnTo>
                  <a:lnTo>
                    <a:pt x="235" y="765"/>
                  </a:lnTo>
                  <a:lnTo>
                    <a:pt x="247" y="789"/>
                  </a:lnTo>
                  <a:lnTo>
                    <a:pt x="277" y="835"/>
                  </a:lnTo>
                  <a:lnTo>
                    <a:pt x="303" y="876"/>
                  </a:lnTo>
                  <a:lnTo>
                    <a:pt x="321" y="904"/>
                  </a:lnTo>
                  <a:lnTo>
                    <a:pt x="321" y="904"/>
                  </a:lnTo>
                  <a:lnTo>
                    <a:pt x="327" y="912"/>
                  </a:lnTo>
                  <a:lnTo>
                    <a:pt x="329" y="922"/>
                  </a:lnTo>
                  <a:lnTo>
                    <a:pt x="329" y="922"/>
                  </a:lnTo>
                  <a:lnTo>
                    <a:pt x="342" y="920"/>
                  </a:lnTo>
                  <a:lnTo>
                    <a:pt x="352" y="918"/>
                  </a:lnTo>
                  <a:lnTo>
                    <a:pt x="362" y="914"/>
                  </a:lnTo>
                  <a:lnTo>
                    <a:pt x="364" y="910"/>
                  </a:lnTo>
                  <a:lnTo>
                    <a:pt x="366" y="906"/>
                  </a:lnTo>
                  <a:lnTo>
                    <a:pt x="366" y="906"/>
                  </a:lnTo>
                  <a:close/>
                </a:path>
              </a:pathLst>
            </a:custGeom>
            <a:solidFill>
              <a:srgbClr val="E69900"/>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3" name="Freeform 49"/>
            <p:cNvSpPr/>
            <p:nvPr/>
          </p:nvSpPr>
          <p:spPr bwMode="auto">
            <a:xfrm>
              <a:off x="5959478" y="3810000"/>
              <a:ext cx="1052513" cy="1074738"/>
            </a:xfrm>
            <a:custGeom>
              <a:avLst/>
              <a:gdLst/>
              <a:ahLst/>
              <a:cxnLst>
                <a:cxn ang="0">
                  <a:pos x="345" y="830"/>
                </a:cxn>
                <a:cxn ang="0">
                  <a:pos x="434" y="862"/>
                </a:cxn>
                <a:cxn ang="0">
                  <a:pos x="464" y="957"/>
                </a:cxn>
                <a:cxn ang="0">
                  <a:pos x="531" y="987"/>
                </a:cxn>
                <a:cxn ang="0">
                  <a:pos x="614" y="937"/>
                </a:cxn>
                <a:cxn ang="0">
                  <a:pos x="712" y="931"/>
                </a:cxn>
                <a:cxn ang="0">
                  <a:pos x="759" y="941"/>
                </a:cxn>
                <a:cxn ang="0">
                  <a:pos x="763" y="1026"/>
                </a:cxn>
                <a:cxn ang="0">
                  <a:pos x="769" y="1100"/>
                </a:cxn>
                <a:cxn ang="0">
                  <a:pos x="765" y="1187"/>
                </a:cxn>
                <a:cxn ang="0">
                  <a:pos x="840" y="1221"/>
                </a:cxn>
                <a:cxn ang="0">
                  <a:pos x="920" y="1236"/>
                </a:cxn>
                <a:cxn ang="0">
                  <a:pos x="1007" y="1250"/>
                </a:cxn>
                <a:cxn ang="0">
                  <a:pos x="1078" y="1260"/>
                </a:cxn>
                <a:cxn ang="0">
                  <a:pos x="1140" y="1308"/>
                </a:cxn>
                <a:cxn ang="0">
                  <a:pos x="1213" y="1353"/>
                </a:cxn>
                <a:cxn ang="0">
                  <a:pos x="1231" y="1304"/>
                </a:cxn>
                <a:cxn ang="0">
                  <a:pos x="1175" y="1223"/>
                </a:cxn>
                <a:cxn ang="0">
                  <a:pos x="1175" y="1137"/>
                </a:cxn>
                <a:cxn ang="0">
                  <a:pos x="1203" y="1064"/>
                </a:cxn>
                <a:cxn ang="0">
                  <a:pos x="1271" y="1008"/>
                </a:cxn>
                <a:cxn ang="0">
                  <a:pos x="1273" y="939"/>
                </a:cxn>
                <a:cxn ang="0">
                  <a:pos x="1225" y="832"/>
                </a:cxn>
                <a:cxn ang="0">
                  <a:pos x="1225" y="727"/>
                </a:cxn>
                <a:cxn ang="0">
                  <a:pos x="1189" y="624"/>
                </a:cxn>
                <a:cxn ang="0">
                  <a:pos x="1197" y="553"/>
                </a:cxn>
                <a:cxn ang="0">
                  <a:pos x="1219" y="477"/>
                </a:cxn>
                <a:cxn ang="0">
                  <a:pos x="1249" y="392"/>
                </a:cxn>
                <a:cxn ang="0">
                  <a:pos x="1286" y="307"/>
                </a:cxn>
                <a:cxn ang="0">
                  <a:pos x="1324" y="230"/>
                </a:cxn>
                <a:cxn ang="0">
                  <a:pos x="1286" y="188"/>
                </a:cxn>
                <a:cxn ang="0">
                  <a:pos x="1288" y="121"/>
                </a:cxn>
                <a:cxn ang="0">
                  <a:pos x="1197" y="89"/>
                </a:cxn>
                <a:cxn ang="0">
                  <a:pos x="1148" y="59"/>
                </a:cxn>
                <a:cxn ang="0">
                  <a:pos x="1056" y="0"/>
                </a:cxn>
                <a:cxn ang="0">
                  <a:pos x="949" y="41"/>
                </a:cxn>
                <a:cxn ang="0">
                  <a:pos x="836" y="26"/>
                </a:cxn>
                <a:cxn ang="0">
                  <a:pos x="725" y="87"/>
                </a:cxn>
                <a:cxn ang="0">
                  <a:pos x="605" y="49"/>
                </a:cxn>
                <a:cxn ang="0">
                  <a:pos x="549" y="121"/>
                </a:cxn>
                <a:cxn ang="0">
                  <a:pos x="462" y="141"/>
                </a:cxn>
                <a:cxn ang="0">
                  <a:pos x="395" y="176"/>
                </a:cxn>
                <a:cxn ang="0">
                  <a:pos x="381" y="246"/>
                </a:cxn>
                <a:cxn ang="0">
                  <a:pos x="244" y="228"/>
                </a:cxn>
                <a:cxn ang="0">
                  <a:pos x="214" y="254"/>
                </a:cxn>
                <a:cxn ang="0">
                  <a:pos x="293" y="285"/>
                </a:cxn>
                <a:cxn ang="0">
                  <a:pos x="297" y="355"/>
                </a:cxn>
                <a:cxn ang="0">
                  <a:pos x="264" y="464"/>
                </a:cxn>
                <a:cxn ang="0">
                  <a:pos x="264" y="547"/>
                </a:cxn>
                <a:cxn ang="0">
                  <a:pos x="216" y="555"/>
                </a:cxn>
                <a:cxn ang="0">
                  <a:pos x="186" y="561"/>
                </a:cxn>
                <a:cxn ang="0">
                  <a:pos x="153" y="535"/>
                </a:cxn>
                <a:cxn ang="0">
                  <a:pos x="97" y="531"/>
                </a:cxn>
                <a:cxn ang="0">
                  <a:pos x="105" y="573"/>
                </a:cxn>
                <a:cxn ang="0">
                  <a:pos x="85" y="616"/>
                </a:cxn>
                <a:cxn ang="0">
                  <a:pos x="40" y="656"/>
                </a:cxn>
                <a:cxn ang="0">
                  <a:pos x="147" y="789"/>
                </a:cxn>
                <a:cxn ang="0">
                  <a:pos x="234" y="812"/>
                </a:cxn>
              </a:cxnLst>
              <a:rect l="0" t="0" r="r" b="b"/>
              <a:pathLst>
                <a:path w="1326" h="1353">
                  <a:moveTo>
                    <a:pt x="234" y="812"/>
                  </a:moveTo>
                  <a:lnTo>
                    <a:pt x="234" y="812"/>
                  </a:lnTo>
                  <a:lnTo>
                    <a:pt x="256" y="818"/>
                  </a:lnTo>
                  <a:lnTo>
                    <a:pt x="280" y="820"/>
                  </a:lnTo>
                  <a:lnTo>
                    <a:pt x="301" y="824"/>
                  </a:lnTo>
                  <a:lnTo>
                    <a:pt x="323" y="828"/>
                  </a:lnTo>
                  <a:lnTo>
                    <a:pt x="323" y="828"/>
                  </a:lnTo>
                  <a:lnTo>
                    <a:pt x="333" y="830"/>
                  </a:lnTo>
                  <a:lnTo>
                    <a:pt x="345" y="830"/>
                  </a:lnTo>
                  <a:lnTo>
                    <a:pt x="369" y="828"/>
                  </a:lnTo>
                  <a:lnTo>
                    <a:pt x="379" y="828"/>
                  </a:lnTo>
                  <a:lnTo>
                    <a:pt x="391" y="828"/>
                  </a:lnTo>
                  <a:lnTo>
                    <a:pt x="402" y="830"/>
                  </a:lnTo>
                  <a:lnTo>
                    <a:pt x="412" y="836"/>
                  </a:lnTo>
                  <a:lnTo>
                    <a:pt x="412" y="836"/>
                  </a:lnTo>
                  <a:lnTo>
                    <a:pt x="424" y="844"/>
                  </a:lnTo>
                  <a:lnTo>
                    <a:pt x="430" y="852"/>
                  </a:lnTo>
                  <a:lnTo>
                    <a:pt x="434" y="862"/>
                  </a:lnTo>
                  <a:lnTo>
                    <a:pt x="436" y="872"/>
                  </a:lnTo>
                  <a:lnTo>
                    <a:pt x="436" y="892"/>
                  </a:lnTo>
                  <a:lnTo>
                    <a:pt x="438" y="903"/>
                  </a:lnTo>
                  <a:lnTo>
                    <a:pt x="440" y="915"/>
                  </a:lnTo>
                  <a:lnTo>
                    <a:pt x="440" y="915"/>
                  </a:lnTo>
                  <a:lnTo>
                    <a:pt x="446" y="925"/>
                  </a:lnTo>
                  <a:lnTo>
                    <a:pt x="452" y="935"/>
                  </a:lnTo>
                  <a:lnTo>
                    <a:pt x="458" y="947"/>
                  </a:lnTo>
                  <a:lnTo>
                    <a:pt x="464" y="957"/>
                  </a:lnTo>
                  <a:lnTo>
                    <a:pt x="464" y="957"/>
                  </a:lnTo>
                  <a:lnTo>
                    <a:pt x="470" y="967"/>
                  </a:lnTo>
                  <a:lnTo>
                    <a:pt x="474" y="975"/>
                  </a:lnTo>
                  <a:lnTo>
                    <a:pt x="480" y="979"/>
                  </a:lnTo>
                  <a:lnTo>
                    <a:pt x="492" y="983"/>
                  </a:lnTo>
                  <a:lnTo>
                    <a:pt x="492" y="983"/>
                  </a:lnTo>
                  <a:lnTo>
                    <a:pt x="511" y="983"/>
                  </a:lnTo>
                  <a:lnTo>
                    <a:pt x="521" y="983"/>
                  </a:lnTo>
                  <a:lnTo>
                    <a:pt x="531" y="987"/>
                  </a:lnTo>
                  <a:lnTo>
                    <a:pt x="531" y="987"/>
                  </a:lnTo>
                  <a:lnTo>
                    <a:pt x="551" y="993"/>
                  </a:lnTo>
                  <a:lnTo>
                    <a:pt x="559" y="995"/>
                  </a:lnTo>
                  <a:lnTo>
                    <a:pt x="569" y="991"/>
                  </a:lnTo>
                  <a:lnTo>
                    <a:pt x="569" y="991"/>
                  </a:lnTo>
                  <a:lnTo>
                    <a:pt x="579" y="985"/>
                  </a:lnTo>
                  <a:lnTo>
                    <a:pt x="587" y="975"/>
                  </a:lnTo>
                  <a:lnTo>
                    <a:pt x="601" y="957"/>
                  </a:lnTo>
                  <a:lnTo>
                    <a:pt x="614" y="937"/>
                  </a:lnTo>
                  <a:lnTo>
                    <a:pt x="620" y="929"/>
                  </a:lnTo>
                  <a:lnTo>
                    <a:pt x="630" y="923"/>
                  </a:lnTo>
                  <a:lnTo>
                    <a:pt x="630" y="923"/>
                  </a:lnTo>
                  <a:lnTo>
                    <a:pt x="638" y="919"/>
                  </a:lnTo>
                  <a:lnTo>
                    <a:pt x="650" y="919"/>
                  </a:lnTo>
                  <a:lnTo>
                    <a:pt x="660" y="919"/>
                  </a:lnTo>
                  <a:lnTo>
                    <a:pt x="672" y="921"/>
                  </a:lnTo>
                  <a:lnTo>
                    <a:pt x="694" y="927"/>
                  </a:lnTo>
                  <a:lnTo>
                    <a:pt x="712" y="931"/>
                  </a:lnTo>
                  <a:lnTo>
                    <a:pt x="712" y="931"/>
                  </a:lnTo>
                  <a:lnTo>
                    <a:pt x="722" y="931"/>
                  </a:lnTo>
                  <a:lnTo>
                    <a:pt x="733" y="931"/>
                  </a:lnTo>
                  <a:lnTo>
                    <a:pt x="745" y="931"/>
                  </a:lnTo>
                  <a:lnTo>
                    <a:pt x="749" y="931"/>
                  </a:lnTo>
                  <a:lnTo>
                    <a:pt x="753" y="933"/>
                  </a:lnTo>
                  <a:lnTo>
                    <a:pt x="753" y="933"/>
                  </a:lnTo>
                  <a:lnTo>
                    <a:pt x="755" y="937"/>
                  </a:lnTo>
                  <a:lnTo>
                    <a:pt x="759" y="941"/>
                  </a:lnTo>
                  <a:lnTo>
                    <a:pt x="761" y="949"/>
                  </a:lnTo>
                  <a:lnTo>
                    <a:pt x="761" y="961"/>
                  </a:lnTo>
                  <a:lnTo>
                    <a:pt x="761" y="969"/>
                  </a:lnTo>
                  <a:lnTo>
                    <a:pt x="761" y="969"/>
                  </a:lnTo>
                  <a:lnTo>
                    <a:pt x="755" y="987"/>
                  </a:lnTo>
                  <a:lnTo>
                    <a:pt x="755" y="997"/>
                  </a:lnTo>
                  <a:lnTo>
                    <a:pt x="757" y="1007"/>
                  </a:lnTo>
                  <a:lnTo>
                    <a:pt x="757" y="1007"/>
                  </a:lnTo>
                  <a:lnTo>
                    <a:pt x="763" y="1026"/>
                  </a:lnTo>
                  <a:lnTo>
                    <a:pt x="767" y="1034"/>
                  </a:lnTo>
                  <a:lnTo>
                    <a:pt x="769" y="1044"/>
                  </a:lnTo>
                  <a:lnTo>
                    <a:pt x="769" y="1044"/>
                  </a:lnTo>
                  <a:lnTo>
                    <a:pt x="771" y="1056"/>
                  </a:lnTo>
                  <a:lnTo>
                    <a:pt x="769" y="1066"/>
                  </a:lnTo>
                  <a:lnTo>
                    <a:pt x="769" y="1076"/>
                  </a:lnTo>
                  <a:lnTo>
                    <a:pt x="767" y="1088"/>
                  </a:lnTo>
                  <a:lnTo>
                    <a:pt x="767" y="1088"/>
                  </a:lnTo>
                  <a:lnTo>
                    <a:pt x="769" y="1100"/>
                  </a:lnTo>
                  <a:lnTo>
                    <a:pt x="773" y="1110"/>
                  </a:lnTo>
                  <a:lnTo>
                    <a:pt x="775" y="1117"/>
                  </a:lnTo>
                  <a:lnTo>
                    <a:pt x="773" y="1129"/>
                  </a:lnTo>
                  <a:lnTo>
                    <a:pt x="773" y="1129"/>
                  </a:lnTo>
                  <a:lnTo>
                    <a:pt x="765" y="1149"/>
                  </a:lnTo>
                  <a:lnTo>
                    <a:pt x="761" y="1159"/>
                  </a:lnTo>
                  <a:lnTo>
                    <a:pt x="761" y="1169"/>
                  </a:lnTo>
                  <a:lnTo>
                    <a:pt x="761" y="1169"/>
                  </a:lnTo>
                  <a:lnTo>
                    <a:pt x="765" y="1187"/>
                  </a:lnTo>
                  <a:lnTo>
                    <a:pt x="773" y="1205"/>
                  </a:lnTo>
                  <a:lnTo>
                    <a:pt x="773" y="1205"/>
                  </a:lnTo>
                  <a:lnTo>
                    <a:pt x="781" y="1215"/>
                  </a:lnTo>
                  <a:lnTo>
                    <a:pt x="789" y="1221"/>
                  </a:lnTo>
                  <a:lnTo>
                    <a:pt x="799" y="1224"/>
                  </a:lnTo>
                  <a:lnTo>
                    <a:pt x="809" y="1226"/>
                  </a:lnTo>
                  <a:lnTo>
                    <a:pt x="821" y="1226"/>
                  </a:lnTo>
                  <a:lnTo>
                    <a:pt x="831" y="1224"/>
                  </a:lnTo>
                  <a:lnTo>
                    <a:pt x="840" y="1221"/>
                  </a:lnTo>
                  <a:lnTo>
                    <a:pt x="850" y="1217"/>
                  </a:lnTo>
                  <a:lnTo>
                    <a:pt x="850" y="1217"/>
                  </a:lnTo>
                  <a:lnTo>
                    <a:pt x="862" y="1211"/>
                  </a:lnTo>
                  <a:lnTo>
                    <a:pt x="872" y="1209"/>
                  </a:lnTo>
                  <a:lnTo>
                    <a:pt x="880" y="1209"/>
                  </a:lnTo>
                  <a:lnTo>
                    <a:pt x="888" y="1211"/>
                  </a:lnTo>
                  <a:lnTo>
                    <a:pt x="894" y="1215"/>
                  </a:lnTo>
                  <a:lnTo>
                    <a:pt x="902" y="1221"/>
                  </a:lnTo>
                  <a:lnTo>
                    <a:pt x="920" y="1236"/>
                  </a:lnTo>
                  <a:lnTo>
                    <a:pt x="920" y="1236"/>
                  </a:lnTo>
                  <a:lnTo>
                    <a:pt x="930" y="1242"/>
                  </a:lnTo>
                  <a:lnTo>
                    <a:pt x="940" y="1246"/>
                  </a:lnTo>
                  <a:lnTo>
                    <a:pt x="949" y="1248"/>
                  </a:lnTo>
                  <a:lnTo>
                    <a:pt x="961" y="1248"/>
                  </a:lnTo>
                  <a:lnTo>
                    <a:pt x="985" y="1248"/>
                  </a:lnTo>
                  <a:lnTo>
                    <a:pt x="997" y="1248"/>
                  </a:lnTo>
                  <a:lnTo>
                    <a:pt x="1007" y="1250"/>
                  </a:lnTo>
                  <a:lnTo>
                    <a:pt x="1007" y="1250"/>
                  </a:lnTo>
                  <a:lnTo>
                    <a:pt x="1019" y="1254"/>
                  </a:lnTo>
                  <a:lnTo>
                    <a:pt x="1027" y="1254"/>
                  </a:lnTo>
                  <a:lnTo>
                    <a:pt x="1033" y="1254"/>
                  </a:lnTo>
                  <a:lnTo>
                    <a:pt x="1045" y="1250"/>
                  </a:lnTo>
                  <a:lnTo>
                    <a:pt x="1045" y="1250"/>
                  </a:lnTo>
                  <a:lnTo>
                    <a:pt x="1053" y="1250"/>
                  </a:lnTo>
                  <a:lnTo>
                    <a:pt x="1060" y="1250"/>
                  </a:lnTo>
                  <a:lnTo>
                    <a:pt x="1068" y="1252"/>
                  </a:lnTo>
                  <a:lnTo>
                    <a:pt x="1078" y="1260"/>
                  </a:lnTo>
                  <a:lnTo>
                    <a:pt x="1078" y="1260"/>
                  </a:lnTo>
                  <a:lnTo>
                    <a:pt x="1088" y="1274"/>
                  </a:lnTo>
                  <a:lnTo>
                    <a:pt x="1094" y="1280"/>
                  </a:lnTo>
                  <a:lnTo>
                    <a:pt x="1102" y="1286"/>
                  </a:lnTo>
                  <a:lnTo>
                    <a:pt x="1102" y="1286"/>
                  </a:lnTo>
                  <a:lnTo>
                    <a:pt x="1110" y="1290"/>
                  </a:lnTo>
                  <a:lnTo>
                    <a:pt x="1120" y="1296"/>
                  </a:lnTo>
                  <a:lnTo>
                    <a:pt x="1130" y="1300"/>
                  </a:lnTo>
                  <a:lnTo>
                    <a:pt x="1140" y="1308"/>
                  </a:lnTo>
                  <a:lnTo>
                    <a:pt x="1140" y="1308"/>
                  </a:lnTo>
                  <a:lnTo>
                    <a:pt x="1154" y="1324"/>
                  </a:lnTo>
                  <a:lnTo>
                    <a:pt x="1167" y="1339"/>
                  </a:lnTo>
                  <a:lnTo>
                    <a:pt x="1173" y="1345"/>
                  </a:lnTo>
                  <a:lnTo>
                    <a:pt x="1181" y="1351"/>
                  </a:lnTo>
                  <a:lnTo>
                    <a:pt x="1191" y="1353"/>
                  </a:lnTo>
                  <a:lnTo>
                    <a:pt x="1203" y="1353"/>
                  </a:lnTo>
                  <a:lnTo>
                    <a:pt x="1203" y="1353"/>
                  </a:lnTo>
                  <a:lnTo>
                    <a:pt x="1213" y="1353"/>
                  </a:lnTo>
                  <a:lnTo>
                    <a:pt x="1221" y="1349"/>
                  </a:lnTo>
                  <a:lnTo>
                    <a:pt x="1229" y="1341"/>
                  </a:lnTo>
                  <a:lnTo>
                    <a:pt x="1235" y="1333"/>
                  </a:lnTo>
                  <a:lnTo>
                    <a:pt x="1235" y="1333"/>
                  </a:lnTo>
                  <a:lnTo>
                    <a:pt x="1237" y="1328"/>
                  </a:lnTo>
                  <a:lnTo>
                    <a:pt x="1239" y="1322"/>
                  </a:lnTo>
                  <a:lnTo>
                    <a:pt x="1239" y="1316"/>
                  </a:lnTo>
                  <a:lnTo>
                    <a:pt x="1237" y="1312"/>
                  </a:lnTo>
                  <a:lnTo>
                    <a:pt x="1231" y="1304"/>
                  </a:lnTo>
                  <a:lnTo>
                    <a:pt x="1223" y="1294"/>
                  </a:lnTo>
                  <a:lnTo>
                    <a:pt x="1223" y="1294"/>
                  </a:lnTo>
                  <a:lnTo>
                    <a:pt x="1207" y="1278"/>
                  </a:lnTo>
                  <a:lnTo>
                    <a:pt x="1191" y="1262"/>
                  </a:lnTo>
                  <a:lnTo>
                    <a:pt x="1185" y="1254"/>
                  </a:lnTo>
                  <a:lnTo>
                    <a:pt x="1179" y="1244"/>
                  </a:lnTo>
                  <a:lnTo>
                    <a:pt x="1175" y="1234"/>
                  </a:lnTo>
                  <a:lnTo>
                    <a:pt x="1175" y="1223"/>
                  </a:lnTo>
                  <a:lnTo>
                    <a:pt x="1175" y="1223"/>
                  </a:lnTo>
                  <a:lnTo>
                    <a:pt x="1177" y="1213"/>
                  </a:lnTo>
                  <a:lnTo>
                    <a:pt x="1181" y="1203"/>
                  </a:lnTo>
                  <a:lnTo>
                    <a:pt x="1187" y="1193"/>
                  </a:lnTo>
                  <a:lnTo>
                    <a:pt x="1189" y="1183"/>
                  </a:lnTo>
                  <a:lnTo>
                    <a:pt x="1189" y="1183"/>
                  </a:lnTo>
                  <a:lnTo>
                    <a:pt x="1189" y="1171"/>
                  </a:lnTo>
                  <a:lnTo>
                    <a:pt x="1185" y="1159"/>
                  </a:lnTo>
                  <a:lnTo>
                    <a:pt x="1175" y="1137"/>
                  </a:lnTo>
                  <a:lnTo>
                    <a:pt x="1175" y="1137"/>
                  </a:lnTo>
                  <a:lnTo>
                    <a:pt x="1173" y="1127"/>
                  </a:lnTo>
                  <a:lnTo>
                    <a:pt x="1171" y="1116"/>
                  </a:lnTo>
                  <a:lnTo>
                    <a:pt x="1171" y="1104"/>
                  </a:lnTo>
                  <a:lnTo>
                    <a:pt x="1173" y="1094"/>
                  </a:lnTo>
                  <a:lnTo>
                    <a:pt x="1177" y="1084"/>
                  </a:lnTo>
                  <a:lnTo>
                    <a:pt x="1185" y="1076"/>
                  </a:lnTo>
                  <a:lnTo>
                    <a:pt x="1193" y="1068"/>
                  </a:lnTo>
                  <a:lnTo>
                    <a:pt x="1203" y="1064"/>
                  </a:lnTo>
                  <a:lnTo>
                    <a:pt x="1203" y="1064"/>
                  </a:lnTo>
                  <a:lnTo>
                    <a:pt x="1217" y="1060"/>
                  </a:lnTo>
                  <a:lnTo>
                    <a:pt x="1225" y="1058"/>
                  </a:lnTo>
                  <a:lnTo>
                    <a:pt x="1233" y="1052"/>
                  </a:lnTo>
                  <a:lnTo>
                    <a:pt x="1241" y="1042"/>
                  </a:lnTo>
                  <a:lnTo>
                    <a:pt x="1241" y="1042"/>
                  </a:lnTo>
                  <a:lnTo>
                    <a:pt x="1247" y="1030"/>
                  </a:lnTo>
                  <a:lnTo>
                    <a:pt x="1253" y="1022"/>
                  </a:lnTo>
                  <a:lnTo>
                    <a:pt x="1261" y="1014"/>
                  </a:lnTo>
                  <a:lnTo>
                    <a:pt x="1271" y="1008"/>
                  </a:lnTo>
                  <a:lnTo>
                    <a:pt x="1271" y="1008"/>
                  </a:lnTo>
                  <a:lnTo>
                    <a:pt x="1288" y="1003"/>
                  </a:lnTo>
                  <a:lnTo>
                    <a:pt x="1288" y="1003"/>
                  </a:lnTo>
                  <a:lnTo>
                    <a:pt x="1282" y="997"/>
                  </a:lnTo>
                  <a:lnTo>
                    <a:pt x="1278" y="991"/>
                  </a:lnTo>
                  <a:lnTo>
                    <a:pt x="1274" y="975"/>
                  </a:lnTo>
                  <a:lnTo>
                    <a:pt x="1273" y="957"/>
                  </a:lnTo>
                  <a:lnTo>
                    <a:pt x="1273" y="939"/>
                  </a:lnTo>
                  <a:lnTo>
                    <a:pt x="1273" y="939"/>
                  </a:lnTo>
                  <a:lnTo>
                    <a:pt x="1271" y="917"/>
                  </a:lnTo>
                  <a:lnTo>
                    <a:pt x="1267" y="896"/>
                  </a:lnTo>
                  <a:lnTo>
                    <a:pt x="1265" y="884"/>
                  </a:lnTo>
                  <a:lnTo>
                    <a:pt x="1261" y="874"/>
                  </a:lnTo>
                  <a:lnTo>
                    <a:pt x="1255" y="864"/>
                  </a:lnTo>
                  <a:lnTo>
                    <a:pt x="1247" y="854"/>
                  </a:lnTo>
                  <a:lnTo>
                    <a:pt x="1247" y="854"/>
                  </a:lnTo>
                  <a:lnTo>
                    <a:pt x="1231" y="840"/>
                  </a:lnTo>
                  <a:lnTo>
                    <a:pt x="1225" y="832"/>
                  </a:lnTo>
                  <a:lnTo>
                    <a:pt x="1219" y="826"/>
                  </a:lnTo>
                  <a:lnTo>
                    <a:pt x="1217" y="820"/>
                  </a:lnTo>
                  <a:lnTo>
                    <a:pt x="1215" y="812"/>
                  </a:lnTo>
                  <a:lnTo>
                    <a:pt x="1215" y="802"/>
                  </a:lnTo>
                  <a:lnTo>
                    <a:pt x="1219" y="789"/>
                  </a:lnTo>
                  <a:lnTo>
                    <a:pt x="1219" y="789"/>
                  </a:lnTo>
                  <a:lnTo>
                    <a:pt x="1227" y="767"/>
                  </a:lnTo>
                  <a:lnTo>
                    <a:pt x="1227" y="747"/>
                  </a:lnTo>
                  <a:lnTo>
                    <a:pt x="1225" y="727"/>
                  </a:lnTo>
                  <a:lnTo>
                    <a:pt x="1219" y="707"/>
                  </a:lnTo>
                  <a:lnTo>
                    <a:pt x="1219" y="707"/>
                  </a:lnTo>
                  <a:lnTo>
                    <a:pt x="1211" y="689"/>
                  </a:lnTo>
                  <a:lnTo>
                    <a:pt x="1201" y="670"/>
                  </a:lnTo>
                  <a:lnTo>
                    <a:pt x="1191" y="652"/>
                  </a:lnTo>
                  <a:lnTo>
                    <a:pt x="1189" y="642"/>
                  </a:lnTo>
                  <a:lnTo>
                    <a:pt x="1187" y="634"/>
                  </a:lnTo>
                  <a:lnTo>
                    <a:pt x="1187" y="634"/>
                  </a:lnTo>
                  <a:lnTo>
                    <a:pt x="1189" y="624"/>
                  </a:lnTo>
                  <a:lnTo>
                    <a:pt x="1193" y="614"/>
                  </a:lnTo>
                  <a:lnTo>
                    <a:pt x="1197" y="604"/>
                  </a:lnTo>
                  <a:lnTo>
                    <a:pt x="1199" y="594"/>
                  </a:lnTo>
                  <a:lnTo>
                    <a:pt x="1199" y="594"/>
                  </a:lnTo>
                  <a:lnTo>
                    <a:pt x="1199" y="584"/>
                  </a:lnTo>
                  <a:lnTo>
                    <a:pt x="1197" y="575"/>
                  </a:lnTo>
                  <a:lnTo>
                    <a:pt x="1197" y="563"/>
                  </a:lnTo>
                  <a:lnTo>
                    <a:pt x="1197" y="553"/>
                  </a:lnTo>
                  <a:lnTo>
                    <a:pt x="1197" y="553"/>
                  </a:lnTo>
                  <a:lnTo>
                    <a:pt x="1199" y="545"/>
                  </a:lnTo>
                  <a:lnTo>
                    <a:pt x="1203" y="537"/>
                  </a:lnTo>
                  <a:lnTo>
                    <a:pt x="1213" y="525"/>
                  </a:lnTo>
                  <a:lnTo>
                    <a:pt x="1223" y="513"/>
                  </a:lnTo>
                  <a:lnTo>
                    <a:pt x="1231" y="499"/>
                  </a:lnTo>
                  <a:lnTo>
                    <a:pt x="1231" y="499"/>
                  </a:lnTo>
                  <a:lnTo>
                    <a:pt x="1227" y="495"/>
                  </a:lnTo>
                  <a:lnTo>
                    <a:pt x="1223" y="487"/>
                  </a:lnTo>
                  <a:lnTo>
                    <a:pt x="1219" y="477"/>
                  </a:lnTo>
                  <a:lnTo>
                    <a:pt x="1219" y="466"/>
                  </a:lnTo>
                  <a:lnTo>
                    <a:pt x="1219" y="444"/>
                  </a:lnTo>
                  <a:lnTo>
                    <a:pt x="1223" y="428"/>
                  </a:lnTo>
                  <a:lnTo>
                    <a:pt x="1223" y="428"/>
                  </a:lnTo>
                  <a:lnTo>
                    <a:pt x="1227" y="422"/>
                  </a:lnTo>
                  <a:lnTo>
                    <a:pt x="1233" y="414"/>
                  </a:lnTo>
                  <a:lnTo>
                    <a:pt x="1243" y="402"/>
                  </a:lnTo>
                  <a:lnTo>
                    <a:pt x="1243" y="402"/>
                  </a:lnTo>
                  <a:lnTo>
                    <a:pt x="1249" y="392"/>
                  </a:lnTo>
                  <a:lnTo>
                    <a:pt x="1251" y="382"/>
                  </a:lnTo>
                  <a:lnTo>
                    <a:pt x="1247" y="362"/>
                  </a:lnTo>
                  <a:lnTo>
                    <a:pt x="1247" y="362"/>
                  </a:lnTo>
                  <a:lnTo>
                    <a:pt x="1247" y="353"/>
                  </a:lnTo>
                  <a:lnTo>
                    <a:pt x="1249" y="345"/>
                  </a:lnTo>
                  <a:lnTo>
                    <a:pt x="1253" y="337"/>
                  </a:lnTo>
                  <a:lnTo>
                    <a:pt x="1259" y="331"/>
                  </a:lnTo>
                  <a:lnTo>
                    <a:pt x="1271" y="319"/>
                  </a:lnTo>
                  <a:lnTo>
                    <a:pt x="1286" y="307"/>
                  </a:lnTo>
                  <a:lnTo>
                    <a:pt x="1286" y="307"/>
                  </a:lnTo>
                  <a:lnTo>
                    <a:pt x="1298" y="291"/>
                  </a:lnTo>
                  <a:lnTo>
                    <a:pt x="1314" y="273"/>
                  </a:lnTo>
                  <a:lnTo>
                    <a:pt x="1320" y="263"/>
                  </a:lnTo>
                  <a:lnTo>
                    <a:pt x="1324" y="254"/>
                  </a:lnTo>
                  <a:lnTo>
                    <a:pt x="1326" y="244"/>
                  </a:lnTo>
                  <a:lnTo>
                    <a:pt x="1326" y="236"/>
                  </a:lnTo>
                  <a:lnTo>
                    <a:pt x="1326" y="236"/>
                  </a:lnTo>
                  <a:lnTo>
                    <a:pt x="1324" y="230"/>
                  </a:lnTo>
                  <a:lnTo>
                    <a:pt x="1320" y="226"/>
                  </a:lnTo>
                  <a:lnTo>
                    <a:pt x="1312" y="220"/>
                  </a:lnTo>
                  <a:lnTo>
                    <a:pt x="1302" y="218"/>
                  </a:lnTo>
                  <a:lnTo>
                    <a:pt x="1294" y="212"/>
                  </a:lnTo>
                  <a:lnTo>
                    <a:pt x="1294" y="212"/>
                  </a:lnTo>
                  <a:lnTo>
                    <a:pt x="1286" y="204"/>
                  </a:lnTo>
                  <a:lnTo>
                    <a:pt x="1284" y="200"/>
                  </a:lnTo>
                  <a:lnTo>
                    <a:pt x="1284" y="196"/>
                  </a:lnTo>
                  <a:lnTo>
                    <a:pt x="1286" y="188"/>
                  </a:lnTo>
                  <a:lnTo>
                    <a:pt x="1288" y="178"/>
                  </a:lnTo>
                  <a:lnTo>
                    <a:pt x="1288" y="178"/>
                  </a:lnTo>
                  <a:lnTo>
                    <a:pt x="1290" y="166"/>
                  </a:lnTo>
                  <a:lnTo>
                    <a:pt x="1288" y="156"/>
                  </a:lnTo>
                  <a:lnTo>
                    <a:pt x="1286" y="146"/>
                  </a:lnTo>
                  <a:lnTo>
                    <a:pt x="1284" y="135"/>
                  </a:lnTo>
                  <a:lnTo>
                    <a:pt x="1284" y="135"/>
                  </a:lnTo>
                  <a:lnTo>
                    <a:pt x="1286" y="129"/>
                  </a:lnTo>
                  <a:lnTo>
                    <a:pt x="1288" y="121"/>
                  </a:lnTo>
                  <a:lnTo>
                    <a:pt x="1296" y="109"/>
                  </a:lnTo>
                  <a:lnTo>
                    <a:pt x="1296" y="109"/>
                  </a:lnTo>
                  <a:lnTo>
                    <a:pt x="1267" y="95"/>
                  </a:lnTo>
                  <a:lnTo>
                    <a:pt x="1253" y="89"/>
                  </a:lnTo>
                  <a:lnTo>
                    <a:pt x="1239" y="85"/>
                  </a:lnTo>
                  <a:lnTo>
                    <a:pt x="1239" y="85"/>
                  </a:lnTo>
                  <a:lnTo>
                    <a:pt x="1227" y="85"/>
                  </a:lnTo>
                  <a:lnTo>
                    <a:pt x="1213" y="87"/>
                  </a:lnTo>
                  <a:lnTo>
                    <a:pt x="1197" y="89"/>
                  </a:lnTo>
                  <a:lnTo>
                    <a:pt x="1181" y="91"/>
                  </a:lnTo>
                  <a:lnTo>
                    <a:pt x="1165" y="89"/>
                  </a:lnTo>
                  <a:lnTo>
                    <a:pt x="1160" y="87"/>
                  </a:lnTo>
                  <a:lnTo>
                    <a:pt x="1154" y="85"/>
                  </a:lnTo>
                  <a:lnTo>
                    <a:pt x="1150" y="81"/>
                  </a:lnTo>
                  <a:lnTo>
                    <a:pt x="1148" y="75"/>
                  </a:lnTo>
                  <a:lnTo>
                    <a:pt x="1146" y="67"/>
                  </a:lnTo>
                  <a:lnTo>
                    <a:pt x="1148" y="59"/>
                  </a:lnTo>
                  <a:lnTo>
                    <a:pt x="1148" y="59"/>
                  </a:lnTo>
                  <a:lnTo>
                    <a:pt x="1114" y="41"/>
                  </a:lnTo>
                  <a:lnTo>
                    <a:pt x="1100" y="32"/>
                  </a:lnTo>
                  <a:lnTo>
                    <a:pt x="1094" y="26"/>
                  </a:lnTo>
                  <a:lnTo>
                    <a:pt x="1088" y="20"/>
                  </a:lnTo>
                  <a:lnTo>
                    <a:pt x="1088" y="20"/>
                  </a:lnTo>
                  <a:lnTo>
                    <a:pt x="1084" y="10"/>
                  </a:lnTo>
                  <a:lnTo>
                    <a:pt x="1080" y="2"/>
                  </a:lnTo>
                  <a:lnTo>
                    <a:pt x="1080" y="2"/>
                  </a:lnTo>
                  <a:lnTo>
                    <a:pt x="1056" y="0"/>
                  </a:lnTo>
                  <a:lnTo>
                    <a:pt x="1031" y="0"/>
                  </a:lnTo>
                  <a:lnTo>
                    <a:pt x="1019" y="2"/>
                  </a:lnTo>
                  <a:lnTo>
                    <a:pt x="1007" y="6"/>
                  </a:lnTo>
                  <a:lnTo>
                    <a:pt x="997" y="10"/>
                  </a:lnTo>
                  <a:lnTo>
                    <a:pt x="989" y="16"/>
                  </a:lnTo>
                  <a:lnTo>
                    <a:pt x="989" y="16"/>
                  </a:lnTo>
                  <a:lnTo>
                    <a:pt x="971" y="32"/>
                  </a:lnTo>
                  <a:lnTo>
                    <a:pt x="963" y="38"/>
                  </a:lnTo>
                  <a:lnTo>
                    <a:pt x="949" y="41"/>
                  </a:lnTo>
                  <a:lnTo>
                    <a:pt x="949" y="41"/>
                  </a:lnTo>
                  <a:lnTo>
                    <a:pt x="936" y="43"/>
                  </a:lnTo>
                  <a:lnTo>
                    <a:pt x="922" y="41"/>
                  </a:lnTo>
                  <a:lnTo>
                    <a:pt x="896" y="32"/>
                  </a:lnTo>
                  <a:lnTo>
                    <a:pt x="896" y="32"/>
                  </a:lnTo>
                  <a:lnTo>
                    <a:pt x="878" y="28"/>
                  </a:lnTo>
                  <a:lnTo>
                    <a:pt x="864" y="26"/>
                  </a:lnTo>
                  <a:lnTo>
                    <a:pt x="850" y="24"/>
                  </a:lnTo>
                  <a:lnTo>
                    <a:pt x="836" y="26"/>
                  </a:lnTo>
                  <a:lnTo>
                    <a:pt x="823" y="28"/>
                  </a:lnTo>
                  <a:lnTo>
                    <a:pt x="809" y="34"/>
                  </a:lnTo>
                  <a:lnTo>
                    <a:pt x="797" y="39"/>
                  </a:lnTo>
                  <a:lnTo>
                    <a:pt x="781" y="49"/>
                  </a:lnTo>
                  <a:lnTo>
                    <a:pt x="781" y="49"/>
                  </a:lnTo>
                  <a:lnTo>
                    <a:pt x="757" y="67"/>
                  </a:lnTo>
                  <a:lnTo>
                    <a:pt x="747" y="75"/>
                  </a:lnTo>
                  <a:lnTo>
                    <a:pt x="735" y="81"/>
                  </a:lnTo>
                  <a:lnTo>
                    <a:pt x="725" y="87"/>
                  </a:lnTo>
                  <a:lnTo>
                    <a:pt x="714" y="89"/>
                  </a:lnTo>
                  <a:lnTo>
                    <a:pt x="700" y="87"/>
                  </a:lnTo>
                  <a:lnTo>
                    <a:pt x="684" y="79"/>
                  </a:lnTo>
                  <a:lnTo>
                    <a:pt x="684" y="79"/>
                  </a:lnTo>
                  <a:lnTo>
                    <a:pt x="658" y="65"/>
                  </a:lnTo>
                  <a:lnTo>
                    <a:pt x="646" y="59"/>
                  </a:lnTo>
                  <a:lnTo>
                    <a:pt x="632" y="53"/>
                  </a:lnTo>
                  <a:lnTo>
                    <a:pt x="618" y="49"/>
                  </a:lnTo>
                  <a:lnTo>
                    <a:pt x="605" y="49"/>
                  </a:lnTo>
                  <a:lnTo>
                    <a:pt x="591" y="51"/>
                  </a:lnTo>
                  <a:lnTo>
                    <a:pt x="577" y="57"/>
                  </a:lnTo>
                  <a:lnTo>
                    <a:pt x="577" y="57"/>
                  </a:lnTo>
                  <a:lnTo>
                    <a:pt x="567" y="65"/>
                  </a:lnTo>
                  <a:lnTo>
                    <a:pt x="559" y="75"/>
                  </a:lnTo>
                  <a:lnTo>
                    <a:pt x="555" y="87"/>
                  </a:lnTo>
                  <a:lnTo>
                    <a:pt x="553" y="99"/>
                  </a:lnTo>
                  <a:lnTo>
                    <a:pt x="551" y="109"/>
                  </a:lnTo>
                  <a:lnTo>
                    <a:pt x="549" y="121"/>
                  </a:lnTo>
                  <a:lnTo>
                    <a:pt x="543" y="133"/>
                  </a:lnTo>
                  <a:lnTo>
                    <a:pt x="535" y="141"/>
                  </a:lnTo>
                  <a:lnTo>
                    <a:pt x="535" y="141"/>
                  </a:lnTo>
                  <a:lnTo>
                    <a:pt x="525" y="146"/>
                  </a:lnTo>
                  <a:lnTo>
                    <a:pt x="513" y="148"/>
                  </a:lnTo>
                  <a:lnTo>
                    <a:pt x="502" y="146"/>
                  </a:lnTo>
                  <a:lnTo>
                    <a:pt x="488" y="145"/>
                  </a:lnTo>
                  <a:lnTo>
                    <a:pt x="474" y="143"/>
                  </a:lnTo>
                  <a:lnTo>
                    <a:pt x="462" y="141"/>
                  </a:lnTo>
                  <a:lnTo>
                    <a:pt x="448" y="141"/>
                  </a:lnTo>
                  <a:lnTo>
                    <a:pt x="436" y="146"/>
                  </a:lnTo>
                  <a:lnTo>
                    <a:pt x="436" y="146"/>
                  </a:lnTo>
                  <a:lnTo>
                    <a:pt x="414" y="158"/>
                  </a:lnTo>
                  <a:lnTo>
                    <a:pt x="402" y="162"/>
                  </a:lnTo>
                  <a:lnTo>
                    <a:pt x="391" y="168"/>
                  </a:lnTo>
                  <a:lnTo>
                    <a:pt x="391" y="168"/>
                  </a:lnTo>
                  <a:lnTo>
                    <a:pt x="395" y="176"/>
                  </a:lnTo>
                  <a:lnTo>
                    <a:pt x="395" y="176"/>
                  </a:lnTo>
                  <a:lnTo>
                    <a:pt x="398" y="190"/>
                  </a:lnTo>
                  <a:lnTo>
                    <a:pt x="400" y="204"/>
                  </a:lnTo>
                  <a:lnTo>
                    <a:pt x="400" y="220"/>
                  </a:lnTo>
                  <a:lnTo>
                    <a:pt x="398" y="226"/>
                  </a:lnTo>
                  <a:lnTo>
                    <a:pt x="395" y="232"/>
                  </a:lnTo>
                  <a:lnTo>
                    <a:pt x="395" y="232"/>
                  </a:lnTo>
                  <a:lnTo>
                    <a:pt x="391" y="238"/>
                  </a:lnTo>
                  <a:lnTo>
                    <a:pt x="387" y="242"/>
                  </a:lnTo>
                  <a:lnTo>
                    <a:pt x="381" y="246"/>
                  </a:lnTo>
                  <a:lnTo>
                    <a:pt x="373" y="246"/>
                  </a:lnTo>
                  <a:lnTo>
                    <a:pt x="361" y="246"/>
                  </a:lnTo>
                  <a:lnTo>
                    <a:pt x="347" y="244"/>
                  </a:lnTo>
                  <a:lnTo>
                    <a:pt x="347" y="244"/>
                  </a:lnTo>
                  <a:lnTo>
                    <a:pt x="317" y="236"/>
                  </a:lnTo>
                  <a:lnTo>
                    <a:pt x="287" y="228"/>
                  </a:lnTo>
                  <a:lnTo>
                    <a:pt x="274" y="226"/>
                  </a:lnTo>
                  <a:lnTo>
                    <a:pt x="258" y="226"/>
                  </a:lnTo>
                  <a:lnTo>
                    <a:pt x="244" y="228"/>
                  </a:lnTo>
                  <a:lnTo>
                    <a:pt x="230" y="232"/>
                  </a:lnTo>
                  <a:lnTo>
                    <a:pt x="230" y="232"/>
                  </a:lnTo>
                  <a:lnTo>
                    <a:pt x="220" y="234"/>
                  </a:lnTo>
                  <a:lnTo>
                    <a:pt x="212" y="236"/>
                  </a:lnTo>
                  <a:lnTo>
                    <a:pt x="212" y="236"/>
                  </a:lnTo>
                  <a:lnTo>
                    <a:pt x="212" y="240"/>
                  </a:lnTo>
                  <a:lnTo>
                    <a:pt x="212" y="240"/>
                  </a:lnTo>
                  <a:lnTo>
                    <a:pt x="214" y="254"/>
                  </a:lnTo>
                  <a:lnTo>
                    <a:pt x="214" y="254"/>
                  </a:lnTo>
                  <a:lnTo>
                    <a:pt x="220" y="265"/>
                  </a:lnTo>
                  <a:lnTo>
                    <a:pt x="224" y="271"/>
                  </a:lnTo>
                  <a:lnTo>
                    <a:pt x="230" y="275"/>
                  </a:lnTo>
                  <a:lnTo>
                    <a:pt x="230" y="275"/>
                  </a:lnTo>
                  <a:lnTo>
                    <a:pt x="238" y="279"/>
                  </a:lnTo>
                  <a:lnTo>
                    <a:pt x="246" y="281"/>
                  </a:lnTo>
                  <a:lnTo>
                    <a:pt x="262" y="281"/>
                  </a:lnTo>
                  <a:lnTo>
                    <a:pt x="278" y="283"/>
                  </a:lnTo>
                  <a:lnTo>
                    <a:pt x="293" y="285"/>
                  </a:lnTo>
                  <a:lnTo>
                    <a:pt x="293" y="285"/>
                  </a:lnTo>
                  <a:lnTo>
                    <a:pt x="299" y="289"/>
                  </a:lnTo>
                  <a:lnTo>
                    <a:pt x="305" y="293"/>
                  </a:lnTo>
                  <a:lnTo>
                    <a:pt x="309" y="299"/>
                  </a:lnTo>
                  <a:lnTo>
                    <a:pt x="311" y="307"/>
                  </a:lnTo>
                  <a:lnTo>
                    <a:pt x="311" y="313"/>
                  </a:lnTo>
                  <a:lnTo>
                    <a:pt x="311" y="321"/>
                  </a:lnTo>
                  <a:lnTo>
                    <a:pt x="305" y="337"/>
                  </a:lnTo>
                  <a:lnTo>
                    <a:pt x="297" y="355"/>
                  </a:lnTo>
                  <a:lnTo>
                    <a:pt x="289" y="370"/>
                  </a:lnTo>
                  <a:lnTo>
                    <a:pt x="272" y="394"/>
                  </a:lnTo>
                  <a:lnTo>
                    <a:pt x="272" y="394"/>
                  </a:lnTo>
                  <a:lnTo>
                    <a:pt x="264" y="408"/>
                  </a:lnTo>
                  <a:lnTo>
                    <a:pt x="260" y="422"/>
                  </a:lnTo>
                  <a:lnTo>
                    <a:pt x="260" y="436"/>
                  </a:lnTo>
                  <a:lnTo>
                    <a:pt x="260" y="450"/>
                  </a:lnTo>
                  <a:lnTo>
                    <a:pt x="260" y="450"/>
                  </a:lnTo>
                  <a:lnTo>
                    <a:pt x="264" y="464"/>
                  </a:lnTo>
                  <a:lnTo>
                    <a:pt x="270" y="477"/>
                  </a:lnTo>
                  <a:lnTo>
                    <a:pt x="274" y="491"/>
                  </a:lnTo>
                  <a:lnTo>
                    <a:pt x="278" y="505"/>
                  </a:lnTo>
                  <a:lnTo>
                    <a:pt x="278" y="505"/>
                  </a:lnTo>
                  <a:lnTo>
                    <a:pt x="278" y="521"/>
                  </a:lnTo>
                  <a:lnTo>
                    <a:pt x="276" y="529"/>
                  </a:lnTo>
                  <a:lnTo>
                    <a:pt x="274" y="535"/>
                  </a:lnTo>
                  <a:lnTo>
                    <a:pt x="270" y="541"/>
                  </a:lnTo>
                  <a:lnTo>
                    <a:pt x="264" y="547"/>
                  </a:lnTo>
                  <a:lnTo>
                    <a:pt x="258" y="551"/>
                  </a:lnTo>
                  <a:lnTo>
                    <a:pt x="250" y="555"/>
                  </a:lnTo>
                  <a:lnTo>
                    <a:pt x="250" y="555"/>
                  </a:lnTo>
                  <a:lnTo>
                    <a:pt x="244" y="555"/>
                  </a:lnTo>
                  <a:lnTo>
                    <a:pt x="236" y="555"/>
                  </a:lnTo>
                  <a:lnTo>
                    <a:pt x="228" y="553"/>
                  </a:lnTo>
                  <a:lnTo>
                    <a:pt x="220" y="555"/>
                  </a:lnTo>
                  <a:lnTo>
                    <a:pt x="220" y="555"/>
                  </a:lnTo>
                  <a:lnTo>
                    <a:pt x="216" y="555"/>
                  </a:lnTo>
                  <a:lnTo>
                    <a:pt x="214" y="557"/>
                  </a:lnTo>
                  <a:lnTo>
                    <a:pt x="210" y="563"/>
                  </a:lnTo>
                  <a:lnTo>
                    <a:pt x="208" y="569"/>
                  </a:lnTo>
                  <a:lnTo>
                    <a:pt x="206" y="571"/>
                  </a:lnTo>
                  <a:lnTo>
                    <a:pt x="202" y="571"/>
                  </a:lnTo>
                  <a:lnTo>
                    <a:pt x="202" y="571"/>
                  </a:lnTo>
                  <a:lnTo>
                    <a:pt x="196" y="571"/>
                  </a:lnTo>
                  <a:lnTo>
                    <a:pt x="190" y="567"/>
                  </a:lnTo>
                  <a:lnTo>
                    <a:pt x="186" y="561"/>
                  </a:lnTo>
                  <a:lnTo>
                    <a:pt x="182" y="555"/>
                  </a:lnTo>
                  <a:lnTo>
                    <a:pt x="175" y="539"/>
                  </a:lnTo>
                  <a:lnTo>
                    <a:pt x="171" y="533"/>
                  </a:lnTo>
                  <a:lnTo>
                    <a:pt x="165" y="531"/>
                  </a:lnTo>
                  <a:lnTo>
                    <a:pt x="165" y="531"/>
                  </a:lnTo>
                  <a:lnTo>
                    <a:pt x="161" y="529"/>
                  </a:lnTo>
                  <a:lnTo>
                    <a:pt x="157" y="531"/>
                  </a:lnTo>
                  <a:lnTo>
                    <a:pt x="155" y="531"/>
                  </a:lnTo>
                  <a:lnTo>
                    <a:pt x="153" y="535"/>
                  </a:lnTo>
                  <a:lnTo>
                    <a:pt x="151" y="541"/>
                  </a:lnTo>
                  <a:lnTo>
                    <a:pt x="145" y="545"/>
                  </a:lnTo>
                  <a:lnTo>
                    <a:pt x="145" y="545"/>
                  </a:lnTo>
                  <a:lnTo>
                    <a:pt x="139" y="547"/>
                  </a:lnTo>
                  <a:lnTo>
                    <a:pt x="131" y="545"/>
                  </a:lnTo>
                  <a:lnTo>
                    <a:pt x="119" y="537"/>
                  </a:lnTo>
                  <a:lnTo>
                    <a:pt x="119" y="537"/>
                  </a:lnTo>
                  <a:lnTo>
                    <a:pt x="105" y="533"/>
                  </a:lnTo>
                  <a:lnTo>
                    <a:pt x="97" y="531"/>
                  </a:lnTo>
                  <a:lnTo>
                    <a:pt x="93" y="533"/>
                  </a:lnTo>
                  <a:lnTo>
                    <a:pt x="89" y="535"/>
                  </a:lnTo>
                  <a:lnTo>
                    <a:pt x="89" y="535"/>
                  </a:lnTo>
                  <a:lnTo>
                    <a:pt x="87" y="537"/>
                  </a:lnTo>
                  <a:lnTo>
                    <a:pt x="85" y="541"/>
                  </a:lnTo>
                  <a:lnTo>
                    <a:pt x="87" y="547"/>
                  </a:lnTo>
                  <a:lnTo>
                    <a:pt x="97" y="559"/>
                  </a:lnTo>
                  <a:lnTo>
                    <a:pt x="97" y="559"/>
                  </a:lnTo>
                  <a:lnTo>
                    <a:pt x="105" y="573"/>
                  </a:lnTo>
                  <a:lnTo>
                    <a:pt x="109" y="578"/>
                  </a:lnTo>
                  <a:lnTo>
                    <a:pt x="111" y="586"/>
                  </a:lnTo>
                  <a:lnTo>
                    <a:pt x="111" y="592"/>
                  </a:lnTo>
                  <a:lnTo>
                    <a:pt x="109" y="600"/>
                  </a:lnTo>
                  <a:lnTo>
                    <a:pt x="107" y="606"/>
                  </a:lnTo>
                  <a:lnTo>
                    <a:pt x="99" y="612"/>
                  </a:lnTo>
                  <a:lnTo>
                    <a:pt x="99" y="612"/>
                  </a:lnTo>
                  <a:lnTo>
                    <a:pt x="93" y="614"/>
                  </a:lnTo>
                  <a:lnTo>
                    <a:pt x="85" y="616"/>
                  </a:lnTo>
                  <a:lnTo>
                    <a:pt x="69" y="618"/>
                  </a:lnTo>
                  <a:lnTo>
                    <a:pt x="40" y="614"/>
                  </a:lnTo>
                  <a:lnTo>
                    <a:pt x="40" y="614"/>
                  </a:lnTo>
                  <a:lnTo>
                    <a:pt x="22" y="614"/>
                  </a:lnTo>
                  <a:lnTo>
                    <a:pt x="0" y="612"/>
                  </a:lnTo>
                  <a:lnTo>
                    <a:pt x="0" y="612"/>
                  </a:lnTo>
                  <a:lnTo>
                    <a:pt x="12" y="626"/>
                  </a:lnTo>
                  <a:lnTo>
                    <a:pt x="24" y="642"/>
                  </a:lnTo>
                  <a:lnTo>
                    <a:pt x="40" y="656"/>
                  </a:lnTo>
                  <a:lnTo>
                    <a:pt x="58" y="668"/>
                  </a:lnTo>
                  <a:lnTo>
                    <a:pt x="58" y="668"/>
                  </a:lnTo>
                  <a:lnTo>
                    <a:pt x="79" y="684"/>
                  </a:lnTo>
                  <a:lnTo>
                    <a:pt x="97" y="697"/>
                  </a:lnTo>
                  <a:lnTo>
                    <a:pt x="113" y="713"/>
                  </a:lnTo>
                  <a:lnTo>
                    <a:pt x="123" y="727"/>
                  </a:lnTo>
                  <a:lnTo>
                    <a:pt x="133" y="745"/>
                  </a:lnTo>
                  <a:lnTo>
                    <a:pt x="141" y="765"/>
                  </a:lnTo>
                  <a:lnTo>
                    <a:pt x="147" y="789"/>
                  </a:lnTo>
                  <a:lnTo>
                    <a:pt x="151" y="818"/>
                  </a:lnTo>
                  <a:lnTo>
                    <a:pt x="151" y="818"/>
                  </a:lnTo>
                  <a:lnTo>
                    <a:pt x="176" y="816"/>
                  </a:lnTo>
                  <a:lnTo>
                    <a:pt x="194" y="812"/>
                  </a:lnTo>
                  <a:lnTo>
                    <a:pt x="194" y="812"/>
                  </a:lnTo>
                  <a:lnTo>
                    <a:pt x="204" y="810"/>
                  </a:lnTo>
                  <a:lnTo>
                    <a:pt x="214" y="810"/>
                  </a:lnTo>
                  <a:lnTo>
                    <a:pt x="224" y="810"/>
                  </a:lnTo>
                  <a:lnTo>
                    <a:pt x="234" y="812"/>
                  </a:lnTo>
                  <a:lnTo>
                    <a:pt x="234" y="812"/>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4" name="Freeform 50"/>
            <p:cNvSpPr/>
            <p:nvPr/>
          </p:nvSpPr>
          <p:spPr bwMode="auto">
            <a:xfrm>
              <a:off x="7126296" y="3859211"/>
              <a:ext cx="452439" cy="552450"/>
            </a:xfrm>
            <a:custGeom>
              <a:avLst/>
              <a:gdLst/>
              <a:ahLst/>
              <a:cxnLst>
                <a:cxn ang="0">
                  <a:pos x="85" y="72"/>
                </a:cxn>
                <a:cxn ang="0">
                  <a:pos x="101" y="95"/>
                </a:cxn>
                <a:cxn ang="0">
                  <a:pos x="101" y="129"/>
                </a:cxn>
                <a:cxn ang="0">
                  <a:pos x="95" y="161"/>
                </a:cxn>
                <a:cxn ang="0">
                  <a:pos x="99" y="181"/>
                </a:cxn>
                <a:cxn ang="0">
                  <a:pos x="105" y="210"/>
                </a:cxn>
                <a:cxn ang="0">
                  <a:pos x="99" y="228"/>
                </a:cxn>
                <a:cxn ang="0">
                  <a:pos x="73" y="256"/>
                </a:cxn>
                <a:cxn ang="0">
                  <a:pos x="61" y="272"/>
                </a:cxn>
                <a:cxn ang="0">
                  <a:pos x="43" y="329"/>
                </a:cxn>
                <a:cxn ang="0">
                  <a:pos x="33" y="347"/>
                </a:cxn>
                <a:cxn ang="0">
                  <a:pos x="2" y="383"/>
                </a:cxn>
                <a:cxn ang="0">
                  <a:pos x="10" y="403"/>
                </a:cxn>
                <a:cxn ang="0">
                  <a:pos x="29" y="409"/>
                </a:cxn>
                <a:cxn ang="0">
                  <a:pos x="49" y="414"/>
                </a:cxn>
                <a:cxn ang="0">
                  <a:pos x="63" y="436"/>
                </a:cxn>
                <a:cxn ang="0">
                  <a:pos x="77" y="448"/>
                </a:cxn>
                <a:cxn ang="0">
                  <a:pos x="109" y="456"/>
                </a:cxn>
                <a:cxn ang="0">
                  <a:pos x="129" y="468"/>
                </a:cxn>
                <a:cxn ang="0">
                  <a:pos x="146" y="484"/>
                </a:cxn>
                <a:cxn ang="0">
                  <a:pos x="202" y="539"/>
                </a:cxn>
                <a:cxn ang="0">
                  <a:pos x="224" y="547"/>
                </a:cxn>
                <a:cxn ang="0">
                  <a:pos x="267" y="555"/>
                </a:cxn>
                <a:cxn ang="0">
                  <a:pos x="291" y="585"/>
                </a:cxn>
                <a:cxn ang="0">
                  <a:pos x="297" y="607"/>
                </a:cxn>
                <a:cxn ang="0">
                  <a:pos x="309" y="628"/>
                </a:cxn>
                <a:cxn ang="0">
                  <a:pos x="345" y="664"/>
                </a:cxn>
                <a:cxn ang="0">
                  <a:pos x="368" y="676"/>
                </a:cxn>
                <a:cxn ang="0">
                  <a:pos x="444" y="696"/>
                </a:cxn>
                <a:cxn ang="0">
                  <a:pos x="465" y="674"/>
                </a:cxn>
                <a:cxn ang="0">
                  <a:pos x="507" y="605"/>
                </a:cxn>
                <a:cxn ang="0">
                  <a:pos x="570" y="519"/>
                </a:cxn>
                <a:cxn ang="0">
                  <a:pos x="549" y="496"/>
                </a:cxn>
                <a:cxn ang="0">
                  <a:pos x="533" y="470"/>
                </a:cxn>
                <a:cxn ang="0">
                  <a:pos x="523" y="434"/>
                </a:cxn>
                <a:cxn ang="0">
                  <a:pos x="513" y="414"/>
                </a:cxn>
                <a:cxn ang="0">
                  <a:pos x="491" y="387"/>
                </a:cxn>
                <a:cxn ang="0">
                  <a:pos x="481" y="359"/>
                </a:cxn>
                <a:cxn ang="0">
                  <a:pos x="479" y="301"/>
                </a:cxn>
                <a:cxn ang="0">
                  <a:pos x="465" y="258"/>
                </a:cxn>
                <a:cxn ang="0">
                  <a:pos x="460" y="230"/>
                </a:cxn>
                <a:cxn ang="0">
                  <a:pos x="471" y="189"/>
                </a:cxn>
                <a:cxn ang="0">
                  <a:pos x="475" y="159"/>
                </a:cxn>
                <a:cxn ang="0">
                  <a:pos x="469" y="115"/>
                </a:cxn>
                <a:cxn ang="0">
                  <a:pos x="479" y="87"/>
                </a:cxn>
                <a:cxn ang="0">
                  <a:pos x="507" y="46"/>
                </a:cxn>
                <a:cxn ang="0">
                  <a:pos x="469" y="30"/>
                </a:cxn>
                <a:cxn ang="0">
                  <a:pos x="430" y="30"/>
                </a:cxn>
                <a:cxn ang="0">
                  <a:pos x="404" y="40"/>
                </a:cxn>
                <a:cxn ang="0">
                  <a:pos x="374" y="68"/>
                </a:cxn>
                <a:cxn ang="0">
                  <a:pos x="343" y="80"/>
                </a:cxn>
                <a:cxn ang="0">
                  <a:pos x="313" y="68"/>
                </a:cxn>
                <a:cxn ang="0">
                  <a:pos x="263" y="28"/>
                </a:cxn>
                <a:cxn ang="0">
                  <a:pos x="228" y="10"/>
                </a:cxn>
                <a:cxn ang="0">
                  <a:pos x="202" y="8"/>
                </a:cxn>
                <a:cxn ang="0">
                  <a:pos x="138" y="6"/>
                </a:cxn>
                <a:cxn ang="0">
                  <a:pos x="117" y="2"/>
                </a:cxn>
                <a:cxn ang="0">
                  <a:pos x="81" y="0"/>
                </a:cxn>
                <a:cxn ang="0">
                  <a:pos x="43" y="8"/>
                </a:cxn>
                <a:cxn ang="0">
                  <a:pos x="39" y="26"/>
                </a:cxn>
                <a:cxn ang="0">
                  <a:pos x="67" y="56"/>
                </a:cxn>
              </a:cxnLst>
              <a:rect l="0" t="0" r="r" b="b"/>
              <a:pathLst>
                <a:path w="570" h="698">
                  <a:moveTo>
                    <a:pt x="67" y="56"/>
                  </a:moveTo>
                  <a:lnTo>
                    <a:pt x="67" y="56"/>
                  </a:lnTo>
                  <a:lnTo>
                    <a:pt x="85" y="72"/>
                  </a:lnTo>
                  <a:lnTo>
                    <a:pt x="91" y="80"/>
                  </a:lnTo>
                  <a:lnTo>
                    <a:pt x="97" y="87"/>
                  </a:lnTo>
                  <a:lnTo>
                    <a:pt x="101" y="95"/>
                  </a:lnTo>
                  <a:lnTo>
                    <a:pt x="103" y="105"/>
                  </a:lnTo>
                  <a:lnTo>
                    <a:pt x="103" y="117"/>
                  </a:lnTo>
                  <a:lnTo>
                    <a:pt x="101" y="129"/>
                  </a:lnTo>
                  <a:lnTo>
                    <a:pt x="101" y="129"/>
                  </a:lnTo>
                  <a:lnTo>
                    <a:pt x="97" y="149"/>
                  </a:lnTo>
                  <a:lnTo>
                    <a:pt x="95" y="161"/>
                  </a:lnTo>
                  <a:lnTo>
                    <a:pt x="95" y="171"/>
                  </a:lnTo>
                  <a:lnTo>
                    <a:pt x="95" y="171"/>
                  </a:lnTo>
                  <a:lnTo>
                    <a:pt x="99" y="181"/>
                  </a:lnTo>
                  <a:lnTo>
                    <a:pt x="101" y="191"/>
                  </a:lnTo>
                  <a:lnTo>
                    <a:pt x="105" y="198"/>
                  </a:lnTo>
                  <a:lnTo>
                    <a:pt x="105" y="210"/>
                  </a:lnTo>
                  <a:lnTo>
                    <a:pt x="105" y="210"/>
                  </a:lnTo>
                  <a:lnTo>
                    <a:pt x="103" y="220"/>
                  </a:lnTo>
                  <a:lnTo>
                    <a:pt x="99" y="228"/>
                  </a:lnTo>
                  <a:lnTo>
                    <a:pt x="93" y="236"/>
                  </a:lnTo>
                  <a:lnTo>
                    <a:pt x="85" y="242"/>
                  </a:lnTo>
                  <a:lnTo>
                    <a:pt x="73" y="256"/>
                  </a:lnTo>
                  <a:lnTo>
                    <a:pt x="67" y="264"/>
                  </a:lnTo>
                  <a:lnTo>
                    <a:pt x="61" y="272"/>
                  </a:lnTo>
                  <a:lnTo>
                    <a:pt x="61" y="272"/>
                  </a:lnTo>
                  <a:lnTo>
                    <a:pt x="55" y="292"/>
                  </a:lnTo>
                  <a:lnTo>
                    <a:pt x="49" y="311"/>
                  </a:lnTo>
                  <a:lnTo>
                    <a:pt x="43" y="329"/>
                  </a:lnTo>
                  <a:lnTo>
                    <a:pt x="37" y="339"/>
                  </a:lnTo>
                  <a:lnTo>
                    <a:pt x="33" y="347"/>
                  </a:lnTo>
                  <a:lnTo>
                    <a:pt x="33" y="347"/>
                  </a:lnTo>
                  <a:lnTo>
                    <a:pt x="20" y="361"/>
                  </a:lnTo>
                  <a:lnTo>
                    <a:pt x="6" y="375"/>
                  </a:lnTo>
                  <a:lnTo>
                    <a:pt x="2" y="383"/>
                  </a:lnTo>
                  <a:lnTo>
                    <a:pt x="0" y="389"/>
                  </a:lnTo>
                  <a:lnTo>
                    <a:pt x="2" y="397"/>
                  </a:lnTo>
                  <a:lnTo>
                    <a:pt x="10" y="403"/>
                  </a:lnTo>
                  <a:lnTo>
                    <a:pt x="10" y="403"/>
                  </a:lnTo>
                  <a:lnTo>
                    <a:pt x="20" y="407"/>
                  </a:lnTo>
                  <a:lnTo>
                    <a:pt x="29" y="409"/>
                  </a:lnTo>
                  <a:lnTo>
                    <a:pt x="39" y="410"/>
                  </a:lnTo>
                  <a:lnTo>
                    <a:pt x="49" y="414"/>
                  </a:lnTo>
                  <a:lnTo>
                    <a:pt x="49" y="414"/>
                  </a:lnTo>
                  <a:lnTo>
                    <a:pt x="55" y="422"/>
                  </a:lnTo>
                  <a:lnTo>
                    <a:pt x="59" y="428"/>
                  </a:lnTo>
                  <a:lnTo>
                    <a:pt x="63" y="436"/>
                  </a:lnTo>
                  <a:lnTo>
                    <a:pt x="69" y="444"/>
                  </a:lnTo>
                  <a:lnTo>
                    <a:pt x="69" y="444"/>
                  </a:lnTo>
                  <a:lnTo>
                    <a:pt x="77" y="448"/>
                  </a:lnTo>
                  <a:lnTo>
                    <a:pt x="87" y="450"/>
                  </a:lnTo>
                  <a:lnTo>
                    <a:pt x="99" y="452"/>
                  </a:lnTo>
                  <a:lnTo>
                    <a:pt x="109" y="456"/>
                  </a:lnTo>
                  <a:lnTo>
                    <a:pt x="109" y="456"/>
                  </a:lnTo>
                  <a:lnTo>
                    <a:pt x="119" y="460"/>
                  </a:lnTo>
                  <a:lnTo>
                    <a:pt x="129" y="468"/>
                  </a:lnTo>
                  <a:lnTo>
                    <a:pt x="138" y="476"/>
                  </a:lnTo>
                  <a:lnTo>
                    <a:pt x="146" y="484"/>
                  </a:lnTo>
                  <a:lnTo>
                    <a:pt x="146" y="484"/>
                  </a:lnTo>
                  <a:lnTo>
                    <a:pt x="176" y="517"/>
                  </a:lnTo>
                  <a:lnTo>
                    <a:pt x="192" y="533"/>
                  </a:lnTo>
                  <a:lnTo>
                    <a:pt x="202" y="539"/>
                  </a:lnTo>
                  <a:lnTo>
                    <a:pt x="212" y="543"/>
                  </a:lnTo>
                  <a:lnTo>
                    <a:pt x="212" y="543"/>
                  </a:lnTo>
                  <a:lnTo>
                    <a:pt x="224" y="547"/>
                  </a:lnTo>
                  <a:lnTo>
                    <a:pt x="236" y="549"/>
                  </a:lnTo>
                  <a:lnTo>
                    <a:pt x="257" y="551"/>
                  </a:lnTo>
                  <a:lnTo>
                    <a:pt x="267" y="555"/>
                  </a:lnTo>
                  <a:lnTo>
                    <a:pt x="277" y="561"/>
                  </a:lnTo>
                  <a:lnTo>
                    <a:pt x="285" y="569"/>
                  </a:lnTo>
                  <a:lnTo>
                    <a:pt x="291" y="585"/>
                  </a:lnTo>
                  <a:lnTo>
                    <a:pt x="291" y="585"/>
                  </a:lnTo>
                  <a:lnTo>
                    <a:pt x="295" y="597"/>
                  </a:lnTo>
                  <a:lnTo>
                    <a:pt x="297" y="607"/>
                  </a:lnTo>
                  <a:lnTo>
                    <a:pt x="301" y="617"/>
                  </a:lnTo>
                  <a:lnTo>
                    <a:pt x="309" y="628"/>
                  </a:lnTo>
                  <a:lnTo>
                    <a:pt x="309" y="628"/>
                  </a:lnTo>
                  <a:lnTo>
                    <a:pt x="325" y="648"/>
                  </a:lnTo>
                  <a:lnTo>
                    <a:pt x="335" y="656"/>
                  </a:lnTo>
                  <a:lnTo>
                    <a:pt x="345" y="664"/>
                  </a:lnTo>
                  <a:lnTo>
                    <a:pt x="345" y="664"/>
                  </a:lnTo>
                  <a:lnTo>
                    <a:pt x="356" y="670"/>
                  </a:lnTo>
                  <a:lnTo>
                    <a:pt x="368" y="676"/>
                  </a:lnTo>
                  <a:lnTo>
                    <a:pt x="394" y="684"/>
                  </a:lnTo>
                  <a:lnTo>
                    <a:pt x="444" y="696"/>
                  </a:lnTo>
                  <a:lnTo>
                    <a:pt x="444" y="696"/>
                  </a:lnTo>
                  <a:lnTo>
                    <a:pt x="454" y="698"/>
                  </a:lnTo>
                  <a:lnTo>
                    <a:pt x="454" y="698"/>
                  </a:lnTo>
                  <a:lnTo>
                    <a:pt x="465" y="674"/>
                  </a:lnTo>
                  <a:lnTo>
                    <a:pt x="477" y="650"/>
                  </a:lnTo>
                  <a:lnTo>
                    <a:pt x="491" y="626"/>
                  </a:lnTo>
                  <a:lnTo>
                    <a:pt x="507" y="605"/>
                  </a:lnTo>
                  <a:lnTo>
                    <a:pt x="539" y="561"/>
                  </a:lnTo>
                  <a:lnTo>
                    <a:pt x="570" y="519"/>
                  </a:lnTo>
                  <a:lnTo>
                    <a:pt x="570" y="519"/>
                  </a:lnTo>
                  <a:lnTo>
                    <a:pt x="561" y="508"/>
                  </a:lnTo>
                  <a:lnTo>
                    <a:pt x="549" y="496"/>
                  </a:lnTo>
                  <a:lnTo>
                    <a:pt x="549" y="496"/>
                  </a:lnTo>
                  <a:lnTo>
                    <a:pt x="541" y="486"/>
                  </a:lnTo>
                  <a:lnTo>
                    <a:pt x="535" y="478"/>
                  </a:lnTo>
                  <a:lnTo>
                    <a:pt x="533" y="470"/>
                  </a:lnTo>
                  <a:lnTo>
                    <a:pt x="529" y="460"/>
                  </a:lnTo>
                  <a:lnTo>
                    <a:pt x="525" y="442"/>
                  </a:lnTo>
                  <a:lnTo>
                    <a:pt x="523" y="434"/>
                  </a:lnTo>
                  <a:lnTo>
                    <a:pt x="519" y="424"/>
                  </a:lnTo>
                  <a:lnTo>
                    <a:pt x="519" y="424"/>
                  </a:lnTo>
                  <a:lnTo>
                    <a:pt x="513" y="414"/>
                  </a:lnTo>
                  <a:lnTo>
                    <a:pt x="507" y="407"/>
                  </a:lnTo>
                  <a:lnTo>
                    <a:pt x="495" y="393"/>
                  </a:lnTo>
                  <a:lnTo>
                    <a:pt x="491" y="387"/>
                  </a:lnTo>
                  <a:lnTo>
                    <a:pt x="487" y="379"/>
                  </a:lnTo>
                  <a:lnTo>
                    <a:pt x="483" y="371"/>
                  </a:lnTo>
                  <a:lnTo>
                    <a:pt x="481" y="359"/>
                  </a:lnTo>
                  <a:lnTo>
                    <a:pt x="481" y="359"/>
                  </a:lnTo>
                  <a:lnTo>
                    <a:pt x="481" y="321"/>
                  </a:lnTo>
                  <a:lnTo>
                    <a:pt x="479" y="301"/>
                  </a:lnTo>
                  <a:lnTo>
                    <a:pt x="473" y="284"/>
                  </a:lnTo>
                  <a:lnTo>
                    <a:pt x="473" y="284"/>
                  </a:lnTo>
                  <a:lnTo>
                    <a:pt x="465" y="258"/>
                  </a:lnTo>
                  <a:lnTo>
                    <a:pt x="461" y="244"/>
                  </a:lnTo>
                  <a:lnTo>
                    <a:pt x="460" y="230"/>
                  </a:lnTo>
                  <a:lnTo>
                    <a:pt x="460" y="230"/>
                  </a:lnTo>
                  <a:lnTo>
                    <a:pt x="461" y="216"/>
                  </a:lnTo>
                  <a:lnTo>
                    <a:pt x="467" y="202"/>
                  </a:lnTo>
                  <a:lnTo>
                    <a:pt x="471" y="189"/>
                  </a:lnTo>
                  <a:lnTo>
                    <a:pt x="475" y="175"/>
                  </a:lnTo>
                  <a:lnTo>
                    <a:pt x="475" y="175"/>
                  </a:lnTo>
                  <a:lnTo>
                    <a:pt x="475" y="159"/>
                  </a:lnTo>
                  <a:lnTo>
                    <a:pt x="471" y="145"/>
                  </a:lnTo>
                  <a:lnTo>
                    <a:pt x="469" y="129"/>
                  </a:lnTo>
                  <a:lnTo>
                    <a:pt x="469" y="115"/>
                  </a:lnTo>
                  <a:lnTo>
                    <a:pt x="469" y="115"/>
                  </a:lnTo>
                  <a:lnTo>
                    <a:pt x="473" y="101"/>
                  </a:lnTo>
                  <a:lnTo>
                    <a:pt x="479" y="87"/>
                  </a:lnTo>
                  <a:lnTo>
                    <a:pt x="493" y="62"/>
                  </a:lnTo>
                  <a:lnTo>
                    <a:pt x="493" y="62"/>
                  </a:lnTo>
                  <a:lnTo>
                    <a:pt x="507" y="46"/>
                  </a:lnTo>
                  <a:lnTo>
                    <a:pt x="507" y="46"/>
                  </a:lnTo>
                  <a:lnTo>
                    <a:pt x="481" y="34"/>
                  </a:lnTo>
                  <a:lnTo>
                    <a:pt x="469" y="30"/>
                  </a:lnTo>
                  <a:lnTo>
                    <a:pt x="456" y="28"/>
                  </a:lnTo>
                  <a:lnTo>
                    <a:pt x="444" y="28"/>
                  </a:lnTo>
                  <a:lnTo>
                    <a:pt x="430" y="30"/>
                  </a:lnTo>
                  <a:lnTo>
                    <a:pt x="418" y="34"/>
                  </a:lnTo>
                  <a:lnTo>
                    <a:pt x="404" y="40"/>
                  </a:lnTo>
                  <a:lnTo>
                    <a:pt x="404" y="40"/>
                  </a:lnTo>
                  <a:lnTo>
                    <a:pt x="394" y="48"/>
                  </a:lnTo>
                  <a:lnTo>
                    <a:pt x="382" y="58"/>
                  </a:lnTo>
                  <a:lnTo>
                    <a:pt x="374" y="68"/>
                  </a:lnTo>
                  <a:lnTo>
                    <a:pt x="364" y="74"/>
                  </a:lnTo>
                  <a:lnTo>
                    <a:pt x="354" y="80"/>
                  </a:lnTo>
                  <a:lnTo>
                    <a:pt x="343" y="80"/>
                  </a:lnTo>
                  <a:lnTo>
                    <a:pt x="329" y="78"/>
                  </a:lnTo>
                  <a:lnTo>
                    <a:pt x="313" y="68"/>
                  </a:lnTo>
                  <a:lnTo>
                    <a:pt x="313" y="68"/>
                  </a:lnTo>
                  <a:lnTo>
                    <a:pt x="293" y="52"/>
                  </a:lnTo>
                  <a:lnTo>
                    <a:pt x="273" y="36"/>
                  </a:lnTo>
                  <a:lnTo>
                    <a:pt x="263" y="28"/>
                  </a:lnTo>
                  <a:lnTo>
                    <a:pt x="253" y="20"/>
                  </a:lnTo>
                  <a:lnTo>
                    <a:pt x="241" y="16"/>
                  </a:lnTo>
                  <a:lnTo>
                    <a:pt x="228" y="10"/>
                  </a:lnTo>
                  <a:lnTo>
                    <a:pt x="228" y="10"/>
                  </a:lnTo>
                  <a:lnTo>
                    <a:pt x="216" y="8"/>
                  </a:lnTo>
                  <a:lnTo>
                    <a:pt x="202" y="8"/>
                  </a:lnTo>
                  <a:lnTo>
                    <a:pt x="176" y="8"/>
                  </a:lnTo>
                  <a:lnTo>
                    <a:pt x="150" y="8"/>
                  </a:lnTo>
                  <a:lnTo>
                    <a:pt x="138" y="6"/>
                  </a:lnTo>
                  <a:lnTo>
                    <a:pt x="127" y="2"/>
                  </a:lnTo>
                  <a:lnTo>
                    <a:pt x="127" y="2"/>
                  </a:lnTo>
                  <a:lnTo>
                    <a:pt x="117" y="2"/>
                  </a:lnTo>
                  <a:lnTo>
                    <a:pt x="105" y="2"/>
                  </a:lnTo>
                  <a:lnTo>
                    <a:pt x="81" y="0"/>
                  </a:lnTo>
                  <a:lnTo>
                    <a:pt x="81" y="0"/>
                  </a:lnTo>
                  <a:lnTo>
                    <a:pt x="67" y="2"/>
                  </a:lnTo>
                  <a:lnTo>
                    <a:pt x="55" y="4"/>
                  </a:lnTo>
                  <a:lnTo>
                    <a:pt x="43" y="8"/>
                  </a:lnTo>
                  <a:lnTo>
                    <a:pt x="33" y="16"/>
                  </a:lnTo>
                  <a:lnTo>
                    <a:pt x="33" y="16"/>
                  </a:lnTo>
                  <a:lnTo>
                    <a:pt x="39" y="26"/>
                  </a:lnTo>
                  <a:lnTo>
                    <a:pt x="39" y="26"/>
                  </a:lnTo>
                  <a:lnTo>
                    <a:pt x="53" y="42"/>
                  </a:lnTo>
                  <a:lnTo>
                    <a:pt x="67" y="56"/>
                  </a:lnTo>
                  <a:lnTo>
                    <a:pt x="67" y="56"/>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5" name="Freeform 51"/>
            <p:cNvSpPr/>
            <p:nvPr/>
          </p:nvSpPr>
          <p:spPr bwMode="auto">
            <a:xfrm>
              <a:off x="6921508" y="3871910"/>
              <a:ext cx="287338" cy="333373"/>
            </a:xfrm>
            <a:custGeom>
              <a:avLst/>
              <a:gdLst/>
              <a:ahLst/>
              <a:cxnLst>
                <a:cxn ang="0">
                  <a:pos x="71" y="107"/>
                </a:cxn>
                <a:cxn ang="0">
                  <a:pos x="71" y="123"/>
                </a:cxn>
                <a:cxn ang="0">
                  <a:pos x="87" y="137"/>
                </a:cxn>
                <a:cxn ang="0">
                  <a:pos x="109" y="149"/>
                </a:cxn>
                <a:cxn ang="0">
                  <a:pos x="113" y="163"/>
                </a:cxn>
                <a:cxn ang="0">
                  <a:pos x="99" y="192"/>
                </a:cxn>
                <a:cxn ang="0">
                  <a:pos x="69" y="226"/>
                </a:cxn>
                <a:cxn ang="0">
                  <a:pos x="36" y="256"/>
                </a:cxn>
                <a:cxn ang="0">
                  <a:pos x="30" y="282"/>
                </a:cxn>
                <a:cxn ang="0">
                  <a:pos x="32" y="311"/>
                </a:cxn>
                <a:cxn ang="0">
                  <a:pos x="16" y="333"/>
                </a:cxn>
                <a:cxn ang="0">
                  <a:pos x="6" y="347"/>
                </a:cxn>
                <a:cxn ang="0">
                  <a:pos x="0" y="379"/>
                </a:cxn>
                <a:cxn ang="0">
                  <a:pos x="8" y="412"/>
                </a:cxn>
                <a:cxn ang="0">
                  <a:pos x="20" y="420"/>
                </a:cxn>
                <a:cxn ang="0">
                  <a:pos x="36" y="410"/>
                </a:cxn>
                <a:cxn ang="0">
                  <a:pos x="50" y="398"/>
                </a:cxn>
                <a:cxn ang="0">
                  <a:pos x="95" y="387"/>
                </a:cxn>
                <a:cxn ang="0">
                  <a:pos x="141" y="389"/>
                </a:cxn>
                <a:cxn ang="0">
                  <a:pos x="186" y="393"/>
                </a:cxn>
                <a:cxn ang="0">
                  <a:pos x="232" y="381"/>
                </a:cxn>
                <a:cxn ang="0">
                  <a:pos x="256" y="375"/>
                </a:cxn>
                <a:cxn ang="0">
                  <a:pos x="258" y="365"/>
                </a:cxn>
                <a:cxn ang="0">
                  <a:pos x="289" y="331"/>
                </a:cxn>
                <a:cxn ang="0">
                  <a:pos x="299" y="313"/>
                </a:cxn>
                <a:cxn ang="0">
                  <a:pos x="317" y="256"/>
                </a:cxn>
                <a:cxn ang="0">
                  <a:pos x="329" y="240"/>
                </a:cxn>
                <a:cxn ang="0">
                  <a:pos x="357" y="212"/>
                </a:cxn>
                <a:cxn ang="0">
                  <a:pos x="363" y="194"/>
                </a:cxn>
                <a:cxn ang="0">
                  <a:pos x="357" y="165"/>
                </a:cxn>
                <a:cxn ang="0">
                  <a:pos x="353" y="145"/>
                </a:cxn>
                <a:cxn ang="0">
                  <a:pos x="359" y="113"/>
                </a:cxn>
                <a:cxn ang="0">
                  <a:pos x="359" y="79"/>
                </a:cxn>
                <a:cxn ang="0">
                  <a:pos x="343" y="56"/>
                </a:cxn>
                <a:cxn ang="0">
                  <a:pos x="309" y="26"/>
                </a:cxn>
                <a:cxn ang="0">
                  <a:pos x="289" y="0"/>
                </a:cxn>
                <a:cxn ang="0">
                  <a:pos x="287" y="0"/>
                </a:cxn>
                <a:cxn ang="0">
                  <a:pos x="262" y="36"/>
                </a:cxn>
                <a:cxn ang="0">
                  <a:pos x="240" y="52"/>
                </a:cxn>
                <a:cxn ang="0">
                  <a:pos x="192" y="60"/>
                </a:cxn>
                <a:cxn ang="0">
                  <a:pos x="131" y="52"/>
                </a:cxn>
                <a:cxn ang="0">
                  <a:pos x="79" y="28"/>
                </a:cxn>
                <a:cxn ang="0">
                  <a:pos x="71" y="48"/>
                </a:cxn>
                <a:cxn ang="0">
                  <a:pos x="71" y="66"/>
                </a:cxn>
                <a:cxn ang="0">
                  <a:pos x="73" y="97"/>
                </a:cxn>
              </a:cxnLst>
              <a:rect l="0" t="0" r="r" b="b"/>
              <a:pathLst>
                <a:path w="363" h="420">
                  <a:moveTo>
                    <a:pt x="73" y="97"/>
                  </a:moveTo>
                  <a:lnTo>
                    <a:pt x="73" y="97"/>
                  </a:lnTo>
                  <a:lnTo>
                    <a:pt x="71" y="107"/>
                  </a:lnTo>
                  <a:lnTo>
                    <a:pt x="69" y="115"/>
                  </a:lnTo>
                  <a:lnTo>
                    <a:pt x="69" y="119"/>
                  </a:lnTo>
                  <a:lnTo>
                    <a:pt x="71" y="123"/>
                  </a:lnTo>
                  <a:lnTo>
                    <a:pt x="79" y="131"/>
                  </a:lnTo>
                  <a:lnTo>
                    <a:pt x="79" y="131"/>
                  </a:lnTo>
                  <a:lnTo>
                    <a:pt x="87" y="137"/>
                  </a:lnTo>
                  <a:lnTo>
                    <a:pt x="97" y="141"/>
                  </a:lnTo>
                  <a:lnTo>
                    <a:pt x="107" y="145"/>
                  </a:lnTo>
                  <a:lnTo>
                    <a:pt x="109" y="149"/>
                  </a:lnTo>
                  <a:lnTo>
                    <a:pt x="111" y="155"/>
                  </a:lnTo>
                  <a:lnTo>
                    <a:pt x="111" y="155"/>
                  </a:lnTo>
                  <a:lnTo>
                    <a:pt x="113" y="163"/>
                  </a:lnTo>
                  <a:lnTo>
                    <a:pt x="111" y="173"/>
                  </a:lnTo>
                  <a:lnTo>
                    <a:pt x="105" y="182"/>
                  </a:lnTo>
                  <a:lnTo>
                    <a:pt x="99" y="192"/>
                  </a:lnTo>
                  <a:lnTo>
                    <a:pt x="83" y="210"/>
                  </a:lnTo>
                  <a:lnTo>
                    <a:pt x="69" y="226"/>
                  </a:lnTo>
                  <a:lnTo>
                    <a:pt x="69" y="226"/>
                  </a:lnTo>
                  <a:lnTo>
                    <a:pt x="56" y="238"/>
                  </a:lnTo>
                  <a:lnTo>
                    <a:pt x="42" y="250"/>
                  </a:lnTo>
                  <a:lnTo>
                    <a:pt x="36" y="256"/>
                  </a:lnTo>
                  <a:lnTo>
                    <a:pt x="32" y="264"/>
                  </a:lnTo>
                  <a:lnTo>
                    <a:pt x="30" y="272"/>
                  </a:lnTo>
                  <a:lnTo>
                    <a:pt x="30" y="282"/>
                  </a:lnTo>
                  <a:lnTo>
                    <a:pt x="30" y="282"/>
                  </a:lnTo>
                  <a:lnTo>
                    <a:pt x="34" y="301"/>
                  </a:lnTo>
                  <a:lnTo>
                    <a:pt x="32" y="311"/>
                  </a:lnTo>
                  <a:lnTo>
                    <a:pt x="28" y="321"/>
                  </a:lnTo>
                  <a:lnTo>
                    <a:pt x="28" y="321"/>
                  </a:lnTo>
                  <a:lnTo>
                    <a:pt x="16" y="333"/>
                  </a:lnTo>
                  <a:lnTo>
                    <a:pt x="10" y="341"/>
                  </a:lnTo>
                  <a:lnTo>
                    <a:pt x="6" y="347"/>
                  </a:lnTo>
                  <a:lnTo>
                    <a:pt x="6" y="347"/>
                  </a:lnTo>
                  <a:lnTo>
                    <a:pt x="2" y="355"/>
                  </a:lnTo>
                  <a:lnTo>
                    <a:pt x="2" y="367"/>
                  </a:lnTo>
                  <a:lnTo>
                    <a:pt x="0" y="379"/>
                  </a:lnTo>
                  <a:lnTo>
                    <a:pt x="2" y="391"/>
                  </a:lnTo>
                  <a:lnTo>
                    <a:pt x="4" y="402"/>
                  </a:lnTo>
                  <a:lnTo>
                    <a:pt x="8" y="412"/>
                  </a:lnTo>
                  <a:lnTo>
                    <a:pt x="12" y="418"/>
                  </a:lnTo>
                  <a:lnTo>
                    <a:pt x="16" y="420"/>
                  </a:lnTo>
                  <a:lnTo>
                    <a:pt x="20" y="420"/>
                  </a:lnTo>
                  <a:lnTo>
                    <a:pt x="20" y="420"/>
                  </a:lnTo>
                  <a:lnTo>
                    <a:pt x="28" y="416"/>
                  </a:lnTo>
                  <a:lnTo>
                    <a:pt x="36" y="410"/>
                  </a:lnTo>
                  <a:lnTo>
                    <a:pt x="44" y="404"/>
                  </a:lnTo>
                  <a:lnTo>
                    <a:pt x="50" y="398"/>
                  </a:lnTo>
                  <a:lnTo>
                    <a:pt x="50" y="398"/>
                  </a:lnTo>
                  <a:lnTo>
                    <a:pt x="61" y="394"/>
                  </a:lnTo>
                  <a:lnTo>
                    <a:pt x="73" y="391"/>
                  </a:lnTo>
                  <a:lnTo>
                    <a:pt x="95" y="387"/>
                  </a:lnTo>
                  <a:lnTo>
                    <a:pt x="95" y="387"/>
                  </a:lnTo>
                  <a:lnTo>
                    <a:pt x="119" y="387"/>
                  </a:lnTo>
                  <a:lnTo>
                    <a:pt x="141" y="389"/>
                  </a:lnTo>
                  <a:lnTo>
                    <a:pt x="165" y="391"/>
                  </a:lnTo>
                  <a:lnTo>
                    <a:pt x="186" y="393"/>
                  </a:lnTo>
                  <a:lnTo>
                    <a:pt x="186" y="393"/>
                  </a:lnTo>
                  <a:lnTo>
                    <a:pt x="202" y="391"/>
                  </a:lnTo>
                  <a:lnTo>
                    <a:pt x="216" y="387"/>
                  </a:lnTo>
                  <a:lnTo>
                    <a:pt x="232" y="381"/>
                  </a:lnTo>
                  <a:lnTo>
                    <a:pt x="246" y="377"/>
                  </a:lnTo>
                  <a:lnTo>
                    <a:pt x="246" y="377"/>
                  </a:lnTo>
                  <a:lnTo>
                    <a:pt x="256" y="375"/>
                  </a:lnTo>
                  <a:lnTo>
                    <a:pt x="256" y="375"/>
                  </a:lnTo>
                  <a:lnTo>
                    <a:pt x="256" y="369"/>
                  </a:lnTo>
                  <a:lnTo>
                    <a:pt x="258" y="365"/>
                  </a:lnTo>
                  <a:lnTo>
                    <a:pt x="268" y="353"/>
                  </a:lnTo>
                  <a:lnTo>
                    <a:pt x="279" y="341"/>
                  </a:lnTo>
                  <a:lnTo>
                    <a:pt x="289" y="331"/>
                  </a:lnTo>
                  <a:lnTo>
                    <a:pt x="289" y="331"/>
                  </a:lnTo>
                  <a:lnTo>
                    <a:pt x="295" y="323"/>
                  </a:lnTo>
                  <a:lnTo>
                    <a:pt x="299" y="313"/>
                  </a:lnTo>
                  <a:lnTo>
                    <a:pt x="305" y="295"/>
                  </a:lnTo>
                  <a:lnTo>
                    <a:pt x="311" y="276"/>
                  </a:lnTo>
                  <a:lnTo>
                    <a:pt x="317" y="256"/>
                  </a:lnTo>
                  <a:lnTo>
                    <a:pt x="317" y="256"/>
                  </a:lnTo>
                  <a:lnTo>
                    <a:pt x="323" y="248"/>
                  </a:lnTo>
                  <a:lnTo>
                    <a:pt x="329" y="240"/>
                  </a:lnTo>
                  <a:lnTo>
                    <a:pt x="343" y="226"/>
                  </a:lnTo>
                  <a:lnTo>
                    <a:pt x="351" y="220"/>
                  </a:lnTo>
                  <a:lnTo>
                    <a:pt x="357" y="212"/>
                  </a:lnTo>
                  <a:lnTo>
                    <a:pt x="361" y="204"/>
                  </a:lnTo>
                  <a:lnTo>
                    <a:pt x="363" y="194"/>
                  </a:lnTo>
                  <a:lnTo>
                    <a:pt x="363" y="194"/>
                  </a:lnTo>
                  <a:lnTo>
                    <a:pt x="363" y="182"/>
                  </a:lnTo>
                  <a:lnTo>
                    <a:pt x="359" y="175"/>
                  </a:lnTo>
                  <a:lnTo>
                    <a:pt x="357" y="165"/>
                  </a:lnTo>
                  <a:lnTo>
                    <a:pt x="353" y="155"/>
                  </a:lnTo>
                  <a:lnTo>
                    <a:pt x="353" y="155"/>
                  </a:lnTo>
                  <a:lnTo>
                    <a:pt x="353" y="145"/>
                  </a:lnTo>
                  <a:lnTo>
                    <a:pt x="353" y="133"/>
                  </a:lnTo>
                  <a:lnTo>
                    <a:pt x="359" y="113"/>
                  </a:lnTo>
                  <a:lnTo>
                    <a:pt x="359" y="113"/>
                  </a:lnTo>
                  <a:lnTo>
                    <a:pt x="361" y="101"/>
                  </a:lnTo>
                  <a:lnTo>
                    <a:pt x="361" y="89"/>
                  </a:lnTo>
                  <a:lnTo>
                    <a:pt x="359" y="79"/>
                  </a:lnTo>
                  <a:lnTo>
                    <a:pt x="355" y="71"/>
                  </a:lnTo>
                  <a:lnTo>
                    <a:pt x="349" y="64"/>
                  </a:lnTo>
                  <a:lnTo>
                    <a:pt x="343" y="56"/>
                  </a:lnTo>
                  <a:lnTo>
                    <a:pt x="325" y="40"/>
                  </a:lnTo>
                  <a:lnTo>
                    <a:pt x="325" y="40"/>
                  </a:lnTo>
                  <a:lnTo>
                    <a:pt x="309" y="26"/>
                  </a:lnTo>
                  <a:lnTo>
                    <a:pt x="295" y="10"/>
                  </a:lnTo>
                  <a:lnTo>
                    <a:pt x="295" y="10"/>
                  </a:lnTo>
                  <a:lnTo>
                    <a:pt x="289" y="0"/>
                  </a:lnTo>
                  <a:lnTo>
                    <a:pt x="289" y="0"/>
                  </a:lnTo>
                  <a:lnTo>
                    <a:pt x="287" y="0"/>
                  </a:lnTo>
                  <a:lnTo>
                    <a:pt x="287" y="0"/>
                  </a:lnTo>
                  <a:lnTo>
                    <a:pt x="278" y="10"/>
                  </a:lnTo>
                  <a:lnTo>
                    <a:pt x="270" y="24"/>
                  </a:lnTo>
                  <a:lnTo>
                    <a:pt x="262" y="36"/>
                  </a:lnTo>
                  <a:lnTo>
                    <a:pt x="252" y="46"/>
                  </a:lnTo>
                  <a:lnTo>
                    <a:pt x="252" y="46"/>
                  </a:lnTo>
                  <a:lnTo>
                    <a:pt x="240" y="52"/>
                  </a:lnTo>
                  <a:lnTo>
                    <a:pt x="224" y="56"/>
                  </a:lnTo>
                  <a:lnTo>
                    <a:pt x="208" y="58"/>
                  </a:lnTo>
                  <a:lnTo>
                    <a:pt x="192" y="60"/>
                  </a:lnTo>
                  <a:lnTo>
                    <a:pt x="161" y="58"/>
                  </a:lnTo>
                  <a:lnTo>
                    <a:pt x="131" y="52"/>
                  </a:lnTo>
                  <a:lnTo>
                    <a:pt x="131" y="52"/>
                  </a:lnTo>
                  <a:lnTo>
                    <a:pt x="119" y="48"/>
                  </a:lnTo>
                  <a:lnTo>
                    <a:pt x="105" y="42"/>
                  </a:lnTo>
                  <a:lnTo>
                    <a:pt x="79" y="28"/>
                  </a:lnTo>
                  <a:lnTo>
                    <a:pt x="79" y="28"/>
                  </a:lnTo>
                  <a:lnTo>
                    <a:pt x="73" y="40"/>
                  </a:lnTo>
                  <a:lnTo>
                    <a:pt x="71" y="48"/>
                  </a:lnTo>
                  <a:lnTo>
                    <a:pt x="69" y="56"/>
                  </a:lnTo>
                  <a:lnTo>
                    <a:pt x="69" y="56"/>
                  </a:lnTo>
                  <a:lnTo>
                    <a:pt x="71" y="66"/>
                  </a:lnTo>
                  <a:lnTo>
                    <a:pt x="73" y="75"/>
                  </a:lnTo>
                  <a:lnTo>
                    <a:pt x="75" y="85"/>
                  </a:lnTo>
                  <a:lnTo>
                    <a:pt x="73" y="97"/>
                  </a:lnTo>
                  <a:lnTo>
                    <a:pt x="73" y="97"/>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6" name="Freeform 52"/>
            <p:cNvSpPr/>
            <p:nvPr/>
          </p:nvSpPr>
          <p:spPr bwMode="auto">
            <a:xfrm>
              <a:off x="6902458" y="4205286"/>
              <a:ext cx="106363" cy="93662"/>
            </a:xfrm>
            <a:custGeom>
              <a:avLst/>
              <a:gdLst/>
              <a:ahLst/>
              <a:cxnLst>
                <a:cxn ang="0">
                  <a:pos x="50" y="99"/>
                </a:cxn>
                <a:cxn ang="0">
                  <a:pos x="50" y="99"/>
                </a:cxn>
                <a:cxn ang="0">
                  <a:pos x="76" y="68"/>
                </a:cxn>
                <a:cxn ang="0">
                  <a:pos x="89" y="56"/>
                </a:cxn>
                <a:cxn ang="0">
                  <a:pos x="97" y="50"/>
                </a:cxn>
                <a:cxn ang="0">
                  <a:pos x="107" y="44"/>
                </a:cxn>
                <a:cxn ang="0">
                  <a:pos x="107" y="44"/>
                </a:cxn>
                <a:cxn ang="0">
                  <a:pos x="117" y="40"/>
                </a:cxn>
                <a:cxn ang="0">
                  <a:pos x="127" y="36"/>
                </a:cxn>
                <a:cxn ang="0">
                  <a:pos x="131" y="32"/>
                </a:cxn>
                <a:cxn ang="0">
                  <a:pos x="133" y="28"/>
                </a:cxn>
                <a:cxn ang="0">
                  <a:pos x="133" y="26"/>
                </a:cxn>
                <a:cxn ang="0">
                  <a:pos x="129" y="22"/>
                </a:cxn>
                <a:cxn ang="0">
                  <a:pos x="129" y="22"/>
                </a:cxn>
                <a:cxn ang="0">
                  <a:pos x="123" y="20"/>
                </a:cxn>
                <a:cxn ang="0">
                  <a:pos x="117" y="22"/>
                </a:cxn>
                <a:cxn ang="0">
                  <a:pos x="111" y="24"/>
                </a:cxn>
                <a:cxn ang="0">
                  <a:pos x="105" y="24"/>
                </a:cxn>
                <a:cxn ang="0">
                  <a:pos x="105" y="24"/>
                </a:cxn>
                <a:cxn ang="0">
                  <a:pos x="97" y="20"/>
                </a:cxn>
                <a:cxn ang="0">
                  <a:pos x="91" y="14"/>
                </a:cxn>
                <a:cxn ang="0">
                  <a:pos x="91" y="14"/>
                </a:cxn>
                <a:cxn ang="0">
                  <a:pos x="82" y="6"/>
                </a:cxn>
                <a:cxn ang="0">
                  <a:pos x="76" y="2"/>
                </a:cxn>
                <a:cxn ang="0">
                  <a:pos x="68" y="0"/>
                </a:cxn>
                <a:cxn ang="0">
                  <a:pos x="58" y="2"/>
                </a:cxn>
                <a:cxn ang="0">
                  <a:pos x="58" y="2"/>
                </a:cxn>
                <a:cxn ang="0">
                  <a:pos x="40" y="4"/>
                </a:cxn>
                <a:cxn ang="0">
                  <a:pos x="40" y="4"/>
                </a:cxn>
                <a:cxn ang="0">
                  <a:pos x="30" y="14"/>
                </a:cxn>
                <a:cxn ang="0">
                  <a:pos x="20" y="26"/>
                </a:cxn>
                <a:cxn ang="0">
                  <a:pos x="12" y="38"/>
                </a:cxn>
                <a:cxn ang="0">
                  <a:pos x="8" y="44"/>
                </a:cxn>
                <a:cxn ang="0">
                  <a:pos x="6" y="52"/>
                </a:cxn>
                <a:cxn ang="0">
                  <a:pos x="6" y="52"/>
                </a:cxn>
                <a:cxn ang="0">
                  <a:pos x="6" y="62"/>
                </a:cxn>
                <a:cxn ang="0">
                  <a:pos x="6" y="74"/>
                </a:cxn>
                <a:cxn ang="0">
                  <a:pos x="8" y="83"/>
                </a:cxn>
                <a:cxn ang="0">
                  <a:pos x="8" y="93"/>
                </a:cxn>
                <a:cxn ang="0">
                  <a:pos x="8" y="93"/>
                </a:cxn>
                <a:cxn ang="0">
                  <a:pos x="8" y="101"/>
                </a:cxn>
                <a:cxn ang="0">
                  <a:pos x="6" y="107"/>
                </a:cxn>
                <a:cxn ang="0">
                  <a:pos x="0" y="117"/>
                </a:cxn>
                <a:cxn ang="0">
                  <a:pos x="0" y="117"/>
                </a:cxn>
                <a:cxn ang="0">
                  <a:pos x="6" y="119"/>
                </a:cxn>
                <a:cxn ang="0">
                  <a:pos x="6" y="119"/>
                </a:cxn>
                <a:cxn ang="0">
                  <a:pos x="20" y="117"/>
                </a:cxn>
                <a:cxn ang="0">
                  <a:pos x="30" y="113"/>
                </a:cxn>
                <a:cxn ang="0">
                  <a:pos x="40" y="107"/>
                </a:cxn>
                <a:cxn ang="0">
                  <a:pos x="50" y="99"/>
                </a:cxn>
                <a:cxn ang="0">
                  <a:pos x="50" y="99"/>
                </a:cxn>
              </a:cxnLst>
              <a:rect l="0" t="0" r="r" b="b"/>
              <a:pathLst>
                <a:path w="133" h="119">
                  <a:moveTo>
                    <a:pt x="50" y="99"/>
                  </a:moveTo>
                  <a:lnTo>
                    <a:pt x="50" y="99"/>
                  </a:lnTo>
                  <a:lnTo>
                    <a:pt x="76" y="68"/>
                  </a:lnTo>
                  <a:lnTo>
                    <a:pt x="89" y="56"/>
                  </a:lnTo>
                  <a:lnTo>
                    <a:pt x="97" y="50"/>
                  </a:lnTo>
                  <a:lnTo>
                    <a:pt x="107" y="44"/>
                  </a:lnTo>
                  <a:lnTo>
                    <a:pt x="107" y="44"/>
                  </a:lnTo>
                  <a:lnTo>
                    <a:pt x="117" y="40"/>
                  </a:lnTo>
                  <a:lnTo>
                    <a:pt x="127" y="36"/>
                  </a:lnTo>
                  <a:lnTo>
                    <a:pt x="131" y="32"/>
                  </a:lnTo>
                  <a:lnTo>
                    <a:pt x="133" y="28"/>
                  </a:lnTo>
                  <a:lnTo>
                    <a:pt x="133" y="26"/>
                  </a:lnTo>
                  <a:lnTo>
                    <a:pt x="129" y="22"/>
                  </a:lnTo>
                  <a:lnTo>
                    <a:pt x="129" y="22"/>
                  </a:lnTo>
                  <a:lnTo>
                    <a:pt x="123" y="20"/>
                  </a:lnTo>
                  <a:lnTo>
                    <a:pt x="117" y="22"/>
                  </a:lnTo>
                  <a:lnTo>
                    <a:pt x="111" y="24"/>
                  </a:lnTo>
                  <a:lnTo>
                    <a:pt x="105" y="24"/>
                  </a:lnTo>
                  <a:lnTo>
                    <a:pt x="105" y="24"/>
                  </a:lnTo>
                  <a:lnTo>
                    <a:pt x="97" y="20"/>
                  </a:lnTo>
                  <a:lnTo>
                    <a:pt x="91" y="14"/>
                  </a:lnTo>
                  <a:lnTo>
                    <a:pt x="91" y="14"/>
                  </a:lnTo>
                  <a:lnTo>
                    <a:pt x="82" y="6"/>
                  </a:lnTo>
                  <a:lnTo>
                    <a:pt x="76" y="2"/>
                  </a:lnTo>
                  <a:lnTo>
                    <a:pt x="68" y="0"/>
                  </a:lnTo>
                  <a:lnTo>
                    <a:pt x="58" y="2"/>
                  </a:lnTo>
                  <a:lnTo>
                    <a:pt x="58" y="2"/>
                  </a:lnTo>
                  <a:lnTo>
                    <a:pt x="40" y="4"/>
                  </a:lnTo>
                  <a:lnTo>
                    <a:pt x="40" y="4"/>
                  </a:lnTo>
                  <a:lnTo>
                    <a:pt x="30" y="14"/>
                  </a:lnTo>
                  <a:lnTo>
                    <a:pt x="20" y="26"/>
                  </a:lnTo>
                  <a:lnTo>
                    <a:pt x="12" y="38"/>
                  </a:lnTo>
                  <a:lnTo>
                    <a:pt x="8" y="44"/>
                  </a:lnTo>
                  <a:lnTo>
                    <a:pt x="6" y="52"/>
                  </a:lnTo>
                  <a:lnTo>
                    <a:pt x="6" y="52"/>
                  </a:lnTo>
                  <a:lnTo>
                    <a:pt x="6" y="62"/>
                  </a:lnTo>
                  <a:lnTo>
                    <a:pt x="6" y="74"/>
                  </a:lnTo>
                  <a:lnTo>
                    <a:pt x="8" y="83"/>
                  </a:lnTo>
                  <a:lnTo>
                    <a:pt x="8" y="93"/>
                  </a:lnTo>
                  <a:lnTo>
                    <a:pt x="8" y="93"/>
                  </a:lnTo>
                  <a:lnTo>
                    <a:pt x="8" y="101"/>
                  </a:lnTo>
                  <a:lnTo>
                    <a:pt x="6" y="107"/>
                  </a:lnTo>
                  <a:lnTo>
                    <a:pt x="0" y="117"/>
                  </a:lnTo>
                  <a:lnTo>
                    <a:pt x="0" y="117"/>
                  </a:lnTo>
                  <a:lnTo>
                    <a:pt x="6" y="119"/>
                  </a:lnTo>
                  <a:lnTo>
                    <a:pt x="6" y="119"/>
                  </a:lnTo>
                  <a:lnTo>
                    <a:pt x="20" y="117"/>
                  </a:lnTo>
                  <a:lnTo>
                    <a:pt x="30" y="113"/>
                  </a:lnTo>
                  <a:lnTo>
                    <a:pt x="40" y="107"/>
                  </a:lnTo>
                  <a:lnTo>
                    <a:pt x="50" y="99"/>
                  </a:lnTo>
                  <a:lnTo>
                    <a:pt x="50" y="99"/>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7" name="Freeform 53"/>
            <p:cNvSpPr/>
            <p:nvPr/>
          </p:nvSpPr>
          <p:spPr bwMode="auto">
            <a:xfrm>
              <a:off x="6918332" y="4168772"/>
              <a:ext cx="581026" cy="634999"/>
            </a:xfrm>
            <a:custGeom>
              <a:avLst/>
              <a:gdLst/>
              <a:ahLst/>
              <a:cxnLst>
                <a:cxn ang="0">
                  <a:pos x="716" y="307"/>
                </a:cxn>
                <a:cxn ang="0">
                  <a:pos x="628" y="285"/>
                </a:cxn>
                <a:cxn ang="0">
                  <a:pos x="595" y="265"/>
                </a:cxn>
                <a:cxn ang="0">
                  <a:pos x="559" y="226"/>
                </a:cxn>
                <a:cxn ang="0">
                  <a:pos x="551" y="194"/>
                </a:cxn>
                <a:cxn ang="0">
                  <a:pos x="521" y="160"/>
                </a:cxn>
                <a:cxn ang="0">
                  <a:pos x="478" y="150"/>
                </a:cxn>
                <a:cxn ang="0">
                  <a:pos x="424" y="107"/>
                </a:cxn>
                <a:cxn ang="0">
                  <a:pos x="385" y="67"/>
                </a:cxn>
                <a:cxn ang="0">
                  <a:pos x="351" y="57"/>
                </a:cxn>
                <a:cxn ang="0">
                  <a:pos x="331" y="51"/>
                </a:cxn>
                <a:cxn ang="0">
                  <a:pos x="309" y="21"/>
                </a:cxn>
                <a:cxn ang="0">
                  <a:pos x="278" y="10"/>
                </a:cxn>
                <a:cxn ang="0">
                  <a:pos x="256" y="2"/>
                </a:cxn>
                <a:cxn ang="0">
                  <a:pos x="246" y="2"/>
                </a:cxn>
                <a:cxn ang="0">
                  <a:pos x="186" y="18"/>
                </a:cxn>
                <a:cxn ang="0">
                  <a:pos x="119" y="12"/>
                </a:cxn>
                <a:cxn ang="0">
                  <a:pos x="62" y="19"/>
                </a:cxn>
                <a:cxn ang="0">
                  <a:pos x="38" y="35"/>
                </a:cxn>
                <a:cxn ang="0">
                  <a:pos x="22" y="45"/>
                </a:cxn>
                <a:cxn ang="0">
                  <a:pos x="22" y="45"/>
                </a:cxn>
                <a:cxn ang="0">
                  <a:pos x="32" y="47"/>
                </a:cxn>
                <a:cxn ang="0">
                  <a:pos x="64" y="59"/>
                </a:cxn>
                <a:cxn ang="0">
                  <a:pos x="79" y="69"/>
                </a:cxn>
                <a:cxn ang="0">
                  <a:pos x="101" y="67"/>
                </a:cxn>
                <a:cxn ang="0">
                  <a:pos x="113" y="75"/>
                </a:cxn>
                <a:cxn ang="0">
                  <a:pos x="121" y="87"/>
                </a:cxn>
                <a:cxn ang="0">
                  <a:pos x="131" y="109"/>
                </a:cxn>
                <a:cxn ang="0">
                  <a:pos x="147" y="130"/>
                </a:cxn>
                <a:cxn ang="0">
                  <a:pos x="137" y="146"/>
                </a:cxn>
                <a:cxn ang="0">
                  <a:pos x="109" y="172"/>
                </a:cxn>
                <a:cxn ang="0">
                  <a:pos x="103" y="202"/>
                </a:cxn>
                <a:cxn ang="0">
                  <a:pos x="75" y="237"/>
                </a:cxn>
                <a:cxn ang="0">
                  <a:pos x="26" y="261"/>
                </a:cxn>
                <a:cxn ang="0">
                  <a:pos x="16" y="299"/>
                </a:cxn>
                <a:cxn ang="0">
                  <a:pos x="0" y="346"/>
                </a:cxn>
                <a:cxn ang="0">
                  <a:pos x="10" y="376"/>
                </a:cxn>
                <a:cxn ang="0">
                  <a:pos x="40" y="408"/>
                </a:cxn>
                <a:cxn ang="0">
                  <a:pos x="58" y="461"/>
                </a:cxn>
                <a:cxn ang="0">
                  <a:pos x="62" y="525"/>
                </a:cxn>
                <a:cxn ang="0">
                  <a:pos x="85" y="555"/>
                </a:cxn>
                <a:cxn ang="0">
                  <a:pos x="153" y="570"/>
                </a:cxn>
                <a:cxn ang="0">
                  <a:pos x="210" y="596"/>
                </a:cxn>
                <a:cxn ang="0">
                  <a:pos x="268" y="618"/>
                </a:cxn>
                <a:cxn ang="0">
                  <a:pos x="295" y="638"/>
                </a:cxn>
                <a:cxn ang="0">
                  <a:pos x="299" y="664"/>
                </a:cxn>
                <a:cxn ang="0">
                  <a:pos x="315" y="705"/>
                </a:cxn>
                <a:cxn ang="0">
                  <a:pos x="339" y="737"/>
                </a:cxn>
                <a:cxn ang="0">
                  <a:pos x="347" y="788"/>
                </a:cxn>
                <a:cxn ang="0">
                  <a:pos x="373" y="800"/>
                </a:cxn>
                <a:cxn ang="0">
                  <a:pos x="416" y="794"/>
                </a:cxn>
                <a:cxn ang="0">
                  <a:pos x="462" y="800"/>
                </a:cxn>
                <a:cxn ang="0">
                  <a:pos x="492" y="788"/>
                </a:cxn>
                <a:cxn ang="0">
                  <a:pos x="529" y="751"/>
                </a:cxn>
                <a:cxn ang="0">
                  <a:pos x="569" y="737"/>
                </a:cxn>
                <a:cxn ang="0">
                  <a:pos x="605" y="717"/>
                </a:cxn>
                <a:cxn ang="0">
                  <a:pos x="644" y="675"/>
                </a:cxn>
                <a:cxn ang="0">
                  <a:pos x="708" y="646"/>
                </a:cxn>
                <a:cxn ang="0">
                  <a:pos x="722" y="616"/>
                </a:cxn>
                <a:cxn ang="0">
                  <a:pos x="729" y="543"/>
                </a:cxn>
                <a:cxn ang="0">
                  <a:pos x="727" y="483"/>
                </a:cxn>
                <a:cxn ang="0">
                  <a:pos x="704" y="376"/>
                </a:cxn>
                <a:cxn ang="0">
                  <a:pos x="712" y="317"/>
                </a:cxn>
              </a:cxnLst>
              <a:rect l="0" t="0" r="r" b="b"/>
              <a:pathLst>
                <a:path w="731" h="800">
                  <a:moveTo>
                    <a:pt x="712" y="317"/>
                  </a:moveTo>
                  <a:lnTo>
                    <a:pt x="712" y="317"/>
                  </a:lnTo>
                  <a:lnTo>
                    <a:pt x="716" y="307"/>
                  </a:lnTo>
                  <a:lnTo>
                    <a:pt x="716" y="307"/>
                  </a:lnTo>
                  <a:lnTo>
                    <a:pt x="706" y="305"/>
                  </a:lnTo>
                  <a:lnTo>
                    <a:pt x="706" y="305"/>
                  </a:lnTo>
                  <a:lnTo>
                    <a:pt x="654" y="293"/>
                  </a:lnTo>
                  <a:lnTo>
                    <a:pt x="628" y="285"/>
                  </a:lnTo>
                  <a:lnTo>
                    <a:pt x="616" y="279"/>
                  </a:lnTo>
                  <a:lnTo>
                    <a:pt x="605" y="273"/>
                  </a:lnTo>
                  <a:lnTo>
                    <a:pt x="605" y="273"/>
                  </a:lnTo>
                  <a:lnTo>
                    <a:pt x="595" y="265"/>
                  </a:lnTo>
                  <a:lnTo>
                    <a:pt x="585" y="257"/>
                  </a:lnTo>
                  <a:lnTo>
                    <a:pt x="569" y="237"/>
                  </a:lnTo>
                  <a:lnTo>
                    <a:pt x="569" y="237"/>
                  </a:lnTo>
                  <a:lnTo>
                    <a:pt x="559" y="226"/>
                  </a:lnTo>
                  <a:lnTo>
                    <a:pt x="555" y="216"/>
                  </a:lnTo>
                  <a:lnTo>
                    <a:pt x="553" y="206"/>
                  </a:lnTo>
                  <a:lnTo>
                    <a:pt x="551" y="194"/>
                  </a:lnTo>
                  <a:lnTo>
                    <a:pt x="551" y="194"/>
                  </a:lnTo>
                  <a:lnTo>
                    <a:pt x="545" y="178"/>
                  </a:lnTo>
                  <a:lnTo>
                    <a:pt x="537" y="170"/>
                  </a:lnTo>
                  <a:lnTo>
                    <a:pt x="529" y="164"/>
                  </a:lnTo>
                  <a:lnTo>
                    <a:pt x="521" y="160"/>
                  </a:lnTo>
                  <a:lnTo>
                    <a:pt x="502" y="156"/>
                  </a:lnTo>
                  <a:lnTo>
                    <a:pt x="490" y="154"/>
                  </a:lnTo>
                  <a:lnTo>
                    <a:pt x="478" y="150"/>
                  </a:lnTo>
                  <a:lnTo>
                    <a:pt x="478" y="150"/>
                  </a:lnTo>
                  <a:lnTo>
                    <a:pt x="468" y="146"/>
                  </a:lnTo>
                  <a:lnTo>
                    <a:pt x="458" y="140"/>
                  </a:lnTo>
                  <a:lnTo>
                    <a:pt x="440" y="125"/>
                  </a:lnTo>
                  <a:lnTo>
                    <a:pt x="424" y="107"/>
                  </a:lnTo>
                  <a:lnTo>
                    <a:pt x="408" y="89"/>
                  </a:lnTo>
                  <a:lnTo>
                    <a:pt x="408" y="89"/>
                  </a:lnTo>
                  <a:lnTo>
                    <a:pt x="393" y="73"/>
                  </a:lnTo>
                  <a:lnTo>
                    <a:pt x="385" y="67"/>
                  </a:lnTo>
                  <a:lnTo>
                    <a:pt x="373" y="61"/>
                  </a:lnTo>
                  <a:lnTo>
                    <a:pt x="373" y="61"/>
                  </a:lnTo>
                  <a:lnTo>
                    <a:pt x="363" y="59"/>
                  </a:lnTo>
                  <a:lnTo>
                    <a:pt x="351" y="57"/>
                  </a:lnTo>
                  <a:lnTo>
                    <a:pt x="339" y="55"/>
                  </a:lnTo>
                  <a:lnTo>
                    <a:pt x="335" y="53"/>
                  </a:lnTo>
                  <a:lnTo>
                    <a:pt x="331" y="51"/>
                  </a:lnTo>
                  <a:lnTo>
                    <a:pt x="331" y="51"/>
                  </a:lnTo>
                  <a:lnTo>
                    <a:pt x="325" y="43"/>
                  </a:lnTo>
                  <a:lnTo>
                    <a:pt x="321" y="35"/>
                  </a:lnTo>
                  <a:lnTo>
                    <a:pt x="315" y="27"/>
                  </a:lnTo>
                  <a:lnTo>
                    <a:pt x="309" y="21"/>
                  </a:lnTo>
                  <a:lnTo>
                    <a:pt x="309" y="21"/>
                  </a:lnTo>
                  <a:lnTo>
                    <a:pt x="299" y="16"/>
                  </a:lnTo>
                  <a:lnTo>
                    <a:pt x="287" y="14"/>
                  </a:lnTo>
                  <a:lnTo>
                    <a:pt x="278" y="10"/>
                  </a:lnTo>
                  <a:lnTo>
                    <a:pt x="268" y="6"/>
                  </a:lnTo>
                  <a:lnTo>
                    <a:pt x="268" y="6"/>
                  </a:lnTo>
                  <a:lnTo>
                    <a:pt x="260" y="4"/>
                  </a:lnTo>
                  <a:lnTo>
                    <a:pt x="256" y="2"/>
                  </a:lnTo>
                  <a:lnTo>
                    <a:pt x="256" y="0"/>
                  </a:lnTo>
                  <a:lnTo>
                    <a:pt x="256" y="0"/>
                  </a:lnTo>
                  <a:lnTo>
                    <a:pt x="246" y="2"/>
                  </a:lnTo>
                  <a:lnTo>
                    <a:pt x="246" y="2"/>
                  </a:lnTo>
                  <a:lnTo>
                    <a:pt x="232" y="6"/>
                  </a:lnTo>
                  <a:lnTo>
                    <a:pt x="216" y="12"/>
                  </a:lnTo>
                  <a:lnTo>
                    <a:pt x="202" y="16"/>
                  </a:lnTo>
                  <a:lnTo>
                    <a:pt x="186" y="18"/>
                  </a:lnTo>
                  <a:lnTo>
                    <a:pt x="186" y="18"/>
                  </a:lnTo>
                  <a:lnTo>
                    <a:pt x="165" y="16"/>
                  </a:lnTo>
                  <a:lnTo>
                    <a:pt x="143" y="14"/>
                  </a:lnTo>
                  <a:lnTo>
                    <a:pt x="119" y="12"/>
                  </a:lnTo>
                  <a:lnTo>
                    <a:pt x="97" y="12"/>
                  </a:lnTo>
                  <a:lnTo>
                    <a:pt x="97" y="12"/>
                  </a:lnTo>
                  <a:lnTo>
                    <a:pt x="73" y="16"/>
                  </a:lnTo>
                  <a:lnTo>
                    <a:pt x="62" y="19"/>
                  </a:lnTo>
                  <a:lnTo>
                    <a:pt x="52" y="23"/>
                  </a:lnTo>
                  <a:lnTo>
                    <a:pt x="52" y="23"/>
                  </a:lnTo>
                  <a:lnTo>
                    <a:pt x="46" y="29"/>
                  </a:lnTo>
                  <a:lnTo>
                    <a:pt x="38" y="35"/>
                  </a:lnTo>
                  <a:lnTo>
                    <a:pt x="30" y="41"/>
                  </a:lnTo>
                  <a:lnTo>
                    <a:pt x="22" y="45"/>
                  </a:lnTo>
                  <a:lnTo>
                    <a:pt x="22" y="45"/>
                  </a:lnTo>
                  <a:lnTo>
                    <a:pt x="22" y="45"/>
                  </a:lnTo>
                  <a:lnTo>
                    <a:pt x="22" y="45"/>
                  </a:lnTo>
                  <a:lnTo>
                    <a:pt x="22" y="45"/>
                  </a:lnTo>
                  <a:lnTo>
                    <a:pt x="22" y="45"/>
                  </a:lnTo>
                  <a:lnTo>
                    <a:pt x="22" y="45"/>
                  </a:lnTo>
                  <a:lnTo>
                    <a:pt x="22" y="45"/>
                  </a:lnTo>
                  <a:lnTo>
                    <a:pt x="22" y="45"/>
                  </a:lnTo>
                  <a:lnTo>
                    <a:pt x="26" y="47"/>
                  </a:lnTo>
                  <a:lnTo>
                    <a:pt x="32" y="47"/>
                  </a:lnTo>
                  <a:lnTo>
                    <a:pt x="32" y="47"/>
                  </a:lnTo>
                  <a:lnTo>
                    <a:pt x="42" y="45"/>
                  </a:lnTo>
                  <a:lnTo>
                    <a:pt x="50" y="47"/>
                  </a:lnTo>
                  <a:lnTo>
                    <a:pt x="64" y="59"/>
                  </a:lnTo>
                  <a:lnTo>
                    <a:pt x="64" y="59"/>
                  </a:lnTo>
                  <a:lnTo>
                    <a:pt x="71" y="65"/>
                  </a:lnTo>
                  <a:lnTo>
                    <a:pt x="79" y="69"/>
                  </a:lnTo>
                  <a:lnTo>
                    <a:pt x="79" y="69"/>
                  </a:lnTo>
                  <a:lnTo>
                    <a:pt x="83" y="69"/>
                  </a:lnTo>
                  <a:lnTo>
                    <a:pt x="89" y="67"/>
                  </a:lnTo>
                  <a:lnTo>
                    <a:pt x="95" y="65"/>
                  </a:lnTo>
                  <a:lnTo>
                    <a:pt x="101" y="67"/>
                  </a:lnTo>
                  <a:lnTo>
                    <a:pt x="101" y="67"/>
                  </a:lnTo>
                  <a:lnTo>
                    <a:pt x="109" y="71"/>
                  </a:lnTo>
                  <a:lnTo>
                    <a:pt x="113" y="73"/>
                  </a:lnTo>
                  <a:lnTo>
                    <a:pt x="113" y="75"/>
                  </a:lnTo>
                  <a:lnTo>
                    <a:pt x="113" y="75"/>
                  </a:lnTo>
                  <a:lnTo>
                    <a:pt x="117" y="79"/>
                  </a:lnTo>
                  <a:lnTo>
                    <a:pt x="119" y="81"/>
                  </a:lnTo>
                  <a:lnTo>
                    <a:pt x="121" y="87"/>
                  </a:lnTo>
                  <a:lnTo>
                    <a:pt x="121" y="95"/>
                  </a:lnTo>
                  <a:lnTo>
                    <a:pt x="125" y="101"/>
                  </a:lnTo>
                  <a:lnTo>
                    <a:pt x="125" y="101"/>
                  </a:lnTo>
                  <a:lnTo>
                    <a:pt x="131" y="109"/>
                  </a:lnTo>
                  <a:lnTo>
                    <a:pt x="139" y="115"/>
                  </a:lnTo>
                  <a:lnTo>
                    <a:pt x="143" y="121"/>
                  </a:lnTo>
                  <a:lnTo>
                    <a:pt x="145" y="125"/>
                  </a:lnTo>
                  <a:lnTo>
                    <a:pt x="147" y="130"/>
                  </a:lnTo>
                  <a:lnTo>
                    <a:pt x="147" y="130"/>
                  </a:lnTo>
                  <a:lnTo>
                    <a:pt x="145" y="134"/>
                  </a:lnTo>
                  <a:lnTo>
                    <a:pt x="143" y="138"/>
                  </a:lnTo>
                  <a:lnTo>
                    <a:pt x="137" y="146"/>
                  </a:lnTo>
                  <a:lnTo>
                    <a:pt x="121" y="158"/>
                  </a:lnTo>
                  <a:lnTo>
                    <a:pt x="121" y="158"/>
                  </a:lnTo>
                  <a:lnTo>
                    <a:pt x="113" y="166"/>
                  </a:lnTo>
                  <a:lnTo>
                    <a:pt x="109" y="172"/>
                  </a:lnTo>
                  <a:lnTo>
                    <a:pt x="107" y="180"/>
                  </a:lnTo>
                  <a:lnTo>
                    <a:pt x="105" y="192"/>
                  </a:lnTo>
                  <a:lnTo>
                    <a:pt x="105" y="192"/>
                  </a:lnTo>
                  <a:lnTo>
                    <a:pt x="103" y="202"/>
                  </a:lnTo>
                  <a:lnTo>
                    <a:pt x="99" y="210"/>
                  </a:lnTo>
                  <a:lnTo>
                    <a:pt x="95" y="218"/>
                  </a:lnTo>
                  <a:lnTo>
                    <a:pt x="89" y="226"/>
                  </a:lnTo>
                  <a:lnTo>
                    <a:pt x="75" y="237"/>
                  </a:lnTo>
                  <a:lnTo>
                    <a:pt x="58" y="247"/>
                  </a:lnTo>
                  <a:lnTo>
                    <a:pt x="58" y="247"/>
                  </a:lnTo>
                  <a:lnTo>
                    <a:pt x="36" y="257"/>
                  </a:lnTo>
                  <a:lnTo>
                    <a:pt x="26" y="261"/>
                  </a:lnTo>
                  <a:lnTo>
                    <a:pt x="16" y="267"/>
                  </a:lnTo>
                  <a:lnTo>
                    <a:pt x="16" y="267"/>
                  </a:lnTo>
                  <a:lnTo>
                    <a:pt x="16" y="283"/>
                  </a:lnTo>
                  <a:lnTo>
                    <a:pt x="16" y="299"/>
                  </a:lnTo>
                  <a:lnTo>
                    <a:pt x="10" y="317"/>
                  </a:lnTo>
                  <a:lnTo>
                    <a:pt x="4" y="333"/>
                  </a:lnTo>
                  <a:lnTo>
                    <a:pt x="4" y="333"/>
                  </a:lnTo>
                  <a:lnTo>
                    <a:pt x="0" y="346"/>
                  </a:lnTo>
                  <a:lnTo>
                    <a:pt x="0" y="356"/>
                  </a:lnTo>
                  <a:lnTo>
                    <a:pt x="2" y="364"/>
                  </a:lnTo>
                  <a:lnTo>
                    <a:pt x="4" y="370"/>
                  </a:lnTo>
                  <a:lnTo>
                    <a:pt x="10" y="376"/>
                  </a:lnTo>
                  <a:lnTo>
                    <a:pt x="16" y="384"/>
                  </a:lnTo>
                  <a:lnTo>
                    <a:pt x="32" y="400"/>
                  </a:lnTo>
                  <a:lnTo>
                    <a:pt x="32" y="400"/>
                  </a:lnTo>
                  <a:lnTo>
                    <a:pt x="40" y="408"/>
                  </a:lnTo>
                  <a:lnTo>
                    <a:pt x="46" y="418"/>
                  </a:lnTo>
                  <a:lnTo>
                    <a:pt x="50" y="428"/>
                  </a:lnTo>
                  <a:lnTo>
                    <a:pt x="54" y="440"/>
                  </a:lnTo>
                  <a:lnTo>
                    <a:pt x="58" y="461"/>
                  </a:lnTo>
                  <a:lnTo>
                    <a:pt x="58" y="483"/>
                  </a:lnTo>
                  <a:lnTo>
                    <a:pt x="58" y="483"/>
                  </a:lnTo>
                  <a:lnTo>
                    <a:pt x="58" y="505"/>
                  </a:lnTo>
                  <a:lnTo>
                    <a:pt x="62" y="525"/>
                  </a:lnTo>
                  <a:lnTo>
                    <a:pt x="64" y="535"/>
                  </a:lnTo>
                  <a:lnTo>
                    <a:pt x="69" y="543"/>
                  </a:lnTo>
                  <a:lnTo>
                    <a:pt x="75" y="549"/>
                  </a:lnTo>
                  <a:lnTo>
                    <a:pt x="85" y="555"/>
                  </a:lnTo>
                  <a:lnTo>
                    <a:pt x="85" y="555"/>
                  </a:lnTo>
                  <a:lnTo>
                    <a:pt x="107" y="560"/>
                  </a:lnTo>
                  <a:lnTo>
                    <a:pt x="129" y="566"/>
                  </a:lnTo>
                  <a:lnTo>
                    <a:pt x="153" y="570"/>
                  </a:lnTo>
                  <a:lnTo>
                    <a:pt x="174" y="576"/>
                  </a:lnTo>
                  <a:lnTo>
                    <a:pt x="174" y="576"/>
                  </a:lnTo>
                  <a:lnTo>
                    <a:pt x="192" y="584"/>
                  </a:lnTo>
                  <a:lnTo>
                    <a:pt x="210" y="596"/>
                  </a:lnTo>
                  <a:lnTo>
                    <a:pt x="228" y="606"/>
                  </a:lnTo>
                  <a:lnTo>
                    <a:pt x="246" y="614"/>
                  </a:lnTo>
                  <a:lnTo>
                    <a:pt x="246" y="614"/>
                  </a:lnTo>
                  <a:lnTo>
                    <a:pt x="268" y="618"/>
                  </a:lnTo>
                  <a:lnTo>
                    <a:pt x="278" y="622"/>
                  </a:lnTo>
                  <a:lnTo>
                    <a:pt x="287" y="630"/>
                  </a:lnTo>
                  <a:lnTo>
                    <a:pt x="287" y="630"/>
                  </a:lnTo>
                  <a:lnTo>
                    <a:pt x="295" y="638"/>
                  </a:lnTo>
                  <a:lnTo>
                    <a:pt x="297" y="646"/>
                  </a:lnTo>
                  <a:lnTo>
                    <a:pt x="299" y="654"/>
                  </a:lnTo>
                  <a:lnTo>
                    <a:pt x="299" y="664"/>
                  </a:lnTo>
                  <a:lnTo>
                    <a:pt x="299" y="664"/>
                  </a:lnTo>
                  <a:lnTo>
                    <a:pt x="299" y="675"/>
                  </a:lnTo>
                  <a:lnTo>
                    <a:pt x="303" y="685"/>
                  </a:lnTo>
                  <a:lnTo>
                    <a:pt x="309" y="695"/>
                  </a:lnTo>
                  <a:lnTo>
                    <a:pt x="315" y="705"/>
                  </a:lnTo>
                  <a:lnTo>
                    <a:pt x="315" y="705"/>
                  </a:lnTo>
                  <a:lnTo>
                    <a:pt x="329" y="721"/>
                  </a:lnTo>
                  <a:lnTo>
                    <a:pt x="335" y="727"/>
                  </a:lnTo>
                  <a:lnTo>
                    <a:pt x="339" y="737"/>
                  </a:lnTo>
                  <a:lnTo>
                    <a:pt x="339" y="737"/>
                  </a:lnTo>
                  <a:lnTo>
                    <a:pt x="341" y="759"/>
                  </a:lnTo>
                  <a:lnTo>
                    <a:pt x="345" y="778"/>
                  </a:lnTo>
                  <a:lnTo>
                    <a:pt x="347" y="788"/>
                  </a:lnTo>
                  <a:lnTo>
                    <a:pt x="353" y="796"/>
                  </a:lnTo>
                  <a:lnTo>
                    <a:pt x="361" y="800"/>
                  </a:lnTo>
                  <a:lnTo>
                    <a:pt x="373" y="800"/>
                  </a:lnTo>
                  <a:lnTo>
                    <a:pt x="373" y="800"/>
                  </a:lnTo>
                  <a:lnTo>
                    <a:pt x="393" y="796"/>
                  </a:lnTo>
                  <a:lnTo>
                    <a:pt x="404" y="794"/>
                  </a:lnTo>
                  <a:lnTo>
                    <a:pt x="416" y="794"/>
                  </a:lnTo>
                  <a:lnTo>
                    <a:pt x="416" y="794"/>
                  </a:lnTo>
                  <a:lnTo>
                    <a:pt x="428" y="794"/>
                  </a:lnTo>
                  <a:lnTo>
                    <a:pt x="440" y="798"/>
                  </a:lnTo>
                  <a:lnTo>
                    <a:pt x="450" y="800"/>
                  </a:lnTo>
                  <a:lnTo>
                    <a:pt x="462" y="800"/>
                  </a:lnTo>
                  <a:lnTo>
                    <a:pt x="462" y="800"/>
                  </a:lnTo>
                  <a:lnTo>
                    <a:pt x="474" y="798"/>
                  </a:lnTo>
                  <a:lnTo>
                    <a:pt x="484" y="794"/>
                  </a:lnTo>
                  <a:lnTo>
                    <a:pt x="492" y="788"/>
                  </a:lnTo>
                  <a:lnTo>
                    <a:pt x="500" y="780"/>
                  </a:lnTo>
                  <a:lnTo>
                    <a:pt x="513" y="765"/>
                  </a:lnTo>
                  <a:lnTo>
                    <a:pt x="521" y="757"/>
                  </a:lnTo>
                  <a:lnTo>
                    <a:pt x="529" y="751"/>
                  </a:lnTo>
                  <a:lnTo>
                    <a:pt x="529" y="751"/>
                  </a:lnTo>
                  <a:lnTo>
                    <a:pt x="539" y="745"/>
                  </a:lnTo>
                  <a:lnTo>
                    <a:pt x="549" y="741"/>
                  </a:lnTo>
                  <a:lnTo>
                    <a:pt x="569" y="737"/>
                  </a:lnTo>
                  <a:lnTo>
                    <a:pt x="579" y="735"/>
                  </a:lnTo>
                  <a:lnTo>
                    <a:pt x="587" y="731"/>
                  </a:lnTo>
                  <a:lnTo>
                    <a:pt x="597" y="727"/>
                  </a:lnTo>
                  <a:lnTo>
                    <a:pt x="605" y="717"/>
                  </a:lnTo>
                  <a:lnTo>
                    <a:pt x="605" y="717"/>
                  </a:lnTo>
                  <a:lnTo>
                    <a:pt x="616" y="701"/>
                  </a:lnTo>
                  <a:lnTo>
                    <a:pt x="630" y="687"/>
                  </a:lnTo>
                  <a:lnTo>
                    <a:pt x="644" y="675"/>
                  </a:lnTo>
                  <a:lnTo>
                    <a:pt x="662" y="665"/>
                  </a:lnTo>
                  <a:lnTo>
                    <a:pt x="662" y="665"/>
                  </a:lnTo>
                  <a:lnTo>
                    <a:pt x="684" y="656"/>
                  </a:lnTo>
                  <a:lnTo>
                    <a:pt x="708" y="646"/>
                  </a:lnTo>
                  <a:lnTo>
                    <a:pt x="708" y="646"/>
                  </a:lnTo>
                  <a:lnTo>
                    <a:pt x="725" y="642"/>
                  </a:lnTo>
                  <a:lnTo>
                    <a:pt x="725" y="642"/>
                  </a:lnTo>
                  <a:lnTo>
                    <a:pt x="722" y="616"/>
                  </a:lnTo>
                  <a:lnTo>
                    <a:pt x="722" y="594"/>
                  </a:lnTo>
                  <a:lnTo>
                    <a:pt x="723" y="570"/>
                  </a:lnTo>
                  <a:lnTo>
                    <a:pt x="729" y="543"/>
                  </a:lnTo>
                  <a:lnTo>
                    <a:pt x="729" y="543"/>
                  </a:lnTo>
                  <a:lnTo>
                    <a:pt x="731" y="527"/>
                  </a:lnTo>
                  <a:lnTo>
                    <a:pt x="731" y="511"/>
                  </a:lnTo>
                  <a:lnTo>
                    <a:pt x="729" y="497"/>
                  </a:lnTo>
                  <a:lnTo>
                    <a:pt x="727" y="483"/>
                  </a:lnTo>
                  <a:lnTo>
                    <a:pt x="722" y="455"/>
                  </a:lnTo>
                  <a:lnTo>
                    <a:pt x="714" y="430"/>
                  </a:lnTo>
                  <a:lnTo>
                    <a:pt x="708" y="402"/>
                  </a:lnTo>
                  <a:lnTo>
                    <a:pt x="704" y="376"/>
                  </a:lnTo>
                  <a:lnTo>
                    <a:pt x="704" y="360"/>
                  </a:lnTo>
                  <a:lnTo>
                    <a:pt x="704" y="346"/>
                  </a:lnTo>
                  <a:lnTo>
                    <a:pt x="708" y="333"/>
                  </a:lnTo>
                  <a:lnTo>
                    <a:pt x="712" y="317"/>
                  </a:lnTo>
                  <a:lnTo>
                    <a:pt x="712" y="317"/>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8" name="Freeform 54"/>
            <p:cNvSpPr/>
            <p:nvPr/>
          </p:nvSpPr>
          <p:spPr bwMode="auto">
            <a:xfrm>
              <a:off x="6899282" y="4225919"/>
              <a:ext cx="141289" cy="158750"/>
            </a:xfrm>
            <a:custGeom>
              <a:avLst/>
              <a:gdLst/>
              <a:ahLst/>
              <a:cxnLst>
                <a:cxn ang="0">
                  <a:pos x="137" y="119"/>
                </a:cxn>
                <a:cxn ang="0">
                  <a:pos x="137" y="119"/>
                </a:cxn>
                <a:cxn ang="0">
                  <a:pos x="139" y="107"/>
                </a:cxn>
                <a:cxn ang="0">
                  <a:pos x="141" y="99"/>
                </a:cxn>
                <a:cxn ang="0">
                  <a:pos x="145" y="93"/>
                </a:cxn>
                <a:cxn ang="0">
                  <a:pos x="153" y="85"/>
                </a:cxn>
                <a:cxn ang="0">
                  <a:pos x="153" y="85"/>
                </a:cxn>
                <a:cxn ang="0">
                  <a:pos x="169" y="73"/>
                </a:cxn>
                <a:cxn ang="0">
                  <a:pos x="177" y="65"/>
                </a:cxn>
                <a:cxn ang="0">
                  <a:pos x="179" y="61"/>
                </a:cxn>
                <a:cxn ang="0">
                  <a:pos x="179" y="57"/>
                </a:cxn>
                <a:cxn ang="0">
                  <a:pos x="179" y="57"/>
                </a:cxn>
                <a:cxn ang="0">
                  <a:pos x="179" y="52"/>
                </a:cxn>
                <a:cxn ang="0">
                  <a:pos x="177" y="48"/>
                </a:cxn>
                <a:cxn ang="0">
                  <a:pos x="171" y="42"/>
                </a:cxn>
                <a:cxn ang="0">
                  <a:pos x="163" y="36"/>
                </a:cxn>
                <a:cxn ang="0">
                  <a:pos x="157" y="28"/>
                </a:cxn>
                <a:cxn ang="0">
                  <a:pos x="157" y="28"/>
                </a:cxn>
                <a:cxn ang="0">
                  <a:pos x="151" y="22"/>
                </a:cxn>
                <a:cxn ang="0">
                  <a:pos x="147" y="14"/>
                </a:cxn>
                <a:cxn ang="0">
                  <a:pos x="143" y="6"/>
                </a:cxn>
                <a:cxn ang="0">
                  <a:pos x="137" y="0"/>
                </a:cxn>
                <a:cxn ang="0">
                  <a:pos x="137" y="0"/>
                </a:cxn>
                <a:cxn ang="0">
                  <a:pos x="133" y="6"/>
                </a:cxn>
                <a:cxn ang="0">
                  <a:pos x="125" y="10"/>
                </a:cxn>
                <a:cxn ang="0">
                  <a:pos x="111" y="16"/>
                </a:cxn>
                <a:cxn ang="0">
                  <a:pos x="111" y="16"/>
                </a:cxn>
                <a:cxn ang="0">
                  <a:pos x="101" y="22"/>
                </a:cxn>
                <a:cxn ang="0">
                  <a:pos x="93" y="28"/>
                </a:cxn>
                <a:cxn ang="0">
                  <a:pos x="80" y="40"/>
                </a:cxn>
                <a:cxn ang="0">
                  <a:pos x="54" y="71"/>
                </a:cxn>
                <a:cxn ang="0">
                  <a:pos x="54" y="71"/>
                </a:cxn>
                <a:cxn ang="0">
                  <a:pos x="44" y="79"/>
                </a:cxn>
                <a:cxn ang="0">
                  <a:pos x="34" y="85"/>
                </a:cxn>
                <a:cxn ang="0">
                  <a:pos x="24" y="89"/>
                </a:cxn>
                <a:cxn ang="0">
                  <a:pos x="10" y="91"/>
                </a:cxn>
                <a:cxn ang="0">
                  <a:pos x="10" y="91"/>
                </a:cxn>
                <a:cxn ang="0">
                  <a:pos x="4" y="89"/>
                </a:cxn>
                <a:cxn ang="0">
                  <a:pos x="4" y="89"/>
                </a:cxn>
                <a:cxn ang="0">
                  <a:pos x="2" y="97"/>
                </a:cxn>
                <a:cxn ang="0">
                  <a:pos x="0" y="105"/>
                </a:cxn>
                <a:cxn ang="0">
                  <a:pos x="0" y="105"/>
                </a:cxn>
                <a:cxn ang="0">
                  <a:pos x="2" y="113"/>
                </a:cxn>
                <a:cxn ang="0">
                  <a:pos x="4" y="123"/>
                </a:cxn>
                <a:cxn ang="0">
                  <a:pos x="14" y="141"/>
                </a:cxn>
                <a:cxn ang="0">
                  <a:pos x="26" y="160"/>
                </a:cxn>
                <a:cxn ang="0">
                  <a:pos x="34" y="178"/>
                </a:cxn>
                <a:cxn ang="0">
                  <a:pos x="34" y="178"/>
                </a:cxn>
                <a:cxn ang="0">
                  <a:pos x="40" y="198"/>
                </a:cxn>
                <a:cxn ang="0">
                  <a:pos x="40" y="198"/>
                </a:cxn>
                <a:cxn ang="0">
                  <a:pos x="50" y="190"/>
                </a:cxn>
                <a:cxn ang="0">
                  <a:pos x="64" y="186"/>
                </a:cxn>
                <a:cxn ang="0">
                  <a:pos x="88" y="174"/>
                </a:cxn>
                <a:cxn ang="0">
                  <a:pos x="88" y="174"/>
                </a:cxn>
                <a:cxn ang="0">
                  <a:pos x="105" y="164"/>
                </a:cxn>
                <a:cxn ang="0">
                  <a:pos x="119" y="153"/>
                </a:cxn>
                <a:cxn ang="0">
                  <a:pos x="125" y="145"/>
                </a:cxn>
                <a:cxn ang="0">
                  <a:pos x="131" y="137"/>
                </a:cxn>
                <a:cxn ang="0">
                  <a:pos x="135" y="129"/>
                </a:cxn>
                <a:cxn ang="0">
                  <a:pos x="137" y="119"/>
                </a:cxn>
                <a:cxn ang="0">
                  <a:pos x="137" y="119"/>
                </a:cxn>
              </a:cxnLst>
              <a:rect l="0" t="0" r="r" b="b"/>
              <a:pathLst>
                <a:path w="179" h="198">
                  <a:moveTo>
                    <a:pt x="137" y="119"/>
                  </a:moveTo>
                  <a:lnTo>
                    <a:pt x="137" y="119"/>
                  </a:lnTo>
                  <a:lnTo>
                    <a:pt x="139" y="107"/>
                  </a:lnTo>
                  <a:lnTo>
                    <a:pt x="141" y="99"/>
                  </a:lnTo>
                  <a:lnTo>
                    <a:pt x="145" y="93"/>
                  </a:lnTo>
                  <a:lnTo>
                    <a:pt x="153" y="85"/>
                  </a:lnTo>
                  <a:lnTo>
                    <a:pt x="153" y="85"/>
                  </a:lnTo>
                  <a:lnTo>
                    <a:pt x="169" y="73"/>
                  </a:lnTo>
                  <a:lnTo>
                    <a:pt x="177" y="65"/>
                  </a:lnTo>
                  <a:lnTo>
                    <a:pt x="179" y="61"/>
                  </a:lnTo>
                  <a:lnTo>
                    <a:pt x="179" y="57"/>
                  </a:lnTo>
                  <a:lnTo>
                    <a:pt x="179" y="57"/>
                  </a:lnTo>
                  <a:lnTo>
                    <a:pt x="179" y="52"/>
                  </a:lnTo>
                  <a:lnTo>
                    <a:pt x="177" y="48"/>
                  </a:lnTo>
                  <a:lnTo>
                    <a:pt x="171" y="42"/>
                  </a:lnTo>
                  <a:lnTo>
                    <a:pt x="163" y="36"/>
                  </a:lnTo>
                  <a:lnTo>
                    <a:pt x="157" y="28"/>
                  </a:lnTo>
                  <a:lnTo>
                    <a:pt x="157" y="28"/>
                  </a:lnTo>
                  <a:lnTo>
                    <a:pt x="151" y="22"/>
                  </a:lnTo>
                  <a:lnTo>
                    <a:pt x="147" y="14"/>
                  </a:lnTo>
                  <a:lnTo>
                    <a:pt x="143" y="6"/>
                  </a:lnTo>
                  <a:lnTo>
                    <a:pt x="137" y="0"/>
                  </a:lnTo>
                  <a:lnTo>
                    <a:pt x="137" y="0"/>
                  </a:lnTo>
                  <a:lnTo>
                    <a:pt x="133" y="6"/>
                  </a:lnTo>
                  <a:lnTo>
                    <a:pt x="125" y="10"/>
                  </a:lnTo>
                  <a:lnTo>
                    <a:pt x="111" y="16"/>
                  </a:lnTo>
                  <a:lnTo>
                    <a:pt x="111" y="16"/>
                  </a:lnTo>
                  <a:lnTo>
                    <a:pt x="101" y="22"/>
                  </a:lnTo>
                  <a:lnTo>
                    <a:pt x="93" y="28"/>
                  </a:lnTo>
                  <a:lnTo>
                    <a:pt x="80" y="40"/>
                  </a:lnTo>
                  <a:lnTo>
                    <a:pt x="54" y="71"/>
                  </a:lnTo>
                  <a:lnTo>
                    <a:pt x="54" y="71"/>
                  </a:lnTo>
                  <a:lnTo>
                    <a:pt x="44" y="79"/>
                  </a:lnTo>
                  <a:lnTo>
                    <a:pt x="34" y="85"/>
                  </a:lnTo>
                  <a:lnTo>
                    <a:pt x="24" y="89"/>
                  </a:lnTo>
                  <a:lnTo>
                    <a:pt x="10" y="91"/>
                  </a:lnTo>
                  <a:lnTo>
                    <a:pt x="10" y="91"/>
                  </a:lnTo>
                  <a:lnTo>
                    <a:pt x="4" y="89"/>
                  </a:lnTo>
                  <a:lnTo>
                    <a:pt x="4" y="89"/>
                  </a:lnTo>
                  <a:lnTo>
                    <a:pt x="2" y="97"/>
                  </a:lnTo>
                  <a:lnTo>
                    <a:pt x="0" y="105"/>
                  </a:lnTo>
                  <a:lnTo>
                    <a:pt x="0" y="105"/>
                  </a:lnTo>
                  <a:lnTo>
                    <a:pt x="2" y="113"/>
                  </a:lnTo>
                  <a:lnTo>
                    <a:pt x="4" y="123"/>
                  </a:lnTo>
                  <a:lnTo>
                    <a:pt x="14" y="141"/>
                  </a:lnTo>
                  <a:lnTo>
                    <a:pt x="26" y="160"/>
                  </a:lnTo>
                  <a:lnTo>
                    <a:pt x="34" y="178"/>
                  </a:lnTo>
                  <a:lnTo>
                    <a:pt x="34" y="178"/>
                  </a:lnTo>
                  <a:lnTo>
                    <a:pt x="40" y="198"/>
                  </a:lnTo>
                  <a:lnTo>
                    <a:pt x="40" y="198"/>
                  </a:lnTo>
                  <a:lnTo>
                    <a:pt x="50" y="190"/>
                  </a:lnTo>
                  <a:lnTo>
                    <a:pt x="64" y="186"/>
                  </a:lnTo>
                  <a:lnTo>
                    <a:pt x="88" y="174"/>
                  </a:lnTo>
                  <a:lnTo>
                    <a:pt x="88" y="174"/>
                  </a:lnTo>
                  <a:lnTo>
                    <a:pt x="105" y="164"/>
                  </a:lnTo>
                  <a:lnTo>
                    <a:pt x="119" y="153"/>
                  </a:lnTo>
                  <a:lnTo>
                    <a:pt x="125" y="145"/>
                  </a:lnTo>
                  <a:lnTo>
                    <a:pt x="131" y="137"/>
                  </a:lnTo>
                  <a:lnTo>
                    <a:pt x="135" y="129"/>
                  </a:lnTo>
                  <a:lnTo>
                    <a:pt x="137" y="119"/>
                  </a:lnTo>
                  <a:lnTo>
                    <a:pt x="137" y="119"/>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79" name="Freeform 55"/>
            <p:cNvSpPr/>
            <p:nvPr/>
          </p:nvSpPr>
          <p:spPr bwMode="auto">
            <a:xfrm>
              <a:off x="6083308" y="4449757"/>
              <a:ext cx="579439" cy="714375"/>
            </a:xfrm>
            <a:custGeom>
              <a:avLst/>
              <a:gdLst/>
              <a:ahLst/>
              <a:cxnLst>
                <a:cxn ang="0">
                  <a:pos x="146" y="864"/>
                </a:cxn>
                <a:cxn ang="0">
                  <a:pos x="261" y="868"/>
                </a:cxn>
                <a:cxn ang="0">
                  <a:pos x="410" y="896"/>
                </a:cxn>
                <a:cxn ang="0">
                  <a:pos x="521" y="898"/>
                </a:cxn>
                <a:cxn ang="0">
                  <a:pos x="618" y="900"/>
                </a:cxn>
                <a:cxn ang="0">
                  <a:pos x="642" y="890"/>
                </a:cxn>
                <a:cxn ang="0">
                  <a:pos x="634" y="833"/>
                </a:cxn>
                <a:cxn ang="0">
                  <a:pos x="614" y="799"/>
                </a:cxn>
                <a:cxn ang="0">
                  <a:pos x="608" y="763"/>
                </a:cxn>
                <a:cxn ang="0">
                  <a:pos x="586" y="716"/>
                </a:cxn>
                <a:cxn ang="0">
                  <a:pos x="594" y="684"/>
                </a:cxn>
                <a:cxn ang="0">
                  <a:pos x="614" y="625"/>
                </a:cxn>
                <a:cxn ang="0">
                  <a:pos x="594" y="579"/>
                </a:cxn>
                <a:cxn ang="0">
                  <a:pos x="618" y="545"/>
                </a:cxn>
                <a:cxn ang="0">
                  <a:pos x="679" y="545"/>
                </a:cxn>
                <a:cxn ang="0">
                  <a:pos x="707" y="518"/>
                </a:cxn>
                <a:cxn ang="0">
                  <a:pos x="711" y="462"/>
                </a:cxn>
                <a:cxn ang="0">
                  <a:pos x="725" y="420"/>
                </a:cxn>
                <a:cxn ang="0">
                  <a:pos x="707" y="403"/>
                </a:cxn>
                <a:cxn ang="0">
                  <a:pos x="668" y="417"/>
                </a:cxn>
                <a:cxn ang="0">
                  <a:pos x="622" y="397"/>
                </a:cxn>
                <a:cxn ang="0">
                  <a:pos x="610" y="349"/>
                </a:cxn>
                <a:cxn ang="0">
                  <a:pos x="620" y="300"/>
                </a:cxn>
                <a:cxn ang="0">
                  <a:pos x="618" y="256"/>
                </a:cxn>
                <a:cxn ang="0">
                  <a:pos x="612" y="216"/>
                </a:cxn>
                <a:cxn ang="0">
                  <a:pos x="608" y="159"/>
                </a:cxn>
                <a:cxn ang="0">
                  <a:pos x="604" y="127"/>
                </a:cxn>
                <a:cxn ang="0">
                  <a:pos x="582" y="121"/>
                </a:cxn>
                <a:cxn ang="0">
                  <a:pos x="519" y="111"/>
                </a:cxn>
                <a:cxn ang="0">
                  <a:pos x="477" y="113"/>
                </a:cxn>
                <a:cxn ang="0">
                  <a:pos x="428" y="175"/>
                </a:cxn>
                <a:cxn ang="0">
                  <a:pos x="378" y="177"/>
                </a:cxn>
                <a:cxn ang="0">
                  <a:pos x="341" y="173"/>
                </a:cxn>
                <a:cxn ang="0">
                  <a:pos x="313" y="147"/>
                </a:cxn>
                <a:cxn ang="0">
                  <a:pos x="289" y="105"/>
                </a:cxn>
                <a:cxn ang="0">
                  <a:pos x="279" y="42"/>
                </a:cxn>
                <a:cxn ang="0">
                  <a:pos x="239" y="18"/>
                </a:cxn>
                <a:cxn ang="0">
                  <a:pos x="170" y="18"/>
                </a:cxn>
                <a:cxn ang="0">
                  <a:pos x="83" y="2"/>
                </a:cxn>
                <a:cxn ang="0">
                  <a:pos x="41" y="4"/>
                </a:cxn>
                <a:cxn ang="0">
                  <a:pos x="2" y="16"/>
                </a:cxn>
                <a:cxn ang="0">
                  <a:pos x="33" y="111"/>
                </a:cxn>
                <a:cxn ang="0">
                  <a:pos x="81" y="212"/>
                </a:cxn>
                <a:cxn ang="0">
                  <a:pos x="93" y="310"/>
                </a:cxn>
                <a:cxn ang="0">
                  <a:pos x="111" y="422"/>
                </a:cxn>
                <a:cxn ang="0">
                  <a:pos x="89" y="537"/>
                </a:cxn>
                <a:cxn ang="0">
                  <a:pos x="73" y="607"/>
                </a:cxn>
                <a:cxn ang="0">
                  <a:pos x="61" y="668"/>
                </a:cxn>
                <a:cxn ang="0">
                  <a:pos x="31" y="710"/>
                </a:cxn>
                <a:cxn ang="0">
                  <a:pos x="18" y="749"/>
                </a:cxn>
                <a:cxn ang="0">
                  <a:pos x="8" y="831"/>
                </a:cxn>
                <a:cxn ang="0">
                  <a:pos x="57" y="856"/>
                </a:cxn>
              </a:cxnLst>
              <a:rect l="0" t="0" r="r" b="b"/>
              <a:pathLst>
                <a:path w="729" h="900">
                  <a:moveTo>
                    <a:pt x="57" y="856"/>
                  </a:moveTo>
                  <a:lnTo>
                    <a:pt x="57" y="856"/>
                  </a:lnTo>
                  <a:lnTo>
                    <a:pt x="103" y="858"/>
                  </a:lnTo>
                  <a:lnTo>
                    <a:pt x="125" y="860"/>
                  </a:lnTo>
                  <a:lnTo>
                    <a:pt x="146" y="864"/>
                  </a:lnTo>
                  <a:lnTo>
                    <a:pt x="146" y="864"/>
                  </a:lnTo>
                  <a:lnTo>
                    <a:pt x="174" y="868"/>
                  </a:lnTo>
                  <a:lnTo>
                    <a:pt x="204" y="868"/>
                  </a:lnTo>
                  <a:lnTo>
                    <a:pt x="261" y="868"/>
                  </a:lnTo>
                  <a:lnTo>
                    <a:pt x="261" y="868"/>
                  </a:lnTo>
                  <a:lnTo>
                    <a:pt x="293" y="870"/>
                  </a:lnTo>
                  <a:lnTo>
                    <a:pt x="323" y="874"/>
                  </a:lnTo>
                  <a:lnTo>
                    <a:pt x="380" y="890"/>
                  </a:lnTo>
                  <a:lnTo>
                    <a:pt x="380" y="890"/>
                  </a:lnTo>
                  <a:lnTo>
                    <a:pt x="410" y="896"/>
                  </a:lnTo>
                  <a:lnTo>
                    <a:pt x="440" y="898"/>
                  </a:lnTo>
                  <a:lnTo>
                    <a:pt x="469" y="900"/>
                  </a:lnTo>
                  <a:lnTo>
                    <a:pt x="497" y="900"/>
                  </a:lnTo>
                  <a:lnTo>
                    <a:pt x="497" y="900"/>
                  </a:lnTo>
                  <a:lnTo>
                    <a:pt x="521" y="898"/>
                  </a:lnTo>
                  <a:lnTo>
                    <a:pt x="547" y="900"/>
                  </a:lnTo>
                  <a:lnTo>
                    <a:pt x="570" y="900"/>
                  </a:lnTo>
                  <a:lnTo>
                    <a:pt x="596" y="900"/>
                  </a:lnTo>
                  <a:lnTo>
                    <a:pt x="596" y="900"/>
                  </a:lnTo>
                  <a:lnTo>
                    <a:pt x="618" y="900"/>
                  </a:lnTo>
                  <a:lnTo>
                    <a:pt x="630" y="898"/>
                  </a:lnTo>
                  <a:lnTo>
                    <a:pt x="636" y="898"/>
                  </a:lnTo>
                  <a:lnTo>
                    <a:pt x="640" y="894"/>
                  </a:lnTo>
                  <a:lnTo>
                    <a:pt x="640" y="894"/>
                  </a:lnTo>
                  <a:lnTo>
                    <a:pt x="642" y="890"/>
                  </a:lnTo>
                  <a:lnTo>
                    <a:pt x="644" y="886"/>
                  </a:lnTo>
                  <a:lnTo>
                    <a:pt x="644" y="874"/>
                  </a:lnTo>
                  <a:lnTo>
                    <a:pt x="638" y="854"/>
                  </a:lnTo>
                  <a:lnTo>
                    <a:pt x="638" y="854"/>
                  </a:lnTo>
                  <a:lnTo>
                    <a:pt x="634" y="833"/>
                  </a:lnTo>
                  <a:lnTo>
                    <a:pt x="630" y="823"/>
                  </a:lnTo>
                  <a:lnTo>
                    <a:pt x="626" y="813"/>
                  </a:lnTo>
                  <a:lnTo>
                    <a:pt x="626" y="813"/>
                  </a:lnTo>
                  <a:lnTo>
                    <a:pt x="618" y="805"/>
                  </a:lnTo>
                  <a:lnTo>
                    <a:pt x="614" y="799"/>
                  </a:lnTo>
                  <a:lnTo>
                    <a:pt x="608" y="793"/>
                  </a:lnTo>
                  <a:lnTo>
                    <a:pt x="606" y="783"/>
                  </a:lnTo>
                  <a:lnTo>
                    <a:pt x="606" y="783"/>
                  </a:lnTo>
                  <a:lnTo>
                    <a:pt x="606" y="773"/>
                  </a:lnTo>
                  <a:lnTo>
                    <a:pt x="608" y="763"/>
                  </a:lnTo>
                  <a:lnTo>
                    <a:pt x="608" y="755"/>
                  </a:lnTo>
                  <a:lnTo>
                    <a:pt x="602" y="743"/>
                  </a:lnTo>
                  <a:lnTo>
                    <a:pt x="602" y="743"/>
                  </a:lnTo>
                  <a:lnTo>
                    <a:pt x="590" y="726"/>
                  </a:lnTo>
                  <a:lnTo>
                    <a:pt x="586" y="716"/>
                  </a:lnTo>
                  <a:lnTo>
                    <a:pt x="586" y="710"/>
                  </a:lnTo>
                  <a:lnTo>
                    <a:pt x="586" y="704"/>
                  </a:lnTo>
                  <a:lnTo>
                    <a:pt x="586" y="704"/>
                  </a:lnTo>
                  <a:lnTo>
                    <a:pt x="590" y="694"/>
                  </a:lnTo>
                  <a:lnTo>
                    <a:pt x="594" y="684"/>
                  </a:lnTo>
                  <a:lnTo>
                    <a:pt x="606" y="666"/>
                  </a:lnTo>
                  <a:lnTo>
                    <a:pt x="610" y="658"/>
                  </a:lnTo>
                  <a:lnTo>
                    <a:pt x="614" y="648"/>
                  </a:lnTo>
                  <a:lnTo>
                    <a:pt x="616" y="636"/>
                  </a:lnTo>
                  <a:lnTo>
                    <a:pt x="614" y="625"/>
                  </a:lnTo>
                  <a:lnTo>
                    <a:pt x="614" y="625"/>
                  </a:lnTo>
                  <a:lnTo>
                    <a:pt x="610" y="615"/>
                  </a:lnTo>
                  <a:lnTo>
                    <a:pt x="606" y="605"/>
                  </a:lnTo>
                  <a:lnTo>
                    <a:pt x="596" y="587"/>
                  </a:lnTo>
                  <a:lnTo>
                    <a:pt x="594" y="579"/>
                  </a:lnTo>
                  <a:lnTo>
                    <a:pt x="594" y="569"/>
                  </a:lnTo>
                  <a:lnTo>
                    <a:pt x="598" y="561"/>
                  </a:lnTo>
                  <a:lnTo>
                    <a:pt x="606" y="551"/>
                  </a:lnTo>
                  <a:lnTo>
                    <a:pt x="606" y="551"/>
                  </a:lnTo>
                  <a:lnTo>
                    <a:pt x="618" y="545"/>
                  </a:lnTo>
                  <a:lnTo>
                    <a:pt x="628" y="541"/>
                  </a:lnTo>
                  <a:lnTo>
                    <a:pt x="638" y="541"/>
                  </a:lnTo>
                  <a:lnTo>
                    <a:pt x="648" y="543"/>
                  </a:lnTo>
                  <a:lnTo>
                    <a:pt x="670" y="545"/>
                  </a:lnTo>
                  <a:lnTo>
                    <a:pt x="679" y="545"/>
                  </a:lnTo>
                  <a:lnTo>
                    <a:pt x="689" y="541"/>
                  </a:lnTo>
                  <a:lnTo>
                    <a:pt x="689" y="541"/>
                  </a:lnTo>
                  <a:lnTo>
                    <a:pt x="699" y="535"/>
                  </a:lnTo>
                  <a:lnTo>
                    <a:pt x="703" y="527"/>
                  </a:lnTo>
                  <a:lnTo>
                    <a:pt x="707" y="518"/>
                  </a:lnTo>
                  <a:lnTo>
                    <a:pt x="709" y="506"/>
                  </a:lnTo>
                  <a:lnTo>
                    <a:pt x="709" y="484"/>
                  </a:lnTo>
                  <a:lnTo>
                    <a:pt x="709" y="472"/>
                  </a:lnTo>
                  <a:lnTo>
                    <a:pt x="711" y="462"/>
                  </a:lnTo>
                  <a:lnTo>
                    <a:pt x="711" y="462"/>
                  </a:lnTo>
                  <a:lnTo>
                    <a:pt x="713" y="452"/>
                  </a:lnTo>
                  <a:lnTo>
                    <a:pt x="717" y="442"/>
                  </a:lnTo>
                  <a:lnTo>
                    <a:pt x="721" y="430"/>
                  </a:lnTo>
                  <a:lnTo>
                    <a:pt x="725" y="420"/>
                  </a:lnTo>
                  <a:lnTo>
                    <a:pt x="725" y="420"/>
                  </a:lnTo>
                  <a:lnTo>
                    <a:pt x="729" y="399"/>
                  </a:lnTo>
                  <a:lnTo>
                    <a:pt x="729" y="399"/>
                  </a:lnTo>
                  <a:lnTo>
                    <a:pt x="721" y="399"/>
                  </a:lnTo>
                  <a:lnTo>
                    <a:pt x="715" y="399"/>
                  </a:lnTo>
                  <a:lnTo>
                    <a:pt x="707" y="403"/>
                  </a:lnTo>
                  <a:lnTo>
                    <a:pt x="697" y="407"/>
                  </a:lnTo>
                  <a:lnTo>
                    <a:pt x="697" y="407"/>
                  </a:lnTo>
                  <a:lnTo>
                    <a:pt x="687" y="411"/>
                  </a:lnTo>
                  <a:lnTo>
                    <a:pt x="677" y="415"/>
                  </a:lnTo>
                  <a:lnTo>
                    <a:pt x="668" y="417"/>
                  </a:lnTo>
                  <a:lnTo>
                    <a:pt x="658" y="417"/>
                  </a:lnTo>
                  <a:lnTo>
                    <a:pt x="648" y="415"/>
                  </a:lnTo>
                  <a:lnTo>
                    <a:pt x="638" y="411"/>
                  </a:lnTo>
                  <a:lnTo>
                    <a:pt x="628" y="405"/>
                  </a:lnTo>
                  <a:lnTo>
                    <a:pt x="622" y="397"/>
                  </a:lnTo>
                  <a:lnTo>
                    <a:pt x="622" y="397"/>
                  </a:lnTo>
                  <a:lnTo>
                    <a:pt x="614" y="377"/>
                  </a:lnTo>
                  <a:lnTo>
                    <a:pt x="608" y="359"/>
                  </a:lnTo>
                  <a:lnTo>
                    <a:pt x="608" y="359"/>
                  </a:lnTo>
                  <a:lnTo>
                    <a:pt x="610" y="349"/>
                  </a:lnTo>
                  <a:lnTo>
                    <a:pt x="614" y="339"/>
                  </a:lnTo>
                  <a:lnTo>
                    <a:pt x="622" y="319"/>
                  </a:lnTo>
                  <a:lnTo>
                    <a:pt x="622" y="319"/>
                  </a:lnTo>
                  <a:lnTo>
                    <a:pt x="622" y="310"/>
                  </a:lnTo>
                  <a:lnTo>
                    <a:pt x="620" y="300"/>
                  </a:lnTo>
                  <a:lnTo>
                    <a:pt x="618" y="290"/>
                  </a:lnTo>
                  <a:lnTo>
                    <a:pt x="616" y="278"/>
                  </a:lnTo>
                  <a:lnTo>
                    <a:pt x="616" y="278"/>
                  </a:lnTo>
                  <a:lnTo>
                    <a:pt x="616" y="268"/>
                  </a:lnTo>
                  <a:lnTo>
                    <a:pt x="618" y="256"/>
                  </a:lnTo>
                  <a:lnTo>
                    <a:pt x="618" y="246"/>
                  </a:lnTo>
                  <a:lnTo>
                    <a:pt x="618" y="236"/>
                  </a:lnTo>
                  <a:lnTo>
                    <a:pt x="618" y="236"/>
                  </a:lnTo>
                  <a:lnTo>
                    <a:pt x="616" y="224"/>
                  </a:lnTo>
                  <a:lnTo>
                    <a:pt x="612" y="216"/>
                  </a:lnTo>
                  <a:lnTo>
                    <a:pt x="604" y="197"/>
                  </a:lnTo>
                  <a:lnTo>
                    <a:pt x="604" y="197"/>
                  </a:lnTo>
                  <a:lnTo>
                    <a:pt x="602" y="187"/>
                  </a:lnTo>
                  <a:lnTo>
                    <a:pt x="604" y="177"/>
                  </a:lnTo>
                  <a:lnTo>
                    <a:pt x="608" y="159"/>
                  </a:lnTo>
                  <a:lnTo>
                    <a:pt x="608" y="159"/>
                  </a:lnTo>
                  <a:lnTo>
                    <a:pt x="610" y="151"/>
                  </a:lnTo>
                  <a:lnTo>
                    <a:pt x="610" y="141"/>
                  </a:lnTo>
                  <a:lnTo>
                    <a:pt x="606" y="131"/>
                  </a:lnTo>
                  <a:lnTo>
                    <a:pt x="604" y="127"/>
                  </a:lnTo>
                  <a:lnTo>
                    <a:pt x="600" y="123"/>
                  </a:lnTo>
                  <a:lnTo>
                    <a:pt x="600" y="123"/>
                  </a:lnTo>
                  <a:lnTo>
                    <a:pt x="596" y="121"/>
                  </a:lnTo>
                  <a:lnTo>
                    <a:pt x="592" y="121"/>
                  </a:lnTo>
                  <a:lnTo>
                    <a:pt x="582" y="121"/>
                  </a:lnTo>
                  <a:lnTo>
                    <a:pt x="570" y="121"/>
                  </a:lnTo>
                  <a:lnTo>
                    <a:pt x="561" y="121"/>
                  </a:lnTo>
                  <a:lnTo>
                    <a:pt x="561" y="121"/>
                  </a:lnTo>
                  <a:lnTo>
                    <a:pt x="541" y="117"/>
                  </a:lnTo>
                  <a:lnTo>
                    <a:pt x="519" y="111"/>
                  </a:lnTo>
                  <a:lnTo>
                    <a:pt x="509" y="109"/>
                  </a:lnTo>
                  <a:lnTo>
                    <a:pt x="497" y="109"/>
                  </a:lnTo>
                  <a:lnTo>
                    <a:pt x="487" y="111"/>
                  </a:lnTo>
                  <a:lnTo>
                    <a:pt x="477" y="113"/>
                  </a:lnTo>
                  <a:lnTo>
                    <a:pt x="477" y="113"/>
                  </a:lnTo>
                  <a:lnTo>
                    <a:pt x="469" y="119"/>
                  </a:lnTo>
                  <a:lnTo>
                    <a:pt x="461" y="127"/>
                  </a:lnTo>
                  <a:lnTo>
                    <a:pt x="450" y="147"/>
                  </a:lnTo>
                  <a:lnTo>
                    <a:pt x="436" y="165"/>
                  </a:lnTo>
                  <a:lnTo>
                    <a:pt x="428" y="175"/>
                  </a:lnTo>
                  <a:lnTo>
                    <a:pt x="418" y="181"/>
                  </a:lnTo>
                  <a:lnTo>
                    <a:pt x="418" y="181"/>
                  </a:lnTo>
                  <a:lnTo>
                    <a:pt x="408" y="185"/>
                  </a:lnTo>
                  <a:lnTo>
                    <a:pt x="398" y="183"/>
                  </a:lnTo>
                  <a:lnTo>
                    <a:pt x="378" y="177"/>
                  </a:lnTo>
                  <a:lnTo>
                    <a:pt x="378" y="177"/>
                  </a:lnTo>
                  <a:lnTo>
                    <a:pt x="368" y="173"/>
                  </a:lnTo>
                  <a:lnTo>
                    <a:pt x="360" y="173"/>
                  </a:lnTo>
                  <a:lnTo>
                    <a:pt x="341" y="173"/>
                  </a:lnTo>
                  <a:lnTo>
                    <a:pt x="341" y="173"/>
                  </a:lnTo>
                  <a:lnTo>
                    <a:pt x="329" y="169"/>
                  </a:lnTo>
                  <a:lnTo>
                    <a:pt x="321" y="165"/>
                  </a:lnTo>
                  <a:lnTo>
                    <a:pt x="317" y="157"/>
                  </a:lnTo>
                  <a:lnTo>
                    <a:pt x="313" y="147"/>
                  </a:lnTo>
                  <a:lnTo>
                    <a:pt x="313" y="147"/>
                  </a:lnTo>
                  <a:lnTo>
                    <a:pt x="307" y="137"/>
                  </a:lnTo>
                  <a:lnTo>
                    <a:pt x="301" y="127"/>
                  </a:lnTo>
                  <a:lnTo>
                    <a:pt x="293" y="115"/>
                  </a:lnTo>
                  <a:lnTo>
                    <a:pt x="289" y="105"/>
                  </a:lnTo>
                  <a:lnTo>
                    <a:pt x="289" y="105"/>
                  </a:lnTo>
                  <a:lnTo>
                    <a:pt x="285" y="94"/>
                  </a:lnTo>
                  <a:lnTo>
                    <a:pt x="285" y="82"/>
                  </a:lnTo>
                  <a:lnTo>
                    <a:pt x="285" y="62"/>
                  </a:lnTo>
                  <a:lnTo>
                    <a:pt x="283" y="52"/>
                  </a:lnTo>
                  <a:lnTo>
                    <a:pt x="279" y="42"/>
                  </a:lnTo>
                  <a:lnTo>
                    <a:pt x="271" y="34"/>
                  </a:lnTo>
                  <a:lnTo>
                    <a:pt x="261" y="26"/>
                  </a:lnTo>
                  <a:lnTo>
                    <a:pt x="261" y="26"/>
                  </a:lnTo>
                  <a:lnTo>
                    <a:pt x="249" y="22"/>
                  </a:lnTo>
                  <a:lnTo>
                    <a:pt x="239" y="18"/>
                  </a:lnTo>
                  <a:lnTo>
                    <a:pt x="228" y="18"/>
                  </a:lnTo>
                  <a:lnTo>
                    <a:pt x="216" y="18"/>
                  </a:lnTo>
                  <a:lnTo>
                    <a:pt x="194" y="20"/>
                  </a:lnTo>
                  <a:lnTo>
                    <a:pt x="182" y="20"/>
                  </a:lnTo>
                  <a:lnTo>
                    <a:pt x="170" y="18"/>
                  </a:lnTo>
                  <a:lnTo>
                    <a:pt x="170" y="18"/>
                  </a:lnTo>
                  <a:lnTo>
                    <a:pt x="148" y="14"/>
                  </a:lnTo>
                  <a:lnTo>
                    <a:pt x="127" y="10"/>
                  </a:lnTo>
                  <a:lnTo>
                    <a:pt x="105" y="8"/>
                  </a:lnTo>
                  <a:lnTo>
                    <a:pt x="83" y="2"/>
                  </a:lnTo>
                  <a:lnTo>
                    <a:pt x="83" y="2"/>
                  </a:lnTo>
                  <a:lnTo>
                    <a:pt x="71" y="0"/>
                  </a:lnTo>
                  <a:lnTo>
                    <a:pt x="63" y="0"/>
                  </a:lnTo>
                  <a:lnTo>
                    <a:pt x="53" y="0"/>
                  </a:lnTo>
                  <a:lnTo>
                    <a:pt x="41" y="4"/>
                  </a:lnTo>
                  <a:lnTo>
                    <a:pt x="41" y="4"/>
                  </a:lnTo>
                  <a:lnTo>
                    <a:pt x="25" y="6"/>
                  </a:lnTo>
                  <a:lnTo>
                    <a:pt x="0" y="8"/>
                  </a:lnTo>
                  <a:lnTo>
                    <a:pt x="0" y="8"/>
                  </a:lnTo>
                  <a:lnTo>
                    <a:pt x="2" y="16"/>
                  </a:lnTo>
                  <a:lnTo>
                    <a:pt x="2" y="16"/>
                  </a:lnTo>
                  <a:lnTo>
                    <a:pt x="6" y="44"/>
                  </a:lnTo>
                  <a:lnTo>
                    <a:pt x="14" y="68"/>
                  </a:lnTo>
                  <a:lnTo>
                    <a:pt x="23" y="90"/>
                  </a:lnTo>
                  <a:lnTo>
                    <a:pt x="33" y="111"/>
                  </a:lnTo>
                  <a:lnTo>
                    <a:pt x="55" y="153"/>
                  </a:lnTo>
                  <a:lnTo>
                    <a:pt x="67" y="175"/>
                  </a:lnTo>
                  <a:lnTo>
                    <a:pt x="77" y="199"/>
                  </a:lnTo>
                  <a:lnTo>
                    <a:pt x="77" y="199"/>
                  </a:lnTo>
                  <a:lnTo>
                    <a:pt x="81" y="212"/>
                  </a:lnTo>
                  <a:lnTo>
                    <a:pt x="83" y="228"/>
                  </a:lnTo>
                  <a:lnTo>
                    <a:pt x="87" y="256"/>
                  </a:lnTo>
                  <a:lnTo>
                    <a:pt x="89" y="282"/>
                  </a:lnTo>
                  <a:lnTo>
                    <a:pt x="93" y="310"/>
                  </a:lnTo>
                  <a:lnTo>
                    <a:pt x="93" y="310"/>
                  </a:lnTo>
                  <a:lnTo>
                    <a:pt x="101" y="337"/>
                  </a:lnTo>
                  <a:lnTo>
                    <a:pt x="105" y="363"/>
                  </a:lnTo>
                  <a:lnTo>
                    <a:pt x="109" y="391"/>
                  </a:lnTo>
                  <a:lnTo>
                    <a:pt x="111" y="422"/>
                  </a:lnTo>
                  <a:lnTo>
                    <a:pt x="111" y="422"/>
                  </a:lnTo>
                  <a:lnTo>
                    <a:pt x="109" y="454"/>
                  </a:lnTo>
                  <a:lnTo>
                    <a:pt x="105" y="482"/>
                  </a:lnTo>
                  <a:lnTo>
                    <a:pt x="99" y="510"/>
                  </a:lnTo>
                  <a:lnTo>
                    <a:pt x="89" y="537"/>
                  </a:lnTo>
                  <a:lnTo>
                    <a:pt x="89" y="537"/>
                  </a:lnTo>
                  <a:lnTo>
                    <a:pt x="81" y="559"/>
                  </a:lnTo>
                  <a:lnTo>
                    <a:pt x="77" y="579"/>
                  </a:lnTo>
                  <a:lnTo>
                    <a:pt x="77" y="579"/>
                  </a:lnTo>
                  <a:lnTo>
                    <a:pt x="75" y="593"/>
                  </a:lnTo>
                  <a:lnTo>
                    <a:pt x="73" y="607"/>
                  </a:lnTo>
                  <a:lnTo>
                    <a:pt x="73" y="607"/>
                  </a:lnTo>
                  <a:lnTo>
                    <a:pt x="71" y="627"/>
                  </a:lnTo>
                  <a:lnTo>
                    <a:pt x="67" y="648"/>
                  </a:lnTo>
                  <a:lnTo>
                    <a:pt x="67" y="648"/>
                  </a:lnTo>
                  <a:lnTo>
                    <a:pt x="61" y="668"/>
                  </a:lnTo>
                  <a:lnTo>
                    <a:pt x="51" y="688"/>
                  </a:lnTo>
                  <a:lnTo>
                    <a:pt x="51" y="688"/>
                  </a:lnTo>
                  <a:lnTo>
                    <a:pt x="39" y="702"/>
                  </a:lnTo>
                  <a:lnTo>
                    <a:pt x="39" y="702"/>
                  </a:lnTo>
                  <a:lnTo>
                    <a:pt x="31" y="710"/>
                  </a:lnTo>
                  <a:lnTo>
                    <a:pt x="27" y="720"/>
                  </a:lnTo>
                  <a:lnTo>
                    <a:pt x="23" y="730"/>
                  </a:lnTo>
                  <a:lnTo>
                    <a:pt x="21" y="743"/>
                  </a:lnTo>
                  <a:lnTo>
                    <a:pt x="21" y="743"/>
                  </a:lnTo>
                  <a:lnTo>
                    <a:pt x="18" y="749"/>
                  </a:lnTo>
                  <a:lnTo>
                    <a:pt x="18" y="749"/>
                  </a:lnTo>
                  <a:lnTo>
                    <a:pt x="14" y="763"/>
                  </a:lnTo>
                  <a:lnTo>
                    <a:pt x="10" y="777"/>
                  </a:lnTo>
                  <a:lnTo>
                    <a:pt x="8" y="803"/>
                  </a:lnTo>
                  <a:lnTo>
                    <a:pt x="8" y="831"/>
                  </a:lnTo>
                  <a:lnTo>
                    <a:pt x="10" y="858"/>
                  </a:lnTo>
                  <a:lnTo>
                    <a:pt x="10" y="858"/>
                  </a:lnTo>
                  <a:lnTo>
                    <a:pt x="37" y="856"/>
                  </a:lnTo>
                  <a:lnTo>
                    <a:pt x="57" y="856"/>
                  </a:lnTo>
                  <a:lnTo>
                    <a:pt x="57" y="856"/>
                  </a:lnTo>
                  <a:close/>
                </a:path>
              </a:pathLst>
            </a:custGeom>
            <a:solidFill>
              <a:srgbClr val="FFDC97"/>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0" name="Freeform 56"/>
            <p:cNvSpPr/>
            <p:nvPr/>
          </p:nvSpPr>
          <p:spPr bwMode="auto">
            <a:xfrm>
              <a:off x="6548446" y="4603747"/>
              <a:ext cx="736601" cy="558798"/>
            </a:xfrm>
            <a:custGeom>
              <a:avLst/>
              <a:gdLst/>
              <a:ahLst/>
              <a:cxnLst>
                <a:cxn ang="0">
                  <a:pos x="290" y="699"/>
                </a:cxn>
                <a:cxn ang="0">
                  <a:pos x="335" y="673"/>
                </a:cxn>
                <a:cxn ang="0">
                  <a:pos x="375" y="646"/>
                </a:cxn>
                <a:cxn ang="0">
                  <a:pos x="401" y="622"/>
                </a:cxn>
                <a:cxn ang="0">
                  <a:pos x="428" y="592"/>
                </a:cxn>
                <a:cxn ang="0">
                  <a:pos x="440" y="545"/>
                </a:cxn>
                <a:cxn ang="0">
                  <a:pos x="494" y="521"/>
                </a:cxn>
                <a:cxn ang="0">
                  <a:pos x="537" y="525"/>
                </a:cxn>
                <a:cxn ang="0">
                  <a:pos x="555" y="463"/>
                </a:cxn>
                <a:cxn ang="0">
                  <a:pos x="597" y="439"/>
                </a:cxn>
                <a:cxn ang="0">
                  <a:pos x="658" y="410"/>
                </a:cxn>
                <a:cxn ang="0">
                  <a:pos x="704" y="426"/>
                </a:cxn>
                <a:cxn ang="0">
                  <a:pos x="761" y="439"/>
                </a:cxn>
                <a:cxn ang="0">
                  <a:pos x="811" y="455"/>
                </a:cxn>
                <a:cxn ang="0">
                  <a:pos x="809" y="556"/>
                </a:cxn>
                <a:cxn ang="0">
                  <a:pos x="827" y="602"/>
                </a:cxn>
                <a:cxn ang="0">
                  <a:pos x="843" y="630"/>
                </a:cxn>
                <a:cxn ang="0">
                  <a:pos x="874" y="652"/>
                </a:cxn>
                <a:cxn ang="0">
                  <a:pos x="922" y="594"/>
                </a:cxn>
                <a:cxn ang="0">
                  <a:pos x="922" y="505"/>
                </a:cxn>
                <a:cxn ang="0">
                  <a:pos x="900" y="424"/>
                </a:cxn>
                <a:cxn ang="0">
                  <a:pos x="859" y="329"/>
                </a:cxn>
                <a:cxn ang="0">
                  <a:pos x="843" y="279"/>
                </a:cxn>
                <a:cxn ang="0">
                  <a:pos x="833" y="251"/>
                </a:cxn>
                <a:cxn ang="0">
                  <a:pos x="811" y="188"/>
                </a:cxn>
                <a:cxn ang="0">
                  <a:pos x="775" y="136"/>
                </a:cxn>
                <a:cxn ang="0">
                  <a:pos x="759" y="81"/>
                </a:cxn>
                <a:cxn ang="0">
                  <a:pos x="702" y="57"/>
                </a:cxn>
                <a:cxn ang="0">
                  <a:pos x="605" y="17"/>
                </a:cxn>
                <a:cxn ang="0">
                  <a:pos x="545" y="0"/>
                </a:cxn>
                <a:cxn ang="0">
                  <a:pos x="502" y="37"/>
                </a:cxn>
                <a:cxn ang="0">
                  <a:pos x="466" y="59"/>
                </a:cxn>
                <a:cxn ang="0">
                  <a:pos x="426" y="113"/>
                </a:cxn>
                <a:cxn ang="0">
                  <a:pos x="442" y="184"/>
                </a:cxn>
                <a:cxn ang="0">
                  <a:pos x="428" y="225"/>
                </a:cxn>
                <a:cxn ang="0">
                  <a:pos x="470" y="281"/>
                </a:cxn>
                <a:cxn ang="0">
                  <a:pos x="492" y="319"/>
                </a:cxn>
                <a:cxn ang="0">
                  <a:pos x="474" y="348"/>
                </a:cxn>
                <a:cxn ang="0">
                  <a:pos x="428" y="334"/>
                </a:cxn>
                <a:cxn ang="0">
                  <a:pos x="373" y="287"/>
                </a:cxn>
                <a:cxn ang="0">
                  <a:pos x="339" y="255"/>
                </a:cxn>
                <a:cxn ang="0">
                  <a:pos x="296" y="249"/>
                </a:cxn>
                <a:cxn ang="0">
                  <a:pos x="246" y="243"/>
                </a:cxn>
                <a:cxn ang="0">
                  <a:pos x="181" y="231"/>
                </a:cxn>
                <a:cxn ang="0">
                  <a:pos x="139" y="225"/>
                </a:cxn>
                <a:cxn ang="0">
                  <a:pos x="123" y="277"/>
                </a:cxn>
                <a:cxn ang="0">
                  <a:pos x="103" y="346"/>
                </a:cxn>
                <a:cxn ang="0">
                  <a:pos x="42" y="346"/>
                </a:cxn>
                <a:cxn ang="0">
                  <a:pos x="8" y="384"/>
                </a:cxn>
                <a:cxn ang="0">
                  <a:pos x="30" y="441"/>
                </a:cxn>
                <a:cxn ang="0">
                  <a:pos x="0" y="509"/>
                </a:cxn>
                <a:cxn ang="0">
                  <a:pos x="16" y="548"/>
                </a:cxn>
                <a:cxn ang="0">
                  <a:pos x="22" y="598"/>
                </a:cxn>
                <a:cxn ang="0">
                  <a:pos x="48" y="638"/>
                </a:cxn>
                <a:cxn ang="0">
                  <a:pos x="56" y="697"/>
                </a:cxn>
                <a:cxn ang="0">
                  <a:pos x="145" y="685"/>
                </a:cxn>
                <a:cxn ang="0">
                  <a:pos x="202" y="703"/>
                </a:cxn>
                <a:cxn ang="0">
                  <a:pos x="222" y="701"/>
                </a:cxn>
              </a:cxnLst>
              <a:rect l="0" t="0" r="r" b="b"/>
              <a:pathLst>
                <a:path w="928" h="703">
                  <a:moveTo>
                    <a:pt x="242" y="695"/>
                  </a:moveTo>
                  <a:lnTo>
                    <a:pt x="242" y="695"/>
                  </a:lnTo>
                  <a:lnTo>
                    <a:pt x="252" y="693"/>
                  </a:lnTo>
                  <a:lnTo>
                    <a:pt x="262" y="695"/>
                  </a:lnTo>
                  <a:lnTo>
                    <a:pt x="282" y="699"/>
                  </a:lnTo>
                  <a:lnTo>
                    <a:pt x="290" y="699"/>
                  </a:lnTo>
                  <a:lnTo>
                    <a:pt x="298" y="699"/>
                  </a:lnTo>
                  <a:lnTo>
                    <a:pt x="308" y="697"/>
                  </a:lnTo>
                  <a:lnTo>
                    <a:pt x="315" y="691"/>
                  </a:lnTo>
                  <a:lnTo>
                    <a:pt x="315" y="691"/>
                  </a:lnTo>
                  <a:lnTo>
                    <a:pt x="329" y="679"/>
                  </a:lnTo>
                  <a:lnTo>
                    <a:pt x="335" y="673"/>
                  </a:lnTo>
                  <a:lnTo>
                    <a:pt x="345" y="669"/>
                  </a:lnTo>
                  <a:lnTo>
                    <a:pt x="345" y="669"/>
                  </a:lnTo>
                  <a:lnTo>
                    <a:pt x="357" y="665"/>
                  </a:lnTo>
                  <a:lnTo>
                    <a:pt x="365" y="661"/>
                  </a:lnTo>
                  <a:lnTo>
                    <a:pt x="369" y="655"/>
                  </a:lnTo>
                  <a:lnTo>
                    <a:pt x="375" y="646"/>
                  </a:lnTo>
                  <a:lnTo>
                    <a:pt x="375" y="646"/>
                  </a:lnTo>
                  <a:lnTo>
                    <a:pt x="379" y="634"/>
                  </a:lnTo>
                  <a:lnTo>
                    <a:pt x="383" y="628"/>
                  </a:lnTo>
                  <a:lnTo>
                    <a:pt x="389" y="626"/>
                  </a:lnTo>
                  <a:lnTo>
                    <a:pt x="401" y="622"/>
                  </a:lnTo>
                  <a:lnTo>
                    <a:pt x="401" y="622"/>
                  </a:lnTo>
                  <a:lnTo>
                    <a:pt x="411" y="620"/>
                  </a:lnTo>
                  <a:lnTo>
                    <a:pt x="417" y="616"/>
                  </a:lnTo>
                  <a:lnTo>
                    <a:pt x="422" y="612"/>
                  </a:lnTo>
                  <a:lnTo>
                    <a:pt x="426" y="602"/>
                  </a:lnTo>
                  <a:lnTo>
                    <a:pt x="426" y="602"/>
                  </a:lnTo>
                  <a:lnTo>
                    <a:pt x="428" y="592"/>
                  </a:lnTo>
                  <a:lnTo>
                    <a:pt x="428" y="582"/>
                  </a:lnTo>
                  <a:lnTo>
                    <a:pt x="428" y="572"/>
                  </a:lnTo>
                  <a:lnTo>
                    <a:pt x="430" y="560"/>
                  </a:lnTo>
                  <a:lnTo>
                    <a:pt x="430" y="560"/>
                  </a:lnTo>
                  <a:lnTo>
                    <a:pt x="434" y="552"/>
                  </a:lnTo>
                  <a:lnTo>
                    <a:pt x="440" y="545"/>
                  </a:lnTo>
                  <a:lnTo>
                    <a:pt x="446" y="539"/>
                  </a:lnTo>
                  <a:lnTo>
                    <a:pt x="454" y="535"/>
                  </a:lnTo>
                  <a:lnTo>
                    <a:pt x="454" y="535"/>
                  </a:lnTo>
                  <a:lnTo>
                    <a:pt x="474" y="525"/>
                  </a:lnTo>
                  <a:lnTo>
                    <a:pt x="494" y="521"/>
                  </a:lnTo>
                  <a:lnTo>
                    <a:pt x="494" y="521"/>
                  </a:lnTo>
                  <a:lnTo>
                    <a:pt x="504" y="521"/>
                  </a:lnTo>
                  <a:lnTo>
                    <a:pt x="514" y="523"/>
                  </a:lnTo>
                  <a:lnTo>
                    <a:pt x="524" y="527"/>
                  </a:lnTo>
                  <a:lnTo>
                    <a:pt x="531" y="527"/>
                  </a:lnTo>
                  <a:lnTo>
                    <a:pt x="531" y="527"/>
                  </a:lnTo>
                  <a:lnTo>
                    <a:pt x="537" y="525"/>
                  </a:lnTo>
                  <a:lnTo>
                    <a:pt x="541" y="523"/>
                  </a:lnTo>
                  <a:lnTo>
                    <a:pt x="547" y="515"/>
                  </a:lnTo>
                  <a:lnTo>
                    <a:pt x="551" y="507"/>
                  </a:lnTo>
                  <a:lnTo>
                    <a:pt x="553" y="495"/>
                  </a:lnTo>
                  <a:lnTo>
                    <a:pt x="553" y="473"/>
                  </a:lnTo>
                  <a:lnTo>
                    <a:pt x="555" y="463"/>
                  </a:lnTo>
                  <a:lnTo>
                    <a:pt x="561" y="453"/>
                  </a:lnTo>
                  <a:lnTo>
                    <a:pt x="561" y="453"/>
                  </a:lnTo>
                  <a:lnTo>
                    <a:pt x="567" y="447"/>
                  </a:lnTo>
                  <a:lnTo>
                    <a:pt x="577" y="443"/>
                  </a:lnTo>
                  <a:lnTo>
                    <a:pt x="587" y="441"/>
                  </a:lnTo>
                  <a:lnTo>
                    <a:pt x="597" y="439"/>
                  </a:lnTo>
                  <a:lnTo>
                    <a:pt x="617" y="438"/>
                  </a:lnTo>
                  <a:lnTo>
                    <a:pt x="627" y="434"/>
                  </a:lnTo>
                  <a:lnTo>
                    <a:pt x="635" y="428"/>
                  </a:lnTo>
                  <a:lnTo>
                    <a:pt x="635" y="428"/>
                  </a:lnTo>
                  <a:lnTo>
                    <a:pt x="650" y="414"/>
                  </a:lnTo>
                  <a:lnTo>
                    <a:pt x="658" y="410"/>
                  </a:lnTo>
                  <a:lnTo>
                    <a:pt x="670" y="410"/>
                  </a:lnTo>
                  <a:lnTo>
                    <a:pt x="670" y="410"/>
                  </a:lnTo>
                  <a:lnTo>
                    <a:pt x="680" y="412"/>
                  </a:lnTo>
                  <a:lnTo>
                    <a:pt x="690" y="416"/>
                  </a:lnTo>
                  <a:lnTo>
                    <a:pt x="704" y="426"/>
                  </a:lnTo>
                  <a:lnTo>
                    <a:pt x="704" y="426"/>
                  </a:lnTo>
                  <a:lnTo>
                    <a:pt x="722" y="438"/>
                  </a:lnTo>
                  <a:lnTo>
                    <a:pt x="730" y="441"/>
                  </a:lnTo>
                  <a:lnTo>
                    <a:pt x="740" y="443"/>
                  </a:lnTo>
                  <a:lnTo>
                    <a:pt x="740" y="443"/>
                  </a:lnTo>
                  <a:lnTo>
                    <a:pt x="749" y="441"/>
                  </a:lnTo>
                  <a:lnTo>
                    <a:pt x="761" y="439"/>
                  </a:lnTo>
                  <a:lnTo>
                    <a:pt x="771" y="436"/>
                  </a:lnTo>
                  <a:lnTo>
                    <a:pt x="783" y="438"/>
                  </a:lnTo>
                  <a:lnTo>
                    <a:pt x="783" y="438"/>
                  </a:lnTo>
                  <a:lnTo>
                    <a:pt x="795" y="441"/>
                  </a:lnTo>
                  <a:lnTo>
                    <a:pt x="803" y="447"/>
                  </a:lnTo>
                  <a:lnTo>
                    <a:pt x="811" y="455"/>
                  </a:lnTo>
                  <a:lnTo>
                    <a:pt x="815" y="463"/>
                  </a:lnTo>
                  <a:lnTo>
                    <a:pt x="817" y="473"/>
                  </a:lnTo>
                  <a:lnTo>
                    <a:pt x="817" y="485"/>
                  </a:lnTo>
                  <a:lnTo>
                    <a:pt x="815" y="509"/>
                  </a:lnTo>
                  <a:lnTo>
                    <a:pt x="813" y="533"/>
                  </a:lnTo>
                  <a:lnTo>
                    <a:pt x="809" y="556"/>
                  </a:lnTo>
                  <a:lnTo>
                    <a:pt x="809" y="568"/>
                  </a:lnTo>
                  <a:lnTo>
                    <a:pt x="811" y="578"/>
                  </a:lnTo>
                  <a:lnTo>
                    <a:pt x="815" y="588"/>
                  </a:lnTo>
                  <a:lnTo>
                    <a:pt x="819" y="596"/>
                  </a:lnTo>
                  <a:lnTo>
                    <a:pt x="819" y="596"/>
                  </a:lnTo>
                  <a:lnTo>
                    <a:pt x="827" y="602"/>
                  </a:lnTo>
                  <a:lnTo>
                    <a:pt x="835" y="610"/>
                  </a:lnTo>
                  <a:lnTo>
                    <a:pt x="835" y="610"/>
                  </a:lnTo>
                  <a:lnTo>
                    <a:pt x="837" y="614"/>
                  </a:lnTo>
                  <a:lnTo>
                    <a:pt x="839" y="620"/>
                  </a:lnTo>
                  <a:lnTo>
                    <a:pt x="841" y="624"/>
                  </a:lnTo>
                  <a:lnTo>
                    <a:pt x="843" y="630"/>
                  </a:lnTo>
                  <a:lnTo>
                    <a:pt x="843" y="630"/>
                  </a:lnTo>
                  <a:lnTo>
                    <a:pt x="849" y="638"/>
                  </a:lnTo>
                  <a:lnTo>
                    <a:pt x="855" y="646"/>
                  </a:lnTo>
                  <a:lnTo>
                    <a:pt x="864" y="652"/>
                  </a:lnTo>
                  <a:lnTo>
                    <a:pt x="874" y="652"/>
                  </a:lnTo>
                  <a:lnTo>
                    <a:pt x="874" y="652"/>
                  </a:lnTo>
                  <a:lnTo>
                    <a:pt x="884" y="650"/>
                  </a:lnTo>
                  <a:lnTo>
                    <a:pt x="892" y="646"/>
                  </a:lnTo>
                  <a:lnTo>
                    <a:pt x="898" y="638"/>
                  </a:lnTo>
                  <a:lnTo>
                    <a:pt x="904" y="630"/>
                  </a:lnTo>
                  <a:lnTo>
                    <a:pt x="914" y="612"/>
                  </a:lnTo>
                  <a:lnTo>
                    <a:pt x="922" y="594"/>
                  </a:lnTo>
                  <a:lnTo>
                    <a:pt x="922" y="594"/>
                  </a:lnTo>
                  <a:lnTo>
                    <a:pt x="926" y="574"/>
                  </a:lnTo>
                  <a:lnTo>
                    <a:pt x="928" y="550"/>
                  </a:lnTo>
                  <a:lnTo>
                    <a:pt x="926" y="527"/>
                  </a:lnTo>
                  <a:lnTo>
                    <a:pt x="922" y="505"/>
                  </a:lnTo>
                  <a:lnTo>
                    <a:pt x="922" y="505"/>
                  </a:lnTo>
                  <a:lnTo>
                    <a:pt x="914" y="485"/>
                  </a:lnTo>
                  <a:lnTo>
                    <a:pt x="906" y="467"/>
                  </a:lnTo>
                  <a:lnTo>
                    <a:pt x="900" y="447"/>
                  </a:lnTo>
                  <a:lnTo>
                    <a:pt x="900" y="436"/>
                  </a:lnTo>
                  <a:lnTo>
                    <a:pt x="900" y="424"/>
                  </a:lnTo>
                  <a:lnTo>
                    <a:pt x="900" y="424"/>
                  </a:lnTo>
                  <a:lnTo>
                    <a:pt x="902" y="410"/>
                  </a:lnTo>
                  <a:lnTo>
                    <a:pt x="900" y="396"/>
                  </a:lnTo>
                  <a:lnTo>
                    <a:pt x="896" y="384"/>
                  </a:lnTo>
                  <a:lnTo>
                    <a:pt x="890" y="374"/>
                  </a:lnTo>
                  <a:lnTo>
                    <a:pt x="874" y="352"/>
                  </a:lnTo>
                  <a:lnTo>
                    <a:pt x="859" y="329"/>
                  </a:lnTo>
                  <a:lnTo>
                    <a:pt x="859" y="329"/>
                  </a:lnTo>
                  <a:lnTo>
                    <a:pt x="851" y="317"/>
                  </a:lnTo>
                  <a:lnTo>
                    <a:pt x="847" y="307"/>
                  </a:lnTo>
                  <a:lnTo>
                    <a:pt x="845" y="297"/>
                  </a:lnTo>
                  <a:lnTo>
                    <a:pt x="843" y="287"/>
                  </a:lnTo>
                  <a:lnTo>
                    <a:pt x="843" y="279"/>
                  </a:lnTo>
                  <a:lnTo>
                    <a:pt x="845" y="269"/>
                  </a:lnTo>
                  <a:lnTo>
                    <a:pt x="851" y="249"/>
                  </a:lnTo>
                  <a:lnTo>
                    <a:pt x="851" y="249"/>
                  </a:lnTo>
                  <a:lnTo>
                    <a:pt x="843" y="251"/>
                  </a:lnTo>
                  <a:lnTo>
                    <a:pt x="843" y="251"/>
                  </a:lnTo>
                  <a:lnTo>
                    <a:pt x="833" y="251"/>
                  </a:lnTo>
                  <a:lnTo>
                    <a:pt x="825" y="247"/>
                  </a:lnTo>
                  <a:lnTo>
                    <a:pt x="819" y="239"/>
                  </a:lnTo>
                  <a:lnTo>
                    <a:pt x="817" y="229"/>
                  </a:lnTo>
                  <a:lnTo>
                    <a:pt x="813" y="210"/>
                  </a:lnTo>
                  <a:lnTo>
                    <a:pt x="811" y="188"/>
                  </a:lnTo>
                  <a:lnTo>
                    <a:pt x="811" y="188"/>
                  </a:lnTo>
                  <a:lnTo>
                    <a:pt x="807" y="178"/>
                  </a:lnTo>
                  <a:lnTo>
                    <a:pt x="801" y="172"/>
                  </a:lnTo>
                  <a:lnTo>
                    <a:pt x="787" y="156"/>
                  </a:lnTo>
                  <a:lnTo>
                    <a:pt x="787" y="156"/>
                  </a:lnTo>
                  <a:lnTo>
                    <a:pt x="781" y="146"/>
                  </a:lnTo>
                  <a:lnTo>
                    <a:pt x="775" y="136"/>
                  </a:lnTo>
                  <a:lnTo>
                    <a:pt x="773" y="126"/>
                  </a:lnTo>
                  <a:lnTo>
                    <a:pt x="771" y="115"/>
                  </a:lnTo>
                  <a:lnTo>
                    <a:pt x="771" y="115"/>
                  </a:lnTo>
                  <a:lnTo>
                    <a:pt x="771" y="97"/>
                  </a:lnTo>
                  <a:lnTo>
                    <a:pt x="767" y="89"/>
                  </a:lnTo>
                  <a:lnTo>
                    <a:pt x="759" y="81"/>
                  </a:lnTo>
                  <a:lnTo>
                    <a:pt x="759" y="81"/>
                  </a:lnTo>
                  <a:lnTo>
                    <a:pt x="749" y="73"/>
                  </a:lnTo>
                  <a:lnTo>
                    <a:pt x="740" y="69"/>
                  </a:lnTo>
                  <a:lnTo>
                    <a:pt x="720" y="65"/>
                  </a:lnTo>
                  <a:lnTo>
                    <a:pt x="720" y="65"/>
                  </a:lnTo>
                  <a:lnTo>
                    <a:pt x="702" y="57"/>
                  </a:lnTo>
                  <a:lnTo>
                    <a:pt x="684" y="47"/>
                  </a:lnTo>
                  <a:lnTo>
                    <a:pt x="666" y="35"/>
                  </a:lnTo>
                  <a:lnTo>
                    <a:pt x="648" y="27"/>
                  </a:lnTo>
                  <a:lnTo>
                    <a:pt x="648" y="27"/>
                  </a:lnTo>
                  <a:lnTo>
                    <a:pt x="627" y="21"/>
                  </a:lnTo>
                  <a:lnTo>
                    <a:pt x="605" y="17"/>
                  </a:lnTo>
                  <a:lnTo>
                    <a:pt x="583" y="11"/>
                  </a:lnTo>
                  <a:lnTo>
                    <a:pt x="561" y="6"/>
                  </a:lnTo>
                  <a:lnTo>
                    <a:pt x="561" y="6"/>
                  </a:lnTo>
                  <a:lnTo>
                    <a:pt x="553" y="4"/>
                  </a:lnTo>
                  <a:lnTo>
                    <a:pt x="545" y="0"/>
                  </a:lnTo>
                  <a:lnTo>
                    <a:pt x="545" y="0"/>
                  </a:lnTo>
                  <a:lnTo>
                    <a:pt x="531" y="4"/>
                  </a:lnTo>
                  <a:lnTo>
                    <a:pt x="531" y="4"/>
                  </a:lnTo>
                  <a:lnTo>
                    <a:pt x="522" y="9"/>
                  </a:lnTo>
                  <a:lnTo>
                    <a:pt x="514" y="17"/>
                  </a:lnTo>
                  <a:lnTo>
                    <a:pt x="508" y="25"/>
                  </a:lnTo>
                  <a:lnTo>
                    <a:pt x="502" y="37"/>
                  </a:lnTo>
                  <a:lnTo>
                    <a:pt x="502" y="37"/>
                  </a:lnTo>
                  <a:lnTo>
                    <a:pt x="496" y="47"/>
                  </a:lnTo>
                  <a:lnTo>
                    <a:pt x="488" y="53"/>
                  </a:lnTo>
                  <a:lnTo>
                    <a:pt x="478" y="55"/>
                  </a:lnTo>
                  <a:lnTo>
                    <a:pt x="466" y="59"/>
                  </a:lnTo>
                  <a:lnTo>
                    <a:pt x="466" y="59"/>
                  </a:lnTo>
                  <a:lnTo>
                    <a:pt x="454" y="63"/>
                  </a:lnTo>
                  <a:lnTo>
                    <a:pt x="444" y="71"/>
                  </a:lnTo>
                  <a:lnTo>
                    <a:pt x="438" y="79"/>
                  </a:lnTo>
                  <a:lnTo>
                    <a:pt x="432" y="89"/>
                  </a:lnTo>
                  <a:lnTo>
                    <a:pt x="428" y="101"/>
                  </a:lnTo>
                  <a:lnTo>
                    <a:pt x="426" y="113"/>
                  </a:lnTo>
                  <a:lnTo>
                    <a:pt x="426" y="122"/>
                  </a:lnTo>
                  <a:lnTo>
                    <a:pt x="430" y="134"/>
                  </a:lnTo>
                  <a:lnTo>
                    <a:pt x="430" y="134"/>
                  </a:lnTo>
                  <a:lnTo>
                    <a:pt x="438" y="158"/>
                  </a:lnTo>
                  <a:lnTo>
                    <a:pt x="442" y="172"/>
                  </a:lnTo>
                  <a:lnTo>
                    <a:pt x="442" y="184"/>
                  </a:lnTo>
                  <a:lnTo>
                    <a:pt x="442" y="184"/>
                  </a:lnTo>
                  <a:lnTo>
                    <a:pt x="440" y="194"/>
                  </a:lnTo>
                  <a:lnTo>
                    <a:pt x="434" y="204"/>
                  </a:lnTo>
                  <a:lnTo>
                    <a:pt x="430" y="214"/>
                  </a:lnTo>
                  <a:lnTo>
                    <a:pt x="428" y="225"/>
                  </a:lnTo>
                  <a:lnTo>
                    <a:pt x="428" y="225"/>
                  </a:lnTo>
                  <a:lnTo>
                    <a:pt x="428" y="235"/>
                  </a:lnTo>
                  <a:lnTo>
                    <a:pt x="432" y="245"/>
                  </a:lnTo>
                  <a:lnTo>
                    <a:pt x="438" y="253"/>
                  </a:lnTo>
                  <a:lnTo>
                    <a:pt x="446" y="261"/>
                  </a:lnTo>
                  <a:lnTo>
                    <a:pt x="462" y="275"/>
                  </a:lnTo>
                  <a:lnTo>
                    <a:pt x="470" y="281"/>
                  </a:lnTo>
                  <a:lnTo>
                    <a:pt x="476" y="291"/>
                  </a:lnTo>
                  <a:lnTo>
                    <a:pt x="476" y="291"/>
                  </a:lnTo>
                  <a:lnTo>
                    <a:pt x="484" y="299"/>
                  </a:lnTo>
                  <a:lnTo>
                    <a:pt x="490" y="309"/>
                  </a:lnTo>
                  <a:lnTo>
                    <a:pt x="492" y="313"/>
                  </a:lnTo>
                  <a:lnTo>
                    <a:pt x="492" y="319"/>
                  </a:lnTo>
                  <a:lnTo>
                    <a:pt x="490" y="323"/>
                  </a:lnTo>
                  <a:lnTo>
                    <a:pt x="488" y="330"/>
                  </a:lnTo>
                  <a:lnTo>
                    <a:pt x="488" y="330"/>
                  </a:lnTo>
                  <a:lnTo>
                    <a:pt x="484" y="338"/>
                  </a:lnTo>
                  <a:lnTo>
                    <a:pt x="480" y="344"/>
                  </a:lnTo>
                  <a:lnTo>
                    <a:pt x="474" y="348"/>
                  </a:lnTo>
                  <a:lnTo>
                    <a:pt x="464" y="348"/>
                  </a:lnTo>
                  <a:lnTo>
                    <a:pt x="464" y="348"/>
                  </a:lnTo>
                  <a:lnTo>
                    <a:pt x="454" y="348"/>
                  </a:lnTo>
                  <a:lnTo>
                    <a:pt x="444" y="346"/>
                  </a:lnTo>
                  <a:lnTo>
                    <a:pt x="436" y="340"/>
                  </a:lnTo>
                  <a:lnTo>
                    <a:pt x="428" y="334"/>
                  </a:lnTo>
                  <a:lnTo>
                    <a:pt x="415" y="319"/>
                  </a:lnTo>
                  <a:lnTo>
                    <a:pt x="401" y="303"/>
                  </a:lnTo>
                  <a:lnTo>
                    <a:pt x="401" y="303"/>
                  </a:lnTo>
                  <a:lnTo>
                    <a:pt x="393" y="295"/>
                  </a:lnTo>
                  <a:lnTo>
                    <a:pt x="383" y="291"/>
                  </a:lnTo>
                  <a:lnTo>
                    <a:pt x="373" y="287"/>
                  </a:lnTo>
                  <a:lnTo>
                    <a:pt x="363" y="281"/>
                  </a:lnTo>
                  <a:lnTo>
                    <a:pt x="363" y="281"/>
                  </a:lnTo>
                  <a:lnTo>
                    <a:pt x="357" y="275"/>
                  </a:lnTo>
                  <a:lnTo>
                    <a:pt x="351" y="269"/>
                  </a:lnTo>
                  <a:lnTo>
                    <a:pt x="339" y="255"/>
                  </a:lnTo>
                  <a:lnTo>
                    <a:pt x="339" y="255"/>
                  </a:lnTo>
                  <a:lnTo>
                    <a:pt x="331" y="247"/>
                  </a:lnTo>
                  <a:lnTo>
                    <a:pt x="323" y="245"/>
                  </a:lnTo>
                  <a:lnTo>
                    <a:pt x="315" y="245"/>
                  </a:lnTo>
                  <a:lnTo>
                    <a:pt x="306" y="247"/>
                  </a:lnTo>
                  <a:lnTo>
                    <a:pt x="306" y="247"/>
                  </a:lnTo>
                  <a:lnTo>
                    <a:pt x="296" y="249"/>
                  </a:lnTo>
                  <a:lnTo>
                    <a:pt x="288" y="249"/>
                  </a:lnTo>
                  <a:lnTo>
                    <a:pt x="280" y="249"/>
                  </a:lnTo>
                  <a:lnTo>
                    <a:pt x="270" y="245"/>
                  </a:lnTo>
                  <a:lnTo>
                    <a:pt x="270" y="245"/>
                  </a:lnTo>
                  <a:lnTo>
                    <a:pt x="258" y="243"/>
                  </a:lnTo>
                  <a:lnTo>
                    <a:pt x="246" y="243"/>
                  </a:lnTo>
                  <a:lnTo>
                    <a:pt x="224" y="243"/>
                  </a:lnTo>
                  <a:lnTo>
                    <a:pt x="212" y="243"/>
                  </a:lnTo>
                  <a:lnTo>
                    <a:pt x="201" y="241"/>
                  </a:lnTo>
                  <a:lnTo>
                    <a:pt x="191" y="237"/>
                  </a:lnTo>
                  <a:lnTo>
                    <a:pt x="181" y="231"/>
                  </a:lnTo>
                  <a:lnTo>
                    <a:pt x="181" y="231"/>
                  </a:lnTo>
                  <a:lnTo>
                    <a:pt x="161" y="214"/>
                  </a:lnTo>
                  <a:lnTo>
                    <a:pt x="151" y="208"/>
                  </a:lnTo>
                  <a:lnTo>
                    <a:pt x="143" y="204"/>
                  </a:lnTo>
                  <a:lnTo>
                    <a:pt x="143" y="204"/>
                  </a:lnTo>
                  <a:lnTo>
                    <a:pt x="139" y="225"/>
                  </a:lnTo>
                  <a:lnTo>
                    <a:pt x="139" y="225"/>
                  </a:lnTo>
                  <a:lnTo>
                    <a:pt x="135" y="235"/>
                  </a:lnTo>
                  <a:lnTo>
                    <a:pt x="131" y="247"/>
                  </a:lnTo>
                  <a:lnTo>
                    <a:pt x="127" y="257"/>
                  </a:lnTo>
                  <a:lnTo>
                    <a:pt x="125" y="267"/>
                  </a:lnTo>
                  <a:lnTo>
                    <a:pt x="125" y="267"/>
                  </a:lnTo>
                  <a:lnTo>
                    <a:pt x="123" y="277"/>
                  </a:lnTo>
                  <a:lnTo>
                    <a:pt x="123" y="289"/>
                  </a:lnTo>
                  <a:lnTo>
                    <a:pt x="123" y="311"/>
                  </a:lnTo>
                  <a:lnTo>
                    <a:pt x="121" y="323"/>
                  </a:lnTo>
                  <a:lnTo>
                    <a:pt x="117" y="332"/>
                  </a:lnTo>
                  <a:lnTo>
                    <a:pt x="113" y="340"/>
                  </a:lnTo>
                  <a:lnTo>
                    <a:pt x="103" y="346"/>
                  </a:lnTo>
                  <a:lnTo>
                    <a:pt x="103" y="346"/>
                  </a:lnTo>
                  <a:lnTo>
                    <a:pt x="93" y="350"/>
                  </a:lnTo>
                  <a:lnTo>
                    <a:pt x="84" y="350"/>
                  </a:lnTo>
                  <a:lnTo>
                    <a:pt x="62" y="348"/>
                  </a:lnTo>
                  <a:lnTo>
                    <a:pt x="52" y="346"/>
                  </a:lnTo>
                  <a:lnTo>
                    <a:pt x="42" y="346"/>
                  </a:lnTo>
                  <a:lnTo>
                    <a:pt x="32" y="350"/>
                  </a:lnTo>
                  <a:lnTo>
                    <a:pt x="20" y="356"/>
                  </a:lnTo>
                  <a:lnTo>
                    <a:pt x="20" y="356"/>
                  </a:lnTo>
                  <a:lnTo>
                    <a:pt x="12" y="366"/>
                  </a:lnTo>
                  <a:lnTo>
                    <a:pt x="8" y="374"/>
                  </a:lnTo>
                  <a:lnTo>
                    <a:pt x="8" y="384"/>
                  </a:lnTo>
                  <a:lnTo>
                    <a:pt x="10" y="392"/>
                  </a:lnTo>
                  <a:lnTo>
                    <a:pt x="20" y="410"/>
                  </a:lnTo>
                  <a:lnTo>
                    <a:pt x="24" y="420"/>
                  </a:lnTo>
                  <a:lnTo>
                    <a:pt x="28" y="430"/>
                  </a:lnTo>
                  <a:lnTo>
                    <a:pt x="28" y="430"/>
                  </a:lnTo>
                  <a:lnTo>
                    <a:pt x="30" y="441"/>
                  </a:lnTo>
                  <a:lnTo>
                    <a:pt x="28" y="453"/>
                  </a:lnTo>
                  <a:lnTo>
                    <a:pt x="24" y="463"/>
                  </a:lnTo>
                  <a:lnTo>
                    <a:pt x="20" y="471"/>
                  </a:lnTo>
                  <a:lnTo>
                    <a:pt x="8" y="489"/>
                  </a:lnTo>
                  <a:lnTo>
                    <a:pt x="4" y="499"/>
                  </a:lnTo>
                  <a:lnTo>
                    <a:pt x="0" y="509"/>
                  </a:lnTo>
                  <a:lnTo>
                    <a:pt x="0" y="509"/>
                  </a:lnTo>
                  <a:lnTo>
                    <a:pt x="0" y="515"/>
                  </a:lnTo>
                  <a:lnTo>
                    <a:pt x="0" y="521"/>
                  </a:lnTo>
                  <a:lnTo>
                    <a:pt x="4" y="531"/>
                  </a:lnTo>
                  <a:lnTo>
                    <a:pt x="16" y="548"/>
                  </a:lnTo>
                  <a:lnTo>
                    <a:pt x="16" y="548"/>
                  </a:lnTo>
                  <a:lnTo>
                    <a:pt x="22" y="560"/>
                  </a:lnTo>
                  <a:lnTo>
                    <a:pt x="22" y="568"/>
                  </a:lnTo>
                  <a:lnTo>
                    <a:pt x="20" y="578"/>
                  </a:lnTo>
                  <a:lnTo>
                    <a:pt x="20" y="588"/>
                  </a:lnTo>
                  <a:lnTo>
                    <a:pt x="20" y="588"/>
                  </a:lnTo>
                  <a:lnTo>
                    <a:pt x="22" y="598"/>
                  </a:lnTo>
                  <a:lnTo>
                    <a:pt x="28" y="604"/>
                  </a:lnTo>
                  <a:lnTo>
                    <a:pt x="32" y="610"/>
                  </a:lnTo>
                  <a:lnTo>
                    <a:pt x="40" y="618"/>
                  </a:lnTo>
                  <a:lnTo>
                    <a:pt x="40" y="618"/>
                  </a:lnTo>
                  <a:lnTo>
                    <a:pt x="44" y="628"/>
                  </a:lnTo>
                  <a:lnTo>
                    <a:pt x="48" y="638"/>
                  </a:lnTo>
                  <a:lnTo>
                    <a:pt x="52" y="659"/>
                  </a:lnTo>
                  <a:lnTo>
                    <a:pt x="52" y="659"/>
                  </a:lnTo>
                  <a:lnTo>
                    <a:pt x="58" y="677"/>
                  </a:lnTo>
                  <a:lnTo>
                    <a:pt x="58" y="687"/>
                  </a:lnTo>
                  <a:lnTo>
                    <a:pt x="58" y="693"/>
                  </a:lnTo>
                  <a:lnTo>
                    <a:pt x="56" y="697"/>
                  </a:lnTo>
                  <a:lnTo>
                    <a:pt x="56" y="697"/>
                  </a:lnTo>
                  <a:lnTo>
                    <a:pt x="78" y="691"/>
                  </a:lnTo>
                  <a:lnTo>
                    <a:pt x="99" y="687"/>
                  </a:lnTo>
                  <a:lnTo>
                    <a:pt x="121" y="685"/>
                  </a:lnTo>
                  <a:lnTo>
                    <a:pt x="145" y="685"/>
                  </a:lnTo>
                  <a:lnTo>
                    <a:pt x="145" y="685"/>
                  </a:lnTo>
                  <a:lnTo>
                    <a:pt x="159" y="687"/>
                  </a:lnTo>
                  <a:lnTo>
                    <a:pt x="177" y="687"/>
                  </a:lnTo>
                  <a:lnTo>
                    <a:pt x="185" y="689"/>
                  </a:lnTo>
                  <a:lnTo>
                    <a:pt x="193" y="691"/>
                  </a:lnTo>
                  <a:lnTo>
                    <a:pt x="199" y="697"/>
                  </a:lnTo>
                  <a:lnTo>
                    <a:pt x="202" y="703"/>
                  </a:lnTo>
                  <a:lnTo>
                    <a:pt x="202" y="703"/>
                  </a:lnTo>
                  <a:lnTo>
                    <a:pt x="201" y="703"/>
                  </a:lnTo>
                  <a:lnTo>
                    <a:pt x="201" y="703"/>
                  </a:lnTo>
                  <a:lnTo>
                    <a:pt x="202" y="703"/>
                  </a:lnTo>
                  <a:lnTo>
                    <a:pt x="202" y="703"/>
                  </a:lnTo>
                  <a:lnTo>
                    <a:pt x="222" y="701"/>
                  </a:lnTo>
                  <a:lnTo>
                    <a:pt x="242" y="695"/>
                  </a:lnTo>
                  <a:lnTo>
                    <a:pt x="242" y="695"/>
                  </a:lnTo>
                  <a:close/>
                </a:path>
              </a:pathLst>
            </a:custGeom>
            <a:solidFill>
              <a:srgbClr val="FFD071"/>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1" name="Freeform 57"/>
            <p:cNvSpPr/>
            <p:nvPr/>
          </p:nvSpPr>
          <p:spPr bwMode="auto">
            <a:xfrm>
              <a:off x="6351599" y="5416549"/>
              <a:ext cx="803277" cy="774698"/>
            </a:xfrm>
            <a:custGeom>
              <a:avLst/>
              <a:gdLst/>
              <a:ahLst/>
              <a:cxnLst>
                <a:cxn ang="0">
                  <a:pos x="967" y="396"/>
                </a:cxn>
                <a:cxn ang="0">
                  <a:pos x="927" y="402"/>
                </a:cxn>
                <a:cxn ang="0">
                  <a:pos x="891" y="436"/>
                </a:cxn>
                <a:cxn ang="0">
                  <a:pos x="852" y="426"/>
                </a:cxn>
                <a:cxn ang="0">
                  <a:pos x="824" y="385"/>
                </a:cxn>
                <a:cxn ang="0">
                  <a:pos x="804" y="323"/>
                </a:cxn>
                <a:cxn ang="0">
                  <a:pos x="824" y="291"/>
                </a:cxn>
                <a:cxn ang="0">
                  <a:pos x="889" y="281"/>
                </a:cxn>
                <a:cxn ang="0">
                  <a:pos x="876" y="218"/>
                </a:cxn>
                <a:cxn ang="0">
                  <a:pos x="864" y="101"/>
                </a:cxn>
                <a:cxn ang="0">
                  <a:pos x="846" y="38"/>
                </a:cxn>
                <a:cxn ang="0">
                  <a:pos x="790" y="16"/>
                </a:cxn>
                <a:cxn ang="0">
                  <a:pos x="751" y="8"/>
                </a:cxn>
                <a:cxn ang="0">
                  <a:pos x="709" y="0"/>
                </a:cxn>
                <a:cxn ang="0">
                  <a:pos x="660" y="42"/>
                </a:cxn>
                <a:cxn ang="0">
                  <a:pos x="632" y="75"/>
                </a:cxn>
                <a:cxn ang="0">
                  <a:pos x="606" y="121"/>
                </a:cxn>
                <a:cxn ang="0">
                  <a:pos x="566" y="157"/>
                </a:cxn>
                <a:cxn ang="0">
                  <a:pos x="562" y="200"/>
                </a:cxn>
                <a:cxn ang="0">
                  <a:pos x="537" y="216"/>
                </a:cxn>
                <a:cxn ang="0">
                  <a:pos x="515" y="246"/>
                </a:cxn>
                <a:cxn ang="0">
                  <a:pos x="481" y="281"/>
                </a:cxn>
                <a:cxn ang="0">
                  <a:pos x="406" y="297"/>
                </a:cxn>
                <a:cxn ang="0">
                  <a:pos x="346" y="315"/>
                </a:cxn>
                <a:cxn ang="0">
                  <a:pos x="295" y="329"/>
                </a:cxn>
                <a:cxn ang="0">
                  <a:pos x="277" y="349"/>
                </a:cxn>
                <a:cxn ang="0">
                  <a:pos x="253" y="357"/>
                </a:cxn>
                <a:cxn ang="0">
                  <a:pos x="241" y="396"/>
                </a:cxn>
                <a:cxn ang="0">
                  <a:pos x="222" y="400"/>
                </a:cxn>
                <a:cxn ang="0">
                  <a:pos x="206" y="363"/>
                </a:cxn>
                <a:cxn ang="0">
                  <a:pos x="184" y="377"/>
                </a:cxn>
                <a:cxn ang="0">
                  <a:pos x="174" y="488"/>
                </a:cxn>
                <a:cxn ang="0">
                  <a:pos x="152" y="523"/>
                </a:cxn>
                <a:cxn ang="0">
                  <a:pos x="117" y="543"/>
                </a:cxn>
                <a:cxn ang="0">
                  <a:pos x="91" y="541"/>
                </a:cxn>
                <a:cxn ang="0">
                  <a:pos x="65" y="539"/>
                </a:cxn>
                <a:cxn ang="0">
                  <a:pos x="41" y="545"/>
                </a:cxn>
                <a:cxn ang="0">
                  <a:pos x="23" y="557"/>
                </a:cxn>
                <a:cxn ang="0">
                  <a:pos x="9" y="602"/>
                </a:cxn>
                <a:cxn ang="0">
                  <a:pos x="49" y="690"/>
                </a:cxn>
                <a:cxn ang="0">
                  <a:pos x="83" y="822"/>
                </a:cxn>
                <a:cxn ang="0">
                  <a:pos x="101" y="929"/>
                </a:cxn>
                <a:cxn ang="0">
                  <a:pos x="158" y="973"/>
                </a:cxn>
                <a:cxn ang="0">
                  <a:pos x="251" y="973"/>
                </a:cxn>
                <a:cxn ang="0">
                  <a:pos x="311" y="965"/>
                </a:cxn>
                <a:cxn ang="0">
                  <a:pos x="340" y="955"/>
                </a:cxn>
                <a:cxn ang="0">
                  <a:pos x="444" y="922"/>
                </a:cxn>
                <a:cxn ang="0">
                  <a:pos x="539" y="900"/>
                </a:cxn>
                <a:cxn ang="0">
                  <a:pos x="592" y="894"/>
                </a:cxn>
                <a:cxn ang="0">
                  <a:pos x="656" y="894"/>
                </a:cxn>
                <a:cxn ang="0">
                  <a:pos x="687" y="862"/>
                </a:cxn>
                <a:cxn ang="0">
                  <a:pos x="780" y="759"/>
                </a:cxn>
                <a:cxn ang="0">
                  <a:pos x="880" y="672"/>
                </a:cxn>
                <a:cxn ang="0">
                  <a:pos x="887" y="612"/>
                </a:cxn>
                <a:cxn ang="0">
                  <a:pos x="886" y="549"/>
                </a:cxn>
                <a:cxn ang="0">
                  <a:pos x="925" y="515"/>
                </a:cxn>
                <a:cxn ang="0">
                  <a:pos x="985" y="488"/>
                </a:cxn>
                <a:cxn ang="0">
                  <a:pos x="1010" y="436"/>
                </a:cxn>
              </a:cxnLst>
              <a:rect l="0" t="0" r="r" b="b"/>
              <a:pathLst>
                <a:path w="1010" h="977">
                  <a:moveTo>
                    <a:pt x="995" y="418"/>
                  </a:moveTo>
                  <a:lnTo>
                    <a:pt x="995" y="418"/>
                  </a:lnTo>
                  <a:lnTo>
                    <a:pt x="983" y="404"/>
                  </a:lnTo>
                  <a:lnTo>
                    <a:pt x="977" y="400"/>
                  </a:lnTo>
                  <a:lnTo>
                    <a:pt x="967" y="396"/>
                  </a:lnTo>
                  <a:lnTo>
                    <a:pt x="967" y="396"/>
                  </a:lnTo>
                  <a:lnTo>
                    <a:pt x="933" y="386"/>
                  </a:lnTo>
                  <a:lnTo>
                    <a:pt x="933" y="386"/>
                  </a:lnTo>
                  <a:lnTo>
                    <a:pt x="931" y="394"/>
                  </a:lnTo>
                  <a:lnTo>
                    <a:pt x="927" y="402"/>
                  </a:lnTo>
                  <a:lnTo>
                    <a:pt x="921" y="410"/>
                  </a:lnTo>
                  <a:lnTo>
                    <a:pt x="915" y="418"/>
                  </a:lnTo>
                  <a:lnTo>
                    <a:pt x="909" y="426"/>
                  </a:lnTo>
                  <a:lnTo>
                    <a:pt x="899" y="432"/>
                  </a:lnTo>
                  <a:lnTo>
                    <a:pt x="891" y="436"/>
                  </a:lnTo>
                  <a:lnTo>
                    <a:pt x="882" y="436"/>
                  </a:lnTo>
                  <a:lnTo>
                    <a:pt x="882" y="436"/>
                  </a:lnTo>
                  <a:lnTo>
                    <a:pt x="872" y="436"/>
                  </a:lnTo>
                  <a:lnTo>
                    <a:pt x="862" y="432"/>
                  </a:lnTo>
                  <a:lnTo>
                    <a:pt x="852" y="426"/>
                  </a:lnTo>
                  <a:lnTo>
                    <a:pt x="844" y="418"/>
                  </a:lnTo>
                  <a:lnTo>
                    <a:pt x="838" y="410"/>
                  </a:lnTo>
                  <a:lnTo>
                    <a:pt x="830" y="400"/>
                  </a:lnTo>
                  <a:lnTo>
                    <a:pt x="826" y="392"/>
                  </a:lnTo>
                  <a:lnTo>
                    <a:pt x="824" y="385"/>
                  </a:lnTo>
                  <a:lnTo>
                    <a:pt x="824" y="385"/>
                  </a:lnTo>
                  <a:lnTo>
                    <a:pt x="816" y="365"/>
                  </a:lnTo>
                  <a:lnTo>
                    <a:pt x="808" y="345"/>
                  </a:lnTo>
                  <a:lnTo>
                    <a:pt x="804" y="333"/>
                  </a:lnTo>
                  <a:lnTo>
                    <a:pt x="804" y="323"/>
                  </a:lnTo>
                  <a:lnTo>
                    <a:pt x="804" y="313"/>
                  </a:lnTo>
                  <a:lnTo>
                    <a:pt x="808" y="305"/>
                  </a:lnTo>
                  <a:lnTo>
                    <a:pt x="808" y="305"/>
                  </a:lnTo>
                  <a:lnTo>
                    <a:pt x="816" y="297"/>
                  </a:lnTo>
                  <a:lnTo>
                    <a:pt x="824" y="291"/>
                  </a:lnTo>
                  <a:lnTo>
                    <a:pt x="836" y="289"/>
                  </a:lnTo>
                  <a:lnTo>
                    <a:pt x="846" y="287"/>
                  </a:lnTo>
                  <a:lnTo>
                    <a:pt x="868" y="287"/>
                  </a:lnTo>
                  <a:lnTo>
                    <a:pt x="880" y="285"/>
                  </a:lnTo>
                  <a:lnTo>
                    <a:pt x="889" y="281"/>
                  </a:lnTo>
                  <a:lnTo>
                    <a:pt x="889" y="281"/>
                  </a:lnTo>
                  <a:lnTo>
                    <a:pt x="882" y="264"/>
                  </a:lnTo>
                  <a:lnTo>
                    <a:pt x="878" y="242"/>
                  </a:lnTo>
                  <a:lnTo>
                    <a:pt x="878" y="242"/>
                  </a:lnTo>
                  <a:lnTo>
                    <a:pt x="876" y="218"/>
                  </a:lnTo>
                  <a:lnTo>
                    <a:pt x="874" y="194"/>
                  </a:lnTo>
                  <a:lnTo>
                    <a:pt x="874" y="170"/>
                  </a:lnTo>
                  <a:lnTo>
                    <a:pt x="872" y="149"/>
                  </a:lnTo>
                  <a:lnTo>
                    <a:pt x="872" y="149"/>
                  </a:lnTo>
                  <a:lnTo>
                    <a:pt x="864" y="101"/>
                  </a:lnTo>
                  <a:lnTo>
                    <a:pt x="860" y="79"/>
                  </a:lnTo>
                  <a:lnTo>
                    <a:pt x="856" y="56"/>
                  </a:lnTo>
                  <a:lnTo>
                    <a:pt x="856" y="56"/>
                  </a:lnTo>
                  <a:lnTo>
                    <a:pt x="852" y="46"/>
                  </a:lnTo>
                  <a:lnTo>
                    <a:pt x="846" y="38"/>
                  </a:lnTo>
                  <a:lnTo>
                    <a:pt x="838" y="32"/>
                  </a:lnTo>
                  <a:lnTo>
                    <a:pt x="830" y="26"/>
                  </a:lnTo>
                  <a:lnTo>
                    <a:pt x="820" y="22"/>
                  </a:lnTo>
                  <a:lnTo>
                    <a:pt x="810" y="18"/>
                  </a:lnTo>
                  <a:lnTo>
                    <a:pt x="790" y="16"/>
                  </a:lnTo>
                  <a:lnTo>
                    <a:pt x="790" y="16"/>
                  </a:lnTo>
                  <a:lnTo>
                    <a:pt x="769" y="14"/>
                  </a:lnTo>
                  <a:lnTo>
                    <a:pt x="761" y="12"/>
                  </a:lnTo>
                  <a:lnTo>
                    <a:pt x="751" y="8"/>
                  </a:lnTo>
                  <a:lnTo>
                    <a:pt x="751" y="8"/>
                  </a:lnTo>
                  <a:lnTo>
                    <a:pt x="733" y="2"/>
                  </a:lnTo>
                  <a:lnTo>
                    <a:pt x="709" y="0"/>
                  </a:lnTo>
                  <a:lnTo>
                    <a:pt x="709" y="0"/>
                  </a:lnTo>
                  <a:lnTo>
                    <a:pt x="709" y="0"/>
                  </a:lnTo>
                  <a:lnTo>
                    <a:pt x="709" y="0"/>
                  </a:lnTo>
                  <a:lnTo>
                    <a:pt x="707" y="8"/>
                  </a:lnTo>
                  <a:lnTo>
                    <a:pt x="699" y="16"/>
                  </a:lnTo>
                  <a:lnTo>
                    <a:pt x="691" y="22"/>
                  </a:lnTo>
                  <a:lnTo>
                    <a:pt x="681" y="30"/>
                  </a:lnTo>
                  <a:lnTo>
                    <a:pt x="660" y="42"/>
                  </a:lnTo>
                  <a:lnTo>
                    <a:pt x="650" y="48"/>
                  </a:lnTo>
                  <a:lnTo>
                    <a:pt x="644" y="56"/>
                  </a:lnTo>
                  <a:lnTo>
                    <a:pt x="644" y="56"/>
                  </a:lnTo>
                  <a:lnTo>
                    <a:pt x="636" y="65"/>
                  </a:lnTo>
                  <a:lnTo>
                    <a:pt x="632" y="75"/>
                  </a:lnTo>
                  <a:lnTo>
                    <a:pt x="624" y="97"/>
                  </a:lnTo>
                  <a:lnTo>
                    <a:pt x="624" y="97"/>
                  </a:lnTo>
                  <a:lnTo>
                    <a:pt x="620" y="107"/>
                  </a:lnTo>
                  <a:lnTo>
                    <a:pt x="614" y="115"/>
                  </a:lnTo>
                  <a:lnTo>
                    <a:pt x="606" y="121"/>
                  </a:lnTo>
                  <a:lnTo>
                    <a:pt x="598" y="129"/>
                  </a:lnTo>
                  <a:lnTo>
                    <a:pt x="598" y="129"/>
                  </a:lnTo>
                  <a:lnTo>
                    <a:pt x="580" y="141"/>
                  </a:lnTo>
                  <a:lnTo>
                    <a:pt x="572" y="149"/>
                  </a:lnTo>
                  <a:lnTo>
                    <a:pt x="566" y="157"/>
                  </a:lnTo>
                  <a:lnTo>
                    <a:pt x="566" y="157"/>
                  </a:lnTo>
                  <a:lnTo>
                    <a:pt x="564" y="169"/>
                  </a:lnTo>
                  <a:lnTo>
                    <a:pt x="564" y="178"/>
                  </a:lnTo>
                  <a:lnTo>
                    <a:pt x="564" y="190"/>
                  </a:lnTo>
                  <a:lnTo>
                    <a:pt x="562" y="200"/>
                  </a:lnTo>
                  <a:lnTo>
                    <a:pt x="562" y="200"/>
                  </a:lnTo>
                  <a:lnTo>
                    <a:pt x="558" y="204"/>
                  </a:lnTo>
                  <a:lnTo>
                    <a:pt x="555" y="208"/>
                  </a:lnTo>
                  <a:lnTo>
                    <a:pt x="547" y="214"/>
                  </a:lnTo>
                  <a:lnTo>
                    <a:pt x="537" y="216"/>
                  </a:lnTo>
                  <a:lnTo>
                    <a:pt x="527" y="222"/>
                  </a:lnTo>
                  <a:lnTo>
                    <a:pt x="527" y="222"/>
                  </a:lnTo>
                  <a:lnTo>
                    <a:pt x="521" y="230"/>
                  </a:lnTo>
                  <a:lnTo>
                    <a:pt x="519" y="238"/>
                  </a:lnTo>
                  <a:lnTo>
                    <a:pt x="515" y="246"/>
                  </a:lnTo>
                  <a:lnTo>
                    <a:pt x="511" y="256"/>
                  </a:lnTo>
                  <a:lnTo>
                    <a:pt x="511" y="256"/>
                  </a:lnTo>
                  <a:lnTo>
                    <a:pt x="505" y="262"/>
                  </a:lnTo>
                  <a:lnTo>
                    <a:pt x="499" y="270"/>
                  </a:lnTo>
                  <a:lnTo>
                    <a:pt x="481" y="281"/>
                  </a:lnTo>
                  <a:lnTo>
                    <a:pt x="461" y="291"/>
                  </a:lnTo>
                  <a:lnTo>
                    <a:pt x="453" y="293"/>
                  </a:lnTo>
                  <a:lnTo>
                    <a:pt x="444" y="295"/>
                  </a:lnTo>
                  <a:lnTo>
                    <a:pt x="444" y="295"/>
                  </a:lnTo>
                  <a:lnTo>
                    <a:pt x="406" y="297"/>
                  </a:lnTo>
                  <a:lnTo>
                    <a:pt x="388" y="301"/>
                  </a:lnTo>
                  <a:lnTo>
                    <a:pt x="368" y="309"/>
                  </a:lnTo>
                  <a:lnTo>
                    <a:pt x="368" y="309"/>
                  </a:lnTo>
                  <a:lnTo>
                    <a:pt x="356" y="313"/>
                  </a:lnTo>
                  <a:lnTo>
                    <a:pt x="346" y="315"/>
                  </a:lnTo>
                  <a:lnTo>
                    <a:pt x="329" y="313"/>
                  </a:lnTo>
                  <a:lnTo>
                    <a:pt x="319" y="313"/>
                  </a:lnTo>
                  <a:lnTo>
                    <a:pt x="311" y="315"/>
                  </a:lnTo>
                  <a:lnTo>
                    <a:pt x="303" y="319"/>
                  </a:lnTo>
                  <a:lnTo>
                    <a:pt x="295" y="329"/>
                  </a:lnTo>
                  <a:lnTo>
                    <a:pt x="295" y="329"/>
                  </a:lnTo>
                  <a:lnTo>
                    <a:pt x="287" y="341"/>
                  </a:lnTo>
                  <a:lnTo>
                    <a:pt x="283" y="345"/>
                  </a:lnTo>
                  <a:lnTo>
                    <a:pt x="277" y="349"/>
                  </a:lnTo>
                  <a:lnTo>
                    <a:pt x="277" y="349"/>
                  </a:lnTo>
                  <a:lnTo>
                    <a:pt x="271" y="351"/>
                  </a:lnTo>
                  <a:lnTo>
                    <a:pt x="265" y="353"/>
                  </a:lnTo>
                  <a:lnTo>
                    <a:pt x="257" y="355"/>
                  </a:lnTo>
                  <a:lnTo>
                    <a:pt x="253" y="357"/>
                  </a:lnTo>
                  <a:lnTo>
                    <a:pt x="253" y="357"/>
                  </a:lnTo>
                  <a:lnTo>
                    <a:pt x="249" y="363"/>
                  </a:lnTo>
                  <a:lnTo>
                    <a:pt x="247" y="369"/>
                  </a:lnTo>
                  <a:lnTo>
                    <a:pt x="245" y="383"/>
                  </a:lnTo>
                  <a:lnTo>
                    <a:pt x="243" y="390"/>
                  </a:lnTo>
                  <a:lnTo>
                    <a:pt x="241" y="396"/>
                  </a:lnTo>
                  <a:lnTo>
                    <a:pt x="239" y="402"/>
                  </a:lnTo>
                  <a:lnTo>
                    <a:pt x="233" y="404"/>
                  </a:lnTo>
                  <a:lnTo>
                    <a:pt x="233" y="404"/>
                  </a:lnTo>
                  <a:lnTo>
                    <a:pt x="228" y="402"/>
                  </a:lnTo>
                  <a:lnTo>
                    <a:pt x="222" y="400"/>
                  </a:lnTo>
                  <a:lnTo>
                    <a:pt x="218" y="394"/>
                  </a:lnTo>
                  <a:lnTo>
                    <a:pt x="214" y="388"/>
                  </a:lnTo>
                  <a:lnTo>
                    <a:pt x="208" y="373"/>
                  </a:lnTo>
                  <a:lnTo>
                    <a:pt x="206" y="363"/>
                  </a:lnTo>
                  <a:lnTo>
                    <a:pt x="206" y="363"/>
                  </a:lnTo>
                  <a:lnTo>
                    <a:pt x="202" y="357"/>
                  </a:lnTo>
                  <a:lnTo>
                    <a:pt x="196" y="351"/>
                  </a:lnTo>
                  <a:lnTo>
                    <a:pt x="178" y="337"/>
                  </a:lnTo>
                  <a:lnTo>
                    <a:pt x="178" y="337"/>
                  </a:lnTo>
                  <a:lnTo>
                    <a:pt x="184" y="377"/>
                  </a:lnTo>
                  <a:lnTo>
                    <a:pt x="186" y="414"/>
                  </a:lnTo>
                  <a:lnTo>
                    <a:pt x="186" y="414"/>
                  </a:lnTo>
                  <a:lnTo>
                    <a:pt x="186" y="438"/>
                  </a:lnTo>
                  <a:lnTo>
                    <a:pt x="182" y="462"/>
                  </a:lnTo>
                  <a:lnTo>
                    <a:pt x="174" y="488"/>
                  </a:lnTo>
                  <a:lnTo>
                    <a:pt x="164" y="509"/>
                  </a:lnTo>
                  <a:lnTo>
                    <a:pt x="164" y="509"/>
                  </a:lnTo>
                  <a:lnTo>
                    <a:pt x="160" y="517"/>
                  </a:lnTo>
                  <a:lnTo>
                    <a:pt x="158" y="521"/>
                  </a:lnTo>
                  <a:lnTo>
                    <a:pt x="152" y="523"/>
                  </a:lnTo>
                  <a:lnTo>
                    <a:pt x="144" y="525"/>
                  </a:lnTo>
                  <a:lnTo>
                    <a:pt x="144" y="525"/>
                  </a:lnTo>
                  <a:lnTo>
                    <a:pt x="134" y="531"/>
                  </a:lnTo>
                  <a:lnTo>
                    <a:pt x="124" y="537"/>
                  </a:lnTo>
                  <a:lnTo>
                    <a:pt x="117" y="543"/>
                  </a:lnTo>
                  <a:lnTo>
                    <a:pt x="109" y="547"/>
                  </a:lnTo>
                  <a:lnTo>
                    <a:pt x="109" y="547"/>
                  </a:lnTo>
                  <a:lnTo>
                    <a:pt x="103" y="547"/>
                  </a:lnTo>
                  <a:lnTo>
                    <a:pt x="99" y="545"/>
                  </a:lnTo>
                  <a:lnTo>
                    <a:pt x="91" y="541"/>
                  </a:lnTo>
                  <a:lnTo>
                    <a:pt x="83" y="537"/>
                  </a:lnTo>
                  <a:lnTo>
                    <a:pt x="79" y="535"/>
                  </a:lnTo>
                  <a:lnTo>
                    <a:pt x="73" y="535"/>
                  </a:lnTo>
                  <a:lnTo>
                    <a:pt x="73" y="535"/>
                  </a:lnTo>
                  <a:lnTo>
                    <a:pt x="65" y="539"/>
                  </a:lnTo>
                  <a:lnTo>
                    <a:pt x="59" y="543"/>
                  </a:lnTo>
                  <a:lnTo>
                    <a:pt x="59" y="543"/>
                  </a:lnTo>
                  <a:lnTo>
                    <a:pt x="53" y="545"/>
                  </a:lnTo>
                  <a:lnTo>
                    <a:pt x="47" y="545"/>
                  </a:lnTo>
                  <a:lnTo>
                    <a:pt x="41" y="545"/>
                  </a:lnTo>
                  <a:lnTo>
                    <a:pt x="37" y="545"/>
                  </a:lnTo>
                  <a:lnTo>
                    <a:pt x="37" y="545"/>
                  </a:lnTo>
                  <a:lnTo>
                    <a:pt x="35" y="549"/>
                  </a:lnTo>
                  <a:lnTo>
                    <a:pt x="33" y="553"/>
                  </a:lnTo>
                  <a:lnTo>
                    <a:pt x="23" y="557"/>
                  </a:lnTo>
                  <a:lnTo>
                    <a:pt x="13" y="559"/>
                  </a:lnTo>
                  <a:lnTo>
                    <a:pt x="0" y="561"/>
                  </a:lnTo>
                  <a:lnTo>
                    <a:pt x="0" y="561"/>
                  </a:lnTo>
                  <a:lnTo>
                    <a:pt x="4" y="587"/>
                  </a:lnTo>
                  <a:lnTo>
                    <a:pt x="9" y="602"/>
                  </a:lnTo>
                  <a:lnTo>
                    <a:pt x="17" y="618"/>
                  </a:lnTo>
                  <a:lnTo>
                    <a:pt x="17" y="618"/>
                  </a:lnTo>
                  <a:lnTo>
                    <a:pt x="25" y="634"/>
                  </a:lnTo>
                  <a:lnTo>
                    <a:pt x="33" y="650"/>
                  </a:lnTo>
                  <a:lnTo>
                    <a:pt x="49" y="690"/>
                  </a:lnTo>
                  <a:lnTo>
                    <a:pt x="73" y="759"/>
                  </a:lnTo>
                  <a:lnTo>
                    <a:pt x="73" y="759"/>
                  </a:lnTo>
                  <a:lnTo>
                    <a:pt x="77" y="773"/>
                  </a:lnTo>
                  <a:lnTo>
                    <a:pt x="79" y="789"/>
                  </a:lnTo>
                  <a:lnTo>
                    <a:pt x="83" y="822"/>
                  </a:lnTo>
                  <a:lnTo>
                    <a:pt x="87" y="862"/>
                  </a:lnTo>
                  <a:lnTo>
                    <a:pt x="91" y="884"/>
                  </a:lnTo>
                  <a:lnTo>
                    <a:pt x="95" y="908"/>
                  </a:lnTo>
                  <a:lnTo>
                    <a:pt x="95" y="908"/>
                  </a:lnTo>
                  <a:lnTo>
                    <a:pt x="101" y="929"/>
                  </a:lnTo>
                  <a:lnTo>
                    <a:pt x="111" y="945"/>
                  </a:lnTo>
                  <a:lnTo>
                    <a:pt x="120" y="957"/>
                  </a:lnTo>
                  <a:lnTo>
                    <a:pt x="132" y="965"/>
                  </a:lnTo>
                  <a:lnTo>
                    <a:pt x="144" y="969"/>
                  </a:lnTo>
                  <a:lnTo>
                    <a:pt x="158" y="973"/>
                  </a:lnTo>
                  <a:lnTo>
                    <a:pt x="186" y="975"/>
                  </a:lnTo>
                  <a:lnTo>
                    <a:pt x="186" y="975"/>
                  </a:lnTo>
                  <a:lnTo>
                    <a:pt x="212" y="977"/>
                  </a:lnTo>
                  <a:lnTo>
                    <a:pt x="231" y="977"/>
                  </a:lnTo>
                  <a:lnTo>
                    <a:pt x="251" y="973"/>
                  </a:lnTo>
                  <a:lnTo>
                    <a:pt x="275" y="967"/>
                  </a:lnTo>
                  <a:lnTo>
                    <a:pt x="275" y="967"/>
                  </a:lnTo>
                  <a:lnTo>
                    <a:pt x="285" y="965"/>
                  </a:lnTo>
                  <a:lnTo>
                    <a:pt x="295" y="965"/>
                  </a:lnTo>
                  <a:lnTo>
                    <a:pt x="311" y="965"/>
                  </a:lnTo>
                  <a:lnTo>
                    <a:pt x="317" y="965"/>
                  </a:lnTo>
                  <a:lnTo>
                    <a:pt x="325" y="965"/>
                  </a:lnTo>
                  <a:lnTo>
                    <a:pt x="331" y="961"/>
                  </a:lnTo>
                  <a:lnTo>
                    <a:pt x="340" y="955"/>
                  </a:lnTo>
                  <a:lnTo>
                    <a:pt x="340" y="955"/>
                  </a:lnTo>
                  <a:lnTo>
                    <a:pt x="350" y="947"/>
                  </a:lnTo>
                  <a:lnTo>
                    <a:pt x="364" y="939"/>
                  </a:lnTo>
                  <a:lnTo>
                    <a:pt x="392" y="929"/>
                  </a:lnTo>
                  <a:lnTo>
                    <a:pt x="420" y="923"/>
                  </a:lnTo>
                  <a:lnTo>
                    <a:pt x="444" y="922"/>
                  </a:lnTo>
                  <a:lnTo>
                    <a:pt x="444" y="922"/>
                  </a:lnTo>
                  <a:lnTo>
                    <a:pt x="463" y="920"/>
                  </a:lnTo>
                  <a:lnTo>
                    <a:pt x="487" y="916"/>
                  </a:lnTo>
                  <a:lnTo>
                    <a:pt x="513" y="910"/>
                  </a:lnTo>
                  <a:lnTo>
                    <a:pt x="539" y="900"/>
                  </a:lnTo>
                  <a:lnTo>
                    <a:pt x="539" y="900"/>
                  </a:lnTo>
                  <a:lnTo>
                    <a:pt x="555" y="892"/>
                  </a:lnTo>
                  <a:lnTo>
                    <a:pt x="570" y="888"/>
                  </a:lnTo>
                  <a:lnTo>
                    <a:pt x="570" y="888"/>
                  </a:lnTo>
                  <a:lnTo>
                    <a:pt x="592" y="894"/>
                  </a:lnTo>
                  <a:lnTo>
                    <a:pt x="614" y="898"/>
                  </a:lnTo>
                  <a:lnTo>
                    <a:pt x="624" y="900"/>
                  </a:lnTo>
                  <a:lnTo>
                    <a:pt x="634" y="900"/>
                  </a:lnTo>
                  <a:lnTo>
                    <a:pt x="646" y="898"/>
                  </a:lnTo>
                  <a:lnTo>
                    <a:pt x="656" y="894"/>
                  </a:lnTo>
                  <a:lnTo>
                    <a:pt x="656" y="894"/>
                  </a:lnTo>
                  <a:lnTo>
                    <a:pt x="666" y="888"/>
                  </a:lnTo>
                  <a:lnTo>
                    <a:pt x="673" y="880"/>
                  </a:lnTo>
                  <a:lnTo>
                    <a:pt x="681" y="872"/>
                  </a:lnTo>
                  <a:lnTo>
                    <a:pt x="687" y="862"/>
                  </a:lnTo>
                  <a:lnTo>
                    <a:pt x="699" y="842"/>
                  </a:lnTo>
                  <a:lnTo>
                    <a:pt x="707" y="834"/>
                  </a:lnTo>
                  <a:lnTo>
                    <a:pt x="715" y="824"/>
                  </a:lnTo>
                  <a:lnTo>
                    <a:pt x="715" y="824"/>
                  </a:lnTo>
                  <a:lnTo>
                    <a:pt x="780" y="759"/>
                  </a:lnTo>
                  <a:lnTo>
                    <a:pt x="814" y="727"/>
                  </a:lnTo>
                  <a:lnTo>
                    <a:pt x="852" y="696"/>
                  </a:lnTo>
                  <a:lnTo>
                    <a:pt x="852" y="696"/>
                  </a:lnTo>
                  <a:lnTo>
                    <a:pt x="874" y="680"/>
                  </a:lnTo>
                  <a:lnTo>
                    <a:pt x="880" y="672"/>
                  </a:lnTo>
                  <a:lnTo>
                    <a:pt x="886" y="664"/>
                  </a:lnTo>
                  <a:lnTo>
                    <a:pt x="887" y="654"/>
                  </a:lnTo>
                  <a:lnTo>
                    <a:pt x="889" y="642"/>
                  </a:lnTo>
                  <a:lnTo>
                    <a:pt x="889" y="628"/>
                  </a:lnTo>
                  <a:lnTo>
                    <a:pt x="887" y="612"/>
                  </a:lnTo>
                  <a:lnTo>
                    <a:pt x="887" y="612"/>
                  </a:lnTo>
                  <a:lnTo>
                    <a:pt x="884" y="583"/>
                  </a:lnTo>
                  <a:lnTo>
                    <a:pt x="884" y="571"/>
                  </a:lnTo>
                  <a:lnTo>
                    <a:pt x="884" y="559"/>
                  </a:lnTo>
                  <a:lnTo>
                    <a:pt x="886" y="549"/>
                  </a:lnTo>
                  <a:lnTo>
                    <a:pt x="891" y="539"/>
                  </a:lnTo>
                  <a:lnTo>
                    <a:pt x="901" y="529"/>
                  </a:lnTo>
                  <a:lnTo>
                    <a:pt x="913" y="521"/>
                  </a:lnTo>
                  <a:lnTo>
                    <a:pt x="913" y="521"/>
                  </a:lnTo>
                  <a:lnTo>
                    <a:pt x="925" y="515"/>
                  </a:lnTo>
                  <a:lnTo>
                    <a:pt x="935" y="511"/>
                  </a:lnTo>
                  <a:lnTo>
                    <a:pt x="955" y="505"/>
                  </a:lnTo>
                  <a:lnTo>
                    <a:pt x="965" y="501"/>
                  </a:lnTo>
                  <a:lnTo>
                    <a:pt x="975" y="495"/>
                  </a:lnTo>
                  <a:lnTo>
                    <a:pt x="985" y="488"/>
                  </a:lnTo>
                  <a:lnTo>
                    <a:pt x="993" y="476"/>
                  </a:lnTo>
                  <a:lnTo>
                    <a:pt x="993" y="476"/>
                  </a:lnTo>
                  <a:lnTo>
                    <a:pt x="1000" y="466"/>
                  </a:lnTo>
                  <a:lnTo>
                    <a:pt x="1004" y="456"/>
                  </a:lnTo>
                  <a:lnTo>
                    <a:pt x="1010" y="436"/>
                  </a:lnTo>
                  <a:lnTo>
                    <a:pt x="1010" y="436"/>
                  </a:lnTo>
                  <a:lnTo>
                    <a:pt x="995" y="418"/>
                  </a:lnTo>
                  <a:lnTo>
                    <a:pt x="995" y="418"/>
                  </a:lnTo>
                  <a:close/>
                </a:path>
              </a:pathLst>
            </a:custGeom>
            <a:solidFill>
              <a:srgbClr val="F9C749"/>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2" name="Freeform 58"/>
            <p:cNvSpPr/>
            <p:nvPr/>
          </p:nvSpPr>
          <p:spPr bwMode="auto">
            <a:xfrm>
              <a:off x="6991361" y="5638797"/>
              <a:ext cx="101600" cy="123825"/>
            </a:xfrm>
            <a:custGeom>
              <a:avLst/>
              <a:gdLst/>
              <a:ahLst/>
              <a:cxnLst>
                <a:cxn ang="0">
                  <a:pos x="4" y="24"/>
                </a:cxn>
                <a:cxn ang="0">
                  <a:pos x="4" y="24"/>
                </a:cxn>
                <a:cxn ang="0">
                  <a:pos x="0" y="32"/>
                </a:cxn>
                <a:cxn ang="0">
                  <a:pos x="0" y="42"/>
                </a:cxn>
                <a:cxn ang="0">
                  <a:pos x="0" y="52"/>
                </a:cxn>
                <a:cxn ang="0">
                  <a:pos x="4" y="64"/>
                </a:cxn>
                <a:cxn ang="0">
                  <a:pos x="12" y="84"/>
                </a:cxn>
                <a:cxn ang="0">
                  <a:pos x="20" y="104"/>
                </a:cxn>
                <a:cxn ang="0">
                  <a:pos x="20" y="104"/>
                </a:cxn>
                <a:cxn ang="0">
                  <a:pos x="22" y="111"/>
                </a:cxn>
                <a:cxn ang="0">
                  <a:pos x="26" y="119"/>
                </a:cxn>
                <a:cxn ang="0">
                  <a:pos x="34" y="129"/>
                </a:cxn>
                <a:cxn ang="0">
                  <a:pos x="40" y="137"/>
                </a:cxn>
                <a:cxn ang="0">
                  <a:pos x="48" y="145"/>
                </a:cxn>
                <a:cxn ang="0">
                  <a:pos x="58" y="151"/>
                </a:cxn>
                <a:cxn ang="0">
                  <a:pos x="68" y="155"/>
                </a:cxn>
                <a:cxn ang="0">
                  <a:pos x="78" y="155"/>
                </a:cxn>
                <a:cxn ang="0">
                  <a:pos x="78" y="155"/>
                </a:cxn>
                <a:cxn ang="0">
                  <a:pos x="87" y="155"/>
                </a:cxn>
                <a:cxn ang="0">
                  <a:pos x="95" y="151"/>
                </a:cxn>
                <a:cxn ang="0">
                  <a:pos x="105" y="145"/>
                </a:cxn>
                <a:cxn ang="0">
                  <a:pos x="111" y="137"/>
                </a:cxn>
                <a:cxn ang="0">
                  <a:pos x="117" y="129"/>
                </a:cxn>
                <a:cxn ang="0">
                  <a:pos x="123" y="121"/>
                </a:cxn>
                <a:cxn ang="0">
                  <a:pos x="127" y="113"/>
                </a:cxn>
                <a:cxn ang="0">
                  <a:pos x="129" y="105"/>
                </a:cxn>
                <a:cxn ang="0">
                  <a:pos x="129" y="105"/>
                </a:cxn>
                <a:cxn ang="0">
                  <a:pos x="117" y="98"/>
                </a:cxn>
                <a:cxn ang="0">
                  <a:pos x="107" y="90"/>
                </a:cxn>
                <a:cxn ang="0">
                  <a:pos x="107" y="90"/>
                </a:cxn>
                <a:cxn ang="0">
                  <a:pos x="99" y="76"/>
                </a:cxn>
                <a:cxn ang="0">
                  <a:pos x="93" y="60"/>
                </a:cxn>
                <a:cxn ang="0">
                  <a:pos x="91" y="44"/>
                </a:cxn>
                <a:cxn ang="0">
                  <a:pos x="89" y="26"/>
                </a:cxn>
                <a:cxn ang="0">
                  <a:pos x="89" y="26"/>
                </a:cxn>
                <a:cxn ang="0">
                  <a:pos x="87" y="14"/>
                </a:cxn>
                <a:cxn ang="0">
                  <a:pos x="85" y="0"/>
                </a:cxn>
                <a:cxn ang="0">
                  <a:pos x="85" y="0"/>
                </a:cxn>
                <a:cxn ang="0">
                  <a:pos x="76" y="4"/>
                </a:cxn>
                <a:cxn ang="0">
                  <a:pos x="64" y="6"/>
                </a:cxn>
                <a:cxn ang="0">
                  <a:pos x="42" y="6"/>
                </a:cxn>
                <a:cxn ang="0">
                  <a:pos x="32" y="8"/>
                </a:cxn>
                <a:cxn ang="0">
                  <a:pos x="20" y="10"/>
                </a:cxn>
                <a:cxn ang="0">
                  <a:pos x="12" y="16"/>
                </a:cxn>
                <a:cxn ang="0">
                  <a:pos x="4" y="24"/>
                </a:cxn>
                <a:cxn ang="0">
                  <a:pos x="4" y="24"/>
                </a:cxn>
              </a:cxnLst>
              <a:rect l="0" t="0" r="r" b="b"/>
              <a:pathLst>
                <a:path w="129" h="155">
                  <a:moveTo>
                    <a:pt x="4" y="24"/>
                  </a:moveTo>
                  <a:lnTo>
                    <a:pt x="4" y="24"/>
                  </a:lnTo>
                  <a:lnTo>
                    <a:pt x="0" y="32"/>
                  </a:lnTo>
                  <a:lnTo>
                    <a:pt x="0" y="42"/>
                  </a:lnTo>
                  <a:lnTo>
                    <a:pt x="0" y="52"/>
                  </a:lnTo>
                  <a:lnTo>
                    <a:pt x="4" y="64"/>
                  </a:lnTo>
                  <a:lnTo>
                    <a:pt x="12" y="84"/>
                  </a:lnTo>
                  <a:lnTo>
                    <a:pt x="20" y="104"/>
                  </a:lnTo>
                  <a:lnTo>
                    <a:pt x="20" y="104"/>
                  </a:lnTo>
                  <a:lnTo>
                    <a:pt x="22" y="111"/>
                  </a:lnTo>
                  <a:lnTo>
                    <a:pt x="26" y="119"/>
                  </a:lnTo>
                  <a:lnTo>
                    <a:pt x="34" y="129"/>
                  </a:lnTo>
                  <a:lnTo>
                    <a:pt x="40" y="137"/>
                  </a:lnTo>
                  <a:lnTo>
                    <a:pt x="48" y="145"/>
                  </a:lnTo>
                  <a:lnTo>
                    <a:pt x="58" y="151"/>
                  </a:lnTo>
                  <a:lnTo>
                    <a:pt x="68" y="155"/>
                  </a:lnTo>
                  <a:lnTo>
                    <a:pt x="78" y="155"/>
                  </a:lnTo>
                  <a:lnTo>
                    <a:pt x="78" y="155"/>
                  </a:lnTo>
                  <a:lnTo>
                    <a:pt x="87" y="155"/>
                  </a:lnTo>
                  <a:lnTo>
                    <a:pt x="95" y="151"/>
                  </a:lnTo>
                  <a:lnTo>
                    <a:pt x="105" y="145"/>
                  </a:lnTo>
                  <a:lnTo>
                    <a:pt x="111" y="137"/>
                  </a:lnTo>
                  <a:lnTo>
                    <a:pt x="117" y="129"/>
                  </a:lnTo>
                  <a:lnTo>
                    <a:pt x="123" y="121"/>
                  </a:lnTo>
                  <a:lnTo>
                    <a:pt x="127" y="113"/>
                  </a:lnTo>
                  <a:lnTo>
                    <a:pt x="129" y="105"/>
                  </a:lnTo>
                  <a:lnTo>
                    <a:pt x="129" y="105"/>
                  </a:lnTo>
                  <a:lnTo>
                    <a:pt x="117" y="98"/>
                  </a:lnTo>
                  <a:lnTo>
                    <a:pt x="107" y="90"/>
                  </a:lnTo>
                  <a:lnTo>
                    <a:pt x="107" y="90"/>
                  </a:lnTo>
                  <a:lnTo>
                    <a:pt x="99" y="76"/>
                  </a:lnTo>
                  <a:lnTo>
                    <a:pt x="93" y="60"/>
                  </a:lnTo>
                  <a:lnTo>
                    <a:pt x="91" y="44"/>
                  </a:lnTo>
                  <a:lnTo>
                    <a:pt x="89" y="26"/>
                  </a:lnTo>
                  <a:lnTo>
                    <a:pt x="89" y="26"/>
                  </a:lnTo>
                  <a:lnTo>
                    <a:pt x="87" y="14"/>
                  </a:lnTo>
                  <a:lnTo>
                    <a:pt x="85" y="0"/>
                  </a:lnTo>
                  <a:lnTo>
                    <a:pt x="85" y="0"/>
                  </a:lnTo>
                  <a:lnTo>
                    <a:pt x="76" y="4"/>
                  </a:lnTo>
                  <a:lnTo>
                    <a:pt x="64" y="6"/>
                  </a:lnTo>
                  <a:lnTo>
                    <a:pt x="42" y="6"/>
                  </a:lnTo>
                  <a:lnTo>
                    <a:pt x="32" y="8"/>
                  </a:lnTo>
                  <a:lnTo>
                    <a:pt x="20" y="10"/>
                  </a:lnTo>
                  <a:lnTo>
                    <a:pt x="12" y="16"/>
                  </a:lnTo>
                  <a:lnTo>
                    <a:pt x="4" y="24"/>
                  </a:lnTo>
                  <a:lnTo>
                    <a:pt x="4" y="24"/>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3" name="Freeform 59"/>
            <p:cNvSpPr/>
            <p:nvPr/>
          </p:nvSpPr>
          <p:spPr bwMode="auto">
            <a:xfrm>
              <a:off x="6815149" y="5824537"/>
              <a:ext cx="125413" cy="134938"/>
            </a:xfrm>
            <a:custGeom>
              <a:avLst/>
              <a:gdLst/>
              <a:ahLst/>
              <a:cxnLst>
                <a:cxn ang="0">
                  <a:pos x="159" y="28"/>
                </a:cxn>
                <a:cxn ang="0">
                  <a:pos x="159" y="28"/>
                </a:cxn>
                <a:cxn ang="0">
                  <a:pos x="157" y="20"/>
                </a:cxn>
                <a:cxn ang="0">
                  <a:pos x="153" y="16"/>
                </a:cxn>
                <a:cxn ang="0">
                  <a:pos x="147" y="10"/>
                </a:cxn>
                <a:cxn ang="0">
                  <a:pos x="143" y="6"/>
                </a:cxn>
                <a:cxn ang="0">
                  <a:pos x="129" y="2"/>
                </a:cxn>
                <a:cxn ang="0">
                  <a:pos x="113" y="0"/>
                </a:cxn>
                <a:cxn ang="0">
                  <a:pos x="95" y="0"/>
                </a:cxn>
                <a:cxn ang="0">
                  <a:pos x="80" y="2"/>
                </a:cxn>
                <a:cxn ang="0">
                  <a:pos x="64" y="8"/>
                </a:cxn>
                <a:cxn ang="0">
                  <a:pos x="52" y="14"/>
                </a:cxn>
                <a:cxn ang="0">
                  <a:pos x="52" y="14"/>
                </a:cxn>
                <a:cxn ang="0">
                  <a:pos x="40" y="22"/>
                </a:cxn>
                <a:cxn ang="0">
                  <a:pos x="28" y="32"/>
                </a:cxn>
                <a:cxn ang="0">
                  <a:pos x="18" y="42"/>
                </a:cxn>
                <a:cxn ang="0">
                  <a:pos x="12" y="52"/>
                </a:cxn>
                <a:cxn ang="0">
                  <a:pos x="6" y="64"/>
                </a:cxn>
                <a:cxn ang="0">
                  <a:pos x="2" y="76"/>
                </a:cxn>
                <a:cxn ang="0">
                  <a:pos x="0" y="89"/>
                </a:cxn>
                <a:cxn ang="0">
                  <a:pos x="0" y="103"/>
                </a:cxn>
                <a:cxn ang="0">
                  <a:pos x="0" y="103"/>
                </a:cxn>
                <a:cxn ang="0">
                  <a:pos x="0" y="117"/>
                </a:cxn>
                <a:cxn ang="0">
                  <a:pos x="4" y="131"/>
                </a:cxn>
                <a:cxn ang="0">
                  <a:pos x="10" y="145"/>
                </a:cxn>
                <a:cxn ang="0">
                  <a:pos x="18" y="157"/>
                </a:cxn>
                <a:cxn ang="0">
                  <a:pos x="30" y="165"/>
                </a:cxn>
                <a:cxn ang="0">
                  <a:pos x="36" y="167"/>
                </a:cxn>
                <a:cxn ang="0">
                  <a:pos x="42" y="169"/>
                </a:cxn>
                <a:cxn ang="0">
                  <a:pos x="48" y="171"/>
                </a:cxn>
                <a:cxn ang="0">
                  <a:pos x="56" y="169"/>
                </a:cxn>
                <a:cxn ang="0">
                  <a:pos x="64" y="167"/>
                </a:cxn>
                <a:cxn ang="0">
                  <a:pos x="72" y="163"/>
                </a:cxn>
                <a:cxn ang="0">
                  <a:pos x="72" y="163"/>
                </a:cxn>
                <a:cxn ang="0">
                  <a:pos x="82" y="155"/>
                </a:cxn>
                <a:cxn ang="0">
                  <a:pos x="91" y="145"/>
                </a:cxn>
                <a:cxn ang="0">
                  <a:pos x="107" y="125"/>
                </a:cxn>
                <a:cxn ang="0">
                  <a:pos x="135" y="80"/>
                </a:cxn>
                <a:cxn ang="0">
                  <a:pos x="135" y="80"/>
                </a:cxn>
                <a:cxn ang="0">
                  <a:pos x="143" y="68"/>
                </a:cxn>
                <a:cxn ang="0">
                  <a:pos x="151" y="56"/>
                </a:cxn>
                <a:cxn ang="0">
                  <a:pos x="157" y="44"/>
                </a:cxn>
                <a:cxn ang="0">
                  <a:pos x="159" y="36"/>
                </a:cxn>
                <a:cxn ang="0">
                  <a:pos x="159" y="28"/>
                </a:cxn>
              </a:cxnLst>
              <a:rect l="0" t="0" r="r" b="b"/>
              <a:pathLst>
                <a:path w="159" h="171">
                  <a:moveTo>
                    <a:pt x="159" y="28"/>
                  </a:moveTo>
                  <a:lnTo>
                    <a:pt x="159" y="28"/>
                  </a:lnTo>
                  <a:lnTo>
                    <a:pt x="157" y="20"/>
                  </a:lnTo>
                  <a:lnTo>
                    <a:pt x="153" y="16"/>
                  </a:lnTo>
                  <a:lnTo>
                    <a:pt x="147" y="10"/>
                  </a:lnTo>
                  <a:lnTo>
                    <a:pt x="143" y="6"/>
                  </a:lnTo>
                  <a:lnTo>
                    <a:pt x="129" y="2"/>
                  </a:lnTo>
                  <a:lnTo>
                    <a:pt x="113" y="0"/>
                  </a:lnTo>
                  <a:lnTo>
                    <a:pt x="95" y="0"/>
                  </a:lnTo>
                  <a:lnTo>
                    <a:pt x="80" y="2"/>
                  </a:lnTo>
                  <a:lnTo>
                    <a:pt x="64" y="8"/>
                  </a:lnTo>
                  <a:lnTo>
                    <a:pt x="52" y="14"/>
                  </a:lnTo>
                  <a:lnTo>
                    <a:pt x="52" y="14"/>
                  </a:lnTo>
                  <a:lnTo>
                    <a:pt x="40" y="22"/>
                  </a:lnTo>
                  <a:lnTo>
                    <a:pt x="28" y="32"/>
                  </a:lnTo>
                  <a:lnTo>
                    <a:pt x="18" y="42"/>
                  </a:lnTo>
                  <a:lnTo>
                    <a:pt x="12" y="52"/>
                  </a:lnTo>
                  <a:lnTo>
                    <a:pt x="6" y="64"/>
                  </a:lnTo>
                  <a:lnTo>
                    <a:pt x="2" y="76"/>
                  </a:lnTo>
                  <a:lnTo>
                    <a:pt x="0" y="89"/>
                  </a:lnTo>
                  <a:lnTo>
                    <a:pt x="0" y="103"/>
                  </a:lnTo>
                  <a:lnTo>
                    <a:pt x="0" y="103"/>
                  </a:lnTo>
                  <a:lnTo>
                    <a:pt x="0" y="117"/>
                  </a:lnTo>
                  <a:lnTo>
                    <a:pt x="4" y="131"/>
                  </a:lnTo>
                  <a:lnTo>
                    <a:pt x="10" y="145"/>
                  </a:lnTo>
                  <a:lnTo>
                    <a:pt x="18" y="157"/>
                  </a:lnTo>
                  <a:lnTo>
                    <a:pt x="30" y="165"/>
                  </a:lnTo>
                  <a:lnTo>
                    <a:pt x="36" y="167"/>
                  </a:lnTo>
                  <a:lnTo>
                    <a:pt x="42" y="169"/>
                  </a:lnTo>
                  <a:lnTo>
                    <a:pt x="48" y="171"/>
                  </a:lnTo>
                  <a:lnTo>
                    <a:pt x="56" y="169"/>
                  </a:lnTo>
                  <a:lnTo>
                    <a:pt x="64" y="167"/>
                  </a:lnTo>
                  <a:lnTo>
                    <a:pt x="72" y="163"/>
                  </a:lnTo>
                  <a:lnTo>
                    <a:pt x="72" y="163"/>
                  </a:lnTo>
                  <a:lnTo>
                    <a:pt x="82" y="155"/>
                  </a:lnTo>
                  <a:lnTo>
                    <a:pt x="91" y="145"/>
                  </a:lnTo>
                  <a:lnTo>
                    <a:pt x="107" y="125"/>
                  </a:lnTo>
                  <a:lnTo>
                    <a:pt x="135" y="80"/>
                  </a:lnTo>
                  <a:lnTo>
                    <a:pt x="135" y="80"/>
                  </a:lnTo>
                  <a:lnTo>
                    <a:pt x="143" y="68"/>
                  </a:lnTo>
                  <a:lnTo>
                    <a:pt x="151" y="56"/>
                  </a:lnTo>
                  <a:lnTo>
                    <a:pt x="157" y="44"/>
                  </a:lnTo>
                  <a:lnTo>
                    <a:pt x="159" y="36"/>
                  </a:lnTo>
                  <a:lnTo>
                    <a:pt x="159" y="28"/>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4" name="Freeform 60"/>
            <p:cNvSpPr/>
            <p:nvPr/>
          </p:nvSpPr>
          <p:spPr bwMode="auto">
            <a:xfrm>
              <a:off x="6815149" y="5824537"/>
              <a:ext cx="125413" cy="134938"/>
            </a:xfrm>
            <a:custGeom>
              <a:avLst/>
              <a:gdLst/>
              <a:ahLst/>
              <a:cxnLst>
                <a:cxn ang="0">
                  <a:pos x="159" y="28"/>
                </a:cxn>
                <a:cxn ang="0">
                  <a:pos x="159" y="28"/>
                </a:cxn>
                <a:cxn ang="0">
                  <a:pos x="157" y="20"/>
                </a:cxn>
                <a:cxn ang="0">
                  <a:pos x="153" y="16"/>
                </a:cxn>
                <a:cxn ang="0">
                  <a:pos x="147" y="10"/>
                </a:cxn>
                <a:cxn ang="0">
                  <a:pos x="143" y="6"/>
                </a:cxn>
                <a:cxn ang="0">
                  <a:pos x="129" y="2"/>
                </a:cxn>
                <a:cxn ang="0">
                  <a:pos x="113" y="0"/>
                </a:cxn>
                <a:cxn ang="0">
                  <a:pos x="95" y="0"/>
                </a:cxn>
                <a:cxn ang="0">
                  <a:pos x="80" y="2"/>
                </a:cxn>
                <a:cxn ang="0">
                  <a:pos x="64" y="8"/>
                </a:cxn>
                <a:cxn ang="0">
                  <a:pos x="52" y="14"/>
                </a:cxn>
                <a:cxn ang="0">
                  <a:pos x="52" y="14"/>
                </a:cxn>
                <a:cxn ang="0">
                  <a:pos x="40" y="22"/>
                </a:cxn>
                <a:cxn ang="0">
                  <a:pos x="28" y="32"/>
                </a:cxn>
                <a:cxn ang="0">
                  <a:pos x="18" y="42"/>
                </a:cxn>
                <a:cxn ang="0">
                  <a:pos x="12" y="52"/>
                </a:cxn>
                <a:cxn ang="0">
                  <a:pos x="6" y="64"/>
                </a:cxn>
                <a:cxn ang="0">
                  <a:pos x="2" y="76"/>
                </a:cxn>
                <a:cxn ang="0">
                  <a:pos x="0" y="89"/>
                </a:cxn>
                <a:cxn ang="0">
                  <a:pos x="0" y="103"/>
                </a:cxn>
                <a:cxn ang="0">
                  <a:pos x="0" y="103"/>
                </a:cxn>
                <a:cxn ang="0">
                  <a:pos x="0" y="117"/>
                </a:cxn>
                <a:cxn ang="0">
                  <a:pos x="4" y="131"/>
                </a:cxn>
                <a:cxn ang="0">
                  <a:pos x="10" y="145"/>
                </a:cxn>
                <a:cxn ang="0">
                  <a:pos x="18" y="157"/>
                </a:cxn>
                <a:cxn ang="0">
                  <a:pos x="30" y="165"/>
                </a:cxn>
                <a:cxn ang="0">
                  <a:pos x="36" y="167"/>
                </a:cxn>
                <a:cxn ang="0">
                  <a:pos x="42" y="169"/>
                </a:cxn>
                <a:cxn ang="0">
                  <a:pos x="48" y="171"/>
                </a:cxn>
                <a:cxn ang="0">
                  <a:pos x="56" y="169"/>
                </a:cxn>
                <a:cxn ang="0">
                  <a:pos x="64" y="167"/>
                </a:cxn>
                <a:cxn ang="0">
                  <a:pos x="72" y="163"/>
                </a:cxn>
                <a:cxn ang="0">
                  <a:pos x="72" y="163"/>
                </a:cxn>
                <a:cxn ang="0">
                  <a:pos x="82" y="155"/>
                </a:cxn>
                <a:cxn ang="0">
                  <a:pos x="91" y="145"/>
                </a:cxn>
                <a:cxn ang="0">
                  <a:pos x="107" y="125"/>
                </a:cxn>
                <a:cxn ang="0">
                  <a:pos x="135" y="80"/>
                </a:cxn>
                <a:cxn ang="0">
                  <a:pos x="135" y="80"/>
                </a:cxn>
                <a:cxn ang="0">
                  <a:pos x="143" y="68"/>
                </a:cxn>
                <a:cxn ang="0">
                  <a:pos x="151" y="56"/>
                </a:cxn>
                <a:cxn ang="0">
                  <a:pos x="157" y="44"/>
                </a:cxn>
                <a:cxn ang="0">
                  <a:pos x="159" y="36"/>
                </a:cxn>
                <a:cxn ang="0">
                  <a:pos x="159" y="28"/>
                </a:cxn>
              </a:cxnLst>
              <a:rect l="0" t="0" r="r" b="b"/>
              <a:pathLst>
                <a:path w="159" h="171">
                  <a:moveTo>
                    <a:pt x="159" y="28"/>
                  </a:moveTo>
                  <a:lnTo>
                    <a:pt x="159" y="28"/>
                  </a:lnTo>
                  <a:lnTo>
                    <a:pt x="157" y="20"/>
                  </a:lnTo>
                  <a:lnTo>
                    <a:pt x="153" y="16"/>
                  </a:lnTo>
                  <a:lnTo>
                    <a:pt x="147" y="10"/>
                  </a:lnTo>
                  <a:lnTo>
                    <a:pt x="143" y="6"/>
                  </a:lnTo>
                  <a:lnTo>
                    <a:pt x="129" y="2"/>
                  </a:lnTo>
                  <a:lnTo>
                    <a:pt x="113" y="0"/>
                  </a:lnTo>
                  <a:lnTo>
                    <a:pt x="95" y="0"/>
                  </a:lnTo>
                  <a:lnTo>
                    <a:pt x="80" y="2"/>
                  </a:lnTo>
                  <a:lnTo>
                    <a:pt x="64" y="8"/>
                  </a:lnTo>
                  <a:lnTo>
                    <a:pt x="52" y="14"/>
                  </a:lnTo>
                  <a:lnTo>
                    <a:pt x="52" y="14"/>
                  </a:lnTo>
                  <a:lnTo>
                    <a:pt x="40" y="22"/>
                  </a:lnTo>
                  <a:lnTo>
                    <a:pt x="28" y="32"/>
                  </a:lnTo>
                  <a:lnTo>
                    <a:pt x="18" y="42"/>
                  </a:lnTo>
                  <a:lnTo>
                    <a:pt x="12" y="52"/>
                  </a:lnTo>
                  <a:lnTo>
                    <a:pt x="6" y="64"/>
                  </a:lnTo>
                  <a:lnTo>
                    <a:pt x="2" y="76"/>
                  </a:lnTo>
                  <a:lnTo>
                    <a:pt x="0" y="89"/>
                  </a:lnTo>
                  <a:lnTo>
                    <a:pt x="0" y="103"/>
                  </a:lnTo>
                  <a:lnTo>
                    <a:pt x="0" y="103"/>
                  </a:lnTo>
                  <a:lnTo>
                    <a:pt x="0" y="117"/>
                  </a:lnTo>
                  <a:lnTo>
                    <a:pt x="4" y="131"/>
                  </a:lnTo>
                  <a:lnTo>
                    <a:pt x="10" y="145"/>
                  </a:lnTo>
                  <a:lnTo>
                    <a:pt x="18" y="157"/>
                  </a:lnTo>
                  <a:lnTo>
                    <a:pt x="30" y="165"/>
                  </a:lnTo>
                  <a:lnTo>
                    <a:pt x="36" y="167"/>
                  </a:lnTo>
                  <a:lnTo>
                    <a:pt x="42" y="169"/>
                  </a:lnTo>
                  <a:lnTo>
                    <a:pt x="48" y="171"/>
                  </a:lnTo>
                  <a:lnTo>
                    <a:pt x="56" y="169"/>
                  </a:lnTo>
                  <a:lnTo>
                    <a:pt x="64" y="167"/>
                  </a:lnTo>
                  <a:lnTo>
                    <a:pt x="72" y="163"/>
                  </a:lnTo>
                  <a:lnTo>
                    <a:pt x="72" y="163"/>
                  </a:lnTo>
                  <a:lnTo>
                    <a:pt x="82" y="155"/>
                  </a:lnTo>
                  <a:lnTo>
                    <a:pt x="91" y="145"/>
                  </a:lnTo>
                  <a:lnTo>
                    <a:pt x="107" y="125"/>
                  </a:lnTo>
                  <a:lnTo>
                    <a:pt x="135" y="80"/>
                  </a:lnTo>
                  <a:lnTo>
                    <a:pt x="135" y="80"/>
                  </a:lnTo>
                  <a:lnTo>
                    <a:pt x="143" y="68"/>
                  </a:lnTo>
                  <a:lnTo>
                    <a:pt x="151" y="56"/>
                  </a:lnTo>
                  <a:lnTo>
                    <a:pt x="157" y="44"/>
                  </a:lnTo>
                  <a:lnTo>
                    <a:pt x="159" y="36"/>
                  </a:lnTo>
                  <a:lnTo>
                    <a:pt x="159" y="28"/>
                  </a:lnTo>
                </a:path>
              </a:pathLst>
            </a:custGeom>
            <a:no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5" name="Freeform 61"/>
            <p:cNvSpPr/>
            <p:nvPr/>
          </p:nvSpPr>
          <p:spPr bwMode="auto">
            <a:xfrm>
              <a:off x="6737353" y="5018087"/>
              <a:ext cx="406400" cy="438150"/>
            </a:xfrm>
            <a:custGeom>
              <a:avLst/>
              <a:gdLst/>
              <a:ahLst/>
              <a:cxnLst>
                <a:cxn ang="0">
                  <a:pos x="438" y="499"/>
                </a:cxn>
                <a:cxn ang="0">
                  <a:pos x="476" y="473"/>
                </a:cxn>
                <a:cxn ang="0">
                  <a:pos x="486" y="454"/>
                </a:cxn>
                <a:cxn ang="0">
                  <a:pos x="486" y="420"/>
                </a:cxn>
                <a:cxn ang="0">
                  <a:pos x="494" y="400"/>
                </a:cxn>
                <a:cxn ang="0">
                  <a:pos x="510" y="376"/>
                </a:cxn>
                <a:cxn ang="0">
                  <a:pos x="511" y="354"/>
                </a:cxn>
                <a:cxn ang="0">
                  <a:pos x="496" y="291"/>
                </a:cxn>
                <a:cxn ang="0">
                  <a:pos x="486" y="247"/>
                </a:cxn>
                <a:cxn ang="0">
                  <a:pos x="490" y="228"/>
                </a:cxn>
                <a:cxn ang="0">
                  <a:pos x="494" y="208"/>
                </a:cxn>
                <a:cxn ang="0">
                  <a:pos x="482" y="184"/>
                </a:cxn>
                <a:cxn ang="0">
                  <a:pos x="472" y="154"/>
                </a:cxn>
                <a:cxn ang="0">
                  <a:pos x="462" y="111"/>
                </a:cxn>
                <a:cxn ang="0">
                  <a:pos x="444" y="75"/>
                </a:cxn>
                <a:cxn ang="0">
                  <a:pos x="426" y="61"/>
                </a:cxn>
                <a:cxn ang="0">
                  <a:pos x="385" y="47"/>
                </a:cxn>
                <a:cxn ang="0">
                  <a:pos x="341" y="35"/>
                </a:cxn>
                <a:cxn ang="0">
                  <a:pos x="307" y="14"/>
                </a:cxn>
                <a:cxn ang="0">
                  <a:pos x="293" y="6"/>
                </a:cxn>
                <a:cxn ang="0">
                  <a:pos x="276" y="2"/>
                </a:cxn>
                <a:cxn ang="0">
                  <a:pos x="256" y="0"/>
                </a:cxn>
                <a:cxn ang="0">
                  <a:pos x="216" y="14"/>
                </a:cxn>
                <a:cxn ang="0">
                  <a:pos x="196" y="31"/>
                </a:cxn>
                <a:cxn ang="0">
                  <a:pos x="190" y="51"/>
                </a:cxn>
                <a:cxn ang="0">
                  <a:pos x="188" y="81"/>
                </a:cxn>
                <a:cxn ang="0">
                  <a:pos x="179" y="95"/>
                </a:cxn>
                <a:cxn ang="0">
                  <a:pos x="163" y="101"/>
                </a:cxn>
                <a:cxn ang="0">
                  <a:pos x="141" y="113"/>
                </a:cxn>
                <a:cxn ang="0">
                  <a:pos x="131" y="134"/>
                </a:cxn>
                <a:cxn ang="0">
                  <a:pos x="107" y="148"/>
                </a:cxn>
                <a:cxn ang="0">
                  <a:pos x="91" y="158"/>
                </a:cxn>
                <a:cxn ang="0">
                  <a:pos x="70" y="176"/>
                </a:cxn>
                <a:cxn ang="0">
                  <a:pos x="44" y="178"/>
                </a:cxn>
                <a:cxn ang="0">
                  <a:pos x="4" y="174"/>
                </a:cxn>
                <a:cxn ang="0">
                  <a:pos x="0" y="176"/>
                </a:cxn>
                <a:cxn ang="0">
                  <a:pos x="14" y="216"/>
                </a:cxn>
                <a:cxn ang="0">
                  <a:pos x="34" y="255"/>
                </a:cxn>
                <a:cxn ang="0">
                  <a:pos x="58" y="307"/>
                </a:cxn>
                <a:cxn ang="0">
                  <a:pos x="70" y="325"/>
                </a:cxn>
                <a:cxn ang="0">
                  <a:pos x="123" y="382"/>
                </a:cxn>
                <a:cxn ang="0">
                  <a:pos x="157" y="436"/>
                </a:cxn>
                <a:cxn ang="0">
                  <a:pos x="184" y="463"/>
                </a:cxn>
                <a:cxn ang="0">
                  <a:pos x="218" y="487"/>
                </a:cxn>
                <a:cxn ang="0">
                  <a:pos x="224" y="501"/>
                </a:cxn>
                <a:cxn ang="0">
                  <a:pos x="266" y="509"/>
                </a:cxn>
                <a:cxn ang="0">
                  <a:pos x="305" y="517"/>
                </a:cxn>
                <a:cxn ang="0">
                  <a:pos x="343" y="525"/>
                </a:cxn>
                <a:cxn ang="0">
                  <a:pos x="363" y="545"/>
                </a:cxn>
                <a:cxn ang="0">
                  <a:pos x="369" y="549"/>
                </a:cxn>
                <a:cxn ang="0">
                  <a:pos x="391" y="525"/>
                </a:cxn>
                <a:cxn ang="0">
                  <a:pos x="418" y="509"/>
                </a:cxn>
              </a:cxnLst>
              <a:rect l="0" t="0" r="r" b="b"/>
              <a:pathLst>
                <a:path w="511" h="553">
                  <a:moveTo>
                    <a:pt x="418" y="509"/>
                  </a:moveTo>
                  <a:lnTo>
                    <a:pt x="418" y="509"/>
                  </a:lnTo>
                  <a:lnTo>
                    <a:pt x="438" y="499"/>
                  </a:lnTo>
                  <a:lnTo>
                    <a:pt x="458" y="487"/>
                  </a:lnTo>
                  <a:lnTo>
                    <a:pt x="468" y="481"/>
                  </a:lnTo>
                  <a:lnTo>
                    <a:pt x="476" y="473"/>
                  </a:lnTo>
                  <a:lnTo>
                    <a:pt x="482" y="463"/>
                  </a:lnTo>
                  <a:lnTo>
                    <a:pt x="486" y="454"/>
                  </a:lnTo>
                  <a:lnTo>
                    <a:pt x="486" y="454"/>
                  </a:lnTo>
                  <a:lnTo>
                    <a:pt x="488" y="444"/>
                  </a:lnTo>
                  <a:lnTo>
                    <a:pt x="488" y="432"/>
                  </a:lnTo>
                  <a:lnTo>
                    <a:pt x="486" y="420"/>
                  </a:lnTo>
                  <a:lnTo>
                    <a:pt x="490" y="410"/>
                  </a:lnTo>
                  <a:lnTo>
                    <a:pt x="490" y="410"/>
                  </a:lnTo>
                  <a:lnTo>
                    <a:pt x="494" y="400"/>
                  </a:lnTo>
                  <a:lnTo>
                    <a:pt x="500" y="392"/>
                  </a:lnTo>
                  <a:lnTo>
                    <a:pt x="504" y="384"/>
                  </a:lnTo>
                  <a:lnTo>
                    <a:pt x="510" y="376"/>
                  </a:lnTo>
                  <a:lnTo>
                    <a:pt x="510" y="376"/>
                  </a:lnTo>
                  <a:lnTo>
                    <a:pt x="511" y="366"/>
                  </a:lnTo>
                  <a:lnTo>
                    <a:pt x="511" y="354"/>
                  </a:lnTo>
                  <a:lnTo>
                    <a:pt x="510" y="345"/>
                  </a:lnTo>
                  <a:lnTo>
                    <a:pt x="508" y="333"/>
                  </a:lnTo>
                  <a:lnTo>
                    <a:pt x="496" y="291"/>
                  </a:lnTo>
                  <a:lnTo>
                    <a:pt x="496" y="291"/>
                  </a:lnTo>
                  <a:lnTo>
                    <a:pt x="490" y="269"/>
                  </a:lnTo>
                  <a:lnTo>
                    <a:pt x="486" y="247"/>
                  </a:lnTo>
                  <a:lnTo>
                    <a:pt x="486" y="247"/>
                  </a:lnTo>
                  <a:lnTo>
                    <a:pt x="486" y="238"/>
                  </a:lnTo>
                  <a:lnTo>
                    <a:pt x="490" y="228"/>
                  </a:lnTo>
                  <a:lnTo>
                    <a:pt x="492" y="218"/>
                  </a:lnTo>
                  <a:lnTo>
                    <a:pt x="494" y="208"/>
                  </a:lnTo>
                  <a:lnTo>
                    <a:pt x="494" y="208"/>
                  </a:lnTo>
                  <a:lnTo>
                    <a:pt x="492" y="200"/>
                  </a:lnTo>
                  <a:lnTo>
                    <a:pt x="488" y="192"/>
                  </a:lnTo>
                  <a:lnTo>
                    <a:pt x="482" y="184"/>
                  </a:lnTo>
                  <a:lnTo>
                    <a:pt x="478" y="176"/>
                  </a:lnTo>
                  <a:lnTo>
                    <a:pt x="478" y="176"/>
                  </a:lnTo>
                  <a:lnTo>
                    <a:pt x="472" y="154"/>
                  </a:lnTo>
                  <a:lnTo>
                    <a:pt x="466" y="131"/>
                  </a:lnTo>
                  <a:lnTo>
                    <a:pt x="466" y="131"/>
                  </a:lnTo>
                  <a:lnTo>
                    <a:pt x="462" y="111"/>
                  </a:lnTo>
                  <a:lnTo>
                    <a:pt x="454" y="91"/>
                  </a:lnTo>
                  <a:lnTo>
                    <a:pt x="450" y="83"/>
                  </a:lnTo>
                  <a:lnTo>
                    <a:pt x="444" y="75"/>
                  </a:lnTo>
                  <a:lnTo>
                    <a:pt x="436" y="69"/>
                  </a:lnTo>
                  <a:lnTo>
                    <a:pt x="426" y="61"/>
                  </a:lnTo>
                  <a:lnTo>
                    <a:pt x="426" y="61"/>
                  </a:lnTo>
                  <a:lnTo>
                    <a:pt x="416" y="57"/>
                  </a:lnTo>
                  <a:lnTo>
                    <a:pt x="406" y="53"/>
                  </a:lnTo>
                  <a:lnTo>
                    <a:pt x="385" y="47"/>
                  </a:lnTo>
                  <a:lnTo>
                    <a:pt x="363" y="41"/>
                  </a:lnTo>
                  <a:lnTo>
                    <a:pt x="341" y="35"/>
                  </a:lnTo>
                  <a:lnTo>
                    <a:pt x="341" y="35"/>
                  </a:lnTo>
                  <a:lnTo>
                    <a:pt x="327" y="29"/>
                  </a:lnTo>
                  <a:lnTo>
                    <a:pt x="317" y="24"/>
                  </a:lnTo>
                  <a:lnTo>
                    <a:pt x="307" y="14"/>
                  </a:lnTo>
                  <a:lnTo>
                    <a:pt x="297" y="4"/>
                  </a:lnTo>
                  <a:lnTo>
                    <a:pt x="297" y="4"/>
                  </a:lnTo>
                  <a:lnTo>
                    <a:pt x="293" y="6"/>
                  </a:lnTo>
                  <a:lnTo>
                    <a:pt x="293" y="6"/>
                  </a:lnTo>
                  <a:lnTo>
                    <a:pt x="286" y="6"/>
                  </a:lnTo>
                  <a:lnTo>
                    <a:pt x="276" y="2"/>
                  </a:lnTo>
                  <a:lnTo>
                    <a:pt x="266" y="0"/>
                  </a:lnTo>
                  <a:lnTo>
                    <a:pt x="256" y="0"/>
                  </a:lnTo>
                  <a:lnTo>
                    <a:pt x="256" y="0"/>
                  </a:lnTo>
                  <a:lnTo>
                    <a:pt x="236" y="4"/>
                  </a:lnTo>
                  <a:lnTo>
                    <a:pt x="216" y="14"/>
                  </a:lnTo>
                  <a:lnTo>
                    <a:pt x="216" y="14"/>
                  </a:lnTo>
                  <a:lnTo>
                    <a:pt x="208" y="18"/>
                  </a:lnTo>
                  <a:lnTo>
                    <a:pt x="202" y="24"/>
                  </a:lnTo>
                  <a:lnTo>
                    <a:pt x="196" y="31"/>
                  </a:lnTo>
                  <a:lnTo>
                    <a:pt x="192" y="39"/>
                  </a:lnTo>
                  <a:lnTo>
                    <a:pt x="192" y="39"/>
                  </a:lnTo>
                  <a:lnTo>
                    <a:pt x="190" y="51"/>
                  </a:lnTo>
                  <a:lnTo>
                    <a:pt x="190" y="61"/>
                  </a:lnTo>
                  <a:lnTo>
                    <a:pt x="190" y="71"/>
                  </a:lnTo>
                  <a:lnTo>
                    <a:pt x="188" y="81"/>
                  </a:lnTo>
                  <a:lnTo>
                    <a:pt x="188" y="81"/>
                  </a:lnTo>
                  <a:lnTo>
                    <a:pt x="184" y="91"/>
                  </a:lnTo>
                  <a:lnTo>
                    <a:pt x="179" y="95"/>
                  </a:lnTo>
                  <a:lnTo>
                    <a:pt x="173" y="99"/>
                  </a:lnTo>
                  <a:lnTo>
                    <a:pt x="163" y="101"/>
                  </a:lnTo>
                  <a:lnTo>
                    <a:pt x="163" y="101"/>
                  </a:lnTo>
                  <a:lnTo>
                    <a:pt x="151" y="105"/>
                  </a:lnTo>
                  <a:lnTo>
                    <a:pt x="145" y="107"/>
                  </a:lnTo>
                  <a:lnTo>
                    <a:pt x="141" y="113"/>
                  </a:lnTo>
                  <a:lnTo>
                    <a:pt x="137" y="125"/>
                  </a:lnTo>
                  <a:lnTo>
                    <a:pt x="137" y="125"/>
                  </a:lnTo>
                  <a:lnTo>
                    <a:pt x="131" y="134"/>
                  </a:lnTo>
                  <a:lnTo>
                    <a:pt x="127" y="140"/>
                  </a:lnTo>
                  <a:lnTo>
                    <a:pt x="119" y="144"/>
                  </a:lnTo>
                  <a:lnTo>
                    <a:pt x="107" y="148"/>
                  </a:lnTo>
                  <a:lnTo>
                    <a:pt x="107" y="148"/>
                  </a:lnTo>
                  <a:lnTo>
                    <a:pt x="97" y="152"/>
                  </a:lnTo>
                  <a:lnTo>
                    <a:pt x="91" y="158"/>
                  </a:lnTo>
                  <a:lnTo>
                    <a:pt x="77" y="170"/>
                  </a:lnTo>
                  <a:lnTo>
                    <a:pt x="77" y="170"/>
                  </a:lnTo>
                  <a:lnTo>
                    <a:pt x="70" y="176"/>
                  </a:lnTo>
                  <a:lnTo>
                    <a:pt x="60" y="178"/>
                  </a:lnTo>
                  <a:lnTo>
                    <a:pt x="52" y="178"/>
                  </a:lnTo>
                  <a:lnTo>
                    <a:pt x="44" y="178"/>
                  </a:lnTo>
                  <a:lnTo>
                    <a:pt x="24" y="174"/>
                  </a:lnTo>
                  <a:lnTo>
                    <a:pt x="14" y="172"/>
                  </a:lnTo>
                  <a:lnTo>
                    <a:pt x="4" y="174"/>
                  </a:lnTo>
                  <a:lnTo>
                    <a:pt x="4" y="174"/>
                  </a:lnTo>
                  <a:lnTo>
                    <a:pt x="0" y="176"/>
                  </a:lnTo>
                  <a:lnTo>
                    <a:pt x="0" y="176"/>
                  </a:lnTo>
                  <a:lnTo>
                    <a:pt x="2" y="176"/>
                  </a:lnTo>
                  <a:lnTo>
                    <a:pt x="2" y="176"/>
                  </a:lnTo>
                  <a:lnTo>
                    <a:pt x="14" y="216"/>
                  </a:lnTo>
                  <a:lnTo>
                    <a:pt x="24" y="236"/>
                  </a:lnTo>
                  <a:lnTo>
                    <a:pt x="34" y="255"/>
                  </a:lnTo>
                  <a:lnTo>
                    <a:pt x="34" y="255"/>
                  </a:lnTo>
                  <a:lnTo>
                    <a:pt x="44" y="273"/>
                  </a:lnTo>
                  <a:lnTo>
                    <a:pt x="50" y="291"/>
                  </a:lnTo>
                  <a:lnTo>
                    <a:pt x="58" y="307"/>
                  </a:lnTo>
                  <a:lnTo>
                    <a:pt x="64" y="317"/>
                  </a:lnTo>
                  <a:lnTo>
                    <a:pt x="70" y="325"/>
                  </a:lnTo>
                  <a:lnTo>
                    <a:pt x="70" y="325"/>
                  </a:lnTo>
                  <a:lnTo>
                    <a:pt x="97" y="352"/>
                  </a:lnTo>
                  <a:lnTo>
                    <a:pt x="111" y="366"/>
                  </a:lnTo>
                  <a:lnTo>
                    <a:pt x="123" y="382"/>
                  </a:lnTo>
                  <a:lnTo>
                    <a:pt x="123" y="382"/>
                  </a:lnTo>
                  <a:lnTo>
                    <a:pt x="145" y="418"/>
                  </a:lnTo>
                  <a:lnTo>
                    <a:pt x="157" y="436"/>
                  </a:lnTo>
                  <a:lnTo>
                    <a:pt x="171" y="452"/>
                  </a:lnTo>
                  <a:lnTo>
                    <a:pt x="171" y="452"/>
                  </a:lnTo>
                  <a:lnTo>
                    <a:pt x="184" y="463"/>
                  </a:lnTo>
                  <a:lnTo>
                    <a:pt x="202" y="473"/>
                  </a:lnTo>
                  <a:lnTo>
                    <a:pt x="210" y="481"/>
                  </a:lnTo>
                  <a:lnTo>
                    <a:pt x="218" y="487"/>
                  </a:lnTo>
                  <a:lnTo>
                    <a:pt x="222" y="493"/>
                  </a:lnTo>
                  <a:lnTo>
                    <a:pt x="224" y="501"/>
                  </a:lnTo>
                  <a:lnTo>
                    <a:pt x="224" y="501"/>
                  </a:lnTo>
                  <a:lnTo>
                    <a:pt x="248" y="503"/>
                  </a:lnTo>
                  <a:lnTo>
                    <a:pt x="266" y="509"/>
                  </a:lnTo>
                  <a:lnTo>
                    <a:pt x="266" y="509"/>
                  </a:lnTo>
                  <a:lnTo>
                    <a:pt x="276" y="513"/>
                  </a:lnTo>
                  <a:lnTo>
                    <a:pt x="284" y="515"/>
                  </a:lnTo>
                  <a:lnTo>
                    <a:pt x="305" y="517"/>
                  </a:lnTo>
                  <a:lnTo>
                    <a:pt x="305" y="517"/>
                  </a:lnTo>
                  <a:lnTo>
                    <a:pt x="325" y="519"/>
                  </a:lnTo>
                  <a:lnTo>
                    <a:pt x="343" y="525"/>
                  </a:lnTo>
                  <a:lnTo>
                    <a:pt x="351" y="531"/>
                  </a:lnTo>
                  <a:lnTo>
                    <a:pt x="359" y="537"/>
                  </a:lnTo>
                  <a:lnTo>
                    <a:pt x="363" y="545"/>
                  </a:lnTo>
                  <a:lnTo>
                    <a:pt x="369" y="553"/>
                  </a:lnTo>
                  <a:lnTo>
                    <a:pt x="369" y="553"/>
                  </a:lnTo>
                  <a:lnTo>
                    <a:pt x="369" y="549"/>
                  </a:lnTo>
                  <a:lnTo>
                    <a:pt x="369" y="549"/>
                  </a:lnTo>
                  <a:lnTo>
                    <a:pt x="379" y="537"/>
                  </a:lnTo>
                  <a:lnTo>
                    <a:pt x="391" y="525"/>
                  </a:lnTo>
                  <a:lnTo>
                    <a:pt x="404" y="517"/>
                  </a:lnTo>
                  <a:lnTo>
                    <a:pt x="418" y="509"/>
                  </a:lnTo>
                  <a:lnTo>
                    <a:pt x="418" y="509"/>
                  </a:lnTo>
                  <a:close/>
                </a:path>
              </a:pathLst>
            </a:custGeom>
            <a:solidFill>
              <a:srgbClr val="FFE4AF"/>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86" name="Freeform 62"/>
            <p:cNvSpPr/>
            <p:nvPr/>
          </p:nvSpPr>
          <p:spPr bwMode="auto">
            <a:xfrm>
              <a:off x="6973888" y="4678363"/>
              <a:ext cx="563563" cy="1084263"/>
            </a:xfrm>
            <a:custGeom>
              <a:avLst/>
              <a:gdLst/>
              <a:ahLst/>
              <a:cxnLst>
                <a:cxn ang="0">
                  <a:pos x="700" y="277"/>
                </a:cxn>
                <a:cxn ang="0">
                  <a:pos x="696" y="150"/>
                </a:cxn>
                <a:cxn ang="0">
                  <a:pos x="662" y="18"/>
                </a:cxn>
                <a:cxn ang="0">
                  <a:pos x="639" y="4"/>
                </a:cxn>
                <a:cxn ang="0">
                  <a:pos x="561" y="45"/>
                </a:cxn>
                <a:cxn ang="0">
                  <a:pos x="520" y="89"/>
                </a:cxn>
                <a:cxn ang="0">
                  <a:pos x="464" y="109"/>
                </a:cxn>
                <a:cxn ang="0">
                  <a:pos x="427" y="146"/>
                </a:cxn>
                <a:cxn ang="0">
                  <a:pos x="387" y="158"/>
                </a:cxn>
                <a:cxn ang="0">
                  <a:pos x="341" y="152"/>
                </a:cxn>
                <a:cxn ang="0">
                  <a:pos x="308" y="186"/>
                </a:cxn>
                <a:cxn ang="0">
                  <a:pos x="324" y="236"/>
                </a:cxn>
                <a:cxn ang="0">
                  <a:pos x="365" y="303"/>
                </a:cxn>
                <a:cxn ang="0">
                  <a:pos x="365" y="354"/>
                </a:cxn>
                <a:cxn ang="0">
                  <a:pos x="391" y="434"/>
                </a:cxn>
                <a:cxn ang="0">
                  <a:pos x="379" y="519"/>
                </a:cxn>
                <a:cxn ang="0">
                  <a:pos x="339" y="559"/>
                </a:cxn>
                <a:cxn ang="0">
                  <a:pos x="308" y="537"/>
                </a:cxn>
                <a:cxn ang="0">
                  <a:pos x="300" y="517"/>
                </a:cxn>
                <a:cxn ang="0">
                  <a:pos x="280" y="495"/>
                </a:cxn>
                <a:cxn ang="0">
                  <a:pos x="280" y="416"/>
                </a:cxn>
                <a:cxn ang="0">
                  <a:pos x="268" y="354"/>
                </a:cxn>
                <a:cxn ang="0">
                  <a:pos x="226" y="346"/>
                </a:cxn>
                <a:cxn ang="0">
                  <a:pos x="187" y="345"/>
                </a:cxn>
                <a:cxn ang="0">
                  <a:pos x="135" y="317"/>
                </a:cxn>
                <a:cxn ang="0">
                  <a:pos x="100" y="335"/>
                </a:cxn>
                <a:cxn ang="0">
                  <a:pos x="42" y="350"/>
                </a:cxn>
                <a:cxn ang="0">
                  <a:pos x="20" y="378"/>
                </a:cxn>
                <a:cxn ang="0">
                  <a:pos x="0" y="432"/>
                </a:cxn>
                <a:cxn ang="0">
                  <a:pos x="44" y="463"/>
                </a:cxn>
                <a:cxn ang="0">
                  <a:pos x="119" y="485"/>
                </a:cxn>
                <a:cxn ang="0">
                  <a:pos x="153" y="511"/>
                </a:cxn>
                <a:cxn ang="0">
                  <a:pos x="175" y="582"/>
                </a:cxn>
                <a:cxn ang="0">
                  <a:pos x="195" y="628"/>
                </a:cxn>
                <a:cxn ang="0">
                  <a:pos x="189" y="666"/>
                </a:cxn>
                <a:cxn ang="0">
                  <a:pos x="199" y="719"/>
                </a:cxn>
                <a:cxn ang="0">
                  <a:pos x="213" y="804"/>
                </a:cxn>
                <a:cxn ang="0">
                  <a:pos x="193" y="838"/>
                </a:cxn>
                <a:cxn ang="0">
                  <a:pos x="189" y="882"/>
                </a:cxn>
                <a:cxn ang="0">
                  <a:pos x="161" y="915"/>
                </a:cxn>
                <a:cxn ang="0">
                  <a:pos x="94" y="953"/>
                </a:cxn>
                <a:cxn ang="0">
                  <a:pos x="72" y="981"/>
                </a:cxn>
                <a:cxn ang="0">
                  <a:pos x="90" y="1078"/>
                </a:cxn>
                <a:cxn ang="0">
                  <a:pos x="96" y="1171"/>
                </a:cxn>
                <a:cxn ang="0">
                  <a:pos x="111" y="1236"/>
                </a:cxn>
                <a:cxn ang="0">
                  <a:pos x="129" y="1300"/>
                </a:cxn>
                <a:cxn ang="0">
                  <a:pos x="185" y="1325"/>
                </a:cxn>
                <a:cxn ang="0">
                  <a:pos x="213" y="1347"/>
                </a:cxn>
                <a:cxn ang="0">
                  <a:pos x="232" y="1302"/>
                </a:cxn>
                <a:cxn ang="0">
                  <a:pos x="256" y="1205"/>
                </a:cxn>
                <a:cxn ang="0">
                  <a:pos x="316" y="1177"/>
                </a:cxn>
                <a:cxn ang="0">
                  <a:pos x="361" y="1141"/>
                </a:cxn>
                <a:cxn ang="0">
                  <a:pos x="397" y="1022"/>
                </a:cxn>
                <a:cxn ang="0">
                  <a:pos x="397" y="893"/>
                </a:cxn>
                <a:cxn ang="0">
                  <a:pos x="391" y="792"/>
                </a:cxn>
                <a:cxn ang="0">
                  <a:pos x="438" y="717"/>
                </a:cxn>
                <a:cxn ang="0">
                  <a:pos x="549" y="648"/>
                </a:cxn>
                <a:cxn ang="0">
                  <a:pos x="643" y="580"/>
                </a:cxn>
                <a:cxn ang="0">
                  <a:pos x="706" y="461"/>
                </a:cxn>
              </a:cxnLst>
              <a:rect l="0" t="0" r="r" b="b"/>
              <a:pathLst>
                <a:path w="712" h="1365">
                  <a:moveTo>
                    <a:pt x="712" y="372"/>
                  </a:moveTo>
                  <a:lnTo>
                    <a:pt x="712" y="372"/>
                  </a:lnTo>
                  <a:lnTo>
                    <a:pt x="710" y="341"/>
                  </a:lnTo>
                  <a:lnTo>
                    <a:pt x="704" y="307"/>
                  </a:lnTo>
                  <a:lnTo>
                    <a:pt x="700" y="277"/>
                  </a:lnTo>
                  <a:lnTo>
                    <a:pt x="696" y="245"/>
                  </a:lnTo>
                  <a:lnTo>
                    <a:pt x="696" y="245"/>
                  </a:lnTo>
                  <a:lnTo>
                    <a:pt x="694" y="214"/>
                  </a:lnTo>
                  <a:lnTo>
                    <a:pt x="696" y="182"/>
                  </a:lnTo>
                  <a:lnTo>
                    <a:pt x="696" y="150"/>
                  </a:lnTo>
                  <a:lnTo>
                    <a:pt x="694" y="119"/>
                  </a:lnTo>
                  <a:lnTo>
                    <a:pt x="694" y="119"/>
                  </a:lnTo>
                  <a:lnTo>
                    <a:pt x="690" y="93"/>
                  </a:lnTo>
                  <a:lnTo>
                    <a:pt x="682" y="67"/>
                  </a:lnTo>
                  <a:lnTo>
                    <a:pt x="662" y="18"/>
                  </a:lnTo>
                  <a:lnTo>
                    <a:pt x="662" y="18"/>
                  </a:lnTo>
                  <a:lnTo>
                    <a:pt x="656" y="0"/>
                  </a:lnTo>
                  <a:lnTo>
                    <a:pt x="656" y="0"/>
                  </a:lnTo>
                  <a:lnTo>
                    <a:pt x="639" y="4"/>
                  </a:lnTo>
                  <a:lnTo>
                    <a:pt x="639" y="4"/>
                  </a:lnTo>
                  <a:lnTo>
                    <a:pt x="615" y="14"/>
                  </a:lnTo>
                  <a:lnTo>
                    <a:pt x="593" y="23"/>
                  </a:lnTo>
                  <a:lnTo>
                    <a:pt x="593" y="23"/>
                  </a:lnTo>
                  <a:lnTo>
                    <a:pt x="575" y="33"/>
                  </a:lnTo>
                  <a:lnTo>
                    <a:pt x="561" y="45"/>
                  </a:lnTo>
                  <a:lnTo>
                    <a:pt x="549" y="59"/>
                  </a:lnTo>
                  <a:lnTo>
                    <a:pt x="538" y="75"/>
                  </a:lnTo>
                  <a:lnTo>
                    <a:pt x="538" y="75"/>
                  </a:lnTo>
                  <a:lnTo>
                    <a:pt x="530" y="85"/>
                  </a:lnTo>
                  <a:lnTo>
                    <a:pt x="520" y="89"/>
                  </a:lnTo>
                  <a:lnTo>
                    <a:pt x="512" y="93"/>
                  </a:lnTo>
                  <a:lnTo>
                    <a:pt x="502" y="95"/>
                  </a:lnTo>
                  <a:lnTo>
                    <a:pt x="482" y="99"/>
                  </a:lnTo>
                  <a:lnTo>
                    <a:pt x="472" y="103"/>
                  </a:lnTo>
                  <a:lnTo>
                    <a:pt x="464" y="109"/>
                  </a:lnTo>
                  <a:lnTo>
                    <a:pt x="464" y="109"/>
                  </a:lnTo>
                  <a:lnTo>
                    <a:pt x="456" y="115"/>
                  </a:lnTo>
                  <a:lnTo>
                    <a:pt x="448" y="123"/>
                  </a:lnTo>
                  <a:lnTo>
                    <a:pt x="434" y="138"/>
                  </a:lnTo>
                  <a:lnTo>
                    <a:pt x="427" y="146"/>
                  </a:lnTo>
                  <a:lnTo>
                    <a:pt x="419" y="152"/>
                  </a:lnTo>
                  <a:lnTo>
                    <a:pt x="409" y="156"/>
                  </a:lnTo>
                  <a:lnTo>
                    <a:pt x="397" y="158"/>
                  </a:lnTo>
                  <a:lnTo>
                    <a:pt x="397" y="158"/>
                  </a:lnTo>
                  <a:lnTo>
                    <a:pt x="387" y="158"/>
                  </a:lnTo>
                  <a:lnTo>
                    <a:pt x="375" y="156"/>
                  </a:lnTo>
                  <a:lnTo>
                    <a:pt x="363" y="152"/>
                  </a:lnTo>
                  <a:lnTo>
                    <a:pt x="351" y="152"/>
                  </a:lnTo>
                  <a:lnTo>
                    <a:pt x="351" y="152"/>
                  </a:lnTo>
                  <a:lnTo>
                    <a:pt x="341" y="152"/>
                  </a:lnTo>
                  <a:lnTo>
                    <a:pt x="333" y="154"/>
                  </a:lnTo>
                  <a:lnTo>
                    <a:pt x="316" y="156"/>
                  </a:lnTo>
                  <a:lnTo>
                    <a:pt x="316" y="156"/>
                  </a:lnTo>
                  <a:lnTo>
                    <a:pt x="310" y="176"/>
                  </a:lnTo>
                  <a:lnTo>
                    <a:pt x="308" y="186"/>
                  </a:lnTo>
                  <a:lnTo>
                    <a:pt x="308" y="194"/>
                  </a:lnTo>
                  <a:lnTo>
                    <a:pt x="310" y="204"/>
                  </a:lnTo>
                  <a:lnTo>
                    <a:pt x="312" y="214"/>
                  </a:lnTo>
                  <a:lnTo>
                    <a:pt x="316" y="224"/>
                  </a:lnTo>
                  <a:lnTo>
                    <a:pt x="324" y="236"/>
                  </a:lnTo>
                  <a:lnTo>
                    <a:pt x="324" y="236"/>
                  </a:lnTo>
                  <a:lnTo>
                    <a:pt x="339" y="259"/>
                  </a:lnTo>
                  <a:lnTo>
                    <a:pt x="355" y="281"/>
                  </a:lnTo>
                  <a:lnTo>
                    <a:pt x="361" y="291"/>
                  </a:lnTo>
                  <a:lnTo>
                    <a:pt x="365" y="303"/>
                  </a:lnTo>
                  <a:lnTo>
                    <a:pt x="367" y="317"/>
                  </a:lnTo>
                  <a:lnTo>
                    <a:pt x="365" y="331"/>
                  </a:lnTo>
                  <a:lnTo>
                    <a:pt x="365" y="331"/>
                  </a:lnTo>
                  <a:lnTo>
                    <a:pt x="365" y="343"/>
                  </a:lnTo>
                  <a:lnTo>
                    <a:pt x="365" y="354"/>
                  </a:lnTo>
                  <a:lnTo>
                    <a:pt x="371" y="374"/>
                  </a:lnTo>
                  <a:lnTo>
                    <a:pt x="379" y="392"/>
                  </a:lnTo>
                  <a:lnTo>
                    <a:pt x="387" y="412"/>
                  </a:lnTo>
                  <a:lnTo>
                    <a:pt x="387" y="412"/>
                  </a:lnTo>
                  <a:lnTo>
                    <a:pt x="391" y="434"/>
                  </a:lnTo>
                  <a:lnTo>
                    <a:pt x="393" y="457"/>
                  </a:lnTo>
                  <a:lnTo>
                    <a:pt x="391" y="481"/>
                  </a:lnTo>
                  <a:lnTo>
                    <a:pt x="387" y="501"/>
                  </a:lnTo>
                  <a:lnTo>
                    <a:pt x="387" y="501"/>
                  </a:lnTo>
                  <a:lnTo>
                    <a:pt x="379" y="519"/>
                  </a:lnTo>
                  <a:lnTo>
                    <a:pt x="369" y="537"/>
                  </a:lnTo>
                  <a:lnTo>
                    <a:pt x="363" y="545"/>
                  </a:lnTo>
                  <a:lnTo>
                    <a:pt x="357" y="553"/>
                  </a:lnTo>
                  <a:lnTo>
                    <a:pt x="349" y="557"/>
                  </a:lnTo>
                  <a:lnTo>
                    <a:pt x="339" y="559"/>
                  </a:lnTo>
                  <a:lnTo>
                    <a:pt x="339" y="559"/>
                  </a:lnTo>
                  <a:lnTo>
                    <a:pt x="329" y="559"/>
                  </a:lnTo>
                  <a:lnTo>
                    <a:pt x="320" y="553"/>
                  </a:lnTo>
                  <a:lnTo>
                    <a:pt x="314" y="545"/>
                  </a:lnTo>
                  <a:lnTo>
                    <a:pt x="308" y="537"/>
                  </a:lnTo>
                  <a:lnTo>
                    <a:pt x="308" y="537"/>
                  </a:lnTo>
                  <a:lnTo>
                    <a:pt x="306" y="531"/>
                  </a:lnTo>
                  <a:lnTo>
                    <a:pt x="304" y="527"/>
                  </a:lnTo>
                  <a:lnTo>
                    <a:pt x="302" y="521"/>
                  </a:lnTo>
                  <a:lnTo>
                    <a:pt x="300" y="517"/>
                  </a:lnTo>
                  <a:lnTo>
                    <a:pt x="300" y="517"/>
                  </a:lnTo>
                  <a:lnTo>
                    <a:pt x="292" y="509"/>
                  </a:lnTo>
                  <a:lnTo>
                    <a:pt x="284" y="503"/>
                  </a:lnTo>
                  <a:lnTo>
                    <a:pt x="284" y="503"/>
                  </a:lnTo>
                  <a:lnTo>
                    <a:pt x="280" y="495"/>
                  </a:lnTo>
                  <a:lnTo>
                    <a:pt x="276" y="485"/>
                  </a:lnTo>
                  <a:lnTo>
                    <a:pt x="274" y="475"/>
                  </a:lnTo>
                  <a:lnTo>
                    <a:pt x="274" y="463"/>
                  </a:lnTo>
                  <a:lnTo>
                    <a:pt x="278" y="440"/>
                  </a:lnTo>
                  <a:lnTo>
                    <a:pt x="280" y="416"/>
                  </a:lnTo>
                  <a:lnTo>
                    <a:pt x="282" y="392"/>
                  </a:lnTo>
                  <a:lnTo>
                    <a:pt x="282" y="380"/>
                  </a:lnTo>
                  <a:lnTo>
                    <a:pt x="280" y="370"/>
                  </a:lnTo>
                  <a:lnTo>
                    <a:pt x="276" y="362"/>
                  </a:lnTo>
                  <a:lnTo>
                    <a:pt x="268" y="354"/>
                  </a:lnTo>
                  <a:lnTo>
                    <a:pt x="260" y="348"/>
                  </a:lnTo>
                  <a:lnTo>
                    <a:pt x="248" y="345"/>
                  </a:lnTo>
                  <a:lnTo>
                    <a:pt x="248" y="345"/>
                  </a:lnTo>
                  <a:lnTo>
                    <a:pt x="236" y="343"/>
                  </a:lnTo>
                  <a:lnTo>
                    <a:pt x="226" y="346"/>
                  </a:lnTo>
                  <a:lnTo>
                    <a:pt x="214" y="348"/>
                  </a:lnTo>
                  <a:lnTo>
                    <a:pt x="205" y="350"/>
                  </a:lnTo>
                  <a:lnTo>
                    <a:pt x="205" y="350"/>
                  </a:lnTo>
                  <a:lnTo>
                    <a:pt x="195" y="348"/>
                  </a:lnTo>
                  <a:lnTo>
                    <a:pt x="187" y="345"/>
                  </a:lnTo>
                  <a:lnTo>
                    <a:pt x="169" y="333"/>
                  </a:lnTo>
                  <a:lnTo>
                    <a:pt x="169" y="333"/>
                  </a:lnTo>
                  <a:lnTo>
                    <a:pt x="155" y="323"/>
                  </a:lnTo>
                  <a:lnTo>
                    <a:pt x="145" y="319"/>
                  </a:lnTo>
                  <a:lnTo>
                    <a:pt x="135" y="317"/>
                  </a:lnTo>
                  <a:lnTo>
                    <a:pt x="135" y="317"/>
                  </a:lnTo>
                  <a:lnTo>
                    <a:pt x="123" y="317"/>
                  </a:lnTo>
                  <a:lnTo>
                    <a:pt x="115" y="321"/>
                  </a:lnTo>
                  <a:lnTo>
                    <a:pt x="100" y="335"/>
                  </a:lnTo>
                  <a:lnTo>
                    <a:pt x="100" y="335"/>
                  </a:lnTo>
                  <a:lnTo>
                    <a:pt x="92" y="341"/>
                  </a:lnTo>
                  <a:lnTo>
                    <a:pt x="82" y="345"/>
                  </a:lnTo>
                  <a:lnTo>
                    <a:pt x="62" y="346"/>
                  </a:lnTo>
                  <a:lnTo>
                    <a:pt x="52" y="348"/>
                  </a:lnTo>
                  <a:lnTo>
                    <a:pt x="42" y="350"/>
                  </a:lnTo>
                  <a:lnTo>
                    <a:pt x="32" y="354"/>
                  </a:lnTo>
                  <a:lnTo>
                    <a:pt x="26" y="360"/>
                  </a:lnTo>
                  <a:lnTo>
                    <a:pt x="26" y="360"/>
                  </a:lnTo>
                  <a:lnTo>
                    <a:pt x="22" y="368"/>
                  </a:lnTo>
                  <a:lnTo>
                    <a:pt x="20" y="378"/>
                  </a:lnTo>
                  <a:lnTo>
                    <a:pt x="18" y="400"/>
                  </a:lnTo>
                  <a:lnTo>
                    <a:pt x="16" y="410"/>
                  </a:lnTo>
                  <a:lnTo>
                    <a:pt x="14" y="420"/>
                  </a:lnTo>
                  <a:lnTo>
                    <a:pt x="8" y="428"/>
                  </a:lnTo>
                  <a:lnTo>
                    <a:pt x="0" y="432"/>
                  </a:lnTo>
                  <a:lnTo>
                    <a:pt x="0" y="432"/>
                  </a:lnTo>
                  <a:lnTo>
                    <a:pt x="10" y="442"/>
                  </a:lnTo>
                  <a:lnTo>
                    <a:pt x="20" y="452"/>
                  </a:lnTo>
                  <a:lnTo>
                    <a:pt x="30" y="457"/>
                  </a:lnTo>
                  <a:lnTo>
                    <a:pt x="44" y="463"/>
                  </a:lnTo>
                  <a:lnTo>
                    <a:pt x="44" y="463"/>
                  </a:lnTo>
                  <a:lnTo>
                    <a:pt x="66" y="469"/>
                  </a:lnTo>
                  <a:lnTo>
                    <a:pt x="88" y="475"/>
                  </a:lnTo>
                  <a:lnTo>
                    <a:pt x="109" y="481"/>
                  </a:lnTo>
                  <a:lnTo>
                    <a:pt x="119" y="485"/>
                  </a:lnTo>
                  <a:lnTo>
                    <a:pt x="129" y="489"/>
                  </a:lnTo>
                  <a:lnTo>
                    <a:pt x="129" y="489"/>
                  </a:lnTo>
                  <a:lnTo>
                    <a:pt x="139" y="497"/>
                  </a:lnTo>
                  <a:lnTo>
                    <a:pt x="147" y="503"/>
                  </a:lnTo>
                  <a:lnTo>
                    <a:pt x="153" y="511"/>
                  </a:lnTo>
                  <a:lnTo>
                    <a:pt x="157" y="519"/>
                  </a:lnTo>
                  <a:lnTo>
                    <a:pt x="165" y="539"/>
                  </a:lnTo>
                  <a:lnTo>
                    <a:pt x="169" y="559"/>
                  </a:lnTo>
                  <a:lnTo>
                    <a:pt x="169" y="559"/>
                  </a:lnTo>
                  <a:lnTo>
                    <a:pt x="175" y="582"/>
                  </a:lnTo>
                  <a:lnTo>
                    <a:pt x="181" y="604"/>
                  </a:lnTo>
                  <a:lnTo>
                    <a:pt x="181" y="604"/>
                  </a:lnTo>
                  <a:lnTo>
                    <a:pt x="185" y="612"/>
                  </a:lnTo>
                  <a:lnTo>
                    <a:pt x="191" y="620"/>
                  </a:lnTo>
                  <a:lnTo>
                    <a:pt x="195" y="628"/>
                  </a:lnTo>
                  <a:lnTo>
                    <a:pt x="197" y="636"/>
                  </a:lnTo>
                  <a:lnTo>
                    <a:pt x="197" y="636"/>
                  </a:lnTo>
                  <a:lnTo>
                    <a:pt x="195" y="646"/>
                  </a:lnTo>
                  <a:lnTo>
                    <a:pt x="193" y="656"/>
                  </a:lnTo>
                  <a:lnTo>
                    <a:pt x="189" y="666"/>
                  </a:lnTo>
                  <a:lnTo>
                    <a:pt x="189" y="675"/>
                  </a:lnTo>
                  <a:lnTo>
                    <a:pt x="189" y="675"/>
                  </a:lnTo>
                  <a:lnTo>
                    <a:pt x="193" y="697"/>
                  </a:lnTo>
                  <a:lnTo>
                    <a:pt x="199" y="719"/>
                  </a:lnTo>
                  <a:lnTo>
                    <a:pt x="199" y="719"/>
                  </a:lnTo>
                  <a:lnTo>
                    <a:pt x="211" y="761"/>
                  </a:lnTo>
                  <a:lnTo>
                    <a:pt x="213" y="773"/>
                  </a:lnTo>
                  <a:lnTo>
                    <a:pt x="214" y="782"/>
                  </a:lnTo>
                  <a:lnTo>
                    <a:pt x="214" y="794"/>
                  </a:lnTo>
                  <a:lnTo>
                    <a:pt x="213" y="804"/>
                  </a:lnTo>
                  <a:lnTo>
                    <a:pt x="213" y="804"/>
                  </a:lnTo>
                  <a:lnTo>
                    <a:pt x="207" y="812"/>
                  </a:lnTo>
                  <a:lnTo>
                    <a:pt x="203" y="820"/>
                  </a:lnTo>
                  <a:lnTo>
                    <a:pt x="197" y="828"/>
                  </a:lnTo>
                  <a:lnTo>
                    <a:pt x="193" y="838"/>
                  </a:lnTo>
                  <a:lnTo>
                    <a:pt x="193" y="838"/>
                  </a:lnTo>
                  <a:lnTo>
                    <a:pt x="189" y="848"/>
                  </a:lnTo>
                  <a:lnTo>
                    <a:pt x="191" y="860"/>
                  </a:lnTo>
                  <a:lnTo>
                    <a:pt x="191" y="872"/>
                  </a:lnTo>
                  <a:lnTo>
                    <a:pt x="189" y="882"/>
                  </a:lnTo>
                  <a:lnTo>
                    <a:pt x="189" y="882"/>
                  </a:lnTo>
                  <a:lnTo>
                    <a:pt x="185" y="891"/>
                  </a:lnTo>
                  <a:lnTo>
                    <a:pt x="179" y="901"/>
                  </a:lnTo>
                  <a:lnTo>
                    <a:pt x="171" y="909"/>
                  </a:lnTo>
                  <a:lnTo>
                    <a:pt x="161" y="915"/>
                  </a:lnTo>
                  <a:lnTo>
                    <a:pt x="141" y="927"/>
                  </a:lnTo>
                  <a:lnTo>
                    <a:pt x="121" y="937"/>
                  </a:lnTo>
                  <a:lnTo>
                    <a:pt x="121" y="937"/>
                  </a:lnTo>
                  <a:lnTo>
                    <a:pt x="107" y="945"/>
                  </a:lnTo>
                  <a:lnTo>
                    <a:pt x="94" y="953"/>
                  </a:lnTo>
                  <a:lnTo>
                    <a:pt x="82" y="965"/>
                  </a:lnTo>
                  <a:lnTo>
                    <a:pt x="72" y="977"/>
                  </a:lnTo>
                  <a:lnTo>
                    <a:pt x="72" y="977"/>
                  </a:lnTo>
                  <a:lnTo>
                    <a:pt x="72" y="981"/>
                  </a:lnTo>
                  <a:lnTo>
                    <a:pt x="72" y="981"/>
                  </a:lnTo>
                  <a:lnTo>
                    <a:pt x="74" y="985"/>
                  </a:lnTo>
                  <a:lnTo>
                    <a:pt x="74" y="985"/>
                  </a:lnTo>
                  <a:lnTo>
                    <a:pt x="78" y="1008"/>
                  </a:lnTo>
                  <a:lnTo>
                    <a:pt x="82" y="1030"/>
                  </a:lnTo>
                  <a:lnTo>
                    <a:pt x="90" y="1078"/>
                  </a:lnTo>
                  <a:lnTo>
                    <a:pt x="90" y="1078"/>
                  </a:lnTo>
                  <a:lnTo>
                    <a:pt x="92" y="1099"/>
                  </a:lnTo>
                  <a:lnTo>
                    <a:pt x="92" y="1123"/>
                  </a:lnTo>
                  <a:lnTo>
                    <a:pt x="94" y="1147"/>
                  </a:lnTo>
                  <a:lnTo>
                    <a:pt x="96" y="1171"/>
                  </a:lnTo>
                  <a:lnTo>
                    <a:pt x="96" y="1171"/>
                  </a:lnTo>
                  <a:lnTo>
                    <a:pt x="100" y="1187"/>
                  </a:lnTo>
                  <a:lnTo>
                    <a:pt x="104" y="1203"/>
                  </a:lnTo>
                  <a:lnTo>
                    <a:pt x="109" y="1220"/>
                  </a:lnTo>
                  <a:lnTo>
                    <a:pt x="111" y="1236"/>
                  </a:lnTo>
                  <a:lnTo>
                    <a:pt x="111" y="1236"/>
                  </a:lnTo>
                  <a:lnTo>
                    <a:pt x="113" y="1254"/>
                  </a:lnTo>
                  <a:lnTo>
                    <a:pt x="115" y="1270"/>
                  </a:lnTo>
                  <a:lnTo>
                    <a:pt x="121" y="1286"/>
                  </a:lnTo>
                  <a:lnTo>
                    <a:pt x="129" y="1300"/>
                  </a:lnTo>
                  <a:lnTo>
                    <a:pt x="129" y="1300"/>
                  </a:lnTo>
                  <a:lnTo>
                    <a:pt x="133" y="1306"/>
                  </a:lnTo>
                  <a:lnTo>
                    <a:pt x="141" y="1310"/>
                  </a:lnTo>
                  <a:lnTo>
                    <a:pt x="155" y="1315"/>
                  </a:lnTo>
                  <a:lnTo>
                    <a:pt x="185" y="1325"/>
                  </a:lnTo>
                  <a:lnTo>
                    <a:pt x="185" y="1325"/>
                  </a:lnTo>
                  <a:lnTo>
                    <a:pt x="195" y="1329"/>
                  </a:lnTo>
                  <a:lnTo>
                    <a:pt x="201" y="1333"/>
                  </a:lnTo>
                  <a:lnTo>
                    <a:pt x="213" y="1347"/>
                  </a:lnTo>
                  <a:lnTo>
                    <a:pt x="213" y="1347"/>
                  </a:lnTo>
                  <a:lnTo>
                    <a:pt x="228" y="1365"/>
                  </a:lnTo>
                  <a:lnTo>
                    <a:pt x="228" y="1365"/>
                  </a:lnTo>
                  <a:lnTo>
                    <a:pt x="230" y="1335"/>
                  </a:lnTo>
                  <a:lnTo>
                    <a:pt x="232" y="1302"/>
                  </a:lnTo>
                  <a:lnTo>
                    <a:pt x="232" y="1302"/>
                  </a:lnTo>
                  <a:lnTo>
                    <a:pt x="234" y="1274"/>
                  </a:lnTo>
                  <a:lnTo>
                    <a:pt x="238" y="1244"/>
                  </a:lnTo>
                  <a:lnTo>
                    <a:pt x="244" y="1230"/>
                  </a:lnTo>
                  <a:lnTo>
                    <a:pt x="250" y="1216"/>
                  </a:lnTo>
                  <a:lnTo>
                    <a:pt x="256" y="1205"/>
                  </a:lnTo>
                  <a:lnTo>
                    <a:pt x="268" y="1197"/>
                  </a:lnTo>
                  <a:lnTo>
                    <a:pt x="268" y="1197"/>
                  </a:lnTo>
                  <a:lnTo>
                    <a:pt x="280" y="1189"/>
                  </a:lnTo>
                  <a:lnTo>
                    <a:pt x="292" y="1183"/>
                  </a:lnTo>
                  <a:lnTo>
                    <a:pt x="316" y="1177"/>
                  </a:lnTo>
                  <a:lnTo>
                    <a:pt x="327" y="1173"/>
                  </a:lnTo>
                  <a:lnTo>
                    <a:pt x="339" y="1165"/>
                  </a:lnTo>
                  <a:lnTo>
                    <a:pt x="351" y="1155"/>
                  </a:lnTo>
                  <a:lnTo>
                    <a:pt x="361" y="1141"/>
                  </a:lnTo>
                  <a:lnTo>
                    <a:pt x="361" y="1141"/>
                  </a:lnTo>
                  <a:lnTo>
                    <a:pt x="369" y="1129"/>
                  </a:lnTo>
                  <a:lnTo>
                    <a:pt x="375" y="1115"/>
                  </a:lnTo>
                  <a:lnTo>
                    <a:pt x="385" y="1086"/>
                  </a:lnTo>
                  <a:lnTo>
                    <a:pt x="393" y="1056"/>
                  </a:lnTo>
                  <a:lnTo>
                    <a:pt x="397" y="1022"/>
                  </a:lnTo>
                  <a:lnTo>
                    <a:pt x="401" y="989"/>
                  </a:lnTo>
                  <a:lnTo>
                    <a:pt x="401" y="955"/>
                  </a:lnTo>
                  <a:lnTo>
                    <a:pt x="399" y="923"/>
                  </a:lnTo>
                  <a:lnTo>
                    <a:pt x="397" y="893"/>
                  </a:lnTo>
                  <a:lnTo>
                    <a:pt x="397" y="893"/>
                  </a:lnTo>
                  <a:lnTo>
                    <a:pt x="391" y="860"/>
                  </a:lnTo>
                  <a:lnTo>
                    <a:pt x="387" y="834"/>
                  </a:lnTo>
                  <a:lnTo>
                    <a:pt x="385" y="820"/>
                  </a:lnTo>
                  <a:lnTo>
                    <a:pt x="387" y="808"/>
                  </a:lnTo>
                  <a:lnTo>
                    <a:pt x="391" y="792"/>
                  </a:lnTo>
                  <a:lnTo>
                    <a:pt x="399" y="776"/>
                  </a:lnTo>
                  <a:lnTo>
                    <a:pt x="399" y="776"/>
                  </a:lnTo>
                  <a:lnTo>
                    <a:pt x="409" y="757"/>
                  </a:lnTo>
                  <a:lnTo>
                    <a:pt x="423" y="735"/>
                  </a:lnTo>
                  <a:lnTo>
                    <a:pt x="438" y="717"/>
                  </a:lnTo>
                  <a:lnTo>
                    <a:pt x="456" y="701"/>
                  </a:lnTo>
                  <a:lnTo>
                    <a:pt x="456" y="701"/>
                  </a:lnTo>
                  <a:lnTo>
                    <a:pt x="478" y="685"/>
                  </a:lnTo>
                  <a:lnTo>
                    <a:pt x="502" y="671"/>
                  </a:lnTo>
                  <a:lnTo>
                    <a:pt x="549" y="648"/>
                  </a:lnTo>
                  <a:lnTo>
                    <a:pt x="573" y="634"/>
                  </a:lnTo>
                  <a:lnTo>
                    <a:pt x="597" y="618"/>
                  </a:lnTo>
                  <a:lnTo>
                    <a:pt x="621" y="600"/>
                  </a:lnTo>
                  <a:lnTo>
                    <a:pt x="643" y="580"/>
                  </a:lnTo>
                  <a:lnTo>
                    <a:pt x="643" y="580"/>
                  </a:lnTo>
                  <a:lnTo>
                    <a:pt x="662" y="557"/>
                  </a:lnTo>
                  <a:lnTo>
                    <a:pt x="678" y="535"/>
                  </a:lnTo>
                  <a:lnTo>
                    <a:pt x="690" y="511"/>
                  </a:lnTo>
                  <a:lnTo>
                    <a:pt x="700" y="487"/>
                  </a:lnTo>
                  <a:lnTo>
                    <a:pt x="706" y="461"/>
                  </a:lnTo>
                  <a:lnTo>
                    <a:pt x="710" y="434"/>
                  </a:lnTo>
                  <a:lnTo>
                    <a:pt x="712" y="404"/>
                  </a:lnTo>
                  <a:lnTo>
                    <a:pt x="712" y="372"/>
                  </a:lnTo>
                  <a:lnTo>
                    <a:pt x="712" y="372"/>
                  </a:lnTo>
                  <a:close/>
                </a:path>
              </a:pathLst>
            </a:custGeom>
            <a:solidFill>
              <a:srgbClr val="FFBB33"/>
            </a:solidFill>
            <a:ln w="9525">
              <a:noFill/>
              <a:round/>
            </a:ln>
          </p:spPr>
          <p:txBody>
            <a:bodyP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3" name="组合 8"/>
          <p:cNvGrpSpPr/>
          <p:nvPr/>
        </p:nvGrpSpPr>
        <p:grpSpPr>
          <a:xfrm>
            <a:off x="7220308" y="1351191"/>
            <a:ext cx="4463415" cy="1014095"/>
            <a:chOff x="12271" y="3173"/>
            <a:chExt cx="7029" cy="1597"/>
          </a:xfrm>
        </p:grpSpPr>
        <p:sp>
          <p:nvSpPr>
            <p:cNvPr id="11" name="椭圆 10"/>
            <p:cNvSpPr/>
            <p:nvPr/>
          </p:nvSpPr>
          <p:spPr>
            <a:xfrm>
              <a:off x="12271" y="3901"/>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cxnSp>
          <p:nvCxnSpPr>
            <p:cNvPr id="12" name="肘形连接符 11"/>
            <p:cNvCxnSpPr>
              <a:stCxn id="11" idx="6"/>
              <a:endCxn id="13" idx="1"/>
            </p:cNvCxnSpPr>
            <p:nvPr/>
          </p:nvCxnSpPr>
          <p:spPr>
            <a:xfrm>
              <a:off x="12413" y="3971"/>
              <a:ext cx="2617" cy="1"/>
            </a:xfrm>
            <a:prstGeom prst="bentConnector3">
              <a:avLst>
                <a:gd name="adj1" fmla="val 50000"/>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15030" y="3173"/>
              <a:ext cx="4270" cy="1597"/>
            </a:xfrm>
            <a:prstGeom prst="roundRect">
              <a:avLst/>
            </a:prstGeom>
            <a:solidFill>
              <a:schemeClr val="accent5">
                <a:lumMod val="40000"/>
                <a:lumOff val="60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sz="2000" b="1" dirty="0">
                  <a:solidFill>
                    <a:srgbClr val="FF0000"/>
                  </a:solidFill>
                  <a:effectLst>
                    <a:outerShdw blurRad="38100" dist="38100" dir="2700000" algn="tl">
                      <a:srgbClr val="000000">
                        <a:alpha val="43137"/>
                      </a:srgbClr>
                    </a:outerShdw>
                  </a:effectLst>
                  <a:latin typeface="+mn-ea"/>
                  <a:cs typeface="黑体" panose="02010609060101010101" charset="-122"/>
                </a:rPr>
                <a:t>埃及人民在以扎格鲁尔为首的华夫脱党领导下的民族独立运动</a:t>
              </a:r>
            </a:p>
          </p:txBody>
        </p:sp>
      </p:grpSp>
      <p:grpSp>
        <p:nvGrpSpPr>
          <p:cNvPr id="4" name="组合 5"/>
          <p:cNvGrpSpPr/>
          <p:nvPr/>
        </p:nvGrpSpPr>
        <p:grpSpPr>
          <a:xfrm>
            <a:off x="7702908" y="3106331"/>
            <a:ext cx="3154045" cy="1268095"/>
            <a:chOff x="13031" y="2644"/>
            <a:chExt cx="4967" cy="1997"/>
          </a:xfrm>
        </p:grpSpPr>
        <p:sp>
          <p:nvSpPr>
            <p:cNvPr id="20" name="椭圆 19"/>
            <p:cNvSpPr/>
            <p:nvPr/>
          </p:nvSpPr>
          <p:spPr>
            <a:xfrm>
              <a:off x="13031" y="2644"/>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cxnSp>
          <p:nvCxnSpPr>
            <p:cNvPr id="21" name="肘形连接符 20"/>
            <p:cNvCxnSpPr>
              <a:stCxn id="20" idx="4"/>
              <a:endCxn id="22" idx="1"/>
            </p:cNvCxnSpPr>
            <p:nvPr/>
          </p:nvCxnSpPr>
          <p:spPr>
            <a:xfrm rot="16200000" flipH="1">
              <a:off x="13427" y="2459"/>
              <a:ext cx="1278" cy="1928"/>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15030" y="3482"/>
              <a:ext cx="2968" cy="1159"/>
            </a:xfrm>
            <a:prstGeom prst="roundRect">
              <a:avLst/>
            </a:prstGeom>
            <a:solidFill>
              <a:srgbClr val="00B050"/>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zh-CN" sz="2000" b="1" dirty="0">
                  <a:solidFill>
                    <a:srgbClr val="FF0000"/>
                  </a:solidFill>
                  <a:effectLst>
                    <a:outerShdw blurRad="38100" dist="38100" dir="2700000" algn="tl">
                      <a:srgbClr val="000000">
                        <a:alpha val="43137"/>
                      </a:srgbClr>
                    </a:outerShdw>
                  </a:effectLst>
                  <a:latin typeface="+mn-ea"/>
                  <a:cs typeface="黑体" panose="02010609060101010101" charset="-122"/>
                </a:rPr>
                <a:t>埃塞俄比亚人民的抗意斗争</a:t>
              </a:r>
            </a:p>
          </p:txBody>
        </p:sp>
      </p:grpSp>
      <p:grpSp>
        <p:nvGrpSpPr>
          <p:cNvPr id="6" name="组合 23"/>
          <p:cNvGrpSpPr/>
          <p:nvPr/>
        </p:nvGrpSpPr>
        <p:grpSpPr>
          <a:xfrm>
            <a:off x="1074143" y="1351191"/>
            <a:ext cx="3642360" cy="1252855"/>
            <a:chOff x="15202" y="2490"/>
            <a:chExt cx="5736" cy="1973"/>
          </a:xfrm>
        </p:grpSpPr>
        <p:sp>
          <p:nvSpPr>
            <p:cNvPr id="25" name="椭圆 24"/>
            <p:cNvSpPr/>
            <p:nvPr/>
          </p:nvSpPr>
          <p:spPr>
            <a:xfrm>
              <a:off x="20796" y="2490"/>
              <a:ext cx="142" cy="1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effectLst>
                  <a:outerShdw blurRad="38100" dist="38100" dir="2700000" algn="tl">
                    <a:srgbClr val="000000">
                      <a:alpha val="43137"/>
                    </a:srgbClr>
                  </a:outerShdw>
                </a:effectLst>
                <a:latin typeface="方正清刻本悦宋简体" panose="02000000000000000000" charset="-122"/>
                <a:ea typeface="方正清刻本悦宋简体" panose="02000000000000000000" charset="-122"/>
              </a:endParaRPr>
            </a:p>
          </p:txBody>
        </p:sp>
        <p:cxnSp>
          <p:nvCxnSpPr>
            <p:cNvPr id="26" name="肘形连接符 25"/>
            <p:cNvCxnSpPr>
              <a:stCxn id="25" idx="4"/>
              <a:endCxn id="27" idx="3"/>
            </p:cNvCxnSpPr>
            <p:nvPr/>
          </p:nvCxnSpPr>
          <p:spPr>
            <a:xfrm rot="5400000">
              <a:off x="19456" y="2472"/>
              <a:ext cx="1254" cy="1569"/>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圆角矩形 26"/>
            <p:cNvSpPr/>
            <p:nvPr/>
          </p:nvSpPr>
          <p:spPr>
            <a:xfrm>
              <a:off x="15202" y="3304"/>
              <a:ext cx="4096" cy="1159"/>
            </a:xfrm>
            <a:prstGeom prst="roundRect">
              <a:avLst/>
            </a:prstGeom>
            <a:solidFill>
              <a:srgbClr val="00B0F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sz="2000" b="1" dirty="0">
                  <a:solidFill>
                    <a:srgbClr val="FF0000"/>
                  </a:solidFill>
                  <a:effectLst>
                    <a:outerShdw blurRad="38100" dist="38100" dir="2700000" algn="tl">
                      <a:srgbClr val="000000">
                        <a:alpha val="43137"/>
                      </a:srgbClr>
                    </a:outerShdw>
                  </a:effectLst>
                  <a:latin typeface="+mj-ea"/>
                  <a:ea typeface="+mj-ea"/>
                  <a:cs typeface="黑体" panose="02010609060101010101" charset="-122"/>
                </a:rPr>
                <a:t>摩洛哥里夫人民</a:t>
              </a:r>
              <a:r>
                <a:rPr lang="zh-CN" sz="2000" b="1" dirty="0" smtClean="0">
                  <a:solidFill>
                    <a:srgbClr val="FF0000"/>
                  </a:solidFill>
                  <a:effectLst>
                    <a:outerShdw blurRad="38100" dist="38100" dir="2700000" algn="tl">
                      <a:srgbClr val="000000">
                        <a:alpha val="43137"/>
                      </a:srgbClr>
                    </a:outerShdw>
                  </a:effectLst>
                  <a:latin typeface="+mj-ea"/>
                  <a:ea typeface="+mj-ea"/>
                  <a:cs typeface="黑体" panose="02010609060101010101" charset="-122"/>
                </a:rPr>
                <a:t>与</a:t>
              </a:r>
              <a:endParaRPr lang="en-US" altLang="zh-CN" sz="2000" b="1" dirty="0" smtClean="0">
                <a:solidFill>
                  <a:srgbClr val="FF0000"/>
                </a:solidFill>
                <a:effectLst>
                  <a:outerShdw blurRad="38100" dist="38100" dir="2700000" algn="tl">
                    <a:srgbClr val="000000">
                      <a:alpha val="43137"/>
                    </a:srgbClr>
                  </a:outerShdw>
                </a:effectLst>
                <a:latin typeface="+mj-ea"/>
                <a:ea typeface="+mj-ea"/>
                <a:cs typeface="黑体" panose="02010609060101010101" charset="-122"/>
              </a:endParaRPr>
            </a:p>
            <a:p>
              <a:pPr algn="ctr"/>
              <a:r>
                <a:rPr lang="zh-CN" sz="2000" b="1" dirty="0" smtClean="0">
                  <a:solidFill>
                    <a:srgbClr val="FF0000"/>
                  </a:solidFill>
                  <a:effectLst>
                    <a:outerShdw blurRad="38100" dist="38100" dir="2700000" algn="tl">
                      <a:srgbClr val="000000">
                        <a:alpha val="43137"/>
                      </a:srgbClr>
                    </a:outerShdw>
                  </a:effectLst>
                  <a:latin typeface="+mj-ea"/>
                  <a:ea typeface="+mj-ea"/>
                  <a:cs typeface="黑体" panose="02010609060101010101" charset="-122"/>
                </a:rPr>
                <a:t>西</a:t>
              </a:r>
              <a:r>
                <a:rPr lang="zh-CN" sz="2000" b="1" dirty="0">
                  <a:solidFill>
                    <a:srgbClr val="FF0000"/>
                  </a:solidFill>
                  <a:effectLst>
                    <a:outerShdw blurRad="38100" dist="38100" dir="2700000" algn="tl">
                      <a:srgbClr val="000000">
                        <a:alpha val="43137"/>
                      </a:srgbClr>
                    </a:outerShdw>
                  </a:effectLst>
                  <a:latin typeface="+mj-ea"/>
                  <a:ea typeface="+mj-ea"/>
                  <a:cs typeface="黑体" panose="02010609060101010101" charset="-122"/>
                </a:rPr>
                <a:t>、法殖民军的斗争</a:t>
              </a:r>
            </a:p>
          </p:txBody>
        </p:sp>
      </p:grpSp>
      <p:grpSp>
        <p:nvGrpSpPr>
          <p:cNvPr id="8" name="组合 28"/>
          <p:cNvGrpSpPr/>
          <p:nvPr/>
        </p:nvGrpSpPr>
        <p:grpSpPr>
          <a:xfrm>
            <a:off x="707748" y="2440851"/>
            <a:ext cx="8223250" cy="4073525"/>
            <a:chOff x="570" y="3968"/>
            <a:chExt cx="12950" cy="6415"/>
          </a:xfrm>
        </p:grpSpPr>
        <p:pic>
          <p:nvPicPr>
            <p:cNvPr id="7" name="图片 6"/>
            <p:cNvPicPr>
              <a:picLocks noChangeAspect="1"/>
            </p:cNvPicPr>
            <p:nvPr/>
          </p:nvPicPr>
          <p:blipFill>
            <a:blip r:embed="rId2" cstate="print"/>
            <a:stretch>
              <a:fillRect/>
            </a:stretch>
          </p:blipFill>
          <p:spPr>
            <a:xfrm>
              <a:off x="570" y="5143"/>
              <a:ext cx="6282" cy="5236"/>
            </a:xfrm>
            <a:prstGeom prst="rect">
              <a:avLst/>
            </a:prstGeom>
            <a:ln>
              <a:solidFill>
                <a:schemeClr val="tx1"/>
              </a:solidFill>
            </a:ln>
          </p:spPr>
        </p:pic>
        <p:sp>
          <p:nvSpPr>
            <p:cNvPr id="14" name="矩形 13"/>
            <p:cNvSpPr/>
            <p:nvPr/>
          </p:nvSpPr>
          <p:spPr>
            <a:xfrm>
              <a:off x="10450" y="3968"/>
              <a:ext cx="3070" cy="2262"/>
            </a:xfrm>
            <a:prstGeom prst="rect">
              <a:avLst/>
            </a:prstGeom>
            <a:noFill/>
            <a:ln w="19050">
              <a:solidFill>
                <a:schemeClr val="tx1"/>
              </a:solidFill>
              <a:prstDash val="dash"/>
            </a:ln>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flipH="1">
              <a:off x="6834" y="4015"/>
              <a:ext cx="3604" cy="11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6847" y="6247"/>
              <a:ext cx="3586" cy="413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5" name="任意多边形 4"/>
          <p:cNvSpPr/>
          <p:nvPr/>
        </p:nvSpPr>
        <p:spPr>
          <a:xfrm>
            <a:off x="2567028" y="3176181"/>
            <a:ext cx="2027555" cy="900430"/>
          </a:xfrm>
          <a:custGeom>
            <a:avLst/>
            <a:gdLst>
              <a:gd name="connisteX0" fmla="*/ 0 w 2027555"/>
              <a:gd name="connsiteY0" fmla="*/ 0 h 900273"/>
              <a:gd name="connisteX1" fmla="*/ 565785 w 2027555"/>
              <a:gd name="connsiteY1" fmla="*/ 800735 h 900273"/>
              <a:gd name="connisteX2" fmla="*/ 1244600 w 2027555"/>
              <a:gd name="connsiteY2" fmla="*/ 852805 h 900273"/>
              <a:gd name="connisteX3" fmla="*/ 2027555 w 2027555"/>
              <a:gd name="connsiteY3" fmla="*/ 687070 h 900273"/>
            </a:gdLst>
            <a:ahLst/>
            <a:cxnLst>
              <a:cxn ang="0">
                <a:pos x="connisteX0" y="connsiteY0"/>
              </a:cxn>
              <a:cxn ang="0">
                <a:pos x="connisteX1" y="connsiteY1"/>
              </a:cxn>
              <a:cxn ang="0">
                <a:pos x="connisteX2" y="connsiteY2"/>
              </a:cxn>
              <a:cxn ang="0">
                <a:pos x="connisteX3" y="connsiteY3"/>
              </a:cxn>
            </a:cxnLst>
            <a:rect l="l" t="t" r="r" b="b"/>
            <a:pathLst>
              <a:path w="2027555" h="900274">
                <a:moveTo>
                  <a:pt x="0" y="0"/>
                </a:moveTo>
                <a:cubicBezTo>
                  <a:pt x="99695" y="159385"/>
                  <a:pt x="316865" y="629920"/>
                  <a:pt x="565785" y="800735"/>
                </a:cubicBezTo>
                <a:cubicBezTo>
                  <a:pt x="814705" y="971550"/>
                  <a:pt x="952500" y="875665"/>
                  <a:pt x="1244600" y="852805"/>
                </a:cubicBezTo>
                <a:cubicBezTo>
                  <a:pt x="1536700" y="829945"/>
                  <a:pt x="1884680" y="721360"/>
                  <a:pt x="2027555" y="687070"/>
                </a:cubicBezTo>
              </a:path>
            </a:pathLst>
          </a:custGeom>
          <a:noFill/>
          <a:ln w="101600" cmpd="dbl">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标题 86"/>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88" name="矩形 87"/>
          <p:cNvSpPr/>
          <p:nvPr/>
        </p:nvSpPr>
        <p:spPr>
          <a:xfrm>
            <a:off x="689434" y="797458"/>
            <a:ext cx="2489195" cy="523220"/>
          </a:xfrm>
          <a:prstGeom prst="rect">
            <a:avLst/>
          </a:prstGeom>
        </p:spPr>
        <p:txBody>
          <a:bodyPr wrap="square">
            <a:spAutoFit/>
          </a:bodyPr>
          <a:lstStyle/>
          <a:p>
            <a:r>
              <a:rPr lang="zh-CN" altLang="en-US" sz="2800" b="1" dirty="0" smtClean="0">
                <a:latin typeface="+mn-ea"/>
              </a:rPr>
              <a:t>（二</a:t>
            </a:r>
            <a:r>
              <a:rPr lang="zh-CN" altLang="en-US" sz="2800" b="1" dirty="0" smtClean="0">
                <a:latin typeface="+mn-ea"/>
              </a:rPr>
              <a:t>）非洲：</a:t>
            </a:r>
            <a:endParaRPr lang="zh-CN" altLang="en-US" sz="2800" b="1" dirty="0">
              <a:latin typeface="+mn-ea"/>
            </a:endParaRPr>
          </a:p>
        </p:txBody>
      </p:sp>
      <p:sp>
        <p:nvSpPr>
          <p:cNvPr id="89" name="灯片编号占位符 2"/>
          <p:cNvSpPr>
            <a:spLocks noGrp="1"/>
          </p:cNvSpPr>
          <p:nvPr>
            <p:ph type="sldNum" sz="quarter" idx="12"/>
          </p:nvPr>
        </p:nvSpPr>
        <p:spPr>
          <a:xfrm>
            <a:off x="11311912" y="6173324"/>
            <a:ext cx="480000" cy="304800"/>
          </a:xfrm>
        </p:spPr>
        <p:txBody>
          <a:bodyPr/>
          <a:lstStyle/>
          <a:p>
            <a:fld id="{565CE74E-AB26-4998-AD42-012C4C1AD076}" type="slidenum">
              <a:rPr lang="zh-CN" altLang="en-US" smtClean="0"/>
              <a:pPr/>
              <a:t>18</a:t>
            </a:fld>
            <a:endParaRPr lang="zh-CN" altLang="en-US" dirty="0"/>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2000" fill="hold">
                                          <p:stCondLst>
                                            <p:cond delay="0"/>
                                          </p:stCondLst>
                                        </p:cTn>
                                        <p:tgtEl>
                                          <p:spTgt spid="5"/>
                                        </p:tgtEl>
                                        <p:attrNameLst>
                                          <p:attrName>style.visibility</p:attrName>
                                        </p:attrNameLst>
                                      </p:cBhvr>
                                      <p:to>
                                        <p:strVal val="visible"/>
                                      </p:to>
                                    </p:set>
                                    <p:animEffect transition="in" filter="wipe(right)">
                                      <p:cBhvr>
                                        <p:cTn id="2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8" name="矩形 7"/>
          <p:cNvSpPr/>
          <p:nvPr/>
        </p:nvSpPr>
        <p:spPr>
          <a:xfrm>
            <a:off x="689434" y="797458"/>
            <a:ext cx="2489195" cy="523220"/>
          </a:xfrm>
          <a:prstGeom prst="rect">
            <a:avLst/>
          </a:prstGeom>
        </p:spPr>
        <p:txBody>
          <a:bodyPr wrap="square">
            <a:spAutoFit/>
          </a:bodyPr>
          <a:lstStyle/>
          <a:p>
            <a:r>
              <a:rPr lang="zh-CN" altLang="en-US" sz="2800" b="1" dirty="0" smtClean="0">
                <a:latin typeface="+mn-ea"/>
              </a:rPr>
              <a:t>（二）非洲：</a:t>
            </a:r>
            <a:endParaRPr lang="zh-CN" altLang="en-US" sz="2800" b="1" dirty="0">
              <a:latin typeface="+mn-ea"/>
            </a:endParaRPr>
          </a:p>
        </p:txBody>
      </p:sp>
      <p:sp>
        <p:nvSpPr>
          <p:cNvPr id="9" name="矩形 8"/>
          <p:cNvSpPr/>
          <p:nvPr/>
        </p:nvSpPr>
        <p:spPr>
          <a:xfrm>
            <a:off x="777594" y="1284906"/>
            <a:ext cx="3280065" cy="461665"/>
          </a:xfrm>
          <a:prstGeom prst="rect">
            <a:avLst/>
          </a:prstGeom>
        </p:spPr>
        <p:txBody>
          <a:bodyPr wrap="none">
            <a:spAutoFit/>
          </a:bodyPr>
          <a:lstStyle/>
          <a:p>
            <a:pPr lvl="0">
              <a:defRPr/>
            </a:pPr>
            <a:r>
              <a:rPr lang="en-US" altLang="zh-CN" sz="2400" b="1" dirty="0" smtClean="0">
                <a:latin typeface="+mn-ea"/>
              </a:rPr>
              <a:t>1.</a:t>
            </a:r>
            <a:r>
              <a:rPr lang="zh-CN" altLang="en-US" sz="2400" b="1" dirty="0" smtClean="0">
                <a:latin typeface="+mn-ea"/>
              </a:rPr>
              <a:t>埃及</a:t>
            </a:r>
            <a:r>
              <a:rPr lang="zh-CN" altLang="en-US" sz="2400" b="1" dirty="0" smtClean="0">
                <a:latin typeface="+mn-ea"/>
                <a:sym typeface="+mn-ea"/>
              </a:rPr>
              <a:t>华夫脱抗英运动</a:t>
            </a:r>
            <a:endParaRPr lang="zh-CN" altLang="en-US" sz="2400" b="1" dirty="0">
              <a:latin typeface="+mn-ea"/>
            </a:endParaRPr>
          </a:p>
        </p:txBody>
      </p:sp>
      <p:graphicFrame>
        <p:nvGraphicFramePr>
          <p:cNvPr id="10" name="表格 9"/>
          <p:cNvGraphicFramePr>
            <a:graphicFrameLocks noGrp="1"/>
          </p:cNvGraphicFramePr>
          <p:nvPr/>
        </p:nvGraphicFramePr>
        <p:xfrm>
          <a:off x="561268" y="4545048"/>
          <a:ext cx="10992116" cy="1831848"/>
        </p:xfrm>
        <a:graphic>
          <a:graphicData uri="http://schemas.openxmlformats.org/drawingml/2006/table">
            <a:tbl>
              <a:tblPr firstRow="1" bandRow="1">
                <a:tableStyleId>{B301B821-A1FF-4177-AEE7-76D212191A09}</a:tableStyleId>
              </a:tblPr>
              <a:tblGrid>
                <a:gridCol w="1998700"/>
                <a:gridCol w="1893506"/>
                <a:gridCol w="3471430"/>
                <a:gridCol w="3628480"/>
              </a:tblGrid>
              <a:tr h="375801">
                <a:tc>
                  <a:txBody>
                    <a:bodyPr/>
                    <a:lstStyle/>
                    <a:p>
                      <a:pPr algn="ctr"/>
                      <a:r>
                        <a:rPr lang="zh-CN" altLang="en-US" sz="2400" b="1" kern="1200" dirty="0" smtClean="0">
                          <a:solidFill>
                            <a:schemeClr val="lt1"/>
                          </a:solidFill>
                          <a:latin typeface="方正颜真卿楷书 简繁" pitchFamily="2" charset="-122"/>
                          <a:ea typeface="方正颜真卿楷书 简繁" pitchFamily="2" charset="-122"/>
                          <a:cs typeface="+mn-cs"/>
                        </a:rPr>
                        <a:t>阶段</a:t>
                      </a:r>
                      <a:endParaRPr lang="zh-CN" altLang="en-US" sz="2400" b="1" kern="1200" dirty="0">
                        <a:solidFill>
                          <a:schemeClr val="lt1"/>
                        </a:solidFill>
                        <a:latin typeface="方正颜真卿楷书 简繁" pitchFamily="2" charset="-122"/>
                        <a:ea typeface="方正颜真卿楷书 简繁" pitchFamily="2" charset="-122"/>
                        <a:cs typeface="+mn-cs"/>
                      </a:endParaRPr>
                    </a:p>
                  </a:txBody>
                  <a:tcPr marT="41148" marB="41148"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200" dirty="0">
                          <a:latin typeface="方正颜真卿楷书 简繁" pitchFamily="2" charset="-122"/>
                          <a:ea typeface="方正颜真卿楷书 简繁" pitchFamily="2" charset="-122"/>
                        </a:rPr>
                        <a:t>领导者</a:t>
                      </a:r>
                      <a:endParaRPr lang="zh-CN" altLang="en-US" sz="24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200" dirty="0">
                          <a:latin typeface="方正颜真卿楷书 简繁" pitchFamily="2" charset="-122"/>
                          <a:ea typeface="方正颜真卿楷书 简繁" pitchFamily="2" charset="-122"/>
                        </a:rPr>
                        <a:t>方式或政策</a:t>
                      </a:r>
                      <a:endParaRPr lang="zh-CN" altLang="en-US" sz="24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kern="1200" dirty="0">
                          <a:latin typeface="方正颜真卿楷书 简繁" pitchFamily="2" charset="-122"/>
                          <a:ea typeface="方正颜真卿楷书 简繁" pitchFamily="2" charset="-122"/>
                        </a:rPr>
                        <a:t>结果</a:t>
                      </a:r>
                      <a:endParaRPr lang="zh-CN" altLang="en-US" sz="24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58031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mn-ea"/>
                          <a:ea typeface="+mn-ea"/>
                        </a:rPr>
                        <a:t>民族独立</a:t>
                      </a:r>
                      <a:endParaRPr lang="en-US" altLang="zh-CN" sz="2000" b="1" dirty="0" smtClean="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kern="1200" dirty="0" smtClean="0">
                          <a:latin typeface="+mn-ea"/>
                          <a:ea typeface="+mn-ea"/>
                        </a:rPr>
                        <a:t>1918—1922</a:t>
                      </a:r>
                      <a:endParaRPr lang="zh-CN" altLang="en-US" sz="2000" b="1" kern="1200" dirty="0">
                        <a:solidFill>
                          <a:srgbClr val="FF0000"/>
                        </a:solidFill>
                        <a:latin typeface="+mn-ea"/>
                        <a:ea typeface="+mn-ea"/>
                        <a:cs typeface="+mn-cs"/>
                      </a:endParaRPr>
                    </a:p>
                  </a:txBody>
                  <a:tcPr marT="41148" marB="41148"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dirty="0" smtClean="0">
                          <a:latin typeface="+mn-ea"/>
                          <a:ea typeface="+mn-ea"/>
                          <a:sym typeface="+mn-ea"/>
                        </a:rPr>
                        <a:t>（华夫脱党）</a:t>
                      </a:r>
                      <a:endParaRPr lang="en-US" altLang="zh-CN" sz="2000" b="1" dirty="0" smtClean="0">
                        <a:latin typeface="+mn-ea"/>
                        <a:ea typeface="+mn-ea"/>
                        <a:sym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b="1" kern="1200" dirty="0" smtClean="0">
                          <a:solidFill>
                            <a:schemeClr val="dk1"/>
                          </a:solidFill>
                          <a:latin typeface="+mn-ea"/>
                          <a:ea typeface="+mn-ea"/>
                          <a:cs typeface="+mn-cs"/>
                        </a:rPr>
                        <a:t>扎格鲁尔</a:t>
                      </a:r>
                      <a:endParaRPr lang="zh-CN" altLang="en-US" sz="2000" b="1" kern="1200" dirty="0">
                        <a:solidFill>
                          <a:schemeClr val="dk1"/>
                        </a:solidFill>
                        <a:latin typeface="+mn-ea"/>
                        <a:ea typeface="+mn-ea"/>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kern="1200" dirty="0" smtClean="0">
                          <a:latin typeface="+mn-ea"/>
                          <a:ea typeface="+mn-ea"/>
                        </a:rPr>
                        <a:t>游行、示威、罢工、罢课、罢市、起义</a:t>
                      </a:r>
                      <a:endParaRPr lang="zh-CN" altLang="en-US" sz="2000" b="1" kern="1200" dirty="0">
                        <a:solidFill>
                          <a:schemeClr val="dk1"/>
                        </a:solidFill>
                        <a:latin typeface="+mn-ea"/>
                        <a:ea typeface="+mn-ea"/>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dirty="0" smtClean="0">
                          <a:latin typeface="+mn-ea"/>
                          <a:ea typeface="+mn-ea"/>
                        </a:rPr>
                        <a:t>1922</a:t>
                      </a:r>
                      <a:r>
                        <a:rPr lang="zh-CN" altLang="en-US" sz="2000" b="1" dirty="0" smtClean="0">
                          <a:latin typeface="+mn-ea"/>
                          <a:ea typeface="+mn-ea"/>
                        </a:rPr>
                        <a:t>年英国承认埃及独立但保留特权</a:t>
                      </a:r>
                    </a:p>
                  </a:txBody>
                  <a:tcPr marT="41148" marB="41148"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0319">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mn-ea"/>
                          <a:ea typeface="+mn-ea"/>
                        </a:rPr>
                        <a:t>护宪运动</a:t>
                      </a:r>
                      <a:endParaRPr lang="en-US" altLang="zh-CN" sz="2000" b="1" dirty="0" smtClean="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000" b="1" kern="1200" dirty="0" smtClean="0">
                          <a:solidFill>
                            <a:schemeClr val="dk1"/>
                          </a:solidFill>
                          <a:latin typeface="+mn-ea"/>
                          <a:ea typeface="+mn-ea"/>
                          <a:cs typeface="+mn-cs"/>
                        </a:rPr>
                        <a:t>1923-1935</a:t>
                      </a:r>
                      <a:endParaRPr lang="zh-CN" altLang="en-US" sz="2000" b="1" kern="1200" dirty="0">
                        <a:solidFill>
                          <a:schemeClr val="dk1"/>
                        </a:solidFill>
                        <a:latin typeface="+mn-ea"/>
                        <a:ea typeface="+mn-ea"/>
                        <a:cs typeface="+mn-cs"/>
                      </a:endParaRPr>
                    </a:p>
                  </a:txBody>
                  <a:tcPr marT="41148" marB="41148" anchor="ctr">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方正清刻本悦宋简体" pitchFamily="2" charset="-122"/>
                        <a:ea typeface="方正清刻本悦宋简体"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mn-ea"/>
                          <a:ea typeface="+mn-ea"/>
                        </a:rPr>
                        <a:t>要求英国放弃特权</a:t>
                      </a:r>
                      <a:endParaRPr lang="zh-CN" altLang="en-US" sz="2000" b="1" dirty="0">
                        <a:latin typeface="+mn-ea"/>
                        <a:ea typeface="+mn-ea"/>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smtClean="0">
                          <a:latin typeface="+mn-ea"/>
                          <a:ea typeface="+mn-ea"/>
                        </a:rPr>
                        <a:t>未获完全成功</a:t>
                      </a:r>
                      <a:endParaRPr lang="zh-CN" altLang="en-US" sz="2000" b="1" dirty="0">
                        <a:latin typeface="+mn-ea"/>
                        <a:ea typeface="+mn-ea"/>
                      </a:endParaRPr>
                    </a:p>
                  </a:txBody>
                  <a:tcPr marT="41148" marB="41148"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r>
            </a:tbl>
          </a:graphicData>
        </a:graphic>
      </p:graphicFrame>
      <p:pic>
        <p:nvPicPr>
          <p:cNvPr id="16" name="图片 15"/>
          <p:cNvPicPr>
            <a:picLocks noChangeAspect="1"/>
          </p:cNvPicPr>
          <p:nvPr>
            <p:custDataLst>
              <p:tags r:id="rId1"/>
            </p:custDataLst>
          </p:nvPr>
        </p:nvPicPr>
        <p:blipFill rotWithShape="1">
          <a:blip r:embed="rId7" cstate="print"/>
          <a:srcRect t="669" b="669"/>
          <a:stretch>
            <a:fillRect/>
          </a:stretch>
        </p:blipFill>
        <p:spPr>
          <a:xfrm>
            <a:off x="4137285" y="1741745"/>
            <a:ext cx="3318765" cy="2337004"/>
          </a:xfrm>
          <a:prstGeom prst="rect">
            <a:avLst/>
          </a:prstGeom>
        </p:spPr>
      </p:pic>
      <p:sp>
        <p:nvSpPr>
          <p:cNvPr id="17" name="文本框 4"/>
          <p:cNvSpPr txBox="1"/>
          <p:nvPr>
            <p:custDataLst>
              <p:tags r:id="rId2"/>
            </p:custDataLst>
          </p:nvPr>
        </p:nvSpPr>
        <p:spPr>
          <a:xfrm>
            <a:off x="1436914" y="4123878"/>
            <a:ext cx="8824686" cy="361075"/>
          </a:xfrm>
          <a:prstGeom prst="rect">
            <a:avLst/>
          </a:prstGeom>
          <a:noFill/>
          <a:ln>
            <a:noFill/>
          </a:ln>
        </p:spPr>
        <p:txBody>
          <a:bodyPr lIns="0" tIns="0" rIns="0" bIns="0" anchor="t" anchorCtr="0">
            <a:noAutofit/>
          </a:bodyPr>
          <a:lstStyle>
            <a:defPPr>
              <a:defRPr lang="zh-CN"/>
            </a:defPPr>
            <a:lvl1pPr>
              <a:lnSpc>
                <a:spcPct val="130000"/>
              </a:lnSpc>
              <a:buSzPct val="25000"/>
              <a:defRPr>
                <a:solidFill>
                  <a:schemeClr val="bg1"/>
                </a:solidFill>
                <a:ea typeface="Montserrat" panose="02000505000000020004"/>
                <a:cs typeface="Arial" panose="020B0604020202020204" pitchFamily="34" charset="0"/>
              </a:defRPr>
            </a:lvl1pPr>
          </a:lstStyle>
          <a:p>
            <a:pPr marL="0" lvl="0" indent="0" algn="ctr" defTabSz="685800">
              <a:lnSpc>
                <a:spcPct val="130000"/>
              </a:lnSpc>
              <a:spcBef>
                <a:spcPts val="0"/>
              </a:spcBef>
              <a:spcAft>
                <a:spcPts val="0"/>
              </a:spcAft>
              <a:buNone/>
            </a:pPr>
            <a:r>
              <a:rPr lang="en-US" altLang="zh-CN" sz="2000" dirty="0">
                <a:solidFill>
                  <a:srgbClr val="000000"/>
                </a:solidFill>
                <a:latin typeface="宋体" panose="02010600030101010101" pitchFamily="2" charset="-122"/>
                <a:ea typeface="宋体" panose="02010600030101010101" pitchFamily="2" charset="-122"/>
                <a:cs typeface="宋体" panose="02010600030101010101" pitchFamily="2" charset="-122"/>
              </a:rPr>
              <a:t>1919年3月，开罗学生发起总罢课，逐渐掀起工人罢工、商人罢市的浪潮。</a:t>
            </a:r>
          </a:p>
        </p:txBody>
      </p:sp>
      <p:pic>
        <p:nvPicPr>
          <p:cNvPr id="18" name="图片 17"/>
          <p:cNvPicPr>
            <a:picLocks noChangeAspect="1"/>
          </p:cNvPicPr>
          <p:nvPr>
            <p:custDataLst>
              <p:tags r:id="rId3"/>
            </p:custDataLst>
          </p:nvPr>
        </p:nvPicPr>
        <p:blipFill rotWithShape="1">
          <a:blip r:embed="rId8" cstate="print"/>
          <a:srcRect t="4892" b="4892"/>
          <a:stretch>
            <a:fillRect/>
          </a:stretch>
        </p:blipFill>
        <p:spPr>
          <a:xfrm>
            <a:off x="7734925" y="1743650"/>
            <a:ext cx="3413464" cy="2337004"/>
          </a:xfrm>
          <a:prstGeom prst="rect">
            <a:avLst/>
          </a:prstGeom>
        </p:spPr>
      </p:pic>
      <p:pic>
        <p:nvPicPr>
          <p:cNvPr id="19" name="图片 18"/>
          <p:cNvPicPr>
            <a:picLocks noChangeAspect="1"/>
          </p:cNvPicPr>
          <p:nvPr>
            <p:custDataLst>
              <p:tags r:id="rId4"/>
            </p:custDataLst>
          </p:nvPr>
        </p:nvPicPr>
        <p:blipFill rotWithShape="1">
          <a:blip r:embed="rId9" cstate="print"/>
          <a:srcRect t="11520" b="11520"/>
          <a:stretch>
            <a:fillRect/>
          </a:stretch>
        </p:blipFill>
        <p:spPr>
          <a:xfrm>
            <a:off x="649266" y="1741745"/>
            <a:ext cx="3113265" cy="2337004"/>
          </a:xfrm>
          <a:prstGeom prst="rect">
            <a:avLst/>
          </a:prstGeom>
        </p:spPr>
      </p:pic>
      <p:sp>
        <p:nvSpPr>
          <p:cNvPr id="21"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19</a:t>
            </a:fld>
            <a:endParaRPr lang="zh-CN" altLang="en-US" dirty="0"/>
          </a:p>
        </p:txBody>
      </p:sp>
      <p:sp>
        <p:nvSpPr>
          <p:cNvPr id="22" name="矩形 21"/>
          <p:cNvSpPr/>
          <p:nvPr/>
        </p:nvSpPr>
        <p:spPr>
          <a:xfrm>
            <a:off x="3650801" y="6367307"/>
            <a:ext cx="5028742" cy="461665"/>
          </a:xfrm>
          <a:prstGeom prst="rect">
            <a:avLst/>
          </a:prstGeom>
          <a:solidFill>
            <a:srgbClr val="00B050"/>
          </a:solidFill>
        </p:spPr>
        <p:txBody>
          <a:bodyPr wrap="square">
            <a:spAutoFit/>
          </a:bodyPr>
          <a:lstStyle/>
          <a:p>
            <a:r>
              <a:rPr lang="zh-CN" altLang="en-US" sz="2400" b="1" dirty="0" smtClean="0">
                <a:solidFill>
                  <a:srgbClr val="FF0000"/>
                </a:solidFill>
                <a:latin typeface="+mj-ea"/>
                <a:cs typeface="黑体" panose="02010609060101010101" charset="-122"/>
                <a:sym typeface="+mn-ea"/>
              </a:rPr>
              <a:t>资产阶级领导的爱国民族主义运动</a:t>
            </a:r>
            <a:endParaRPr lang="zh-CN" altLang="en-US" sz="2400" dirty="0">
              <a:solidFill>
                <a:srgbClr val="FF0000"/>
              </a:solidFill>
            </a:endParaRPr>
          </a:p>
        </p:txBody>
      </p:sp>
    </p:spTree>
    <p:extLst>
      <p:ext uri="{BB962C8B-B14F-4D97-AF65-F5344CB8AC3E}">
        <p14:creationId xmlns="" xmlns:p14="http://schemas.microsoft.com/office/powerpoint/2010/main" val="2955437671"/>
      </p:ext>
    </p:extLst>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r>
              <a:rPr lang="en-US" dirty="0" smtClean="0"/>
              <a:t>2</a:t>
            </a:r>
            <a:endParaRPr lang="en-US" dirty="0"/>
          </a:p>
        </p:txBody>
      </p:sp>
      <p:sp>
        <p:nvSpPr>
          <p:cNvPr id="196" name="文本框 195"/>
          <p:cNvSpPr txBox="1"/>
          <p:nvPr/>
        </p:nvSpPr>
        <p:spPr>
          <a:xfrm>
            <a:off x="643255" y="1078230"/>
            <a:ext cx="10935335" cy="707886"/>
          </a:xfrm>
          <a:prstGeom prst="rect">
            <a:avLst/>
          </a:prstGeom>
          <a:noFill/>
          <a:ln>
            <a:noFill/>
          </a:ln>
        </p:spPr>
        <p:txBody>
          <a:bodyPr wrap="square" rtlCol="0">
            <a:spAutoFit/>
          </a:bodyPr>
          <a:lstStyle/>
          <a:p>
            <a:pPr algn="ctr"/>
            <a:r>
              <a:rPr sz="4000" b="1" dirty="0" smtClean="0">
                <a:latin typeface="微软雅黑" pitchFamily="34" charset="-122"/>
                <a:ea typeface="微软雅黑" pitchFamily="34" charset="-122"/>
              </a:rPr>
              <a:t>第</a:t>
            </a:r>
            <a:r>
              <a:rPr lang="en-US" sz="4000" b="1" dirty="0" smtClean="0">
                <a:latin typeface="微软雅黑" pitchFamily="34" charset="-122"/>
                <a:ea typeface="微软雅黑" pitchFamily="34" charset="-122"/>
              </a:rPr>
              <a:t>16</a:t>
            </a:r>
            <a:r>
              <a:rPr sz="4000" b="1" dirty="0" smtClean="0">
                <a:latin typeface="微软雅黑" pitchFamily="34" charset="-122"/>
                <a:ea typeface="微软雅黑" pitchFamily="34" charset="-122"/>
              </a:rPr>
              <a:t>课</a:t>
            </a:r>
            <a:r>
              <a:rPr lang="en-US" sz="4000" b="1" dirty="0" smtClean="0">
                <a:latin typeface="微软雅黑" pitchFamily="34" charset="-122"/>
                <a:ea typeface="微软雅黑" pitchFamily="34" charset="-122"/>
              </a:rPr>
              <a:t>    </a:t>
            </a:r>
            <a:r>
              <a:rPr lang="zh-CN" altLang="en-US" sz="4000" b="1" dirty="0" smtClean="0">
                <a:latin typeface="微软雅黑" pitchFamily="34" charset="-122"/>
                <a:ea typeface="微软雅黑" pitchFamily="34" charset="-122"/>
              </a:rPr>
              <a:t>亚非拉民族民主运动的高涨</a:t>
            </a:r>
            <a:endParaRPr sz="4000" b="1" dirty="0">
              <a:latin typeface="微软雅黑" pitchFamily="34" charset="-122"/>
              <a:ea typeface="微软雅黑" pitchFamily="34" charset="-122"/>
            </a:endParaRPr>
          </a:p>
        </p:txBody>
      </p:sp>
      <p:sp>
        <p:nvSpPr>
          <p:cNvPr id="197" name="矩形 196"/>
          <p:cNvSpPr/>
          <p:nvPr/>
        </p:nvSpPr>
        <p:spPr>
          <a:xfrm>
            <a:off x="5192848" y="2818948"/>
            <a:ext cx="5890895" cy="2057852"/>
          </a:xfrm>
          <a:prstGeom prst="rect">
            <a:avLst/>
          </a:prstGeom>
          <a:ln w="3175">
            <a:solidFill>
              <a:schemeClr val="tx1"/>
            </a:solidFill>
            <a:prstDash val="sysDot"/>
          </a:ln>
        </p:spPr>
        <p:txBody>
          <a:bodyPr wrap="square">
            <a:spAutoFit/>
          </a:bodyPr>
          <a:lstStyle/>
          <a:p>
            <a:pPr algn="just"/>
            <a:r>
              <a:rPr lang="zh-CN" altLang="en-US" sz="3200" b="1" dirty="0">
                <a:latin typeface="+mj-ea"/>
                <a:ea typeface="+mj-ea"/>
              </a:rPr>
              <a:t>课标要求</a:t>
            </a:r>
            <a:r>
              <a:rPr lang="zh-CN" altLang="en-US" sz="3200" b="1" dirty="0" smtClean="0">
                <a:latin typeface="+mj-ea"/>
                <a:ea typeface="+mj-ea"/>
              </a:rPr>
              <a:t>：</a:t>
            </a:r>
            <a:endParaRPr lang="en-US" altLang="zh-CN" sz="3200" b="1" dirty="0" smtClean="0">
              <a:latin typeface="+mj-ea"/>
              <a:ea typeface="+mj-ea"/>
            </a:endParaRPr>
          </a:p>
          <a:p>
            <a:r>
              <a:rPr lang="zh-CN" altLang="en-US" sz="3200" b="1" dirty="0" smtClean="0">
                <a:latin typeface="华文行楷" pitchFamily="2" charset="-122"/>
                <a:ea typeface="华文行楷" pitchFamily="2" charset="-122"/>
              </a:rPr>
              <a:t>    </a:t>
            </a:r>
            <a:r>
              <a:rPr lang="zh-CN" altLang="en-US" sz="3200" b="1" dirty="0" smtClean="0">
                <a:solidFill>
                  <a:srgbClr val="0000FF"/>
                </a:solidFill>
                <a:latin typeface="华文行楷" pitchFamily="2" charset="-122"/>
                <a:ea typeface="华文行楷" pitchFamily="2" charset="-122"/>
              </a:rPr>
              <a:t>理解</a:t>
            </a:r>
            <a:r>
              <a:rPr lang="zh-CN" altLang="en-US" sz="3200" b="1" dirty="0" smtClean="0">
                <a:latin typeface="华文行楷" pitchFamily="2" charset="-122"/>
                <a:ea typeface="华文行楷" pitchFamily="2" charset="-122"/>
              </a:rPr>
              <a:t>两次世界大战之间的民族民主运动对国际秩序的</a:t>
            </a:r>
            <a:r>
              <a:rPr lang="zh-CN" altLang="en-US" sz="3200" b="1" dirty="0" smtClean="0">
                <a:solidFill>
                  <a:srgbClr val="FF0000"/>
                </a:solidFill>
                <a:latin typeface="华文行楷" pitchFamily="2" charset="-122"/>
                <a:ea typeface="华文行楷" pitchFamily="2" charset="-122"/>
              </a:rPr>
              <a:t>影响</a:t>
            </a:r>
            <a:r>
              <a:rPr lang="zh-CN" altLang="en-US" sz="3200" b="1" dirty="0" smtClean="0">
                <a:latin typeface="华文行楷" pitchFamily="2" charset="-122"/>
                <a:ea typeface="华文行楷" pitchFamily="2" charset="-122"/>
              </a:rPr>
              <a:t>。</a:t>
            </a:r>
            <a:endParaRPr lang="zh-CN" altLang="en-US" sz="3200" dirty="0">
              <a:latin typeface="华文行楷" pitchFamily="2" charset="-122"/>
              <a:ea typeface="华文行楷" pitchFamily="2" charset="-122"/>
            </a:endParaRPr>
          </a:p>
        </p:txBody>
      </p:sp>
      <p:sp>
        <p:nvSpPr>
          <p:cNvPr id="32" name="文本框 31"/>
          <p:cNvSpPr txBox="1"/>
          <p:nvPr/>
        </p:nvSpPr>
        <p:spPr>
          <a:xfrm>
            <a:off x="377068" y="262027"/>
            <a:ext cx="2954655" cy="461665"/>
          </a:xfrm>
          <a:prstGeom prst="rect">
            <a:avLst/>
          </a:prstGeom>
          <a:noFill/>
        </p:spPr>
        <p:txBody>
          <a:bodyPr wrap="none" rtlCol="0">
            <a:spAutoFit/>
          </a:bodyPr>
          <a:lstStyle/>
          <a:p>
            <a:r>
              <a:rPr lang="zh-CN" altLang="en-US" sz="2400" dirty="0">
                <a:solidFill>
                  <a:schemeClr val="bg1"/>
                </a:solidFill>
                <a:ea typeface="迷你简汉真广标" panose="02010609000101010101" pitchFamily="49" charset="-122"/>
              </a:rPr>
              <a:t>中外历史纲要</a:t>
            </a:r>
            <a:r>
              <a:rPr lang="zh-CN" altLang="en-US" sz="2400" dirty="0" smtClean="0">
                <a:solidFill>
                  <a:schemeClr val="bg1"/>
                </a:solidFill>
                <a:ea typeface="迷你简汉真广标" panose="02010609000101010101" pitchFamily="49" charset="-122"/>
              </a:rPr>
              <a:t>（下）</a:t>
            </a:r>
            <a:endParaRPr lang="zh-CN" altLang="en-US" sz="2400" dirty="0">
              <a:solidFill>
                <a:schemeClr val="bg1"/>
              </a:solidFill>
              <a:ea typeface="迷你简汉真广标" panose="02010609000101010101" pitchFamily="49" charset="-122"/>
            </a:endParaRPr>
          </a:p>
        </p:txBody>
      </p:sp>
      <p:sp>
        <p:nvSpPr>
          <p:cNvPr id="91" name="文本框 86"/>
          <p:cNvSpPr txBox="1"/>
          <p:nvPr/>
        </p:nvSpPr>
        <p:spPr>
          <a:xfrm>
            <a:off x="6141424" y="4902708"/>
            <a:ext cx="3964940" cy="706755"/>
          </a:xfrm>
          <a:prstGeom prst="rect">
            <a:avLst/>
          </a:prstGeom>
          <a:noFill/>
          <a:ln>
            <a:noFill/>
          </a:ln>
        </p:spPr>
        <p:txBody>
          <a:bodyPr wrap="square" rtlCol="0">
            <a:spAutoFit/>
          </a:bodyPr>
          <a:lstStyle>
            <a:defPPr>
              <a:defRPr lang="zh-CN"/>
            </a:defPPr>
            <a:lvl1pPr algn="ctr">
              <a:defRPr sz="2000">
                <a:blipFill>
                  <a:blip r:embed="rId3"/>
                  <a:stretch>
                    <a:fillRect/>
                  </a:stretch>
                </a:blipFill>
              </a:defRPr>
            </a:lvl1pPr>
          </a:lstStyle>
          <a:p>
            <a:pPr algn="l"/>
            <a:r>
              <a:rPr lang="zh-CN" altLang="en-US" sz="4000" b="1" dirty="0" smtClean="0">
                <a:solidFill>
                  <a:srgbClr val="FF0000"/>
                </a:solidFill>
                <a:latin typeface="楷体" panose="02010609060101010101" charset="-122"/>
                <a:ea typeface="楷体" panose="02010609060101010101" charset="-122"/>
              </a:rPr>
              <a:t>授课人：刘 涛</a:t>
            </a:r>
            <a:endParaRPr lang="en-US" altLang="zh-CN" sz="4000" b="1" dirty="0">
              <a:solidFill>
                <a:srgbClr val="FF0000"/>
              </a:solidFill>
              <a:latin typeface="楷体" panose="02010609060101010101" charset="-122"/>
              <a:ea typeface="楷体" panose="02010609060101010101" charset="-122"/>
            </a:endParaRPr>
          </a:p>
        </p:txBody>
      </p:sp>
      <p:pic>
        <p:nvPicPr>
          <p:cNvPr id="9" name="Picture 4" descr="C:\Users\Administrator\Desktop\img10.artimg_副本.png"/>
          <p:cNvPicPr>
            <a:picLocks noChangeAspect="1" noChangeArrowheads="1"/>
          </p:cNvPicPr>
          <p:nvPr/>
        </p:nvPicPr>
        <p:blipFill>
          <a:blip r:embed="rId4" cstate="print">
            <a:lum bright="30000" contrast="30000"/>
          </a:blip>
          <a:srcRect/>
          <a:stretch>
            <a:fillRect/>
          </a:stretch>
        </p:blipFill>
        <p:spPr bwMode="auto">
          <a:xfrm>
            <a:off x="1012299" y="1901371"/>
            <a:ext cx="3748387" cy="3860800"/>
          </a:xfrm>
          <a:prstGeom prst="rect">
            <a:avLst/>
          </a:prstGeom>
          <a:noFill/>
          <a:effectLst>
            <a:softEdge rad="127000"/>
          </a:effectLst>
        </p:spPr>
      </p:pic>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20</a:t>
            </a:fld>
            <a:endParaRPr lang="zh-CN" altLang="en-US" dirty="0"/>
          </a:p>
        </p:txBody>
      </p:sp>
      <p:sp>
        <p:nvSpPr>
          <p:cNvPr id="5" name="矩形 4"/>
          <p:cNvSpPr/>
          <p:nvPr/>
        </p:nvSpPr>
        <p:spPr>
          <a:xfrm>
            <a:off x="689434" y="797458"/>
            <a:ext cx="2489195" cy="523220"/>
          </a:xfrm>
          <a:prstGeom prst="rect">
            <a:avLst/>
          </a:prstGeom>
        </p:spPr>
        <p:txBody>
          <a:bodyPr wrap="square">
            <a:spAutoFit/>
          </a:bodyPr>
          <a:lstStyle/>
          <a:p>
            <a:r>
              <a:rPr lang="zh-CN" altLang="en-US" sz="2800" b="1" dirty="0" smtClean="0">
                <a:latin typeface="+mn-ea"/>
              </a:rPr>
              <a:t>（二）非洲：</a:t>
            </a:r>
            <a:endParaRPr lang="zh-CN" altLang="en-US" sz="2800" b="1" dirty="0">
              <a:latin typeface="+mn-ea"/>
            </a:endParaRPr>
          </a:p>
        </p:txBody>
      </p:sp>
      <p:sp>
        <p:nvSpPr>
          <p:cNvPr id="11" name="矩形 10"/>
          <p:cNvSpPr/>
          <p:nvPr/>
        </p:nvSpPr>
        <p:spPr>
          <a:xfrm>
            <a:off x="777594" y="1299420"/>
            <a:ext cx="3280065" cy="461665"/>
          </a:xfrm>
          <a:prstGeom prst="rect">
            <a:avLst/>
          </a:prstGeom>
        </p:spPr>
        <p:txBody>
          <a:bodyPr wrap="none">
            <a:spAutoFit/>
          </a:bodyPr>
          <a:lstStyle/>
          <a:p>
            <a:pPr lvl="0">
              <a:defRPr/>
            </a:pPr>
            <a:r>
              <a:rPr lang="en-US" altLang="zh-CN" sz="2400" b="1" dirty="0" smtClean="0">
                <a:latin typeface="+mn-ea"/>
              </a:rPr>
              <a:t>2.</a:t>
            </a:r>
            <a:r>
              <a:rPr lang="zh-CN" altLang="en-US" sz="2400" b="1" dirty="0" smtClean="0"/>
              <a:t>摩洛哥抗西抗法斗争</a:t>
            </a:r>
            <a:endParaRPr lang="zh-CN" altLang="en-US" sz="2400" b="1" dirty="0"/>
          </a:p>
        </p:txBody>
      </p:sp>
      <p:sp>
        <p:nvSpPr>
          <p:cNvPr id="21" name="文本框 76804"/>
          <p:cNvSpPr txBox="1">
            <a:spLocks noChangeArrowheads="1"/>
          </p:cNvSpPr>
          <p:nvPr/>
        </p:nvSpPr>
        <p:spPr bwMode="auto">
          <a:xfrm>
            <a:off x="858303" y="1918178"/>
            <a:ext cx="6703640" cy="1918680"/>
          </a:xfrm>
          <a:prstGeom prst="rect">
            <a:avLst/>
          </a:prstGeom>
          <a:solidFill>
            <a:schemeClr val="accent2">
              <a:lumMod val="20000"/>
              <a:lumOff val="80000"/>
              <a:alpha val="49000"/>
            </a:schemeClr>
          </a:solidFill>
          <a:ln>
            <a:solidFill>
              <a:srgbClr val="C00000"/>
            </a:solidFill>
            <a:prstDash val="dash"/>
          </a:ln>
        </p:spPr>
        <p:txBody>
          <a:bodyPr wrap="square" lIns="71323" tIns="35662" rIns="71323" bIns="35662">
            <a:spAutoFit/>
          </a:bodyPr>
          <a:lstStyle/>
          <a:p>
            <a:pPr algn="just">
              <a:spcBef>
                <a:spcPct val="50000"/>
              </a:spcBef>
            </a:pPr>
            <a:r>
              <a:rPr kumimoji="1" lang="en-US" altLang="zh-CN" sz="3000" dirty="0" smtClean="0">
                <a:latin typeface="楷体" pitchFamily="49" charset="-122"/>
                <a:ea typeface="楷体" pitchFamily="49" charset="-122"/>
                <a:sym typeface="+mn-ea"/>
              </a:rPr>
              <a:t>    1912</a:t>
            </a:r>
            <a:r>
              <a:rPr kumimoji="1" lang="zh-CN" altLang="en-US" sz="3000" dirty="0" smtClean="0">
                <a:latin typeface="楷体" pitchFamily="49" charset="-122"/>
                <a:ea typeface="楷体" pitchFamily="49" charset="-122"/>
                <a:sym typeface="+mn-ea"/>
              </a:rPr>
              <a:t>年，法国和西班牙政府迫使摩洛哥苏丹签订不平等条约，将</a:t>
            </a:r>
            <a:r>
              <a:rPr kumimoji="1" lang="en-US" altLang="zh-CN" sz="3000" dirty="0" smtClean="0">
                <a:latin typeface="楷体" pitchFamily="49" charset="-122"/>
                <a:ea typeface="楷体" pitchFamily="49" charset="-122"/>
                <a:sym typeface="+mn-ea"/>
              </a:rPr>
              <a:t>4/5</a:t>
            </a:r>
            <a:r>
              <a:rPr kumimoji="1" lang="zh-CN" altLang="en-US" sz="3000" dirty="0" smtClean="0">
                <a:latin typeface="楷体" pitchFamily="49" charset="-122"/>
                <a:ea typeface="楷体" pitchFamily="49" charset="-122"/>
                <a:sym typeface="+mn-ea"/>
              </a:rPr>
              <a:t>的国土分割为两国的“保护区”。</a:t>
            </a:r>
            <a:r>
              <a:rPr kumimoji="1" lang="en-US" altLang="zh-CN" sz="3000" dirty="0" smtClean="0">
                <a:latin typeface="楷体" pitchFamily="49" charset="-122"/>
                <a:ea typeface="楷体" pitchFamily="49" charset="-122"/>
                <a:sym typeface="+mn-ea"/>
              </a:rPr>
              <a:t>1920</a:t>
            </a:r>
            <a:r>
              <a:rPr kumimoji="1" lang="zh-CN" altLang="en-US" sz="3000" dirty="0" smtClean="0">
                <a:latin typeface="楷体" pitchFamily="49" charset="-122"/>
                <a:ea typeface="楷体" pitchFamily="49" charset="-122"/>
                <a:sym typeface="+mn-ea"/>
              </a:rPr>
              <a:t>年西班牙殖民军进犯里夫地区。</a:t>
            </a:r>
          </a:p>
        </p:txBody>
      </p:sp>
      <p:pic>
        <p:nvPicPr>
          <p:cNvPr id="22" name="图片 21"/>
          <p:cNvPicPr>
            <a:picLocks noChangeAspect="1"/>
          </p:cNvPicPr>
          <p:nvPr/>
        </p:nvPicPr>
        <p:blipFill>
          <a:blip r:embed="rId2" cstate="print"/>
          <a:stretch>
            <a:fillRect/>
          </a:stretch>
        </p:blipFill>
        <p:spPr>
          <a:xfrm>
            <a:off x="8055428" y="1469781"/>
            <a:ext cx="3744685" cy="4669762"/>
          </a:xfrm>
          <a:prstGeom prst="rect">
            <a:avLst/>
          </a:prstGeom>
          <a:effectLst>
            <a:outerShdw blurRad="50800" dist="38100" dir="2700000" algn="tl" rotWithShape="0">
              <a:prstClr val="black">
                <a:alpha val="40000"/>
              </a:prstClr>
            </a:outerShdw>
          </a:effectLst>
        </p:spPr>
      </p:pic>
      <p:sp>
        <p:nvSpPr>
          <p:cNvPr id="23" name="文本框 21"/>
          <p:cNvSpPr txBox="1"/>
          <p:nvPr/>
        </p:nvSpPr>
        <p:spPr>
          <a:xfrm>
            <a:off x="8514524" y="5640318"/>
            <a:ext cx="2590165" cy="400075"/>
          </a:xfrm>
          <a:prstGeom prst="rect">
            <a:avLst/>
          </a:prstGeom>
          <a:noFill/>
        </p:spPr>
        <p:txBody>
          <a:bodyPr wrap="square" lIns="91404" tIns="45703" rIns="91404" bIns="45703" rtlCol="0">
            <a:spAutoFit/>
          </a:bodyPr>
          <a:lstStyle/>
          <a:p>
            <a:pPr lvl="0" algn="ctr" defTabSz="914400">
              <a:defRPr/>
            </a:pPr>
            <a:r>
              <a:rPr lang="zh-CN" altLang="en-US" sz="2000" b="1" dirty="0" smtClean="0">
                <a:solidFill>
                  <a:schemeClr val="dk1"/>
                </a:solidFill>
                <a:latin typeface="+mn-ea"/>
              </a:rPr>
              <a:t>酋长克里姆</a:t>
            </a:r>
            <a:endParaRPr lang="zh-CN" altLang="en-US" sz="2000" b="1" dirty="0">
              <a:solidFill>
                <a:schemeClr val="dk1"/>
              </a:solidFill>
              <a:latin typeface="+mn-ea"/>
            </a:endParaRPr>
          </a:p>
        </p:txBody>
      </p:sp>
      <p:graphicFrame>
        <p:nvGraphicFramePr>
          <p:cNvPr id="24" name="表格 23"/>
          <p:cNvGraphicFramePr>
            <a:graphicFrameLocks noGrp="1"/>
          </p:cNvGraphicFramePr>
          <p:nvPr/>
        </p:nvGraphicFramePr>
        <p:xfrm>
          <a:off x="449942" y="3904353"/>
          <a:ext cx="7532915" cy="1972050"/>
        </p:xfrm>
        <a:graphic>
          <a:graphicData uri="http://schemas.openxmlformats.org/drawingml/2006/table">
            <a:tbl>
              <a:tblPr firstRow="1" bandRow="1">
                <a:tableStyleId>{B301B821-A1FF-4177-AEE7-76D212191A09}</a:tableStyleId>
              </a:tblPr>
              <a:tblGrid>
                <a:gridCol w="1607300"/>
                <a:gridCol w="3074545"/>
                <a:gridCol w="2851070"/>
              </a:tblGrid>
              <a:tr h="609594">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a:latin typeface="方正颜真卿楷书 简繁" pitchFamily="2" charset="-122"/>
                          <a:ea typeface="方正颜真卿楷书 简繁" pitchFamily="2" charset="-122"/>
                        </a:rPr>
                        <a:t>领导者</a:t>
                      </a:r>
                      <a:endParaRPr lang="zh-CN" altLang="en-US" sz="28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a:latin typeface="方正颜真卿楷书 简繁" pitchFamily="2" charset="-122"/>
                          <a:ea typeface="方正颜真卿楷书 简繁" pitchFamily="2" charset="-122"/>
                        </a:rPr>
                        <a:t>方式或政策</a:t>
                      </a:r>
                      <a:endParaRPr lang="zh-CN" altLang="en-US" sz="28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kern="1200" dirty="0">
                          <a:latin typeface="方正颜真卿楷书 简繁" pitchFamily="2" charset="-122"/>
                          <a:ea typeface="方正颜真卿楷书 简繁" pitchFamily="2" charset="-122"/>
                        </a:rPr>
                        <a:t>结果</a:t>
                      </a:r>
                      <a:endParaRPr lang="zh-CN" altLang="en-US" sz="2800" b="1" kern="1200" dirty="0">
                        <a:solidFill>
                          <a:schemeClr val="lt1"/>
                        </a:solidFill>
                        <a:latin typeface="方正颜真卿楷书 简繁" pitchFamily="2" charset="-122"/>
                        <a:ea typeface="方正颜真卿楷书 简繁"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73580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kern="1200" dirty="0" smtClean="0">
                          <a:solidFill>
                            <a:schemeClr val="dk1"/>
                          </a:solidFill>
                          <a:latin typeface="方正清刻本悦宋简体" pitchFamily="2" charset="-122"/>
                          <a:ea typeface="方正清刻本悦宋简体" pitchFamily="2" charset="-122"/>
                          <a:cs typeface="+mn-cs"/>
                        </a:rPr>
                        <a:t>酋长</a:t>
                      </a:r>
                      <a:endParaRPr lang="en-US" altLang="zh-CN" sz="2800" kern="1200" dirty="0" smtClean="0">
                        <a:solidFill>
                          <a:schemeClr val="dk1"/>
                        </a:solidFill>
                        <a:latin typeface="方正清刻本悦宋简体" pitchFamily="2" charset="-122"/>
                        <a:ea typeface="方正清刻本悦宋简体"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kern="1200" dirty="0" smtClean="0">
                          <a:solidFill>
                            <a:schemeClr val="dk1"/>
                          </a:solidFill>
                          <a:latin typeface="方正清刻本悦宋简体" pitchFamily="2" charset="-122"/>
                          <a:ea typeface="方正清刻本悦宋简体" pitchFamily="2" charset="-122"/>
                          <a:cs typeface="+mn-cs"/>
                        </a:rPr>
                        <a:t>克里姆</a:t>
                      </a:r>
                      <a:endParaRPr lang="zh-CN" altLang="en-US" sz="2800" kern="1200" dirty="0">
                        <a:solidFill>
                          <a:schemeClr val="dk1"/>
                        </a:solidFill>
                        <a:latin typeface="方正清刻本悦宋简体" pitchFamily="2" charset="-122"/>
                        <a:ea typeface="方正清刻本悦宋简体" pitchFamily="2" charset="-122"/>
                        <a:cs typeface="+mn-cs"/>
                      </a:endParaRP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800" kern="1200" dirty="0" smtClean="0">
                          <a:latin typeface="方正清刻本悦宋简体" pitchFamily="2" charset="-122"/>
                          <a:ea typeface="方正清刻本悦宋简体" pitchFamily="2" charset="-122"/>
                        </a:rPr>
                        <a:t>1923</a:t>
                      </a:r>
                      <a:r>
                        <a:rPr lang="zh-CN" altLang="en-US" sz="2800" kern="1200" dirty="0" smtClean="0">
                          <a:latin typeface="方正清刻本悦宋简体" pitchFamily="2" charset="-122"/>
                          <a:ea typeface="方正清刻本悦宋简体" pitchFamily="2" charset="-122"/>
                        </a:rPr>
                        <a:t>年，克里姆联合</a:t>
                      </a:r>
                      <a:r>
                        <a:rPr lang="en-US" altLang="zh-CN" sz="2800" kern="1200" dirty="0" smtClean="0">
                          <a:latin typeface="方正清刻本悦宋简体" pitchFamily="2" charset="-122"/>
                          <a:ea typeface="方正清刻本悦宋简体" pitchFamily="2" charset="-122"/>
                        </a:rPr>
                        <a:t>12</a:t>
                      </a:r>
                      <a:r>
                        <a:rPr lang="zh-CN" altLang="en-US" sz="2800" kern="1200" dirty="0" smtClean="0">
                          <a:latin typeface="方正清刻本悦宋简体" pitchFamily="2" charset="-122"/>
                          <a:ea typeface="方正清刻本悦宋简体" pitchFamily="2" charset="-122"/>
                        </a:rPr>
                        <a:t>个部落，建立里夫共和国。</a:t>
                      </a: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kern="1200" dirty="0" smtClean="0">
                          <a:latin typeface="方正清刻本悦宋简体" pitchFamily="2" charset="-122"/>
                          <a:ea typeface="方正清刻本悦宋简体" pitchFamily="2" charset="-122"/>
                        </a:rPr>
                        <a:t>1926</a:t>
                      </a:r>
                      <a:r>
                        <a:rPr lang="zh-CN" altLang="en-US" sz="2800" kern="1200" dirty="0" smtClean="0">
                          <a:latin typeface="方正清刻本悦宋简体" pitchFamily="2" charset="-122"/>
                          <a:ea typeface="方正清刻本悦宋简体" pitchFamily="2" charset="-122"/>
                        </a:rPr>
                        <a:t>年，共和国被西、法殖民军扼杀。</a:t>
                      </a:r>
                    </a:p>
                  </a:txBody>
                  <a:tcPr marT="41148" marB="4114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5" name="矩形 24"/>
          <p:cNvSpPr/>
          <p:nvPr/>
        </p:nvSpPr>
        <p:spPr>
          <a:xfrm>
            <a:off x="3216098" y="5914959"/>
            <a:ext cx="3480440" cy="584775"/>
          </a:xfrm>
          <a:prstGeom prst="rect">
            <a:avLst/>
          </a:prstGeom>
          <a:solidFill>
            <a:srgbClr val="00B050"/>
          </a:solidFill>
        </p:spPr>
        <p:txBody>
          <a:bodyPr wrap="none">
            <a:spAutoFit/>
          </a:bodyPr>
          <a:lstStyle/>
          <a:p>
            <a:r>
              <a:rPr lang="zh-CN" altLang="en-US" sz="3200" b="1" dirty="0" smtClean="0">
                <a:solidFill>
                  <a:srgbClr val="FF0000"/>
                </a:solidFill>
                <a:latin typeface="+mj-ea"/>
                <a:cs typeface="黑体" panose="02010609060101010101" charset="-122"/>
                <a:sym typeface="+mn-ea"/>
              </a:rPr>
              <a:t>爱国民族主义运动</a:t>
            </a:r>
            <a:endParaRPr lang="zh-CN" altLang="en-US" sz="3200" b="1" dirty="0">
              <a:solidFill>
                <a:srgbClr val="FF0000"/>
              </a:solidFill>
              <a:latin typeface="+mj-ea"/>
              <a:cs typeface="黑体" panose="02010609060101010101"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65CE74E-AB26-4998-AD42-012C4C1AD076}" type="slidenum">
              <a:rPr lang="zh-CN" altLang="en-US" smtClean="0"/>
              <a:pPr/>
              <a:t>21</a:t>
            </a:fld>
            <a:endParaRPr lang="zh-CN" altLang="en-US"/>
          </a:p>
        </p:txBody>
      </p:sp>
      <p:sp>
        <p:nvSpPr>
          <p:cNvPr id="4" name="标题 1"/>
          <p:cNvSpPr>
            <a:spLocks noGrp="1"/>
          </p:cNvSpPr>
          <p:nvPr>
            <p:ph type="title"/>
          </p:nvPr>
        </p:nvSpPr>
        <p:spPr>
          <a:xfrm>
            <a:off x="695472" y="231495"/>
            <a:ext cx="10515600" cy="516024"/>
          </a:xfrm>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5" name="矩形 4"/>
          <p:cNvSpPr/>
          <p:nvPr/>
        </p:nvSpPr>
        <p:spPr>
          <a:xfrm>
            <a:off x="689434" y="797458"/>
            <a:ext cx="2489195" cy="523220"/>
          </a:xfrm>
          <a:prstGeom prst="rect">
            <a:avLst/>
          </a:prstGeom>
        </p:spPr>
        <p:txBody>
          <a:bodyPr wrap="square">
            <a:spAutoFit/>
          </a:bodyPr>
          <a:lstStyle/>
          <a:p>
            <a:r>
              <a:rPr lang="zh-CN" altLang="en-US" sz="2800" b="1" dirty="0" smtClean="0">
                <a:latin typeface="+mn-ea"/>
              </a:rPr>
              <a:t>（二）非洲：</a:t>
            </a:r>
            <a:endParaRPr lang="zh-CN" altLang="en-US" sz="2800" b="1" dirty="0">
              <a:latin typeface="+mn-ea"/>
            </a:endParaRPr>
          </a:p>
        </p:txBody>
      </p:sp>
      <p:sp>
        <p:nvSpPr>
          <p:cNvPr id="6" name="矩形 5"/>
          <p:cNvSpPr/>
          <p:nvPr/>
        </p:nvSpPr>
        <p:spPr>
          <a:xfrm>
            <a:off x="777594" y="1299420"/>
            <a:ext cx="3280065" cy="461665"/>
          </a:xfrm>
          <a:prstGeom prst="rect">
            <a:avLst/>
          </a:prstGeom>
        </p:spPr>
        <p:txBody>
          <a:bodyPr wrap="none">
            <a:spAutoFit/>
          </a:bodyPr>
          <a:lstStyle/>
          <a:p>
            <a:pPr>
              <a:buNone/>
            </a:pPr>
            <a:r>
              <a:rPr lang="en-US" altLang="zh-CN" sz="2400" b="1" dirty="0" smtClean="0">
                <a:latin typeface="+mn-ea"/>
              </a:rPr>
              <a:t>3.</a:t>
            </a:r>
            <a:r>
              <a:rPr lang="zh-CN" altLang="en-US" sz="2400" b="1" dirty="0" smtClean="0"/>
              <a:t>埃塞俄比亚抗意斗争</a:t>
            </a:r>
            <a:endParaRPr lang="zh-CN" altLang="en-US" sz="2400" b="1" dirty="0"/>
          </a:p>
        </p:txBody>
      </p:sp>
      <p:pic>
        <p:nvPicPr>
          <p:cNvPr id="7" name="图片 6" descr="tim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766629" y="783768"/>
            <a:ext cx="3111691" cy="2772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矩形 7"/>
          <p:cNvSpPr/>
          <p:nvPr/>
        </p:nvSpPr>
        <p:spPr>
          <a:xfrm>
            <a:off x="551547" y="1732394"/>
            <a:ext cx="7852224" cy="1569660"/>
          </a:xfrm>
          <a:prstGeom prst="rect">
            <a:avLst/>
          </a:prstGeom>
        </p:spPr>
        <p:txBody>
          <a:bodyPr wrap="square">
            <a:spAutoFit/>
          </a:bodyPr>
          <a:lstStyle/>
          <a:p>
            <a:pPr>
              <a:spcBef>
                <a:spcPts val="0"/>
              </a:spcBef>
              <a:spcAft>
                <a:spcPts val="0"/>
              </a:spcAft>
            </a:pPr>
            <a:r>
              <a:rPr lang="zh-CN" altLang="en-US" sz="2400" dirty="0" smtClean="0">
                <a:latin typeface="汉仪雁翎体简" panose="02010609000101010101" pitchFamily="49" charset="-122"/>
                <a:ea typeface="汉仪雁翎体简" panose="02010609000101010101" pitchFamily="49" charset="-122"/>
                <a:cs typeface="楷体" panose="02010609060101010101" pitchFamily="49" charset="-122"/>
              </a:rPr>
              <a:t>    </a:t>
            </a:r>
            <a:r>
              <a:rPr lang="zh-CN" altLang="en-US" sz="2400" dirty="0" smtClean="0">
                <a:latin typeface="楷体" pitchFamily="49" charset="-122"/>
                <a:ea typeface="楷体" pitchFamily="49" charset="-122"/>
                <a:cs typeface="楷体" panose="02010609060101010101" pitchFamily="49" charset="-122"/>
              </a:rPr>
              <a:t>墨索里尼知道，侵占埃塞俄比亚是具有重要战略意义的；就可以控制英法从红海通向印度洋的航路</a:t>
            </a:r>
            <a:r>
              <a:rPr lang="en-US" altLang="zh-CN" sz="2400" dirty="0" smtClean="0">
                <a:latin typeface="楷体" pitchFamily="49" charset="-122"/>
                <a:ea typeface="楷体" pitchFamily="49" charset="-122"/>
                <a:cs typeface="楷体" panose="02010609060101010101" pitchFamily="49" charset="-122"/>
              </a:rPr>
              <a:t>,</a:t>
            </a:r>
            <a:r>
              <a:rPr lang="zh-CN" altLang="en-US" sz="2400" dirty="0" smtClean="0">
                <a:latin typeface="楷体" pitchFamily="49" charset="-122"/>
                <a:ea typeface="楷体" pitchFamily="49" charset="-122"/>
                <a:cs typeface="楷体" panose="02010609060101010101" pitchFamily="49" charset="-122"/>
              </a:rPr>
              <a:t>打击它们和亚洲殖民地的联系</a:t>
            </a:r>
            <a:r>
              <a:rPr lang="en-US" altLang="zh-CN" sz="2400" dirty="0" smtClean="0">
                <a:latin typeface="楷体" pitchFamily="49" charset="-122"/>
                <a:ea typeface="楷体" pitchFamily="49" charset="-122"/>
                <a:cs typeface="楷体" panose="02010609060101010101" pitchFamily="49" charset="-122"/>
              </a:rPr>
              <a:t>,</a:t>
            </a:r>
            <a:r>
              <a:rPr lang="zh-CN" altLang="en-US" sz="2400" dirty="0" smtClean="0">
                <a:latin typeface="楷体" pitchFamily="49" charset="-122"/>
                <a:ea typeface="楷体" pitchFamily="49" charset="-122"/>
                <a:cs typeface="楷体" panose="02010609060101010101" pitchFamily="49" charset="-122"/>
              </a:rPr>
              <a:t>有利于对英法两国的竞争。  </a:t>
            </a:r>
            <a:endParaRPr lang="en-US" altLang="zh-CN" sz="2400" dirty="0" smtClean="0">
              <a:latin typeface="楷体" pitchFamily="49" charset="-122"/>
              <a:ea typeface="楷体" pitchFamily="49" charset="-122"/>
              <a:cs typeface="楷体" panose="02010609060101010101" pitchFamily="49" charset="-122"/>
            </a:endParaRPr>
          </a:p>
          <a:p>
            <a:pPr algn="r">
              <a:spcBef>
                <a:spcPts val="0"/>
              </a:spcBef>
              <a:spcAft>
                <a:spcPts val="0"/>
              </a:spcAft>
            </a:pPr>
            <a:r>
              <a:rPr lang="en-US" altLang="zh-CN" sz="2400" dirty="0" smtClean="0">
                <a:latin typeface="楷体" pitchFamily="49" charset="-122"/>
                <a:ea typeface="楷体" pitchFamily="49" charset="-122"/>
                <a:cs typeface="楷体" panose="02010609060101010101" pitchFamily="49" charset="-122"/>
              </a:rPr>
              <a:t>——</a:t>
            </a:r>
            <a:r>
              <a:rPr lang="zh-CN" altLang="en-US" sz="2400" dirty="0" smtClean="0">
                <a:latin typeface="楷体" pitchFamily="49" charset="-122"/>
                <a:ea typeface="楷体" pitchFamily="49" charset="-122"/>
                <a:cs typeface="楷体" panose="02010609060101010101" pitchFamily="49" charset="-122"/>
              </a:rPr>
              <a:t>罗洪彰</a:t>
            </a:r>
            <a:r>
              <a:rPr lang="en-US" altLang="zh-CN" sz="2400" dirty="0" smtClean="0">
                <a:latin typeface="楷体" pitchFamily="49" charset="-122"/>
                <a:ea typeface="楷体" pitchFamily="49" charset="-122"/>
                <a:cs typeface="楷体" panose="02010609060101010101" pitchFamily="49" charset="-122"/>
              </a:rPr>
              <a:t>《</a:t>
            </a:r>
            <a:r>
              <a:rPr lang="zh-CN" altLang="en-US" sz="2400" dirty="0" smtClean="0">
                <a:latin typeface="楷体" pitchFamily="49" charset="-122"/>
                <a:ea typeface="楷体" pitchFamily="49" charset="-122"/>
                <a:cs typeface="楷体" panose="02010609060101010101" pitchFamily="49" charset="-122"/>
              </a:rPr>
              <a:t>埃塞俄比亚抗意战争</a:t>
            </a:r>
            <a:r>
              <a:rPr lang="en-US" altLang="zh-CN" sz="2400" dirty="0" smtClean="0">
                <a:latin typeface="楷体" pitchFamily="49" charset="-122"/>
                <a:ea typeface="楷体" pitchFamily="49" charset="-122"/>
                <a:cs typeface="楷体" panose="02010609060101010101" pitchFamily="49" charset="-122"/>
              </a:rPr>
              <a:t>》</a:t>
            </a:r>
            <a:endParaRPr lang="zh-CN" altLang="en-US" sz="2400" dirty="0">
              <a:latin typeface="楷体" pitchFamily="49" charset="-122"/>
              <a:ea typeface="楷体" pitchFamily="49" charset="-122"/>
              <a:cs typeface="楷体" panose="02010609060101010101" pitchFamily="49" charset="-122"/>
            </a:endParaRPr>
          </a:p>
        </p:txBody>
      </p:sp>
      <p:pic>
        <p:nvPicPr>
          <p:cNvPr id="2050" name="Picture 2"/>
          <p:cNvPicPr>
            <a:picLocks noChangeAspect="1" noChangeArrowheads="1"/>
          </p:cNvPicPr>
          <p:nvPr/>
        </p:nvPicPr>
        <p:blipFill>
          <a:blip r:embed="rId3" cstate="print"/>
          <a:srcRect/>
          <a:stretch>
            <a:fillRect/>
          </a:stretch>
        </p:blipFill>
        <p:spPr bwMode="auto">
          <a:xfrm>
            <a:off x="209861" y="3523411"/>
            <a:ext cx="11749909" cy="2456476"/>
          </a:xfrm>
          <a:prstGeom prst="rect">
            <a:avLst/>
          </a:prstGeom>
          <a:noFill/>
          <a:ln w="9525">
            <a:noFill/>
            <a:miter lim="800000"/>
            <a:headEnd/>
            <a:tailEnd/>
          </a:ln>
        </p:spPr>
      </p:pic>
      <p:sp>
        <p:nvSpPr>
          <p:cNvPr id="10" name="矩形 9"/>
          <p:cNvSpPr/>
          <p:nvPr/>
        </p:nvSpPr>
        <p:spPr>
          <a:xfrm>
            <a:off x="4682039" y="5740796"/>
            <a:ext cx="3823332" cy="584775"/>
          </a:xfrm>
          <a:prstGeom prst="rect">
            <a:avLst/>
          </a:prstGeom>
          <a:solidFill>
            <a:srgbClr val="00B050"/>
          </a:solidFill>
        </p:spPr>
        <p:txBody>
          <a:bodyPr wrap="square">
            <a:spAutoFit/>
          </a:bodyPr>
          <a:lstStyle/>
          <a:p>
            <a:r>
              <a:rPr lang="zh-CN" altLang="en-US" sz="3200" b="1" dirty="0" smtClean="0">
                <a:solidFill>
                  <a:srgbClr val="FF0000"/>
                </a:solidFill>
                <a:latin typeface="+mj-ea"/>
                <a:cs typeface="黑体" panose="02010609060101010101" charset="-122"/>
                <a:sym typeface="+mn-ea"/>
              </a:rPr>
              <a:t>局部反法西斯斗争</a:t>
            </a:r>
            <a:endParaRPr lang="zh-CN" altLang="en-US" sz="3200" b="1" dirty="0">
              <a:solidFill>
                <a:srgbClr val="FF0000"/>
              </a:solidFill>
              <a:latin typeface="+mj-ea"/>
              <a:cs typeface="黑体" panose="02010609060101010101"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22</a:t>
            </a:fld>
            <a:endParaRPr lang="zh-CN" altLang="en-US"/>
          </a:p>
        </p:txBody>
      </p:sp>
      <p:sp>
        <p:nvSpPr>
          <p:cNvPr id="4" name="矩形 3"/>
          <p:cNvSpPr/>
          <p:nvPr/>
        </p:nvSpPr>
        <p:spPr>
          <a:xfrm>
            <a:off x="689434" y="797458"/>
            <a:ext cx="2489195" cy="523220"/>
          </a:xfrm>
          <a:prstGeom prst="rect">
            <a:avLst/>
          </a:prstGeom>
        </p:spPr>
        <p:txBody>
          <a:bodyPr wrap="square">
            <a:spAutoFit/>
          </a:bodyPr>
          <a:lstStyle/>
          <a:p>
            <a:r>
              <a:rPr lang="zh-CN" altLang="en-US" sz="2800" b="1" dirty="0" smtClean="0">
                <a:latin typeface="+mn-ea"/>
              </a:rPr>
              <a:t>（三）拉美：</a:t>
            </a:r>
            <a:endParaRPr lang="zh-CN" altLang="en-US" sz="2800" b="1" dirty="0">
              <a:latin typeface="+mn-ea"/>
            </a:endParaRPr>
          </a:p>
        </p:txBody>
      </p:sp>
      <p:sp>
        <p:nvSpPr>
          <p:cNvPr id="5" name="TextBox 4"/>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1.</a:t>
            </a:r>
            <a:r>
              <a:rPr lang="zh-CN" altLang="en-US" sz="2800" b="1" dirty="0" smtClean="0">
                <a:latin typeface="+mn-ea"/>
              </a:rPr>
              <a:t>原因：</a:t>
            </a:r>
            <a:endParaRPr lang="zh-CN" altLang="en-US" sz="2800" b="1" dirty="0">
              <a:latin typeface="+mn-ea"/>
            </a:endParaRPr>
          </a:p>
        </p:txBody>
      </p:sp>
      <p:sp>
        <p:nvSpPr>
          <p:cNvPr id="6" name="矩形 5"/>
          <p:cNvSpPr/>
          <p:nvPr/>
        </p:nvSpPr>
        <p:spPr>
          <a:xfrm>
            <a:off x="2369547" y="1293587"/>
            <a:ext cx="9241881" cy="773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600" b="1" dirty="0">
                <a:latin typeface="黑体" panose="02010609060101010101" charset="-122"/>
                <a:ea typeface="黑体" panose="02010609060101010101" charset="-122"/>
                <a:cs typeface="黑体" panose="02010609060101010101" charset="-122"/>
              </a:rPr>
              <a:t>【思考】拉丁美洲各国在独立</a:t>
            </a:r>
            <a:r>
              <a:rPr lang="en-US" altLang="zh-CN" sz="2600" b="1" dirty="0">
                <a:latin typeface="黑体" panose="02010609060101010101" charset="-122"/>
                <a:ea typeface="黑体" panose="02010609060101010101" charset="-122"/>
                <a:cs typeface="黑体" panose="02010609060101010101" charset="-122"/>
              </a:rPr>
              <a:t>100</a:t>
            </a:r>
            <a:r>
              <a:rPr lang="zh-CN" altLang="en-US" sz="2600" b="1" dirty="0">
                <a:latin typeface="黑体" panose="02010609060101010101" charset="-122"/>
                <a:ea typeface="黑体" panose="02010609060101010101" charset="-122"/>
                <a:cs typeface="黑体" panose="02010609060101010101" charset="-122"/>
              </a:rPr>
              <a:t>多年后，为什么还要继续进行民族民主革命？</a:t>
            </a:r>
          </a:p>
        </p:txBody>
      </p:sp>
      <p:pic>
        <p:nvPicPr>
          <p:cNvPr id="1026" name="Picture 2"/>
          <p:cNvPicPr>
            <a:picLocks noChangeAspect="1" noChangeArrowheads="1"/>
          </p:cNvPicPr>
          <p:nvPr/>
        </p:nvPicPr>
        <p:blipFill>
          <a:blip r:embed="rId2" cstate="print"/>
          <a:srcRect/>
          <a:stretch>
            <a:fillRect/>
          </a:stretch>
        </p:blipFill>
        <p:spPr bwMode="auto">
          <a:xfrm>
            <a:off x="595090" y="2065549"/>
            <a:ext cx="11030853" cy="4611350"/>
          </a:xfrm>
          <a:prstGeom prst="rect">
            <a:avLst/>
          </a:prstGeom>
          <a:noFill/>
          <a:ln w="9525">
            <a:noFill/>
            <a:miter lim="800000"/>
            <a:headEnd/>
            <a:tailEnd/>
          </a:ln>
        </p:spPr>
      </p:pic>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kaimatting/20200320172423/output_aiMatting_20200320172434.pngoutput_aiMatting_20200320172434"/>
          <p:cNvPicPr>
            <a:picLocks noChangeAspect="1"/>
          </p:cNvPicPr>
          <p:nvPr/>
        </p:nvPicPr>
        <p:blipFill>
          <a:blip r:embed="rId2" cstate="print"/>
          <a:stretch>
            <a:fillRect/>
          </a:stretch>
        </p:blipFill>
        <p:spPr>
          <a:xfrm>
            <a:off x="3762375" y="1478280"/>
            <a:ext cx="4667885" cy="4664075"/>
          </a:xfrm>
          <a:prstGeom prst="rect">
            <a:avLst/>
          </a:prstGeom>
        </p:spPr>
      </p:pic>
      <p:grpSp>
        <p:nvGrpSpPr>
          <p:cNvPr id="3" name="组合 30"/>
          <p:cNvGrpSpPr/>
          <p:nvPr/>
        </p:nvGrpSpPr>
        <p:grpSpPr>
          <a:xfrm>
            <a:off x="436245" y="2519680"/>
            <a:ext cx="4887595" cy="1697990"/>
            <a:chOff x="686" y="4762"/>
            <a:chExt cx="7697" cy="2674"/>
          </a:xfrm>
        </p:grpSpPr>
        <p:sp>
          <p:nvSpPr>
            <p:cNvPr id="5" name="椭圆 4"/>
            <p:cNvSpPr/>
            <p:nvPr/>
          </p:nvSpPr>
          <p:spPr>
            <a:xfrm>
              <a:off x="8241" y="4762"/>
              <a:ext cx="142" cy="1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0" name="圆角矩形 9"/>
            <p:cNvSpPr/>
            <p:nvPr/>
          </p:nvSpPr>
          <p:spPr>
            <a:xfrm>
              <a:off x="686" y="6323"/>
              <a:ext cx="4641" cy="1113"/>
            </a:xfrm>
            <a:prstGeom prst="roundRect">
              <a:avLst/>
            </a:prstGeom>
            <a:solidFill>
              <a:srgbClr val="C0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sz="2200" b="1" dirty="0">
                  <a:solidFill>
                    <a:schemeClr val="bg1"/>
                  </a:solidFill>
                  <a:effectLst>
                    <a:outerShdw blurRad="38100" dist="38100" dir="2700000" algn="tl">
                      <a:srgbClr val="000000">
                        <a:alpha val="43137"/>
                      </a:srgbClr>
                    </a:outerShdw>
                  </a:effectLst>
                  <a:latin typeface="+mn-ea"/>
                  <a:cs typeface="黑体" panose="02010609060101010101" charset="-122"/>
                </a:rPr>
                <a:t>尼加拉瓜桑地诺抗美斗争</a:t>
              </a:r>
            </a:p>
          </p:txBody>
        </p:sp>
        <p:cxnSp>
          <p:nvCxnSpPr>
            <p:cNvPr id="16" name="肘形连接符 15"/>
            <p:cNvCxnSpPr>
              <a:stCxn id="10" idx="3"/>
              <a:endCxn id="5" idx="4"/>
            </p:cNvCxnSpPr>
            <p:nvPr/>
          </p:nvCxnSpPr>
          <p:spPr>
            <a:xfrm flipV="1">
              <a:off x="5327" y="4902"/>
              <a:ext cx="2985" cy="1978"/>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组合 29"/>
          <p:cNvGrpSpPr/>
          <p:nvPr/>
        </p:nvGrpSpPr>
        <p:grpSpPr>
          <a:xfrm>
            <a:off x="436245" y="1926590"/>
            <a:ext cx="4450080" cy="538480"/>
            <a:chOff x="686" y="3828"/>
            <a:chExt cx="7008" cy="848"/>
          </a:xfrm>
        </p:grpSpPr>
        <p:sp>
          <p:nvSpPr>
            <p:cNvPr id="18" name="椭圆 17"/>
            <p:cNvSpPr/>
            <p:nvPr/>
          </p:nvSpPr>
          <p:spPr>
            <a:xfrm>
              <a:off x="7552" y="4536"/>
              <a:ext cx="142" cy="1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19" name="圆角矩形 18"/>
            <p:cNvSpPr/>
            <p:nvPr/>
          </p:nvSpPr>
          <p:spPr>
            <a:xfrm>
              <a:off x="686" y="3828"/>
              <a:ext cx="4641" cy="708"/>
            </a:xfrm>
            <a:prstGeom prst="roundRect">
              <a:avLst/>
            </a:prstGeom>
            <a:solidFill>
              <a:srgbClr val="00B0F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zh-CN" sz="2200" b="1" dirty="0">
                  <a:solidFill>
                    <a:srgbClr val="FF0000"/>
                  </a:solidFill>
                  <a:effectLst>
                    <a:outerShdw blurRad="38100" dist="38100" dir="2700000" algn="tl">
                      <a:srgbClr val="000000">
                        <a:alpha val="43137"/>
                      </a:srgbClr>
                    </a:outerShdw>
                  </a:effectLst>
                  <a:latin typeface="+mn-ea"/>
                  <a:cs typeface="黑体" panose="02010609060101010101" charset="-122"/>
                </a:rPr>
                <a:t>墨西哥卡德纳斯改革</a:t>
              </a:r>
            </a:p>
          </p:txBody>
        </p:sp>
        <p:cxnSp>
          <p:nvCxnSpPr>
            <p:cNvPr id="32" name="肘形连接符 31"/>
            <p:cNvCxnSpPr>
              <a:stCxn id="19" idx="3"/>
              <a:endCxn id="18" idx="0"/>
            </p:cNvCxnSpPr>
            <p:nvPr/>
          </p:nvCxnSpPr>
          <p:spPr>
            <a:xfrm>
              <a:off x="5327" y="4182"/>
              <a:ext cx="2296" cy="354"/>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组合 32"/>
          <p:cNvGrpSpPr/>
          <p:nvPr/>
        </p:nvGrpSpPr>
        <p:grpSpPr>
          <a:xfrm>
            <a:off x="5852160" y="3059430"/>
            <a:ext cx="5859145" cy="1252220"/>
            <a:chOff x="9215" y="5612"/>
            <a:chExt cx="9227" cy="1972"/>
          </a:xfrm>
        </p:grpSpPr>
        <p:sp>
          <p:nvSpPr>
            <p:cNvPr id="34" name="椭圆 33"/>
            <p:cNvSpPr/>
            <p:nvPr/>
          </p:nvSpPr>
          <p:spPr>
            <a:xfrm>
              <a:off x="9215" y="7444"/>
              <a:ext cx="142" cy="14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35" name="圆角矩形 34"/>
            <p:cNvSpPr/>
            <p:nvPr/>
          </p:nvSpPr>
          <p:spPr>
            <a:xfrm>
              <a:off x="13801" y="5612"/>
              <a:ext cx="4641" cy="1579"/>
            </a:xfrm>
            <a:prstGeom prst="roundRect">
              <a:avLst/>
            </a:prstGeom>
            <a:solidFill>
              <a:srgbClr val="00206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sz="2200" b="1" dirty="0">
                  <a:solidFill>
                    <a:schemeClr val="bg1"/>
                  </a:solidFill>
                  <a:effectLst>
                    <a:outerShdw blurRad="38100" dist="38100" dir="2700000" algn="tl">
                      <a:srgbClr val="000000">
                        <a:alpha val="43137"/>
                      </a:srgbClr>
                    </a:outerShdw>
                  </a:effectLst>
                  <a:latin typeface="+mn-ea"/>
                  <a:cs typeface="黑体" panose="02010609060101010101" charset="-122"/>
                </a:rPr>
                <a:t>智利成立民族阵线联合政府，防止法西斯势力上</a:t>
              </a:r>
              <a:r>
                <a:rPr lang="zh-CN" sz="2200" b="1" dirty="0" smtClean="0">
                  <a:solidFill>
                    <a:schemeClr val="bg1"/>
                  </a:solidFill>
                  <a:effectLst>
                    <a:outerShdw blurRad="38100" dist="38100" dir="2700000" algn="tl">
                      <a:srgbClr val="000000">
                        <a:alpha val="43137"/>
                      </a:srgbClr>
                    </a:outerShdw>
                  </a:effectLst>
                  <a:latin typeface="+mn-ea"/>
                  <a:cs typeface="黑体" panose="02010609060101010101" charset="-122"/>
                </a:rPr>
                <a:t>台</a:t>
              </a:r>
              <a:r>
                <a:rPr lang="zh-CN" altLang="en-US" sz="2200" b="1" dirty="0" smtClean="0">
                  <a:solidFill>
                    <a:schemeClr val="bg1"/>
                  </a:solidFill>
                  <a:effectLst>
                    <a:outerShdw blurRad="38100" dist="38100" dir="2700000" algn="tl">
                      <a:srgbClr val="000000">
                        <a:alpha val="43137"/>
                      </a:srgbClr>
                    </a:outerShdw>
                  </a:effectLst>
                  <a:latin typeface="+mn-ea"/>
                  <a:cs typeface="黑体" panose="02010609060101010101" charset="-122"/>
                </a:rPr>
                <a:t>。</a:t>
              </a:r>
              <a:endParaRPr lang="zh-CN" sz="2200" b="1" dirty="0">
                <a:solidFill>
                  <a:schemeClr val="bg1"/>
                </a:solidFill>
                <a:effectLst>
                  <a:outerShdw blurRad="38100" dist="38100" dir="2700000" algn="tl">
                    <a:srgbClr val="000000">
                      <a:alpha val="43137"/>
                    </a:srgbClr>
                  </a:outerShdw>
                </a:effectLst>
                <a:latin typeface="+mn-ea"/>
                <a:cs typeface="黑体" panose="02010609060101010101" charset="-122"/>
              </a:endParaRPr>
            </a:p>
          </p:txBody>
        </p:sp>
        <p:cxnSp>
          <p:nvCxnSpPr>
            <p:cNvPr id="36" name="肘形连接符 35"/>
            <p:cNvCxnSpPr>
              <a:stCxn id="34" idx="0"/>
              <a:endCxn id="35" idx="1"/>
            </p:cNvCxnSpPr>
            <p:nvPr/>
          </p:nvCxnSpPr>
          <p:spPr>
            <a:xfrm rot="16200000">
              <a:off x="11023" y="4666"/>
              <a:ext cx="1042" cy="4515"/>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组合 36"/>
          <p:cNvGrpSpPr/>
          <p:nvPr/>
        </p:nvGrpSpPr>
        <p:grpSpPr>
          <a:xfrm>
            <a:off x="6051550" y="4467860"/>
            <a:ext cx="5659755" cy="932180"/>
            <a:chOff x="9529" y="7830"/>
            <a:chExt cx="8913" cy="1468"/>
          </a:xfrm>
        </p:grpSpPr>
        <p:sp>
          <p:nvSpPr>
            <p:cNvPr id="38" name="椭圆 37"/>
            <p:cNvSpPr/>
            <p:nvPr/>
          </p:nvSpPr>
          <p:spPr>
            <a:xfrm>
              <a:off x="9529" y="7830"/>
              <a:ext cx="142" cy="14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ndParaRPr>
            </a:p>
          </p:txBody>
        </p:sp>
        <p:sp>
          <p:nvSpPr>
            <p:cNvPr id="39" name="圆角矩形 38"/>
            <p:cNvSpPr/>
            <p:nvPr/>
          </p:nvSpPr>
          <p:spPr>
            <a:xfrm>
              <a:off x="13801" y="8174"/>
              <a:ext cx="4641" cy="1124"/>
            </a:xfrm>
            <a:prstGeom prst="roundRect">
              <a:avLst/>
            </a:prstGeom>
            <a:solidFill>
              <a:srgbClr val="7030A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just"/>
              <a:r>
                <a:rPr lang="zh-CN" sz="2200" b="1" dirty="0">
                  <a:solidFill>
                    <a:srgbClr val="FF0000"/>
                  </a:solidFill>
                  <a:effectLst>
                    <a:outerShdw blurRad="38100" dist="38100" dir="2700000" algn="tl">
                      <a:srgbClr val="000000">
                        <a:alpha val="43137"/>
                      </a:srgbClr>
                    </a:outerShdw>
                  </a:effectLst>
                  <a:latin typeface="+mn-ea"/>
                  <a:cs typeface="黑体" panose="02010609060101010101" charset="-122"/>
                </a:rPr>
                <a:t>阿根廷共产党领导工人进行罢工和战</a:t>
              </a:r>
              <a:r>
                <a:rPr lang="zh-CN" sz="2200" b="1" dirty="0" smtClean="0">
                  <a:solidFill>
                    <a:srgbClr val="FF0000"/>
                  </a:solidFill>
                  <a:effectLst>
                    <a:outerShdw blurRad="38100" dist="38100" dir="2700000" algn="tl">
                      <a:srgbClr val="000000">
                        <a:alpha val="43137"/>
                      </a:srgbClr>
                    </a:outerShdw>
                  </a:effectLst>
                  <a:latin typeface="+mn-ea"/>
                  <a:cs typeface="黑体" panose="02010609060101010101" charset="-122"/>
                </a:rPr>
                <a:t>斗</a:t>
              </a:r>
              <a:r>
                <a:rPr lang="zh-CN" altLang="en-US" sz="2200" b="1" dirty="0" smtClean="0">
                  <a:solidFill>
                    <a:srgbClr val="FF0000"/>
                  </a:solidFill>
                  <a:effectLst>
                    <a:outerShdw blurRad="38100" dist="38100" dir="2700000" algn="tl">
                      <a:srgbClr val="000000">
                        <a:alpha val="43137"/>
                      </a:srgbClr>
                    </a:outerShdw>
                  </a:effectLst>
                  <a:latin typeface="+mn-ea"/>
                  <a:cs typeface="黑体" panose="02010609060101010101" charset="-122"/>
                </a:rPr>
                <a:t>。</a:t>
              </a:r>
              <a:endParaRPr lang="zh-CN" sz="2200" b="1" dirty="0">
                <a:solidFill>
                  <a:srgbClr val="FF0000"/>
                </a:solidFill>
                <a:effectLst>
                  <a:outerShdw blurRad="38100" dist="38100" dir="2700000" algn="tl">
                    <a:srgbClr val="000000">
                      <a:alpha val="43137"/>
                    </a:srgbClr>
                  </a:outerShdw>
                </a:effectLst>
                <a:latin typeface="+mn-ea"/>
                <a:cs typeface="黑体" panose="02010609060101010101" charset="-122"/>
              </a:endParaRPr>
            </a:p>
          </p:txBody>
        </p:sp>
        <p:cxnSp>
          <p:nvCxnSpPr>
            <p:cNvPr id="40" name="肘形连接符 39"/>
            <p:cNvCxnSpPr>
              <a:stCxn id="38" idx="4"/>
              <a:endCxn id="39" idx="1"/>
            </p:cNvCxnSpPr>
            <p:nvPr/>
          </p:nvCxnSpPr>
          <p:spPr>
            <a:xfrm rot="5400000" flipV="1">
              <a:off x="11318" y="6253"/>
              <a:ext cx="766" cy="4201"/>
            </a:xfrm>
            <a:prstGeom prst="bentConnector2">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标题 20"/>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22" name="矩形 21"/>
          <p:cNvSpPr/>
          <p:nvPr/>
        </p:nvSpPr>
        <p:spPr>
          <a:xfrm>
            <a:off x="689434" y="797458"/>
            <a:ext cx="2489195" cy="523220"/>
          </a:xfrm>
          <a:prstGeom prst="rect">
            <a:avLst/>
          </a:prstGeom>
        </p:spPr>
        <p:txBody>
          <a:bodyPr wrap="square">
            <a:spAutoFit/>
          </a:bodyPr>
          <a:lstStyle/>
          <a:p>
            <a:r>
              <a:rPr lang="zh-CN" altLang="en-US" sz="2800" b="1" dirty="0" smtClean="0">
                <a:latin typeface="+mn-ea"/>
              </a:rPr>
              <a:t>（三）拉美：</a:t>
            </a:r>
            <a:endParaRPr lang="zh-CN" altLang="en-US" sz="2800" b="1" dirty="0">
              <a:latin typeface="+mn-ea"/>
            </a:endParaRPr>
          </a:p>
        </p:txBody>
      </p:sp>
      <p:sp>
        <p:nvSpPr>
          <p:cNvPr id="23"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23</a:t>
            </a:fld>
            <a:endParaRPr lang="zh-CN" altLang="en-US" dirty="0"/>
          </a:p>
        </p:txBody>
      </p:sp>
      <p:sp>
        <p:nvSpPr>
          <p:cNvPr id="24" name="TextBox 23"/>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2.</a:t>
            </a:r>
            <a:r>
              <a:rPr lang="zh-CN" altLang="en-US" sz="2800" b="1" dirty="0" smtClean="0">
                <a:latin typeface="+mn-ea"/>
              </a:rPr>
              <a:t>基本概况：</a:t>
            </a:r>
            <a:endParaRPr lang="zh-CN" altLang="en-US" sz="2800" b="1" dirty="0">
              <a:latin typeface="+mn-ea"/>
            </a:endParaRP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preferRelativeResize="0">
            <a:picLocks noChangeAspect="1" noChangeArrowheads="1"/>
          </p:cNvPicPr>
          <p:nvPr>
            <p:custDataLst>
              <p:tags r:id="rId2"/>
            </p:custDataLst>
          </p:nvPr>
        </p:nvPicPr>
        <p:blipFill rotWithShape="1">
          <a:blip r:embed="rId6" cstate="print"/>
          <a:srcRect t="-12240" b="-12240"/>
          <a:stretch>
            <a:fillRect/>
          </a:stretch>
        </p:blipFill>
        <p:spPr bwMode="auto">
          <a:xfrm>
            <a:off x="6212120" y="1698171"/>
            <a:ext cx="4441365" cy="2249716"/>
          </a:xfrm>
          <a:prstGeom prst="rect">
            <a:avLst/>
          </a:prstGeom>
          <a:blipFill rotWithShape="1">
            <a:blip r:embed="rId7" cstate="print"/>
            <a:stretch>
              <a:fillRect/>
            </a:stretch>
          </a:blipFill>
          <a:extLst>
            <a:ext uri="{909E8E84-426E-40DD-AFC4-6F175D3DCCD1}">
              <a14:hiddenFill xmlns="" xmlns:a14="http://schemas.microsoft.com/office/drawing/2010/main">
                <a:solidFill>
                  <a:srgbClr val="FFFFFF"/>
                </a:solidFill>
              </a14:hiddenFill>
            </a:ext>
          </a:extLst>
        </p:spPr>
      </p:pic>
      <p:pic>
        <p:nvPicPr>
          <p:cNvPr id="5124" name="Picture 4"/>
          <p:cNvPicPr preferRelativeResize="0">
            <a:picLocks noChangeAspect="1" noChangeArrowheads="1"/>
          </p:cNvPicPr>
          <p:nvPr>
            <p:custDataLst>
              <p:tags r:id="rId3"/>
            </p:custDataLst>
          </p:nvPr>
        </p:nvPicPr>
        <p:blipFill rotWithShape="1">
          <a:blip r:embed="rId8" cstate="print"/>
          <a:srcRect l="-10360" r="-10360"/>
          <a:stretch>
            <a:fillRect/>
          </a:stretch>
        </p:blipFill>
        <p:spPr bwMode="auto">
          <a:xfrm>
            <a:off x="1161141" y="1770745"/>
            <a:ext cx="3933371" cy="2174602"/>
          </a:xfrm>
          <a:prstGeom prst="rect">
            <a:avLst/>
          </a:prstGeom>
          <a:blipFill rotWithShape="1">
            <a:blip r:embed="rId9" cstate="print"/>
            <a:stretch>
              <a:fillRect/>
            </a:stretch>
          </a:blipFill>
          <a:extLst>
            <a:ext uri="{909E8E84-426E-40DD-AFC4-6F175D3DCCD1}">
              <a14:hiddenFill xmlns="" xmlns:a14="http://schemas.microsoft.com/office/drawing/2010/main">
                <a:solidFill>
                  <a:srgbClr val="FFFFFF"/>
                </a:solidFill>
              </a14:hiddenFill>
            </a:ext>
          </a:extLst>
        </p:spPr>
      </p:pic>
      <p:sp>
        <p:nvSpPr>
          <p:cNvPr id="6" name="圆角矩形 5"/>
          <p:cNvSpPr/>
          <p:nvPr/>
        </p:nvSpPr>
        <p:spPr>
          <a:xfrm>
            <a:off x="8969828" y="2554514"/>
            <a:ext cx="1103084" cy="261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9" name="标题 8"/>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10" name="矩形 9"/>
          <p:cNvSpPr/>
          <p:nvPr/>
        </p:nvSpPr>
        <p:spPr>
          <a:xfrm>
            <a:off x="689434" y="797458"/>
            <a:ext cx="2489195" cy="523220"/>
          </a:xfrm>
          <a:prstGeom prst="rect">
            <a:avLst/>
          </a:prstGeom>
        </p:spPr>
        <p:txBody>
          <a:bodyPr wrap="square">
            <a:spAutoFit/>
          </a:bodyPr>
          <a:lstStyle/>
          <a:p>
            <a:r>
              <a:rPr lang="zh-CN" altLang="en-US" sz="2800" b="1" dirty="0" smtClean="0">
                <a:latin typeface="+mn-ea"/>
              </a:rPr>
              <a:t>（三）拉美：</a:t>
            </a:r>
            <a:endParaRPr lang="zh-CN" altLang="en-US" sz="2800" b="1" dirty="0">
              <a:latin typeface="+mn-ea"/>
            </a:endParaRPr>
          </a:p>
        </p:txBody>
      </p:sp>
      <p:sp>
        <p:nvSpPr>
          <p:cNvPr id="13" name="TextBox 12"/>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3.</a:t>
            </a:r>
            <a:r>
              <a:rPr lang="zh-CN" altLang="en-US" sz="2800" b="1" dirty="0" smtClean="0">
                <a:latin typeface="+mn-ea"/>
              </a:rPr>
              <a:t>具体分析：</a:t>
            </a:r>
            <a:endParaRPr lang="zh-CN" altLang="en-US" sz="2800" b="1" dirty="0">
              <a:latin typeface="+mn-ea"/>
            </a:endParaRPr>
          </a:p>
        </p:txBody>
      </p:sp>
      <p:sp>
        <p:nvSpPr>
          <p:cNvPr id="14" name="TextBox 13"/>
          <p:cNvSpPr txBox="1"/>
          <p:nvPr/>
        </p:nvSpPr>
        <p:spPr>
          <a:xfrm>
            <a:off x="2968180" y="1255489"/>
            <a:ext cx="5275941" cy="523220"/>
          </a:xfrm>
          <a:prstGeom prst="rect">
            <a:avLst/>
          </a:prstGeom>
          <a:noFill/>
        </p:spPr>
        <p:txBody>
          <a:bodyPr wrap="square" rtlCol="0">
            <a:spAutoFit/>
          </a:bodyPr>
          <a:lstStyle/>
          <a:p>
            <a:r>
              <a:rPr lang="zh-CN" altLang="en-US" sz="2800" b="1" dirty="0" smtClean="0">
                <a:solidFill>
                  <a:srgbClr val="0000FF"/>
                </a:solidFill>
                <a:latin typeface="+mn-ea"/>
              </a:rPr>
              <a:t>（</a:t>
            </a:r>
            <a:r>
              <a:rPr lang="en-US" altLang="zh-CN" sz="2800" b="1" dirty="0" smtClean="0">
                <a:solidFill>
                  <a:srgbClr val="0000FF"/>
                </a:solidFill>
                <a:latin typeface="+mn-ea"/>
              </a:rPr>
              <a:t>1</a:t>
            </a:r>
            <a:r>
              <a:rPr lang="zh-CN" altLang="en-US" sz="2800" b="1" dirty="0" smtClean="0">
                <a:solidFill>
                  <a:srgbClr val="0000FF"/>
                </a:solidFill>
                <a:latin typeface="+mn-ea"/>
              </a:rPr>
              <a:t>）尼加拉瓜抗美斗争：</a:t>
            </a:r>
            <a:endParaRPr lang="zh-CN" altLang="en-US" sz="2800" b="1" dirty="0">
              <a:solidFill>
                <a:srgbClr val="0000FF"/>
              </a:solidFill>
              <a:latin typeface="+mn-ea"/>
            </a:endParaRPr>
          </a:p>
        </p:txBody>
      </p:sp>
      <p:pic>
        <p:nvPicPr>
          <p:cNvPr id="3075" name="Picture 3" descr="C:\Users\Administrator\Desktop\ba93fd7023f1500ab1d71f81a4224f7.jpg"/>
          <p:cNvPicPr>
            <a:picLocks noChangeAspect="1" noChangeArrowheads="1"/>
          </p:cNvPicPr>
          <p:nvPr/>
        </p:nvPicPr>
        <p:blipFill>
          <a:blip r:embed="rId10" cstate="print"/>
          <a:srcRect/>
          <a:stretch>
            <a:fillRect/>
          </a:stretch>
        </p:blipFill>
        <p:spPr bwMode="auto">
          <a:xfrm>
            <a:off x="885371" y="4005945"/>
            <a:ext cx="10000341" cy="2551246"/>
          </a:xfrm>
          <a:prstGeom prst="rect">
            <a:avLst/>
          </a:prstGeom>
          <a:noFill/>
        </p:spPr>
      </p:pic>
      <p:sp>
        <p:nvSpPr>
          <p:cNvPr id="16"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24</a:t>
            </a:fld>
            <a:endParaRPr lang="zh-CN" altLang="en-US" dirty="0"/>
          </a:p>
        </p:txBody>
      </p:sp>
      <p:sp>
        <p:nvSpPr>
          <p:cNvPr id="18" name="TextBox 17"/>
          <p:cNvSpPr txBox="1"/>
          <p:nvPr/>
        </p:nvSpPr>
        <p:spPr>
          <a:xfrm>
            <a:off x="5094516" y="2220690"/>
            <a:ext cx="391886" cy="1200329"/>
          </a:xfrm>
          <a:prstGeom prst="rect">
            <a:avLst/>
          </a:prstGeom>
          <a:noFill/>
        </p:spPr>
        <p:txBody>
          <a:bodyPr wrap="square" rtlCol="0">
            <a:spAutoFit/>
          </a:bodyPr>
          <a:lstStyle/>
          <a:p>
            <a:r>
              <a:rPr lang="zh-CN" altLang="en-US" sz="2400" b="1" dirty="0" smtClean="0"/>
              <a:t>桑地诺</a:t>
            </a:r>
            <a:endParaRPr lang="zh-CN" altLang="en-US" sz="2400" b="1"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p:nvPr>
            <p:custDataLst>
              <p:tags r:id="rId2"/>
            </p:custDataLst>
          </p:nvPr>
        </p:nvSpPr>
        <p:spPr>
          <a:xfrm>
            <a:off x="1273387" y="5378874"/>
            <a:ext cx="1371600" cy="438573"/>
          </a:xfrm>
          <a:prstGeom prst="rect">
            <a:avLst/>
          </a:prstGeom>
          <a:noFill/>
          <a:ln w="3175">
            <a:noFill/>
            <a:prstDash val="dash"/>
          </a:ln>
        </p:spPr>
        <p:txBody>
          <a:bodyPr wrap="square" lIns="71998" tIns="35999" rIns="71998" bIns="35999"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Bef>
                <a:spcPts val="0"/>
              </a:spcBef>
              <a:spcAft>
                <a:spcPts val="1067"/>
              </a:spcAft>
              <a:buSzPct val="100000"/>
            </a:pPr>
            <a:r>
              <a:rPr lang="zh-CN" altLang="en-US" sz="2100" spc="67" dirty="0">
                <a:ln w="3175">
                  <a:noFill/>
                  <a:prstDash val="dash"/>
                </a:ln>
                <a:solidFill>
                  <a:srgbClr val="262626"/>
                </a:solidFill>
                <a:latin typeface="微软雅黑" panose="020B0503020204020204" pitchFamily="34" charset="-122"/>
                <a:ea typeface="微软雅黑" panose="020B0503020204020204" pitchFamily="34" charset="-122"/>
                <a:cs typeface="微软雅黑" panose="020B0503020204020204" pitchFamily="34" charset="-122"/>
              </a:rPr>
              <a:t>卡德纳斯</a:t>
            </a:r>
          </a:p>
        </p:txBody>
      </p:sp>
      <p:pic>
        <p:nvPicPr>
          <p:cNvPr id="4" name="图片 3" descr="C:\Users\kingsoft\Desktop\图片1.png图片1"/>
          <p:cNvPicPr preferRelativeResize="0"/>
          <p:nvPr>
            <p:custDataLst>
              <p:tags r:id="rId3"/>
            </p:custDataLst>
          </p:nvPr>
        </p:nvPicPr>
        <p:blipFill rotWithShape="1">
          <a:blip r:embed="rId6" cstate="print"/>
          <a:srcRect/>
          <a:stretch>
            <a:fillRect/>
          </a:stretch>
        </p:blipFill>
        <p:spPr>
          <a:xfrm>
            <a:off x="640080" y="1882140"/>
            <a:ext cx="2638213" cy="3348567"/>
          </a:xfrm>
          <a:prstGeom prst="rect">
            <a:avLst/>
          </a:prstGeom>
          <a:blipFill rotWithShape="1">
            <a:blip r:embed="rId7" cstate="print"/>
            <a:stretch>
              <a:fillRect/>
            </a:stretch>
          </a:blipFill>
        </p:spPr>
      </p:pic>
      <p:sp>
        <p:nvSpPr>
          <p:cNvPr id="7" name="标题 8"/>
          <p:cNvSpPr>
            <a:spLocks noGrp="1"/>
          </p:cNvSpPr>
          <p:nvPr>
            <p:ph type="title"/>
          </p:nvPr>
        </p:nvSpPr>
        <p:spPr>
          <a:xfrm>
            <a:off x="695472" y="231495"/>
            <a:ext cx="10515600" cy="516024"/>
          </a:xfrm>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8" name="矩形 7"/>
          <p:cNvSpPr/>
          <p:nvPr/>
        </p:nvSpPr>
        <p:spPr>
          <a:xfrm>
            <a:off x="689434" y="797458"/>
            <a:ext cx="2489195" cy="523220"/>
          </a:xfrm>
          <a:prstGeom prst="rect">
            <a:avLst/>
          </a:prstGeom>
        </p:spPr>
        <p:txBody>
          <a:bodyPr wrap="square">
            <a:spAutoFit/>
          </a:bodyPr>
          <a:lstStyle/>
          <a:p>
            <a:r>
              <a:rPr lang="zh-CN" altLang="en-US" sz="2800" b="1" dirty="0" smtClean="0">
                <a:latin typeface="+mn-ea"/>
              </a:rPr>
              <a:t>（三）拉美：</a:t>
            </a:r>
            <a:endParaRPr lang="zh-CN" altLang="en-US" sz="2800" b="1" dirty="0">
              <a:latin typeface="+mn-ea"/>
            </a:endParaRPr>
          </a:p>
        </p:txBody>
      </p:sp>
      <p:sp>
        <p:nvSpPr>
          <p:cNvPr id="10" name="TextBox 9"/>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3.</a:t>
            </a:r>
            <a:r>
              <a:rPr lang="zh-CN" altLang="en-US" sz="2800" b="1" dirty="0" smtClean="0">
                <a:latin typeface="+mn-ea"/>
              </a:rPr>
              <a:t>具体分析：</a:t>
            </a:r>
            <a:endParaRPr lang="zh-CN" altLang="en-US" sz="2800" b="1" dirty="0">
              <a:latin typeface="+mn-ea"/>
            </a:endParaRPr>
          </a:p>
        </p:txBody>
      </p:sp>
      <p:sp>
        <p:nvSpPr>
          <p:cNvPr id="11" name="TextBox 10"/>
          <p:cNvSpPr txBox="1"/>
          <p:nvPr/>
        </p:nvSpPr>
        <p:spPr>
          <a:xfrm>
            <a:off x="2968180" y="1255489"/>
            <a:ext cx="5275941" cy="523220"/>
          </a:xfrm>
          <a:prstGeom prst="rect">
            <a:avLst/>
          </a:prstGeom>
          <a:noFill/>
        </p:spPr>
        <p:txBody>
          <a:bodyPr wrap="square" rtlCol="0">
            <a:spAutoFit/>
          </a:bodyPr>
          <a:lstStyle/>
          <a:p>
            <a:r>
              <a:rPr lang="zh-CN" altLang="en-US" sz="2800" b="1" dirty="0" smtClean="0">
                <a:solidFill>
                  <a:srgbClr val="0000FF"/>
                </a:solidFill>
                <a:latin typeface="+mn-ea"/>
              </a:rPr>
              <a:t>（</a:t>
            </a:r>
            <a:r>
              <a:rPr lang="en-US" altLang="zh-CN" sz="2800" b="1" dirty="0" smtClean="0">
                <a:solidFill>
                  <a:srgbClr val="0000FF"/>
                </a:solidFill>
                <a:latin typeface="+mn-ea"/>
              </a:rPr>
              <a:t>2</a:t>
            </a:r>
            <a:r>
              <a:rPr lang="zh-CN" altLang="en-US" sz="2800" b="1" dirty="0" smtClean="0">
                <a:solidFill>
                  <a:srgbClr val="0000FF"/>
                </a:solidFill>
                <a:latin typeface="+mn-ea"/>
              </a:rPr>
              <a:t>）墨西哥卡德纳斯改革：</a:t>
            </a:r>
            <a:endParaRPr lang="zh-CN" altLang="en-US" sz="2800" b="1" dirty="0">
              <a:solidFill>
                <a:srgbClr val="0000FF"/>
              </a:solidFill>
              <a:latin typeface="+mn-ea"/>
            </a:endParaRPr>
          </a:p>
        </p:txBody>
      </p:sp>
      <p:sp>
        <p:nvSpPr>
          <p:cNvPr id="12" name="TextBox 11"/>
          <p:cNvSpPr txBox="1"/>
          <p:nvPr/>
        </p:nvSpPr>
        <p:spPr>
          <a:xfrm>
            <a:off x="3396346" y="4064002"/>
            <a:ext cx="8040915" cy="1938992"/>
          </a:xfrm>
          <a:prstGeom prst="rect">
            <a:avLst/>
          </a:prstGeom>
          <a:noFill/>
        </p:spPr>
        <p:txBody>
          <a:bodyPr wrap="square" rtlCol="0">
            <a:spAutoFit/>
          </a:bodyPr>
          <a:lstStyle/>
          <a:p>
            <a:r>
              <a:rPr lang="zh-CN" altLang="en-US" sz="2400" b="1" dirty="0" smtClean="0">
                <a:solidFill>
                  <a:srgbClr val="FF0000"/>
                </a:solidFill>
                <a:latin typeface="+mj-ea"/>
                <a:ea typeface="+mj-ea"/>
              </a:rPr>
              <a:t>①</a:t>
            </a:r>
            <a:r>
              <a:rPr lang="zh-CN" altLang="en-US" sz="2400" dirty="0" smtClean="0">
                <a:solidFill>
                  <a:srgbClr val="FF0000"/>
                </a:solidFill>
                <a:latin typeface="+mj-ea"/>
                <a:ea typeface="+mj-ea"/>
              </a:rPr>
              <a:t>背景：</a:t>
            </a:r>
            <a:endParaRPr lang="en-US" altLang="zh-CN" sz="2400" dirty="0" smtClean="0">
              <a:solidFill>
                <a:srgbClr val="FF0000"/>
              </a:solidFill>
              <a:latin typeface="+mj-ea"/>
              <a:ea typeface="+mj-ea"/>
            </a:endParaRPr>
          </a:p>
          <a:p>
            <a:r>
              <a:rPr lang="en-US" altLang="zh-CN" sz="2400" dirty="0" smtClean="0">
                <a:latin typeface="+mj-ea"/>
                <a:ea typeface="+mj-ea"/>
              </a:rPr>
              <a:t>A.</a:t>
            </a:r>
            <a:r>
              <a:rPr lang="zh-CN" altLang="en-US" sz="2400" dirty="0" smtClean="0">
                <a:latin typeface="+mj-ea"/>
                <a:ea typeface="+mj-ea"/>
                <a:cs typeface="黑体" panose="02010609060101010101" charset="-122"/>
              </a:rPr>
              <a:t>墨西哥资产阶级民主革命的任务尚未完成（封建大地产制依旧盛行，土地兼并严重；外资控制墨西哥经济命脉）</a:t>
            </a:r>
            <a:endParaRPr lang="en-US" altLang="zh-CN" sz="2400" dirty="0" smtClean="0">
              <a:latin typeface="+mj-ea"/>
              <a:ea typeface="+mj-ea"/>
              <a:cs typeface="黑体" panose="02010609060101010101" charset="-122"/>
            </a:endParaRPr>
          </a:p>
          <a:p>
            <a:r>
              <a:rPr lang="en-US" altLang="zh-CN" sz="2400" dirty="0" smtClean="0">
                <a:latin typeface="+mj-ea"/>
                <a:ea typeface="+mj-ea"/>
                <a:cs typeface="黑体" panose="02010609060101010101" charset="-122"/>
              </a:rPr>
              <a:t>B.1929—1933</a:t>
            </a:r>
            <a:r>
              <a:rPr lang="zh-CN" altLang="en-US" sz="2400" dirty="0" smtClean="0">
                <a:latin typeface="+mj-ea"/>
                <a:ea typeface="+mj-ea"/>
                <a:cs typeface="黑体" panose="02010609060101010101" charset="-122"/>
              </a:rPr>
              <a:t>年经济大危机的影响；</a:t>
            </a:r>
            <a:endParaRPr lang="en-US" altLang="zh-CN" sz="2400" dirty="0" smtClean="0">
              <a:latin typeface="+mj-ea"/>
              <a:ea typeface="+mj-ea"/>
              <a:cs typeface="黑体" panose="02010609060101010101" charset="-122"/>
            </a:endParaRPr>
          </a:p>
          <a:p>
            <a:r>
              <a:rPr lang="en-US" altLang="zh-CN" sz="2400" dirty="0" smtClean="0">
                <a:latin typeface="+mj-ea"/>
                <a:ea typeface="+mj-ea"/>
                <a:cs typeface="黑体" panose="02010609060101010101" charset="-122"/>
                <a:sym typeface="+mn-ea"/>
              </a:rPr>
              <a:t>C.</a:t>
            </a:r>
            <a:r>
              <a:rPr lang="zh-CN" altLang="zh-CN" sz="2400" dirty="0" smtClean="0">
                <a:latin typeface="+mj-ea"/>
                <a:ea typeface="+mj-ea"/>
                <a:cs typeface="黑体" panose="02010609060101010101" charset="-122"/>
                <a:sym typeface="+mn-ea"/>
              </a:rPr>
              <a:t>社会主义思潮的影响</a:t>
            </a:r>
            <a:r>
              <a:rPr lang="zh-CN" altLang="en-US" sz="2400" dirty="0" smtClean="0">
                <a:latin typeface="+mj-ea"/>
                <a:ea typeface="+mj-ea"/>
                <a:cs typeface="黑体" panose="02010609060101010101" charset="-122"/>
                <a:sym typeface="+mn-ea"/>
              </a:rPr>
              <a:t>。</a:t>
            </a:r>
            <a:endParaRPr lang="zh-CN" altLang="en-US" sz="2400" dirty="0" smtClean="0">
              <a:latin typeface="+mj-ea"/>
              <a:ea typeface="+mj-ea"/>
              <a:cs typeface="黑体" panose="02010609060101010101" charset="-122"/>
            </a:endParaRPr>
          </a:p>
        </p:txBody>
      </p:sp>
      <p:sp>
        <p:nvSpPr>
          <p:cNvPr id="16" name="文本框 66564"/>
          <p:cNvSpPr txBox="1">
            <a:spLocks noChangeArrowheads="1"/>
          </p:cNvSpPr>
          <p:nvPr/>
        </p:nvSpPr>
        <p:spPr bwMode="auto">
          <a:xfrm>
            <a:off x="3643219" y="2022461"/>
            <a:ext cx="7677923" cy="1915883"/>
          </a:xfrm>
          <a:prstGeom prst="rect">
            <a:avLst/>
          </a:prstGeom>
          <a:solidFill>
            <a:schemeClr val="bg2">
              <a:lumMod val="50000"/>
              <a:alpha val="71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68555" tIns="34277" rIns="68555" bIns="34277">
            <a:spAutoFit/>
          </a:bodyPr>
          <a:lstStyle/>
          <a:p>
            <a:pPr>
              <a:spcBef>
                <a:spcPct val="50000"/>
              </a:spcBef>
            </a:pPr>
            <a:r>
              <a:rPr lang="zh-CN" altLang="en-US" sz="2400" b="1" dirty="0" smtClean="0">
                <a:latin typeface="楷体" pitchFamily="49" charset="-122"/>
                <a:ea typeface="楷体" pitchFamily="49" charset="-122"/>
              </a:rPr>
              <a:t>    卡德纳斯于</a:t>
            </a:r>
            <a:r>
              <a:rPr lang="en-US" altLang="zh-CN" sz="2400" b="1" dirty="0" smtClean="0">
                <a:latin typeface="楷体" pitchFamily="49" charset="-122"/>
                <a:ea typeface="楷体" pitchFamily="49" charset="-122"/>
              </a:rPr>
              <a:t>1934</a:t>
            </a:r>
            <a:r>
              <a:rPr lang="zh-CN" altLang="en-US" sz="2400" b="1" dirty="0" smtClean="0">
                <a:latin typeface="楷体" pitchFamily="49" charset="-122"/>
                <a:ea typeface="楷体" pitchFamily="49" charset="-122"/>
              </a:rPr>
              <a:t>年</a:t>
            </a:r>
            <a:r>
              <a:rPr lang="en-US" altLang="zh-CN" sz="2400" b="1" dirty="0" smtClean="0">
                <a:latin typeface="楷体" pitchFamily="49" charset="-122"/>
                <a:ea typeface="楷体" pitchFamily="49" charset="-122"/>
              </a:rPr>
              <a:t>12</a:t>
            </a:r>
            <a:r>
              <a:rPr lang="zh-CN" altLang="en-US" sz="2400" b="1" dirty="0" smtClean="0">
                <a:latin typeface="楷体" pitchFamily="49" charset="-122"/>
                <a:ea typeface="楷体" pitchFamily="49" charset="-122"/>
              </a:rPr>
              <a:t>月</a:t>
            </a:r>
            <a:r>
              <a:rPr lang="en-US" altLang="zh-CN" sz="2400" b="1" dirty="0" smtClean="0">
                <a:latin typeface="楷体" pitchFamily="49" charset="-122"/>
                <a:ea typeface="楷体" pitchFamily="49" charset="-122"/>
              </a:rPr>
              <a:t>1</a:t>
            </a:r>
            <a:r>
              <a:rPr lang="zh-CN" altLang="en-US" sz="2400" b="1" dirty="0" smtClean="0">
                <a:latin typeface="楷体" pitchFamily="49" charset="-122"/>
                <a:ea typeface="楷体" pitchFamily="49" charset="-122"/>
              </a:rPr>
              <a:t>日正式就任墨西哥总统，比它的北邻美国总统罗斯福就任晚</a:t>
            </a:r>
            <a:r>
              <a:rPr lang="en-US" altLang="zh-CN" sz="2400" b="1" dirty="0" smtClean="0">
                <a:latin typeface="楷体" pitchFamily="49" charset="-122"/>
                <a:ea typeface="楷体" pitchFamily="49" charset="-122"/>
              </a:rPr>
              <a:t>9</a:t>
            </a:r>
            <a:r>
              <a:rPr lang="zh-CN" altLang="en-US" sz="2400" b="1" dirty="0" smtClean="0">
                <a:latin typeface="楷体" pitchFamily="49" charset="-122"/>
                <a:ea typeface="楷体" pitchFamily="49" charset="-122"/>
              </a:rPr>
              <a:t>个月。他俩都是在</a:t>
            </a:r>
            <a:r>
              <a:rPr lang="en-US" altLang="zh-CN" sz="2400" b="1" dirty="0" smtClean="0">
                <a:latin typeface="楷体" pitchFamily="49" charset="-122"/>
                <a:ea typeface="楷体" pitchFamily="49" charset="-122"/>
              </a:rPr>
              <a:t>1929—1933</a:t>
            </a:r>
            <a:r>
              <a:rPr lang="zh-CN" altLang="en-US" sz="2400" b="1" dirty="0" smtClean="0">
                <a:latin typeface="楷体" pitchFamily="49" charset="-122"/>
                <a:ea typeface="楷体" pitchFamily="49" charset="-122"/>
              </a:rPr>
              <a:t>年世界经济危机的冲击的背景下就任总统的，在美国产生了罗斯福“新政”，在同一时期的墨西哥则出现了卡德纳斯改革。</a:t>
            </a:r>
          </a:p>
        </p:txBody>
      </p:sp>
      <p:sp>
        <p:nvSpPr>
          <p:cNvPr id="13"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25</a:t>
            </a:fld>
            <a:endParaRPr lang="zh-CN" altLang="en-US" dirty="0"/>
          </a:p>
        </p:txBody>
      </p:sp>
    </p:spTree>
    <p:custDataLst>
      <p:tags r:id="rId1"/>
    </p:custDataLst>
  </p:cSld>
  <p:clrMapOvr>
    <a:masterClrMapping/>
  </p:clrMapOvr>
  <mc:AlternateContent xmlns:mc="http://schemas.openxmlformats.org/markup-compatibility/2006">
    <mc:Choice xmlns=""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表现</a:t>
            </a: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26</a:t>
            </a:fld>
            <a:endParaRPr lang="zh-CN" altLang="en-US"/>
          </a:p>
        </p:txBody>
      </p:sp>
      <p:sp>
        <p:nvSpPr>
          <p:cNvPr id="5" name="矩形 4"/>
          <p:cNvSpPr/>
          <p:nvPr/>
        </p:nvSpPr>
        <p:spPr>
          <a:xfrm>
            <a:off x="689434" y="797458"/>
            <a:ext cx="2489195" cy="523220"/>
          </a:xfrm>
          <a:prstGeom prst="rect">
            <a:avLst/>
          </a:prstGeom>
        </p:spPr>
        <p:txBody>
          <a:bodyPr wrap="square">
            <a:spAutoFit/>
          </a:bodyPr>
          <a:lstStyle/>
          <a:p>
            <a:r>
              <a:rPr lang="zh-CN" altLang="en-US" sz="2800" b="1" dirty="0" smtClean="0">
                <a:latin typeface="+mn-ea"/>
              </a:rPr>
              <a:t>（三）拉美：</a:t>
            </a:r>
            <a:endParaRPr lang="zh-CN" altLang="en-US" sz="2800" b="1" dirty="0">
              <a:latin typeface="+mn-ea"/>
            </a:endParaRPr>
          </a:p>
        </p:txBody>
      </p:sp>
      <p:sp>
        <p:nvSpPr>
          <p:cNvPr id="6" name="TextBox 5"/>
          <p:cNvSpPr txBox="1"/>
          <p:nvPr/>
        </p:nvSpPr>
        <p:spPr>
          <a:xfrm>
            <a:off x="943430" y="1248231"/>
            <a:ext cx="2656114" cy="523220"/>
          </a:xfrm>
          <a:prstGeom prst="rect">
            <a:avLst/>
          </a:prstGeom>
          <a:noFill/>
        </p:spPr>
        <p:txBody>
          <a:bodyPr wrap="square" rtlCol="0">
            <a:spAutoFit/>
          </a:bodyPr>
          <a:lstStyle/>
          <a:p>
            <a:r>
              <a:rPr lang="en-US" altLang="zh-CN" sz="2800" b="1" dirty="0" smtClean="0">
                <a:latin typeface="+mn-ea"/>
              </a:rPr>
              <a:t>3.</a:t>
            </a:r>
            <a:r>
              <a:rPr lang="zh-CN" altLang="en-US" sz="2800" b="1" dirty="0" smtClean="0">
                <a:latin typeface="+mn-ea"/>
              </a:rPr>
              <a:t>具体分析：</a:t>
            </a:r>
            <a:endParaRPr lang="zh-CN" altLang="en-US" sz="2800" b="1" dirty="0">
              <a:latin typeface="+mn-ea"/>
            </a:endParaRPr>
          </a:p>
        </p:txBody>
      </p:sp>
      <p:sp>
        <p:nvSpPr>
          <p:cNvPr id="7" name="TextBox 6"/>
          <p:cNvSpPr txBox="1"/>
          <p:nvPr/>
        </p:nvSpPr>
        <p:spPr>
          <a:xfrm>
            <a:off x="2968180" y="1255489"/>
            <a:ext cx="5275941" cy="523220"/>
          </a:xfrm>
          <a:prstGeom prst="rect">
            <a:avLst/>
          </a:prstGeom>
          <a:noFill/>
        </p:spPr>
        <p:txBody>
          <a:bodyPr wrap="square" rtlCol="0">
            <a:spAutoFit/>
          </a:bodyPr>
          <a:lstStyle/>
          <a:p>
            <a:r>
              <a:rPr lang="zh-CN" altLang="en-US" sz="2800" b="1" dirty="0" smtClean="0">
                <a:solidFill>
                  <a:srgbClr val="0000FF"/>
                </a:solidFill>
                <a:latin typeface="+mn-ea"/>
              </a:rPr>
              <a:t>（</a:t>
            </a:r>
            <a:r>
              <a:rPr lang="en-US" altLang="zh-CN" sz="2800" b="1" dirty="0" smtClean="0">
                <a:solidFill>
                  <a:srgbClr val="0000FF"/>
                </a:solidFill>
                <a:latin typeface="+mn-ea"/>
              </a:rPr>
              <a:t>2</a:t>
            </a:r>
            <a:r>
              <a:rPr lang="zh-CN" altLang="en-US" sz="2800" b="1" dirty="0" smtClean="0">
                <a:solidFill>
                  <a:srgbClr val="0000FF"/>
                </a:solidFill>
                <a:latin typeface="+mn-ea"/>
              </a:rPr>
              <a:t>）墨西哥卡德纳斯改革：</a:t>
            </a:r>
            <a:endParaRPr lang="zh-CN" altLang="en-US" sz="2800" b="1" dirty="0">
              <a:solidFill>
                <a:srgbClr val="0000FF"/>
              </a:solidFill>
              <a:latin typeface="+mn-ea"/>
            </a:endParaRPr>
          </a:p>
        </p:txBody>
      </p:sp>
      <p:sp>
        <p:nvSpPr>
          <p:cNvPr id="9" name="TextBox 8"/>
          <p:cNvSpPr txBox="1"/>
          <p:nvPr/>
        </p:nvSpPr>
        <p:spPr>
          <a:xfrm>
            <a:off x="943432" y="1683664"/>
            <a:ext cx="10334170" cy="1938992"/>
          </a:xfrm>
          <a:prstGeom prst="rect">
            <a:avLst/>
          </a:prstGeom>
          <a:noFill/>
        </p:spPr>
        <p:txBody>
          <a:bodyPr wrap="square" rtlCol="0">
            <a:spAutoFit/>
          </a:bodyPr>
          <a:lstStyle/>
          <a:p>
            <a:r>
              <a:rPr lang="zh-CN" altLang="en-US" sz="2400" b="1" dirty="0" smtClean="0">
                <a:solidFill>
                  <a:srgbClr val="FF0000"/>
                </a:solidFill>
                <a:latin typeface="+mn-ea"/>
                <a:cs typeface="黑体" panose="02010609060101010101" charset="-122"/>
              </a:rPr>
              <a:t>②</a:t>
            </a:r>
            <a:r>
              <a:rPr lang="zh-CN" altLang="en-US" sz="2400" b="1" dirty="0" smtClean="0">
                <a:solidFill>
                  <a:srgbClr val="FF0000"/>
                </a:solidFill>
                <a:latin typeface="+mn-ea"/>
              </a:rPr>
              <a:t>主要内容：</a:t>
            </a:r>
            <a:endParaRPr lang="en-US" altLang="zh-CN" sz="2400" b="1" dirty="0" smtClean="0">
              <a:solidFill>
                <a:srgbClr val="FF0000"/>
              </a:solidFill>
              <a:latin typeface="+mn-ea"/>
            </a:endParaRPr>
          </a:p>
          <a:p>
            <a:r>
              <a:rPr lang="en-US" altLang="zh-CN" sz="2400" b="1" dirty="0" smtClean="0">
                <a:latin typeface="+mn-ea"/>
                <a:cs typeface="黑体" panose="02010609060101010101" charset="-122"/>
                <a:sym typeface="+mn-ea"/>
              </a:rPr>
              <a:t>A.</a:t>
            </a:r>
            <a:r>
              <a:rPr lang="zh-CN" altLang="en-US" sz="2400" b="1" dirty="0" smtClean="0">
                <a:latin typeface="+mn-ea"/>
                <a:cs typeface="黑体" panose="02010609060101010101" charset="-122"/>
                <a:sym typeface="+mn-ea"/>
              </a:rPr>
              <a:t>经济：</a:t>
            </a:r>
            <a:r>
              <a:rPr lang="zh-CN" altLang="en-US" sz="2400" dirty="0" smtClean="0">
                <a:latin typeface="+mn-ea"/>
                <a:cs typeface="黑体" panose="02010609060101010101" charset="-122"/>
                <a:sym typeface="+mn-ea"/>
              </a:rPr>
              <a:t>推行土地改革，废除大地产制，打击封建大庄园主的势力；</a:t>
            </a:r>
            <a:endParaRPr lang="en-US" altLang="zh-CN" sz="2400" dirty="0" smtClean="0">
              <a:latin typeface="+mn-ea"/>
              <a:cs typeface="黑体" panose="02010609060101010101" charset="-122"/>
              <a:sym typeface="+mn-ea"/>
            </a:endParaRPr>
          </a:p>
          <a:p>
            <a:r>
              <a:rPr lang="en-US" altLang="zh-CN" sz="2400" b="1" dirty="0" smtClean="0">
                <a:latin typeface="+mn-ea"/>
                <a:cs typeface="黑体" panose="02010609060101010101" charset="-122"/>
                <a:sym typeface="+mn-ea"/>
              </a:rPr>
              <a:t>B.</a:t>
            </a:r>
            <a:r>
              <a:rPr lang="zh-CN" altLang="en-US" sz="2400" b="1" dirty="0" smtClean="0">
                <a:latin typeface="+mn-ea"/>
                <a:cs typeface="黑体" panose="02010609060101010101" charset="-122"/>
                <a:sym typeface="+mn-ea"/>
              </a:rPr>
              <a:t>政治：</a:t>
            </a:r>
            <a:r>
              <a:rPr lang="zh-CN" altLang="en-US" sz="2400" dirty="0" smtClean="0">
                <a:solidFill>
                  <a:srgbClr val="000000"/>
                </a:solidFill>
                <a:latin typeface="+mn-ea"/>
                <a:cs typeface="黑体" panose="02010609060101010101" charset="-122"/>
                <a:sym typeface="+mn-ea"/>
              </a:rPr>
              <a:t>改组国民革命党</a:t>
            </a:r>
            <a:r>
              <a:rPr lang="en-US" altLang="zh-CN" sz="2400" dirty="0" smtClean="0">
                <a:solidFill>
                  <a:srgbClr val="000000"/>
                </a:solidFill>
                <a:latin typeface="+mn-ea"/>
                <a:cs typeface="黑体" panose="02010609060101010101" charset="-122"/>
                <a:sym typeface="+mn-ea"/>
              </a:rPr>
              <a:t>,</a:t>
            </a:r>
            <a:r>
              <a:rPr lang="zh-CN" altLang="en-US" sz="2400" dirty="0" smtClean="0">
                <a:solidFill>
                  <a:srgbClr val="000000"/>
                </a:solidFill>
                <a:latin typeface="+mn-ea"/>
                <a:cs typeface="黑体" panose="02010609060101010101" charset="-122"/>
                <a:sym typeface="+mn-ea"/>
              </a:rPr>
              <a:t>限制教会，遏制军人势力，确立总统一任制度；</a:t>
            </a:r>
            <a:endParaRPr lang="en-US" altLang="zh-CN" sz="2400" dirty="0" smtClean="0">
              <a:solidFill>
                <a:srgbClr val="000000"/>
              </a:solidFill>
              <a:latin typeface="+mn-ea"/>
              <a:cs typeface="黑体" panose="02010609060101010101" charset="-122"/>
              <a:sym typeface="+mn-ea"/>
            </a:endParaRPr>
          </a:p>
          <a:p>
            <a:r>
              <a:rPr lang="en-US" altLang="zh-CN" sz="2400" b="1" dirty="0" smtClean="0">
                <a:solidFill>
                  <a:srgbClr val="000000"/>
                </a:solidFill>
                <a:latin typeface="+mn-ea"/>
                <a:sym typeface="+mn-ea"/>
              </a:rPr>
              <a:t>C.</a:t>
            </a:r>
            <a:r>
              <a:rPr lang="zh-CN" altLang="en-US" sz="2400" b="1" dirty="0" smtClean="0">
                <a:solidFill>
                  <a:srgbClr val="000000"/>
                </a:solidFill>
                <a:latin typeface="+mn-ea"/>
                <a:sym typeface="+mn-ea"/>
              </a:rPr>
              <a:t>文化</a:t>
            </a:r>
            <a:r>
              <a:rPr lang="zh-CN" altLang="en-US" sz="2400" b="1" dirty="0" smtClean="0">
                <a:latin typeface="+mn-ea"/>
                <a:cs typeface="黑体" panose="02010609060101010101" charset="-122"/>
                <a:sym typeface="+mn-ea"/>
              </a:rPr>
              <a:t>：</a:t>
            </a:r>
            <a:r>
              <a:rPr lang="zh-CN" altLang="en-US" sz="2400" dirty="0" smtClean="0">
                <a:latin typeface="+mn-ea"/>
                <a:cs typeface="黑体" panose="02010609060101010101" charset="-122"/>
                <a:sym typeface="+mn-ea"/>
              </a:rPr>
              <a:t>清除宗教教育，普及科学的世俗教育；</a:t>
            </a:r>
            <a:endParaRPr lang="en-US" altLang="zh-CN" sz="2400" dirty="0" smtClean="0">
              <a:latin typeface="+mn-ea"/>
              <a:cs typeface="黑体" panose="02010609060101010101" charset="-122"/>
              <a:sym typeface="+mn-ea"/>
            </a:endParaRPr>
          </a:p>
          <a:p>
            <a:pPr lvl="0"/>
            <a:r>
              <a:rPr lang="en-US" altLang="zh-CN" sz="2400" b="1" dirty="0" smtClean="0">
                <a:latin typeface="+mn-ea"/>
                <a:cs typeface="黑体" panose="02010609060101010101" charset="-122"/>
                <a:sym typeface="+mn-ea"/>
              </a:rPr>
              <a:t>D.</a:t>
            </a:r>
            <a:r>
              <a:rPr lang="zh-CN" altLang="zh-CN" sz="2400" b="1" dirty="0" smtClean="0">
                <a:solidFill>
                  <a:srgbClr val="000000"/>
                </a:solidFill>
                <a:latin typeface="+mn-ea"/>
                <a:cs typeface="Times New Roman" panose="02020603050405020304" charset="0"/>
              </a:rPr>
              <a:t>对外：</a:t>
            </a:r>
            <a:r>
              <a:rPr lang="zh-CN" altLang="zh-CN" sz="2400" dirty="0" smtClean="0">
                <a:solidFill>
                  <a:srgbClr val="000000"/>
                </a:solidFill>
                <a:latin typeface="+mn-ea"/>
                <a:cs typeface="Times New Roman" panose="02020603050405020304" charset="0"/>
              </a:rPr>
              <a:t>捍卫民族主权和本国资源，将石油行业收归国有。</a:t>
            </a:r>
            <a:endParaRPr lang="zh-CN" altLang="en-US" sz="2400" dirty="0" smtClean="0">
              <a:latin typeface="+mn-ea"/>
              <a:cs typeface="黑体" panose="02010609060101010101" charset="-122"/>
            </a:endParaRPr>
          </a:p>
        </p:txBody>
      </p:sp>
      <p:sp>
        <p:nvSpPr>
          <p:cNvPr id="11" name="矩形 10"/>
          <p:cNvSpPr/>
          <p:nvPr/>
        </p:nvSpPr>
        <p:spPr>
          <a:xfrm>
            <a:off x="899886" y="3781363"/>
            <a:ext cx="10477648" cy="2308324"/>
          </a:xfrm>
          <a:prstGeom prst="rect">
            <a:avLst/>
          </a:prstGeom>
        </p:spPr>
        <p:txBody>
          <a:bodyPr wrap="square">
            <a:spAutoFit/>
          </a:bodyPr>
          <a:lstStyle/>
          <a:p>
            <a:r>
              <a:rPr lang="zh-CN" altLang="en-US" sz="2400" b="1" dirty="0" smtClean="0">
                <a:latin typeface="汉仪书魂体简" panose="02010609000101010101" pitchFamily="49" charset="-122"/>
                <a:ea typeface="汉仪书魂体简" panose="02010609000101010101" pitchFamily="49" charset="-122"/>
              </a:rPr>
              <a:t>③</a:t>
            </a:r>
            <a:r>
              <a:rPr lang="zh-CN" altLang="en-US" sz="2400" b="1" dirty="0" smtClean="0">
                <a:solidFill>
                  <a:srgbClr val="FF0000"/>
                </a:solidFill>
                <a:latin typeface="+mn-ea"/>
                <a:cs typeface="黑体" panose="02010609060101010101" charset="-122"/>
              </a:rPr>
              <a:t>影响</a:t>
            </a:r>
            <a:r>
              <a:rPr lang="zh-CN" altLang="en-US" sz="2400" b="1" dirty="0" smtClean="0">
                <a:solidFill>
                  <a:srgbClr val="FF0000"/>
                </a:solidFill>
                <a:latin typeface="+mn-ea"/>
              </a:rPr>
              <a:t>：</a:t>
            </a:r>
            <a:endParaRPr lang="en-US" altLang="zh-CN" sz="2400" b="1" dirty="0" smtClean="0">
              <a:solidFill>
                <a:srgbClr val="FF0000"/>
              </a:solidFill>
              <a:latin typeface="+mn-ea"/>
            </a:endParaRPr>
          </a:p>
          <a:p>
            <a:r>
              <a:rPr lang="en-US" altLang="zh-CN" sz="2400" dirty="0" smtClean="0">
                <a:latin typeface="+mn-ea"/>
              </a:rPr>
              <a:t>A.</a:t>
            </a:r>
            <a:r>
              <a:rPr lang="zh-CN" altLang="en-US" sz="2400" dirty="0" smtClean="0">
                <a:latin typeface="+mn-ea"/>
              </a:rPr>
              <a:t>打击了帝国主义势力和封建大地产制，促进了墨西哥经济的发展，引领墨西哥走上现代化之路；</a:t>
            </a:r>
            <a:endParaRPr lang="en-US" altLang="zh-CN" sz="2400" dirty="0" smtClean="0">
              <a:latin typeface="+mn-ea"/>
            </a:endParaRPr>
          </a:p>
          <a:p>
            <a:r>
              <a:rPr lang="en-US" altLang="zh-CN" sz="2400" dirty="0" smtClean="0">
                <a:latin typeface="+mn-ea"/>
              </a:rPr>
              <a:t>B.</a:t>
            </a:r>
            <a:r>
              <a:rPr lang="zh-CN" altLang="en-US" sz="2400" dirty="0" smtClean="0">
                <a:latin typeface="+mn-ea"/>
              </a:rPr>
              <a:t>有利于墨西哥的政治民主化，为墨西哥资产阶级民主制度的确立奠定了基础；</a:t>
            </a:r>
            <a:endParaRPr lang="en-US" altLang="zh-CN" sz="2400" dirty="0" smtClean="0">
              <a:latin typeface="+mn-ea"/>
            </a:endParaRPr>
          </a:p>
          <a:p>
            <a:r>
              <a:rPr lang="en-US" altLang="zh-CN" sz="2400" dirty="0" smtClean="0">
                <a:latin typeface="+mn-ea"/>
              </a:rPr>
              <a:t>C.</a:t>
            </a:r>
            <a:r>
              <a:rPr lang="zh-CN" altLang="en-US" sz="2400" dirty="0" smtClean="0">
                <a:latin typeface="+mn-ea"/>
              </a:rPr>
              <a:t>为亚非拉各国人民开展反帝斗争提供了经验。</a:t>
            </a:r>
            <a:endParaRPr lang="en-US" altLang="zh-CN" sz="2400" dirty="0" smtClean="0">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微软雅黑" pitchFamily="34" charset="-122"/>
                <a:ea typeface="微软雅黑" pitchFamily="34" charset="-122"/>
              </a:rPr>
              <a:t>亚非拉民族民主运动的高涨</a:t>
            </a:r>
            <a:endParaRPr lang="zh-CN" altLang="en-US" dirty="0">
              <a:latin typeface="微软雅黑" pitchFamily="34" charset="-122"/>
              <a:ea typeface="微软雅黑" pitchFamily="34" charset="-122"/>
            </a:endParaRPr>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27</a:t>
            </a:fld>
            <a:endParaRPr lang="zh-CN" altLang="en-US" dirty="0"/>
          </a:p>
        </p:txBody>
      </p:sp>
      <p:sp>
        <p:nvSpPr>
          <p:cNvPr id="4" name="文本框 11">
            <a:hlinkClick r:id="" action="ppaction://noaction"/>
          </p:cNvPr>
          <p:cNvSpPr txBox="1"/>
          <p:nvPr/>
        </p:nvSpPr>
        <p:spPr>
          <a:xfrm>
            <a:off x="972468" y="2478123"/>
            <a:ext cx="9347189" cy="1549346"/>
          </a:xfrm>
          <a:prstGeom prst="rect">
            <a:avLst/>
          </a:prstGeom>
          <a:noFill/>
          <a:ln w="9525">
            <a:noFill/>
          </a:ln>
        </p:spPr>
        <p:txBody>
          <a:bodyPr wrap="square" lIns="71321" tIns="35661" rIns="71321" bIns="35661">
            <a:spAutoFit/>
          </a:bodyPr>
          <a:lstStyle/>
          <a:p>
            <a:pPr lvl="0">
              <a:buSzPct val="100000"/>
            </a:pPr>
            <a:r>
              <a:rPr lang="zh-CN" altLang="en-US" sz="9600" b="1" spc="78" dirty="0" smtClean="0">
                <a:latin typeface="楷体" panose="02010609060101010101" charset="-122"/>
                <a:ea typeface="楷体" panose="02010609060101010101" charset="-122"/>
              </a:rPr>
              <a:t>三、</a:t>
            </a:r>
            <a:r>
              <a:rPr lang="zh-CN" altLang="en-US" sz="9600" b="1" dirty="0" smtClean="0">
                <a:latin typeface="楷体" panose="02010609060101010101" charset="-122"/>
                <a:ea typeface="楷体" panose="02010609060101010101" charset="-122"/>
              </a:rPr>
              <a:t>高涨的</a:t>
            </a:r>
            <a:r>
              <a:rPr lang="zh-CN" altLang="en-US" sz="9600" b="1" spc="78" dirty="0" smtClean="0">
                <a:solidFill>
                  <a:srgbClr val="FF0000"/>
                </a:solidFill>
                <a:latin typeface="楷体" panose="02010609060101010101" charset="-122"/>
                <a:ea typeface="楷体" panose="02010609060101010101" charset="-122"/>
              </a:rPr>
              <a:t>影响</a:t>
            </a:r>
            <a:endParaRPr lang="zh-CN" altLang="en-US" sz="96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楷体" panose="02010609060101010101" charset="-122"/>
                <a:ea typeface="楷体" panose="02010609060101010101" charset="-122"/>
              </a:rPr>
              <a:t>高涨的</a:t>
            </a:r>
            <a:r>
              <a:rPr lang="zh-CN" altLang="en-US" spc="78" dirty="0" smtClean="0">
                <a:solidFill>
                  <a:srgbClr val="FF0000"/>
                </a:solidFill>
                <a:latin typeface="楷体" panose="02010609060101010101" charset="-122"/>
                <a:ea typeface="楷体" panose="02010609060101010101" charset="-122"/>
              </a:rPr>
              <a:t>影响</a:t>
            </a: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28</a:t>
            </a:fld>
            <a:endParaRPr lang="zh-CN" altLang="en-US"/>
          </a:p>
        </p:txBody>
      </p:sp>
      <p:sp>
        <p:nvSpPr>
          <p:cNvPr id="4" name="矩形 3"/>
          <p:cNvSpPr/>
          <p:nvPr/>
        </p:nvSpPr>
        <p:spPr>
          <a:xfrm>
            <a:off x="778320" y="791422"/>
            <a:ext cx="1834156" cy="584775"/>
          </a:xfrm>
          <a:prstGeom prst="rect">
            <a:avLst/>
          </a:prstGeom>
        </p:spPr>
        <p:txBody>
          <a:bodyPr wrap="none">
            <a:spAutoFit/>
          </a:bodyPr>
          <a:lstStyle/>
          <a:p>
            <a:r>
              <a:rPr lang="en-US" altLang="zh-CN" sz="3200" b="1" dirty="0" smtClean="0">
                <a:latin typeface="+mn-ea"/>
              </a:rPr>
              <a:t>1.</a:t>
            </a:r>
            <a:r>
              <a:rPr lang="zh-CN" altLang="zh-CN" sz="3200" b="1" dirty="0" smtClean="0">
                <a:latin typeface="+mn-ea"/>
              </a:rPr>
              <a:t>特点</a:t>
            </a:r>
            <a:r>
              <a:rPr lang="zh-CN" altLang="en-US" sz="3200" b="1" dirty="0" smtClean="0">
                <a:latin typeface="+mn-ea"/>
              </a:rPr>
              <a:t>：</a:t>
            </a:r>
            <a:endParaRPr lang="zh-CN" altLang="en-US" sz="3200" dirty="0">
              <a:latin typeface="+mn-ea"/>
            </a:endParaRPr>
          </a:p>
        </p:txBody>
      </p:sp>
      <p:sp>
        <p:nvSpPr>
          <p:cNvPr id="5" name="矩形 4"/>
          <p:cNvSpPr/>
          <p:nvPr/>
        </p:nvSpPr>
        <p:spPr>
          <a:xfrm>
            <a:off x="2365832" y="781233"/>
            <a:ext cx="9361712" cy="87339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rgbClr val="0000FF"/>
                </a:solidFill>
                <a:latin typeface="+mn-ea"/>
              </a:rPr>
              <a:t>【问题探究】两次世界大战之间出现的民族民主运动新高潮，与第一次世界大战前民族解放运动相比，有哪些主要特点？</a:t>
            </a:r>
          </a:p>
        </p:txBody>
      </p:sp>
      <p:sp>
        <p:nvSpPr>
          <p:cNvPr id="6" name="矩形 5"/>
          <p:cNvSpPr/>
          <p:nvPr/>
        </p:nvSpPr>
        <p:spPr>
          <a:xfrm>
            <a:off x="383396" y="1667205"/>
            <a:ext cx="11199004" cy="808459"/>
          </a:xfrm>
          <a:prstGeom prst="rect">
            <a:avLst/>
          </a:prstGeom>
        </p:spPr>
        <p:txBody>
          <a:bodyPr wrap="square" lIns="69119" tIns="34560" rIns="69119" bIns="34560">
            <a:spAutoFit/>
          </a:bodyPr>
          <a:lstStyle/>
          <a:p>
            <a:r>
              <a:rPr lang="en-US" altLang="zh-CN" sz="2400" b="1" dirty="0" smtClean="0">
                <a:latin typeface="+mn-ea"/>
              </a:rPr>
              <a:t>(1)</a:t>
            </a:r>
            <a:r>
              <a:rPr lang="zh-CN" altLang="en-US" sz="2400" b="1" dirty="0">
                <a:latin typeface="+mn-ea"/>
              </a:rPr>
              <a:t>广泛性：</a:t>
            </a:r>
            <a:r>
              <a:rPr lang="zh-CN" altLang="en-US" sz="2400" u="sng" dirty="0">
                <a:latin typeface="+mn-ea"/>
              </a:rPr>
              <a:t>地域广</a:t>
            </a:r>
            <a:r>
              <a:rPr lang="zh-CN" altLang="en-US" sz="2400" dirty="0">
                <a:latin typeface="+mn-ea"/>
              </a:rPr>
              <a:t>，涉及亚非拉广大地区</a:t>
            </a:r>
            <a:r>
              <a:rPr lang="zh-CN" altLang="en-US" sz="2400" dirty="0" smtClean="0">
                <a:latin typeface="+mn-ea"/>
              </a:rPr>
              <a:t>；</a:t>
            </a:r>
            <a:r>
              <a:rPr lang="zh-CN" altLang="en-US" sz="2400" u="sng" dirty="0" smtClean="0">
                <a:latin typeface="+mn-ea"/>
              </a:rPr>
              <a:t>参与阶层广</a:t>
            </a:r>
            <a:r>
              <a:rPr lang="zh-CN" altLang="en-US" sz="2400" dirty="0" smtClean="0">
                <a:latin typeface="+mn-ea"/>
              </a:rPr>
              <a:t>，</a:t>
            </a:r>
            <a:r>
              <a:rPr lang="zh-CN" altLang="en-US" sz="2400" dirty="0">
                <a:latin typeface="+mn-ea"/>
              </a:rPr>
              <a:t>有无产阶</a:t>
            </a:r>
            <a:r>
              <a:rPr lang="zh-CN" altLang="en-US" sz="2400" dirty="0" smtClean="0">
                <a:latin typeface="+mn-ea"/>
              </a:rPr>
              <a:t>级、</a:t>
            </a:r>
            <a:r>
              <a:rPr lang="zh-CN" altLang="en-US" sz="2400" dirty="0">
                <a:latin typeface="+mn-ea"/>
              </a:rPr>
              <a:t>资产阶</a:t>
            </a:r>
            <a:r>
              <a:rPr lang="zh-CN" altLang="en-US" sz="2400" dirty="0" smtClean="0">
                <a:latin typeface="+mn-ea"/>
              </a:rPr>
              <a:t>级等社会各阶层。</a:t>
            </a:r>
            <a:endParaRPr lang="zh-CN" altLang="en-US" sz="2400" dirty="0">
              <a:latin typeface="+mn-ea"/>
            </a:endParaRPr>
          </a:p>
        </p:txBody>
      </p:sp>
      <p:sp>
        <p:nvSpPr>
          <p:cNvPr id="7" name="矩形 6"/>
          <p:cNvSpPr/>
          <p:nvPr/>
        </p:nvSpPr>
        <p:spPr>
          <a:xfrm>
            <a:off x="323666" y="2371981"/>
            <a:ext cx="11229706" cy="2285786"/>
          </a:xfrm>
          <a:prstGeom prst="rect">
            <a:avLst/>
          </a:prstGeom>
        </p:spPr>
        <p:txBody>
          <a:bodyPr wrap="square" lIns="69119" tIns="34560" rIns="69119" bIns="34560">
            <a:spAutoFit/>
          </a:bodyPr>
          <a:lstStyle/>
          <a:p>
            <a:r>
              <a:rPr lang="en-US" altLang="zh-CN" sz="2400" b="1" dirty="0" smtClean="0">
                <a:latin typeface="+mn-ea"/>
              </a:rPr>
              <a:t>(2)</a:t>
            </a:r>
            <a:r>
              <a:rPr lang="zh-CN" altLang="en-US" sz="2400" b="1" dirty="0">
                <a:latin typeface="+mn-ea"/>
              </a:rPr>
              <a:t>多样</a:t>
            </a:r>
            <a:r>
              <a:rPr lang="zh-CN" altLang="en-US" sz="2400" b="1" dirty="0" smtClean="0">
                <a:latin typeface="+mn-ea"/>
              </a:rPr>
              <a:t>性：</a:t>
            </a:r>
            <a:endParaRPr lang="zh-CN" altLang="en-US" sz="2400" b="1" dirty="0">
              <a:latin typeface="+mn-ea"/>
            </a:endParaRPr>
          </a:p>
          <a:p>
            <a:r>
              <a:rPr lang="zh-CN" altLang="en-US" sz="2400" dirty="0">
                <a:latin typeface="+mn-ea"/>
              </a:rPr>
              <a:t>①领导力量的多样性：有共产党、民族资产阶级、小资产阶级、爱国王公贵族、部落酋长等；</a:t>
            </a:r>
            <a:endParaRPr lang="en-US" altLang="zh-CN" sz="2400" dirty="0">
              <a:latin typeface="+mn-ea"/>
            </a:endParaRPr>
          </a:p>
          <a:p>
            <a:r>
              <a:rPr lang="zh-CN" altLang="en-US" sz="2400" dirty="0">
                <a:latin typeface="+mn-ea"/>
              </a:rPr>
              <a:t>②指导思想的多样性：例如孙中山的三民主义、甘地非暴力不合作等；</a:t>
            </a:r>
            <a:endParaRPr lang="en-US" altLang="zh-CN" sz="2400" dirty="0">
              <a:latin typeface="+mn-ea"/>
            </a:endParaRPr>
          </a:p>
          <a:p>
            <a:r>
              <a:rPr lang="zh-CN" altLang="en-US" sz="2400" dirty="0">
                <a:latin typeface="+mn-ea"/>
              </a:rPr>
              <a:t>③斗争方式的多样性：</a:t>
            </a:r>
            <a:r>
              <a:rPr lang="zh-CN" altLang="en-US" sz="2400" dirty="0" smtClean="0">
                <a:latin typeface="+mn-ea"/>
              </a:rPr>
              <a:t>有革</a:t>
            </a:r>
            <a:r>
              <a:rPr lang="zh-CN" altLang="en-US" sz="2400" dirty="0">
                <a:latin typeface="+mn-ea"/>
              </a:rPr>
              <a:t>命运动、改革运动、群众运动、工人罢工、学生罢课、士兵起义等。</a:t>
            </a:r>
          </a:p>
        </p:txBody>
      </p:sp>
      <p:sp>
        <p:nvSpPr>
          <p:cNvPr id="8" name="矩形 7"/>
          <p:cNvSpPr/>
          <p:nvPr/>
        </p:nvSpPr>
        <p:spPr>
          <a:xfrm>
            <a:off x="310466" y="4556180"/>
            <a:ext cx="11221037" cy="623793"/>
          </a:xfrm>
          <a:prstGeom prst="rect">
            <a:avLst/>
          </a:prstGeom>
        </p:spPr>
        <p:txBody>
          <a:bodyPr wrap="square" lIns="69119" tIns="34560" rIns="69119" bIns="34560">
            <a:spAutoFit/>
          </a:bodyPr>
          <a:lstStyle/>
          <a:p>
            <a:pPr>
              <a:lnSpc>
                <a:spcPct val="150000"/>
              </a:lnSpc>
            </a:pPr>
            <a:r>
              <a:rPr lang="en-US" altLang="zh-CN" sz="2400" b="1" dirty="0" smtClean="0">
                <a:latin typeface="+mn-ea"/>
              </a:rPr>
              <a:t>(3)</a:t>
            </a:r>
            <a:r>
              <a:rPr lang="zh-CN" altLang="en-US" sz="2400" b="1" dirty="0">
                <a:latin typeface="+mn-ea"/>
              </a:rPr>
              <a:t>持续</a:t>
            </a:r>
            <a:r>
              <a:rPr lang="zh-CN" altLang="en-US" sz="2400" b="1" dirty="0" smtClean="0">
                <a:latin typeface="+mn-ea"/>
              </a:rPr>
              <a:t>性：</a:t>
            </a:r>
            <a:r>
              <a:rPr lang="zh-CN" altLang="en-US" sz="2400" dirty="0" smtClean="0">
                <a:latin typeface="+mn-ea"/>
                <a:sym typeface="+mn-ea"/>
              </a:rPr>
              <a:t>从</a:t>
            </a:r>
            <a:r>
              <a:rPr lang="en-US" altLang="zh-CN" sz="2400" dirty="0">
                <a:latin typeface="+mn-ea"/>
                <a:sym typeface="+mn-ea"/>
              </a:rPr>
              <a:t>1918</a:t>
            </a:r>
            <a:r>
              <a:rPr lang="zh-CN" altLang="en-US" sz="2400" dirty="0">
                <a:latin typeface="+mn-ea"/>
                <a:sym typeface="+mn-ea"/>
              </a:rPr>
              <a:t>年至</a:t>
            </a:r>
            <a:r>
              <a:rPr lang="en-US" altLang="zh-CN" sz="2400" dirty="0">
                <a:latin typeface="+mn-ea"/>
                <a:sym typeface="+mn-ea"/>
              </a:rPr>
              <a:t>1939</a:t>
            </a:r>
            <a:r>
              <a:rPr lang="zh-CN" altLang="en-US" sz="2400" dirty="0">
                <a:latin typeface="+mn-ea"/>
                <a:sym typeface="+mn-ea"/>
              </a:rPr>
              <a:t>年</a:t>
            </a:r>
            <a:r>
              <a:rPr lang="en-US" altLang="zh-CN" sz="2400" dirty="0">
                <a:latin typeface="+mn-ea"/>
                <a:sym typeface="+mn-ea"/>
              </a:rPr>
              <a:t>,</a:t>
            </a:r>
            <a:r>
              <a:rPr lang="zh-CN" altLang="en-US" sz="2400" dirty="0">
                <a:latin typeface="+mn-ea"/>
                <a:sym typeface="+mn-ea"/>
              </a:rPr>
              <a:t>民族解放运动从未间断</a:t>
            </a:r>
            <a:r>
              <a:rPr lang="en-US" altLang="zh-CN" sz="2400" dirty="0">
                <a:latin typeface="+mn-ea"/>
                <a:sym typeface="+mn-ea"/>
              </a:rPr>
              <a:t>,</a:t>
            </a:r>
            <a:r>
              <a:rPr lang="zh-CN" altLang="en-US" sz="2400" dirty="0">
                <a:latin typeface="+mn-ea"/>
                <a:sym typeface="+mn-ea"/>
              </a:rPr>
              <a:t>持续高</a:t>
            </a:r>
            <a:r>
              <a:rPr lang="zh-CN" altLang="en-US" sz="2400" dirty="0" smtClean="0">
                <a:latin typeface="+mn-ea"/>
                <a:sym typeface="+mn-ea"/>
              </a:rPr>
              <a:t>涨。</a:t>
            </a:r>
            <a:endParaRPr lang="zh-CN" altLang="en-US" sz="2400" dirty="0">
              <a:latin typeface="+mn-ea"/>
            </a:endParaRPr>
          </a:p>
        </p:txBody>
      </p:sp>
      <p:sp>
        <p:nvSpPr>
          <p:cNvPr id="9" name="矩形 8"/>
          <p:cNvSpPr/>
          <p:nvPr/>
        </p:nvSpPr>
        <p:spPr>
          <a:xfrm>
            <a:off x="246745" y="5012524"/>
            <a:ext cx="10406743" cy="532069"/>
          </a:xfrm>
          <a:prstGeom prst="rect">
            <a:avLst/>
          </a:prstGeom>
        </p:spPr>
        <p:txBody>
          <a:bodyPr wrap="square">
            <a:spAutoFit/>
          </a:bodyPr>
          <a:lstStyle/>
          <a:p>
            <a:pPr>
              <a:lnSpc>
                <a:spcPct val="140000"/>
              </a:lnSpc>
            </a:pPr>
            <a:r>
              <a:rPr lang="en-US" altLang="zh-CN" sz="2400" b="1" dirty="0" smtClean="0">
                <a:latin typeface="+mn-ea"/>
              </a:rPr>
              <a:t>(4)</a:t>
            </a:r>
            <a:r>
              <a:rPr lang="zh-CN" altLang="en-US" sz="2400" b="1" dirty="0" smtClean="0">
                <a:latin typeface="+mn-ea"/>
                <a:cs typeface="黑体" panose="02010609060101010101" charset="-122"/>
              </a:rPr>
              <a:t>目标更高更明确：</a:t>
            </a:r>
            <a:r>
              <a:rPr lang="zh-CN" altLang="en-US" sz="2400" dirty="0" smtClean="0">
                <a:latin typeface="+mn-ea"/>
                <a:cs typeface="黑体" panose="02010609060101010101" charset="-122"/>
              </a:rPr>
              <a:t>民族自决的民族独立和民主政府成为普遍诉求。</a:t>
            </a:r>
            <a:endParaRPr lang="zh-CN" altLang="en-US" sz="2400" dirty="0">
              <a:latin typeface="+mn-ea"/>
              <a:cs typeface="黑体" panose="02010609060101010101" charset="-122"/>
            </a:endParaRPr>
          </a:p>
        </p:txBody>
      </p:sp>
      <p:sp>
        <p:nvSpPr>
          <p:cNvPr id="10" name="矩形 9"/>
          <p:cNvSpPr/>
          <p:nvPr/>
        </p:nvSpPr>
        <p:spPr>
          <a:xfrm>
            <a:off x="261259" y="5544216"/>
            <a:ext cx="11161483" cy="830997"/>
          </a:xfrm>
          <a:prstGeom prst="rect">
            <a:avLst/>
          </a:prstGeom>
        </p:spPr>
        <p:txBody>
          <a:bodyPr wrap="square">
            <a:spAutoFit/>
          </a:bodyPr>
          <a:lstStyle/>
          <a:p>
            <a:r>
              <a:rPr lang="en-US" altLang="zh-CN" sz="2400" b="1" dirty="0" smtClean="0">
                <a:latin typeface="+mn-ea"/>
              </a:rPr>
              <a:t>(5)</a:t>
            </a:r>
            <a:r>
              <a:rPr lang="zh-CN" altLang="en-US" sz="2400" b="1" dirty="0" smtClean="0">
                <a:solidFill>
                  <a:srgbClr val="FF0000"/>
                </a:solidFill>
                <a:latin typeface="+mn-ea"/>
                <a:cs typeface="黑体" panose="02010609060101010101" charset="-122"/>
              </a:rPr>
              <a:t>影响更加深远：</a:t>
            </a:r>
            <a:r>
              <a:rPr lang="zh-CN" altLang="en-US" sz="2400" dirty="0" smtClean="0">
                <a:latin typeface="+mn-ea"/>
                <a:cs typeface="黑体" panose="02010609060101010101" charset="-122"/>
              </a:rPr>
              <a:t>沉重打击帝国主义和殖民主义，</a:t>
            </a:r>
            <a:r>
              <a:rPr lang="en-US" altLang="zh-CN" sz="2400" dirty="0" smtClean="0">
                <a:latin typeface="+mn-ea"/>
                <a:cs typeface="黑体" panose="02010609060101010101" charset="-122"/>
              </a:rPr>
              <a:t>“</a:t>
            </a:r>
            <a:r>
              <a:rPr lang="zh-CN" altLang="en-US" sz="2400" dirty="0" smtClean="0">
                <a:latin typeface="+mn-ea"/>
                <a:cs typeface="黑体" panose="02010609060101010101" charset="-122"/>
              </a:rPr>
              <a:t>民族自决</a:t>
            </a:r>
            <a:r>
              <a:rPr lang="en-US" altLang="zh-CN" sz="2400" dirty="0" smtClean="0">
                <a:latin typeface="+mn-ea"/>
                <a:cs typeface="黑体" panose="02010609060101010101" charset="-122"/>
              </a:rPr>
              <a:t>”</a:t>
            </a:r>
            <a:r>
              <a:rPr lang="zh-CN" altLang="en-US" sz="2400" dirty="0" smtClean="0">
                <a:latin typeface="+mn-ea"/>
                <a:cs typeface="黑体" panose="02010609060101010101" charset="-122"/>
              </a:rPr>
              <a:t>成为公认的国际法原则，加速资本主义世界殖民体系的崩溃。</a:t>
            </a:r>
            <a:endParaRPr lang="zh-CN" altLang="en-US" sz="2400" dirty="0">
              <a:latin typeface="+mn-ea"/>
              <a:cs typeface="黑体" panose="02010609060101010101"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7015043" y="173064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标题 16"/>
          <p:cNvSpPr>
            <a:spLocks noGrp="1"/>
          </p:cNvSpPr>
          <p:nvPr>
            <p:ph type="title"/>
          </p:nvPr>
        </p:nvSpPr>
        <p:spPr/>
        <p:txBody>
          <a:bodyPr>
            <a:normAutofit fontScale="90000"/>
          </a:bodyPr>
          <a:lstStyle/>
          <a:p>
            <a:pPr lvl="0"/>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spc="78" dirty="0" smtClean="0">
                <a:solidFill>
                  <a:srgbClr val="FF0000"/>
                </a:solidFill>
                <a:latin typeface="楷体" panose="02010609060101010101" charset="-122"/>
                <a:ea typeface="楷体" panose="02010609060101010101" charset="-122"/>
              </a:rPr>
              <a:t>影响</a:t>
            </a:r>
            <a:r>
              <a:rPr lang="zh-CN" altLang="en-US" dirty="0" smtClean="0">
                <a:solidFill>
                  <a:srgbClr val="FF0000"/>
                </a:solidFill>
                <a:latin typeface="宋体" panose="02010600030101010101" pitchFamily="2" charset="-122"/>
                <a:ea typeface="宋体" panose="02010600030101010101" pitchFamily="2" charset="-122"/>
              </a:rPr>
              <a:t/>
            </a:r>
            <a:br>
              <a:rPr lang="zh-CN" altLang="en-US" dirty="0" smtClean="0">
                <a:solidFill>
                  <a:srgbClr val="FF0000"/>
                </a:solidFill>
                <a:latin typeface="宋体" panose="02010600030101010101" pitchFamily="2" charset="-122"/>
                <a:ea typeface="宋体" panose="02010600030101010101" pitchFamily="2" charset="-122"/>
              </a:rPr>
            </a:br>
            <a:endParaRPr lang="zh-CN" altLang="en-US" dirty="0"/>
          </a:p>
        </p:txBody>
      </p:sp>
      <p:sp>
        <p:nvSpPr>
          <p:cNvPr id="10" name="矩形 9"/>
          <p:cNvSpPr/>
          <p:nvPr/>
        </p:nvSpPr>
        <p:spPr>
          <a:xfrm>
            <a:off x="778320" y="791422"/>
            <a:ext cx="1834156" cy="584775"/>
          </a:xfrm>
          <a:prstGeom prst="rect">
            <a:avLst/>
          </a:prstGeom>
        </p:spPr>
        <p:txBody>
          <a:bodyPr wrap="none">
            <a:spAutoFit/>
          </a:bodyPr>
          <a:lstStyle/>
          <a:p>
            <a:r>
              <a:rPr lang="en-US" altLang="zh-CN" sz="3200" b="1" dirty="0" smtClean="0">
                <a:latin typeface="+mn-ea"/>
              </a:rPr>
              <a:t>2.</a:t>
            </a:r>
            <a:r>
              <a:rPr lang="zh-CN" altLang="en-US" sz="3200" b="1" dirty="0" smtClean="0">
                <a:latin typeface="+mn-ea"/>
              </a:rPr>
              <a:t>影响：</a:t>
            </a:r>
            <a:endParaRPr lang="zh-CN" altLang="en-US" sz="3200" dirty="0">
              <a:latin typeface="+mn-ea"/>
            </a:endParaRPr>
          </a:p>
        </p:txBody>
      </p:sp>
      <p:sp>
        <p:nvSpPr>
          <p:cNvPr id="18" name="矩形 17"/>
          <p:cNvSpPr/>
          <p:nvPr/>
        </p:nvSpPr>
        <p:spPr>
          <a:xfrm>
            <a:off x="449943" y="1335317"/>
            <a:ext cx="11234058" cy="2886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auto" hangingPunct="0"/>
            <a:r>
              <a:rPr lang="zh-CN" altLang="en-US" sz="2400" b="1" dirty="0" smtClean="0">
                <a:solidFill>
                  <a:schemeClr val="tx1"/>
                </a:solidFill>
                <a:latin typeface="楷体" pitchFamily="49" charset="-122"/>
                <a:ea typeface="楷体" pitchFamily="49" charset="-122"/>
                <a:cs typeface="黑体" panose="02010609060101010101" charset="-122"/>
                <a:sym typeface="+mn-ea"/>
              </a:rPr>
              <a:t>材料一：</a:t>
            </a:r>
            <a:r>
              <a:rPr lang="zh-CN" altLang="en-US" sz="2400" dirty="0" smtClean="0">
                <a:solidFill>
                  <a:schemeClr val="tx1"/>
                </a:solidFill>
                <a:latin typeface="楷体" pitchFamily="49" charset="-122"/>
                <a:ea typeface="楷体" pitchFamily="49" charset="-122"/>
                <a:cs typeface="黑体" panose="02010609060101010101" charset="-122"/>
                <a:sym typeface="+mn-ea"/>
              </a:rPr>
              <a:t>在他们所占据的地方，迟早将出现</a:t>
            </a:r>
            <a:r>
              <a:rPr lang="zh-CN" altLang="en-US" sz="2400" u="sng" dirty="0" smtClean="0">
                <a:solidFill>
                  <a:srgbClr val="030CB9"/>
                </a:solidFill>
                <a:latin typeface="楷体" pitchFamily="49" charset="-122"/>
                <a:ea typeface="楷体" pitchFamily="49" charset="-122"/>
                <a:cs typeface="黑体" panose="02010609060101010101" charset="-122"/>
                <a:sym typeface="+mn-ea"/>
              </a:rPr>
              <a:t>独立</a:t>
            </a:r>
            <a:r>
              <a:rPr lang="zh-CN" altLang="en-US" sz="2400" dirty="0" smtClean="0">
                <a:solidFill>
                  <a:schemeClr val="tx1"/>
                </a:solidFill>
                <a:latin typeface="楷体" pitchFamily="49" charset="-122"/>
                <a:ea typeface="楷体" pitchFamily="49" charset="-122"/>
                <a:cs typeface="黑体" panose="02010609060101010101" charset="-122"/>
                <a:sym typeface="+mn-ea"/>
              </a:rPr>
              <a:t>的中国、自治的印度、代议制的埃及、非洲人的（而不仅仅是供他人进行商业剥削的）非洲。</a:t>
            </a:r>
            <a:endParaRPr lang="en-US" altLang="zh-CN" sz="2400" dirty="0" smtClean="0">
              <a:solidFill>
                <a:schemeClr val="tx1"/>
              </a:solidFill>
              <a:latin typeface="楷体" pitchFamily="49" charset="-122"/>
              <a:ea typeface="楷体" pitchFamily="49" charset="-122"/>
              <a:cs typeface="黑体" panose="02010609060101010101" charset="-122"/>
              <a:sym typeface="+mn-ea"/>
            </a:endParaRPr>
          </a:p>
          <a:p>
            <a:pPr algn="r" eaLnBrk="0" fontAlgn="auto" hangingPunct="0"/>
            <a:r>
              <a:rPr lang="zh-CN" altLang="en-US" sz="2400" dirty="0" smtClean="0">
                <a:solidFill>
                  <a:schemeClr val="tx1"/>
                </a:solidFill>
                <a:latin typeface="楷体" pitchFamily="49" charset="-122"/>
                <a:ea typeface="楷体" pitchFamily="49" charset="-122"/>
                <a:cs typeface="仿宋" panose="02010609060101010101" charset="-122"/>
                <a:sym typeface="+mn-ea"/>
              </a:rPr>
              <a:t>——摘自斯塔夫里阿诺斯《全球通史》（下）第</a:t>
            </a:r>
            <a:r>
              <a:rPr lang="en-US" altLang="zh-CN" sz="2400" dirty="0" smtClean="0">
                <a:solidFill>
                  <a:schemeClr val="tx1"/>
                </a:solidFill>
                <a:latin typeface="楷体" pitchFamily="49" charset="-122"/>
                <a:ea typeface="楷体" pitchFamily="49" charset="-122"/>
                <a:cs typeface="仿宋" panose="02010609060101010101" charset="-122"/>
                <a:sym typeface="+mn-ea"/>
              </a:rPr>
              <a:t>662</a:t>
            </a:r>
            <a:r>
              <a:rPr lang="zh-CN" altLang="en-US" sz="2400" dirty="0" smtClean="0">
                <a:solidFill>
                  <a:schemeClr val="tx1"/>
                </a:solidFill>
                <a:latin typeface="楷体" pitchFamily="49" charset="-122"/>
                <a:ea typeface="楷体" pitchFamily="49" charset="-122"/>
                <a:cs typeface="仿宋" panose="02010609060101010101" charset="-122"/>
                <a:sym typeface="+mn-ea"/>
              </a:rPr>
              <a:t>页</a:t>
            </a:r>
            <a:r>
              <a:rPr lang="en-US" altLang="zh-CN" sz="2400" dirty="0" smtClean="0">
                <a:solidFill>
                  <a:schemeClr val="tx1"/>
                </a:solidFill>
                <a:latin typeface="楷体" pitchFamily="49" charset="-122"/>
                <a:ea typeface="楷体" pitchFamily="49" charset="-122"/>
                <a:cs typeface="黑体" panose="02010609060101010101" charset="-122"/>
                <a:sym typeface="+mn-ea"/>
              </a:rPr>
              <a:t>                                        </a:t>
            </a:r>
          </a:p>
          <a:p>
            <a:pPr algn="l" eaLnBrk="0" fontAlgn="auto" hangingPunct="0"/>
            <a:r>
              <a:rPr lang="zh-CN" altLang="en-US" sz="2400" b="1" dirty="0" smtClean="0">
                <a:solidFill>
                  <a:schemeClr val="tx1"/>
                </a:solidFill>
                <a:latin typeface="楷体" pitchFamily="49" charset="-122"/>
                <a:ea typeface="楷体" pitchFamily="49" charset="-122"/>
                <a:cs typeface="黑体" panose="02010609060101010101" charset="-122"/>
                <a:sym typeface="+mn-ea"/>
              </a:rPr>
              <a:t>材料二：</a:t>
            </a:r>
            <a:r>
              <a:rPr lang="zh-CN" altLang="en-US" sz="2400" dirty="0" smtClean="0">
                <a:solidFill>
                  <a:schemeClr val="tx1"/>
                </a:solidFill>
                <a:latin typeface="楷体" pitchFamily="49" charset="-122"/>
                <a:ea typeface="楷体" pitchFamily="49" charset="-122"/>
                <a:cs typeface="黑体" panose="02010609060101010101" charset="-122"/>
                <a:sym typeface="+mn-ea"/>
              </a:rPr>
              <a:t>社会主义革命</a:t>
            </a:r>
            <a:r>
              <a:rPr lang="zh-CN" altLang="en-US" sz="2400" u="sng" dirty="0" smtClean="0">
                <a:solidFill>
                  <a:srgbClr val="030CB9"/>
                </a:solidFill>
                <a:latin typeface="楷体" pitchFamily="49" charset="-122"/>
                <a:ea typeface="楷体" pitchFamily="49" charset="-122"/>
                <a:cs typeface="黑体" panose="02010609060101010101" charset="-122"/>
                <a:sym typeface="+mn-ea"/>
              </a:rPr>
              <a:t>不会</a:t>
            </a:r>
            <a:r>
              <a:rPr lang="zh-CN" altLang="en-US" sz="2400" dirty="0" smtClean="0">
                <a:solidFill>
                  <a:schemeClr val="tx1"/>
                </a:solidFill>
                <a:latin typeface="楷体" pitchFamily="49" charset="-122"/>
                <a:ea typeface="楷体" pitchFamily="49" charset="-122"/>
                <a:cs typeface="黑体" panose="02010609060101010101" charset="-122"/>
                <a:sym typeface="+mn-ea"/>
              </a:rPr>
              <a:t>仅仅是或主要是每一个国家无产者反对本国资产阶级的斗争，不会的，这个革命</a:t>
            </a:r>
            <a:r>
              <a:rPr lang="zh-CN" altLang="en-US" sz="2400" u="sng" dirty="0" smtClean="0">
                <a:solidFill>
                  <a:srgbClr val="030CB9"/>
                </a:solidFill>
                <a:latin typeface="楷体" pitchFamily="49" charset="-122"/>
                <a:ea typeface="楷体" pitchFamily="49" charset="-122"/>
                <a:cs typeface="黑体" panose="02010609060101010101" charset="-122"/>
                <a:sym typeface="+mn-ea"/>
              </a:rPr>
              <a:t>将是</a:t>
            </a:r>
            <a:r>
              <a:rPr lang="zh-CN" altLang="en-US" sz="2400" dirty="0" smtClean="0">
                <a:solidFill>
                  <a:schemeClr val="tx1"/>
                </a:solidFill>
                <a:latin typeface="楷体" pitchFamily="49" charset="-122"/>
                <a:ea typeface="楷体" pitchFamily="49" charset="-122"/>
                <a:cs typeface="黑体" panose="02010609060101010101" charset="-122"/>
                <a:sym typeface="+mn-ea"/>
              </a:rPr>
              <a:t>受帝国主义压迫的一切殖民地和国家、一切附庸国反对国际帝国主义的斗争</a:t>
            </a:r>
            <a:r>
              <a:rPr lang="en-US" altLang="zh-CN" sz="2400" dirty="0" smtClean="0">
                <a:solidFill>
                  <a:schemeClr val="tx1"/>
                </a:solidFill>
                <a:latin typeface="楷体" pitchFamily="49" charset="-122"/>
                <a:ea typeface="楷体" pitchFamily="49" charset="-122"/>
                <a:cs typeface="黑体" panose="02010609060101010101" charset="-122"/>
                <a:sym typeface="+mn-ea"/>
              </a:rPr>
              <a:t>……</a:t>
            </a:r>
            <a:r>
              <a:rPr lang="zh-CN" altLang="en-US" sz="2400" dirty="0" smtClean="0">
                <a:solidFill>
                  <a:schemeClr val="tx1"/>
                </a:solidFill>
                <a:latin typeface="楷体" pitchFamily="49" charset="-122"/>
                <a:ea typeface="楷体" pitchFamily="49" charset="-122"/>
                <a:cs typeface="黑体" panose="02010609060101010101" charset="-122"/>
                <a:sym typeface="+mn-ea"/>
              </a:rPr>
              <a:t>各先进国家的劳动人民</a:t>
            </a:r>
            <a:r>
              <a:rPr lang="zh-CN" altLang="en-US" sz="2400" u="sng" dirty="0" smtClean="0">
                <a:solidFill>
                  <a:srgbClr val="030CB9"/>
                </a:solidFill>
                <a:latin typeface="楷体" pitchFamily="49" charset="-122"/>
                <a:ea typeface="楷体" pitchFamily="49" charset="-122"/>
                <a:cs typeface="黑体" panose="02010609060101010101" charset="-122"/>
                <a:sym typeface="+mn-ea"/>
              </a:rPr>
              <a:t>反对</a:t>
            </a:r>
            <a:r>
              <a:rPr lang="zh-CN" altLang="en-US" sz="2400" dirty="0" smtClean="0">
                <a:solidFill>
                  <a:schemeClr val="tx1"/>
                </a:solidFill>
                <a:latin typeface="楷体" pitchFamily="49" charset="-122"/>
                <a:ea typeface="楷体" pitchFamily="49" charset="-122"/>
                <a:cs typeface="黑体" panose="02010609060101010101" charset="-122"/>
                <a:sym typeface="+mn-ea"/>
              </a:rPr>
              <a:t>帝国主义者和剥削者的国内战争正开始</a:t>
            </a:r>
            <a:r>
              <a:rPr lang="zh-CN" altLang="en-US" sz="2400" u="sng" dirty="0" smtClean="0">
                <a:solidFill>
                  <a:srgbClr val="030CB9"/>
                </a:solidFill>
                <a:latin typeface="楷体" pitchFamily="49" charset="-122"/>
                <a:ea typeface="楷体" pitchFamily="49" charset="-122"/>
                <a:cs typeface="黑体" panose="02010609060101010101" charset="-122"/>
                <a:sym typeface="+mn-ea"/>
              </a:rPr>
              <a:t>同反对</a:t>
            </a:r>
            <a:r>
              <a:rPr lang="zh-CN" altLang="en-US" sz="2400" dirty="0" smtClean="0">
                <a:solidFill>
                  <a:schemeClr val="tx1"/>
                </a:solidFill>
                <a:latin typeface="楷体" pitchFamily="49" charset="-122"/>
                <a:ea typeface="楷体" pitchFamily="49" charset="-122"/>
                <a:cs typeface="黑体" panose="02010609060101010101" charset="-122"/>
                <a:sym typeface="+mn-ea"/>
              </a:rPr>
              <a:t>国际帝国主义的民族战争结合起来。</a:t>
            </a:r>
            <a:r>
              <a:rPr lang="en-US" altLang="zh-CN" sz="2400" dirty="0" smtClean="0">
                <a:solidFill>
                  <a:schemeClr val="tx1"/>
                </a:solidFill>
                <a:latin typeface="楷体" pitchFamily="49" charset="-122"/>
                <a:ea typeface="楷体" pitchFamily="49" charset="-122"/>
                <a:cs typeface="黑体" panose="02010609060101010101" charset="-122"/>
                <a:sym typeface="+mn-ea"/>
              </a:rPr>
              <a:t>              </a:t>
            </a:r>
          </a:p>
          <a:p>
            <a:pPr algn="r" eaLnBrk="0" fontAlgn="auto" hangingPunct="0"/>
            <a:r>
              <a:rPr lang="zh-CN" altLang="en-US" sz="2400" dirty="0" smtClean="0">
                <a:solidFill>
                  <a:schemeClr val="tx1"/>
                </a:solidFill>
                <a:latin typeface="楷体" pitchFamily="49" charset="-122"/>
                <a:ea typeface="楷体" pitchFamily="49" charset="-122"/>
                <a:cs typeface="仿宋" panose="02010609060101010101" charset="-122"/>
                <a:sym typeface="+mn-ea"/>
              </a:rPr>
              <a:t>——《列宁选集》</a:t>
            </a:r>
            <a:r>
              <a:rPr lang="en-US" altLang="zh-CN" sz="2400" dirty="0" smtClean="0">
                <a:solidFill>
                  <a:schemeClr val="tx1"/>
                </a:solidFill>
                <a:latin typeface="楷体" pitchFamily="49" charset="-122"/>
                <a:ea typeface="楷体" pitchFamily="49" charset="-122"/>
                <a:cs typeface="黑体" panose="02010609060101010101" charset="-122"/>
                <a:sym typeface="+mn-ea"/>
              </a:rPr>
              <a:t>                                              </a:t>
            </a:r>
            <a:r>
              <a:rPr lang="zh-CN" altLang="en-US" sz="2400" dirty="0" smtClean="0">
                <a:solidFill>
                  <a:schemeClr val="tx1"/>
                </a:solidFill>
                <a:latin typeface="楷体" pitchFamily="49" charset="-122"/>
                <a:ea typeface="楷体" pitchFamily="49" charset="-122"/>
                <a:cs typeface="仿宋" panose="02010609060101010101" charset="-122"/>
                <a:sym typeface="+mn-ea"/>
              </a:rPr>
              <a:t> </a:t>
            </a:r>
            <a:r>
              <a:rPr lang="en-US" altLang="zh-CN" sz="2400" dirty="0">
                <a:solidFill>
                  <a:schemeClr val="tx1"/>
                </a:solidFill>
                <a:latin typeface="楷体" pitchFamily="49" charset="-122"/>
                <a:ea typeface="楷体" pitchFamily="49" charset="-122"/>
                <a:cs typeface="黑体" panose="02010609060101010101" charset="-122"/>
                <a:sym typeface="+mn-ea"/>
              </a:rPr>
              <a:t>                                                              </a:t>
            </a:r>
          </a:p>
        </p:txBody>
      </p:sp>
      <p:sp>
        <p:nvSpPr>
          <p:cNvPr id="20" name="矩形 19"/>
          <p:cNvSpPr/>
          <p:nvPr/>
        </p:nvSpPr>
        <p:spPr>
          <a:xfrm>
            <a:off x="391251" y="4003400"/>
            <a:ext cx="11495949" cy="103305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3200" b="1" dirty="0" smtClean="0">
                <a:solidFill>
                  <a:srgbClr val="0000FF"/>
                </a:solidFill>
                <a:latin typeface="黑体" panose="02010609060101010101" charset="-122"/>
                <a:ea typeface="黑体" panose="02010609060101010101" charset="-122"/>
              </a:rPr>
              <a:t>【问题探究】根据材料并结合所学知识，指出</a:t>
            </a:r>
            <a:r>
              <a:rPr lang="zh-CN" altLang="en-US" sz="3200" b="1" dirty="0" smtClean="0">
                <a:solidFill>
                  <a:srgbClr val="0000FF"/>
                </a:solidFill>
                <a:latin typeface="方正粗黑宋简体" panose="02000000000000000000" charset="-122"/>
                <a:ea typeface="方正粗黑宋简体" panose="02000000000000000000" charset="-122"/>
                <a:cs typeface="方正粗黑宋简体" panose="02000000000000000000" charset="-122"/>
                <a:sym typeface="+mn-ea"/>
              </a:rPr>
              <a:t>亚</a:t>
            </a:r>
            <a:r>
              <a:rPr lang="zh-CN" altLang="en-US" sz="3200" b="1" dirty="0">
                <a:solidFill>
                  <a:srgbClr val="0000FF"/>
                </a:solidFill>
                <a:latin typeface="方正粗黑宋简体" panose="02000000000000000000" charset="-122"/>
                <a:ea typeface="方正粗黑宋简体" panose="02000000000000000000" charset="-122"/>
                <a:cs typeface="方正粗黑宋简体" panose="02000000000000000000" charset="-122"/>
                <a:sym typeface="+mn-ea"/>
              </a:rPr>
              <a:t>非拉</a:t>
            </a:r>
            <a:r>
              <a:rPr lang="zh-CN" altLang="en-US" sz="3200" b="1" dirty="0">
                <a:solidFill>
                  <a:srgbClr val="0000FF"/>
                </a:solidFill>
                <a:latin typeface="黑体" panose="02010609060101010101" charset="-122"/>
                <a:ea typeface="黑体" panose="02010609060101010101" charset="-122"/>
                <a:cs typeface="方正粗黑宋简体" panose="02000000000000000000" charset="-122"/>
                <a:sym typeface="+mn-ea"/>
              </a:rPr>
              <a:t>民族民主</a:t>
            </a:r>
            <a:r>
              <a:rPr lang="zh-CN" altLang="en-US" sz="3200" b="1" dirty="0">
                <a:solidFill>
                  <a:srgbClr val="0000FF"/>
                </a:solidFill>
                <a:latin typeface="方正粗黑宋简体" panose="02000000000000000000" charset="-122"/>
                <a:ea typeface="方正粗黑宋简体" panose="02000000000000000000" charset="-122"/>
                <a:cs typeface="方正粗黑宋简体" panose="02000000000000000000" charset="-122"/>
                <a:sym typeface="+mn-ea"/>
              </a:rPr>
              <a:t>运动的高涨的影</a:t>
            </a:r>
            <a:r>
              <a:rPr lang="zh-CN" altLang="en-US" sz="3200" b="1" dirty="0" smtClean="0">
                <a:solidFill>
                  <a:srgbClr val="0000FF"/>
                </a:solidFill>
                <a:latin typeface="方正粗黑宋简体" panose="02000000000000000000" charset="-122"/>
                <a:ea typeface="方正粗黑宋简体" panose="02000000000000000000" charset="-122"/>
                <a:cs typeface="方正粗黑宋简体" panose="02000000000000000000" charset="-122"/>
                <a:sym typeface="+mn-ea"/>
              </a:rPr>
              <a:t>响。</a:t>
            </a:r>
            <a:endParaRPr lang="zh-CN" altLang="en-US" sz="3200" b="1" dirty="0">
              <a:solidFill>
                <a:srgbClr val="0000FF"/>
              </a:solidFill>
              <a:latin typeface="黑体" panose="02010609060101010101" charset="-122"/>
              <a:ea typeface="黑体" panose="02010609060101010101" charset="-122"/>
            </a:endParaRPr>
          </a:p>
        </p:txBody>
      </p:sp>
      <p:sp>
        <p:nvSpPr>
          <p:cNvPr id="21" name="矩形 20"/>
          <p:cNvSpPr/>
          <p:nvPr/>
        </p:nvSpPr>
        <p:spPr>
          <a:xfrm>
            <a:off x="629194" y="2090044"/>
            <a:ext cx="10561321" cy="4097293"/>
          </a:xfrm>
          <a:prstGeom prst="rect">
            <a:avLst/>
          </a:prstGeom>
          <a:solidFill>
            <a:srgbClr val="00B050"/>
          </a:solidFill>
          <a:ln w="28575">
            <a:solidFill>
              <a:srgbClr val="FF0000">
                <a:alpha val="0"/>
              </a:srgbClr>
            </a:solidFill>
          </a:ln>
          <a:extLst>
            <a:ext uri="{909E8E84-426E-40DD-AFC4-6F175D3DCCD1}">
              <a14:hiddenFill xmlns="" xmlns:a14="http://schemas.microsoft.com/office/drawing/2010/main">
                <a:solidFill>
                  <a:srgbClr val="CBFFF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110000"/>
              </a:lnSpc>
            </a:pPr>
            <a:endParaRPr lang="en-US" altLang="zh-CN" sz="2800" b="1" dirty="0">
              <a:solidFill>
                <a:schemeClr val="tx1"/>
              </a:solidFill>
              <a:latin typeface="+mn-ea"/>
              <a:cs typeface="黑体" panose="02010609060101010101" charset="-122"/>
              <a:sym typeface="+mn-ea"/>
            </a:endParaRPr>
          </a:p>
          <a:p>
            <a:pPr>
              <a:lnSpc>
                <a:spcPct val="110000"/>
              </a:lnSpc>
            </a:pPr>
            <a:r>
              <a:rPr lang="zh-CN" altLang="en-US" sz="2800" b="1" dirty="0" smtClean="0">
                <a:solidFill>
                  <a:schemeClr val="tx1"/>
                </a:solidFill>
                <a:latin typeface="+mn-ea"/>
                <a:cs typeface="黑体" panose="02010609060101010101" charset="-122"/>
              </a:rPr>
              <a:t>（</a:t>
            </a:r>
            <a:r>
              <a:rPr lang="en-US" altLang="zh-CN" sz="2800" b="1" dirty="0" smtClean="0">
                <a:solidFill>
                  <a:schemeClr val="tx1"/>
                </a:solidFill>
                <a:latin typeface="+mn-ea"/>
                <a:cs typeface="黑体" panose="02010609060101010101" charset="-122"/>
              </a:rPr>
              <a:t>1</a:t>
            </a:r>
            <a:r>
              <a:rPr lang="zh-CN" altLang="en-US" sz="2800" b="1" dirty="0" smtClean="0">
                <a:solidFill>
                  <a:schemeClr val="tx1"/>
                </a:solidFill>
                <a:latin typeface="+mn-ea"/>
                <a:cs typeface="黑体" panose="02010609060101010101" charset="-122"/>
              </a:rPr>
              <a:t>）沉重打击帝国主义和殖民主义力量，动摇了世界殖民体系，成为影响国际秩序的重要因素；</a:t>
            </a:r>
          </a:p>
          <a:p>
            <a:pPr algn="l">
              <a:lnSpc>
                <a:spcPct val="110000"/>
              </a:lnSpc>
            </a:pPr>
            <a:r>
              <a:rPr lang="zh-CN" altLang="en-US" sz="2800" b="1" dirty="0" smtClean="0">
                <a:solidFill>
                  <a:schemeClr val="tx1"/>
                </a:solidFill>
                <a:latin typeface="+mn-ea"/>
                <a:cs typeface="黑体" panose="02010609060101010101" charset="-122"/>
                <a:sym typeface="+mn-ea"/>
              </a:rPr>
              <a:t>（</a:t>
            </a:r>
            <a:r>
              <a:rPr lang="en-US" altLang="zh-CN" sz="2800" b="1" dirty="0" smtClean="0">
                <a:solidFill>
                  <a:schemeClr val="tx1"/>
                </a:solidFill>
                <a:latin typeface="+mn-ea"/>
                <a:cs typeface="黑体" panose="02010609060101010101" charset="-122"/>
                <a:sym typeface="+mn-ea"/>
              </a:rPr>
              <a:t>2</a:t>
            </a:r>
            <a:r>
              <a:rPr lang="zh-CN" altLang="en-US" sz="2800" b="1" dirty="0" smtClean="0">
                <a:solidFill>
                  <a:schemeClr val="tx1"/>
                </a:solidFill>
                <a:latin typeface="+mn-ea"/>
                <a:cs typeface="黑体" panose="02010609060101010101" charset="-122"/>
                <a:sym typeface="+mn-ea"/>
              </a:rPr>
              <a:t>）促</a:t>
            </a:r>
            <a:r>
              <a:rPr lang="zh-CN" altLang="en-US" sz="2800" b="1" dirty="0">
                <a:solidFill>
                  <a:schemeClr val="tx1"/>
                </a:solidFill>
                <a:latin typeface="+mn-ea"/>
                <a:cs typeface="黑体" panose="02010609060101010101" charset="-122"/>
                <a:sym typeface="+mn-ea"/>
              </a:rPr>
              <a:t>进亚非拉地区民族解放和民主政治进程</a:t>
            </a:r>
            <a:r>
              <a:rPr lang="zh-CN" altLang="en-US" sz="2800" b="1" dirty="0" smtClean="0">
                <a:solidFill>
                  <a:schemeClr val="tx1"/>
                </a:solidFill>
                <a:latin typeface="+mn-ea"/>
                <a:cs typeface="黑体" panose="02010609060101010101" charset="-122"/>
                <a:sym typeface="+mn-ea"/>
              </a:rPr>
              <a:t>，</a:t>
            </a:r>
            <a:r>
              <a:rPr lang="zh-CN" altLang="en-US" sz="2800" b="1" dirty="0" smtClean="0">
                <a:solidFill>
                  <a:schemeClr val="tx1"/>
                </a:solidFill>
                <a:latin typeface="+mn-ea"/>
                <a:cs typeface="黑体" panose="02010609060101010101" charset="-122"/>
              </a:rPr>
              <a:t>推</a:t>
            </a:r>
            <a:r>
              <a:rPr lang="zh-CN" altLang="en-US" sz="2800" b="1" dirty="0">
                <a:solidFill>
                  <a:schemeClr val="tx1"/>
                </a:solidFill>
                <a:latin typeface="+mn-ea"/>
                <a:cs typeface="黑体" panose="02010609060101010101" charset="-122"/>
              </a:rPr>
              <a:t>动民族经济恢复和发展；</a:t>
            </a:r>
            <a:endParaRPr lang="en-US" altLang="zh-CN" sz="2800" b="1" dirty="0">
              <a:solidFill>
                <a:schemeClr val="tx1"/>
              </a:solidFill>
              <a:latin typeface="+mn-ea"/>
              <a:cs typeface="黑体" panose="02010609060101010101" charset="-122"/>
            </a:endParaRPr>
          </a:p>
          <a:p>
            <a:pPr algn="l">
              <a:lnSpc>
                <a:spcPct val="110000"/>
              </a:lnSpc>
            </a:pPr>
            <a:r>
              <a:rPr lang="zh-CN" altLang="en-US" sz="2800" b="1" dirty="0" smtClean="0">
                <a:solidFill>
                  <a:schemeClr val="tx1"/>
                </a:solidFill>
                <a:latin typeface="+mn-ea"/>
                <a:cs typeface="黑体" panose="02010609060101010101" charset="-122"/>
              </a:rPr>
              <a:t>（</a:t>
            </a:r>
            <a:r>
              <a:rPr lang="en-US" altLang="zh-CN" sz="2800" b="1" dirty="0" smtClean="0">
                <a:solidFill>
                  <a:schemeClr val="tx1"/>
                </a:solidFill>
                <a:latin typeface="+mn-ea"/>
                <a:cs typeface="黑体" panose="02010609060101010101" charset="-122"/>
              </a:rPr>
              <a:t>3</a:t>
            </a:r>
            <a:r>
              <a:rPr lang="zh-CN" altLang="en-US" sz="2800" b="1" dirty="0" smtClean="0">
                <a:solidFill>
                  <a:schemeClr val="tx1"/>
                </a:solidFill>
                <a:latin typeface="+mn-ea"/>
                <a:cs typeface="黑体" panose="02010609060101010101" charset="-122"/>
              </a:rPr>
              <a:t>）促进了马</a:t>
            </a:r>
            <a:r>
              <a:rPr lang="zh-CN" altLang="en-US" sz="2800" b="1" dirty="0">
                <a:solidFill>
                  <a:schemeClr val="tx1"/>
                </a:solidFill>
                <a:latin typeface="+mn-ea"/>
                <a:cs typeface="黑体" panose="02010609060101010101" charset="-122"/>
              </a:rPr>
              <a:t>克思主</a:t>
            </a:r>
            <a:r>
              <a:rPr lang="zh-CN" altLang="en-US" sz="2800" b="1" dirty="0" smtClean="0">
                <a:solidFill>
                  <a:schemeClr val="tx1"/>
                </a:solidFill>
                <a:latin typeface="+mn-ea"/>
                <a:cs typeface="黑体" panose="02010609060101010101" charset="-122"/>
              </a:rPr>
              <a:t>义在世界范围内</a:t>
            </a:r>
            <a:r>
              <a:rPr lang="zh-CN" altLang="en-US" sz="2800" b="1" dirty="0" smtClean="0">
                <a:solidFill>
                  <a:schemeClr val="tx1"/>
                </a:solidFill>
                <a:latin typeface="+mn-ea"/>
                <a:cs typeface="黑体" panose="02010609060101010101" charset="-122"/>
                <a:sym typeface="+mn-ea"/>
              </a:rPr>
              <a:t>广</a:t>
            </a:r>
            <a:r>
              <a:rPr lang="zh-CN" altLang="en-US" sz="2800" b="1" dirty="0">
                <a:solidFill>
                  <a:schemeClr val="tx1"/>
                </a:solidFill>
                <a:latin typeface="+mn-ea"/>
                <a:cs typeface="黑体" panose="02010609060101010101" charset="-122"/>
                <a:sym typeface="+mn-ea"/>
              </a:rPr>
              <a:t>泛传播</a:t>
            </a:r>
            <a:r>
              <a:rPr lang="zh-CN" altLang="en-US" sz="2800" b="1" dirty="0">
                <a:solidFill>
                  <a:schemeClr val="tx1"/>
                </a:solidFill>
                <a:latin typeface="+mn-ea"/>
                <a:cs typeface="黑体" panose="02010609060101010101" charset="-122"/>
              </a:rPr>
              <a:t>，壮大世界无产阶级力量</a:t>
            </a:r>
            <a:r>
              <a:rPr lang="zh-CN" altLang="en-US" sz="2800" b="1" dirty="0" smtClean="0">
                <a:solidFill>
                  <a:schemeClr val="tx1"/>
                </a:solidFill>
                <a:latin typeface="+mn-ea"/>
                <a:cs typeface="黑体" panose="02010609060101010101" charset="-122"/>
              </a:rPr>
              <a:t>；</a:t>
            </a:r>
            <a:endParaRPr lang="en-US" altLang="zh-CN" sz="2800" b="1" dirty="0" smtClean="0">
              <a:solidFill>
                <a:schemeClr val="tx1"/>
              </a:solidFill>
              <a:latin typeface="+mn-ea"/>
              <a:cs typeface="黑体" panose="02010609060101010101" charset="-122"/>
            </a:endParaRPr>
          </a:p>
          <a:p>
            <a:pPr>
              <a:lnSpc>
                <a:spcPct val="110000"/>
              </a:lnSpc>
            </a:pPr>
            <a:r>
              <a:rPr lang="zh-CN" altLang="en-US" sz="2800" b="1" dirty="0" smtClean="0">
                <a:solidFill>
                  <a:schemeClr val="tx1"/>
                </a:solidFill>
                <a:latin typeface="+mn-ea"/>
                <a:cs typeface="黑体" panose="02010609060101010101" charset="-122"/>
              </a:rPr>
              <a:t>（</a:t>
            </a:r>
            <a:r>
              <a:rPr lang="en-US" altLang="zh-CN" sz="2800" b="1" dirty="0" smtClean="0">
                <a:solidFill>
                  <a:schemeClr val="tx1"/>
                </a:solidFill>
                <a:latin typeface="+mn-ea"/>
                <a:cs typeface="黑体" panose="02010609060101010101" charset="-122"/>
              </a:rPr>
              <a:t>4</a:t>
            </a:r>
            <a:r>
              <a:rPr lang="zh-CN" altLang="en-US" sz="2800" b="1" dirty="0" smtClean="0">
                <a:solidFill>
                  <a:schemeClr val="tx1"/>
                </a:solidFill>
                <a:latin typeface="+mn-ea"/>
                <a:cs typeface="黑体" panose="02010609060101010101" charset="-122"/>
              </a:rPr>
              <a:t>）</a:t>
            </a:r>
            <a:r>
              <a:rPr lang="zh-CN" altLang="zh-CN" sz="2800" b="1" kern="100" dirty="0" smtClean="0">
                <a:solidFill>
                  <a:schemeClr val="tx1"/>
                </a:solidFill>
                <a:latin typeface="+mn-ea"/>
                <a:cs typeface="Times New Roman" panose="02020603050405020304" pitchFamily="18" charset="0"/>
              </a:rPr>
              <a:t>人权、平等、民族自决等理念也深刻影响了第二次世界大战后的国际秩序重建。</a:t>
            </a:r>
            <a:endParaRPr lang="zh-CN" altLang="en-US" sz="2800" b="1" dirty="0">
              <a:solidFill>
                <a:schemeClr val="tx1"/>
              </a:solidFill>
              <a:latin typeface="+mn-ea"/>
              <a:cs typeface="黑体" panose="02010609060101010101" charset="-122"/>
            </a:endParaRPr>
          </a:p>
          <a:p>
            <a:pPr algn="l">
              <a:lnSpc>
                <a:spcPct val="100000"/>
              </a:lnSpc>
            </a:pPr>
            <a:endParaRPr lang="zh-CN" altLang="en-US" sz="2800" b="1" dirty="0">
              <a:solidFill>
                <a:schemeClr val="tx1"/>
              </a:solidFill>
              <a:latin typeface="+mn-ea"/>
              <a:cs typeface="黑体" panose="02010609060101010101" charset="-122"/>
            </a:endParaRPr>
          </a:p>
        </p:txBody>
      </p:sp>
      <p:sp>
        <p:nvSpPr>
          <p:cNvPr id="22"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29</a:t>
            </a:fld>
            <a:endParaRPr lang="zh-CN" altLang="en-US" dirty="0"/>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p:cNvSpPr/>
          <p:nvPr/>
        </p:nvSpPr>
        <p:spPr>
          <a:xfrm>
            <a:off x="395838" y="778794"/>
            <a:ext cx="2017830" cy="579836"/>
          </a:xfrm>
          <a:prstGeom prst="roundRect">
            <a:avLst>
              <a:gd name="adj" fmla="val 3459"/>
            </a:avLst>
          </a:prstGeom>
          <a:solidFill>
            <a:srgbClr val="B15E5E"/>
          </a:solidFill>
          <a:ln w="28575">
            <a:solidFill>
              <a:srgbClr val="F2F2F2"/>
            </a:solidFill>
          </a:ln>
          <a:effectLst>
            <a:outerShdw blurRad="88900" dist="75434" dir="2699986" algn="tl"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9119" tIns="34560" rIns="69119" bIns="34560" rtlCol="0" anchor="ctr"/>
          <a:lstStyle/>
          <a:p>
            <a:pPr algn="ctr"/>
            <a:r>
              <a:rPr lang="zh-CN" altLang="en-US" sz="2800" b="1" dirty="0" smtClean="0">
                <a:solidFill>
                  <a:schemeClr val="bg1"/>
                </a:solidFill>
              </a:rPr>
              <a:t>概念解析</a:t>
            </a:r>
            <a:endParaRPr lang="zh-CN" altLang="en-US" sz="2800" b="1" dirty="0">
              <a:solidFill>
                <a:schemeClr val="bg1"/>
              </a:solidFill>
            </a:endParaRPr>
          </a:p>
        </p:txBody>
      </p:sp>
      <p:sp>
        <p:nvSpPr>
          <p:cNvPr id="4" name="矩形: 圆角 3"/>
          <p:cNvSpPr/>
          <p:nvPr/>
        </p:nvSpPr>
        <p:spPr>
          <a:xfrm>
            <a:off x="395838" y="3451994"/>
            <a:ext cx="2017830" cy="579836"/>
          </a:xfrm>
          <a:prstGeom prst="roundRect">
            <a:avLst>
              <a:gd name="adj" fmla="val 3459"/>
            </a:avLst>
          </a:prstGeom>
          <a:solidFill>
            <a:srgbClr val="B15E5E"/>
          </a:solidFill>
          <a:ln w="28575">
            <a:solidFill>
              <a:srgbClr val="F2F2F2"/>
            </a:solidFill>
          </a:ln>
          <a:effectLst>
            <a:outerShdw blurRad="88900" dist="75434" dir="2699986" algn="tl"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9119" tIns="34560" rIns="69119" bIns="34560" rtlCol="0" anchor="ctr"/>
          <a:lstStyle/>
          <a:p>
            <a:pPr algn="ctr"/>
            <a:r>
              <a:rPr lang="zh-CN" altLang="en-US" sz="2800" b="1" dirty="0">
                <a:solidFill>
                  <a:schemeClr val="bg1"/>
                </a:solidFill>
              </a:rPr>
              <a:t>时间坐标</a:t>
            </a:r>
          </a:p>
        </p:txBody>
      </p:sp>
      <p:sp>
        <p:nvSpPr>
          <p:cNvPr id="5" name="矩形 4"/>
          <p:cNvSpPr/>
          <p:nvPr/>
        </p:nvSpPr>
        <p:spPr>
          <a:xfrm>
            <a:off x="395838" y="1342659"/>
            <a:ext cx="11212466" cy="1090074"/>
          </a:xfrm>
          <a:prstGeom prst="rect">
            <a:avLst/>
          </a:prstGeom>
        </p:spPr>
        <p:txBody>
          <a:bodyPr wrap="square" lIns="69119" tIns="34560" rIns="69119" bIns="34560">
            <a:spAutoFit/>
          </a:bodyPr>
          <a:lstStyle/>
          <a:p>
            <a:pPr>
              <a:lnSpc>
                <a:spcPct val="130000"/>
              </a:lnSpc>
            </a:pPr>
            <a:r>
              <a:rPr lang="zh-CN" altLang="en-US" sz="2100" b="1" dirty="0">
                <a:latin typeface="方正大标宋简体" panose="03000509000000000000" pitchFamily="65" charset="-122"/>
                <a:ea typeface="方正大标宋简体" panose="03000509000000000000" pitchFamily="65" charset="-122"/>
              </a:rPr>
              <a:t>民</a:t>
            </a:r>
            <a:r>
              <a:rPr lang="zh-CN" altLang="en-US" sz="3000" b="1" dirty="0">
                <a:solidFill>
                  <a:srgbClr val="C00000"/>
                </a:solidFill>
                <a:latin typeface="方正大标宋简体" panose="03000509000000000000" pitchFamily="65" charset="-122"/>
                <a:ea typeface="方正大标宋简体" panose="03000509000000000000" pitchFamily="65" charset="-122"/>
              </a:rPr>
              <a:t>族</a:t>
            </a:r>
            <a:r>
              <a:rPr lang="zh-CN" altLang="en-US" sz="2100" b="1" dirty="0">
                <a:latin typeface="方正大标宋简体" panose="03000509000000000000" pitchFamily="65" charset="-122"/>
                <a:ea typeface="方正大标宋简体" panose="03000509000000000000" pitchFamily="65" charset="-122"/>
              </a:rPr>
              <a:t>运动（革命）</a:t>
            </a:r>
            <a:r>
              <a:rPr lang="zh-CN" altLang="en-US" sz="2100" dirty="0">
                <a:latin typeface="方正清刻本悦宋简体" panose="02000000000000000000" pitchFamily="2" charset="-122"/>
                <a:ea typeface="方正清刻本悦宋简体" panose="02000000000000000000" pitchFamily="2" charset="-122"/>
              </a:rPr>
              <a:t>：是指在近现代殖民地、半殖民地人民反抗殖民侵略、殖民统治，争取民族解放、民族独立的运动</a:t>
            </a:r>
            <a:r>
              <a:rPr lang="zh-CN" altLang="en-US" sz="2100" dirty="0" smtClean="0">
                <a:latin typeface="方正清刻本悦宋简体" panose="02000000000000000000" pitchFamily="2" charset="-122"/>
                <a:ea typeface="方正清刻本悦宋简体" panose="02000000000000000000" pitchFamily="2" charset="-122"/>
              </a:rPr>
              <a:t>。</a:t>
            </a:r>
            <a:endParaRPr lang="en-US" altLang="zh-CN" sz="2100" b="1" dirty="0">
              <a:solidFill>
                <a:srgbClr val="FF0000"/>
              </a:solidFill>
              <a:latin typeface="方正硬笔楷书简体" panose="03000509000000000000" pitchFamily="65" charset="-122"/>
              <a:ea typeface="方正硬笔楷书简体" panose="03000509000000000000" pitchFamily="65" charset="-122"/>
            </a:endParaRPr>
          </a:p>
        </p:txBody>
      </p:sp>
      <p:sp>
        <p:nvSpPr>
          <p:cNvPr id="6" name="矩形 5"/>
          <p:cNvSpPr/>
          <p:nvPr/>
        </p:nvSpPr>
        <p:spPr>
          <a:xfrm>
            <a:off x="443935" y="2352570"/>
            <a:ext cx="11212466" cy="1090074"/>
          </a:xfrm>
          <a:prstGeom prst="rect">
            <a:avLst/>
          </a:prstGeom>
        </p:spPr>
        <p:txBody>
          <a:bodyPr wrap="square" lIns="69119" tIns="34560" rIns="69119" bIns="34560">
            <a:spAutoFit/>
          </a:bodyPr>
          <a:lstStyle/>
          <a:p>
            <a:pPr>
              <a:lnSpc>
                <a:spcPct val="130000"/>
              </a:lnSpc>
            </a:pPr>
            <a:r>
              <a:rPr lang="zh-CN" altLang="en-US" sz="2100" b="1" dirty="0">
                <a:latin typeface="方正大标宋简体" panose="03000509000000000000" pitchFamily="65" charset="-122"/>
                <a:ea typeface="方正大标宋简体" panose="03000509000000000000" pitchFamily="65" charset="-122"/>
              </a:rPr>
              <a:t>民</a:t>
            </a:r>
            <a:r>
              <a:rPr lang="zh-CN" altLang="en-US" sz="3000" b="1" dirty="0">
                <a:solidFill>
                  <a:srgbClr val="C00000"/>
                </a:solidFill>
                <a:latin typeface="方正大标宋简体" panose="03000509000000000000" pitchFamily="65" charset="-122"/>
                <a:ea typeface="方正大标宋简体" panose="03000509000000000000" pitchFamily="65" charset="-122"/>
              </a:rPr>
              <a:t>主</a:t>
            </a:r>
            <a:r>
              <a:rPr lang="zh-CN" altLang="en-US" sz="2100" b="1" dirty="0">
                <a:latin typeface="方正大标宋简体" panose="03000509000000000000" pitchFamily="65" charset="-122"/>
                <a:ea typeface="方正大标宋简体" panose="03000509000000000000" pitchFamily="65" charset="-122"/>
              </a:rPr>
              <a:t>运动（革命）</a:t>
            </a:r>
            <a:r>
              <a:rPr lang="zh-CN" altLang="en-US" sz="2100" dirty="0">
                <a:latin typeface="方正清刻本悦宋简体" panose="02000000000000000000" pitchFamily="2" charset="-122"/>
                <a:ea typeface="方正清刻本悦宋简体" panose="02000000000000000000" pitchFamily="2" charset="-122"/>
              </a:rPr>
              <a:t>：是指资产阶级领导的反对封建统治，建立资产阶级民主政治制度的斗争。</a:t>
            </a:r>
            <a:r>
              <a:rPr lang="zh-CN" altLang="en-US" sz="2100" b="1" dirty="0">
                <a:latin typeface="方正静蕾简体" panose="02000000000000000000" pitchFamily="2" charset="-122"/>
                <a:ea typeface="方正静蕾简体" panose="02000000000000000000" pitchFamily="2" charset="-122"/>
              </a:rPr>
              <a:t>（</a:t>
            </a:r>
            <a:r>
              <a:rPr lang="zh-CN" altLang="en-US" sz="2100" dirty="0">
                <a:latin typeface="楷体" panose="02010609060101010101" pitchFamily="49" charset="-122"/>
                <a:ea typeface="楷体" panose="02010609060101010101" pitchFamily="49" charset="-122"/>
              </a:rPr>
              <a:t>到帝国主义时代，开始出现由无产阶级领导的民族或民主革命，如中国的新民主主义革命</a:t>
            </a:r>
            <a:r>
              <a:rPr lang="zh-CN" altLang="en-US" sz="2100" b="1" dirty="0">
                <a:latin typeface="方正静蕾简体" panose="02000000000000000000" pitchFamily="2" charset="-122"/>
                <a:ea typeface="方正静蕾简体" panose="02000000000000000000" pitchFamily="2" charset="-122"/>
              </a:rPr>
              <a:t>）</a:t>
            </a:r>
          </a:p>
        </p:txBody>
      </p:sp>
      <p:pic>
        <p:nvPicPr>
          <p:cNvPr id="7" name="图片 4099" descr="C:/Users/HP/Desktop/2019—2020学年《新课程学案》中外历史纲要（下）同步教辅资料（课件+试题）/课件/19XLS-39.TIF"/>
          <p:cNvPicPr>
            <a:picLocks noChangeAspect="1"/>
          </p:cNvPicPr>
          <p:nvPr>
            <p:custDataLst>
              <p:tags r:id="rId1"/>
            </p:custDataLst>
          </p:nvPr>
        </p:nvPicPr>
        <p:blipFill>
          <a:blip r:embed="rId3" r:link="rId4" cstate="print">
            <a:clrChange>
              <a:clrFrom>
                <a:srgbClr val="FFFFFF"/>
              </a:clrFrom>
              <a:clrTo>
                <a:srgbClr val="FFFFFF">
                  <a:alpha val="0"/>
                </a:srgbClr>
              </a:clrTo>
            </a:clrChange>
          </a:blip>
          <a:srcRect l="4237" t="23288" r="647" b="41008"/>
          <a:stretch>
            <a:fillRect/>
          </a:stretch>
        </p:blipFill>
        <p:spPr>
          <a:xfrm>
            <a:off x="261258" y="4030359"/>
            <a:ext cx="11515747" cy="2483405"/>
          </a:xfrm>
          <a:prstGeom prst="rect">
            <a:avLst/>
          </a:prstGeom>
          <a:noFill/>
          <a:ln w="9525">
            <a:noFill/>
          </a:ln>
        </p:spPr>
      </p:pic>
      <p:sp>
        <p:nvSpPr>
          <p:cNvPr id="8" name="标题 7"/>
          <p:cNvSpPr>
            <a:spLocks noGrp="1"/>
          </p:cNvSpPr>
          <p:nvPr>
            <p:ph type="title"/>
          </p:nvPr>
        </p:nvSpPr>
        <p:spPr/>
        <p:txBody>
          <a:bodyPr>
            <a:normAutofit fontScale="90000"/>
          </a:bodyPr>
          <a:lstStyle/>
          <a:p>
            <a:r>
              <a:rPr lang="zh-CN" altLang="en-US" dirty="0" smtClean="0">
                <a:latin typeface="微软雅黑" pitchFamily="34" charset="-122"/>
                <a:ea typeface="微软雅黑" pitchFamily="34" charset="-122"/>
              </a:rPr>
              <a:t>亚非拉民族民主运动的高涨</a:t>
            </a:r>
            <a:endParaRPr lang="zh-CN" altLang="en-US" dirty="0"/>
          </a:p>
        </p:txBody>
      </p:sp>
      <p:sp>
        <p:nvSpPr>
          <p:cNvPr id="10" name="灯片编号占位符 2"/>
          <p:cNvSpPr>
            <a:spLocks noGrp="1"/>
          </p:cNvSpPr>
          <p:nvPr>
            <p:ph type="sldNum" sz="quarter" idx="12"/>
          </p:nvPr>
        </p:nvSpPr>
        <p:spPr>
          <a:xfrm>
            <a:off x="11282884" y="6144296"/>
            <a:ext cx="480000" cy="304800"/>
          </a:xfrm>
        </p:spPr>
        <p:txBody>
          <a:bodyPr/>
          <a:lstStyle/>
          <a:p>
            <a:fld id="{565CE74E-AB26-4998-AD42-012C4C1AD076}" type="slidenum">
              <a:rPr lang="zh-CN" altLang="en-US" smtClean="0"/>
              <a:pPr/>
              <a:t>3</a:t>
            </a:fld>
            <a:endParaRPr lang="zh-CN" altLang="en-US" dirty="0"/>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微软雅黑" pitchFamily="34" charset="-122"/>
                <a:ea typeface="微软雅黑" pitchFamily="34" charset="-122"/>
              </a:rPr>
              <a:t>亚非拉民族民主运动的高涨</a:t>
            </a:r>
            <a:endParaRPr lang="zh-CN" altLang="en-US" dirty="0" smtClean="0">
              <a:solidFill>
                <a:srgbClr val="FF0000"/>
              </a:solidFill>
              <a:latin typeface="+mn-ea"/>
            </a:endParaRPr>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30</a:t>
            </a:fld>
            <a:endParaRPr lang="zh-CN" altLang="en-US" dirty="0"/>
          </a:p>
        </p:txBody>
      </p:sp>
      <p:sp>
        <p:nvSpPr>
          <p:cNvPr id="4" name="文本框 6"/>
          <p:cNvSpPr/>
          <p:nvPr/>
        </p:nvSpPr>
        <p:spPr>
          <a:xfrm>
            <a:off x="3886518" y="2492693"/>
            <a:ext cx="6364243" cy="156966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marL="0" lvl="0" indent="0" eaLnBrk="1" hangingPunct="1">
              <a:lnSpc>
                <a:spcPct val="100000"/>
              </a:lnSpc>
              <a:spcBef>
                <a:spcPct val="0"/>
              </a:spcBef>
              <a:buNone/>
            </a:pPr>
            <a:r>
              <a:rPr lang="zh-CN" altLang="en-US" sz="9600" b="1" dirty="0">
                <a:solidFill>
                  <a:srgbClr val="6F2F35"/>
                </a:solidFill>
                <a:latin typeface="黑体" panose="02010609060101010101" charset="-122"/>
                <a:ea typeface="黑体" panose="02010609060101010101" charset="-122"/>
                <a:sym typeface="叶根友毛笔行书2.0版" pitchFamily="2" charset="-122"/>
              </a:rPr>
              <a:t>谢</a:t>
            </a:r>
            <a:r>
              <a:rPr lang="zh-CN" altLang="en-US" sz="9600" b="1" dirty="0" smtClean="0">
                <a:solidFill>
                  <a:srgbClr val="6F2F35"/>
                </a:solidFill>
                <a:latin typeface="黑体" panose="02010609060101010101" charset="-122"/>
                <a:ea typeface="黑体" panose="02010609060101010101" charset="-122"/>
                <a:sym typeface="叶根友毛笔行书2.0版" pitchFamily="2" charset="-122"/>
              </a:rPr>
              <a:t>谢聆听！</a:t>
            </a:r>
            <a:endParaRPr lang="zh-CN" altLang="en-US" sz="9600" dirty="0">
              <a:latin typeface="黑体" panose="02010609060101010101" charset="-122"/>
              <a:ea typeface="黑体" panose="02010609060101010101" charset="-122"/>
            </a:endParaRPr>
          </a:p>
        </p:txBody>
      </p:sp>
      <p:sp>
        <p:nvSpPr>
          <p:cNvPr id="5" name="文本框 16"/>
          <p:cNvSpPr/>
          <p:nvPr/>
        </p:nvSpPr>
        <p:spPr>
          <a:xfrm>
            <a:off x="4011598" y="4097338"/>
            <a:ext cx="4783169" cy="46166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sym typeface="Calibri" panose="020F05020202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stStyle>
          <a:p>
            <a:pPr marL="0" lvl="0" indent="0" algn="ctr" eaLnBrk="1" hangingPunct="1">
              <a:lnSpc>
                <a:spcPct val="100000"/>
              </a:lnSpc>
              <a:spcBef>
                <a:spcPct val="0"/>
              </a:spcBef>
              <a:buNone/>
            </a:pPr>
            <a:r>
              <a:rPr lang="zh-CN" altLang="zh-CN" sz="2400" dirty="0">
                <a:solidFill>
                  <a:srgbClr val="6F2F35"/>
                </a:solidFill>
                <a:latin typeface="微软雅黑" panose="020B0503020204020204" pitchFamily="34" charset="-122"/>
                <a:ea typeface="微软雅黑" panose="020B0503020204020204" pitchFamily="34" charset="-122"/>
                <a:sym typeface="微软雅黑" panose="020B0503020204020204" pitchFamily="34" charset="-122"/>
              </a:rPr>
              <a:t>THANK YOU FOR </a:t>
            </a:r>
            <a:r>
              <a:rPr lang="zh-CN" altLang="zh-CN" sz="2400" dirty="0" smtClean="0">
                <a:solidFill>
                  <a:srgbClr val="6F2F35"/>
                </a:solidFill>
                <a:latin typeface="微软雅黑" panose="020B0503020204020204" pitchFamily="34" charset="-122"/>
                <a:ea typeface="微软雅黑" panose="020B0503020204020204" pitchFamily="34" charset="-122"/>
                <a:sym typeface="微软雅黑" panose="020B0503020204020204" pitchFamily="34" charset="-122"/>
              </a:rPr>
              <a:t>WATCHING</a:t>
            </a:r>
            <a:r>
              <a:rPr lang="zh-CN" altLang="en-US" sz="2400" dirty="0" smtClean="0">
                <a:solidFill>
                  <a:srgbClr val="6F2F35"/>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zh-CN" sz="2400" dirty="0">
              <a:solidFill>
                <a:srgbClr val="6F2F35"/>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7"/>
          <p:cNvGrpSpPr/>
          <p:nvPr/>
        </p:nvGrpSpPr>
        <p:grpSpPr>
          <a:xfrm>
            <a:off x="846813" y="1019718"/>
            <a:ext cx="2599713" cy="369332"/>
            <a:chOff x="792848" y="335099"/>
            <a:chExt cx="2599713" cy="369332"/>
          </a:xfrm>
        </p:grpSpPr>
        <p:sp>
          <p:nvSpPr>
            <p:cNvPr id="9" name="文本占位符 7"/>
            <p:cNvSpPr txBox="1"/>
            <p:nvPr/>
          </p:nvSpPr>
          <p:spPr>
            <a:xfrm>
              <a:off x="792848" y="335099"/>
              <a:ext cx="2599713" cy="369332"/>
            </a:xfrm>
            <a:prstGeom prst="rect">
              <a:avLst/>
            </a:prstGeom>
          </p:spPr>
          <p:txBody>
            <a:bodyPr wrap="square">
              <a:sp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altLang="zh-CN" sz="1800" kern="1200" noProof="0" dirty="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i="1" dirty="0" smtClean="0">
                  <a:solidFill>
                    <a:srgbClr val="0000FF"/>
                  </a:solidFill>
                  <a:latin typeface="楷体" panose="02010609060101010101" charset="-122"/>
                  <a:ea typeface="楷体" panose="02010609060101010101" charset="-122"/>
                </a:rPr>
                <a:t>仙桃中学高一历史组</a:t>
              </a:r>
              <a:endParaRPr lang="zh-CN" altLang="en-US" sz="2000" b="1" i="1" dirty="0">
                <a:solidFill>
                  <a:srgbClr val="0000FF"/>
                </a:solidFill>
                <a:latin typeface="楷体" panose="02010609060101010101" charset="-122"/>
                <a:ea typeface="楷体" panose="02010609060101010101" charset="-122"/>
              </a:endParaRPr>
            </a:p>
          </p:txBody>
        </p:sp>
        <p:cxnSp>
          <p:nvCxnSpPr>
            <p:cNvPr id="10" name="直接连接符 9"/>
            <p:cNvCxnSpPr/>
            <p:nvPr/>
          </p:nvCxnSpPr>
          <p:spPr>
            <a:xfrm>
              <a:off x="970384" y="676731"/>
              <a:ext cx="2276669" cy="0"/>
            </a:xfrm>
            <a:prstGeom prst="line">
              <a:avLst/>
            </a:prstGeom>
          </p:spPr>
          <p:style>
            <a:lnRef idx="1">
              <a:schemeClr val="dk1"/>
            </a:lnRef>
            <a:fillRef idx="0">
              <a:schemeClr val="dk1"/>
            </a:fillRef>
            <a:effectRef idx="0">
              <a:schemeClr val="dk1"/>
            </a:effectRef>
            <a:fontRef idx="minor">
              <a:schemeClr val="tx1"/>
            </a:fontRef>
          </p:style>
        </p:cxnSp>
      </p:grpSp>
      <p:pic>
        <p:nvPicPr>
          <p:cNvPr id="11" name="图片 10"/>
          <p:cNvPicPr>
            <a:picLocks noChangeAspect="1"/>
          </p:cNvPicPr>
          <p:nvPr/>
        </p:nvPicPr>
        <p:blipFill>
          <a:blip r:embed="rId2" cstate="print"/>
          <a:stretch>
            <a:fillRect/>
          </a:stretch>
        </p:blipFill>
        <p:spPr>
          <a:xfrm>
            <a:off x="527685" y="1003935"/>
            <a:ext cx="544830" cy="47688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sz="2800" dirty="0" smtClean="0">
                <a:latin typeface="微软雅黑" pitchFamily="34" charset="-122"/>
                <a:ea typeface="微软雅黑" pitchFamily="34" charset="-122"/>
              </a:rPr>
              <a:t>亚非拉民族民主运动的高涨</a:t>
            </a:r>
            <a:endParaRPr lang="zh-CN" altLang="en-US" sz="2800" dirty="0">
              <a:latin typeface="微软雅黑" pitchFamily="34" charset="-122"/>
              <a:ea typeface="微软雅黑" pitchFamily="34" charset="-122"/>
            </a:endParaRPr>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4</a:t>
            </a:fld>
            <a:endParaRPr lang="zh-CN" altLang="en-US"/>
          </a:p>
        </p:txBody>
      </p:sp>
      <p:sp>
        <p:nvSpPr>
          <p:cNvPr id="4" name="文本框 28"/>
          <p:cNvSpPr txBox="1"/>
          <p:nvPr/>
        </p:nvSpPr>
        <p:spPr>
          <a:xfrm>
            <a:off x="508346" y="786536"/>
            <a:ext cx="1375141" cy="2095329"/>
          </a:xfrm>
          <a:prstGeom prst="rect">
            <a:avLst/>
          </a:prstGeom>
          <a:noFill/>
          <a:ln w="9525">
            <a:noFill/>
          </a:ln>
        </p:spPr>
        <p:txBody>
          <a:bodyPr vert="eaVert" wrap="none" lIns="71321" tIns="35661" rIns="71321" bIns="35661">
            <a:spAutoFit/>
          </a:bodyPr>
          <a:lstStyle/>
          <a:p>
            <a:pPr algn="ctr"/>
            <a:r>
              <a:rPr lang="zh-CN" altLang="en-US" sz="4000" b="1" dirty="0">
                <a:latin typeface="江西拙楷" panose="02010600040101010101" pitchFamily="2" charset="-122"/>
                <a:ea typeface="江西拙楷" panose="02010600040101010101" pitchFamily="2" charset="-122"/>
              </a:rPr>
              <a:t>目 录</a:t>
            </a:r>
            <a:endParaRPr lang="en-US" altLang="zh-CN" sz="4000" b="1" dirty="0">
              <a:latin typeface="江西拙楷" panose="02010600040101010101" pitchFamily="2" charset="-122"/>
              <a:ea typeface="江西拙楷" panose="02010600040101010101" pitchFamily="2" charset="-122"/>
            </a:endParaRPr>
          </a:p>
          <a:p>
            <a:pPr algn="ctr"/>
            <a:r>
              <a:rPr lang="en-US" altLang="zh-CN" sz="4000" dirty="0">
                <a:latin typeface="Calibri" panose="020F0502020204030204" pitchFamily="34" charset="0"/>
              </a:rPr>
              <a:t>CONTENT</a:t>
            </a:r>
          </a:p>
        </p:txBody>
      </p:sp>
      <p:sp>
        <p:nvSpPr>
          <p:cNvPr id="6" name="文本框 11">
            <a:hlinkClick r:id="" action="ppaction://noaction"/>
          </p:cNvPr>
          <p:cNvSpPr txBox="1"/>
          <p:nvPr/>
        </p:nvSpPr>
        <p:spPr>
          <a:xfrm>
            <a:off x="2830285" y="1244416"/>
            <a:ext cx="8955313" cy="1180014"/>
          </a:xfrm>
          <a:prstGeom prst="rect">
            <a:avLst/>
          </a:prstGeom>
          <a:noFill/>
          <a:ln w="9525">
            <a:noFill/>
          </a:ln>
        </p:spPr>
        <p:txBody>
          <a:bodyPr wrap="square" lIns="71321" tIns="35661" rIns="71321" bIns="35661">
            <a:spAutoFit/>
          </a:bodyPr>
          <a:lstStyle/>
          <a:p>
            <a:pPr>
              <a:buSzPct val="100000"/>
            </a:pPr>
            <a:r>
              <a:rPr lang="zh-CN" altLang="en-US" sz="7200" b="1" dirty="0" smtClean="0">
                <a:latin typeface="楷体" panose="02010609060101010101" charset="-122"/>
                <a:ea typeface="楷体" panose="02010609060101010101" charset="-122"/>
              </a:rPr>
              <a:t>一、高涨的</a:t>
            </a:r>
            <a:r>
              <a:rPr lang="zh-CN" altLang="en-US" sz="7200" b="1" dirty="0" smtClean="0">
                <a:solidFill>
                  <a:srgbClr val="FF0000"/>
                </a:solidFill>
                <a:latin typeface="楷体" panose="02010609060101010101" charset="-122"/>
                <a:ea typeface="楷体" panose="02010609060101010101" charset="-122"/>
              </a:rPr>
              <a:t>原因</a:t>
            </a:r>
            <a:endParaRPr lang="zh-CN" altLang="en-US" sz="7200" b="1" dirty="0" smtClean="0">
              <a:solidFill>
                <a:srgbClr val="FF0000"/>
              </a:solidFill>
              <a:latin typeface="+mn-ea"/>
            </a:endParaRPr>
          </a:p>
        </p:txBody>
      </p:sp>
      <p:sp>
        <p:nvSpPr>
          <p:cNvPr id="9" name="文本框 11">
            <a:hlinkClick r:id="" action="ppaction://noaction"/>
          </p:cNvPr>
          <p:cNvSpPr txBox="1"/>
          <p:nvPr/>
        </p:nvSpPr>
        <p:spPr>
          <a:xfrm>
            <a:off x="2772229" y="2765941"/>
            <a:ext cx="7300685" cy="1180014"/>
          </a:xfrm>
          <a:prstGeom prst="rect">
            <a:avLst/>
          </a:prstGeom>
          <a:noFill/>
          <a:ln w="9525">
            <a:noFill/>
          </a:ln>
        </p:spPr>
        <p:txBody>
          <a:bodyPr wrap="square" lIns="71321" tIns="35661" rIns="71321" bIns="35661">
            <a:spAutoFit/>
          </a:bodyPr>
          <a:lstStyle/>
          <a:p>
            <a:pPr>
              <a:buSzPct val="100000"/>
            </a:pPr>
            <a:r>
              <a:rPr lang="zh-CN" altLang="en-US" sz="7200" b="1" dirty="0" smtClean="0">
                <a:latin typeface="楷体" panose="02010609060101010101" charset="-122"/>
                <a:ea typeface="楷体" panose="02010609060101010101" charset="-122"/>
              </a:rPr>
              <a:t>二、高涨的</a:t>
            </a:r>
            <a:r>
              <a:rPr lang="zh-CN" altLang="en-US" sz="7200" b="1" dirty="0" smtClean="0">
                <a:solidFill>
                  <a:srgbClr val="FF0000"/>
                </a:solidFill>
                <a:latin typeface="楷体" panose="02010609060101010101" charset="-122"/>
                <a:ea typeface="楷体" panose="02010609060101010101" charset="-122"/>
              </a:rPr>
              <a:t>表现</a:t>
            </a:r>
            <a:endParaRPr lang="zh-CN" altLang="en-US" sz="7200" b="1" dirty="0" smtClean="0">
              <a:solidFill>
                <a:srgbClr val="FF0000"/>
              </a:solidFill>
              <a:latin typeface="+mn-ea"/>
            </a:endParaRPr>
          </a:p>
        </p:txBody>
      </p:sp>
      <p:sp>
        <p:nvSpPr>
          <p:cNvPr id="10" name="文本框 11">
            <a:hlinkClick r:id="" action="ppaction://noaction"/>
          </p:cNvPr>
          <p:cNvSpPr txBox="1"/>
          <p:nvPr/>
        </p:nvSpPr>
        <p:spPr>
          <a:xfrm>
            <a:off x="2801260" y="4364932"/>
            <a:ext cx="6821712" cy="1180014"/>
          </a:xfrm>
          <a:prstGeom prst="rect">
            <a:avLst/>
          </a:prstGeom>
          <a:noFill/>
          <a:ln w="9525">
            <a:noFill/>
          </a:ln>
        </p:spPr>
        <p:txBody>
          <a:bodyPr wrap="square" lIns="71321" tIns="35661" rIns="71321" bIns="35661">
            <a:spAutoFit/>
          </a:bodyPr>
          <a:lstStyle/>
          <a:p>
            <a:pPr lvl="0">
              <a:buSzPct val="100000"/>
            </a:pPr>
            <a:r>
              <a:rPr lang="zh-CN" altLang="en-US" sz="7200" b="1" spc="78" dirty="0" smtClean="0">
                <a:latin typeface="楷体" panose="02010609060101010101" charset="-122"/>
                <a:ea typeface="楷体" panose="02010609060101010101" charset="-122"/>
              </a:rPr>
              <a:t>三、</a:t>
            </a:r>
            <a:r>
              <a:rPr lang="zh-CN" altLang="en-US" sz="7200" b="1" dirty="0" smtClean="0">
                <a:latin typeface="楷体" panose="02010609060101010101" charset="-122"/>
                <a:ea typeface="楷体" panose="02010609060101010101" charset="-122"/>
              </a:rPr>
              <a:t>高涨的</a:t>
            </a:r>
            <a:r>
              <a:rPr lang="zh-CN" altLang="en-US" sz="7200" b="1" spc="78" dirty="0" smtClean="0">
                <a:solidFill>
                  <a:srgbClr val="FF0000"/>
                </a:solidFill>
                <a:latin typeface="楷体" panose="02010609060101010101" charset="-122"/>
                <a:ea typeface="楷体" panose="02010609060101010101" charset="-122"/>
              </a:rPr>
              <a:t>影响</a:t>
            </a:r>
            <a:endParaRPr lang="zh-CN" altLang="en-US" sz="7200" b="1" dirty="0" smtClean="0">
              <a:solidFill>
                <a:srgbClr val="FF0000"/>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微软雅黑" pitchFamily="34" charset="-122"/>
                <a:ea typeface="微软雅黑" pitchFamily="34" charset="-122"/>
              </a:rPr>
              <a:t>亚非拉民族民主运动的高涨</a:t>
            </a:r>
            <a:endParaRPr lang="zh-CN" altLang="en-US" dirty="0">
              <a:latin typeface="微软雅黑" pitchFamily="34" charset="-122"/>
              <a:ea typeface="微软雅黑" pitchFamily="34" charset="-122"/>
            </a:endParaRPr>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5</a:t>
            </a:fld>
            <a:endParaRPr lang="zh-CN" altLang="en-US" dirty="0"/>
          </a:p>
        </p:txBody>
      </p:sp>
      <p:sp>
        <p:nvSpPr>
          <p:cNvPr id="4" name="文本框 11">
            <a:hlinkClick r:id="" action="ppaction://noaction"/>
          </p:cNvPr>
          <p:cNvSpPr txBox="1"/>
          <p:nvPr/>
        </p:nvSpPr>
        <p:spPr>
          <a:xfrm>
            <a:off x="972468" y="2478123"/>
            <a:ext cx="9347189" cy="1549346"/>
          </a:xfrm>
          <a:prstGeom prst="rect">
            <a:avLst/>
          </a:prstGeom>
          <a:noFill/>
          <a:ln w="9525">
            <a:noFill/>
          </a:ln>
        </p:spPr>
        <p:txBody>
          <a:bodyPr wrap="square" lIns="71321" tIns="35661" rIns="71321" bIns="35661">
            <a:spAutoFit/>
          </a:bodyPr>
          <a:lstStyle/>
          <a:p>
            <a:pPr>
              <a:buSzPct val="100000"/>
            </a:pPr>
            <a:r>
              <a:rPr lang="zh-CN" altLang="en-US" sz="9600" b="1" dirty="0" smtClean="0">
                <a:latin typeface="楷体" panose="02010609060101010101" charset="-122"/>
                <a:ea typeface="楷体" panose="02010609060101010101" charset="-122"/>
              </a:rPr>
              <a:t>一、高涨的</a:t>
            </a:r>
            <a:r>
              <a:rPr lang="zh-CN" altLang="en-US" sz="9600" b="1" dirty="0" smtClean="0">
                <a:solidFill>
                  <a:srgbClr val="FF0000"/>
                </a:solidFill>
                <a:latin typeface="楷体" panose="02010609060101010101" charset="-122"/>
                <a:ea typeface="楷体" panose="02010609060101010101" charset="-122"/>
              </a:rPr>
              <a:t>原因</a:t>
            </a:r>
            <a:endParaRPr lang="zh-CN" altLang="en-US" sz="9600" b="1" dirty="0" smtClean="0">
              <a:solidFill>
                <a:srgbClr val="FF0000"/>
              </a:solidFill>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原因</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6</a:t>
            </a:fld>
            <a:endParaRPr lang="zh-CN" altLang="en-US"/>
          </a:p>
        </p:txBody>
      </p:sp>
      <p:sp>
        <p:nvSpPr>
          <p:cNvPr id="4" name="矩形 3"/>
          <p:cNvSpPr/>
          <p:nvPr/>
        </p:nvSpPr>
        <p:spPr>
          <a:xfrm>
            <a:off x="653143" y="1678065"/>
            <a:ext cx="11059886" cy="2563779"/>
          </a:xfrm>
          <a:prstGeom prst="rect">
            <a:avLst/>
          </a:prstGeom>
        </p:spPr>
        <p:txBody>
          <a:bodyPr wrap="square">
            <a:spAutoFit/>
          </a:bodyPr>
          <a:lstStyle/>
          <a:p>
            <a:r>
              <a:rPr lang="zh-CN" altLang="en-US" sz="2200" b="1" dirty="0" smtClean="0">
                <a:latin typeface="+mn-ea"/>
              </a:rPr>
              <a:t>材料一：</a:t>
            </a:r>
            <a:r>
              <a:rPr lang="zh-CN" altLang="en-US" sz="2200" dirty="0" smtClean="0">
                <a:latin typeface="楷体" panose="02010609060101010101" pitchFamily="49" charset="-122"/>
                <a:ea typeface="楷体" panose="02010609060101010101" pitchFamily="49" charset="-122"/>
              </a:rPr>
              <a:t>一战期间和战后，大多数殖民地半殖民地国家的资本主义经济在整个国民经济中的比重都提高了。一方面是因为帝国主义国家忙于战争，无暇他顾，加之军事订货的增加，使民族资本主义经济获得了较快的发展。</a:t>
            </a:r>
            <a:r>
              <a:rPr lang="en-US" altLang="zh-CN" sz="2200" dirty="0" smtClean="0">
                <a:latin typeface="楷体" panose="02010609060101010101" pitchFamily="49" charset="-122"/>
                <a:ea typeface="楷体" panose="02010609060101010101" pitchFamily="49" charset="-122"/>
              </a:rPr>
              <a:t>……</a:t>
            </a:r>
            <a:r>
              <a:rPr lang="zh-CN" altLang="en-US" sz="2200" dirty="0" smtClean="0">
                <a:latin typeface="楷体" panose="02010609060101010101" pitchFamily="49" charset="-122"/>
                <a:ea typeface="楷体" panose="02010609060101010101" pitchFamily="49" charset="-122"/>
              </a:rPr>
              <a:t>另一方面各帝国主义为获取高额利润和垄断资源，也不断地增加对殖民地的投资，从而加速了资本输入国的资本主义发展</a:t>
            </a:r>
            <a:r>
              <a:rPr lang="en-US" altLang="zh-CN" sz="2200" dirty="0" smtClean="0">
                <a:latin typeface="楷体" panose="02010609060101010101" pitchFamily="49" charset="-122"/>
                <a:ea typeface="楷体" panose="02010609060101010101" pitchFamily="49" charset="-122"/>
              </a:rPr>
              <a:t>……</a:t>
            </a:r>
            <a:r>
              <a:rPr lang="zh-CN" altLang="en-US" sz="2200" dirty="0" smtClean="0">
                <a:latin typeface="楷体" panose="02010609060101010101" pitchFamily="49" charset="-122"/>
                <a:ea typeface="楷体" panose="02010609060101010101" pitchFamily="49" charset="-122"/>
              </a:rPr>
              <a:t>这种经济上的变化反映到阶级关系上就是民族资产阶级和无产阶级队伍扩大了，力量增强了，贫苦农民的境况更加恶化，整个被压迫民族与帝国主义的矛盾激化了。</a:t>
            </a:r>
            <a:endParaRPr lang="en-US" altLang="zh-CN" sz="2200" dirty="0" smtClean="0">
              <a:latin typeface="楷体" panose="02010609060101010101" pitchFamily="49" charset="-122"/>
              <a:ea typeface="楷体" panose="02010609060101010101" pitchFamily="49" charset="-122"/>
            </a:endParaRPr>
          </a:p>
          <a:p>
            <a:pPr algn="r">
              <a:lnSpc>
                <a:spcPct val="130000"/>
              </a:lnSpc>
            </a:pPr>
            <a:r>
              <a:rPr lang="en-US" altLang="zh-CN" sz="2200" dirty="0" smtClean="0">
                <a:latin typeface="+mn-ea"/>
              </a:rPr>
              <a:t>——</a:t>
            </a:r>
            <a:r>
              <a:rPr lang="zh-CN" altLang="en-US" sz="2200" dirty="0" smtClean="0">
                <a:latin typeface="+mn-ea"/>
              </a:rPr>
              <a:t>王助民、李良玉、陈恩虎：</a:t>
            </a:r>
            <a:r>
              <a:rPr lang="en-US" altLang="zh-CN" sz="2200" dirty="0" smtClean="0">
                <a:latin typeface="+mn-ea"/>
              </a:rPr>
              <a:t>《</a:t>
            </a:r>
            <a:r>
              <a:rPr lang="zh-CN" altLang="en-US" sz="2200" dirty="0" smtClean="0">
                <a:latin typeface="+mn-ea"/>
              </a:rPr>
              <a:t>近现代西方殖民主义史</a:t>
            </a:r>
            <a:r>
              <a:rPr lang="en-US" altLang="zh-CN" sz="2200" dirty="0" smtClean="0">
                <a:latin typeface="+mn-ea"/>
              </a:rPr>
              <a:t>(1415-1990)》</a:t>
            </a:r>
            <a:endParaRPr lang="en-US" altLang="zh-CN" sz="2200" dirty="0">
              <a:latin typeface="+mn-ea"/>
            </a:endParaRPr>
          </a:p>
        </p:txBody>
      </p:sp>
      <p:sp>
        <p:nvSpPr>
          <p:cNvPr id="5" name="矩形 4"/>
          <p:cNvSpPr/>
          <p:nvPr/>
        </p:nvSpPr>
        <p:spPr>
          <a:xfrm>
            <a:off x="754743" y="790192"/>
            <a:ext cx="10929257" cy="954107"/>
          </a:xfrm>
          <a:prstGeom prst="rect">
            <a:avLst/>
          </a:prstGeom>
        </p:spPr>
        <p:txBody>
          <a:bodyPr wrap="square">
            <a:spAutoFit/>
          </a:bodyPr>
          <a:lstStyle/>
          <a:p>
            <a:pPr indent="711200" fontAlgn="auto">
              <a:spcBef>
                <a:spcPts val="0"/>
              </a:spcBef>
              <a:spcAft>
                <a:spcPts val="0"/>
              </a:spcAft>
              <a:extLst>
                <a:ext uri="{35155182-B16C-46BC-9424-99874614C6A1}">
                  <wpsdc:indentchars xmlns="" xmlns:wpsdc="http://www.wps.cn/officeDocument/2017/drawingmlCustomData" xmlns:lc="http://schemas.openxmlformats.org/drawingml/2006/lockedCanvas" val="200" checksum="3773799597"/>
                </a:ext>
              </a:extLst>
            </a:pPr>
            <a:r>
              <a:rPr lang="zh-CN" altLang="zh-CN" sz="2800" b="1" dirty="0" smtClean="0">
                <a:solidFill>
                  <a:srgbClr val="0000FF"/>
                </a:solidFill>
                <a:latin typeface="+mn-ea"/>
              </a:rPr>
              <a:t>【合作探究】根据下列材料及所学知识，分析亚非拉民族民主运动高涨的原因。</a:t>
            </a:r>
            <a:endParaRPr lang="zh-CN" altLang="en-US" sz="2800" b="1" dirty="0">
              <a:solidFill>
                <a:srgbClr val="0000FF"/>
              </a:solidFill>
              <a:latin typeface="+mn-ea"/>
            </a:endParaRPr>
          </a:p>
        </p:txBody>
      </p:sp>
      <p:sp>
        <p:nvSpPr>
          <p:cNvPr id="9" name="矩形 8"/>
          <p:cNvSpPr/>
          <p:nvPr/>
        </p:nvSpPr>
        <p:spPr>
          <a:xfrm>
            <a:off x="711208" y="4366331"/>
            <a:ext cx="10856684" cy="1785104"/>
          </a:xfrm>
          <a:prstGeom prst="rect">
            <a:avLst/>
          </a:prstGeom>
        </p:spPr>
        <p:txBody>
          <a:bodyPr wrap="square">
            <a:spAutoFit/>
          </a:bodyPr>
          <a:lstStyle/>
          <a:p>
            <a:r>
              <a:rPr lang="zh-CN" altLang="en-US" sz="2200" b="1" dirty="0" smtClean="0">
                <a:latin typeface="+mn-ea"/>
              </a:rPr>
              <a:t>材料二：</a:t>
            </a:r>
            <a:r>
              <a:rPr lang="zh-CN" altLang="en-US" sz="2200" dirty="0" smtClean="0">
                <a:latin typeface="+mn-ea"/>
                <a:sym typeface="Wingdings" panose="05000000000000000000" pitchFamily="2" charset="2"/>
              </a:rPr>
              <a:t>（</a:t>
            </a:r>
            <a:r>
              <a:rPr lang="zh-CN" altLang="en-US" sz="2200" dirty="0" smtClean="0">
                <a:latin typeface="楷体" pitchFamily="49" charset="-122"/>
                <a:ea typeface="楷体" pitchFamily="49" charset="-122"/>
                <a:sym typeface="Wingdings" panose="05000000000000000000" pitchFamily="2" charset="2"/>
              </a:rPr>
              <a:t>一战后）</a:t>
            </a:r>
            <a:r>
              <a:rPr lang="zh-CN" altLang="en-US" sz="2200" dirty="0" smtClean="0">
                <a:latin typeface="楷体" pitchFamily="49" charset="-122"/>
                <a:ea typeface="楷体" pitchFamily="49" charset="-122"/>
              </a:rPr>
              <a:t>英国的对外贸易联系破坏了，使它不能像过去那样执世界之牛耳。沿着盛极而衰的下坡路跌落下去。法国在战争中被德军占领了</a:t>
            </a:r>
            <a:r>
              <a:rPr lang="en-US" altLang="zh-CN" sz="2200" dirty="0" smtClean="0">
                <a:latin typeface="楷体" pitchFamily="49" charset="-122"/>
                <a:ea typeface="楷体" pitchFamily="49" charset="-122"/>
              </a:rPr>
              <a:t>10</a:t>
            </a:r>
            <a:r>
              <a:rPr lang="zh-CN" altLang="en-US" sz="2200" dirty="0" smtClean="0">
                <a:latin typeface="楷体" pitchFamily="49" charset="-122"/>
                <a:ea typeface="楷体" pitchFamily="49" charset="-122"/>
              </a:rPr>
              <a:t>个省，工农业生产损失严重。沙皇俄国永远从帝国主义列强的名单中勾销了。德国战败，受到的削弱比英法更甚，并且陷入经济困境。              </a:t>
            </a:r>
            <a:endParaRPr lang="en-US" altLang="zh-CN" sz="2200" dirty="0" smtClean="0">
              <a:latin typeface="楷体" pitchFamily="49" charset="-122"/>
              <a:ea typeface="楷体" pitchFamily="49" charset="-122"/>
            </a:endParaRPr>
          </a:p>
          <a:p>
            <a:pPr algn="r"/>
            <a:r>
              <a:rPr lang="en-US" altLang="zh-CN" sz="2200" dirty="0" smtClean="0">
                <a:latin typeface="+mn-ea"/>
              </a:rPr>
              <a:t>——《</a:t>
            </a:r>
            <a:r>
              <a:rPr lang="zh-CN" altLang="en-US" sz="2200" dirty="0" smtClean="0">
                <a:latin typeface="+mn-ea"/>
              </a:rPr>
              <a:t>世界经济史</a:t>
            </a:r>
            <a:r>
              <a:rPr lang="en-US" altLang="zh-CN" sz="2200" dirty="0" smtClean="0">
                <a:latin typeface="+mn-ea"/>
              </a:rPr>
              <a:t>》</a:t>
            </a:r>
            <a:endParaRPr lang="en-US" altLang="zh-CN" sz="2200" dirty="0">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原因</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7</a:t>
            </a:fld>
            <a:endParaRPr lang="zh-CN" altLang="en-US"/>
          </a:p>
        </p:txBody>
      </p:sp>
      <p:sp>
        <p:nvSpPr>
          <p:cNvPr id="5" name="矩形 4"/>
          <p:cNvSpPr/>
          <p:nvPr/>
        </p:nvSpPr>
        <p:spPr>
          <a:xfrm>
            <a:off x="754743" y="790192"/>
            <a:ext cx="10929257" cy="954107"/>
          </a:xfrm>
          <a:prstGeom prst="rect">
            <a:avLst/>
          </a:prstGeom>
        </p:spPr>
        <p:txBody>
          <a:bodyPr wrap="square">
            <a:spAutoFit/>
          </a:bodyPr>
          <a:lstStyle/>
          <a:p>
            <a:pPr indent="711200" fontAlgn="auto">
              <a:spcBef>
                <a:spcPts val="0"/>
              </a:spcBef>
              <a:spcAft>
                <a:spcPts val="0"/>
              </a:spcAft>
              <a:extLst>
                <a:ext uri="{35155182-B16C-46BC-9424-99874614C6A1}">
                  <wpsdc:indentchars xmlns="" xmlns:wpsdc="http://www.wps.cn/officeDocument/2017/drawingmlCustomData" xmlns:lc="http://schemas.openxmlformats.org/drawingml/2006/lockedCanvas" val="200" checksum="3773799597"/>
                </a:ext>
              </a:extLst>
            </a:pPr>
            <a:r>
              <a:rPr lang="zh-CN" altLang="zh-CN" sz="2800" b="1" dirty="0" smtClean="0">
                <a:solidFill>
                  <a:srgbClr val="0000FF"/>
                </a:solidFill>
                <a:latin typeface="+mn-ea"/>
              </a:rPr>
              <a:t>【合作探究】根据下列材料及所学知识，分析亚非拉民族民主运动高涨的原因。</a:t>
            </a:r>
            <a:endParaRPr lang="zh-CN" altLang="en-US" sz="2800" b="1" dirty="0">
              <a:solidFill>
                <a:srgbClr val="0000FF"/>
              </a:solidFill>
              <a:latin typeface="+mn-ea"/>
            </a:endParaRPr>
          </a:p>
        </p:txBody>
      </p:sp>
      <p:sp>
        <p:nvSpPr>
          <p:cNvPr id="11" name="矩形 10"/>
          <p:cNvSpPr/>
          <p:nvPr/>
        </p:nvSpPr>
        <p:spPr>
          <a:xfrm>
            <a:off x="885375" y="1680997"/>
            <a:ext cx="10566400" cy="1446550"/>
          </a:xfrm>
          <a:prstGeom prst="rect">
            <a:avLst/>
          </a:prstGeom>
        </p:spPr>
        <p:txBody>
          <a:bodyPr wrap="square">
            <a:spAutoFit/>
          </a:bodyPr>
          <a:lstStyle/>
          <a:p>
            <a:r>
              <a:rPr lang="zh-CN" altLang="en-US" sz="2200" b="1" dirty="0" smtClean="0">
                <a:latin typeface="+mn-ea"/>
              </a:rPr>
              <a:t>材料三</a:t>
            </a:r>
            <a:r>
              <a:rPr lang="zh-CN" altLang="en-US" sz="2200" dirty="0" smtClean="0">
                <a:latin typeface="+mn-ea"/>
              </a:rPr>
              <a:t>：</a:t>
            </a:r>
            <a:r>
              <a:rPr lang="zh-CN" altLang="en-US" sz="2200" dirty="0" smtClean="0">
                <a:latin typeface="楷体" pitchFamily="49" charset="-122"/>
                <a:ea typeface="楷体" pitchFamily="49" charset="-122"/>
              </a:rPr>
              <a:t>印度几个师在西线和美索不达米亚作战；许多身着法军制服的非洲人在法国北部作战；大批的中国人和印度支那人在后方的劳动营里服劳役。不用说，有过如此经历后返回家园的殖民地居民对欧洲领主不可能再象以前那样恭顺。                  </a:t>
            </a:r>
            <a:endParaRPr lang="en-US" altLang="zh-CN" sz="2200" dirty="0" smtClean="0">
              <a:latin typeface="楷体" pitchFamily="49" charset="-122"/>
              <a:ea typeface="楷体" pitchFamily="49" charset="-122"/>
            </a:endParaRPr>
          </a:p>
          <a:p>
            <a:pPr algn="r"/>
            <a:r>
              <a:rPr lang="en-US" altLang="zh-CN" sz="2200" dirty="0" smtClean="0">
                <a:latin typeface="+mn-ea"/>
              </a:rPr>
              <a:t>——[</a:t>
            </a:r>
            <a:r>
              <a:rPr lang="zh-CN" altLang="en-US" sz="2200" dirty="0" smtClean="0">
                <a:latin typeface="+mn-ea"/>
              </a:rPr>
              <a:t>美</a:t>
            </a:r>
            <a:r>
              <a:rPr lang="en-US" altLang="zh-CN" sz="2200" dirty="0" smtClean="0">
                <a:latin typeface="+mn-ea"/>
              </a:rPr>
              <a:t>] </a:t>
            </a:r>
            <a:r>
              <a:rPr lang="zh-CN" altLang="en-US" sz="2200" dirty="0" smtClean="0">
                <a:latin typeface="+mn-ea"/>
              </a:rPr>
              <a:t>斯塔夫里阿诺斯</a:t>
            </a:r>
            <a:r>
              <a:rPr lang="en-US" altLang="zh-CN" sz="2200" dirty="0" smtClean="0">
                <a:latin typeface="+mn-ea"/>
              </a:rPr>
              <a:t>《</a:t>
            </a:r>
            <a:r>
              <a:rPr lang="zh-CN" altLang="en-US" sz="2200" dirty="0" smtClean="0">
                <a:latin typeface="+mn-ea"/>
              </a:rPr>
              <a:t>全球通史</a:t>
            </a:r>
            <a:r>
              <a:rPr lang="en-US" altLang="zh-CN" sz="2200" dirty="0" smtClean="0">
                <a:latin typeface="+mn-ea"/>
              </a:rPr>
              <a:t>》 </a:t>
            </a:r>
            <a:endParaRPr lang="en-US" altLang="zh-CN" sz="2200" dirty="0">
              <a:latin typeface="+mn-ea"/>
            </a:endParaRPr>
          </a:p>
        </p:txBody>
      </p:sp>
      <p:sp>
        <p:nvSpPr>
          <p:cNvPr id="12" name="矩形 11"/>
          <p:cNvSpPr/>
          <p:nvPr/>
        </p:nvSpPr>
        <p:spPr>
          <a:xfrm>
            <a:off x="928915" y="3365715"/>
            <a:ext cx="10522856" cy="2462213"/>
          </a:xfrm>
          <a:prstGeom prst="rect">
            <a:avLst/>
          </a:prstGeom>
        </p:spPr>
        <p:txBody>
          <a:bodyPr wrap="square">
            <a:spAutoFit/>
          </a:bodyPr>
          <a:lstStyle/>
          <a:p>
            <a:r>
              <a:rPr lang="zh-CN" altLang="en-US" sz="2200" b="1" dirty="0" smtClean="0">
                <a:latin typeface="+mn-ea"/>
              </a:rPr>
              <a:t>材料四</a:t>
            </a:r>
            <a:r>
              <a:rPr lang="zh-CN" altLang="en-US" sz="2200" dirty="0" smtClean="0">
                <a:latin typeface="+mn-ea"/>
              </a:rPr>
              <a:t>：</a:t>
            </a:r>
            <a:r>
              <a:rPr lang="zh-CN" altLang="en-US" sz="2200" dirty="0" smtClean="0">
                <a:latin typeface="楷体" panose="02010609060101010101" pitchFamily="49" charset="-122"/>
                <a:ea typeface="楷体" panose="02010609060101010101" pitchFamily="49" charset="-122"/>
              </a:rPr>
              <a:t>由于战争所带来的灾难和战后帝国主义加强对殖民地半殖民地国家的掠夺，如进行不等价的商品交换，开办工业运输业和农场对劳动群众直接进行超经济的剥削以及举办银行高利贷业务等等，以获取最大限度的利润。例如，</a:t>
            </a:r>
            <a:r>
              <a:rPr lang="en-US" altLang="zh-CN" sz="2200" dirty="0" smtClean="0">
                <a:latin typeface="楷体" panose="02010609060101010101" pitchFamily="49" charset="-122"/>
                <a:ea typeface="楷体" panose="02010609060101010101" pitchFamily="49" charset="-122"/>
              </a:rPr>
              <a:t>1929</a:t>
            </a:r>
            <a:r>
              <a:rPr lang="zh-CN" altLang="en-US" sz="2200" dirty="0" smtClean="0">
                <a:latin typeface="楷体" panose="02010609060101010101" pitchFamily="49" charset="-122"/>
                <a:ea typeface="楷体" panose="02010609060101010101" pitchFamily="49" charset="-122"/>
              </a:rPr>
              <a:t>年外国垄断公司在印尼的企业利润达</a:t>
            </a:r>
            <a:r>
              <a:rPr lang="en-US" altLang="zh-CN" sz="2200" dirty="0" smtClean="0">
                <a:latin typeface="楷体" panose="02010609060101010101" pitchFamily="49" charset="-122"/>
                <a:ea typeface="楷体" panose="02010609060101010101" pitchFamily="49" charset="-122"/>
              </a:rPr>
              <a:t>30—40%,</a:t>
            </a:r>
            <a:r>
              <a:rPr lang="zh-CN" altLang="en-US" sz="2200" dirty="0" smtClean="0">
                <a:latin typeface="楷体" panose="02010609060101010101" pitchFamily="49" charset="-122"/>
                <a:ea typeface="楷体" panose="02010609060101010101" pitchFamily="49" charset="-122"/>
              </a:rPr>
              <a:t>有时达</a:t>
            </a:r>
            <a:r>
              <a:rPr lang="en-US" altLang="zh-CN" sz="2200" dirty="0" smtClean="0">
                <a:latin typeface="楷体" panose="02010609060101010101" pitchFamily="49" charset="-122"/>
                <a:ea typeface="楷体" panose="02010609060101010101" pitchFamily="49" charset="-122"/>
              </a:rPr>
              <a:t>170%</a:t>
            </a:r>
            <a:r>
              <a:rPr lang="zh-CN" altLang="en-US" sz="2200" dirty="0" smtClean="0">
                <a:latin typeface="楷体" panose="02010609060101010101" pitchFamily="49" charset="-122"/>
                <a:ea typeface="楷体" panose="02010609060101010101" pitchFamily="49" charset="-122"/>
              </a:rPr>
              <a:t>。沉重的剥削加速了广大殖民地农民、手工业者的破产</a:t>
            </a:r>
            <a:r>
              <a:rPr lang="en-US" altLang="zh-CN" sz="2200" dirty="0" smtClean="0">
                <a:latin typeface="楷体" panose="02010609060101010101" pitchFamily="49" charset="-122"/>
                <a:ea typeface="楷体" panose="02010609060101010101" pitchFamily="49" charset="-122"/>
              </a:rPr>
              <a:t>,</a:t>
            </a:r>
            <a:r>
              <a:rPr lang="zh-CN" altLang="en-US" sz="2200" dirty="0" smtClean="0">
                <a:latin typeface="楷体" panose="02010609060101010101" pitchFamily="49" charset="-122"/>
                <a:ea typeface="楷体" panose="02010609060101010101" pitchFamily="49" charset="-122"/>
              </a:rPr>
              <a:t>工人生活日益贫困，引起殖民地人民群众强烈的反抗斗争。</a:t>
            </a:r>
            <a:r>
              <a:rPr lang="en-US" altLang="zh-CN" sz="2200" dirty="0" smtClean="0">
                <a:latin typeface="+mn-ea"/>
              </a:rPr>
              <a:t>                                                                                  </a:t>
            </a:r>
          </a:p>
          <a:p>
            <a:pPr algn="r"/>
            <a:r>
              <a:rPr lang="en-US" altLang="zh-CN" sz="2200" dirty="0" smtClean="0">
                <a:latin typeface="+mn-ea"/>
              </a:rPr>
              <a:t>                                                                                ——</a:t>
            </a:r>
            <a:r>
              <a:rPr lang="zh-CN" altLang="en-US" sz="2200" dirty="0" smtClean="0">
                <a:latin typeface="+mn-ea"/>
              </a:rPr>
              <a:t>王助民、李良玉、陈恩虎：</a:t>
            </a:r>
            <a:r>
              <a:rPr lang="en-US" altLang="zh-CN" sz="2200" dirty="0" smtClean="0">
                <a:latin typeface="+mn-ea"/>
              </a:rPr>
              <a:t>《</a:t>
            </a:r>
            <a:r>
              <a:rPr lang="zh-CN" altLang="en-US" sz="2200" dirty="0" smtClean="0">
                <a:latin typeface="+mn-ea"/>
              </a:rPr>
              <a:t>近现代西方殖民主义史</a:t>
            </a:r>
            <a:r>
              <a:rPr lang="en-US" altLang="zh-CN" sz="2200" dirty="0" smtClean="0">
                <a:latin typeface="+mn-ea"/>
              </a:rPr>
              <a:t>(1415-1990)》</a:t>
            </a:r>
            <a:endParaRPr lang="en-US" altLang="zh-CN" sz="2200" dirty="0">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latin typeface="楷体" panose="02010609060101010101" charset="-122"/>
                <a:ea typeface="楷体" panose="02010609060101010101" charset="-122"/>
              </a:rPr>
              <a:t/>
            </a:r>
            <a:br>
              <a:rPr lang="en-US" altLang="zh-CN" dirty="0" smtClean="0">
                <a:latin typeface="楷体" panose="02010609060101010101" charset="-122"/>
                <a:ea typeface="楷体" panose="02010609060101010101" charset="-122"/>
              </a:rPr>
            </a:br>
            <a:r>
              <a:rPr lang="zh-CN" altLang="en-US" dirty="0" smtClean="0">
                <a:latin typeface="楷体" panose="02010609060101010101" charset="-122"/>
                <a:ea typeface="楷体" panose="02010609060101010101" charset="-122"/>
              </a:rPr>
              <a:t>高涨的</a:t>
            </a:r>
            <a:r>
              <a:rPr lang="zh-CN" altLang="en-US" dirty="0" smtClean="0">
                <a:solidFill>
                  <a:srgbClr val="FF0000"/>
                </a:solidFill>
                <a:latin typeface="楷体" panose="02010609060101010101" charset="-122"/>
                <a:ea typeface="楷体" panose="02010609060101010101" charset="-122"/>
              </a:rPr>
              <a:t>原因</a:t>
            </a:r>
            <a:r>
              <a:rPr lang="zh-CN" altLang="en-US" dirty="0" smtClean="0">
                <a:solidFill>
                  <a:srgbClr val="FF0000"/>
                </a:solidFill>
                <a:latin typeface="+mn-ea"/>
              </a:rPr>
              <a:t/>
            </a:r>
            <a:br>
              <a:rPr lang="zh-CN" altLang="en-US" dirty="0" smtClean="0">
                <a:solidFill>
                  <a:srgbClr val="FF0000"/>
                </a:solidFill>
                <a:latin typeface="+mn-ea"/>
              </a:rPr>
            </a:br>
            <a:endParaRPr lang="zh-CN" altLang="en-US" dirty="0"/>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8</a:t>
            </a:fld>
            <a:endParaRPr lang="zh-CN" altLang="en-US"/>
          </a:p>
        </p:txBody>
      </p:sp>
      <p:sp>
        <p:nvSpPr>
          <p:cNvPr id="7" name="矩形 6"/>
          <p:cNvSpPr/>
          <p:nvPr/>
        </p:nvSpPr>
        <p:spPr>
          <a:xfrm>
            <a:off x="870856" y="790198"/>
            <a:ext cx="10827657" cy="954107"/>
          </a:xfrm>
          <a:prstGeom prst="rect">
            <a:avLst/>
          </a:prstGeom>
        </p:spPr>
        <p:txBody>
          <a:bodyPr wrap="square">
            <a:spAutoFit/>
          </a:bodyPr>
          <a:lstStyle/>
          <a:p>
            <a:r>
              <a:rPr lang="en-US" altLang="zh-CN" sz="2800" b="1" dirty="0" smtClean="0">
                <a:solidFill>
                  <a:srgbClr val="0000FF"/>
                </a:solidFill>
                <a:latin typeface="+mn-ea"/>
              </a:rPr>
              <a:t>1.</a:t>
            </a:r>
            <a:r>
              <a:rPr lang="zh-CN" altLang="en-US" sz="2800" b="1" dirty="0" smtClean="0">
                <a:solidFill>
                  <a:srgbClr val="0000FF"/>
                </a:solidFill>
                <a:latin typeface="+mn-ea"/>
              </a:rPr>
              <a:t>一战期间殖民地和半殖民地地区民族资本主义获得较大发展，民族资产阶级和无产阶级力量增强；</a:t>
            </a:r>
            <a:endParaRPr lang="zh-CN" altLang="en-US" sz="2800" b="1" dirty="0">
              <a:solidFill>
                <a:srgbClr val="0000FF"/>
              </a:solidFill>
              <a:latin typeface="+mn-ea"/>
            </a:endParaRPr>
          </a:p>
        </p:txBody>
      </p:sp>
      <p:sp>
        <p:nvSpPr>
          <p:cNvPr id="8" name="矩形 7"/>
          <p:cNvSpPr/>
          <p:nvPr/>
        </p:nvSpPr>
        <p:spPr>
          <a:xfrm>
            <a:off x="834574" y="1958578"/>
            <a:ext cx="10936512" cy="954107"/>
          </a:xfrm>
          <a:prstGeom prst="rect">
            <a:avLst/>
          </a:prstGeom>
        </p:spPr>
        <p:txBody>
          <a:bodyPr wrap="square">
            <a:spAutoFit/>
          </a:bodyPr>
          <a:lstStyle/>
          <a:p>
            <a:r>
              <a:rPr lang="en-US" altLang="zh-CN" sz="2800" b="1" dirty="0" smtClean="0">
                <a:solidFill>
                  <a:srgbClr val="0000FF"/>
                </a:solidFill>
                <a:latin typeface="+mn-ea"/>
              </a:rPr>
              <a:t>2.</a:t>
            </a:r>
            <a:r>
              <a:rPr lang="zh-CN" altLang="en-US" sz="2800" b="1" dirty="0" smtClean="0">
                <a:solidFill>
                  <a:srgbClr val="0000FF"/>
                </a:solidFill>
              </a:rPr>
              <a:t>一战削弱了帝国主义和殖民主义力量，唤醒了被压迫民族的民族民主意识；</a:t>
            </a:r>
            <a:endParaRPr lang="zh-CN" altLang="en-US" sz="2800" b="1" dirty="0">
              <a:solidFill>
                <a:srgbClr val="0000FF"/>
              </a:solidFill>
              <a:latin typeface="+mn-ea"/>
            </a:endParaRPr>
          </a:p>
        </p:txBody>
      </p:sp>
      <p:sp>
        <p:nvSpPr>
          <p:cNvPr id="9" name="矩形 8"/>
          <p:cNvSpPr/>
          <p:nvPr/>
        </p:nvSpPr>
        <p:spPr>
          <a:xfrm>
            <a:off x="827316" y="3112467"/>
            <a:ext cx="11001829" cy="954107"/>
          </a:xfrm>
          <a:prstGeom prst="rect">
            <a:avLst/>
          </a:prstGeom>
        </p:spPr>
        <p:txBody>
          <a:bodyPr wrap="square">
            <a:spAutoFit/>
          </a:bodyPr>
          <a:lstStyle/>
          <a:p>
            <a:r>
              <a:rPr lang="en-US" altLang="zh-CN" sz="2800" b="1" dirty="0" smtClean="0">
                <a:solidFill>
                  <a:srgbClr val="0000FF"/>
                </a:solidFill>
                <a:latin typeface="+mn-ea"/>
              </a:rPr>
              <a:t>3.</a:t>
            </a:r>
            <a:r>
              <a:rPr lang="zh-CN" altLang="en-US" sz="2800" b="1" dirty="0" smtClean="0">
                <a:solidFill>
                  <a:srgbClr val="0000FF"/>
                </a:solidFill>
              </a:rPr>
              <a:t>一战后帝国主义卷土重来，使宗主国与殖民地矛盾再次激化，直接导致了民族民主运动高潮的出现；</a:t>
            </a:r>
            <a:endParaRPr lang="zh-CN" altLang="en-US" sz="2800" b="1" dirty="0">
              <a:solidFill>
                <a:srgbClr val="0000FF"/>
              </a:solidFill>
              <a:latin typeface="+mn-ea"/>
            </a:endParaRPr>
          </a:p>
        </p:txBody>
      </p:sp>
      <p:sp>
        <p:nvSpPr>
          <p:cNvPr id="10" name="矩形 9"/>
          <p:cNvSpPr/>
          <p:nvPr/>
        </p:nvSpPr>
        <p:spPr>
          <a:xfrm>
            <a:off x="856347" y="4346181"/>
            <a:ext cx="11001829" cy="523220"/>
          </a:xfrm>
          <a:prstGeom prst="rect">
            <a:avLst/>
          </a:prstGeom>
        </p:spPr>
        <p:txBody>
          <a:bodyPr wrap="square">
            <a:spAutoFit/>
          </a:bodyPr>
          <a:lstStyle/>
          <a:p>
            <a:r>
              <a:rPr lang="en-US" altLang="zh-CN" sz="2800" b="1" dirty="0" smtClean="0">
                <a:solidFill>
                  <a:srgbClr val="0000FF"/>
                </a:solidFill>
                <a:latin typeface="+mn-ea"/>
              </a:rPr>
              <a:t>4.</a:t>
            </a:r>
            <a:r>
              <a:rPr lang="zh-CN" altLang="en-US" sz="2800" b="1" dirty="0" smtClean="0">
                <a:solidFill>
                  <a:srgbClr val="0000FF"/>
                </a:solidFill>
              </a:rPr>
              <a:t>俄国十月革命的胜利极大地鼓舞了被压迫民族人民的民族民主斗争；</a:t>
            </a:r>
            <a:endParaRPr lang="zh-CN" altLang="en-US" sz="2800" b="1" dirty="0">
              <a:solidFill>
                <a:srgbClr val="0000FF"/>
              </a:solidFill>
              <a:latin typeface="+mn-ea"/>
            </a:endParaRPr>
          </a:p>
        </p:txBody>
      </p:sp>
      <p:sp>
        <p:nvSpPr>
          <p:cNvPr id="14" name="矩形 13"/>
          <p:cNvSpPr/>
          <p:nvPr/>
        </p:nvSpPr>
        <p:spPr>
          <a:xfrm>
            <a:off x="870859" y="5188022"/>
            <a:ext cx="10885711" cy="954107"/>
          </a:xfrm>
          <a:prstGeom prst="rect">
            <a:avLst/>
          </a:prstGeom>
        </p:spPr>
        <p:txBody>
          <a:bodyPr wrap="square">
            <a:spAutoFit/>
          </a:bodyPr>
          <a:lstStyle/>
          <a:p>
            <a:r>
              <a:rPr lang="en-US" altLang="zh-CN" sz="2800" b="1" dirty="0" smtClean="0">
                <a:solidFill>
                  <a:srgbClr val="0000FF"/>
                </a:solidFill>
                <a:latin typeface="+mn-ea"/>
              </a:rPr>
              <a:t>5.1929—1933</a:t>
            </a:r>
            <a:r>
              <a:rPr lang="zh-CN" altLang="en-US" sz="2800" b="1" dirty="0" smtClean="0">
                <a:solidFill>
                  <a:srgbClr val="0000FF"/>
                </a:solidFill>
                <a:latin typeface="+mn-ea"/>
              </a:rPr>
              <a:t>年经济大危机期间宗主国向殖民地半殖民地国家转嫁危机，使矛盾更加激化。</a:t>
            </a:r>
            <a:endParaRPr lang="zh-CN" altLang="en-US" sz="2800" b="1" dirty="0">
              <a:solidFill>
                <a:srgbClr val="0000FF"/>
              </a:solidFill>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latin typeface="微软雅黑" pitchFamily="34" charset="-122"/>
                <a:ea typeface="微软雅黑" pitchFamily="34" charset="-122"/>
              </a:rPr>
              <a:t>亚非拉民族民主运动的高涨</a:t>
            </a:r>
            <a:endParaRPr lang="zh-CN" altLang="en-US" dirty="0">
              <a:latin typeface="微软雅黑" pitchFamily="34" charset="-122"/>
              <a:ea typeface="微软雅黑" pitchFamily="34" charset="-122"/>
            </a:endParaRPr>
          </a:p>
        </p:txBody>
      </p:sp>
      <p:sp>
        <p:nvSpPr>
          <p:cNvPr id="3" name="灯片编号占位符 2"/>
          <p:cNvSpPr>
            <a:spLocks noGrp="1"/>
          </p:cNvSpPr>
          <p:nvPr>
            <p:ph type="sldNum" sz="quarter" idx="12"/>
          </p:nvPr>
        </p:nvSpPr>
        <p:spPr/>
        <p:txBody>
          <a:bodyPr/>
          <a:lstStyle/>
          <a:p>
            <a:fld id="{565CE74E-AB26-4998-AD42-012C4C1AD076}" type="slidenum">
              <a:rPr lang="zh-CN" altLang="en-US" smtClean="0"/>
              <a:pPr/>
              <a:t>9</a:t>
            </a:fld>
            <a:endParaRPr lang="zh-CN" altLang="en-US" dirty="0"/>
          </a:p>
        </p:txBody>
      </p:sp>
      <p:sp>
        <p:nvSpPr>
          <p:cNvPr id="4" name="文本框 11">
            <a:hlinkClick r:id="" action="ppaction://noaction"/>
          </p:cNvPr>
          <p:cNvSpPr txBox="1"/>
          <p:nvPr/>
        </p:nvSpPr>
        <p:spPr>
          <a:xfrm>
            <a:off x="972468" y="2478123"/>
            <a:ext cx="9347189" cy="1549346"/>
          </a:xfrm>
          <a:prstGeom prst="rect">
            <a:avLst/>
          </a:prstGeom>
          <a:noFill/>
          <a:ln w="9525">
            <a:noFill/>
          </a:ln>
        </p:spPr>
        <p:txBody>
          <a:bodyPr wrap="square" lIns="71321" tIns="35661" rIns="71321" bIns="35661">
            <a:spAutoFit/>
          </a:bodyPr>
          <a:lstStyle/>
          <a:p>
            <a:pPr>
              <a:buSzPct val="100000"/>
            </a:pPr>
            <a:r>
              <a:rPr lang="zh-CN" altLang="en-US" sz="9600" b="1" dirty="0" smtClean="0">
                <a:latin typeface="楷体" panose="02010609060101010101" charset="-122"/>
                <a:ea typeface="楷体" panose="02010609060101010101" charset="-122"/>
              </a:rPr>
              <a:t>二、高涨的</a:t>
            </a:r>
            <a:r>
              <a:rPr lang="zh-CN" altLang="en-US" sz="9600" b="1" dirty="0" smtClean="0">
                <a:solidFill>
                  <a:srgbClr val="FF0000"/>
                </a:solidFill>
                <a:latin typeface="楷体" panose="02010609060101010101" charset="-122"/>
                <a:ea typeface="楷体" panose="02010609060101010101" charset="-122"/>
              </a:rPr>
              <a:t>表现</a:t>
            </a:r>
            <a:endParaRPr lang="zh-CN" altLang="en-US" sz="9600" b="1" dirty="0" smtClean="0">
              <a:solidFill>
                <a:srgbClr val="FF0000"/>
              </a:solidFill>
              <a:latin typeface="+mn-ea"/>
            </a:endParaRPr>
          </a:p>
        </p:txBody>
      </p:sp>
    </p:spTree>
  </p:cSld>
  <p:clrMapOvr>
    <a:masterClrMapping/>
  </p:clrMapOvr>
  <mc:AlternateContent xmlns:mc="http://schemas.openxmlformats.org/markup-compatibility/2006">
    <mc:Choice xmlns=""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REFSHAPE" val="879991804"/>
  <p:tag name="KSO_WM_UNIT_PLACING_PICTURE_USER_VIEWPORT" val="{&quot;height&quot;:3402.4992125984249,&quot;width&quot;:14342.499212598424}"/>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a1e9ffaf-f7d9-4532-8759-cc0cb01b6287}"/>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8a318c7b-ab81-4c53-8552-8c1b9db78f94}"/>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48"/>
  <p:tag name="KSO_WM_UNIT_TYPE" val="d"/>
  <p:tag name="KSO_WM_UNIT_INDEX" val="1"/>
  <p:tag name="KSO_WM_UNIT_ID" val="diagram30177748_1*d*1"/>
  <p:tag name="KSO_WM_UNIT_LAYERLEVEL" val="1"/>
  <p:tag name="KSO_WM_UNIT_VALUE" val="1131*885"/>
  <p:tag name="KSO_WM_UNIT_HIGHLIGHT" val="0"/>
  <p:tag name="KSO_WM_UNIT_COMPATIBLE" val="0"/>
  <p:tag name="KSO_WM_UNIT_CLEAR" val="0"/>
  <p:tag name="KSO_WM_BEAUTIFY_FLAG" val="#wm#"/>
  <p:tag name="KSO_WM_TAG_VERSION" val="1.0"/>
  <p:tag name="REFSHAPE" val="628337444"/>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48"/>
  <p:tag name="KSO_WM_UNIT_TYPE" val="f"/>
  <p:tag name="KSO_WM_UNIT_INDEX" val="2"/>
  <p:tag name="KSO_WM_UNIT_ID" val="diagram30177748_1*f*2"/>
  <p:tag name="KSO_WM_UNIT_LAYERLEVEL" val="1"/>
  <p:tag name="KSO_WM_UNIT_VALUE" val="41"/>
  <p:tag name="KSO_WM_UNIT_HIGHLIGHT" val="0"/>
  <p:tag name="KSO_WM_UNIT_COMPATIBLE" val="0"/>
  <p:tag name="KSO_WM_UNIT_CLEAR" val="0"/>
  <p:tag name="KSO_WM_BEAUTIFY_FLAG" val="#wm#"/>
  <p:tag name="KSO_WM_TAG_VERSION" val="1.0"/>
  <p:tag name="KSO_WM_UNIT_PRESET_TEXT" val="A company is an association or collection of individuals,"/>
  <p:tag name="KSO_WM_UNIT_TEXT_FILL_FORE_SCHEMECOLOR_INDEX_BRIGHTNESS" val="0"/>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48"/>
  <p:tag name="KSO_WM_UNIT_TYPE" val="d"/>
  <p:tag name="KSO_WM_UNIT_INDEX" val="3"/>
  <p:tag name="KSO_WM_UNIT_ID" val="diagram30177748_1*d*3"/>
  <p:tag name="KSO_WM_UNIT_LAYERLEVEL" val="1"/>
  <p:tag name="KSO_WM_UNIT_VALUE" val="1131*885"/>
  <p:tag name="KSO_WM_UNIT_HIGHLIGHT" val="0"/>
  <p:tag name="KSO_WM_UNIT_COMPATIBLE" val="0"/>
  <p:tag name="KSO_WM_UNIT_CLEAR" val="0"/>
  <p:tag name="KSO_WM_BEAUTIFY_FLAG" val="#wm#"/>
  <p:tag name="KSO_WM_TAG_VERSION" val="1.0"/>
  <p:tag name="REFSHAPE" val="628337716"/>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30177748"/>
  <p:tag name="KSO_WM_UNIT_TYPE" val="d"/>
  <p:tag name="KSO_WM_UNIT_INDEX" val="2"/>
  <p:tag name="KSO_WM_UNIT_ID" val="diagram30177748_1*d*2"/>
  <p:tag name="KSO_WM_UNIT_LAYERLEVEL" val="1"/>
  <p:tag name="KSO_WM_UNIT_VALUE" val="1131*885"/>
  <p:tag name="KSO_WM_UNIT_HIGHLIGHT" val="0"/>
  <p:tag name="KSO_WM_UNIT_COMPATIBLE" val="0"/>
  <p:tag name="KSO_WM_UNIT_CLEAR" val="0"/>
  <p:tag name="KSO_WM_BEAUTIFY_FLAG" val="#wm#"/>
  <p:tag name="KSO_WM_TAG_VERSION" val="1.0"/>
  <p:tag name="REFSHAPE" val="628337852"/>
</p:tagLst>
</file>

<file path=ppt/tags/tag17.xml><?xml version="1.0" encoding="utf-8"?>
<p:tagLst xmlns:a="http://schemas.openxmlformats.org/drawingml/2006/main" xmlns:r="http://schemas.openxmlformats.org/officeDocument/2006/relationships" xmlns:p="http://schemas.openxmlformats.org/presentationml/2006/main">
  <p:tag name="KSO_WM_TEMPLATE_INDEX" val="20185310"/>
  <p:tag name="KSO_WM_TAG_VERSION" val="1.0"/>
  <p:tag name="KSO_WM_SLIDE_INDEX" val="1"/>
  <p:tag name="KSO_WM_SLIDE_ITEM_CNT" val="3"/>
  <p:tag name="KSO_WM_SLIDE_LAYOUT" val="a_f_d"/>
  <p:tag name="KSO_WM_SLIDE_LAYOUT_CNT" val="1_1_2"/>
  <p:tag name="KSO_WM_SLIDE_TYPE" val="text"/>
  <p:tag name="KSO_WM_BEAUTIFY_FLAG" val="#wm#"/>
  <p:tag name="KSO_WM_SLIDE_POSITION" val="32*27"/>
  <p:tag name="KSO_WM_SLIDE_SIZE" val="843*455"/>
  <p:tag name="KSO_WM_SLIDE_SUBTYPE" val="animation"/>
  <p:tag name="KSO_WM_TEMPLATE_CATEGORY" val="diagram"/>
  <p:tag name="KSO_WM_SLIDE_ID" val="diagram20185310_1"/>
  <p:tag name="KSO_WM_SLIDE_BK_DARK_LIGHT" val="2"/>
  <p:tag name="KSO_WM_SLIDE_BACKGROUND_TYPE" val="general"/>
  <p:tag name="KSO_WM_SLIDE_CONSTRAINT" val="%7b%22slideConstraint%22%3a%7b%22seriesAreas%22%3a%5b%5d%2c%22singleAreas%22%3a%5b%7b%22shapes%22%3a%5b8%5d%2c%22serialConstraintIndex%22%3a-1%2c%22constraintL%22%3a%7b%22minValue%22%3a787.9463%2c%22maxValue%22%3a787.9463%7d%2c%22constraintX%22%3a%7b%22minValue%22%3a791.8977%2c%22maxValue%22%3a791.8977%7d%2c%22constraintW%22%3a%7b%22minValue%22%3a7829.0%2c%22maxValue%22%3a11340.0%7d%2c%22constraintH%22%3a%7b%22minValue%22%3a901.5181%2c%22maxValue%22%3a901.5181%7d%7d%2c%7b%22shapes%22%3a%5b5%5d%2c%22serialConstraintIndex%22%3a-1%2c%22constraintX%22%3a%7b%22minValue%22%3a5171.43652%2c%22maxValue%22%3a5171.43652%7d%2c%22constraintY%22%3a%7b%22minValue%22%3a8929.734%2c%22maxValue%22%3a8929.734%7d%2c%22constraintW%22%3a%7b%22minValue%22%3a7890.428%2c%22maxValue%22%3a7890.428%7d%2c%22constraintH%22%3a%7b%22minValue%22%3a4685.517%2c%22maxValue%22%3a5613.3%7d%7d%2c%7b%22shapes%22%3a%5b5122%5d%2c%22serialConstraintIndex%22%3a-1%2c%22constraintX%22%3a%7b%22minValue%22%3a7652.49854%2c%22maxValue%22%3a7652.49854%7d%2c%22constraintY%22%3a%7b%22minValue%22%3a2645.445%2c%22maxValue%22%3a2645.445%7d%7d%2c%7b%22shapes%22%3a%5b5124%5d%2c%22serialConstraintIndex%22%3a-1%2c%22constraintX%22%3a%7b%22minValue%22%3a2575.919%2c%22maxValue%22%3a2575.919%7d%2c%22constraintY%22%3a%7b%22minValue%22%3a15506.4463%2c%22maxValue%22%3a15506.4463%7d%7d%2c%7b%22shapes%22%3a%5b2%5d%2c%22serialConstraintIndex%22%3a-1%2c%22constraintL%22%3a%7b%22minValue%22%3a-283.5%2c%22maxValue%22%3a-283.5%2c%22paramRelativePosType%22%3a1.0%2c%22paramRelativeValueType%22%3a0%2c%22shapes%22%3a%5b5124%5d%7d%2c%22constraintB%22%3a%7b%22minValue%22%3a283.5%2c%22maxValue%22%3a283.5%2c%22paramRelativePosType%22%3a8.0%2c%22paramRelativeValueType%22%3a0%2c%22shapes%22%3a%5b5124%5d%7d%7d%5d%7d%7d"/>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10"/>
  <p:tag name="KSO_WM_UNIT_TYPE" val="d"/>
  <p:tag name="KSO_WM_UNIT_INDEX" val="1"/>
  <p:tag name="KSO_WM_UNIT_ID" val="diagram20185310_1*d*1"/>
  <p:tag name="KSO_WM_UNIT_LAYERLEVEL" val="1"/>
  <p:tag name="KSO_WM_UNIT_VALUE" val="706*706"/>
  <p:tag name="KSO_WM_UNIT_HIGHLIGHT" val="0"/>
  <p:tag name="KSO_WM_UNIT_COMPATIBLE" val="0"/>
  <p:tag name="KSO_WM_UNIT_CLEAR" val="0"/>
  <p:tag name="KSO_WM_BEAUTIFY_FLAG" val="#wm#"/>
  <p:tag name="KSO_WM_TAG_VERSION" val="1.0"/>
  <p:tag name="KSO_WM_UNIT_ADJUSTLAYOUT_ID" val="5122"/>
  <p:tag name="REFSHAPE" val="-1884549948"/>
  <p:tag name="KSO_WM_UNIT_PICTURE_CLIP_FLAG" val="0"/>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310"/>
  <p:tag name="KSO_WM_UNIT_TYPE" val="d"/>
  <p:tag name="KSO_WM_UNIT_INDEX" val="2"/>
  <p:tag name="KSO_WM_UNIT_ID" val="diagram20185310_1*d*2"/>
  <p:tag name="KSO_WM_UNIT_LAYERLEVEL" val="1"/>
  <p:tag name="KSO_WM_UNIT_VALUE" val="712*706"/>
  <p:tag name="KSO_WM_UNIT_HIGHLIGHT" val="0"/>
  <p:tag name="KSO_WM_UNIT_COMPATIBLE" val="0"/>
  <p:tag name="KSO_WM_UNIT_CLEAR" val="0"/>
  <p:tag name="KSO_WM_BEAUTIFY_FLAG" val="#wm#"/>
  <p:tag name="KSO_WM_TAG_VERSION" val="1.0"/>
  <p:tag name="KSO_WM_UNIT_ADJUSTLAYOUT_ID" val="5124"/>
  <p:tag name="REFSHAPE" val="-1884550220"/>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ID" val="diagram20201870_1"/>
  <p:tag name="KSO_WM_TEMPLATE_SUBCATEGORY" val="11"/>
  <p:tag name="KSO_WM_SLIDE_TYPE" val="text"/>
  <p:tag name="KSO_WM_SLIDE_SUBTYPE" val="picTxt"/>
  <p:tag name="KSO_WM_SLIDE_ITEM_CNT" val="0"/>
  <p:tag name="KSO_WM_SLIDE_INDEX" val="1"/>
  <p:tag name="KSO_WM_SLIDE_LAYOUT_TYPE" val="smallPicBlank"/>
  <p:tag name="KSO_WM_SLIDE_SIZE" val="888*443"/>
  <p:tag name="KSO_WM_SLIDE_POSITION" val="35*48"/>
  <p:tag name="KSO_WM_TAG_VERSION" val="1.0"/>
  <p:tag name="KSO_WM_BEAUTIFY_FLAG" val="#wm#"/>
  <p:tag name="KSO_WM_TEMPLATE_CATEGORY" val="diagram"/>
  <p:tag name="KSO_WM_TEMPLATE_INDEX" val="20201870"/>
  <p:tag name="KSO_WM_SLIDE_LAYOUT" val="a_d_f"/>
  <p:tag name="KSO_WM_SLIDE_LAYOUT_CNT" val="1_2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id&quot;: &quot;2020-05-20T11:16:14&quot;,&#10;    &quot;maxSize&quot;: {&#10;        &quot;size1&quot;: 69.700000000000003&#10;    },&#10;    &quot;minSize&quot;: {&#10;        &quot;size1&quot;: 30.899999999999999&#10;    },&#10;    &quot;normalSize&quot;: {&#10;        &quot;size1&quot;: 30.900000000000013&#10;    },&#10;    &quot;subLayout&quot;: [&#10;        {&#10;            &quot;id&quot;: &quot;2020-05-20T11:16:14&quot;,&#10;            &quot;maxSize&quot;: {&#10;                &quot;size1&quot;: 64.900000000000006&#10;            },&#10;            &quot;minSize&quot;: {&#10;                &quot;size1&quot;: 41.5&#10;            },&#10;            &quot;normalSize&quot;: {&#10;                &quot;size1&quot;: 64.900000000000006&#10;            },&#10;            &quot;subLayout&quot;: [&#10;                {&#10;                    &quot;horizontalAlign&quot;: 1,&#10;                    &quot;id&quot;: &quot;2020-05-20T11:16:14&quot;,&#10;                    &quot;margin&quot;: {&#10;                        &quot;bottom&quot;: 0.8399999737739563,&#10;                        &quot;left&quot;: 1.2699999809265137,&#10;                        &quot;right&quot;: 0.8399999737739563,&#10;                        &quot;top&quot;: 1.690000057220459&#10;                    },&#10;                    &quot;type&quot;: 0,&#10;                    &quot;verticalAlign&quot;: 1&#10;                },&#10;                {&#10;                    &quot;horizontalAlign&quot;: 0,&#10;                    &quot;id&quot;: &quot;2020-05-20T11:16:14&quot;,&#10;                    &quot;margin&quot;: {&#10;                        &quot;bottom&quot;: 1.7000000476837158,&#10;                        &quot;left&quot;: 1.2699999809265137,&#10;                        &quot;right&quot;: 0.8399999737739563,&#10;                        &quot;top&quot;: 0.026000002399086952&#10;                    },&#10;                    &quot;marginOverLayout&quot;: {&#10;                        &quot;bottom&quot;: 1.7000000476837158,&#10;                        &quot;left&quot;: 1.2699999809265137,&#10;                        &quot;right&quot;: 0.8399999737739563,&#10;                        &quot;top&quot;: 0.026000002399086952&#10;                    },&#10;                    &quot;type&quot;: 1,&#10;                    &quot;verticalAlign&quot;: 2&#10;                }&#10;            ],&#10;            &quot;type&quot;: 0&#10;        },&#10;        {&#10;            &quot;horizontalAlign&quot;: 0,&#10;            &quot;id&quot;: &quot;2020-05-20T11:16:14&quot;,&#10;            &quot;margin&quot;: {&#10;                &quot;bottom&quot;: 1.7000000476837158,&#10;                &quot;left&quot;: 0.026000002399086952,&#10;                &quot;right&quot;: 1.2569999694824219,&#10;                &quot;top&quot;: 1.690000057220459&#10;            },&#10;            &quot;marginOverLayout&quot;: {&#10;                &quot;bottom&quot;: 1.7000000476837158,&#10;                &quot;left&quot;: 0.026000002399086952,&#10;                &quot;right&quot;: 1.2569999694824219,&#10;                &quot;top&quot;: 1.690000057220459&#10;            },&#10;            &quot;type&quot;: 1,&#10;            &quot;verticalAlign&quot;: 2&#10;        }&#10;    ],&#10;    &quot;type&quot;: 1&#10;}&#10;"/>
  <p:tag name="KSO_WM_SLIDE_CAN_ADD_NAVIGATION" val="1"/>
  <p:tag name="KSO_WM_SLIDE_BACKGROUND" val="[&quot;general&quot;,&quot;frame&quot;]"/>
  <p:tag name="KSO_WM_SLIDE_RATIO" val="1.777778"/>
  <p:tag name="KSO_WM_TEMPLATE_MASTER_TYPE" val="0"/>
  <p:tag name="KSO_WM_TEMPLATE_COLOR_TYPE" val="1"/>
  <p:tag name="KSO_WM_SLIDE_BK_DARK_LIGHT" val="2"/>
  <p:tag name="KSO_WM_SLIDE_BACKGROUND_TYPE" val="frame"/>
</p:tagLst>
</file>

<file path=ppt/tags/tag21.xml><?xml version="1.0" encoding="utf-8"?>
<p:tagLst xmlns:a="http://schemas.openxmlformats.org/drawingml/2006/main" xmlns:r="http://schemas.openxmlformats.org/officeDocument/2006/relationships" xmlns:p="http://schemas.openxmlformats.org/presentationml/2006/main">
  <p:tag name="KSO_WM_UNIT_DEFAULT_FONT" val="14;18;2"/>
  <p:tag name="KSO_WM_UNIT_BLOCK" val="0"/>
  <p:tag name="KSO_WM_UNIT_NOCLEAR" val="0"/>
  <p:tag name="KSO_WM_UNIT_HIGHLIGHT" val="0"/>
  <p:tag name="KSO_WM_UNIT_COMPATIBLE" val="0"/>
  <p:tag name="KSO_WM_UNIT_DIAGRAM_ISNUMVISUAL" val="0"/>
  <p:tag name="KSO_WM_UNIT_DIAGRAM_ISREFERUNIT" val="0"/>
  <p:tag name="KSO_WM_UNIT_ID" val="diagram20201870_1*f*1"/>
  <p:tag name="KSO_WM_TEMPLATE_CATEGORY" val="diagram"/>
  <p:tag name="KSO_WM_TEMPLATE_INDEX" val="20201870"/>
  <p:tag name="KSO_WM_UNIT_LAYERLEVEL" val="1"/>
  <p:tag name="KSO_WM_TAG_VERSION" val="1.0"/>
  <p:tag name="KSO_WM_BEAUTIFY_FLAG" val="#wm#"/>
  <p:tag name="KSO_WM_UNIT_PRESET_TEXT" val="我们是致力于研究AI智能创作PPT的一个团队;我们潜心钻研幻灯片的演示规律与创作思路，希望通过人工智能解放用户双手，不仅高效……"/>
  <p:tag name="KSO_WM_UNIT_VALUE" val="78"/>
  <p:tag name="KSO_WM_UNIT_TYPE" val="f"/>
  <p:tag name="KSO_WM_UNIT_INDEX" val="1"/>
  <p:tag name="KSO_WM_UNIT_PLACING_PICTURE_MD4" val="0"/>
  <p:tag name="KSO_WM_UNIT_SUBTYPE" val="a"/>
  <p:tag name="KSO_WM_UNIT_TEXT_FILL_FORE_SCHEMECOLOR_INDEX_BRIGHTNESS" val="0.15"/>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1870_1*d*1"/>
  <p:tag name="KSO_WM_TEMPLATE_CATEGORY" val="diagram"/>
  <p:tag name="KSO_WM_TEMPLATE_INDEX" val="20201870"/>
  <p:tag name="KSO_WM_UNIT_LAYERLEVEL" val="1"/>
  <p:tag name="KSO_WM_TAG_VERSION" val="1.0"/>
  <p:tag name="KSO_WM_BEAUTIFY_FLAG" val="#wm#"/>
  <p:tag name="KSO_WM_UNIT_PLACING_PICTURE_INFO" val="{&quot;code&quot;:&quot;&quot;,&quot;full_picture&quot;:true,&quot;last_crop_picture&quot;:&quot;1-1&quot;,&quot;margin&quot;:{&quot;left&quot;:52.527343065925855,&quot;right&quot;:54.37302706358367},&quot;scheme&quot;:&quot;1-1&quot;,&quot;spacing&quot;:6}"/>
  <p:tag name="KSO_WM_UNIT_BLOCK" val="0"/>
  <p:tag name="KSO_WM_UNIT_PLACING_PICTURE" val="43710.7153296759"/>
  <p:tag name="KSO_WM_UNIT_VALUE" val="853*1524"/>
  <p:tag name="KSO_WM_UNIT_TYPE" val="d"/>
  <p:tag name="KSO_WM_UNIT_INDEX" val="1"/>
  <p:tag name="KSO_WM_UNIT_SUPPORT_UNIT_TYPE" val="[&quot;d&quot;]"/>
  <p:tag name="KSO_WM_UNIT_PLACING_PICTURE_MD4" val="0"/>
  <p:tag name="REFSHAPE" val="160894604"/>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5774</Words>
  <PresentationFormat>自定义</PresentationFormat>
  <Paragraphs>311</Paragraphs>
  <Slides>30</Slides>
  <Notes>8</Notes>
  <HiddenSlides>0</HiddenSlides>
  <MMClips>0</MMClips>
  <ScaleCrop>false</ScaleCrop>
  <HeadingPairs>
    <vt:vector size="4" baseType="variant">
      <vt:variant>
        <vt:lpstr>主题</vt:lpstr>
      </vt:variant>
      <vt:variant>
        <vt:i4>2</vt:i4>
      </vt:variant>
      <vt:variant>
        <vt:lpstr>幻灯片标题</vt:lpstr>
      </vt:variant>
      <vt:variant>
        <vt:i4>30</vt:i4>
      </vt:variant>
    </vt:vector>
  </HeadingPairs>
  <TitlesOfParts>
    <vt:vector size="32" baseType="lpstr">
      <vt:lpstr>Office Theme</vt:lpstr>
      <vt:lpstr>1_Office Theme</vt:lpstr>
      <vt:lpstr>新课导入：</vt:lpstr>
      <vt:lpstr>幻灯片 2</vt:lpstr>
      <vt:lpstr>亚非拉民族民主运动的高涨</vt:lpstr>
      <vt:lpstr>亚非拉民族民主运动的高涨</vt:lpstr>
      <vt:lpstr>亚非拉民族民主运动的高涨</vt:lpstr>
      <vt:lpstr> 高涨的原因 </vt:lpstr>
      <vt:lpstr> 高涨的原因 </vt:lpstr>
      <vt:lpstr> 高涨的原因 </vt:lpstr>
      <vt:lpstr>亚非拉民族民主运动的高涨</vt:lpstr>
      <vt:lpstr> 高涨的表现 </vt:lpstr>
      <vt:lpstr> 高涨的表现 </vt:lpstr>
      <vt:lpstr> 高涨的表现 </vt:lpstr>
      <vt:lpstr> 高涨的表现 </vt:lpstr>
      <vt:lpstr> 高涨的表现 </vt:lpstr>
      <vt:lpstr>高涨的表现</vt:lpstr>
      <vt:lpstr>高涨的表现</vt:lpstr>
      <vt:lpstr>高涨的表现</vt:lpstr>
      <vt:lpstr>高涨的表现</vt:lpstr>
      <vt:lpstr>高涨的表现</vt:lpstr>
      <vt:lpstr> 高涨的表现 </vt:lpstr>
      <vt:lpstr> 高涨的表现 </vt:lpstr>
      <vt:lpstr> 高涨的表现 </vt:lpstr>
      <vt:lpstr> 高涨的表现 </vt:lpstr>
      <vt:lpstr> 高涨的表现 </vt:lpstr>
      <vt:lpstr> 高涨的表现 </vt:lpstr>
      <vt:lpstr>高涨的表现</vt:lpstr>
      <vt:lpstr>亚非拉民族民主运动的高涨</vt:lpstr>
      <vt:lpstr>高涨的影响</vt:lpstr>
      <vt:lpstr> 高涨的影响 </vt:lpstr>
      <vt:lpstr>亚非拉民族民主运动的高涨</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2016-04-26T08:47:00Z</dcterms:created>
  <dcterms:modified xsi:type="dcterms:W3CDTF">2021-05-29T07:59:41Z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