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407" r:id="rId2"/>
    <p:sldId id="265" r:id="rId3"/>
    <p:sldId id="378" r:id="rId4"/>
    <p:sldId id="342" r:id="rId5"/>
    <p:sldId id="408" r:id="rId6"/>
    <p:sldId id="345" r:id="rId7"/>
    <p:sldId id="409" r:id="rId8"/>
    <p:sldId id="349" r:id="rId9"/>
    <p:sldId id="410" r:id="rId10"/>
    <p:sldId id="411" r:id="rId11"/>
    <p:sldId id="413" r:id="rId12"/>
    <p:sldId id="414" r:id="rId13"/>
    <p:sldId id="415" r:id="rId14"/>
    <p:sldId id="416" r:id="rId15"/>
    <p:sldId id="417" r:id="rId16"/>
    <p:sldId id="418" r:id="rId17"/>
    <p:sldId id="419" r:id="rId18"/>
    <p:sldId id="422" r:id="rId19"/>
    <p:sldId id="423" r:id="rId20"/>
    <p:sldId id="424" r:id="rId21"/>
    <p:sldId id="425" r:id="rId22"/>
    <p:sldId id="431" r:id="rId23"/>
    <p:sldId id="432" r:id="rId24"/>
    <p:sldId id="433" r:id="rId25"/>
  </p:sldIdLst>
  <p:sldSz cx="16383000" cy="9215438"/>
  <p:notesSz cx="6858000" cy="9144000"/>
  <p:embeddedFontLst>
    <p:embeddedFont>
      <p:font typeface="方正宋刻本秀楷简体" panose="02010600030101010101" charset="-122"/>
      <p:regular r:id="rId27"/>
    </p:embeddedFont>
    <p:embeddedFont>
      <p:font typeface="Calibri" panose="020F0502020204030204" pitchFamily="34" charset="0"/>
      <p:regular r:id="rId28"/>
      <p:bold r:id="rId29"/>
      <p:italic r:id="rId30"/>
      <p:boldItalic r:id="rId31"/>
    </p:embeddedFont>
    <p:embeddedFont>
      <p:font typeface="方正清刻本悦宋简体" panose="02010600030101010101" charset="-122"/>
      <p:regular r:id="rId32"/>
    </p:embeddedFont>
    <p:embeddedFont>
      <p:font typeface="黑体" panose="02010609060101010101" pitchFamily="49" charset="-122"/>
      <p:regular r:id="rId33"/>
    </p:embeddedFont>
    <p:embeddedFont>
      <p:font typeface="楷体" panose="02010609060101010101" pitchFamily="49" charset="-122"/>
      <p:regular r:id="rId34"/>
    </p:embeddedFont>
    <p:embeddedFont>
      <p:font typeface="华文中宋" panose="02010600040101010101" pitchFamily="2" charset="-122"/>
      <p:regular r:id="rId35"/>
    </p:embeddedFont>
    <p:embeddedFont>
      <p:font typeface="站酷快乐体" panose="02010600030101010101" charset="-128"/>
      <p:regular r:id="rId36"/>
    </p:embeddedFont>
    <p:embeddedFont>
      <p:font typeface="等线 Light" panose="02010600030101010101" pitchFamily="2" charset="-122"/>
      <p:regular r:id="rId37"/>
    </p:embeddedFont>
    <p:embeddedFont>
      <p:font typeface="方正粗黑宋简体" panose="02010600030101010101" charset="-122"/>
      <p:regular r:id="rId38"/>
    </p:embeddedFont>
    <p:embeddedFont>
      <p:font typeface="微软雅黑" panose="020B0503020204020204" pitchFamily="34" charset="-122"/>
      <p:regular r:id="rId39"/>
      <p:bold r:id="rId40"/>
    </p:embeddedFont>
    <p:embeddedFont>
      <p:font typeface="方正特雅宋简" panose="02010600030101010101" charset="-122"/>
      <p:regular r:id="rId41"/>
    </p:embeddedFont>
    <p:embeddedFont>
      <p:font typeface="华文行楷" panose="02010800040101010101" pitchFamily="2" charset="-122"/>
      <p:regular r:id="rId42"/>
    </p:embeddedFont>
    <p:embeddedFont>
      <p:font typeface="华文楷体" panose="02010600040101010101" pitchFamily="2" charset="-122"/>
      <p:regular r:id="rId43"/>
    </p:embeddedFont>
    <p:embeddedFont>
      <p:font typeface="汉仪趣黑W" panose="02010600030101010101" charset="-122"/>
      <p:regular r:id="rId44"/>
    </p:embeddedFont>
    <p:embeddedFont>
      <p:font typeface="等线" panose="02010600030101010101" pitchFamily="2" charset="-122"/>
      <p:regular r:id="rId45"/>
      <p:bold r:id="rId46"/>
    </p:embeddedFont>
  </p:embeddedFontLst>
  <p:custDataLst>
    <p:tags r:id="rId47"/>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1915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383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5745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76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095750" algn="l" defTabSz="16383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14900" algn="l" defTabSz="16383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34050" algn="l" defTabSz="16383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53200" algn="l" defTabSz="16383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07">
          <p15:clr>
            <a:srgbClr val="A4A3A4"/>
          </p15:clr>
        </p15:guide>
        <p15:guide id="2" pos="5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永宾" initials="李永宾"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howGuides="1">
      <p:cViewPr varScale="1">
        <p:scale>
          <a:sx n="54" d="100"/>
          <a:sy n="54" d="100"/>
        </p:scale>
        <p:origin x="120" y="108"/>
      </p:cViewPr>
      <p:guideLst>
        <p:guide orient="horz" pos="2907"/>
        <p:guide pos="516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vl1pPr>
          </a:lstStyle>
          <a:p>
            <a:pPr>
              <a:defRPr/>
            </a:pPr>
            <a:endParaRPr lang="en-US" altLang="zh-CN"/>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pPr>
              <a:defRPr/>
            </a:pPr>
            <a:endParaRPr lang="en-US" altLang="zh-CN"/>
          </a:p>
        </p:txBody>
      </p:sp>
      <p:sp>
        <p:nvSpPr>
          <p:cNvPr id="2458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vl1pPr>
          </a:lstStyle>
          <a:p>
            <a:pPr>
              <a:defRPr/>
            </a:pPr>
            <a:endParaRPr lang="en-US"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pPr>
              <a:defRPr/>
            </a:pPr>
            <a:fld id="{5DE2FA5F-D4D6-4504-8877-B8943D6886E6}" type="slidenum">
              <a:rPr lang="en-US" altLang="zh-CN"/>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50" kern="1200">
        <a:solidFill>
          <a:schemeClr val="tx1"/>
        </a:solidFill>
        <a:latin typeface="Arial" panose="020B0604020202020204" pitchFamily="34" charset="0"/>
        <a:ea typeface="宋体" panose="02010600030101010101" pitchFamily="2" charset="-122"/>
        <a:cs typeface="+mn-cs"/>
      </a:defRPr>
    </a:lvl1pPr>
    <a:lvl2pPr marL="819150" algn="l" rtl="0" eaLnBrk="0" fontAlgn="base" hangingPunct="0">
      <a:spcBef>
        <a:spcPct val="30000"/>
      </a:spcBef>
      <a:spcAft>
        <a:spcPct val="0"/>
      </a:spcAft>
      <a:defRPr sz="2150" kern="1200">
        <a:solidFill>
          <a:schemeClr val="tx1"/>
        </a:solidFill>
        <a:latin typeface="Arial" panose="020B0604020202020204" pitchFamily="34" charset="0"/>
        <a:ea typeface="宋体" panose="02010600030101010101" pitchFamily="2" charset="-122"/>
        <a:cs typeface="+mn-cs"/>
      </a:defRPr>
    </a:lvl2pPr>
    <a:lvl3pPr marL="1638300" algn="l" rtl="0" eaLnBrk="0" fontAlgn="base" hangingPunct="0">
      <a:spcBef>
        <a:spcPct val="30000"/>
      </a:spcBef>
      <a:spcAft>
        <a:spcPct val="0"/>
      </a:spcAft>
      <a:defRPr sz="2150" kern="1200">
        <a:solidFill>
          <a:schemeClr val="tx1"/>
        </a:solidFill>
        <a:latin typeface="Arial" panose="020B0604020202020204" pitchFamily="34" charset="0"/>
        <a:ea typeface="宋体" panose="02010600030101010101" pitchFamily="2" charset="-122"/>
        <a:cs typeface="+mn-cs"/>
      </a:defRPr>
    </a:lvl3pPr>
    <a:lvl4pPr marL="2457450" algn="l" rtl="0" eaLnBrk="0" fontAlgn="base" hangingPunct="0">
      <a:spcBef>
        <a:spcPct val="30000"/>
      </a:spcBef>
      <a:spcAft>
        <a:spcPct val="0"/>
      </a:spcAft>
      <a:defRPr sz="2150" kern="1200">
        <a:solidFill>
          <a:schemeClr val="tx1"/>
        </a:solidFill>
        <a:latin typeface="Arial" panose="020B0604020202020204" pitchFamily="34" charset="0"/>
        <a:ea typeface="宋体" panose="02010600030101010101" pitchFamily="2" charset="-122"/>
        <a:cs typeface="+mn-cs"/>
      </a:defRPr>
    </a:lvl4pPr>
    <a:lvl5pPr marL="3276600" algn="l" rtl="0" eaLnBrk="0" fontAlgn="base" hangingPunct="0">
      <a:spcBef>
        <a:spcPct val="30000"/>
      </a:spcBef>
      <a:spcAft>
        <a:spcPct val="0"/>
      </a:spcAft>
      <a:defRPr sz="2150" kern="1200">
        <a:solidFill>
          <a:schemeClr val="tx1"/>
        </a:solidFill>
        <a:latin typeface="Arial" panose="020B0604020202020204" pitchFamily="34" charset="0"/>
        <a:ea typeface="宋体" panose="02010600030101010101" pitchFamily="2" charset="-122"/>
        <a:cs typeface="+mn-cs"/>
      </a:defRPr>
    </a:lvl5pPr>
    <a:lvl6pPr marL="4095750" algn="l" defTabSz="1638300" rtl="0" eaLnBrk="1" latinLnBrk="0" hangingPunct="1">
      <a:defRPr sz="2150" kern="1200">
        <a:solidFill>
          <a:schemeClr val="tx1"/>
        </a:solidFill>
        <a:latin typeface="+mn-lt"/>
        <a:ea typeface="+mn-ea"/>
        <a:cs typeface="+mn-cs"/>
      </a:defRPr>
    </a:lvl6pPr>
    <a:lvl7pPr marL="4914900" algn="l" defTabSz="1638300" rtl="0" eaLnBrk="1" latinLnBrk="0" hangingPunct="1">
      <a:defRPr sz="2150" kern="1200">
        <a:solidFill>
          <a:schemeClr val="tx1"/>
        </a:solidFill>
        <a:latin typeface="+mn-lt"/>
        <a:ea typeface="+mn-ea"/>
        <a:cs typeface="+mn-cs"/>
      </a:defRPr>
    </a:lvl7pPr>
    <a:lvl8pPr marL="5734050" algn="l" defTabSz="1638300" rtl="0" eaLnBrk="1" latinLnBrk="0" hangingPunct="1">
      <a:defRPr sz="2150" kern="1200">
        <a:solidFill>
          <a:schemeClr val="tx1"/>
        </a:solidFill>
        <a:latin typeface="+mn-lt"/>
        <a:ea typeface="+mn-ea"/>
        <a:cs typeface="+mn-cs"/>
      </a:defRPr>
    </a:lvl8pPr>
    <a:lvl9pPr marL="6553200" algn="l" defTabSz="1638300" rtl="0" eaLnBrk="1" latinLnBrk="0" hangingPunct="1">
      <a:defRPr sz="2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14</a:t>
            </a:fld>
            <a:endParaRPr lang="zh-CN" altLang="en-US"/>
          </a:p>
        </p:txBody>
      </p:sp>
    </p:spTree>
    <p:extLst>
      <p:ext uri="{BB962C8B-B14F-4D97-AF65-F5344CB8AC3E}">
        <p14:creationId xmlns:p14="http://schemas.microsoft.com/office/powerpoint/2010/main" val="141943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15</a:t>
            </a:fld>
            <a:endParaRPr lang="zh-CN" altLang="en-US"/>
          </a:p>
        </p:txBody>
      </p:sp>
    </p:spTree>
    <p:extLst>
      <p:ext uri="{BB962C8B-B14F-4D97-AF65-F5344CB8AC3E}">
        <p14:creationId xmlns:p14="http://schemas.microsoft.com/office/powerpoint/2010/main" val="1077543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16</a:t>
            </a:fld>
            <a:endParaRPr lang="zh-CN" altLang="en-US"/>
          </a:p>
        </p:txBody>
      </p:sp>
    </p:spTree>
    <p:extLst>
      <p:ext uri="{BB962C8B-B14F-4D97-AF65-F5344CB8AC3E}">
        <p14:creationId xmlns:p14="http://schemas.microsoft.com/office/powerpoint/2010/main" val="3124008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17</a:t>
            </a:fld>
            <a:endParaRPr lang="zh-CN" altLang="en-US"/>
          </a:p>
        </p:txBody>
      </p:sp>
    </p:spTree>
    <p:extLst>
      <p:ext uri="{BB962C8B-B14F-4D97-AF65-F5344CB8AC3E}">
        <p14:creationId xmlns:p14="http://schemas.microsoft.com/office/powerpoint/2010/main" val="275179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18</a:t>
            </a:fld>
            <a:endParaRPr lang="zh-CN" altLang="en-US"/>
          </a:p>
        </p:txBody>
      </p:sp>
    </p:spTree>
    <p:extLst>
      <p:ext uri="{BB962C8B-B14F-4D97-AF65-F5344CB8AC3E}">
        <p14:creationId xmlns:p14="http://schemas.microsoft.com/office/powerpoint/2010/main" val="310084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19</a:t>
            </a:fld>
            <a:endParaRPr lang="zh-CN" altLang="en-US"/>
          </a:p>
        </p:txBody>
      </p:sp>
    </p:spTree>
    <p:extLst>
      <p:ext uri="{BB962C8B-B14F-4D97-AF65-F5344CB8AC3E}">
        <p14:creationId xmlns:p14="http://schemas.microsoft.com/office/powerpoint/2010/main" val="348272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20</a:t>
            </a:fld>
            <a:endParaRPr lang="zh-CN" altLang="en-US"/>
          </a:p>
        </p:txBody>
      </p:sp>
    </p:spTree>
    <p:extLst>
      <p:ext uri="{BB962C8B-B14F-4D97-AF65-F5344CB8AC3E}">
        <p14:creationId xmlns:p14="http://schemas.microsoft.com/office/powerpoint/2010/main" val="92687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21</a:t>
            </a:fld>
            <a:endParaRPr lang="zh-CN" altLang="en-US"/>
          </a:p>
        </p:txBody>
      </p:sp>
    </p:spTree>
    <p:extLst>
      <p:ext uri="{BB962C8B-B14F-4D97-AF65-F5344CB8AC3E}">
        <p14:creationId xmlns:p14="http://schemas.microsoft.com/office/powerpoint/2010/main" val="142304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22</a:t>
            </a:fld>
            <a:endParaRPr lang="zh-CN" altLang="en-US"/>
          </a:p>
        </p:txBody>
      </p:sp>
    </p:spTree>
    <p:extLst>
      <p:ext uri="{BB962C8B-B14F-4D97-AF65-F5344CB8AC3E}">
        <p14:creationId xmlns:p14="http://schemas.microsoft.com/office/powerpoint/2010/main" val="3732814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23</a:t>
            </a:fld>
            <a:endParaRPr lang="zh-CN" altLang="en-US"/>
          </a:p>
        </p:txBody>
      </p:sp>
    </p:spTree>
    <p:extLst>
      <p:ext uri="{BB962C8B-B14F-4D97-AF65-F5344CB8AC3E}">
        <p14:creationId xmlns:p14="http://schemas.microsoft.com/office/powerpoint/2010/main" val="248007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222331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9</a:t>
            </a:fld>
            <a:endParaRPr lang="zh-CN" altLang="en-US"/>
          </a:p>
        </p:txBody>
      </p:sp>
    </p:spTree>
    <p:extLst>
      <p:ext uri="{BB962C8B-B14F-4D97-AF65-F5344CB8AC3E}">
        <p14:creationId xmlns:p14="http://schemas.microsoft.com/office/powerpoint/2010/main" val="35305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10</a:t>
            </a:fld>
            <a:endParaRPr lang="zh-CN" altLang="en-US"/>
          </a:p>
        </p:txBody>
      </p:sp>
    </p:spTree>
    <p:extLst>
      <p:ext uri="{BB962C8B-B14F-4D97-AF65-F5344CB8AC3E}">
        <p14:creationId xmlns:p14="http://schemas.microsoft.com/office/powerpoint/2010/main" val="711645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11</a:t>
            </a:fld>
            <a:endParaRPr lang="zh-CN" altLang="en-US"/>
          </a:p>
        </p:txBody>
      </p:sp>
    </p:spTree>
    <p:extLst>
      <p:ext uri="{BB962C8B-B14F-4D97-AF65-F5344CB8AC3E}">
        <p14:creationId xmlns:p14="http://schemas.microsoft.com/office/powerpoint/2010/main" val="302783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12</a:t>
            </a:fld>
            <a:endParaRPr lang="zh-CN" altLang="en-US"/>
          </a:p>
        </p:txBody>
      </p:sp>
    </p:spTree>
    <p:extLst>
      <p:ext uri="{BB962C8B-B14F-4D97-AF65-F5344CB8AC3E}">
        <p14:creationId xmlns:p14="http://schemas.microsoft.com/office/powerpoint/2010/main" val="396340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CD68455-F495-4E5C-95BF-75A056E405AD}" type="slidenum">
              <a:rPr lang="zh-CN" altLang="en-US" smtClean="0"/>
              <a:t>13</a:t>
            </a:fld>
            <a:endParaRPr lang="zh-CN" altLang="en-US"/>
          </a:p>
        </p:txBody>
      </p:sp>
    </p:spTree>
    <p:extLst>
      <p:ext uri="{BB962C8B-B14F-4D97-AF65-F5344CB8AC3E}">
        <p14:creationId xmlns:p14="http://schemas.microsoft.com/office/powerpoint/2010/main" val="20951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7412" y="-102707"/>
            <a:ext cx="16678518" cy="9318146"/>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9420" y="-108805"/>
            <a:ext cx="16671030" cy="9433048"/>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24971" y="-216817"/>
            <a:ext cx="16741408" cy="9505056"/>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7412" y="-250048"/>
            <a:ext cx="16633848" cy="9466371"/>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250933"/>
            <a:ext cx="16633848" cy="9683188"/>
          </a:xfrm>
          <a:prstGeom prst="rect">
            <a:avLst/>
          </a:prstGeom>
        </p:spPr>
      </p:pic>
      <p:sp>
        <p:nvSpPr>
          <p:cNvPr id="4" name="图片占位符 3"/>
          <p:cNvSpPr>
            <a:spLocks noGrp="1"/>
          </p:cNvSpPr>
          <p:nvPr>
            <p:ph type="pic" sz="quarter" idx="10"/>
          </p:nvPr>
        </p:nvSpPr>
        <p:spPr>
          <a:xfrm>
            <a:off x="2543961" y="287239"/>
            <a:ext cx="5472112" cy="3960813"/>
          </a:xfrm>
        </p:spPr>
        <p:txBody>
          <a:bodyPr/>
          <a:lstStyle/>
          <a:p>
            <a:endParaRPr lang="zh-CN" altLang="en-US"/>
          </a:p>
        </p:txBody>
      </p:sp>
      <p:sp>
        <p:nvSpPr>
          <p:cNvPr id="5" name="图片占位符 3"/>
          <p:cNvSpPr>
            <a:spLocks noGrp="1"/>
          </p:cNvSpPr>
          <p:nvPr>
            <p:ph type="pic" sz="quarter" idx="11"/>
          </p:nvPr>
        </p:nvSpPr>
        <p:spPr>
          <a:xfrm>
            <a:off x="9919692" y="287239"/>
            <a:ext cx="5472112" cy="3960813"/>
          </a:xfrm>
        </p:spPr>
        <p:txBody>
          <a:bodyPr/>
          <a:lstStyle/>
          <a:p>
            <a:endParaRPr lang="zh-CN" altLang="en-US"/>
          </a:p>
        </p:txBody>
      </p:sp>
      <p:sp>
        <p:nvSpPr>
          <p:cNvPr id="6" name="图片占位符 3"/>
          <p:cNvSpPr>
            <a:spLocks noGrp="1"/>
          </p:cNvSpPr>
          <p:nvPr>
            <p:ph type="pic" sz="quarter" idx="12"/>
          </p:nvPr>
        </p:nvSpPr>
        <p:spPr>
          <a:xfrm>
            <a:off x="2543961" y="4782304"/>
            <a:ext cx="5472112" cy="3960813"/>
          </a:xfrm>
        </p:spPr>
        <p:txBody>
          <a:bodyPr/>
          <a:lstStyle/>
          <a:p>
            <a:endParaRPr lang="zh-CN" altLang="en-US"/>
          </a:p>
        </p:txBody>
      </p:sp>
      <p:sp>
        <p:nvSpPr>
          <p:cNvPr id="7" name="图片占位符 3"/>
          <p:cNvSpPr>
            <a:spLocks noGrp="1"/>
          </p:cNvSpPr>
          <p:nvPr>
            <p:ph type="pic" sz="quarter" idx="13"/>
          </p:nvPr>
        </p:nvSpPr>
        <p:spPr>
          <a:xfrm>
            <a:off x="9919692" y="4782304"/>
            <a:ext cx="5472112" cy="3960813"/>
          </a:xfrm>
        </p:spPr>
        <p:txBody>
          <a:bodyPr/>
          <a:lstStyle/>
          <a:p>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464A791-9164-45BE-A35B-8CF1714D581C}" type="datetimeFigureOut">
              <a:rPr lang="zh-CN" altLang="en-US"/>
              <a:t>2022/1/22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7F07C61-62D2-4F44-A6AB-27AAF49B6ED5}" type="slidenum">
              <a:rPr lang="zh-CN" altLang="en-US"/>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bwMode="auto">
          <a:xfrm>
            <a:off x="0" y="9153686"/>
            <a:ext cx="16383000" cy="102390"/>
          </a:xfrm>
          <a:prstGeom prst="rect">
            <a:avLst/>
          </a:prstGeom>
          <a:solidFill>
            <a:srgbClr val="706460"/>
          </a:solidFill>
          <a:ln>
            <a:noFill/>
          </a:ln>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2822" tIns="61411" rIns="122822" bIns="61411" numCol="1" anchor="t" anchorCtr="0" compatLnSpc="1"/>
          <a:lstStyle/>
          <a:p>
            <a:pPr lvl="0"/>
            <a:endParaRPr lang="zh-CN" altLang="en-US" sz="100"/>
          </a:p>
        </p:txBody>
      </p:sp>
    </p:spTree>
  </p:cSld>
  <p:clrMapOvr>
    <a:masterClrMapping/>
  </p:clrMapOvr>
  <p:transition spd="slow" advTm="4111">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9150" y="369755"/>
            <a:ext cx="14744700" cy="153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819150" y="2150270"/>
            <a:ext cx="14744700" cy="608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1140" name="Rectangle 4"/>
          <p:cNvSpPr>
            <a:spLocks noGrp="1" noChangeArrowheads="1"/>
          </p:cNvSpPr>
          <p:nvPr>
            <p:ph type="dt" sz="half" idx="2"/>
          </p:nvPr>
        </p:nvSpPr>
        <p:spPr bwMode="auto">
          <a:xfrm>
            <a:off x="819150" y="8393446"/>
            <a:ext cx="3822700" cy="63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510"/>
            </a:lvl1pPr>
          </a:lstStyle>
          <a:p>
            <a:pPr>
              <a:defRPr/>
            </a:pPr>
            <a:endParaRPr lang="en-US" altLang="zh-CN"/>
          </a:p>
        </p:txBody>
      </p:sp>
      <p:sp>
        <p:nvSpPr>
          <p:cNvPr id="91141" name="Rectangle 5"/>
          <p:cNvSpPr>
            <a:spLocks noGrp="1" noChangeArrowheads="1"/>
          </p:cNvSpPr>
          <p:nvPr>
            <p:ph type="ftr" sz="quarter" idx="3"/>
          </p:nvPr>
        </p:nvSpPr>
        <p:spPr bwMode="auto">
          <a:xfrm>
            <a:off x="5597525" y="8393446"/>
            <a:ext cx="5187950" cy="63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510"/>
            </a:lvl1pPr>
          </a:lstStyle>
          <a:p>
            <a:pPr>
              <a:defRPr/>
            </a:pPr>
            <a:endParaRPr lang="en-US" altLang="zh-CN"/>
          </a:p>
        </p:txBody>
      </p:sp>
      <p:sp>
        <p:nvSpPr>
          <p:cNvPr id="91142" name="Rectangle 6"/>
          <p:cNvSpPr>
            <a:spLocks noGrp="1" noChangeArrowheads="1"/>
          </p:cNvSpPr>
          <p:nvPr>
            <p:ph type="sldNum" sz="quarter" idx="4"/>
          </p:nvPr>
        </p:nvSpPr>
        <p:spPr bwMode="auto">
          <a:xfrm>
            <a:off x="11741150" y="8393446"/>
            <a:ext cx="3822700" cy="63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510"/>
            </a:lvl1pPr>
          </a:lstStyle>
          <a:p>
            <a:pPr>
              <a:defRPr/>
            </a:pPr>
            <a:fld id="{5AE7046F-946C-424C-AF4F-E6D47437C389}" type="slidenum">
              <a:rPr lang="en-US" altLang="zh-CN"/>
              <a:t>‹#›</a:t>
            </a:fld>
            <a:endParaRPr lang="en-US" altLang="zh-CN"/>
          </a:p>
        </p:txBody>
      </p:sp>
      <p:pic>
        <p:nvPicPr>
          <p:cNvPr id="7" name="Picture 6" descr="C:\Users\Administrator\Desktop\51yuansu.com___5c1a56dd6db92.jpg"/>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0" y="0"/>
            <a:ext cx="16383000" cy="921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txStyles>
    <p:titleStyle>
      <a:lvl1pPr algn="ctr" rtl="0" eaLnBrk="0" fontAlgn="base" hangingPunct="0">
        <a:spcBef>
          <a:spcPct val="0"/>
        </a:spcBef>
        <a:spcAft>
          <a:spcPct val="0"/>
        </a:spcAft>
        <a:defRPr sz="7885">
          <a:solidFill>
            <a:schemeClr val="tx2"/>
          </a:solidFill>
          <a:latin typeface="+mj-lt"/>
          <a:ea typeface="+mj-ea"/>
          <a:cs typeface="+mj-cs"/>
        </a:defRPr>
      </a:lvl1pPr>
      <a:lvl2pPr algn="ctr" rtl="0" eaLnBrk="0" fontAlgn="base" hangingPunct="0">
        <a:spcBef>
          <a:spcPct val="0"/>
        </a:spcBef>
        <a:spcAft>
          <a:spcPct val="0"/>
        </a:spcAft>
        <a:defRPr sz="7885">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7885">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7885">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7885">
          <a:solidFill>
            <a:schemeClr val="tx2"/>
          </a:solidFill>
          <a:latin typeface="Arial" panose="020B0604020202020204" pitchFamily="34" charset="0"/>
          <a:ea typeface="宋体" panose="02010600030101010101" pitchFamily="2" charset="-122"/>
        </a:defRPr>
      </a:lvl5pPr>
      <a:lvl6pPr marL="819150" algn="ctr" rtl="0" fontAlgn="base">
        <a:spcBef>
          <a:spcPct val="0"/>
        </a:spcBef>
        <a:spcAft>
          <a:spcPct val="0"/>
        </a:spcAft>
        <a:defRPr sz="7885">
          <a:solidFill>
            <a:schemeClr val="tx2"/>
          </a:solidFill>
          <a:latin typeface="Arial" panose="020B0604020202020204" pitchFamily="34" charset="0"/>
          <a:ea typeface="宋体" panose="02010600030101010101" pitchFamily="2" charset="-122"/>
        </a:defRPr>
      </a:lvl6pPr>
      <a:lvl7pPr marL="1638300" algn="ctr" rtl="0" fontAlgn="base">
        <a:spcBef>
          <a:spcPct val="0"/>
        </a:spcBef>
        <a:spcAft>
          <a:spcPct val="0"/>
        </a:spcAft>
        <a:defRPr sz="7885">
          <a:solidFill>
            <a:schemeClr val="tx2"/>
          </a:solidFill>
          <a:latin typeface="Arial" panose="020B0604020202020204" pitchFamily="34" charset="0"/>
          <a:ea typeface="宋体" panose="02010600030101010101" pitchFamily="2" charset="-122"/>
        </a:defRPr>
      </a:lvl7pPr>
      <a:lvl8pPr marL="2457450" algn="ctr" rtl="0" fontAlgn="base">
        <a:spcBef>
          <a:spcPct val="0"/>
        </a:spcBef>
        <a:spcAft>
          <a:spcPct val="0"/>
        </a:spcAft>
        <a:defRPr sz="7885">
          <a:solidFill>
            <a:schemeClr val="tx2"/>
          </a:solidFill>
          <a:latin typeface="Arial" panose="020B0604020202020204" pitchFamily="34" charset="0"/>
          <a:ea typeface="宋体" panose="02010600030101010101" pitchFamily="2" charset="-122"/>
        </a:defRPr>
      </a:lvl8pPr>
      <a:lvl9pPr marL="3276600" algn="ctr" rtl="0" fontAlgn="base">
        <a:spcBef>
          <a:spcPct val="0"/>
        </a:spcBef>
        <a:spcAft>
          <a:spcPct val="0"/>
        </a:spcAft>
        <a:defRPr sz="7885">
          <a:solidFill>
            <a:schemeClr val="tx2"/>
          </a:solidFill>
          <a:latin typeface="Arial" panose="020B0604020202020204" pitchFamily="34" charset="0"/>
          <a:ea typeface="宋体" panose="02010600030101010101" pitchFamily="2" charset="-122"/>
        </a:defRPr>
      </a:lvl9pPr>
    </p:titleStyle>
    <p:bodyStyle>
      <a:lvl1pPr marL="614680" indent="-614680" algn="l" rtl="0" eaLnBrk="0" fontAlgn="base" hangingPunct="0">
        <a:spcBef>
          <a:spcPct val="20000"/>
        </a:spcBef>
        <a:spcAft>
          <a:spcPct val="0"/>
        </a:spcAft>
        <a:buChar char="•"/>
        <a:defRPr sz="5735">
          <a:solidFill>
            <a:schemeClr val="tx1"/>
          </a:solidFill>
          <a:latin typeface="+mn-lt"/>
          <a:ea typeface="+mn-ea"/>
          <a:cs typeface="+mn-cs"/>
        </a:defRPr>
      </a:lvl1pPr>
      <a:lvl2pPr marL="1330960" indent="-511810" algn="l" rtl="0" eaLnBrk="0" fontAlgn="base" hangingPunct="0">
        <a:spcBef>
          <a:spcPct val="20000"/>
        </a:spcBef>
        <a:spcAft>
          <a:spcPct val="0"/>
        </a:spcAft>
        <a:buChar char="–"/>
        <a:defRPr sz="5015">
          <a:solidFill>
            <a:schemeClr val="tx1"/>
          </a:solidFill>
          <a:latin typeface="+mn-lt"/>
          <a:ea typeface="+mn-ea"/>
        </a:defRPr>
      </a:lvl2pPr>
      <a:lvl3pPr marL="2047875" indent="-409575" algn="l" rtl="0" eaLnBrk="0" fontAlgn="base" hangingPunct="0">
        <a:spcBef>
          <a:spcPct val="20000"/>
        </a:spcBef>
        <a:spcAft>
          <a:spcPct val="0"/>
        </a:spcAft>
        <a:buChar char="•"/>
        <a:defRPr sz="4300">
          <a:solidFill>
            <a:schemeClr val="tx1"/>
          </a:solidFill>
          <a:latin typeface="+mn-lt"/>
          <a:ea typeface="+mn-ea"/>
        </a:defRPr>
      </a:lvl3pPr>
      <a:lvl4pPr marL="2867025" indent="-409575" algn="l" rtl="0" eaLnBrk="0" fontAlgn="base" hangingPunct="0">
        <a:spcBef>
          <a:spcPct val="20000"/>
        </a:spcBef>
        <a:spcAft>
          <a:spcPct val="0"/>
        </a:spcAft>
        <a:buChar char="–"/>
        <a:defRPr sz="3585">
          <a:solidFill>
            <a:schemeClr val="tx1"/>
          </a:solidFill>
          <a:latin typeface="+mn-lt"/>
          <a:ea typeface="+mn-ea"/>
        </a:defRPr>
      </a:lvl4pPr>
      <a:lvl5pPr marL="3686175" indent="-409575" algn="l" rtl="0" eaLnBrk="0" fontAlgn="base" hangingPunct="0">
        <a:spcBef>
          <a:spcPct val="20000"/>
        </a:spcBef>
        <a:spcAft>
          <a:spcPct val="0"/>
        </a:spcAft>
        <a:buChar char="»"/>
        <a:defRPr sz="3585">
          <a:solidFill>
            <a:schemeClr val="tx1"/>
          </a:solidFill>
          <a:latin typeface="+mn-lt"/>
          <a:ea typeface="+mn-ea"/>
        </a:defRPr>
      </a:lvl5pPr>
      <a:lvl6pPr marL="4505325" indent="-409575" algn="l" rtl="0" fontAlgn="base">
        <a:spcBef>
          <a:spcPct val="20000"/>
        </a:spcBef>
        <a:spcAft>
          <a:spcPct val="0"/>
        </a:spcAft>
        <a:buChar char="»"/>
        <a:defRPr sz="3585">
          <a:solidFill>
            <a:schemeClr val="tx1"/>
          </a:solidFill>
          <a:latin typeface="+mn-lt"/>
          <a:ea typeface="+mn-ea"/>
        </a:defRPr>
      </a:lvl6pPr>
      <a:lvl7pPr marL="5324475" indent="-409575" algn="l" rtl="0" fontAlgn="base">
        <a:spcBef>
          <a:spcPct val="20000"/>
        </a:spcBef>
        <a:spcAft>
          <a:spcPct val="0"/>
        </a:spcAft>
        <a:buChar char="»"/>
        <a:defRPr sz="3585">
          <a:solidFill>
            <a:schemeClr val="tx1"/>
          </a:solidFill>
          <a:latin typeface="+mn-lt"/>
          <a:ea typeface="+mn-ea"/>
        </a:defRPr>
      </a:lvl7pPr>
      <a:lvl8pPr marL="6143625" indent="-409575" algn="l" rtl="0" fontAlgn="base">
        <a:spcBef>
          <a:spcPct val="20000"/>
        </a:spcBef>
        <a:spcAft>
          <a:spcPct val="0"/>
        </a:spcAft>
        <a:buChar char="»"/>
        <a:defRPr sz="3585">
          <a:solidFill>
            <a:schemeClr val="tx1"/>
          </a:solidFill>
          <a:latin typeface="+mn-lt"/>
          <a:ea typeface="+mn-ea"/>
        </a:defRPr>
      </a:lvl8pPr>
      <a:lvl9pPr marL="6962775" indent="-409575" algn="l" rtl="0" fontAlgn="base">
        <a:spcBef>
          <a:spcPct val="20000"/>
        </a:spcBef>
        <a:spcAft>
          <a:spcPct val="0"/>
        </a:spcAft>
        <a:buChar char="»"/>
        <a:defRPr sz="3585">
          <a:solidFill>
            <a:schemeClr val="tx1"/>
          </a:solidFill>
          <a:latin typeface="+mn-lt"/>
          <a:ea typeface="+mn-ea"/>
        </a:defRPr>
      </a:lvl9pPr>
    </p:bodyStyle>
    <p:otherStyle>
      <a:defPPr>
        <a:defRPr lang="zh-CN"/>
      </a:defPPr>
      <a:lvl1pPr marL="0" algn="l" defTabSz="1638300" rtl="0" eaLnBrk="1" latinLnBrk="0" hangingPunct="1">
        <a:defRPr sz="3225" kern="1200">
          <a:solidFill>
            <a:schemeClr val="tx1"/>
          </a:solidFill>
          <a:latin typeface="+mn-lt"/>
          <a:ea typeface="+mn-ea"/>
          <a:cs typeface="+mn-cs"/>
        </a:defRPr>
      </a:lvl1pPr>
      <a:lvl2pPr marL="819150" algn="l" defTabSz="1638300" rtl="0" eaLnBrk="1" latinLnBrk="0" hangingPunct="1">
        <a:defRPr sz="3225" kern="1200">
          <a:solidFill>
            <a:schemeClr val="tx1"/>
          </a:solidFill>
          <a:latin typeface="+mn-lt"/>
          <a:ea typeface="+mn-ea"/>
          <a:cs typeface="+mn-cs"/>
        </a:defRPr>
      </a:lvl2pPr>
      <a:lvl3pPr marL="1638300" algn="l" defTabSz="1638300" rtl="0" eaLnBrk="1" latinLnBrk="0" hangingPunct="1">
        <a:defRPr sz="3225" kern="1200">
          <a:solidFill>
            <a:schemeClr val="tx1"/>
          </a:solidFill>
          <a:latin typeface="+mn-lt"/>
          <a:ea typeface="+mn-ea"/>
          <a:cs typeface="+mn-cs"/>
        </a:defRPr>
      </a:lvl3pPr>
      <a:lvl4pPr marL="2457450" algn="l" defTabSz="1638300" rtl="0" eaLnBrk="1" latinLnBrk="0" hangingPunct="1">
        <a:defRPr sz="3225" kern="1200">
          <a:solidFill>
            <a:schemeClr val="tx1"/>
          </a:solidFill>
          <a:latin typeface="+mn-lt"/>
          <a:ea typeface="+mn-ea"/>
          <a:cs typeface="+mn-cs"/>
        </a:defRPr>
      </a:lvl4pPr>
      <a:lvl5pPr marL="3276600" algn="l" defTabSz="1638300" rtl="0" eaLnBrk="1" latinLnBrk="0" hangingPunct="1">
        <a:defRPr sz="3225" kern="1200">
          <a:solidFill>
            <a:schemeClr val="tx1"/>
          </a:solidFill>
          <a:latin typeface="+mn-lt"/>
          <a:ea typeface="+mn-ea"/>
          <a:cs typeface="+mn-cs"/>
        </a:defRPr>
      </a:lvl5pPr>
      <a:lvl6pPr marL="4095750" algn="l" defTabSz="1638300" rtl="0" eaLnBrk="1" latinLnBrk="0" hangingPunct="1">
        <a:defRPr sz="3225" kern="1200">
          <a:solidFill>
            <a:schemeClr val="tx1"/>
          </a:solidFill>
          <a:latin typeface="+mn-lt"/>
          <a:ea typeface="+mn-ea"/>
          <a:cs typeface="+mn-cs"/>
        </a:defRPr>
      </a:lvl6pPr>
      <a:lvl7pPr marL="4914900" algn="l" defTabSz="1638300" rtl="0" eaLnBrk="1" latinLnBrk="0" hangingPunct="1">
        <a:defRPr sz="3225" kern="1200">
          <a:solidFill>
            <a:schemeClr val="tx1"/>
          </a:solidFill>
          <a:latin typeface="+mn-lt"/>
          <a:ea typeface="+mn-ea"/>
          <a:cs typeface="+mn-cs"/>
        </a:defRPr>
      </a:lvl7pPr>
      <a:lvl8pPr marL="5734050" algn="l" defTabSz="1638300" rtl="0" eaLnBrk="1" latinLnBrk="0" hangingPunct="1">
        <a:defRPr sz="3225" kern="1200">
          <a:solidFill>
            <a:schemeClr val="tx1"/>
          </a:solidFill>
          <a:latin typeface="+mn-lt"/>
          <a:ea typeface="+mn-ea"/>
          <a:cs typeface="+mn-cs"/>
        </a:defRPr>
      </a:lvl8pPr>
      <a:lvl9pPr marL="6553200" algn="l" defTabSz="1638300" rtl="0" eaLnBrk="1" latinLnBrk="0" hangingPunct="1">
        <a:defRPr sz="32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7.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8.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custDataLst>
              <p:tags r:id="rId1"/>
            </p:custDataLst>
          </p:nvPr>
        </p:nvPicPr>
        <p:blipFill>
          <a:blip r:embed="rId14"/>
          <a:stretch>
            <a:fillRect/>
          </a:stretch>
        </p:blipFill>
        <p:spPr>
          <a:xfrm>
            <a:off x="2529" y="22487"/>
            <a:ext cx="16377945" cy="9191532"/>
          </a:xfrm>
          <a:prstGeom prst="rect">
            <a:avLst/>
          </a:prstGeom>
        </p:spPr>
      </p:pic>
      <p:sp>
        <p:nvSpPr>
          <p:cNvPr id="3" name="椭圆 2"/>
          <p:cNvSpPr/>
          <p:nvPr>
            <p:custDataLst>
              <p:tags r:id="rId2"/>
            </p:custDataLst>
          </p:nvPr>
        </p:nvSpPr>
        <p:spPr>
          <a:xfrm>
            <a:off x="4778251" y="3675842"/>
            <a:ext cx="1002153" cy="17959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28336"/>
            <a:endParaRPr lang="zh-CN" altLang="en-US" sz="2418">
              <a:solidFill>
                <a:srgbClr val="FFFFFF"/>
              </a:solidFill>
              <a:latin typeface="Arial"/>
              <a:ea typeface="黑体" panose="02010609060101010101" pitchFamily="49" charset="-122"/>
            </a:endParaRPr>
          </a:p>
        </p:txBody>
      </p:sp>
      <p:pic>
        <p:nvPicPr>
          <p:cNvPr id="4" name="图片 3"/>
          <p:cNvPicPr>
            <a:picLocks noChangeAspect="1"/>
          </p:cNvPicPr>
          <p:nvPr>
            <p:custDataLst>
              <p:tags r:id="rId3"/>
            </p:custDataLst>
          </p:nvPr>
        </p:nvPicPr>
        <p:blipFill>
          <a:blip r:embed="rId15"/>
          <a:stretch>
            <a:fillRect/>
          </a:stretch>
        </p:blipFill>
        <p:spPr>
          <a:xfrm>
            <a:off x="12118540" y="2438510"/>
            <a:ext cx="2521689" cy="1816902"/>
          </a:xfrm>
          <a:prstGeom prst="rect">
            <a:avLst/>
          </a:prstGeom>
        </p:spPr>
      </p:pic>
      <p:pic>
        <p:nvPicPr>
          <p:cNvPr id="5" name="图片 4"/>
          <p:cNvPicPr>
            <a:picLocks noChangeAspect="1"/>
          </p:cNvPicPr>
          <p:nvPr>
            <p:custDataLst>
              <p:tags r:id="rId4"/>
            </p:custDataLst>
          </p:nvPr>
        </p:nvPicPr>
        <p:blipFill>
          <a:blip r:embed="rId15"/>
          <a:stretch>
            <a:fillRect/>
          </a:stretch>
        </p:blipFill>
        <p:spPr>
          <a:xfrm rot="1926454">
            <a:off x="8240178" y="3275019"/>
            <a:ext cx="3009528" cy="2112694"/>
          </a:xfrm>
          <a:prstGeom prst="rect">
            <a:avLst/>
          </a:prstGeom>
        </p:spPr>
      </p:pic>
      <p:pic>
        <p:nvPicPr>
          <p:cNvPr id="6" name="图片 5"/>
          <p:cNvPicPr>
            <a:picLocks noChangeAspect="1"/>
          </p:cNvPicPr>
          <p:nvPr>
            <p:custDataLst>
              <p:tags r:id="rId5"/>
            </p:custDataLst>
          </p:nvPr>
        </p:nvPicPr>
        <p:blipFill>
          <a:blip r:embed="rId15"/>
          <a:stretch>
            <a:fillRect/>
          </a:stretch>
        </p:blipFill>
        <p:spPr>
          <a:xfrm rot="18925608">
            <a:off x="5823162" y="2471395"/>
            <a:ext cx="1072849" cy="1776523"/>
          </a:xfrm>
          <a:prstGeom prst="rect">
            <a:avLst/>
          </a:prstGeom>
        </p:spPr>
      </p:pic>
      <p:pic>
        <p:nvPicPr>
          <p:cNvPr id="7" name="图片 6"/>
          <p:cNvPicPr>
            <a:picLocks noChangeAspect="1"/>
          </p:cNvPicPr>
          <p:nvPr>
            <p:custDataLst>
              <p:tags r:id="rId6"/>
            </p:custDataLst>
          </p:nvPr>
        </p:nvPicPr>
        <p:blipFill>
          <a:blip r:embed="rId15"/>
          <a:stretch>
            <a:fillRect/>
          </a:stretch>
        </p:blipFill>
        <p:spPr>
          <a:xfrm>
            <a:off x="3887802" y="2340954"/>
            <a:ext cx="1072849" cy="889695"/>
          </a:xfrm>
          <a:prstGeom prst="rect">
            <a:avLst/>
          </a:prstGeom>
        </p:spPr>
      </p:pic>
      <p:sp>
        <p:nvSpPr>
          <p:cNvPr id="16" name="圆角矩形 15"/>
          <p:cNvSpPr/>
          <p:nvPr>
            <p:custDataLst>
              <p:tags r:id="rId7"/>
            </p:custDataLst>
          </p:nvPr>
        </p:nvSpPr>
        <p:spPr>
          <a:xfrm>
            <a:off x="12118540" y="4344921"/>
            <a:ext cx="3095390" cy="1049446"/>
          </a:xfrm>
          <a:prstGeom prst="roundRect">
            <a:avLst/>
          </a:prstGeom>
          <a:solidFill>
            <a:schemeClr val="bg1"/>
          </a:solidFill>
          <a:ln w="28575" cap="flat" cmpd="sng" algn="ctr">
            <a:noFill/>
            <a:prstDash val="solid"/>
          </a:ln>
          <a:effectLst/>
        </p:spPr>
        <p:txBody>
          <a:bodyPr rtlCol="0" anchor="ctr"/>
          <a:lstStyle/>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中华文明</a:t>
            </a:r>
          </a:p>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距今约</a:t>
            </a:r>
            <a:r>
              <a:rPr lang="en-US" altLang="zh-CN" sz="2508" b="1">
                <a:solidFill>
                  <a:srgbClr val="0000CC"/>
                </a:solidFill>
                <a:latin typeface="楷体" panose="02010609060101010101" pitchFamily="49" charset="-122"/>
                <a:ea typeface="楷体" panose="02010609060101010101" pitchFamily="49" charset="-122"/>
                <a:cs typeface="楷体" pitchFamily="49" charset="-122"/>
              </a:rPr>
              <a:t>5000</a:t>
            </a:r>
            <a:r>
              <a:rPr lang="zh-CN" altLang="en-US" sz="2508" b="1">
                <a:solidFill>
                  <a:srgbClr val="0000CC"/>
                </a:solidFill>
                <a:latin typeface="楷体" panose="02010609060101010101" pitchFamily="49" charset="-122"/>
                <a:ea typeface="楷体" panose="02010609060101010101" pitchFamily="49" charset="-122"/>
                <a:cs typeface="楷体" pitchFamily="49" charset="-122"/>
              </a:rPr>
              <a:t>年</a:t>
            </a:r>
          </a:p>
        </p:txBody>
      </p:sp>
      <p:sp>
        <p:nvSpPr>
          <p:cNvPr id="17" name="圆角矩形 16"/>
          <p:cNvSpPr/>
          <p:nvPr>
            <p:custDataLst>
              <p:tags r:id="rId8"/>
            </p:custDataLst>
          </p:nvPr>
        </p:nvSpPr>
        <p:spPr>
          <a:xfrm>
            <a:off x="8004990" y="5639515"/>
            <a:ext cx="2699651" cy="979628"/>
          </a:xfrm>
          <a:prstGeom prst="roundRect">
            <a:avLst/>
          </a:prstGeom>
          <a:solidFill>
            <a:schemeClr val="bg1"/>
          </a:solidFill>
          <a:ln w="28575" cap="flat" cmpd="sng" algn="ctr">
            <a:noFill/>
            <a:prstDash val="solid"/>
          </a:ln>
          <a:effectLst/>
        </p:spPr>
        <p:txBody>
          <a:bodyPr rtlCol="0" anchor="ctr"/>
          <a:lstStyle/>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古印度文明</a:t>
            </a:r>
          </a:p>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约</a:t>
            </a:r>
            <a:r>
              <a:rPr lang="en-US" altLang="zh-CN" sz="2508" b="1">
                <a:solidFill>
                  <a:srgbClr val="0000CC"/>
                </a:solidFill>
                <a:latin typeface="楷体" panose="02010609060101010101" pitchFamily="49" charset="-122"/>
                <a:ea typeface="楷体" panose="02010609060101010101" pitchFamily="49" charset="-122"/>
                <a:cs typeface="楷体" pitchFamily="49" charset="-122"/>
              </a:rPr>
              <a:t>BC3</a:t>
            </a:r>
            <a:r>
              <a:rPr lang="zh-CN" altLang="en-US" sz="2508" b="1">
                <a:solidFill>
                  <a:srgbClr val="0000CC"/>
                </a:solidFill>
                <a:latin typeface="楷体" panose="02010609060101010101" pitchFamily="49" charset="-122"/>
                <a:ea typeface="楷体" panose="02010609060101010101" pitchFamily="49" charset="-122"/>
                <a:cs typeface="楷体" pitchFamily="49" charset="-122"/>
              </a:rPr>
              <a:t>千纪</a:t>
            </a:r>
            <a:endParaRPr lang="zh-CN" altLang="en-US" sz="2508" b="1">
              <a:solidFill>
                <a:srgbClr val="0000CC"/>
              </a:solidFill>
              <a:latin typeface="楷体" panose="02010609060101010101" pitchFamily="49" charset="-122"/>
              <a:ea typeface="楷体" panose="02010609060101010101" pitchFamily="49" charset="-122"/>
              <a:cs typeface="楷体" pitchFamily="49" charset="-122"/>
            </a:endParaRPr>
          </a:p>
        </p:txBody>
      </p:sp>
      <p:sp>
        <p:nvSpPr>
          <p:cNvPr id="18" name="圆角矩形 17"/>
          <p:cNvSpPr/>
          <p:nvPr>
            <p:custDataLst>
              <p:tags r:id="rId9"/>
            </p:custDataLst>
          </p:nvPr>
        </p:nvSpPr>
        <p:spPr>
          <a:xfrm>
            <a:off x="5844429" y="4167162"/>
            <a:ext cx="2347074" cy="902173"/>
          </a:xfrm>
          <a:prstGeom prst="roundRect">
            <a:avLst/>
          </a:prstGeom>
          <a:solidFill>
            <a:schemeClr val="bg1"/>
          </a:solidFill>
          <a:ln w="28575" cap="flat" cmpd="sng" algn="ctr">
            <a:noFill/>
            <a:prstDash val="solid"/>
          </a:ln>
          <a:effectLst/>
        </p:spPr>
        <p:txBody>
          <a:bodyPr rtlCol="0" anchor="ctr"/>
          <a:lstStyle/>
          <a:p>
            <a:r>
              <a:rPr lang="zh-CN" altLang="en-US" sz="2508" b="1">
                <a:solidFill>
                  <a:srgbClr val="0000CC"/>
                </a:solidFill>
                <a:latin typeface="楷体" panose="02010609060101010101" pitchFamily="49" charset="-122"/>
                <a:ea typeface="楷体" panose="02010609060101010101" pitchFamily="49" charset="-122"/>
                <a:cs typeface="楷体" pitchFamily="49" charset="-122"/>
              </a:rPr>
              <a:t>两河流域文明</a:t>
            </a:r>
          </a:p>
          <a:p>
            <a:r>
              <a:rPr lang="zh-CN" altLang="en-US" sz="2508" b="1">
                <a:solidFill>
                  <a:srgbClr val="0000CC"/>
                </a:solidFill>
                <a:latin typeface="楷体" panose="02010609060101010101" pitchFamily="49" charset="-122"/>
                <a:ea typeface="楷体" panose="02010609060101010101" pitchFamily="49" charset="-122"/>
                <a:cs typeface="楷体" pitchFamily="49" charset="-122"/>
              </a:rPr>
              <a:t>约</a:t>
            </a:r>
            <a:r>
              <a:rPr lang="en-US" altLang="zh-CN" sz="2508" b="1">
                <a:solidFill>
                  <a:srgbClr val="0000CC"/>
                </a:solidFill>
                <a:latin typeface="楷体" panose="02010609060101010101" pitchFamily="49" charset="-122"/>
                <a:ea typeface="楷体" panose="02010609060101010101" pitchFamily="49" charset="-122"/>
                <a:cs typeface="楷体" pitchFamily="49" charset="-122"/>
              </a:rPr>
              <a:t>BC3500</a:t>
            </a:r>
            <a:r>
              <a:rPr lang="zh-CN" altLang="en-US" sz="2508" b="1">
                <a:solidFill>
                  <a:srgbClr val="0000CC"/>
                </a:solidFill>
                <a:latin typeface="楷体" panose="02010609060101010101" pitchFamily="49" charset="-122"/>
                <a:ea typeface="楷体" panose="02010609060101010101" pitchFamily="49" charset="-122"/>
                <a:cs typeface="楷体" pitchFamily="49" charset="-122"/>
              </a:rPr>
              <a:t>年</a:t>
            </a:r>
          </a:p>
        </p:txBody>
      </p:sp>
      <p:sp>
        <p:nvSpPr>
          <p:cNvPr id="19" name="圆角矩形 18"/>
          <p:cNvSpPr/>
          <p:nvPr>
            <p:custDataLst>
              <p:tags r:id="rId10"/>
            </p:custDataLst>
          </p:nvPr>
        </p:nvSpPr>
        <p:spPr>
          <a:xfrm>
            <a:off x="2214469" y="5241230"/>
            <a:ext cx="2611168" cy="1031991"/>
          </a:xfrm>
          <a:prstGeom prst="roundRect">
            <a:avLst/>
          </a:prstGeom>
          <a:solidFill>
            <a:schemeClr val="bg1"/>
          </a:solidFill>
          <a:ln w="28575" cap="flat" cmpd="sng" algn="ctr">
            <a:noFill/>
            <a:prstDash val="solid"/>
          </a:ln>
          <a:effectLst/>
        </p:spPr>
        <p:txBody>
          <a:bodyPr rtlCol="0" anchor="ctr"/>
          <a:lstStyle/>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古埃及文明</a:t>
            </a:r>
          </a:p>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约</a:t>
            </a:r>
            <a:r>
              <a:rPr lang="en-US" altLang="zh-CN" sz="2508" b="1">
                <a:solidFill>
                  <a:srgbClr val="0000CC"/>
                </a:solidFill>
                <a:latin typeface="楷体" panose="02010609060101010101" pitchFamily="49" charset="-122"/>
                <a:ea typeface="楷体" panose="02010609060101010101" pitchFamily="49" charset="-122"/>
                <a:cs typeface="楷体" pitchFamily="49" charset="-122"/>
              </a:rPr>
              <a:t>BC3500</a:t>
            </a:r>
            <a:r>
              <a:rPr lang="zh-CN" altLang="en-US" sz="2508" b="1">
                <a:solidFill>
                  <a:srgbClr val="0000CC"/>
                </a:solidFill>
                <a:latin typeface="楷体" panose="02010609060101010101" pitchFamily="49" charset="-122"/>
                <a:ea typeface="楷体" panose="02010609060101010101" pitchFamily="49" charset="-122"/>
                <a:cs typeface="楷体" pitchFamily="49" charset="-122"/>
              </a:rPr>
              <a:t>年</a:t>
            </a:r>
          </a:p>
        </p:txBody>
      </p:sp>
      <p:sp>
        <p:nvSpPr>
          <p:cNvPr id="20" name="圆角矩形 19"/>
          <p:cNvSpPr/>
          <p:nvPr>
            <p:custDataLst>
              <p:tags r:id="rId11"/>
            </p:custDataLst>
          </p:nvPr>
        </p:nvSpPr>
        <p:spPr>
          <a:xfrm>
            <a:off x="1949326" y="3293325"/>
            <a:ext cx="2639659" cy="1037445"/>
          </a:xfrm>
          <a:prstGeom prst="roundRect">
            <a:avLst/>
          </a:prstGeom>
          <a:solidFill>
            <a:schemeClr val="bg1"/>
          </a:solidFill>
          <a:ln w="28575" cap="flat" cmpd="sng" algn="ctr">
            <a:noFill/>
            <a:prstDash val="solid"/>
          </a:ln>
          <a:effectLst/>
        </p:spPr>
        <p:txBody>
          <a:bodyPr rtlCol="0" anchor="ctr"/>
          <a:lstStyle/>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古希腊文明</a:t>
            </a:r>
          </a:p>
          <a:p>
            <a:pPr algn="ctr"/>
            <a:r>
              <a:rPr lang="zh-CN" altLang="en-US" sz="2508" b="1">
                <a:solidFill>
                  <a:srgbClr val="0000CC"/>
                </a:solidFill>
                <a:latin typeface="楷体" panose="02010609060101010101" pitchFamily="49" charset="-122"/>
                <a:ea typeface="楷体" panose="02010609060101010101" pitchFamily="49" charset="-122"/>
                <a:cs typeface="楷体" pitchFamily="49" charset="-122"/>
              </a:rPr>
              <a:t>约</a:t>
            </a:r>
            <a:r>
              <a:rPr lang="en-US" altLang="zh-CN" sz="2508" b="1">
                <a:solidFill>
                  <a:srgbClr val="0000CC"/>
                </a:solidFill>
                <a:latin typeface="楷体" panose="02010609060101010101" pitchFamily="49" charset="-122"/>
                <a:ea typeface="楷体" panose="02010609060101010101" pitchFamily="49" charset="-122"/>
                <a:cs typeface="楷体" pitchFamily="49" charset="-122"/>
              </a:rPr>
              <a:t>BC2</a:t>
            </a:r>
            <a:r>
              <a:rPr lang="zh-CN" altLang="en-US" sz="2508" b="1">
                <a:solidFill>
                  <a:srgbClr val="0000CC"/>
                </a:solidFill>
                <a:latin typeface="楷体" panose="02010609060101010101" pitchFamily="49" charset="-122"/>
                <a:ea typeface="楷体" panose="02010609060101010101" pitchFamily="49" charset="-122"/>
                <a:cs typeface="楷体" pitchFamily="49" charset="-122"/>
              </a:rPr>
              <a:t>千纪</a:t>
            </a:r>
            <a:endParaRPr lang="zh-CN" altLang="en-US" sz="2508" b="1">
              <a:solidFill>
                <a:srgbClr val="0000CC"/>
              </a:solidFill>
              <a:latin typeface="楷体" panose="02010609060101010101" pitchFamily="49" charset="-122"/>
              <a:ea typeface="楷体" panose="02010609060101010101" pitchFamily="49" charset="-122"/>
              <a:cs typeface="楷体" pitchFamily="49" charset="-122"/>
            </a:endParaRPr>
          </a:p>
        </p:txBody>
      </p:sp>
      <p:sp>
        <p:nvSpPr>
          <p:cNvPr id="25" name="文本框 8"/>
          <p:cNvSpPr txBox="1"/>
          <p:nvPr>
            <p:custDataLst>
              <p:tags r:id="rId12"/>
            </p:custDataLst>
          </p:nvPr>
        </p:nvSpPr>
        <p:spPr>
          <a:xfrm>
            <a:off x="2529" y="-37145"/>
            <a:ext cx="16377944" cy="1015663"/>
          </a:xfrm>
          <a:prstGeom prst="rect">
            <a:avLst/>
          </a:prstGeom>
          <a:solidFill>
            <a:schemeClr val="accent2"/>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125000"/>
              </a:lnSpc>
            </a:pPr>
            <a:r>
              <a:rPr lang="zh-CN" altLang="en-US" sz="4800" b="1" smtClean="0">
                <a:solidFill>
                  <a:schemeClr val="bg1"/>
                </a:solidFill>
                <a:ea typeface="微软简楷体" pitchFamily="2" charset="-122"/>
              </a:rPr>
              <a:t>文明形成之初：独立</a:t>
            </a:r>
            <a:r>
              <a:rPr lang="zh-CN" altLang="en-US" sz="4800" b="1">
                <a:solidFill>
                  <a:schemeClr val="bg1"/>
                </a:solidFill>
                <a:ea typeface="微软简楷体" pitchFamily="2" charset="-122"/>
              </a:rPr>
              <a:t>发展</a:t>
            </a:r>
            <a:r>
              <a:rPr lang="zh-CN" altLang="en-US" sz="4800" b="1" smtClean="0">
                <a:solidFill>
                  <a:schemeClr val="bg1"/>
                </a:solidFill>
                <a:ea typeface="微软简楷体" pitchFamily="2" charset="-122"/>
              </a:rPr>
              <a:t>，多元</a:t>
            </a:r>
            <a:r>
              <a:rPr lang="zh-CN" altLang="en-US" sz="4800" b="1">
                <a:solidFill>
                  <a:schemeClr val="bg1"/>
                </a:solidFill>
                <a:ea typeface="微软简楷体" pitchFamily="2" charset="-122"/>
              </a:rPr>
              <a:t>特征</a:t>
            </a:r>
            <a:endParaRPr lang="zh-CN" altLang="en-US" sz="4800" b="1">
              <a:solidFill>
                <a:schemeClr val="bg1"/>
              </a:solidFill>
              <a:ea typeface="微软简楷体" pitchFamily="2" charset="-122"/>
            </a:endParaRPr>
          </a:p>
        </p:txBody>
      </p:sp>
    </p:spTree>
    <p:extLst>
      <p:ext uri="{BB962C8B-B14F-4D97-AF65-F5344CB8AC3E}">
        <p14:creationId xmlns:p14="http://schemas.microsoft.com/office/powerpoint/2010/main" val="1813063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48756"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4876" y="1079327"/>
            <a:ext cx="4002490"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（一）波斯帝国</a:t>
            </a:r>
            <a:endParaRPr lang="zh-CN" altLang="en-US" sz="4000" b="1">
              <a:latin typeface="黑体" panose="02010609060101010101" pitchFamily="49" charset="-122"/>
              <a:ea typeface="黑体" panose="02010609060101010101" pitchFamily="49" charset="-122"/>
            </a:endParaRPr>
          </a:p>
        </p:txBody>
      </p:sp>
      <p:grpSp>
        <p:nvGrpSpPr>
          <p:cNvPr id="7" name="组合 6"/>
          <p:cNvGrpSpPr/>
          <p:nvPr/>
        </p:nvGrpSpPr>
        <p:grpSpPr>
          <a:xfrm>
            <a:off x="283784" y="1809200"/>
            <a:ext cx="7547676" cy="1439644"/>
            <a:chOff x="558652" y="287239"/>
            <a:chExt cx="6971613" cy="1439644"/>
          </a:xfrm>
        </p:grpSpPr>
        <p:grpSp>
          <p:nvGrpSpPr>
            <p:cNvPr id="8" name="组合 7"/>
            <p:cNvGrpSpPr/>
            <p:nvPr/>
          </p:nvGrpSpPr>
          <p:grpSpPr>
            <a:xfrm>
              <a:off x="558652" y="287239"/>
              <a:ext cx="936104" cy="903005"/>
              <a:chOff x="8191500" y="1367359"/>
              <a:chExt cx="936104" cy="903005"/>
            </a:xfrm>
          </p:grpSpPr>
          <p:sp>
            <p:nvSpPr>
              <p:cNvPr id="11" name="矩形: 圆角 3"/>
              <p:cNvSpPr/>
              <p:nvPr/>
            </p:nvSpPr>
            <p:spPr bwMode="auto">
              <a:xfrm>
                <a:off x="8263508"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13" name="组合 12"/>
              <p:cNvGrpSpPr/>
              <p:nvPr/>
            </p:nvGrpSpPr>
            <p:grpSpPr>
              <a:xfrm>
                <a:off x="8191500" y="1367359"/>
                <a:ext cx="864096" cy="854870"/>
                <a:chOff x="8191500" y="1367359"/>
                <a:chExt cx="864096" cy="854870"/>
              </a:xfrm>
            </p:grpSpPr>
            <p:sp>
              <p:nvSpPr>
                <p:cNvPr id="18" name="矩形: 圆角 6"/>
                <p:cNvSpPr/>
                <p:nvPr/>
              </p:nvSpPr>
              <p:spPr bwMode="auto">
                <a:xfrm>
                  <a:off x="8191500" y="1367359"/>
                  <a:ext cx="864096" cy="830997"/>
                </a:xfrm>
                <a:prstGeom prst="roundRect">
                  <a:avLst>
                    <a:gd name="adj" fmla="val 7688"/>
                  </a:avLst>
                </a:prstGeom>
                <a:solidFill>
                  <a:srgbClr val="FDBD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文本框 18"/>
                <p:cNvSpPr txBox="1"/>
                <p:nvPr/>
              </p:nvSpPr>
              <p:spPr>
                <a:xfrm>
                  <a:off x="8343900" y="1391232"/>
                  <a:ext cx="711696" cy="830997"/>
                </a:xfrm>
                <a:prstGeom prst="rect">
                  <a:avLst/>
                </a:prstGeom>
                <a:noFill/>
              </p:spPr>
              <p:txBody>
                <a:bodyPr wrap="square" rtlCol="0">
                  <a:spAutoFit/>
                </a:bodyPr>
                <a:lstStyle/>
                <a:p>
                  <a:r>
                    <a:rPr lang="en-US" altLang="zh-CN" sz="4800" b="1">
                      <a:solidFill>
                        <a:schemeClr val="bg1"/>
                      </a:solidFill>
                      <a:latin typeface="+mj-ea"/>
                      <a:ea typeface="+mj-ea"/>
                    </a:rPr>
                    <a:t>1</a:t>
                  </a:r>
                  <a:endParaRPr lang="zh-CN" altLang="en-US" sz="4800" b="1">
                    <a:solidFill>
                      <a:schemeClr val="bg1"/>
                    </a:solidFill>
                    <a:latin typeface="+mj-ea"/>
                    <a:ea typeface="+mj-ea"/>
                  </a:endParaRPr>
                </a:p>
              </p:txBody>
            </p:sp>
          </p:grpSp>
        </p:grpSp>
        <p:sp>
          <p:nvSpPr>
            <p:cNvPr id="9" name="文本框 8"/>
            <p:cNvSpPr txBox="1"/>
            <p:nvPr/>
          </p:nvSpPr>
          <p:spPr>
            <a:xfrm>
              <a:off x="1782933" y="403444"/>
              <a:ext cx="5747332" cy="1323439"/>
            </a:xfrm>
            <a:prstGeom prst="rect">
              <a:avLst/>
            </a:prstGeom>
            <a:noFill/>
          </p:spPr>
          <p:txBody>
            <a:bodyPr wrap="square" rtlCol="0">
              <a:spAutoFit/>
            </a:bodyPr>
            <a:lstStyle/>
            <a:p>
              <a:r>
                <a:rPr lang="zh-CN" altLang="en-US" sz="4000" b="1">
                  <a:solidFill>
                    <a:schemeClr val="bg1"/>
                  </a:solidFill>
                  <a:latin typeface="黑体" panose="02010609060101010101" pitchFamily="49" charset="-122"/>
                  <a:ea typeface="黑体" panose="02010609060101010101" pitchFamily="49" charset="-122"/>
                  <a:sym typeface="+mn-ea"/>
                </a:rPr>
                <a:t>建立</a:t>
              </a:r>
              <a:r>
                <a:rPr lang="zh-CN" altLang="en-US" sz="4000" b="1" smtClean="0">
                  <a:latin typeface="黑体" panose="02010609060101010101" pitchFamily="49" charset="-122"/>
                  <a:ea typeface="黑体" panose="02010609060101010101" pitchFamily="49" charset="-122"/>
                  <a:cs typeface="黑体" panose="02010609060101010101" pitchFamily="49" charset="-122"/>
                  <a:sym typeface="+mn-ea"/>
                </a:rPr>
                <a:t>（公元前550年</a:t>
              </a:r>
              <a:r>
                <a:rPr lang="en-US" altLang="zh-CN" sz="4000" b="1" smtClean="0">
                  <a:latin typeface="黑体" panose="02010609060101010101" pitchFamily="49" charset="-122"/>
                  <a:ea typeface="黑体" panose="02010609060101010101" pitchFamily="49" charset="-122"/>
                  <a:cs typeface="黑体" panose="02010609060101010101" pitchFamily="49" charset="-122"/>
                  <a:sym typeface="+mn-ea"/>
                </a:rPr>
                <a:t>—             </a:t>
              </a:r>
            </a:p>
            <a:p>
              <a:r>
                <a:rPr lang="zh-CN" altLang="en-US" sz="4000" b="1" smtClean="0">
                  <a:latin typeface="黑体" panose="02010609060101010101" pitchFamily="49" charset="-122"/>
                  <a:ea typeface="黑体" panose="02010609060101010101" pitchFamily="49" charset="-122"/>
                  <a:cs typeface="黑体" panose="02010609060101010101" pitchFamily="49" charset="-122"/>
                  <a:sym typeface="+mn-ea"/>
                </a:rPr>
                <a:t>      公元前</a:t>
              </a:r>
              <a:r>
                <a:rPr lang="en-US" altLang="zh-CN" sz="4000" b="1">
                  <a:latin typeface="黑体" panose="02010609060101010101" pitchFamily="49" charset="-122"/>
                  <a:ea typeface="黑体" panose="02010609060101010101" pitchFamily="49" charset="-122"/>
                  <a:cs typeface="黑体" panose="02010609060101010101" pitchFamily="49" charset="-122"/>
                  <a:sym typeface="+mn-ea"/>
                </a:rPr>
                <a:t>330</a:t>
              </a:r>
              <a:r>
                <a:rPr lang="zh-CN" altLang="en-US" sz="4000" b="1">
                  <a:latin typeface="黑体" panose="02010609060101010101" pitchFamily="49" charset="-122"/>
                  <a:ea typeface="黑体" panose="02010609060101010101" pitchFamily="49" charset="-122"/>
                  <a:cs typeface="黑体" panose="02010609060101010101" pitchFamily="49" charset="-122"/>
                  <a:sym typeface="+mn-ea"/>
                </a:rPr>
                <a:t>年）</a:t>
              </a:r>
              <a:endParaRPr lang="zh-CN" altLang="en-US" sz="4000">
                <a:solidFill>
                  <a:schemeClr val="bg1"/>
                </a:solidFill>
                <a:latin typeface="方正粗黑宋简体" panose="02000000000000000000" pitchFamily="2" charset="-122"/>
                <a:ea typeface="方正粗黑宋简体" panose="02000000000000000000" pitchFamily="2" charset="-122"/>
              </a:endParaRPr>
            </a:p>
          </p:txBody>
        </p:sp>
        <p:cxnSp>
          <p:nvCxnSpPr>
            <p:cNvPr id="10" name="直接连接符 9"/>
            <p:cNvCxnSpPr/>
            <p:nvPr/>
          </p:nvCxnSpPr>
          <p:spPr bwMode="auto">
            <a:xfrm>
              <a:off x="1693566" y="1049775"/>
              <a:ext cx="1446899"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矩形 19"/>
          <p:cNvSpPr/>
          <p:nvPr/>
        </p:nvSpPr>
        <p:spPr>
          <a:xfrm>
            <a:off x="2347513" y="8273334"/>
            <a:ext cx="9961381" cy="707886"/>
          </a:xfrm>
          <a:prstGeom prst="rect">
            <a:avLst/>
          </a:prstGeom>
        </p:spPr>
        <p:txBody>
          <a:bodyPr wrap="none">
            <a:spAutoFit/>
          </a:bodyPr>
          <a:lstStyle/>
          <a:p>
            <a:r>
              <a:rPr lang="zh-CN" altLang="en-US" sz="4000" b="1">
                <a:solidFill>
                  <a:srgbClr val="FF0000"/>
                </a:solidFill>
                <a:latin typeface="黑体" panose="02010609060101010101" pitchFamily="49" charset="-122"/>
                <a:ea typeface="黑体" panose="02010609060101010101" pitchFamily="49" charset="-122"/>
              </a:rPr>
              <a:t>波斯帝国是第一个地跨亚欧非三洲的大帝国</a:t>
            </a:r>
            <a:endParaRPr lang="zh-CN" altLang="en-US" sz="4000" b="1">
              <a:solidFill>
                <a:schemeClr val="bg1"/>
              </a:solidFill>
              <a:latin typeface="黑体" panose="02010609060101010101" pitchFamily="49" charset="-122"/>
              <a:ea typeface="黑体" panose="02010609060101010101" pitchFamily="49" charset="-122"/>
            </a:endParaRPr>
          </a:p>
        </p:txBody>
      </p:sp>
      <p:sp>
        <p:nvSpPr>
          <p:cNvPr id="21" name="文本框 20"/>
          <p:cNvSpPr txBox="1"/>
          <p:nvPr/>
        </p:nvSpPr>
        <p:spPr>
          <a:xfrm>
            <a:off x="8839572" y="1114455"/>
            <a:ext cx="6938645" cy="6986528"/>
          </a:xfrm>
          <a:prstGeom prst="rect">
            <a:avLst/>
          </a:prstGeom>
          <a:noFill/>
          <a:ln>
            <a:solidFill>
              <a:schemeClr val="tx1"/>
            </a:solidFill>
          </a:ln>
        </p:spPr>
        <p:txBody>
          <a:bodyPr wrap="square" rtlCol="0" anchor="t">
            <a:spAutoFit/>
          </a:bodyPr>
          <a:lstStyle/>
          <a:p>
            <a:pPr algn="just"/>
            <a:r>
              <a:rPr lang="en-US" altLang="zh-CN" sz="3200">
                <a:latin typeface="微软雅黑" panose="020B0503020204020204" charset="-122"/>
                <a:ea typeface="微软雅黑" panose="020B0503020204020204" charset="-122"/>
                <a:cs typeface="微软雅黑" panose="020B0503020204020204" charset="-122"/>
              </a:rPr>
              <a:t>    </a:t>
            </a:r>
            <a:r>
              <a:rPr lang="zh-CN" altLang="en-US" sz="3200">
                <a:latin typeface="微软雅黑" panose="020B0503020204020204" charset="-122"/>
                <a:ea typeface="微软雅黑" panose="020B0503020204020204" charset="-122"/>
                <a:cs typeface="微软雅黑" panose="020B0503020204020204" charset="-122"/>
              </a:rPr>
              <a:t>波斯帝国是位于西亚伊朗高原地区以古波斯人为中心形成的</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君主制帝国</a:t>
            </a:r>
            <a:r>
              <a:rPr lang="zh-CN" altLang="en-US" sz="3200">
                <a:latin typeface="微软雅黑" panose="020B0503020204020204" charset="-122"/>
                <a:ea typeface="微软雅黑" panose="020B0503020204020204" charset="-122"/>
                <a:cs typeface="微软雅黑" panose="020B0503020204020204" charset="-122"/>
              </a:rPr>
              <a:t>。</a:t>
            </a:r>
          </a:p>
          <a:p>
            <a:pPr algn="just"/>
            <a:r>
              <a:rPr lang="zh-CN" altLang="en-US" sz="3200">
                <a:latin typeface="微软雅黑" panose="020B0503020204020204" charset="-122"/>
                <a:ea typeface="微软雅黑" panose="020B0503020204020204" charset="-122"/>
                <a:cs typeface="微软雅黑" panose="020B0503020204020204" charset="-122"/>
              </a:rPr>
              <a:t>   公元前550年</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居鲁士</a:t>
            </a:r>
            <a:r>
              <a:rPr lang="zh-CN" altLang="en-US" sz="3200">
                <a:latin typeface="微软雅黑" panose="020B0503020204020204" charset="-122"/>
                <a:ea typeface="微软雅黑" panose="020B0503020204020204" charset="-122"/>
                <a:cs typeface="微软雅黑" panose="020B0503020204020204" charset="-122"/>
              </a:rPr>
              <a:t>大帝开创阿契美尼德王朝；</a:t>
            </a:r>
          </a:p>
          <a:p>
            <a:pPr algn="just"/>
            <a:r>
              <a:rPr lang="zh-CN" altLang="en-US" sz="3200">
                <a:latin typeface="微软雅黑" panose="020B0503020204020204" charset="-122"/>
                <a:ea typeface="微软雅黑" panose="020B0503020204020204" charset="-122"/>
                <a:cs typeface="微软雅黑" panose="020B0503020204020204" charset="-122"/>
              </a:rPr>
              <a:t>   公元前330年，亚历山大大帝的攻陷波斯波利斯，帝国灭亡，进入</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希腊化时期</a:t>
            </a:r>
            <a:r>
              <a:rPr lang="zh-CN" altLang="en-US" sz="3200">
                <a:latin typeface="微软雅黑" panose="020B0503020204020204" charset="-122"/>
                <a:ea typeface="微软雅黑" panose="020B0503020204020204" charset="-122"/>
                <a:cs typeface="微软雅黑" panose="020B0503020204020204" charset="-122"/>
              </a:rPr>
              <a:t>。</a:t>
            </a:r>
          </a:p>
          <a:p>
            <a:pPr algn="just"/>
            <a:r>
              <a:rPr lang="zh-CN" altLang="en-US" sz="3200">
                <a:latin typeface="微软雅黑" panose="020B0503020204020204" charset="-122"/>
                <a:ea typeface="微软雅黑" panose="020B0503020204020204" charset="-122"/>
                <a:cs typeface="微软雅黑" panose="020B0503020204020204" charset="-122"/>
              </a:rPr>
              <a:t>   公元224年，萨珊王朝成立，重建波斯帝国，信奉伊斯兰教。；</a:t>
            </a:r>
          </a:p>
          <a:p>
            <a:pPr algn="just"/>
            <a:r>
              <a:rPr lang="zh-CN" altLang="en-US" sz="3200">
                <a:latin typeface="微软雅黑" panose="020B0503020204020204" charset="-122"/>
                <a:ea typeface="微软雅黑" panose="020B0503020204020204" charset="-122"/>
                <a:cs typeface="微软雅黑" panose="020B0503020204020204" charset="-122"/>
              </a:rPr>
              <a:t>  651年亡于阿拉伯帝国。</a:t>
            </a:r>
          </a:p>
          <a:p>
            <a:pPr algn="just"/>
            <a:r>
              <a:rPr lang="zh-CN" altLang="en-US" sz="3200">
                <a:latin typeface="微软雅黑" panose="020B0503020204020204" charset="-122"/>
                <a:ea typeface="微软雅黑" panose="020B0503020204020204" charset="-122"/>
                <a:cs typeface="微软雅黑" panose="020B0503020204020204" charset="-122"/>
              </a:rPr>
              <a:t>  公元874年，萨曼王朝建立，波斯帝国再次重建，</a:t>
            </a:r>
          </a:p>
          <a:p>
            <a:pPr algn="just"/>
            <a:r>
              <a:rPr lang="zh-CN" altLang="en-US" sz="3200">
                <a:latin typeface="微软雅黑" panose="020B0503020204020204" charset="-122"/>
                <a:ea typeface="微软雅黑" panose="020B0503020204020204" charset="-122"/>
                <a:cs typeface="微软雅黑" panose="020B0503020204020204" charset="-122"/>
              </a:rPr>
              <a:t>1935年巴列维王朝礼萨·汗改国名为伊朗。</a:t>
            </a:r>
          </a:p>
        </p:txBody>
      </p:sp>
      <p:pic>
        <p:nvPicPr>
          <p:cNvPr id="22" name="图片 21"/>
          <p:cNvPicPr>
            <a:picLocks noChangeAspect="1"/>
          </p:cNvPicPr>
          <p:nvPr/>
        </p:nvPicPr>
        <p:blipFill>
          <a:blip r:embed="rId3"/>
          <a:stretch>
            <a:fillRect/>
          </a:stretch>
        </p:blipFill>
        <p:spPr>
          <a:xfrm>
            <a:off x="1207911" y="3376528"/>
            <a:ext cx="6878098" cy="47691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0291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48756"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4876" y="1079327"/>
            <a:ext cx="4002490"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（一）波斯帝国</a:t>
            </a:r>
            <a:endParaRPr lang="zh-CN" altLang="en-US" sz="4000" b="1">
              <a:latin typeface="黑体" panose="02010609060101010101" pitchFamily="49" charset="-122"/>
              <a:ea typeface="黑体" panose="02010609060101010101" pitchFamily="49" charset="-122"/>
            </a:endParaRPr>
          </a:p>
        </p:txBody>
      </p:sp>
      <p:grpSp>
        <p:nvGrpSpPr>
          <p:cNvPr id="16" name="组合 15"/>
          <p:cNvGrpSpPr/>
          <p:nvPr/>
        </p:nvGrpSpPr>
        <p:grpSpPr>
          <a:xfrm>
            <a:off x="245245" y="1963535"/>
            <a:ext cx="6212840" cy="903005"/>
            <a:chOff x="558652" y="287239"/>
            <a:chExt cx="6212840" cy="903005"/>
          </a:xfrm>
        </p:grpSpPr>
        <p:grpSp>
          <p:nvGrpSpPr>
            <p:cNvPr id="24" name="组合 23"/>
            <p:cNvGrpSpPr/>
            <p:nvPr/>
          </p:nvGrpSpPr>
          <p:grpSpPr>
            <a:xfrm>
              <a:off x="558652" y="287239"/>
              <a:ext cx="936104" cy="903005"/>
              <a:chOff x="8191500" y="1367359"/>
              <a:chExt cx="936104" cy="903005"/>
            </a:xfrm>
          </p:grpSpPr>
          <p:sp>
            <p:nvSpPr>
              <p:cNvPr id="27" name="矩形: 圆角 9"/>
              <p:cNvSpPr/>
              <p:nvPr/>
            </p:nvSpPr>
            <p:spPr bwMode="auto">
              <a:xfrm>
                <a:off x="8263508"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28" name="组合 27"/>
              <p:cNvGrpSpPr/>
              <p:nvPr/>
            </p:nvGrpSpPr>
            <p:grpSpPr>
              <a:xfrm>
                <a:off x="8191500" y="1367359"/>
                <a:ext cx="864096" cy="854870"/>
                <a:chOff x="8191500" y="1367359"/>
                <a:chExt cx="864096" cy="854870"/>
              </a:xfrm>
            </p:grpSpPr>
            <p:sp>
              <p:nvSpPr>
                <p:cNvPr id="29" name="矩形: 圆角 11"/>
                <p:cNvSpPr/>
                <p:nvPr/>
              </p:nvSpPr>
              <p:spPr bwMode="auto">
                <a:xfrm>
                  <a:off x="8191500" y="1367359"/>
                  <a:ext cx="864096" cy="830997"/>
                </a:xfrm>
                <a:prstGeom prst="roundRect">
                  <a:avLst>
                    <a:gd name="adj" fmla="val 7688"/>
                  </a:avLst>
                </a:prstGeom>
                <a:solidFill>
                  <a:srgbClr val="FDBD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0" name="文本框 29"/>
                <p:cNvSpPr txBox="1"/>
                <p:nvPr/>
              </p:nvSpPr>
              <p:spPr>
                <a:xfrm>
                  <a:off x="8343900" y="1391232"/>
                  <a:ext cx="711696" cy="830997"/>
                </a:xfrm>
                <a:prstGeom prst="rect">
                  <a:avLst/>
                </a:prstGeom>
                <a:noFill/>
              </p:spPr>
              <p:txBody>
                <a:bodyPr wrap="square" rtlCol="0">
                  <a:spAutoFit/>
                </a:bodyPr>
                <a:lstStyle/>
                <a:p>
                  <a:r>
                    <a:rPr lang="en-US" altLang="zh-CN" sz="4800" b="1">
                      <a:solidFill>
                        <a:schemeClr val="bg1"/>
                      </a:solidFill>
                      <a:latin typeface="+mj-ea"/>
                      <a:ea typeface="+mj-ea"/>
                    </a:rPr>
                    <a:t>2</a:t>
                  </a:r>
                  <a:endParaRPr lang="zh-CN" altLang="en-US" sz="4800" b="1">
                    <a:solidFill>
                      <a:schemeClr val="bg1"/>
                    </a:solidFill>
                    <a:latin typeface="+mj-ea"/>
                    <a:ea typeface="+mj-ea"/>
                  </a:endParaRPr>
                </a:p>
              </p:txBody>
            </p:sp>
          </p:grpSp>
        </p:grpSp>
        <p:sp>
          <p:nvSpPr>
            <p:cNvPr id="25" name="文本框 24"/>
            <p:cNvSpPr txBox="1"/>
            <p:nvPr/>
          </p:nvSpPr>
          <p:spPr>
            <a:xfrm>
              <a:off x="1748642" y="403444"/>
              <a:ext cx="5022850" cy="645160"/>
            </a:xfrm>
            <a:prstGeom prst="rect">
              <a:avLst/>
            </a:prstGeom>
            <a:noFill/>
          </p:spPr>
          <p:txBody>
            <a:bodyPr wrap="square" rtlCol="0">
              <a:spAutoFit/>
            </a:bodyPr>
            <a:lstStyle/>
            <a:p>
              <a:r>
                <a:rPr lang="zh-CN" altLang="en-US" sz="3600">
                  <a:solidFill>
                    <a:schemeClr val="bg1"/>
                  </a:solidFill>
                  <a:latin typeface="方正粗黑宋简体" panose="02000000000000000000" pitchFamily="2" charset="-122"/>
                  <a:ea typeface="方正粗黑宋简体" panose="02000000000000000000" pitchFamily="2" charset="-122"/>
                </a:rPr>
                <a:t>波斯帝国的政治制度</a:t>
              </a:r>
            </a:p>
          </p:txBody>
        </p:sp>
        <p:cxnSp>
          <p:nvCxnSpPr>
            <p:cNvPr id="26" name="直接连接符 25"/>
            <p:cNvCxnSpPr/>
            <p:nvPr/>
          </p:nvCxnSpPr>
          <p:spPr bwMode="auto">
            <a:xfrm>
              <a:off x="1693545" y="1049655"/>
              <a:ext cx="4625340" cy="29845"/>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 name="文本框 30"/>
          <p:cNvSpPr txBox="1"/>
          <p:nvPr/>
        </p:nvSpPr>
        <p:spPr>
          <a:xfrm>
            <a:off x="245245" y="3527599"/>
            <a:ext cx="8074660" cy="3637919"/>
          </a:xfrm>
          <a:prstGeom prst="rect">
            <a:avLst/>
          </a:prstGeom>
          <a:noFill/>
          <a:ln>
            <a:solidFill>
              <a:schemeClr val="tx1"/>
            </a:solidFill>
          </a:ln>
        </p:spPr>
        <p:txBody>
          <a:bodyPr wrap="square" rtlCol="0" anchor="t">
            <a:spAutoFit/>
          </a:bodyPr>
          <a:lstStyle/>
          <a:p>
            <a:pPr>
              <a:lnSpc>
                <a:spcPct val="120000"/>
              </a:lnSpc>
            </a:pPr>
            <a:r>
              <a:rPr lang="en-US" altLang="zh-CN" sz="3200">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材料一：</a:t>
            </a:r>
            <a:r>
              <a:rPr lang="zh-CN" altLang="en-US" sz="3200" b="1">
                <a:latin typeface="楷体" panose="02010609060101010101" pitchFamily="49" charset="-122"/>
                <a:ea typeface="楷体" panose="02010609060101010101" pitchFamily="49" charset="-122"/>
                <a:cs typeface="微软雅黑" panose="020B0503020204020204" charset="-122"/>
              </a:rPr>
              <a:t>波斯国王大流士一世宣称：“凡忠信之士，我赐予恩典；凡不义之人，我</a:t>
            </a:r>
            <a:r>
              <a:rPr lang="zh-CN" altLang="en-US" sz="3200" b="1" smtClean="0">
                <a:latin typeface="楷体" panose="02010609060101010101" pitchFamily="49" charset="-122"/>
                <a:ea typeface="楷体" panose="02010609060101010101" pitchFamily="49" charset="-122"/>
                <a:cs typeface="微软雅黑" panose="020B0503020204020204" charset="-122"/>
              </a:rPr>
              <a:t>严惩不贷</a:t>
            </a:r>
            <a:r>
              <a:rPr lang="en-US" altLang="zh-CN" sz="3200" b="1" smtClean="0">
                <a:latin typeface="楷体" panose="02010609060101010101" pitchFamily="49" charset="-122"/>
                <a:ea typeface="楷体" panose="02010609060101010101" pitchFamily="49" charset="-122"/>
                <a:cs typeface="微软雅黑" panose="020B0503020204020204" charset="-122"/>
              </a:rPr>
              <a:t>……</a:t>
            </a:r>
            <a:r>
              <a:rPr lang="zh-CN" altLang="en-US" sz="3200" b="1" smtClean="0">
                <a:latin typeface="楷体" panose="02010609060101010101" pitchFamily="49" charset="-122"/>
                <a:ea typeface="楷体" panose="02010609060101010101" pitchFamily="49" charset="-122"/>
                <a:cs typeface="微软雅黑" panose="020B0503020204020204" charset="-122"/>
              </a:rPr>
              <a:t>凡</a:t>
            </a:r>
            <a:r>
              <a:rPr lang="zh-CN" altLang="en-US" sz="3200" b="1">
                <a:latin typeface="楷体" panose="02010609060101010101" pitchFamily="49" charset="-122"/>
                <a:ea typeface="楷体" panose="02010609060101010101" pitchFamily="49" charset="-122"/>
                <a:cs typeface="微软雅黑" panose="020B0503020204020204" charset="-122"/>
              </a:rPr>
              <a:t>我给他们的命令，他们都遵行不误</a:t>
            </a:r>
            <a:r>
              <a:rPr lang="zh-CN" altLang="en-US" sz="3200" b="1" smtClean="0">
                <a:latin typeface="楷体" panose="02010609060101010101" pitchFamily="49" charset="-122"/>
                <a:ea typeface="楷体" panose="02010609060101010101" pitchFamily="49" charset="-122"/>
                <a:cs typeface="微软雅黑" panose="020B0503020204020204" charset="-122"/>
              </a:rPr>
              <a:t>。</a:t>
            </a:r>
            <a:r>
              <a:rPr lang="en-US" altLang="zh-CN" sz="3200" b="1" smtClean="0">
                <a:latin typeface="楷体" panose="02010609060101010101" pitchFamily="49" charset="-122"/>
                <a:ea typeface="楷体" panose="02010609060101010101" pitchFamily="49" charset="-122"/>
                <a:cs typeface="微软雅黑" panose="020B0503020204020204" charset="-122"/>
              </a:rPr>
              <a:t>……</a:t>
            </a:r>
            <a:r>
              <a:rPr lang="zh-CN" altLang="en-US" sz="3200" b="1" smtClean="0">
                <a:latin typeface="楷体" panose="02010609060101010101" pitchFamily="49" charset="-122"/>
                <a:ea typeface="楷体" panose="02010609060101010101" pitchFamily="49" charset="-122"/>
                <a:cs typeface="微软雅黑" panose="020B0503020204020204" charset="-122"/>
              </a:rPr>
              <a:t>靠</a:t>
            </a:r>
            <a:r>
              <a:rPr lang="zh-CN" altLang="en-US" sz="3200" b="1">
                <a:latin typeface="楷体" panose="02010609060101010101" pitchFamily="49" charset="-122"/>
                <a:ea typeface="楷体" panose="02010609060101010101" pitchFamily="49" charset="-122"/>
                <a:cs typeface="微软雅黑" panose="020B0503020204020204" charset="-122"/>
              </a:rPr>
              <a:t>阿胡拉马兹达之佑，我统治了这个王国。”</a:t>
            </a:r>
          </a:p>
          <a:p>
            <a:pPr>
              <a:lnSpc>
                <a:spcPct val="120000"/>
              </a:lnSpc>
            </a:pPr>
            <a:r>
              <a:rPr lang="zh-CN" altLang="en-US" sz="3200" b="1">
                <a:latin typeface="微软雅黑" panose="020B0503020204020204" charset="-122"/>
                <a:ea typeface="微软雅黑" panose="020B0503020204020204" charset="-122"/>
                <a:cs typeface="微软雅黑" panose="020B0503020204020204" charset="-122"/>
              </a:rPr>
              <a:t>         </a:t>
            </a:r>
            <a:r>
              <a:rPr lang="zh-CN" altLang="en-US" sz="3200" b="1" smtClean="0">
                <a:latin typeface="微软雅黑" panose="020B0503020204020204" charset="-122"/>
                <a:ea typeface="微软雅黑" panose="020B0503020204020204" charset="-122"/>
                <a:cs typeface="微软雅黑" panose="020B0503020204020204" charset="-122"/>
              </a:rPr>
              <a:t>——</a:t>
            </a:r>
            <a:r>
              <a:rPr lang="zh-CN" altLang="en-US" sz="3200" b="1">
                <a:latin typeface="微软雅黑" panose="020B0503020204020204" charset="-122"/>
                <a:ea typeface="微软雅黑" panose="020B0503020204020204" charset="-122"/>
                <a:cs typeface="微软雅黑" panose="020B0503020204020204" charset="-122"/>
              </a:rPr>
              <a:t>李铁匠选译《古代伊朗史料选辑》</a:t>
            </a:r>
          </a:p>
        </p:txBody>
      </p:sp>
      <p:sp>
        <p:nvSpPr>
          <p:cNvPr id="32" name="文本框 31"/>
          <p:cNvSpPr txBox="1"/>
          <p:nvPr/>
        </p:nvSpPr>
        <p:spPr>
          <a:xfrm>
            <a:off x="8849409" y="4284729"/>
            <a:ext cx="6955331" cy="2123658"/>
          </a:xfrm>
          <a:prstGeom prst="rect">
            <a:avLst/>
          </a:prstGeom>
          <a:solidFill>
            <a:srgbClr val="FFFF00"/>
          </a:solidFill>
          <a:ln w="9525">
            <a:solidFill>
              <a:schemeClr val="tx1"/>
            </a:solidFill>
          </a:ln>
        </p:spPr>
        <p:txBody>
          <a:bodyPr wrap="square">
            <a:spAutoFit/>
          </a:bodyPr>
          <a:lstStyle/>
          <a:p>
            <a:pPr algn="just"/>
            <a:r>
              <a:rPr lang="zh-CN" altLang="en-US" sz="4400" b="1">
                <a:latin typeface="宋体" panose="02010600030101010101" pitchFamily="2" charset="-122"/>
                <a:cs typeface="华文行楷" panose="02010800040101010101" charset="-122"/>
                <a:sym typeface="+mn-ea"/>
              </a:rPr>
              <a:t>①君主专制制度：国王是整个政权的核心和最高主宰，权力被认为来自于神</a:t>
            </a:r>
          </a:p>
        </p:txBody>
      </p:sp>
    </p:spTree>
    <p:extLst>
      <p:ext uri="{BB962C8B-B14F-4D97-AF65-F5344CB8AC3E}">
        <p14:creationId xmlns:p14="http://schemas.microsoft.com/office/powerpoint/2010/main" val="1074103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48756"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4002490"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（一）波斯帝国</a:t>
            </a:r>
            <a:endParaRPr lang="zh-CN" altLang="en-US" sz="4000" b="1">
              <a:latin typeface="黑体" panose="02010609060101010101" pitchFamily="49" charset="-122"/>
              <a:ea typeface="黑体" panose="02010609060101010101" pitchFamily="49" charset="-122"/>
            </a:endParaRPr>
          </a:p>
        </p:txBody>
      </p:sp>
      <p:grpSp>
        <p:nvGrpSpPr>
          <p:cNvPr id="16" name="组合 15"/>
          <p:cNvGrpSpPr/>
          <p:nvPr/>
        </p:nvGrpSpPr>
        <p:grpSpPr>
          <a:xfrm>
            <a:off x="273373" y="1553512"/>
            <a:ext cx="6212840" cy="903005"/>
            <a:chOff x="558652" y="287239"/>
            <a:chExt cx="6212840" cy="903005"/>
          </a:xfrm>
        </p:grpSpPr>
        <p:grpSp>
          <p:nvGrpSpPr>
            <p:cNvPr id="24" name="组合 23"/>
            <p:cNvGrpSpPr/>
            <p:nvPr/>
          </p:nvGrpSpPr>
          <p:grpSpPr>
            <a:xfrm>
              <a:off x="558652" y="287239"/>
              <a:ext cx="936104" cy="903005"/>
              <a:chOff x="8191500" y="1367359"/>
              <a:chExt cx="936104" cy="903005"/>
            </a:xfrm>
          </p:grpSpPr>
          <p:sp>
            <p:nvSpPr>
              <p:cNvPr id="27" name="矩形: 圆角 9"/>
              <p:cNvSpPr/>
              <p:nvPr/>
            </p:nvSpPr>
            <p:spPr bwMode="auto">
              <a:xfrm>
                <a:off x="8263508"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28" name="组合 27"/>
              <p:cNvGrpSpPr/>
              <p:nvPr/>
            </p:nvGrpSpPr>
            <p:grpSpPr>
              <a:xfrm>
                <a:off x="8191500" y="1367359"/>
                <a:ext cx="864096" cy="854870"/>
                <a:chOff x="8191500" y="1367359"/>
                <a:chExt cx="864096" cy="854870"/>
              </a:xfrm>
            </p:grpSpPr>
            <p:sp>
              <p:nvSpPr>
                <p:cNvPr id="29" name="矩形: 圆角 11"/>
                <p:cNvSpPr/>
                <p:nvPr/>
              </p:nvSpPr>
              <p:spPr bwMode="auto">
                <a:xfrm>
                  <a:off x="8191500" y="1367359"/>
                  <a:ext cx="864096" cy="830997"/>
                </a:xfrm>
                <a:prstGeom prst="roundRect">
                  <a:avLst>
                    <a:gd name="adj" fmla="val 7688"/>
                  </a:avLst>
                </a:prstGeom>
                <a:solidFill>
                  <a:srgbClr val="FDBD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0" name="文本框 29"/>
                <p:cNvSpPr txBox="1"/>
                <p:nvPr/>
              </p:nvSpPr>
              <p:spPr>
                <a:xfrm>
                  <a:off x="8343900" y="1391232"/>
                  <a:ext cx="711696" cy="830997"/>
                </a:xfrm>
                <a:prstGeom prst="rect">
                  <a:avLst/>
                </a:prstGeom>
                <a:noFill/>
              </p:spPr>
              <p:txBody>
                <a:bodyPr wrap="square" rtlCol="0">
                  <a:spAutoFit/>
                </a:bodyPr>
                <a:lstStyle/>
                <a:p>
                  <a:r>
                    <a:rPr lang="en-US" altLang="zh-CN" sz="4800" b="1">
                      <a:solidFill>
                        <a:schemeClr val="bg1"/>
                      </a:solidFill>
                      <a:latin typeface="+mj-ea"/>
                      <a:ea typeface="+mj-ea"/>
                    </a:rPr>
                    <a:t>2</a:t>
                  </a:r>
                  <a:endParaRPr lang="zh-CN" altLang="en-US" sz="4800" b="1">
                    <a:solidFill>
                      <a:schemeClr val="bg1"/>
                    </a:solidFill>
                    <a:latin typeface="+mj-ea"/>
                    <a:ea typeface="+mj-ea"/>
                  </a:endParaRPr>
                </a:p>
              </p:txBody>
            </p:sp>
          </p:grpSp>
        </p:grpSp>
        <p:sp>
          <p:nvSpPr>
            <p:cNvPr id="25" name="文本框 24"/>
            <p:cNvSpPr txBox="1"/>
            <p:nvPr/>
          </p:nvSpPr>
          <p:spPr>
            <a:xfrm>
              <a:off x="1748642" y="403444"/>
              <a:ext cx="5022850" cy="645160"/>
            </a:xfrm>
            <a:prstGeom prst="rect">
              <a:avLst/>
            </a:prstGeom>
            <a:noFill/>
          </p:spPr>
          <p:txBody>
            <a:bodyPr wrap="square" rtlCol="0">
              <a:spAutoFit/>
            </a:bodyPr>
            <a:lstStyle/>
            <a:p>
              <a:r>
                <a:rPr lang="zh-CN" altLang="en-US" sz="3600">
                  <a:solidFill>
                    <a:schemeClr val="bg1"/>
                  </a:solidFill>
                  <a:latin typeface="方正粗黑宋简体" panose="02000000000000000000" pitchFamily="2" charset="-122"/>
                  <a:ea typeface="方正粗黑宋简体" panose="02000000000000000000" pitchFamily="2" charset="-122"/>
                </a:rPr>
                <a:t>波斯帝国的政治制度</a:t>
              </a:r>
            </a:p>
          </p:txBody>
        </p:sp>
        <p:cxnSp>
          <p:nvCxnSpPr>
            <p:cNvPr id="26" name="直接连接符 25"/>
            <p:cNvCxnSpPr/>
            <p:nvPr/>
          </p:nvCxnSpPr>
          <p:spPr bwMode="auto">
            <a:xfrm>
              <a:off x="1693545" y="1049655"/>
              <a:ext cx="4625340" cy="29845"/>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 name="文本框 30"/>
          <p:cNvSpPr txBox="1"/>
          <p:nvPr/>
        </p:nvSpPr>
        <p:spPr>
          <a:xfrm>
            <a:off x="214742" y="2660587"/>
            <a:ext cx="15997774" cy="4819781"/>
          </a:xfrm>
          <a:prstGeom prst="rect">
            <a:avLst/>
          </a:prstGeom>
          <a:noFill/>
          <a:ln>
            <a:solidFill>
              <a:schemeClr val="tx1"/>
            </a:solidFill>
          </a:ln>
        </p:spPr>
        <p:txBody>
          <a:bodyPr wrap="square" rtlCol="0" anchor="t">
            <a:spAutoFit/>
          </a:bodyPr>
          <a:lstStyle/>
          <a:p>
            <a:pPr>
              <a:lnSpc>
                <a:spcPct val="120000"/>
              </a:lnSpc>
            </a:pPr>
            <a:r>
              <a:rPr lang="zh-CN" altLang="en-US" sz="3200" b="1" smtClean="0">
                <a:latin typeface="楷体" panose="02010609060101010101" pitchFamily="49" charset="-122"/>
                <a:ea typeface="楷体" panose="02010609060101010101" pitchFamily="49" charset="-122"/>
                <a:cs typeface="微软雅黑" panose="020B0503020204020204" charset="-122"/>
              </a:rPr>
              <a:t>    “</a:t>
            </a:r>
            <a:r>
              <a:rPr lang="zh-CN" altLang="en-US" sz="3200" b="1">
                <a:latin typeface="楷体" panose="02010609060101010101" pitchFamily="49" charset="-122"/>
                <a:ea typeface="楷体" panose="02010609060101010101" pitchFamily="49" charset="-122"/>
                <a:cs typeface="微软雅黑" panose="020B0503020204020204" charset="-122"/>
              </a:rPr>
              <a:t>登基之后，大流士花费了大量的心思和时间，将波斯帝国的疆域系统地划分为界限分明的</a:t>
            </a:r>
            <a:r>
              <a:rPr lang="zh-CN" altLang="en-US" sz="3200" b="1">
                <a:solidFill>
                  <a:srgbClr val="FF0000"/>
                </a:solidFill>
                <a:latin typeface="楷体" panose="02010609060101010101" pitchFamily="49" charset="-122"/>
                <a:ea typeface="楷体" panose="02010609060101010101" pitchFamily="49" charset="-122"/>
                <a:cs typeface="微软雅黑" panose="020B0503020204020204" charset="-122"/>
              </a:rPr>
              <a:t>行省</a:t>
            </a:r>
            <a:r>
              <a:rPr lang="zh-CN" altLang="en-US" sz="3200" b="1">
                <a:latin typeface="楷体" panose="02010609060101010101" pitchFamily="49" charset="-122"/>
                <a:ea typeface="楷体" panose="02010609060101010101" pitchFamily="49" charset="-122"/>
                <a:cs typeface="微软雅黑" panose="020B0503020204020204" charset="-122"/>
              </a:rPr>
              <a:t>。当时大流士将波斯帝国划分为</a:t>
            </a:r>
            <a:r>
              <a:rPr lang="en-US" altLang="zh-CN" sz="3200" b="1">
                <a:latin typeface="楷体" panose="02010609060101010101" pitchFamily="49" charset="-122"/>
                <a:ea typeface="楷体" panose="02010609060101010101" pitchFamily="49" charset="-122"/>
                <a:cs typeface="微软雅黑" panose="020B0503020204020204" charset="-122"/>
              </a:rPr>
              <a:t>20</a:t>
            </a:r>
            <a:r>
              <a:rPr lang="zh-CN" altLang="en-US" sz="3200" b="1">
                <a:latin typeface="楷体" panose="02010609060101010101" pitchFamily="49" charset="-122"/>
                <a:ea typeface="楷体" panose="02010609060101010101" pitchFamily="49" charset="-122"/>
                <a:cs typeface="微软雅黑" panose="020B0503020204020204" charset="-122"/>
              </a:rPr>
              <a:t>个行省，每个行省任命一个总督，并对总督进行编号，总督是王国利益的</a:t>
            </a:r>
            <a:r>
              <a:rPr lang="zh-CN" altLang="en-US" sz="3200" b="1">
                <a:latin typeface="楷体" panose="02010609060101010101" pitchFamily="49" charset="-122"/>
                <a:ea typeface="楷体" panose="02010609060101010101" pitchFamily="49" charset="-122"/>
                <a:cs typeface="微软雅黑" panose="020B0503020204020204" charset="-122"/>
              </a:rPr>
              <a:t>代表</a:t>
            </a:r>
            <a:r>
              <a:rPr lang="zh-CN" altLang="en-US" sz="3200" b="1" smtClean="0">
                <a:latin typeface="楷体" panose="02010609060101010101" pitchFamily="49" charset="-122"/>
                <a:ea typeface="楷体" panose="02010609060101010101" pitchFamily="49" charset="-122"/>
                <a:cs typeface="微软雅黑" panose="020B0503020204020204" charset="-122"/>
              </a:rPr>
              <a:t>。</a:t>
            </a:r>
            <a:r>
              <a:rPr lang="en-US" altLang="zh-CN" sz="3200" b="1" smtClean="0">
                <a:latin typeface="楷体" panose="02010609060101010101" pitchFamily="49" charset="-122"/>
                <a:ea typeface="楷体" panose="02010609060101010101" pitchFamily="49" charset="-122"/>
                <a:cs typeface="微软雅黑" panose="020B0503020204020204" charset="-122"/>
              </a:rPr>
              <a:t>……</a:t>
            </a:r>
            <a:r>
              <a:rPr lang="zh-CN" altLang="en-US" sz="3200" b="1" smtClean="0">
                <a:latin typeface="楷体" panose="02010609060101010101" pitchFamily="49" charset="-122"/>
                <a:ea typeface="楷体" panose="02010609060101010101" pitchFamily="49" charset="-122"/>
                <a:cs typeface="微软雅黑" panose="020B0503020204020204" charset="-122"/>
              </a:rPr>
              <a:t>由于</a:t>
            </a:r>
            <a:r>
              <a:rPr lang="zh-CN" altLang="en-US" sz="3200" b="1">
                <a:latin typeface="楷体" panose="02010609060101010101" pitchFamily="49" charset="-122"/>
                <a:ea typeface="楷体" panose="02010609060101010101" pitchFamily="49" charset="-122"/>
                <a:cs typeface="微软雅黑" panose="020B0503020204020204" charset="-122"/>
              </a:rPr>
              <a:t>总督在自己的统治范围内拥有绝对的权力</a:t>
            </a:r>
            <a:r>
              <a:rPr lang="en-US" altLang="zh-CN" sz="3200" b="1">
                <a:latin typeface="楷体" panose="02010609060101010101" pitchFamily="49" charset="-122"/>
                <a:ea typeface="楷体" panose="02010609060101010101" pitchFamily="49" charset="-122"/>
                <a:cs typeface="微软雅黑" panose="020B0503020204020204" charset="-122"/>
              </a:rPr>
              <a:t>,</a:t>
            </a:r>
            <a:r>
              <a:rPr lang="zh-CN" altLang="en-US" sz="3200" b="1">
                <a:latin typeface="楷体" panose="02010609060101010101" pitchFamily="49" charset="-122"/>
                <a:ea typeface="楷体" panose="02010609060101010101" pitchFamily="49" charset="-122"/>
                <a:cs typeface="微软雅黑" panose="020B0503020204020204" charset="-122"/>
              </a:rPr>
              <a:t>于是国王派出密探</a:t>
            </a:r>
            <a:r>
              <a:rPr lang="en-US" altLang="zh-CN" sz="3200" b="1">
                <a:latin typeface="楷体" panose="02010609060101010101" pitchFamily="49" charset="-122"/>
                <a:ea typeface="楷体" panose="02010609060101010101" pitchFamily="49" charset="-122"/>
                <a:cs typeface="微软雅黑" panose="020B0503020204020204" charset="-122"/>
              </a:rPr>
              <a:t>――</a:t>
            </a:r>
            <a:r>
              <a:rPr lang="zh-CN" altLang="en-US" sz="3200" b="1">
                <a:latin typeface="楷体" panose="02010609060101010101" pitchFamily="49" charset="-122"/>
                <a:ea typeface="楷体" panose="02010609060101010101" pitchFamily="49" charset="-122"/>
                <a:cs typeface="微软雅黑" panose="020B0503020204020204" charset="-122"/>
              </a:rPr>
              <a:t>他们被人们称为“国王的耳朵”</a:t>
            </a:r>
            <a:r>
              <a:rPr lang="en-US" altLang="zh-CN" sz="3200" b="1">
                <a:latin typeface="楷体" panose="02010609060101010101" pitchFamily="49" charset="-122"/>
                <a:ea typeface="楷体" panose="02010609060101010101" pitchFamily="49" charset="-122"/>
                <a:cs typeface="微软雅黑" panose="020B0503020204020204" charset="-122"/>
              </a:rPr>
              <a:t>―</a:t>
            </a:r>
            <a:r>
              <a:rPr lang="zh-CN" altLang="en-US" sz="3200" b="1">
                <a:latin typeface="楷体" panose="02010609060101010101" pitchFamily="49" charset="-122"/>
                <a:ea typeface="楷体" panose="02010609060101010101" pitchFamily="49" charset="-122"/>
                <a:cs typeface="微软雅黑" panose="020B0503020204020204" charset="-122"/>
              </a:rPr>
              <a:t>来监视总督的行为</a:t>
            </a:r>
            <a:r>
              <a:rPr lang="en-US" altLang="zh-CN" sz="3200" b="1">
                <a:latin typeface="楷体" panose="02010609060101010101" pitchFamily="49" charset="-122"/>
                <a:ea typeface="楷体" panose="02010609060101010101" pitchFamily="49" charset="-122"/>
                <a:cs typeface="微软雅黑" panose="020B0503020204020204" charset="-122"/>
              </a:rPr>
              <a:t>,</a:t>
            </a:r>
            <a:r>
              <a:rPr lang="zh-CN" altLang="en-US" sz="3200" b="1">
                <a:latin typeface="楷体" panose="02010609060101010101" pitchFamily="49" charset="-122"/>
                <a:ea typeface="楷体" panose="02010609060101010101" pitchFamily="49" charset="-122"/>
                <a:cs typeface="微软雅黑" panose="020B0503020204020204" charset="-122"/>
              </a:rPr>
              <a:t>使得他们</a:t>
            </a:r>
            <a:r>
              <a:rPr lang="zh-CN" altLang="en-US" sz="3200" b="1">
                <a:latin typeface="楷体" panose="02010609060101010101" pitchFamily="49" charset="-122"/>
                <a:ea typeface="楷体" panose="02010609060101010101" pitchFamily="49" charset="-122"/>
                <a:cs typeface="微软雅黑" panose="020B0503020204020204" charset="-122"/>
              </a:rPr>
              <a:t>忠于</a:t>
            </a:r>
            <a:r>
              <a:rPr lang="zh-CN" altLang="en-US" sz="3200" b="1" smtClean="0">
                <a:latin typeface="楷体" panose="02010609060101010101" pitchFamily="49" charset="-122"/>
                <a:ea typeface="楷体" panose="02010609060101010101" pitchFamily="49" charset="-122"/>
                <a:cs typeface="微软雅黑" panose="020B0503020204020204" charset="-122"/>
              </a:rPr>
              <a:t>国王。</a:t>
            </a:r>
            <a:endParaRPr lang="en-US" altLang="zh-CN" sz="3200" b="1" smtClean="0">
              <a:latin typeface="楷体" panose="02010609060101010101" pitchFamily="49" charset="-122"/>
              <a:ea typeface="楷体" panose="02010609060101010101" pitchFamily="49" charset="-122"/>
              <a:cs typeface="微软雅黑" panose="020B0503020204020204" charset="-122"/>
            </a:endParaRPr>
          </a:p>
          <a:p>
            <a:pPr>
              <a:lnSpc>
                <a:spcPct val="120000"/>
              </a:lnSpc>
            </a:pPr>
            <a:r>
              <a:rPr lang="zh-CN" altLang="en-US" sz="3200" b="1" smtClean="0">
                <a:latin typeface="楷体" panose="02010609060101010101" pitchFamily="49" charset="-122"/>
                <a:ea typeface="楷体" panose="02010609060101010101" pitchFamily="49" charset="-122"/>
                <a:cs typeface="微软雅黑" panose="020B0503020204020204" charset="-122"/>
              </a:rPr>
              <a:t>     另外</a:t>
            </a:r>
            <a:r>
              <a:rPr lang="zh-CN" altLang="en-US" sz="3200" b="1">
                <a:latin typeface="楷体" panose="02010609060101010101" pitchFamily="49" charset="-122"/>
                <a:ea typeface="楷体" panose="02010609060101010101" pitchFamily="49" charset="-122"/>
                <a:cs typeface="微软雅黑" panose="020B0503020204020204" charset="-122"/>
              </a:rPr>
              <a:t>，大流士还明确规定了</a:t>
            </a:r>
            <a:r>
              <a:rPr lang="zh-CN" altLang="en-US" sz="3200" b="1">
                <a:solidFill>
                  <a:srgbClr val="FF0000"/>
                </a:solidFill>
                <a:latin typeface="楷体" panose="02010609060101010101" pitchFamily="49" charset="-122"/>
                <a:ea typeface="楷体" panose="02010609060101010101" pitchFamily="49" charset="-122"/>
                <a:cs typeface="微软雅黑" panose="020B0503020204020204" charset="-122"/>
              </a:rPr>
              <a:t>各个行省应该缴纳的贡赋数量和方式</a:t>
            </a:r>
            <a:r>
              <a:rPr lang="zh-CN" altLang="en-US" sz="3200" b="1">
                <a:latin typeface="楷体" panose="02010609060101010101" pitchFamily="49" charset="-122"/>
                <a:ea typeface="楷体" panose="02010609060101010101" pitchFamily="49" charset="-122"/>
                <a:cs typeface="微软雅黑" panose="020B0503020204020204" charset="-122"/>
              </a:rPr>
              <a:t>，并按照地区土壤的肥沃程度与物产种类的多少来调整贡赋。</a:t>
            </a:r>
            <a:r>
              <a:rPr lang="en-US" altLang="zh-CN" sz="3200" b="1">
                <a:latin typeface="楷体" panose="02010609060101010101" pitchFamily="49" charset="-122"/>
                <a:ea typeface="楷体" panose="02010609060101010101" pitchFamily="49" charset="-122"/>
                <a:cs typeface="微软雅黑" panose="020B0503020204020204" charset="-122"/>
              </a:rPr>
              <a:t>......</a:t>
            </a:r>
            <a:r>
              <a:rPr lang="zh-CN" altLang="en-US" sz="3200" b="1">
                <a:latin typeface="楷体" panose="02010609060101010101" pitchFamily="49" charset="-122"/>
                <a:ea typeface="楷体" panose="02010609060101010101" pitchFamily="49" charset="-122"/>
                <a:cs typeface="微软雅黑" panose="020B0503020204020204" charset="-122"/>
              </a:rPr>
              <a:t>有些兴盛需要缴纳金币，有些行省需要缴纳银币，后还有一些行省则缴纳当地的特产。</a:t>
            </a:r>
            <a:r>
              <a:rPr lang="zh-CN" altLang="en-US" sz="3200" b="1">
                <a:latin typeface="楷体" panose="02010609060101010101" pitchFamily="49" charset="-122"/>
                <a:ea typeface="楷体" panose="02010609060101010101" pitchFamily="49" charset="-122"/>
                <a:cs typeface="微软雅黑" panose="020B0503020204020204" charset="-122"/>
              </a:rPr>
              <a:t>”         </a:t>
            </a:r>
            <a:endParaRPr lang="zh-CN" altLang="en-US" sz="3200" b="1">
              <a:latin typeface="楷体" panose="02010609060101010101" pitchFamily="49" charset="-122"/>
              <a:ea typeface="楷体" panose="02010609060101010101" pitchFamily="49" charset="-122"/>
              <a:cs typeface="微软雅黑" panose="020B0503020204020204" charset="-122"/>
            </a:endParaRPr>
          </a:p>
        </p:txBody>
      </p:sp>
      <p:sp>
        <p:nvSpPr>
          <p:cNvPr id="32" name="文本框 31"/>
          <p:cNvSpPr txBox="1"/>
          <p:nvPr/>
        </p:nvSpPr>
        <p:spPr>
          <a:xfrm>
            <a:off x="166006" y="7602560"/>
            <a:ext cx="16022202" cy="1446550"/>
          </a:xfrm>
          <a:prstGeom prst="rect">
            <a:avLst/>
          </a:prstGeom>
          <a:solidFill>
            <a:srgbClr val="FFFF00"/>
          </a:solidFill>
          <a:ln w="9525">
            <a:solidFill>
              <a:schemeClr val="tx1"/>
            </a:solidFill>
          </a:ln>
        </p:spPr>
        <p:txBody>
          <a:bodyPr wrap="square">
            <a:spAutoFit/>
          </a:bodyPr>
          <a:lstStyle/>
          <a:p>
            <a:pPr algn="just"/>
            <a:r>
              <a:rPr lang="zh-CN" altLang="en-US" sz="4400" b="1" smtClean="0">
                <a:latin typeface="宋体" panose="02010600030101010101" pitchFamily="2" charset="-122"/>
                <a:cs typeface="华文行楷" panose="02010800040101010101" charset="-122"/>
                <a:sym typeface="+mn-ea"/>
              </a:rPr>
              <a:t>②地方实行行省制度。</a:t>
            </a:r>
            <a:endParaRPr lang="en-US" altLang="zh-CN" sz="4400" b="1" smtClean="0">
              <a:latin typeface="宋体" panose="02010600030101010101" pitchFamily="2" charset="-122"/>
              <a:cs typeface="华文行楷" panose="02010800040101010101" charset="-122"/>
              <a:sym typeface="+mn-ea"/>
            </a:endParaRPr>
          </a:p>
          <a:p>
            <a:pPr algn="just"/>
            <a:r>
              <a:rPr lang="zh-CN" altLang="en-US" sz="4400" b="1" smtClean="0">
                <a:latin typeface="宋体" panose="02010600030101010101" pitchFamily="2" charset="-122"/>
                <a:cs typeface="华文行楷" panose="02010800040101010101" charset="-122"/>
                <a:sym typeface="+mn-ea"/>
              </a:rPr>
              <a:t>③</a:t>
            </a:r>
            <a:r>
              <a:rPr lang="zh-CN" altLang="en-US" sz="4400" b="1">
                <a:latin typeface="宋体" panose="02010600030101010101" pitchFamily="2" charset="-122"/>
                <a:cs typeface="华文行楷" panose="02010800040101010101" charset="-122"/>
                <a:sym typeface="+mn-ea"/>
              </a:rPr>
              <a:t>管理体系：官僚体系和税收体系，由波斯人担任</a:t>
            </a:r>
            <a:r>
              <a:rPr lang="zh-CN" altLang="en-US" sz="4400" b="1">
                <a:latin typeface="宋体" panose="02010600030101010101" pitchFamily="2" charset="-122"/>
                <a:cs typeface="华文行楷" panose="02010800040101010101" charset="-122"/>
                <a:sym typeface="+mn-ea"/>
              </a:rPr>
              <a:t>重要</a:t>
            </a:r>
            <a:r>
              <a:rPr lang="zh-CN" altLang="en-US" sz="4400" b="1" smtClean="0">
                <a:latin typeface="宋体" panose="02010600030101010101" pitchFamily="2" charset="-122"/>
                <a:cs typeface="华文行楷" panose="02010800040101010101" charset="-122"/>
                <a:sym typeface="+mn-ea"/>
              </a:rPr>
              <a:t>职务</a:t>
            </a:r>
            <a:r>
              <a:rPr lang="zh-CN" altLang="en-US" sz="4400" b="1">
                <a:latin typeface="宋体" panose="02010600030101010101" pitchFamily="2" charset="-122"/>
                <a:cs typeface="华文行楷" panose="02010800040101010101" charset="-122"/>
                <a:sym typeface="+mn-ea"/>
              </a:rPr>
              <a:t>。</a:t>
            </a:r>
            <a:endParaRPr lang="zh-CN" altLang="en-US" sz="4400" b="1">
              <a:latin typeface="宋体" panose="02010600030101010101" pitchFamily="2" charset="-122"/>
              <a:cs typeface="华文行楷" panose="02010800040101010101" charset="-122"/>
              <a:sym typeface="+mn-ea"/>
            </a:endParaRPr>
          </a:p>
        </p:txBody>
      </p:sp>
    </p:spTree>
    <p:extLst>
      <p:ext uri="{BB962C8B-B14F-4D97-AF65-F5344CB8AC3E}">
        <p14:creationId xmlns:p14="http://schemas.microsoft.com/office/powerpoint/2010/main" val="1045915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13555"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0" y="985483"/>
            <a:ext cx="12223948" cy="1323439"/>
          </a:xfrm>
          <a:prstGeom prst="rect">
            <a:avLst/>
          </a:prstGeom>
          <a:noFill/>
          <a:ln w="9525">
            <a:noFill/>
            <a:miter lim="800000"/>
          </a:ln>
        </p:spPr>
        <p:txBody>
          <a:bodyPr wrap="square">
            <a:spAutoFit/>
          </a:bodyPr>
          <a:lstStyle/>
          <a:p>
            <a:r>
              <a:rPr lang="zh-CN" altLang="en-US" sz="4000" b="1">
                <a:latin typeface="黑体" panose="02010609060101010101" pitchFamily="49" charset="-122"/>
                <a:ea typeface="黑体" panose="02010609060101010101" pitchFamily="49" charset="-122"/>
              </a:rPr>
              <a:t>（二）亚历山大帝国（前</a:t>
            </a:r>
            <a:r>
              <a:rPr lang="en-US" altLang="zh-CN" sz="4000" b="1">
                <a:latin typeface="黑体" panose="02010609060101010101" pitchFamily="49" charset="-122"/>
                <a:ea typeface="黑体" panose="02010609060101010101" pitchFamily="49" charset="-122"/>
              </a:rPr>
              <a:t>336</a:t>
            </a:r>
            <a:r>
              <a:rPr lang="zh-CN" altLang="en-US" sz="4000" b="1">
                <a:latin typeface="黑体" panose="02010609060101010101" pitchFamily="49" charset="-122"/>
                <a:ea typeface="黑体" panose="02010609060101010101" pitchFamily="49" charset="-122"/>
              </a:rPr>
              <a:t>年</a:t>
            </a:r>
            <a:r>
              <a:rPr lang="en-US" altLang="zh-CN" sz="4000" b="1">
                <a:latin typeface="黑体" panose="02010609060101010101" pitchFamily="49" charset="-122"/>
                <a:ea typeface="黑体" panose="02010609060101010101" pitchFamily="49" charset="-122"/>
              </a:rPr>
              <a:t>——</a:t>
            </a:r>
            <a:r>
              <a:rPr lang="zh-CN" altLang="en-US" sz="4000" b="1">
                <a:latin typeface="黑体" panose="02010609060101010101" pitchFamily="49" charset="-122"/>
                <a:ea typeface="黑体" panose="02010609060101010101" pitchFamily="49" charset="-122"/>
              </a:rPr>
              <a:t>前</a:t>
            </a:r>
            <a:r>
              <a:rPr lang="en-US" altLang="zh-CN" sz="4000" b="1">
                <a:latin typeface="黑体" panose="02010609060101010101" pitchFamily="49" charset="-122"/>
                <a:ea typeface="黑体" panose="02010609060101010101" pitchFamily="49" charset="-122"/>
              </a:rPr>
              <a:t>323</a:t>
            </a:r>
            <a:r>
              <a:rPr lang="zh-CN" altLang="en-US" sz="4000" b="1">
                <a:latin typeface="黑体" panose="02010609060101010101" pitchFamily="49" charset="-122"/>
                <a:ea typeface="黑体" panose="02010609060101010101" pitchFamily="49" charset="-122"/>
              </a:rPr>
              <a:t>年</a:t>
            </a:r>
            <a:r>
              <a:rPr lang="en-US" altLang="zh-CN" sz="4000" b="1">
                <a:latin typeface="黑体" panose="02010609060101010101" pitchFamily="49" charset="-122"/>
                <a:ea typeface="黑体" panose="02010609060101010101" pitchFamily="49" charset="-122"/>
              </a:rPr>
              <a:t>)</a:t>
            </a:r>
          </a:p>
          <a:p>
            <a:endParaRPr lang="zh-CN" altLang="en-US" sz="4000" b="1">
              <a:latin typeface="黑体" panose="02010609060101010101" pitchFamily="49" charset="-122"/>
              <a:ea typeface="黑体" panose="02010609060101010101" pitchFamily="49" charset="-122"/>
            </a:endParaRPr>
          </a:p>
        </p:txBody>
      </p:sp>
      <p:pic>
        <p:nvPicPr>
          <p:cNvPr id="37" name="图片 2"/>
          <p:cNvPicPr>
            <a:picLocks noChangeAspect="1"/>
          </p:cNvPicPr>
          <p:nvPr/>
        </p:nvPicPr>
        <p:blipFill>
          <a:blip r:embed="rId3"/>
          <a:stretch>
            <a:fillRect/>
          </a:stretch>
        </p:blipFill>
        <p:spPr>
          <a:xfrm>
            <a:off x="1654254" y="1945211"/>
            <a:ext cx="4479290" cy="3736340"/>
          </a:xfrm>
          <a:prstGeom prst="rect">
            <a:avLst/>
          </a:prstGeom>
          <a:noFill/>
          <a:ln w="9525">
            <a:noFill/>
          </a:ln>
          <a:effectLst>
            <a:outerShdw blurRad="50800" dist="38100" dir="2700000" algn="tl" rotWithShape="0">
              <a:prstClr val="black">
                <a:alpha val="40000"/>
              </a:prstClr>
            </a:outerShdw>
          </a:effectLst>
        </p:spPr>
      </p:pic>
      <p:sp>
        <p:nvSpPr>
          <p:cNvPr id="38" name="文本框 37"/>
          <p:cNvSpPr txBox="1"/>
          <p:nvPr/>
        </p:nvSpPr>
        <p:spPr>
          <a:xfrm>
            <a:off x="6679332" y="1945211"/>
            <a:ext cx="7654925" cy="3538220"/>
          </a:xfrm>
          <a:prstGeom prst="rect">
            <a:avLst/>
          </a:prstGeom>
          <a:noFill/>
          <a:ln>
            <a:solidFill>
              <a:schemeClr val="tx1"/>
            </a:solidFill>
          </a:ln>
        </p:spPr>
        <p:txBody>
          <a:bodyPr wrap="square" rtlCol="0">
            <a:spAutoFit/>
          </a:bodyPr>
          <a:lstStyle/>
          <a:p>
            <a:pPr algn="just" eaLnBrk="1" fontAlgn="auto" latinLnBrk="0" hangingPunct="1">
              <a:lnSpc>
                <a:spcPct val="100000"/>
              </a:lnSpc>
            </a:pPr>
            <a:r>
              <a:rPr lang="en-US" altLang="zh-CN" sz="3200">
                <a:latin typeface="微软雅黑" panose="020B0503020204020204" pitchFamily="34" charset="-122"/>
                <a:ea typeface="微软雅黑" panose="020B0503020204020204" pitchFamily="34" charset="-122"/>
                <a:cs typeface="黑体" panose="02010609060101010101" pitchFamily="49" charset="-122"/>
                <a:sym typeface="+mn-ea"/>
              </a:rPr>
              <a:t>  </a:t>
            </a:r>
            <a:r>
              <a:rPr lang="zh-CN" altLang="en-US" sz="3200">
                <a:latin typeface="微软雅黑" panose="020B0503020204020204" pitchFamily="34" charset="-122"/>
                <a:ea typeface="微软雅黑" panose="020B0503020204020204" pitchFamily="34" charset="-122"/>
                <a:cs typeface="华文楷体" panose="02010600040101010101" charset="-122"/>
                <a:sym typeface="+mn-ea"/>
              </a:rPr>
              <a:t>亚历山大大帝（前356年—前323年），即亚历山大三世，马其顿王国（亚历山大帝国）国王，生于古马其顿王国首都佩拉，世界古代史上著名的军事家和政治家。是欧洲历史上最伟大的四大军事统帅之首，曾师从古希腊著名学者亚里士多德，以其雄才大略，先后统一希腊全境。</a:t>
            </a:r>
          </a:p>
        </p:txBody>
      </p:sp>
      <p:sp>
        <p:nvSpPr>
          <p:cNvPr id="39" name="文本框 38"/>
          <p:cNvSpPr txBox="1"/>
          <p:nvPr/>
        </p:nvSpPr>
        <p:spPr>
          <a:xfrm>
            <a:off x="-13555" y="6578058"/>
            <a:ext cx="16383000" cy="1938992"/>
          </a:xfrm>
          <a:prstGeom prst="rect">
            <a:avLst/>
          </a:prstGeom>
          <a:solidFill>
            <a:schemeClr val="tx1">
              <a:lumMod val="95000"/>
              <a:lumOff val="5000"/>
            </a:schemeClr>
          </a:solidFill>
          <a:ln w="9525">
            <a:noFill/>
          </a:ln>
        </p:spPr>
        <p:txBody>
          <a:bodyPr wrap="square">
            <a:spAutoFit/>
          </a:bodyPr>
          <a:lstStyle/>
          <a:p>
            <a:r>
              <a:rPr sz="4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“山不走到我这里来，</a:t>
            </a:r>
            <a:r>
              <a:rPr sz="4000" b="1" smtClean="0">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我就到它那里去</a:t>
            </a:r>
            <a:r>
              <a:rPr lang="zh-CN" altLang="en-US" sz="4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 </a:t>
            </a:r>
            <a:endParaRPr lang="en-US" altLang="zh-CN" sz="4000" b="1" smtClean="0">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p>
            <a:r>
              <a:rPr lang="zh-CN" altLang="en-US" sz="4000" b="1" smtClean="0">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a:t>
            </a:r>
            <a:r>
              <a:rPr lang="zh-CN" altLang="en-US" sz="4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把世界当做自己的家乡”</a:t>
            </a:r>
          </a:p>
          <a:p>
            <a:r>
              <a:rPr lang="zh-CN" altLang="en-US" sz="4000" b="1" smtClean="0">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a:t>
            </a:r>
            <a:r>
              <a:rPr lang="zh-CN" altLang="en-US" sz="4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把财富分给别人，把希望留给自己，他将带给我无穷的</a:t>
            </a:r>
            <a:r>
              <a:rPr lang="zh-CN" altLang="en-US" sz="4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财富</a:t>
            </a:r>
            <a:r>
              <a:rPr lang="zh-CN" altLang="en-US" sz="4000" b="1" smtClean="0">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a:t>
            </a:r>
            <a:endParaRPr lang="zh-CN" altLang="en-US" sz="4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p:txBody>
      </p:sp>
    </p:spTree>
    <p:extLst>
      <p:ext uri="{BB962C8B-B14F-4D97-AF65-F5344CB8AC3E}">
        <p14:creationId xmlns:p14="http://schemas.microsoft.com/office/powerpoint/2010/main" val="3743303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48756"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6020634"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（二）亚历山大帝国</a:t>
            </a:r>
            <a:endParaRPr lang="zh-CN" altLang="en-US" sz="4000" b="1">
              <a:latin typeface="黑体" panose="02010609060101010101" pitchFamily="49" charset="-122"/>
              <a:ea typeface="黑体" panose="02010609060101010101" pitchFamily="49" charset="-122"/>
            </a:endParaRPr>
          </a:p>
        </p:txBody>
      </p:sp>
      <p:sp>
        <p:nvSpPr>
          <p:cNvPr id="35" name="矩形 34"/>
          <p:cNvSpPr/>
          <p:nvPr/>
        </p:nvSpPr>
        <p:spPr>
          <a:xfrm>
            <a:off x="13232060" y="3053447"/>
            <a:ext cx="2560041" cy="5078313"/>
          </a:xfrm>
          <a:prstGeom prst="rect">
            <a:avLst/>
          </a:prstGeom>
          <a:solidFill>
            <a:schemeClr val="accent3">
              <a:lumMod val="95000"/>
            </a:schemeClr>
          </a:solidFill>
          <a:ln>
            <a:solidFill>
              <a:schemeClr val="tx1"/>
            </a:solidFill>
          </a:ln>
        </p:spPr>
        <p:txBody>
          <a:bodyPr wrap="square">
            <a:spAutoFit/>
          </a:bodyPr>
          <a:lstStyle/>
          <a:p>
            <a:r>
              <a:rPr lang="zh-CN" altLang="en-US" sz="3600" b="1">
                <a:latin typeface="黑体" panose="02010609060101010101" pitchFamily="49" charset="-122"/>
                <a:ea typeface="黑体" panose="02010609060101010101" pitchFamily="49" charset="-122"/>
                <a:cs typeface="华文楷体" panose="02010600040101010101" charset="-122"/>
              </a:rPr>
              <a:t>区域：东起葱岭与印度河平原，南至波斯湾并包括埃及，西到色雷斯和希腊，北抵黑海及阿姆河</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20" y="1729127"/>
            <a:ext cx="12817424" cy="7205968"/>
          </a:xfrm>
          <a:prstGeom prst="rect">
            <a:avLst/>
          </a:prstGeom>
        </p:spPr>
      </p:pic>
    </p:spTree>
    <p:extLst>
      <p:ext uri="{BB962C8B-B14F-4D97-AF65-F5344CB8AC3E}">
        <p14:creationId xmlns:p14="http://schemas.microsoft.com/office/powerpoint/2010/main" val="410708409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48756"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6020634"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（二）亚历山大帝国</a:t>
            </a:r>
            <a:endParaRPr lang="zh-CN" altLang="en-US" sz="4000" b="1">
              <a:latin typeface="黑体" panose="02010609060101010101" pitchFamily="49" charset="-122"/>
              <a:ea typeface="黑体" panose="02010609060101010101" pitchFamily="49" charset="-122"/>
            </a:endParaRPr>
          </a:p>
        </p:txBody>
      </p:sp>
      <p:sp>
        <p:nvSpPr>
          <p:cNvPr id="7" name="文本框 6"/>
          <p:cNvSpPr txBox="1"/>
          <p:nvPr/>
        </p:nvSpPr>
        <p:spPr>
          <a:xfrm>
            <a:off x="346920" y="4573978"/>
            <a:ext cx="10836837" cy="4066540"/>
          </a:xfrm>
          <a:prstGeom prst="rect">
            <a:avLst/>
          </a:prstGeom>
          <a:noFill/>
          <a:ln>
            <a:solidFill>
              <a:schemeClr val="tx1"/>
            </a:solidFill>
          </a:ln>
        </p:spPr>
        <p:txBody>
          <a:bodyPr wrap="square" rtlCol="0" anchor="t">
            <a:spAutoFit/>
          </a:bodyPr>
          <a:lstStyle/>
          <a:p>
            <a:pPr algn="just"/>
            <a:r>
              <a:rPr lang="en-US" altLang="zh-CN" sz="3225" b="1">
                <a:latin typeface="楷体" panose="02010609060101010101" pitchFamily="49" charset="-122"/>
                <a:ea typeface="楷体" panose="02010609060101010101" pitchFamily="49" charset="-122"/>
                <a:cs typeface="微软雅黑" panose="020B0503020204020204" charset="-122"/>
                <a:sym typeface="+mn-ea"/>
              </a:rPr>
              <a:t>      </a:t>
            </a:r>
            <a:r>
              <a:rPr lang="en-US" altLang="zh-CN" sz="3200" b="1">
                <a:latin typeface="楷体" panose="02010609060101010101" pitchFamily="49" charset="-122"/>
                <a:ea typeface="楷体" panose="02010609060101010101" pitchFamily="49" charset="-122"/>
                <a:cs typeface="微软雅黑" panose="020B0503020204020204" charset="-122"/>
                <a:sym typeface="+mn-ea"/>
              </a:rPr>
              <a:t>“</a:t>
            </a:r>
            <a:r>
              <a:rPr lang="zh-CN" altLang="en-US" sz="3200" b="1">
                <a:latin typeface="楷体" panose="02010609060101010101" pitchFamily="49" charset="-122"/>
                <a:ea typeface="楷体" panose="02010609060101010101" pitchFamily="49" charset="-122"/>
                <a:cs typeface="微软雅黑" panose="020B0503020204020204" charset="-122"/>
                <a:sym typeface="+mn-ea"/>
              </a:rPr>
              <a:t>亚历山大所建立的帝国，在许多方面都</a:t>
            </a:r>
            <a:r>
              <a:rPr lang="zh-CN" altLang="en-US" sz="32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沿袭波斯</a:t>
            </a:r>
            <a:r>
              <a:rPr lang="en-US" altLang="zh-CN" sz="3200" b="1">
                <a:latin typeface="楷体" panose="02010609060101010101" pitchFamily="49" charset="-122"/>
                <a:ea typeface="楷体" panose="02010609060101010101" pitchFamily="49" charset="-122"/>
                <a:cs typeface="微软雅黑" panose="020B0503020204020204" charset="-122"/>
                <a:sym typeface="+mn-ea"/>
              </a:rPr>
              <a:t>帝国的旧规。他继承波斯的专</a:t>
            </a:r>
            <a:r>
              <a:rPr lang="en-US" altLang="zh-CN" sz="32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制政体</a:t>
            </a:r>
            <a:r>
              <a:rPr lang="en-US" altLang="zh-CN" sz="3200" b="1">
                <a:latin typeface="楷体" panose="02010609060101010101" pitchFamily="49" charset="-122"/>
                <a:ea typeface="楷体" panose="02010609060101010101" pitchFamily="49" charset="-122"/>
                <a:cs typeface="微软雅黑" panose="020B0503020204020204" charset="-122"/>
                <a:sym typeface="+mn-ea"/>
              </a:rPr>
              <a:t>,采用波斯的服饰和朝仪。他保留波斯</a:t>
            </a:r>
            <a:r>
              <a:rPr lang="en-US" altLang="zh-CN" sz="32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行省</a:t>
            </a:r>
            <a:r>
              <a:rPr lang="en-US" altLang="zh-CN" sz="3200" b="1">
                <a:latin typeface="楷体" panose="02010609060101010101" pitchFamily="49" charset="-122"/>
                <a:ea typeface="楷体" panose="02010609060101010101" pitchFamily="49" charset="-122"/>
                <a:cs typeface="微软雅黑" panose="020B0503020204020204" charset="-122"/>
                <a:sym typeface="+mn-ea"/>
              </a:rPr>
              <a:t>的制度,起用不少波斯旧臣担任行省的总督。他也保留埃及的宗教习惯,并且</a:t>
            </a:r>
            <a:r>
              <a:rPr lang="en-US" altLang="zh-CN" sz="32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自居为神</a:t>
            </a:r>
            <a:r>
              <a:rPr lang="en-US" altLang="zh-CN" sz="3200" b="1">
                <a:latin typeface="楷体" panose="02010609060101010101" pitchFamily="49" charset="-122"/>
                <a:ea typeface="楷体" panose="02010609060101010101" pitchFamily="49" charset="-122"/>
                <a:cs typeface="微软雅黑" panose="020B0503020204020204" charset="-122"/>
                <a:sym typeface="+mn-ea"/>
              </a:rPr>
              <a:t>,要臣民把他当做神来崇拜。他在军事上征服了波斯,在政治上却为波斯的制度所溶化。从这</a:t>
            </a:r>
            <a:r>
              <a:rPr lang="zh-CN" altLang="en-US" sz="3200" b="1">
                <a:latin typeface="楷体" panose="02010609060101010101" pitchFamily="49" charset="-122"/>
                <a:ea typeface="楷体" panose="02010609060101010101" pitchFamily="49" charset="-122"/>
                <a:cs typeface="微软雅黑" panose="020B0503020204020204" charset="-122"/>
                <a:sym typeface="+mn-ea"/>
              </a:rPr>
              <a:t>一点说他的帝国应当视为波斯帝国历史的继续。</a:t>
            </a:r>
            <a:r>
              <a:rPr lang="en-US" altLang="zh-CN" sz="3200" b="1">
                <a:latin typeface="楷体" panose="02010609060101010101" pitchFamily="49" charset="-122"/>
                <a:ea typeface="楷体" panose="02010609060101010101" pitchFamily="49" charset="-122"/>
                <a:cs typeface="微软雅黑" panose="020B0503020204020204" charset="-122"/>
                <a:sym typeface="+mn-ea"/>
              </a:rPr>
              <a:t> ”                                                                                                                                                         </a:t>
            </a:r>
          </a:p>
          <a:p>
            <a:pPr algn="just"/>
            <a:r>
              <a:rPr lang="en-US" altLang="zh-CN" sz="3200" b="1">
                <a:latin typeface="微软雅黑" panose="020B0503020204020204" charset="-122"/>
                <a:ea typeface="微软雅黑" panose="020B0503020204020204" charset="-122"/>
                <a:cs typeface="微软雅黑" panose="020B0503020204020204" charset="-122"/>
                <a:sym typeface="+mn-ea"/>
              </a:rPr>
              <a:t>                             ——</a:t>
            </a:r>
            <a:r>
              <a:rPr lang="zh-CN" altLang="en-US" sz="3200" b="1">
                <a:latin typeface="微软雅黑" panose="020B0503020204020204" charset="-122"/>
                <a:ea typeface="微软雅黑" panose="020B0503020204020204" charset="-122"/>
                <a:cs typeface="微软雅黑" panose="020B0503020204020204" charset="-122"/>
                <a:sym typeface="+mn-ea"/>
              </a:rPr>
              <a:t>吴于廑《古代的希腊和罗马》</a:t>
            </a:r>
          </a:p>
        </p:txBody>
      </p:sp>
      <p:sp>
        <p:nvSpPr>
          <p:cNvPr id="8" name="矩形 7"/>
          <p:cNvSpPr/>
          <p:nvPr/>
        </p:nvSpPr>
        <p:spPr>
          <a:xfrm>
            <a:off x="342628" y="1727399"/>
            <a:ext cx="10831393" cy="2631490"/>
          </a:xfrm>
          <a:prstGeom prst="rect">
            <a:avLst/>
          </a:prstGeom>
          <a:ln>
            <a:solidFill>
              <a:schemeClr val="tx1"/>
            </a:solidFill>
          </a:ln>
        </p:spPr>
        <p:txBody>
          <a:bodyPr wrap="square">
            <a:spAutoFit/>
          </a:bodyPr>
          <a:lstStyle/>
          <a:p>
            <a:pPr>
              <a:spcAft>
                <a:spcPts val="600"/>
              </a:spcAft>
            </a:pPr>
            <a:r>
              <a:rPr lang="en-US" altLang="zh-CN" sz="3200" b="1">
                <a:latin typeface="楷体" panose="02010609060101010101" pitchFamily="49" charset="-122"/>
                <a:ea typeface="楷体" panose="02010609060101010101" pitchFamily="49" charset="-122"/>
                <a:cs typeface="黑体" panose="02010609060101010101" charset="-122"/>
                <a:sym typeface="+mn-ea"/>
              </a:rPr>
              <a:t> </a:t>
            </a:r>
            <a:r>
              <a:rPr lang="zh-CN" altLang="en-US" sz="3200" b="1">
                <a:latin typeface="楷体" panose="02010609060101010101" pitchFamily="49" charset="-122"/>
                <a:ea typeface="楷体" panose="02010609060101010101" pitchFamily="49" charset="-122"/>
                <a:cs typeface="黑体" panose="02010609060101010101" charset="-122"/>
                <a:sym typeface="+mn-ea"/>
              </a:rPr>
              <a:t>起先，埃及人和马其顿人是以征服者和统治者的身份去东方的，他们强制</a:t>
            </a:r>
            <a:r>
              <a:rPr lang="zh-CN" altLang="en-US" sz="3200" b="1">
                <a:solidFill>
                  <a:srgbClr val="FF0000"/>
                </a:solidFill>
                <a:latin typeface="楷体" panose="02010609060101010101" pitchFamily="49" charset="-122"/>
                <a:ea typeface="楷体" panose="02010609060101010101" pitchFamily="49" charset="-122"/>
                <a:cs typeface="黑体" panose="02010609060101010101" charset="-122"/>
                <a:sym typeface="+mn-ea"/>
              </a:rPr>
              <a:t>推行希腊化模式</a:t>
            </a:r>
            <a:r>
              <a:rPr lang="zh-CN" altLang="en-US" sz="3200" b="1">
                <a:latin typeface="楷体" panose="02010609060101010101" pitchFamily="49" charset="-122"/>
                <a:ea typeface="楷体" panose="02010609060101010101" pitchFamily="49" charset="-122"/>
                <a:cs typeface="黑体" panose="02010609060101010101" charset="-122"/>
                <a:sym typeface="+mn-ea"/>
              </a:rPr>
              <a:t>。但是，在这一过程中，们自己也发生了变化，</a:t>
            </a:r>
            <a:r>
              <a:rPr lang="zh-CN" altLang="en-US" sz="3200" b="1">
                <a:solidFill>
                  <a:srgbClr val="FF0000"/>
                </a:solidFill>
                <a:latin typeface="楷体" panose="02010609060101010101" pitchFamily="49" charset="-122"/>
                <a:ea typeface="楷体" panose="02010609060101010101" pitchFamily="49" charset="-122"/>
                <a:cs typeface="黑体" panose="02010609060101010101" charset="-122"/>
                <a:sym typeface="+mn-ea"/>
              </a:rPr>
              <a:t>使随后产生的希腊化文明成为一个混合物</a:t>
            </a:r>
            <a:r>
              <a:rPr lang="zh-CN" altLang="en-US" sz="3200" b="1">
                <a:latin typeface="楷体" panose="02010609060101010101" pitchFamily="49" charset="-122"/>
                <a:ea typeface="楷体" panose="02010609060101010101" pitchFamily="49" charset="-122"/>
                <a:cs typeface="黑体" panose="02010609060101010101" charset="-122"/>
                <a:sym typeface="+mn-ea"/>
              </a:rPr>
              <a:t>，而不是来自其他地区的移植物。</a:t>
            </a:r>
          </a:p>
          <a:p>
            <a:pPr>
              <a:spcAft>
                <a:spcPts val="600"/>
              </a:spcAft>
            </a:pPr>
            <a:r>
              <a:rPr lang="zh-CN" altLang="en-US" sz="3200" b="1">
                <a:latin typeface="黑体" panose="02010609060101010101" charset="-122"/>
                <a:ea typeface="黑体" panose="02010609060101010101" charset="-122"/>
                <a:cs typeface="黑体" panose="02010609060101010101" charset="-122"/>
                <a:sym typeface="+mn-ea"/>
              </a:rPr>
              <a:t>               </a:t>
            </a:r>
            <a:r>
              <a:rPr lang="en-US" altLang="zh-CN"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sym typeface="+mn-ea"/>
              </a:rPr>
              <a:t>斯塔夫里阿诺斯</a:t>
            </a:r>
            <a:r>
              <a:rPr lang="en-US" altLang="zh-CN"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sym typeface="+mn-ea"/>
              </a:rPr>
              <a:t>全球通史</a:t>
            </a:r>
            <a:r>
              <a:rPr lang="en-US" altLang="zh-CN" sz="3200" b="1">
                <a:latin typeface="黑体" panose="02010609060101010101" charset="-122"/>
                <a:ea typeface="黑体" panose="02010609060101010101" charset="-122"/>
                <a:cs typeface="黑体" panose="02010609060101010101" charset="-122"/>
                <a:sym typeface="+mn-ea"/>
              </a:rPr>
              <a:t>》</a:t>
            </a:r>
            <a:endParaRPr lang="zh-CN" altLang="en-US" sz="3200"/>
          </a:p>
        </p:txBody>
      </p:sp>
      <p:sp>
        <p:nvSpPr>
          <p:cNvPr id="9" name="文本框 8"/>
          <p:cNvSpPr txBox="1"/>
          <p:nvPr/>
        </p:nvSpPr>
        <p:spPr>
          <a:xfrm>
            <a:off x="11531034" y="3815631"/>
            <a:ext cx="4803210" cy="2985433"/>
          </a:xfrm>
          <a:prstGeom prst="rect">
            <a:avLst/>
          </a:prstGeom>
          <a:solidFill>
            <a:srgbClr val="FFFF00"/>
          </a:solidFill>
        </p:spPr>
        <p:txBody>
          <a:bodyPr wrap="square" rtlCol="0">
            <a:spAutoFit/>
          </a:bodyPr>
          <a:lstStyle/>
          <a:p>
            <a:r>
              <a:rPr lang="zh-CN" altLang="en-US" sz="3760" b="1" smtClean="0">
                <a:latin typeface="宋体" panose="02010600030101010101" pitchFamily="2" charset="-122"/>
              </a:rPr>
              <a:t>制度措施：</a:t>
            </a:r>
            <a:endParaRPr lang="en-US" altLang="zh-CN" sz="3760" b="1" smtClean="0">
              <a:latin typeface="宋体" panose="02010600030101010101" pitchFamily="2" charset="-122"/>
            </a:endParaRPr>
          </a:p>
          <a:p>
            <a:r>
              <a:rPr lang="zh-CN" altLang="en-US" sz="3760" b="1" smtClean="0">
                <a:latin typeface="宋体" panose="02010600030101010101" pitchFamily="2" charset="-122"/>
              </a:rPr>
              <a:t>①</a:t>
            </a:r>
            <a:r>
              <a:rPr lang="zh-CN" altLang="en-US" sz="3760" b="1">
                <a:latin typeface="宋体" panose="02010600030101010101" pitchFamily="2" charset="-122"/>
              </a:rPr>
              <a:t>君权神授，军、政大权集于</a:t>
            </a:r>
            <a:r>
              <a:rPr lang="zh-CN" altLang="en-US" sz="3760" b="1" smtClean="0">
                <a:latin typeface="宋体" panose="02010600030101010101" pitchFamily="2" charset="-122"/>
              </a:rPr>
              <a:t>一身。</a:t>
            </a:r>
            <a:endParaRPr lang="zh-CN" altLang="en-US" sz="3760" b="1">
              <a:latin typeface="宋体" panose="02010600030101010101" pitchFamily="2" charset="-122"/>
            </a:endParaRPr>
          </a:p>
          <a:p>
            <a:r>
              <a:rPr lang="zh-CN" altLang="en-US" sz="3760" b="1">
                <a:latin typeface="宋体" panose="02010600030101010101" pitchFamily="2" charset="-122"/>
              </a:rPr>
              <a:t>②行省</a:t>
            </a:r>
            <a:r>
              <a:rPr lang="zh-CN" altLang="en-US" sz="3760" b="1" smtClean="0">
                <a:latin typeface="宋体" panose="02010600030101010101" pitchFamily="2" charset="-122"/>
              </a:rPr>
              <a:t>制。</a:t>
            </a:r>
            <a:endParaRPr lang="en-US" altLang="zh-CN" sz="3760" b="1" smtClean="0">
              <a:latin typeface="宋体" panose="02010600030101010101" pitchFamily="2" charset="-122"/>
            </a:endParaRPr>
          </a:p>
          <a:p>
            <a:r>
              <a:rPr lang="zh-CN" altLang="en-US" sz="3760" b="1" smtClean="0">
                <a:latin typeface="宋体" panose="02010600030101010101" pitchFamily="2" charset="-122"/>
              </a:rPr>
              <a:t>③</a:t>
            </a:r>
            <a:r>
              <a:rPr lang="zh-CN" altLang="en-US" sz="3760" b="1">
                <a:latin typeface="宋体" panose="02010600030101010101" pitchFamily="2" charset="-122"/>
              </a:rPr>
              <a:t>推广希腊</a:t>
            </a:r>
            <a:r>
              <a:rPr lang="zh-CN" altLang="en-US" sz="3760" b="1" smtClean="0">
                <a:latin typeface="宋体" panose="02010600030101010101" pitchFamily="2" charset="-122"/>
              </a:rPr>
              <a:t>文化。</a:t>
            </a:r>
            <a:endParaRPr lang="zh-CN" altLang="en-US" sz="3760" b="1">
              <a:latin typeface="宋体" panose="02010600030101010101" pitchFamily="2" charset="-122"/>
            </a:endParaRPr>
          </a:p>
        </p:txBody>
      </p:sp>
    </p:spTree>
    <p:extLst>
      <p:ext uri="{BB962C8B-B14F-4D97-AF65-F5344CB8AC3E}">
        <p14:creationId xmlns:p14="http://schemas.microsoft.com/office/powerpoint/2010/main" val="1834530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131565"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6020634"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（三）罗马帝国</a:t>
            </a:r>
            <a:endParaRPr lang="zh-CN" altLang="en-US" sz="4000" b="1">
              <a:latin typeface="黑体" panose="02010609060101010101" pitchFamily="49" charset="-122"/>
              <a:ea typeface="黑体" panose="02010609060101010101" pitchFamily="49" charset="-122"/>
            </a:endParaRPr>
          </a:p>
        </p:txBody>
      </p:sp>
      <p:grpSp>
        <p:nvGrpSpPr>
          <p:cNvPr id="10" name="组合 9"/>
          <p:cNvGrpSpPr/>
          <p:nvPr/>
        </p:nvGrpSpPr>
        <p:grpSpPr>
          <a:xfrm>
            <a:off x="320893" y="1727399"/>
            <a:ext cx="5404792" cy="903005"/>
            <a:chOff x="1638772" y="215231"/>
            <a:chExt cx="5404792" cy="903005"/>
          </a:xfrm>
        </p:grpSpPr>
        <p:grpSp>
          <p:nvGrpSpPr>
            <p:cNvPr id="11" name="组合 10"/>
            <p:cNvGrpSpPr/>
            <p:nvPr/>
          </p:nvGrpSpPr>
          <p:grpSpPr>
            <a:xfrm>
              <a:off x="1638772" y="215231"/>
              <a:ext cx="940296" cy="903005"/>
              <a:chOff x="8191500" y="1367359"/>
              <a:chExt cx="940296" cy="903005"/>
            </a:xfrm>
          </p:grpSpPr>
          <p:sp>
            <p:nvSpPr>
              <p:cNvPr id="15" name="矩形: 圆角 3"/>
              <p:cNvSpPr/>
              <p:nvPr/>
            </p:nvSpPr>
            <p:spPr bwMode="auto">
              <a:xfrm>
                <a:off x="8267700"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16" name="组合 15"/>
              <p:cNvGrpSpPr/>
              <p:nvPr/>
            </p:nvGrpSpPr>
            <p:grpSpPr>
              <a:xfrm>
                <a:off x="8191500" y="1367359"/>
                <a:ext cx="864096" cy="854870"/>
                <a:chOff x="8191500" y="1367359"/>
                <a:chExt cx="864096" cy="854870"/>
              </a:xfrm>
            </p:grpSpPr>
            <p:sp>
              <p:nvSpPr>
                <p:cNvPr id="18" name="矩形: 圆角 5"/>
                <p:cNvSpPr/>
                <p:nvPr/>
              </p:nvSpPr>
              <p:spPr bwMode="auto">
                <a:xfrm>
                  <a:off x="8191500" y="1367359"/>
                  <a:ext cx="864096" cy="830997"/>
                </a:xfrm>
                <a:prstGeom prst="roundRect">
                  <a:avLst>
                    <a:gd name="adj" fmla="val 7688"/>
                  </a:avLst>
                </a:prstGeom>
                <a:solidFill>
                  <a:srgbClr val="63C4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文本框 18"/>
                <p:cNvSpPr txBox="1"/>
                <p:nvPr/>
              </p:nvSpPr>
              <p:spPr>
                <a:xfrm>
                  <a:off x="8343900" y="1391232"/>
                  <a:ext cx="711696" cy="830997"/>
                </a:xfrm>
                <a:prstGeom prst="rect">
                  <a:avLst/>
                </a:prstGeom>
                <a:noFill/>
              </p:spPr>
              <p:txBody>
                <a:bodyPr wrap="square" rtlCol="0">
                  <a:spAutoFit/>
                </a:bodyPr>
                <a:lstStyle/>
                <a:p>
                  <a:r>
                    <a:rPr lang="en-US" altLang="zh-CN" sz="4800" b="1">
                      <a:solidFill>
                        <a:schemeClr val="bg1"/>
                      </a:solidFill>
                      <a:latin typeface="+mj-ea"/>
                      <a:ea typeface="+mj-ea"/>
                    </a:rPr>
                    <a:t>1</a:t>
                  </a:r>
                  <a:endParaRPr lang="zh-CN" altLang="en-US" sz="4800" b="1">
                    <a:solidFill>
                      <a:schemeClr val="bg1"/>
                    </a:solidFill>
                    <a:latin typeface="+mj-ea"/>
                    <a:ea typeface="+mj-ea"/>
                  </a:endParaRPr>
                </a:p>
              </p:txBody>
            </p:sp>
          </p:grpSp>
        </p:grpSp>
        <p:cxnSp>
          <p:nvCxnSpPr>
            <p:cNvPr id="13" name="直接连接符 12"/>
            <p:cNvCxnSpPr/>
            <p:nvPr/>
          </p:nvCxnSpPr>
          <p:spPr bwMode="auto">
            <a:xfrm>
              <a:off x="2651076" y="1007319"/>
              <a:ext cx="3740224"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p:cNvSpPr txBox="1"/>
            <p:nvPr/>
          </p:nvSpPr>
          <p:spPr>
            <a:xfrm>
              <a:off x="2579068" y="389513"/>
              <a:ext cx="4464496" cy="646331"/>
            </a:xfrm>
            <a:prstGeom prst="rect">
              <a:avLst/>
            </a:prstGeom>
            <a:noFill/>
          </p:spPr>
          <p:txBody>
            <a:bodyPr wrap="square" rtlCol="0">
              <a:spAutoFit/>
            </a:bodyPr>
            <a:lstStyle/>
            <a:p>
              <a:r>
                <a:rPr lang="zh-CN" altLang="en-US" sz="3600">
                  <a:solidFill>
                    <a:schemeClr val="bg1"/>
                  </a:solidFill>
                  <a:latin typeface="方正粗黑宋简体" panose="02000000000000000000" pitchFamily="2" charset="-122"/>
                  <a:ea typeface="方正粗黑宋简体" panose="02000000000000000000" pitchFamily="2" charset="-122"/>
                </a:rPr>
                <a:t>罗马帝国的形成</a:t>
              </a:r>
            </a:p>
          </p:txBody>
        </p:sp>
      </p:grpSp>
      <p:pic>
        <p:nvPicPr>
          <p:cNvPr id="20" name="图片 19"/>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12659" y="2751157"/>
            <a:ext cx="9437426" cy="6261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文本框 20"/>
          <p:cNvSpPr txBox="1"/>
          <p:nvPr/>
        </p:nvSpPr>
        <p:spPr>
          <a:xfrm>
            <a:off x="12456397" y="2785680"/>
            <a:ext cx="2681204" cy="953135"/>
          </a:xfrm>
          <a:prstGeom prst="rect">
            <a:avLst/>
          </a:prstGeom>
          <a:solidFill>
            <a:srgbClr val="FAEF9F"/>
          </a:solidFill>
          <a:ln>
            <a:noFill/>
          </a:ln>
        </p:spPr>
        <p:txBody>
          <a:bodyPr wrap="square" rtlCol="0">
            <a:spAutoFit/>
          </a:bodyPr>
          <a:lstStyle/>
          <a:p>
            <a:pPr algn="ctr"/>
            <a:r>
              <a:rPr lang="zh-CN" altLang="en-US" sz="3200">
                <a:latin typeface="华文楷体" panose="02010600040101010101" charset="-122"/>
                <a:ea typeface="华文楷体" panose="02010600040101010101" charset="-122"/>
                <a:cs typeface="华文楷体" panose="02010600040101010101" charset="-122"/>
              </a:rPr>
              <a:t>王政时代</a:t>
            </a:r>
            <a:endParaRPr lang="en-US" altLang="zh-CN" sz="3200">
              <a:latin typeface="华文楷体" panose="02010600040101010101" charset="-122"/>
              <a:ea typeface="华文楷体" panose="02010600040101010101" charset="-122"/>
              <a:cs typeface="华文楷体" panose="02010600040101010101" charset="-122"/>
            </a:endParaRPr>
          </a:p>
          <a:p>
            <a:pPr algn="ctr"/>
            <a:r>
              <a:rPr lang="zh-CN" altLang="en-US" sz="2400">
                <a:latin typeface="华文楷体" panose="02010600040101010101" charset="-122"/>
                <a:ea typeface="华文楷体" panose="02010600040101010101" charset="-122"/>
                <a:cs typeface="华文楷体" panose="02010600040101010101" charset="-122"/>
              </a:rPr>
              <a:t>（</a:t>
            </a:r>
            <a:r>
              <a:rPr lang="en-US" altLang="zh-CN" sz="2400">
                <a:latin typeface="华文楷体" panose="02010600040101010101" charset="-122"/>
                <a:ea typeface="华文楷体" panose="02010600040101010101" charset="-122"/>
                <a:cs typeface="华文楷体" panose="02010600040101010101" charset="-122"/>
              </a:rPr>
              <a:t>BC753—BC510</a:t>
            </a:r>
            <a:r>
              <a:rPr lang="zh-CN" altLang="en-US" sz="2400">
                <a:latin typeface="华文楷体" panose="02010600040101010101" charset="-122"/>
                <a:ea typeface="华文楷体" panose="02010600040101010101" charset="-122"/>
                <a:cs typeface="华文楷体" panose="02010600040101010101" charset="-122"/>
              </a:rPr>
              <a:t>）</a:t>
            </a:r>
          </a:p>
        </p:txBody>
      </p:sp>
      <p:sp>
        <p:nvSpPr>
          <p:cNvPr id="22" name="文本框 21"/>
          <p:cNvSpPr txBox="1"/>
          <p:nvPr/>
        </p:nvSpPr>
        <p:spPr>
          <a:xfrm>
            <a:off x="12456397" y="7178168"/>
            <a:ext cx="2681204" cy="954107"/>
          </a:xfrm>
          <a:prstGeom prst="rect">
            <a:avLst/>
          </a:prstGeom>
          <a:solidFill>
            <a:srgbClr val="7EDD9D"/>
          </a:solidFill>
          <a:ln>
            <a:noFill/>
          </a:ln>
        </p:spPr>
        <p:txBody>
          <a:bodyPr wrap="square" rtlCol="0">
            <a:spAutoFit/>
          </a:bodyPr>
          <a:lstStyle/>
          <a:p>
            <a:pPr algn="ctr"/>
            <a:r>
              <a:rPr lang="zh-CN" altLang="en-US" sz="3200">
                <a:latin typeface="华文楷体" panose="02010600040101010101" charset="-122"/>
                <a:ea typeface="华文楷体" panose="02010600040101010101" charset="-122"/>
                <a:cs typeface="华文楷体" panose="02010600040101010101" charset="-122"/>
              </a:rPr>
              <a:t>罗马帝国</a:t>
            </a:r>
            <a:endParaRPr lang="en-US" altLang="zh-CN" sz="3200">
              <a:latin typeface="华文楷体" panose="02010600040101010101" charset="-122"/>
              <a:ea typeface="华文楷体" panose="02010600040101010101" charset="-122"/>
              <a:cs typeface="华文楷体" panose="02010600040101010101" charset="-122"/>
            </a:endParaRPr>
          </a:p>
          <a:p>
            <a:pPr algn="ctr"/>
            <a:r>
              <a:rPr lang="zh-CN" altLang="en-US" sz="2400" b="1">
                <a:latin typeface="华文楷体" panose="02010600040101010101" charset="-122"/>
                <a:ea typeface="华文楷体" panose="02010600040101010101" charset="-122"/>
                <a:cs typeface="华文楷体" panose="02010600040101010101" charset="-122"/>
              </a:rPr>
              <a:t>（</a:t>
            </a:r>
            <a:r>
              <a:rPr lang="en-US" altLang="zh-CN" sz="2400" b="1">
                <a:latin typeface="华文楷体" panose="02010600040101010101" charset="-122"/>
                <a:ea typeface="华文楷体" panose="02010600040101010101" charset="-122"/>
                <a:cs typeface="华文楷体" panose="02010600040101010101" charset="-122"/>
              </a:rPr>
              <a:t>27—395</a:t>
            </a:r>
            <a:r>
              <a:rPr lang="zh-CN" altLang="en-US" sz="2400" b="1">
                <a:latin typeface="华文楷体" panose="02010600040101010101" charset="-122"/>
                <a:ea typeface="华文楷体" panose="02010600040101010101" charset="-122"/>
                <a:cs typeface="华文楷体" panose="02010600040101010101" charset="-122"/>
              </a:rPr>
              <a:t>年）</a:t>
            </a:r>
          </a:p>
        </p:txBody>
      </p:sp>
      <p:sp>
        <p:nvSpPr>
          <p:cNvPr id="24" name="文本框 23"/>
          <p:cNvSpPr txBox="1"/>
          <p:nvPr/>
        </p:nvSpPr>
        <p:spPr>
          <a:xfrm>
            <a:off x="12457544" y="5015799"/>
            <a:ext cx="2681204" cy="954107"/>
          </a:xfrm>
          <a:prstGeom prst="rect">
            <a:avLst/>
          </a:prstGeom>
          <a:solidFill>
            <a:srgbClr val="F8AF81"/>
          </a:solidFill>
          <a:ln>
            <a:noFill/>
          </a:ln>
        </p:spPr>
        <p:txBody>
          <a:bodyPr wrap="square" rtlCol="0">
            <a:spAutoFit/>
          </a:bodyPr>
          <a:lstStyle/>
          <a:p>
            <a:pPr algn="ctr"/>
            <a:r>
              <a:rPr lang="zh-CN" altLang="en-US" sz="3200">
                <a:latin typeface="华文楷体" panose="02010600040101010101" charset="-122"/>
                <a:ea typeface="华文楷体" panose="02010600040101010101" charset="-122"/>
                <a:cs typeface="华文楷体" panose="02010600040101010101" charset="-122"/>
              </a:rPr>
              <a:t>罗马共和国</a:t>
            </a:r>
            <a:endParaRPr lang="en-US" altLang="zh-CN" sz="3200">
              <a:latin typeface="华文楷体" panose="02010600040101010101" charset="-122"/>
              <a:ea typeface="华文楷体" panose="02010600040101010101" charset="-122"/>
              <a:cs typeface="华文楷体" panose="02010600040101010101" charset="-122"/>
            </a:endParaRPr>
          </a:p>
          <a:p>
            <a:pPr algn="ctr"/>
            <a:r>
              <a:rPr lang="zh-CN" altLang="en-US" sz="2400" b="1">
                <a:latin typeface="华文楷体" panose="02010600040101010101" charset="-122"/>
                <a:ea typeface="华文楷体" panose="02010600040101010101" charset="-122"/>
                <a:cs typeface="华文楷体" panose="02010600040101010101" charset="-122"/>
              </a:rPr>
              <a:t>（</a:t>
            </a:r>
            <a:r>
              <a:rPr lang="en-US" altLang="zh-CN" sz="2400" b="1">
                <a:latin typeface="华文楷体" panose="02010600040101010101" charset="-122"/>
                <a:ea typeface="华文楷体" panose="02010600040101010101" charset="-122"/>
                <a:cs typeface="华文楷体" panose="02010600040101010101" charset="-122"/>
              </a:rPr>
              <a:t>BC510—27</a:t>
            </a:r>
            <a:r>
              <a:rPr lang="zh-CN" altLang="en-US" sz="2400" b="1">
                <a:latin typeface="华文楷体" panose="02010600040101010101" charset="-122"/>
                <a:ea typeface="华文楷体" panose="02010600040101010101" charset="-122"/>
                <a:cs typeface="华文楷体" panose="02010600040101010101" charset="-122"/>
              </a:rPr>
              <a:t>）</a:t>
            </a:r>
          </a:p>
        </p:txBody>
      </p:sp>
      <p:sp>
        <p:nvSpPr>
          <p:cNvPr id="25" name="文本框 24"/>
          <p:cNvSpPr txBox="1"/>
          <p:nvPr/>
        </p:nvSpPr>
        <p:spPr>
          <a:xfrm>
            <a:off x="12816437" y="3937808"/>
            <a:ext cx="2232248" cy="523220"/>
          </a:xfrm>
          <a:prstGeom prst="rect">
            <a:avLst/>
          </a:prstGeom>
          <a:noFill/>
        </p:spPr>
        <p:txBody>
          <a:bodyPr wrap="square" rtlCol="0">
            <a:spAutoFit/>
          </a:bodyPr>
          <a:lstStyle/>
          <a:p>
            <a:r>
              <a:rPr lang="zh-CN" altLang="en-US" sz="2800">
                <a:latin typeface="方正宋刻本秀楷简体" panose="02010600030101010101" pitchFamily="2" charset="-122"/>
                <a:ea typeface="方正宋刻本秀楷简体" panose="02010600030101010101" pitchFamily="2" charset="-122"/>
              </a:rPr>
              <a:t>城邦君主制</a:t>
            </a:r>
          </a:p>
        </p:txBody>
      </p:sp>
      <p:sp>
        <p:nvSpPr>
          <p:cNvPr id="26" name="文本框 25"/>
          <p:cNvSpPr txBox="1"/>
          <p:nvPr/>
        </p:nvSpPr>
        <p:spPr>
          <a:xfrm>
            <a:off x="12816437" y="6050817"/>
            <a:ext cx="2232248" cy="523220"/>
          </a:xfrm>
          <a:prstGeom prst="rect">
            <a:avLst/>
          </a:prstGeom>
          <a:noFill/>
        </p:spPr>
        <p:txBody>
          <a:bodyPr wrap="square" rtlCol="0">
            <a:spAutoFit/>
          </a:bodyPr>
          <a:lstStyle/>
          <a:p>
            <a:r>
              <a:rPr lang="zh-CN" altLang="en-US" sz="2800">
                <a:latin typeface="方正宋刻本秀楷简体" panose="02010600030101010101" pitchFamily="2" charset="-122"/>
                <a:ea typeface="方正宋刻本秀楷简体" panose="02010600030101010101" pitchFamily="2" charset="-122"/>
              </a:rPr>
              <a:t>贵族共和制</a:t>
            </a:r>
          </a:p>
        </p:txBody>
      </p:sp>
      <p:sp>
        <p:nvSpPr>
          <p:cNvPr id="27" name="文本框 26"/>
          <p:cNvSpPr txBox="1"/>
          <p:nvPr/>
        </p:nvSpPr>
        <p:spPr>
          <a:xfrm>
            <a:off x="12599540" y="8379579"/>
            <a:ext cx="2502759" cy="523220"/>
          </a:xfrm>
          <a:prstGeom prst="rect">
            <a:avLst/>
          </a:prstGeom>
          <a:noFill/>
        </p:spPr>
        <p:txBody>
          <a:bodyPr wrap="square" rtlCol="0">
            <a:spAutoFit/>
          </a:bodyPr>
          <a:lstStyle/>
          <a:p>
            <a:r>
              <a:rPr lang="zh-CN" altLang="en-US" sz="2800">
                <a:latin typeface="方正宋刻本秀楷简体" panose="02010600030101010101" pitchFamily="2" charset="-122"/>
                <a:ea typeface="方正宋刻本秀楷简体" panose="02010600030101010101" pitchFamily="2" charset="-122"/>
              </a:rPr>
              <a:t>君主制（帝制）</a:t>
            </a:r>
          </a:p>
        </p:txBody>
      </p:sp>
      <p:pic>
        <p:nvPicPr>
          <p:cNvPr id="28" name="图片 27" descr="黄色的地图&#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659" y="2785681"/>
            <a:ext cx="9421001" cy="6226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2843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1000"/>
                                        <p:tgtEl>
                                          <p:spTgt spid="25">
                                            <p:txEl>
                                              <p:pRg st="0" end="0"/>
                                            </p:txEl>
                                          </p:spTgt>
                                        </p:tgtEl>
                                      </p:cBhvr>
                                    </p:animEffect>
                                    <p:anim calcmode="lin" valueType="num">
                                      <p:cBhvr>
                                        <p:cTn id="13"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1000"/>
                                        <p:tgtEl>
                                          <p:spTgt spid="26">
                                            <p:txEl>
                                              <p:pRg st="0" end="0"/>
                                            </p:txEl>
                                          </p:spTgt>
                                        </p:tgtEl>
                                      </p:cBhvr>
                                    </p:animEffect>
                                    <p:anim calcmode="lin" valueType="num">
                                      <p:cBhvr>
                                        <p:cTn id="25"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 calcmode="lin" valueType="num">
                                      <p:cBhvr additive="base">
                                        <p:cTn id="36"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12972"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6020634"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（三）罗马帝国</a:t>
            </a:r>
            <a:endParaRPr lang="zh-CN" altLang="en-US" sz="4000" b="1">
              <a:latin typeface="黑体" panose="02010609060101010101" pitchFamily="49" charset="-122"/>
              <a:ea typeface="黑体" panose="02010609060101010101" pitchFamily="49" charset="-122"/>
            </a:endParaRPr>
          </a:p>
        </p:txBody>
      </p:sp>
      <p:grpSp>
        <p:nvGrpSpPr>
          <p:cNvPr id="10" name="组合 9"/>
          <p:cNvGrpSpPr/>
          <p:nvPr/>
        </p:nvGrpSpPr>
        <p:grpSpPr>
          <a:xfrm>
            <a:off x="319898" y="1558936"/>
            <a:ext cx="5404792" cy="903005"/>
            <a:chOff x="1638772" y="215231"/>
            <a:chExt cx="5404792" cy="903005"/>
          </a:xfrm>
        </p:grpSpPr>
        <p:grpSp>
          <p:nvGrpSpPr>
            <p:cNvPr id="11" name="组合 10"/>
            <p:cNvGrpSpPr/>
            <p:nvPr/>
          </p:nvGrpSpPr>
          <p:grpSpPr>
            <a:xfrm>
              <a:off x="1638772" y="215231"/>
              <a:ext cx="940296" cy="903005"/>
              <a:chOff x="8191500" y="1367359"/>
              <a:chExt cx="940296" cy="903005"/>
            </a:xfrm>
          </p:grpSpPr>
          <p:sp>
            <p:nvSpPr>
              <p:cNvPr id="15" name="矩形: 圆角 3"/>
              <p:cNvSpPr/>
              <p:nvPr/>
            </p:nvSpPr>
            <p:spPr bwMode="auto">
              <a:xfrm>
                <a:off x="8267700"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16" name="组合 15"/>
              <p:cNvGrpSpPr/>
              <p:nvPr/>
            </p:nvGrpSpPr>
            <p:grpSpPr>
              <a:xfrm>
                <a:off x="8191500" y="1367359"/>
                <a:ext cx="864096" cy="854870"/>
                <a:chOff x="8191500" y="1367359"/>
                <a:chExt cx="864096" cy="854870"/>
              </a:xfrm>
            </p:grpSpPr>
            <p:sp>
              <p:nvSpPr>
                <p:cNvPr id="18" name="矩形: 圆角 5"/>
                <p:cNvSpPr/>
                <p:nvPr/>
              </p:nvSpPr>
              <p:spPr bwMode="auto">
                <a:xfrm>
                  <a:off x="8191500" y="1367359"/>
                  <a:ext cx="864096" cy="830997"/>
                </a:xfrm>
                <a:prstGeom prst="roundRect">
                  <a:avLst>
                    <a:gd name="adj" fmla="val 7688"/>
                  </a:avLst>
                </a:prstGeom>
                <a:solidFill>
                  <a:srgbClr val="63C4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文本框 18"/>
                <p:cNvSpPr txBox="1"/>
                <p:nvPr/>
              </p:nvSpPr>
              <p:spPr>
                <a:xfrm>
                  <a:off x="8343900" y="1391232"/>
                  <a:ext cx="711696" cy="830997"/>
                </a:xfrm>
                <a:prstGeom prst="rect">
                  <a:avLst/>
                </a:prstGeom>
                <a:noFill/>
              </p:spPr>
              <p:txBody>
                <a:bodyPr wrap="square" rtlCol="0">
                  <a:spAutoFit/>
                </a:bodyPr>
                <a:lstStyle/>
                <a:p>
                  <a:r>
                    <a:rPr lang="en-US" altLang="zh-CN" sz="4800" b="1" smtClean="0">
                      <a:solidFill>
                        <a:schemeClr val="bg1"/>
                      </a:solidFill>
                      <a:latin typeface="+mj-ea"/>
                      <a:ea typeface="+mj-ea"/>
                    </a:rPr>
                    <a:t>2</a:t>
                  </a:r>
                  <a:endParaRPr lang="zh-CN" altLang="en-US" sz="4800" b="1">
                    <a:solidFill>
                      <a:schemeClr val="bg1"/>
                    </a:solidFill>
                    <a:latin typeface="+mj-ea"/>
                    <a:ea typeface="+mj-ea"/>
                  </a:endParaRPr>
                </a:p>
              </p:txBody>
            </p:sp>
          </p:grpSp>
        </p:grpSp>
        <p:cxnSp>
          <p:nvCxnSpPr>
            <p:cNvPr id="13" name="直接连接符 12"/>
            <p:cNvCxnSpPr/>
            <p:nvPr/>
          </p:nvCxnSpPr>
          <p:spPr bwMode="auto">
            <a:xfrm>
              <a:off x="2651076" y="1007319"/>
              <a:ext cx="3740224"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p:cNvSpPr txBox="1"/>
            <p:nvPr/>
          </p:nvSpPr>
          <p:spPr>
            <a:xfrm>
              <a:off x="2579068" y="389513"/>
              <a:ext cx="4464496" cy="646331"/>
            </a:xfrm>
            <a:prstGeom prst="rect">
              <a:avLst/>
            </a:prstGeom>
            <a:noFill/>
          </p:spPr>
          <p:txBody>
            <a:bodyPr wrap="square" rtlCol="0">
              <a:spAutoFit/>
            </a:bodyPr>
            <a:lstStyle/>
            <a:p>
              <a:r>
                <a:rPr lang="zh-CN" altLang="en-US" sz="3600" smtClean="0">
                  <a:solidFill>
                    <a:schemeClr val="bg1"/>
                  </a:solidFill>
                  <a:latin typeface="方正粗黑宋简体" panose="02000000000000000000" pitchFamily="2" charset="-122"/>
                  <a:ea typeface="方正粗黑宋简体" panose="02000000000000000000" pitchFamily="2" charset="-122"/>
                </a:rPr>
                <a:t>罗马的治理</a:t>
              </a:r>
              <a:endParaRPr lang="zh-CN" altLang="en-US" sz="3600">
                <a:solidFill>
                  <a:schemeClr val="bg1"/>
                </a:solidFill>
                <a:latin typeface="方正粗黑宋简体" panose="02000000000000000000" pitchFamily="2" charset="-122"/>
                <a:ea typeface="方正粗黑宋简体" panose="02000000000000000000" pitchFamily="2" charset="-122"/>
              </a:endParaRPr>
            </a:p>
          </p:txBody>
        </p:sp>
      </p:grpSp>
      <p:sp>
        <p:nvSpPr>
          <p:cNvPr id="30" name="矩形 29"/>
          <p:cNvSpPr/>
          <p:nvPr/>
        </p:nvSpPr>
        <p:spPr>
          <a:xfrm>
            <a:off x="8386648" y="2813984"/>
            <a:ext cx="7416824" cy="3046988"/>
          </a:xfrm>
          <a:prstGeom prst="rect">
            <a:avLst/>
          </a:prstGeom>
          <a:solidFill>
            <a:schemeClr val="accent3">
              <a:lumMod val="95000"/>
            </a:schemeClr>
          </a:solidFill>
          <a:ln>
            <a:solidFill>
              <a:schemeClr val="tx1"/>
            </a:solidFill>
          </a:ln>
        </p:spPr>
        <p:txBody>
          <a:bodyPr wrap="square">
            <a:spAutoFit/>
          </a:bodyPr>
          <a:lstStyle/>
          <a:p>
            <a:r>
              <a:rPr lang="zh-CN" altLang="en-US" sz="3200" b="1">
                <a:latin typeface="宋体" panose="02010600030101010101" pitchFamily="2" charset="-122"/>
                <a:cs typeface="楷体" panose="02010609060101010101" charset="-122"/>
              </a:rPr>
              <a:t>材料二  </a:t>
            </a:r>
            <a:r>
              <a:rPr lang="zh-CN" altLang="en-US" sz="3200" b="1">
                <a:latin typeface="楷体" panose="02010609060101010101" pitchFamily="49" charset="-122"/>
                <a:ea typeface="楷体" panose="02010609060101010101" pitchFamily="49" charset="-122"/>
                <a:cs typeface="楷体" panose="02010609060101010101" charset="-122"/>
              </a:rPr>
              <a:t>屋大维改善</a:t>
            </a:r>
            <a:r>
              <a:rPr lang="zh-CN" altLang="en-US" sz="3200" b="1">
                <a:solidFill>
                  <a:srgbClr val="FF0000"/>
                </a:solidFill>
                <a:latin typeface="楷体" panose="02010609060101010101" pitchFamily="49" charset="-122"/>
                <a:ea typeface="楷体" panose="02010609060101010101" pitchFamily="49" charset="-122"/>
                <a:cs typeface="楷体" panose="02010609060101010101" charset="-122"/>
              </a:rPr>
              <a:t>行省管理制度</a:t>
            </a:r>
            <a:r>
              <a:rPr lang="zh-CN" altLang="en-US" sz="3200" b="1">
                <a:latin typeface="楷体" panose="02010609060101010101" pitchFamily="49" charset="-122"/>
                <a:ea typeface="楷体" panose="02010609060101010101" pitchFamily="49" charset="-122"/>
                <a:cs typeface="楷体" panose="02010609060101010101" charset="-122"/>
              </a:rPr>
              <a:t>，调整的对行省的统治政策，他继承凯撒的政策，在行省中推行自治制度，把罗马公民权授予行省上层分子，这措施加速行省的罗化进程，促进了行省的稳定和</a:t>
            </a:r>
            <a:r>
              <a:rPr lang="zh-CN" altLang="en-US" sz="3200" b="1">
                <a:latin typeface="楷体" panose="02010609060101010101" pitchFamily="49" charset="-122"/>
                <a:ea typeface="楷体" panose="02010609060101010101" pitchFamily="49" charset="-122"/>
                <a:cs typeface="楷体" panose="02010609060101010101" charset="-122"/>
              </a:rPr>
              <a:t>发展</a:t>
            </a:r>
            <a:r>
              <a:rPr lang="zh-CN" altLang="en-US" sz="3200" b="1" smtClean="0">
                <a:latin typeface="楷体" panose="02010609060101010101" pitchFamily="49" charset="-122"/>
                <a:ea typeface="楷体" panose="02010609060101010101" pitchFamily="49" charset="-122"/>
                <a:cs typeface="楷体" panose="02010609060101010101" charset="-122"/>
              </a:rPr>
              <a:t>。</a:t>
            </a:r>
            <a:endParaRPr lang="en-US" altLang="zh-CN" sz="3200" b="1">
              <a:latin typeface="宋体" panose="02010600030101010101" pitchFamily="2" charset="-122"/>
              <a:cs typeface="楷体" panose="02010609060101010101" charset="-122"/>
            </a:endParaRPr>
          </a:p>
        </p:txBody>
      </p:sp>
      <p:sp>
        <p:nvSpPr>
          <p:cNvPr id="31" name="矩形 30"/>
          <p:cNvSpPr/>
          <p:nvPr/>
        </p:nvSpPr>
        <p:spPr>
          <a:xfrm>
            <a:off x="456478" y="2813984"/>
            <a:ext cx="7416824" cy="4031873"/>
          </a:xfrm>
          <a:prstGeom prst="rect">
            <a:avLst/>
          </a:prstGeom>
          <a:solidFill>
            <a:schemeClr val="accent3">
              <a:lumMod val="95000"/>
            </a:schemeClr>
          </a:solidFill>
          <a:ln>
            <a:solidFill>
              <a:schemeClr val="tx1"/>
            </a:solidFill>
          </a:ln>
        </p:spPr>
        <p:txBody>
          <a:bodyPr wrap="square">
            <a:spAutoFit/>
          </a:bodyPr>
          <a:lstStyle/>
          <a:p>
            <a:r>
              <a:rPr lang="zh-CN" altLang="en-US" sz="3200" b="1">
                <a:latin typeface="宋体" panose="02010600030101010101" pitchFamily="2" charset="-122"/>
                <a:cs typeface="楷体" panose="02010609060101010101" charset="-122"/>
              </a:rPr>
              <a:t>材料一  </a:t>
            </a:r>
            <a:r>
              <a:rPr lang="zh-CN" altLang="en-US" sz="3200" b="1">
                <a:latin typeface="楷体" panose="02010609060101010101" charset="-122"/>
                <a:ea typeface="楷体" panose="02010609060101010101" charset="-122"/>
                <a:cs typeface="楷体" panose="02010609060101010101" charset="-122"/>
              </a:rPr>
              <a:t>公元前</a:t>
            </a:r>
            <a:r>
              <a:rPr lang="en-US" altLang="zh-CN" sz="3200" b="1">
                <a:latin typeface="楷体" panose="02010609060101010101" charset="-122"/>
                <a:ea typeface="楷体" panose="02010609060101010101" charset="-122"/>
                <a:cs typeface="楷体" panose="02010609060101010101" charset="-122"/>
              </a:rPr>
              <a:t>3</a:t>
            </a:r>
            <a:r>
              <a:rPr lang="zh-CN" altLang="en-US" sz="3200" b="1">
                <a:latin typeface="楷体" panose="02010609060101010101" charset="-122"/>
                <a:ea typeface="楷体" panose="02010609060101010101" charset="-122"/>
                <a:cs typeface="楷体" panose="02010609060101010101" charset="-122"/>
              </a:rPr>
              <a:t>世纪至公元前</a:t>
            </a:r>
            <a:r>
              <a:rPr lang="en-US" altLang="zh-CN" sz="3200" b="1">
                <a:latin typeface="楷体" panose="02010609060101010101" charset="-122"/>
                <a:ea typeface="楷体" panose="02010609060101010101" charset="-122"/>
                <a:cs typeface="楷体" panose="02010609060101010101" charset="-122"/>
              </a:rPr>
              <a:t>2</a:t>
            </a:r>
            <a:r>
              <a:rPr lang="zh-CN" altLang="en-US" sz="3200" b="1">
                <a:latin typeface="楷体" panose="02010609060101010101" charset="-122"/>
                <a:ea typeface="楷体" panose="02010609060101010101" charset="-122"/>
                <a:cs typeface="楷体" panose="02010609060101010101" charset="-122"/>
              </a:rPr>
              <a:t>世纪罗马</a:t>
            </a:r>
            <a:r>
              <a:rPr lang="zh-CN" altLang="en-US" sz="3200" b="1">
                <a:solidFill>
                  <a:srgbClr val="FF0000"/>
                </a:solidFill>
                <a:latin typeface="楷体" panose="02010609060101010101" charset="-122"/>
                <a:ea typeface="楷体" panose="02010609060101010101" charset="-122"/>
                <a:cs typeface="楷体" panose="02010609060101010101" charset="-122"/>
              </a:rPr>
              <a:t>从家内奴隶制发展到发达的奴隶制</a:t>
            </a:r>
            <a:r>
              <a:rPr lang="zh-CN" altLang="en-US" sz="3200" b="1">
                <a:latin typeface="楷体" panose="02010609060101010101" charset="-122"/>
                <a:ea typeface="楷体" panose="02010609060101010101" charset="-122"/>
                <a:cs typeface="楷体" panose="02010609060101010101" charset="-122"/>
              </a:rPr>
              <a:t>“即由家长制的以生产直接生活资料为目的的奴隶制度转化为以生产剩余价值为目的的奴隶制度。”</a:t>
            </a:r>
            <a:r>
              <a:rPr lang="en-US" altLang="zh-CN" sz="3200" b="1">
                <a:latin typeface="楷体" panose="02010609060101010101" charset="-122"/>
                <a:ea typeface="楷体" panose="02010609060101010101" charset="-122"/>
                <a:cs typeface="楷体" panose="02010609060101010101" charset="-122"/>
              </a:rPr>
              <a:t>…</a:t>
            </a:r>
            <a:r>
              <a:rPr lang="zh-CN" altLang="en-US" sz="3200" b="1">
                <a:latin typeface="楷体" panose="02010609060101010101" charset="-122"/>
                <a:ea typeface="楷体" panose="02010609060101010101" charset="-122"/>
                <a:cs typeface="楷体" panose="02010609060101010101" charset="-122"/>
              </a:rPr>
              <a:t>奴隶广泛使用于农业，畜牧业，采矿业和手工业，逐渐成为罗马社会的主要生产者，其他各种手工业也使用奴隶劳动。</a:t>
            </a:r>
            <a:endParaRPr lang="en-US" altLang="zh-CN" sz="3200" b="1">
              <a:latin typeface="楷体" panose="02010609060101010101" charset="-122"/>
              <a:ea typeface="楷体" panose="02010609060101010101" charset="-122"/>
              <a:cs typeface="楷体" panose="02010609060101010101" charset="-122"/>
            </a:endParaRPr>
          </a:p>
        </p:txBody>
      </p:sp>
      <p:sp>
        <p:nvSpPr>
          <p:cNvPr id="33" name="矩形 32"/>
          <p:cNvSpPr>
            <a:spLocks noChangeArrowheads="1"/>
          </p:cNvSpPr>
          <p:nvPr/>
        </p:nvSpPr>
        <p:spPr bwMode="auto">
          <a:xfrm>
            <a:off x="472298" y="7442024"/>
            <a:ext cx="7401005" cy="707886"/>
          </a:xfrm>
          <a:prstGeom prst="rect">
            <a:avLst/>
          </a:prstGeom>
          <a:solidFill>
            <a:srgbClr val="FFFF00"/>
          </a:solidFill>
          <a:ln w="9525">
            <a:noFill/>
            <a:miter lim="800000"/>
          </a:ln>
        </p:spPr>
        <p:txBody>
          <a:bodyPr wrap="square">
            <a:spAutoFit/>
          </a:bodyPr>
          <a:lstStyle/>
          <a:p>
            <a:r>
              <a:rPr lang="zh-CN" altLang="en-US" sz="4000" b="1">
                <a:latin typeface="宋体" panose="02010600030101010101" pitchFamily="2" charset="-122"/>
              </a:rPr>
              <a:t>①奴隶制</a:t>
            </a:r>
            <a:endParaRPr lang="en-US" altLang="zh-CN" sz="4000" b="1">
              <a:latin typeface="宋体" panose="02010600030101010101" pitchFamily="2" charset="-122"/>
            </a:endParaRPr>
          </a:p>
        </p:txBody>
      </p:sp>
      <p:sp>
        <p:nvSpPr>
          <p:cNvPr id="34" name="矩形 33"/>
          <p:cNvSpPr>
            <a:spLocks noChangeArrowheads="1"/>
          </p:cNvSpPr>
          <p:nvPr/>
        </p:nvSpPr>
        <p:spPr bwMode="auto">
          <a:xfrm>
            <a:off x="8386648" y="7442731"/>
            <a:ext cx="7416824" cy="707886"/>
          </a:xfrm>
          <a:prstGeom prst="rect">
            <a:avLst/>
          </a:prstGeom>
          <a:solidFill>
            <a:srgbClr val="FFFF00"/>
          </a:solidFill>
          <a:ln w="9525">
            <a:noFill/>
            <a:miter lim="800000"/>
          </a:ln>
        </p:spPr>
        <p:txBody>
          <a:bodyPr wrap="square">
            <a:spAutoFit/>
          </a:bodyPr>
          <a:lstStyle/>
          <a:p>
            <a:r>
              <a:rPr lang="zh-CN" altLang="en-US" sz="4000" b="1" smtClean="0">
                <a:latin typeface="宋体" panose="02010600030101010101" pitchFamily="2" charset="-122"/>
              </a:rPr>
              <a:t>②行省制</a:t>
            </a:r>
            <a:endParaRPr lang="en-US" altLang="zh-CN" sz="4000" b="1">
              <a:latin typeface="宋体" panose="02010600030101010101" pitchFamily="2" charset="-122"/>
            </a:endParaRPr>
          </a:p>
        </p:txBody>
      </p:sp>
    </p:spTree>
    <p:extLst>
      <p:ext uri="{BB962C8B-B14F-4D97-AF65-F5344CB8AC3E}">
        <p14:creationId xmlns:p14="http://schemas.microsoft.com/office/powerpoint/2010/main" val="3266414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32400"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6020634"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（三）罗马帝国</a:t>
            </a:r>
            <a:endParaRPr lang="zh-CN" altLang="en-US" sz="4000" b="1">
              <a:latin typeface="黑体" panose="02010609060101010101" pitchFamily="49" charset="-122"/>
              <a:ea typeface="黑体" panose="02010609060101010101" pitchFamily="49" charset="-122"/>
            </a:endParaRPr>
          </a:p>
        </p:txBody>
      </p:sp>
      <p:grpSp>
        <p:nvGrpSpPr>
          <p:cNvPr id="10" name="组合 9"/>
          <p:cNvGrpSpPr/>
          <p:nvPr/>
        </p:nvGrpSpPr>
        <p:grpSpPr>
          <a:xfrm>
            <a:off x="319898" y="1558936"/>
            <a:ext cx="5404792" cy="903005"/>
            <a:chOff x="1638772" y="215231"/>
            <a:chExt cx="5404792" cy="903005"/>
          </a:xfrm>
        </p:grpSpPr>
        <p:grpSp>
          <p:nvGrpSpPr>
            <p:cNvPr id="11" name="组合 10"/>
            <p:cNvGrpSpPr/>
            <p:nvPr/>
          </p:nvGrpSpPr>
          <p:grpSpPr>
            <a:xfrm>
              <a:off x="1638772" y="215231"/>
              <a:ext cx="940296" cy="903005"/>
              <a:chOff x="8191500" y="1367359"/>
              <a:chExt cx="940296" cy="903005"/>
            </a:xfrm>
          </p:grpSpPr>
          <p:sp>
            <p:nvSpPr>
              <p:cNvPr id="15" name="矩形: 圆角 3"/>
              <p:cNvSpPr/>
              <p:nvPr/>
            </p:nvSpPr>
            <p:spPr bwMode="auto">
              <a:xfrm>
                <a:off x="8267700"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16" name="组合 15"/>
              <p:cNvGrpSpPr/>
              <p:nvPr/>
            </p:nvGrpSpPr>
            <p:grpSpPr>
              <a:xfrm>
                <a:off x="8191500" y="1367359"/>
                <a:ext cx="864096" cy="854870"/>
                <a:chOff x="8191500" y="1367359"/>
                <a:chExt cx="864096" cy="854870"/>
              </a:xfrm>
            </p:grpSpPr>
            <p:sp>
              <p:nvSpPr>
                <p:cNvPr id="18" name="矩形: 圆角 5"/>
                <p:cNvSpPr/>
                <p:nvPr/>
              </p:nvSpPr>
              <p:spPr bwMode="auto">
                <a:xfrm>
                  <a:off x="8191500" y="1367359"/>
                  <a:ext cx="864096" cy="830997"/>
                </a:xfrm>
                <a:prstGeom prst="roundRect">
                  <a:avLst>
                    <a:gd name="adj" fmla="val 7688"/>
                  </a:avLst>
                </a:prstGeom>
                <a:solidFill>
                  <a:srgbClr val="63C4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文本框 18"/>
                <p:cNvSpPr txBox="1"/>
                <p:nvPr/>
              </p:nvSpPr>
              <p:spPr>
                <a:xfrm>
                  <a:off x="8343900" y="1391232"/>
                  <a:ext cx="711696" cy="830997"/>
                </a:xfrm>
                <a:prstGeom prst="rect">
                  <a:avLst/>
                </a:prstGeom>
                <a:noFill/>
              </p:spPr>
              <p:txBody>
                <a:bodyPr wrap="square" rtlCol="0">
                  <a:spAutoFit/>
                </a:bodyPr>
                <a:lstStyle/>
                <a:p>
                  <a:r>
                    <a:rPr lang="en-US" altLang="zh-CN" sz="4800" b="1" smtClean="0">
                      <a:solidFill>
                        <a:schemeClr val="bg1"/>
                      </a:solidFill>
                      <a:latin typeface="+mj-ea"/>
                      <a:ea typeface="+mj-ea"/>
                    </a:rPr>
                    <a:t>2</a:t>
                  </a:r>
                  <a:endParaRPr lang="zh-CN" altLang="en-US" sz="4800" b="1">
                    <a:solidFill>
                      <a:schemeClr val="bg1"/>
                    </a:solidFill>
                    <a:latin typeface="+mj-ea"/>
                    <a:ea typeface="+mj-ea"/>
                  </a:endParaRPr>
                </a:p>
              </p:txBody>
            </p:sp>
          </p:grpSp>
        </p:grpSp>
        <p:cxnSp>
          <p:nvCxnSpPr>
            <p:cNvPr id="13" name="直接连接符 12"/>
            <p:cNvCxnSpPr/>
            <p:nvPr/>
          </p:nvCxnSpPr>
          <p:spPr bwMode="auto">
            <a:xfrm>
              <a:off x="2651076" y="1007319"/>
              <a:ext cx="3740224"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p:cNvSpPr txBox="1"/>
            <p:nvPr/>
          </p:nvSpPr>
          <p:spPr>
            <a:xfrm>
              <a:off x="2579068" y="389513"/>
              <a:ext cx="4464496" cy="646331"/>
            </a:xfrm>
            <a:prstGeom prst="rect">
              <a:avLst/>
            </a:prstGeom>
            <a:noFill/>
          </p:spPr>
          <p:txBody>
            <a:bodyPr wrap="square" rtlCol="0">
              <a:spAutoFit/>
            </a:bodyPr>
            <a:lstStyle/>
            <a:p>
              <a:r>
                <a:rPr lang="zh-CN" altLang="en-US" sz="3600" smtClean="0">
                  <a:solidFill>
                    <a:schemeClr val="bg1"/>
                  </a:solidFill>
                  <a:latin typeface="方正粗黑宋简体" panose="02000000000000000000" pitchFamily="2" charset="-122"/>
                  <a:ea typeface="方正粗黑宋简体" panose="02000000000000000000" pitchFamily="2" charset="-122"/>
                </a:rPr>
                <a:t>罗马的治理</a:t>
              </a:r>
              <a:endParaRPr lang="zh-CN" altLang="en-US" sz="3600">
                <a:solidFill>
                  <a:schemeClr val="bg1"/>
                </a:solidFill>
                <a:latin typeface="方正粗黑宋简体" panose="02000000000000000000" pitchFamily="2" charset="-122"/>
                <a:ea typeface="方正粗黑宋简体" panose="02000000000000000000" pitchFamily="2" charset="-122"/>
              </a:endParaRPr>
            </a:p>
          </p:txBody>
        </p:sp>
      </p:grpSp>
      <p:sp>
        <p:nvSpPr>
          <p:cNvPr id="2" name="矩形 1"/>
          <p:cNvSpPr/>
          <p:nvPr/>
        </p:nvSpPr>
        <p:spPr>
          <a:xfrm>
            <a:off x="162989" y="3161033"/>
            <a:ext cx="7416824" cy="3970318"/>
          </a:xfrm>
          <a:prstGeom prst="rect">
            <a:avLst/>
          </a:prstGeom>
          <a:solidFill>
            <a:schemeClr val="accent3">
              <a:lumMod val="95000"/>
            </a:schemeClr>
          </a:solidFill>
          <a:ln>
            <a:solidFill>
              <a:schemeClr val="tx1"/>
            </a:solidFill>
          </a:ln>
        </p:spPr>
        <p:txBody>
          <a:bodyPr wrap="square">
            <a:spAutoFit/>
          </a:bodyPr>
          <a:lstStyle/>
          <a:p>
            <a:r>
              <a:rPr lang="zh-CN" altLang="en-US" sz="3600" b="1">
                <a:latin typeface="宋体" panose="02010600030101010101" pitchFamily="2" charset="-122"/>
                <a:cs typeface="楷体" panose="02010609060101010101" charset="-122"/>
              </a:rPr>
              <a:t>材料</a:t>
            </a:r>
            <a:r>
              <a:rPr lang="zh-CN" altLang="en-US" sz="3600" b="1" smtClean="0">
                <a:latin typeface="宋体" panose="02010600030101010101" pitchFamily="2" charset="-122"/>
                <a:cs typeface="楷体" panose="02010609060101010101" charset="-122"/>
              </a:rPr>
              <a:t>三   </a:t>
            </a:r>
            <a:r>
              <a:rPr lang="en-US" altLang="zh-CN" sz="3600" b="1" smtClean="0">
                <a:latin typeface="楷体" panose="02010609060101010101" pitchFamily="49" charset="-122"/>
                <a:ea typeface="楷体" panose="02010609060101010101" pitchFamily="49" charset="-122"/>
                <a:cs typeface="楷体" panose="02010609060101010101" charset="-122"/>
              </a:rPr>
              <a:t>2</a:t>
            </a:r>
            <a:r>
              <a:rPr lang="zh-CN" altLang="en-US" sz="3600" b="1">
                <a:latin typeface="楷体" panose="02010609060101010101" pitchFamily="49" charset="-122"/>
                <a:ea typeface="楷体" panose="02010609060101010101" pitchFamily="49" charset="-122"/>
                <a:cs typeface="楷体" panose="02010609060101010101" charset="-122"/>
              </a:rPr>
              <a:t>世纪的演说家阿利斯提德对罗马城作为商品汇聚地的描绘“所有的货物，所有现在的和曾经存在的东西，贸易、航海、农业、金属加工，任何曾经创造出来的东西，都在这里汇合。这里看不到的东西，肯定不存在于这个世界上</a:t>
            </a:r>
            <a:r>
              <a:rPr lang="zh-CN" altLang="en-US" sz="3600" b="1">
                <a:latin typeface="楷体" panose="02010609060101010101" pitchFamily="49" charset="-122"/>
                <a:ea typeface="楷体" panose="02010609060101010101" pitchFamily="49" charset="-122"/>
                <a:cs typeface="楷体" panose="02010609060101010101" charset="-122"/>
              </a:rPr>
              <a:t>。                                   </a:t>
            </a:r>
            <a:r>
              <a:rPr lang="zh-CN" altLang="en-US" sz="3600" b="1" smtClean="0">
                <a:latin typeface="宋体" panose="02010600030101010101" pitchFamily="2" charset="-122"/>
                <a:cs typeface="楷体" panose="02010609060101010101" charset="-122"/>
              </a:rPr>
              <a:t>                                                       </a:t>
            </a:r>
            <a:r>
              <a:rPr lang="en-US" altLang="zh-CN" sz="3600" b="1" smtClean="0">
                <a:latin typeface="宋体" panose="02010600030101010101" pitchFamily="2" charset="-122"/>
                <a:cs typeface="楷体" panose="02010609060101010101" charset="-122"/>
              </a:rPr>
              <a:t>            </a:t>
            </a:r>
            <a:endParaRPr lang="en-US" altLang="zh-CN" sz="3600" b="1">
              <a:latin typeface="宋体" panose="02010600030101010101" pitchFamily="2" charset="-122"/>
              <a:cs typeface="楷体" panose="02010609060101010101" charset="-122"/>
            </a:endParaRPr>
          </a:p>
        </p:txBody>
      </p:sp>
      <p:sp>
        <p:nvSpPr>
          <p:cNvPr id="32" name="矩形 31"/>
          <p:cNvSpPr/>
          <p:nvPr/>
        </p:nvSpPr>
        <p:spPr>
          <a:xfrm>
            <a:off x="8043267" y="3214040"/>
            <a:ext cx="7416824" cy="3416320"/>
          </a:xfrm>
          <a:prstGeom prst="rect">
            <a:avLst/>
          </a:prstGeom>
          <a:solidFill>
            <a:schemeClr val="accent3">
              <a:lumMod val="95000"/>
            </a:schemeClr>
          </a:solidFill>
          <a:ln>
            <a:solidFill>
              <a:schemeClr val="tx1"/>
            </a:solidFill>
          </a:ln>
        </p:spPr>
        <p:txBody>
          <a:bodyPr wrap="square">
            <a:spAutoFit/>
          </a:bodyPr>
          <a:lstStyle/>
          <a:p>
            <a:r>
              <a:rPr lang="zh-CN" altLang="en-US" sz="3600" b="1">
                <a:latin typeface="宋体" panose="02010600030101010101" pitchFamily="2" charset="-122"/>
                <a:cs typeface="楷体" panose="02010609060101010101" charset="-122"/>
              </a:rPr>
              <a:t>材料</a:t>
            </a:r>
            <a:r>
              <a:rPr lang="zh-CN" altLang="en-US" sz="3600" b="1" smtClean="0">
                <a:latin typeface="宋体" panose="02010600030101010101" pitchFamily="2" charset="-122"/>
                <a:cs typeface="楷体" panose="02010609060101010101" charset="-122"/>
              </a:rPr>
              <a:t>四  </a:t>
            </a:r>
            <a:r>
              <a:rPr lang="en-US" altLang="zh-CN" sz="3600" b="1" smtClean="0">
                <a:latin typeface="楷体" panose="02010609060101010101" pitchFamily="49" charset="-122"/>
                <a:ea typeface="楷体" panose="02010609060101010101" pitchFamily="49" charset="-122"/>
                <a:cs typeface="楷体" panose="02010609060101010101" charset="-122"/>
              </a:rPr>
              <a:t>19</a:t>
            </a:r>
            <a:r>
              <a:rPr lang="zh-CN" altLang="en-US" sz="3600" b="1">
                <a:latin typeface="楷体" panose="02010609060101010101" pitchFamily="49" charset="-122"/>
                <a:ea typeface="楷体" panose="02010609060101010101" pitchFamily="49" charset="-122"/>
                <a:cs typeface="楷体" panose="02010609060101010101" charset="-122"/>
              </a:rPr>
              <a:t>世纪德国著名罗马法专家耶林在他所著的</a:t>
            </a:r>
            <a:r>
              <a:rPr lang="en-US" altLang="zh-CN" sz="3600" b="1">
                <a:latin typeface="楷体" panose="02010609060101010101" pitchFamily="49" charset="-122"/>
                <a:ea typeface="楷体" panose="02010609060101010101" pitchFamily="49" charset="-122"/>
                <a:cs typeface="楷体" panose="02010609060101010101" charset="-122"/>
              </a:rPr>
              <a:t>《</a:t>
            </a:r>
            <a:r>
              <a:rPr lang="zh-CN" altLang="en-US" sz="3600" b="1">
                <a:latin typeface="楷体" panose="02010609060101010101" pitchFamily="49" charset="-122"/>
                <a:ea typeface="楷体" panose="02010609060101010101" pitchFamily="49" charset="-122"/>
                <a:cs typeface="楷体" panose="02010609060101010101" charset="-122"/>
              </a:rPr>
              <a:t>罗马法精神</a:t>
            </a:r>
            <a:r>
              <a:rPr lang="en-US" altLang="zh-CN" sz="3600" b="1">
                <a:latin typeface="楷体" panose="02010609060101010101" pitchFamily="49" charset="-122"/>
                <a:ea typeface="楷体" panose="02010609060101010101" pitchFamily="49" charset="-122"/>
                <a:cs typeface="楷体" panose="02010609060101010101" charset="-122"/>
              </a:rPr>
              <a:t>》</a:t>
            </a:r>
            <a:r>
              <a:rPr lang="zh-CN" altLang="en-US" sz="3600" b="1">
                <a:latin typeface="楷体" panose="02010609060101010101" pitchFamily="49" charset="-122"/>
                <a:ea typeface="楷体" panose="02010609060101010101" pitchFamily="49" charset="-122"/>
                <a:cs typeface="楷体" panose="02010609060101010101" charset="-122"/>
              </a:rPr>
              <a:t>说，“罗马三次征服世界，第一次以武力，第二次以宗教，第三次以法律，而这第三次征服也是其中最为平和最为久的征服。</a:t>
            </a:r>
          </a:p>
        </p:txBody>
      </p:sp>
      <p:sp>
        <p:nvSpPr>
          <p:cNvPr id="35" name="矩形 34"/>
          <p:cNvSpPr>
            <a:spLocks noChangeArrowheads="1"/>
          </p:cNvSpPr>
          <p:nvPr/>
        </p:nvSpPr>
        <p:spPr bwMode="auto">
          <a:xfrm>
            <a:off x="162989" y="7536131"/>
            <a:ext cx="5968702" cy="707886"/>
          </a:xfrm>
          <a:prstGeom prst="rect">
            <a:avLst/>
          </a:prstGeom>
          <a:solidFill>
            <a:srgbClr val="FFFF00"/>
          </a:solidFill>
          <a:ln w="9525">
            <a:noFill/>
            <a:miter lim="800000"/>
          </a:ln>
        </p:spPr>
        <p:txBody>
          <a:bodyPr>
            <a:spAutoFit/>
          </a:bodyPr>
          <a:lstStyle/>
          <a:p>
            <a:r>
              <a:rPr lang="zh-CN" altLang="en-US" sz="4000" b="1" smtClean="0">
                <a:latin typeface="宋体" panose="02010600030101010101" pitchFamily="2" charset="-122"/>
              </a:rPr>
              <a:t>③经济</a:t>
            </a:r>
            <a:r>
              <a:rPr lang="zh-CN" altLang="en-US" sz="4000" b="1">
                <a:latin typeface="宋体" panose="02010600030101010101" pitchFamily="2" charset="-122"/>
              </a:rPr>
              <a:t>联系加强、发展</a:t>
            </a:r>
            <a:endParaRPr lang="en-US" altLang="zh-CN" sz="4000" b="1">
              <a:latin typeface="宋体" panose="02010600030101010101" pitchFamily="2" charset="-122"/>
            </a:endParaRPr>
          </a:p>
        </p:txBody>
      </p:sp>
      <p:sp>
        <p:nvSpPr>
          <p:cNvPr id="36" name="矩形 35"/>
          <p:cNvSpPr>
            <a:spLocks noChangeArrowheads="1"/>
          </p:cNvSpPr>
          <p:nvPr/>
        </p:nvSpPr>
        <p:spPr bwMode="auto">
          <a:xfrm>
            <a:off x="8125564" y="7568956"/>
            <a:ext cx="4946897" cy="707886"/>
          </a:xfrm>
          <a:prstGeom prst="rect">
            <a:avLst/>
          </a:prstGeom>
          <a:solidFill>
            <a:srgbClr val="FFFF00"/>
          </a:solidFill>
          <a:ln w="9525">
            <a:noFill/>
            <a:miter lim="800000"/>
          </a:ln>
        </p:spPr>
        <p:txBody>
          <a:bodyPr>
            <a:spAutoFit/>
          </a:bodyPr>
          <a:lstStyle/>
          <a:p>
            <a:r>
              <a:rPr lang="zh-CN" altLang="en-US" sz="4000" b="1">
                <a:latin typeface="宋体" panose="02010600030101010101" pitchFamily="2" charset="-122"/>
              </a:rPr>
              <a:t>④罗马法的不断发展</a:t>
            </a:r>
            <a:endParaRPr lang="en-US" altLang="zh-CN" sz="4000" b="1">
              <a:latin typeface="宋体" panose="02010600030101010101" pitchFamily="2" charset="-122"/>
            </a:endParaRPr>
          </a:p>
        </p:txBody>
      </p:sp>
      <p:pic>
        <p:nvPicPr>
          <p:cNvPr id="22" name="图片 21"/>
          <p:cNvPicPr>
            <a:picLocks noChangeAspect="1"/>
          </p:cNvPicPr>
          <p:nvPr/>
        </p:nvPicPr>
        <p:blipFill>
          <a:blip r:embed="rId3"/>
          <a:srcRect t="349"/>
          <a:stretch>
            <a:fillRect/>
          </a:stretch>
        </p:blipFill>
        <p:spPr>
          <a:xfrm>
            <a:off x="162989" y="2682850"/>
            <a:ext cx="15589351" cy="6317358"/>
          </a:xfrm>
          <a:prstGeom prst="rect">
            <a:avLst/>
          </a:prstGeom>
          <a:ln>
            <a:solidFill>
              <a:srgbClr val="000000"/>
            </a:solidFill>
          </a:ln>
        </p:spPr>
      </p:pic>
    </p:spTree>
    <p:extLst>
      <p:ext uri="{BB962C8B-B14F-4D97-AF65-F5344CB8AC3E}">
        <p14:creationId xmlns:p14="http://schemas.microsoft.com/office/powerpoint/2010/main" val="230419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32400"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6020634"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（三）罗马帝国</a:t>
            </a:r>
            <a:endParaRPr lang="zh-CN" altLang="en-US" sz="4000" b="1">
              <a:latin typeface="黑体" panose="02010609060101010101" pitchFamily="49" charset="-122"/>
              <a:ea typeface="黑体" panose="02010609060101010101" pitchFamily="49" charset="-122"/>
            </a:endParaRPr>
          </a:p>
        </p:txBody>
      </p:sp>
      <p:grpSp>
        <p:nvGrpSpPr>
          <p:cNvPr id="10" name="组合 9"/>
          <p:cNvGrpSpPr/>
          <p:nvPr/>
        </p:nvGrpSpPr>
        <p:grpSpPr>
          <a:xfrm>
            <a:off x="319898" y="1558936"/>
            <a:ext cx="5404792" cy="903005"/>
            <a:chOff x="1638772" y="215231"/>
            <a:chExt cx="5404792" cy="903005"/>
          </a:xfrm>
        </p:grpSpPr>
        <p:grpSp>
          <p:nvGrpSpPr>
            <p:cNvPr id="11" name="组合 10"/>
            <p:cNvGrpSpPr/>
            <p:nvPr/>
          </p:nvGrpSpPr>
          <p:grpSpPr>
            <a:xfrm>
              <a:off x="1638772" y="215231"/>
              <a:ext cx="940296" cy="903005"/>
              <a:chOff x="8191500" y="1367359"/>
              <a:chExt cx="940296" cy="903005"/>
            </a:xfrm>
          </p:grpSpPr>
          <p:sp>
            <p:nvSpPr>
              <p:cNvPr id="15" name="矩形: 圆角 3"/>
              <p:cNvSpPr/>
              <p:nvPr/>
            </p:nvSpPr>
            <p:spPr bwMode="auto">
              <a:xfrm>
                <a:off x="8267700"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16" name="组合 15"/>
              <p:cNvGrpSpPr/>
              <p:nvPr/>
            </p:nvGrpSpPr>
            <p:grpSpPr>
              <a:xfrm>
                <a:off x="8191500" y="1367359"/>
                <a:ext cx="864096" cy="854870"/>
                <a:chOff x="8191500" y="1367359"/>
                <a:chExt cx="864096" cy="854870"/>
              </a:xfrm>
            </p:grpSpPr>
            <p:sp>
              <p:nvSpPr>
                <p:cNvPr id="18" name="矩形: 圆角 5"/>
                <p:cNvSpPr/>
                <p:nvPr/>
              </p:nvSpPr>
              <p:spPr bwMode="auto">
                <a:xfrm>
                  <a:off x="8191500" y="1367359"/>
                  <a:ext cx="864096" cy="830997"/>
                </a:xfrm>
                <a:prstGeom prst="roundRect">
                  <a:avLst>
                    <a:gd name="adj" fmla="val 7688"/>
                  </a:avLst>
                </a:prstGeom>
                <a:solidFill>
                  <a:srgbClr val="63C4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文本框 18"/>
                <p:cNvSpPr txBox="1"/>
                <p:nvPr/>
              </p:nvSpPr>
              <p:spPr>
                <a:xfrm>
                  <a:off x="8343900" y="1391232"/>
                  <a:ext cx="711696" cy="830997"/>
                </a:xfrm>
                <a:prstGeom prst="rect">
                  <a:avLst/>
                </a:prstGeom>
                <a:noFill/>
              </p:spPr>
              <p:txBody>
                <a:bodyPr wrap="square" rtlCol="0">
                  <a:spAutoFit/>
                </a:bodyPr>
                <a:lstStyle/>
                <a:p>
                  <a:r>
                    <a:rPr lang="en-US" altLang="zh-CN" sz="4800" b="1" smtClean="0">
                      <a:solidFill>
                        <a:schemeClr val="bg1"/>
                      </a:solidFill>
                      <a:latin typeface="+mj-ea"/>
                      <a:ea typeface="+mj-ea"/>
                    </a:rPr>
                    <a:t>2</a:t>
                  </a:r>
                  <a:endParaRPr lang="zh-CN" altLang="en-US" sz="4800" b="1">
                    <a:solidFill>
                      <a:schemeClr val="bg1"/>
                    </a:solidFill>
                    <a:latin typeface="+mj-ea"/>
                    <a:ea typeface="+mj-ea"/>
                  </a:endParaRPr>
                </a:p>
              </p:txBody>
            </p:sp>
          </p:grpSp>
        </p:grpSp>
        <p:cxnSp>
          <p:nvCxnSpPr>
            <p:cNvPr id="13" name="直接连接符 12"/>
            <p:cNvCxnSpPr/>
            <p:nvPr/>
          </p:nvCxnSpPr>
          <p:spPr bwMode="auto">
            <a:xfrm>
              <a:off x="2651076" y="1007319"/>
              <a:ext cx="3740224"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文本框 13"/>
            <p:cNvSpPr txBox="1"/>
            <p:nvPr/>
          </p:nvSpPr>
          <p:spPr>
            <a:xfrm>
              <a:off x="2579068" y="389513"/>
              <a:ext cx="4464496" cy="646331"/>
            </a:xfrm>
            <a:prstGeom prst="rect">
              <a:avLst/>
            </a:prstGeom>
            <a:noFill/>
          </p:spPr>
          <p:txBody>
            <a:bodyPr wrap="square" rtlCol="0">
              <a:spAutoFit/>
            </a:bodyPr>
            <a:lstStyle/>
            <a:p>
              <a:r>
                <a:rPr lang="zh-CN" altLang="en-US" sz="3600" smtClean="0">
                  <a:solidFill>
                    <a:schemeClr val="bg1"/>
                  </a:solidFill>
                  <a:latin typeface="方正粗黑宋简体" panose="02000000000000000000" pitchFamily="2" charset="-122"/>
                  <a:ea typeface="方正粗黑宋简体" panose="02000000000000000000" pitchFamily="2" charset="-122"/>
                </a:rPr>
                <a:t>罗马的治理</a:t>
              </a:r>
              <a:endParaRPr lang="zh-CN" altLang="en-US" sz="3600">
                <a:solidFill>
                  <a:schemeClr val="bg1"/>
                </a:solidFill>
                <a:latin typeface="方正粗黑宋简体" panose="02000000000000000000" pitchFamily="2" charset="-122"/>
                <a:ea typeface="方正粗黑宋简体" panose="02000000000000000000" pitchFamily="2" charset="-122"/>
              </a:endParaRPr>
            </a:p>
          </p:txBody>
        </p:sp>
      </p:grpSp>
      <p:sp>
        <p:nvSpPr>
          <p:cNvPr id="35" name="矩形 34"/>
          <p:cNvSpPr>
            <a:spLocks noChangeArrowheads="1"/>
          </p:cNvSpPr>
          <p:nvPr/>
        </p:nvSpPr>
        <p:spPr bwMode="auto">
          <a:xfrm>
            <a:off x="2821239" y="6797227"/>
            <a:ext cx="10675722" cy="707886"/>
          </a:xfrm>
          <a:prstGeom prst="rect">
            <a:avLst/>
          </a:prstGeom>
          <a:solidFill>
            <a:srgbClr val="FFFF00"/>
          </a:solidFill>
          <a:ln w="9525">
            <a:noFill/>
            <a:miter lim="800000"/>
          </a:ln>
        </p:spPr>
        <p:txBody>
          <a:bodyPr wrap="square">
            <a:spAutoFit/>
          </a:bodyPr>
          <a:lstStyle/>
          <a:p>
            <a:r>
              <a:rPr lang="zh-CN" altLang="en-US" sz="4000" b="1" smtClean="0">
                <a:latin typeface="宋体" panose="02010600030101010101" pitchFamily="2" charset="-122"/>
              </a:rPr>
              <a:t>⑤基督教成为罗马帝国国教。</a:t>
            </a:r>
            <a:endParaRPr lang="en-US" altLang="zh-CN" sz="4000" b="1">
              <a:latin typeface="宋体" panose="02010600030101010101" pitchFamily="2" charset="-122"/>
            </a:endParaRPr>
          </a:p>
        </p:txBody>
      </p:sp>
      <p:sp>
        <p:nvSpPr>
          <p:cNvPr id="37" name="矩形 36"/>
          <p:cNvSpPr/>
          <p:nvPr/>
        </p:nvSpPr>
        <p:spPr>
          <a:xfrm>
            <a:off x="1615105" y="2623580"/>
            <a:ext cx="13087990" cy="3416320"/>
          </a:xfrm>
          <a:prstGeom prst="rect">
            <a:avLst/>
          </a:prstGeom>
          <a:solidFill>
            <a:schemeClr val="accent3">
              <a:lumMod val="95000"/>
            </a:schemeClr>
          </a:solidFill>
          <a:ln>
            <a:solidFill>
              <a:schemeClr val="tx1"/>
            </a:solidFill>
          </a:ln>
        </p:spPr>
        <p:txBody>
          <a:bodyPr wrap="square">
            <a:spAutoFit/>
          </a:bodyPr>
          <a:lstStyle/>
          <a:p>
            <a:r>
              <a:rPr lang="zh-CN" altLang="en-US" sz="3600" b="1" smtClean="0">
                <a:latin typeface="宋体" panose="02010600030101010101" pitchFamily="2" charset="-122"/>
                <a:cs typeface="楷体" panose="02010609060101010101" charset="-122"/>
              </a:rPr>
              <a:t>材料</a:t>
            </a:r>
            <a:r>
              <a:rPr lang="zh-CN" altLang="en-US" sz="3600" b="1">
                <a:latin typeface="宋体" panose="02010600030101010101" pitchFamily="2" charset="-122"/>
                <a:cs typeface="楷体" panose="02010609060101010101" charset="-122"/>
              </a:rPr>
              <a:t>五</a:t>
            </a:r>
            <a:r>
              <a:rPr lang="zh-CN" altLang="en-US" sz="3600" b="1" smtClean="0">
                <a:latin typeface="宋体" panose="02010600030101010101" pitchFamily="2" charset="-122"/>
                <a:cs typeface="楷体" panose="02010609060101010101" charset="-122"/>
              </a:rPr>
              <a:t>  </a:t>
            </a:r>
            <a:r>
              <a:rPr lang="en-US" altLang="zh-CN" sz="3600" smtClean="0">
                <a:latin typeface="微软雅黑" panose="020B0503020204020204" charset="-122"/>
                <a:ea typeface="微软雅黑" panose="020B0503020204020204" charset="-122"/>
                <a:cs typeface="微软雅黑" panose="020B0503020204020204" charset="-122"/>
              </a:rPr>
              <a:t> </a:t>
            </a:r>
            <a:r>
              <a:rPr lang="en-US" altLang="zh-CN" sz="3600" b="1">
                <a:latin typeface="楷体" panose="02010609060101010101" pitchFamily="49" charset="-122"/>
                <a:ea typeface="楷体" panose="02010609060101010101" pitchFamily="49" charset="-122"/>
                <a:cs typeface="微软雅黑" panose="020B0503020204020204" charset="-122"/>
              </a:rPr>
              <a:t>“</a:t>
            </a:r>
            <a:r>
              <a:rPr lang="zh-CN" altLang="en-US" sz="3600" b="1">
                <a:latin typeface="楷体" panose="02010609060101010101" pitchFamily="49" charset="-122"/>
                <a:ea typeface="楷体" panose="02010609060101010101" pitchFamily="49" charset="-122"/>
                <a:cs typeface="微软雅黑" panose="020B0503020204020204" charset="-122"/>
              </a:rPr>
              <a:t>短短几年之内,就会有一位叫君士坦丁的皇帝将基督教立为合法的国教。自此,基督教的影响以惊人的速度传播开来。传说,公元312年,这位皇帝看到马尔维桥( Mulian bridge)的上空挂着一个燃烧的十字架。而他又是在那里战胜了马克森提(Maxentius),坐上皇帝宝座的,誉其之后他立用亦为虐诚的基督教徒</a:t>
            </a:r>
            <a:r>
              <a:rPr lang="en-US" altLang="zh-CN" sz="3600" b="1">
                <a:latin typeface="楷体" panose="02010609060101010101" pitchFamily="49" charset="-122"/>
                <a:ea typeface="楷体" panose="02010609060101010101" pitchFamily="49" charset="-122"/>
                <a:cs typeface="微软雅黑" panose="020B0503020204020204" charset="-122"/>
              </a:rPr>
              <a:t>......”</a:t>
            </a:r>
            <a:endParaRPr lang="en-US" altLang="zh-CN" sz="3600" b="1">
              <a:latin typeface="楷体" panose="02010609060101010101" charset="-122"/>
              <a:ea typeface="楷体" panose="02010609060101010101" charset="-122"/>
              <a:cs typeface="楷体" panose="02010609060101010101" charset="-122"/>
            </a:endParaRPr>
          </a:p>
        </p:txBody>
      </p:sp>
    </p:spTree>
    <p:extLst>
      <p:ext uri="{BB962C8B-B14F-4D97-AF65-F5344CB8AC3E}">
        <p14:creationId xmlns:p14="http://schemas.microsoft.com/office/powerpoint/2010/main" val="3364111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9fbc5f059a3aa801215aa06c3605.jpg@1280w_1l_2o_100sh"/>
          <p:cNvPicPr>
            <a:picLocks noChangeAspect="1"/>
          </p:cNvPicPr>
          <p:nvPr>
            <p:custDataLst>
              <p:tags r:id="rId1"/>
            </p:custDataLst>
          </p:nvPr>
        </p:nvPicPr>
        <p:blipFill>
          <a:blip r:embed="rId3"/>
          <a:srcRect l="107" t="6599" r="-107" b="4983"/>
          <a:stretch>
            <a:fillRect/>
          </a:stretch>
        </p:blipFill>
        <p:spPr>
          <a:xfrm>
            <a:off x="0" y="635"/>
            <a:ext cx="16383000" cy="9214485"/>
          </a:xfrm>
          <a:prstGeom prst="rect">
            <a:avLst/>
          </a:prstGeom>
        </p:spPr>
      </p:pic>
      <p:sp>
        <p:nvSpPr>
          <p:cNvPr id="4" name="矩形 3"/>
          <p:cNvSpPr/>
          <p:nvPr/>
        </p:nvSpPr>
        <p:spPr bwMode="auto">
          <a:xfrm>
            <a:off x="0" y="2324689"/>
            <a:ext cx="16383000" cy="3456384"/>
          </a:xfrm>
          <a:prstGeom prst="rect">
            <a:avLst/>
          </a:prstGeom>
          <a:solidFill>
            <a:schemeClr val="tx1">
              <a:lumMod val="95000"/>
              <a:lumOff val="5000"/>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2286844" y="2324689"/>
            <a:ext cx="12385376" cy="3046988"/>
          </a:xfrm>
          <a:prstGeom prst="rect">
            <a:avLst/>
          </a:prstGeom>
          <a:noFill/>
        </p:spPr>
        <p:txBody>
          <a:bodyPr wrap="square" rtlCol="0">
            <a:spAutoFit/>
          </a:bodyPr>
          <a:lstStyle/>
          <a:p>
            <a:pPr>
              <a:spcAft>
                <a:spcPts val="0"/>
              </a:spcAft>
            </a:pPr>
            <a:r>
              <a:rPr lang="zh-CN" altLang="en-US" sz="5400">
                <a:latin typeface="方正粗黑宋简体" panose="02000000000000000000" pitchFamily="2" charset="-122"/>
                <a:ea typeface="方正粗黑宋简体" panose="02000000000000000000" pitchFamily="2" charset="-122"/>
              </a:rPr>
              <a:t>                  </a:t>
            </a:r>
            <a:r>
              <a:rPr lang="zh-CN" altLang="en-US" sz="7200" b="1">
                <a:solidFill>
                  <a:schemeClr val="bg1"/>
                </a:solidFill>
                <a:latin typeface="黑体" panose="02010609060101010101" pitchFamily="49" charset="-122"/>
                <a:ea typeface="黑体" panose="02010609060101010101" pitchFamily="49" charset="-122"/>
              </a:rPr>
              <a:t>第</a:t>
            </a:r>
            <a:r>
              <a:rPr lang="en-US" altLang="zh-CN" sz="7200" b="1">
                <a:solidFill>
                  <a:schemeClr val="bg1"/>
                </a:solidFill>
                <a:latin typeface="黑体" panose="02010609060101010101" pitchFamily="49" charset="-122"/>
                <a:ea typeface="黑体" panose="02010609060101010101" pitchFamily="49" charset="-122"/>
              </a:rPr>
              <a:t>2</a:t>
            </a:r>
            <a:r>
              <a:rPr lang="zh-CN" altLang="en-US" sz="7200" b="1" smtClean="0">
                <a:solidFill>
                  <a:schemeClr val="bg1"/>
                </a:solidFill>
                <a:latin typeface="黑体" panose="02010609060101010101" pitchFamily="49" charset="-122"/>
                <a:ea typeface="黑体" panose="02010609060101010101" pitchFamily="49" charset="-122"/>
              </a:rPr>
              <a:t>课</a:t>
            </a:r>
            <a:endParaRPr lang="en-US" altLang="zh-CN" sz="7200" b="1">
              <a:solidFill>
                <a:schemeClr val="bg1"/>
              </a:solidFill>
              <a:latin typeface="黑体" panose="02010609060101010101" pitchFamily="49" charset="-122"/>
              <a:ea typeface="黑体" panose="02010609060101010101" pitchFamily="49" charset="-122"/>
            </a:endParaRPr>
          </a:p>
          <a:p>
            <a:pPr>
              <a:spcAft>
                <a:spcPts val="0"/>
              </a:spcAft>
            </a:pPr>
            <a:r>
              <a:rPr lang="zh-CN" altLang="en-US" sz="7200" b="1" smtClean="0">
                <a:solidFill>
                  <a:schemeClr val="bg1"/>
                </a:solidFill>
                <a:latin typeface="黑体" panose="02010609060101010101" pitchFamily="49" charset="-122"/>
                <a:ea typeface="黑体" panose="02010609060101010101" pitchFamily="49" charset="-122"/>
              </a:rPr>
              <a:t>古代</a:t>
            </a:r>
            <a:r>
              <a:rPr lang="zh-CN" altLang="en-US" sz="7200" b="1">
                <a:solidFill>
                  <a:schemeClr val="bg1"/>
                </a:solidFill>
                <a:latin typeface="黑体" panose="02010609060101010101" pitchFamily="49" charset="-122"/>
                <a:ea typeface="黑体" panose="02010609060101010101" pitchFamily="49" charset="-122"/>
              </a:rPr>
              <a:t>世界的</a:t>
            </a:r>
            <a:r>
              <a:rPr lang="zh-CN" altLang="en-US" sz="7200" b="1">
                <a:solidFill>
                  <a:srgbClr val="FF0000"/>
                </a:solidFill>
                <a:latin typeface="黑体" panose="02010609060101010101" pitchFamily="49" charset="-122"/>
                <a:ea typeface="黑体" panose="02010609060101010101" pitchFamily="49" charset="-122"/>
              </a:rPr>
              <a:t>帝国</a:t>
            </a:r>
            <a:r>
              <a:rPr lang="zh-CN" altLang="en-US" sz="7200" b="1">
                <a:solidFill>
                  <a:schemeClr val="bg1"/>
                </a:solidFill>
                <a:latin typeface="黑体" panose="02010609060101010101" pitchFamily="49" charset="-122"/>
                <a:ea typeface="黑体" panose="02010609060101010101" pitchFamily="49" charset="-122"/>
              </a:rPr>
              <a:t>与文明</a:t>
            </a:r>
            <a:r>
              <a:rPr lang="zh-CN" altLang="en-US" sz="7200" b="1" smtClean="0">
                <a:solidFill>
                  <a:srgbClr val="FF0000"/>
                </a:solidFill>
                <a:latin typeface="黑体" panose="02010609060101010101" pitchFamily="49" charset="-122"/>
                <a:ea typeface="黑体" panose="02010609060101010101" pitchFamily="49" charset="-122"/>
              </a:rPr>
              <a:t>交流</a:t>
            </a:r>
            <a:endParaRPr lang="en-US" altLang="zh-CN" sz="7200" b="1" smtClean="0">
              <a:solidFill>
                <a:srgbClr val="FF0000"/>
              </a:solidFill>
              <a:latin typeface="黑体" panose="02010609060101010101" pitchFamily="49" charset="-122"/>
              <a:ea typeface="黑体" panose="02010609060101010101" pitchFamily="49" charset="-122"/>
            </a:endParaRPr>
          </a:p>
          <a:p>
            <a:pPr>
              <a:spcAft>
                <a:spcPts val="0"/>
              </a:spcAft>
            </a:pPr>
            <a:r>
              <a:rPr lang="zh-CN" altLang="en-US" sz="4800" b="1" smtClean="0">
                <a:solidFill>
                  <a:schemeClr val="bg1"/>
                </a:solidFill>
                <a:latin typeface="黑体" panose="02010609060101010101" pitchFamily="49" charset="-122"/>
                <a:ea typeface="黑体" panose="02010609060101010101" pitchFamily="49" charset="-122"/>
              </a:rPr>
              <a:t>（公元前</a:t>
            </a:r>
            <a:r>
              <a:rPr lang="en-US" altLang="zh-CN" sz="4800" b="1" smtClean="0">
                <a:solidFill>
                  <a:schemeClr val="bg1"/>
                </a:solidFill>
                <a:latin typeface="黑体" panose="02010609060101010101" pitchFamily="49" charset="-122"/>
                <a:ea typeface="黑体" panose="02010609060101010101" pitchFamily="49" charset="-122"/>
              </a:rPr>
              <a:t>1</a:t>
            </a:r>
            <a:r>
              <a:rPr lang="zh-CN" altLang="en-US" sz="4800" b="1" smtClean="0">
                <a:solidFill>
                  <a:schemeClr val="bg1"/>
                </a:solidFill>
                <a:latin typeface="黑体" panose="02010609060101010101" pitchFamily="49" charset="-122"/>
                <a:ea typeface="黑体" panose="02010609060101010101" pitchFamily="49" charset="-122"/>
              </a:rPr>
              <a:t>千纪中后期</a:t>
            </a:r>
            <a:r>
              <a:rPr lang="en-US" altLang="zh-CN" sz="4800" b="1" smtClean="0">
                <a:solidFill>
                  <a:schemeClr val="bg1"/>
                </a:solidFill>
                <a:latin typeface="黑体" panose="02010609060101010101" pitchFamily="49" charset="-122"/>
                <a:ea typeface="黑体" panose="02010609060101010101" pitchFamily="49" charset="-122"/>
              </a:rPr>
              <a:t>——</a:t>
            </a:r>
            <a:r>
              <a:rPr lang="zh-CN" altLang="en-US" sz="4800" b="1" smtClean="0">
                <a:solidFill>
                  <a:schemeClr val="bg1"/>
                </a:solidFill>
                <a:latin typeface="黑体" panose="02010609060101010101" pitchFamily="49" charset="-122"/>
                <a:ea typeface="黑体" panose="02010609060101010101" pitchFamily="49" charset="-122"/>
              </a:rPr>
              <a:t>公元</a:t>
            </a:r>
            <a:r>
              <a:rPr lang="en-US" altLang="zh-CN" sz="4800" b="1" smtClean="0">
                <a:solidFill>
                  <a:schemeClr val="bg1"/>
                </a:solidFill>
                <a:latin typeface="黑体" panose="02010609060101010101" pitchFamily="49" charset="-122"/>
                <a:ea typeface="黑体" panose="02010609060101010101" pitchFamily="49" charset="-122"/>
              </a:rPr>
              <a:t>5</a:t>
            </a:r>
            <a:r>
              <a:rPr lang="zh-CN" altLang="en-US" sz="4800" b="1" smtClean="0">
                <a:solidFill>
                  <a:schemeClr val="bg1"/>
                </a:solidFill>
                <a:latin typeface="黑体" panose="02010609060101010101" pitchFamily="49" charset="-122"/>
                <a:ea typeface="黑体" panose="02010609060101010101" pitchFamily="49" charset="-122"/>
              </a:rPr>
              <a:t>世纪左右）</a:t>
            </a:r>
            <a:endParaRPr lang="zh-CN" altLang="en-US" sz="4800" b="1">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32400"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17" name="文本框 6"/>
          <p:cNvSpPr txBox="1">
            <a:spLocks noChangeArrowheads="1"/>
          </p:cNvSpPr>
          <p:nvPr/>
        </p:nvSpPr>
        <p:spPr bwMode="auto">
          <a:xfrm>
            <a:off x="12972" y="804424"/>
            <a:ext cx="6020634" cy="707886"/>
          </a:xfrm>
          <a:prstGeom prst="rect">
            <a:avLst/>
          </a:prstGeom>
          <a:noFill/>
          <a:ln w="9525">
            <a:noFill/>
            <a:miter lim="800000"/>
          </a:ln>
        </p:spPr>
        <p:txBody>
          <a:bodyPr wrap="square">
            <a:spAutoFit/>
          </a:bodyPr>
          <a:lstStyle/>
          <a:p>
            <a:r>
              <a:rPr lang="zh-CN" altLang="en-US" sz="4000" b="1" smtClean="0">
                <a:latin typeface="黑体" panose="02010609060101010101" pitchFamily="49" charset="-122"/>
                <a:ea typeface="黑体" panose="02010609060101010101" pitchFamily="49" charset="-122"/>
              </a:rPr>
              <a:t>（三）罗马帝国</a:t>
            </a:r>
            <a:endParaRPr lang="zh-CN" altLang="en-US" sz="4000" b="1">
              <a:latin typeface="黑体" panose="02010609060101010101" pitchFamily="49" charset="-122"/>
              <a:ea typeface="黑体" panose="02010609060101010101" pitchFamily="49" charset="-122"/>
            </a:endParaRPr>
          </a:p>
        </p:txBody>
      </p:sp>
      <p:grpSp>
        <p:nvGrpSpPr>
          <p:cNvPr id="20" name="组合 19"/>
          <p:cNvGrpSpPr/>
          <p:nvPr/>
        </p:nvGrpSpPr>
        <p:grpSpPr>
          <a:xfrm>
            <a:off x="342628" y="1799407"/>
            <a:ext cx="8128635" cy="903005"/>
            <a:chOff x="1638772" y="215231"/>
            <a:chExt cx="8128635" cy="903005"/>
          </a:xfrm>
        </p:grpSpPr>
        <p:grpSp>
          <p:nvGrpSpPr>
            <p:cNvPr id="21" name="组合 20"/>
            <p:cNvGrpSpPr/>
            <p:nvPr/>
          </p:nvGrpSpPr>
          <p:grpSpPr>
            <a:xfrm>
              <a:off x="1638772" y="215231"/>
              <a:ext cx="940296" cy="903005"/>
              <a:chOff x="8191500" y="1367359"/>
              <a:chExt cx="940296" cy="903005"/>
            </a:xfrm>
          </p:grpSpPr>
          <p:sp>
            <p:nvSpPr>
              <p:cNvPr id="25" name="矩形: 圆角 6"/>
              <p:cNvSpPr/>
              <p:nvPr/>
            </p:nvSpPr>
            <p:spPr bwMode="auto">
              <a:xfrm>
                <a:off x="8267700" y="1439367"/>
                <a:ext cx="864096" cy="830997"/>
              </a:xfrm>
              <a:prstGeom prst="roundRect">
                <a:avLst>
                  <a:gd name="adj" fmla="val 7688"/>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26" name="组合 25"/>
              <p:cNvGrpSpPr/>
              <p:nvPr/>
            </p:nvGrpSpPr>
            <p:grpSpPr>
              <a:xfrm>
                <a:off x="8191500" y="1367359"/>
                <a:ext cx="864096" cy="854870"/>
                <a:chOff x="8191500" y="1367359"/>
                <a:chExt cx="864096" cy="854870"/>
              </a:xfrm>
            </p:grpSpPr>
            <p:sp>
              <p:nvSpPr>
                <p:cNvPr id="27" name="矩形: 圆角 8"/>
                <p:cNvSpPr/>
                <p:nvPr/>
              </p:nvSpPr>
              <p:spPr bwMode="auto">
                <a:xfrm>
                  <a:off x="8191500" y="1367359"/>
                  <a:ext cx="864096" cy="830997"/>
                </a:xfrm>
                <a:prstGeom prst="roundRect">
                  <a:avLst>
                    <a:gd name="adj" fmla="val 7688"/>
                  </a:avLst>
                </a:prstGeom>
                <a:solidFill>
                  <a:srgbClr val="63C4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8" name="文本框 27"/>
                <p:cNvSpPr txBox="1"/>
                <p:nvPr/>
              </p:nvSpPr>
              <p:spPr>
                <a:xfrm>
                  <a:off x="8343900" y="1391232"/>
                  <a:ext cx="711696" cy="830997"/>
                </a:xfrm>
                <a:prstGeom prst="rect">
                  <a:avLst/>
                </a:prstGeom>
                <a:noFill/>
              </p:spPr>
              <p:txBody>
                <a:bodyPr wrap="square" rtlCol="0">
                  <a:spAutoFit/>
                </a:bodyPr>
                <a:lstStyle/>
                <a:p>
                  <a:r>
                    <a:rPr lang="en-US" altLang="zh-CN" sz="4800" b="1" smtClean="0">
                      <a:solidFill>
                        <a:schemeClr val="bg1"/>
                      </a:solidFill>
                      <a:latin typeface="+mj-ea"/>
                      <a:ea typeface="+mj-ea"/>
                    </a:rPr>
                    <a:t>3</a:t>
                  </a:r>
                  <a:endParaRPr lang="zh-CN" altLang="en-US" sz="4800" b="1">
                    <a:solidFill>
                      <a:schemeClr val="bg1"/>
                    </a:solidFill>
                    <a:latin typeface="+mj-ea"/>
                    <a:ea typeface="+mj-ea"/>
                  </a:endParaRPr>
                </a:p>
              </p:txBody>
            </p:sp>
          </p:grpSp>
        </p:grpSp>
        <p:cxnSp>
          <p:nvCxnSpPr>
            <p:cNvPr id="22" name="直接连接符 21"/>
            <p:cNvCxnSpPr/>
            <p:nvPr/>
          </p:nvCxnSpPr>
          <p:spPr bwMode="auto">
            <a:xfrm>
              <a:off x="2651076" y="1007319"/>
              <a:ext cx="2516088"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文本框 23"/>
            <p:cNvSpPr txBox="1"/>
            <p:nvPr/>
          </p:nvSpPr>
          <p:spPr>
            <a:xfrm>
              <a:off x="2579207" y="323816"/>
              <a:ext cx="7188200" cy="645160"/>
            </a:xfrm>
            <a:prstGeom prst="rect">
              <a:avLst/>
            </a:prstGeom>
            <a:noFill/>
          </p:spPr>
          <p:txBody>
            <a:bodyPr wrap="square" rtlCol="0">
              <a:spAutoFit/>
            </a:bodyPr>
            <a:lstStyle/>
            <a:p>
              <a:r>
                <a:rPr lang="zh-CN" altLang="en-US" sz="3600">
                  <a:solidFill>
                    <a:schemeClr val="bg1"/>
                  </a:solidFill>
                  <a:latin typeface="方正粗黑宋简体" panose="02000000000000000000" pitchFamily="2" charset="-122"/>
                  <a:ea typeface="方正粗黑宋简体" panose="02000000000000000000" pitchFamily="2" charset="-122"/>
                </a:rPr>
                <a:t>罗马的分裂与灭亡</a:t>
              </a:r>
            </a:p>
          </p:txBody>
        </p:sp>
      </p:grpSp>
      <p:sp>
        <p:nvSpPr>
          <p:cNvPr id="29" name="文本框 28"/>
          <p:cNvSpPr txBox="1"/>
          <p:nvPr/>
        </p:nvSpPr>
        <p:spPr>
          <a:xfrm>
            <a:off x="418828" y="3013382"/>
            <a:ext cx="5931535" cy="5077460"/>
          </a:xfrm>
          <a:prstGeom prst="rect">
            <a:avLst/>
          </a:prstGeom>
          <a:solidFill>
            <a:srgbClr val="FFFF00"/>
          </a:solidFill>
          <a:ln w="9525">
            <a:solidFill>
              <a:schemeClr val="tx1"/>
            </a:solidFill>
          </a:ln>
        </p:spPr>
        <p:txBody>
          <a:bodyPr wrap="square">
            <a:spAutoFit/>
          </a:bodyPr>
          <a:lstStyle/>
          <a:p>
            <a:pPr indent="0"/>
            <a:r>
              <a:rPr lang="zh-CN" sz="3600" b="1">
                <a:solidFill>
                  <a:schemeClr val="tx1"/>
                </a:solidFill>
                <a:latin typeface="站酷快乐体" panose="02010600030101010101" charset="-128"/>
                <a:ea typeface="站酷快乐体" panose="02010600030101010101" charset="-128"/>
                <a:cs typeface="楷体" panose="02010609060101010101" pitchFamily="49" charset="-122"/>
                <a:sym typeface="+mn-ea"/>
              </a:rPr>
              <a:t> </a:t>
            </a:r>
            <a:r>
              <a:rPr lang="zh-CN" sz="3600" b="1">
                <a:solidFill>
                  <a:srgbClr val="FF0000"/>
                </a:solidFill>
                <a:latin typeface="站酷快乐体" panose="02010600030101010101" charset="-128"/>
                <a:ea typeface="站酷快乐体" panose="02010600030101010101" charset="-128"/>
                <a:cs typeface="楷体" panose="02010609060101010101" pitchFamily="49" charset="-122"/>
                <a:sym typeface="+mn-ea"/>
              </a:rPr>
              <a:t> </a:t>
            </a:r>
            <a:r>
              <a:rPr lang="zh-CN" sz="3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公元395年</a:t>
            </a:r>
            <a:r>
              <a:rPr lang="zh-CN" sz="36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，狄奥多西一世将帝国分给两个儿子，实行东西分治，从此罗马帝国再未统一。</a:t>
            </a:r>
            <a:r>
              <a:rPr lang="zh-CN" sz="3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公元476年</a:t>
            </a:r>
            <a:r>
              <a:rPr lang="zh-CN" sz="36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，西罗马帝国在内忧外患下灭亡；</a:t>
            </a:r>
            <a:r>
              <a:rPr lang="zh-CN" sz="3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公元1453年</a:t>
            </a:r>
            <a:r>
              <a:rPr lang="zh-CN" sz="36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，奥斯曼帝国苏丹穆罕默德二世率军攻破君士坦丁堡，东罗马帝国（拜占庭帝国）灭亡。</a:t>
            </a: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268" y="1"/>
            <a:ext cx="8863332" cy="9215438"/>
          </a:xfrm>
          <a:prstGeom prst="rect">
            <a:avLst/>
          </a:prstGeom>
        </p:spPr>
      </p:pic>
    </p:spTree>
    <p:extLst>
      <p:ext uri="{BB962C8B-B14F-4D97-AF65-F5344CB8AC3E}">
        <p14:creationId xmlns:p14="http://schemas.microsoft.com/office/powerpoint/2010/main" val="455872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circle(in)">
                                      <p:cBhvr>
                                        <p:cTn id="1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32400"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smtClean="0">
                <a:solidFill>
                  <a:schemeClr val="bg1"/>
                </a:solidFill>
                <a:latin typeface="微软雅黑" panose="020B0503020204020204" pitchFamily="34" charset="-122"/>
                <a:ea typeface="微软雅黑" panose="020B0503020204020204" pitchFamily="34" charset="-122"/>
                <a:sym typeface="+mn-ea"/>
              </a:rPr>
              <a:t>三、文明的交流</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35" name="Freeform 25"/>
          <p:cNvSpPr/>
          <p:nvPr/>
        </p:nvSpPr>
        <p:spPr bwMode="auto">
          <a:xfrm>
            <a:off x="5961964" y="2120259"/>
            <a:ext cx="3717925" cy="4103370"/>
          </a:xfrm>
          <a:custGeom>
            <a:avLst/>
            <a:gdLst>
              <a:gd name="T0" fmla="*/ 2147483647 w 10000"/>
              <a:gd name="T1" fmla="*/ 0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0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10000"/>
              <a:gd name="T35" fmla="*/ 10000 w 10000"/>
              <a:gd name="T36" fmla="*/ 10000 h 1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00" h="10000">
                <a:moveTo>
                  <a:pt x="4729" y="0"/>
                </a:moveTo>
                <a:cubicBezTo>
                  <a:pt x="3831" y="0"/>
                  <a:pt x="2985" y="217"/>
                  <a:pt x="2244" y="581"/>
                </a:cubicBezTo>
                <a:cubicBezTo>
                  <a:pt x="2578" y="748"/>
                  <a:pt x="2881" y="945"/>
                  <a:pt x="3173" y="1171"/>
                </a:cubicBezTo>
                <a:cubicBezTo>
                  <a:pt x="4342" y="2087"/>
                  <a:pt x="5188" y="3524"/>
                  <a:pt x="5073" y="5059"/>
                </a:cubicBezTo>
                <a:cubicBezTo>
                  <a:pt x="5010" y="5925"/>
                  <a:pt x="5021" y="6663"/>
                  <a:pt x="4280" y="7657"/>
                </a:cubicBezTo>
                <a:cubicBezTo>
                  <a:pt x="1655" y="9788"/>
                  <a:pt x="0" y="7205"/>
                  <a:pt x="0" y="7205"/>
                </a:cubicBezTo>
                <a:cubicBezTo>
                  <a:pt x="282" y="8632"/>
                  <a:pt x="2182" y="9449"/>
                  <a:pt x="2182" y="9449"/>
                </a:cubicBezTo>
                <a:cubicBezTo>
                  <a:pt x="2902" y="9803"/>
                  <a:pt x="3862" y="10000"/>
                  <a:pt x="4739" y="10000"/>
                </a:cubicBezTo>
                <a:cubicBezTo>
                  <a:pt x="5772" y="10000"/>
                  <a:pt x="6722" y="9665"/>
                  <a:pt x="7537" y="9183"/>
                </a:cubicBezTo>
                <a:cubicBezTo>
                  <a:pt x="9019" y="8297"/>
                  <a:pt x="10000" y="6742"/>
                  <a:pt x="10000" y="4970"/>
                </a:cubicBezTo>
                <a:cubicBezTo>
                  <a:pt x="10000" y="2224"/>
                  <a:pt x="7641" y="0"/>
                  <a:pt x="4729" y="0"/>
                </a:cubicBezTo>
                <a:close/>
              </a:path>
            </a:pathLst>
          </a:custGeom>
          <a:solidFill>
            <a:schemeClr val="accent6">
              <a:lumMod val="20000"/>
              <a:lumOff val="80000"/>
            </a:schemeClr>
          </a:solidFill>
          <a:ln w="19050">
            <a:solidFill>
              <a:schemeClr val="bg1"/>
            </a:solidFill>
            <a:round/>
          </a:ln>
        </p:spPr>
        <p:txBody>
          <a:bodyPr/>
          <a:lstStyle/>
          <a:p>
            <a:endParaRPr lang="zh-CN" altLang="en-US" sz="100"/>
          </a:p>
        </p:txBody>
      </p:sp>
      <p:sp>
        <p:nvSpPr>
          <p:cNvPr id="36" name="Freeform 26"/>
          <p:cNvSpPr>
            <a:spLocks noEditPoints="1"/>
          </p:cNvSpPr>
          <p:nvPr/>
        </p:nvSpPr>
        <p:spPr bwMode="auto">
          <a:xfrm>
            <a:off x="4209364" y="2079619"/>
            <a:ext cx="4147185" cy="3811905"/>
          </a:xfrm>
          <a:custGeom>
            <a:avLst/>
            <a:gdLst>
              <a:gd name="T0" fmla="*/ 2147483647 w 1018"/>
              <a:gd name="T1" fmla="*/ 2147483647 h 943"/>
              <a:gd name="T2" fmla="*/ 2147483647 w 1018"/>
              <a:gd name="T3" fmla="*/ 2147483647 h 943"/>
              <a:gd name="T4" fmla="*/ 2147483647 w 1018"/>
              <a:gd name="T5" fmla="*/ 2147483647 h 943"/>
              <a:gd name="T6" fmla="*/ 2147483647 w 1018"/>
              <a:gd name="T7" fmla="*/ 2147483647 h 943"/>
              <a:gd name="T8" fmla="*/ 2147483647 w 1018"/>
              <a:gd name="T9" fmla="*/ 2147483647 h 943"/>
              <a:gd name="T10" fmla="*/ 2147483647 w 1018"/>
              <a:gd name="T11" fmla="*/ 2147483647 h 943"/>
              <a:gd name="T12" fmla="*/ 2147483647 w 1018"/>
              <a:gd name="T13" fmla="*/ 2147483647 h 943"/>
              <a:gd name="T14" fmla="*/ 2147483647 w 1018"/>
              <a:gd name="T15" fmla="*/ 2147483647 h 943"/>
              <a:gd name="T16" fmla="*/ 2147483647 w 1018"/>
              <a:gd name="T17" fmla="*/ 2147483647 h 943"/>
              <a:gd name="T18" fmla="*/ 2147483647 w 1018"/>
              <a:gd name="T19" fmla="*/ 2147483647 h 943"/>
              <a:gd name="T20" fmla="*/ 2147483647 w 1018"/>
              <a:gd name="T21" fmla="*/ 2147483647 h 943"/>
              <a:gd name="T22" fmla="*/ 2147483647 w 1018"/>
              <a:gd name="T23" fmla="*/ 2147483647 h 943"/>
              <a:gd name="T24" fmla="*/ 2147483647 w 1018"/>
              <a:gd name="T25" fmla="*/ 0 h 943"/>
              <a:gd name="T26" fmla="*/ 0 w 1018"/>
              <a:gd name="T27" fmla="*/ 2147483647 h 943"/>
              <a:gd name="T28" fmla="*/ 2147483647 w 1018"/>
              <a:gd name="T29" fmla="*/ 2147483647 h 943"/>
              <a:gd name="T30" fmla="*/ 2147483647 w 1018"/>
              <a:gd name="T31" fmla="*/ 2147483647 h 943"/>
              <a:gd name="T32" fmla="*/ 2147483647 w 1018"/>
              <a:gd name="T33" fmla="*/ 2147483647 h 943"/>
              <a:gd name="T34" fmla="*/ 2147483647 w 1018"/>
              <a:gd name="T35" fmla="*/ 2147483647 h 943"/>
              <a:gd name="T36" fmla="*/ 2147483647 w 1018"/>
              <a:gd name="T37" fmla="*/ 2147483647 h 943"/>
              <a:gd name="T38" fmla="*/ 2147483647 w 1018"/>
              <a:gd name="T39" fmla="*/ 2147483647 h 943"/>
              <a:gd name="T40" fmla="*/ 2147483647 w 1018"/>
              <a:gd name="T41" fmla="*/ 2147483647 h 9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8"/>
              <a:gd name="T64" fmla="*/ 0 h 943"/>
              <a:gd name="T65" fmla="*/ 1018 w 1018"/>
              <a:gd name="T66" fmla="*/ 943 h 9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8" h="943">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chemeClr val="accent6">
              <a:lumMod val="40000"/>
              <a:lumOff val="60000"/>
            </a:schemeClr>
          </a:solidFill>
          <a:ln w="19050">
            <a:solidFill>
              <a:schemeClr val="bg1"/>
            </a:solidFill>
            <a:round/>
          </a:ln>
        </p:spPr>
        <p:txBody>
          <a:bodyPr/>
          <a:lstStyle/>
          <a:p>
            <a:endParaRPr lang="zh-CN" altLang="en-US" sz="100"/>
          </a:p>
        </p:txBody>
      </p:sp>
      <p:sp>
        <p:nvSpPr>
          <p:cNvPr id="37" name="Freeform 27"/>
          <p:cNvSpPr/>
          <p:nvPr/>
        </p:nvSpPr>
        <p:spPr bwMode="auto">
          <a:xfrm>
            <a:off x="4607509" y="3533134"/>
            <a:ext cx="4265930" cy="3861435"/>
          </a:xfrm>
          <a:custGeom>
            <a:avLst/>
            <a:gdLst>
              <a:gd name="T0" fmla="*/ 325 w 1020"/>
              <a:gd name="T1" fmla="*/ 421 h 1013"/>
              <a:gd name="T2" fmla="*/ 249 w 1020"/>
              <a:gd name="T3" fmla="*/ 230 h 1013"/>
              <a:gd name="T4" fmla="*/ 439 w 1020"/>
              <a:gd name="T5" fmla="*/ 2 h 1013"/>
              <a:gd name="T6" fmla="*/ 437 w 1020"/>
              <a:gd name="T7" fmla="*/ 0 h 1013"/>
              <a:gd name="T8" fmla="*/ 0 w 1020"/>
              <a:gd name="T9" fmla="*/ 503 h 1013"/>
              <a:gd name="T10" fmla="*/ 510 w 1020"/>
              <a:gd name="T11" fmla="*/ 1013 h 1013"/>
              <a:gd name="T12" fmla="*/ 1020 w 1020"/>
              <a:gd name="T13" fmla="*/ 503 h 1013"/>
              <a:gd name="T14" fmla="*/ 325 w 1020"/>
              <a:gd name="T15" fmla="*/ 421 h 1013"/>
              <a:gd name="connsiteX0" fmla="*/ 3025 w 10000"/>
              <a:gd name="connsiteY0" fmla="*/ 4286 h 10000"/>
              <a:gd name="connsiteX1" fmla="*/ 2441 w 10000"/>
              <a:gd name="connsiteY1" fmla="*/ 2270 h 10000"/>
              <a:gd name="connsiteX2" fmla="*/ 4304 w 10000"/>
              <a:gd name="connsiteY2" fmla="*/ 20 h 10000"/>
              <a:gd name="connsiteX3" fmla="*/ 4284 w 10000"/>
              <a:gd name="connsiteY3" fmla="*/ 0 h 10000"/>
              <a:gd name="connsiteX4" fmla="*/ 0 w 10000"/>
              <a:gd name="connsiteY4" fmla="*/ 4965 h 10000"/>
              <a:gd name="connsiteX5" fmla="*/ 5000 w 10000"/>
              <a:gd name="connsiteY5" fmla="*/ 10000 h 10000"/>
              <a:gd name="connsiteX6" fmla="*/ 10000 w 10000"/>
              <a:gd name="connsiteY6" fmla="*/ 4965 h 10000"/>
              <a:gd name="connsiteX7" fmla="*/ 3025 w 10000"/>
              <a:gd name="connsiteY7" fmla="*/ 4286 h 10000"/>
              <a:gd name="connsiteX0-1" fmla="*/ 3025 w 10000"/>
              <a:gd name="connsiteY0-2" fmla="*/ 4286 h 10000"/>
              <a:gd name="connsiteX1-3" fmla="*/ 2441 w 10000"/>
              <a:gd name="connsiteY1-4" fmla="*/ 2270 h 10000"/>
              <a:gd name="connsiteX2-5" fmla="*/ 4304 w 10000"/>
              <a:gd name="connsiteY2-6" fmla="*/ 20 h 10000"/>
              <a:gd name="connsiteX3-7" fmla="*/ 4284 w 10000"/>
              <a:gd name="connsiteY3-8" fmla="*/ 0 h 10000"/>
              <a:gd name="connsiteX4-9" fmla="*/ 0 w 10000"/>
              <a:gd name="connsiteY4-10" fmla="*/ 4965 h 10000"/>
              <a:gd name="connsiteX5-11" fmla="*/ 5000 w 10000"/>
              <a:gd name="connsiteY5-12" fmla="*/ 10000 h 10000"/>
              <a:gd name="connsiteX6-13" fmla="*/ 10000 w 10000"/>
              <a:gd name="connsiteY6-14" fmla="*/ 4965 h 10000"/>
              <a:gd name="connsiteX7-15" fmla="*/ 3025 w 10000"/>
              <a:gd name="connsiteY7-16" fmla="*/ 4286 h 10000"/>
              <a:gd name="connsiteX0-17" fmla="*/ 3025 w 10000"/>
              <a:gd name="connsiteY0-18" fmla="*/ 4286 h 10000"/>
              <a:gd name="connsiteX1-19" fmla="*/ 2572 w 10000"/>
              <a:gd name="connsiteY1-20" fmla="*/ 3409 h 10000"/>
              <a:gd name="connsiteX2-21" fmla="*/ 2441 w 10000"/>
              <a:gd name="connsiteY2-22" fmla="*/ 2270 h 10000"/>
              <a:gd name="connsiteX3-23" fmla="*/ 4304 w 10000"/>
              <a:gd name="connsiteY3-24" fmla="*/ 20 h 10000"/>
              <a:gd name="connsiteX4-25" fmla="*/ 4284 w 10000"/>
              <a:gd name="connsiteY4-26" fmla="*/ 0 h 10000"/>
              <a:gd name="connsiteX5-27" fmla="*/ 0 w 10000"/>
              <a:gd name="connsiteY5-28" fmla="*/ 4965 h 10000"/>
              <a:gd name="connsiteX6-29" fmla="*/ 5000 w 10000"/>
              <a:gd name="connsiteY6-30" fmla="*/ 10000 h 10000"/>
              <a:gd name="connsiteX7-31" fmla="*/ 10000 w 10000"/>
              <a:gd name="connsiteY7-32" fmla="*/ 4965 h 10000"/>
              <a:gd name="connsiteX8" fmla="*/ 3025 w 10000"/>
              <a:gd name="connsiteY8" fmla="*/ 4286 h 10000"/>
              <a:gd name="connsiteX0-33" fmla="*/ 5718 w 10000"/>
              <a:gd name="connsiteY0-34" fmla="*/ 5877 h 10000"/>
              <a:gd name="connsiteX1-35" fmla="*/ 2572 w 10000"/>
              <a:gd name="connsiteY1-36" fmla="*/ 3409 h 10000"/>
              <a:gd name="connsiteX2-37" fmla="*/ 2441 w 10000"/>
              <a:gd name="connsiteY2-38" fmla="*/ 2270 h 10000"/>
              <a:gd name="connsiteX3-39" fmla="*/ 4304 w 10000"/>
              <a:gd name="connsiteY3-40" fmla="*/ 20 h 10000"/>
              <a:gd name="connsiteX4-41" fmla="*/ 4284 w 10000"/>
              <a:gd name="connsiteY4-42" fmla="*/ 0 h 10000"/>
              <a:gd name="connsiteX5-43" fmla="*/ 0 w 10000"/>
              <a:gd name="connsiteY5-44" fmla="*/ 4965 h 10000"/>
              <a:gd name="connsiteX6-45" fmla="*/ 5000 w 10000"/>
              <a:gd name="connsiteY6-46" fmla="*/ 10000 h 10000"/>
              <a:gd name="connsiteX7-47" fmla="*/ 10000 w 10000"/>
              <a:gd name="connsiteY7-48" fmla="*/ 4965 h 10000"/>
              <a:gd name="connsiteX8-49" fmla="*/ 5718 w 10000"/>
              <a:gd name="connsiteY8-50" fmla="*/ 5877 h 10000"/>
              <a:gd name="connsiteX0-51" fmla="*/ 5718 w 10000"/>
              <a:gd name="connsiteY0-52" fmla="*/ 5877 h 10000"/>
              <a:gd name="connsiteX1-53" fmla="*/ 2572 w 10000"/>
              <a:gd name="connsiteY1-54" fmla="*/ 3409 h 10000"/>
              <a:gd name="connsiteX2-55" fmla="*/ 2441 w 10000"/>
              <a:gd name="connsiteY2-56" fmla="*/ 2270 h 10000"/>
              <a:gd name="connsiteX3-57" fmla="*/ 4304 w 10000"/>
              <a:gd name="connsiteY3-58" fmla="*/ 20 h 10000"/>
              <a:gd name="connsiteX4-59" fmla="*/ 4284 w 10000"/>
              <a:gd name="connsiteY4-60" fmla="*/ 0 h 10000"/>
              <a:gd name="connsiteX5-61" fmla="*/ 0 w 10000"/>
              <a:gd name="connsiteY5-62" fmla="*/ 4965 h 10000"/>
              <a:gd name="connsiteX6-63" fmla="*/ 5000 w 10000"/>
              <a:gd name="connsiteY6-64" fmla="*/ 10000 h 10000"/>
              <a:gd name="connsiteX7-65" fmla="*/ 10000 w 10000"/>
              <a:gd name="connsiteY7-66" fmla="*/ 4965 h 10000"/>
              <a:gd name="connsiteX8-67" fmla="*/ 5718 w 10000"/>
              <a:gd name="connsiteY8-68" fmla="*/ 5877 h 10000"/>
              <a:gd name="connsiteX0-69" fmla="*/ 5718 w 10000"/>
              <a:gd name="connsiteY0-70" fmla="*/ 5877 h 10000"/>
              <a:gd name="connsiteX1-71" fmla="*/ 2572 w 10000"/>
              <a:gd name="connsiteY1-72" fmla="*/ 3409 h 10000"/>
              <a:gd name="connsiteX2-73" fmla="*/ 2441 w 10000"/>
              <a:gd name="connsiteY2-74" fmla="*/ 2270 h 10000"/>
              <a:gd name="connsiteX3-75" fmla="*/ 4304 w 10000"/>
              <a:gd name="connsiteY3-76" fmla="*/ 20 h 10000"/>
              <a:gd name="connsiteX4-77" fmla="*/ 4284 w 10000"/>
              <a:gd name="connsiteY4-78" fmla="*/ 0 h 10000"/>
              <a:gd name="connsiteX5-79" fmla="*/ 0 w 10000"/>
              <a:gd name="connsiteY5-80" fmla="*/ 4965 h 10000"/>
              <a:gd name="connsiteX6-81" fmla="*/ 5000 w 10000"/>
              <a:gd name="connsiteY6-82" fmla="*/ 10000 h 10000"/>
              <a:gd name="connsiteX7-83" fmla="*/ 10000 w 10000"/>
              <a:gd name="connsiteY7-84" fmla="*/ 4965 h 10000"/>
              <a:gd name="connsiteX8-85" fmla="*/ 5718 w 10000"/>
              <a:gd name="connsiteY8-86" fmla="*/ 5877 h 10000"/>
              <a:gd name="connsiteX0-87" fmla="*/ 5718 w 10030"/>
              <a:gd name="connsiteY0-88" fmla="*/ 5877 h 10000"/>
              <a:gd name="connsiteX1-89" fmla="*/ 2572 w 10030"/>
              <a:gd name="connsiteY1-90" fmla="*/ 3409 h 10000"/>
              <a:gd name="connsiteX2-91" fmla="*/ 2441 w 10030"/>
              <a:gd name="connsiteY2-92" fmla="*/ 2270 h 10000"/>
              <a:gd name="connsiteX3-93" fmla="*/ 4304 w 10030"/>
              <a:gd name="connsiteY3-94" fmla="*/ 20 h 10000"/>
              <a:gd name="connsiteX4-95" fmla="*/ 4284 w 10030"/>
              <a:gd name="connsiteY4-96" fmla="*/ 0 h 10000"/>
              <a:gd name="connsiteX5-97" fmla="*/ 0 w 10030"/>
              <a:gd name="connsiteY5-98" fmla="*/ 4965 h 10000"/>
              <a:gd name="connsiteX6-99" fmla="*/ 5000 w 10030"/>
              <a:gd name="connsiteY6-100" fmla="*/ 10000 h 10000"/>
              <a:gd name="connsiteX7-101" fmla="*/ 10030 w 10030"/>
              <a:gd name="connsiteY7-102" fmla="*/ 5010 h 10000"/>
              <a:gd name="connsiteX8-103" fmla="*/ 5718 w 10030"/>
              <a:gd name="connsiteY8-104" fmla="*/ 5877 h 10000"/>
              <a:gd name="connsiteX0-105" fmla="*/ 5718 w 10030"/>
              <a:gd name="connsiteY0-106" fmla="*/ 5877 h 10000"/>
              <a:gd name="connsiteX1-107" fmla="*/ 2572 w 10030"/>
              <a:gd name="connsiteY1-108" fmla="*/ 3409 h 10000"/>
              <a:gd name="connsiteX2-109" fmla="*/ 2441 w 10030"/>
              <a:gd name="connsiteY2-110" fmla="*/ 2270 h 10000"/>
              <a:gd name="connsiteX3-111" fmla="*/ 4304 w 10030"/>
              <a:gd name="connsiteY3-112" fmla="*/ 20 h 10000"/>
              <a:gd name="connsiteX4-113" fmla="*/ 4284 w 10030"/>
              <a:gd name="connsiteY4-114" fmla="*/ 0 h 10000"/>
              <a:gd name="connsiteX5-115" fmla="*/ 0 w 10030"/>
              <a:gd name="connsiteY5-116" fmla="*/ 4965 h 10000"/>
              <a:gd name="connsiteX6-117" fmla="*/ 5000 w 10030"/>
              <a:gd name="connsiteY6-118" fmla="*/ 10000 h 10000"/>
              <a:gd name="connsiteX7-119" fmla="*/ 10030 w 10030"/>
              <a:gd name="connsiteY7-120" fmla="*/ 5010 h 10000"/>
              <a:gd name="connsiteX8-121" fmla="*/ 5718 w 10030"/>
              <a:gd name="connsiteY8-122" fmla="*/ 5877 h 10000"/>
              <a:gd name="connsiteX0-123" fmla="*/ 5718 w 10030"/>
              <a:gd name="connsiteY0-124" fmla="*/ 5877 h 10000"/>
              <a:gd name="connsiteX1-125" fmla="*/ 2572 w 10030"/>
              <a:gd name="connsiteY1-126" fmla="*/ 3409 h 10000"/>
              <a:gd name="connsiteX2-127" fmla="*/ 2441 w 10030"/>
              <a:gd name="connsiteY2-128" fmla="*/ 2270 h 10000"/>
              <a:gd name="connsiteX3-129" fmla="*/ 4304 w 10030"/>
              <a:gd name="connsiteY3-130" fmla="*/ 20 h 10000"/>
              <a:gd name="connsiteX4-131" fmla="*/ 4284 w 10030"/>
              <a:gd name="connsiteY4-132" fmla="*/ 0 h 10000"/>
              <a:gd name="connsiteX5-133" fmla="*/ 0 w 10030"/>
              <a:gd name="connsiteY5-134" fmla="*/ 4965 h 10000"/>
              <a:gd name="connsiteX6-135" fmla="*/ 5000 w 10030"/>
              <a:gd name="connsiteY6-136" fmla="*/ 10000 h 10000"/>
              <a:gd name="connsiteX7-137" fmla="*/ 10030 w 10030"/>
              <a:gd name="connsiteY7-138" fmla="*/ 5010 h 10000"/>
              <a:gd name="connsiteX8-139" fmla="*/ 5718 w 10030"/>
              <a:gd name="connsiteY8-140" fmla="*/ 5877 h 10000"/>
              <a:gd name="connsiteX0-141" fmla="*/ 5718 w 10030"/>
              <a:gd name="connsiteY0-142" fmla="*/ 5877 h 10000"/>
              <a:gd name="connsiteX1-143" fmla="*/ 2808 w 10030"/>
              <a:gd name="connsiteY1-144" fmla="*/ 3930 h 10000"/>
              <a:gd name="connsiteX2-145" fmla="*/ 2441 w 10030"/>
              <a:gd name="connsiteY2-146" fmla="*/ 2270 h 10000"/>
              <a:gd name="connsiteX3-147" fmla="*/ 4304 w 10030"/>
              <a:gd name="connsiteY3-148" fmla="*/ 20 h 10000"/>
              <a:gd name="connsiteX4-149" fmla="*/ 4284 w 10030"/>
              <a:gd name="connsiteY4-150" fmla="*/ 0 h 10000"/>
              <a:gd name="connsiteX5-151" fmla="*/ 0 w 10030"/>
              <a:gd name="connsiteY5-152" fmla="*/ 4965 h 10000"/>
              <a:gd name="connsiteX6-153" fmla="*/ 5000 w 10030"/>
              <a:gd name="connsiteY6-154" fmla="*/ 10000 h 10000"/>
              <a:gd name="connsiteX7-155" fmla="*/ 10030 w 10030"/>
              <a:gd name="connsiteY7-156" fmla="*/ 5010 h 10000"/>
              <a:gd name="connsiteX8-157" fmla="*/ 5718 w 10030"/>
              <a:gd name="connsiteY8-158" fmla="*/ 5877 h 10000"/>
              <a:gd name="connsiteX0-159" fmla="*/ 5718 w 10030"/>
              <a:gd name="connsiteY0-160" fmla="*/ 5877 h 10000"/>
              <a:gd name="connsiteX1-161" fmla="*/ 2808 w 10030"/>
              <a:gd name="connsiteY1-162" fmla="*/ 3930 h 10000"/>
              <a:gd name="connsiteX2-163" fmla="*/ 2441 w 10030"/>
              <a:gd name="connsiteY2-164" fmla="*/ 2270 h 10000"/>
              <a:gd name="connsiteX3-165" fmla="*/ 4304 w 10030"/>
              <a:gd name="connsiteY3-166" fmla="*/ 20 h 10000"/>
              <a:gd name="connsiteX4-167" fmla="*/ 4284 w 10030"/>
              <a:gd name="connsiteY4-168" fmla="*/ 0 h 10000"/>
              <a:gd name="connsiteX5-169" fmla="*/ 0 w 10030"/>
              <a:gd name="connsiteY5-170" fmla="*/ 4965 h 10000"/>
              <a:gd name="connsiteX6-171" fmla="*/ 5000 w 10030"/>
              <a:gd name="connsiteY6-172" fmla="*/ 10000 h 10000"/>
              <a:gd name="connsiteX7-173" fmla="*/ 10030 w 10030"/>
              <a:gd name="connsiteY7-174" fmla="*/ 5010 h 10000"/>
              <a:gd name="connsiteX8-175" fmla="*/ 5718 w 10030"/>
              <a:gd name="connsiteY8-176" fmla="*/ 5877 h 10000"/>
              <a:gd name="connsiteX0-177" fmla="*/ 5718 w 10030"/>
              <a:gd name="connsiteY0-178" fmla="*/ 5877 h 10000"/>
              <a:gd name="connsiteX1-179" fmla="*/ 2808 w 10030"/>
              <a:gd name="connsiteY1-180" fmla="*/ 3930 h 10000"/>
              <a:gd name="connsiteX2-181" fmla="*/ 2441 w 10030"/>
              <a:gd name="connsiteY2-182" fmla="*/ 2270 h 10000"/>
              <a:gd name="connsiteX3-183" fmla="*/ 4304 w 10030"/>
              <a:gd name="connsiteY3-184" fmla="*/ 20 h 10000"/>
              <a:gd name="connsiteX4-185" fmla="*/ 4284 w 10030"/>
              <a:gd name="connsiteY4-186" fmla="*/ 0 h 10000"/>
              <a:gd name="connsiteX5-187" fmla="*/ 0 w 10030"/>
              <a:gd name="connsiteY5-188" fmla="*/ 4965 h 10000"/>
              <a:gd name="connsiteX6-189" fmla="*/ 5000 w 10030"/>
              <a:gd name="connsiteY6-190" fmla="*/ 10000 h 10000"/>
              <a:gd name="connsiteX7-191" fmla="*/ 10030 w 10030"/>
              <a:gd name="connsiteY7-192" fmla="*/ 5010 h 10000"/>
              <a:gd name="connsiteX8-193" fmla="*/ 5718 w 10030"/>
              <a:gd name="connsiteY8-194" fmla="*/ 5877 h 10000"/>
              <a:gd name="connsiteX0-195" fmla="*/ 5718 w 10030"/>
              <a:gd name="connsiteY0-196" fmla="*/ 5877 h 10000"/>
              <a:gd name="connsiteX1-197" fmla="*/ 2808 w 10030"/>
              <a:gd name="connsiteY1-198" fmla="*/ 3930 h 10000"/>
              <a:gd name="connsiteX2-199" fmla="*/ 2441 w 10030"/>
              <a:gd name="connsiteY2-200" fmla="*/ 2270 h 10000"/>
              <a:gd name="connsiteX3-201" fmla="*/ 4304 w 10030"/>
              <a:gd name="connsiteY3-202" fmla="*/ 20 h 10000"/>
              <a:gd name="connsiteX4-203" fmla="*/ 4284 w 10030"/>
              <a:gd name="connsiteY4-204" fmla="*/ 0 h 10000"/>
              <a:gd name="connsiteX5-205" fmla="*/ 0 w 10030"/>
              <a:gd name="connsiteY5-206" fmla="*/ 4965 h 10000"/>
              <a:gd name="connsiteX6-207" fmla="*/ 5000 w 10030"/>
              <a:gd name="connsiteY6-208" fmla="*/ 10000 h 10000"/>
              <a:gd name="connsiteX7-209" fmla="*/ 10030 w 10030"/>
              <a:gd name="connsiteY7-210" fmla="*/ 5010 h 10000"/>
              <a:gd name="connsiteX8-211" fmla="*/ 5718 w 10030"/>
              <a:gd name="connsiteY8-212" fmla="*/ 5877 h 10000"/>
              <a:gd name="connsiteX0-213" fmla="*/ 5718 w 10030"/>
              <a:gd name="connsiteY0-214" fmla="*/ 5907 h 10000"/>
              <a:gd name="connsiteX1-215" fmla="*/ 2808 w 10030"/>
              <a:gd name="connsiteY1-216" fmla="*/ 3930 h 10000"/>
              <a:gd name="connsiteX2-217" fmla="*/ 2441 w 10030"/>
              <a:gd name="connsiteY2-218" fmla="*/ 2270 h 10000"/>
              <a:gd name="connsiteX3-219" fmla="*/ 4304 w 10030"/>
              <a:gd name="connsiteY3-220" fmla="*/ 20 h 10000"/>
              <a:gd name="connsiteX4-221" fmla="*/ 4284 w 10030"/>
              <a:gd name="connsiteY4-222" fmla="*/ 0 h 10000"/>
              <a:gd name="connsiteX5-223" fmla="*/ 0 w 10030"/>
              <a:gd name="connsiteY5-224" fmla="*/ 4965 h 10000"/>
              <a:gd name="connsiteX6-225" fmla="*/ 5000 w 10030"/>
              <a:gd name="connsiteY6-226" fmla="*/ 10000 h 10000"/>
              <a:gd name="connsiteX7-227" fmla="*/ 10030 w 10030"/>
              <a:gd name="connsiteY7-228" fmla="*/ 5010 h 10000"/>
              <a:gd name="connsiteX8-229" fmla="*/ 5718 w 10030"/>
              <a:gd name="connsiteY8-230" fmla="*/ 5907 h 10000"/>
              <a:gd name="connsiteX0-231" fmla="*/ 5718 w 10030"/>
              <a:gd name="connsiteY0-232" fmla="*/ 5907 h 10000"/>
              <a:gd name="connsiteX1-233" fmla="*/ 2808 w 10030"/>
              <a:gd name="connsiteY1-234" fmla="*/ 3930 h 10000"/>
              <a:gd name="connsiteX2-235" fmla="*/ 2441 w 10030"/>
              <a:gd name="connsiteY2-236" fmla="*/ 2270 h 10000"/>
              <a:gd name="connsiteX3-237" fmla="*/ 4304 w 10030"/>
              <a:gd name="connsiteY3-238" fmla="*/ 20 h 10000"/>
              <a:gd name="connsiteX4-239" fmla="*/ 4284 w 10030"/>
              <a:gd name="connsiteY4-240" fmla="*/ 0 h 10000"/>
              <a:gd name="connsiteX5-241" fmla="*/ 0 w 10030"/>
              <a:gd name="connsiteY5-242" fmla="*/ 4965 h 10000"/>
              <a:gd name="connsiteX6-243" fmla="*/ 5000 w 10030"/>
              <a:gd name="connsiteY6-244" fmla="*/ 10000 h 10000"/>
              <a:gd name="connsiteX7-245" fmla="*/ 10030 w 10030"/>
              <a:gd name="connsiteY7-246" fmla="*/ 5010 h 10000"/>
              <a:gd name="connsiteX8-247" fmla="*/ 5718 w 10030"/>
              <a:gd name="connsiteY8-248" fmla="*/ 5907 h 10000"/>
              <a:gd name="connsiteX0-249" fmla="*/ 5718 w 10030"/>
              <a:gd name="connsiteY0-250" fmla="*/ 5907 h 10000"/>
              <a:gd name="connsiteX1-251" fmla="*/ 2808 w 10030"/>
              <a:gd name="connsiteY1-252" fmla="*/ 3930 h 10000"/>
              <a:gd name="connsiteX2-253" fmla="*/ 2441 w 10030"/>
              <a:gd name="connsiteY2-254" fmla="*/ 2270 h 10000"/>
              <a:gd name="connsiteX3-255" fmla="*/ 4304 w 10030"/>
              <a:gd name="connsiteY3-256" fmla="*/ 20 h 10000"/>
              <a:gd name="connsiteX4-257" fmla="*/ 4284 w 10030"/>
              <a:gd name="connsiteY4-258" fmla="*/ 0 h 10000"/>
              <a:gd name="connsiteX5-259" fmla="*/ 0 w 10030"/>
              <a:gd name="connsiteY5-260" fmla="*/ 4965 h 10000"/>
              <a:gd name="connsiteX6-261" fmla="*/ 5000 w 10030"/>
              <a:gd name="connsiteY6-262" fmla="*/ 10000 h 10000"/>
              <a:gd name="connsiteX7-263" fmla="*/ 10030 w 10030"/>
              <a:gd name="connsiteY7-264" fmla="*/ 5010 h 10000"/>
              <a:gd name="connsiteX8-265" fmla="*/ 5718 w 10030"/>
              <a:gd name="connsiteY8-266" fmla="*/ 5907 h 10000"/>
              <a:gd name="connsiteX0-267" fmla="*/ 5718 w 10030"/>
              <a:gd name="connsiteY0-268" fmla="*/ 5907 h 10000"/>
              <a:gd name="connsiteX1-269" fmla="*/ 2808 w 10030"/>
              <a:gd name="connsiteY1-270" fmla="*/ 3930 h 10000"/>
              <a:gd name="connsiteX2-271" fmla="*/ 2441 w 10030"/>
              <a:gd name="connsiteY2-272" fmla="*/ 2270 h 10000"/>
              <a:gd name="connsiteX3-273" fmla="*/ 4304 w 10030"/>
              <a:gd name="connsiteY3-274" fmla="*/ 20 h 10000"/>
              <a:gd name="connsiteX4-275" fmla="*/ 4284 w 10030"/>
              <a:gd name="connsiteY4-276" fmla="*/ 0 h 10000"/>
              <a:gd name="connsiteX5-277" fmla="*/ 0 w 10030"/>
              <a:gd name="connsiteY5-278" fmla="*/ 4965 h 10000"/>
              <a:gd name="connsiteX6-279" fmla="*/ 5000 w 10030"/>
              <a:gd name="connsiteY6-280" fmla="*/ 10000 h 10000"/>
              <a:gd name="connsiteX7-281" fmla="*/ 10030 w 10030"/>
              <a:gd name="connsiteY7-282" fmla="*/ 5010 h 10000"/>
              <a:gd name="connsiteX8-283" fmla="*/ 5718 w 10030"/>
              <a:gd name="connsiteY8-284" fmla="*/ 5907 h 10000"/>
              <a:gd name="connsiteX0-285" fmla="*/ 5718 w 10030"/>
              <a:gd name="connsiteY0-286" fmla="*/ 5907 h 10000"/>
              <a:gd name="connsiteX1-287" fmla="*/ 2808 w 10030"/>
              <a:gd name="connsiteY1-288" fmla="*/ 3930 h 10000"/>
              <a:gd name="connsiteX2-289" fmla="*/ 2441 w 10030"/>
              <a:gd name="connsiteY2-290" fmla="*/ 2270 h 10000"/>
              <a:gd name="connsiteX3-291" fmla="*/ 4304 w 10030"/>
              <a:gd name="connsiteY3-292" fmla="*/ 20 h 10000"/>
              <a:gd name="connsiteX4-293" fmla="*/ 4284 w 10030"/>
              <a:gd name="connsiteY4-294" fmla="*/ 0 h 10000"/>
              <a:gd name="connsiteX5-295" fmla="*/ 0 w 10030"/>
              <a:gd name="connsiteY5-296" fmla="*/ 4965 h 10000"/>
              <a:gd name="connsiteX6-297" fmla="*/ 5000 w 10030"/>
              <a:gd name="connsiteY6-298" fmla="*/ 10000 h 10000"/>
              <a:gd name="connsiteX7-299" fmla="*/ 10030 w 10030"/>
              <a:gd name="connsiteY7-300" fmla="*/ 5010 h 10000"/>
              <a:gd name="connsiteX8-301" fmla="*/ 5718 w 10030"/>
              <a:gd name="connsiteY8-302" fmla="*/ 5907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49" y="connsiteY8-50"/>
              </a:cxn>
            </a:cxnLst>
            <a:rect l="l" t="t" r="r" b="b"/>
            <a:pathLst>
              <a:path w="10030" h="10000">
                <a:moveTo>
                  <a:pt x="5718" y="5907"/>
                </a:moveTo>
                <a:cubicBezTo>
                  <a:pt x="3955" y="5310"/>
                  <a:pt x="3378" y="4697"/>
                  <a:pt x="2808" y="3930"/>
                </a:cubicBezTo>
                <a:cubicBezTo>
                  <a:pt x="2711" y="3594"/>
                  <a:pt x="2468" y="3264"/>
                  <a:pt x="2441" y="2270"/>
                </a:cubicBezTo>
                <a:cubicBezTo>
                  <a:pt x="2414" y="1289"/>
                  <a:pt x="3157" y="336"/>
                  <a:pt x="4304" y="20"/>
                </a:cubicBezTo>
                <a:lnTo>
                  <a:pt x="4284" y="0"/>
                </a:lnTo>
                <a:cubicBezTo>
                  <a:pt x="1902" y="375"/>
                  <a:pt x="0" y="2448"/>
                  <a:pt x="0" y="4965"/>
                </a:cubicBezTo>
                <a:cubicBezTo>
                  <a:pt x="0" y="7749"/>
                  <a:pt x="2235" y="10000"/>
                  <a:pt x="5000" y="10000"/>
                </a:cubicBezTo>
                <a:cubicBezTo>
                  <a:pt x="7765" y="10000"/>
                  <a:pt x="10030" y="7794"/>
                  <a:pt x="10030" y="5010"/>
                </a:cubicBezTo>
                <a:cubicBezTo>
                  <a:pt x="10030" y="5010"/>
                  <a:pt x="8299" y="6643"/>
                  <a:pt x="5718" y="5907"/>
                </a:cubicBezTo>
                <a:close/>
              </a:path>
            </a:pathLst>
          </a:custGeom>
          <a:solidFill>
            <a:schemeClr val="accent6">
              <a:lumMod val="60000"/>
              <a:lumOff val="40000"/>
            </a:schemeClr>
          </a:solidFill>
          <a:ln w="19050">
            <a:solidFill>
              <a:schemeClr val="bg1"/>
            </a:solidFill>
          </a:ln>
        </p:spPr>
        <p:txBody>
          <a:bodyPr/>
          <a:lstStyle/>
          <a:p>
            <a:pPr fontAlgn="auto">
              <a:spcBef>
                <a:spcPct val="0"/>
              </a:spcBef>
              <a:spcAft>
                <a:spcPct val="0"/>
              </a:spcAft>
              <a:defRPr/>
            </a:pPr>
            <a:endParaRPr lang="id-ID" sz="100">
              <a:latin typeface="+mn-lt"/>
              <a:ea typeface="+mn-ea"/>
            </a:endParaRPr>
          </a:p>
        </p:txBody>
      </p:sp>
      <p:sp>
        <p:nvSpPr>
          <p:cNvPr id="38" name="肘形接點 23"/>
          <p:cNvSpPr>
            <a:spLocks noChangeShapeType="1"/>
          </p:cNvSpPr>
          <p:nvPr/>
        </p:nvSpPr>
        <p:spPr bwMode="auto">
          <a:xfrm rot="16200000" flipV="1">
            <a:off x="2606624" y="1814189"/>
            <a:ext cx="831850" cy="2373630"/>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Lst>
            <a:ahLst/>
            <a:cxnLst>
              <a:cxn ang="0">
                <a:pos x="connsiteX0-1" y="connsiteY0-2"/>
              </a:cxn>
              <a:cxn ang="0">
                <a:pos x="connsiteX1-3" y="connsiteY1-4"/>
              </a:cxn>
              <a:cxn ang="0">
                <a:pos x="connsiteX2-5" y="connsiteY2-6"/>
              </a:cxn>
            </a:cxnLst>
            <a:rect l="l" t="t" r="r" b="b"/>
            <a:pathLst>
              <a:path w="626447" h="2732562" fill="none">
                <a:moveTo>
                  <a:pt x="0" y="0"/>
                </a:moveTo>
                <a:lnTo>
                  <a:pt x="626447" y="464024"/>
                </a:lnTo>
                <a:lnTo>
                  <a:pt x="626447" y="2732562"/>
                </a:lnTo>
              </a:path>
            </a:pathLst>
          </a:custGeom>
          <a:noFill/>
          <a:ln w="19050" cap="flat" cmpd="sng">
            <a:solidFill>
              <a:schemeClr val="tx1">
                <a:lumMod val="50000"/>
                <a:lumOff val="50000"/>
              </a:schemeClr>
            </a:solidFill>
            <a:prstDash val="dash"/>
            <a:bevel/>
            <a:headEnd type="oval" w="med" len="med"/>
            <a:tailEnd type="oval" w="med" len="med"/>
          </a:ln>
        </p:spPr>
        <p:txBody>
          <a:bodyPr/>
          <a:lstStyle/>
          <a:p>
            <a:pPr fontAlgn="auto">
              <a:spcBef>
                <a:spcPct val="0"/>
              </a:spcBef>
              <a:spcAft>
                <a:spcPct val="0"/>
              </a:spcAft>
              <a:defRPr/>
            </a:pPr>
            <a:endParaRPr lang="zh-CN" altLang="en-US" sz="100">
              <a:latin typeface="+mn-lt"/>
              <a:ea typeface="微软雅黑" panose="020B0503020204020204" charset="-122"/>
            </a:endParaRPr>
          </a:p>
        </p:txBody>
      </p:sp>
      <p:sp>
        <p:nvSpPr>
          <p:cNvPr id="39" name="矩形 47"/>
          <p:cNvSpPr>
            <a:spLocks noChangeArrowheads="1"/>
          </p:cNvSpPr>
          <p:nvPr/>
        </p:nvSpPr>
        <p:spPr bwMode="auto">
          <a:xfrm>
            <a:off x="367125" y="3657230"/>
            <a:ext cx="3204845" cy="4002040"/>
          </a:xfrm>
          <a:prstGeom prst="rect">
            <a:avLst/>
          </a:prstGeom>
          <a:noFill/>
          <a:ln w="9525">
            <a:solidFill>
              <a:schemeClr val="tx1"/>
            </a:solidFill>
            <a:miter lim="800000"/>
          </a:ln>
        </p:spPr>
        <p:txBody>
          <a:bodyPr wrap="square" lIns="122856" tIns="61428" rIns="122856" bIns="61428">
            <a:spAutoFit/>
          </a:bodyPr>
          <a:lstStyle/>
          <a:p>
            <a:pPr>
              <a:buFont typeface="Arial" panose="020B0604020202020204" pitchFamily="34" charset="0"/>
              <a:buNone/>
            </a:pPr>
            <a:r>
              <a:rPr lang="zh-CN" altLang="en-US" sz="3600" b="1">
                <a:latin typeface="楷体" panose="02010609060101010101" pitchFamily="49" charset="-122"/>
                <a:ea typeface="楷体" panose="02010609060101010101" pitchFamily="49" charset="-122"/>
                <a:sym typeface="微软雅黑" panose="020B0503020204020204" charset="-122"/>
              </a:rPr>
              <a:t>西亚的农耕、冶</a:t>
            </a:r>
            <a:r>
              <a:rPr lang="zh-CN" altLang="en-US" sz="3600" b="1" smtClean="0">
                <a:latin typeface="楷体" panose="02010609060101010101" pitchFamily="49" charset="-122"/>
                <a:ea typeface="楷体" panose="02010609060101010101" pitchFamily="49" charset="-122"/>
                <a:sym typeface="微软雅黑" panose="020B0503020204020204" charset="-122"/>
              </a:rPr>
              <a:t>铁技术外传，西</a:t>
            </a:r>
            <a:r>
              <a:rPr lang="zh-CN" altLang="en-US" sz="3600" b="1">
                <a:latin typeface="楷体" panose="02010609060101010101" pitchFamily="49" charset="-122"/>
                <a:ea typeface="楷体" panose="02010609060101010101" pitchFamily="49" charset="-122"/>
                <a:sym typeface="微软雅黑" panose="020B0503020204020204" charset="-122"/>
              </a:rPr>
              <a:t>到希腊、东到</a:t>
            </a:r>
            <a:r>
              <a:rPr lang="zh-CN" altLang="en-US" sz="3600" b="1" smtClean="0">
                <a:latin typeface="楷体" panose="02010609060101010101" pitchFamily="49" charset="-122"/>
                <a:ea typeface="楷体" panose="02010609060101010101" pitchFamily="49" charset="-122"/>
                <a:sym typeface="微软雅黑" panose="020B0503020204020204" charset="-122"/>
              </a:rPr>
              <a:t>伊朗，南</a:t>
            </a:r>
            <a:r>
              <a:rPr lang="zh-CN" altLang="en-US" sz="3600" b="1">
                <a:latin typeface="楷体" panose="02010609060101010101" pitchFamily="49" charset="-122"/>
                <a:ea typeface="楷体" panose="02010609060101010101" pitchFamily="49" charset="-122"/>
                <a:sym typeface="微软雅黑" panose="020B0503020204020204" charset="-122"/>
              </a:rPr>
              <a:t>到</a:t>
            </a:r>
            <a:r>
              <a:rPr lang="zh-CN" altLang="en-US" sz="3600" b="1" smtClean="0">
                <a:latin typeface="楷体" panose="02010609060101010101" pitchFamily="49" charset="-122"/>
                <a:ea typeface="楷体" panose="02010609060101010101" pitchFamily="49" charset="-122"/>
                <a:sym typeface="微软雅黑" panose="020B0503020204020204" charset="-122"/>
              </a:rPr>
              <a:t>埃及。</a:t>
            </a:r>
            <a:endParaRPr lang="en-US" altLang="zh-CN" sz="3600" b="1" smtClean="0">
              <a:latin typeface="楷体" panose="02010609060101010101" pitchFamily="49" charset="-122"/>
              <a:ea typeface="楷体" panose="02010609060101010101" pitchFamily="49" charset="-122"/>
              <a:sym typeface="微软雅黑" panose="020B0503020204020204" charset="-122"/>
            </a:endParaRPr>
          </a:p>
          <a:p>
            <a:pPr>
              <a:buFont typeface="Arial" panose="020B0604020202020204" pitchFamily="34" charset="0"/>
              <a:buNone/>
            </a:pPr>
            <a:r>
              <a:rPr lang="zh-CN" altLang="en-US" sz="3600" b="1" smtClean="0">
                <a:latin typeface="楷体" panose="02010609060101010101" pitchFamily="49" charset="-122"/>
                <a:ea typeface="楷体" panose="02010609060101010101" pitchFamily="49" charset="-122"/>
                <a:sym typeface="微软雅黑" panose="020B0503020204020204" charset="-122"/>
              </a:rPr>
              <a:t>埃及的雕刻影响到希腊。</a:t>
            </a:r>
            <a:endParaRPr lang="zh-CN" altLang="en-US" sz="3600" b="1">
              <a:latin typeface="楷体" panose="02010609060101010101" pitchFamily="49" charset="-122"/>
              <a:ea typeface="楷体" panose="02010609060101010101" pitchFamily="49" charset="-122"/>
              <a:sym typeface="微软雅黑" panose="020B0503020204020204" charset="-122"/>
            </a:endParaRPr>
          </a:p>
        </p:txBody>
      </p:sp>
      <p:sp>
        <p:nvSpPr>
          <p:cNvPr id="40" name="肘形接點 23"/>
          <p:cNvSpPr>
            <a:spLocks noChangeShapeType="1"/>
          </p:cNvSpPr>
          <p:nvPr/>
        </p:nvSpPr>
        <p:spPr bwMode="auto">
          <a:xfrm rot="5400000" flipH="1" flipV="1">
            <a:off x="9893469" y="195584"/>
            <a:ext cx="1367337" cy="4321721"/>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8992"/>
              <a:gd name="connsiteY0-8" fmla="*/ 0 h 2732562"/>
              <a:gd name="connsiteX1-9" fmla="*/ 628992 w 628992"/>
              <a:gd name="connsiteY1-10" fmla="*/ 842968 h 2732562"/>
              <a:gd name="connsiteX2-11" fmla="*/ 626447 w 628992"/>
              <a:gd name="connsiteY2-12" fmla="*/ 2732562 h 2732562"/>
            </a:gdLst>
            <a:ahLst/>
            <a:cxnLst>
              <a:cxn ang="0">
                <a:pos x="connsiteX0-1" y="connsiteY0-2"/>
              </a:cxn>
              <a:cxn ang="0">
                <a:pos x="connsiteX1-3" y="connsiteY1-4"/>
              </a:cxn>
              <a:cxn ang="0">
                <a:pos x="connsiteX2-5" y="connsiteY2-6"/>
              </a:cxn>
            </a:cxnLst>
            <a:rect l="l" t="t" r="r" b="b"/>
            <a:pathLst>
              <a:path w="628992" h="2732562" fill="none">
                <a:moveTo>
                  <a:pt x="0" y="0"/>
                </a:moveTo>
                <a:lnTo>
                  <a:pt x="628992" y="842968"/>
                </a:lnTo>
                <a:cubicBezTo>
                  <a:pt x="628992" y="1599147"/>
                  <a:pt x="626447" y="1976383"/>
                  <a:pt x="626447" y="2732562"/>
                </a:cubicBezTo>
              </a:path>
            </a:pathLst>
          </a:custGeom>
          <a:noFill/>
          <a:ln w="19050" cap="flat" cmpd="sng">
            <a:solidFill>
              <a:schemeClr val="tx1">
                <a:lumMod val="50000"/>
                <a:lumOff val="50000"/>
              </a:schemeClr>
            </a:solidFill>
            <a:prstDash val="dash"/>
            <a:bevel/>
            <a:headEnd type="oval" w="med" len="med"/>
            <a:tailEnd type="oval" w="med" len="med"/>
          </a:ln>
        </p:spPr>
        <p:txBody>
          <a:bodyPr/>
          <a:lstStyle/>
          <a:p>
            <a:pPr fontAlgn="auto">
              <a:spcBef>
                <a:spcPct val="0"/>
              </a:spcBef>
              <a:spcAft>
                <a:spcPct val="0"/>
              </a:spcAft>
              <a:defRPr/>
            </a:pPr>
            <a:endParaRPr lang="zh-CN" altLang="en-US" sz="100">
              <a:latin typeface="+mn-lt"/>
              <a:ea typeface="微软雅黑" panose="020B0503020204020204" charset="-122"/>
            </a:endParaRPr>
          </a:p>
        </p:txBody>
      </p:sp>
      <p:sp>
        <p:nvSpPr>
          <p:cNvPr id="41" name="矩形 47"/>
          <p:cNvSpPr>
            <a:spLocks noChangeArrowheads="1"/>
          </p:cNvSpPr>
          <p:nvPr/>
        </p:nvSpPr>
        <p:spPr bwMode="auto">
          <a:xfrm>
            <a:off x="9679927" y="2452665"/>
            <a:ext cx="4624625" cy="742110"/>
          </a:xfrm>
          <a:prstGeom prst="rect">
            <a:avLst/>
          </a:prstGeom>
          <a:noFill/>
          <a:ln w="9525">
            <a:solidFill>
              <a:schemeClr val="tx1"/>
            </a:solidFill>
            <a:miter lim="800000"/>
          </a:ln>
        </p:spPr>
        <p:txBody>
          <a:bodyPr lIns="122856" tIns="61428" rIns="122856" bIns="61428">
            <a:spAutoFit/>
          </a:bodyPr>
          <a:lstStyle/>
          <a:p>
            <a:pPr>
              <a:lnSpc>
                <a:spcPct val="130000"/>
              </a:lnSpc>
              <a:buFont typeface="Arial" panose="020B0604020202020204" pitchFamily="34" charset="0"/>
              <a:buNone/>
            </a:pPr>
            <a:r>
              <a:rPr lang="zh-CN" altLang="en-US" sz="3600" b="1">
                <a:latin typeface="楷体" panose="02010609060101010101" pitchFamily="49" charset="-122"/>
                <a:ea typeface="楷体" panose="02010609060101010101" pitchFamily="49" charset="-122"/>
                <a:sym typeface="微软雅黑" panose="020B0503020204020204" charset="-122"/>
              </a:rPr>
              <a:t>西亚神话、西亚字母</a:t>
            </a:r>
          </a:p>
        </p:txBody>
      </p:sp>
      <p:sp>
        <p:nvSpPr>
          <p:cNvPr id="42" name="肘形接點 23"/>
          <p:cNvSpPr>
            <a:spLocks noChangeShapeType="1"/>
          </p:cNvSpPr>
          <p:nvPr/>
        </p:nvSpPr>
        <p:spPr bwMode="auto">
          <a:xfrm rot="16200000" flipH="1">
            <a:off x="8058978" y="6245141"/>
            <a:ext cx="1092162" cy="3419406"/>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Lst>
            <a:ahLst/>
            <a:cxnLst>
              <a:cxn ang="0">
                <a:pos x="connsiteX0-1" y="connsiteY0-2"/>
              </a:cxn>
              <a:cxn ang="0">
                <a:pos x="connsiteX1-3" y="connsiteY1-4"/>
              </a:cxn>
              <a:cxn ang="0">
                <a:pos x="connsiteX2-5" y="connsiteY2-6"/>
              </a:cxn>
            </a:cxnLst>
            <a:rect l="l" t="t" r="r" b="b"/>
            <a:pathLst>
              <a:path w="626447" h="2732562" fill="none">
                <a:moveTo>
                  <a:pt x="0" y="0"/>
                </a:moveTo>
                <a:lnTo>
                  <a:pt x="626447" y="464024"/>
                </a:lnTo>
                <a:lnTo>
                  <a:pt x="626447" y="2732562"/>
                </a:lnTo>
              </a:path>
            </a:pathLst>
          </a:custGeom>
          <a:noFill/>
          <a:ln w="19050" cap="flat" cmpd="sng">
            <a:solidFill>
              <a:schemeClr val="tx1">
                <a:lumMod val="50000"/>
                <a:lumOff val="50000"/>
              </a:schemeClr>
            </a:solidFill>
            <a:prstDash val="dash"/>
            <a:bevel/>
            <a:headEnd type="oval" w="med" len="med"/>
            <a:tailEnd type="oval" w="med" len="med"/>
          </a:ln>
        </p:spPr>
        <p:txBody>
          <a:bodyPr/>
          <a:lstStyle/>
          <a:p>
            <a:pPr fontAlgn="auto">
              <a:spcBef>
                <a:spcPct val="0"/>
              </a:spcBef>
              <a:spcAft>
                <a:spcPct val="0"/>
              </a:spcAft>
              <a:defRPr/>
            </a:pPr>
            <a:endParaRPr lang="zh-CN" altLang="en-US" sz="100">
              <a:latin typeface="+mn-lt"/>
              <a:ea typeface="微软雅黑" panose="020B0503020204020204" charset="-122"/>
            </a:endParaRPr>
          </a:p>
        </p:txBody>
      </p:sp>
      <p:sp>
        <p:nvSpPr>
          <p:cNvPr id="43" name="矩形 42"/>
          <p:cNvSpPr/>
          <p:nvPr/>
        </p:nvSpPr>
        <p:spPr>
          <a:xfrm>
            <a:off x="7245365" y="7521818"/>
            <a:ext cx="3069397" cy="801164"/>
          </a:xfrm>
          <a:prstGeom prst="rect">
            <a:avLst/>
          </a:prstGeom>
          <a:solidFill>
            <a:schemeClr val="accent6">
              <a:lumMod val="60000"/>
              <a:lumOff val="40000"/>
            </a:schemeClr>
          </a:solidFill>
        </p:spPr>
        <p:txBody>
          <a:bodyPr wrap="none" lIns="122856" tIns="61428" rIns="122856" bIns="61428">
            <a:spAutoFit/>
          </a:bodyPr>
          <a:lstStyle/>
          <a:p>
            <a:pPr algn="r" fontAlgn="auto">
              <a:spcBef>
                <a:spcPct val="0"/>
              </a:spcBef>
              <a:spcAft>
                <a:spcPct val="0"/>
              </a:spcAft>
              <a:defRPr/>
            </a:pPr>
            <a:r>
              <a:rPr lang="zh-CN" altLang="en-US" sz="4400" b="1">
                <a:solidFill>
                  <a:schemeClr val="bg1"/>
                </a:solidFill>
                <a:latin typeface="微软雅黑" panose="020B0503020204020204" charset="-122"/>
                <a:ea typeface="微软雅黑" panose="020B0503020204020204" charset="-122"/>
              </a:rPr>
              <a:t>人员与物质</a:t>
            </a:r>
          </a:p>
        </p:txBody>
      </p:sp>
      <p:sp>
        <p:nvSpPr>
          <p:cNvPr id="44" name="文本框 10"/>
          <p:cNvSpPr txBox="1">
            <a:spLocks noChangeArrowheads="1"/>
          </p:cNvSpPr>
          <p:nvPr/>
        </p:nvSpPr>
        <p:spPr bwMode="auto">
          <a:xfrm>
            <a:off x="5692973" y="4164173"/>
            <a:ext cx="2095500" cy="669290"/>
          </a:xfrm>
          <a:prstGeom prst="rect">
            <a:avLst/>
          </a:prstGeom>
          <a:solidFill>
            <a:schemeClr val="accent5"/>
          </a:solidFill>
          <a:ln w="9525">
            <a:noFill/>
            <a:miter lim="800000"/>
          </a:ln>
        </p:spPr>
        <p:txBody>
          <a:bodyPr wrap="none">
            <a:spAutoFit/>
          </a:bodyPr>
          <a:lstStyle/>
          <a:p>
            <a:r>
              <a:rPr lang="zh-CN" altLang="en-US" sz="3760" b="1">
                <a:solidFill>
                  <a:srgbClr val="FF0000"/>
                </a:solidFill>
                <a:latin typeface="华文中宋" panose="02010600040101010101" pitchFamily="2" charset="-122"/>
                <a:ea typeface="华文中宋" panose="02010600040101010101" pitchFamily="2" charset="-122"/>
              </a:rPr>
              <a:t>文明交流</a:t>
            </a:r>
          </a:p>
        </p:txBody>
      </p:sp>
      <p:sp>
        <p:nvSpPr>
          <p:cNvPr id="45" name="矩形 44"/>
          <p:cNvSpPr/>
          <p:nvPr/>
        </p:nvSpPr>
        <p:spPr>
          <a:xfrm>
            <a:off x="1534331" y="2667303"/>
            <a:ext cx="1376626" cy="801164"/>
          </a:xfrm>
          <a:prstGeom prst="rect">
            <a:avLst/>
          </a:prstGeom>
          <a:solidFill>
            <a:schemeClr val="accent6">
              <a:lumMod val="60000"/>
              <a:lumOff val="40000"/>
            </a:schemeClr>
          </a:solidFill>
        </p:spPr>
        <p:txBody>
          <a:bodyPr wrap="none" lIns="122856" tIns="61428" rIns="122856" bIns="61428">
            <a:spAutoFit/>
          </a:bodyPr>
          <a:lstStyle/>
          <a:p>
            <a:pPr algn="r" fontAlgn="auto">
              <a:spcBef>
                <a:spcPct val="0"/>
              </a:spcBef>
              <a:spcAft>
                <a:spcPct val="0"/>
              </a:spcAft>
              <a:defRPr/>
            </a:pPr>
            <a:r>
              <a:rPr lang="zh-CN" altLang="en-US" sz="4400" b="1">
                <a:solidFill>
                  <a:schemeClr val="bg1"/>
                </a:solidFill>
                <a:latin typeface="微软雅黑" panose="020B0503020204020204" charset="-122"/>
                <a:ea typeface="微软雅黑" panose="020B0503020204020204" charset="-122"/>
              </a:rPr>
              <a:t>技术</a:t>
            </a:r>
            <a:endParaRPr lang="en-US" altLang="zh-CN" sz="4400" b="1">
              <a:solidFill>
                <a:schemeClr val="bg1"/>
              </a:solidFill>
              <a:latin typeface="微软雅黑" panose="020B0503020204020204" charset="-122"/>
              <a:ea typeface="微软雅黑" panose="020B0503020204020204" charset="-122"/>
            </a:endParaRPr>
          </a:p>
        </p:txBody>
      </p:sp>
      <p:sp>
        <p:nvSpPr>
          <p:cNvPr id="46" name="矩形 45"/>
          <p:cNvSpPr/>
          <p:nvPr/>
        </p:nvSpPr>
        <p:spPr>
          <a:xfrm>
            <a:off x="9959517" y="1672549"/>
            <a:ext cx="3069398" cy="801164"/>
          </a:xfrm>
          <a:prstGeom prst="rect">
            <a:avLst/>
          </a:prstGeom>
          <a:solidFill>
            <a:schemeClr val="accent6">
              <a:lumMod val="60000"/>
              <a:lumOff val="40000"/>
            </a:schemeClr>
          </a:solidFill>
        </p:spPr>
        <p:txBody>
          <a:bodyPr wrap="none" lIns="122856" tIns="61428" rIns="122856" bIns="61428">
            <a:spAutoFit/>
          </a:bodyPr>
          <a:lstStyle/>
          <a:p>
            <a:pPr algn="r"/>
            <a:r>
              <a:rPr lang="zh-CN" altLang="en-US" sz="4400" b="1">
                <a:solidFill>
                  <a:schemeClr val="bg1"/>
                </a:solidFill>
                <a:latin typeface="微软雅黑" panose="020B0503020204020204" charset="-122"/>
                <a:ea typeface="微软雅黑" panose="020B0503020204020204" charset="-122"/>
              </a:rPr>
              <a:t>思想、文化</a:t>
            </a:r>
            <a:endParaRPr lang="en-US" altLang="zh-CN" sz="4400" b="1">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10251160" y="3253602"/>
            <a:ext cx="2982115" cy="745293"/>
            <a:chOff x="11010162" y="3325953"/>
            <a:chExt cx="2982115" cy="1723569"/>
          </a:xfrm>
        </p:grpSpPr>
        <p:cxnSp>
          <p:nvCxnSpPr>
            <p:cNvPr id="47" name="直接连接符 46"/>
            <p:cNvCxnSpPr/>
            <p:nvPr/>
          </p:nvCxnSpPr>
          <p:spPr>
            <a:xfrm>
              <a:off x="12725198" y="3325953"/>
              <a:ext cx="12799" cy="8681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11010162" y="4164272"/>
              <a:ext cx="2982115" cy="149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H="1">
              <a:off x="11010162" y="4194136"/>
              <a:ext cx="12799" cy="85538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a:off x="13992277" y="4151473"/>
              <a:ext cx="0" cy="8681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51" name="文本框 50"/>
          <p:cNvSpPr txBox="1">
            <a:spLocks noChangeArrowheads="1"/>
          </p:cNvSpPr>
          <p:nvPr/>
        </p:nvSpPr>
        <p:spPr bwMode="auto">
          <a:xfrm>
            <a:off x="12645814" y="4062413"/>
            <a:ext cx="2102661" cy="523220"/>
          </a:xfrm>
          <a:prstGeom prst="rect">
            <a:avLst/>
          </a:prstGeom>
          <a:noFill/>
          <a:ln w="9525">
            <a:solidFill>
              <a:schemeClr val="tx1"/>
            </a:solidFill>
            <a:miter lim="800000"/>
          </a:ln>
        </p:spPr>
        <p:txBody>
          <a:bodyPr wrap="square">
            <a:spAutoFit/>
          </a:bodyPr>
          <a:lstStyle/>
          <a:p>
            <a:r>
              <a:rPr lang="zh-CN" altLang="en-US" sz="2800" b="1">
                <a:solidFill>
                  <a:srgbClr val="002060"/>
                </a:solidFill>
                <a:latin typeface="楷体" panose="02010609060101010101" pitchFamily="49" charset="-122"/>
                <a:ea typeface="楷体" panose="02010609060101010101" pitchFamily="49" charset="-122"/>
              </a:rPr>
              <a:t>阿拉马字母</a:t>
            </a:r>
          </a:p>
        </p:txBody>
      </p:sp>
      <p:sp>
        <p:nvSpPr>
          <p:cNvPr id="52" name="文本框 51"/>
          <p:cNvSpPr txBox="1">
            <a:spLocks noChangeArrowheads="1"/>
          </p:cNvSpPr>
          <p:nvPr/>
        </p:nvSpPr>
        <p:spPr bwMode="auto">
          <a:xfrm>
            <a:off x="9889206" y="3991028"/>
            <a:ext cx="2188591" cy="954107"/>
          </a:xfrm>
          <a:prstGeom prst="rect">
            <a:avLst/>
          </a:prstGeom>
          <a:noFill/>
          <a:ln w="9525">
            <a:solidFill>
              <a:schemeClr val="tx1"/>
            </a:solidFill>
            <a:miter lim="800000"/>
          </a:ln>
        </p:spPr>
        <p:txBody>
          <a:bodyPr>
            <a:spAutoFit/>
          </a:bodyPr>
          <a:lstStyle/>
          <a:p>
            <a:r>
              <a:rPr lang="zh-CN" altLang="en-US" sz="2800" b="1">
                <a:solidFill>
                  <a:srgbClr val="002060"/>
                </a:solidFill>
                <a:latin typeface="楷体" panose="02010609060101010101" pitchFamily="49" charset="-122"/>
                <a:ea typeface="楷体" panose="02010609060101010101" pitchFamily="49" charset="-122"/>
              </a:rPr>
              <a:t>希腊字母</a:t>
            </a:r>
          </a:p>
          <a:p>
            <a:r>
              <a:rPr lang="zh-CN" altLang="en-US" sz="2800" b="1">
                <a:solidFill>
                  <a:srgbClr val="002060"/>
                </a:solidFill>
                <a:latin typeface="楷体" panose="02010609060101010101" pitchFamily="49" charset="-122"/>
                <a:ea typeface="楷体" panose="02010609060101010101" pitchFamily="49" charset="-122"/>
              </a:rPr>
              <a:t>拉丁字母</a:t>
            </a:r>
          </a:p>
        </p:txBody>
      </p:sp>
      <p:sp>
        <p:nvSpPr>
          <p:cNvPr id="54" name="Rectangle 22"/>
          <p:cNvSpPr>
            <a:spLocks noChangeArrowheads="1"/>
          </p:cNvSpPr>
          <p:nvPr/>
        </p:nvSpPr>
        <p:spPr bwMode="auto">
          <a:xfrm>
            <a:off x="10585853" y="7693551"/>
            <a:ext cx="4592924" cy="523220"/>
          </a:xfrm>
          <a:prstGeom prst="rect">
            <a:avLst/>
          </a:prstGeom>
          <a:noFill/>
          <a:ln w="9525">
            <a:solidFill>
              <a:schemeClr val="tx1"/>
            </a:solidFill>
            <a:miter lim="800000"/>
          </a:ln>
          <a:effectLst/>
        </p:spPr>
        <p:txBody>
          <a:bodyPr wrap="none" anchor="ctr">
            <a:spAutoFit/>
          </a:bodyPr>
          <a:lstStyle/>
          <a:p>
            <a:r>
              <a:rPr lang="zh-CN" altLang="en-US" sz="2800" b="1">
                <a:latin typeface="华文楷体" panose="02010600040101010101" charset="-122"/>
                <a:ea typeface="华文楷体" panose="02010600040101010101" charset="-122"/>
              </a:rPr>
              <a:t>经贸和文化交流；遣使往来</a:t>
            </a:r>
            <a:r>
              <a:rPr lang="zh-CN" altLang="en-US" sz="2800" b="1"/>
              <a:t> </a:t>
            </a:r>
          </a:p>
        </p:txBody>
      </p:sp>
    </p:spTree>
    <p:extLst>
      <p:ext uri="{BB962C8B-B14F-4D97-AF65-F5344CB8AC3E}">
        <p14:creationId xmlns:p14="http://schemas.microsoft.com/office/powerpoint/2010/main" val="1705255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linds(horizont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P spid="46" grpId="0" animBg="1"/>
      <p:bldP spid="51" grpId="0" animBg="1"/>
      <p:bldP spid="52"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32400"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smtClean="0">
                <a:solidFill>
                  <a:schemeClr val="bg1"/>
                </a:solidFill>
                <a:latin typeface="微软雅黑" panose="020B0503020204020204" pitchFamily="34" charset="-122"/>
                <a:ea typeface="微软雅黑" panose="020B0503020204020204" pitchFamily="34" charset="-122"/>
                <a:sym typeface="+mn-ea"/>
              </a:rPr>
              <a:t>三、文明的交流</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pic>
        <p:nvPicPr>
          <p:cNvPr id="24" name="图片 23"/>
          <p:cNvPicPr>
            <a:picLocks noChangeAspect="1"/>
          </p:cNvPicPr>
          <p:nvPr/>
        </p:nvPicPr>
        <p:blipFill>
          <a:blip r:embed="rId3">
            <a:lum bright="-42000" contrast="60000"/>
          </a:blip>
          <a:stretch>
            <a:fillRect/>
          </a:stretch>
        </p:blipFill>
        <p:spPr>
          <a:xfrm>
            <a:off x="1" y="1661338"/>
            <a:ext cx="10509865" cy="7007373"/>
          </a:xfrm>
          <a:prstGeom prst="rect">
            <a:avLst/>
          </a:prstGeom>
          <a:solidFill>
            <a:schemeClr val="bg1"/>
          </a:solidFill>
          <a:ln>
            <a:solidFill>
              <a:schemeClr val="tx1"/>
            </a:solidFill>
          </a:ln>
        </p:spPr>
      </p:pic>
      <p:sp>
        <p:nvSpPr>
          <p:cNvPr id="25" name="文本框 24"/>
          <p:cNvSpPr txBox="1"/>
          <p:nvPr/>
        </p:nvSpPr>
        <p:spPr>
          <a:xfrm>
            <a:off x="10607829" y="2225307"/>
            <a:ext cx="5644808" cy="1581202"/>
          </a:xfrm>
          <a:prstGeom prst="rect">
            <a:avLst/>
          </a:prstGeom>
          <a:solidFill>
            <a:schemeClr val="bg1"/>
          </a:solidFill>
          <a:ln>
            <a:solidFill>
              <a:schemeClr val="tx1"/>
            </a:solidFill>
          </a:ln>
        </p:spPr>
        <p:txBody>
          <a:bodyPr wrap="square" rtlCol="0" anchor="t">
            <a:spAutoFit/>
          </a:bodyPr>
          <a:lstStyle/>
          <a:p>
            <a:pPr marL="383991" indent="-383991" algn="just">
              <a:buFont typeface="Wingdings" panose="05000000000000000000" charset="0"/>
              <a:buChar char="Ø"/>
            </a:pPr>
            <a:r>
              <a:rPr lang="zh-CN" altLang="en-US" sz="3225" b="1">
                <a:solidFill>
                  <a:srgbClr val="3829DB"/>
                </a:solidFill>
                <a:latin typeface="微软雅黑" panose="020B0503020204020204" charset="-122"/>
                <a:ea typeface="微软雅黑" panose="020B0503020204020204" charset="-122"/>
              </a:rPr>
              <a:t>公元前后，</a:t>
            </a:r>
            <a:r>
              <a:rPr lang="zh-CN" altLang="en-US" sz="3225" b="1">
                <a:solidFill>
                  <a:srgbClr val="FF0000"/>
                </a:solidFill>
                <a:latin typeface="微软雅黑" panose="020B0503020204020204" charset="-122"/>
                <a:ea typeface="微软雅黑" panose="020B0503020204020204" charset="-122"/>
              </a:rPr>
              <a:t>汉朝和罗马帝国</a:t>
            </a:r>
            <a:r>
              <a:rPr lang="zh-CN" altLang="en-US" sz="3225" b="1">
                <a:solidFill>
                  <a:srgbClr val="3829DB"/>
                </a:solidFill>
                <a:latin typeface="微软雅黑" panose="020B0503020204020204" charset="-122"/>
                <a:ea typeface="微软雅黑" panose="020B0503020204020204" charset="-122"/>
              </a:rPr>
              <a:t>通过</a:t>
            </a:r>
            <a:r>
              <a:rPr lang="zh-CN" altLang="en-US" sz="3225" b="1">
                <a:solidFill>
                  <a:srgbClr val="FF0000"/>
                </a:solidFill>
                <a:latin typeface="微软雅黑" panose="020B0503020204020204" charset="-122"/>
                <a:ea typeface="微软雅黑" panose="020B0503020204020204" charset="-122"/>
              </a:rPr>
              <a:t>丝绸之路</a:t>
            </a:r>
            <a:r>
              <a:rPr lang="zh-CN" altLang="en-US" sz="3225" b="1">
                <a:solidFill>
                  <a:srgbClr val="3829DB"/>
                </a:solidFill>
                <a:latin typeface="微软雅黑" panose="020B0503020204020204" charset="-122"/>
                <a:ea typeface="微软雅黑" panose="020B0503020204020204" charset="-122"/>
              </a:rPr>
              <a:t>，双方</a:t>
            </a:r>
            <a:r>
              <a:rPr lang="zh-CN" altLang="en-US" sz="3225" b="1">
                <a:solidFill>
                  <a:srgbClr val="FF0000"/>
                </a:solidFill>
                <a:latin typeface="微软雅黑" panose="020B0503020204020204" charset="-122"/>
                <a:ea typeface="微软雅黑" panose="020B0503020204020204" charset="-122"/>
              </a:rPr>
              <a:t>有间接的经贸和文化交流。</a:t>
            </a:r>
          </a:p>
        </p:txBody>
      </p:sp>
      <p:sp>
        <p:nvSpPr>
          <p:cNvPr id="26" name="文本框 25"/>
          <p:cNvSpPr txBox="1"/>
          <p:nvPr/>
        </p:nvSpPr>
        <p:spPr>
          <a:xfrm>
            <a:off x="10607828" y="4013916"/>
            <a:ext cx="5548739" cy="1581202"/>
          </a:xfrm>
          <a:prstGeom prst="rect">
            <a:avLst/>
          </a:prstGeom>
          <a:solidFill>
            <a:schemeClr val="bg1"/>
          </a:solidFill>
          <a:ln>
            <a:solidFill>
              <a:schemeClr val="tx1"/>
            </a:solidFill>
          </a:ln>
        </p:spPr>
        <p:txBody>
          <a:bodyPr wrap="square" rtlCol="0" anchor="t">
            <a:spAutoFit/>
          </a:bodyPr>
          <a:lstStyle>
            <a:defPPr>
              <a:defRPr lang="zh-CN"/>
            </a:defPPr>
            <a:lvl1pPr marL="285750" indent="-285750" algn="just">
              <a:buFont typeface="Wingdings" panose="05000000000000000000" charset="0"/>
              <a:buChar char="Ø"/>
              <a:defRPr sz="2400">
                <a:latin typeface="微软雅黑" panose="020B0503020204020204" charset="-122"/>
                <a:ea typeface="微软雅黑" panose="020B0503020204020204" charset="-122"/>
              </a:defRPr>
            </a:lvl1pPr>
          </a:lstStyle>
          <a:p>
            <a:r>
              <a:rPr lang="zh-CN" altLang="en-US" sz="3225" b="1">
                <a:solidFill>
                  <a:srgbClr val="3829DB"/>
                </a:solidFill>
              </a:rPr>
              <a:t>东汉的</a:t>
            </a:r>
            <a:r>
              <a:rPr lang="zh-CN" altLang="en-US" sz="3225" b="1">
                <a:solidFill>
                  <a:srgbClr val="FF0000"/>
                </a:solidFill>
              </a:rPr>
              <a:t>班超</a:t>
            </a:r>
            <a:r>
              <a:rPr lang="zh-CN" altLang="en-US" sz="3225" b="1">
                <a:solidFill>
                  <a:srgbClr val="3829DB"/>
                </a:solidFill>
              </a:rPr>
              <a:t>为经营西域，曾派</a:t>
            </a:r>
            <a:r>
              <a:rPr lang="zh-CN" altLang="en-US" sz="3225" b="1">
                <a:solidFill>
                  <a:srgbClr val="FF0000"/>
                </a:solidFill>
              </a:rPr>
              <a:t>甘英</a:t>
            </a:r>
            <a:r>
              <a:rPr lang="zh-CN" altLang="en-US" sz="3225" b="1">
                <a:solidFill>
                  <a:srgbClr val="3829DB"/>
                </a:solidFill>
              </a:rPr>
              <a:t>出使</a:t>
            </a:r>
            <a:r>
              <a:rPr lang="zh-CN" altLang="en-US" sz="3225" b="1">
                <a:solidFill>
                  <a:srgbClr val="FF0000"/>
                </a:solidFill>
              </a:rPr>
              <a:t>大秦（即罗马帝国）。</a:t>
            </a:r>
          </a:p>
        </p:txBody>
      </p:sp>
      <p:sp>
        <p:nvSpPr>
          <p:cNvPr id="27" name="文本框 26"/>
          <p:cNvSpPr txBox="1"/>
          <p:nvPr/>
        </p:nvSpPr>
        <p:spPr>
          <a:xfrm>
            <a:off x="10607828" y="5903863"/>
            <a:ext cx="5460067" cy="2077492"/>
          </a:xfrm>
          <a:prstGeom prst="rect">
            <a:avLst/>
          </a:prstGeom>
          <a:solidFill>
            <a:schemeClr val="bg1"/>
          </a:solidFill>
          <a:ln>
            <a:solidFill>
              <a:schemeClr val="tx1"/>
            </a:solidFill>
          </a:ln>
        </p:spPr>
        <p:txBody>
          <a:bodyPr wrap="square" rtlCol="0" anchor="t">
            <a:spAutoFit/>
          </a:bodyPr>
          <a:lstStyle>
            <a:defPPr>
              <a:defRPr lang="zh-CN"/>
            </a:defPPr>
            <a:lvl1pPr marL="285750" indent="-285750" algn="just">
              <a:buFont typeface="Wingdings" panose="05000000000000000000" charset="0"/>
              <a:buChar char="Ø"/>
              <a:defRPr sz="2400">
                <a:latin typeface="微软雅黑" panose="020B0503020204020204" charset="-122"/>
                <a:ea typeface="微软雅黑" panose="020B0503020204020204" charset="-122"/>
              </a:defRPr>
            </a:lvl1pPr>
          </a:lstStyle>
          <a:p>
            <a:r>
              <a:rPr lang="zh-CN" altLang="en-US" sz="3225" b="1">
                <a:solidFill>
                  <a:srgbClr val="3829DB"/>
                </a:solidFill>
              </a:rPr>
              <a:t>公元</a:t>
            </a:r>
            <a:r>
              <a:rPr lang="en-US" altLang="zh-CN" sz="3225" b="1">
                <a:solidFill>
                  <a:srgbClr val="3829DB"/>
                </a:solidFill>
              </a:rPr>
              <a:t>2</a:t>
            </a:r>
            <a:r>
              <a:rPr lang="zh-CN" altLang="en-US" sz="3225" b="1">
                <a:solidFill>
                  <a:srgbClr val="3829DB"/>
                </a:solidFill>
              </a:rPr>
              <a:t>世纪，已经有</a:t>
            </a:r>
            <a:r>
              <a:rPr lang="zh-CN" altLang="en-US" sz="3225" b="1">
                <a:solidFill>
                  <a:srgbClr val="FF0000"/>
                </a:solidFill>
              </a:rPr>
              <a:t>来自罗马的商人到达洛阳。</a:t>
            </a:r>
            <a:r>
              <a:rPr lang="zh-CN" altLang="en-US" sz="3225" b="1">
                <a:solidFill>
                  <a:srgbClr val="3829DB"/>
                </a:solidFill>
              </a:rPr>
              <a:t>此后，</a:t>
            </a:r>
            <a:r>
              <a:rPr lang="zh-CN" altLang="en-US" sz="3225" b="1">
                <a:solidFill>
                  <a:srgbClr val="FF0000"/>
                </a:solidFill>
              </a:rPr>
              <a:t>罗马商人</a:t>
            </a:r>
            <a:r>
              <a:rPr lang="zh-CN" altLang="en-US" sz="3225" b="1">
                <a:solidFill>
                  <a:srgbClr val="3829DB"/>
                </a:solidFill>
              </a:rPr>
              <a:t>不断东来，</a:t>
            </a:r>
            <a:r>
              <a:rPr lang="zh-CN" altLang="en-US" sz="3225" b="1">
                <a:solidFill>
                  <a:srgbClr val="FF0000"/>
                </a:solidFill>
              </a:rPr>
              <a:t>与中国进行贸易。</a:t>
            </a:r>
          </a:p>
        </p:txBody>
      </p:sp>
    </p:spTree>
    <p:extLst>
      <p:ext uri="{BB962C8B-B14F-4D97-AF65-F5344CB8AC3E}">
        <p14:creationId xmlns:p14="http://schemas.microsoft.com/office/powerpoint/2010/main" val="23463345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bwMode="auto">
          <a:xfrm>
            <a:off x="-32400" y="0"/>
            <a:ext cx="16383000" cy="9215438"/>
          </a:xfrm>
          <a:prstGeom prst="rect">
            <a:avLst/>
          </a:prstGeom>
          <a:solidFill>
            <a:srgbClr val="9ED3D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smtClean="0">
                <a:solidFill>
                  <a:schemeClr val="bg1"/>
                </a:solidFill>
                <a:latin typeface="微软雅黑" panose="020B0503020204020204" pitchFamily="34" charset="-122"/>
                <a:ea typeface="微软雅黑" panose="020B0503020204020204" pitchFamily="34" charset="-122"/>
                <a:sym typeface="+mn-ea"/>
              </a:rPr>
              <a:t>三、文明的交流</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sp>
        <p:nvSpPr>
          <p:cNvPr id="8" name="TextBox 3"/>
          <p:cNvSpPr txBox="1"/>
          <p:nvPr/>
        </p:nvSpPr>
        <p:spPr>
          <a:xfrm>
            <a:off x="688340" y="1051923"/>
            <a:ext cx="11611289" cy="707886"/>
          </a:xfrm>
          <a:prstGeom prst="rect">
            <a:avLst/>
          </a:prstGeom>
          <a:noFill/>
          <a:ln w="12700">
            <a:noFill/>
          </a:ln>
        </p:spPr>
        <p:txBody>
          <a:bodyPr wrap="square" rtlCol="0">
            <a:spAutoFit/>
          </a:bodyPr>
          <a:lstStyle/>
          <a:p>
            <a:r>
              <a:rPr lang="zh-CN" altLang="en-US" sz="4000" b="1">
                <a:latin typeface="黑体" panose="02010609060101010101" charset="-122"/>
                <a:ea typeface="黑体" panose="02010609060101010101" charset="-122"/>
              </a:rPr>
              <a:t>探究：早期文明交流的意义？</a:t>
            </a:r>
          </a:p>
        </p:txBody>
      </p:sp>
      <p:sp>
        <p:nvSpPr>
          <p:cNvPr id="9" name="TextBox 2"/>
          <p:cNvSpPr txBox="1"/>
          <p:nvPr/>
        </p:nvSpPr>
        <p:spPr>
          <a:xfrm>
            <a:off x="1880632" y="5990581"/>
            <a:ext cx="13655684" cy="646331"/>
          </a:xfrm>
          <a:prstGeom prst="rect">
            <a:avLst/>
          </a:prstGeom>
          <a:noFill/>
        </p:spPr>
        <p:txBody>
          <a:bodyPr wrap="square" rtlCol="0">
            <a:spAutoFit/>
          </a:bodyPr>
          <a:lstStyle/>
          <a:p>
            <a:r>
              <a:rPr lang="zh-CN" altLang="en-US" sz="3600" b="1">
                <a:latin typeface="楷体" panose="02010609060101010101" pitchFamily="49" charset="-122"/>
                <a:ea typeface="楷体" panose="02010609060101010101" pitchFamily="49" charset="-122"/>
              </a:rPr>
              <a:t>①增进了地域间的人口迁徙与物种交流，丰富了各地区的物质文明</a:t>
            </a:r>
          </a:p>
        </p:txBody>
      </p:sp>
      <p:sp>
        <p:nvSpPr>
          <p:cNvPr id="10" name="TextBox 4"/>
          <p:cNvSpPr txBox="1"/>
          <p:nvPr/>
        </p:nvSpPr>
        <p:spPr>
          <a:xfrm>
            <a:off x="1880632" y="6764667"/>
            <a:ext cx="13655684" cy="646331"/>
          </a:xfrm>
          <a:prstGeom prst="rect">
            <a:avLst/>
          </a:prstGeom>
          <a:noFill/>
        </p:spPr>
        <p:txBody>
          <a:bodyPr wrap="square" rtlCol="0">
            <a:spAutoFit/>
          </a:bodyPr>
          <a:lstStyle/>
          <a:p>
            <a:r>
              <a:rPr lang="zh-CN" altLang="en-US" sz="3600" b="1">
                <a:latin typeface="楷体" panose="02010609060101010101" pitchFamily="49" charset="-122"/>
                <a:ea typeface="楷体" panose="02010609060101010101" pitchFamily="49" charset="-122"/>
              </a:rPr>
              <a:t>②推动了农耕文明的发展，使欧亚农耕文明区域连接起来</a:t>
            </a:r>
          </a:p>
        </p:txBody>
      </p:sp>
      <p:sp>
        <p:nvSpPr>
          <p:cNvPr id="11" name="TextBox 5"/>
          <p:cNvSpPr txBox="1"/>
          <p:nvPr/>
        </p:nvSpPr>
        <p:spPr>
          <a:xfrm>
            <a:off x="1880632" y="7538754"/>
            <a:ext cx="13655684" cy="646331"/>
          </a:xfrm>
          <a:prstGeom prst="rect">
            <a:avLst/>
          </a:prstGeom>
          <a:noFill/>
        </p:spPr>
        <p:txBody>
          <a:bodyPr wrap="square" rtlCol="0">
            <a:spAutoFit/>
          </a:bodyPr>
          <a:lstStyle/>
          <a:p>
            <a:r>
              <a:rPr lang="zh-CN" altLang="en-US" sz="3600" b="1">
                <a:latin typeface="楷体" panose="02010609060101010101" pitchFamily="49" charset="-122"/>
                <a:ea typeface="楷体" panose="02010609060101010101" pitchFamily="49" charset="-122"/>
              </a:rPr>
              <a:t>③促进了人类生活空间的扩大与交通事业的发展</a:t>
            </a:r>
          </a:p>
        </p:txBody>
      </p:sp>
      <p:sp>
        <p:nvSpPr>
          <p:cNvPr id="13" name="TextBox 6"/>
          <p:cNvSpPr txBox="1"/>
          <p:nvPr/>
        </p:nvSpPr>
        <p:spPr>
          <a:xfrm>
            <a:off x="1880632" y="8409600"/>
            <a:ext cx="13655684" cy="646331"/>
          </a:xfrm>
          <a:prstGeom prst="rect">
            <a:avLst/>
          </a:prstGeom>
          <a:noFill/>
        </p:spPr>
        <p:txBody>
          <a:bodyPr wrap="square" rtlCol="0">
            <a:spAutoFit/>
          </a:bodyPr>
          <a:lstStyle/>
          <a:p>
            <a:r>
              <a:rPr lang="zh-CN" altLang="en-US" sz="3600" b="1">
                <a:latin typeface="楷体" panose="02010609060101010101" pitchFamily="49" charset="-122"/>
                <a:ea typeface="楷体" panose="02010609060101010101" pitchFamily="49" charset="-122"/>
              </a:rPr>
              <a:t>④不同文明的交流与借鉴推动了人类文明向前发展</a:t>
            </a:r>
          </a:p>
        </p:txBody>
      </p:sp>
      <p:pic>
        <p:nvPicPr>
          <p:cNvPr id="14" name="图片 13"/>
          <p:cNvPicPr>
            <a:picLocks noChangeAspect="1"/>
          </p:cNvPicPr>
          <p:nvPr/>
        </p:nvPicPr>
        <p:blipFill>
          <a:blip r:embed="rId3"/>
          <a:stretch>
            <a:fillRect/>
          </a:stretch>
        </p:blipFill>
        <p:spPr>
          <a:xfrm rot="20400000">
            <a:off x="421736" y="2682681"/>
            <a:ext cx="3658017" cy="2765470"/>
          </a:xfrm>
          <a:prstGeom prst="bevel">
            <a:avLst/>
          </a:prstGeom>
        </p:spPr>
      </p:pic>
      <p:pic>
        <p:nvPicPr>
          <p:cNvPr id="15" name="图片 14"/>
          <p:cNvPicPr>
            <a:picLocks noChangeAspect="1"/>
          </p:cNvPicPr>
          <p:nvPr/>
        </p:nvPicPr>
        <p:blipFill>
          <a:blip r:embed="rId4"/>
          <a:stretch>
            <a:fillRect/>
          </a:stretch>
        </p:blipFill>
        <p:spPr>
          <a:xfrm rot="1320000">
            <a:off x="11865331" y="2479931"/>
            <a:ext cx="4266406" cy="3181152"/>
          </a:xfrm>
          <a:prstGeom prst="bevel">
            <a:avLst/>
          </a:prstGeom>
        </p:spPr>
      </p:pic>
      <p:pic>
        <p:nvPicPr>
          <p:cNvPr id="16" name="图片 15"/>
          <p:cNvPicPr>
            <a:picLocks noChangeAspect="1"/>
          </p:cNvPicPr>
          <p:nvPr/>
        </p:nvPicPr>
        <p:blipFill>
          <a:blip r:embed="rId5"/>
          <a:stretch>
            <a:fillRect/>
          </a:stretch>
        </p:blipFill>
        <p:spPr>
          <a:xfrm rot="21000000">
            <a:off x="4693048" y="2364443"/>
            <a:ext cx="6219567" cy="3110210"/>
          </a:xfrm>
          <a:prstGeom prst="bevel">
            <a:avLst/>
          </a:prstGeom>
        </p:spPr>
      </p:pic>
    </p:spTree>
    <p:extLst>
      <p:ext uri="{BB962C8B-B14F-4D97-AF65-F5344CB8AC3E}">
        <p14:creationId xmlns:p14="http://schemas.microsoft.com/office/powerpoint/2010/main" val="212696213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22748" y="2015431"/>
            <a:ext cx="13736116" cy="3785652"/>
          </a:xfrm>
          <a:prstGeom prst="rect">
            <a:avLst/>
          </a:prstGeom>
          <a:noFill/>
          <a:ln>
            <a:solidFill>
              <a:schemeClr val="tx1"/>
            </a:solidFill>
          </a:ln>
        </p:spPr>
        <p:txBody>
          <a:bodyPr wrap="square" rtlCol="0">
            <a:spAutoFit/>
          </a:bodyPr>
          <a:lstStyle/>
          <a:p>
            <a:pPr algn="ctr">
              <a:lnSpc>
                <a:spcPct val="150000"/>
              </a:lnSpc>
            </a:pPr>
            <a:r>
              <a:rPr lang="zh-CN" altLang="en-US" sz="4000" b="1" smtClean="0">
                <a:latin typeface="黑体" panose="02010609060101010101" pitchFamily="49" charset="-122"/>
                <a:ea typeface="黑体" panose="02010609060101010101" pitchFamily="49" charset="-122"/>
              </a:rPr>
              <a:t>知识点自查</a:t>
            </a:r>
            <a:endParaRPr lang="en-US" altLang="zh-CN" sz="4000" b="1" smtClean="0">
              <a:latin typeface="黑体" panose="02010609060101010101" pitchFamily="49" charset="-122"/>
              <a:ea typeface="黑体" panose="02010609060101010101" pitchFamily="49" charset="-122"/>
            </a:endParaRPr>
          </a:p>
          <a:p>
            <a:pPr>
              <a:lnSpc>
                <a:spcPct val="150000"/>
              </a:lnSpc>
            </a:pPr>
            <a:r>
              <a:rPr lang="en-US" altLang="zh-CN" sz="4000" b="1" smtClean="0">
                <a:latin typeface="楷体" panose="02010609060101010101" charset="-122"/>
                <a:ea typeface="楷体" panose="02010609060101010101" charset="-122"/>
              </a:rPr>
              <a:t>1</a:t>
            </a:r>
            <a:r>
              <a:rPr lang="zh-CN" altLang="en-US" sz="4000" b="1" smtClean="0">
                <a:latin typeface="楷体" panose="02010609060101010101" charset="-122"/>
                <a:ea typeface="楷体" panose="02010609060101010101" charset="-122"/>
              </a:rPr>
              <a:t>、古代</a:t>
            </a:r>
            <a:r>
              <a:rPr lang="zh-CN" altLang="en-US" sz="4000" b="1">
                <a:latin typeface="楷体" panose="02010609060101010101" charset="-122"/>
                <a:ea typeface="楷体" panose="02010609060101010101" charset="-122"/>
              </a:rPr>
              <a:t>文明扩张的前提、表现、方式和影响；</a:t>
            </a:r>
            <a:endParaRPr lang="en-US" altLang="zh-CN" sz="4000" b="1">
              <a:latin typeface="楷体" panose="02010609060101010101" charset="-122"/>
              <a:ea typeface="楷体" panose="02010609060101010101" charset="-122"/>
            </a:endParaRPr>
          </a:p>
          <a:p>
            <a:pPr>
              <a:lnSpc>
                <a:spcPct val="150000"/>
              </a:lnSpc>
            </a:pPr>
            <a:r>
              <a:rPr lang="en-US" altLang="zh-CN" sz="4000" b="1">
                <a:latin typeface="楷体" panose="02010609060101010101" charset="-122"/>
                <a:ea typeface="楷体" panose="02010609060101010101" charset="-122"/>
              </a:rPr>
              <a:t>2</a:t>
            </a:r>
            <a:r>
              <a:rPr lang="zh-CN" altLang="en-US" sz="4000" b="1">
                <a:latin typeface="楷体" panose="02010609060101010101" charset="-122"/>
                <a:ea typeface="楷体" panose="02010609060101010101" charset="-122"/>
              </a:rPr>
              <a:t>、上古时期的三大世界性帝国的</a:t>
            </a:r>
            <a:r>
              <a:rPr lang="zh-CN" altLang="en-US" sz="4000" b="1" smtClean="0">
                <a:latin typeface="楷体" panose="02010609060101010101" charset="-122"/>
                <a:ea typeface="楷体" panose="02010609060101010101" charset="-122"/>
              </a:rPr>
              <a:t>疆域（根据地图）、</a:t>
            </a:r>
            <a:r>
              <a:rPr lang="zh-CN" altLang="en-US" sz="4000" b="1">
                <a:latin typeface="楷体" panose="02010609060101010101" charset="-122"/>
                <a:ea typeface="楷体" panose="02010609060101010101" charset="-122"/>
              </a:rPr>
              <a:t>统治；</a:t>
            </a:r>
            <a:endParaRPr lang="en-US" altLang="zh-CN" sz="4000" b="1">
              <a:latin typeface="楷体" panose="02010609060101010101" charset="-122"/>
              <a:ea typeface="楷体" panose="02010609060101010101" charset="-122"/>
            </a:endParaRPr>
          </a:p>
          <a:p>
            <a:pPr>
              <a:lnSpc>
                <a:spcPct val="150000"/>
              </a:lnSpc>
            </a:pPr>
            <a:r>
              <a:rPr lang="en-US" altLang="zh-CN" sz="4000" b="1">
                <a:latin typeface="楷体" panose="02010609060101010101" charset="-122"/>
                <a:ea typeface="楷体" panose="02010609060101010101" charset="-122"/>
              </a:rPr>
              <a:t>3</a:t>
            </a:r>
            <a:r>
              <a:rPr lang="zh-CN" altLang="en-US" sz="4000" b="1" smtClean="0">
                <a:latin typeface="楷体" panose="02010609060101010101" charset="-122"/>
                <a:ea typeface="楷体" panose="02010609060101010101" charset="-122"/>
              </a:rPr>
              <a:t>、文明</a:t>
            </a:r>
            <a:r>
              <a:rPr lang="zh-CN" altLang="en-US" sz="4000" b="1">
                <a:latin typeface="楷体" panose="02010609060101010101" charset="-122"/>
                <a:ea typeface="楷体" panose="02010609060101010101" charset="-122"/>
              </a:rPr>
              <a:t>交流的具体表现。</a:t>
            </a:r>
            <a:endParaRPr lang="en-US" altLang="zh-CN" sz="4000" b="1">
              <a:latin typeface="楷体" panose="02010609060101010101" charset="-122"/>
              <a:ea typeface="楷体" panose="02010609060101010101" charset="-122"/>
            </a:endParaRPr>
          </a:p>
        </p:txBody>
      </p:sp>
    </p:spTree>
    <p:extLst>
      <p:ext uri="{BB962C8B-B14F-4D97-AF65-F5344CB8AC3E}">
        <p14:creationId xmlns:p14="http://schemas.microsoft.com/office/powerpoint/2010/main" val="129914156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82" y="660593"/>
            <a:ext cx="1075097" cy="2487908"/>
            <a:chOff x="11571416" y="3959358"/>
            <a:chExt cx="620584" cy="1723139"/>
          </a:xfrm>
        </p:grpSpPr>
        <p:sp>
          <p:nvSpPr>
            <p:cNvPr id="13" name="矩形 12"/>
            <p:cNvSpPr/>
            <p:nvPr/>
          </p:nvSpPr>
          <p:spPr>
            <a:xfrm>
              <a:off x="11571416" y="3959358"/>
              <a:ext cx="620584" cy="1723137"/>
            </a:xfrm>
            <a:prstGeom prst="rect">
              <a:avLst/>
            </a:prstGeom>
            <a:solidFill>
              <a:srgbClr val="3E4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4" name="矩形 13"/>
            <p:cNvSpPr/>
            <p:nvPr/>
          </p:nvSpPr>
          <p:spPr>
            <a:xfrm>
              <a:off x="11571416" y="5115169"/>
              <a:ext cx="620584" cy="567328"/>
            </a:xfrm>
            <a:prstGeom prst="rect">
              <a:avLst/>
            </a:prstGeom>
            <a:solidFill>
              <a:srgbClr val="C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
        <p:nvSpPr>
          <p:cNvPr id="16" name="TextBox 12"/>
          <p:cNvSpPr txBox="1"/>
          <p:nvPr/>
        </p:nvSpPr>
        <p:spPr>
          <a:xfrm>
            <a:off x="1345967" y="603747"/>
            <a:ext cx="831710" cy="2601595"/>
          </a:xfrm>
          <a:prstGeom prst="rect">
            <a:avLst/>
          </a:prstGeom>
          <a:noFill/>
        </p:spPr>
        <p:txBody>
          <a:bodyPr wrap="square" lIns="122911" tIns="61455" rIns="122911" bIns="61455"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anose="020B0604020202020204" pitchFamily="34" charset="0"/>
                <a:ea typeface="微软雅黑" panose="020B0503020204020204" charset="-122"/>
                <a:cs typeface="Arial" panose="020B0604020202020204" pitchFamily="34" charset="0"/>
              </a:defRPr>
            </a:lvl1pPr>
          </a:lstStyle>
          <a:p>
            <a:pPr algn="r"/>
            <a:r>
              <a:rPr lang="zh-CN" altLang="en-US" sz="8060">
                <a:solidFill>
                  <a:srgbClr val="3E4150"/>
                </a:solidFill>
              </a:rPr>
              <a:t>目录</a:t>
            </a:r>
          </a:p>
        </p:txBody>
      </p:sp>
      <p:sp>
        <p:nvSpPr>
          <p:cNvPr id="5" name="矩形 4"/>
          <p:cNvSpPr/>
          <p:nvPr/>
        </p:nvSpPr>
        <p:spPr>
          <a:xfrm>
            <a:off x="3847491" y="1074227"/>
            <a:ext cx="1695218" cy="1503289"/>
          </a:xfrm>
          <a:prstGeom prst="rect">
            <a:avLst/>
          </a:prstGeom>
          <a:blipFill>
            <a:blip r:embed="rId3"/>
            <a:stretch>
              <a:fillRect/>
            </a:stretch>
          </a:blip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a:p>
        </p:txBody>
      </p:sp>
      <p:sp>
        <p:nvSpPr>
          <p:cNvPr id="7" name="矩形 6"/>
          <p:cNvSpPr/>
          <p:nvPr/>
        </p:nvSpPr>
        <p:spPr>
          <a:xfrm>
            <a:off x="3847489" y="3678240"/>
            <a:ext cx="1695218" cy="1503289"/>
          </a:xfrm>
          <a:prstGeom prst="rect">
            <a:avLst/>
          </a:prstGeom>
          <a:blipFill>
            <a:blip r:embed="rId4"/>
            <a:stretch>
              <a:fillRect/>
            </a:stretch>
          </a:blip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a:p>
        </p:txBody>
      </p:sp>
      <p:sp>
        <p:nvSpPr>
          <p:cNvPr id="9" name="矩形 8"/>
          <p:cNvSpPr/>
          <p:nvPr/>
        </p:nvSpPr>
        <p:spPr>
          <a:xfrm>
            <a:off x="3847490" y="6282254"/>
            <a:ext cx="1695218" cy="1503289"/>
          </a:xfrm>
          <a:prstGeom prst="rect">
            <a:avLst/>
          </a:prstGeom>
          <a:blipFill>
            <a:blip r:embed="rId5"/>
            <a:stretch>
              <a:fillRect/>
            </a:stretch>
          </a:blip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a:p>
        </p:txBody>
      </p:sp>
      <p:sp>
        <p:nvSpPr>
          <p:cNvPr id="10" name="矩形 9"/>
          <p:cNvSpPr/>
          <p:nvPr/>
        </p:nvSpPr>
        <p:spPr>
          <a:xfrm>
            <a:off x="6311073" y="1308919"/>
            <a:ext cx="7037504" cy="1001813"/>
          </a:xfrm>
          <a:prstGeom prst="rect">
            <a:avLst/>
          </a:prstGeom>
        </p:spPr>
        <p:txBody>
          <a:bodyPr wrap="none">
            <a:spAutoFit/>
          </a:bodyPr>
          <a:lstStyle/>
          <a:p>
            <a:r>
              <a:rPr lang="zh-CN" altLang="en-US" sz="5910">
                <a:latin typeface="微软雅黑" panose="020B0503020204020204" pitchFamily="34" charset="-122"/>
                <a:ea typeface="微软雅黑" panose="020B0503020204020204" pitchFamily="34" charset="-122"/>
              </a:rPr>
              <a:t>一、古代文明的扩展</a:t>
            </a:r>
          </a:p>
        </p:txBody>
      </p:sp>
      <p:sp>
        <p:nvSpPr>
          <p:cNvPr id="11" name="矩形 10"/>
          <p:cNvSpPr/>
          <p:nvPr/>
        </p:nvSpPr>
        <p:spPr>
          <a:xfrm>
            <a:off x="6311073" y="3912932"/>
            <a:ext cx="7037504" cy="1001813"/>
          </a:xfrm>
          <a:prstGeom prst="rect">
            <a:avLst/>
          </a:prstGeom>
        </p:spPr>
        <p:txBody>
          <a:bodyPr wrap="none">
            <a:spAutoFit/>
          </a:bodyPr>
          <a:lstStyle/>
          <a:p>
            <a:r>
              <a:rPr lang="zh-CN" altLang="en-US" sz="5910">
                <a:latin typeface="微软雅黑" panose="020B0503020204020204" pitchFamily="34" charset="-122"/>
                <a:ea typeface="微软雅黑" panose="020B0503020204020204" pitchFamily="34" charset="-122"/>
              </a:rPr>
              <a:t>二、古代世界的帝国</a:t>
            </a:r>
          </a:p>
        </p:txBody>
      </p:sp>
      <p:sp>
        <p:nvSpPr>
          <p:cNvPr id="12" name="矩形 11"/>
          <p:cNvSpPr/>
          <p:nvPr/>
        </p:nvSpPr>
        <p:spPr>
          <a:xfrm>
            <a:off x="6311074" y="6516947"/>
            <a:ext cx="5514651" cy="1001813"/>
          </a:xfrm>
          <a:prstGeom prst="rect">
            <a:avLst/>
          </a:prstGeom>
        </p:spPr>
        <p:txBody>
          <a:bodyPr wrap="none">
            <a:spAutoFit/>
          </a:bodyPr>
          <a:lstStyle/>
          <a:p>
            <a:r>
              <a:rPr lang="zh-CN" altLang="en-US" sz="5910">
                <a:latin typeface="微软雅黑" panose="020B0503020204020204" pitchFamily="34" charset="-122"/>
                <a:ea typeface="微软雅黑" panose="020B0503020204020204" pitchFamily="34" charset="-122"/>
              </a:rPr>
              <a:t>三、文明的交流</a:t>
            </a:r>
          </a:p>
        </p:txBody>
      </p:sp>
    </p:spTree>
  </p:cSld>
  <p:clrMapOvr>
    <a:masterClrMapping/>
  </p:clrMapOvr>
  <p:transition spd="slow">
    <p:push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934" y="847460"/>
            <a:ext cx="16383288" cy="4110967"/>
            <a:chOff x="0" y="1207"/>
            <a:chExt cx="19201" cy="4818"/>
          </a:xfrm>
        </p:grpSpPr>
        <p:pic>
          <p:nvPicPr>
            <p:cNvPr id="2" name="图片 1"/>
            <p:cNvPicPr>
              <a:picLocks noChangeAspect="1"/>
            </p:cNvPicPr>
            <p:nvPr/>
          </p:nvPicPr>
          <p:blipFill>
            <a:blip r:embed="rId3"/>
            <a:srcRect t="34633" b="25222"/>
            <a:stretch>
              <a:fillRect/>
            </a:stretch>
          </p:blipFill>
          <p:spPr>
            <a:xfrm>
              <a:off x="0" y="1207"/>
              <a:ext cx="19201" cy="4818"/>
            </a:xfrm>
            <a:prstGeom prst="rect">
              <a:avLst/>
            </a:prstGeom>
            <a:effectLst>
              <a:outerShdw blurRad="50800" dist="38100" dir="2700000" algn="tl" rotWithShape="0">
                <a:prstClr val="black">
                  <a:alpha val="40000"/>
                </a:prstClr>
              </a:outerShdw>
            </a:effectLst>
          </p:spPr>
        </p:pic>
        <p:sp>
          <p:nvSpPr>
            <p:cNvPr id="3" name="文本框 2"/>
            <p:cNvSpPr txBox="1"/>
            <p:nvPr/>
          </p:nvSpPr>
          <p:spPr>
            <a:xfrm>
              <a:off x="14232" y="3021"/>
              <a:ext cx="2008" cy="689"/>
            </a:xfrm>
            <a:prstGeom prst="rect">
              <a:avLst/>
            </a:prstGeom>
            <a:noFill/>
          </p:spPr>
          <p:txBody>
            <a:bodyPr wrap="square" rtlCol="0">
              <a:spAutoFit/>
            </a:bodyPr>
            <a:lstStyle/>
            <a:p>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古中国</a:t>
              </a:r>
            </a:p>
          </p:txBody>
        </p:sp>
        <p:sp>
          <p:nvSpPr>
            <p:cNvPr id="4" name="文本框 3"/>
            <p:cNvSpPr txBox="1"/>
            <p:nvPr/>
          </p:nvSpPr>
          <p:spPr>
            <a:xfrm>
              <a:off x="10229" y="3746"/>
              <a:ext cx="833" cy="1155"/>
            </a:xfrm>
            <a:prstGeom prst="rect">
              <a:avLst/>
            </a:prstGeom>
            <a:noFill/>
          </p:spPr>
          <p:txBody>
            <a:bodyPr wrap="square" rtlCol="0">
              <a:spAutoFit/>
            </a:bodyPr>
            <a:lstStyle/>
            <a:p>
              <a:pPr>
                <a:lnSpc>
                  <a:spcPct val="60000"/>
                </a:lnSpc>
              </a:pPr>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古埃及</a:t>
              </a:r>
            </a:p>
          </p:txBody>
        </p:sp>
        <p:sp>
          <p:nvSpPr>
            <p:cNvPr id="5" name="文本框 4"/>
            <p:cNvSpPr txBox="1"/>
            <p:nvPr/>
          </p:nvSpPr>
          <p:spPr>
            <a:xfrm>
              <a:off x="12797" y="4053"/>
              <a:ext cx="803" cy="1155"/>
            </a:xfrm>
            <a:prstGeom prst="rect">
              <a:avLst/>
            </a:prstGeom>
            <a:noFill/>
          </p:spPr>
          <p:txBody>
            <a:bodyPr wrap="square" rtlCol="0">
              <a:spAutoFit/>
            </a:bodyPr>
            <a:lstStyle/>
            <a:p>
              <a:pPr>
                <a:lnSpc>
                  <a:spcPct val="60000"/>
                </a:lnSpc>
              </a:pPr>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古印度</a:t>
              </a:r>
            </a:p>
          </p:txBody>
        </p:sp>
        <p:sp>
          <p:nvSpPr>
            <p:cNvPr id="6" name="文本框 5"/>
            <p:cNvSpPr txBox="1"/>
            <p:nvPr/>
          </p:nvSpPr>
          <p:spPr>
            <a:xfrm rot="19860000">
              <a:off x="11133" y="2730"/>
              <a:ext cx="933" cy="1270"/>
            </a:xfrm>
            <a:prstGeom prst="rect">
              <a:avLst/>
            </a:prstGeom>
            <a:noFill/>
          </p:spPr>
          <p:txBody>
            <a:bodyPr wrap="square" rtlCol="0">
              <a:spAutoFit/>
            </a:bodyPr>
            <a:lstStyle/>
            <a:p>
              <a:pPr>
                <a:lnSpc>
                  <a:spcPct val="50000"/>
                </a:lnSpc>
              </a:pPr>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古巴比伦</a:t>
              </a:r>
            </a:p>
          </p:txBody>
        </p:sp>
      </p:grpSp>
      <p:sp>
        <p:nvSpPr>
          <p:cNvPr id="10" name="文本框 9"/>
          <p:cNvSpPr txBox="1"/>
          <p:nvPr/>
        </p:nvSpPr>
        <p:spPr>
          <a:xfrm>
            <a:off x="162560" y="5323205"/>
            <a:ext cx="16412211" cy="645160"/>
          </a:xfrm>
          <a:prstGeom prst="rect">
            <a:avLst/>
          </a:prstGeom>
          <a:noFill/>
        </p:spPr>
        <p:txBody>
          <a:bodyPr wrap="square" rtlCol="0">
            <a:spAutoFit/>
          </a:bodyPr>
          <a:lstStyle/>
          <a:p>
            <a:r>
              <a:rPr lang="zh-CN" altLang="en-US" sz="3600" b="1" smtClean="0">
                <a:latin typeface="宋体" panose="02010600030101010101" pitchFamily="2" charset="-122"/>
              </a:rPr>
              <a:t>思考古代文明，尤其是农耕文明扩展的原因。</a:t>
            </a:r>
            <a:endParaRPr lang="zh-CN" altLang="en-US" sz="3600" b="1">
              <a:latin typeface="宋体" panose="02010600030101010101" pitchFamily="2" charset="-122"/>
            </a:endParaRPr>
          </a:p>
        </p:txBody>
      </p:sp>
      <p:sp>
        <p:nvSpPr>
          <p:cNvPr id="13" name="文本框 12"/>
          <p:cNvSpPr txBox="1"/>
          <p:nvPr/>
        </p:nvSpPr>
        <p:spPr>
          <a:xfrm>
            <a:off x="3416600" y="6468307"/>
            <a:ext cx="5653647" cy="1955165"/>
          </a:xfrm>
          <a:prstGeom prst="rect">
            <a:avLst/>
          </a:prstGeom>
          <a:noFill/>
        </p:spPr>
        <p:txBody>
          <a:bodyPr wrap="square" rtlCol="0">
            <a:spAutoFit/>
          </a:bodyPr>
          <a:lstStyle/>
          <a:p>
            <a:pPr>
              <a:lnSpc>
                <a:spcPct val="125000"/>
              </a:lnSpc>
              <a:spcBef>
                <a:spcPct val="0"/>
              </a:spcBef>
              <a:spcAft>
                <a:spcPct val="0"/>
              </a:spcAft>
            </a:pPr>
            <a:r>
              <a:rPr lang="zh-CN" altLang="en-US" sz="3225" b="1">
                <a:solidFill>
                  <a:srgbClr val="000000"/>
                </a:solidFill>
                <a:latin typeface="华文楷体" panose="02010600040101010101" charset="-122"/>
                <a:ea typeface="华文楷体" panose="02010600040101010101" charset="-122"/>
              </a:rPr>
              <a:t>①</a:t>
            </a:r>
            <a:r>
              <a:rPr lang="zh-CN" altLang="en-US" sz="3225" b="1">
                <a:solidFill>
                  <a:srgbClr val="000000"/>
                </a:solidFill>
                <a:latin typeface="华文楷体" panose="02010600040101010101" charset="-122"/>
                <a:ea typeface="华文楷体" panose="02010600040101010101" charset="-122"/>
                <a:sym typeface="+mn-ea"/>
              </a:rPr>
              <a:t>比较发达的</a:t>
            </a:r>
            <a:r>
              <a:rPr lang="zh-CN" altLang="en-US" sz="3225" b="1">
                <a:solidFill>
                  <a:srgbClr val="FF0000"/>
                </a:solidFill>
                <a:latin typeface="华文楷体" panose="02010600040101010101" charset="-122"/>
                <a:ea typeface="华文楷体" panose="02010600040101010101" charset="-122"/>
                <a:sym typeface="+mn-ea"/>
              </a:rPr>
              <a:t>社会分工</a:t>
            </a:r>
            <a:endParaRPr lang="zh-CN" altLang="en-US" sz="3225" b="1">
              <a:solidFill>
                <a:srgbClr val="000000"/>
              </a:solidFill>
              <a:latin typeface="华文楷体" panose="02010600040101010101" charset="-122"/>
              <a:ea typeface="华文楷体" panose="02010600040101010101" charset="-122"/>
            </a:endParaRPr>
          </a:p>
          <a:p>
            <a:pPr>
              <a:lnSpc>
                <a:spcPct val="125000"/>
              </a:lnSpc>
              <a:spcBef>
                <a:spcPct val="0"/>
              </a:spcBef>
              <a:spcAft>
                <a:spcPct val="0"/>
              </a:spcAft>
            </a:pPr>
            <a:r>
              <a:rPr lang="zh-CN" altLang="en-US" sz="3225" b="1">
                <a:solidFill>
                  <a:srgbClr val="000000"/>
                </a:solidFill>
                <a:latin typeface="华文楷体" panose="02010600040101010101" charset="-122"/>
                <a:ea typeface="华文楷体" panose="02010600040101010101" charset="-122"/>
              </a:rPr>
              <a:t>②</a:t>
            </a:r>
            <a:r>
              <a:rPr lang="zh-CN" altLang="en-US" sz="3225" b="1">
                <a:solidFill>
                  <a:srgbClr val="000000"/>
                </a:solidFill>
                <a:latin typeface="华文楷体" panose="02010600040101010101" charset="-122"/>
                <a:ea typeface="华文楷体" panose="02010600040101010101" charset="-122"/>
                <a:sym typeface="+mn-ea"/>
              </a:rPr>
              <a:t>相对较高的</a:t>
            </a:r>
            <a:r>
              <a:rPr lang="zh-CN" altLang="en-US" sz="3225" b="1">
                <a:solidFill>
                  <a:srgbClr val="FF0000"/>
                </a:solidFill>
                <a:latin typeface="华文楷体" panose="02010600040101010101" charset="-122"/>
                <a:ea typeface="华文楷体" panose="02010600040101010101" charset="-122"/>
                <a:sym typeface="+mn-ea"/>
              </a:rPr>
              <a:t>劳动生产率</a:t>
            </a:r>
            <a:endParaRPr lang="zh-CN" altLang="en-US" sz="3225" b="1">
              <a:solidFill>
                <a:srgbClr val="FF0000"/>
              </a:solidFill>
              <a:latin typeface="华文楷体" panose="02010600040101010101" charset="-122"/>
              <a:ea typeface="华文楷体" panose="02010600040101010101" charset="-122"/>
            </a:endParaRPr>
          </a:p>
          <a:p>
            <a:pPr>
              <a:lnSpc>
                <a:spcPct val="125000"/>
              </a:lnSpc>
              <a:spcBef>
                <a:spcPct val="0"/>
              </a:spcBef>
              <a:spcAft>
                <a:spcPct val="0"/>
              </a:spcAft>
            </a:pPr>
            <a:r>
              <a:rPr lang="zh-CN" altLang="en-US" sz="3225" b="1">
                <a:solidFill>
                  <a:srgbClr val="000000"/>
                </a:solidFill>
                <a:latin typeface="华文楷体" panose="02010600040101010101" charset="-122"/>
                <a:ea typeface="华文楷体" panose="02010600040101010101" charset="-122"/>
              </a:rPr>
              <a:t>③复杂的</a:t>
            </a:r>
            <a:r>
              <a:rPr lang="zh-CN" altLang="en-US" sz="3225" b="1">
                <a:solidFill>
                  <a:srgbClr val="FF0000"/>
                </a:solidFill>
                <a:latin typeface="华文楷体" panose="02010600040101010101" charset="-122"/>
                <a:ea typeface="华文楷体" panose="02010600040101010101" charset="-122"/>
              </a:rPr>
              <a:t>社会组织和管理系统</a:t>
            </a:r>
          </a:p>
        </p:txBody>
      </p:sp>
      <p:sp>
        <p:nvSpPr>
          <p:cNvPr id="16" name="圆角矩形 15"/>
          <p:cNvSpPr/>
          <p:nvPr/>
        </p:nvSpPr>
        <p:spPr>
          <a:xfrm>
            <a:off x="3194024" y="6423695"/>
            <a:ext cx="5737265" cy="2044391"/>
          </a:xfrm>
          <a:prstGeom prst="roundRect">
            <a:avLst/>
          </a:prstGeom>
          <a:noFill/>
          <a:ln w="19050"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122868" tIns="61434" rIns="122868" bIns="61434"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2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8" name="圆角矩形 17"/>
          <p:cNvSpPr/>
          <p:nvPr/>
        </p:nvSpPr>
        <p:spPr>
          <a:xfrm>
            <a:off x="752475" y="6176772"/>
            <a:ext cx="955104" cy="2712466"/>
          </a:xfrm>
          <a:prstGeom prst="roundRect">
            <a:avLst/>
          </a:prstGeom>
          <a:solidFill>
            <a:schemeClr val="accent1">
              <a:lumMod val="90000"/>
            </a:schemeClr>
          </a:solidFill>
          <a:ln w="19050" cap="flat" cmpd="sng" algn="ctr">
            <a:solidFill>
              <a:srgbClr val="000000"/>
            </a:solidFill>
            <a:prstDash val="solid"/>
            <a:round/>
            <a:headEnd type="none" w="med" len="med"/>
            <a:tailEnd type="none" w="med" len="med"/>
          </a:ln>
        </p:spPr>
        <p:txBody>
          <a:bodyPr vert="horz" wrap="square" lIns="122868" tIns="61434" rIns="122868" bIns="61434"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2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0" name="右箭头 19"/>
          <p:cNvSpPr/>
          <p:nvPr/>
        </p:nvSpPr>
        <p:spPr>
          <a:xfrm>
            <a:off x="1892746" y="7127875"/>
            <a:ext cx="1189990" cy="405130"/>
          </a:xfrm>
          <a:prstGeom prst="righ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2868" tIns="61434" rIns="122868" bIns="61434"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2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00" name="文本框 99"/>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一、古代</a:t>
            </a:r>
            <a:r>
              <a:rPr lang="zh-CN" altLang="en-US" sz="4400" b="1">
                <a:solidFill>
                  <a:schemeClr val="bg1"/>
                </a:solidFill>
                <a:latin typeface="微软雅黑" panose="020B0503020204020204" pitchFamily="34" charset="-122"/>
                <a:ea typeface="微软雅黑" panose="020B0503020204020204" pitchFamily="34" charset="-122"/>
                <a:sym typeface="+mn-ea"/>
              </a:rPr>
              <a:t>文明的扩展</a:t>
            </a:r>
          </a:p>
        </p:txBody>
      </p:sp>
      <p:sp>
        <p:nvSpPr>
          <p:cNvPr id="12" name="文本框 11"/>
          <p:cNvSpPr txBox="1"/>
          <p:nvPr/>
        </p:nvSpPr>
        <p:spPr>
          <a:xfrm>
            <a:off x="838719" y="6291729"/>
            <a:ext cx="782615" cy="2308324"/>
          </a:xfrm>
          <a:prstGeom prst="rect">
            <a:avLst/>
          </a:prstGeom>
          <a:noFill/>
        </p:spPr>
        <p:txBody>
          <a:bodyPr wrap="square" rtlCol="0">
            <a:spAutoFit/>
          </a:bodyPr>
          <a:lstStyle/>
          <a:p>
            <a:pPr algn="ctr">
              <a:lnSpc>
                <a:spcPct val="100000"/>
              </a:lnSpc>
              <a:spcBef>
                <a:spcPct val="0"/>
              </a:spcBef>
              <a:spcAft>
                <a:spcPct val="0"/>
              </a:spcAft>
            </a:pPr>
            <a:r>
              <a:rPr lang="zh-CN" sz="3600" b="1">
                <a:solidFill>
                  <a:srgbClr val="000000"/>
                </a:solidFill>
                <a:latin typeface="宋体" panose="02010600030101010101" pitchFamily="2" charset="-122"/>
              </a:rPr>
              <a:t>农耕文明</a:t>
            </a:r>
          </a:p>
        </p:txBody>
      </p:sp>
      <p:sp>
        <p:nvSpPr>
          <p:cNvPr id="23" name="文本框 22"/>
          <p:cNvSpPr txBox="1"/>
          <p:nvPr/>
        </p:nvSpPr>
        <p:spPr>
          <a:xfrm>
            <a:off x="10477640" y="6786617"/>
            <a:ext cx="5905360" cy="1200329"/>
          </a:xfrm>
          <a:prstGeom prst="rect">
            <a:avLst/>
          </a:prstGeom>
          <a:solidFill>
            <a:srgbClr val="FFC000"/>
          </a:solidFill>
          <a:ln w="9525">
            <a:noFill/>
          </a:ln>
        </p:spPr>
        <p:txBody>
          <a:bodyPr wrap="square">
            <a:spAutoFit/>
          </a:bodyPr>
          <a:lstStyle/>
          <a:p>
            <a:pPr indent="0"/>
            <a:r>
              <a:rPr lang="zh-CN" altLang="en-US" sz="3600" b="1">
                <a:sym typeface="+mn-ea"/>
              </a:rPr>
              <a:t>结论①：农耕文明具有扩展的潜能。</a:t>
            </a:r>
            <a:endParaRPr lang="en-US" altLang="zh-CN" sz="3600" b="1">
              <a:sym typeface="+mn-ea"/>
            </a:endParaRPr>
          </a:p>
        </p:txBody>
      </p:sp>
      <p:sp>
        <p:nvSpPr>
          <p:cNvPr id="21" name="右箭头 20"/>
          <p:cNvSpPr/>
          <p:nvPr/>
        </p:nvSpPr>
        <p:spPr>
          <a:xfrm>
            <a:off x="9104201" y="7243324"/>
            <a:ext cx="1189990" cy="405130"/>
          </a:xfrm>
          <a:prstGeom prst="righ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2868" tIns="61434" rIns="122868" bIns="61434"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2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animBg="1"/>
      <p:bldP spid="20" grpId="0" animBg="1"/>
      <p:bldP spid="12" grpId="0"/>
      <p:bldP spid="23"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934" y="847460"/>
            <a:ext cx="16383288" cy="4110967"/>
            <a:chOff x="0" y="1207"/>
            <a:chExt cx="19201" cy="4818"/>
          </a:xfrm>
        </p:grpSpPr>
        <p:pic>
          <p:nvPicPr>
            <p:cNvPr id="2" name="图片 1"/>
            <p:cNvPicPr>
              <a:picLocks noChangeAspect="1"/>
            </p:cNvPicPr>
            <p:nvPr/>
          </p:nvPicPr>
          <p:blipFill>
            <a:blip r:embed="rId3"/>
            <a:srcRect t="34633" b="25222"/>
            <a:stretch>
              <a:fillRect/>
            </a:stretch>
          </p:blipFill>
          <p:spPr>
            <a:xfrm>
              <a:off x="0" y="1207"/>
              <a:ext cx="19201" cy="4818"/>
            </a:xfrm>
            <a:prstGeom prst="rect">
              <a:avLst/>
            </a:prstGeom>
            <a:effectLst>
              <a:outerShdw blurRad="50800" dist="38100" dir="2700000" algn="tl" rotWithShape="0">
                <a:prstClr val="black">
                  <a:alpha val="40000"/>
                </a:prstClr>
              </a:outerShdw>
            </a:effectLst>
          </p:spPr>
        </p:pic>
        <p:sp>
          <p:nvSpPr>
            <p:cNvPr id="3" name="文本框 2"/>
            <p:cNvSpPr txBox="1"/>
            <p:nvPr/>
          </p:nvSpPr>
          <p:spPr>
            <a:xfrm>
              <a:off x="14232" y="3021"/>
              <a:ext cx="2008" cy="689"/>
            </a:xfrm>
            <a:prstGeom prst="rect">
              <a:avLst/>
            </a:prstGeom>
            <a:noFill/>
          </p:spPr>
          <p:txBody>
            <a:bodyPr wrap="square" rtlCol="0">
              <a:spAutoFit/>
            </a:bodyPr>
            <a:lstStyle/>
            <a:p>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古中国</a:t>
              </a:r>
            </a:p>
          </p:txBody>
        </p:sp>
        <p:sp>
          <p:nvSpPr>
            <p:cNvPr id="4" name="文本框 3"/>
            <p:cNvSpPr txBox="1"/>
            <p:nvPr/>
          </p:nvSpPr>
          <p:spPr>
            <a:xfrm>
              <a:off x="10229" y="3746"/>
              <a:ext cx="833" cy="1155"/>
            </a:xfrm>
            <a:prstGeom prst="rect">
              <a:avLst/>
            </a:prstGeom>
            <a:noFill/>
          </p:spPr>
          <p:txBody>
            <a:bodyPr wrap="square" rtlCol="0">
              <a:spAutoFit/>
            </a:bodyPr>
            <a:lstStyle/>
            <a:p>
              <a:pPr>
                <a:lnSpc>
                  <a:spcPct val="60000"/>
                </a:lnSpc>
              </a:pPr>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古埃及</a:t>
              </a:r>
            </a:p>
          </p:txBody>
        </p:sp>
        <p:sp>
          <p:nvSpPr>
            <p:cNvPr id="5" name="文本框 4"/>
            <p:cNvSpPr txBox="1"/>
            <p:nvPr/>
          </p:nvSpPr>
          <p:spPr>
            <a:xfrm>
              <a:off x="12797" y="4053"/>
              <a:ext cx="803" cy="1155"/>
            </a:xfrm>
            <a:prstGeom prst="rect">
              <a:avLst/>
            </a:prstGeom>
            <a:noFill/>
          </p:spPr>
          <p:txBody>
            <a:bodyPr wrap="square" rtlCol="0">
              <a:spAutoFit/>
            </a:bodyPr>
            <a:lstStyle/>
            <a:p>
              <a:pPr>
                <a:lnSpc>
                  <a:spcPct val="60000"/>
                </a:lnSpc>
              </a:pPr>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古印度</a:t>
              </a:r>
            </a:p>
          </p:txBody>
        </p:sp>
        <p:sp>
          <p:nvSpPr>
            <p:cNvPr id="6" name="文本框 5"/>
            <p:cNvSpPr txBox="1"/>
            <p:nvPr/>
          </p:nvSpPr>
          <p:spPr>
            <a:xfrm rot="19860000">
              <a:off x="11133" y="2730"/>
              <a:ext cx="933" cy="1270"/>
            </a:xfrm>
            <a:prstGeom prst="rect">
              <a:avLst/>
            </a:prstGeom>
            <a:noFill/>
          </p:spPr>
          <p:txBody>
            <a:bodyPr wrap="square" rtlCol="0">
              <a:spAutoFit/>
            </a:bodyPr>
            <a:lstStyle/>
            <a:p>
              <a:pPr>
                <a:lnSpc>
                  <a:spcPct val="50000"/>
                </a:lnSpc>
              </a:pPr>
              <a:r>
                <a:rPr lang="zh-CN" altLang="en-US" sz="3225">
                  <a:solidFill>
                    <a:schemeClr val="accent2"/>
                  </a:solidFill>
                  <a:effectLst>
                    <a:outerShdw blurRad="38100" dist="38100" dir="2700000" algn="tl">
                      <a:srgbClr val="000000">
                        <a:alpha val="43137"/>
                      </a:srgbClr>
                    </a:outerShdw>
                  </a:effectLst>
                  <a:latin typeface="方正祥隶_GBK" panose="02000000000000000000" charset="-122"/>
                  <a:ea typeface="方正祥隶_GBK" panose="02000000000000000000" charset="-122"/>
                </a:rPr>
                <a:t>古巴比伦</a:t>
              </a:r>
            </a:p>
          </p:txBody>
        </p:sp>
      </p:grpSp>
      <p:sp>
        <p:nvSpPr>
          <p:cNvPr id="10" name="文本框 9"/>
          <p:cNvSpPr txBox="1"/>
          <p:nvPr/>
        </p:nvSpPr>
        <p:spPr>
          <a:xfrm>
            <a:off x="162560" y="5323205"/>
            <a:ext cx="16412211" cy="645160"/>
          </a:xfrm>
          <a:prstGeom prst="rect">
            <a:avLst/>
          </a:prstGeom>
          <a:noFill/>
        </p:spPr>
        <p:txBody>
          <a:bodyPr wrap="square" rtlCol="0">
            <a:spAutoFit/>
          </a:bodyPr>
          <a:lstStyle/>
          <a:p>
            <a:r>
              <a:rPr lang="zh-CN" altLang="en-US" sz="3600" b="1" smtClean="0">
                <a:latin typeface="宋体" panose="02010600030101010101" pitchFamily="2" charset="-122"/>
              </a:rPr>
              <a:t>思考古代文明，尤其是农耕文明扩展的原因。</a:t>
            </a:r>
            <a:endParaRPr lang="zh-CN" altLang="en-US" sz="3600" b="1">
              <a:latin typeface="宋体" panose="02010600030101010101" pitchFamily="2" charset="-122"/>
            </a:endParaRPr>
          </a:p>
        </p:txBody>
      </p:sp>
      <p:sp>
        <p:nvSpPr>
          <p:cNvPr id="100" name="文本框 99"/>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一、古代</a:t>
            </a:r>
            <a:r>
              <a:rPr lang="zh-CN" altLang="en-US" sz="4400" b="1">
                <a:solidFill>
                  <a:schemeClr val="bg1"/>
                </a:solidFill>
                <a:latin typeface="微软雅黑" panose="020B0503020204020204" pitchFamily="34" charset="-122"/>
                <a:ea typeface="微软雅黑" panose="020B0503020204020204" pitchFamily="34" charset="-122"/>
                <a:sym typeface="+mn-ea"/>
              </a:rPr>
              <a:t>文明的扩展</a:t>
            </a:r>
          </a:p>
        </p:txBody>
      </p:sp>
      <p:sp>
        <p:nvSpPr>
          <p:cNvPr id="23" name="文本框 22"/>
          <p:cNvSpPr txBox="1"/>
          <p:nvPr/>
        </p:nvSpPr>
        <p:spPr>
          <a:xfrm>
            <a:off x="2277274" y="8422134"/>
            <a:ext cx="10746385" cy="646331"/>
          </a:xfrm>
          <a:prstGeom prst="rect">
            <a:avLst/>
          </a:prstGeom>
          <a:solidFill>
            <a:srgbClr val="FFC000"/>
          </a:solidFill>
          <a:ln w="9525">
            <a:noFill/>
          </a:ln>
        </p:spPr>
        <p:txBody>
          <a:bodyPr wrap="square">
            <a:spAutoFit/>
          </a:bodyPr>
          <a:lstStyle/>
          <a:p>
            <a:pPr indent="0"/>
            <a:r>
              <a:rPr lang="zh-CN" altLang="en-US" sz="3600" b="1" smtClean="0">
                <a:sym typeface="+mn-ea"/>
              </a:rPr>
              <a:t>结论②：人地矛盾使农耕文明有扩展的必要性。</a:t>
            </a:r>
            <a:endParaRPr lang="en-US" altLang="zh-CN" sz="3600" b="1">
              <a:sym typeface="+mn-ea"/>
            </a:endParaRPr>
          </a:p>
        </p:txBody>
      </p:sp>
      <p:sp>
        <p:nvSpPr>
          <p:cNvPr id="17" name="文本框 16"/>
          <p:cNvSpPr txBox="1"/>
          <p:nvPr/>
        </p:nvSpPr>
        <p:spPr>
          <a:xfrm>
            <a:off x="97358" y="6035738"/>
            <a:ext cx="16220439" cy="2306955"/>
          </a:xfrm>
          <a:prstGeom prst="rect">
            <a:avLst/>
          </a:prstGeom>
          <a:noFill/>
          <a:ln>
            <a:solidFill>
              <a:schemeClr val="tx1"/>
            </a:solidFill>
          </a:ln>
        </p:spPr>
        <p:txBody>
          <a:bodyPr wrap="square" rtlCol="0">
            <a:spAutoFit/>
          </a:bodyPr>
          <a:lstStyle/>
          <a:p>
            <a:r>
              <a:rPr lang="en-US" altLang="zh-CN" sz="3600">
                <a:latin typeface="汉仪趣黑W" panose="00020600040101010101" charset="-122"/>
                <a:ea typeface="汉仪趣黑W" panose="00020600040101010101" charset="-122"/>
              </a:rPr>
              <a:t>     </a:t>
            </a:r>
            <a:r>
              <a:rPr lang="zh-CN" altLang="en-US" sz="3600" b="1">
                <a:latin typeface="楷体" panose="02010609060101010101" pitchFamily="49" charset="-122"/>
                <a:ea typeface="楷体" panose="02010609060101010101" pitchFamily="49" charset="-122"/>
              </a:rPr>
              <a:t>由于有了农业，食物有了保障，人们定居下来，生活比较安定了，可以养活更多的孩子。为了养活这些人，人们就必须开垦更多的土地，于是在更多的地方出现农业。所以，农业是一种扩张的力量，它要求越来越多的土地</a:t>
            </a:r>
            <a:r>
              <a:rPr lang="zh-CN" altLang="en-US" sz="3600" b="1" smtClean="0">
                <a:latin typeface="楷体" panose="02010609060101010101" pitchFamily="49" charset="-122"/>
                <a:ea typeface="楷体" panose="02010609060101010101" pitchFamily="49" charset="-122"/>
              </a:rPr>
              <a:t>。</a:t>
            </a:r>
          </a:p>
          <a:p>
            <a:r>
              <a:rPr lang="zh-CN" altLang="en-US" sz="3600" b="1" smtClean="0">
                <a:latin typeface="楷体" panose="02010609060101010101" pitchFamily="49" charset="-122"/>
                <a:ea typeface="楷体" panose="02010609060101010101" pitchFamily="49" charset="-122"/>
              </a:rPr>
              <a:t>                                          </a:t>
            </a:r>
            <a:r>
              <a:rPr lang="en-US" altLang="zh-CN" sz="3600" b="1" smtClean="0">
                <a:latin typeface="楷体" panose="02010609060101010101" pitchFamily="49" charset="-122"/>
                <a:ea typeface="楷体" panose="02010609060101010101" pitchFamily="49" charset="-122"/>
              </a:rPr>
              <a:t>——</a:t>
            </a:r>
            <a:r>
              <a:rPr lang="en-US" altLang="zh-CN" sz="3600" b="1" smtClean="0">
                <a:latin typeface="宋体" panose="02010600030101010101" pitchFamily="2" charset="-122"/>
              </a:rPr>
              <a:t>钱乘旦《西方那块土》</a:t>
            </a:r>
            <a:r>
              <a:rPr lang="zh-CN" altLang="en-US" sz="3600" smtClean="0">
                <a:latin typeface="宋体" panose="02010600030101010101" pitchFamily="2" charset="-122"/>
              </a:rPr>
              <a:t>                                                                                </a:t>
            </a:r>
            <a:endParaRPr lang="zh-CN" altLang="en-US" sz="3600">
              <a:latin typeface="宋体" panose="02010600030101010101" pitchFamily="2" charset="-122"/>
            </a:endParaRPr>
          </a:p>
        </p:txBody>
      </p:sp>
    </p:spTree>
    <p:extLst>
      <p:ext uri="{BB962C8B-B14F-4D97-AF65-F5344CB8AC3E}">
        <p14:creationId xmlns:p14="http://schemas.microsoft.com/office/powerpoint/2010/main" val="13318258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C:\Users\Administrator\Desktop\第二课课件制作\埃及.jpeg埃及"/>
          <p:cNvPicPr>
            <a:picLocks noChangeAspect="1"/>
          </p:cNvPicPr>
          <p:nvPr>
            <p:custDataLst>
              <p:tags r:id="rId1"/>
            </p:custDataLst>
          </p:nvPr>
        </p:nvPicPr>
        <p:blipFill>
          <a:blip r:embed="rId4"/>
          <a:srcRect t="2891" r="1694" b="1755"/>
          <a:stretch>
            <a:fillRect/>
          </a:stretch>
        </p:blipFill>
        <p:spPr>
          <a:xfrm>
            <a:off x="676561" y="1989836"/>
            <a:ext cx="4662867" cy="5411585"/>
          </a:xfrm>
          <a:prstGeom prst="rect">
            <a:avLst/>
          </a:prstGeom>
        </p:spPr>
      </p:pic>
      <p:sp>
        <p:nvSpPr>
          <p:cNvPr id="7" name="燕尾形箭头 6"/>
          <p:cNvSpPr/>
          <p:nvPr/>
        </p:nvSpPr>
        <p:spPr>
          <a:xfrm rot="18960000">
            <a:off x="1753379" y="4039910"/>
            <a:ext cx="1325245" cy="332083"/>
          </a:xfrm>
          <a:prstGeom prst="notchedRightArrow">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sp>
        <p:nvSpPr>
          <p:cNvPr id="10" name="椭圆 9"/>
          <p:cNvSpPr/>
          <p:nvPr/>
        </p:nvSpPr>
        <p:spPr>
          <a:xfrm>
            <a:off x="3168649" y="2301223"/>
            <a:ext cx="1117600" cy="600226"/>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0000"/>
                </a:solidFill>
              </a14:hiddenFill>
            </a:ext>
          </a:extLst>
        </p:spPr>
        <p:txBody>
          <a:bodyPr vert="horz" wrap="square" lIns="91440" tIns="45720" rIns="91440" bIns="45720" numCol="1"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3" name="椭圆 12"/>
          <p:cNvSpPr/>
          <p:nvPr/>
        </p:nvSpPr>
        <p:spPr>
          <a:xfrm>
            <a:off x="3007994" y="2860956"/>
            <a:ext cx="719455" cy="1224280"/>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4" name="文本框 13"/>
          <p:cNvSpPr txBox="1"/>
          <p:nvPr/>
        </p:nvSpPr>
        <p:spPr>
          <a:xfrm>
            <a:off x="676560" y="7822663"/>
            <a:ext cx="4662867" cy="1200329"/>
          </a:xfrm>
          <a:prstGeom prst="rect">
            <a:avLst/>
          </a:prstGeom>
          <a:noFill/>
          <a:ln>
            <a:solidFill>
              <a:schemeClr val="tx1"/>
            </a:solidFill>
          </a:ln>
        </p:spPr>
        <p:txBody>
          <a:bodyPr wrap="square" rtlCol="0">
            <a:spAutoFit/>
          </a:bodyPr>
          <a:lstStyle>
            <a:defPPr>
              <a:defRPr lang="zh-CN"/>
            </a:defPPr>
            <a:lvl1pPr marL="285750" indent="-285750">
              <a:lnSpc>
                <a:spcPct val="150000"/>
              </a:lnSpc>
              <a:buFont typeface="Wingdings" panose="05000000000000000000" charset="0"/>
              <a:buChar char="Ø"/>
              <a:defRPr sz="2800">
                <a:latin typeface="微软雅黑" panose="020B0503020204020204" charset="-122"/>
                <a:ea typeface="微软雅黑" panose="020B0503020204020204" charset="-122"/>
              </a:defRPr>
            </a:lvl1pPr>
          </a:lstStyle>
          <a:p>
            <a:pPr>
              <a:lnSpc>
                <a:spcPct val="100000"/>
              </a:lnSpc>
            </a:pPr>
            <a:r>
              <a:rPr lang="zh-CN" altLang="en-US" sz="2400"/>
              <a:t>埃及</a:t>
            </a:r>
            <a:r>
              <a:rPr lang="zh-CN" altLang="en-US" sz="2400" b="1"/>
              <a:t>新王国时期</a:t>
            </a:r>
            <a:r>
              <a:rPr lang="zh-CN" altLang="en-US" sz="2400"/>
              <a:t>，势力曾达到两河流域，并与西亚地区的大国</a:t>
            </a:r>
            <a:r>
              <a:rPr lang="zh-CN" altLang="en-US" sz="2400">
                <a:solidFill>
                  <a:srgbClr val="FF0000"/>
                </a:solidFill>
              </a:rPr>
              <a:t>争霸</a:t>
            </a:r>
            <a:r>
              <a:rPr lang="zh-CN" altLang="en-US" sz="2400"/>
              <a:t>。</a:t>
            </a:r>
          </a:p>
        </p:txBody>
      </p:sp>
      <p:pic>
        <p:nvPicPr>
          <p:cNvPr id="5125" name="Picture 5" descr="Image398"/>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r="179" b="3861"/>
          <a:stretch>
            <a:fillRect/>
          </a:stretch>
        </p:blipFill>
        <p:spPr>
          <a:xfrm>
            <a:off x="5883551" y="2057273"/>
            <a:ext cx="4473719" cy="5344148"/>
          </a:xfrm>
          <a:prstGeom prst="rect">
            <a:avLst/>
          </a:prstGeom>
          <a:noFill/>
        </p:spPr>
      </p:pic>
      <p:sp>
        <p:nvSpPr>
          <p:cNvPr id="15" name="文本框 14"/>
          <p:cNvSpPr txBox="1"/>
          <p:nvPr/>
        </p:nvSpPr>
        <p:spPr>
          <a:xfrm>
            <a:off x="5883551" y="7824136"/>
            <a:ext cx="4439827" cy="1200329"/>
          </a:xfrm>
          <a:prstGeom prst="rect">
            <a:avLst/>
          </a:prstGeom>
          <a:noFill/>
          <a:ln>
            <a:solidFill>
              <a:schemeClr val="tx1"/>
            </a:solidFill>
          </a:ln>
        </p:spPr>
        <p:txBody>
          <a:bodyPr wrap="square" rtlCol="0">
            <a:spAutoFit/>
          </a:bodyPr>
          <a:lstStyle/>
          <a:p>
            <a:pPr marL="285750" indent="-285750">
              <a:buFont typeface="Wingdings" panose="05000000000000000000" charset="0"/>
              <a:buChar char="Ø"/>
            </a:pPr>
            <a:r>
              <a:rPr lang="zh-CN" altLang="en-US" sz="2400" b="1">
                <a:solidFill>
                  <a:schemeClr val="tx1"/>
                </a:solidFill>
                <a:latin typeface="微软雅黑" panose="020B0503020204020204" charset="-122"/>
                <a:ea typeface="微软雅黑" panose="020B0503020204020204" charset="-122"/>
              </a:rPr>
              <a:t>古巴比伦王国</a:t>
            </a:r>
            <a:r>
              <a:rPr lang="zh-CN" altLang="en-US" sz="2400">
                <a:latin typeface="微软雅黑" panose="020B0503020204020204" charset="-122"/>
                <a:ea typeface="微软雅黑" panose="020B0503020204020204" charset="-122"/>
              </a:rPr>
              <a:t>首次实现了两河流域的统一，把势力伸展到地中海东岸。</a:t>
            </a:r>
          </a:p>
        </p:txBody>
      </p:sp>
      <p:pic>
        <p:nvPicPr>
          <p:cNvPr id="16" name="图片 15" descr="图片1"/>
          <p:cNvPicPr>
            <a:picLocks noChangeAspect="1"/>
          </p:cNvPicPr>
          <p:nvPr/>
        </p:nvPicPr>
        <p:blipFill>
          <a:blip r:embed="rId6"/>
          <a:srcRect l="3303" t="4301" r="4765" b="4836"/>
          <a:stretch>
            <a:fillRect/>
          </a:stretch>
        </p:blipFill>
        <p:spPr>
          <a:xfrm>
            <a:off x="11071820" y="1976685"/>
            <a:ext cx="4236720" cy="5424735"/>
          </a:xfrm>
          <a:prstGeom prst="roundRect">
            <a:avLst/>
          </a:prstGeom>
        </p:spPr>
      </p:pic>
      <p:sp>
        <p:nvSpPr>
          <p:cNvPr id="19462" name="燕尾形箭头 6"/>
          <p:cNvSpPr>
            <a:spLocks noChangeArrowheads="1"/>
          </p:cNvSpPr>
          <p:nvPr/>
        </p:nvSpPr>
        <p:spPr bwMode="auto">
          <a:xfrm rot="8100000">
            <a:off x="11967208" y="4634835"/>
            <a:ext cx="1344612" cy="317586"/>
          </a:xfrm>
          <a:prstGeom prst="notchedRightArrow">
            <a:avLst>
              <a:gd name="adj1" fmla="val 50000"/>
              <a:gd name="adj2" fmla="val 39001"/>
            </a:avLst>
          </a:prstGeom>
          <a:solidFill>
            <a:srgbClr val="FF0000"/>
          </a:solidFill>
          <a:ln w="12700" algn="ctr">
            <a:solidFill>
              <a:srgbClr val="F4B183"/>
            </a:solidFill>
            <a:miter lim="800000"/>
          </a:ln>
        </p:spPr>
        <p:txBody>
          <a:bodyPr rot="10800000" anchor="ctr"/>
          <a:lstStyle/>
          <a:p>
            <a:pPr algn="ctr"/>
            <a:endParaRPr lang="zh-CN" altLang="en-US">
              <a:solidFill>
                <a:srgbClr val="FFFFFF"/>
              </a:solidFill>
              <a:latin typeface="Calibri" panose="020F0502020204030204" pitchFamily="34" charset="0"/>
            </a:endParaRPr>
          </a:p>
        </p:txBody>
      </p:sp>
      <p:sp>
        <p:nvSpPr>
          <p:cNvPr id="18" name="文本框 17"/>
          <p:cNvSpPr txBox="1"/>
          <p:nvPr/>
        </p:nvSpPr>
        <p:spPr>
          <a:xfrm>
            <a:off x="11071820" y="7824136"/>
            <a:ext cx="4236720" cy="1200329"/>
          </a:xfrm>
          <a:prstGeom prst="rect">
            <a:avLst/>
          </a:prstGeom>
          <a:noFill/>
          <a:ln>
            <a:solidFill>
              <a:schemeClr val="tx1"/>
            </a:solidFill>
          </a:ln>
        </p:spPr>
        <p:txBody>
          <a:bodyPr wrap="square" rtlCol="0">
            <a:spAutoFit/>
          </a:bodyPr>
          <a:lstStyle>
            <a:defPPr>
              <a:defRPr lang="zh-CN"/>
            </a:defPPr>
            <a:lvl1pPr marL="285750" indent="-285750">
              <a:lnSpc>
                <a:spcPct val="150000"/>
              </a:lnSpc>
              <a:buFont typeface="Wingdings" panose="05000000000000000000" charset="0"/>
              <a:buChar char="Ø"/>
              <a:defRPr sz="2800">
                <a:latin typeface="微软雅黑" panose="020B0503020204020204" charset="-122"/>
                <a:ea typeface="微软雅黑" panose="020B0503020204020204" charset="-122"/>
              </a:defRPr>
            </a:lvl1pPr>
          </a:lstStyle>
          <a:p>
            <a:pPr>
              <a:lnSpc>
                <a:spcPct val="100000"/>
              </a:lnSpc>
            </a:pPr>
            <a:r>
              <a:rPr lang="zh-CN" altLang="en-US" sz="2400" b="1"/>
              <a:t>亚述</a:t>
            </a:r>
            <a:r>
              <a:rPr lang="zh-CN" altLang="en-US" sz="2400"/>
              <a:t>不仅统一了整个两河流域地区和小亚细亚的一部分，而且一度</a:t>
            </a:r>
            <a:r>
              <a:rPr lang="zh-CN" altLang="en-US" sz="2400">
                <a:solidFill>
                  <a:srgbClr val="FF0000"/>
                </a:solidFill>
              </a:rPr>
              <a:t>征服</a:t>
            </a:r>
            <a:r>
              <a:rPr lang="zh-CN" altLang="en-US" sz="2400"/>
              <a:t>埃及。</a:t>
            </a:r>
          </a:p>
        </p:txBody>
      </p:sp>
      <p:sp>
        <p:nvSpPr>
          <p:cNvPr id="19" name="文本框 18"/>
          <p:cNvSpPr txBox="1"/>
          <p:nvPr/>
        </p:nvSpPr>
        <p:spPr>
          <a:xfrm>
            <a:off x="64770" y="977745"/>
            <a:ext cx="8990826" cy="707886"/>
          </a:xfrm>
          <a:prstGeom prst="rect">
            <a:avLst/>
          </a:prstGeom>
          <a:noFill/>
          <a:ln w="9525">
            <a:noFill/>
          </a:ln>
        </p:spPr>
        <p:txBody>
          <a:bodyPr wrap="square">
            <a:spAutoFit/>
          </a:bodyPr>
          <a:lstStyle/>
          <a:p>
            <a:pPr indent="0"/>
            <a:r>
              <a:rPr lang="zh-CN" altLang="en-US" sz="4000" b="1" smtClean="0">
                <a:latin typeface="宋体" panose="02010600030101010101" pitchFamily="2" charset="-122"/>
                <a:cs typeface="楷体" panose="02010609060101010101" pitchFamily="49" charset="-122"/>
                <a:sym typeface="+mn-ea"/>
              </a:rPr>
              <a:t>根据以下史实，总结</a:t>
            </a:r>
            <a:r>
              <a:rPr lang="zh-CN" altLang="en-US" sz="4000" b="1" u="sng" smtClean="0">
                <a:solidFill>
                  <a:srgbClr val="FF0000"/>
                </a:solidFill>
                <a:latin typeface="宋体" panose="02010600030101010101" pitchFamily="2" charset="-122"/>
                <a:cs typeface="楷体" panose="02010609060101010101" pitchFamily="49" charset="-122"/>
                <a:sym typeface="+mn-ea"/>
              </a:rPr>
              <a:t>农耕文明</a:t>
            </a:r>
            <a:r>
              <a:rPr lang="zh-CN" altLang="en-US" sz="4000" b="1" smtClean="0">
                <a:latin typeface="宋体" panose="02010600030101010101" pitchFamily="2" charset="-122"/>
                <a:cs typeface="楷体" panose="02010609060101010101" pitchFamily="49" charset="-122"/>
                <a:sym typeface="+mn-ea"/>
              </a:rPr>
              <a:t>扩展方式。</a:t>
            </a:r>
            <a:endParaRPr lang="zh-CN" altLang="en-US" sz="4000" b="1">
              <a:latin typeface="宋体" panose="02010600030101010101" pitchFamily="2" charset="-122"/>
              <a:cs typeface="楷体" panose="02010609060101010101" pitchFamily="49" charset="-122"/>
              <a:sym typeface="+mn-ea"/>
            </a:endParaRPr>
          </a:p>
        </p:txBody>
      </p:sp>
      <p:sp>
        <p:nvSpPr>
          <p:cNvPr id="17" name="文本框 16"/>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一、古代</a:t>
            </a:r>
            <a:r>
              <a:rPr lang="zh-CN" altLang="en-US" sz="4400" b="1">
                <a:solidFill>
                  <a:schemeClr val="bg1"/>
                </a:solidFill>
                <a:latin typeface="微软雅黑" panose="020B0503020204020204" pitchFamily="34" charset="-122"/>
                <a:ea typeface="微软雅黑" panose="020B0503020204020204" pitchFamily="34" charset="-122"/>
                <a:sym typeface="+mn-ea"/>
              </a:rPr>
              <a:t>文明的扩展</a:t>
            </a:r>
          </a:p>
        </p:txBody>
      </p:sp>
      <p:sp>
        <p:nvSpPr>
          <p:cNvPr id="3" name="圆角矩形 2"/>
          <p:cNvSpPr/>
          <p:nvPr/>
        </p:nvSpPr>
        <p:spPr bwMode="auto">
          <a:xfrm>
            <a:off x="9991700" y="845728"/>
            <a:ext cx="2869920" cy="851297"/>
          </a:xfrm>
          <a:prstGeom prst="roundRect">
            <a:avLst/>
          </a:prstGeom>
          <a:solidFill>
            <a:schemeClr val="tx1">
              <a:lumMod val="95000"/>
              <a:lumOff val="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4400" b="1"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武力扩张</a:t>
            </a:r>
            <a:endParaRPr kumimoji="0" lang="zh-CN" altLang="en-US" sz="4400" b="1"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nodeType="clickPar">
                      <p:stCondLst>
                        <p:cond delay="indefinite"/>
                      </p:stCondLst>
                      <p:childTnLst>
                        <p:par>
                          <p:cTn id="11" fill="hold" nodeType="after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after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after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9462"/>
                                        </p:tgtEl>
                                        <p:attrNameLst>
                                          <p:attrName>style.visibility</p:attrName>
                                        </p:attrNameLst>
                                      </p:cBhvr>
                                      <p:to>
                                        <p:strVal val="visible"/>
                                      </p:to>
                                    </p:set>
                                    <p:anim calcmode="lin" valueType="num">
                                      <p:cBhvr>
                                        <p:cTn id="26" dur="1000" fill="hold"/>
                                        <p:tgtEl>
                                          <p:spTgt spid="19462"/>
                                        </p:tgtEl>
                                        <p:attrNameLst>
                                          <p:attrName>ppt_w</p:attrName>
                                        </p:attrNameLst>
                                      </p:cBhvr>
                                      <p:tavLst>
                                        <p:tav tm="0">
                                          <p:val>
                                            <p:strVal val="#ppt_w+.3"/>
                                          </p:val>
                                        </p:tav>
                                        <p:tav tm="100000">
                                          <p:val>
                                            <p:strVal val="#ppt_w"/>
                                          </p:val>
                                        </p:tav>
                                      </p:tavLst>
                                    </p:anim>
                                    <p:anim calcmode="lin" valueType="num">
                                      <p:cBhvr>
                                        <p:cTn id="27" dur="1000" fill="hold"/>
                                        <p:tgtEl>
                                          <p:spTgt spid="19462"/>
                                        </p:tgtEl>
                                        <p:attrNameLst>
                                          <p:attrName>ppt_h</p:attrName>
                                        </p:attrNameLst>
                                      </p:cBhvr>
                                      <p:tavLst>
                                        <p:tav tm="0">
                                          <p:val>
                                            <p:strVal val="#ppt_h"/>
                                          </p:val>
                                        </p:tav>
                                        <p:tav tm="100000">
                                          <p:val>
                                            <p:strVal val="#ppt_h"/>
                                          </p:val>
                                        </p:tav>
                                      </p:tavLst>
                                    </p:anim>
                                    <p:animEffect transition="in" filter="fade">
                                      <p:cBhvr>
                                        <p:cTn id="28" dur="1000"/>
                                        <p:tgtEl>
                                          <p:spTgt spid="1946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946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64770" y="977745"/>
            <a:ext cx="8990826" cy="707886"/>
          </a:xfrm>
          <a:prstGeom prst="rect">
            <a:avLst/>
          </a:prstGeom>
          <a:noFill/>
          <a:ln w="9525">
            <a:noFill/>
          </a:ln>
        </p:spPr>
        <p:txBody>
          <a:bodyPr wrap="square">
            <a:spAutoFit/>
          </a:bodyPr>
          <a:lstStyle/>
          <a:p>
            <a:pPr indent="0"/>
            <a:r>
              <a:rPr lang="zh-CN" altLang="en-US" sz="4000" b="1" smtClean="0">
                <a:latin typeface="宋体" panose="02010600030101010101" pitchFamily="2" charset="-122"/>
                <a:cs typeface="楷体" panose="02010609060101010101" pitchFamily="49" charset="-122"/>
                <a:sym typeface="+mn-ea"/>
              </a:rPr>
              <a:t>根据以下材料，总结</a:t>
            </a:r>
            <a:r>
              <a:rPr lang="zh-CN" altLang="en-US" sz="4000" b="1" u="sng" smtClean="0">
                <a:solidFill>
                  <a:srgbClr val="0070C0"/>
                </a:solidFill>
                <a:latin typeface="宋体" panose="02010600030101010101" pitchFamily="2" charset="-122"/>
                <a:cs typeface="楷体" panose="02010609060101010101" pitchFamily="49" charset="-122"/>
                <a:sym typeface="+mn-ea"/>
              </a:rPr>
              <a:t>海洋文明</a:t>
            </a:r>
            <a:r>
              <a:rPr lang="zh-CN" altLang="en-US" sz="4000" b="1" smtClean="0">
                <a:latin typeface="宋体" panose="02010600030101010101" pitchFamily="2" charset="-122"/>
                <a:cs typeface="楷体" panose="02010609060101010101" pitchFamily="49" charset="-122"/>
                <a:sym typeface="+mn-ea"/>
              </a:rPr>
              <a:t>扩展方式。</a:t>
            </a:r>
            <a:endParaRPr lang="zh-CN" altLang="en-US" sz="4000" b="1">
              <a:latin typeface="宋体" panose="02010600030101010101" pitchFamily="2" charset="-122"/>
              <a:cs typeface="楷体" panose="02010609060101010101" pitchFamily="49" charset="-122"/>
              <a:sym typeface="+mn-ea"/>
            </a:endParaRPr>
          </a:p>
        </p:txBody>
      </p:sp>
      <p:sp>
        <p:nvSpPr>
          <p:cNvPr id="17" name="文本框 16"/>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smtClean="0">
                <a:solidFill>
                  <a:schemeClr val="bg1"/>
                </a:solidFill>
                <a:latin typeface="微软雅黑" panose="020B0503020204020204" pitchFamily="34" charset="-122"/>
                <a:ea typeface="微软雅黑" panose="020B0503020204020204" pitchFamily="34" charset="-122"/>
                <a:sym typeface="+mn-ea"/>
              </a:rPr>
              <a:t>一、</a:t>
            </a:r>
            <a:r>
              <a:rPr lang="zh-CN" altLang="en-US" sz="4400" b="1">
                <a:solidFill>
                  <a:schemeClr val="bg1"/>
                </a:solidFill>
                <a:latin typeface="微软雅黑" panose="020B0503020204020204" pitchFamily="34" charset="-122"/>
                <a:ea typeface="微软雅黑" panose="020B0503020204020204" pitchFamily="34" charset="-122"/>
                <a:sym typeface="+mn-ea"/>
              </a:rPr>
              <a:t>古代</a:t>
            </a:r>
            <a:r>
              <a:rPr lang="zh-CN" altLang="en-US" sz="4400" b="1">
                <a:solidFill>
                  <a:schemeClr val="bg1"/>
                </a:solidFill>
                <a:latin typeface="微软雅黑" panose="020B0503020204020204" pitchFamily="34" charset="-122"/>
                <a:ea typeface="微软雅黑" panose="020B0503020204020204" pitchFamily="34" charset="-122"/>
                <a:sym typeface="+mn-ea"/>
              </a:rPr>
              <a:t>文明的扩展</a:t>
            </a:r>
          </a:p>
        </p:txBody>
      </p:sp>
      <p:sp>
        <p:nvSpPr>
          <p:cNvPr id="3" name="圆角矩形 2"/>
          <p:cNvSpPr/>
          <p:nvPr/>
        </p:nvSpPr>
        <p:spPr bwMode="auto">
          <a:xfrm>
            <a:off x="9991700" y="845728"/>
            <a:ext cx="2869920" cy="851297"/>
          </a:xfrm>
          <a:prstGeom prst="roundRect">
            <a:avLst/>
          </a:prstGeom>
          <a:solidFill>
            <a:schemeClr val="tx1">
              <a:lumMod val="95000"/>
              <a:lumOff val="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4400" b="1" i="0" u="none" strike="noStrike" cap="none" normalizeH="0" baseline="0" smtClean="0">
                <a:ln>
                  <a:noFill/>
                </a:ln>
                <a:solidFill>
                  <a:schemeClr val="bg1"/>
                </a:solidFill>
                <a:effectLst/>
                <a:latin typeface="黑体" panose="02010609060101010101" pitchFamily="49" charset="-122"/>
                <a:ea typeface="黑体" panose="02010609060101010101" pitchFamily="49" charset="-122"/>
              </a:rPr>
              <a:t>海外殖民</a:t>
            </a:r>
            <a:endParaRPr kumimoji="0" lang="zh-CN" altLang="en-US" sz="4400" b="1" i="0" u="none" strike="noStrike" cap="none" normalizeH="0" baseline="0" smtClean="0">
              <a:ln>
                <a:noFill/>
              </a:ln>
              <a:solidFill>
                <a:schemeClr val="bg1"/>
              </a:solidFill>
              <a:effectLst/>
              <a:latin typeface="黑体" panose="02010609060101010101" pitchFamily="49" charset="-122"/>
              <a:ea typeface="黑体" panose="02010609060101010101" pitchFamily="49" charset="-122"/>
            </a:endParaRPr>
          </a:p>
        </p:txBody>
      </p:sp>
      <p:sp>
        <p:nvSpPr>
          <p:cNvPr id="20" name="文本框 19"/>
          <p:cNvSpPr txBox="1"/>
          <p:nvPr/>
        </p:nvSpPr>
        <p:spPr>
          <a:xfrm>
            <a:off x="73574" y="2164517"/>
            <a:ext cx="8208912" cy="5016758"/>
          </a:xfrm>
          <a:prstGeom prst="rect">
            <a:avLst/>
          </a:prstGeom>
          <a:noFill/>
          <a:ln>
            <a:solidFill>
              <a:schemeClr val="tx1"/>
            </a:solidFill>
          </a:ln>
        </p:spPr>
        <p:txBody>
          <a:bodyPr wrap="square" rtlCol="0">
            <a:spAutoFit/>
          </a:bodyPr>
          <a:lstStyle/>
          <a:p>
            <a:pPr indent="720090"/>
            <a:r>
              <a:rPr lang="zh-CN" altLang="en-US" sz="3200" b="1">
                <a:latin typeface="楷体" panose="02010609060101010101" pitchFamily="49" charset="-122"/>
                <a:ea typeface="楷体" panose="02010609060101010101" pitchFamily="49" charset="-122"/>
              </a:rPr>
              <a:t>从过程上看，</a:t>
            </a:r>
            <a:r>
              <a:rPr lang="zh-CN" altLang="en-US" sz="3200" b="1">
                <a:solidFill>
                  <a:srgbClr val="FF0000"/>
                </a:solidFill>
                <a:latin typeface="楷体" panose="02010609060101010101" pitchFamily="49" charset="-122"/>
                <a:ea typeface="楷体" panose="02010609060101010101" pitchFamily="49" charset="-122"/>
              </a:rPr>
              <a:t>海外殖民</a:t>
            </a:r>
            <a:r>
              <a:rPr lang="zh-CN" altLang="en-US" sz="3200" b="1">
                <a:latin typeface="楷体" panose="02010609060101010101" pitchFamily="49" charset="-122"/>
                <a:ea typeface="楷体" panose="02010609060101010101" pitchFamily="49" charset="-122"/>
              </a:rPr>
              <a:t>通常是由某一城邦发起，它就称为</a:t>
            </a:r>
            <a:r>
              <a:rPr lang="zh-CN" altLang="en-US" sz="3200" b="1">
                <a:solidFill>
                  <a:srgbClr val="FF0000"/>
                </a:solidFill>
                <a:latin typeface="楷体" panose="02010609060101010101" pitchFamily="49" charset="-122"/>
                <a:ea typeface="楷体" panose="02010609060101010101" pitchFamily="49" charset="-122"/>
              </a:rPr>
              <a:t>母邦</a:t>
            </a:r>
            <a:r>
              <a:rPr lang="zh-CN" altLang="en-US" sz="3200" b="1">
                <a:latin typeface="楷体" panose="02010609060101010101" pitchFamily="49" charset="-122"/>
                <a:ea typeface="楷体" panose="02010609060101010101" pitchFamily="49" charset="-122"/>
              </a:rPr>
              <a:t>；母邦把部分公民迁移到海外某地另立家园，它就是</a:t>
            </a:r>
            <a:r>
              <a:rPr lang="zh-CN" altLang="en-US" sz="3200" b="1">
                <a:solidFill>
                  <a:srgbClr val="FF0000"/>
                </a:solidFill>
                <a:latin typeface="楷体" panose="02010609060101010101" pitchFamily="49" charset="-122"/>
                <a:ea typeface="楷体" panose="02010609060101010101" pitchFamily="49" charset="-122"/>
              </a:rPr>
              <a:t>子邦</a:t>
            </a:r>
            <a:r>
              <a:rPr lang="en-US" altLang="zh-CN" sz="3200" b="1">
                <a:latin typeface="楷体" panose="02010609060101010101" pitchFamily="49" charset="-122"/>
                <a:ea typeface="楷体" panose="02010609060101010101" pitchFamily="49" charset="-122"/>
              </a:rPr>
              <a:t>——</a:t>
            </a:r>
            <a:r>
              <a:rPr lang="zh-CN" altLang="en-US" sz="3200" b="1">
                <a:latin typeface="楷体" panose="02010609060101010101" pitchFamily="49" charset="-122"/>
                <a:ea typeface="楷体" panose="02010609060101010101" pitchFamily="49" charset="-122"/>
              </a:rPr>
              <a:t>殖民</a:t>
            </a:r>
            <a:r>
              <a:rPr lang="zh-CN" altLang="en-US" sz="3200" b="1" smtClean="0">
                <a:latin typeface="楷体" panose="02010609060101010101" pitchFamily="49" charset="-122"/>
                <a:ea typeface="楷体" panose="02010609060101010101" pitchFamily="49" charset="-122"/>
              </a:rPr>
              <a:t>城邦</a:t>
            </a:r>
            <a:r>
              <a:rPr lang="en-US" altLang="zh-CN" sz="3200" b="1">
                <a:latin typeface="楷体" panose="02010609060101010101" pitchFamily="49" charset="-122"/>
                <a:ea typeface="楷体" panose="02010609060101010101" pitchFamily="49" charset="-122"/>
              </a:rPr>
              <a:t>……</a:t>
            </a:r>
            <a:r>
              <a:rPr lang="zh-CN" altLang="en-US" sz="3200" b="1" smtClean="0">
                <a:solidFill>
                  <a:schemeClr val="tx1">
                    <a:lumMod val="95000"/>
                    <a:lumOff val="5000"/>
                  </a:schemeClr>
                </a:solidFill>
                <a:latin typeface="楷体" panose="02010609060101010101" pitchFamily="49" charset="-122"/>
                <a:ea typeface="楷体" panose="02010609060101010101" pitchFamily="49" charset="-122"/>
              </a:rPr>
              <a:t>而</a:t>
            </a:r>
            <a:r>
              <a:rPr lang="zh-CN" altLang="en-US" sz="3200" b="1">
                <a:solidFill>
                  <a:schemeClr val="tx1">
                    <a:lumMod val="95000"/>
                    <a:lumOff val="5000"/>
                  </a:schemeClr>
                </a:solidFill>
                <a:latin typeface="楷体" panose="02010609060101010101" pitchFamily="49" charset="-122"/>
                <a:ea typeface="楷体" panose="02010609060101010101" pitchFamily="49" charset="-122"/>
              </a:rPr>
              <a:t>殖民城邦与母邦在政治经济关系上都是</a:t>
            </a:r>
            <a:r>
              <a:rPr lang="zh-CN" altLang="en-US" sz="3200" b="1">
                <a:solidFill>
                  <a:srgbClr val="FF0000"/>
                </a:solidFill>
                <a:latin typeface="楷体" panose="02010609060101010101" pitchFamily="49" charset="-122"/>
                <a:ea typeface="楷体" panose="02010609060101010101" pitchFamily="49" charset="-122"/>
              </a:rPr>
              <a:t>平等</a:t>
            </a:r>
            <a:r>
              <a:rPr lang="zh-CN" altLang="en-US" sz="3200" b="1">
                <a:latin typeface="楷体" panose="02010609060101010101" pitchFamily="49" charset="-122"/>
                <a:ea typeface="楷体" panose="02010609060101010101" pitchFamily="49" charset="-122"/>
              </a:rPr>
              <a:t>的。所有子邦都是希腊世界的新成员，它们在政治、经济、文化各方面都和希腊本土诸邦相类似，殖民城邦最集中的海外地区</a:t>
            </a:r>
            <a:r>
              <a:rPr lang="en-US" altLang="zh-CN" sz="3200" b="1">
                <a:latin typeface="楷体" panose="02010609060101010101" pitchFamily="49" charset="-122"/>
                <a:ea typeface="楷体" panose="02010609060101010101" pitchFamily="49" charset="-122"/>
              </a:rPr>
              <a:t>——</a:t>
            </a:r>
            <a:r>
              <a:rPr lang="zh-CN" altLang="en-US" sz="3200" b="1">
                <a:latin typeface="楷体" panose="02010609060101010101" pitchFamily="49" charset="-122"/>
                <a:ea typeface="楷体" panose="02010609060101010101" pitchFamily="49" charset="-122"/>
              </a:rPr>
              <a:t>意大利南部且有“大希腊”之称。</a:t>
            </a:r>
            <a:endParaRPr lang="en-US" altLang="zh-CN" sz="3200" b="1">
              <a:latin typeface="楷体" panose="02010609060101010101" pitchFamily="49" charset="-122"/>
              <a:ea typeface="楷体" panose="02010609060101010101" pitchFamily="49" charset="-122"/>
            </a:endParaRPr>
          </a:p>
          <a:p>
            <a:pPr indent="720090" algn="r"/>
            <a:r>
              <a:rPr lang="en-US" altLang="zh-CN" sz="3200">
                <a:latin typeface="微软雅黑" panose="020B0503020204020204" charset="-122"/>
                <a:ea typeface="微软雅黑" panose="020B0503020204020204" charset="-122"/>
              </a:rPr>
              <a:t>——《</a:t>
            </a:r>
            <a:r>
              <a:rPr lang="zh-CN" altLang="en-US" sz="3200">
                <a:latin typeface="微软雅黑" panose="020B0503020204020204" charset="-122"/>
                <a:ea typeface="微软雅黑" panose="020B0503020204020204" charset="-122"/>
              </a:rPr>
              <a:t>世界史</a:t>
            </a:r>
            <a:r>
              <a:rPr lang="en-US" altLang="zh-CN" sz="3200">
                <a:latin typeface="微软雅黑" panose="020B0503020204020204" charset="-122"/>
                <a:ea typeface="微软雅黑" panose="020B0503020204020204" charset="-122"/>
              </a:rPr>
              <a:t>·</a:t>
            </a:r>
            <a:r>
              <a:rPr lang="zh-CN" altLang="en-US" sz="3200">
                <a:latin typeface="微软雅黑" panose="020B0503020204020204" charset="-122"/>
                <a:ea typeface="微软雅黑" panose="020B0503020204020204" charset="-122"/>
              </a:rPr>
              <a:t>古代史编</a:t>
            </a:r>
            <a:r>
              <a:rPr lang="en-US" altLang="zh-CN" sz="3200">
                <a:latin typeface="微软雅黑" panose="020B0503020204020204" charset="-122"/>
                <a:ea typeface="微软雅黑" panose="020B0503020204020204" charset="-122"/>
              </a:rPr>
              <a:t>·</a:t>
            </a:r>
            <a:r>
              <a:rPr lang="zh-CN" altLang="en-US" sz="3200">
                <a:latin typeface="微软雅黑" panose="020B0503020204020204" charset="-122"/>
                <a:ea typeface="微软雅黑" panose="020B0503020204020204" charset="-122"/>
              </a:rPr>
              <a:t>上编</a:t>
            </a:r>
            <a:r>
              <a:rPr lang="en-US" altLang="zh-CN" sz="3200">
                <a:latin typeface="微软雅黑" panose="020B0503020204020204" charset="-122"/>
                <a:ea typeface="微软雅黑" panose="020B0503020204020204" charset="-122"/>
              </a:rPr>
              <a:t>》 </a:t>
            </a:r>
            <a:endParaRPr lang="zh-CN" altLang="en-US" sz="3200">
              <a:latin typeface="微软雅黑" panose="020B0503020204020204" charset="-122"/>
              <a:ea typeface="微软雅黑" panose="020B0503020204020204" charset="-122"/>
            </a:endParaRPr>
          </a:p>
        </p:txBody>
      </p:sp>
      <p:pic>
        <p:nvPicPr>
          <p:cNvPr id="21" name="图片 20" descr="40《中外历史纲要》下 P9"/>
          <p:cNvPicPr>
            <a:picLocks noChangeAspect="1"/>
          </p:cNvPicPr>
          <p:nvPr/>
        </p:nvPicPr>
        <p:blipFill>
          <a:blip r:embed="rId2"/>
          <a:srcRect r="413" b="11190"/>
          <a:stretch>
            <a:fillRect/>
          </a:stretch>
        </p:blipFill>
        <p:spPr>
          <a:xfrm>
            <a:off x="8314090" y="2164517"/>
            <a:ext cx="7946567" cy="5016758"/>
          </a:xfrm>
          <a:prstGeom prst="rect">
            <a:avLst/>
          </a:prstGeom>
        </p:spPr>
      </p:pic>
    </p:spTree>
    <p:extLst>
      <p:ext uri="{BB962C8B-B14F-4D97-AF65-F5344CB8AC3E}">
        <p14:creationId xmlns:p14="http://schemas.microsoft.com/office/powerpoint/2010/main" val="502785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p:cNvGraphicFramePr>
            <a:graphicFrameLocks noGrp="1"/>
          </p:cNvGraphicFramePr>
          <p:nvPr>
            <p:custDataLst>
              <p:tags r:id="rId1"/>
            </p:custDataLst>
            <p:extLst>
              <p:ext uri="{D42A27DB-BD31-4B8C-83A1-F6EECF244321}">
                <p14:modId xmlns:p14="http://schemas.microsoft.com/office/powerpoint/2010/main" val="3491731748"/>
              </p:ext>
            </p:extLst>
          </p:nvPr>
        </p:nvGraphicFramePr>
        <p:xfrm>
          <a:off x="671195" y="1801156"/>
          <a:ext cx="15040610" cy="6066155"/>
        </p:xfrm>
        <a:graphic>
          <a:graphicData uri="http://schemas.openxmlformats.org/drawingml/2006/table">
            <a:tbl>
              <a:tblPr firstRow="1" bandRow="1">
                <a:tableStyleId>{21E4AEA4-8DFA-4A89-87EB-49C32662AFE0}</a:tableStyleId>
              </a:tblPr>
              <a:tblGrid>
                <a:gridCol w="1663700">
                  <a:extLst>
                    <a:ext uri="{9D8B030D-6E8A-4147-A177-3AD203B41FA5}">
                      <a16:colId xmlns:a16="http://schemas.microsoft.com/office/drawing/2014/main" val="20000"/>
                    </a:ext>
                  </a:extLst>
                </a:gridCol>
                <a:gridCol w="2832269">
                  <a:extLst>
                    <a:ext uri="{9D8B030D-6E8A-4147-A177-3AD203B41FA5}">
                      <a16:colId xmlns:a16="http://schemas.microsoft.com/office/drawing/2014/main" val="20001"/>
                    </a:ext>
                  </a:extLst>
                </a:gridCol>
                <a:gridCol w="2435691">
                  <a:extLst>
                    <a:ext uri="{9D8B030D-6E8A-4147-A177-3AD203B41FA5}">
                      <a16:colId xmlns:a16="http://schemas.microsoft.com/office/drawing/2014/main" val="20002"/>
                    </a:ext>
                  </a:extLst>
                </a:gridCol>
                <a:gridCol w="2989580">
                  <a:extLst>
                    <a:ext uri="{9D8B030D-6E8A-4147-A177-3AD203B41FA5}">
                      <a16:colId xmlns:a16="http://schemas.microsoft.com/office/drawing/2014/main" val="20003"/>
                    </a:ext>
                  </a:extLst>
                </a:gridCol>
                <a:gridCol w="2411095">
                  <a:extLst>
                    <a:ext uri="{9D8B030D-6E8A-4147-A177-3AD203B41FA5}">
                      <a16:colId xmlns:a16="http://schemas.microsoft.com/office/drawing/2014/main" val="20004"/>
                    </a:ext>
                  </a:extLst>
                </a:gridCol>
                <a:gridCol w="2708275">
                  <a:extLst>
                    <a:ext uri="{9D8B030D-6E8A-4147-A177-3AD203B41FA5}">
                      <a16:colId xmlns:a16="http://schemas.microsoft.com/office/drawing/2014/main" val="20005"/>
                    </a:ext>
                  </a:extLst>
                </a:gridCol>
              </a:tblGrid>
              <a:tr h="1527810">
                <a:tc rowSpan="3">
                  <a:txBody>
                    <a:bodyPr/>
                    <a:lstStyle/>
                    <a:p>
                      <a:pPr algn="ctr"/>
                      <a:r>
                        <a:rPr lang="zh-CN" altLang="en-US" sz="4000" b="1">
                          <a:latin typeface="黑体" panose="02010609060101010101" pitchFamily="49" charset="-122"/>
                          <a:ea typeface="黑体" panose="02010609060101010101" pitchFamily="49" charset="-122"/>
                        </a:rPr>
                        <a:t>文明类型</a:t>
                      </a:r>
                    </a:p>
                  </a:txBody>
                  <a:tcPr marL="122868" marR="122868" marT="61434" marB="61434" anchor="ctr"/>
                </a:tc>
                <a:tc>
                  <a:txBody>
                    <a:bodyPr/>
                    <a:lstStyle/>
                    <a:p>
                      <a:pPr algn="ctr"/>
                      <a:r>
                        <a:rPr lang="zh-CN" altLang="en-US" sz="4000" b="1">
                          <a:latin typeface="黑体" panose="02010609060101010101" pitchFamily="49" charset="-122"/>
                          <a:ea typeface="黑体" panose="02010609060101010101" pitchFamily="49" charset="-122"/>
                        </a:rPr>
                        <a:t>类型</a:t>
                      </a:r>
                    </a:p>
                  </a:txBody>
                  <a:tcPr marL="122868" marR="122868" marT="61434" marB="61434" anchor="ctr"/>
                </a:tc>
                <a:tc>
                  <a:txBody>
                    <a:bodyPr/>
                    <a:lstStyle/>
                    <a:p>
                      <a:pPr algn="ctr"/>
                      <a:r>
                        <a:rPr lang="zh-CN" altLang="en-US" sz="4000" b="1">
                          <a:latin typeface="黑体" panose="02010609060101010101" pitchFamily="49" charset="-122"/>
                          <a:ea typeface="黑体" panose="02010609060101010101" pitchFamily="49" charset="-122"/>
                        </a:rPr>
                        <a:t>扩展方式</a:t>
                      </a:r>
                    </a:p>
                  </a:txBody>
                  <a:tcPr marL="122868" marR="122868" marT="61434" marB="61434" anchor="ctr"/>
                </a:tc>
                <a:tc>
                  <a:txBody>
                    <a:bodyPr/>
                    <a:lstStyle/>
                    <a:p>
                      <a:pPr algn="ctr"/>
                      <a:r>
                        <a:rPr lang="zh-CN" altLang="en-US" sz="4000" b="1">
                          <a:latin typeface="黑体" panose="02010609060101010101" pitchFamily="49" charset="-122"/>
                          <a:ea typeface="黑体" panose="02010609060101010101" pitchFamily="49" charset="-122"/>
                        </a:rPr>
                        <a:t>结果</a:t>
                      </a:r>
                    </a:p>
                  </a:txBody>
                  <a:tcPr marL="122868" marR="122868" marT="61434" marB="61434" anchor="ctr"/>
                </a:tc>
                <a:tc>
                  <a:txBody>
                    <a:bodyPr/>
                    <a:lstStyle/>
                    <a:p>
                      <a:pPr algn="ctr"/>
                      <a:r>
                        <a:rPr lang="zh-CN" altLang="en-US" sz="4000" b="1">
                          <a:latin typeface="黑体" panose="02010609060101010101" pitchFamily="49" charset="-122"/>
                          <a:ea typeface="黑体" panose="02010609060101010101" pitchFamily="49" charset="-122"/>
                        </a:rPr>
                        <a:t>特点</a:t>
                      </a:r>
                    </a:p>
                  </a:txBody>
                  <a:tcPr marL="122868" marR="122868" marT="61434" marB="61434" anchor="ctr"/>
                </a:tc>
                <a:tc>
                  <a:txBody>
                    <a:bodyPr/>
                    <a:lstStyle/>
                    <a:p>
                      <a:pPr algn="ctr"/>
                      <a:r>
                        <a:rPr lang="zh-CN" altLang="en-US" sz="4000" b="1">
                          <a:latin typeface="黑体" panose="02010609060101010101" pitchFamily="49" charset="-122"/>
                          <a:ea typeface="黑体" panose="02010609060101010101" pitchFamily="49" charset="-122"/>
                        </a:rPr>
                        <a:t>影响</a:t>
                      </a:r>
                    </a:p>
                  </a:txBody>
                  <a:tcPr marL="122868" marR="122868" marT="61434" marB="61434" anchor="ctr"/>
                </a:tc>
                <a:extLst>
                  <a:ext uri="{0D108BD9-81ED-4DB2-BD59-A6C34878D82A}">
                    <a16:rowId xmlns:a16="http://schemas.microsoft.com/office/drawing/2014/main" val="10000"/>
                  </a:ext>
                </a:extLst>
              </a:tr>
              <a:tr h="2132965">
                <a:tc vMerge="1">
                  <a:txBody>
                    <a:bodyPr/>
                    <a:lstStyle/>
                    <a:p>
                      <a:endParaRPr/>
                    </a:p>
                  </a:txBody>
                  <a:tcPr/>
                </a:tc>
                <a:tc>
                  <a:txBody>
                    <a:bodyPr/>
                    <a:lstStyle/>
                    <a:p>
                      <a:pPr algn="ctr"/>
                      <a:r>
                        <a:rPr lang="zh-CN" altLang="en-US" sz="4000" b="1">
                          <a:latin typeface="黑体" panose="02010609060101010101" pitchFamily="49" charset="-122"/>
                          <a:ea typeface="黑体" panose="02010609060101010101" pitchFamily="49" charset="-122"/>
                        </a:rPr>
                        <a:t>农耕文明</a:t>
                      </a:r>
                    </a:p>
                  </a:txBody>
                  <a:tcPr marL="122868" marR="122868" marT="61434" marB="61434" anchor="ctr">
                    <a:solidFill>
                      <a:schemeClr val="accent6">
                        <a:lumMod val="20000"/>
                        <a:lumOff val="80000"/>
                      </a:schemeClr>
                    </a:solidFill>
                  </a:tcPr>
                </a:tc>
                <a:tc>
                  <a:txBody>
                    <a:bodyPr/>
                    <a:lstStyle/>
                    <a:p>
                      <a:pPr algn="ctr"/>
                      <a:endParaRPr lang="zh-CN" altLang="en-US" sz="4000" b="1">
                        <a:latin typeface="黑体" panose="02010609060101010101" pitchFamily="49" charset="-122"/>
                        <a:ea typeface="黑体" panose="02010609060101010101" pitchFamily="49" charset="-122"/>
                      </a:endParaRPr>
                    </a:p>
                  </a:txBody>
                  <a:tcPr marL="122868" marR="122868" marT="61434" marB="61434" anchor="ctr">
                    <a:solidFill>
                      <a:schemeClr val="accent6">
                        <a:lumMod val="20000"/>
                        <a:lumOff val="80000"/>
                      </a:schemeClr>
                    </a:solidFill>
                  </a:tcPr>
                </a:tc>
                <a:tc>
                  <a:txBody>
                    <a:bodyPr/>
                    <a:lstStyle/>
                    <a:p>
                      <a:pPr algn="ctr"/>
                      <a:endParaRPr lang="zh-CN" altLang="en-US" sz="4000" b="1">
                        <a:latin typeface="黑体" panose="02010609060101010101" pitchFamily="49" charset="-122"/>
                        <a:ea typeface="黑体" panose="02010609060101010101" pitchFamily="49" charset="-122"/>
                      </a:endParaRPr>
                    </a:p>
                  </a:txBody>
                  <a:tcPr marL="122868" marR="122868" marT="61434" marB="61434" anchor="ctr">
                    <a:solidFill>
                      <a:schemeClr val="accent6">
                        <a:lumMod val="20000"/>
                        <a:lumOff val="80000"/>
                      </a:schemeClr>
                    </a:solidFill>
                  </a:tcPr>
                </a:tc>
                <a:tc>
                  <a:txBody>
                    <a:bodyPr/>
                    <a:lstStyle/>
                    <a:p>
                      <a:pPr algn="ctr"/>
                      <a:endParaRPr lang="zh-CN" altLang="en-US" sz="4000" b="1">
                        <a:latin typeface="黑体" panose="02010609060101010101" pitchFamily="49" charset="-122"/>
                        <a:ea typeface="黑体" panose="02010609060101010101" pitchFamily="49" charset="-122"/>
                      </a:endParaRPr>
                    </a:p>
                  </a:txBody>
                  <a:tcPr marL="122868" marR="122868" marT="61434" marB="61434" anchor="ctr">
                    <a:solidFill>
                      <a:schemeClr val="accent6">
                        <a:lumMod val="20000"/>
                        <a:lumOff val="80000"/>
                      </a:schemeClr>
                    </a:solidFill>
                  </a:tcPr>
                </a:tc>
                <a:tc rowSpan="2">
                  <a:txBody>
                    <a:bodyPr/>
                    <a:lstStyle/>
                    <a:p>
                      <a:pPr algn="ctr"/>
                      <a:endParaRPr lang="zh-CN" altLang="en-US" sz="4000" b="1">
                        <a:latin typeface="黑体" panose="02010609060101010101" pitchFamily="49" charset="-122"/>
                        <a:ea typeface="黑体" panose="02010609060101010101" pitchFamily="49" charset="-122"/>
                      </a:endParaRPr>
                    </a:p>
                  </a:txBody>
                  <a:tcPr marL="122868" marR="122868" marT="61434" marB="61434" anchor="ctr">
                    <a:solidFill>
                      <a:schemeClr val="accent6">
                        <a:lumMod val="20000"/>
                        <a:lumOff val="80000"/>
                      </a:schemeClr>
                    </a:solidFill>
                  </a:tcPr>
                </a:tc>
                <a:extLst>
                  <a:ext uri="{0D108BD9-81ED-4DB2-BD59-A6C34878D82A}">
                    <a16:rowId xmlns:a16="http://schemas.microsoft.com/office/drawing/2014/main" val="10001"/>
                  </a:ext>
                </a:extLst>
              </a:tr>
              <a:tr h="2405380">
                <a:tc vMerge="1">
                  <a:txBody>
                    <a:bodyPr/>
                    <a:lstStyle/>
                    <a:p>
                      <a:endParaRPr/>
                    </a:p>
                  </a:txBody>
                  <a:tcPr/>
                </a:tc>
                <a:tc>
                  <a:txBody>
                    <a:bodyPr/>
                    <a:lstStyle/>
                    <a:p>
                      <a:pPr algn="ctr"/>
                      <a:r>
                        <a:rPr lang="zh-CN" altLang="en-US" sz="4000" b="1">
                          <a:latin typeface="黑体" panose="02010609060101010101" pitchFamily="49" charset="-122"/>
                          <a:ea typeface="黑体" panose="02010609060101010101" pitchFamily="49" charset="-122"/>
                        </a:rPr>
                        <a:t>海洋文明</a:t>
                      </a:r>
                    </a:p>
                  </a:txBody>
                  <a:tcPr marL="122868" marR="122868" marT="61434" marB="61434" anchor="ctr">
                    <a:solidFill>
                      <a:schemeClr val="accent6">
                        <a:lumMod val="20000"/>
                        <a:lumOff val="80000"/>
                      </a:schemeClr>
                    </a:solidFill>
                  </a:tcPr>
                </a:tc>
                <a:tc>
                  <a:txBody>
                    <a:bodyPr/>
                    <a:lstStyle/>
                    <a:p>
                      <a:pPr algn="ctr"/>
                      <a:endParaRPr lang="zh-CN" altLang="en-US" sz="4000" b="1">
                        <a:latin typeface="黑体" panose="02010609060101010101" pitchFamily="49" charset="-122"/>
                        <a:ea typeface="黑体" panose="02010609060101010101" pitchFamily="49" charset="-122"/>
                      </a:endParaRPr>
                    </a:p>
                  </a:txBody>
                  <a:tcPr marL="122868" marR="122868" marT="61434" marB="61434" anchor="ctr">
                    <a:solidFill>
                      <a:schemeClr val="accent6">
                        <a:lumMod val="20000"/>
                        <a:lumOff val="80000"/>
                      </a:schemeClr>
                    </a:solidFill>
                  </a:tcPr>
                </a:tc>
                <a:tc>
                  <a:txBody>
                    <a:bodyPr/>
                    <a:lstStyle/>
                    <a:p>
                      <a:pPr algn="ctr"/>
                      <a:endParaRPr lang="zh-CN" altLang="en-US" sz="4000" b="1">
                        <a:latin typeface="黑体" panose="02010609060101010101" pitchFamily="49" charset="-122"/>
                        <a:ea typeface="黑体" panose="02010609060101010101" pitchFamily="49" charset="-122"/>
                      </a:endParaRPr>
                    </a:p>
                  </a:txBody>
                  <a:tcPr marL="122868" marR="122868" marT="61434" marB="61434" anchor="ctr">
                    <a:solidFill>
                      <a:schemeClr val="accent6">
                        <a:lumMod val="20000"/>
                        <a:lumOff val="80000"/>
                      </a:schemeClr>
                    </a:solidFill>
                  </a:tcPr>
                </a:tc>
                <a:tc>
                  <a:txBody>
                    <a:bodyPr/>
                    <a:lstStyle/>
                    <a:p>
                      <a:pPr algn="ctr"/>
                      <a:endParaRPr lang="zh-CN" altLang="en-US" sz="4000" b="1">
                        <a:latin typeface="黑体" panose="02010609060101010101" pitchFamily="49" charset="-122"/>
                        <a:ea typeface="黑体" panose="02010609060101010101" pitchFamily="49" charset="-122"/>
                      </a:endParaRPr>
                    </a:p>
                  </a:txBody>
                  <a:tcPr marL="122868" marR="122868" marT="61434" marB="61434" anchor="ctr">
                    <a:solidFill>
                      <a:schemeClr val="accent6">
                        <a:lumMod val="20000"/>
                        <a:lumOff val="80000"/>
                      </a:schemeClr>
                    </a:solidFill>
                  </a:tcPr>
                </a:tc>
                <a:tc vMerge="1">
                  <a:txBody>
                    <a:bodyPr/>
                    <a:lstStyle/>
                    <a:p>
                      <a:endParaRPr/>
                    </a:p>
                  </a:txBody>
                  <a:tcPr/>
                </a:tc>
                <a:extLst>
                  <a:ext uri="{0D108BD9-81ED-4DB2-BD59-A6C34878D82A}">
                    <a16:rowId xmlns:a16="http://schemas.microsoft.com/office/drawing/2014/main" val="10002"/>
                  </a:ext>
                </a:extLst>
              </a:tr>
            </a:tbl>
          </a:graphicData>
        </a:graphic>
      </p:graphicFrame>
      <p:sp>
        <p:nvSpPr>
          <p:cNvPr id="2" name="文本框 1"/>
          <p:cNvSpPr txBox="1"/>
          <p:nvPr/>
        </p:nvSpPr>
        <p:spPr>
          <a:xfrm>
            <a:off x="5252901" y="3943711"/>
            <a:ext cx="2457365" cy="1247775"/>
          </a:xfrm>
          <a:prstGeom prst="rect">
            <a:avLst/>
          </a:prstGeom>
          <a:noFill/>
        </p:spPr>
        <p:txBody>
          <a:bodyPr wrap="square" rtlCol="0">
            <a:spAutoFit/>
          </a:bodyPr>
          <a:lstStyle/>
          <a:p>
            <a:pPr lvl="0" algn="ctr"/>
            <a:r>
              <a:rPr lang="zh-CN" altLang="en-US" sz="3600" b="1">
                <a:solidFill>
                  <a:prstClr val="black"/>
                </a:solidFill>
                <a:latin typeface="楷体" panose="02010609060101010101" pitchFamily="49" charset="-122"/>
                <a:ea typeface="楷体" panose="02010609060101010101" pitchFamily="49" charset="-122"/>
              </a:rPr>
              <a:t>武力扩张（征服）</a:t>
            </a:r>
          </a:p>
        </p:txBody>
      </p:sp>
      <p:sp>
        <p:nvSpPr>
          <p:cNvPr id="6" name="文本框 5"/>
          <p:cNvSpPr txBox="1"/>
          <p:nvPr/>
        </p:nvSpPr>
        <p:spPr>
          <a:xfrm>
            <a:off x="5370535" y="6592116"/>
            <a:ext cx="2221142" cy="669290"/>
          </a:xfrm>
          <a:prstGeom prst="rect">
            <a:avLst/>
          </a:prstGeom>
          <a:noFill/>
        </p:spPr>
        <p:txBody>
          <a:bodyPr wrap="square" rtlCol="0">
            <a:spAutoFit/>
          </a:bodyPr>
          <a:lstStyle/>
          <a:p>
            <a:pPr lvl="0" algn="ctr"/>
            <a:r>
              <a:rPr lang="zh-CN" altLang="en-US" sz="3600" b="1">
                <a:solidFill>
                  <a:prstClr val="black"/>
                </a:solidFill>
                <a:latin typeface="楷体" panose="02010609060101010101" pitchFamily="49" charset="-122"/>
                <a:ea typeface="楷体" panose="02010609060101010101" pitchFamily="49" charset="-122"/>
              </a:rPr>
              <a:t>海外殖民</a:t>
            </a:r>
          </a:p>
        </p:txBody>
      </p:sp>
      <p:sp>
        <p:nvSpPr>
          <p:cNvPr id="7" name="文本框 6"/>
          <p:cNvSpPr txBox="1"/>
          <p:nvPr/>
        </p:nvSpPr>
        <p:spPr>
          <a:xfrm>
            <a:off x="7848492" y="3535185"/>
            <a:ext cx="2416409" cy="1754326"/>
          </a:xfrm>
          <a:prstGeom prst="rect">
            <a:avLst/>
          </a:prstGeom>
          <a:noFill/>
        </p:spPr>
        <p:txBody>
          <a:bodyPr wrap="square" rtlCol="0">
            <a:spAutoFit/>
          </a:bodyPr>
          <a:lstStyle/>
          <a:p>
            <a:pPr lvl="0" algn="ctr"/>
            <a:r>
              <a:rPr lang="zh-CN" altLang="en-US" sz="3600" b="1">
                <a:solidFill>
                  <a:prstClr val="black"/>
                </a:solidFill>
                <a:latin typeface="楷体" panose="02010609060101010101" pitchFamily="49" charset="-122"/>
                <a:ea typeface="楷体" panose="02010609060101010101" pitchFamily="49" charset="-122"/>
              </a:rPr>
              <a:t>以大河为中心，向四周扩展</a:t>
            </a:r>
          </a:p>
        </p:txBody>
      </p:sp>
      <p:sp>
        <p:nvSpPr>
          <p:cNvPr id="8" name="文本框 7"/>
          <p:cNvSpPr txBox="1"/>
          <p:nvPr/>
        </p:nvSpPr>
        <p:spPr>
          <a:xfrm>
            <a:off x="7848492" y="6001481"/>
            <a:ext cx="2416409" cy="1754326"/>
          </a:xfrm>
          <a:prstGeom prst="rect">
            <a:avLst/>
          </a:prstGeom>
          <a:noFill/>
        </p:spPr>
        <p:txBody>
          <a:bodyPr wrap="square" rtlCol="0">
            <a:spAutoFit/>
          </a:bodyPr>
          <a:lstStyle/>
          <a:p>
            <a:pPr lvl="0" algn="ctr"/>
            <a:r>
              <a:rPr lang="zh-CN" altLang="en-US" sz="3600" b="1">
                <a:solidFill>
                  <a:prstClr val="black"/>
                </a:solidFill>
                <a:latin typeface="楷体" panose="02010609060101010101" pitchFamily="49" charset="-122"/>
                <a:ea typeface="楷体" panose="02010609060101010101" pitchFamily="49" charset="-122"/>
              </a:rPr>
              <a:t>分散在地中海和黑海海岸线</a:t>
            </a:r>
          </a:p>
        </p:txBody>
      </p:sp>
      <p:sp>
        <p:nvSpPr>
          <p:cNvPr id="10" name="文本框 9"/>
          <p:cNvSpPr txBox="1"/>
          <p:nvPr/>
        </p:nvSpPr>
        <p:spPr>
          <a:xfrm>
            <a:off x="10728206" y="5558987"/>
            <a:ext cx="2416409" cy="2308324"/>
          </a:xfrm>
          <a:prstGeom prst="rect">
            <a:avLst/>
          </a:prstGeom>
          <a:noFill/>
        </p:spPr>
        <p:txBody>
          <a:bodyPr wrap="square" rtlCol="0">
            <a:spAutoFit/>
          </a:bodyPr>
          <a:lstStyle/>
          <a:p>
            <a:pPr lvl="0"/>
            <a:r>
              <a:rPr lang="zh-CN" altLang="en-US" sz="3600" b="1">
                <a:solidFill>
                  <a:prstClr val="black"/>
                </a:solidFill>
                <a:latin typeface="楷体" panose="02010609060101010101" pitchFamily="49" charset="-122"/>
                <a:ea typeface="楷体" panose="02010609060101010101" pitchFamily="49" charset="-122"/>
              </a:rPr>
              <a:t>殖民城邦独立自主，不受母邦控制</a:t>
            </a:r>
          </a:p>
        </p:txBody>
      </p:sp>
      <p:sp>
        <p:nvSpPr>
          <p:cNvPr id="11" name="文本框 10"/>
          <p:cNvSpPr txBox="1"/>
          <p:nvPr/>
        </p:nvSpPr>
        <p:spPr>
          <a:xfrm>
            <a:off x="13167735" y="3535185"/>
            <a:ext cx="2520950" cy="3969385"/>
          </a:xfrm>
          <a:prstGeom prst="rect">
            <a:avLst/>
          </a:prstGeom>
          <a:noFill/>
        </p:spPr>
        <p:txBody>
          <a:bodyPr wrap="square" rtlCol="0">
            <a:spAutoFit/>
          </a:bodyPr>
          <a:lstStyle/>
          <a:p>
            <a:pPr lvl="0"/>
            <a:r>
              <a:rPr lang="zh-CN" altLang="en-US" sz="3600" b="1">
                <a:solidFill>
                  <a:prstClr val="black"/>
                </a:solidFill>
                <a:latin typeface="楷体" panose="02010609060101010101" pitchFamily="49" charset="-122"/>
                <a:ea typeface="楷体" panose="02010609060101010101" pitchFamily="49" charset="-122"/>
              </a:rPr>
              <a:t>古代文明各自的扩展，使不同文明区相互连接起来，</a:t>
            </a:r>
          </a:p>
          <a:p>
            <a:pPr lvl="0"/>
            <a:r>
              <a:rPr lang="zh-CN" altLang="en-US" sz="3600" b="1">
                <a:solidFill>
                  <a:srgbClr val="FF0000"/>
                </a:solidFill>
                <a:latin typeface="楷体" panose="02010609060101010101" pitchFamily="49" charset="-122"/>
                <a:ea typeface="楷体" panose="02010609060101010101" pitchFamily="49" charset="-122"/>
              </a:rPr>
              <a:t>促进了大帝国兴起。</a:t>
            </a:r>
          </a:p>
        </p:txBody>
      </p:sp>
      <p:sp>
        <p:nvSpPr>
          <p:cNvPr id="13" name="文本框 12"/>
          <p:cNvSpPr txBox="1"/>
          <p:nvPr/>
        </p:nvSpPr>
        <p:spPr>
          <a:xfrm>
            <a:off x="10869904" y="3604521"/>
            <a:ext cx="1679200" cy="1754326"/>
          </a:xfrm>
          <a:prstGeom prst="rect">
            <a:avLst/>
          </a:prstGeom>
          <a:noFill/>
        </p:spPr>
        <p:txBody>
          <a:bodyPr wrap="square" rtlCol="0">
            <a:spAutoFit/>
          </a:bodyPr>
          <a:lstStyle/>
          <a:p>
            <a:pPr lvl="0" algn="ctr"/>
            <a:r>
              <a:rPr lang="zh-CN" altLang="en-US" sz="3600" b="1">
                <a:solidFill>
                  <a:prstClr val="black"/>
                </a:solidFill>
                <a:latin typeface="楷体" panose="02010609060101010101" pitchFamily="49" charset="-122"/>
                <a:ea typeface="楷体" panose="02010609060101010101" pitchFamily="49" charset="-122"/>
              </a:rPr>
              <a:t>被征服者服从征服者</a:t>
            </a:r>
          </a:p>
        </p:txBody>
      </p:sp>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一、古代</a:t>
            </a:r>
            <a:r>
              <a:rPr lang="zh-CN" altLang="en-US" sz="4400" b="1">
                <a:solidFill>
                  <a:schemeClr val="bg1"/>
                </a:solidFill>
                <a:latin typeface="微软雅黑" panose="020B0503020204020204" pitchFamily="34" charset="-122"/>
                <a:ea typeface="微软雅黑" panose="020B0503020204020204" pitchFamily="34" charset="-122"/>
                <a:sym typeface="+mn-ea"/>
              </a:rPr>
              <a:t>文明的扩展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82" y="0"/>
            <a:ext cx="8030361" cy="769441"/>
          </a:xfrm>
          <a:prstGeom prst="rect">
            <a:avLst/>
          </a:prstGeom>
          <a:solidFill>
            <a:srgbClr val="C00000"/>
          </a:solidFill>
          <a:ln w="9525">
            <a:noFill/>
          </a:ln>
        </p:spPr>
        <p:txBody>
          <a:bodyPr wrap="square">
            <a:spAutoFit/>
          </a:bodyPr>
          <a:lstStyle/>
          <a:p>
            <a:pPr indent="0"/>
            <a:r>
              <a:rPr lang="zh-CN" altLang="en-US" sz="4400" b="1">
                <a:solidFill>
                  <a:schemeClr val="bg1"/>
                </a:solidFill>
                <a:latin typeface="微软雅黑" panose="020B0503020204020204" pitchFamily="34" charset="-122"/>
                <a:ea typeface="微软雅黑" panose="020B0503020204020204" pitchFamily="34" charset="-122"/>
                <a:sym typeface="+mn-ea"/>
              </a:rPr>
              <a:t>二</a:t>
            </a:r>
            <a:r>
              <a:rPr lang="zh-CN" altLang="en-US" sz="4400" b="1" smtClean="0">
                <a:solidFill>
                  <a:schemeClr val="bg1"/>
                </a:solidFill>
                <a:latin typeface="微软雅黑" panose="020B0503020204020204" pitchFamily="34" charset="-122"/>
                <a:ea typeface="微软雅黑" panose="020B0503020204020204" pitchFamily="34" charset="-122"/>
                <a:sym typeface="+mn-ea"/>
              </a:rPr>
              <a:t>、古代世界的帝国</a:t>
            </a:r>
            <a:endParaRPr lang="zh-CN" altLang="en-US" sz="4400" b="1">
              <a:solidFill>
                <a:schemeClr val="bg1"/>
              </a:solidFill>
              <a:latin typeface="微软雅黑" panose="020B0503020204020204" pitchFamily="34" charset="-122"/>
              <a:ea typeface="微软雅黑" panose="020B0503020204020204" pitchFamily="34" charset="-122"/>
              <a:sym typeface="+mn-ea"/>
            </a:endParaRPr>
          </a:p>
        </p:txBody>
      </p:sp>
      <p:pic>
        <p:nvPicPr>
          <p:cNvPr id="14" name="图片 13"/>
          <p:cNvPicPr>
            <a:picLocks noChangeAspect="1"/>
          </p:cNvPicPr>
          <p:nvPr/>
        </p:nvPicPr>
        <p:blipFill>
          <a:blip r:embed="rId3"/>
          <a:srcRect t="3027" r="2754" b="3400"/>
          <a:stretch>
            <a:fillRect/>
          </a:stretch>
        </p:blipFill>
        <p:spPr bwMode="auto">
          <a:xfrm>
            <a:off x="17884" y="769442"/>
            <a:ext cx="7657996" cy="3982294"/>
          </a:xfrm>
          <a:prstGeom prst="rect">
            <a:avLst/>
          </a:prstGeom>
          <a:noFill/>
          <a:ln w="9525">
            <a:noFill/>
            <a:miter lim="800000"/>
          </a:ln>
        </p:spPr>
      </p:pic>
      <p:pic>
        <p:nvPicPr>
          <p:cNvPr id="15" name="图片 4"/>
          <p:cNvPicPr>
            <a:picLocks noChangeAspect="1"/>
          </p:cNvPicPr>
          <p:nvPr/>
        </p:nvPicPr>
        <p:blipFill>
          <a:blip r:embed="rId4"/>
          <a:stretch>
            <a:fillRect/>
          </a:stretch>
        </p:blipFill>
        <p:spPr bwMode="auto">
          <a:xfrm>
            <a:off x="0" y="4909641"/>
            <a:ext cx="7675880" cy="4268282"/>
          </a:xfrm>
          <a:prstGeom prst="rect">
            <a:avLst/>
          </a:prstGeom>
          <a:noFill/>
          <a:ln w="9525">
            <a:noFill/>
            <a:miter lim="800000"/>
          </a:ln>
        </p:spPr>
      </p:pic>
      <p:pic>
        <p:nvPicPr>
          <p:cNvPr id="16" name="图片 3"/>
          <p:cNvPicPr>
            <a:picLocks noChangeAspect="1"/>
          </p:cNvPicPr>
          <p:nvPr/>
        </p:nvPicPr>
        <p:blipFill>
          <a:blip r:embed="rId5"/>
          <a:stretch>
            <a:fillRect/>
          </a:stretch>
        </p:blipFill>
        <p:spPr bwMode="auto">
          <a:xfrm>
            <a:off x="8551540" y="769441"/>
            <a:ext cx="7573054" cy="3982295"/>
          </a:xfrm>
          <a:prstGeom prst="rect">
            <a:avLst/>
          </a:prstGeom>
          <a:noFill/>
          <a:ln w="9525">
            <a:noFill/>
            <a:miter lim="800000"/>
          </a:ln>
        </p:spPr>
      </p:pic>
      <p:sp>
        <p:nvSpPr>
          <p:cNvPr id="17" name="文本框 6"/>
          <p:cNvSpPr txBox="1">
            <a:spLocks noChangeArrowheads="1"/>
          </p:cNvSpPr>
          <p:nvPr/>
        </p:nvSpPr>
        <p:spPr bwMode="auto">
          <a:xfrm>
            <a:off x="8551540" y="5903863"/>
            <a:ext cx="7573054" cy="1323439"/>
          </a:xfrm>
          <a:prstGeom prst="rect">
            <a:avLst/>
          </a:prstGeom>
          <a:solidFill>
            <a:schemeClr val="tx1"/>
          </a:solidFill>
          <a:ln w="9525">
            <a:noFill/>
            <a:miter lim="800000"/>
          </a:ln>
        </p:spPr>
        <p:txBody>
          <a:bodyPr wrap="square">
            <a:spAutoFit/>
          </a:bodyPr>
          <a:lstStyle/>
          <a:p>
            <a:r>
              <a:rPr lang="zh-CN" altLang="en-US" sz="4000" b="1" smtClean="0">
                <a:solidFill>
                  <a:schemeClr val="bg1"/>
                </a:solidFill>
                <a:latin typeface="黑体" panose="02010609060101010101" pitchFamily="49" charset="-122"/>
                <a:ea typeface="黑体" panose="02010609060101010101" pitchFamily="49" charset="-122"/>
              </a:rPr>
              <a:t>古代世界疆域辽阔</a:t>
            </a:r>
            <a:r>
              <a:rPr lang="zh-CN" altLang="en-US" sz="4000" b="1">
                <a:solidFill>
                  <a:schemeClr val="bg1"/>
                </a:solidFill>
                <a:latin typeface="黑体" panose="02010609060101010101" pitchFamily="49" charset="-122"/>
                <a:ea typeface="黑体" panose="02010609060101010101" pitchFamily="49" charset="-122"/>
              </a:rPr>
              <a:t>、</a:t>
            </a:r>
            <a:r>
              <a:rPr lang="zh-CN" altLang="en-US" sz="4000" b="1" smtClean="0">
                <a:solidFill>
                  <a:schemeClr val="bg1"/>
                </a:solidFill>
                <a:latin typeface="黑体" panose="02010609060101010101" pitchFamily="49" charset="-122"/>
                <a:ea typeface="黑体" panose="02010609060101010101" pitchFamily="49" charset="-122"/>
              </a:rPr>
              <a:t>地</a:t>
            </a:r>
            <a:r>
              <a:rPr lang="zh-CN" altLang="en-US" sz="4000" b="1">
                <a:solidFill>
                  <a:schemeClr val="bg1"/>
                </a:solidFill>
                <a:latin typeface="黑体" panose="02010609060101010101" pitchFamily="49" charset="-122"/>
                <a:ea typeface="黑体" panose="02010609060101010101" pitchFamily="49" charset="-122"/>
              </a:rPr>
              <a:t>跨欧亚</a:t>
            </a:r>
            <a:r>
              <a:rPr lang="zh-CN" altLang="en-US" sz="4000" b="1" smtClean="0">
                <a:solidFill>
                  <a:schemeClr val="bg1"/>
                </a:solidFill>
                <a:latin typeface="黑体" panose="02010609060101010101" pitchFamily="49" charset="-122"/>
                <a:ea typeface="黑体" panose="02010609060101010101" pitchFamily="49" charset="-122"/>
              </a:rPr>
              <a:t>非的三大帝国。</a:t>
            </a:r>
            <a:endParaRPr lang="zh-CN" altLang="en-US" sz="4000" b="1">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57595706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ags/tag10.xml><?xml version="1.0" encoding="utf-8"?>
<p:tagLst xmlns:a="http://schemas.openxmlformats.org/drawingml/2006/main" xmlns:r="http://schemas.openxmlformats.org/officeDocument/2006/relationships" xmlns:p="http://schemas.openxmlformats.org/presentationml/2006/main">
  <p:tag name="AS_UNIQUEID" val="1926"/>
</p:tagLst>
</file>

<file path=ppt/tags/tag11.xml><?xml version="1.0" encoding="utf-8"?>
<p:tagLst xmlns:a="http://schemas.openxmlformats.org/drawingml/2006/main" xmlns:r="http://schemas.openxmlformats.org/officeDocument/2006/relationships" xmlns:p="http://schemas.openxmlformats.org/presentationml/2006/main">
  <p:tag name="AS_UNIQUEID" val="1928"/>
</p:tagLst>
</file>

<file path=ppt/tags/tag12.xml><?xml version="1.0" encoding="utf-8"?>
<p:tagLst xmlns:a="http://schemas.openxmlformats.org/drawingml/2006/main" xmlns:r="http://schemas.openxmlformats.org/officeDocument/2006/relationships" xmlns:p="http://schemas.openxmlformats.org/presentationml/2006/main">
  <p:tag name="AS_UNIQUEID" val="1929"/>
</p:tagLst>
</file>

<file path=ppt/tags/tag13.xml><?xml version="1.0" encoding="utf-8"?>
<p:tagLst xmlns:a="http://schemas.openxmlformats.org/drawingml/2006/main" xmlns:r="http://schemas.openxmlformats.org/officeDocument/2006/relationships" xmlns:p="http://schemas.openxmlformats.org/presentationml/2006/main">
  <p:tag name="AS_UNIQUEID" val="433"/>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86,&quot;width&quot;:15840}"/>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464,&quot;width&quot;:452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916,&quot;width&quot;:8371}"/>
  <p:tag name="REFSHAPE" val="1387827452"/>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0ad13655-acd7-45a2-bb05-61f085e15a09}"/>
</p:tagLst>
</file>

<file path=ppt/tags/tag2.xml><?xml version="1.0" encoding="utf-8"?>
<p:tagLst xmlns:a="http://schemas.openxmlformats.org/drawingml/2006/main" xmlns:r="http://schemas.openxmlformats.org/officeDocument/2006/relationships" xmlns:p="http://schemas.openxmlformats.org/presentationml/2006/main">
  <p:tag name="AS_UNIQUEID" val="426"/>
</p:tagLst>
</file>

<file path=ppt/tags/tag3.xml><?xml version="1.0" encoding="utf-8"?>
<p:tagLst xmlns:a="http://schemas.openxmlformats.org/drawingml/2006/main" xmlns:r="http://schemas.openxmlformats.org/officeDocument/2006/relationships" xmlns:p="http://schemas.openxmlformats.org/presentationml/2006/main">
  <p:tag name="AS_UNIQUEID" val="1939"/>
</p:tagLst>
</file>

<file path=ppt/tags/tag4.xml><?xml version="1.0" encoding="utf-8"?>
<p:tagLst xmlns:a="http://schemas.openxmlformats.org/drawingml/2006/main" xmlns:r="http://schemas.openxmlformats.org/officeDocument/2006/relationships" xmlns:p="http://schemas.openxmlformats.org/presentationml/2006/main">
  <p:tag name="AS_UNIQUEID" val="1940"/>
</p:tagLst>
</file>

<file path=ppt/tags/tag5.xml><?xml version="1.0" encoding="utf-8"?>
<p:tagLst xmlns:a="http://schemas.openxmlformats.org/drawingml/2006/main" xmlns:r="http://schemas.openxmlformats.org/officeDocument/2006/relationships" xmlns:p="http://schemas.openxmlformats.org/presentationml/2006/main">
  <p:tag name="AS_UNIQUEID" val="1941"/>
</p:tagLst>
</file>

<file path=ppt/tags/tag6.xml><?xml version="1.0" encoding="utf-8"?>
<p:tagLst xmlns:a="http://schemas.openxmlformats.org/drawingml/2006/main" xmlns:r="http://schemas.openxmlformats.org/officeDocument/2006/relationships" xmlns:p="http://schemas.openxmlformats.org/presentationml/2006/main">
  <p:tag name="AS_UNIQUEID" val="1942"/>
</p:tagLst>
</file>

<file path=ppt/tags/tag7.xml><?xml version="1.0" encoding="utf-8"?>
<p:tagLst xmlns:a="http://schemas.openxmlformats.org/drawingml/2006/main" xmlns:r="http://schemas.openxmlformats.org/officeDocument/2006/relationships" xmlns:p="http://schemas.openxmlformats.org/presentationml/2006/main">
  <p:tag name="AS_UNIQUEID" val="1943"/>
</p:tagLst>
</file>

<file path=ppt/tags/tag8.xml><?xml version="1.0" encoding="utf-8"?>
<p:tagLst xmlns:a="http://schemas.openxmlformats.org/drawingml/2006/main" xmlns:r="http://schemas.openxmlformats.org/officeDocument/2006/relationships" xmlns:p="http://schemas.openxmlformats.org/presentationml/2006/main">
  <p:tag name="AS_UNIQUEID" val="1924"/>
</p:tagLst>
</file>

<file path=ppt/tags/tag9.xml><?xml version="1.0" encoding="utf-8"?>
<p:tagLst xmlns:a="http://schemas.openxmlformats.org/drawingml/2006/main" xmlns:r="http://schemas.openxmlformats.org/officeDocument/2006/relationships" xmlns:p="http://schemas.openxmlformats.org/presentationml/2006/main">
  <p:tag name="AS_UNIQUEID" val="1927"/>
</p:tagLst>
</file>

<file path=ppt/theme/theme1.xml><?xml version="1.0" encoding="utf-8"?>
<a:theme xmlns:a="http://schemas.openxmlformats.org/drawingml/2006/main" name="11">
  <a:themeElements>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等线 Light"/>
        <a:ea typeface="方正特雅宋简"/>
        <a:cs typeface="Arial"/>
      </a:majorFont>
      <a:minorFont>
        <a:latin typeface="等线"/>
        <a:ea typeface="方正清刻本悦宋简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2049</Words>
  <PresentationFormat>自定义</PresentationFormat>
  <Paragraphs>200</Paragraphs>
  <Slides>24</Slides>
  <Notes>19</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24</vt:i4>
      </vt:variant>
    </vt:vector>
  </HeadingPairs>
  <TitlesOfParts>
    <vt:vector size="45" baseType="lpstr">
      <vt:lpstr>方正宋刻本秀楷简体</vt:lpstr>
      <vt:lpstr>Calibri</vt:lpstr>
      <vt:lpstr>方正清刻本悦宋简体</vt:lpstr>
      <vt:lpstr>黑体</vt:lpstr>
      <vt:lpstr>楷体</vt:lpstr>
      <vt:lpstr>宋体</vt:lpstr>
      <vt:lpstr>微软简楷体</vt:lpstr>
      <vt:lpstr>华文中宋</vt:lpstr>
      <vt:lpstr>站酷快乐体</vt:lpstr>
      <vt:lpstr>等线 Light</vt:lpstr>
      <vt:lpstr>方正粗黑宋简体</vt:lpstr>
      <vt:lpstr>微软雅黑</vt:lpstr>
      <vt:lpstr>方正特雅宋简</vt:lpstr>
      <vt:lpstr>华文行楷</vt:lpstr>
      <vt:lpstr>华文楷体</vt:lpstr>
      <vt:lpstr>Arial</vt:lpstr>
      <vt:lpstr>Wingdings</vt:lpstr>
      <vt:lpstr>方正祥隶_GBK</vt:lpstr>
      <vt:lpstr>汉仪趣黑W</vt:lpstr>
      <vt:lpstr>等线</vt:lpstr>
      <vt:lpstr>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2021-02-08T18:29:01Z</cp:lastPrinted>
  <dcterms:created xsi:type="dcterms:W3CDTF">2021-02-08T18:29:01Z</dcterms:created>
  <dcterms:modified xsi:type="dcterms:W3CDTF">2022-01-22T05:37:19Z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