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FFE1E1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6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13915" y="359410"/>
            <a:ext cx="796417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60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60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lang="en-US" altLang="zh-CN" sz="60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60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欧洲文化的形成</a:t>
            </a:r>
            <a:endParaRPr lang="zh-CN" altLang="en-US" sz="6000" b="1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374140"/>
            <a:ext cx="1219200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掌握欧洲文化的源头与文化传承发展的脉络。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7920" y="2430780"/>
            <a:ext cx="58928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源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5470" y="3014345"/>
            <a:ext cx="1528445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古典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希腊文化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罗马文化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33035" y="2430780"/>
            <a:ext cx="589280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流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5923915" y="2313305"/>
            <a:ext cx="75565" cy="81915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99480" y="2234565"/>
            <a:ext cx="5669280" cy="9772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/>
              <a:t>中古西欧：基督教文化为特征的地域文化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中古东欧：东正教文明区域</a:t>
            </a:r>
            <a:endParaRPr lang="zh-CN" altLang="en-US" sz="2400"/>
          </a:p>
        </p:txBody>
      </p:sp>
      <p:cxnSp>
        <p:nvCxnSpPr>
          <p:cNvPr id="13" name="直接箭头连接符 12"/>
          <p:cNvCxnSpPr>
            <a:stCxn id="6" idx="3"/>
            <a:endCxn id="8" idx="1"/>
          </p:cNvCxnSpPr>
          <p:nvPr/>
        </p:nvCxnSpPr>
        <p:spPr>
          <a:xfrm>
            <a:off x="1727200" y="2722880"/>
            <a:ext cx="35058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364740" y="3132455"/>
            <a:ext cx="5727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传</a:t>
            </a:r>
            <a:r>
              <a:rPr lang="en-US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en-US" altLang="zh-CN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承</a:t>
            </a:r>
            <a:endParaRPr lang="zh-CN" altLang="en-US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765425" y="3132455"/>
            <a:ext cx="372110" cy="1330960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937510" y="3211830"/>
            <a:ext cx="41630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理性的思维方式和知识系统</a:t>
            </a:r>
            <a:endParaRPr lang="zh-CN" altLang="en-US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古代的自由观念和人文精神</a:t>
            </a:r>
            <a:endParaRPr lang="zh-CN" altLang="en-US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维护私有财产的法律精神</a:t>
            </a:r>
            <a:endParaRPr lang="zh-CN" altLang="en-US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8435" y="171450"/>
            <a:ext cx="6102350" cy="1850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1D41D5"/>
                </a:solidFill>
              </a:rPr>
              <a:t>（二）古罗马文化</a:t>
            </a:r>
            <a:endParaRPr lang="zh-CN" altLang="en-US" sz="2800" b="1">
              <a:solidFill>
                <a:srgbClr val="1D41D5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2.成就</a:t>
            </a:r>
            <a:endParaRPr lang="zh-CN" altLang="en-US" sz="2800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b="1"/>
              <a:t>（1）法律——《十二铜表法》</a:t>
            </a:r>
            <a:endParaRPr lang="zh-CN" altLang="en-US" sz="2400" b="1"/>
          </a:p>
          <a:p>
            <a:pPr>
              <a:lnSpc>
                <a:spcPct val="110000"/>
              </a:lnSpc>
            </a:pPr>
            <a:r>
              <a:rPr lang="zh-CN" altLang="en-US" sz="2400" b="1"/>
              <a:t>（2）其他艺术形式</a:t>
            </a:r>
            <a:endParaRPr lang="zh-CN" altLang="en-US" sz="2400" b="1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94335" y="2021840"/>
          <a:ext cx="4752975" cy="3368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560"/>
                <a:gridCol w="3955415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领域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成绩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81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文学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克莱修、西塞罗和维吉尔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史学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6026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建筑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6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历法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本1"/>
          <p:cNvSpPr>
            <a:spLocks noChangeArrowheads="1"/>
          </p:cNvSpPr>
          <p:nvPr/>
        </p:nvSpPr>
        <p:spPr bwMode="gray">
          <a:xfrm>
            <a:off x="5147310" y="3014345"/>
            <a:ext cx="6772910" cy="1569720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李维为了挽救中后期的罗马，他决定写一部史书来记述罗马人祖先的英勇，避免罗马共和国覆灭，于是创作了《罗马自建城以来的历史》，书中充满爱国思想、复古主张和对共和制度的赞赏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8730" y="3014345"/>
            <a:ext cx="33375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李维的《罗马史》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塔西佗的《编年史》</a:t>
            </a:r>
            <a:endParaRPr lang="zh-CN" altLang="en-US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145" y="552450"/>
            <a:ext cx="1761067" cy="24003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09" y="552451"/>
            <a:ext cx="1631949" cy="24003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025" y="552451"/>
            <a:ext cx="1979084" cy="24003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045" y="552239"/>
            <a:ext cx="1871133" cy="24003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" name="文本框 14"/>
          <p:cNvSpPr txBox="1"/>
          <p:nvPr/>
        </p:nvSpPr>
        <p:spPr>
          <a:xfrm>
            <a:off x="1308100" y="3942715"/>
            <a:ext cx="2947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万神殿、大竞技场等</a:t>
            </a: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022850" y="572770"/>
            <a:ext cx="7169150" cy="2400300"/>
            <a:chOff x="640" y="2200"/>
            <a:chExt cx="11290" cy="3780"/>
          </a:xfrm>
        </p:grpSpPr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" y="2200"/>
              <a:ext cx="5620" cy="3780"/>
            </a:xfrm>
            <a:prstGeom prst="rect">
              <a:avLst/>
            </a:prstGeom>
            <a:noFill/>
            <a:ln w="2857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31756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0" y="2200"/>
              <a:ext cx="5670" cy="3780"/>
            </a:xfrm>
            <a:prstGeom prst="rect">
              <a:avLst/>
            </a:prstGeom>
            <a:noFill/>
            <a:ln w="2857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" name="TextBox 8"/>
            <p:cNvSpPr txBox="1"/>
            <p:nvPr/>
          </p:nvSpPr>
          <p:spPr>
            <a:xfrm>
              <a:off x="3332" y="5255"/>
              <a:ext cx="5440" cy="72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85000"/>
              </a:scheme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ß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Þ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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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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万神殿与内部穹顶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66360" y="3068320"/>
            <a:ext cx="6665595" cy="2414905"/>
            <a:chOff x="7903" y="6680"/>
            <a:chExt cx="10497" cy="3803"/>
          </a:xfrm>
        </p:grpSpPr>
        <p:pic>
          <p:nvPicPr>
            <p:cNvPr id="35845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10" y="6703"/>
              <a:ext cx="4753" cy="3780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35847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43" y="6680"/>
              <a:ext cx="5457" cy="3780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7903" y="9726"/>
              <a:ext cx="4960" cy="72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85000"/>
              </a:scheme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ß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Þ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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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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algn="ctr" eaLnBrk="1" hangingPunct="1">
                <a:buClrTx/>
                <a:buSzTx/>
                <a:buFontTx/>
                <a:buNone/>
              </a:pP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大竞技场与内部构造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35844" name="矩形 2"/>
          <p:cNvSpPr/>
          <p:nvPr/>
        </p:nvSpPr>
        <p:spPr>
          <a:xfrm>
            <a:off x="8253095" y="3068320"/>
            <a:ext cx="2341245" cy="58356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务实与恢弘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95070" y="4501515"/>
            <a:ext cx="40519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凯撒时期制定的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儒略历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后经修订成为世界通用的公历。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3315" y="248285"/>
            <a:ext cx="3482975" cy="3289935"/>
          </a:xfrm>
          <a:prstGeom prst="rect">
            <a:avLst/>
          </a:prstGeom>
        </p:spPr>
      </p:pic>
      <p:sp>
        <p:nvSpPr>
          <p:cNvPr id="23" name="文本1"/>
          <p:cNvSpPr>
            <a:spLocks noChangeArrowheads="1"/>
          </p:cNvSpPr>
          <p:nvPr/>
        </p:nvSpPr>
        <p:spPr bwMode="gray">
          <a:xfrm>
            <a:off x="5138420" y="3440430"/>
            <a:ext cx="6977380" cy="3265170"/>
          </a:xfrm>
          <a:prstGeom prst="roundRect">
            <a:avLst>
              <a:gd name="adj" fmla="val 11505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《儒略历》是由罗马共和国独裁官儒略·恺撒采纳数学家兼天文学家索西琴尼的计算后，于公元前45年1月1日起执行的取代旧罗马历法的一种历法。儒略历中，一年被划分为12个月，大小月交替；四年一闰。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由于实际使用过程中累积的误差随着时间越来越大，1582年教皇格里高利十三世颁布、推行了以儒略历为基础改善而来的格里历，即公历。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9940" name="矩形 2"/>
          <p:cNvSpPr>
            <a:spLocks noChangeArrowheads="1"/>
          </p:cNvSpPr>
          <p:nvPr/>
        </p:nvSpPr>
        <p:spPr bwMode="auto">
          <a:xfrm>
            <a:off x="8415655" y="248920"/>
            <a:ext cx="3776345" cy="319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marL="0" marR="0" lvl="0" indent="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因为恺撒七月出生，故将此月改为恺撒的名字“儒略”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July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因为屋大维生于八月，故将此月改为大月，并改名为他的称号“奥古斯都”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August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45720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5" grpId="0"/>
      <p:bldP spid="35844" grpId="0" animBg="1"/>
      <p:bldP spid="23" grpId="0" bldLvl="0" animBg="1"/>
      <p:bldP spid="21" grpId="0"/>
      <p:bldP spid="399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7415" y="129540"/>
            <a:ext cx="4808220" cy="37407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3680" y="129540"/>
            <a:ext cx="7023735" cy="2220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（一）西欧：以基督教文化为特征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1.背景：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（1）中古封建国家的建立：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日耳曼人在西欧地区建立了法兰克王国等封建国家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918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550" y="129540"/>
            <a:ext cx="4031615" cy="3608070"/>
          </a:xfrm>
          <a:prstGeom prst="rect">
            <a:avLst/>
          </a:prstGeom>
          <a:solidFill>
            <a:schemeClr val="bg1"/>
          </a:solidFill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309880" y="2351405"/>
            <a:ext cx="5277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（2）克洛维皈依基督教：496年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917" name="矩形 2"/>
          <p:cNvSpPr/>
          <p:nvPr/>
        </p:nvSpPr>
        <p:spPr>
          <a:xfrm>
            <a:off x="11243310" y="140335"/>
            <a:ext cx="692785" cy="3784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克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洛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维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在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兰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斯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受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洗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0" y="3018155"/>
            <a:ext cx="687133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（3）“教皇国”建立：756年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①建立：756年，丕平献土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②影响（政治格局）：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919" name="矩形 11"/>
          <p:cNvSpPr/>
          <p:nvPr/>
        </p:nvSpPr>
        <p:spPr>
          <a:xfrm>
            <a:off x="11271250" y="168275"/>
            <a:ext cx="701040" cy="3562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eaLnBrk="1" hangingPunct="1"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教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algn="ctr" eaLnBrk="1" hangingPunct="1"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皇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algn="ctr" eaLnBrk="1" hangingPunct="1"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国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algn="ctr" eaLnBrk="1" hangingPunct="1"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辖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algn="ctr" eaLnBrk="1" hangingPunct="1"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区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algn="ctr" eaLnBrk="1" hangingPunct="1">
              <a:buClrTx/>
              <a:buSzTx/>
              <a:buFontTx/>
              <a:buNone/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algn="ctr" eaLnBrk="1" hangingPunct="1">
              <a:buClrTx/>
              <a:buSzTx/>
              <a:buFontTx/>
              <a:buNone/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algn="ctr" eaLnBrk="1" hangingPunct="1">
              <a:buClrTx/>
              <a:buSzTx/>
              <a:buFontTx/>
              <a:buNone/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687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0" y="140335"/>
            <a:ext cx="3936365" cy="435102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143510" y="4491355"/>
            <a:ext cx="11883390" cy="193802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</a:ln>
        </p:spPr>
        <p:txBody>
          <a:bodyPr wrap="square">
            <a:spAutoFit/>
          </a:bodyPr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我的天职是用武力保卫教会，使它不受异教徒的攻击蹂躏，在教会内部确保教会的纯正信仰。而圣父，你的职责是用祈祷支持我的武力。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查理曼大帝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教皇权力好比太阳，国王权力犹如月亮，它的光是向太阳借来的。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教皇英诺森三世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1198—1216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年在位）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2170" y="3870325"/>
            <a:ext cx="5739765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基督教会与世俗王权互相利用、竞争共存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ldLvl="0" animBg="1"/>
      <p:bldP spid="3" grpId="0"/>
      <p:bldP spid="4" grpId="0"/>
      <p:bldP spid="38919" grpId="0" bldLvl="0" animBg="1"/>
      <p:bldP spid="11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3680" y="129540"/>
            <a:ext cx="7023735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（一）西欧：以基督教文化为特征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2.表现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（1）以基督教文化为特征的地域文化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335" y="3133725"/>
            <a:ext cx="6346825" cy="333819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</a:rPr>
              <a:t>A.基督教文化的载体：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</a:rPr>
              <a:t>B.神学家的作用</a:t>
            </a:r>
            <a:r>
              <a:rPr lang="zh-CN" altLang="en-US" sz="2400"/>
              <a:t>：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</a:rPr>
              <a:t>C.神学家的影响</a:t>
            </a:r>
            <a:r>
              <a:rPr lang="zh-CN" altLang="en-US" sz="2400"/>
              <a:t>：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94335" y="2053590"/>
            <a:ext cx="634682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①基督教信仰成为西欧地区普遍的文化符号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4335" y="2673350"/>
            <a:ext cx="541401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sym typeface="+mn-ea"/>
              </a:rPr>
              <a:t>②基督教会控制着西欧社会的精神生活</a:t>
            </a:r>
            <a:endParaRPr lang="zh-CN" altLang="en-US" sz="2400">
              <a:sym typeface="+mn-ea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6741160" y="3730625"/>
            <a:ext cx="5322570" cy="26765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托马斯</a:t>
            </a:r>
            <a:r>
              <a:rPr kumimoji="0" lang="en-US" altLang="zh-CN" sz="24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kumimoji="0" lang="zh-CN" altLang="en-US" sz="24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阿奎纳用逻辑学论证上帝的存在</a:t>
            </a:r>
            <a:endParaRPr kumimoji="0" lang="en-US" altLang="zh-CN" sz="2400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大前提：</a:t>
            </a:r>
            <a:r>
              <a:rPr kumimoji="0" lang="zh-CN" altLang="en-US" sz="24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世间万物都有不同的完善程度，而上帝是最完美的存在；</a:t>
            </a:r>
            <a:endParaRPr kumimoji="0" lang="en-US" altLang="zh-CN" sz="2400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小前提：</a:t>
            </a:r>
            <a:r>
              <a:rPr kumimoji="0" lang="zh-CN" altLang="en-US" sz="24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世界上一定有一种最完美的存在；</a:t>
            </a:r>
            <a:endParaRPr kumimoji="0" lang="en-US" altLang="zh-CN" sz="2400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结论：</a:t>
            </a:r>
            <a:r>
              <a:rPr kumimoji="0" lang="zh-CN" altLang="en-US" sz="24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所以上帝是存在的。</a:t>
            </a:r>
            <a:endParaRPr kumimoji="0" lang="zh-CN" altLang="en-US" sz="2400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9938" name="矩形 4"/>
          <p:cNvSpPr/>
          <p:nvPr/>
        </p:nvSpPr>
        <p:spPr>
          <a:xfrm>
            <a:off x="9394825" y="1868805"/>
            <a:ext cx="2669540" cy="829945"/>
          </a:xfrm>
          <a:prstGeom prst="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  <a:ln w="2857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哲学是神学的婢女。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090" y="3568065"/>
            <a:ext cx="4145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《圣经》以及研究教义的神学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6090" y="4367530"/>
            <a:ext cx="65278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神学家用形式逻辑论证基督教教义，发展出</a:t>
            </a: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sym typeface="+mn-ea"/>
              </a:rPr>
              <a:t>经院哲学</a:t>
            </a:r>
            <a:r>
              <a:rPr lang="zh-CN" altLang="en-US" sz="2400">
                <a:sym typeface="+mn-ea"/>
              </a:rPr>
              <a:t>，维护基督教会和封建主的统治。</a:t>
            </a:r>
            <a:endParaRPr lang="zh-CN" altLang="en-US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6415" y="342900"/>
            <a:ext cx="2557145" cy="338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"/>
          <p:cNvSpPr/>
          <p:nvPr/>
        </p:nvSpPr>
        <p:spPr>
          <a:xfrm>
            <a:off x="9117965" y="681355"/>
            <a:ext cx="30873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托马斯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阿奎纳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中世纪西欧神学家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“神学界之王”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6090" y="5590540"/>
            <a:ext cx="603567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>
                <a:sym typeface="+mn-ea"/>
              </a:rPr>
              <a:t>他们的思维方式源自古希腊哲学，对西欧思想文化的传承和发展产生了很大影响。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ldLvl="0" animBg="1"/>
      <p:bldP spid="12" grpId="0"/>
      <p:bldP spid="13" grpId="0"/>
      <p:bldP spid="15" grpId="0"/>
      <p:bldP spid="10" grpId="0" bldLvl="0" animBg="1"/>
      <p:bldP spid="17" grpId="0"/>
      <p:bldP spid="399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3680" y="129540"/>
            <a:ext cx="7023735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（一）西欧：以基督教文化为特征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2.表现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（1）以基督教文化为特征的地域文化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335" y="2053590"/>
            <a:ext cx="634682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①基督教信仰成为西欧地区普遍的文化符号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4335" y="2673350"/>
            <a:ext cx="541401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sym typeface="+mn-ea"/>
              </a:rPr>
              <a:t>②基督教会控制着西欧社会的精神生活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335" y="3250565"/>
            <a:ext cx="584517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sym typeface="+mn-ea"/>
              </a:rPr>
              <a:t>③《圣经》对西欧文学艺术有重要的影响</a:t>
            </a:r>
            <a:endParaRPr lang="zh-CN" altLang="en-US" sz="2400">
              <a:sym typeface="+mn-ea"/>
            </a:endParaRPr>
          </a:p>
        </p:txBody>
      </p:sp>
      <p:sp>
        <p:nvSpPr>
          <p:cNvPr id="49155" name="矩形 4"/>
          <p:cNvSpPr/>
          <p:nvPr/>
        </p:nvSpPr>
        <p:spPr>
          <a:xfrm>
            <a:off x="8617162" y="2673350"/>
            <a:ext cx="201083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创造亚当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915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7028" y="311150"/>
            <a:ext cx="4800600" cy="23622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915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890" y="3453977"/>
            <a:ext cx="4559300" cy="25146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9160" name="矩形 4"/>
          <p:cNvSpPr/>
          <p:nvPr/>
        </p:nvSpPr>
        <p:spPr>
          <a:xfrm>
            <a:off x="8365490" y="5998210"/>
            <a:ext cx="257175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最后的晚餐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018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1" y="3740150"/>
            <a:ext cx="4320116" cy="3117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4" name="矩形 4"/>
          <p:cNvSpPr/>
          <p:nvPr/>
        </p:nvSpPr>
        <p:spPr>
          <a:xfrm>
            <a:off x="1602740" y="6269355"/>
            <a:ext cx="28448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诺亚方舟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海报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60" grpId="0"/>
      <p:bldP spid="501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3680" y="129540"/>
            <a:ext cx="7023735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（一）西欧：以基督教文化为特征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2.表现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（1）以基督教文化为特征的地域文化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6210" y="723265"/>
            <a:ext cx="5685790" cy="1938020"/>
          </a:xfrm>
          <a:prstGeom prst="rect">
            <a:avLst/>
          </a:prstGeom>
          <a:solidFill>
            <a:schemeClr val="accent4">
              <a:lumMod val="20000"/>
              <a:lumOff val="80000"/>
              <a:alpha val="86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中古西欧的文化不是单一的宗教文化，它一方面具有浓厚的宗教色彩，另一方面又传承了古希腊、古罗马的人文精神和哲学思维方式，融合西欧地区日耳曼等民族的文化传统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185" y="2661285"/>
            <a:ext cx="1171257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（2）骑士文学和市民文学：反映了封建时代和城市复兴时期的社会生活。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（3）科技：少有成就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202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340" y="3202941"/>
            <a:ext cx="2029884" cy="271356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1" name="矩形 14"/>
          <p:cNvSpPr>
            <a:spLocks noChangeArrowheads="1"/>
          </p:cNvSpPr>
          <p:nvPr/>
        </p:nvSpPr>
        <p:spPr bwMode="auto">
          <a:xfrm>
            <a:off x="2591435" y="3221143"/>
            <a:ext cx="6096000" cy="267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罗兰之歌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片段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罗兰答道；“我的斗志只能更坚。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面对上帝和他神圣的天使，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法兰西岂能因此而丧失荣誉？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宁可死也不愿蒙受耻辱！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我们作战勇耿，大帝喜欢我们。”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95" y="3202940"/>
            <a:ext cx="1828800" cy="271335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813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3680" y="129540"/>
            <a:ext cx="7023735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（一）西欧：以基督教文化为特征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3.评价：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1"/>
          <p:cNvSpPr>
            <a:spLocks noChangeArrowheads="1"/>
          </p:cNvSpPr>
          <p:nvPr/>
        </p:nvSpPr>
        <p:spPr bwMode="gray">
          <a:xfrm>
            <a:off x="233680" y="1710690"/>
            <a:ext cx="11766550" cy="2327910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中世纪的奥古斯丁神学体系继承了新柏拉图主义的哲学，托马斯</a:t>
            </a: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阿奎那神学体系奉行亚里士多德主义的哲学，他们都充分利用了古典文化遗留下来的理性资源为信仰服务，强调信仰是出发点和目的，理性是手段和途径，确立了中世纪特有的精神文化形态</a:t>
            </a: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基督教神学和经院哲学。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《中世纪古希腊文化对基督教文化的影响》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1330" y="4269105"/>
            <a:ext cx="11228705" cy="1308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）消极：中古西欧文化受到教会控制，少有科学成就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）积极：继承了古代希腊、罗马的哲学、法律和科学知识传统，为后来的文艺复兴、宗教改革和科学革命奠定了必要的基础。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0"/>
            <a:ext cx="4876800" cy="4105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3680" y="129540"/>
            <a:ext cx="702373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（二）东欧：以东正教文化为特征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1.拜占庭文化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6230" y="1574800"/>
            <a:ext cx="3078480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）背景</a:t>
            </a:r>
            <a:endParaRPr lang="zh-CN" altLang="en-US" sz="2800" b="1"/>
          </a:p>
          <a:p>
            <a:r>
              <a:rPr lang="zh-CN" altLang="en-US" sz="2400"/>
              <a:t>①罗马帝国分裂：395年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16230" y="308356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②基督教分裂： 1054年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316230" y="4323715"/>
            <a:ext cx="5029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③由于地处欧、亚、非三洲交界处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84515" y="1790065"/>
            <a:ext cx="1635125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古代希腊、罗马文化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11670" y="1035050"/>
            <a:ext cx="1763395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基督教文化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96380" y="3913505"/>
            <a:ext cx="5325110" cy="2900045"/>
            <a:chOff x="9013" y="6163"/>
            <a:chExt cx="8386" cy="4567"/>
          </a:xfrm>
        </p:grpSpPr>
        <p:pic>
          <p:nvPicPr>
            <p:cNvPr id="48130" name="图片 3" descr="基督教分裂用"/>
            <p:cNvPicPr>
              <a:picLocks noChangeAspect="1"/>
            </p:cNvPicPr>
            <p:nvPr/>
          </p:nvPicPr>
          <p:blipFill>
            <a:blip r:embed="rId2"/>
            <a:srcRect b="31042"/>
            <a:stretch>
              <a:fillRect/>
            </a:stretch>
          </p:blipFill>
          <p:spPr>
            <a:xfrm>
              <a:off x="9013" y="6163"/>
              <a:ext cx="8215" cy="43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14361" y="9388"/>
              <a:ext cx="3039" cy="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75065" y="2618105"/>
            <a:ext cx="859155" cy="829945"/>
          </a:xfrm>
          <a:prstGeom prst="rect">
            <a:avLst/>
          </a:prstGeom>
          <a:solidFill>
            <a:srgbClr val="FFE1E1"/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西亚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北非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ldLvl="0" animBg="1"/>
      <p:bldP spid="9" grpId="0" bldLvl="0" animBg="1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33680" y="129540"/>
            <a:ext cx="702373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（二）东欧：以东正教文化为特征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1.拜占庭文化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6230" y="1574800"/>
            <a:ext cx="3078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（2）表现</a:t>
            </a:r>
            <a:endParaRPr lang="zh-CN" altLang="en-US" sz="2800" b="1"/>
          </a:p>
        </p:txBody>
      </p:sp>
      <p:pic>
        <p:nvPicPr>
          <p:cNvPr id="2" name="Picture 2" descr="拜占廷帝国形势图"/>
          <p:cNvPicPr>
            <a:picLocks noGrp="1" noChangeAspect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723255" y="725805"/>
            <a:ext cx="6325870" cy="2958465"/>
          </a:xfrm>
        </p:spPr>
      </p:pic>
      <p:sp>
        <p:nvSpPr>
          <p:cNvPr id="13" name="圆角矩形 12"/>
          <p:cNvSpPr/>
          <p:nvPr/>
        </p:nvSpPr>
        <p:spPr>
          <a:xfrm>
            <a:off x="9777095" y="1574800"/>
            <a:ext cx="1552575" cy="786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16230" y="2096770"/>
            <a:ext cx="5266690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/>
              <a:t>①宗教：东正教是拜占庭帝国的国教,</a:t>
            </a:r>
            <a:r>
              <a:rPr lang="zh-CN" altLang="en-US" sz="2400" b="1">
                <a:solidFill>
                  <a:srgbClr val="FF0000"/>
                </a:solidFill>
              </a:rPr>
              <a:t>君士坦丁堡</a:t>
            </a:r>
            <a:r>
              <a:rPr lang="zh-CN" altLang="en-US" sz="2400"/>
              <a:t>是东正教的中心</a:t>
            </a:r>
            <a:endParaRPr lang="zh-CN" altLang="en-US" sz="2400"/>
          </a:p>
        </p:txBody>
      </p:sp>
      <p:sp>
        <p:nvSpPr>
          <p:cNvPr id="52230" name="矩形 3"/>
          <p:cNvSpPr>
            <a:spLocks noChangeArrowheads="1"/>
          </p:cNvSpPr>
          <p:nvPr/>
        </p:nvSpPr>
        <p:spPr bwMode="auto">
          <a:xfrm>
            <a:off x="184785" y="2999740"/>
            <a:ext cx="11731625" cy="1198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</a:ln>
        </p:spPr>
        <p:txBody>
          <a:bodyPr wrap="square">
            <a:spAutoFit/>
          </a:bodyPr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罗马曾三次征服世界，第一次是以武力，第二次是以宗教，第三次则以法律，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而第三次的征服也许是其中最为平和，最为持久的征服。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德国法学家耶林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3680" y="4326255"/>
            <a:ext cx="1050544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>
                <a:sym typeface="+mn-ea"/>
              </a:rPr>
              <a:t>②法律：拜占庭帝国皇帝查士丁尼在位时编纂的《罗马民法大全》</a:t>
            </a:r>
            <a:endParaRPr lang="zh-CN" altLang="en-US" sz="240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6390" y="4951095"/>
            <a:ext cx="11449050" cy="1038860"/>
          </a:xfrm>
          <a:prstGeom prst="rect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皇帝的威严光荣不但依靠兵器，而且须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用法律来巩固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，这样无论在战时或平时，总是可以将国家治理得很好。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——查士丁尼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2230" grpId="0" animBg="1"/>
      <p:bldP spid="23" grpId="0" bldLvl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4485" y="3470910"/>
            <a:ext cx="11620500" cy="224536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拜占庭灭亡时抢救出来的手抄本，罗马废墟中发掘出来的古代雕像，在惊讶的西方面前展示了一个新世界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希腊的古代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在它的光辉的形象面前，中世纪的幽灵消逝了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意大利出现了前所未见的艺术繁荣，这种艺术繁荣好像是古典古代的反照，以后就再也不曾达到了。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恩格斯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680" y="129540"/>
            <a:ext cx="702373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（二）东欧：以东正教文化为特征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1.拜占庭文化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6230" y="1574800"/>
            <a:ext cx="3078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（2）表现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316230" y="2096770"/>
            <a:ext cx="11626850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/>
              <a:t>③艺术：拜占庭帝国保存了大量希腊古典书籍,其建筑和雕塑艺术也继承了古希腊、罗马的遗产并有所发展。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④建筑：矗立于君士坦丁堡市中心的圣索菲亚大教堂以其罗马式穹顶而闻名</a:t>
            </a:r>
            <a:endParaRPr lang="zh-CN" altLang="en-US" sz="2400"/>
          </a:p>
        </p:txBody>
      </p:sp>
      <p:pic>
        <p:nvPicPr>
          <p:cNvPr id="552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720" y="3490384"/>
            <a:ext cx="4195233" cy="278341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5299" name="矩形 5"/>
          <p:cNvSpPr/>
          <p:nvPr/>
        </p:nvSpPr>
        <p:spPr>
          <a:xfrm>
            <a:off x="782320" y="6248400"/>
            <a:ext cx="28448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</a:rPr>
              <a:t>圣索非亚大教堂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300" name="TextBox 4"/>
          <p:cNvSpPr txBox="1"/>
          <p:nvPr/>
        </p:nvSpPr>
        <p:spPr>
          <a:xfrm>
            <a:off x="5688965" y="6273800"/>
            <a:ext cx="16256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</a:rPr>
              <a:t>穹窿顶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530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165" y="3490384"/>
            <a:ext cx="4171951" cy="278341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3256" name="矩形 1"/>
          <p:cNvSpPr>
            <a:spLocks noChangeArrowheads="1"/>
          </p:cNvSpPr>
          <p:nvPr/>
        </p:nvSpPr>
        <p:spPr bwMode="auto">
          <a:xfrm>
            <a:off x="8529955" y="3388360"/>
            <a:ext cx="3496310" cy="30460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拜占庭皇室的主教堂，拜占庭建筑最光辉的代表，东正教的中心教堂。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1453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年后被土耳其人改为清真寺。教堂屋顶以穹隆覆盖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其中的中央大穹隆，直径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32.6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米，穹顶离地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54.8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米。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  <p:bldP spid="5325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33680" y="129540"/>
            <a:ext cx="7023735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（二）东欧：以东正教文化为特征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2.俄罗斯文化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（1）背景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040" y="2005965"/>
            <a:ext cx="5384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①俄罗斯文化深受拜占庭文化的影响</a:t>
            </a:r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374650" y="2466340"/>
            <a:ext cx="8385175" cy="52197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在精神上，俄国人的母体是拜占庭。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雅斯贝斯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9157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0134" y="2988310"/>
            <a:ext cx="2377016" cy="28807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8" name="矩形 3"/>
          <p:cNvSpPr/>
          <p:nvPr/>
        </p:nvSpPr>
        <p:spPr>
          <a:xfrm>
            <a:off x="7677150" y="3850640"/>
            <a:ext cx="2438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继承自拜占庭的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双头鹰国徽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159" name="矩形 3"/>
          <p:cNvSpPr/>
          <p:nvPr/>
        </p:nvSpPr>
        <p:spPr>
          <a:xfrm>
            <a:off x="2577465" y="3666490"/>
            <a:ext cx="2336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根据希腊字母创造的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斯拉夫字母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916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6" y="2988310"/>
            <a:ext cx="2063749" cy="28807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20040" y="2497455"/>
            <a:ext cx="1068895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sym typeface="+mn-ea"/>
              </a:rPr>
              <a:t>②10世纪中叶,基辅罗斯的统治者接受了基督教,基辅罗斯进入基督教文化圈。</a:t>
            </a:r>
            <a:endParaRPr lang="zh-CN" altLang="en-US" sz="2400">
              <a:sym typeface="+mn-ea"/>
            </a:endParaRPr>
          </a:p>
        </p:txBody>
      </p:sp>
      <p:pic>
        <p:nvPicPr>
          <p:cNvPr id="49160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2988945"/>
            <a:ext cx="4368800" cy="28807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1" name="矩形 3"/>
          <p:cNvSpPr/>
          <p:nvPr/>
        </p:nvSpPr>
        <p:spPr>
          <a:xfrm>
            <a:off x="476250" y="5935345"/>
            <a:ext cx="41656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</a:rPr>
              <a:t>基辅罗斯受洗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82740" y="5899785"/>
            <a:ext cx="1875155" cy="5016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eaLnBrk="1" hangingPunct="1">
              <a:buClrTx/>
              <a:buSzTx/>
              <a:buFont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sym typeface="+mn-ea"/>
              </a:rPr>
              <a:t>基辅罗斯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525" y="2988945"/>
            <a:ext cx="5314950" cy="287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  <p:bldP spid="6" grpId="0" bldLvl="0" animBg="1"/>
      <p:bldP spid="49161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7505" y="242570"/>
            <a:ext cx="657352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一、源：古典希腊文化与罗马文化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1D41D5"/>
                </a:solidFill>
              </a:rPr>
              <a:t>（一）古典希腊文化</a:t>
            </a:r>
            <a:endParaRPr lang="zh-CN" altLang="en-US" sz="2800" b="1">
              <a:solidFill>
                <a:srgbClr val="1D41D5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1.时空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/>
              <a:t>（1）空间：</a:t>
            </a:r>
            <a:endParaRPr lang="zh-CN" altLang="en-US" sz="2800" b="1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 b="1"/>
              <a:t>（2）时间：</a:t>
            </a:r>
            <a:endParaRPr lang="zh-CN" altLang="en-US" sz="2800" b="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1025" y="327660"/>
            <a:ext cx="5156200" cy="4825365"/>
          </a:xfrm>
          <a:prstGeom prst="roundRect">
            <a:avLst>
              <a:gd name="adj" fmla="val 5523"/>
            </a:avLst>
          </a:prstGeom>
          <a:ln w="28575">
            <a:solidFill>
              <a:schemeClr val="bg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469265" y="2061845"/>
            <a:ext cx="4805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以</a:t>
            </a:r>
            <a:r>
              <a:rPr lang="zh-CN" altLang="en-US" sz="2800" b="1">
                <a:sym typeface="+mn-ea"/>
              </a:rPr>
              <a:t>巴尔干半岛南部</a:t>
            </a:r>
            <a:r>
              <a:rPr lang="zh-CN" altLang="en-US" sz="2800">
                <a:sym typeface="+mn-ea"/>
              </a:rPr>
              <a:t>为中心区域</a:t>
            </a: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931025" y="1377950"/>
            <a:ext cx="4559935" cy="389128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469265" y="3338195"/>
            <a:ext cx="59220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公元前5世</a:t>
            </a:r>
            <a:r>
              <a:rPr lang="en-US" altLang="zh-CN" sz="2800">
                <a:sym typeface="+mn-ea"/>
              </a:rPr>
              <a:t>——</a:t>
            </a:r>
            <a:r>
              <a:rPr lang="zh-CN" altLang="en-US" sz="2800">
                <a:sym typeface="+mn-ea"/>
              </a:rPr>
              <a:t>公元前4世纪上半叶</a:t>
            </a:r>
            <a:endParaRPr lang="zh-CN" altLang="en-US" sz="2800"/>
          </a:p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“古典时代”</a:t>
            </a:r>
            <a:r>
              <a:rPr lang="zh-CN" altLang="en-US" sz="2800">
                <a:sym typeface="+mn-ea"/>
              </a:rPr>
              <a:t>，文化高度发展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084830" y="3790315"/>
            <a:ext cx="2233930" cy="44640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74945" y="3776345"/>
            <a:ext cx="1407160" cy="460375"/>
          </a:xfrm>
          <a:prstGeom prst="rect">
            <a:avLst/>
          </a:prstGeom>
          <a:solidFill>
            <a:srgbClr val="FFE1E1"/>
          </a:solidFill>
        </p:spPr>
        <p:txBody>
          <a:bodyPr wrap="non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为什么？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310" y="4601210"/>
            <a:ext cx="63912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2.原因：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/>
              <a:t>（1）根本原因：</a:t>
            </a:r>
            <a:r>
              <a:rPr lang="zh-CN" altLang="en-US" sz="2800"/>
              <a:t>发达的奴隶制经济</a:t>
            </a:r>
            <a:endParaRPr lang="zh-CN" altLang="en-US" sz="2800"/>
          </a:p>
          <a:p>
            <a:r>
              <a:rPr lang="zh-CN" altLang="en-US" sz="2800"/>
              <a:t>（2）民主</a:t>
            </a:r>
            <a:r>
              <a:rPr lang="zh-CN" altLang="en-US" sz="2800" b="1"/>
              <a:t>制度</a:t>
            </a:r>
            <a:r>
              <a:rPr lang="zh-CN" altLang="en-US" sz="2800"/>
              <a:t>和城邦</a:t>
            </a:r>
            <a:r>
              <a:rPr lang="zh-CN" altLang="en-US" sz="2800" b="1"/>
              <a:t>制度</a:t>
            </a:r>
            <a:r>
              <a:rPr lang="zh-CN" altLang="en-US" sz="2800"/>
              <a:t>的鼎盛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7006590" y="5351145"/>
            <a:ext cx="3316605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社会存在决定社会意识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5" grpId="0"/>
      <p:bldP spid="6" grpId="0"/>
      <p:bldP spid="7" grpId="0" animBg="1"/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33680" y="129540"/>
            <a:ext cx="7023735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二、流：中古（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5C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15C)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欧洲的文化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（二）东欧：以东正教文化为特征</a:t>
            </a:r>
            <a:endParaRPr lang="zh-CN" altLang="en-US" sz="28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2.俄罗斯文化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）表现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680" y="1907540"/>
            <a:ext cx="6518275" cy="2932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/>
              <a:t>①神学：</a:t>
            </a:r>
            <a:endParaRPr lang="zh-CN" altLang="en-US" sz="2400" b="1"/>
          </a:p>
          <a:p>
            <a:pPr>
              <a:lnSpc>
                <a:spcPct val="110000"/>
              </a:lnSpc>
            </a:pPr>
            <a:r>
              <a:rPr lang="zh-CN" altLang="en-US" sz="2400"/>
              <a:t>10世纪中叶,基辅罗斯进入基督教文化圈。拜占庭帝国灭亡后，东正教的中心转移到俄罗斯。东正教逐渐成为专制君主统治国家的工具。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 b="1"/>
              <a:t>②文学：</a:t>
            </a:r>
            <a:endParaRPr lang="zh-CN" altLang="en-US" sz="2400" b="1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 b="1"/>
              <a:t>③建筑：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8175" y="0"/>
            <a:ext cx="2402840" cy="35242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6546215" y="3524250"/>
            <a:ext cx="5492750" cy="30460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</a:ln>
        </p:spPr>
        <p:txBody>
          <a:bodyPr wrap="square" rtlCol="0" anchor="t">
            <a:spAutoFit/>
          </a:bodyPr>
          <a:p>
            <a:pPr lvl="0" algn="l" fontAlgn="base">
              <a:buClrTx/>
              <a:buSzTx/>
              <a:buFontTx/>
              <a:defRPr/>
            </a:pP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史诗成书的时代，是俄罗斯大地上公国林立，相互攻击、残杀的时代。主人公伊戈尔为消除公国的外患，率远征军进行征伐</a:t>
            </a: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，却</a:t>
            </a: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失败了，他先是成了敌人的阶下囚，后来终于逃回了祖国。史诗最后借基辅大公之口道出了这部作品的要旨：团结起来，为祖国和民族，为伊戈尔的失败复仇。</a:t>
            </a:r>
            <a:endParaRPr lang="zh-CN" altLang="en-US" sz="24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0995" y="3963670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史诗《伊戈尔远征记》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40995" y="4839970"/>
            <a:ext cx="4803140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>
                <a:sym typeface="+mn-ea"/>
              </a:rPr>
              <a:t>俄罗斯圆顶多塔风格的教堂建筑，被视作东正教的象征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623050" y="635"/>
            <a:ext cx="3881755" cy="3448685"/>
            <a:chOff x="9741" y="1740"/>
            <a:chExt cx="6113" cy="5431"/>
          </a:xfrm>
        </p:grpSpPr>
        <p:pic>
          <p:nvPicPr>
            <p:cNvPr id="13" name="图片 12" descr="790539497512114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6" y="1740"/>
              <a:ext cx="5127" cy="543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741" y="1943"/>
              <a:ext cx="6113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sz="20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俄罗斯圆顶多塔风格的教堂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15" y="3187065"/>
            <a:ext cx="5564505" cy="3383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bldLvl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8370" name="组合 20"/>
          <p:cNvGrpSpPr/>
          <p:nvPr/>
        </p:nvGrpSpPr>
        <p:grpSpPr>
          <a:xfrm>
            <a:off x="711200" y="2108200"/>
            <a:ext cx="609600" cy="3759200"/>
            <a:chOff x="533400" y="1123950"/>
            <a:chExt cx="457200" cy="2819400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533400" y="1123950"/>
              <a:ext cx="0" cy="28194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533400" y="142875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1" name="组合 21"/>
          <p:cNvGrpSpPr/>
          <p:nvPr/>
        </p:nvGrpSpPr>
        <p:grpSpPr>
          <a:xfrm>
            <a:off x="4876800" y="2108200"/>
            <a:ext cx="1219200" cy="3759200"/>
            <a:chOff x="3657600" y="1123950"/>
            <a:chExt cx="914400" cy="2819400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4114800" y="1123950"/>
              <a:ext cx="0" cy="28194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4114800" y="142875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3657600" y="142875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2" name="组合 22"/>
          <p:cNvGrpSpPr/>
          <p:nvPr/>
        </p:nvGrpSpPr>
        <p:grpSpPr>
          <a:xfrm>
            <a:off x="9652000" y="2108200"/>
            <a:ext cx="1219200" cy="3759200"/>
            <a:chOff x="7239000" y="1123950"/>
            <a:chExt cx="914400" cy="2819400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7696200" y="1123950"/>
              <a:ext cx="0" cy="28194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7239000" y="142875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7696200" y="142875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3" name="TextBox 16"/>
          <p:cNvSpPr txBox="1"/>
          <p:nvPr/>
        </p:nvSpPr>
        <p:spPr>
          <a:xfrm>
            <a:off x="203200" y="1615017"/>
            <a:ext cx="1422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前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世纪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374" name="TextBox 17"/>
          <p:cNvSpPr txBox="1"/>
          <p:nvPr/>
        </p:nvSpPr>
        <p:spPr>
          <a:xfrm>
            <a:off x="5181600" y="1600200"/>
            <a:ext cx="1422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476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年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375" name="TextBox 18"/>
          <p:cNvSpPr txBox="1"/>
          <p:nvPr/>
        </p:nvSpPr>
        <p:spPr>
          <a:xfrm>
            <a:off x="9550400" y="1600200"/>
            <a:ext cx="1422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1453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年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8376" name="组合 69"/>
          <p:cNvGrpSpPr/>
          <p:nvPr/>
        </p:nvGrpSpPr>
        <p:grpSpPr>
          <a:xfrm>
            <a:off x="203200" y="2311400"/>
            <a:ext cx="11785600" cy="508000"/>
            <a:chOff x="152400" y="1276350"/>
            <a:chExt cx="8839200" cy="381000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152400" y="1657350"/>
              <a:ext cx="86868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394" name="TextBox 23"/>
            <p:cNvSpPr txBox="1"/>
            <p:nvPr/>
          </p:nvSpPr>
          <p:spPr>
            <a:xfrm>
              <a:off x="1066800" y="1276350"/>
              <a:ext cx="2590800" cy="345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ß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Þ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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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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上古时期</a:t>
              </a:r>
              <a:endPara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58395" name="TextBox 24"/>
            <p:cNvSpPr txBox="1"/>
            <p:nvPr/>
          </p:nvSpPr>
          <p:spPr>
            <a:xfrm>
              <a:off x="4648200" y="1276350"/>
              <a:ext cx="2590800" cy="345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ß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Þ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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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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di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中古时期</a:t>
              </a:r>
              <a:endPara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58396" name="TextBox 25"/>
            <p:cNvSpPr txBox="1"/>
            <p:nvPr/>
          </p:nvSpPr>
          <p:spPr>
            <a:xfrm>
              <a:off x="8229600" y="1276350"/>
              <a:ext cx="762000" cy="345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ß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Þ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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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itchFamily="18" charset="2"/>
                <a:buChar char="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近代</a:t>
              </a:r>
              <a:endPara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58377" name="组合 71"/>
          <p:cNvGrpSpPr/>
          <p:nvPr/>
        </p:nvGrpSpPr>
        <p:grpSpPr>
          <a:xfrm>
            <a:off x="0" y="3327400"/>
            <a:ext cx="11988800" cy="2336800"/>
            <a:chOff x="0" y="2495550"/>
            <a:chExt cx="8991600" cy="1752600"/>
          </a:xfrm>
        </p:grpSpPr>
        <p:sp>
          <p:nvSpPr>
            <p:cNvPr id="33" name="矩形 32"/>
            <p:cNvSpPr/>
            <p:nvPr/>
          </p:nvSpPr>
          <p:spPr>
            <a:xfrm>
              <a:off x="533400" y="2876550"/>
              <a:ext cx="3429000" cy="533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黑体" panose="02010609060101010101" charset="-122"/>
                  <a:ea typeface="+mn-ea"/>
                  <a:cs typeface="+mn-cs"/>
                </a:rPr>
                <a:t>     罗马文化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charset="-122"/>
                <a:ea typeface="+mn-ea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2800350"/>
              <a:ext cx="2514600" cy="4572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黑体" panose="02010609060101010101" charset="-122"/>
                  <a:ea typeface="+mn-ea"/>
                  <a:cs typeface="+mn-cs"/>
                </a:rPr>
                <a:t>  希腊文化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charset="-122"/>
                <a:ea typeface="+mn-ea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114800" y="3333750"/>
              <a:ext cx="33528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黑体" panose="02010609060101010101" charset="-122"/>
                  <a:ea typeface="+mn-ea"/>
                  <a:cs typeface="+mn-cs"/>
                </a:rPr>
                <a:t>东欧拜占庭文化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charset="-122"/>
                <a:ea typeface="+mn-ea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172200" y="3867150"/>
              <a:ext cx="2286000" cy="381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黑体" panose="02010609060101010101" charset="-122"/>
                  <a:ea typeface="+mn-ea"/>
                  <a:cs typeface="+mn-cs"/>
                </a:rPr>
                <a:t>俄罗斯文化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charset="-122"/>
                <a:ea typeface="+mn-ea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191000" y="2495550"/>
              <a:ext cx="3352800" cy="5334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黑体" panose="02010609060101010101" charset="-122"/>
                  <a:ea typeface="+mn-ea"/>
                  <a:cs typeface="+mn-cs"/>
                </a:rPr>
                <a:t>西欧基督教文化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9060101010101" charset="-122"/>
                <a:ea typeface="+mn-ea"/>
                <a:cs typeface="+mn-cs"/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3886200" y="2724150"/>
              <a:ext cx="304800" cy="266700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3733800" y="3409950"/>
              <a:ext cx="304800" cy="304800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V="1">
              <a:off x="7543800" y="2952750"/>
              <a:ext cx="304800" cy="609600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7543800" y="2647950"/>
              <a:ext cx="304800" cy="0"/>
            </a:xfrm>
            <a:prstGeom prst="straightConnector1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7848600" y="2495550"/>
              <a:ext cx="1143000" cy="533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近代文化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8378" name="组合 21"/>
          <p:cNvGrpSpPr/>
          <p:nvPr/>
        </p:nvGrpSpPr>
        <p:grpSpPr>
          <a:xfrm>
            <a:off x="4572000" y="2108200"/>
            <a:ext cx="1219200" cy="3759200"/>
            <a:chOff x="3657600" y="1123950"/>
            <a:chExt cx="914400" cy="2819400"/>
          </a:xfrm>
        </p:grpSpPr>
        <p:cxnSp>
          <p:nvCxnSpPr>
            <p:cNvPr id="37" name="直接连接符 36"/>
            <p:cNvCxnSpPr/>
            <p:nvPr/>
          </p:nvCxnSpPr>
          <p:spPr>
            <a:xfrm flipV="1">
              <a:off x="4114800" y="1123950"/>
              <a:ext cx="0" cy="28194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4114800" y="142875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H="1">
              <a:off x="3657600" y="142875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9" name="TextBox 17"/>
          <p:cNvSpPr txBox="1"/>
          <p:nvPr/>
        </p:nvSpPr>
        <p:spPr>
          <a:xfrm>
            <a:off x="4267200" y="1600200"/>
            <a:ext cx="1422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395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年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6485" y="1331595"/>
            <a:ext cx="58928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源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51600" y="1331595"/>
            <a:ext cx="589280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流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2956560" y="1552575"/>
            <a:ext cx="35058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007995" y="105410"/>
            <a:ext cx="5727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传</a:t>
            </a:r>
            <a:r>
              <a:rPr lang="en-US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en-US" altLang="zh-CN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承</a:t>
            </a:r>
            <a:endParaRPr lang="zh-CN" altLang="en-US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408680" y="105410"/>
            <a:ext cx="372110" cy="1330960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09670" y="150495"/>
            <a:ext cx="41630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理性的思维方式和知识系统</a:t>
            </a:r>
            <a:endParaRPr lang="zh-CN" altLang="en-US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古代的自由观念和人文精神</a:t>
            </a:r>
            <a:endParaRPr lang="zh-CN" altLang="en-US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维护私有财产的法律精神</a:t>
            </a:r>
            <a:endParaRPr lang="zh-CN" altLang="en-US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7505" y="242570"/>
            <a:ext cx="6573520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一、源：古典希腊文化与罗马文化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1D41D5"/>
                </a:solidFill>
              </a:rPr>
              <a:t>（一）古典希腊文化</a:t>
            </a:r>
            <a:endParaRPr lang="zh-CN" altLang="en-US" sz="2800" b="1">
              <a:solidFill>
                <a:srgbClr val="1D41D5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3.成就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>
                <a:solidFill>
                  <a:schemeClr val="tx1"/>
                </a:solidFill>
              </a:rPr>
              <a:t>（1）哲学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5" y="2061845"/>
            <a:ext cx="1137729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ym typeface="+mn-ea"/>
              </a:rPr>
              <a:t>①产生背景：</a:t>
            </a:r>
            <a:r>
              <a:rPr lang="zh-CN" altLang="en-US" sz="2400">
                <a:sym typeface="+mn-ea"/>
              </a:rPr>
              <a:t>产生于希腊人对</a:t>
            </a:r>
            <a:r>
              <a:rPr lang="zh-CN" altLang="en-US" sz="2400" b="1">
                <a:solidFill>
                  <a:schemeClr val="accent2"/>
                </a:solidFill>
                <a:sym typeface="+mn-ea"/>
              </a:rPr>
              <a:t>宇宙起源和人生意义</a:t>
            </a:r>
            <a:r>
              <a:rPr lang="zh-CN" altLang="en-US" sz="2400">
                <a:sym typeface="+mn-ea"/>
              </a:rPr>
              <a:t>等自然和社会问题的知识追求，古希腊哲学家力图</a:t>
            </a:r>
            <a:r>
              <a:rPr lang="zh-CN" altLang="en-US" sz="2400" b="1">
                <a:solidFill>
                  <a:schemeClr val="accent2"/>
                </a:solidFill>
                <a:sym typeface="+mn-ea"/>
              </a:rPr>
              <a:t>用理性的思维方式</a:t>
            </a:r>
            <a:r>
              <a:rPr lang="zh-CN" altLang="en-US" sz="2400">
                <a:sym typeface="+mn-ea"/>
              </a:rPr>
              <a:t>认识世界和解释世界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②杰出代表：“三大哲人”</a:t>
            </a:r>
            <a:endParaRPr lang="zh-CN" altLang="en-US" sz="2800"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6635" y="3312795"/>
            <a:ext cx="2644775" cy="3458210"/>
            <a:chOff x="1484" y="2312"/>
            <a:chExt cx="4165" cy="5446"/>
          </a:xfrm>
        </p:grpSpPr>
        <p:sp>
          <p:nvSpPr>
            <p:cNvPr id="13" name="Rectangle 16"/>
            <p:cNvSpPr/>
            <p:nvPr/>
          </p:nvSpPr>
          <p:spPr bwMode="auto">
            <a:xfrm>
              <a:off x="1484" y="2312"/>
              <a:ext cx="4162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p>
              <a:pPr algn="ctr">
                <a:lnSpc>
                  <a:spcPct val="110000"/>
                </a:lnSpc>
                <a:defRPr/>
              </a:pPr>
              <a:r>
                <a:rPr lang="zh-CN" altLang="en-US" sz="2000" b="1" dirty="0">
                  <a:solidFill>
                    <a:srgbClr val="1C9494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苏格拉底</a:t>
              </a:r>
              <a:endParaRPr lang="zh-CN" altLang="en-US" sz="2000" b="1" dirty="0">
                <a:solidFill>
                  <a:srgbClr val="1C9494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pic>
          <p:nvPicPr>
            <p:cNvPr id="3" name="图片 2" descr="5178f8a50863a9b2579d15b40ab9f027_2fb5c5ac60d14d0aa6fbfb79692c25a1"/>
            <p:cNvPicPr>
              <a:picLocks noChangeAspect="1"/>
            </p:cNvPicPr>
            <p:nvPr/>
          </p:nvPicPr>
          <p:blipFill>
            <a:blip r:embed="rId1"/>
            <a:srcRect l="15859" b="20541"/>
            <a:stretch>
              <a:fillRect/>
            </a:stretch>
          </p:blipFill>
          <p:spPr>
            <a:xfrm>
              <a:off x="1484" y="2621"/>
              <a:ext cx="4165" cy="513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681855" y="3025140"/>
            <a:ext cx="2976880" cy="3733165"/>
            <a:chOff x="7256" y="1858"/>
            <a:chExt cx="4688" cy="5879"/>
          </a:xfrm>
        </p:grpSpPr>
        <p:pic>
          <p:nvPicPr>
            <p:cNvPr id="10" name="图片 9" descr="47655ad6b04a1d6a6217b66dc033516d_239126556299231666"/>
            <p:cNvPicPr>
              <a:picLocks noChangeAspect="1"/>
            </p:cNvPicPr>
            <p:nvPr/>
          </p:nvPicPr>
          <p:blipFill>
            <a:blip r:embed="rId2"/>
            <a:srcRect b="3132"/>
            <a:stretch>
              <a:fillRect/>
            </a:stretch>
          </p:blipFill>
          <p:spPr>
            <a:xfrm>
              <a:off x="7256" y="1858"/>
              <a:ext cx="4688" cy="5879"/>
            </a:xfrm>
            <a:prstGeom prst="rect">
              <a:avLst/>
            </a:prstGeom>
          </p:spPr>
        </p:pic>
        <p:sp>
          <p:nvSpPr>
            <p:cNvPr id="12" name="Rectangle 16"/>
            <p:cNvSpPr/>
            <p:nvPr/>
          </p:nvSpPr>
          <p:spPr bwMode="auto">
            <a:xfrm>
              <a:off x="7519" y="2312"/>
              <a:ext cx="4162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p>
              <a:pPr algn="ctr">
                <a:lnSpc>
                  <a:spcPct val="110000"/>
                </a:lnSpc>
                <a:defRPr/>
              </a:pPr>
              <a:r>
                <a:rPr lang="zh-CN" altLang="en-US" sz="2000" b="1" dirty="0">
                  <a:solidFill>
                    <a:srgbClr val="1C9494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柏拉图</a:t>
              </a:r>
              <a:endParaRPr lang="zh-CN" altLang="en-US" sz="2000" b="1" dirty="0">
                <a:solidFill>
                  <a:srgbClr val="1C9494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034145" y="3260090"/>
            <a:ext cx="2642870" cy="3498215"/>
            <a:chOff x="14110" y="2312"/>
            <a:chExt cx="4162" cy="5509"/>
          </a:xfrm>
        </p:grpSpPr>
        <p:pic>
          <p:nvPicPr>
            <p:cNvPr id="15" name="图片 14" descr="9d9a00bfc89fa9d1b5176e8bf7be99ff_24aacc6f0bdd46208b2f2063c405765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20" y="2853"/>
              <a:ext cx="3741" cy="496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14110" y="2312"/>
              <a:ext cx="4162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p>
              <a:pPr algn="ctr">
                <a:lnSpc>
                  <a:spcPct val="110000"/>
                </a:lnSpc>
                <a:defRPr/>
              </a:pPr>
              <a:r>
                <a:rPr lang="zh-CN" altLang="en-US" sz="2000" b="1" dirty="0">
                  <a:solidFill>
                    <a:srgbClr val="1C9494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亚里士多德</a:t>
              </a:r>
              <a:endParaRPr lang="zh-CN" altLang="en-US" sz="2000" b="1" dirty="0">
                <a:solidFill>
                  <a:srgbClr val="1C9494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0" y="5857240"/>
            <a:ext cx="12192000" cy="953135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p>
            <a:pPr algn="just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在希腊哲学的多种多样的形式中，差不多可以找到以后各种观点的胚胎萌芽。                          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恩格斯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7505" y="242570"/>
            <a:ext cx="65735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1D41D5"/>
                </a:solidFill>
              </a:rPr>
              <a:t>（一）古典希腊文化</a:t>
            </a:r>
            <a:endParaRPr lang="zh-CN" altLang="en-US" sz="2800" b="1">
              <a:solidFill>
                <a:srgbClr val="1D41D5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3.成就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/>
              <a:t>（1）哲学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407670" y="1558925"/>
            <a:ext cx="55619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①产生背景：</a:t>
            </a:r>
            <a:r>
              <a:rPr lang="en-US" altLang="zh-CN" sz="2400">
                <a:sym typeface="+mn-ea"/>
              </a:rPr>
              <a:t>P21</a:t>
            </a:r>
            <a:endParaRPr lang="zh-CN" altLang="en-US" sz="2400">
              <a:sym typeface="+mn-ea"/>
            </a:endParaRPr>
          </a:p>
          <a:p>
            <a:r>
              <a:rPr lang="zh-CN" altLang="en-US" sz="2800">
                <a:sym typeface="+mn-ea"/>
              </a:rPr>
              <a:t>②杰出代表：“三大哲人”</a:t>
            </a:r>
            <a:endParaRPr lang="zh-CN" altLang="en-US" sz="2800"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407987" y="2512060"/>
          <a:ext cx="5756910" cy="4198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563"/>
                <a:gridCol w="4939030"/>
              </a:tblGrid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人物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思想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112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苏格拉底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致力于探讨人生哲理和社会伦理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</a:t>
                      </a:r>
                      <a:r>
                        <a:rPr lang="en-US" sz="2400" b="1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对话</a:t>
                      </a:r>
                      <a:r>
                        <a:rPr lang="en-US" sz="2400" b="1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形式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提出的哲学思想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3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柏拉图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亚里士多德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08100" y="3810000"/>
            <a:ext cx="4660900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创建</a:t>
            </a:r>
            <a:r>
              <a:rPr 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“学园”</a:t>
            </a:r>
            <a:r>
              <a: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</a:t>
            </a:r>
            <a:r>
              <a:rPr 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几何学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发展方面作出了重要贡献,为欧几里德《几何原本》奠定了基础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15" y="3175635"/>
            <a:ext cx="5817235" cy="35350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65215" y="313690"/>
            <a:ext cx="5817235" cy="29635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66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柏拉图学园</a:t>
            </a:r>
            <a:r>
              <a:rPr lang="zh-CN" altLang="en-US" sz="2665" dirty="0">
                <a:latin typeface="楷体" panose="02010609060101010101" charset="-122"/>
                <a:ea typeface="楷体" panose="02010609060101010101" charset="-122"/>
              </a:rPr>
              <a:t>，由柏拉图创办于公元前</a:t>
            </a:r>
            <a:r>
              <a:rPr lang="en-US" altLang="zh-CN" sz="2665" dirty="0">
                <a:latin typeface="楷体" panose="02010609060101010101" charset="-122"/>
                <a:ea typeface="楷体" panose="02010609060101010101" charset="-122"/>
              </a:rPr>
              <a:t>385</a:t>
            </a:r>
            <a:r>
              <a:rPr lang="zh-CN" altLang="en-US" sz="2665" dirty="0">
                <a:latin typeface="楷体" panose="02010609060101010101" charset="-122"/>
                <a:ea typeface="楷体" panose="02010609060101010101" charset="-122"/>
              </a:rPr>
              <a:t>年左右，以后历代相传，延续不替，至公元</a:t>
            </a:r>
            <a:r>
              <a:rPr lang="en-US" altLang="zh-CN" sz="2665" dirty="0">
                <a:latin typeface="楷体" panose="02010609060101010101" charset="-122"/>
                <a:ea typeface="楷体" panose="02010609060101010101" charset="-122"/>
              </a:rPr>
              <a:t>529</a:t>
            </a:r>
            <a:r>
              <a:rPr lang="zh-CN" altLang="en-US" sz="2665" dirty="0">
                <a:latin typeface="楷体" panose="02010609060101010101" charset="-122"/>
                <a:ea typeface="楷体" panose="02010609060101010101" charset="-122"/>
              </a:rPr>
              <a:t>年被查士丁尼大帝封闭为止，前后延续将近千年之久。</a:t>
            </a:r>
            <a:endParaRPr lang="zh-CN" altLang="en-US" sz="2665" dirty="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endParaRPr lang="zh-CN" altLang="en-US" sz="2665" dirty="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665" dirty="0">
                <a:latin typeface="楷体" panose="02010609060101010101" charset="-122"/>
                <a:ea typeface="楷体" panose="02010609060101010101" charset="-122"/>
              </a:rPr>
              <a:t>下图《雅典学院》绘古希腊哲学家柏拉图举办雅典学院之逸事，拉斐尔绘</a:t>
            </a:r>
            <a:endParaRPr lang="zh-CN" altLang="en-US" sz="2665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67460" y="5037455"/>
            <a:ext cx="485648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一位“</a:t>
            </a:r>
            <a:r>
              <a:rPr 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百科全书式的学者”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,其著作涉及哲学、政治学和诸多科学领域,对欧洲科学知识系统的形成产生了重要影响。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23940" y="242570"/>
            <a:ext cx="6068060" cy="6551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人生最终价值在于觉醒和思考的能力，而不只在于生存。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亚里士多德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物理学上：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不支持真空的存在；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自由落体中,物重先落地；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物体在外力下才能运动,力停物停；白光是再纯不过的光 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algn="l" fontAlgn="base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天文学上：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地球是宇宙的中心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algn="l" fontAlgn="base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生物学上：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燕在沼泽地带的冰下越冬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28515" y="242570"/>
            <a:ext cx="1495425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人文精神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9" grpId="0"/>
      <p:bldP spid="16" grpId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7505" y="242570"/>
            <a:ext cx="65735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一、源：古典希腊文化与罗马文化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1D41D5"/>
                </a:solidFill>
              </a:rPr>
              <a:t>（一）古典希腊文化</a:t>
            </a:r>
            <a:endParaRPr lang="zh-CN" altLang="en-US" sz="2800" b="1">
              <a:solidFill>
                <a:srgbClr val="1D41D5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3.成就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/>
              <a:t>（1）哲学</a:t>
            </a:r>
            <a:endParaRPr lang="zh-CN" altLang="en-US" sz="2800" b="1"/>
          </a:p>
          <a:p>
            <a:r>
              <a:rPr lang="zh-CN" altLang="en-US" sz="2800" b="1"/>
              <a:t>（2）文学</a:t>
            </a:r>
            <a:endParaRPr lang="zh-CN" altLang="en-US" sz="2800" b="1"/>
          </a:p>
        </p:txBody>
      </p:sp>
      <p:pic>
        <p:nvPicPr>
          <p:cNvPr id="25602" name="Picture 7"/>
          <p:cNvPicPr>
            <a:picLocks noChangeAspect="1"/>
          </p:cNvPicPr>
          <p:nvPr/>
        </p:nvPicPr>
        <p:blipFill>
          <a:blip r:embed="rId1"/>
          <a:srcRect l="6250" r="6250" b="3125"/>
          <a:stretch>
            <a:fillRect/>
          </a:stretch>
        </p:blipFill>
        <p:spPr>
          <a:xfrm>
            <a:off x="6931025" y="4912995"/>
            <a:ext cx="1628140" cy="180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矩形 14"/>
          <p:cNvSpPr/>
          <p:nvPr/>
        </p:nvSpPr>
        <p:spPr>
          <a:xfrm>
            <a:off x="9000490" y="5807710"/>
            <a:ext cx="2473325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古希腊人的 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圣经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357505" y="2613660"/>
          <a:ext cx="5441950" cy="2894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825"/>
                <a:gridCol w="4556125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文学形式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黑体" panose="02010609060101010101" charset="-122"/>
                        </a:rPr>
                        <a:t>地位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734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《荷马史诗》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史诗中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诸神和英雄的故事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成为后世西方文学创作的源泉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戏剧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915" y="178435"/>
            <a:ext cx="1885315" cy="2371090"/>
          </a:xfrm>
          <a:prstGeom prst="ellipse">
            <a:avLst/>
          </a:prstGeom>
        </p:spPr>
      </p:pic>
      <p:sp>
        <p:nvSpPr>
          <p:cNvPr id="8" name="文本1"/>
          <p:cNvSpPr>
            <a:spLocks noChangeArrowheads="1"/>
          </p:cNvSpPr>
          <p:nvPr/>
        </p:nvSpPr>
        <p:spPr bwMode="gray">
          <a:xfrm>
            <a:off x="8521700" y="122555"/>
            <a:ext cx="3670300" cy="5253355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noFill/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荷马，约前9世纪—前8世纪，古希腊盲诗人。相传记述了公元前12～前11世纪特洛伊战争，以及关于海上冒险故事的古希腊长篇叙事代表作——史诗《伊利亚特》和《奥德赛》，即是他根据民间流传的短歌综合编写而成。他的杰作《荷马史诗》，在很长时间里影响了西方的宗教、文化和伦理观。</a:t>
            </a:r>
            <a:endParaRPr lang="zh-CN" sz="24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43600" y="2549525"/>
            <a:ext cx="2754492" cy="2363404"/>
            <a:chOff x="13017" y="1723"/>
            <a:chExt cx="5543" cy="4157"/>
          </a:xfrm>
        </p:grpSpPr>
        <p:pic>
          <p:nvPicPr>
            <p:cNvPr id="21508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17" y="1723"/>
              <a:ext cx="5543" cy="4157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13043" y="1723"/>
              <a:ext cx="1026" cy="30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 anchor="t">
              <a:spAutoFit/>
            </a:bodyPr>
            <a:p>
              <a:pPr algn="l" fontAlgn="base">
                <a:buClrTx/>
                <a:buSzTx/>
                <a:buFontTx/>
                <a:buNone/>
              </a:pPr>
              <a:r>
                <a:rPr lang="zh-CN" altLang="en-US" sz="2665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木马屠城</a:t>
              </a:r>
              <a:endParaRPr lang="zh-CN" altLang="en-US" sz="2665" b="1" dirty="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955165" y="4793615"/>
            <a:ext cx="26911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悲剧和喜剧</a:t>
            </a:r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5943600" y="3002915"/>
            <a:ext cx="6227445" cy="36347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60000"/>
              </a:lnSpc>
            </a:pP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悲剧是对于一个严肃、完整、有一定长度的行动的摹仿；它的媒介是语言，具有各种悦耳之音，分别在剧的各部分使用；摹仿方式是借人物的动作来表达，而不是采用叙述法；借引起怜悯与恐惧来使这种情感得到陶冶。</a:t>
            </a:r>
            <a:endParaRPr lang="zh-CN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r">
              <a:lnSpc>
                <a:spcPct val="160000"/>
              </a:lnSpc>
            </a:pPr>
            <a:r>
              <a:rPr 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[古希腊]亚里士多德著《诗学》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2530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25" y="90805"/>
            <a:ext cx="6215380" cy="307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ldLvl="0" animBg="1"/>
      <p:bldP spid="8" grpId="0" bldLvl="0" animBg="1"/>
      <p:bldP spid="16" grpId="0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7505" y="242570"/>
            <a:ext cx="6573520" cy="2738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一、源：古典希腊文化与罗马文化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1D41D5"/>
                </a:solidFill>
              </a:rPr>
              <a:t>（一）古典希腊文化</a:t>
            </a:r>
            <a:endParaRPr lang="zh-CN" altLang="en-US" sz="2800" b="1">
              <a:solidFill>
                <a:srgbClr val="1D41D5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3.成就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/>
              <a:t>（1）哲学</a:t>
            </a:r>
            <a:endParaRPr lang="zh-CN" altLang="en-US" sz="2800" b="1"/>
          </a:p>
          <a:p>
            <a:r>
              <a:rPr lang="zh-CN" altLang="en-US" sz="2800" b="1"/>
              <a:t>（2）文学</a:t>
            </a:r>
            <a:endParaRPr lang="zh-CN" altLang="en-US" sz="2800" b="1"/>
          </a:p>
          <a:p>
            <a:r>
              <a:rPr lang="zh-CN" altLang="en-US" sz="2800" b="1"/>
              <a:t>（3）雕塑和建筑：</a:t>
            </a:r>
            <a:r>
              <a:rPr lang="zh-CN" altLang="en-US" sz="2400"/>
              <a:t>达到相当高的水平</a:t>
            </a:r>
            <a:endParaRPr lang="zh-CN" altLang="en-US" sz="2400"/>
          </a:p>
        </p:txBody>
      </p:sp>
      <p:grpSp>
        <p:nvGrpSpPr>
          <p:cNvPr id="2" name="组合 1"/>
          <p:cNvGrpSpPr/>
          <p:nvPr/>
        </p:nvGrpSpPr>
        <p:grpSpPr>
          <a:xfrm>
            <a:off x="846455" y="2980690"/>
            <a:ext cx="11075670" cy="3681730"/>
            <a:chOff x="3081" y="3304"/>
            <a:chExt cx="17442" cy="5798"/>
          </a:xfrm>
        </p:grpSpPr>
        <p:grpSp>
          <p:nvGrpSpPr>
            <p:cNvPr id="10" name="组合 9"/>
            <p:cNvGrpSpPr/>
            <p:nvPr/>
          </p:nvGrpSpPr>
          <p:grpSpPr>
            <a:xfrm>
              <a:off x="11829" y="3304"/>
              <a:ext cx="8694" cy="5798"/>
              <a:chOff x="11829" y="3304"/>
              <a:chExt cx="8694" cy="5798"/>
            </a:xfrm>
          </p:grpSpPr>
          <p:pic>
            <p:nvPicPr>
              <p:cNvPr id="3" name="图片 2" descr="c3278565308d4511ab6ce8d49be503f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829" y="3304"/>
                <a:ext cx="8694" cy="5798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17805" y="3483"/>
                <a:ext cx="2458" cy="15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建筑艺术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雅典卫城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帕特农神庙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081" y="3356"/>
              <a:ext cx="5486" cy="5746"/>
              <a:chOff x="3081" y="3356"/>
              <a:chExt cx="5486" cy="5746"/>
            </a:xfrm>
          </p:grpSpPr>
          <p:pic>
            <p:nvPicPr>
              <p:cNvPr id="13" name="图片 12" descr="u=3179855956,3581596969&amp;fm=26&amp;gp=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81" y="3356"/>
                <a:ext cx="4062" cy="5746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3081" y="3483"/>
                <a:ext cx="5486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人物雕塑</a:t>
                </a:r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《掷铁饼者》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  <p:pic>
        <p:nvPicPr>
          <p:cNvPr id="28678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70" y="2997200"/>
            <a:ext cx="2738120" cy="364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2" name="TextBox 4"/>
          <p:cNvSpPr txBox="1"/>
          <p:nvPr/>
        </p:nvSpPr>
        <p:spPr>
          <a:xfrm>
            <a:off x="5274098" y="3271732"/>
            <a:ext cx="859790" cy="263948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《米洛斯的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 eaLnBrk="1" hangingPunct="1"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阿芙洛狄忒》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75" name="矩形 3"/>
          <p:cNvSpPr/>
          <p:nvPr/>
        </p:nvSpPr>
        <p:spPr>
          <a:xfrm>
            <a:off x="6401435" y="783590"/>
            <a:ext cx="5521325" cy="219456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eaLnBrk="1" hangingPunct="1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帕特农神庙重要性在于，全世界介绍希腊的图片，如果只有一幅，那一定是它；如果有一本，那封面也必然是它。至少在形态上，它是希腊文明的第一象征。</a:t>
            </a:r>
            <a:endParaRPr lang="zh-CN" altLang="en-US" sz="24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marL="0" lvl="0" algn="r" eaLnBrk="1" hangingPunct="1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——余秋雨</a:t>
            </a:r>
            <a:endParaRPr lang="zh-CN" altLang="en-US" sz="24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680" name="矩形 2"/>
          <p:cNvSpPr/>
          <p:nvPr/>
        </p:nvSpPr>
        <p:spPr>
          <a:xfrm>
            <a:off x="7221855" y="261620"/>
            <a:ext cx="387921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和谐与美感</a:t>
            </a:r>
            <a:r>
              <a:rPr 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人文精神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75" grpId="0" animBg="1"/>
      <p:bldP spid="286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7505" y="242570"/>
            <a:ext cx="657352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一、源：古典希腊文化与罗马文化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1D41D5"/>
                </a:solidFill>
              </a:rPr>
              <a:t>（一）古典希腊文化</a:t>
            </a:r>
            <a:endParaRPr lang="zh-CN" altLang="en-US" sz="2800" b="1">
              <a:solidFill>
                <a:srgbClr val="1D41D5"/>
              </a:solidFill>
            </a:endParaRPr>
          </a:p>
          <a:p>
            <a:r>
              <a:rPr lang="zh-CN" altLang="en-US" sz="2800" b="1">
                <a:solidFill>
                  <a:schemeClr val="accent2"/>
                </a:solidFill>
              </a:rPr>
              <a:t>3.成就</a:t>
            </a:r>
            <a:endParaRPr lang="zh-CN" altLang="en-US" sz="2800" b="1">
              <a:solidFill>
                <a:schemeClr val="accent2"/>
              </a:solidFill>
            </a:endParaRPr>
          </a:p>
          <a:p>
            <a:r>
              <a:rPr lang="zh-CN" altLang="en-US" sz="2800" b="1"/>
              <a:t>（1）哲学</a:t>
            </a:r>
            <a:endParaRPr lang="zh-CN" altLang="en-US" sz="2800" b="1"/>
          </a:p>
          <a:p>
            <a:r>
              <a:rPr lang="zh-CN" altLang="en-US" sz="2800" b="1"/>
              <a:t>（2）文学</a:t>
            </a:r>
            <a:endParaRPr lang="zh-CN" altLang="en-US" sz="2800" b="1"/>
          </a:p>
          <a:p>
            <a:r>
              <a:rPr lang="zh-CN" altLang="en-US" sz="2800" b="1"/>
              <a:t>（3）雕塑和建筑：</a:t>
            </a:r>
            <a:r>
              <a:rPr lang="zh-CN" altLang="en-US" sz="2400"/>
              <a:t>达到相当高的水平</a:t>
            </a:r>
            <a:endParaRPr lang="zh-CN" altLang="en-US" sz="2400"/>
          </a:p>
          <a:p>
            <a:r>
              <a:rPr lang="zh-CN" altLang="en-US" sz="2800" b="1"/>
              <a:t>（4）史学：</a:t>
            </a:r>
            <a:r>
              <a:rPr lang="zh-CN" altLang="en-US" sz="2400"/>
              <a:t>古希腊是欧洲史学的源头</a:t>
            </a:r>
            <a:endParaRPr lang="zh-CN" altLang="en-US" sz="2400"/>
          </a:p>
        </p:txBody>
      </p:sp>
      <p:pic>
        <p:nvPicPr>
          <p:cNvPr id="3072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717" y="3409951"/>
            <a:ext cx="1693333" cy="249554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505" y="3363596"/>
            <a:ext cx="1720851" cy="249554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6" y="3409738"/>
            <a:ext cx="1663700" cy="2495551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798" y="3363596"/>
            <a:ext cx="1674284" cy="249554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TextBox 8"/>
          <p:cNvSpPr txBox="1"/>
          <p:nvPr/>
        </p:nvSpPr>
        <p:spPr>
          <a:xfrm>
            <a:off x="4083050" y="3409950"/>
            <a:ext cx="3666490" cy="252666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希罗多德陈述自己的写作的目的“是为了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保存人类的功业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，使之不致由于年深日久而被人们遗忘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特别是为了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把他们发生纷争的原因给记载下来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。”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680" name="矩形 2"/>
          <p:cNvSpPr/>
          <p:nvPr/>
        </p:nvSpPr>
        <p:spPr>
          <a:xfrm>
            <a:off x="5173980" y="6072505"/>
            <a:ext cx="208978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人文精神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868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167640" y="1087755"/>
            <a:ext cx="11856720" cy="156845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罗马人热爱集体，讲求实效，他们富有军事和组织的天才。他们不事幻想，处处显示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重具体、务实际的实用主义风格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他们不大热衷于科学和哲学的理论探索，而更注重于自身语言的发展和传播，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更倾向于军事、法律、交通、建筑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等方面的文化建设。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杨共乐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罗马文化：古典文明的光辉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1747" name="矩形 2"/>
          <p:cNvSpPr/>
          <p:nvPr/>
        </p:nvSpPr>
        <p:spPr>
          <a:xfrm>
            <a:off x="1828800" y="381000"/>
            <a:ext cx="78409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ß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Þ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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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“光荣属于希腊，伟大属于罗马”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705" y="2672715"/>
            <a:ext cx="4859655" cy="35350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640" y="2682875"/>
            <a:ext cx="7180580" cy="1985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一、源：古典希腊文化与罗马文化</a:t>
            </a:r>
            <a:br>
              <a:rPr lang="zh-CN" altLang="en-US" sz="2800" b="1">
                <a:solidFill>
                  <a:srgbClr val="1D41D5"/>
                </a:solidFill>
              </a:rPr>
            </a:br>
            <a:r>
              <a:rPr lang="zh-CN" altLang="en-US" sz="2800" b="1">
                <a:solidFill>
                  <a:srgbClr val="1D41D5"/>
                </a:solidFill>
              </a:rPr>
              <a:t>（二）古罗马文化</a:t>
            </a:r>
            <a:endParaRPr lang="zh-CN" altLang="en-US" sz="2800" b="1">
              <a:solidFill>
                <a:srgbClr val="1D41D5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1.概述：</a:t>
            </a:r>
            <a:r>
              <a:rPr lang="zh-CN" altLang="en-US" sz="2400">
                <a:solidFill>
                  <a:schemeClr val="tx1"/>
                </a:solidFill>
              </a:rPr>
              <a:t>继承并发展了古希腊文化，在法律、文学、史学、建筑和历法等领域多有建树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99390" y="4648200"/>
            <a:ext cx="7562850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政治：建立了疆域辽阔统治民族众多的君主专制大帝国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经济：工商业经济及海外贸易发达；奴隶制经济繁荣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文化：将基督教作为国教，便于加强对人民的思想控制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法律：注重以法律的方式加强对帝国的管理与统治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8435" y="171450"/>
            <a:ext cx="610235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1D41D5"/>
                </a:solidFill>
              </a:rPr>
              <a:t>（二）古罗马文化</a:t>
            </a:r>
            <a:endParaRPr lang="zh-CN" altLang="en-US" sz="2800" b="1">
              <a:solidFill>
                <a:srgbClr val="1D41D5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2.成就</a:t>
            </a:r>
            <a:endParaRPr lang="zh-CN" altLang="en-US" sz="2800" b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b="1"/>
              <a:t>（1）法律——《十二铜表法》</a:t>
            </a:r>
            <a:endParaRPr lang="zh-CN" altLang="en-US" sz="2800" b="1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63525" y="1812290"/>
          <a:ext cx="6562725" cy="4760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410"/>
                <a:gridCol w="5695315"/>
              </a:tblGrid>
              <a:tr h="36576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地位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是古罗马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第一部成文法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34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内容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829435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评价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影响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819900" y="0"/>
          <a:ext cx="53721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15544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第一表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第二表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第三表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第四表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第五表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第六表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第七表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第八表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第九表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第十表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第十一表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第十二表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228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传唤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审理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执行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家长权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继承和监护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所有权和占有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土地和房屋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私犯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公法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宗教法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前五表的补充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后五表的补充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28395" y="2200275"/>
            <a:ext cx="560133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包括债务法、继承法、婚姻法以及诉讼程序等多个方面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维护</a:t>
            </a:r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贵族和富人的财产利益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为核心</a:t>
            </a:r>
            <a:endParaRPr lang="zh-CN" altLang="en-US"/>
          </a:p>
        </p:txBody>
      </p:sp>
      <p:sp>
        <p:nvSpPr>
          <p:cNvPr id="34818" name="矩形 3"/>
          <p:cNvSpPr>
            <a:spLocks noChangeArrowheads="1"/>
          </p:cNvSpPr>
          <p:nvPr/>
        </p:nvSpPr>
        <p:spPr bwMode="auto">
          <a:xfrm>
            <a:off x="6819900" y="3821430"/>
            <a:ext cx="5256530" cy="2676525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第六表：缔结（“现金借贷” 或“要式买卖” ）契约后又否认的，处以双倍于标的的罚金。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第八表：利息不得超过一分，超过的，处高利贷者四倍于超过额的罚金。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第九表 ：任何人非经审判，不得处死刑。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0620" y="3596005"/>
            <a:ext cx="539623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明文公示，按律量刑，</a:t>
            </a:r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限制了贵族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滥用权力，规范了社会契约行为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一定程度上</a:t>
            </a:r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保障了平民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利益，成为后来陆续颁布的一系列</a:t>
            </a:r>
            <a:r>
              <a:rPr 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公民法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的基础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39825" y="5480050"/>
            <a:ext cx="5863590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罗马法体系适应了当时社会发展的需要，对后世欧洲国家的法律制度产生深远影响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34818" grpId="0" animBg="1"/>
      <p:bldP spid="8" grpId="0"/>
    </p:bldLst>
  </p:timing>
</p:sld>
</file>

<file path=ppt/tags/tag1.xml><?xml version="1.0" encoding="utf-8"?>
<p:tagLst xmlns:p="http://schemas.openxmlformats.org/presentationml/2006/main">
  <p:tag name="KSO_WM_UNIT_TABLE_BEAUTIFY" val="smartTable{254b09c3-7558-411e-8f46-7d1e336cf90e}"/>
</p:tagLst>
</file>

<file path=ppt/tags/tag2.xml><?xml version="1.0" encoding="utf-8"?>
<p:tagLst xmlns:p="http://schemas.openxmlformats.org/presentationml/2006/main">
  <p:tag name="KSO_WM_UNIT_TABLE_BEAUTIFY" val="smartTable{6ca14d91-65cc-41a6-a6c8-32986b8d769b}"/>
  <p:tag name="TABLE_ENDDRAG_ORIGIN_RECT" val="491*201"/>
  <p:tag name="TABLE_ENDDRAG_RECT" val="28*200*491*201"/>
</p:tagLst>
</file>

<file path=ppt/tags/tag3.xml><?xml version="1.0" encoding="utf-8"?>
<p:tagLst xmlns:p="http://schemas.openxmlformats.org/presentationml/2006/main">
  <p:tag name="KSO_WM_UNIT_TABLE_BEAUTIFY" val="smartTable{3f91d3cb-44e3-4917-98ae-6fe792ce7561}"/>
  <p:tag name="TABLE_ENDDRAG_ORIGIN_RECT" val="490*345"/>
  <p:tag name="TABLE_ENDDRAG_RECT" val="25*212*490*345"/>
</p:tagLst>
</file>

<file path=ppt/tags/tag4.xml><?xml version="1.0" encoding="utf-8"?>
<p:tagLst xmlns:p="http://schemas.openxmlformats.org/presentationml/2006/main">
  <p:tag name="KSO_WM_UNIT_TABLE_BEAUTIFY" val="smartTable{9cd4064a-734d-4eb2-a4bb-e43c9e7fb1cf}"/>
  <p:tag name="TABLE_ENDDRAG_ORIGIN_RECT" val="423*293"/>
  <p:tag name="TABLE_ENDDRAG_RECT" val="537*0*423*293"/>
</p:tagLst>
</file>

<file path=ppt/tags/tag5.xml><?xml version="1.0" encoding="utf-8"?>
<p:tagLst xmlns:p="http://schemas.openxmlformats.org/presentationml/2006/main">
  <p:tag name="KSO_WM_UNIT_TABLE_BEAUTIFY" val="smartTable{5a27f44d-2223-4410-a6c3-a4e21e7b512f}"/>
</p:tagLst>
</file>

<file path=ppt/tags/tag6.xml><?xml version="1.0" encoding="utf-8"?>
<p:tagLst xmlns:p="http://schemas.openxmlformats.org/presentationml/2006/main">
  <p:tag name="AS_UNIQUEID" val="87"/>
</p:tagLst>
</file>

<file path=ppt/tags/tag7.xml><?xml version="1.0" encoding="utf-8"?>
<p:tagLst xmlns:p="http://schemas.openxmlformats.org/presentationml/2006/main">
  <p:tag name="AS_UNIQUEID" val="8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5115</Words>
  <PresentationFormat>宽屏</PresentationFormat>
  <Paragraphs>546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楷体</vt:lpstr>
      <vt:lpstr>Bebas Neue</vt:lpstr>
      <vt:lpstr>Segoe Print</vt:lpstr>
      <vt:lpstr>黑体</vt:lpstr>
      <vt:lpstr>Wingdings 2</vt:lpstr>
      <vt:lpstr>Wingdings</vt:lpstr>
      <vt:lpstr>Calibri</vt:lpstr>
      <vt:lpstr>Arial Unicode MS</vt:lpstr>
      <vt:lpstr>仿宋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2022-02-16T01:03:00Z</dcterms:created>
  <dcterms:modified xsi:type="dcterms:W3CDTF">2022-02-16T07:29:45Z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9B5FA112BD31456C872604B6C405C6F7</vt:lpwstr>
  </property>
  <property fmtid="{D5CDD505-2E9C-101B-9397-08002B2CF9AE}" pid="3" name="KSOProductBuildVer">
    <vt:lpwstr>2052-11.1.0.11294</vt:lpwstr>
  </property>
</Properties>
</file>