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notesMasterIdLst>
    <p:notesMasterId r:id="rId19"/>
  </p:notesMasterIdLst>
  <p:sldIdLst>
    <p:sldId id="258" r:id="rId3"/>
    <p:sldId id="950" r:id="rId4"/>
    <p:sldId id="300" r:id="rId5"/>
    <p:sldId id="260" r:id="rId6"/>
    <p:sldId id="256" r:id="rId7"/>
    <p:sldId id="263" r:id="rId8"/>
    <p:sldId id="2062" r:id="rId9"/>
    <p:sldId id="316" r:id="rId10"/>
    <p:sldId id="2064" r:id="rId11"/>
    <p:sldId id="2063" r:id="rId12"/>
    <p:sldId id="2065" r:id="rId13"/>
    <p:sldId id="284" r:id="rId14"/>
    <p:sldId id="4370" r:id="rId15"/>
    <p:sldId id="2061" r:id="rId16"/>
    <p:sldId id="4371" r:id="rId17"/>
    <p:sldId id="43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p15:clr>
            <a:srgbClr val="A4A3A4"/>
          </p15:clr>
        </p15:guide>
        <p15:guide id="2" pos="389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Administrator" initials="A" lastIdx="1" clrIdx="0"/>
  <p:cmAuthor id="8" name="姜伟光" initials="姜" lastIdx="1" clrIdx="0"/>
  <p:cmAuthor id="2" name=" " initials="" lastIdx="1" clrIdx="1"/>
  <p:cmAuthor id="9" name="PPTer_Tang" initials="P" lastIdx="1" clrIdx="0"/>
  <p:cmAuthor id="3" name="lenovo" initials="l" lastIdx="6" clrIdx="2"/>
  <p:cmAuthor id="10" name="86136" initials="8" lastIdx="1" clrIdx="9"/>
  <p:cmAuthor id="4" name="pc" initials="p" lastIdx="0" clrIdx="0"/>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0" d="100"/>
          <a:sy n="80" d="100"/>
        </p:scale>
        <p:origin x="197" y="82"/>
      </p:cViewPr>
      <p:guideLst>
        <p:guide orient="horz" pos="2088"/>
        <p:guide pos="38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i="0" dirty="0">
                <a:solidFill>
                  <a:srgbClr val="636363"/>
                </a:solidFill>
                <a:effectLst/>
                <a:latin typeface="-apple-system"/>
              </a:rPr>
              <a:t>从地理气候上说，每当草原寒潮来临时，北方的游牧族群都会向南迁徙。从资源禀赋上说，草原地区所能承载的人口只是农耕地区的十分之一，游牧族群必须从中原获取粮食、茶叶、丝麻织品以维持生存和开展贸易。中原对周边族群强大的吸引力之一是先进的农业和手工业</a:t>
            </a:r>
            <a:r>
              <a:rPr lang="en-US" altLang="zh-CN" sz="1400" b="0" i="0" dirty="0">
                <a:solidFill>
                  <a:srgbClr val="636363"/>
                </a:solidFill>
                <a:effectLst/>
                <a:latin typeface="-apple-system"/>
              </a:rPr>
              <a:t>[</a:t>
            </a:r>
            <a:r>
              <a:rPr lang="zh-CN" altLang="en-US" sz="1400" b="0" i="0" dirty="0">
                <a:solidFill>
                  <a:srgbClr val="636363"/>
                </a:solidFill>
                <a:effectLst/>
                <a:latin typeface="-apple-system"/>
              </a:rPr>
              <a:t>参见：费孝通著，</a:t>
            </a:r>
            <a:r>
              <a:rPr lang="en-US" altLang="zh-CN" sz="1400" b="0" i="0" dirty="0">
                <a:solidFill>
                  <a:srgbClr val="636363"/>
                </a:solidFill>
                <a:effectLst/>
                <a:latin typeface="-apple-system"/>
              </a:rPr>
              <a:t>《</a:t>
            </a:r>
            <a:r>
              <a:rPr lang="zh-CN" altLang="en-US" sz="1400" b="0" i="0" dirty="0">
                <a:solidFill>
                  <a:srgbClr val="636363"/>
                </a:solidFill>
                <a:effectLst/>
                <a:latin typeface="-apple-system"/>
              </a:rPr>
              <a:t>中华民族的多元一体格局</a:t>
            </a:r>
            <a:r>
              <a:rPr lang="en-US" altLang="zh-CN" sz="1400" b="0" i="0" dirty="0">
                <a:solidFill>
                  <a:srgbClr val="636363"/>
                </a:solidFill>
                <a:effectLst/>
                <a:latin typeface="-apple-system"/>
              </a:rPr>
              <a:t>》</a:t>
            </a:r>
            <a:r>
              <a:rPr lang="zh-CN" altLang="en-US" sz="1400" b="0" i="0" dirty="0">
                <a:solidFill>
                  <a:srgbClr val="636363"/>
                </a:solidFill>
                <a:effectLst/>
                <a:latin typeface="-apple-system"/>
              </a:rPr>
              <a:t>，</a:t>
            </a:r>
            <a:r>
              <a:rPr lang="en-US" altLang="zh-CN" sz="1400" b="0" i="0" dirty="0">
                <a:solidFill>
                  <a:srgbClr val="636363"/>
                </a:solidFill>
                <a:effectLst/>
                <a:latin typeface="-apple-system"/>
              </a:rPr>
              <a:t>《</a:t>
            </a:r>
            <a:r>
              <a:rPr lang="zh-CN" altLang="en-US" sz="1400" b="0" i="0" dirty="0">
                <a:solidFill>
                  <a:srgbClr val="636363"/>
                </a:solidFill>
                <a:effectLst/>
                <a:latin typeface="-apple-system"/>
              </a:rPr>
              <a:t>北京大学学报</a:t>
            </a:r>
            <a:r>
              <a:rPr lang="en-US" altLang="zh-CN" sz="1400" b="0" i="0" dirty="0">
                <a:solidFill>
                  <a:srgbClr val="636363"/>
                </a:solidFill>
                <a:effectLst/>
                <a:latin typeface="-apple-system"/>
              </a:rPr>
              <a:t>(</a:t>
            </a:r>
            <a:r>
              <a:rPr lang="zh-CN" altLang="en-US" sz="1400" b="0" i="0" dirty="0">
                <a:solidFill>
                  <a:srgbClr val="636363"/>
                </a:solidFill>
                <a:effectLst/>
                <a:latin typeface="-apple-system"/>
              </a:rPr>
              <a:t>哲学社会科学版</a:t>
            </a:r>
            <a:r>
              <a:rPr lang="en-US" altLang="zh-CN" sz="1400" b="0" i="0" dirty="0">
                <a:solidFill>
                  <a:srgbClr val="636363"/>
                </a:solidFill>
                <a:effectLst/>
                <a:latin typeface="-apple-system"/>
              </a:rPr>
              <a:t>)》</a:t>
            </a:r>
            <a:r>
              <a:rPr lang="zh-CN" altLang="en-US" sz="1400" b="0" i="0" dirty="0">
                <a:solidFill>
                  <a:srgbClr val="636363"/>
                </a:solidFill>
                <a:effectLst/>
                <a:latin typeface="-apple-system"/>
              </a:rPr>
              <a:t>，</a:t>
            </a:r>
            <a:r>
              <a:rPr lang="en-US" altLang="zh-CN" sz="1400" b="0" i="0" dirty="0">
                <a:solidFill>
                  <a:srgbClr val="636363"/>
                </a:solidFill>
                <a:effectLst/>
                <a:latin typeface="-apple-system"/>
              </a:rPr>
              <a:t>1989</a:t>
            </a:r>
            <a:r>
              <a:rPr lang="zh-CN" altLang="en-US" sz="1400" b="0" i="0" dirty="0">
                <a:solidFill>
                  <a:srgbClr val="636363"/>
                </a:solidFill>
                <a:effectLst/>
                <a:latin typeface="-apple-system"/>
              </a:rPr>
              <a:t>年第</a:t>
            </a:r>
            <a:r>
              <a:rPr lang="en-US" altLang="zh-CN" sz="1400" b="0" i="0" dirty="0">
                <a:solidFill>
                  <a:srgbClr val="636363"/>
                </a:solidFill>
                <a:effectLst/>
                <a:latin typeface="-apple-system"/>
              </a:rPr>
              <a:t>4</a:t>
            </a:r>
            <a:r>
              <a:rPr lang="zh-CN" altLang="en-US" sz="1400" b="0" i="0" dirty="0">
                <a:solidFill>
                  <a:srgbClr val="636363"/>
                </a:solidFill>
                <a:effectLst/>
                <a:latin typeface="-apple-system"/>
              </a:rPr>
              <a:t>期。</a:t>
            </a:r>
            <a:r>
              <a:rPr lang="en-US" altLang="zh-CN" sz="1400" b="0" i="0" dirty="0">
                <a:solidFill>
                  <a:srgbClr val="636363"/>
                </a:solidFill>
                <a:effectLst/>
                <a:latin typeface="-apple-system"/>
              </a:rPr>
              <a:t>]</a:t>
            </a:r>
            <a:endParaRPr lang="zh-CN" altLang="en-US" sz="1400" dirty="0"/>
          </a:p>
          <a:p>
            <a:endParaRPr lang="zh-CN" altLang="en-US" sz="1400" dirty="0"/>
          </a:p>
          <a:p>
            <a:pPr algn="just">
              <a:lnSpc>
                <a:spcPct val="114000"/>
              </a:lnSpc>
            </a:pPr>
            <a:endParaRPr lang="en-US" altLang="zh-CN" sz="1400" kern="100" dirty="0">
              <a:solidFill>
                <a:srgbClr val="C00000"/>
              </a:solidFill>
              <a:effectLst/>
              <a:latin typeface="方正大标宋简体" panose="02010601030101010101" pitchFamily="2" charset="-122"/>
              <a:ea typeface="方正大标宋简体" panose="02010601030101010101" pitchFamily="2" charset="-122"/>
              <a:cs typeface="楷体" panose="02010609060101010101" charset="-122"/>
              <a:sym typeface="+mn-ea"/>
            </a:endParaRPr>
          </a:p>
          <a:p>
            <a:endParaRPr lang="zh-CN" altLang="en-US" dirty="0"/>
          </a:p>
        </p:txBody>
      </p:sp>
      <p:sp>
        <p:nvSpPr>
          <p:cNvPr id="4" name="灯片编号占位符 3"/>
          <p:cNvSpPr>
            <a:spLocks noGrp="1"/>
          </p:cNvSpPr>
          <p:nvPr>
            <p:ph type="sldNum" sz="quarter" idx="5"/>
          </p:nvPr>
        </p:nvSpPr>
        <p:spPr/>
        <p:txBody>
          <a:bodyPr/>
          <a:lstStyle/>
          <a:p>
            <a:fld id="{0817A84C-F4A7-4F80-8DC7-5E0A8339F3CA}" type="slidenum">
              <a:rPr lang="zh-CN" altLang="en-US" smtClean="0"/>
              <a:t>2</a:t>
            </a:fld>
            <a:endParaRPr lang="zh-CN" altLang="en-US"/>
          </a:p>
        </p:txBody>
      </p:sp>
    </p:spTree>
    <p:extLst>
      <p:ext uri="{BB962C8B-B14F-4D97-AF65-F5344CB8AC3E}">
        <p14:creationId xmlns:p14="http://schemas.microsoft.com/office/powerpoint/2010/main" val="183951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1784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r>
              <a:rPr lang="zh-CN" altLang="en-US"/>
              <a:t>罗马因素：</a:t>
            </a:r>
          </a:p>
          <a:p>
            <a:r>
              <a:rPr lang="zh-CN" altLang="en-US"/>
              <a:t>封建关系（隶农制）、城市的自治制度</a:t>
            </a:r>
          </a:p>
          <a:p>
            <a:r>
              <a:rPr lang="zh-CN" altLang="en-US" b="1">
                <a:solidFill>
                  <a:srgbClr val="FF0000"/>
                </a:solidFill>
                <a:latin typeface="宋体" panose="02010600030101010101" pitchFamily="2" charset="-122"/>
                <a:sym typeface="+mn-ea"/>
              </a:rPr>
              <a:t>日耳曼因素：</a:t>
            </a:r>
            <a:endParaRPr lang="zh-CN" altLang="en-US" b="1">
              <a:solidFill>
                <a:srgbClr val="FF0000"/>
              </a:solidFill>
              <a:latin typeface="宋体" panose="02010600030101010101" pitchFamily="2" charset="-122"/>
            </a:endParaRPr>
          </a:p>
          <a:p>
            <a:r>
              <a:rPr lang="en-US" altLang="zh-CN" b="1">
                <a:latin typeface="宋体" panose="02010600030101010101" pitchFamily="2" charset="-122"/>
                <a:sym typeface="+mn-ea"/>
              </a:rPr>
              <a:t>1</a:t>
            </a:r>
            <a:r>
              <a:rPr lang="zh-CN" altLang="en-US" b="1">
                <a:latin typeface="宋体" panose="02010600030101010101" pitchFamily="2" charset="-122"/>
                <a:sym typeface="+mn-ea"/>
              </a:rPr>
              <a:t>、征服加速破坏了罗马的奴隶制生产关系</a:t>
            </a:r>
            <a:endParaRPr lang="zh-CN" altLang="en-US" b="1">
              <a:latin typeface="宋体" panose="02010600030101010101" pitchFamily="2" charset="-122"/>
            </a:endParaRPr>
          </a:p>
          <a:p>
            <a:r>
              <a:rPr lang="en-US" altLang="zh-CN" b="1">
                <a:latin typeface="宋体" panose="02010600030101010101" pitchFamily="2" charset="-122"/>
                <a:sym typeface="+mn-ea"/>
              </a:rPr>
              <a:t>2</a:t>
            </a:r>
            <a:r>
              <a:rPr lang="zh-CN" altLang="en-US" b="1">
                <a:latin typeface="宋体" panose="02010600030101010101" pitchFamily="2" charset="-122"/>
                <a:sym typeface="+mn-ea"/>
              </a:rPr>
              <a:t>、氏族制度瓦解时期，面对罗马先进生产力，选择继承</a:t>
            </a:r>
            <a:endParaRPr lang="zh-CN" altLang="en-US" b="1">
              <a:latin typeface="宋体" panose="02010600030101010101" pitchFamily="2" charset="-122"/>
            </a:endParaRPr>
          </a:p>
          <a:p>
            <a:r>
              <a:rPr lang="en-US" altLang="zh-CN" b="1">
                <a:latin typeface="宋体" panose="02010600030101010101" pitchFamily="2" charset="-122"/>
                <a:sym typeface="+mn-ea"/>
              </a:rPr>
              <a:t>3</a:t>
            </a:r>
            <a:r>
              <a:rPr lang="zh-CN" altLang="en-US" b="1">
                <a:latin typeface="宋体" panose="02010600030101010101" pitchFamily="2" charset="-122"/>
                <a:sym typeface="+mn-ea"/>
              </a:rPr>
              <a:t>、亲兵制度（骑士制度、封建等级制）</a:t>
            </a:r>
            <a:endParaRPr lang="zh-CN" altLang="en-US" b="1">
              <a:latin typeface="宋体" panose="02010600030101010101" pitchFamily="2" charset="-122"/>
            </a:endParaRPr>
          </a:p>
          <a:p>
            <a:r>
              <a:rPr lang="zh-CN" altLang="en-US" b="1">
                <a:solidFill>
                  <a:srgbClr val="FF0000"/>
                </a:solidFill>
                <a:sym typeface="+mn-ea"/>
              </a:rPr>
              <a:t>基督教：</a:t>
            </a:r>
            <a:endParaRPr lang="zh-CN" altLang="en-US" b="1">
              <a:solidFill>
                <a:srgbClr val="FF0000"/>
              </a:solidFill>
            </a:endParaRPr>
          </a:p>
          <a:p>
            <a:pPr>
              <a:spcBef>
                <a:spcPct val="50000"/>
              </a:spcBef>
            </a:pPr>
            <a:r>
              <a:rPr lang="zh-CN" altLang="en-US" b="1">
                <a:sym typeface="+mn-ea"/>
              </a:rPr>
              <a:t>把罗马文化和日耳曼文化结合起来的承担者</a:t>
            </a:r>
            <a:r>
              <a:rPr lang="zh-CN" altLang="en-US">
                <a:sym typeface="+mn-ea"/>
              </a:rPr>
              <a:t> </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2.xml"/><Relationship Id="rId5" Type="http://schemas.openxmlformats.org/officeDocument/2006/relationships/tags" Target="../tags/tag31.xml"/><Relationship Id="rId4"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2.xml"/><Relationship Id="rId4" Type="http://schemas.openxmlformats.org/officeDocument/2006/relationships/tags" Target="../tags/tag5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2.xml"/><Relationship Id="rId5" Type="http://schemas.openxmlformats.org/officeDocument/2006/relationships/tags" Target="../tags/tag68.xml"/><Relationship Id="rId4" Type="http://schemas.openxmlformats.org/officeDocument/2006/relationships/tags" Target="../tags/tag6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2.xml"/><Relationship Id="rId4" Type="http://schemas.openxmlformats.org/officeDocument/2006/relationships/tags" Target="../tags/tag7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jpeg"/><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F1219F-C1ED-4503-862D-D556D51F851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A4FC007-5A85-4584-8695-17E36295A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9C5840-C7EF-42B3-BE1B-7FA711609A08}"/>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9509BD7B-9681-4DBC-8A2E-FC3F0DEB68DA}"/>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F4CFC329-F415-4875-B97A-8148B0CC6227}"/>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7137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E2A23-D4A1-4C08-AE4D-487208B261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FD954BD-2F3E-4A00-B2C2-39D2CF288C2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106826-2C48-4895-A871-404910194ABB}"/>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8C831268-E8D7-4638-9FD6-1E40636F334D}"/>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2AE41409-CE8B-4F24-B249-EFEF234F4F21}"/>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22806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7ABE2AD-40B4-436F-B097-5C2DAA1262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F6E3E4A-DDB1-4D3D-8C48-B330F7CE28F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242E92-7382-4BC9-85E3-E1384FA4FA9F}"/>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08F988DC-77A8-469A-86F3-7078EDC24F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7B66D3-C3F6-473A-ABEE-9525600E52A8}"/>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17127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2022/12/28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2022/12/28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1605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5702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2864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2022/12/28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5551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2022/12/28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5232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1EB58-201B-4EE2-8B19-AFFCE23B5F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2FDE47-8783-4F78-82A9-F89815D20F7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6019F3-B290-49F9-8CC5-96EBF9C8FE69}"/>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61087FCA-5D2E-4A38-9B5E-8D3F06AC1C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0B6C0E-9C08-4CD7-A883-9E020180306B}"/>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38914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2022/12/28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6889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2022/12/28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38417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2022/12/28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329369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59112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726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993523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2022/12/28</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extLst>
      <p:ext uri="{BB962C8B-B14F-4D97-AF65-F5344CB8AC3E}">
        <p14:creationId xmlns:p14="http://schemas.microsoft.com/office/powerpoint/2010/main" val="317034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FFF8D83-5F2C-4D8A-A840-13DDD1F00766}" type="datetimeFigureOut">
              <a:rPr lang="zh-CN" altLang="en-US" smtClean="0"/>
              <a:t>2022/12/28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9116E-268F-413B-9A49-9B5DFA0644ED}" type="slidenum">
              <a:rPr lang="zh-CN" altLang="en-US" smtClean="0"/>
              <a:t>‹#›</a:t>
            </a:fld>
            <a:endParaRPr lang="zh-CN" altLang="en-US"/>
          </a:p>
        </p:txBody>
      </p:sp>
    </p:spTree>
    <p:extLst>
      <p:ext uri="{BB962C8B-B14F-4D97-AF65-F5344CB8AC3E}">
        <p14:creationId xmlns:p14="http://schemas.microsoft.com/office/powerpoint/2010/main" val="330737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78B40-925A-422A-A81F-1B0F5E5B02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0EDC335-D326-4197-990E-D50B9D35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BBE1E9F-D618-433F-8A66-655362FAF9E8}"/>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69EAE314-018D-41BB-88CC-55B128EB5A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6AA785-355C-4C32-BB0B-6BEAAC08E1BD}"/>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5956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781B01-5828-4F2F-8D69-1F8DDE75AE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862A16-2BCA-41A5-8666-AF149C6AE8F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593C583-AC85-4441-85FA-DFA1448E9DE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C5F2CC1-6392-4FA9-B33E-BB9029230CAB}"/>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id="{BA0676A5-9964-4B77-8C80-8E19E084CB9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CA5DD2-442F-461E-A2E3-916495B0780B}"/>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3973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2D48D4-35F8-4355-BDD1-78ACD5731FD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BE2F0F9-C9AA-4C35-A600-84AE9F994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ADBB96-6DB5-497F-8586-E31CE780D22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F6B13EF-30AB-4CC8-AFE2-0CAECF2B8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F3A2B30-8B09-4410-A315-4EAE46D0194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041C720-74B1-46FB-8890-BC8FC9847A46}"/>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8" name="页脚占位符 7">
            <a:extLst>
              <a:ext uri="{FF2B5EF4-FFF2-40B4-BE49-F238E27FC236}">
                <a16:creationId xmlns:a16="http://schemas.microsoft.com/office/drawing/2014/main" id="{53052EC4-E92F-44A9-812F-6A6F525B642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EE15A03-28EE-4A31-8C23-DAB129E3A077}"/>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6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5D1707-3C63-4CDB-B8CE-A51A2FFD075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A565CB6-0018-4736-9123-D1F21DFC5FE7}"/>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4" name="页脚占位符 3">
            <a:extLst>
              <a:ext uri="{FF2B5EF4-FFF2-40B4-BE49-F238E27FC236}">
                <a16:creationId xmlns:a16="http://schemas.microsoft.com/office/drawing/2014/main" id="{33D572DE-3F7B-4A59-B82C-066CCC2A744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C19C0E7-C71C-4DD5-8C9E-92701ABF84CD}"/>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6894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526EEB-9F79-4EAC-AD32-5EDDCBEC8C01}"/>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3" name="页脚占位符 2">
            <a:extLst>
              <a:ext uri="{FF2B5EF4-FFF2-40B4-BE49-F238E27FC236}">
                <a16:creationId xmlns:a16="http://schemas.microsoft.com/office/drawing/2014/main" id="{DEEBE90E-777D-4BF6-9B75-6BBD24DAEB0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0019D6C-30C9-4ADE-9065-B3DC9833B65B}"/>
              </a:ext>
            </a:extLst>
          </p:cNvPr>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8221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C232CD-51A5-45BF-B01D-E739CDFA58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D7E59E-46E8-4353-8FC1-7F47928A6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2460812-AED6-4862-9253-B5E017B09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B56CE5-F653-4B83-B58C-553F9D7A0E18}"/>
              </a:ext>
            </a:extLst>
          </p:cNvPr>
          <p:cNvSpPr>
            <a:spLocks noGrp="1"/>
          </p:cNvSpPr>
          <p:nvPr>
            <p:ph type="dt" sz="half" idx="10"/>
          </p:nvPr>
        </p:nvSpPr>
        <p:spPr/>
        <p:txBody>
          <a:bodyPr/>
          <a:lstStyle/>
          <a:p>
            <a:fld id="{760FBDFE-C587-4B4C-A407-44438C67B59E}"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id="{357EA159-319E-40F2-A906-25422ACB90D0}"/>
              </a:ext>
            </a:extLst>
          </p:cNvPr>
          <p:cNvSpPr>
            <a:spLocks noGrp="1"/>
          </p:cNvSpPr>
          <p:nvPr>
            <p:ph type="ftr" sz="quarter" idx="11"/>
          </p:nvPr>
        </p:nvSpPr>
        <p:spPr/>
        <p:txBody>
          <a:bodyPr/>
          <a:lstStyle/>
          <a:p>
            <a:endParaRPr lang="zh-CN" altLang="en-US" dirty="0"/>
          </a:p>
        </p:txBody>
      </p:sp>
      <p:sp>
        <p:nvSpPr>
          <p:cNvPr id="7" name="灯片编号占位符 6">
            <a:extLst>
              <a:ext uri="{FF2B5EF4-FFF2-40B4-BE49-F238E27FC236}">
                <a16:creationId xmlns:a16="http://schemas.microsoft.com/office/drawing/2014/main" id="{26417007-D3B2-46DD-8C44-0922D68BA01B}"/>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9860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7BC4F3-9A9F-42BD-A029-8EE83F1E01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829793D-C0E5-44D7-92A4-F7F26440C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8DE41CE-0B82-4798-9C6F-75F90B208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94274D-FA27-4904-8588-7F264FFCB532}"/>
              </a:ext>
            </a:extLst>
          </p:cNvPr>
          <p:cNvSpPr>
            <a:spLocks noGrp="1"/>
          </p:cNvSpPr>
          <p:nvPr>
            <p:ph type="dt" sz="half" idx="10"/>
          </p:nvPr>
        </p:nvSpPr>
        <p:spPr/>
        <p:txBody>
          <a:bodyPr/>
          <a:lstStyle/>
          <a:p>
            <a:fld id="{9EFD9D74-47D9-4702-A33C-335B63B48DBF}" type="datetimeFigureOut">
              <a:rPr lang="zh-CN" altLang="en-US" smtClean="0"/>
              <a:t>2022/12/28</a:t>
            </a:fld>
            <a:endParaRPr lang="zh-CN" altLang="en-US" dirty="0"/>
          </a:p>
        </p:txBody>
      </p:sp>
      <p:sp>
        <p:nvSpPr>
          <p:cNvPr id="6" name="页脚占位符 5">
            <a:extLst>
              <a:ext uri="{FF2B5EF4-FFF2-40B4-BE49-F238E27FC236}">
                <a16:creationId xmlns:a16="http://schemas.microsoft.com/office/drawing/2014/main" id="{2FDC4638-642C-46FC-B9B7-0A527019A71F}"/>
              </a:ext>
            </a:extLst>
          </p:cNvPr>
          <p:cNvSpPr>
            <a:spLocks noGrp="1"/>
          </p:cNvSpPr>
          <p:nvPr>
            <p:ph type="ftr" sz="quarter" idx="11"/>
          </p:nvPr>
        </p:nvSpPr>
        <p:spPr/>
        <p:txBody>
          <a:bodyPr/>
          <a:lstStyle/>
          <a:p>
            <a:endParaRPr lang="zh-CN" altLang="en-US" dirty="0"/>
          </a:p>
        </p:txBody>
      </p:sp>
      <p:sp>
        <p:nvSpPr>
          <p:cNvPr id="7" name="灯片编号占位符 6">
            <a:extLst>
              <a:ext uri="{FF2B5EF4-FFF2-40B4-BE49-F238E27FC236}">
                <a16:creationId xmlns:a16="http://schemas.microsoft.com/office/drawing/2014/main" id="{7C1CE62C-EEFF-422B-A412-2583A0DBFCEF}"/>
              </a:ext>
            </a:extLst>
          </p:cNvPr>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1577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19.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8.xml"/><Relationship Id="rId2" Type="http://schemas.openxmlformats.org/officeDocument/2006/relationships/slideLayout" Target="../slideLayouts/slideLayout16.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6.xml"/><Relationship Id="rId10" Type="http://schemas.openxmlformats.org/officeDocument/2006/relationships/slideLayout" Target="../slideLayouts/slideLayout24.xml"/><Relationship Id="rId19" Type="http://schemas.openxmlformats.org/officeDocument/2006/relationships/tags" Target="../tags/tag20.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41F9366-D645-40E0-ADAC-7983A73CB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B4F18DB-4037-4302-884D-8BD37A6A3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DEA05D-45C6-4BD5-BE20-F73BBA19C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20D0D9D3-BF01-4046-94CA-7686D8DA9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CCF49695-7E22-474D-82D6-EDB779369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69854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6"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2022/12/28</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5"/>
    </p:custDataLst>
    <p:extLst>
      <p:ext uri="{BB962C8B-B14F-4D97-AF65-F5344CB8AC3E}">
        <p14:creationId xmlns:p14="http://schemas.microsoft.com/office/powerpoint/2010/main" val="1829742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16.xml"/><Relationship Id="rId5" Type="http://schemas.openxmlformats.org/officeDocument/2006/relationships/tags" Target="../tags/tag127.xml"/><Relationship Id="rId4" Type="http://schemas.openxmlformats.org/officeDocument/2006/relationships/tags" Target="../tags/tag126.xml"/></Relationships>
</file>

<file path=ppt/slides/_rels/slide13.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slideLayout" Target="../slideLayouts/slideLayout15.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image" Target="../media/image28.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19" Type="http://schemas.openxmlformats.org/officeDocument/2006/relationships/image" Target="../media/image27.png"/><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6" Type="http://schemas.openxmlformats.org/officeDocument/2006/relationships/image" Target="../media/image6.jpe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slideLayout" Target="../slideLayouts/slideLayout1.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00.xml"/><Relationship Id="rId7" Type="http://schemas.openxmlformats.org/officeDocument/2006/relationships/notesSlide" Target="../notesSlides/notesSlide2.xml"/><Relationship Id="rId12" Type="http://schemas.openxmlformats.org/officeDocument/2006/relationships/image" Target="../media/image11.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102.xml"/><Relationship Id="rId10" Type="http://schemas.openxmlformats.org/officeDocument/2006/relationships/image" Target="../media/image9.png"/><Relationship Id="rId4" Type="http://schemas.openxmlformats.org/officeDocument/2006/relationships/tags" Target="../tags/tag10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image" Target="../media/image14.jpeg"/><Relationship Id="rId3" Type="http://schemas.openxmlformats.org/officeDocument/2006/relationships/tags" Target="../tags/tag105.xml"/><Relationship Id="rId21" Type="http://schemas.openxmlformats.org/officeDocument/2006/relationships/image" Target="../media/image17.jpeg"/><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image" Target="../media/image13.jpeg"/><Relationship Id="rId2" Type="http://schemas.openxmlformats.org/officeDocument/2006/relationships/tags" Target="../tags/tag104.xml"/><Relationship Id="rId16" Type="http://schemas.openxmlformats.org/officeDocument/2006/relationships/image" Target="../media/image12.jpeg"/><Relationship Id="rId20" Type="http://schemas.openxmlformats.org/officeDocument/2006/relationships/image" Target="../media/image16.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image" Target="../media/image20.png"/><Relationship Id="rId5" Type="http://schemas.openxmlformats.org/officeDocument/2006/relationships/tags" Target="../tags/tag107.xml"/><Relationship Id="rId15" Type="http://schemas.openxmlformats.org/officeDocument/2006/relationships/notesSlide" Target="../notesSlides/notesSlide3.xml"/><Relationship Id="rId23" Type="http://schemas.openxmlformats.org/officeDocument/2006/relationships/image" Target="../media/image19.jpeg"/><Relationship Id="rId10" Type="http://schemas.openxmlformats.org/officeDocument/2006/relationships/tags" Target="../tags/tag112.xml"/><Relationship Id="rId19" Type="http://schemas.openxmlformats.org/officeDocument/2006/relationships/image" Target="../media/image15.pn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slideLayout" Target="../slideLayouts/slideLayout2.xml"/><Relationship Id="rId22"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23.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188C987-30F5-34E8-6013-E5DF2D016EB9}"/>
              </a:ext>
            </a:extLst>
          </p:cNvPr>
          <p:cNvPicPr>
            <a:picLocks noChangeAspect="1"/>
          </p:cNvPicPr>
          <p:nvPr/>
        </p:nvPicPr>
        <p:blipFill rotWithShape="1">
          <a:blip r:embed="rId2">
            <a:clrChange>
              <a:clrFrom>
                <a:srgbClr val="D3CAB9"/>
              </a:clrFrom>
              <a:clrTo>
                <a:srgbClr val="D3CAB9">
                  <a:alpha val="0"/>
                </a:srgbClr>
              </a:clrTo>
            </a:clrChange>
            <a:extLst>
              <a:ext uri="{28A0092B-C50C-407E-A947-70E740481C1C}">
                <a14:useLocalDpi xmlns:a14="http://schemas.microsoft.com/office/drawing/2010/main" val="0"/>
              </a:ext>
            </a:extLst>
          </a:blip>
          <a:srcRect r="21589" b="16768"/>
          <a:stretch/>
        </p:blipFill>
        <p:spPr>
          <a:xfrm>
            <a:off x="0" y="0"/>
            <a:ext cx="4498109" cy="6858000"/>
          </a:xfrm>
          <a:prstGeom prst="rect">
            <a:avLst/>
          </a:prstGeom>
        </p:spPr>
      </p:pic>
      <p:sp>
        <p:nvSpPr>
          <p:cNvPr id="14" name="副标题 4">
            <a:extLst>
              <a:ext uri="{FF2B5EF4-FFF2-40B4-BE49-F238E27FC236}">
                <a16:creationId xmlns:a16="http://schemas.microsoft.com/office/drawing/2014/main" id="{94FAEB71-230C-4502-9401-44E7E7989B73}"/>
              </a:ext>
            </a:extLst>
          </p:cNvPr>
          <p:cNvSpPr txBox="1"/>
          <p:nvPr/>
        </p:nvSpPr>
        <p:spPr>
          <a:xfrm>
            <a:off x="0" y="0"/>
            <a:ext cx="4583831" cy="630520"/>
          </a:xfrm>
          <a:prstGeom prst="rect">
            <a:avLst/>
          </a:prstGeom>
          <a:solidFill>
            <a:srgbClr val="FFC000"/>
          </a:solidFill>
        </p:spPr>
        <p:txBody>
          <a:bodyPr wrap="square" lIns="0" tIns="0" rIns="0" bIns="0" rtlCol="0" anchor="t">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buFont typeface="Arial" panose="020B0604020202020204" pitchFamily="34" charset="0"/>
              <a:buNone/>
            </a:pPr>
            <a:r>
              <a:rPr lang="en-US" altLang="zh-CN" sz="3200" noProof="1">
                <a:solidFill>
                  <a:srgbClr val="000000"/>
                </a:solidFill>
                <a:latin typeface="方正粗黑宋简体" panose="02000000000000000000" pitchFamily="2" charset="-122"/>
                <a:ea typeface="方正粗黑宋简体" panose="02000000000000000000" pitchFamily="2" charset="-122"/>
                <a:cs typeface="Arial"/>
                <a:sym typeface="+mn-ea"/>
              </a:rPr>
              <a:t>2022</a:t>
            </a:r>
            <a:r>
              <a:rPr lang="zh-CN" altLang="en-US" sz="3200" noProof="1">
                <a:solidFill>
                  <a:srgbClr val="000000"/>
                </a:solidFill>
                <a:latin typeface="方正粗黑宋简体" panose="02000000000000000000" pitchFamily="2" charset="-122"/>
                <a:ea typeface="方正粗黑宋简体" panose="02000000000000000000" pitchFamily="2" charset="-122"/>
                <a:cs typeface="Arial"/>
                <a:sym typeface="+mn-ea"/>
              </a:rPr>
              <a:t>年高三一轮复习</a:t>
            </a:r>
            <a:endParaRPr lang="zh-CN" altLang="en-US" sz="3200" spc="200" noProof="1">
              <a:solidFill>
                <a:srgbClr val="000000"/>
              </a:solidFill>
              <a:latin typeface="方正粗黑宋简体" panose="02000000000000000000" pitchFamily="2" charset="-122"/>
              <a:ea typeface="方正粗黑宋简体" panose="02000000000000000000" pitchFamily="2" charset="-122"/>
              <a:cs typeface="Arial"/>
            </a:endParaRPr>
          </a:p>
          <a:p>
            <a:pPr marL="0" indent="0" algn="ctr" defTabSz="685800">
              <a:buFont typeface="Arial" panose="020B0604020202020204" pitchFamily="34" charset="0"/>
              <a:buNone/>
            </a:pPr>
            <a:endParaRPr lang="zh-CN" altLang="en-US" sz="3200" noProof="1">
              <a:solidFill>
                <a:srgbClr val="FF0000"/>
              </a:solidFill>
              <a:latin typeface="方正粗黑宋简体" panose="02000000000000000000" pitchFamily="2" charset="-122"/>
              <a:ea typeface="方正粗黑宋简体" panose="02000000000000000000" pitchFamily="2" charset="-122"/>
              <a:cs typeface="Arial"/>
            </a:endParaRPr>
          </a:p>
        </p:txBody>
      </p:sp>
      <p:sp>
        <p:nvSpPr>
          <p:cNvPr id="3" name="文本框 2"/>
          <p:cNvSpPr txBox="1"/>
          <p:nvPr/>
        </p:nvSpPr>
        <p:spPr>
          <a:xfrm>
            <a:off x="2198255" y="1475798"/>
            <a:ext cx="9901381" cy="2208874"/>
          </a:xfrm>
          <a:prstGeom prst="rect">
            <a:avLst/>
          </a:prstGeom>
          <a:noFill/>
        </p:spPr>
        <p:txBody>
          <a:bodyPr wrap="square" rtlCol="0" anchor="t">
            <a:spAutoFit/>
          </a:bodyPr>
          <a:lstStyle/>
          <a:p>
            <a:pPr algn="ctr">
              <a:lnSpc>
                <a:spcPct val="150000"/>
              </a:lnSpc>
            </a:pPr>
            <a:r>
              <a:rPr lang="zh-CN" altLang="en-US" sz="4800" b="1" dirty="0">
                <a:latin typeface="方正粗黑宋简体" panose="02000000000000000000" pitchFamily="2" charset="-122"/>
                <a:ea typeface="方正粗黑宋简体" panose="02000000000000000000" pitchFamily="2" charset="-122"/>
                <a:cs typeface="黑体" panose="02010609060101010101" charset="-122"/>
              </a:rPr>
              <a:t>第</a:t>
            </a:r>
            <a:r>
              <a:rPr lang="en-US" altLang="zh-CN" sz="4800" b="1" dirty="0">
                <a:latin typeface="方正粗黑宋简体" panose="02000000000000000000" pitchFamily="2" charset="-122"/>
                <a:ea typeface="方正粗黑宋简体" panose="02000000000000000000" pitchFamily="2" charset="-122"/>
                <a:cs typeface="黑体" panose="02010609060101010101" charset="-122"/>
              </a:rPr>
              <a:t>60</a:t>
            </a:r>
            <a:r>
              <a:rPr lang="zh-CN" altLang="en-US" sz="4800" b="1" dirty="0">
                <a:latin typeface="方正粗黑宋简体" panose="02000000000000000000" pitchFamily="2" charset="-122"/>
                <a:ea typeface="方正粗黑宋简体" panose="02000000000000000000" pitchFamily="2" charset="-122"/>
                <a:cs typeface="黑体" panose="02010609060101010101" charset="-122"/>
              </a:rPr>
              <a:t>讲  </a:t>
            </a:r>
            <a:endParaRPr lang="en-US" altLang="zh-CN" sz="4800" b="1" dirty="0">
              <a:latin typeface="方正粗黑宋简体" panose="02000000000000000000" pitchFamily="2" charset="-122"/>
              <a:ea typeface="方正粗黑宋简体" panose="02000000000000000000" pitchFamily="2" charset="-122"/>
              <a:cs typeface="黑体" panose="02010609060101010101" charset="-122"/>
            </a:endParaRPr>
          </a:p>
          <a:p>
            <a:pPr algn="ctr">
              <a:lnSpc>
                <a:spcPct val="150000"/>
              </a:lnSpc>
            </a:pPr>
            <a:r>
              <a:rPr lang="zh-CN" altLang="en-US" sz="4800" b="1" dirty="0">
                <a:latin typeface="方正粗黑宋简体" panose="02000000000000000000" pitchFamily="2" charset="-122"/>
                <a:ea typeface="方正粗黑宋简体" panose="02000000000000000000" pitchFamily="2" charset="-122"/>
                <a:cs typeface="黑体" panose="02010609060101010101" charset="-122"/>
              </a:rPr>
              <a:t>古代人类的迁徙和区域文化的形成</a:t>
            </a:r>
          </a:p>
        </p:txBody>
      </p:sp>
      <p:sp>
        <p:nvSpPr>
          <p:cNvPr id="9" name="TextBox 4"/>
          <p:cNvSpPr txBox="1">
            <a:spLocks noChangeArrowheads="1"/>
          </p:cNvSpPr>
          <p:nvPr/>
        </p:nvSpPr>
        <p:spPr bwMode="auto">
          <a:xfrm>
            <a:off x="3463635" y="4803486"/>
            <a:ext cx="8515929" cy="1877437"/>
          </a:xfrm>
          <a:prstGeom prst="rect">
            <a:avLst/>
          </a:prstGeom>
          <a:noFill/>
          <a:ln w="12700" cmpd="sng">
            <a:noFill/>
            <a:prstDash val="sysDot"/>
            <a:miter lim="800000"/>
          </a:ln>
        </p:spPr>
        <p:txBody>
          <a:bodyPr wrap="square">
            <a:spAutoFit/>
          </a:bodyPr>
          <a:lstStyle/>
          <a:p>
            <a:r>
              <a:rPr lang="en-US" altLang="zh-CN" sz="3200" b="1" dirty="0">
                <a:solidFill>
                  <a:srgbClr val="FF0000"/>
                </a:solidFill>
                <a:uFillTx/>
                <a:latin typeface="微软雅黑" panose="020B0503020204020204" pitchFamily="34" charset="-122"/>
                <a:ea typeface="微软雅黑" panose="020B0503020204020204" pitchFamily="34" charset="-122"/>
                <a:cs typeface="黑体" panose="02010609060101010101" charset="-122"/>
              </a:rPr>
              <a:t>【</a:t>
            </a:r>
            <a:r>
              <a:rPr lang="zh-CN" altLang="en-US" sz="3200" b="1" dirty="0">
                <a:solidFill>
                  <a:srgbClr val="FF0000"/>
                </a:solidFill>
                <a:uFillTx/>
                <a:latin typeface="微软雅黑" panose="020B0503020204020204" pitchFamily="34" charset="-122"/>
                <a:ea typeface="微软雅黑" panose="020B0503020204020204" pitchFamily="34" charset="-122"/>
                <a:cs typeface="黑体" panose="02010609060101010101" charset="-122"/>
              </a:rPr>
              <a:t>课程标准</a:t>
            </a:r>
            <a:r>
              <a:rPr lang="en-US" altLang="zh-CN" sz="3200" b="1" dirty="0">
                <a:solidFill>
                  <a:srgbClr val="FF0000"/>
                </a:solidFill>
                <a:uFillTx/>
                <a:latin typeface="微软雅黑" panose="020B0503020204020204" pitchFamily="34" charset="-122"/>
                <a:ea typeface="微软雅黑" panose="020B0503020204020204" pitchFamily="34" charset="-122"/>
                <a:cs typeface="黑体" panose="02010609060101010101" charset="-122"/>
              </a:rPr>
              <a:t>】</a:t>
            </a:r>
            <a:endParaRPr lang="zh-CN" altLang="en-US" sz="3200" b="1" dirty="0">
              <a:uFillTx/>
              <a:latin typeface="微软雅黑" panose="020B0503020204020204" pitchFamily="34" charset="-122"/>
              <a:ea typeface="微软雅黑" panose="020B0503020204020204" pitchFamily="34"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sym typeface="+mn-ea"/>
              </a:rPr>
              <a:t>    </a:t>
            </a:r>
            <a:r>
              <a:rPr lang="zh-CN" altLang="en-US" sz="2800" b="1" dirty="0">
                <a:latin typeface="楷体" panose="02010609060101010101" pitchFamily="49" charset="-122"/>
                <a:ea typeface="楷体" panose="02010609060101010101" pitchFamily="49" charset="-122"/>
                <a:cs typeface="黑体" panose="02010609060101010101" charset="-122"/>
                <a:sym typeface="+mn-ea"/>
              </a:rPr>
              <a:t>通过了解古代历史上跨洲、跨国家、跨地区不同规模的人口迁徙，认识人口迁徙对人类文化和变迁的影响及其过程中出现的文化认同。</a:t>
            </a:r>
            <a:endParaRPr lang="zh-CN" altLang="en-US" sz="2800" b="1" dirty="0">
              <a:uFillTx/>
              <a:latin typeface="楷体" panose="02010609060101010101" pitchFamily="49" charset="-122"/>
              <a:ea typeface="楷体" panose="02010609060101010101" pitchFamily="49" charset="-122"/>
              <a:cs typeface="黑体" panose="02010609060101010101"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a:extLst>
              <a:ext uri="{FF2B5EF4-FFF2-40B4-BE49-F238E27FC236}">
                <a16:creationId xmlns:a16="http://schemas.microsoft.com/office/drawing/2014/main" id="{44595B45-E327-62BA-4AEA-31B73EC4820B}"/>
              </a:ext>
            </a:extLst>
          </p:cNvPr>
          <p:cNvGraphicFramePr>
            <a:graphicFrameLocks noGrp="1"/>
          </p:cNvGraphicFramePr>
          <p:nvPr>
            <p:custDataLst>
              <p:tags r:id="rId1"/>
            </p:custDataLst>
            <p:extLst>
              <p:ext uri="{D42A27DB-BD31-4B8C-83A1-F6EECF244321}">
                <p14:modId xmlns:p14="http://schemas.microsoft.com/office/powerpoint/2010/main" val="3053047332"/>
              </p:ext>
            </p:extLst>
          </p:nvPr>
        </p:nvGraphicFramePr>
        <p:xfrm>
          <a:off x="177498" y="827039"/>
          <a:ext cx="7147804" cy="5900105"/>
        </p:xfrm>
        <a:graphic>
          <a:graphicData uri="http://schemas.openxmlformats.org/drawingml/2006/table">
            <a:tbl>
              <a:tblPr firstRow="1" bandRow="1">
                <a:tableStyleId>{5C22544A-7EE6-4342-B048-85BDC9FD1C3A}</a:tableStyleId>
              </a:tblPr>
              <a:tblGrid>
                <a:gridCol w="1568175">
                  <a:extLst>
                    <a:ext uri="{9D8B030D-6E8A-4147-A177-3AD203B41FA5}">
                      <a16:colId xmlns:a16="http://schemas.microsoft.com/office/drawing/2014/main" val="20000"/>
                    </a:ext>
                  </a:extLst>
                </a:gridCol>
                <a:gridCol w="572654">
                  <a:extLst>
                    <a:ext uri="{9D8B030D-6E8A-4147-A177-3AD203B41FA5}">
                      <a16:colId xmlns:a16="http://schemas.microsoft.com/office/drawing/2014/main" val="20001"/>
                    </a:ext>
                  </a:extLst>
                </a:gridCol>
                <a:gridCol w="5006975">
                  <a:extLst>
                    <a:ext uri="{9D8B030D-6E8A-4147-A177-3AD203B41FA5}">
                      <a16:colId xmlns:a16="http://schemas.microsoft.com/office/drawing/2014/main" val="20002"/>
                    </a:ext>
                  </a:extLst>
                </a:gridCol>
              </a:tblGrid>
              <a:tr h="558845">
                <a:tc>
                  <a:txBody>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史实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800" b="1" dirty="0">
                        <a:solidFill>
                          <a:sysClr val="windowText" lastClr="00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1051">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dirty="0">
                          <a:solidFill>
                            <a:schemeClr val="tx1"/>
                          </a:solidFill>
                          <a:latin typeface="黑体" panose="02010609060101010101" charset="-122"/>
                          <a:ea typeface="黑体" panose="02010609060101010101" charset="-122"/>
                        </a:rPr>
                        <a:t>公元前</a:t>
                      </a:r>
                      <a:r>
                        <a:rPr lang="en-US" altLang="zh-CN" sz="2800" b="1" dirty="0">
                          <a:solidFill>
                            <a:schemeClr val="tx1"/>
                          </a:solidFill>
                          <a:latin typeface="黑体" panose="02010609060101010101" charset="-122"/>
                          <a:ea typeface="黑体" panose="02010609060101010101" charset="-122"/>
                        </a:rPr>
                        <a:t>2</a:t>
                      </a:r>
                      <a:r>
                        <a:rPr lang="zh-CN" altLang="en-US" sz="2800" b="1" dirty="0">
                          <a:solidFill>
                            <a:schemeClr val="tx1"/>
                          </a:solidFill>
                          <a:latin typeface="黑体" panose="02010609060101010101" charset="-122"/>
                          <a:ea typeface="黑体" panose="02010609060101010101" charset="-122"/>
                        </a:rPr>
                        <a:t>世纪</a:t>
                      </a:r>
                      <a:r>
                        <a:rPr lang="en-US" altLang="zh-CN" sz="2800" b="1" dirty="0">
                          <a:solidFill>
                            <a:schemeClr val="tx1"/>
                          </a:solidFill>
                          <a:latin typeface="黑体" panose="02010609060101010101" charset="-122"/>
                          <a:ea typeface="黑体" panose="02010609060101010101" charset="-122"/>
                          <a:sym typeface="+mn-ea"/>
                        </a:rPr>
                        <a:t>-</a:t>
                      </a:r>
                      <a:r>
                        <a:rPr lang="en-US" altLang="zh-CN" sz="2800" b="1" dirty="0">
                          <a:solidFill>
                            <a:schemeClr val="tx1"/>
                          </a:solidFill>
                          <a:latin typeface="黑体" panose="02010609060101010101" charset="-122"/>
                          <a:ea typeface="黑体" panose="02010609060101010101" charset="-122"/>
                        </a:rPr>
                        <a:t>2</a:t>
                      </a:r>
                      <a:r>
                        <a:rPr lang="zh-CN" altLang="en-US" sz="2800" b="1" dirty="0">
                          <a:solidFill>
                            <a:schemeClr val="tx1"/>
                          </a:solidFill>
                          <a:latin typeface="黑体" panose="02010609060101010101" charset="-122"/>
                          <a:ea typeface="黑体" panose="02010609060101010101" charset="-122"/>
                        </a:rPr>
                        <a:t>世纪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3708">
                <a:tc vMerge="1">
                  <a:txBody>
                    <a:bodyPr/>
                    <a:lstStyle/>
                    <a:p>
                      <a:endParaRPr lang="zh-CN"/>
                    </a:p>
                  </a:txBody>
                  <a:tcPr/>
                </a:tc>
                <a:tc gridSpan="2">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5810">
                <a:tc rowSpan="3">
                  <a:txBody>
                    <a:bodyPr/>
                    <a:lstStyle/>
                    <a:p>
                      <a:pPr algn="ctr"/>
                      <a:r>
                        <a:rPr lang="en-US" altLang="zh-CN" sz="2800" b="1" dirty="0">
                          <a:solidFill>
                            <a:schemeClr val="tx1"/>
                          </a:solidFill>
                          <a:latin typeface="黑体" panose="02010609060101010101" charset="-122"/>
                          <a:ea typeface="黑体" panose="02010609060101010101" charset="-122"/>
                        </a:rPr>
                        <a:t>3-6</a:t>
                      </a:r>
                      <a:r>
                        <a:rPr lang="zh-CN" altLang="en-US" sz="2800" b="1" dirty="0">
                          <a:solidFill>
                            <a:schemeClr val="tx1"/>
                          </a:solidFill>
                          <a:latin typeface="黑体" panose="02010609060101010101" charset="-122"/>
                          <a:ea typeface="黑体" panose="02010609060101010101" charset="-122"/>
                        </a:rPr>
                        <a:t>世纪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dirty="0">
                          <a:solidFill>
                            <a:schemeClr val="tx1"/>
                          </a:solidFill>
                          <a:latin typeface="黑体" panose="02010609060101010101" charset="-122"/>
                          <a:ea typeface="黑体" panose="02010609060101010101" charset="-122"/>
                        </a:rPr>
                        <a:t>中国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cs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4431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7309">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19071">
                <a:tc>
                  <a:txBody>
                    <a:bodyPr/>
                    <a:lstStyle/>
                    <a:p>
                      <a:pPr algn="ctr"/>
                      <a:r>
                        <a:rPr lang="en-US" altLang="zh-CN" sz="2800" b="1" dirty="0">
                          <a:solidFill>
                            <a:schemeClr val="tx1"/>
                          </a:solidFill>
                          <a:latin typeface="黑体" panose="02010609060101010101" charset="-122"/>
                          <a:ea typeface="黑体" panose="02010609060101010101" charset="-122"/>
                        </a:rPr>
                        <a:t>7</a:t>
                      </a:r>
                      <a:r>
                        <a:rPr lang="en-US" altLang="zh-CN" sz="2800" b="1" dirty="0">
                          <a:solidFill>
                            <a:schemeClr val="tx1"/>
                          </a:solidFill>
                          <a:latin typeface="黑体" panose="02010609060101010101" charset="-122"/>
                          <a:ea typeface="黑体" panose="02010609060101010101" charset="-122"/>
                          <a:sym typeface="+mn-ea"/>
                        </a:rPr>
                        <a:t>-8</a:t>
                      </a:r>
                      <a:r>
                        <a:rPr lang="zh-CN" altLang="en-US" sz="2800" b="1" dirty="0">
                          <a:solidFill>
                            <a:schemeClr val="tx1"/>
                          </a:solidFill>
                          <a:latin typeface="黑体" panose="02010609060101010101" charset="-122"/>
                          <a:ea typeface="黑体" panose="02010609060101010101" charset="-122"/>
                          <a:sym typeface="+mn-ea"/>
                        </a:rPr>
                        <a:t>世纪中期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文本框 4">
            <a:extLst>
              <a:ext uri="{FF2B5EF4-FFF2-40B4-BE49-F238E27FC236}">
                <a16:creationId xmlns:a16="http://schemas.microsoft.com/office/drawing/2014/main" id="{06074080-11D2-B810-7284-C86671EFB21B}"/>
              </a:ext>
            </a:extLst>
          </p:cNvPr>
          <p:cNvSpPr txBox="1"/>
          <p:nvPr/>
        </p:nvSpPr>
        <p:spPr>
          <a:xfrm>
            <a:off x="83126" y="184727"/>
            <a:ext cx="4889501"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a:t>
            </a:r>
            <a:r>
              <a:rPr lang="zh-CN" altLang="en-US" sz="3200" b="1" kern="100" spc="-40" dirty="0">
                <a:latin typeface="方正粗黑宋简体" panose="02000000000000000000" pitchFamily="2" charset="-122"/>
                <a:ea typeface="方正粗黑宋简体" panose="02000000000000000000" pitchFamily="2" charset="-122"/>
                <a:sym typeface="+mn-ea"/>
              </a:rPr>
              <a:t>亚欧游牧民族</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迁徙</a:t>
            </a:r>
            <a:endParaRPr lang="zh-CN" altLang="zh-CN" sz="3200" b="1" kern="100" dirty="0">
              <a:effectLst/>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2" name="文本框 11">
            <a:extLst>
              <a:ext uri="{FF2B5EF4-FFF2-40B4-BE49-F238E27FC236}">
                <a16:creationId xmlns:a16="http://schemas.microsoft.com/office/drawing/2014/main" id="{C7A2F7BB-67B1-5291-CEDB-EA34EA96B7A6}"/>
              </a:ext>
            </a:extLst>
          </p:cNvPr>
          <p:cNvSpPr txBox="1"/>
          <p:nvPr/>
        </p:nvSpPr>
        <p:spPr>
          <a:xfrm>
            <a:off x="1753063" y="1899063"/>
            <a:ext cx="5473813" cy="523220"/>
          </a:xfrm>
          <a:prstGeom prst="rect">
            <a:avLst/>
          </a:prstGeom>
          <a:noFill/>
        </p:spPr>
        <p:txBody>
          <a:bodyPr wrap="square" rtlCol="0" anchor="t">
            <a:spAutoFit/>
          </a:bodyPr>
          <a:lstStyle/>
          <a:p>
            <a:pPr>
              <a:spcBef>
                <a:spcPts val="1000"/>
              </a:spcBef>
              <a:buFont typeface="Arial" panose="020B0604020202020204" pitchFamily="34" charset="0"/>
            </a:pPr>
            <a:r>
              <a:rPr lang="zh-CN" altLang="en-US" sz="2800" b="1" dirty="0">
                <a:solidFill>
                  <a:srgbClr val="FF0000"/>
                </a:solidFill>
                <a:latin typeface="黑体" panose="02010609060101010101" pitchFamily="49" charset="-122"/>
                <a:ea typeface="黑体" panose="02010609060101010101" pitchFamily="49" charset="-122"/>
                <a:sym typeface="+mn-ea"/>
              </a:rPr>
              <a:t>②大月氏人</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西迁，建立</a:t>
            </a:r>
            <a:r>
              <a:rPr lang="zh-CN" altLang="en-US" sz="2800" b="1" dirty="0">
                <a:solidFill>
                  <a:srgbClr val="FF0000"/>
                </a:solidFill>
                <a:latin typeface="黑体" panose="02010609060101010101" pitchFamily="49" charset="-122"/>
                <a:ea typeface="黑体" panose="02010609060101010101" pitchFamily="49" charset="-122"/>
                <a:sym typeface="+mn-ea"/>
              </a:rPr>
              <a:t>贵霜帝国</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a:t>
            </a:r>
            <a:endParaRPr lang="zh-CN" altLang="en-US" sz="2800" b="1" dirty="0">
              <a:solidFill>
                <a:sysClr val="windowText" lastClr="000000"/>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0CBF5870-BA04-EF4E-EBCD-4CFBCC7781CF}"/>
              </a:ext>
            </a:extLst>
          </p:cNvPr>
          <p:cNvSpPr txBox="1"/>
          <p:nvPr/>
        </p:nvSpPr>
        <p:spPr>
          <a:xfrm>
            <a:off x="1767264" y="1339851"/>
            <a:ext cx="5297688" cy="523220"/>
          </a:xfrm>
          <a:prstGeom prst="rect">
            <a:avLst/>
          </a:prstGeom>
          <a:noFill/>
        </p:spPr>
        <p:txBody>
          <a:bodyPr wrap="square" rtlCol="0" anchor="t">
            <a:spAutoFit/>
          </a:bodyPr>
          <a:lstStyle/>
          <a:p>
            <a:pPr algn="just">
              <a:spcBef>
                <a:spcPts val="10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sym typeface="+mn-ea"/>
              </a:rPr>
              <a:t>①匈奴</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势力强大，不断扩张。</a:t>
            </a:r>
          </a:p>
        </p:txBody>
      </p:sp>
      <p:sp>
        <p:nvSpPr>
          <p:cNvPr id="16" name="文本框 15">
            <a:extLst>
              <a:ext uri="{FF2B5EF4-FFF2-40B4-BE49-F238E27FC236}">
                <a16:creationId xmlns:a16="http://schemas.microsoft.com/office/drawing/2014/main" id="{4151FA4F-0B3C-D704-36AF-01B7B40EBD58}"/>
              </a:ext>
            </a:extLst>
          </p:cNvPr>
          <p:cNvSpPr txBox="1"/>
          <p:nvPr/>
        </p:nvSpPr>
        <p:spPr>
          <a:xfrm>
            <a:off x="1750103" y="2506518"/>
            <a:ext cx="3019035" cy="523220"/>
          </a:xfrm>
          <a:prstGeom prst="rect">
            <a:avLst/>
          </a:prstGeom>
          <a:noFill/>
        </p:spPr>
        <p:txBody>
          <a:bodyPr wrap="square" rtlCol="0" anchor="t">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日耳曼人南迁。</a:t>
            </a:r>
          </a:p>
        </p:txBody>
      </p:sp>
      <p:sp>
        <p:nvSpPr>
          <p:cNvPr id="17" name="文本框 16">
            <a:extLst>
              <a:ext uri="{FF2B5EF4-FFF2-40B4-BE49-F238E27FC236}">
                <a16:creationId xmlns:a16="http://schemas.microsoft.com/office/drawing/2014/main" id="{85044167-19D8-27CE-82E3-A269A3749378}"/>
              </a:ext>
            </a:extLst>
          </p:cNvPr>
          <p:cNvSpPr txBox="1"/>
          <p:nvPr/>
        </p:nvSpPr>
        <p:spPr>
          <a:xfrm>
            <a:off x="2276475" y="3084772"/>
            <a:ext cx="5084907" cy="954107"/>
          </a:xfrm>
          <a:prstGeom prst="rect">
            <a:avLst/>
          </a:prstGeom>
          <a:noFill/>
        </p:spPr>
        <p:txBody>
          <a:bodyPr wrap="square" rtlCol="0" anchor="t">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匈奴等少数民族内迁</a:t>
            </a:r>
            <a:r>
              <a:rPr lang="zh-CN" altLang="en-US" sz="2800" b="1" dirty="0">
                <a:latin typeface="黑体" panose="02010609060101010101" charset="-122"/>
                <a:ea typeface="黑体" panose="02010609060101010101" charset="-122"/>
                <a:cs typeface="黑体" panose="02010609060101010101" charset="-122"/>
                <a:sym typeface="+mn-ea"/>
              </a:rPr>
              <a:t>，建立政权，形成中国北方民族大交融。</a:t>
            </a:r>
          </a:p>
        </p:txBody>
      </p:sp>
      <p:sp>
        <p:nvSpPr>
          <p:cNvPr id="18" name="文本框 17">
            <a:extLst>
              <a:ext uri="{FF2B5EF4-FFF2-40B4-BE49-F238E27FC236}">
                <a16:creationId xmlns:a16="http://schemas.microsoft.com/office/drawing/2014/main" id="{BF5C346A-9048-587B-BBD9-C5C3E5EBA151}"/>
              </a:ext>
            </a:extLst>
          </p:cNvPr>
          <p:cNvSpPr txBox="1"/>
          <p:nvPr/>
        </p:nvSpPr>
        <p:spPr>
          <a:xfrm>
            <a:off x="2267641" y="4079413"/>
            <a:ext cx="5075267" cy="954107"/>
          </a:xfrm>
          <a:prstGeom prst="rect">
            <a:avLst/>
          </a:prstGeom>
          <a:noFill/>
        </p:spPr>
        <p:txBody>
          <a:bodyPr wrap="square" rtlCol="0" anchor="t">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800" b="1" dirty="0">
                <a:solidFill>
                  <a:srgbClr val="FF0000"/>
                </a:solidFill>
                <a:latin typeface="黑体" panose="02010609060101010101" charset="-122"/>
                <a:ea typeface="黑体" panose="02010609060101010101" charset="-122"/>
                <a:sym typeface="+mn-ea"/>
              </a:rPr>
              <a:t>北民南迁</a:t>
            </a:r>
            <a:r>
              <a:rPr lang="zh-CN" altLang="en-US" sz="2800" b="1" dirty="0">
                <a:latin typeface="黑体" panose="02010609060101010101" charset="-122"/>
                <a:ea typeface="黑体" panose="02010609060101010101" charset="-122"/>
                <a:sym typeface="+mn-ea"/>
              </a:rPr>
              <a:t>，促进江南地区经济的开发。</a:t>
            </a:r>
          </a:p>
        </p:txBody>
      </p:sp>
      <p:pic>
        <p:nvPicPr>
          <p:cNvPr id="19" name="图片 18" descr="10《中外历史纲要》上 P30">
            <a:extLst>
              <a:ext uri="{FF2B5EF4-FFF2-40B4-BE49-F238E27FC236}">
                <a16:creationId xmlns:a16="http://schemas.microsoft.com/office/drawing/2014/main" id="{207E44F0-CE29-88B0-3AB2-377C4F6A15A7}"/>
              </a:ext>
            </a:extLst>
          </p:cNvPr>
          <p:cNvPicPr>
            <a:picLocks noChangeAspect="1"/>
          </p:cNvPicPr>
          <p:nvPr/>
        </p:nvPicPr>
        <p:blipFill>
          <a:blip r:embed="rId4" cstate="email"/>
          <a:stretch>
            <a:fillRect/>
          </a:stretch>
        </p:blipFill>
        <p:spPr>
          <a:xfrm>
            <a:off x="7412931" y="0"/>
            <a:ext cx="4714413" cy="3635375"/>
          </a:xfrm>
          <a:prstGeom prst="rect">
            <a:avLst/>
          </a:prstGeom>
        </p:spPr>
      </p:pic>
      <p:pic>
        <p:nvPicPr>
          <p:cNvPr id="20" name="图片 19" descr="罗马帝国灭亡.jpg">
            <a:extLst>
              <a:ext uri="{FF2B5EF4-FFF2-40B4-BE49-F238E27FC236}">
                <a16:creationId xmlns:a16="http://schemas.microsoft.com/office/drawing/2014/main" id="{40FFE2E5-2CDC-CCA6-4EFC-672BFCA8DBB3}"/>
              </a:ext>
            </a:extLst>
          </p:cNvPr>
          <p:cNvPicPr>
            <a:picLocks noChangeAspect="1"/>
          </p:cNvPicPr>
          <p:nvPr>
            <p:custDataLst>
              <p:tags r:id="rId2"/>
            </p:custDataLst>
          </p:nvPr>
        </p:nvPicPr>
        <p:blipFill>
          <a:blip r:embed="rId5"/>
          <a:srcRect l="1579" t="2851" r="2085"/>
          <a:stretch>
            <a:fillRect/>
          </a:stretch>
        </p:blipFill>
        <p:spPr>
          <a:xfrm>
            <a:off x="7473777" y="3716020"/>
            <a:ext cx="4579678" cy="2980055"/>
          </a:xfrm>
          <a:prstGeom prst="rect">
            <a:avLst/>
          </a:prstGeom>
          <a:ln>
            <a:noFill/>
          </a:ln>
          <a:effectLst>
            <a:outerShdw blurRad="292100" dist="139700" dir="2700000" algn="tl" rotWithShape="0">
              <a:srgbClr val="333333">
                <a:alpha val="65000"/>
              </a:srgbClr>
            </a:outerShdw>
          </a:effectLst>
        </p:spPr>
      </p:pic>
      <p:sp>
        <p:nvSpPr>
          <p:cNvPr id="21" name="文本框 20">
            <a:extLst>
              <a:ext uri="{FF2B5EF4-FFF2-40B4-BE49-F238E27FC236}">
                <a16:creationId xmlns:a16="http://schemas.microsoft.com/office/drawing/2014/main" id="{3E24D6EE-4091-9E7C-C570-7B777BA6961B}"/>
              </a:ext>
            </a:extLst>
          </p:cNvPr>
          <p:cNvSpPr txBox="1"/>
          <p:nvPr/>
        </p:nvSpPr>
        <p:spPr>
          <a:xfrm>
            <a:off x="1710574" y="5139112"/>
            <a:ext cx="4625571" cy="523220"/>
          </a:xfrm>
          <a:prstGeom prst="rect">
            <a:avLst/>
          </a:prstGeom>
          <a:noFill/>
        </p:spPr>
        <p:txBody>
          <a:bodyPr wrap="square" rtlCol="0" anchor="t">
            <a:spAutoFit/>
          </a:bodyPr>
          <a:lstStyle/>
          <a:p>
            <a:r>
              <a:rPr lang="zh-CN" altLang="en-US" sz="2800" b="1" dirty="0">
                <a:solidFill>
                  <a:srgbClr val="FF0000"/>
                </a:solidFill>
                <a:latin typeface="黑体" panose="02010609060101010101" charset="-122"/>
                <a:ea typeface="黑体" panose="02010609060101010101" charset="-122"/>
                <a:sym typeface="+mn-ea"/>
              </a:rPr>
              <a:t>日耳曼灭亡西罗马帝国。</a:t>
            </a:r>
          </a:p>
        </p:txBody>
      </p:sp>
    </p:spTree>
    <p:extLst>
      <p:ext uri="{BB962C8B-B14F-4D97-AF65-F5344CB8AC3E}">
        <p14:creationId xmlns:p14="http://schemas.microsoft.com/office/powerpoint/2010/main" val="10292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a:extLst>
              <a:ext uri="{FF2B5EF4-FFF2-40B4-BE49-F238E27FC236}">
                <a16:creationId xmlns:a16="http://schemas.microsoft.com/office/drawing/2014/main" id="{44595B45-E327-62BA-4AEA-31B73EC4820B}"/>
              </a:ext>
            </a:extLst>
          </p:cNvPr>
          <p:cNvGraphicFramePr>
            <a:graphicFrameLocks noGrp="1"/>
          </p:cNvGraphicFramePr>
          <p:nvPr>
            <p:custDataLst>
              <p:tags r:id="rId1"/>
            </p:custDataLst>
          </p:nvPr>
        </p:nvGraphicFramePr>
        <p:xfrm>
          <a:off x="177498" y="827039"/>
          <a:ext cx="7147804" cy="5900105"/>
        </p:xfrm>
        <a:graphic>
          <a:graphicData uri="http://schemas.openxmlformats.org/drawingml/2006/table">
            <a:tbl>
              <a:tblPr firstRow="1" bandRow="1">
                <a:tableStyleId>{5C22544A-7EE6-4342-B048-85BDC9FD1C3A}</a:tableStyleId>
              </a:tblPr>
              <a:tblGrid>
                <a:gridCol w="1568175">
                  <a:extLst>
                    <a:ext uri="{9D8B030D-6E8A-4147-A177-3AD203B41FA5}">
                      <a16:colId xmlns:a16="http://schemas.microsoft.com/office/drawing/2014/main" val="20000"/>
                    </a:ext>
                  </a:extLst>
                </a:gridCol>
                <a:gridCol w="572654">
                  <a:extLst>
                    <a:ext uri="{9D8B030D-6E8A-4147-A177-3AD203B41FA5}">
                      <a16:colId xmlns:a16="http://schemas.microsoft.com/office/drawing/2014/main" val="20001"/>
                    </a:ext>
                  </a:extLst>
                </a:gridCol>
                <a:gridCol w="5006975">
                  <a:extLst>
                    <a:ext uri="{9D8B030D-6E8A-4147-A177-3AD203B41FA5}">
                      <a16:colId xmlns:a16="http://schemas.microsoft.com/office/drawing/2014/main" val="20002"/>
                    </a:ext>
                  </a:extLst>
                </a:gridCol>
              </a:tblGrid>
              <a:tr h="558845">
                <a:tc>
                  <a:txBody>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史实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800" b="1" dirty="0">
                        <a:solidFill>
                          <a:sysClr val="windowText" lastClr="00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1051">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dirty="0">
                          <a:solidFill>
                            <a:schemeClr val="tx1"/>
                          </a:solidFill>
                          <a:latin typeface="黑体" panose="02010609060101010101" charset="-122"/>
                          <a:ea typeface="黑体" panose="02010609060101010101" charset="-122"/>
                        </a:rPr>
                        <a:t>公元前</a:t>
                      </a:r>
                      <a:r>
                        <a:rPr lang="en-US" altLang="zh-CN" sz="2800" b="1" dirty="0">
                          <a:solidFill>
                            <a:schemeClr val="tx1"/>
                          </a:solidFill>
                          <a:latin typeface="黑体" panose="02010609060101010101" charset="-122"/>
                          <a:ea typeface="黑体" panose="02010609060101010101" charset="-122"/>
                        </a:rPr>
                        <a:t>2</a:t>
                      </a:r>
                      <a:r>
                        <a:rPr lang="zh-CN" altLang="en-US" sz="2800" b="1" dirty="0">
                          <a:solidFill>
                            <a:schemeClr val="tx1"/>
                          </a:solidFill>
                          <a:latin typeface="黑体" panose="02010609060101010101" charset="-122"/>
                          <a:ea typeface="黑体" panose="02010609060101010101" charset="-122"/>
                        </a:rPr>
                        <a:t>世纪</a:t>
                      </a:r>
                      <a:r>
                        <a:rPr lang="en-US" altLang="zh-CN" sz="2800" b="1" dirty="0">
                          <a:solidFill>
                            <a:schemeClr val="tx1"/>
                          </a:solidFill>
                          <a:latin typeface="黑体" panose="02010609060101010101" charset="-122"/>
                          <a:ea typeface="黑体" panose="02010609060101010101" charset="-122"/>
                          <a:sym typeface="+mn-ea"/>
                        </a:rPr>
                        <a:t>-</a:t>
                      </a:r>
                      <a:r>
                        <a:rPr lang="en-US" altLang="zh-CN" sz="2800" b="1" dirty="0">
                          <a:solidFill>
                            <a:schemeClr val="tx1"/>
                          </a:solidFill>
                          <a:latin typeface="黑体" panose="02010609060101010101" charset="-122"/>
                          <a:ea typeface="黑体" panose="02010609060101010101" charset="-122"/>
                        </a:rPr>
                        <a:t>2</a:t>
                      </a:r>
                      <a:r>
                        <a:rPr lang="zh-CN" altLang="en-US" sz="2800" b="1" dirty="0">
                          <a:solidFill>
                            <a:schemeClr val="tx1"/>
                          </a:solidFill>
                          <a:latin typeface="黑体" panose="02010609060101010101" charset="-122"/>
                          <a:ea typeface="黑体" panose="02010609060101010101" charset="-122"/>
                        </a:rPr>
                        <a:t>世纪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3708">
                <a:tc vMerge="1">
                  <a:txBody>
                    <a:bodyPr/>
                    <a:lstStyle/>
                    <a:p>
                      <a:endParaRPr lang="zh-CN"/>
                    </a:p>
                  </a:txBody>
                  <a:tcPr/>
                </a:tc>
                <a:tc gridSpan="2">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5810">
                <a:tc rowSpan="3">
                  <a:txBody>
                    <a:bodyPr/>
                    <a:lstStyle/>
                    <a:p>
                      <a:pPr algn="ctr"/>
                      <a:r>
                        <a:rPr lang="en-US" altLang="zh-CN" sz="2800" b="1" dirty="0">
                          <a:solidFill>
                            <a:schemeClr val="tx1"/>
                          </a:solidFill>
                          <a:latin typeface="黑体" panose="02010609060101010101" charset="-122"/>
                          <a:ea typeface="黑体" panose="02010609060101010101" charset="-122"/>
                        </a:rPr>
                        <a:t>3-6</a:t>
                      </a:r>
                      <a:r>
                        <a:rPr lang="zh-CN" altLang="en-US" sz="2800" b="1" dirty="0">
                          <a:solidFill>
                            <a:schemeClr val="tx1"/>
                          </a:solidFill>
                          <a:latin typeface="黑体" panose="02010609060101010101" charset="-122"/>
                          <a:ea typeface="黑体" panose="02010609060101010101" charset="-122"/>
                        </a:rPr>
                        <a:t>世纪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dirty="0">
                          <a:solidFill>
                            <a:schemeClr val="tx1"/>
                          </a:solidFill>
                          <a:latin typeface="黑体" panose="02010609060101010101" charset="-122"/>
                          <a:ea typeface="黑体" panose="02010609060101010101" charset="-122"/>
                        </a:rPr>
                        <a:t>中国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cs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4431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7309">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19071">
                <a:tc>
                  <a:txBody>
                    <a:bodyPr/>
                    <a:lstStyle/>
                    <a:p>
                      <a:pPr algn="ctr"/>
                      <a:r>
                        <a:rPr lang="en-US" altLang="zh-CN" sz="2800" b="1" dirty="0">
                          <a:solidFill>
                            <a:schemeClr val="tx1"/>
                          </a:solidFill>
                          <a:latin typeface="黑体" panose="02010609060101010101" charset="-122"/>
                          <a:ea typeface="黑体" panose="02010609060101010101" charset="-122"/>
                        </a:rPr>
                        <a:t>7</a:t>
                      </a:r>
                      <a:r>
                        <a:rPr lang="en-US" altLang="zh-CN" sz="2800" b="1" dirty="0">
                          <a:solidFill>
                            <a:schemeClr val="tx1"/>
                          </a:solidFill>
                          <a:latin typeface="黑体" panose="02010609060101010101" charset="-122"/>
                          <a:ea typeface="黑体" panose="02010609060101010101" charset="-122"/>
                          <a:sym typeface="+mn-ea"/>
                        </a:rPr>
                        <a:t>-8</a:t>
                      </a:r>
                      <a:r>
                        <a:rPr lang="zh-CN" altLang="en-US" sz="2800" b="1" dirty="0">
                          <a:solidFill>
                            <a:schemeClr val="tx1"/>
                          </a:solidFill>
                          <a:latin typeface="黑体" panose="02010609060101010101" charset="-122"/>
                          <a:ea typeface="黑体" panose="02010609060101010101" charset="-122"/>
                          <a:sym typeface="+mn-ea"/>
                        </a:rPr>
                        <a:t>世纪中期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文本框 4">
            <a:extLst>
              <a:ext uri="{FF2B5EF4-FFF2-40B4-BE49-F238E27FC236}">
                <a16:creationId xmlns:a16="http://schemas.microsoft.com/office/drawing/2014/main" id="{06074080-11D2-B810-7284-C86671EFB21B}"/>
              </a:ext>
            </a:extLst>
          </p:cNvPr>
          <p:cNvSpPr txBox="1"/>
          <p:nvPr/>
        </p:nvSpPr>
        <p:spPr>
          <a:xfrm>
            <a:off x="83126" y="184727"/>
            <a:ext cx="4889501"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a:t>
            </a:r>
            <a:r>
              <a:rPr lang="zh-CN" altLang="en-US" sz="3200" b="1" kern="100" spc="-40" dirty="0">
                <a:latin typeface="方正粗黑宋简体" panose="02000000000000000000" pitchFamily="2" charset="-122"/>
                <a:ea typeface="方正粗黑宋简体" panose="02000000000000000000" pitchFamily="2" charset="-122"/>
                <a:sym typeface="+mn-ea"/>
              </a:rPr>
              <a:t>亚欧游牧民族</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迁徙</a:t>
            </a:r>
            <a:endParaRPr lang="zh-CN" altLang="zh-CN" sz="3200" b="1" kern="100" dirty="0">
              <a:effectLst/>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2" name="文本框 11">
            <a:extLst>
              <a:ext uri="{FF2B5EF4-FFF2-40B4-BE49-F238E27FC236}">
                <a16:creationId xmlns:a16="http://schemas.microsoft.com/office/drawing/2014/main" id="{C7A2F7BB-67B1-5291-CEDB-EA34EA96B7A6}"/>
              </a:ext>
            </a:extLst>
          </p:cNvPr>
          <p:cNvSpPr txBox="1"/>
          <p:nvPr/>
        </p:nvSpPr>
        <p:spPr>
          <a:xfrm>
            <a:off x="1753063" y="1899063"/>
            <a:ext cx="5473813" cy="523220"/>
          </a:xfrm>
          <a:prstGeom prst="rect">
            <a:avLst/>
          </a:prstGeom>
          <a:noFill/>
        </p:spPr>
        <p:txBody>
          <a:bodyPr wrap="square" rtlCol="0" anchor="t">
            <a:spAutoFit/>
          </a:bodyPr>
          <a:lstStyle/>
          <a:p>
            <a:pPr>
              <a:spcBef>
                <a:spcPts val="1000"/>
              </a:spcBef>
              <a:buFont typeface="Arial" panose="020B0604020202020204" pitchFamily="34" charset="0"/>
            </a:pPr>
            <a:r>
              <a:rPr lang="zh-CN" altLang="en-US" sz="2800" b="1" dirty="0">
                <a:solidFill>
                  <a:srgbClr val="FF0000"/>
                </a:solidFill>
                <a:latin typeface="黑体" panose="02010609060101010101" pitchFamily="49" charset="-122"/>
                <a:ea typeface="黑体" panose="02010609060101010101" pitchFamily="49" charset="-122"/>
                <a:sym typeface="+mn-ea"/>
              </a:rPr>
              <a:t>②大月氏人</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西迁，建立</a:t>
            </a:r>
            <a:r>
              <a:rPr lang="zh-CN" altLang="en-US" sz="2800" b="1" dirty="0">
                <a:solidFill>
                  <a:srgbClr val="FF0000"/>
                </a:solidFill>
                <a:latin typeface="黑体" panose="02010609060101010101" pitchFamily="49" charset="-122"/>
                <a:ea typeface="黑体" panose="02010609060101010101" pitchFamily="49" charset="-122"/>
                <a:sym typeface="+mn-ea"/>
              </a:rPr>
              <a:t>贵霜帝国</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a:t>
            </a:r>
            <a:endParaRPr lang="zh-CN" altLang="en-US" sz="2800" b="1" dirty="0">
              <a:solidFill>
                <a:sysClr val="windowText" lastClr="000000"/>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0CBF5870-BA04-EF4E-EBCD-4CFBCC7781CF}"/>
              </a:ext>
            </a:extLst>
          </p:cNvPr>
          <p:cNvSpPr txBox="1"/>
          <p:nvPr/>
        </p:nvSpPr>
        <p:spPr>
          <a:xfrm>
            <a:off x="1767264" y="1339851"/>
            <a:ext cx="5297688" cy="523220"/>
          </a:xfrm>
          <a:prstGeom prst="rect">
            <a:avLst/>
          </a:prstGeom>
          <a:noFill/>
        </p:spPr>
        <p:txBody>
          <a:bodyPr wrap="square" rtlCol="0" anchor="t">
            <a:spAutoFit/>
          </a:bodyPr>
          <a:lstStyle/>
          <a:p>
            <a:pPr algn="just">
              <a:spcBef>
                <a:spcPts val="10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sym typeface="+mn-ea"/>
              </a:rPr>
              <a:t>①匈奴</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势力强大，不断扩张。</a:t>
            </a:r>
          </a:p>
        </p:txBody>
      </p:sp>
      <p:sp>
        <p:nvSpPr>
          <p:cNvPr id="16" name="文本框 15">
            <a:extLst>
              <a:ext uri="{FF2B5EF4-FFF2-40B4-BE49-F238E27FC236}">
                <a16:creationId xmlns:a16="http://schemas.microsoft.com/office/drawing/2014/main" id="{4151FA4F-0B3C-D704-36AF-01B7B40EBD58}"/>
              </a:ext>
            </a:extLst>
          </p:cNvPr>
          <p:cNvSpPr txBox="1"/>
          <p:nvPr/>
        </p:nvSpPr>
        <p:spPr>
          <a:xfrm>
            <a:off x="1750103" y="2506518"/>
            <a:ext cx="3019035" cy="523220"/>
          </a:xfrm>
          <a:prstGeom prst="rect">
            <a:avLst/>
          </a:prstGeom>
          <a:noFill/>
        </p:spPr>
        <p:txBody>
          <a:bodyPr wrap="square" rtlCol="0" anchor="t">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日耳曼人南迁。</a:t>
            </a:r>
          </a:p>
        </p:txBody>
      </p:sp>
      <p:sp>
        <p:nvSpPr>
          <p:cNvPr id="17" name="文本框 16">
            <a:extLst>
              <a:ext uri="{FF2B5EF4-FFF2-40B4-BE49-F238E27FC236}">
                <a16:creationId xmlns:a16="http://schemas.microsoft.com/office/drawing/2014/main" id="{85044167-19D8-27CE-82E3-A269A3749378}"/>
              </a:ext>
            </a:extLst>
          </p:cNvPr>
          <p:cNvSpPr txBox="1"/>
          <p:nvPr/>
        </p:nvSpPr>
        <p:spPr>
          <a:xfrm>
            <a:off x="2276475" y="3084772"/>
            <a:ext cx="5084907" cy="954107"/>
          </a:xfrm>
          <a:prstGeom prst="rect">
            <a:avLst/>
          </a:prstGeom>
          <a:noFill/>
        </p:spPr>
        <p:txBody>
          <a:bodyPr wrap="square" rtlCol="0" anchor="t">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匈奴等少数民族内迁</a:t>
            </a:r>
            <a:r>
              <a:rPr lang="zh-CN" altLang="en-US" sz="2800" b="1" dirty="0">
                <a:latin typeface="黑体" panose="02010609060101010101" charset="-122"/>
                <a:ea typeface="黑体" panose="02010609060101010101" charset="-122"/>
                <a:cs typeface="黑体" panose="02010609060101010101" charset="-122"/>
                <a:sym typeface="+mn-ea"/>
              </a:rPr>
              <a:t>，建立政权，形成中国北方民族大交融。</a:t>
            </a:r>
          </a:p>
        </p:txBody>
      </p:sp>
      <p:sp>
        <p:nvSpPr>
          <p:cNvPr id="18" name="文本框 17">
            <a:extLst>
              <a:ext uri="{FF2B5EF4-FFF2-40B4-BE49-F238E27FC236}">
                <a16:creationId xmlns:a16="http://schemas.microsoft.com/office/drawing/2014/main" id="{BF5C346A-9048-587B-BBD9-C5C3E5EBA151}"/>
              </a:ext>
            </a:extLst>
          </p:cNvPr>
          <p:cNvSpPr txBox="1"/>
          <p:nvPr/>
        </p:nvSpPr>
        <p:spPr>
          <a:xfrm>
            <a:off x="2267641" y="4079413"/>
            <a:ext cx="5075267" cy="954107"/>
          </a:xfrm>
          <a:prstGeom prst="rect">
            <a:avLst/>
          </a:prstGeom>
          <a:noFill/>
        </p:spPr>
        <p:txBody>
          <a:bodyPr wrap="square" rtlCol="0" anchor="t">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800" b="1" dirty="0">
                <a:solidFill>
                  <a:srgbClr val="FF0000"/>
                </a:solidFill>
                <a:latin typeface="黑体" panose="02010609060101010101" charset="-122"/>
                <a:ea typeface="黑体" panose="02010609060101010101" charset="-122"/>
                <a:sym typeface="+mn-ea"/>
              </a:rPr>
              <a:t>北民南迁</a:t>
            </a:r>
            <a:r>
              <a:rPr lang="zh-CN" altLang="en-US" sz="2800" b="1" dirty="0">
                <a:latin typeface="黑体" panose="02010609060101010101" charset="-122"/>
                <a:ea typeface="黑体" panose="02010609060101010101" charset="-122"/>
                <a:sym typeface="+mn-ea"/>
              </a:rPr>
              <a:t>，促进江南地区经济的开发。</a:t>
            </a:r>
          </a:p>
        </p:txBody>
      </p:sp>
      <p:sp>
        <p:nvSpPr>
          <p:cNvPr id="21" name="文本框 20">
            <a:extLst>
              <a:ext uri="{FF2B5EF4-FFF2-40B4-BE49-F238E27FC236}">
                <a16:creationId xmlns:a16="http://schemas.microsoft.com/office/drawing/2014/main" id="{3E24D6EE-4091-9E7C-C570-7B777BA6961B}"/>
              </a:ext>
            </a:extLst>
          </p:cNvPr>
          <p:cNvSpPr txBox="1"/>
          <p:nvPr/>
        </p:nvSpPr>
        <p:spPr>
          <a:xfrm>
            <a:off x="1710574" y="5158162"/>
            <a:ext cx="4625571" cy="523220"/>
          </a:xfrm>
          <a:prstGeom prst="rect">
            <a:avLst/>
          </a:prstGeom>
          <a:noFill/>
        </p:spPr>
        <p:txBody>
          <a:bodyPr wrap="square" rtlCol="0" anchor="t">
            <a:spAutoFit/>
          </a:bodyPr>
          <a:lstStyle/>
          <a:p>
            <a:r>
              <a:rPr lang="zh-CN" altLang="en-US" sz="2800" b="1" dirty="0">
                <a:solidFill>
                  <a:srgbClr val="FF0000"/>
                </a:solidFill>
                <a:latin typeface="黑体" panose="02010609060101010101" charset="-122"/>
                <a:ea typeface="黑体" panose="02010609060101010101" charset="-122"/>
                <a:sym typeface="+mn-ea"/>
              </a:rPr>
              <a:t>日耳曼灭亡西罗马帝国。</a:t>
            </a:r>
          </a:p>
        </p:txBody>
      </p:sp>
      <p:sp>
        <p:nvSpPr>
          <p:cNvPr id="2" name="文本框 1">
            <a:extLst>
              <a:ext uri="{FF2B5EF4-FFF2-40B4-BE49-F238E27FC236}">
                <a16:creationId xmlns:a16="http://schemas.microsoft.com/office/drawing/2014/main" id="{B444D714-7BFC-DB05-D84B-EEBF55F635EE}"/>
              </a:ext>
            </a:extLst>
          </p:cNvPr>
          <p:cNvSpPr txBox="1"/>
          <p:nvPr/>
        </p:nvSpPr>
        <p:spPr>
          <a:xfrm>
            <a:off x="1734820" y="5715635"/>
            <a:ext cx="5561330" cy="954107"/>
          </a:xfrm>
          <a:prstGeom prst="rect">
            <a:avLst/>
          </a:prstGeom>
          <a:noFill/>
        </p:spPr>
        <p:txBody>
          <a:bodyPr wrap="square" rtlCol="0" anchor="t">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800" b="1" dirty="0">
                <a:solidFill>
                  <a:srgbClr val="FF0000"/>
                </a:solidFill>
                <a:latin typeface="黑体" panose="02010609060101010101" charset="-122"/>
                <a:ea typeface="黑体" panose="02010609060101010101" charset="-122"/>
                <a:sym typeface="+mn-ea"/>
              </a:rPr>
              <a:t>阿拉伯人扩张，</a:t>
            </a:r>
            <a:r>
              <a:rPr lang="zh-CN" altLang="en-US" sz="2800" b="1" dirty="0">
                <a:latin typeface="黑体" panose="02010609060101010101" charset="-122"/>
                <a:ea typeface="黑体" panose="02010609060101010101" charset="-122"/>
                <a:sym typeface="+mn-ea"/>
              </a:rPr>
              <a:t>建立起地跨亚、非、欧三洲的帝国。</a:t>
            </a:r>
          </a:p>
        </p:txBody>
      </p:sp>
      <p:pic>
        <p:nvPicPr>
          <p:cNvPr id="3" name="图片 2" descr="阿拉伯2.jpg">
            <a:extLst>
              <a:ext uri="{FF2B5EF4-FFF2-40B4-BE49-F238E27FC236}">
                <a16:creationId xmlns:a16="http://schemas.microsoft.com/office/drawing/2014/main" id="{00640CD7-FDDC-311E-D418-09C679B98D44}"/>
              </a:ext>
            </a:extLst>
          </p:cNvPr>
          <p:cNvPicPr>
            <a:picLocks noChangeAspect="1"/>
          </p:cNvPicPr>
          <p:nvPr>
            <p:custDataLst>
              <p:tags r:id="rId2"/>
            </p:custDataLst>
          </p:nvPr>
        </p:nvPicPr>
        <p:blipFill>
          <a:blip r:embed="rId4"/>
          <a:srcRect l="2000" t="4644" r="2000"/>
          <a:stretch>
            <a:fillRect/>
          </a:stretch>
        </p:blipFill>
        <p:spPr>
          <a:xfrm>
            <a:off x="2786380" y="833755"/>
            <a:ext cx="9234170" cy="4805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5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84775"/>
          </a:xfrm>
          <a:prstGeom prst="rect">
            <a:avLst/>
          </a:prstGeom>
          <a:solidFill>
            <a:schemeClr val="accent4"/>
          </a:solidFill>
        </p:spPr>
        <p:txBody>
          <a:bodyPr wrap="square">
            <a:spAutoFit/>
          </a:bodyPr>
          <a:lstStyle/>
          <a:p>
            <a:pPr marL="0" marR="0" lvl="0" indent="0" algn="l" defTabSz="914400" rtl="0" eaLnBrk="1" fontAlgn="base" latinLnBrk="0" hangingPunct="1">
              <a:spcAft>
                <a:spcPct val="0"/>
              </a:spcAft>
              <a:buClrTx/>
              <a:buSzPct val="100000"/>
              <a:buFontTx/>
              <a:buNone/>
              <a:tabLst/>
              <a:defRPr/>
            </a:pPr>
            <a:r>
              <a:rPr lang="zh-CN" altLang="en-US" sz="3200" b="1" kern="100" spc="-40" dirty="0">
                <a:latin typeface="微软雅黑" panose="020B0503020204020204" pitchFamily="34" charset="-122"/>
                <a:ea typeface="微软雅黑" panose="020B0503020204020204" pitchFamily="34" charset="-122"/>
              </a:rPr>
              <a:t>思考：结合下列材料概括，游牧民族的迁徙对世界产生的</a:t>
            </a:r>
            <a:r>
              <a:rPr lang="zh-CN" altLang="en-US" sz="3200" b="1" kern="100" spc="-40" dirty="0">
                <a:solidFill>
                  <a:srgbClr val="FF0000"/>
                </a:solidFill>
                <a:latin typeface="微软雅黑" panose="020B0503020204020204" pitchFamily="34" charset="-122"/>
                <a:ea typeface="微软雅黑" panose="020B0503020204020204" pitchFamily="34" charset="-122"/>
              </a:rPr>
              <a:t>影响</a:t>
            </a:r>
            <a:r>
              <a:rPr lang="en-US" altLang="zh-CN" sz="3200" b="1" kern="100" spc="-40" dirty="0">
                <a:latin typeface="微软雅黑" panose="020B0503020204020204" pitchFamily="34" charset="-122"/>
                <a:ea typeface="微软雅黑" panose="020B0503020204020204" pitchFamily="34" charset="-122"/>
              </a:rPr>
              <a:t>?</a:t>
            </a:r>
          </a:p>
        </p:txBody>
      </p:sp>
      <p:sp>
        <p:nvSpPr>
          <p:cNvPr id="100" name="文本框 99"/>
          <p:cNvSpPr txBox="1"/>
          <p:nvPr>
            <p:custDataLst>
              <p:tags r:id="rId2"/>
            </p:custDataLst>
          </p:nvPr>
        </p:nvSpPr>
        <p:spPr>
          <a:xfrm>
            <a:off x="165678" y="753389"/>
            <a:ext cx="11902497" cy="5594993"/>
          </a:xfrm>
          <a:prstGeom prst="rect">
            <a:avLst/>
          </a:prstGeom>
          <a:noFill/>
          <a:ln w="28575" cmpd="sng">
            <a:solidFill>
              <a:schemeClr val="tx1"/>
            </a:solidFill>
            <a:prstDash val="dashDot"/>
          </a:ln>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marL="0" marR="0" lvl="0" defTabSz="914400" rtl="0" eaLnBrk="1" fontAlgn="auto" latinLnBrk="0" hangingPunct="1">
              <a:lnSpc>
                <a:spcPct val="110000"/>
              </a:lnSpc>
              <a:buClrTx/>
              <a:buSzTx/>
              <a:buFontTx/>
              <a:buNone/>
              <a:tabLst/>
              <a:defRPr/>
            </a:pPr>
            <a:r>
              <a:rPr lang="en-US" altLang="zh-CN" sz="2800" b="1" dirty="0">
                <a:solidFill>
                  <a:prstClr val="black"/>
                </a:solidFill>
                <a:latin typeface="楷体" panose="02010609060101010101" pitchFamily="49" charset="-122"/>
                <a:ea typeface="楷体" panose="02010609060101010101" pitchFamily="49" charset="-122"/>
                <a:cs typeface="黑体" panose="02010609060101010101" charset="-122"/>
              </a:rPr>
              <a:t>    </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一般认为：“只是随着地理大发现，西方国家的海外殖民扩张，以及世界市场的形成，过去长期存在的</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相对隔绝状态才在越来越大的程度上被打破”</a:t>
            </a:r>
          </a:p>
          <a:p>
            <a:pPr marL="0" marR="0" lvl="0" defTabSz="914400" rtl="0" eaLnBrk="1" fontAlgn="auto" latinLnBrk="0" hangingPunct="1">
              <a:lnSpc>
                <a:spcPct val="110000"/>
              </a:lnSpc>
              <a:buClrTx/>
              <a:buSzTx/>
              <a:buFontTx/>
              <a:buNone/>
              <a:tabLst/>
              <a:defRPr/>
            </a:pPr>
            <a:r>
              <a:rPr kumimoji="0" lang="zh-CN" altLang="en-US" sz="2800" b="1" i="0" u="none" strike="noStrike" kern="1200" cap="none" spc="0" normalizeH="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    </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在冲击的过程中（游牧世界对农耕世界），两者间的联系增强，彼此都从对方学到了自己所缺少的某些技术</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，那些在冲击以后在农耕世界定居下来的游牧、半游牧民族，几乎都放弃了以游牧为主的经济，走上了农耕化道路。 </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                       </a:t>
            </a:r>
          </a:p>
          <a:p>
            <a:pPr marL="0" marR="0" lvl="0" algn="r" defTabSz="914400" rtl="0" eaLnBrk="1" fontAlgn="auto" latinLnBrk="0" hangingPunct="1">
              <a:lnSpc>
                <a:spcPct val="110000"/>
              </a:lnSpc>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a:t>
            </a:r>
            <a:r>
              <a:rPr kumimoji="0" lang="zh-CN" altLang="en-US" sz="24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世界通史教程</a:t>
            </a:r>
            <a:r>
              <a:rPr kumimoji="0" lang="en-US" altLang="zh-CN" sz="24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a:t>
            </a:r>
          </a:p>
          <a:p>
            <a:pPr marL="0" marR="0" lvl="0" defTabSz="914400" rtl="0" eaLnBrk="1" fontAlgn="auto" latinLnBrk="0" hangingPunct="1">
              <a:lnSpc>
                <a:spcPct val="110000"/>
              </a:lnSpc>
              <a:buClrTx/>
              <a:buSzTx/>
              <a:buFontTx/>
              <a:buNone/>
              <a:tabLst/>
              <a:defRPr/>
            </a:pPr>
            <a:r>
              <a:rPr kumimoji="0" lang="zh-CN" altLang="en-US" sz="2800" b="1" i="0" u="none" strike="noStrike" kern="1200" cap="none" spc="0" normalizeH="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    </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西罗马内部新生的封建因素与日耳曼人社会中依然大量存留的氏族制因素，通过民族大迁徙这一时代契机，发生了直接的碰撞，彼此逐渐结合到一起，催生出西欧的封建制度。这是西欧封建制度生成的一个重要特点。</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黑体" panose="02010609060101010101" charset="-122"/>
              </a:rPr>
              <a:t>                      </a:t>
            </a:r>
          </a:p>
          <a:p>
            <a:pPr algn="r">
              <a:lnSpc>
                <a:spcPct val="110000"/>
              </a:lnSpc>
            </a:pPr>
            <a:r>
              <a:rPr lang="en-US" altLang="zh-CN" sz="2400" b="1" dirty="0">
                <a:solidFill>
                  <a:prstClr val="black"/>
                </a:solidFill>
                <a:latin typeface="楷体" panose="02010609060101010101" pitchFamily="49" charset="-122"/>
                <a:ea typeface="楷体" panose="02010609060101010101" pitchFamily="49" charset="-122"/>
                <a:cs typeface="黑体" panose="02010609060101010101" charset="-122"/>
              </a:rPr>
              <a:t>——《</a:t>
            </a:r>
            <a:r>
              <a:rPr lang="zh-CN" altLang="en-US" sz="2400" b="1" dirty="0">
                <a:solidFill>
                  <a:prstClr val="black"/>
                </a:solidFill>
                <a:latin typeface="楷体" panose="02010609060101010101" pitchFamily="49" charset="-122"/>
                <a:ea typeface="楷体" panose="02010609060101010101" pitchFamily="49" charset="-122"/>
                <a:cs typeface="黑体" panose="02010609060101010101" charset="-122"/>
              </a:rPr>
              <a:t>高中历史教学参考资料（实验）</a:t>
            </a:r>
            <a:r>
              <a:rPr lang="en-US" altLang="zh-CN" sz="2400" b="1" dirty="0">
                <a:solidFill>
                  <a:prstClr val="black"/>
                </a:solidFill>
                <a:latin typeface="楷体" panose="02010609060101010101" pitchFamily="49" charset="-122"/>
                <a:ea typeface="楷体" panose="02010609060101010101" pitchFamily="49" charset="-122"/>
                <a:cs typeface="黑体" panose="02010609060101010101" charset="-122"/>
              </a:rPr>
              <a:t>》</a:t>
            </a:r>
            <a:endParaRPr lang="zh-CN" altLang="en-US" sz="2400" b="1" dirty="0">
              <a:solidFill>
                <a:prstClr val="black"/>
              </a:solidFill>
              <a:latin typeface="楷体" panose="02010609060101010101" pitchFamily="49" charset="-122"/>
              <a:ea typeface="楷体" panose="02010609060101010101" pitchFamily="49" charset="-122"/>
              <a:cs typeface="黑体" panose="02010609060101010101" charset="-122"/>
            </a:endParaRPr>
          </a:p>
        </p:txBody>
      </p:sp>
      <p:sp>
        <p:nvSpPr>
          <p:cNvPr id="5" name="文本框 5">
            <a:extLst>
              <a:ext uri="{FF2B5EF4-FFF2-40B4-BE49-F238E27FC236}">
                <a16:creationId xmlns:a16="http://schemas.microsoft.com/office/drawing/2014/main" id="{7854DCFA-73F5-6439-8591-4ECF1AE486BF}"/>
              </a:ext>
            </a:extLst>
          </p:cNvPr>
          <p:cNvSpPr txBox="1"/>
          <p:nvPr>
            <p:custDataLst>
              <p:tags r:id="rId3"/>
            </p:custDataLst>
          </p:nvPr>
        </p:nvSpPr>
        <p:spPr>
          <a:xfrm>
            <a:off x="231774" y="992621"/>
            <a:ext cx="11779251" cy="892552"/>
          </a:xfrm>
          <a:prstGeom prst="rect">
            <a:avLst/>
          </a:prstGeom>
          <a:solidFill>
            <a:srgbClr val="FFFF00"/>
          </a:solidFill>
        </p:spPr>
        <p:txBody>
          <a:bodyPr wrap="square" rtlCol="0">
            <a:spAutoFit/>
          </a:bodyPr>
          <a:lstStyle>
            <a:defPPr>
              <a:defRPr lang="zh-CN"/>
            </a:defPPr>
            <a:lvl1pPr>
              <a:lnSpc>
                <a:spcPct val="150000"/>
              </a:lnSpc>
              <a:defRPr sz="2400">
                <a:solidFill>
                  <a:srgbClr val="FF0000"/>
                </a:solidFill>
                <a:latin typeface="微软雅黑" panose="020B0503020204020204" pitchFamily="34" charset="-122"/>
                <a:ea typeface="微软雅黑" panose="020B0503020204020204" pitchFamily="34" charset="-122"/>
              </a:defRPr>
            </a:lvl1pPr>
          </a:lstStyle>
          <a:p>
            <a:pPr fontAlgn="auto">
              <a:lnSpc>
                <a:spcPct val="100000"/>
              </a:lnSpc>
            </a:pPr>
            <a:r>
              <a:rPr lang="en-US" altLang="zh-CN"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①</a:t>
            </a:r>
            <a:r>
              <a:rPr lang="en-US" altLang="zh-CN" sz="2800" b="1" dirty="0" err="1">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改变了亚欧大陆的政治格局，一批新的国家先后崛起</a:t>
            </a:r>
            <a:r>
              <a:rPr lang="zh-CN" altLang="en-US"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endParaRPr lang="en-US" altLang="zh-CN"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endParaRPr>
          </a:p>
          <a:p>
            <a:pPr fontAlgn="auto">
              <a:lnSpc>
                <a:spcPct val="100000"/>
              </a:lnSpc>
            </a:pPr>
            <a:r>
              <a:rPr lang="zh-CN" altLang="en-US"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r>
              <a:rPr lang="en-US" altLang="zh-CN" b="1" dirty="0" err="1">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例如</a:t>
            </a:r>
            <a:r>
              <a:rPr lang="zh-CN" altLang="en-US"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r>
              <a:rPr lang="en-US" altLang="zh-CN" b="1" dirty="0" err="1">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大月氏西迁建立贵霜帝国，日耳曼人灭掉西罗马帝国，建立起一系列国家</a:t>
            </a:r>
            <a:r>
              <a:rPr lang="zh-CN" altLang="en-US"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p>
        </p:txBody>
      </p:sp>
      <p:sp>
        <p:nvSpPr>
          <p:cNvPr id="6" name="矩形 5">
            <a:extLst>
              <a:ext uri="{FF2B5EF4-FFF2-40B4-BE49-F238E27FC236}">
                <a16:creationId xmlns:a16="http://schemas.microsoft.com/office/drawing/2014/main" id="{DC379E9B-1E3A-6D10-A55B-5B459B3D3358}"/>
              </a:ext>
            </a:extLst>
          </p:cNvPr>
          <p:cNvSpPr/>
          <p:nvPr>
            <p:custDataLst>
              <p:tags r:id="rId4"/>
            </p:custDataLst>
          </p:nvPr>
        </p:nvSpPr>
        <p:spPr>
          <a:xfrm>
            <a:off x="231775" y="2241031"/>
            <a:ext cx="11748135" cy="1631216"/>
          </a:xfrm>
          <a:prstGeom prst="rect">
            <a:avLst/>
          </a:prstGeom>
          <a:solidFill>
            <a:srgbClr val="FFFF00"/>
          </a:solidFill>
        </p:spPr>
        <p:txBody>
          <a:bodyPr wrap="square">
            <a:spAutoFit/>
          </a:bodyPr>
          <a:lstStyle/>
          <a:p>
            <a:pPr fontAlgn="auto"/>
            <a:r>
              <a:rPr lang="en-US" altLang="zh-CN"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②</a:t>
            </a:r>
            <a:r>
              <a:rPr lang="en-US" altLang="zh-CN" sz="2800" b="1" dirty="0" err="1">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各个区域的文化在碰撞、交往和交融中发生了不同程度的变化</a:t>
            </a:r>
            <a:r>
              <a:rPr lang="zh-CN" altLang="en-US"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endParaRPr lang="en-US" altLang="zh-CN"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endParaRPr>
          </a:p>
          <a:p>
            <a:pPr fontAlgn="auto"/>
            <a:r>
              <a:rPr lang="zh-CN" altLang="en-US" sz="24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（例如：融合东西方文化的阿拉伯文化；中古西欧，融合日耳曼因素、罗马因素和基督教因素所形成的的经院哲学、骑士文学和市民文学；拜占庭文化保存、继承了古代希腊罗马的部分文化遗产。）</a:t>
            </a:r>
          </a:p>
        </p:txBody>
      </p:sp>
      <p:sp>
        <p:nvSpPr>
          <p:cNvPr id="7" name="矩形 6">
            <a:extLst>
              <a:ext uri="{FF2B5EF4-FFF2-40B4-BE49-F238E27FC236}">
                <a16:creationId xmlns:a16="http://schemas.microsoft.com/office/drawing/2014/main" id="{A07B86F7-D80D-EDA3-D9A0-9A26B885724B}"/>
              </a:ext>
            </a:extLst>
          </p:cNvPr>
          <p:cNvSpPr/>
          <p:nvPr>
            <p:custDataLst>
              <p:tags r:id="rId5"/>
            </p:custDataLst>
          </p:nvPr>
        </p:nvSpPr>
        <p:spPr>
          <a:xfrm>
            <a:off x="222885" y="4589261"/>
            <a:ext cx="11750040" cy="1261884"/>
          </a:xfrm>
          <a:prstGeom prst="rect">
            <a:avLst/>
          </a:prstGeom>
          <a:solidFill>
            <a:srgbClr val="FFFF00"/>
          </a:solidFill>
        </p:spPr>
        <p:txBody>
          <a:bodyPr wrap="square">
            <a:spAutoFit/>
          </a:bodyPr>
          <a:lstStyle/>
          <a:p>
            <a:pPr fontAlgn="auto"/>
            <a:r>
              <a:rPr lang="en-US" altLang="zh-CN"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③</a:t>
            </a:r>
            <a:r>
              <a:rPr lang="en-US" altLang="zh-CN" sz="2800" b="1" dirty="0" err="1">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各民族在吸收其他民族文化的基础上促进了本民族文化的发展</a:t>
            </a:r>
            <a:r>
              <a:rPr lang="en-US" altLang="zh-CN"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p>
          <a:p>
            <a:pPr fontAlgn="auto"/>
            <a:r>
              <a:rPr lang="zh-CN" altLang="en-US" sz="24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（例如：魏晋南北朝五胡内迁和汉族人南迁，各族之间杂居相处，相互学习，丰富了中华文化，造就了盛唐气象</a:t>
            </a:r>
            <a:r>
              <a:rPr lang="zh-CN" altLang="en-US" sz="2400" b="1" dirty="0">
                <a:latin typeface="黑体" panose="02010609060101010101" pitchFamily="49" charset="-122"/>
                <a:ea typeface="黑体" panose="02010609060101010101" pitchFamily="49" charset="-122"/>
                <a:cs typeface="微软雅黑" panose="020B0503020204020204" pitchFamily="34" charset="-122"/>
                <a:sym typeface="+mn-ea"/>
              </a:rPr>
              <a:t>。</a:t>
            </a:r>
            <a:r>
              <a:rPr lang="zh-CN" altLang="en-US" sz="24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a:t>
            </a:r>
            <a:endParaRPr lang="zh-CN" altLang="en-US" sz="2800" b="1"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2"/>
            </p:custDataLst>
          </p:nvPr>
        </p:nvPicPr>
        <p:blipFill>
          <a:blip r:embed="rId19"/>
          <a:srcRect l="1710" t="1913" r="445" b="4913"/>
          <a:stretch>
            <a:fillRect/>
          </a:stretch>
        </p:blipFill>
        <p:spPr>
          <a:xfrm>
            <a:off x="7210424" y="1902171"/>
            <a:ext cx="4215824" cy="2499995"/>
          </a:xfrm>
          <a:prstGeom prst="rect">
            <a:avLst/>
          </a:prstGeom>
        </p:spPr>
      </p:pic>
      <p:pic>
        <p:nvPicPr>
          <p:cNvPr id="19" name="图片 18"/>
          <p:cNvPicPr>
            <a:picLocks noChangeAspect="1"/>
          </p:cNvPicPr>
          <p:nvPr>
            <p:custDataLst>
              <p:tags r:id="rId3"/>
            </p:custDataLst>
          </p:nvPr>
        </p:nvPicPr>
        <p:blipFill>
          <a:blip r:embed="rId20"/>
          <a:stretch>
            <a:fillRect/>
          </a:stretch>
        </p:blipFill>
        <p:spPr>
          <a:xfrm>
            <a:off x="2590800" y="1838960"/>
            <a:ext cx="4263448" cy="2553970"/>
          </a:xfrm>
          <a:prstGeom prst="rect">
            <a:avLst/>
          </a:prstGeom>
        </p:spPr>
      </p:pic>
      <p:sp>
        <p:nvSpPr>
          <p:cNvPr id="2" name="文本框 1"/>
          <p:cNvSpPr txBox="1"/>
          <p:nvPr>
            <p:custDataLst>
              <p:tags r:id="rId4"/>
            </p:custDataLst>
          </p:nvPr>
        </p:nvSpPr>
        <p:spPr>
          <a:xfrm>
            <a:off x="9705975" y="152400"/>
            <a:ext cx="2242922" cy="707886"/>
          </a:xfrm>
          <a:prstGeom prst="rect">
            <a:avLst/>
          </a:prstGeom>
          <a:noFill/>
        </p:spPr>
        <p:txBody>
          <a:bodyPr wrap="none" rtlCol="0" anchor="t">
            <a:spAutoFit/>
          </a:bodyPr>
          <a:lstStyle/>
          <a:p>
            <a:r>
              <a:rPr lang="zh-CN" sz="4000" b="1" dirty="0">
                <a:solidFill>
                  <a:srgbClr val="FF0000"/>
                </a:solidFill>
                <a:latin typeface="方正粗黑宋简体" panose="02000000000000000000" charset="-122"/>
                <a:ea typeface="方正粗黑宋简体" panose="02000000000000000000" charset="-122"/>
                <a:cs typeface="微软雅黑" panose="020B0503020204020204" pitchFamily="34" charset="-122"/>
                <a:sym typeface="+mn-ea"/>
              </a:rPr>
              <a:t>课堂小结</a:t>
            </a:r>
            <a:endParaRPr lang="zh-CN" altLang="en-US" sz="4000" b="1" dirty="0">
              <a:solidFill>
                <a:srgbClr val="FF0000"/>
              </a:solidFill>
              <a:latin typeface="方正粗黑宋简体" panose="02000000000000000000" charset="-122"/>
              <a:ea typeface="方正粗黑宋简体" panose="02000000000000000000" charset="-122"/>
              <a:cs typeface="微软雅黑" panose="020B0503020204020204" pitchFamily="34" charset="-122"/>
              <a:sym typeface="+mn-ea"/>
            </a:endParaRPr>
          </a:p>
        </p:txBody>
      </p:sp>
      <p:cxnSp>
        <p:nvCxnSpPr>
          <p:cNvPr id="5" name="直接箭头连接符 4"/>
          <p:cNvCxnSpPr/>
          <p:nvPr>
            <p:custDataLst>
              <p:tags r:id="rId5"/>
            </p:custDataLst>
          </p:nvPr>
        </p:nvCxnSpPr>
        <p:spPr>
          <a:xfrm>
            <a:off x="1257935" y="3634740"/>
            <a:ext cx="10713085" cy="1524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7"/>
          <p:cNvSpPr txBox="1"/>
          <p:nvPr>
            <p:custDataLst>
              <p:tags r:id="rId6"/>
            </p:custDataLst>
          </p:nvPr>
        </p:nvSpPr>
        <p:spPr>
          <a:xfrm>
            <a:off x="2463165" y="3390265"/>
            <a:ext cx="1943735" cy="521970"/>
          </a:xfrm>
          <a:prstGeom prst="rect">
            <a:avLst/>
          </a:prstGeom>
          <a:noFill/>
        </p:spPr>
        <p:txBody>
          <a:bodyPr wrap="square" rtlCol="0">
            <a:spAutoFit/>
          </a:bodyPr>
          <a:lstStyle/>
          <a:p>
            <a:r>
              <a:rPr lang="en-US" altLang="zh-CN" sz="2800" b="1">
                <a:solidFill>
                  <a:srgbClr val="0000CC"/>
                </a:solidFill>
                <a:latin typeface="华文中宋" panose="02010600040101010101" pitchFamily="2" charset="-122"/>
                <a:ea typeface="华文中宋" panose="02010600040101010101" pitchFamily="2" charset="-122"/>
              </a:rPr>
              <a:t>BC2000</a:t>
            </a:r>
          </a:p>
        </p:txBody>
      </p:sp>
      <p:sp>
        <p:nvSpPr>
          <p:cNvPr id="11" name="TextBox 8"/>
          <p:cNvSpPr txBox="1"/>
          <p:nvPr>
            <p:custDataLst>
              <p:tags r:id="rId7"/>
            </p:custDataLst>
          </p:nvPr>
        </p:nvSpPr>
        <p:spPr>
          <a:xfrm>
            <a:off x="5004435" y="3390265"/>
            <a:ext cx="1821815" cy="521970"/>
          </a:xfrm>
          <a:prstGeom prst="rect">
            <a:avLst/>
          </a:prstGeom>
          <a:noFill/>
        </p:spPr>
        <p:txBody>
          <a:bodyPr wrap="square" rtlCol="0">
            <a:spAutoFit/>
          </a:bodyPr>
          <a:lstStyle/>
          <a:p>
            <a:r>
              <a:rPr lang="en-US" altLang="zh-CN" sz="2800" b="1">
                <a:solidFill>
                  <a:srgbClr val="0000CC"/>
                </a:solidFill>
                <a:latin typeface="华文中宋" panose="02010600040101010101" pitchFamily="2" charset="-122"/>
                <a:ea typeface="华文中宋" panose="02010600040101010101" pitchFamily="2" charset="-122"/>
              </a:rPr>
              <a:t>BC1000</a:t>
            </a:r>
          </a:p>
        </p:txBody>
      </p:sp>
      <p:sp>
        <p:nvSpPr>
          <p:cNvPr id="12" name="TextBox 9"/>
          <p:cNvSpPr txBox="1"/>
          <p:nvPr>
            <p:custDataLst>
              <p:tags r:id="rId8"/>
            </p:custDataLst>
          </p:nvPr>
        </p:nvSpPr>
        <p:spPr>
          <a:xfrm>
            <a:off x="9392756" y="3390791"/>
            <a:ext cx="1728192" cy="521970"/>
          </a:xfrm>
          <a:prstGeom prst="rect">
            <a:avLst/>
          </a:prstGeom>
          <a:noFill/>
        </p:spPr>
        <p:txBody>
          <a:bodyPr wrap="square" rtlCol="0">
            <a:spAutoFit/>
          </a:bodyPr>
          <a:lstStyle/>
          <a:p>
            <a:r>
              <a:rPr lang="zh-CN" altLang="en-US" sz="2800" b="1">
                <a:solidFill>
                  <a:srgbClr val="0000CC"/>
                </a:solidFill>
                <a:latin typeface="华文中宋" panose="02010600040101010101" pitchFamily="2" charset="-122"/>
                <a:ea typeface="华文中宋" panose="02010600040101010101" pitchFamily="2" charset="-122"/>
                <a:cs typeface="华文中宋" panose="02010600040101010101" pitchFamily="2" charset="-122"/>
              </a:rPr>
              <a:t>公元</a:t>
            </a:r>
            <a:r>
              <a:rPr lang="en-US" altLang="zh-CN" sz="2800" b="1">
                <a:solidFill>
                  <a:srgbClr val="0000CC"/>
                </a:solidFill>
                <a:latin typeface="华文中宋" panose="02010600040101010101" pitchFamily="2" charset="-122"/>
                <a:ea typeface="华文中宋" panose="02010600040101010101" pitchFamily="2" charset="-122"/>
                <a:cs typeface="华文中宋" panose="02010600040101010101" pitchFamily="2" charset="-122"/>
              </a:rPr>
              <a:t>600</a:t>
            </a:r>
          </a:p>
        </p:txBody>
      </p:sp>
      <p:sp>
        <p:nvSpPr>
          <p:cNvPr id="13" name="TextBox 10"/>
          <p:cNvSpPr txBox="1"/>
          <p:nvPr>
            <p:custDataLst>
              <p:tags r:id="rId9"/>
            </p:custDataLst>
          </p:nvPr>
        </p:nvSpPr>
        <p:spPr>
          <a:xfrm>
            <a:off x="7005945" y="3390729"/>
            <a:ext cx="1728192" cy="521970"/>
          </a:xfrm>
          <a:prstGeom prst="rect">
            <a:avLst/>
          </a:prstGeom>
          <a:noFill/>
        </p:spPr>
        <p:txBody>
          <a:bodyPr wrap="square" rtlCol="0">
            <a:spAutoFit/>
          </a:bodyPr>
          <a:lstStyle/>
          <a:p>
            <a:r>
              <a:rPr lang="zh-CN" altLang="en-US" sz="2800" b="1">
                <a:solidFill>
                  <a:srgbClr val="0000CC"/>
                </a:solidFill>
                <a:latin typeface="华文中宋" panose="02010600040101010101" pitchFamily="2" charset="-122"/>
                <a:ea typeface="华文中宋" panose="02010600040101010101" pitchFamily="2" charset="-122"/>
              </a:rPr>
              <a:t>公元</a:t>
            </a:r>
            <a:r>
              <a:rPr lang="en-US" altLang="zh-CN" sz="2800" b="1">
                <a:solidFill>
                  <a:srgbClr val="0000CC"/>
                </a:solidFill>
                <a:latin typeface="华文中宋" panose="02010600040101010101" pitchFamily="2" charset="-122"/>
                <a:ea typeface="华文中宋" panose="02010600040101010101" pitchFamily="2" charset="-122"/>
              </a:rPr>
              <a:t>300</a:t>
            </a:r>
          </a:p>
        </p:txBody>
      </p:sp>
      <p:sp>
        <p:nvSpPr>
          <p:cNvPr id="14" name="TextBox 11"/>
          <p:cNvSpPr txBox="1"/>
          <p:nvPr>
            <p:custDataLst>
              <p:tags r:id="rId10"/>
            </p:custDataLst>
          </p:nvPr>
        </p:nvSpPr>
        <p:spPr>
          <a:xfrm>
            <a:off x="3140075" y="1193800"/>
            <a:ext cx="2827020" cy="523220"/>
          </a:xfrm>
          <a:prstGeom prst="rect">
            <a:avLst/>
          </a:prstGeom>
          <a:solidFill>
            <a:schemeClr val="tx2">
              <a:lumMod val="10000"/>
              <a:lumOff val="90000"/>
            </a:schemeClr>
          </a:solid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印欧人早期迁徙</a:t>
            </a:r>
          </a:p>
        </p:txBody>
      </p:sp>
      <p:sp>
        <p:nvSpPr>
          <p:cNvPr id="15" name="TextBox 12"/>
          <p:cNvSpPr txBox="1"/>
          <p:nvPr>
            <p:custDataLst>
              <p:tags r:id="rId11"/>
            </p:custDataLst>
          </p:nvPr>
        </p:nvSpPr>
        <p:spPr>
          <a:xfrm>
            <a:off x="7254240" y="1193800"/>
            <a:ext cx="3234055" cy="523220"/>
          </a:xfrm>
          <a:prstGeom prst="rect">
            <a:avLst/>
          </a:prstGeom>
          <a:solidFill>
            <a:schemeClr val="accent4"/>
          </a:solidFill>
        </p:spPr>
        <p:txBody>
          <a:bodyPr wrap="square" rtlCol="0">
            <a:spAutoFit/>
          </a:bodyPr>
          <a:lstStyle/>
          <a:p>
            <a:pPr algn="ct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亚欧游牧民族迁徙</a:t>
            </a:r>
          </a:p>
        </p:txBody>
      </p:sp>
      <p:sp>
        <p:nvSpPr>
          <p:cNvPr id="22" name="文本框 21"/>
          <p:cNvSpPr txBox="1"/>
          <p:nvPr>
            <p:custDataLst>
              <p:tags r:id="rId12"/>
            </p:custDataLst>
          </p:nvPr>
        </p:nvSpPr>
        <p:spPr>
          <a:xfrm>
            <a:off x="152804" y="4334222"/>
            <a:ext cx="1627369" cy="954107"/>
          </a:xfrm>
          <a:prstGeom prst="rect">
            <a:avLst/>
          </a:prstGeom>
          <a:noFill/>
        </p:spPr>
        <p:txBody>
          <a:bodyPr wrap="none" rtlCol="0" anchor="t">
            <a:spAutoFit/>
          </a:bodyPr>
          <a:lstStyle/>
          <a:p>
            <a:pPr algn="ctr"/>
            <a:r>
              <a:rPr lang="zh-CN" altLang="en-US" sz="2800" b="1" dirty="0">
                <a:latin typeface="方正粗黑宋简体" panose="02000000000000000000" charset="-122"/>
                <a:ea typeface="方正粗黑宋简体" panose="02000000000000000000" charset="-122"/>
                <a:sym typeface="+mn-ea"/>
              </a:rPr>
              <a:t>区域文化</a:t>
            </a:r>
            <a:endParaRPr lang="en-US" altLang="zh-CN" sz="2800" b="1" dirty="0">
              <a:latin typeface="方正粗黑宋简体" panose="02000000000000000000" charset="-122"/>
              <a:ea typeface="方正粗黑宋简体" panose="02000000000000000000" charset="-122"/>
              <a:sym typeface="+mn-ea"/>
            </a:endParaRPr>
          </a:p>
          <a:p>
            <a:pPr algn="ctr"/>
            <a:r>
              <a:rPr lang="zh-CN" altLang="en-US" sz="2800" b="1" dirty="0">
                <a:latin typeface="方正粗黑宋简体" panose="02000000000000000000" charset="-122"/>
                <a:ea typeface="方正粗黑宋简体" panose="02000000000000000000" charset="-122"/>
                <a:sym typeface="+mn-ea"/>
              </a:rPr>
              <a:t>的形成</a:t>
            </a:r>
          </a:p>
        </p:txBody>
      </p:sp>
      <p:sp>
        <p:nvSpPr>
          <p:cNvPr id="23" name="文本框 22"/>
          <p:cNvSpPr txBox="1"/>
          <p:nvPr>
            <p:custDataLst>
              <p:tags r:id="rId13"/>
            </p:custDataLst>
          </p:nvPr>
        </p:nvSpPr>
        <p:spPr>
          <a:xfrm>
            <a:off x="133754" y="1767552"/>
            <a:ext cx="1627369" cy="954107"/>
          </a:xfrm>
          <a:prstGeom prst="rect">
            <a:avLst/>
          </a:prstGeom>
          <a:noFill/>
        </p:spPr>
        <p:txBody>
          <a:bodyPr wrap="none" rtlCol="0" anchor="t">
            <a:spAutoFit/>
          </a:bodyPr>
          <a:lstStyle/>
          <a:p>
            <a:pPr algn="ctr"/>
            <a:r>
              <a:rPr lang="zh-CN" altLang="en-US" sz="2800" b="1" dirty="0">
                <a:latin typeface="方正粗黑宋简体" panose="02000000000000000000" charset="-122"/>
                <a:ea typeface="方正粗黑宋简体" panose="02000000000000000000" charset="-122"/>
                <a:sym typeface="+mn-ea"/>
              </a:rPr>
              <a:t>古代人类</a:t>
            </a:r>
            <a:endParaRPr lang="en-US" altLang="zh-CN" sz="2800" b="1" dirty="0">
              <a:latin typeface="方正粗黑宋简体" panose="02000000000000000000" charset="-122"/>
              <a:ea typeface="方正粗黑宋简体" panose="02000000000000000000" charset="-122"/>
              <a:sym typeface="+mn-ea"/>
            </a:endParaRPr>
          </a:p>
          <a:p>
            <a:pPr algn="ctr"/>
            <a:r>
              <a:rPr lang="zh-CN" altLang="en-US" sz="2800" b="1" dirty="0">
                <a:latin typeface="方正粗黑宋简体" panose="02000000000000000000" charset="-122"/>
                <a:ea typeface="方正粗黑宋简体" panose="02000000000000000000" charset="-122"/>
                <a:sym typeface="+mn-ea"/>
              </a:rPr>
              <a:t>的迁徙</a:t>
            </a:r>
          </a:p>
        </p:txBody>
      </p:sp>
      <p:sp>
        <p:nvSpPr>
          <p:cNvPr id="24" name="TextBox 11"/>
          <p:cNvSpPr txBox="1"/>
          <p:nvPr>
            <p:custDataLst>
              <p:tags r:id="rId14"/>
            </p:custDataLst>
          </p:nvPr>
        </p:nvSpPr>
        <p:spPr>
          <a:xfrm>
            <a:off x="2590799" y="4438015"/>
            <a:ext cx="4244975" cy="954107"/>
          </a:xfrm>
          <a:prstGeom prst="rect">
            <a:avLst/>
          </a:prstGeom>
          <a:solidFill>
            <a:schemeClr val="tx2">
              <a:lumMod val="10000"/>
              <a:lumOff val="90000"/>
            </a:schemeClr>
          </a:solid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早期（奴隶社会）</a:t>
            </a:r>
          </a:p>
          <a:p>
            <a:pPr algn="ct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各区域文化的</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交融</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产生</a:t>
            </a:r>
          </a:p>
        </p:txBody>
      </p:sp>
      <p:sp>
        <p:nvSpPr>
          <p:cNvPr id="25" name="TextBox 11"/>
          <p:cNvSpPr txBox="1"/>
          <p:nvPr>
            <p:custDataLst>
              <p:tags r:id="rId15"/>
            </p:custDataLst>
          </p:nvPr>
        </p:nvSpPr>
        <p:spPr>
          <a:xfrm>
            <a:off x="7182485" y="4438015"/>
            <a:ext cx="4258708" cy="954107"/>
          </a:xfrm>
          <a:prstGeom prst="rect">
            <a:avLst/>
          </a:prstGeom>
          <a:solidFill>
            <a:schemeClr val="tx2">
              <a:lumMod val="10000"/>
              <a:lumOff val="90000"/>
            </a:schemeClr>
          </a:solidFill>
        </p:spPr>
        <p:txBody>
          <a:bodyPr wrap="square" rtlCol="0">
            <a:spAutoFit/>
          </a:bodyPr>
          <a:lstStyle/>
          <a:p>
            <a:pPr algn="ct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古代（封建社会）</a:t>
            </a:r>
          </a:p>
          <a:p>
            <a:pPr algn="ct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各区域文化的</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交融</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发展</a:t>
            </a:r>
          </a:p>
        </p:txBody>
      </p:sp>
      <p:sp>
        <p:nvSpPr>
          <p:cNvPr id="26" name="文本框 25"/>
          <p:cNvSpPr txBox="1"/>
          <p:nvPr>
            <p:custDataLst>
              <p:tags r:id="rId16"/>
            </p:custDataLst>
          </p:nvPr>
        </p:nvSpPr>
        <p:spPr>
          <a:xfrm>
            <a:off x="1693545" y="5795645"/>
            <a:ext cx="9530080" cy="583565"/>
          </a:xfrm>
          <a:prstGeom prst="rect">
            <a:avLst/>
          </a:prstGeom>
          <a:solidFill>
            <a:srgbClr val="FFFF00"/>
          </a:solidFill>
        </p:spPr>
        <p:txBody>
          <a:bodyPr wrap="none" rtlCol="0" anchor="t">
            <a:spAutoFit/>
          </a:bodyPr>
          <a:lstStyle/>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多元文化的交融共存</a:t>
            </a:r>
            <a:r>
              <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共同推动了人类文明的进程。</a:t>
            </a:r>
          </a:p>
        </p:txBody>
      </p:sp>
      <p:sp>
        <p:nvSpPr>
          <p:cNvPr id="27" name="下箭头 26"/>
          <p:cNvSpPr/>
          <p:nvPr>
            <p:custDataLst>
              <p:tags r:id="rId17"/>
            </p:custDataLst>
          </p:nvPr>
        </p:nvSpPr>
        <p:spPr>
          <a:xfrm>
            <a:off x="726787" y="2699385"/>
            <a:ext cx="482254" cy="1667510"/>
          </a:xfrm>
          <a:prstGeom prst="downArrow">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l"/>
            <a:endParaRPr lang="zh-CN" altLang="en-US" sz="2000">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p:stCondLst>
                              <p:cond delay="500"/>
                            </p:stCondLst>
                            <p:childTnLst>
                              <p:par>
                                <p:cTn id="41" presetID="49" presetClass="entr" presetSubtype="0" decel="10000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style.rotation</p:attrName>
                                        </p:attrNameLst>
                                      </p:cBhvr>
                                      <p:tavLst>
                                        <p:tav tm="0">
                                          <p:val>
                                            <p:fltVal val="360"/>
                                          </p:val>
                                        </p:tav>
                                        <p:tav tm="100000">
                                          <p:val>
                                            <p:fltVal val="0"/>
                                          </p:val>
                                        </p:tav>
                                      </p:tavLst>
                                    </p:anim>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B3F3238-5ED7-462F-96A0-4F99F94DC827}"/>
              </a:ext>
            </a:extLst>
          </p:cNvPr>
          <p:cNvSpPr txBox="1"/>
          <p:nvPr/>
        </p:nvSpPr>
        <p:spPr>
          <a:xfrm>
            <a:off x="353961" y="1196466"/>
            <a:ext cx="11572568" cy="5186869"/>
          </a:xfrm>
          <a:prstGeom prst="rect">
            <a:avLst/>
          </a:prstGeom>
          <a:noFill/>
          <a:ln>
            <a:solidFill>
              <a:schemeClr val="tx1"/>
            </a:solidFill>
            <a:prstDash val="dash"/>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、下图反映的是公元前</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14</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世纪</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公元前</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10</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世纪上半叶，某民族的扩张路线。该民族是	</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　　</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．苏美尔人		                 </a:t>
            </a:r>
            <a:endPar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B</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．雅利安人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C</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．波斯人		                 </a:t>
            </a:r>
            <a:endPar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D</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．阿拉伯人</a:t>
            </a:r>
            <a:endPar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sz="2800" b="1" dirty="0">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endParaRPr>
          </a:p>
        </p:txBody>
      </p:sp>
      <p:pic>
        <p:nvPicPr>
          <p:cNvPr id="3" name="图片 2" descr="卡通人物&#10;&#10;描述已自动生成">
            <a:extLst>
              <a:ext uri="{FF2B5EF4-FFF2-40B4-BE49-F238E27FC236}">
                <a16:creationId xmlns:a16="http://schemas.microsoft.com/office/drawing/2014/main" id="{AD94448A-4333-47B8-A779-874B2D82BE95}"/>
              </a:ext>
            </a:extLst>
          </p:cNvPr>
          <p:cNvPicPr>
            <a:picLocks noChangeAspect="1"/>
          </p:cNvPicPr>
          <p:nvPr/>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4309" t="9875" r="11686" b="9500"/>
          <a:stretch>
            <a:fillRect/>
          </a:stretch>
        </p:blipFill>
        <p:spPr>
          <a:xfrm>
            <a:off x="298448" y="3151936"/>
            <a:ext cx="805468" cy="740463"/>
          </a:xfrm>
          <a:prstGeom prst="rect">
            <a:avLst/>
          </a:prstGeom>
        </p:spPr>
      </p:pic>
      <p:pic>
        <p:nvPicPr>
          <p:cNvPr id="4" name="图片 1" descr="组48325同意">
            <a:extLst>
              <a:ext uri="{FF2B5EF4-FFF2-40B4-BE49-F238E27FC236}">
                <a16:creationId xmlns:a16="http://schemas.microsoft.com/office/drawing/2014/main" id="{9D45CC63-0ADC-47E4-B4F8-3427487358F8}"/>
              </a:ext>
            </a:extLst>
          </p:cNvPr>
          <p:cNvPicPr>
            <a:picLocks noChangeAspect="1"/>
          </p:cNvPicPr>
          <p:nvPr/>
        </p:nvPicPr>
        <p:blipFill>
          <a:blip r:embed="rId3"/>
          <a:stretch>
            <a:fillRect/>
          </a:stretch>
        </p:blipFill>
        <p:spPr>
          <a:xfrm>
            <a:off x="348088" y="424042"/>
            <a:ext cx="2581555" cy="608012"/>
          </a:xfrm>
          <a:prstGeom prst="rect">
            <a:avLst/>
          </a:prstGeom>
          <a:noFill/>
          <a:ln w="9525">
            <a:noFill/>
          </a:ln>
        </p:spPr>
      </p:pic>
      <p:sp>
        <p:nvSpPr>
          <p:cNvPr id="5" name="文本框 7">
            <a:extLst>
              <a:ext uri="{FF2B5EF4-FFF2-40B4-BE49-F238E27FC236}">
                <a16:creationId xmlns:a16="http://schemas.microsoft.com/office/drawing/2014/main" id="{255BBBC1-5C4A-44F0-889C-20FA2EAF25D6}"/>
              </a:ext>
            </a:extLst>
          </p:cNvPr>
          <p:cNvSpPr/>
          <p:nvPr/>
        </p:nvSpPr>
        <p:spPr>
          <a:xfrm>
            <a:off x="780136" y="424042"/>
            <a:ext cx="2016224" cy="584775"/>
          </a:xfrm>
          <a:prstGeom prst="rect">
            <a:avLst/>
          </a:prstGeom>
          <a:noFill/>
          <a:ln w="9525">
            <a:noFill/>
          </a:ln>
        </p:spPr>
        <p:txBody>
          <a:bodyPr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EF7509"/>
                </a:solidFill>
                <a:effectLst/>
                <a:uLnTx/>
                <a:uFillTx/>
                <a:latin typeface="Arial" panose="020B0604020202020204" pitchFamily="34" charset="0"/>
                <a:ea typeface="方正悠黑体" panose="02010600010101010101" charset="-122"/>
                <a:cs typeface="+mn-cs"/>
              </a:rPr>
              <a:t>随堂演练</a:t>
            </a:r>
          </a:p>
        </p:txBody>
      </p:sp>
      <p:pic>
        <p:nvPicPr>
          <p:cNvPr id="6" name="图片 5" descr="id:2147492859;FounderCES">
            <a:extLst>
              <a:ext uri="{FF2B5EF4-FFF2-40B4-BE49-F238E27FC236}">
                <a16:creationId xmlns:a16="http://schemas.microsoft.com/office/drawing/2014/main" id="{CCA01F9B-9D9F-7938-F485-BAFE4C399396}"/>
              </a:ext>
            </a:extLst>
          </p:cNvPr>
          <p:cNvPicPr/>
          <p:nvPr/>
        </p:nvPicPr>
        <p:blipFill>
          <a:blip r:embed="rId4"/>
          <a:stretch>
            <a:fillRect/>
          </a:stretch>
        </p:blipFill>
        <p:spPr>
          <a:xfrm>
            <a:off x="5695950" y="1858645"/>
            <a:ext cx="6099175" cy="4485005"/>
          </a:xfrm>
          <a:prstGeom prst="rect">
            <a:avLst/>
          </a:prstGeom>
          <a:noFill/>
          <a:ln>
            <a:noFill/>
          </a:ln>
        </p:spPr>
      </p:pic>
    </p:spTree>
    <p:extLst>
      <p:ext uri="{BB962C8B-B14F-4D97-AF65-F5344CB8AC3E}">
        <p14:creationId xmlns:p14="http://schemas.microsoft.com/office/powerpoint/2010/main" val="11620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B3F3238-5ED7-462F-96A0-4F99F94DC827}"/>
              </a:ext>
            </a:extLst>
          </p:cNvPr>
          <p:cNvSpPr txBox="1"/>
          <p:nvPr/>
        </p:nvSpPr>
        <p:spPr>
          <a:xfrm>
            <a:off x="353961" y="1196466"/>
            <a:ext cx="11572568" cy="4540538"/>
          </a:xfrm>
          <a:prstGeom prst="rect">
            <a:avLst/>
          </a:prstGeom>
          <a:noFill/>
          <a:ln>
            <a:solidFill>
              <a:schemeClr val="tx1"/>
            </a:solidFill>
            <a:prstDash val="dash"/>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2</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、贵霜帝国的建立，为佛教的东传创造了有利条件。</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2012</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年</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10</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月，位于古丝绸之路东道北段的宁夏回族自治区西吉县出土了</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17</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枚铜币，经鉴定为贵霜帝国的钱币。这表明贵霜帝国的建立</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　　</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．促进了南亚与中国之间的经济文化交往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B</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．沟通了中亚与欧洲之间的商贸联系</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C</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．成为中西方文化交流的中枢地带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D</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．保存和继承了古希腊、罗马的文化遗产</a:t>
            </a:r>
            <a:endParaRPr lang="en-US" altLang="zh-CN" sz="2800" b="1" dirty="0">
              <a:latin typeface="微软雅黑" panose="020B0503020204020204" pitchFamily="34" charset="-122"/>
              <a:ea typeface="微软雅黑" panose="020B0503020204020204" pitchFamily="34" charset="-122"/>
              <a:sym typeface="+mn-ea"/>
            </a:endParaRPr>
          </a:p>
        </p:txBody>
      </p:sp>
      <p:pic>
        <p:nvPicPr>
          <p:cNvPr id="3" name="图片 2" descr="卡通人物&#10;&#10;描述已自动生成">
            <a:extLst>
              <a:ext uri="{FF2B5EF4-FFF2-40B4-BE49-F238E27FC236}">
                <a16:creationId xmlns:a16="http://schemas.microsoft.com/office/drawing/2014/main" id="{AD94448A-4333-47B8-A779-874B2D82BE95}"/>
              </a:ext>
            </a:extLst>
          </p:cNvPr>
          <p:cNvPicPr>
            <a:picLocks noChangeAspect="1"/>
          </p:cNvPicPr>
          <p:nvPr/>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4309" t="9875" r="11686" b="9500"/>
          <a:stretch>
            <a:fillRect/>
          </a:stretch>
        </p:blipFill>
        <p:spPr>
          <a:xfrm>
            <a:off x="326157" y="3124227"/>
            <a:ext cx="805468" cy="740463"/>
          </a:xfrm>
          <a:prstGeom prst="rect">
            <a:avLst/>
          </a:prstGeom>
        </p:spPr>
      </p:pic>
      <p:pic>
        <p:nvPicPr>
          <p:cNvPr id="4" name="图片 1" descr="组48325同意">
            <a:extLst>
              <a:ext uri="{FF2B5EF4-FFF2-40B4-BE49-F238E27FC236}">
                <a16:creationId xmlns:a16="http://schemas.microsoft.com/office/drawing/2014/main" id="{9D45CC63-0ADC-47E4-B4F8-3427487358F8}"/>
              </a:ext>
            </a:extLst>
          </p:cNvPr>
          <p:cNvPicPr>
            <a:picLocks noChangeAspect="1"/>
          </p:cNvPicPr>
          <p:nvPr/>
        </p:nvPicPr>
        <p:blipFill>
          <a:blip r:embed="rId3"/>
          <a:stretch>
            <a:fillRect/>
          </a:stretch>
        </p:blipFill>
        <p:spPr>
          <a:xfrm>
            <a:off x="348088" y="424042"/>
            <a:ext cx="2581555" cy="608012"/>
          </a:xfrm>
          <a:prstGeom prst="rect">
            <a:avLst/>
          </a:prstGeom>
          <a:noFill/>
          <a:ln w="9525">
            <a:noFill/>
          </a:ln>
        </p:spPr>
      </p:pic>
      <p:sp>
        <p:nvSpPr>
          <p:cNvPr id="5" name="文本框 7">
            <a:extLst>
              <a:ext uri="{FF2B5EF4-FFF2-40B4-BE49-F238E27FC236}">
                <a16:creationId xmlns:a16="http://schemas.microsoft.com/office/drawing/2014/main" id="{255BBBC1-5C4A-44F0-889C-20FA2EAF25D6}"/>
              </a:ext>
            </a:extLst>
          </p:cNvPr>
          <p:cNvSpPr/>
          <p:nvPr/>
        </p:nvSpPr>
        <p:spPr>
          <a:xfrm>
            <a:off x="780136" y="424042"/>
            <a:ext cx="2016224" cy="584775"/>
          </a:xfrm>
          <a:prstGeom prst="rect">
            <a:avLst/>
          </a:prstGeom>
          <a:noFill/>
          <a:ln w="9525">
            <a:noFill/>
          </a:ln>
        </p:spPr>
        <p:txBody>
          <a:bodyPr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EF7509"/>
                </a:solidFill>
                <a:effectLst/>
                <a:uLnTx/>
                <a:uFillTx/>
                <a:latin typeface="Arial" panose="020B0604020202020204" pitchFamily="34" charset="0"/>
                <a:ea typeface="方正悠黑体" panose="02010600010101010101" charset="-122"/>
                <a:cs typeface="+mn-cs"/>
              </a:rPr>
              <a:t>随堂演练</a:t>
            </a:r>
          </a:p>
        </p:txBody>
      </p:sp>
    </p:spTree>
    <p:extLst>
      <p:ext uri="{BB962C8B-B14F-4D97-AF65-F5344CB8AC3E}">
        <p14:creationId xmlns:p14="http://schemas.microsoft.com/office/powerpoint/2010/main" val="36407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B3F3238-5ED7-462F-96A0-4F99F94DC827}"/>
              </a:ext>
            </a:extLst>
          </p:cNvPr>
          <p:cNvSpPr txBox="1"/>
          <p:nvPr/>
        </p:nvSpPr>
        <p:spPr>
          <a:xfrm>
            <a:off x="353961" y="1196466"/>
            <a:ext cx="11572568" cy="4616648"/>
          </a:xfrm>
          <a:prstGeom prst="rect">
            <a:avLst/>
          </a:prstGeom>
          <a:noFill/>
          <a:ln>
            <a:solidFill>
              <a:schemeClr val="tx1"/>
            </a:solidFill>
            <a:prstDash val="dash"/>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3</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、约在</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世纪，匈奴人开始迁徙，从而导致了一场延续数百年、波及亚欧大陆广大地域的民族大迁徙。这一迁徙的主要方向，一是西进，二是南下。在西方，这一迁徙浪潮所产生的影响是（      ）</a:t>
            </a:r>
            <a:endPar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endParaRPr>
          </a:p>
          <a:p>
            <a:pPr fontAlgn="ctr">
              <a:lnSpc>
                <a:spcPct val="150000"/>
              </a:lnSpc>
              <a:spcAft>
                <a:spcPts val="0"/>
              </a:spcAft>
              <a:tabLst>
                <a:tab pos="2637155" algn="l"/>
              </a:tabLst>
            </a:pPr>
            <a:r>
              <a:rPr lang="en-US" altLang="zh-CN" sz="2800" b="1" dirty="0">
                <a:latin typeface="微软雅黑" panose="020B0503020204020204" pitchFamily="34" charset="-122"/>
                <a:ea typeface="微软雅黑" panose="020B0503020204020204" pitchFamily="34" charset="-122"/>
              </a:rPr>
              <a:t>A</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lang="zh-CN" altLang="zh-CN" sz="2800" b="1" dirty="0">
                <a:latin typeface="微软雅黑" panose="020B0503020204020204" pitchFamily="34" charset="-122"/>
                <a:ea typeface="微软雅黑" panose="020B0503020204020204" pitchFamily="34" charset="-122"/>
              </a:rPr>
              <a:t>成为西罗马帝国灭亡的根本原因</a:t>
            </a:r>
            <a:r>
              <a:rPr lang="en-US" altLang="zh-CN" sz="2800" b="1" dirty="0">
                <a:latin typeface="微软雅黑" panose="020B0503020204020204" pitchFamily="34" charset="-122"/>
                <a:ea typeface="微软雅黑" panose="020B0503020204020204" pitchFamily="34" charset="-122"/>
              </a:rPr>
              <a:t>	</a:t>
            </a:r>
          </a:p>
          <a:p>
            <a:pPr fontAlgn="ctr">
              <a:lnSpc>
                <a:spcPct val="150000"/>
              </a:lnSpc>
              <a:spcAft>
                <a:spcPts val="0"/>
              </a:spcAft>
              <a:tabLst>
                <a:tab pos="2637155" algn="l"/>
              </a:tabLst>
            </a:pPr>
            <a:r>
              <a:rPr lang="en-US" altLang="zh-CN" sz="2800" b="1" dirty="0">
                <a:latin typeface="微软雅黑" panose="020B0503020204020204" pitchFamily="34" charset="-122"/>
                <a:ea typeface="微软雅黑" panose="020B0503020204020204" pitchFamily="34" charset="-122"/>
              </a:rPr>
              <a:t>B</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lang="zh-CN" altLang="zh-CN" sz="2800" b="1" dirty="0">
                <a:latin typeface="微软雅黑" panose="020B0503020204020204" pitchFamily="34" charset="-122"/>
                <a:ea typeface="微软雅黑" panose="020B0503020204020204" pitchFamily="34" charset="-122"/>
              </a:rPr>
              <a:t>促成了日耳曼诸国的建立</a:t>
            </a:r>
          </a:p>
          <a:p>
            <a:pPr fontAlgn="ctr">
              <a:lnSpc>
                <a:spcPct val="150000"/>
              </a:lnSpc>
              <a:spcAft>
                <a:spcPts val="0"/>
              </a:spcAft>
              <a:tabLst>
                <a:tab pos="2637155" algn="l"/>
              </a:tabLst>
            </a:pPr>
            <a:r>
              <a:rPr lang="en-US" altLang="zh-CN" sz="2800" b="1" dirty="0">
                <a:latin typeface="微软雅黑" panose="020B0503020204020204" pitchFamily="34" charset="-122"/>
                <a:ea typeface="微软雅黑" panose="020B0503020204020204" pitchFamily="34" charset="-122"/>
              </a:rPr>
              <a:t>C</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lang="zh-CN" altLang="zh-CN" sz="2800" b="1" dirty="0">
                <a:latin typeface="微软雅黑" panose="020B0503020204020204" pitchFamily="34" charset="-122"/>
                <a:ea typeface="微软雅黑" panose="020B0503020204020204" pitchFamily="34" charset="-122"/>
              </a:rPr>
              <a:t>加快了封建制度瓦解的进程</a:t>
            </a:r>
            <a:r>
              <a:rPr lang="en-US" altLang="zh-CN" sz="2800" b="1" dirty="0">
                <a:latin typeface="微软雅黑" panose="020B0503020204020204" pitchFamily="34" charset="-122"/>
                <a:ea typeface="微软雅黑" panose="020B0503020204020204" pitchFamily="34" charset="-122"/>
              </a:rPr>
              <a:t>	</a:t>
            </a:r>
          </a:p>
          <a:p>
            <a:pPr fontAlgn="ctr">
              <a:lnSpc>
                <a:spcPct val="150000"/>
              </a:lnSpc>
              <a:spcAft>
                <a:spcPts val="0"/>
              </a:spcAft>
              <a:tabLst>
                <a:tab pos="2637155" algn="l"/>
              </a:tabLst>
            </a:pPr>
            <a:r>
              <a:rPr lang="en-US" altLang="zh-CN" sz="2800" b="1" dirty="0">
                <a:latin typeface="微软雅黑" panose="020B0503020204020204" pitchFamily="34" charset="-122"/>
                <a:ea typeface="微软雅黑" panose="020B0503020204020204" pitchFamily="34" charset="-122"/>
              </a:rPr>
              <a:t>D</a:t>
            </a:r>
            <a:r>
              <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lang="zh-CN" altLang="zh-CN" sz="2800" b="1" dirty="0">
                <a:latin typeface="微软雅黑" panose="020B0503020204020204" pitchFamily="34" charset="-122"/>
                <a:ea typeface="微软雅黑" panose="020B0503020204020204" pitchFamily="34" charset="-122"/>
              </a:rPr>
              <a:t>使赫梯人掌握了马拉战车技术</a:t>
            </a:r>
          </a:p>
        </p:txBody>
      </p:sp>
      <p:pic>
        <p:nvPicPr>
          <p:cNvPr id="3" name="图片 2" descr="卡通人物&#10;&#10;描述已自动生成">
            <a:extLst>
              <a:ext uri="{FF2B5EF4-FFF2-40B4-BE49-F238E27FC236}">
                <a16:creationId xmlns:a16="http://schemas.microsoft.com/office/drawing/2014/main" id="{AD94448A-4333-47B8-A779-874B2D82BE95}"/>
              </a:ext>
            </a:extLst>
          </p:cNvPr>
          <p:cNvPicPr>
            <a:picLocks noChangeAspect="1"/>
          </p:cNvPicPr>
          <p:nvPr/>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4309" t="9875" r="11686" b="9500"/>
          <a:stretch>
            <a:fillRect/>
          </a:stretch>
        </p:blipFill>
        <p:spPr>
          <a:xfrm>
            <a:off x="335393" y="3890845"/>
            <a:ext cx="805468" cy="740463"/>
          </a:xfrm>
          <a:prstGeom prst="rect">
            <a:avLst/>
          </a:prstGeom>
        </p:spPr>
      </p:pic>
      <p:pic>
        <p:nvPicPr>
          <p:cNvPr id="4" name="图片 1" descr="组48325同意">
            <a:extLst>
              <a:ext uri="{FF2B5EF4-FFF2-40B4-BE49-F238E27FC236}">
                <a16:creationId xmlns:a16="http://schemas.microsoft.com/office/drawing/2014/main" id="{9D45CC63-0ADC-47E4-B4F8-3427487358F8}"/>
              </a:ext>
            </a:extLst>
          </p:cNvPr>
          <p:cNvPicPr>
            <a:picLocks noChangeAspect="1"/>
          </p:cNvPicPr>
          <p:nvPr/>
        </p:nvPicPr>
        <p:blipFill>
          <a:blip r:embed="rId3"/>
          <a:stretch>
            <a:fillRect/>
          </a:stretch>
        </p:blipFill>
        <p:spPr>
          <a:xfrm>
            <a:off x="348088" y="424042"/>
            <a:ext cx="2581555" cy="608012"/>
          </a:xfrm>
          <a:prstGeom prst="rect">
            <a:avLst/>
          </a:prstGeom>
          <a:noFill/>
          <a:ln w="9525">
            <a:noFill/>
          </a:ln>
        </p:spPr>
      </p:pic>
      <p:sp>
        <p:nvSpPr>
          <p:cNvPr id="5" name="文本框 7">
            <a:extLst>
              <a:ext uri="{FF2B5EF4-FFF2-40B4-BE49-F238E27FC236}">
                <a16:creationId xmlns:a16="http://schemas.microsoft.com/office/drawing/2014/main" id="{255BBBC1-5C4A-44F0-889C-20FA2EAF25D6}"/>
              </a:ext>
            </a:extLst>
          </p:cNvPr>
          <p:cNvSpPr/>
          <p:nvPr/>
        </p:nvSpPr>
        <p:spPr>
          <a:xfrm>
            <a:off x="780136" y="424042"/>
            <a:ext cx="2016224" cy="584775"/>
          </a:xfrm>
          <a:prstGeom prst="rect">
            <a:avLst/>
          </a:prstGeom>
          <a:noFill/>
          <a:ln w="9525">
            <a:noFill/>
          </a:ln>
        </p:spPr>
        <p:txBody>
          <a:bodyPr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EF7509"/>
                </a:solidFill>
                <a:effectLst/>
                <a:uLnTx/>
                <a:uFillTx/>
                <a:latin typeface="Arial" panose="020B0604020202020204" pitchFamily="34" charset="0"/>
                <a:ea typeface="方正悠黑体" panose="02010600010101010101" charset="-122"/>
                <a:cs typeface="+mn-cs"/>
              </a:rPr>
              <a:t>随堂演练</a:t>
            </a:r>
          </a:p>
        </p:txBody>
      </p:sp>
    </p:spTree>
    <p:extLst>
      <p:ext uri="{BB962C8B-B14F-4D97-AF65-F5344CB8AC3E}">
        <p14:creationId xmlns:p14="http://schemas.microsoft.com/office/powerpoint/2010/main" val="34271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4D15ABDB-2D1E-47AD-940D-5C376EF70CA4}"/>
              </a:ext>
            </a:extLst>
          </p:cNvPr>
          <p:cNvSpPr txBox="1"/>
          <p:nvPr/>
        </p:nvSpPr>
        <p:spPr>
          <a:xfrm>
            <a:off x="6964112" y="1750523"/>
            <a:ext cx="5135523" cy="4249690"/>
          </a:xfrm>
          <a:prstGeom prst="rect">
            <a:avLst/>
          </a:prstGeom>
          <a:noFill/>
          <a:ln w="28575">
            <a:noFill/>
            <a:prstDash val="dashDot"/>
          </a:ln>
        </p:spPr>
        <p:txBody>
          <a:bodyPr wrap="square">
            <a:spAutoFit/>
          </a:bodyPr>
          <a:lstStyle/>
          <a:p>
            <a:pPr>
              <a:lnSpc>
                <a:spcPct val="140000"/>
              </a:lnSpc>
            </a:pPr>
            <a:r>
              <a:rPr lang="zh-CN" altLang="en-US" sz="2800" b="1" dirty="0">
                <a:latin typeface="微软雅黑" panose="020B0503020204020204" pitchFamily="34" charset="-122"/>
                <a:ea typeface="微软雅黑" panose="020B0503020204020204" pitchFamily="34" charset="-122"/>
              </a:rPr>
              <a:t>游牧世界曾三次对农耕世界发起冲击：</a:t>
            </a:r>
            <a:endParaRPr lang="en-US" altLang="zh-CN" sz="2800" b="1" dirty="0">
              <a:latin typeface="微软雅黑" panose="020B0503020204020204" pitchFamily="34" charset="-122"/>
              <a:ea typeface="微软雅黑" panose="020B0503020204020204" pitchFamily="34" charset="-122"/>
            </a:endParaRPr>
          </a:p>
          <a:p>
            <a:pPr>
              <a:lnSpc>
                <a:spcPct val="140000"/>
              </a:lnSpc>
            </a:pP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、公元前</a:t>
            </a: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千纪印欧人的迁徙；</a:t>
            </a:r>
            <a:endParaRPr lang="en-US" altLang="zh-CN" sz="2800" b="1" dirty="0">
              <a:latin typeface="微软雅黑" panose="020B0503020204020204" pitchFamily="34" charset="-122"/>
              <a:ea typeface="微软雅黑" panose="020B0503020204020204" pitchFamily="34" charset="-122"/>
            </a:endParaRPr>
          </a:p>
          <a:p>
            <a:pPr>
              <a:lnSpc>
                <a:spcPct val="140000"/>
              </a:lnSpc>
            </a:pP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3-6</a:t>
            </a:r>
            <a:r>
              <a:rPr lang="zh-CN" altLang="en-US" sz="2800" b="1" dirty="0">
                <a:latin typeface="微软雅黑" panose="020B0503020204020204" pitchFamily="34" charset="-122"/>
                <a:ea typeface="微软雅黑" panose="020B0503020204020204" pitchFamily="34" charset="-122"/>
              </a:rPr>
              <a:t>世纪亚欧游牧民族大迁徙；</a:t>
            </a:r>
            <a:endParaRPr lang="en-US" altLang="zh-CN" sz="2800" b="1" dirty="0">
              <a:latin typeface="微软雅黑" panose="020B0503020204020204" pitchFamily="34" charset="-122"/>
              <a:ea typeface="微软雅黑" panose="020B0503020204020204" pitchFamily="34" charset="-122"/>
            </a:endParaRPr>
          </a:p>
          <a:p>
            <a:pPr>
              <a:lnSpc>
                <a:spcPct val="140000"/>
              </a:lnSpc>
            </a:pP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14</a:t>
            </a:r>
            <a:r>
              <a:rPr lang="zh-CN" altLang="en-US" sz="2800" b="1" dirty="0">
                <a:latin typeface="微软雅黑" panose="020B0503020204020204" pitchFamily="34" charset="-122"/>
                <a:ea typeface="微软雅黑" panose="020B0503020204020204" pitchFamily="34" charset="-122"/>
              </a:rPr>
              <a:t>世纪蒙古人西征南掠。</a:t>
            </a:r>
            <a:endParaRPr lang="en-US" altLang="zh-CN" sz="2800" b="1" dirty="0">
              <a:latin typeface="微软雅黑" panose="020B0503020204020204" pitchFamily="34" charset="-122"/>
              <a:ea typeface="微软雅黑" panose="020B0503020204020204" pitchFamily="34" charset="-122"/>
            </a:endParaRPr>
          </a:p>
          <a:p>
            <a:pPr>
              <a:lnSpc>
                <a:spcPct val="140000"/>
              </a:lnSpc>
            </a:pPr>
            <a:r>
              <a:rPr lang="en-US" altLang="zh-CN" sz="2800" b="1" dirty="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吴于廑</a:t>
            </a:r>
            <a:r>
              <a:rPr lang="en-US" altLang="zh-CN" sz="1600" b="1" dirty="0">
                <a:latin typeface="酷刻清楷体" panose="00000500000000000000" charset="-122"/>
                <a:ea typeface="酷刻清楷体" panose="00000500000000000000" charset="-122"/>
                <a:cs typeface="酷刻清楷体" panose="00000500000000000000" charset="-122"/>
              </a:rPr>
              <a:t>《</a:t>
            </a:r>
            <a:r>
              <a:rPr lang="zh-CN" altLang="en-US" sz="1600" b="1" dirty="0">
                <a:latin typeface="酷刻清楷体" panose="00000500000000000000" charset="-122"/>
                <a:ea typeface="酷刻清楷体" panose="00000500000000000000" charset="-122"/>
                <a:cs typeface="酷刻清楷体" panose="00000500000000000000" charset="-122"/>
              </a:rPr>
              <a:t>世界历史上的游牧世界与农耕世界</a:t>
            </a:r>
            <a:r>
              <a:rPr lang="en-US" altLang="zh-CN" sz="1600" b="1" dirty="0">
                <a:latin typeface="酷刻清楷体" panose="00000500000000000000" charset="-122"/>
                <a:ea typeface="酷刻清楷体" panose="00000500000000000000" charset="-122"/>
                <a:cs typeface="酷刻清楷体" panose="00000500000000000000" charset="-122"/>
              </a:rPr>
              <a:t>》</a:t>
            </a:r>
            <a:endParaRPr lang="zh-CN" altLang="en-US" sz="24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5941FE5-462E-4BCD-AC28-06AD2756A3AB}"/>
              </a:ext>
            </a:extLst>
          </p:cNvPr>
          <p:cNvPicPr>
            <a:picLocks noChangeAspect="1"/>
          </p:cNvPicPr>
          <p:nvPr/>
        </p:nvPicPr>
        <p:blipFill rotWithShape="1">
          <a:blip r:embed="rId3"/>
          <a:srcRect r="2174"/>
          <a:stretch/>
        </p:blipFill>
        <p:spPr>
          <a:xfrm>
            <a:off x="203453" y="1847851"/>
            <a:ext cx="6660700" cy="3728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文本框 6">
            <a:extLst>
              <a:ext uri="{FF2B5EF4-FFF2-40B4-BE49-F238E27FC236}">
                <a16:creationId xmlns:a16="http://schemas.microsoft.com/office/drawing/2014/main" id="{3712C927-532B-420F-A273-BA50521A2510}"/>
              </a:ext>
            </a:extLst>
          </p:cNvPr>
          <p:cNvSpPr txBox="1"/>
          <p:nvPr/>
        </p:nvSpPr>
        <p:spPr>
          <a:xfrm>
            <a:off x="88343" y="5661526"/>
            <a:ext cx="6660700" cy="400110"/>
          </a:xfrm>
          <a:prstGeom prst="rect">
            <a:avLst/>
          </a:prstGeom>
          <a:noFill/>
        </p:spPr>
        <p:txBody>
          <a:bodyPr wrap="square">
            <a:spAutoFit/>
          </a:bodyPr>
          <a:lstStyle/>
          <a:p>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中国</a:t>
            </a:r>
            <a:r>
              <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5000</a:t>
            </a:r>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年来气温变化曲线图，世界的以此做大致参考</a:t>
            </a:r>
            <a:endParaRPr lang="zh-CN" altLang="en-US" sz="2000" dirty="0"/>
          </a:p>
        </p:txBody>
      </p:sp>
      <p:sp>
        <p:nvSpPr>
          <p:cNvPr id="10" name="文本框 9">
            <a:extLst>
              <a:ext uri="{FF2B5EF4-FFF2-40B4-BE49-F238E27FC236}">
                <a16:creationId xmlns:a16="http://schemas.microsoft.com/office/drawing/2014/main" id="{C745414C-B7AE-4CFA-9A11-AE82DE423B39}"/>
              </a:ext>
            </a:extLst>
          </p:cNvPr>
          <p:cNvSpPr txBox="1"/>
          <p:nvPr/>
        </p:nvSpPr>
        <p:spPr>
          <a:xfrm>
            <a:off x="2883048" y="592904"/>
            <a:ext cx="6583755" cy="707886"/>
          </a:xfrm>
          <a:prstGeom prst="rect">
            <a:avLst/>
          </a:prstGeom>
          <a:solidFill>
            <a:srgbClr val="C00000"/>
          </a:solid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游牧民族</a:t>
            </a:r>
            <a:r>
              <a:rPr lang="en-US" altLang="zh-CN" sz="4000" b="1" dirty="0">
                <a:solidFill>
                  <a:schemeClr val="bg1"/>
                </a:solidFill>
                <a:latin typeface="微软雅黑" panose="020B0503020204020204" pitchFamily="34" charset="-122"/>
                <a:ea typeface="微软雅黑" panose="020B0503020204020204" pitchFamily="34" charset="-122"/>
              </a:rPr>
              <a:t>VS</a:t>
            </a:r>
            <a:r>
              <a:rPr lang="zh-CN" altLang="en-US" sz="4000" b="1" dirty="0">
                <a:solidFill>
                  <a:schemeClr val="bg1"/>
                </a:solidFill>
                <a:latin typeface="微软雅黑" panose="020B0503020204020204" pitchFamily="34" charset="-122"/>
                <a:ea typeface="微软雅黑" panose="020B0503020204020204" pitchFamily="34" charset="-122"/>
              </a:rPr>
              <a:t>农耕民族</a:t>
            </a:r>
          </a:p>
        </p:txBody>
      </p:sp>
      <p:sp>
        <p:nvSpPr>
          <p:cNvPr id="12" name="椭圆 11">
            <a:extLst>
              <a:ext uri="{FF2B5EF4-FFF2-40B4-BE49-F238E27FC236}">
                <a16:creationId xmlns:a16="http://schemas.microsoft.com/office/drawing/2014/main" id="{3D74A78B-4607-4982-B13A-0B91414965D3}"/>
              </a:ext>
            </a:extLst>
          </p:cNvPr>
          <p:cNvSpPr/>
          <p:nvPr/>
        </p:nvSpPr>
        <p:spPr>
          <a:xfrm>
            <a:off x="822161" y="3128235"/>
            <a:ext cx="666278" cy="118334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6E7B81C5-2E59-4DBD-B763-2C2F972D8CB4}"/>
              </a:ext>
            </a:extLst>
          </p:cNvPr>
          <p:cNvSpPr/>
          <p:nvPr/>
        </p:nvSpPr>
        <p:spPr>
          <a:xfrm>
            <a:off x="1793382" y="3330034"/>
            <a:ext cx="516367" cy="118334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45D190B2-4E59-44E7-84B6-AF77B7A244E0}"/>
              </a:ext>
            </a:extLst>
          </p:cNvPr>
          <p:cNvSpPr/>
          <p:nvPr/>
        </p:nvSpPr>
        <p:spPr>
          <a:xfrm>
            <a:off x="2752957" y="3425284"/>
            <a:ext cx="877182" cy="118334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345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191A1784-41A3-43DC-BF00-C2ED797F0B37}"/>
              </a:ext>
            </a:extLst>
          </p:cNvPr>
          <p:cNvSpPr/>
          <p:nvPr/>
        </p:nvSpPr>
        <p:spPr>
          <a:xfrm>
            <a:off x="0" y="0"/>
            <a:ext cx="9716655" cy="646331"/>
          </a:xfrm>
          <a:prstGeom prst="rect">
            <a:avLst/>
          </a:prstGeom>
          <a:solidFill>
            <a:srgbClr val="FFFF00"/>
          </a:solidFill>
        </p:spPr>
        <p:txBody>
          <a:bodyPr wrap="square">
            <a:spAutoFit/>
          </a:bodyPr>
          <a:lstStyle/>
          <a:p>
            <a:r>
              <a:rPr lang="zh-CN" altLang="en-US" sz="3600" b="1" kern="100" spc="-40" dirty="0">
                <a:solidFill>
                  <a:schemeClr val="tx1"/>
                </a:solidFill>
                <a:latin typeface="方正粗黑宋简体" panose="02000000000000000000" pitchFamily="2" charset="-122"/>
                <a:ea typeface="方正粗黑宋简体" panose="02000000000000000000" pitchFamily="2" charset="-122"/>
                <a:cs typeface="黑体" panose="02010609060101010101" charset="-122"/>
              </a:rPr>
              <a:t>一、</a:t>
            </a:r>
            <a:r>
              <a:rPr lang="zh-CN" altLang="en-US" sz="3600" b="1" kern="100" spc="-40" dirty="0">
                <a:solidFill>
                  <a:srgbClr val="FF0000"/>
                </a:solidFill>
                <a:latin typeface="方正粗黑宋简体" panose="02000000000000000000" pitchFamily="2" charset="-122"/>
                <a:ea typeface="方正粗黑宋简体" panose="02000000000000000000" pitchFamily="2" charset="-122"/>
                <a:cs typeface="黑体" panose="02010609060101010101" charset="-122"/>
              </a:rPr>
              <a:t>印欧人</a:t>
            </a:r>
            <a:r>
              <a:rPr lang="zh-CN" altLang="en-US" sz="3600" b="1" kern="100" spc="-40" dirty="0">
                <a:solidFill>
                  <a:schemeClr val="tx1"/>
                </a:solidFill>
                <a:latin typeface="方正粗黑宋简体" panose="02000000000000000000" pitchFamily="2" charset="-122"/>
                <a:ea typeface="方正粗黑宋简体" panose="02000000000000000000" pitchFamily="2" charset="-122"/>
                <a:cs typeface="黑体" panose="02010609060101010101" charset="-122"/>
              </a:rPr>
              <a:t>的迁徙及其对早期区域文化的影响</a:t>
            </a:r>
            <a:endParaRPr lang="zh-CN" altLang="en-US" sz="3600" b="1" kern="100" spc="-40" dirty="0">
              <a:solidFill>
                <a:srgbClr val="FF0000"/>
              </a:solidFill>
              <a:latin typeface="方正粗黑宋简体" panose="02000000000000000000" pitchFamily="2" charset="-122"/>
              <a:ea typeface="方正粗黑宋简体" panose="02000000000000000000" pitchFamily="2" charset="-122"/>
              <a:cs typeface="黑体" panose="02010609060101010101" charset="-122"/>
            </a:endParaRPr>
          </a:p>
        </p:txBody>
      </p:sp>
      <p:sp>
        <p:nvSpPr>
          <p:cNvPr id="14" name="文本框 13">
            <a:extLst>
              <a:ext uri="{FF2B5EF4-FFF2-40B4-BE49-F238E27FC236}">
                <a16:creationId xmlns:a16="http://schemas.microsoft.com/office/drawing/2014/main" id="{020045EB-0325-8FE8-C3FE-A395CF5ED704}"/>
              </a:ext>
            </a:extLst>
          </p:cNvPr>
          <p:cNvSpPr txBox="1"/>
          <p:nvPr/>
        </p:nvSpPr>
        <p:spPr>
          <a:xfrm>
            <a:off x="101599" y="738909"/>
            <a:ext cx="3546765"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印欧人的</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迁徙</a:t>
            </a:r>
            <a:endParaRPr lang="zh-CN" altLang="zh-CN" sz="3200" b="1" kern="100" dirty="0">
              <a:effectLst/>
              <a:latin typeface="微软雅黑" panose="020B0503020204020204" pitchFamily="34" charset="-122"/>
              <a:ea typeface="微软雅黑" panose="020B0503020204020204" pitchFamily="34" charset="-122"/>
              <a:cs typeface="Courier New" panose="02070309020205020404" pitchFamily="49" charset="0"/>
            </a:endParaRPr>
          </a:p>
        </p:txBody>
      </p:sp>
      <p:grpSp>
        <p:nvGrpSpPr>
          <p:cNvPr id="2" name="组合 1">
            <a:extLst>
              <a:ext uri="{FF2B5EF4-FFF2-40B4-BE49-F238E27FC236}">
                <a16:creationId xmlns:a16="http://schemas.microsoft.com/office/drawing/2014/main" id="{93F724F9-FF6F-6148-F07A-571BF1113DB5}"/>
              </a:ext>
            </a:extLst>
          </p:cNvPr>
          <p:cNvGrpSpPr/>
          <p:nvPr>
            <p:custDataLst>
              <p:tags r:id="rId1"/>
            </p:custDataLst>
          </p:nvPr>
        </p:nvGrpSpPr>
        <p:grpSpPr>
          <a:xfrm>
            <a:off x="5615709" y="766620"/>
            <a:ext cx="6576291" cy="5938980"/>
            <a:chOff x="11280" y="1732"/>
            <a:chExt cx="7840" cy="6683"/>
          </a:xfrm>
        </p:grpSpPr>
        <p:pic>
          <p:nvPicPr>
            <p:cNvPr id="3" name="图片 2">
              <a:extLst>
                <a:ext uri="{FF2B5EF4-FFF2-40B4-BE49-F238E27FC236}">
                  <a16:creationId xmlns:a16="http://schemas.microsoft.com/office/drawing/2014/main" id="{05A7BC25-94CC-278C-DE13-D9995B0CA512}"/>
                </a:ext>
              </a:extLst>
            </p:cNvPr>
            <p:cNvPicPr>
              <a:picLocks noChangeAspect="1"/>
            </p:cNvPicPr>
            <p:nvPr>
              <p:custDataLst>
                <p:tags r:id="rId2"/>
              </p:custDataLst>
            </p:nvPr>
          </p:nvPicPr>
          <p:blipFill>
            <a:blip r:embed="rId5"/>
            <a:stretch>
              <a:fillRect/>
            </a:stretch>
          </p:blipFill>
          <p:spPr>
            <a:xfrm>
              <a:off x="11280" y="1732"/>
              <a:ext cx="7840" cy="6683"/>
            </a:xfrm>
            <a:prstGeom prst="rect">
              <a:avLst/>
            </a:prstGeom>
          </p:spPr>
        </p:pic>
        <p:pic>
          <p:nvPicPr>
            <p:cNvPr id="4" name="图片 3">
              <a:extLst>
                <a:ext uri="{FF2B5EF4-FFF2-40B4-BE49-F238E27FC236}">
                  <a16:creationId xmlns:a16="http://schemas.microsoft.com/office/drawing/2014/main" id="{9717C22D-E97D-FF32-142A-5F093E453ACC}"/>
                </a:ext>
              </a:extLst>
            </p:cNvPr>
            <p:cNvPicPr>
              <a:picLocks noChangeAspect="1"/>
            </p:cNvPicPr>
            <p:nvPr>
              <p:custDataLst>
                <p:tags r:id="rId3"/>
              </p:custDataLst>
            </p:nvPr>
          </p:nvPicPr>
          <p:blipFill>
            <a:blip r:embed="rId6"/>
            <a:stretch>
              <a:fillRect/>
            </a:stretch>
          </p:blipFill>
          <p:spPr>
            <a:xfrm flipH="1">
              <a:off x="16261" y="1732"/>
              <a:ext cx="2800" cy="2670"/>
            </a:xfrm>
            <a:prstGeom prst="ellipse">
              <a:avLst/>
            </a:prstGeom>
          </p:spPr>
        </p:pic>
      </p:grpSp>
      <p:sp>
        <p:nvSpPr>
          <p:cNvPr id="5" name="文本框 4">
            <a:extLst>
              <a:ext uri="{FF2B5EF4-FFF2-40B4-BE49-F238E27FC236}">
                <a16:creationId xmlns:a16="http://schemas.microsoft.com/office/drawing/2014/main" id="{84A5ECA6-39B7-7BE1-78C9-5ABB2131BCE5}"/>
              </a:ext>
            </a:extLst>
          </p:cNvPr>
          <p:cNvSpPr txBox="1"/>
          <p:nvPr/>
        </p:nvSpPr>
        <p:spPr>
          <a:xfrm>
            <a:off x="257174" y="1381010"/>
            <a:ext cx="5286375" cy="5194307"/>
          </a:xfrm>
          <a:prstGeom prst="rect">
            <a:avLst/>
          </a:prstGeom>
          <a:noFill/>
        </p:spPr>
        <p:txBody>
          <a:bodyPr wrap="square" rtlCol="0">
            <a:spAutoFit/>
          </a:bodyPr>
          <a:lstStyle/>
          <a:p>
            <a:pPr>
              <a:lnSpc>
                <a:spcPct val="120000"/>
              </a:lnSpc>
            </a:pPr>
            <a:r>
              <a:rPr lang="zh-CN" altLang="en-US" sz="2800" b="1" dirty="0">
                <a:latin typeface="黑体" panose="02010609060101010101" pitchFamily="49" charset="-122"/>
                <a:ea typeface="黑体" panose="02010609060101010101" pitchFamily="49" charset="-122"/>
              </a:rPr>
              <a:t>古印欧人</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印度欧罗巴人）：他们</a:t>
            </a:r>
            <a:r>
              <a:rPr lang="zh-CN" altLang="en-US" sz="2800" b="1" dirty="0">
                <a:solidFill>
                  <a:srgbClr val="FF0000"/>
                </a:solidFill>
                <a:latin typeface="黑体" panose="02010609060101010101" pitchFamily="49" charset="-122"/>
                <a:ea typeface="黑体" panose="02010609060101010101" pitchFamily="49" charset="-122"/>
              </a:rPr>
              <a:t>可能起源于东欧平原</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没有掌握古埃及文明、印度河文明和华夏古文明那样的农业种植技术，只能靠渔猎、游牧为生，</a:t>
            </a:r>
            <a:r>
              <a:rPr lang="zh-CN" altLang="en-US" sz="2800" b="1" u="sng" dirty="0">
                <a:solidFill>
                  <a:srgbClr val="FF0000"/>
                </a:solidFill>
                <a:latin typeface="黑体" panose="02010609060101010101" pitchFamily="49" charset="-122"/>
                <a:ea typeface="黑体" panose="02010609060101010101" pitchFamily="49" charset="-122"/>
              </a:rPr>
              <a:t>寻找食物成了他们的第一生存目标</a:t>
            </a:r>
            <a:r>
              <a:rPr lang="zh-CN" altLang="en-US" sz="2800" b="1" dirty="0">
                <a:latin typeface="黑体" panose="02010609060101010101" pitchFamily="49" charset="-122"/>
                <a:ea typeface="黑体" panose="02010609060101010101" pitchFamily="49" charset="-122"/>
              </a:rPr>
              <a:t>，食物的匮乏和来源的不固定使他们几乎无法在原地方长久定居，</a:t>
            </a:r>
            <a:r>
              <a:rPr lang="zh-CN" altLang="en-US" sz="2800" b="1" dirty="0">
                <a:solidFill>
                  <a:srgbClr val="FF0000"/>
                </a:solidFill>
                <a:latin typeface="黑体" panose="02010609060101010101" pitchFamily="49" charset="-122"/>
                <a:ea typeface="黑体" panose="02010609060101010101" pitchFamily="49" charset="-122"/>
              </a:rPr>
              <a:t>游牧</a:t>
            </a:r>
            <a:r>
              <a:rPr lang="zh-CN" altLang="en-US" sz="2800" b="1" dirty="0">
                <a:latin typeface="黑体" panose="02010609060101010101" pitchFamily="49" charset="-122"/>
                <a:ea typeface="黑体" panose="02010609060101010101" pitchFamily="49" charset="-122"/>
              </a:rPr>
              <a:t>和</a:t>
            </a:r>
            <a:r>
              <a:rPr lang="zh-CN" altLang="en-US" sz="2800" b="1" dirty="0">
                <a:solidFill>
                  <a:srgbClr val="FF0000"/>
                </a:solidFill>
                <a:latin typeface="黑体" panose="02010609060101010101" pitchFamily="49" charset="-122"/>
                <a:ea typeface="黑体" panose="02010609060101010101" pitchFamily="49" charset="-122"/>
              </a:rPr>
              <a:t>迁徙</a:t>
            </a:r>
            <a:r>
              <a:rPr lang="zh-CN" altLang="en-US" sz="2800" b="1" dirty="0">
                <a:latin typeface="黑体" panose="02010609060101010101" pitchFamily="49" charset="-122"/>
                <a:ea typeface="黑体" panose="02010609060101010101" pitchFamily="49" charset="-122"/>
              </a:rPr>
              <a:t>成为了古印欧人最显著的特征。</a:t>
            </a:r>
          </a:p>
        </p:txBody>
      </p:sp>
      <p:sp>
        <p:nvSpPr>
          <p:cNvPr id="9" name="文本框 8">
            <a:extLst>
              <a:ext uri="{FF2B5EF4-FFF2-40B4-BE49-F238E27FC236}">
                <a16:creationId xmlns:a16="http://schemas.microsoft.com/office/drawing/2014/main" id="{C4F93785-AED6-6F6D-445A-4678A5273A46}"/>
              </a:ext>
            </a:extLst>
          </p:cNvPr>
          <p:cNvSpPr txBox="1"/>
          <p:nvPr/>
        </p:nvSpPr>
        <p:spPr>
          <a:xfrm>
            <a:off x="5972175" y="739259"/>
            <a:ext cx="3810000" cy="1532334"/>
          </a:xfrm>
          <a:prstGeom prst="wedgeRoundRectCallout">
            <a:avLst>
              <a:gd name="adj1" fmla="val 55646"/>
              <a:gd name="adj2" fmla="val 71202"/>
              <a:gd name="adj3" fmla="val 16667"/>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800" b="1" dirty="0">
                <a:latin typeface="黑体" panose="02010609060101010101" pitchFamily="49" charset="-122"/>
                <a:ea typeface="黑体" panose="02010609060101010101" pitchFamily="49" charset="-122"/>
              </a:rPr>
              <a:t>生活方式：驯化了欧洲野马，制造了轮式车</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马拉战车。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74865" y="3052445"/>
            <a:ext cx="309880" cy="368300"/>
          </a:xfrm>
          <a:prstGeom prst="rect">
            <a:avLst/>
          </a:prstGeom>
          <a:noFill/>
        </p:spPr>
        <p:txBody>
          <a:bodyPr wrap="none" rtlCol="0">
            <a:spAutoFit/>
          </a:bodyPr>
          <a:lstStyle/>
          <a:p>
            <a:endParaRPr lang="zh-CN" altLang="en-US"/>
          </a:p>
        </p:txBody>
      </p:sp>
      <p:sp>
        <p:nvSpPr>
          <p:cNvPr id="15" name="文本框 14"/>
          <p:cNvSpPr txBox="1"/>
          <p:nvPr/>
        </p:nvSpPr>
        <p:spPr>
          <a:xfrm>
            <a:off x="178723" y="680085"/>
            <a:ext cx="6083531" cy="3970318"/>
          </a:xfrm>
          <a:prstGeom prst="rect">
            <a:avLst/>
          </a:prstGeom>
          <a:noFill/>
          <a:ln w="28575">
            <a:solidFill>
              <a:schemeClr val="tx1"/>
            </a:solidFill>
            <a:prstDash val="dashDot"/>
          </a:ln>
        </p:spPr>
        <p:txBody>
          <a:bodyPr wrap="square" rtlCol="0" anchor="t">
            <a:spAutoFit/>
          </a:bodyPr>
          <a:lstStyle/>
          <a:p>
            <a:pPr algn="l" eaLnBrk="1" latinLnBrk="1" hangingPunct="0">
              <a:lnSpc>
                <a:spcPct val="100000"/>
              </a:lnSpc>
              <a:buClrTx/>
              <a:buSzTx/>
              <a:buFontTx/>
            </a:pPr>
            <a:r>
              <a:rPr lang="zh-CN" altLang="en-US" sz="2800" b="1" dirty="0">
                <a:latin typeface="楷体" panose="02010609060101010101" charset="-122"/>
                <a:ea typeface="楷体" panose="02010609060101010101" charset="-122"/>
                <a:sym typeface="+mn-ea"/>
              </a:rPr>
              <a:t>    由于动物必须追逐水草为生，因此以驯化动物来获取主要生活资料的民族就走上了一条根据季节的变化和牧草的茂盛情况而</a:t>
            </a:r>
            <a:r>
              <a:rPr lang="zh-CN" altLang="en-US" sz="2800" b="1" dirty="0">
                <a:solidFill>
                  <a:srgbClr val="FF0000"/>
                </a:solidFill>
                <a:latin typeface="楷体" panose="02010609060101010101" charset="-122"/>
                <a:ea typeface="楷体" panose="02010609060101010101" charset="-122"/>
                <a:sym typeface="+mn-ea"/>
              </a:rPr>
              <a:t>迁徙不居的游牧生活道路</a:t>
            </a:r>
            <a:r>
              <a:rPr lang="zh-CN" altLang="en-US" sz="2800" b="1" dirty="0">
                <a:latin typeface="楷体" panose="02010609060101010101" charset="-122"/>
                <a:ea typeface="楷体" panose="02010609060101010101" charset="-122"/>
                <a:sym typeface="+mn-ea"/>
              </a:rPr>
              <a:t>。印欧人没有掌握农业种植技术，</a:t>
            </a:r>
            <a:r>
              <a:rPr lang="zh-CN" altLang="en-US" sz="2800" b="1" dirty="0">
                <a:solidFill>
                  <a:srgbClr val="FF0000"/>
                </a:solidFill>
                <a:latin typeface="楷体" panose="02010609060101010101" charset="-122"/>
                <a:ea typeface="楷体" panose="02010609060101010101" charset="-122"/>
                <a:sym typeface="+mn-ea"/>
              </a:rPr>
              <a:t>食物匮乏且来源不固定</a:t>
            </a:r>
            <a:r>
              <a:rPr lang="zh-CN" altLang="en-US" sz="2800" b="1" dirty="0">
                <a:latin typeface="楷体" panose="02010609060101010101" charset="-122"/>
                <a:ea typeface="楷体" panose="02010609060101010101" charset="-122"/>
                <a:sym typeface="+mn-ea"/>
              </a:rPr>
              <a:t>，使得印欧人无法进行定居生活。所以游牧和迁徙是印欧人的显著特征。</a:t>
            </a:r>
          </a:p>
          <a:p>
            <a:pPr algn="r" eaLnBrk="1" latinLnBrk="1" hangingPunct="0">
              <a:lnSpc>
                <a:spcPct val="100000"/>
              </a:lnSpc>
              <a:buClrTx/>
              <a:buSzTx/>
              <a:buFontTx/>
            </a:pPr>
            <a:r>
              <a:rPr lang="zh-CN" altLang="en-US" sz="2400" b="1" dirty="0">
                <a:latin typeface="楷体" charset="0"/>
                <a:ea typeface="楷体" charset="0"/>
                <a:cs typeface="楷体" charset="0"/>
                <a:sym typeface="+mn-ea"/>
              </a:rPr>
              <a:t>——赵琳</a:t>
            </a:r>
            <a:r>
              <a:rPr lang="en-US" altLang="zh-CN" sz="2400" b="1" dirty="0">
                <a:latin typeface="楷体" charset="0"/>
                <a:ea typeface="楷体" charset="0"/>
                <a:cs typeface="楷体" charset="0"/>
                <a:sym typeface="+mn-ea"/>
              </a:rPr>
              <a:t>《</a:t>
            </a:r>
            <a:r>
              <a:rPr lang="zh-CN" altLang="en-US" sz="2400" b="1" dirty="0">
                <a:latin typeface="楷体" charset="0"/>
                <a:ea typeface="楷体" charset="0"/>
                <a:cs typeface="楷体" charset="0"/>
                <a:sym typeface="+mn-ea"/>
              </a:rPr>
              <a:t>文明融合与文化冲突</a:t>
            </a:r>
            <a:r>
              <a:rPr lang="en-US" altLang="zh-CN" sz="2400" b="1" dirty="0">
                <a:latin typeface="楷体" charset="0"/>
                <a:ea typeface="楷体" charset="0"/>
                <a:cs typeface="楷体" charset="0"/>
                <a:sym typeface="+mn-ea"/>
              </a:rPr>
              <a:t>》</a:t>
            </a:r>
          </a:p>
        </p:txBody>
      </p:sp>
      <p:sp>
        <p:nvSpPr>
          <p:cNvPr id="17" name="文本框 16"/>
          <p:cNvSpPr txBox="1"/>
          <p:nvPr/>
        </p:nvSpPr>
        <p:spPr>
          <a:xfrm>
            <a:off x="6382961" y="702599"/>
            <a:ext cx="5633547" cy="3970318"/>
          </a:xfrm>
          <a:prstGeom prst="rect">
            <a:avLst/>
          </a:prstGeom>
          <a:noFill/>
          <a:ln w="28575">
            <a:solidFill>
              <a:schemeClr val="tx1"/>
            </a:solidFill>
            <a:prstDash val="dashDot"/>
          </a:ln>
        </p:spPr>
        <p:txBody>
          <a:bodyPr wrap="square" rtlCol="0" anchor="t">
            <a:spAutoFit/>
          </a:bodyPr>
          <a:lstStyle/>
          <a:p>
            <a:r>
              <a:rPr lang="zh-CN" altLang="en-US" sz="2800" b="1" dirty="0">
                <a:latin typeface="楷体" charset="0"/>
                <a:ea typeface="楷体" charset="0"/>
                <a:cs typeface="楷体" charset="0"/>
                <a:sym typeface="+mn-ea"/>
              </a:rPr>
              <a:t>    因为在公元前三千纪末以前就形成文明的地区中，小亚细亚离亚欧大平原最近，而公元前三千纪后半期正是公认的印欧语系各民族开始移民的时期。</a:t>
            </a:r>
            <a:r>
              <a:rPr lang="zh-CN" altLang="en-US" sz="2800" b="1" dirty="0">
                <a:solidFill>
                  <a:srgbClr val="FF0000"/>
                </a:solidFill>
                <a:latin typeface="楷体" charset="0"/>
                <a:ea typeface="楷体" charset="0"/>
                <a:cs typeface="楷体" charset="0"/>
                <a:sym typeface="+mn-ea"/>
              </a:rPr>
              <a:t>看来吸引他们的东西乃是毗邻的文明所具有的富庶</a:t>
            </a:r>
            <a:r>
              <a:rPr lang="zh-CN" altLang="en-US" sz="2800" b="1" dirty="0">
                <a:latin typeface="楷体" charset="0"/>
                <a:ea typeface="楷体" charset="0"/>
                <a:cs typeface="楷体" charset="0"/>
                <a:sym typeface="+mn-ea"/>
              </a:rPr>
              <a:t>，这种富庶使该地区很容易招致蛮族的劫掠。 </a:t>
            </a:r>
            <a:endParaRPr lang="zh-CN" altLang="en-US" sz="2800" b="1" dirty="0">
              <a:latin typeface="楷体" panose="02010609060101010101" charset="-122"/>
              <a:ea typeface="楷体" panose="02010609060101010101" charset="-122"/>
              <a:sym typeface="+mn-ea"/>
            </a:endParaRPr>
          </a:p>
          <a:p>
            <a:pPr algn="r" latinLnBrk="1" hangingPunct="0"/>
            <a:r>
              <a:rPr lang="zh-CN" altLang="en-US" sz="2400" b="1" dirty="0">
                <a:latin typeface="楷体" charset="0"/>
                <a:ea typeface="楷体" charset="0"/>
                <a:cs typeface="楷体" charset="0"/>
                <a:sym typeface="+mn-ea"/>
              </a:rPr>
              <a:t>——汤因比</a:t>
            </a:r>
          </a:p>
        </p:txBody>
      </p:sp>
      <p:sp>
        <p:nvSpPr>
          <p:cNvPr id="19" name="文本框 18"/>
          <p:cNvSpPr txBox="1"/>
          <p:nvPr/>
        </p:nvSpPr>
        <p:spPr>
          <a:xfrm>
            <a:off x="184382" y="4816706"/>
            <a:ext cx="11832128" cy="2185214"/>
          </a:xfrm>
          <a:prstGeom prst="rect">
            <a:avLst/>
          </a:prstGeom>
          <a:noFill/>
          <a:ln w="28575">
            <a:solidFill>
              <a:schemeClr val="tx1"/>
            </a:solidFill>
            <a:prstDash val="dashDot"/>
          </a:ln>
        </p:spPr>
        <p:txBody>
          <a:bodyPr wrap="square" rtlCol="0" anchor="t">
            <a:spAutoFit/>
          </a:bodyPr>
          <a:lstStyle/>
          <a:p>
            <a:r>
              <a:rPr lang="zh-CN" altLang="en-US" sz="2800" b="1" dirty="0">
                <a:latin typeface="楷体" charset="0"/>
                <a:ea typeface="楷体" charset="0"/>
                <a:cs typeface="楷体" charset="0"/>
              </a:rPr>
              <a:t>    直到公元前第二个千年，整个欧亚大陆的力量对比才开始发生逆转，各个伟大的古代文明才第一次受到游牧民族的生存威胁。</a:t>
            </a:r>
            <a:r>
              <a:rPr lang="zh-CN" altLang="en-US" sz="2800" b="1" dirty="0">
                <a:solidFill>
                  <a:srgbClr val="FF0000"/>
                </a:solidFill>
                <a:latin typeface="楷体" charset="0"/>
                <a:ea typeface="楷体" charset="0"/>
                <a:cs typeface="楷体" charset="0"/>
              </a:rPr>
              <a:t>马的驯养和较迟出现的冶铁技术是两个至关重要的发明</a:t>
            </a:r>
            <a:r>
              <a:rPr lang="zh-CN" altLang="en-US" sz="2800" b="1" dirty="0">
                <a:latin typeface="楷体" charset="0"/>
                <a:ea typeface="楷体" charset="0"/>
                <a:cs typeface="楷体" charset="0"/>
              </a:rPr>
              <a:t>,它们使游牧民族获得了新的作战能力。</a:t>
            </a:r>
          </a:p>
          <a:p>
            <a:pPr algn="r"/>
            <a:r>
              <a:rPr lang="zh-CN" altLang="en-US" sz="2400" b="1" dirty="0">
                <a:latin typeface="楷体" charset="0"/>
                <a:ea typeface="楷体" charset="0"/>
                <a:cs typeface="楷体" charset="0"/>
              </a:rPr>
              <a:t>——斯塔夫里阿诺斯《全球通史》</a:t>
            </a:r>
          </a:p>
        </p:txBody>
      </p:sp>
      <p:sp>
        <p:nvSpPr>
          <p:cNvPr id="20" name="文本框 19"/>
          <p:cNvSpPr txBox="1"/>
          <p:nvPr/>
        </p:nvSpPr>
        <p:spPr>
          <a:xfrm>
            <a:off x="-1" y="0"/>
            <a:ext cx="11259127" cy="584775"/>
          </a:xfrm>
          <a:prstGeom prst="rect">
            <a:avLst/>
          </a:prstGeom>
          <a:solidFill>
            <a:schemeClr val="accent4"/>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思考：阅读材料，结合所学知识，印欧人迁徙的原因和条件</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49655" y="3171651"/>
            <a:ext cx="3910273" cy="523220"/>
          </a:xfrm>
          <a:prstGeom prst="rect">
            <a:avLst/>
          </a:prstGeom>
          <a:solidFill>
            <a:srgbClr val="FFFF00"/>
          </a:solidFill>
        </p:spPr>
        <p:txBody>
          <a:bodyPr wrap="square" rtlCol="0">
            <a:spAutoFit/>
          </a:bodyPr>
          <a:lstStyle/>
          <a:p>
            <a:pPr algn="ctr"/>
            <a:r>
              <a:rPr lang="zh-CN" altLang="en-US" sz="2800" b="1" dirty="0">
                <a:latin typeface="黑体" panose="02010609060101010101" pitchFamily="49" charset="-122"/>
                <a:ea typeface="黑体" panose="02010609060101010101" pitchFamily="49" charset="-122"/>
              </a:rPr>
              <a:t>食物匮乏却不固定。</a:t>
            </a:r>
          </a:p>
        </p:txBody>
      </p:sp>
      <p:sp>
        <p:nvSpPr>
          <p:cNvPr id="23" name="文本框 22"/>
          <p:cNvSpPr txBox="1"/>
          <p:nvPr/>
        </p:nvSpPr>
        <p:spPr>
          <a:xfrm>
            <a:off x="6958503" y="2554374"/>
            <a:ext cx="4512774" cy="523220"/>
          </a:xfrm>
          <a:prstGeom prst="rect">
            <a:avLst/>
          </a:prstGeom>
          <a:solidFill>
            <a:srgbClr val="FFFF00"/>
          </a:solidFill>
        </p:spPr>
        <p:txBody>
          <a:bodyPr wrap="none" rtlCol="0" anchor="t">
            <a:spAutoFit/>
          </a:bodyPr>
          <a:lstStyle/>
          <a:p>
            <a:pPr lvl="0">
              <a:spcBef>
                <a:spcPts val="0"/>
              </a:spcBef>
              <a:buClrTx/>
              <a:buSzTx/>
              <a:buFontTx/>
            </a:pPr>
            <a:r>
              <a:rPr lang="zh-CN" altLang="en-US" sz="2800" b="1" dirty="0">
                <a:latin typeface="黑体" panose="02010609060101010101" pitchFamily="49" charset="-122"/>
                <a:ea typeface="黑体" panose="02010609060101010101" pitchFamily="49" charset="-122"/>
                <a:sym typeface="+mn-ea"/>
              </a:rPr>
              <a:t>临近农业文明富庶的吸引。</a:t>
            </a:r>
          </a:p>
        </p:txBody>
      </p:sp>
      <p:sp>
        <p:nvSpPr>
          <p:cNvPr id="24" name="文本框 23"/>
          <p:cNvSpPr txBox="1"/>
          <p:nvPr/>
        </p:nvSpPr>
        <p:spPr>
          <a:xfrm>
            <a:off x="3223491" y="5235652"/>
            <a:ext cx="5227782" cy="523220"/>
          </a:xfrm>
          <a:prstGeom prst="rect">
            <a:avLst/>
          </a:prstGeom>
          <a:solidFill>
            <a:srgbClr val="FFFF00"/>
          </a:solidFill>
        </p:spPr>
        <p:txBody>
          <a:bodyPr wrap="square" rtlCol="0">
            <a:spAutoFit/>
          </a:bodyPr>
          <a:lstStyle/>
          <a:p>
            <a:r>
              <a:rPr lang="zh-CN" altLang="en-US" sz="2800" b="1" dirty="0">
                <a:latin typeface="黑体" panose="02010609060101010101" pitchFamily="49" charset="-122"/>
                <a:ea typeface="黑体" panose="02010609060101010101" pitchFamily="49" charset="-122"/>
              </a:rPr>
              <a:t>对马的驯服和冶铁技术的发明。</a:t>
            </a:r>
          </a:p>
        </p:txBody>
      </p:sp>
      <p:sp>
        <p:nvSpPr>
          <p:cNvPr id="4" name="文本框 3">
            <a:extLst>
              <a:ext uri="{FF2B5EF4-FFF2-40B4-BE49-F238E27FC236}">
                <a16:creationId xmlns:a16="http://schemas.microsoft.com/office/drawing/2014/main" id="{817918BA-DC95-2CB6-993D-A833D7712097}"/>
              </a:ext>
            </a:extLst>
          </p:cNvPr>
          <p:cNvSpPr txBox="1"/>
          <p:nvPr/>
        </p:nvSpPr>
        <p:spPr>
          <a:xfrm>
            <a:off x="1424710" y="2008726"/>
            <a:ext cx="3304308" cy="523220"/>
          </a:xfrm>
          <a:prstGeom prst="rect">
            <a:avLst/>
          </a:prstGeom>
          <a:solidFill>
            <a:srgbClr val="FFFF00"/>
          </a:solid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游牧生活的习惯。</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3" grpId="0" animBg="1"/>
      <p:bldP spid="24"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0" y="0"/>
            <a:ext cx="12192000" cy="553998"/>
          </a:xfrm>
          <a:prstGeom prst="rect">
            <a:avLst/>
          </a:prstGeom>
          <a:solidFill>
            <a:schemeClr val="accent4"/>
          </a:solidFill>
        </p:spPr>
        <p:txBody>
          <a:bodyPr wrap="square" rtlCol="0">
            <a:spAutoFit/>
          </a:bodyPr>
          <a:lstStyle/>
          <a:p>
            <a:r>
              <a:rPr lang="zh-CN" altLang="en-US" sz="3000" b="1" spc="-300" dirty="0">
                <a:solidFill>
                  <a:schemeClr val="tx1">
                    <a:lumMod val="85000"/>
                    <a:lumOff val="15000"/>
                  </a:schemeClr>
                </a:solidFill>
                <a:latin typeface="微软雅黑" panose="020B0503020204020204" pitchFamily="34" charset="-122"/>
                <a:ea typeface="微软雅黑" panose="020B0503020204020204" pitchFamily="34" charset="-122"/>
              </a:rPr>
              <a:t>探究：结合下列迁徙路线示意图，介绍印欧人迁徙的</a:t>
            </a:r>
            <a:r>
              <a:rPr lang="zh-CN" altLang="en-US" sz="3000" b="1" dirty="0">
                <a:solidFill>
                  <a:srgbClr val="FF0000"/>
                </a:solidFill>
                <a:latin typeface="微软雅黑" panose="020B0503020204020204" pitchFamily="34" charset="-122"/>
                <a:ea typeface="微软雅黑" panose="020B0503020204020204" pitchFamily="34" charset="-122"/>
              </a:rPr>
              <a:t>路线</a:t>
            </a:r>
            <a:r>
              <a:rPr lang="zh-CN" altLang="en-US" sz="3000" b="1" dirty="0">
                <a:latin typeface="微软雅黑" panose="020B0503020204020204" pitchFamily="34" charset="-122"/>
                <a:ea typeface="微软雅黑" panose="020B0503020204020204" pitchFamily="34" charset="-122"/>
              </a:rPr>
              <a:t>并分析其有何</a:t>
            </a:r>
            <a:r>
              <a:rPr lang="zh-CN" altLang="en-US" sz="3000" b="1" dirty="0">
                <a:solidFill>
                  <a:srgbClr val="FF0000"/>
                </a:solidFill>
                <a:latin typeface="微软雅黑" panose="020B0503020204020204" pitchFamily="34" charset="-122"/>
                <a:ea typeface="微软雅黑" panose="020B0503020204020204" pitchFamily="34" charset="-122"/>
              </a:rPr>
              <a:t>特点</a:t>
            </a:r>
            <a:r>
              <a:rPr lang="zh-CN" altLang="en-US" sz="3000" b="1" spc="-30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grpSp>
        <p:nvGrpSpPr>
          <p:cNvPr id="6" name="组合 5"/>
          <p:cNvGrpSpPr/>
          <p:nvPr/>
        </p:nvGrpSpPr>
        <p:grpSpPr>
          <a:xfrm>
            <a:off x="88900" y="715298"/>
            <a:ext cx="7349490" cy="4999702"/>
            <a:chOff x="333" y="1554"/>
            <a:chExt cx="18714" cy="5204"/>
          </a:xfrm>
        </p:grpSpPr>
        <p:pic>
          <p:nvPicPr>
            <p:cNvPr id="26628" name="图片 11" descr="123_副本.jpg"/>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l="9425" r="4704"/>
            <a:stretch>
              <a:fillRect/>
            </a:stretch>
          </p:blipFill>
          <p:spPr bwMode="auto">
            <a:xfrm>
              <a:off x="333" y="1554"/>
              <a:ext cx="18714" cy="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26"/>
            <p:cNvSpPr>
              <a:spLocks noChangeArrowheads="1"/>
            </p:cNvSpPr>
            <p:nvPr>
              <p:custDataLst>
                <p:tags r:id="rId10"/>
              </p:custDataLst>
            </p:nvPr>
          </p:nvSpPr>
          <p:spPr bwMode="auto">
            <a:xfrm>
              <a:off x="5396" y="3443"/>
              <a:ext cx="1432" cy="67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t>①</a:t>
              </a:r>
            </a:p>
          </p:txBody>
        </p:sp>
        <p:sp>
          <p:nvSpPr>
            <p:cNvPr id="3" name="矩形 22"/>
            <p:cNvSpPr>
              <a:spLocks noChangeArrowheads="1"/>
            </p:cNvSpPr>
            <p:nvPr>
              <p:custDataLst>
                <p:tags r:id="rId11"/>
              </p:custDataLst>
            </p:nvPr>
          </p:nvSpPr>
          <p:spPr bwMode="auto">
            <a:xfrm>
              <a:off x="11668" y="4199"/>
              <a:ext cx="1438" cy="67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t>③</a:t>
              </a:r>
            </a:p>
          </p:txBody>
        </p:sp>
        <p:sp>
          <p:nvSpPr>
            <p:cNvPr id="4" name="矩形 6"/>
            <p:cNvSpPr>
              <a:spLocks noChangeArrowheads="1"/>
            </p:cNvSpPr>
            <p:nvPr>
              <p:custDataLst>
                <p:tags r:id="rId12"/>
              </p:custDataLst>
            </p:nvPr>
          </p:nvSpPr>
          <p:spPr bwMode="auto">
            <a:xfrm>
              <a:off x="8212" y="3828"/>
              <a:ext cx="1454" cy="670"/>
            </a:xfrm>
            <a:prstGeom prst="rect">
              <a:avLst/>
            </a:prstGeom>
            <a:solidFill>
              <a:schemeClr val="accent1">
                <a:lumMod val="75000"/>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t>②</a:t>
              </a:r>
            </a:p>
          </p:txBody>
        </p:sp>
        <p:sp>
          <p:nvSpPr>
            <p:cNvPr id="5" name="矩形 20"/>
            <p:cNvSpPr>
              <a:spLocks noChangeArrowheads="1"/>
            </p:cNvSpPr>
            <p:nvPr>
              <p:custDataLst>
                <p:tags r:id="rId13"/>
              </p:custDataLst>
            </p:nvPr>
          </p:nvSpPr>
          <p:spPr bwMode="auto">
            <a:xfrm>
              <a:off x="14647" y="4159"/>
              <a:ext cx="1405" cy="670"/>
            </a:xfrm>
            <a:prstGeom prst="rect">
              <a:avLst/>
            </a:prstGeom>
            <a:solidFill>
              <a:srgbClr val="FF0000">
                <a:alpha val="4195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t>④</a:t>
              </a:r>
            </a:p>
          </p:txBody>
        </p:sp>
        <p:sp>
          <p:nvSpPr>
            <p:cNvPr id="9" name="矩形 8"/>
            <p:cNvSpPr/>
            <p:nvPr>
              <p:custDataLst>
                <p:tags r:id="rId14"/>
              </p:custDataLst>
            </p:nvPr>
          </p:nvSpPr>
          <p:spPr>
            <a:xfrm>
              <a:off x="1522" y="2901"/>
              <a:ext cx="1519" cy="609"/>
            </a:xfrm>
            <a:prstGeom prst="rect">
              <a:avLst/>
            </a:prstGeom>
            <a:solidFill>
              <a:schemeClr val="accent5"/>
            </a:solidFill>
          </p:spPr>
          <p:txBody>
            <a:bodyPr wrap="square">
              <a:spAutoFit/>
            </a:bodyPr>
            <a:lstStyle/>
            <a:p>
              <a:r>
                <a:rPr lang="zh-CN" altLang="en-US" sz="3200" dirty="0"/>
                <a:t>⑤</a:t>
              </a:r>
            </a:p>
          </p:txBody>
        </p:sp>
      </p:grpSp>
      <p:sp>
        <p:nvSpPr>
          <p:cNvPr id="28675" name="文本框 5"/>
          <p:cNvSpPr txBox="1">
            <a:spLocks noChangeArrowheads="1"/>
          </p:cNvSpPr>
          <p:nvPr>
            <p:custDataLst>
              <p:tags r:id="rId1"/>
            </p:custDataLst>
          </p:nvPr>
        </p:nvSpPr>
        <p:spPr bwMode="auto">
          <a:xfrm>
            <a:off x="7425689" y="722630"/>
            <a:ext cx="4661535" cy="477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04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fontAlgn="auto">
              <a:lnSpc>
                <a:spcPct val="110000"/>
              </a:lnSpc>
            </a:pPr>
            <a:r>
              <a:rPr lang="zh-CN" altLang="zh-CN" sz="2800" b="1" dirty="0">
                <a:solidFill>
                  <a:schemeClr val="tx1"/>
                </a:solidFill>
                <a:latin typeface="黑体" panose="02010609060101010101" charset="-122"/>
                <a:ea typeface="黑体" panose="02010609060101010101" charset="-122"/>
                <a:cs typeface="黑体" panose="02010609060101010101" charset="-122"/>
              </a:rPr>
              <a:t>①前</a:t>
            </a:r>
            <a:r>
              <a:rPr lang="en-US" altLang="zh-CN" sz="2800" b="1" dirty="0">
                <a:solidFill>
                  <a:schemeClr val="tx1"/>
                </a:solidFill>
                <a:latin typeface="黑体" panose="02010609060101010101" charset="-122"/>
                <a:ea typeface="黑体" panose="02010609060101010101" charset="-122"/>
                <a:cs typeface="黑体" panose="02010609060101010101" charset="-122"/>
              </a:rPr>
              <a:t>2000</a:t>
            </a:r>
            <a:r>
              <a:rPr lang="zh-CN" altLang="en-US" sz="2800" b="1" dirty="0">
                <a:solidFill>
                  <a:schemeClr val="tx1"/>
                </a:solidFill>
                <a:latin typeface="黑体" panose="02010609060101010101" charset="-122"/>
                <a:ea typeface="黑体" panose="02010609060101010101" charset="-122"/>
                <a:cs typeface="黑体" panose="02010609060101010101" charset="-122"/>
              </a:rPr>
              <a:t>年，</a:t>
            </a:r>
            <a:r>
              <a:rPr lang="zh-CN" altLang="zh-CN" sz="2800" b="1" dirty="0">
                <a:solidFill>
                  <a:schemeClr val="tx1"/>
                </a:solidFill>
                <a:latin typeface="黑体" panose="02010609060101010101" charset="-122"/>
                <a:ea typeface="黑体" panose="02010609060101010101" charset="-122"/>
                <a:cs typeface="黑体" panose="02010609060101010101" charset="-122"/>
                <a:sym typeface="+mn-ea"/>
              </a:rPr>
              <a:t>进入</a:t>
            </a:r>
            <a:r>
              <a:rPr lang="zh-CN" altLang="zh-CN" sz="2800" b="1" dirty="0">
                <a:solidFill>
                  <a:srgbClr val="FF0000"/>
                </a:solidFill>
                <a:latin typeface="黑体" panose="02010609060101010101" charset="-122"/>
                <a:ea typeface="黑体" panose="02010609060101010101" charset="-122"/>
                <a:cs typeface="黑体" panose="02010609060101010101" charset="-122"/>
                <a:sym typeface="+mn-ea"/>
              </a:rPr>
              <a:t>巴尔干半岛</a:t>
            </a:r>
            <a:r>
              <a:rPr lang="zh-CN" altLang="zh-CN" sz="2800" b="1" dirty="0">
                <a:solidFill>
                  <a:schemeClr val="tx1"/>
                </a:solidFill>
                <a:latin typeface="黑体" panose="02010609060101010101" charset="-122"/>
                <a:ea typeface="黑体" panose="02010609060101010101" charset="-122"/>
                <a:cs typeface="黑体" panose="02010609060101010101" charset="-122"/>
                <a:sym typeface="+mn-ea"/>
              </a:rPr>
              <a:t>，演变成后世的</a:t>
            </a:r>
            <a:r>
              <a:rPr lang="zh-CN" altLang="zh-CN" sz="2800" b="1" u="sng" dirty="0">
                <a:solidFill>
                  <a:schemeClr val="tx1"/>
                </a:solidFill>
                <a:highlight>
                  <a:srgbClr val="FFFF00"/>
                </a:highlight>
                <a:latin typeface="黑体" panose="02010609060101010101" charset="-122"/>
                <a:ea typeface="黑体" panose="02010609060101010101" charset="-122"/>
                <a:cs typeface="黑体" panose="02010609060101010101" charset="-122"/>
                <a:sym typeface="+mn-ea"/>
              </a:rPr>
              <a:t>希腊人</a:t>
            </a:r>
            <a:r>
              <a:rPr lang="zh-CN" altLang="en-US" sz="2800" b="1" dirty="0">
                <a:latin typeface="黑体" panose="02010609060101010101" charset="-122"/>
                <a:ea typeface="黑体" panose="02010609060101010101" charset="-122"/>
                <a:cs typeface="黑体" panose="02010609060101010101" charset="-122"/>
                <a:sym typeface="+mn-ea"/>
              </a:rPr>
              <a:t>；</a:t>
            </a:r>
            <a:endParaRPr lang="zh-CN" altLang="zh-CN" sz="2800" b="1" dirty="0">
              <a:latin typeface="黑体" panose="02010609060101010101" charset="-122"/>
              <a:ea typeface="黑体" panose="02010609060101010101" charset="-122"/>
              <a:cs typeface="黑体" panose="02010609060101010101" charset="-122"/>
            </a:endParaRPr>
          </a:p>
          <a:p>
            <a:pPr indent="0" fontAlgn="auto">
              <a:lnSpc>
                <a:spcPct val="110000"/>
              </a:lnSpc>
            </a:pPr>
            <a:r>
              <a:rPr lang="zh-CN" altLang="zh-CN" sz="2800" b="1" dirty="0">
                <a:solidFill>
                  <a:schemeClr val="tx1"/>
                </a:solidFill>
                <a:latin typeface="黑体" panose="02010609060101010101" charset="-122"/>
                <a:ea typeface="黑体" panose="02010609060101010101" charset="-122"/>
                <a:cs typeface="黑体" panose="02010609060101010101" charset="-122"/>
              </a:rPr>
              <a:t>②</a:t>
            </a:r>
            <a:r>
              <a:rPr lang="zh-CN" altLang="zh-CN" sz="2800" b="1" dirty="0">
                <a:solidFill>
                  <a:schemeClr val="tx1"/>
                </a:solidFill>
                <a:latin typeface="黑体" panose="02010609060101010101" charset="-122"/>
                <a:ea typeface="黑体" panose="02010609060101010101" charset="-122"/>
                <a:cs typeface="黑体" panose="02010609060101010101" charset="-122"/>
                <a:sym typeface="+mn-ea"/>
              </a:rPr>
              <a:t>前</a:t>
            </a:r>
            <a:r>
              <a:rPr lang="en-US" altLang="zh-CN" sz="2800" b="1" dirty="0">
                <a:solidFill>
                  <a:schemeClr val="tx1"/>
                </a:solidFill>
                <a:latin typeface="黑体" panose="02010609060101010101" charset="-122"/>
                <a:ea typeface="黑体" panose="02010609060101010101" charset="-122"/>
                <a:cs typeface="黑体" panose="02010609060101010101" charset="-122"/>
                <a:sym typeface="+mn-ea"/>
              </a:rPr>
              <a:t>17</a:t>
            </a:r>
            <a:r>
              <a:rPr lang="zh-CN" altLang="en-US" sz="2800" b="1" dirty="0">
                <a:solidFill>
                  <a:schemeClr val="tx1"/>
                </a:solidFill>
                <a:latin typeface="黑体" panose="02010609060101010101" charset="-122"/>
                <a:ea typeface="黑体" panose="02010609060101010101" charset="-122"/>
                <a:cs typeface="黑体" panose="02010609060101010101" charset="-122"/>
                <a:sym typeface="+mn-ea"/>
              </a:rPr>
              <a:t>世纪，</a:t>
            </a:r>
            <a:r>
              <a:rPr lang="zh-CN" altLang="zh-CN" sz="2800" b="1" dirty="0">
                <a:solidFill>
                  <a:schemeClr val="tx1"/>
                </a:solidFill>
                <a:latin typeface="黑体" panose="02010609060101010101" charset="-122"/>
                <a:ea typeface="黑体" panose="02010609060101010101" charset="-122"/>
                <a:cs typeface="黑体" panose="02010609060101010101" charset="-122"/>
              </a:rPr>
              <a:t>进入</a:t>
            </a:r>
            <a:r>
              <a:rPr lang="zh-CN" altLang="zh-CN" sz="2800" b="1" dirty="0">
                <a:solidFill>
                  <a:srgbClr val="FF0000"/>
                </a:solidFill>
                <a:latin typeface="黑体" panose="02010609060101010101" charset="-122"/>
                <a:ea typeface="黑体" panose="02010609060101010101" charset="-122"/>
                <a:cs typeface="黑体" panose="02010609060101010101" charset="-122"/>
              </a:rPr>
              <a:t>小亚细亚</a:t>
            </a:r>
            <a:r>
              <a:rPr lang="zh-CN" altLang="zh-CN" sz="2800" b="1" dirty="0">
                <a:solidFill>
                  <a:schemeClr val="tx1"/>
                </a:solidFill>
                <a:latin typeface="黑体" panose="02010609060101010101" charset="-122"/>
                <a:ea typeface="黑体" panose="02010609060101010101" charset="-122"/>
                <a:cs typeface="黑体" panose="02010609060101010101" charset="-122"/>
              </a:rPr>
              <a:t>，发展为</a:t>
            </a:r>
            <a:r>
              <a:rPr lang="zh-CN" altLang="zh-CN" sz="2800" b="1" u="sng" dirty="0">
                <a:solidFill>
                  <a:schemeClr val="tx1"/>
                </a:solidFill>
                <a:highlight>
                  <a:srgbClr val="FFFF00"/>
                </a:highlight>
                <a:latin typeface="黑体" panose="02010609060101010101" charset="-122"/>
                <a:ea typeface="黑体" panose="02010609060101010101" charset="-122"/>
                <a:cs typeface="黑体" panose="02010609060101010101" charset="-122"/>
              </a:rPr>
              <a:t>赫梯人</a:t>
            </a:r>
            <a:r>
              <a:rPr lang="zh-CN" altLang="zh-CN" sz="2800" b="1" dirty="0">
                <a:latin typeface="黑体" panose="02010609060101010101" charset="-122"/>
                <a:ea typeface="黑体" panose="02010609060101010101" charset="-122"/>
                <a:cs typeface="黑体" panose="02010609060101010101" charset="-122"/>
              </a:rPr>
              <a:t>；</a:t>
            </a:r>
          </a:p>
          <a:p>
            <a:pPr indent="0" fontAlgn="auto">
              <a:lnSpc>
                <a:spcPct val="110000"/>
              </a:lnSpc>
            </a:pPr>
            <a:r>
              <a:rPr lang="zh-CN" altLang="zh-CN" sz="2800" b="1" dirty="0">
                <a:solidFill>
                  <a:schemeClr val="tx1"/>
                </a:solidFill>
                <a:latin typeface="黑体" panose="02010609060101010101" charset="-122"/>
                <a:ea typeface="黑体" panose="02010609060101010101" charset="-122"/>
                <a:cs typeface="黑体" panose="02010609060101010101" charset="-122"/>
              </a:rPr>
              <a:t>③前</a:t>
            </a:r>
            <a:r>
              <a:rPr lang="en-US" altLang="zh-CN" sz="2800" b="1" dirty="0">
                <a:solidFill>
                  <a:schemeClr val="tx1"/>
                </a:solidFill>
                <a:latin typeface="黑体" panose="02010609060101010101" charset="-122"/>
                <a:ea typeface="黑体" panose="02010609060101010101" charset="-122"/>
                <a:cs typeface="黑体" panose="02010609060101010101" charset="-122"/>
              </a:rPr>
              <a:t>6</a:t>
            </a:r>
            <a:r>
              <a:rPr lang="zh-CN" altLang="en-US" sz="2800" b="1" dirty="0">
                <a:solidFill>
                  <a:schemeClr val="tx1"/>
                </a:solidFill>
                <a:latin typeface="黑体" panose="02010609060101010101" charset="-122"/>
                <a:ea typeface="黑体" panose="02010609060101010101" charset="-122"/>
                <a:cs typeface="黑体" panose="02010609060101010101" charset="-122"/>
              </a:rPr>
              <a:t>世纪，</a:t>
            </a:r>
            <a:r>
              <a:rPr lang="zh-CN" altLang="zh-CN" sz="2800" b="1" dirty="0">
                <a:solidFill>
                  <a:schemeClr val="tx1"/>
                </a:solidFill>
                <a:latin typeface="黑体" panose="02010609060101010101" charset="-122"/>
                <a:ea typeface="黑体" panose="02010609060101010101" charset="-122"/>
                <a:cs typeface="黑体" panose="02010609060101010101" charset="-122"/>
              </a:rPr>
              <a:t>进入</a:t>
            </a:r>
            <a:r>
              <a:rPr lang="zh-CN" altLang="zh-CN" sz="2800" b="1" dirty="0">
                <a:solidFill>
                  <a:srgbClr val="FF0000"/>
                </a:solidFill>
                <a:latin typeface="黑体" panose="02010609060101010101" charset="-122"/>
                <a:ea typeface="黑体" panose="02010609060101010101" charset="-122"/>
                <a:cs typeface="黑体" panose="02010609060101010101" charset="-122"/>
              </a:rPr>
              <a:t>伊朗高原</a:t>
            </a:r>
            <a:r>
              <a:rPr lang="zh-CN" altLang="zh-CN" sz="2800" b="1" dirty="0">
                <a:solidFill>
                  <a:schemeClr val="tx1"/>
                </a:solidFill>
                <a:latin typeface="黑体" panose="02010609060101010101" charset="-122"/>
                <a:ea typeface="黑体" panose="02010609060101010101" charset="-122"/>
                <a:cs typeface="黑体" panose="02010609060101010101" charset="-122"/>
              </a:rPr>
              <a:t>，发展为</a:t>
            </a:r>
            <a:r>
              <a:rPr lang="zh-CN" altLang="zh-CN" sz="2800" b="1" u="sng" dirty="0">
                <a:solidFill>
                  <a:schemeClr val="tx1"/>
                </a:solidFill>
                <a:highlight>
                  <a:srgbClr val="FFFF00"/>
                </a:highlight>
                <a:latin typeface="黑体" panose="02010609060101010101" charset="-122"/>
                <a:ea typeface="黑体" panose="02010609060101010101" charset="-122"/>
                <a:cs typeface="黑体" panose="02010609060101010101" charset="-122"/>
              </a:rPr>
              <a:t>波斯人</a:t>
            </a:r>
            <a:r>
              <a:rPr lang="zh-CN" altLang="zh-CN" sz="2800" b="1" dirty="0">
                <a:latin typeface="黑体" panose="02010609060101010101" charset="-122"/>
                <a:ea typeface="黑体" panose="02010609060101010101" charset="-122"/>
                <a:cs typeface="黑体" panose="02010609060101010101" charset="-122"/>
              </a:rPr>
              <a:t>； </a:t>
            </a:r>
            <a:r>
              <a:rPr lang="zh-CN" altLang="zh-CN" sz="2800" b="1" dirty="0">
                <a:solidFill>
                  <a:schemeClr val="tx1"/>
                </a:solidFill>
                <a:latin typeface="黑体" panose="02010609060101010101" charset="-122"/>
                <a:ea typeface="黑体" panose="02010609060101010101" charset="-122"/>
                <a:cs typeface="黑体" panose="02010609060101010101" charset="-122"/>
              </a:rPr>
              <a:t>  </a:t>
            </a:r>
          </a:p>
          <a:p>
            <a:pPr indent="0" fontAlgn="auto">
              <a:lnSpc>
                <a:spcPct val="110000"/>
              </a:lnSpc>
            </a:pPr>
            <a:r>
              <a:rPr lang="zh-CN" altLang="zh-CN" sz="2800" b="1" dirty="0">
                <a:solidFill>
                  <a:schemeClr val="tx1"/>
                </a:solidFill>
                <a:latin typeface="黑体" panose="02010609060101010101" charset="-122"/>
                <a:ea typeface="黑体" panose="02010609060101010101" charset="-122"/>
                <a:cs typeface="黑体" panose="02010609060101010101" charset="-122"/>
              </a:rPr>
              <a:t>④ </a:t>
            </a:r>
            <a:r>
              <a:rPr lang="zh-CN" altLang="zh-CN" sz="2800" b="1" dirty="0">
                <a:solidFill>
                  <a:schemeClr val="tx1"/>
                </a:solidFill>
                <a:latin typeface="黑体" panose="02010609060101010101" charset="-122"/>
                <a:ea typeface="黑体" panose="02010609060101010101" charset="-122"/>
                <a:cs typeface="黑体" panose="02010609060101010101" charset="-122"/>
                <a:sym typeface="+mn-ea"/>
              </a:rPr>
              <a:t>进入</a:t>
            </a:r>
            <a:r>
              <a:rPr lang="zh-CN" altLang="zh-CN" sz="2800" b="1" dirty="0">
                <a:solidFill>
                  <a:srgbClr val="FF0000"/>
                </a:solidFill>
                <a:latin typeface="黑体" panose="02010609060101010101" charset="-122"/>
                <a:ea typeface="黑体" panose="02010609060101010101" charset="-122"/>
                <a:cs typeface="黑体" panose="02010609060101010101" charset="-122"/>
                <a:sym typeface="+mn-ea"/>
              </a:rPr>
              <a:t>印度河流域</a:t>
            </a:r>
            <a:r>
              <a:rPr lang="zh-CN" altLang="zh-CN" sz="2800" b="1" dirty="0">
                <a:solidFill>
                  <a:schemeClr val="tx1"/>
                </a:solidFill>
                <a:latin typeface="黑体" panose="02010609060101010101" charset="-122"/>
                <a:ea typeface="黑体" panose="02010609060101010101" charset="-122"/>
                <a:cs typeface="黑体" panose="02010609060101010101" charset="-122"/>
                <a:sym typeface="+mn-ea"/>
              </a:rPr>
              <a:t>，被称为</a:t>
            </a:r>
            <a:r>
              <a:rPr lang="zh-CN" altLang="zh-CN" sz="2800" b="1" u="sng" dirty="0">
                <a:solidFill>
                  <a:schemeClr val="tx1"/>
                </a:solidFill>
                <a:highlight>
                  <a:srgbClr val="FFFF00"/>
                </a:highlight>
                <a:latin typeface="黑体" panose="02010609060101010101" charset="-122"/>
                <a:ea typeface="黑体" panose="02010609060101010101" charset="-122"/>
                <a:cs typeface="黑体" panose="02010609060101010101" charset="-122"/>
                <a:sym typeface="+mn-ea"/>
              </a:rPr>
              <a:t>雅利安人</a:t>
            </a:r>
            <a:r>
              <a:rPr lang="zh-CN" altLang="zh-CN" sz="2800" b="1" dirty="0">
                <a:latin typeface="黑体" panose="02010609060101010101" charset="-122"/>
                <a:ea typeface="黑体" panose="02010609060101010101" charset="-122"/>
                <a:cs typeface="黑体" panose="02010609060101010101" charset="-122"/>
                <a:sym typeface="+mn-ea"/>
              </a:rPr>
              <a:t>；</a:t>
            </a:r>
            <a:endParaRPr lang="zh-CN" altLang="zh-CN" sz="2800" b="1" dirty="0">
              <a:latin typeface="黑体" panose="02010609060101010101" charset="-122"/>
              <a:ea typeface="黑体" panose="02010609060101010101" charset="-122"/>
              <a:cs typeface="黑体" panose="02010609060101010101" charset="-122"/>
            </a:endParaRPr>
          </a:p>
          <a:p>
            <a:pPr indent="0" fontAlgn="auto">
              <a:lnSpc>
                <a:spcPct val="110000"/>
              </a:lnSpc>
            </a:pPr>
            <a:r>
              <a:rPr lang="zh-CN" altLang="zh-CN" sz="2800" b="1" dirty="0">
                <a:solidFill>
                  <a:schemeClr val="tx1"/>
                </a:solidFill>
                <a:latin typeface="黑体" panose="02010609060101010101" charset="-122"/>
                <a:ea typeface="黑体" panose="02010609060101010101" charset="-122"/>
                <a:cs typeface="黑体" panose="02010609060101010101" charset="-122"/>
              </a:rPr>
              <a:t>⑤占领了</a:t>
            </a:r>
            <a:r>
              <a:rPr lang="zh-CN" altLang="zh-CN" sz="2800" b="1" dirty="0">
                <a:solidFill>
                  <a:srgbClr val="FF0000"/>
                </a:solidFill>
                <a:latin typeface="黑体" panose="02010609060101010101" charset="-122"/>
                <a:ea typeface="黑体" panose="02010609060101010101" charset="-122"/>
                <a:cs typeface="黑体" panose="02010609060101010101" charset="-122"/>
              </a:rPr>
              <a:t>西欧北部的广大地区</a:t>
            </a:r>
            <a:r>
              <a:rPr lang="zh-CN" altLang="zh-CN" sz="2800" b="1" dirty="0">
                <a:solidFill>
                  <a:schemeClr val="tx1"/>
                </a:solidFill>
                <a:latin typeface="黑体" panose="02010609060101010101" charset="-122"/>
                <a:ea typeface="黑体" panose="02010609060101010101" charset="-122"/>
                <a:cs typeface="黑体" panose="02010609060101010101" charset="-122"/>
              </a:rPr>
              <a:t>，被称为</a:t>
            </a:r>
            <a:r>
              <a:rPr lang="zh-CN" altLang="zh-CN" sz="2800" b="1" u="sng" dirty="0">
                <a:solidFill>
                  <a:schemeClr val="tx1"/>
                </a:solidFill>
                <a:highlight>
                  <a:srgbClr val="FFFF00"/>
                </a:highlight>
                <a:latin typeface="黑体" panose="02010609060101010101" charset="-122"/>
                <a:ea typeface="黑体" panose="02010609060101010101" charset="-122"/>
                <a:cs typeface="黑体" panose="02010609060101010101" charset="-122"/>
              </a:rPr>
              <a:t>凯尔特人</a:t>
            </a:r>
            <a:r>
              <a:rPr lang="zh-CN" altLang="zh-CN" sz="2800" b="1" dirty="0">
                <a:latin typeface="黑体" panose="02010609060101010101" charset="-122"/>
                <a:ea typeface="黑体" panose="02010609060101010101" charset="-122"/>
                <a:cs typeface="黑体" panose="02010609060101010101" charset="-122"/>
              </a:rPr>
              <a:t>。</a:t>
            </a:r>
          </a:p>
        </p:txBody>
      </p:sp>
      <p:sp>
        <p:nvSpPr>
          <p:cNvPr id="13" name="文本框 12">
            <a:extLst>
              <a:ext uri="{FF2B5EF4-FFF2-40B4-BE49-F238E27FC236}">
                <a16:creationId xmlns:a16="http://schemas.microsoft.com/office/drawing/2014/main" id="{056DA7B8-BEF8-01B5-3BBF-DE59CB29F0D8}"/>
              </a:ext>
            </a:extLst>
          </p:cNvPr>
          <p:cNvSpPr txBox="1"/>
          <p:nvPr/>
        </p:nvSpPr>
        <p:spPr>
          <a:xfrm>
            <a:off x="0" y="5676524"/>
            <a:ext cx="3124200" cy="584775"/>
          </a:xfrm>
          <a:prstGeom prst="rect">
            <a:avLst/>
          </a:prstGeom>
          <a:noFill/>
        </p:spPr>
        <p:txBody>
          <a:bodyPr wrap="square" rtlCol="0">
            <a:spAutoFit/>
          </a:bodyPr>
          <a:lstStyle/>
          <a:p>
            <a:r>
              <a:rPr lang="zh-CN" altLang="en-US" sz="3200" b="1" dirty="0">
                <a:solidFill>
                  <a:srgbClr val="C00000"/>
                </a:solidFill>
                <a:latin typeface="黑体" panose="02010609060101010101" pitchFamily="49" charset="-122"/>
                <a:ea typeface="黑体" panose="02010609060101010101" pitchFamily="49" charset="-122"/>
              </a:rPr>
              <a:t>迁徙特点：</a:t>
            </a:r>
          </a:p>
        </p:txBody>
      </p:sp>
      <p:sp>
        <p:nvSpPr>
          <p:cNvPr id="20" name="椭圆 8194">
            <a:extLst>
              <a:ext uri="{FF2B5EF4-FFF2-40B4-BE49-F238E27FC236}">
                <a16:creationId xmlns:a16="http://schemas.microsoft.com/office/drawing/2014/main" id="{05B22EB9-F3BD-E9E0-0B33-40D8F5952517}"/>
              </a:ext>
            </a:extLst>
          </p:cNvPr>
          <p:cNvSpPr>
            <a:spLocks noChangeArrowheads="1"/>
          </p:cNvSpPr>
          <p:nvPr>
            <p:custDataLst>
              <p:tags r:id="rId2"/>
            </p:custDataLst>
          </p:nvPr>
        </p:nvSpPr>
        <p:spPr bwMode="auto">
          <a:xfrm>
            <a:off x="2857500" y="2028825"/>
            <a:ext cx="1583063" cy="629046"/>
          </a:xfrm>
          <a:prstGeom prst="ellipse">
            <a:avLst/>
          </a:prstGeom>
          <a:solidFill>
            <a:srgbClr val="FF0000"/>
          </a:solidFill>
          <a:ln w="9525">
            <a:solidFill>
              <a:sysClr val="windowText" lastClr="000000"/>
            </a:solidFill>
            <a:rou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cs typeface="微软雅黑" panose="020B0503020204020204" pitchFamily="34" charset="-122"/>
              </a:rPr>
              <a:t>印欧人</a:t>
            </a:r>
          </a:p>
        </p:txBody>
      </p:sp>
      <p:sp>
        <p:nvSpPr>
          <p:cNvPr id="21" name="椭圆 20">
            <a:extLst>
              <a:ext uri="{FF2B5EF4-FFF2-40B4-BE49-F238E27FC236}">
                <a16:creationId xmlns:a16="http://schemas.microsoft.com/office/drawing/2014/main" id="{F537BBC0-A940-8BCD-D0F5-37E39F15F47C}"/>
              </a:ext>
            </a:extLst>
          </p:cNvPr>
          <p:cNvSpPr>
            <a:spLocks noChangeArrowheads="1"/>
          </p:cNvSpPr>
          <p:nvPr>
            <p:custDataLst>
              <p:tags r:id="rId3"/>
            </p:custDataLst>
          </p:nvPr>
        </p:nvSpPr>
        <p:spPr bwMode="auto">
          <a:xfrm>
            <a:off x="2880995" y="2797809"/>
            <a:ext cx="1557655" cy="1002665"/>
          </a:xfrm>
          <a:prstGeom prst="ellipse">
            <a:avLst/>
          </a:prstGeom>
          <a:solidFill>
            <a:schemeClr val="accent1">
              <a:lumMod val="40000"/>
              <a:lumOff val="60000"/>
            </a:schemeClr>
          </a:solidFill>
          <a:ln w="9525">
            <a:solidFill>
              <a:sysClr val="windowText" lastClr="000000"/>
            </a:solidFill>
            <a:rou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lang="zh-CN" altLang="en-US" sz="2400" b="1" kern="0" dirty="0">
                <a:solidFill>
                  <a:prstClr val="black"/>
                </a:solidFill>
                <a:latin typeface="宋体" panose="02010600030101010101" pitchFamily="2" charset="-122"/>
                <a:cs typeface="微软雅黑" panose="020B0503020204020204" pitchFamily="34" charset="-122"/>
              </a:rPr>
              <a:t>小亚细亚</a:t>
            </a:r>
          </a:p>
          <a:p>
            <a:pPr marL="0" marR="0" lvl="0" indent="0" algn="ctr" defTabSz="914400" eaLnBrk="1" fontAlgn="base" latinLnBrk="0" hangingPunct="1">
              <a:lnSpc>
                <a:spcPct val="100000"/>
              </a:lnSpc>
              <a:spcBef>
                <a:spcPct val="0"/>
              </a:spcBef>
              <a:spcAft>
                <a:spcPct val="0"/>
              </a:spcAft>
              <a:buClrTx/>
              <a:buSzTx/>
              <a:buFontTx/>
              <a:buNone/>
              <a:defRPr/>
            </a:pPr>
            <a:r>
              <a:rPr lang="zh-CN" altLang="en-US" sz="2400" b="1" kern="0" dirty="0">
                <a:solidFill>
                  <a:prstClr val="black"/>
                </a:solidFill>
                <a:latin typeface="宋体" panose="02010600030101010101" pitchFamily="2" charset="-122"/>
                <a:cs typeface="微软雅黑" panose="020B0503020204020204" pitchFamily="34" charset="-122"/>
              </a:rPr>
              <a:t>赫梯人</a:t>
            </a:r>
          </a:p>
        </p:txBody>
      </p:sp>
      <p:sp>
        <p:nvSpPr>
          <p:cNvPr id="22" name="椭圆 21">
            <a:extLst>
              <a:ext uri="{FF2B5EF4-FFF2-40B4-BE49-F238E27FC236}">
                <a16:creationId xmlns:a16="http://schemas.microsoft.com/office/drawing/2014/main" id="{97245F6B-D245-D0A5-C448-B010869A3D96}"/>
              </a:ext>
            </a:extLst>
          </p:cNvPr>
          <p:cNvSpPr>
            <a:spLocks noChangeArrowheads="1"/>
          </p:cNvSpPr>
          <p:nvPr>
            <p:custDataLst>
              <p:tags r:id="rId4"/>
            </p:custDataLst>
          </p:nvPr>
        </p:nvSpPr>
        <p:spPr bwMode="auto">
          <a:xfrm>
            <a:off x="4178935" y="3113405"/>
            <a:ext cx="1478915" cy="1177925"/>
          </a:xfrm>
          <a:prstGeom prst="ellipse">
            <a:avLst/>
          </a:prstGeom>
          <a:solidFill>
            <a:srgbClr val="FFCC00"/>
          </a:solidFill>
          <a:ln w="9525">
            <a:solidFill>
              <a:sysClr val="windowText" lastClr="000000"/>
            </a:solidFill>
            <a:rou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lang="zh-CN" altLang="en-US" sz="2400" b="1" kern="0" dirty="0">
                <a:solidFill>
                  <a:prstClr val="black"/>
                </a:solidFill>
                <a:latin typeface="宋体" panose="02010600030101010101" pitchFamily="2" charset="-122"/>
                <a:cs typeface="微软雅黑" panose="020B0503020204020204" pitchFamily="34" charset="-122"/>
              </a:rPr>
              <a:t>伊朗高原</a:t>
            </a:r>
          </a:p>
          <a:p>
            <a:pPr marL="0" marR="0" lvl="0" indent="0" algn="ctr" defTabSz="914400" eaLnBrk="1" fontAlgn="base" latinLnBrk="0" hangingPunct="1">
              <a:lnSpc>
                <a:spcPct val="100000"/>
              </a:lnSpc>
              <a:spcBef>
                <a:spcPct val="0"/>
              </a:spcBef>
              <a:spcAft>
                <a:spcPct val="0"/>
              </a:spcAft>
              <a:buClrTx/>
              <a:buSzTx/>
              <a:buFontTx/>
              <a:buNone/>
              <a:defRPr/>
            </a:pPr>
            <a:r>
              <a:rPr lang="zh-CN" altLang="en-US" sz="2400" b="1" kern="0" dirty="0">
                <a:solidFill>
                  <a:prstClr val="black"/>
                </a:solidFill>
                <a:latin typeface="宋体" panose="02010600030101010101" pitchFamily="2" charset="-122"/>
                <a:cs typeface="微软雅黑" panose="020B0503020204020204" pitchFamily="34" charset="-122"/>
              </a:rPr>
              <a:t>波斯人</a:t>
            </a:r>
          </a:p>
        </p:txBody>
      </p:sp>
      <p:sp>
        <p:nvSpPr>
          <p:cNvPr id="23" name="椭圆 22">
            <a:extLst>
              <a:ext uri="{FF2B5EF4-FFF2-40B4-BE49-F238E27FC236}">
                <a16:creationId xmlns:a16="http://schemas.microsoft.com/office/drawing/2014/main" id="{E207A545-AE4C-7A34-AD53-9D3244E60996}"/>
              </a:ext>
            </a:extLst>
          </p:cNvPr>
          <p:cNvSpPr>
            <a:spLocks noChangeArrowheads="1"/>
          </p:cNvSpPr>
          <p:nvPr>
            <p:custDataLst>
              <p:tags r:id="rId5"/>
            </p:custDataLst>
          </p:nvPr>
        </p:nvSpPr>
        <p:spPr bwMode="auto">
          <a:xfrm>
            <a:off x="5598795" y="3030855"/>
            <a:ext cx="1572895" cy="951230"/>
          </a:xfrm>
          <a:prstGeom prst="ellipse">
            <a:avLst/>
          </a:prstGeom>
          <a:solidFill>
            <a:schemeClr val="accent2">
              <a:lumMod val="60000"/>
              <a:lumOff val="40000"/>
            </a:schemeClr>
          </a:solidFill>
          <a:ln w="9525">
            <a:solidFill>
              <a:sysClr val="windowText" lastClr="000000"/>
            </a:solidFill>
            <a:rou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lang="zh-CN" altLang="en-US" sz="2400" b="1" kern="0" dirty="0">
                <a:solidFill>
                  <a:prstClr val="black"/>
                </a:solidFill>
                <a:latin typeface="宋体" panose="02010600030101010101" pitchFamily="2" charset="-122"/>
                <a:cs typeface="微软雅黑" panose="020B0503020204020204" pitchFamily="34" charset="-122"/>
              </a:rPr>
              <a:t>印度恒河</a:t>
            </a:r>
          </a:p>
          <a:p>
            <a:pPr marL="0" marR="0" lvl="0" indent="0" algn="ctr" defTabSz="914400" eaLnBrk="1" fontAlgn="base" latinLnBrk="0" hangingPunct="1">
              <a:lnSpc>
                <a:spcPct val="100000"/>
              </a:lnSpc>
              <a:spcBef>
                <a:spcPct val="0"/>
              </a:spcBef>
              <a:spcAft>
                <a:spcPct val="0"/>
              </a:spcAft>
              <a:buClrTx/>
              <a:buSzTx/>
              <a:buFontTx/>
              <a:buNone/>
              <a:defRPr/>
            </a:pPr>
            <a:r>
              <a:rPr lang="zh-CN" altLang="en-US" sz="2400" b="1" kern="0" dirty="0">
                <a:solidFill>
                  <a:prstClr val="black"/>
                </a:solidFill>
                <a:latin typeface="宋体" panose="02010600030101010101" pitchFamily="2" charset="-122"/>
                <a:cs typeface="微软雅黑" panose="020B0503020204020204" pitchFamily="34" charset="-122"/>
              </a:rPr>
              <a:t>雅利安人</a:t>
            </a:r>
          </a:p>
        </p:txBody>
      </p:sp>
      <p:sp>
        <p:nvSpPr>
          <p:cNvPr id="24" name="椭圆 23">
            <a:extLst>
              <a:ext uri="{FF2B5EF4-FFF2-40B4-BE49-F238E27FC236}">
                <a16:creationId xmlns:a16="http://schemas.microsoft.com/office/drawing/2014/main" id="{5AB5F1B4-FDDE-DF43-24DE-4C23CF0F7CC1}"/>
              </a:ext>
            </a:extLst>
          </p:cNvPr>
          <p:cNvSpPr>
            <a:spLocks noChangeArrowheads="1"/>
          </p:cNvSpPr>
          <p:nvPr>
            <p:custDataLst>
              <p:tags r:id="rId6"/>
            </p:custDataLst>
          </p:nvPr>
        </p:nvSpPr>
        <p:spPr bwMode="auto">
          <a:xfrm>
            <a:off x="1273514" y="2317185"/>
            <a:ext cx="1812586" cy="1147762"/>
          </a:xfrm>
          <a:prstGeom prst="ellipse">
            <a:avLst/>
          </a:prstGeom>
          <a:solidFill>
            <a:srgbClr val="FFFF99"/>
          </a:solidFill>
          <a:ln w="9525">
            <a:solidFill>
              <a:sysClr val="windowText" lastClr="000000"/>
            </a:solidFill>
            <a:rou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cs typeface="微软雅黑" panose="020B0503020204020204" pitchFamily="34" charset="-122"/>
              </a:rPr>
              <a:t>巴尔干半岛</a:t>
            </a: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cs typeface="微软雅黑" panose="020B0503020204020204" pitchFamily="34" charset="-122"/>
              </a:rPr>
              <a:t>希腊人</a:t>
            </a:r>
          </a:p>
        </p:txBody>
      </p:sp>
      <p:sp>
        <p:nvSpPr>
          <p:cNvPr id="25" name="椭圆 24">
            <a:extLst>
              <a:ext uri="{FF2B5EF4-FFF2-40B4-BE49-F238E27FC236}">
                <a16:creationId xmlns:a16="http://schemas.microsoft.com/office/drawing/2014/main" id="{0678D56D-E7C5-4ED4-2D9F-5547EE137157}"/>
              </a:ext>
            </a:extLst>
          </p:cNvPr>
          <p:cNvSpPr>
            <a:spLocks noChangeArrowheads="1"/>
          </p:cNvSpPr>
          <p:nvPr>
            <p:custDataLst>
              <p:tags r:id="rId7"/>
            </p:custDataLst>
          </p:nvPr>
        </p:nvSpPr>
        <p:spPr bwMode="auto">
          <a:xfrm>
            <a:off x="102305" y="1714044"/>
            <a:ext cx="1564570" cy="1086305"/>
          </a:xfrm>
          <a:prstGeom prst="ellipse">
            <a:avLst/>
          </a:prstGeom>
          <a:solidFill>
            <a:srgbClr val="5B9BD5"/>
          </a:solidFill>
          <a:ln w="9525">
            <a:solidFill>
              <a:sysClr val="windowText" lastClr="000000"/>
            </a:solidFill>
            <a:rou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宋体" panose="02010600030101010101" pitchFamily="2" charset="-122"/>
                <a:cs typeface="微软雅黑" panose="020B0503020204020204" pitchFamily="34" charset="-122"/>
              </a:rPr>
              <a:t>西欧北部</a:t>
            </a: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宋体" panose="02010600030101010101" pitchFamily="2" charset="-122"/>
                <a:cs typeface="微软雅黑" panose="020B0503020204020204" pitchFamily="34" charset="-122"/>
              </a:rPr>
              <a:t>凯尔特人</a:t>
            </a:r>
          </a:p>
        </p:txBody>
      </p:sp>
      <p:sp>
        <p:nvSpPr>
          <p:cNvPr id="26" name="矩形 25">
            <a:extLst>
              <a:ext uri="{FF2B5EF4-FFF2-40B4-BE49-F238E27FC236}">
                <a16:creationId xmlns:a16="http://schemas.microsoft.com/office/drawing/2014/main" id="{A51C9368-4747-79CA-2C50-AF6F1E485FE8}"/>
              </a:ext>
            </a:extLst>
          </p:cNvPr>
          <p:cNvSpPr/>
          <p:nvPr>
            <p:custDataLst>
              <p:tags r:id="rId8"/>
            </p:custDataLst>
          </p:nvPr>
        </p:nvSpPr>
        <p:spPr>
          <a:xfrm>
            <a:off x="1987549" y="5725795"/>
            <a:ext cx="10137776" cy="954107"/>
          </a:xfrm>
          <a:prstGeom prst="rect">
            <a:avLst/>
          </a:prstGeom>
          <a:noFill/>
        </p:spPr>
        <p:txBody>
          <a:bodyPr wrap="square">
            <a:spAutoFit/>
          </a:bodyPr>
          <a:lstStyle/>
          <a:p>
            <a:pPr>
              <a:defRPr/>
            </a:pPr>
            <a:r>
              <a:rPr lang="zh-CN" altLang="en-US" sz="2800" b="1" dirty="0">
                <a:latin typeface="微软雅黑" panose="020B0503020204020204" pitchFamily="34" charset="-122"/>
              </a:rPr>
              <a:t>①迁徙地域</a:t>
            </a:r>
            <a:r>
              <a:rPr lang="zh-CN" altLang="en-US" sz="2800" b="1" dirty="0">
                <a:solidFill>
                  <a:srgbClr val="FF0000"/>
                </a:solidFill>
                <a:latin typeface="微软雅黑" panose="020B0503020204020204" pitchFamily="34" charset="-122"/>
              </a:rPr>
              <a:t>范围广</a:t>
            </a:r>
            <a:r>
              <a:rPr lang="zh-CN" altLang="en-US" sz="2800" b="1" dirty="0">
                <a:latin typeface="微软雅黑" panose="020B0503020204020204" pitchFamily="34" charset="-122"/>
              </a:rPr>
              <a:t>；②持续</a:t>
            </a:r>
            <a:r>
              <a:rPr lang="zh-CN" altLang="en-US" sz="2800" b="1" dirty="0">
                <a:solidFill>
                  <a:srgbClr val="FF0000"/>
                </a:solidFill>
                <a:latin typeface="微软雅黑" panose="020B0503020204020204" pitchFamily="34" charset="-122"/>
              </a:rPr>
              <a:t>时间长</a:t>
            </a:r>
            <a:r>
              <a:rPr lang="zh-CN" altLang="en-US" sz="2800" b="1" dirty="0">
                <a:latin typeface="微软雅黑" panose="020B0503020204020204" pitchFamily="34" charset="-122"/>
              </a:rPr>
              <a:t>；③以</a:t>
            </a:r>
            <a:r>
              <a:rPr lang="zh-CN" altLang="en-US" sz="2800" b="1" dirty="0">
                <a:solidFill>
                  <a:srgbClr val="FF0000"/>
                </a:solidFill>
                <a:latin typeface="微软雅黑" panose="020B0503020204020204" pitchFamily="34" charset="-122"/>
              </a:rPr>
              <a:t>武力征服</a:t>
            </a:r>
            <a:r>
              <a:rPr lang="zh-CN" altLang="en-US" sz="2800" b="1" dirty="0">
                <a:latin typeface="微软雅黑" panose="020B0503020204020204" pitchFamily="34" charset="-122"/>
              </a:rPr>
              <a:t>；</a:t>
            </a:r>
            <a:endParaRPr lang="en-US" altLang="zh-CN" sz="2800" b="1" dirty="0">
              <a:latin typeface="微软雅黑" panose="020B0503020204020204" pitchFamily="34" charset="-122"/>
            </a:endParaRPr>
          </a:p>
          <a:p>
            <a:pPr>
              <a:defRPr/>
            </a:pPr>
            <a:r>
              <a:rPr lang="zh-CN" altLang="en-US" sz="2800" b="1" dirty="0">
                <a:latin typeface="微软雅黑" panose="020B0503020204020204" pitchFamily="34" charset="-122"/>
              </a:rPr>
              <a:t>④形成</a:t>
            </a:r>
            <a:r>
              <a:rPr lang="zh-CN" altLang="en-US" sz="2800" b="1" dirty="0">
                <a:solidFill>
                  <a:srgbClr val="FF0000"/>
                </a:solidFill>
                <a:latin typeface="微软雅黑" panose="020B0503020204020204" pitchFamily="34" charset="-122"/>
              </a:rPr>
              <a:t>多种新的民族</a:t>
            </a:r>
            <a:r>
              <a:rPr lang="zh-CN" altLang="en-US" sz="2800" b="1" dirty="0">
                <a:latin typeface="微软雅黑" panose="020B0503020204020204" pitchFamily="34" charset="-122"/>
              </a:rPr>
              <a:t>；</a:t>
            </a:r>
            <a:r>
              <a:rPr lang="en-US" altLang="zh-CN" sz="2800" b="1" dirty="0">
                <a:latin typeface="微软雅黑" panose="020B0503020204020204" pitchFamily="34" charset="-122"/>
              </a:rPr>
              <a:t>⑤</a:t>
            </a:r>
            <a:r>
              <a:rPr lang="zh-CN" altLang="en-US" sz="2800" b="1" dirty="0">
                <a:latin typeface="微软雅黑" panose="020B0503020204020204" pitchFamily="34" charset="-122"/>
              </a:rPr>
              <a:t>对</a:t>
            </a:r>
            <a:r>
              <a:rPr lang="zh-CN" altLang="en-US" sz="2800" b="1" dirty="0">
                <a:solidFill>
                  <a:srgbClr val="FF0000"/>
                </a:solidFill>
                <a:latin typeface="微软雅黑" panose="020B0503020204020204" pitchFamily="34" charset="-122"/>
              </a:rPr>
              <a:t>区域文化</a:t>
            </a:r>
            <a:r>
              <a:rPr lang="zh-CN" altLang="en-US" sz="2800" b="1" dirty="0">
                <a:latin typeface="微软雅黑" panose="020B0503020204020204" pitchFamily="34" charset="-122"/>
              </a:rPr>
              <a:t>发展影响深远。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 calcmode="lin" valueType="num">
                                      <p:cBhvr additive="base">
                                        <p:cTn id="16"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additive="base">
                                        <p:cTn id="25"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8675">
                                            <p:txEl>
                                              <p:pRg st="3" end="3"/>
                                            </p:txEl>
                                          </p:spTgt>
                                        </p:tgtEl>
                                        <p:attrNameLst>
                                          <p:attrName>style.visibility</p:attrName>
                                        </p:attrNameLst>
                                      </p:cBhvr>
                                      <p:to>
                                        <p:strVal val="visible"/>
                                      </p:to>
                                    </p:set>
                                    <p:anim calcmode="lin" valueType="num">
                                      <p:cBhvr additive="base">
                                        <p:cTn id="34"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675">
                                            <p:txEl>
                                              <p:pRg st="4" end="4"/>
                                            </p:txEl>
                                          </p:spTgt>
                                        </p:tgtEl>
                                        <p:attrNameLst>
                                          <p:attrName>style.visibility</p:attrName>
                                        </p:attrNameLst>
                                      </p:cBhvr>
                                      <p:to>
                                        <p:strVal val="visible"/>
                                      </p:to>
                                    </p:set>
                                    <p:anim calcmode="lin" valueType="num">
                                      <p:cBhvr additive="base">
                                        <p:cTn id="43"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4" end="4"/>
                                            </p:txEl>
                                          </p:spTgt>
                                        </p:tgtEl>
                                        <p:attrNameLst>
                                          <p:attrName>ppt_y</p:attrName>
                                        </p:attrNameLst>
                                      </p:cBhvr>
                                      <p:tavLst>
                                        <p:tav tm="0">
                                          <p:val>
                                            <p:strVal val="1+#ppt_h/2"/>
                                          </p:val>
                                        </p:tav>
                                        <p:tav tm="100000">
                                          <p:val>
                                            <p:strVal val="#ppt_y"/>
                                          </p:val>
                                        </p:tav>
                                      </p:tavLst>
                                    </p:anim>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bldLvl="0" animBg="1"/>
      <p:bldP spid="22" grpId="0" bldLvl="0" animBg="1"/>
      <p:bldP spid="23" grpId="0" bldLvl="0" animBg="1"/>
      <p:bldP spid="24" grpId="0" bldLvl="0" animBg="1"/>
      <p:bldP spid="25" grpId="0" bldLvl="0" animBg="1"/>
      <p:bldP spid="26"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6559A59-173C-AAB4-22CF-F07C341AD78A}"/>
              </a:ext>
            </a:extLst>
          </p:cNvPr>
          <p:cNvSpPr txBox="1"/>
          <p:nvPr/>
        </p:nvSpPr>
        <p:spPr>
          <a:xfrm>
            <a:off x="92074" y="129309"/>
            <a:ext cx="4927601"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a:t>
            </a:r>
            <a:r>
              <a:rPr lang="zh-CN" altLang="en-US" sz="3200" b="1" dirty="0">
                <a:latin typeface="微软雅黑" panose="020B0503020204020204" pitchFamily="34" charset="-122"/>
                <a:ea typeface="微软雅黑" panose="020B0503020204020204" pitchFamily="34" charset="-122"/>
              </a:rPr>
              <a:t>、早期区域文化的影响</a:t>
            </a:r>
            <a:endParaRPr lang="zh-CN" altLang="zh-CN" sz="3200" b="1" dirty="0">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a16="http://schemas.microsoft.com/office/drawing/2014/main" id="{12639317-2DEB-BE7E-F0EE-DC95DE3A5442}"/>
              </a:ext>
            </a:extLst>
          </p:cNvPr>
          <p:cNvGraphicFramePr>
            <a:graphicFrameLocks noGrp="1"/>
          </p:cNvGraphicFramePr>
          <p:nvPr>
            <p:extLst>
              <p:ext uri="{D42A27DB-BD31-4B8C-83A1-F6EECF244321}">
                <p14:modId xmlns:p14="http://schemas.microsoft.com/office/powerpoint/2010/main" val="2114269383"/>
              </p:ext>
            </p:extLst>
          </p:nvPr>
        </p:nvGraphicFramePr>
        <p:xfrm>
          <a:off x="120072" y="822519"/>
          <a:ext cx="11961092" cy="3610936"/>
        </p:xfrm>
        <a:graphic>
          <a:graphicData uri="http://schemas.openxmlformats.org/drawingml/2006/table">
            <a:tbl>
              <a:tblPr firstRow="1" bandRow="1">
                <a:tableStyleId>{21E4AEA4-8DFA-4A89-87EB-49C32662AFE0}</a:tableStyleId>
              </a:tblPr>
              <a:tblGrid>
                <a:gridCol w="2365502">
                  <a:extLst>
                    <a:ext uri="{9D8B030D-6E8A-4147-A177-3AD203B41FA5}">
                      <a16:colId xmlns:a16="http://schemas.microsoft.com/office/drawing/2014/main" val="20000"/>
                    </a:ext>
                  </a:extLst>
                </a:gridCol>
                <a:gridCol w="1095030">
                  <a:extLst>
                    <a:ext uri="{9D8B030D-6E8A-4147-A177-3AD203B41FA5}">
                      <a16:colId xmlns:a16="http://schemas.microsoft.com/office/drawing/2014/main" val="20001"/>
                    </a:ext>
                  </a:extLst>
                </a:gridCol>
                <a:gridCol w="8500560">
                  <a:extLst>
                    <a:ext uri="{9D8B030D-6E8A-4147-A177-3AD203B41FA5}">
                      <a16:colId xmlns:a16="http://schemas.microsoft.com/office/drawing/2014/main" val="20002"/>
                    </a:ext>
                  </a:extLst>
                </a:gridCol>
              </a:tblGrid>
              <a:tr h="826727">
                <a:tc>
                  <a:txBody>
                    <a:bodyPr/>
                    <a:lstStyle/>
                    <a:p>
                      <a:pPr algn="ctr"/>
                      <a:r>
                        <a:rPr lang="zh-CN" altLang="en-US" sz="3200" dirty="0">
                          <a:latin typeface="黑体" panose="02010609060101010101" pitchFamily="49" charset="-122"/>
                          <a:ea typeface="黑体" panose="02010609060101010101" pitchFamily="49" charset="-122"/>
                        </a:rPr>
                        <a:t>时间</a:t>
                      </a:r>
                    </a:p>
                  </a:txBody>
                  <a:tcPr anchor="ctr"/>
                </a:tc>
                <a:tc>
                  <a:txBody>
                    <a:bodyPr/>
                    <a:lstStyle/>
                    <a:p>
                      <a:pPr algn="ctr"/>
                      <a:r>
                        <a:rPr lang="zh-CN" altLang="en-US" sz="3200" dirty="0">
                          <a:latin typeface="黑体" panose="02010609060101010101" pitchFamily="49" charset="-122"/>
                          <a:ea typeface="黑体" panose="02010609060101010101" pitchFamily="49" charset="-122"/>
                        </a:rPr>
                        <a:t>区域</a:t>
                      </a:r>
                    </a:p>
                  </a:txBody>
                  <a:tcPr anchor="ctr"/>
                </a:tc>
                <a:tc>
                  <a:txBody>
                    <a:bodyPr/>
                    <a:lstStyle/>
                    <a:p>
                      <a:pPr algn="ctr"/>
                      <a:r>
                        <a:rPr lang="zh-CN" altLang="en-US" sz="3200" dirty="0">
                          <a:latin typeface="黑体" panose="02010609060101010101" pitchFamily="49" charset="-122"/>
                          <a:ea typeface="黑体" panose="02010609060101010101" pitchFamily="49" charset="-122"/>
                        </a:rPr>
                        <a:t>影响</a:t>
                      </a:r>
                    </a:p>
                  </a:txBody>
                  <a:tcPr anchor="ctr"/>
                </a:tc>
                <a:extLst>
                  <a:ext uri="{0D108BD9-81ED-4DB2-BD59-A6C34878D82A}">
                    <a16:rowId xmlns:a16="http://schemas.microsoft.com/office/drawing/2014/main" val="10000"/>
                  </a:ext>
                </a:extLst>
              </a:tr>
              <a:tr h="1020063">
                <a:tc>
                  <a:txBody>
                    <a:bodyPr/>
                    <a:lstStyle/>
                    <a:p>
                      <a:pPr algn="ctr"/>
                      <a:endParaRPr lang="zh-CN" altLang="en-US"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1764146">
                <a:tc>
                  <a:txBody>
                    <a:bodyPr/>
                    <a:lstStyle/>
                    <a:p>
                      <a:pPr algn="ctr"/>
                      <a:endParaRPr lang="zh-CN" altLang="en-US"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en-US" altLang="zh-CN"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bl>
          </a:graphicData>
        </a:graphic>
      </p:graphicFrame>
      <p:sp>
        <p:nvSpPr>
          <p:cNvPr id="4" name="矩形 3">
            <a:extLst>
              <a:ext uri="{FF2B5EF4-FFF2-40B4-BE49-F238E27FC236}">
                <a16:creationId xmlns:a16="http://schemas.microsoft.com/office/drawing/2014/main" id="{1BBA59EF-A3C6-7A06-2C12-022F3CD1D8EE}"/>
              </a:ext>
            </a:extLst>
          </p:cNvPr>
          <p:cNvSpPr/>
          <p:nvPr/>
        </p:nvSpPr>
        <p:spPr>
          <a:xfrm>
            <a:off x="3620655" y="1637193"/>
            <a:ext cx="8478981" cy="954107"/>
          </a:xfrm>
          <a:prstGeom prst="rect">
            <a:avLst/>
          </a:prstGeom>
        </p:spPr>
        <p:txBody>
          <a:bodyPr wrap="square">
            <a:spAutoFit/>
          </a:bodyPr>
          <a:lstStyle/>
          <a:p>
            <a:r>
              <a:rPr lang="zh-CN" altLang="en-US" sz="2800" b="1" dirty="0">
                <a:latin typeface="楷体" panose="02010609060101010101" pitchFamily="49" charset="-122"/>
                <a:ea typeface="楷体" panose="02010609060101010101" pitchFamily="49" charset="-122"/>
              </a:rPr>
              <a:t>一度占领</a:t>
            </a:r>
            <a:r>
              <a:rPr lang="zh-CN" altLang="en-US" sz="2800" b="1" dirty="0">
                <a:highlight>
                  <a:srgbClr val="FFFF00"/>
                </a:highlight>
                <a:latin typeface="楷体" panose="02010609060101010101" pitchFamily="49" charset="-122"/>
                <a:ea typeface="楷体" panose="02010609060101010101" pitchFamily="49" charset="-122"/>
              </a:rPr>
              <a:t>巴比伦城</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多次与</a:t>
            </a:r>
            <a:r>
              <a:rPr lang="zh-CN" altLang="zh-CN" sz="2800" b="1" dirty="0">
                <a:highlight>
                  <a:srgbClr val="FFFF00"/>
                </a:highlight>
                <a:latin typeface="楷体" panose="02010609060101010101" pitchFamily="49" charset="-122"/>
                <a:ea typeface="楷体" panose="02010609060101010101" pitchFamily="49" charset="-122"/>
              </a:rPr>
              <a:t>埃及</a:t>
            </a:r>
            <a:r>
              <a:rPr lang="zh-CN" altLang="zh-CN" sz="2800" b="1" dirty="0">
                <a:latin typeface="楷体" panose="02010609060101010101" pitchFamily="49" charset="-122"/>
                <a:ea typeface="楷体" panose="02010609060101010101" pitchFamily="49" charset="-122"/>
              </a:rPr>
              <a:t>发生争霸战争</a:t>
            </a:r>
            <a:r>
              <a:rPr lang="zh-CN" altLang="en-US" sz="2800" b="1" dirty="0">
                <a:latin typeface="楷体" panose="02010609060101010101" pitchFamily="49" charset="-122"/>
                <a:ea typeface="楷体" panose="02010609060101010101" pitchFamily="49" charset="-122"/>
              </a:rPr>
              <a:t>，冲击了古文明；传播了</a:t>
            </a:r>
            <a:r>
              <a:rPr lang="zh-CN" altLang="en-US" sz="2800" b="1" dirty="0">
                <a:highlight>
                  <a:srgbClr val="FFFF00"/>
                </a:highlight>
                <a:latin typeface="楷体" panose="02010609060101010101" pitchFamily="49" charset="-122"/>
                <a:ea typeface="楷体" panose="02010609060101010101" pitchFamily="49" charset="-122"/>
              </a:rPr>
              <a:t>马车和铁器</a:t>
            </a:r>
            <a:r>
              <a:rPr lang="zh-CN" altLang="en-US" sz="2800" b="1" dirty="0">
                <a:latin typeface="楷体" panose="02010609060101010101" pitchFamily="49" charset="-122"/>
                <a:ea typeface="楷体" panose="02010609060101010101" pitchFamily="49" charset="-122"/>
              </a:rPr>
              <a:t>。</a:t>
            </a:r>
          </a:p>
        </p:txBody>
      </p:sp>
      <p:sp>
        <p:nvSpPr>
          <p:cNvPr id="6" name="矩形 5">
            <a:extLst>
              <a:ext uri="{FF2B5EF4-FFF2-40B4-BE49-F238E27FC236}">
                <a16:creationId xmlns:a16="http://schemas.microsoft.com/office/drawing/2014/main" id="{DA5CAF4E-1061-EF70-44A8-D9063183DCA2}"/>
              </a:ext>
            </a:extLst>
          </p:cNvPr>
          <p:cNvSpPr/>
          <p:nvPr/>
        </p:nvSpPr>
        <p:spPr>
          <a:xfrm>
            <a:off x="3611418" y="2626506"/>
            <a:ext cx="8438665" cy="1815882"/>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历史上</a:t>
            </a:r>
            <a:r>
              <a:rPr lang="zh-CN" altLang="zh-CN" sz="2800" b="1" dirty="0">
                <a:highlight>
                  <a:srgbClr val="FFFF00"/>
                </a:highlight>
                <a:latin typeface="楷体" panose="02010609060101010101" pitchFamily="49" charset="-122"/>
                <a:ea typeface="楷体" panose="02010609060101010101" pitchFamily="49" charset="-122"/>
              </a:rPr>
              <a:t>第一个</a:t>
            </a:r>
            <a:r>
              <a:rPr lang="zh-CN" altLang="zh-CN" sz="2800" b="1" dirty="0">
                <a:latin typeface="楷体" panose="02010609060101010101" pitchFamily="49" charset="-122"/>
                <a:ea typeface="楷体" panose="02010609060101010101" pitchFamily="49" charset="-122"/>
              </a:rPr>
              <a:t>地跨亚、非、欧三洲的大帝国，并数次入侵希腊。在</a:t>
            </a:r>
            <a:r>
              <a:rPr lang="zh-CN" altLang="en-US" sz="2800" b="1" dirty="0">
                <a:latin typeface="楷体" panose="02010609060101010101" pitchFamily="49" charset="-122"/>
                <a:ea typeface="楷体" panose="02010609060101010101" pitchFamily="49" charset="-122"/>
              </a:rPr>
              <a:t>其</a:t>
            </a:r>
            <a:r>
              <a:rPr lang="zh-CN" altLang="en-US" sz="2800" b="1" dirty="0">
                <a:highlight>
                  <a:srgbClr val="FFFF00"/>
                </a:highlight>
                <a:latin typeface="楷体" panose="02010609060101010101" pitchFamily="49" charset="-122"/>
                <a:ea typeface="楷体" panose="02010609060101010101" pitchFamily="49" charset="-122"/>
              </a:rPr>
              <a:t>宽容</a:t>
            </a:r>
            <a:r>
              <a:rPr lang="zh-CN" altLang="zh-CN" sz="2800" b="1" dirty="0">
                <a:latin typeface="楷体" panose="02010609060101010101" pitchFamily="49" charset="-122"/>
                <a:ea typeface="楷体" panose="02010609060101010101" pitchFamily="49" charset="-122"/>
              </a:rPr>
              <a:t>统治下，西亚和北非文明区首次被统一起来，西亚文明和希腊文明发生</a:t>
            </a:r>
            <a:r>
              <a:rPr lang="zh-CN" altLang="en-US" sz="2800" b="1" dirty="0">
                <a:latin typeface="楷体" panose="02010609060101010101" pitchFamily="49" charset="-122"/>
                <a:ea typeface="楷体" panose="02010609060101010101" pitchFamily="49" charset="-122"/>
              </a:rPr>
              <a:t>广泛而深入的</a:t>
            </a:r>
            <a:r>
              <a:rPr lang="zh-CN" altLang="zh-CN" sz="2800" b="1" dirty="0">
                <a:highlight>
                  <a:srgbClr val="FFFF00"/>
                </a:highlight>
                <a:latin typeface="楷体" panose="02010609060101010101" pitchFamily="49" charset="-122"/>
                <a:ea typeface="楷体" panose="02010609060101010101" pitchFamily="49" charset="-122"/>
              </a:rPr>
              <a:t>交流</a:t>
            </a:r>
            <a:r>
              <a:rPr lang="zh-CN" altLang="zh-CN" sz="2800" b="1" dirty="0">
                <a:latin typeface="楷体" panose="02010609060101010101" pitchFamily="49" charset="-122"/>
                <a:ea typeface="楷体" panose="02010609060101010101" pitchFamily="49" charset="-122"/>
              </a:rPr>
              <a:t>。</a:t>
            </a:r>
          </a:p>
        </p:txBody>
      </p:sp>
      <p:sp>
        <p:nvSpPr>
          <p:cNvPr id="9" name="文本框 8">
            <a:extLst>
              <a:ext uri="{FF2B5EF4-FFF2-40B4-BE49-F238E27FC236}">
                <a16:creationId xmlns:a16="http://schemas.microsoft.com/office/drawing/2014/main" id="{53B615CF-DF9E-A059-D1D7-021F8543B7E0}"/>
              </a:ext>
            </a:extLst>
          </p:cNvPr>
          <p:cNvSpPr txBox="1"/>
          <p:nvPr/>
        </p:nvSpPr>
        <p:spPr>
          <a:xfrm>
            <a:off x="205035" y="1663172"/>
            <a:ext cx="2307255" cy="954107"/>
          </a:xfrm>
          <a:prstGeom prst="rect">
            <a:avLst/>
          </a:prstGeom>
          <a:noFill/>
        </p:spPr>
        <p:txBody>
          <a:bodyPr wrap="square">
            <a:spAutoFit/>
          </a:bodyPr>
          <a:lstStyle/>
          <a:p>
            <a:r>
              <a:rPr lang="en-US" altLang="zh-CN" sz="2800" b="1" dirty="0">
                <a:latin typeface="楷体" panose="02010609060101010101" pitchFamily="49" charset="-122"/>
                <a:ea typeface="楷体" panose="02010609060101010101" pitchFamily="49" charset="-122"/>
              </a:rPr>
              <a:t>BC17</a:t>
            </a:r>
            <a:r>
              <a:rPr lang="zh-CN" altLang="en-US" sz="2800" b="1" dirty="0">
                <a:latin typeface="楷体" panose="02010609060101010101" pitchFamily="49" charset="-122"/>
                <a:ea typeface="楷体" panose="02010609060101010101" pitchFamily="49" charset="-122"/>
              </a:rPr>
              <a:t>世纪</a:t>
            </a:r>
            <a:r>
              <a:rPr lang="en-US" altLang="zh-CN" sz="2800" b="1" dirty="0">
                <a:latin typeface="楷体" panose="02010609060101010101" pitchFamily="49" charset="-122"/>
                <a:ea typeface="楷体" panose="02010609060101010101" pitchFamily="49" charset="-122"/>
              </a:rPr>
              <a:t>-</a:t>
            </a:r>
          </a:p>
          <a:p>
            <a:r>
              <a:rPr lang="en-US" altLang="zh-CN" sz="2800" b="1" dirty="0">
                <a:latin typeface="楷体" panose="02010609060101010101" pitchFamily="49" charset="-122"/>
                <a:ea typeface="楷体" panose="02010609060101010101" pitchFamily="49" charset="-122"/>
              </a:rPr>
              <a:t>BC13</a:t>
            </a:r>
            <a:r>
              <a:rPr lang="zh-CN" altLang="en-US" sz="2800" b="1" dirty="0">
                <a:latin typeface="楷体" panose="02010609060101010101" pitchFamily="49" charset="-122"/>
                <a:ea typeface="楷体" panose="02010609060101010101" pitchFamily="49" charset="-122"/>
              </a:rPr>
              <a:t>世纪末</a:t>
            </a:r>
          </a:p>
        </p:txBody>
      </p:sp>
      <p:sp>
        <p:nvSpPr>
          <p:cNvPr id="10" name="文本框 9">
            <a:extLst>
              <a:ext uri="{FF2B5EF4-FFF2-40B4-BE49-F238E27FC236}">
                <a16:creationId xmlns:a16="http://schemas.microsoft.com/office/drawing/2014/main" id="{685308CA-CFA7-7E9B-82AE-BE85D27D68CD}"/>
              </a:ext>
            </a:extLst>
          </p:cNvPr>
          <p:cNvSpPr txBox="1"/>
          <p:nvPr/>
        </p:nvSpPr>
        <p:spPr>
          <a:xfrm>
            <a:off x="212464" y="2934016"/>
            <a:ext cx="2157912" cy="954107"/>
          </a:xfrm>
          <a:prstGeom prst="rect">
            <a:avLst/>
          </a:prstGeom>
          <a:noFill/>
        </p:spPr>
        <p:txBody>
          <a:bodyPr wrap="square">
            <a:spAutoFit/>
          </a:bodyPr>
          <a:lstStyle/>
          <a:p>
            <a:r>
              <a:rPr lang="en-US" altLang="zh-CN" sz="2800" b="1" dirty="0">
                <a:latin typeface="楷体" panose="02010609060101010101" pitchFamily="49" charset="-122"/>
                <a:ea typeface="楷体" panose="02010609060101010101" pitchFamily="49" charset="-122"/>
              </a:rPr>
              <a:t>BC6</a:t>
            </a:r>
            <a:r>
              <a:rPr lang="zh-CN" altLang="en-US" sz="2800" b="1" dirty="0">
                <a:latin typeface="楷体" panose="02010609060101010101" pitchFamily="49" charset="-122"/>
                <a:ea typeface="楷体" panose="02010609060101010101" pitchFamily="49" charset="-122"/>
              </a:rPr>
              <a:t>世纪</a:t>
            </a:r>
            <a:r>
              <a:rPr lang="en-US" altLang="zh-CN" sz="2800" b="1" dirty="0">
                <a:latin typeface="楷体" panose="02010609060101010101" pitchFamily="49" charset="-122"/>
                <a:ea typeface="楷体" panose="02010609060101010101" pitchFamily="49" charset="-122"/>
              </a:rPr>
              <a:t>-</a:t>
            </a:r>
          </a:p>
          <a:p>
            <a:r>
              <a:rPr lang="en-US" altLang="zh-CN" sz="2800" b="1" dirty="0">
                <a:latin typeface="楷体" panose="02010609060101010101" pitchFamily="49" charset="-122"/>
                <a:ea typeface="楷体" panose="02010609060101010101" pitchFamily="49" charset="-122"/>
              </a:rPr>
              <a:t>BC4</a:t>
            </a:r>
            <a:r>
              <a:rPr lang="zh-CN" altLang="en-US" sz="2800" b="1" dirty="0">
                <a:latin typeface="楷体" panose="02010609060101010101" pitchFamily="49" charset="-122"/>
                <a:ea typeface="楷体" panose="02010609060101010101" pitchFamily="49" charset="-122"/>
              </a:rPr>
              <a:t>世纪末</a:t>
            </a:r>
          </a:p>
        </p:txBody>
      </p:sp>
      <p:sp>
        <p:nvSpPr>
          <p:cNvPr id="21" name="文本框 20">
            <a:extLst>
              <a:ext uri="{FF2B5EF4-FFF2-40B4-BE49-F238E27FC236}">
                <a16:creationId xmlns:a16="http://schemas.microsoft.com/office/drawing/2014/main" id="{64BD32E7-2013-B97B-BB1E-CA52D69A11AE}"/>
              </a:ext>
            </a:extLst>
          </p:cNvPr>
          <p:cNvSpPr txBox="1"/>
          <p:nvPr/>
        </p:nvSpPr>
        <p:spPr>
          <a:xfrm>
            <a:off x="2572515" y="1668334"/>
            <a:ext cx="1075848" cy="954107"/>
          </a:xfrm>
          <a:prstGeom prst="rect">
            <a:avLst/>
          </a:prstGeom>
          <a:noFill/>
        </p:spPr>
        <p:txBody>
          <a:bodyPr wrap="square">
            <a:spAutoFit/>
          </a:bodyPr>
          <a:lstStyle/>
          <a:p>
            <a:r>
              <a:rPr lang="zh-CN" altLang="en-US" sz="2800" b="1" dirty="0">
                <a:latin typeface="楷体" panose="02010609060101010101" pitchFamily="49" charset="-122"/>
                <a:ea typeface="楷体" panose="02010609060101010101" pitchFamily="49" charset="-122"/>
              </a:rPr>
              <a:t>赫梯</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帝国</a:t>
            </a:r>
          </a:p>
        </p:txBody>
      </p:sp>
      <p:sp>
        <p:nvSpPr>
          <p:cNvPr id="22" name="文本框 21">
            <a:extLst>
              <a:ext uri="{FF2B5EF4-FFF2-40B4-BE49-F238E27FC236}">
                <a16:creationId xmlns:a16="http://schemas.microsoft.com/office/drawing/2014/main" id="{E8726E28-B703-D215-CEC8-48C6E6B994A0}"/>
              </a:ext>
            </a:extLst>
          </p:cNvPr>
          <p:cNvSpPr txBox="1"/>
          <p:nvPr/>
        </p:nvSpPr>
        <p:spPr>
          <a:xfrm>
            <a:off x="2571845" y="2988905"/>
            <a:ext cx="1011587" cy="954107"/>
          </a:xfrm>
          <a:prstGeom prst="rect">
            <a:avLst/>
          </a:prstGeom>
          <a:noFill/>
        </p:spPr>
        <p:txBody>
          <a:bodyPr wrap="square">
            <a:spAutoFit/>
          </a:bodyPr>
          <a:lstStyle/>
          <a:p>
            <a:r>
              <a:rPr lang="zh-CN" altLang="en-US" sz="2800" b="1" dirty="0">
                <a:latin typeface="楷体" panose="02010609060101010101" pitchFamily="49" charset="-122"/>
                <a:ea typeface="楷体" panose="02010609060101010101" pitchFamily="49" charset="-122"/>
              </a:rPr>
              <a:t>波斯</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帝国</a:t>
            </a:r>
            <a:endParaRPr lang="en-US" altLang="zh-CN" sz="2800" b="1" dirty="0">
              <a:latin typeface="楷体" panose="02010609060101010101" pitchFamily="49" charset="-122"/>
              <a:ea typeface="楷体" panose="02010609060101010101" pitchFamily="49" charset="-122"/>
            </a:endParaRPr>
          </a:p>
        </p:txBody>
      </p:sp>
      <p:pic>
        <p:nvPicPr>
          <p:cNvPr id="29" name="图片 1" descr="timg (24).jpg">
            <a:extLst>
              <a:ext uri="{FF2B5EF4-FFF2-40B4-BE49-F238E27FC236}">
                <a16:creationId xmlns:a16="http://schemas.microsoft.com/office/drawing/2014/main" id="{3D77344D-EEA6-66E8-DF51-DBCECDF0C72B}"/>
              </a:ext>
            </a:extLst>
          </p:cNvPr>
          <p:cNvPicPr>
            <a:picLocks noChangeAspect="1"/>
          </p:cNvPicPr>
          <p:nvPr>
            <p:custDataLst>
              <p:tags r:id="rId1"/>
            </p:custDataLst>
          </p:nvPr>
        </p:nvPicPr>
        <p:blipFill>
          <a:blip r:embed="rId8"/>
          <a:srcRect l="1842" t="6940" r="4599" b="4651"/>
          <a:stretch>
            <a:fillRect/>
          </a:stretch>
        </p:blipFill>
        <p:spPr>
          <a:xfrm>
            <a:off x="5940655" y="4453890"/>
            <a:ext cx="3600508" cy="2404110"/>
          </a:xfrm>
          <a:prstGeom prst="rect">
            <a:avLst/>
          </a:prstGeom>
          <a:noFill/>
          <a:ln w="9525">
            <a:noFill/>
          </a:ln>
        </p:spPr>
      </p:pic>
      <p:grpSp>
        <p:nvGrpSpPr>
          <p:cNvPr id="30" name="组合 29">
            <a:extLst>
              <a:ext uri="{FF2B5EF4-FFF2-40B4-BE49-F238E27FC236}">
                <a16:creationId xmlns:a16="http://schemas.microsoft.com/office/drawing/2014/main" id="{BFE13C1D-F684-26E8-EB29-FE30555CF350}"/>
              </a:ext>
            </a:extLst>
          </p:cNvPr>
          <p:cNvGrpSpPr/>
          <p:nvPr/>
        </p:nvGrpSpPr>
        <p:grpSpPr>
          <a:xfrm>
            <a:off x="9144000" y="5237018"/>
            <a:ext cx="3048000" cy="1620982"/>
            <a:chOff x="11411" y="4807"/>
            <a:chExt cx="8043" cy="3003"/>
          </a:xfrm>
        </p:grpSpPr>
        <p:pic>
          <p:nvPicPr>
            <p:cNvPr id="31" name="图片 30" descr="IMG_2599">
              <a:extLst>
                <a:ext uri="{FF2B5EF4-FFF2-40B4-BE49-F238E27FC236}">
                  <a16:creationId xmlns:a16="http://schemas.microsoft.com/office/drawing/2014/main" id="{C8D1F7D8-E278-3B68-E058-D448E8799B36}"/>
                </a:ext>
              </a:extLst>
            </p:cNvPr>
            <p:cNvPicPr>
              <a:picLocks noChangeAspect="1"/>
            </p:cNvPicPr>
            <p:nvPr/>
          </p:nvPicPr>
          <p:blipFill>
            <a:blip r:embed="rId9"/>
            <a:stretch>
              <a:fillRect/>
            </a:stretch>
          </p:blipFill>
          <p:spPr>
            <a:xfrm>
              <a:off x="11411" y="4807"/>
              <a:ext cx="7789" cy="3003"/>
            </a:xfrm>
            <a:prstGeom prst="rect">
              <a:avLst/>
            </a:prstGeom>
          </p:spPr>
        </p:pic>
        <p:sp>
          <p:nvSpPr>
            <p:cNvPr id="32" name="文本框 31">
              <a:extLst>
                <a:ext uri="{FF2B5EF4-FFF2-40B4-BE49-F238E27FC236}">
                  <a16:creationId xmlns:a16="http://schemas.microsoft.com/office/drawing/2014/main" id="{43C7A79F-E11C-9372-40C0-671B6ACE4376}"/>
                </a:ext>
              </a:extLst>
            </p:cNvPr>
            <p:cNvSpPr txBox="1"/>
            <p:nvPr/>
          </p:nvSpPr>
          <p:spPr>
            <a:xfrm>
              <a:off x="16524" y="7203"/>
              <a:ext cx="2930" cy="582"/>
            </a:xfrm>
            <a:prstGeom prst="rect">
              <a:avLst/>
            </a:prstGeom>
            <a:noFill/>
          </p:spPr>
          <p:txBody>
            <a:bodyPr wrap="square" rtlCol="0">
              <a:spAutoFit/>
            </a:bodyPr>
            <a:lstStyle/>
            <a:p>
              <a:r>
                <a:rPr lang="zh-CN" altLang="en-US" dirty="0">
                  <a:solidFill>
                    <a:schemeClr val="accent1">
                      <a:lumMod val="50000"/>
                    </a:schemeClr>
                  </a:solidFill>
                  <a:highlight>
                    <a:srgbClr val="FFFF00"/>
                  </a:highlight>
                  <a:latin typeface="楷体" charset="0"/>
                  <a:ea typeface="楷体" charset="0"/>
                </a:rPr>
                <a:t>波斯浮雕</a:t>
              </a:r>
            </a:p>
          </p:txBody>
        </p:sp>
      </p:grpSp>
      <p:pic>
        <p:nvPicPr>
          <p:cNvPr id="34" name="图片 33">
            <a:extLst>
              <a:ext uri="{FF2B5EF4-FFF2-40B4-BE49-F238E27FC236}">
                <a16:creationId xmlns:a16="http://schemas.microsoft.com/office/drawing/2014/main" id="{97415CCB-45FC-9FF4-3ADA-77593665675D}"/>
              </a:ext>
            </a:extLst>
          </p:cNvPr>
          <p:cNvPicPr>
            <a:picLocks noChangeAspect="1"/>
          </p:cNvPicPr>
          <p:nvPr/>
        </p:nvPicPr>
        <p:blipFill>
          <a:blip r:embed="rId10"/>
          <a:stretch>
            <a:fillRect/>
          </a:stretch>
        </p:blipFill>
        <p:spPr>
          <a:xfrm>
            <a:off x="131965" y="4468957"/>
            <a:ext cx="3294965" cy="2389043"/>
          </a:xfrm>
          <a:prstGeom prst="rect">
            <a:avLst/>
          </a:prstGeom>
        </p:spPr>
      </p:pic>
      <p:pic>
        <p:nvPicPr>
          <p:cNvPr id="35" name="图片 34">
            <a:extLst>
              <a:ext uri="{FF2B5EF4-FFF2-40B4-BE49-F238E27FC236}">
                <a16:creationId xmlns:a16="http://schemas.microsoft.com/office/drawing/2014/main" id="{46B57460-FC02-68C8-C44A-675A00FDEBEF}"/>
              </a:ext>
            </a:extLst>
          </p:cNvPr>
          <p:cNvPicPr>
            <a:picLocks noChangeAspect="1"/>
          </p:cNvPicPr>
          <p:nvPr>
            <p:custDataLst>
              <p:tags r:id="rId2"/>
            </p:custDataLst>
          </p:nvPr>
        </p:nvPicPr>
        <p:blipFill>
          <a:blip r:embed="rId11"/>
          <a:srcRect l="9808" r="11373" b="12271"/>
          <a:stretch>
            <a:fillRect/>
          </a:stretch>
        </p:blipFill>
        <p:spPr>
          <a:xfrm>
            <a:off x="2712835" y="4438247"/>
            <a:ext cx="2662729" cy="1805535"/>
          </a:xfrm>
          <a:prstGeom prst="rect">
            <a:avLst/>
          </a:prstGeom>
        </p:spPr>
      </p:pic>
      <p:pic>
        <p:nvPicPr>
          <p:cNvPr id="33" name="图片 32" descr="捕获.PNG">
            <a:extLst>
              <a:ext uri="{FF2B5EF4-FFF2-40B4-BE49-F238E27FC236}">
                <a16:creationId xmlns:a16="http://schemas.microsoft.com/office/drawing/2014/main" id="{24CBDD75-C65F-1385-448B-61A0A58C9CF0}"/>
              </a:ext>
            </a:extLst>
          </p:cNvPr>
          <p:cNvPicPr>
            <a:picLocks noChangeAspect="1"/>
          </p:cNvPicPr>
          <p:nvPr>
            <p:custDataLst>
              <p:tags r:id="rId3"/>
            </p:custDataLst>
          </p:nvPr>
        </p:nvPicPr>
        <p:blipFill>
          <a:blip r:embed="rId12"/>
          <a:srcRect l="4486" t="13583" r="3839" b="3461"/>
          <a:stretch>
            <a:fillRect/>
          </a:stretch>
        </p:blipFill>
        <p:spPr>
          <a:xfrm>
            <a:off x="3168072" y="5855855"/>
            <a:ext cx="2780146" cy="1002145"/>
          </a:xfrm>
          <a:prstGeom prst="rect">
            <a:avLst/>
          </a:prstGeom>
        </p:spPr>
      </p:pic>
      <p:sp>
        <p:nvSpPr>
          <p:cNvPr id="36" name="文本框 35">
            <a:extLst>
              <a:ext uri="{FF2B5EF4-FFF2-40B4-BE49-F238E27FC236}">
                <a16:creationId xmlns:a16="http://schemas.microsoft.com/office/drawing/2014/main" id="{5B31C0A0-33F0-466A-67A4-67712E1B543D}"/>
              </a:ext>
            </a:extLst>
          </p:cNvPr>
          <p:cNvSpPr txBox="1"/>
          <p:nvPr>
            <p:custDataLst>
              <p:tags r:id="rId4"/>
            </p:custDataLst>
          </p:nvPr>
        </p:nvSpPr>
        <p:spPr>
          <a:xfrm>
            <a:off x="4441074" y="6488668"/>
            <a:ext cx="202184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solidFill>
                  <a:schemeClr val="accent1">
                    <a:lumMod val="50000"/>
                  </a:schemeClr>
                </a:solidFill>
                <a:highlight>
                  <a:srgbClr val="FFFF00"/>
                </a:highlight>
                <a:latin typeface="楷体" charset="0"/>
                <a:ea typeface="楷体" charset="0"/>
              </a:rPr>
              <a:t>赫梯人的铁器</a:t>
            </a:r>
          </a:p>
        </p:txBody>
      </p:sp>
      <p:sp>
        <p:nvSpPr>
          <p:cNvPr id="37" name="文本框 36">
            <a:extLst>
              <a:ext uri="{FF2B5EF4-FFF2-40B4-BE49-F238E27FC236}">
                <a16:creationId xmlns:a16="http://schemas.microsoft.com/office/drawing/2014/main" id="{756407F2-863D-9B3B-927B-77D5DB18318B}"/>
              </a:ext>
            </a:extLst>
          </p:cNvPr>
          <p:cNvSpPr txBox="1"/>
          <p:nvPr>
            <p:custDataLst>
              <p:tags r:id="rId5"/>
            </p:custDataLst>
          </p:nvPr>
        </p:nvSpPr>
        <p:spPr>
          <a:xfrm>
            <a:off x="2703599" y="4431030"/>
            <a:ext cx="302895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solidFill>
                  <a:schemeClr val="accent1">
                    <a:lumMod val="50000"/>
                  </a:schemeClr>
                </a:solidFill>
                <a:highlight>
                  <a:srgbClr val="FFFF00"/>
                </a:highlight>
                <a:latin typeface="楷体" charset="0"/>
                <a:ea typeface="楷体" charset="0"/>
              </a:rPr>
              <a:t>赫梯人的战车想象图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21" grpId="0"/>
      <p:bldP spid="22"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6559A59-173C-AAB4-22CF-F07C341AD78A}"/>
              </a:ext>
            </a:extLst>
          </p:cNvPr>
          <p:cNvSpPr txBox="1"/>
          <p:nvPr/>
        </p:nvSpPr>
        <p:spPr>
          <a:xfrm>
            <a:off x="92074" y="129309"/>
            <a:ext cx="4927601"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a:t>
            </a:r>
            <a:r>
              <a:rPr lang="zh-CN" altLang="en-US" sz="3200" b="1" dirty="0">
                <a:latin typeface="微软雅黑" panose="020B0503020204020204" pitchFamily="34" charset="-122"/>
                <a:ea typeface="微软雅黑" panose="020B0503020204020204" pitchFamily="34" charset="-122"/>
              </a:rPr>
              <a:t>、早期区域文化的影响</a:t>
            </a:r>
            <a:endParaRPr lang="zh-CN" altLang="zh-CN" sz="3200" b="1" dirty="0">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a16="http://schemas.microsoft.com/office/drawing/2014/main" id="{12639317-2DEB-BE7E-F0EE-DC95DE3A5442}"/>
              </a:ext>
            </a:extLst>
          </p:cNvPr>
          <p:cNvGraphicFramePr>
            <a:graphicFrameLocks noGrp="1"/>
          </p:cNvGraphicFramePr>
          <p:nvPr>
            <p:extLst>
              <p:ext uri="{D42A27DB-BD31-4B8C-83A1-F6EECF244321}">
                <p14:modId xmlns:p14="http://schemas.microsoft.com/office/powerpoint/2010/main" val="3357454203"/>
              </p:ext>
            </p:extLst>
          </p:nvPr>
        </p:nvGraphicFramePr>
        <p:xfrm>
          <a:off x="187079" y="822519"/>
          <a:ext cx="11804072" cy="3610936"/>
        </p:xfrm>
        <a:graphic>
          <a:graphicData uri="http://schemas.openxmlformats.org/drawingml/2006/table">
            <a:tbl>
              <a:tblPr firstRow="1" bandRow="1">
                <a:tableStyleId>{21E4AEA4-8DFA-4A89-87EB-49C32662AFE0}</a:tableStyleId>
              </a:tblPr>
              <a:tblGrid>
                <a:gridCol w="2334448">
                  <a:extLst>
                    <a:ext uri="{9D8B030D-6E8A-4147-A177-3AD203B41FA5}">
                      <a16:colId xmlns:a16="http://schemas.microsoft.com/office/drawing/2014/main" val="20000"/>
                    </a:ext>
                  </a:extLst>
                </a:gridCol>
                <a:gridCol w="1080655">
                  <a:extLst>
                    <a:ext uri="{9D8B030D-6E8A-4147-A177-3AD203B41FA5}">
                      <a16:colId xmlns:a16="http://schemas.microsoft.com/office/drawing/2014/main" val="20001"/>
                    </a:ext>
                  </a:extLst>
                </a:gridCol>
                <a:gridCol w="8388969">
                  <a:extLst>
                    <a:ext uri="{9D8B030D-6E8A-4147-A177-3AD203B41FA5}">
                      <a16:colId xmlns:a16="http://schemas.microsoft.com/office/drawing/2014/main" val="20002"/>
                    </a:ext>
                  </a:extLst>
                </a:gridCol>
              </a:tblGrid>
              <a:tr h="826727">
                <a:tc>
                  <a:txBody>
                    <a:bodyPr/>
                    <a:lstStyle/>
                    <a:p>
                      <a:pPr algn="ctr"/>
                      <a:r>
                        <a:rPr lang="zh-CN" altLang="en-US" sz="2800" dirty="0">
                          <a:latin typeface="黑体" panose="02010609060101010101" pitchFamily="49" charset="-122"/>
                          <a:ea typeface="黑体" panose="02010609060101010101" pitchFamily="49" charset="-122"/>
                        </a:rPr>
                        <a:t>时间</a:t>
                      </a:r>
                    </a:p>
                  </a:txBody>
                  <a:tcPr anchor="ctr"/>
                </a:tc>
                <a:tc>
                  <a:txBody>
                    <a:bodyPr/>
                    <a:lstStyle/>
                    <a:p>
                      <a:pPr algn="ctr"/>
                      <a:r>
                        <a:rPr lang="zh-CN" altLang="en-US" sz="2800" dirty="0">
                          <a:latin typeface="黑体" panose="02010609060101010101" pitchFamily="49" charset="-122"/>
                          <a:ea typeface="黑体" panose="02010609060101010101" pitchFamily="49" charset="-122"/>
                        </a:rPr>
                        <a:t>区域</a:t>
                      </a:r>
                    </a:p>
                  </a:txBody>
                  <a:tcPr anchor="ctr"/>
                </a:tc>
                <a:tc>
                  <a:txBody>
                    <a:bodyPr/>
                    <a:lstStyle/>
                    <a:p>
                      <a:pPr algn="ctr"/>
                      <a:r>
                        <a:rPr lang="zh-CN" altLang="en-US" sz="2800" dirty="0">
                          <a:latin typeface="黑体" panose="02010609060101010101" pitchFamily="49" charset="-122"/>
                          <a:ea typeface="黑体" panose="02010609060101010101" pitchFamily="49" charset="-122"/>
                        </a:rPr>
                        <a:t>影响</a:t>
                      </a:r>
                    </a:p>
                  </a:txBody>
                  <a:tcPr anchor="ctr"/>
                </a:tc>
                <a:extLst>
                  <a:ext uri="{0D108BD9-81ED-4DB2-BD59-A6C34878D82A}">
                    <a16:rowId xmlns:a16="http://schemas.microsoft.com/office/drawing/2014/main" val="10000"/>
                  </a:ext>
                </a:extLst>
              </a:tr>
              <a:tr h="1020063">
                <a:tc>
                  <a:txBody>
                    <a:bodyPr/>
                    <a:lstStyle/>
                    <a:p>
                      <a:pPr algn="ctr"/>
                      <a:endParaRPr lang="zh-CN" altLang="en-US"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1764146">
                <a:tc>
                  <a:txBody>
                    <a:bodyPr/>
                    <a:lstStyle/>
                    <a:p>
                      <a:pPr algn="ctr"/>
                      <a:endParaRPr lang="zh-CN" altLang="en-US"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en-US" altLang="zh-CN" sz="2800" b="1"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bl>
          </a:graphicData>
        </a:graphic>
      </p:graphicFrame>
      <p:sp>
        <p:nvSpPr>
          <p:cNvPr id="7" name="矩形 6">
            <a:extLst>
              <a:ext uri="{FF2B5EF4-FFF2-40B4-BE49-F238E27FC236}">
                <a16:creationId xmlns:a16="http://schemas.microsoft.com/office/drawing/2014/main" id="{8962B3CE-C053-646D-2A41-866A5D498C17}"/>
              </a:ext>
            </a:extLst>
          </p:cNvPr>
          <p:cNvSpPr/>
          <p:nvPr/>
        </p:nvSpPr>
        <p:spPr>
          <a:xfrm>
            <a:off x="3620654" y="1656121"/>
            <a:ext cx="8423564" cy="954107"/>
          </a:xfrm>
          <a:prstGeom prst="rect">
            <a:avLst/>
          </a:prstGeom>
        </p:spPr>
        <p:txBody>
          <a:bodyPr wrap="square">
            <a:spAutoFit/>
          </a:bodyPr>
          <a:lstStyle/>
          <a:p>
            <a:r>
              <a:rPr lang="zh-CN" altLang="en-US" sz="2800" b="1" dirty="0">
                <a:latin typeface="楷体" panose="02010609060101010101" pitchFamily="49" charset="-122"/>
                <a:ea typeface="楷体" panose="02010609060101010101" pitchFamily="49" charset="-122"/>
              </a:rPr>
              <a:t>形成古代的</a:t>
            </a:r>
            <a:r>
              <a:rPr lang="zh-CN" altLang="en-US" sz="2800" b="1" dirty="0">
                <a:highlight>
                  <a:srgbClr val="FFFF00"/>
                </a:highlight>
                <a:latin typeface="楷体" panose="02010609060101010101" pitchFamily="49" charset="-122"/>
                <a:ea typeface="楷体" panose="02010609060101010101" pitchFamily="49" charset="-122"/>
              </a:rPr>
              <a:t>希腊人</a:t>
            </a:r>
            <a:r>
              <a:rPr lang="zh-CN" altLang="en-US" sz="2800" b="1" dirty="0">
                <a:latin typeface="楷体" panose="02010609060101010101" pitchFamily="49" charset="-122"/>
                <a:ea typeface="楷体" panose="02010609060101010101" pitchFamily="49" charset="-122"/>
              </a:rPr>
              <a:t>。古希腊取得辉煌的文化</a:t>
            </a:r>
            <a:r>
              <a:rPr lang="zh-CN" altLang="zh-CN" sz="2800" b="1" dirty="0">
                <a:latin typeface="楷体" panose="02010609060101010101" pitchFamily="49" charset="-122"/>
                <a:ea typeface="楷体" panose="02010609060101010101" pitchFamily="49" charset="-122"/>
              </a:rPr>
              <a:t>成就</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成为西方文明的一个重要</a:t>
            </a:r>
            <a:r>
              <a:rPr lang="zh-CN" altLang="zh-CN" sz="2800" b="1" dirty="0">
                <a:highlight>
                  <a:srgbClr val="FFFF00"/>
                </a:highlight>
                <a:latin typeface="楷体" panose="02010609060101010101" pitchFamily="49" charset="-122"/>
                <a:ea typeface="楷体" panose="02010609060101010101" pitchFamily="49" charset="-122"/>
              </a:rPr>
              <a:t>源头</a:t>
            </a:r>
            <a:r>
              <a:rPr lang="zh-CN"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8" name="矩形 7">
            <a:extLst>
              <a:ext uri="{FF2B5EF4-FFF2-40B4-BE49-F238E27FC236}">
                <a16:creationId xmlns:a16="http://schemas.microsoft.com/office/drawing/2014/main" id="{A69527BF-086C-9E15-2310-6CBFE01D84D8}"/>
              </a:ext>
            </a:extLst>
          </p:cNvPr>
          <p:cNvSpPr/>
          <p:nvPr/>
        </p:nvSpPr>
        <p:spPr>
          <a:xfrm>
            <a:off x="3620655" y="2634064"/>
            <a:ext cx="8571345" cy="1815882"/>
          </a:xfrm>
          <a:prstGeom prst="rect">
            <a:avLst/>
          </a:prstGeom>
        </p:spPr>
        <p:txBody>
          <a:bodyPr wrap="square">
            <a:spAutoFit/>
          </a:bodyPr>
          <a:lstStyle/>
          <a:p>
            <a:r>
              <a:rPr lang="zh-CN" altLang="en-US" sz="2800" b="1" dirty="0">
                <a:latin typeface="楷体" panose="02010609060101010101" pitchFamily="49" charset="-122"/>
                <a:ea typeface="楷体" panose="02010609060101010101" pitchFamily="49" charset="-122"/>
              </a:rPr>
              <a:t>把</a:t>
            </a:r>
            <a:r>
              <a:rPr lang="zh-CN" altLang="en-US" sz="2800" b="1" dirty="0">
                <a:highlight>
                  <a:srgbClr val="FFFF00"/>
                </a:highlight>
                <a:latin typeface="楷体" panose="02010609060101010101" pitchFamily="49" charset="-122"/>
                <a:ea typeface="楷体" panose="02010609060101010101" pitchFamily="49" charset="-122"/>
              </a:rPr>
              <a:t>马和铁</a:t>
            </a:r>
            <a:r>
              <a:rPr lang="zh-CN" altLang="en-US" sz="2800" b="1" dirty="0">
                <a:latin typeface="楷体" panose="02010609060101010101" pitchFamily="49" charset="-122"/>
                <a:ea typeface="楷体" panose="02010609060101010101" pitchFamily="49" charset="-122"/>
              </a:rPr>
              <a:t>带到印度，将印度古文明从印度河流域拓展到</a:t>
            </a:r>
            <a:r>
              <a:rPr lang="zh-CN" altLang="en-US" sz="2800" b="1" dirty="0">
                <a:highlight>
                  <a:srgbClr val="FFFF00"/>
                </a:highlight>
                <a:latin typeface="楷体" panose="02010609060101010101" pitchFamily="49" charset="-122"/>
                <a:ea typeface="楷体" panose="02010609060101010101" pitchFamily="49" charset="-122"/>
              </a:rPr>
              <a:t>恒河</a:t>
            </a:r>
            <a:r>
              <a:rPr lang="zh-CN" altLang="en-US" sz="2800" b="1" dirty="0">
                <a:latin typeface="楷体" panose="02010609060101010101" pitchFamily="49" charset="-122"/>
                <a:ea typeface="楷体" panose="02010609060101010101" pitchFamily="49" charset="-122"/>
              </a:rPr>
              <a:t>流域，并以</a:t>
            </a:r>
            <a:r>
              <a:rPr lang="zh-CN" altLang="en-US" sz="2800" b="1" dirty="0">
                <a:highlight>
                  <a:srgbClr val="FFFF00"/>
                </a:highlight>
                <a:latin typeface="楷体" panose="02010609060101010101" pitchFamily="49" charset="-122"/>
                <a:ea typeface="楷体" panose="02010609060101010101" pitchFamily="49" charset="-122"/>
              </a:rPr>
              <a:t>后者为中心</a:t>
            </a:r>
            <a:r>
              <a:rPr lang="zh-CN" altLang="en-US" sz="2800" b="1" dirty="0">
                <a:latin typeface="楷体" panose="02010609060101010101" pitchFamily="49" charset="-122"/>
                <a:ea typeface="楷体" panose="02010609060101010101" pitchFamily="49" charset="-122"/>
              </a:rPr>
              <a:t>；</a:t>
            </a:r>
            <a:r>
              <a:rPr lang="zh-CN" altLang="zh-CN" sz="2800" b="1" dirty="0">
                <a:highlight>
                  <a:srgbClr val="FFFF00"/>
                </a:highlight>
                <a:latin typeface="楷体" panose="02010609060101010101" pitchFamily="49" charset="-122"/>
                <a:ea typeface="楷体" panose="02010609060101010101" pitchFamily="49" charset="-122"/>
              </a:rPr>
              <a:t>种姓制度</a:t>
            </a:r>
            <a:r>
              <a:rPr lang="zh-CN" altLang="zh-CN" sz="2800" b="1" dirty="0">
                <a:latin typeface="楷体" panose="02010609060101010101" pitchFamily="49" charset="-122"/>
                <a:ea typeface="楷体" panose="02010609060101010101" pitchFamily="49" charset="-122"/>
              </a:rPr>
              <a:t>和</a:t>
            </a:r>
            <a:r>
              <a:rPr lang="zh-CN" altLang="zh-CN" sz="2800" b="1" dirty="0">
                <a:highlight>
                  <a:srgbClr val="FFFF00"/>
                </a:highlight>
                <a:latin typeface="楷体" panose="02010609060101010101" pitchFamily="49" charset="-122"/>
                <a:ea typeface="楷体" panose="02010609060101010101" pitchFamily="49" charset="-122"/>
              </a:rPr>
              <a:t>佛教</a:t>
            </a:r>
            <a:r>
              <a:rPr lang="zh-CN" altLang="zh-CN" sz="2800" b="1" dirty="0">
                <a:latin typeface="楷体" panose="02010609060101010101" pitchFamily="49" charset="-122"/>
                <a:ea typeface="楷体" panose="02010609060101010101" pitchFamily="49" charset="-122"/>
              </a:rPr>
              <a:t>成为古代印度社会的重要符号，并对周边地区特别是</a:t>
            </a:r>
            <a:r>
              <a:rPr lang="zh-CN" altLang="zh-CN" sz="2800" b="1" dirty="0">
                <a:highlight>
                  <a:srgbClr val="FFFF00"/>
                </a:highlight>
                <a:latin typeface="楷体" panose="02010609060101010101" pitchFamily="49" charset="-122"/>
                <a:ea typeface="楷体" panose="02010609060101010101" pitchFamily="49" charset="-122"/>
              </a:rPr>
              <a:t>东南亚</a:t>
            </a:r>
            <a:r>
              <a:rPr lang="zh-CN" altLang="zh-CN" sz="2800" b="1" dirty="0">
                <a:latin typeface="楷体" panose="02010609060101010101" pitchFamily="49" charset="-122"/>
                <a:ea typeface="楷体" panose="02010609060101010101" pitchFamily="49" charset="-122"/>
              </a:rPr>
              <a:t>产生重大影响。</a:t>
            </a:r>
          </a:p>
        </p:txBody>
      </p:sp>
      <p:sp>
        <p:nvSpPr>
          <p:cNvPr id="12" name="文本框 11">
            <a:extLst>
              <a:ext uri="{FF2B5EF4-FFF2-40B4-BE49-F238E27FC236}">
                <a16:creationId xmlns:a16="http://schemas.microsoft.com/office/drawing/2014/main" id="{99D6EC03-B504-3BE1-FA21-70CD849A5A9F}"/>
              </a:ext>
            </a:extLst>
          </p:cNvPr>
          <p:cNvSpPr txBox="1"/>
          <p:nvPr/>
        </p:nvSpPr>
        <p:spPr>
          <a:xfrm>
            <a:off x="201663" y="1863063"/>
            <a:ext cx="2823722" cy="523220"/>
          </a:xfrm>
          <a:prstGeom prst="rect">
            <a:avLst/>
          </a:prstGeom>
          <a:noFill/>
        </p:spPr>
        <p:txBody>
          <a:bodyPr wrap="square">
            <a:spAutoFit/>
          </a:bodyPr>
          <a:lstStyle/>
          <a:p>
            <a:r>
              <a:rPr lang="en-US" altLang="zh-CN" sz="2800" b="1" dirty="0">
                <a:latin typeface="楷体" panose="02010609060101010101" pitchFamily="49" charset="-122"/>
                <a:ea typeface="楷体" panose="02010609060101010101" pitchFamily="49" charset="-122"/>
              </a:rPr>
              <a:t>BC2000</a:t>
            </a:r>
            <a:r>
              <a:rPr lang="zh-CN" altLang="en-US" sz="2800" b="1" dirty="0">
                <a:latin typeface="楷体" panose="02010609060101010101" pitchFamily="49" charset="-122"/>
                <a:ea typeface="楷体" panose="02010609060101010101" pitchFamily="49" charset="-122"/>
              </a:rPr>
              <a:t>左右</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0" name="文本框 19">
            <a:extLst>
              <a:ext uri="{FF2B5EF4-FFF2-40B4-BE49-F238E27FC236}">
                <a16:creationId xmlns:a16="http://schemas.microsoft.com/office/drawing/2014/main" id="{59B51D39-5AEE-BC61-3BD1-EDC1C6197BA4}"/>
              </a:ext>
            </a:extLst>
          </p:cNvPr>
          <p:cNvSpPr txBox="1"/>
          <p:nvPr/>
        </p:nvSpPr>
        <p:spPr>
          <a:xfrm>
            <a:off x="186004" y="3191774"/>
            <a:ext cx="2497540" cy="523220"/>
          </a:xfrm>
          <a:prstGeom prst="rect">
            <a:avLst/>
          </a:prstGeom>
          <a:noFill/>
        </p:spPr>
        <p:txBody>
          <a:bodyPr wrap="square">
            <a:spAutoFit/>
          </a:bodyPr>
          <a:lstStyle/>
          <a:p>
            <a:r>
              <a:rPr lang="en-US" altLang="zh-CN" sz="2800" b="1" dirty="0">
                <a:latin typeface="楷体" panose="02010609060101010101" pitchFamily="49" charset="-122"/>
                <a:ea typeface="楷体" panose="02010609060101010101" pitchFamily="49" charset="-122"/>
              </a:rPr>
              <a:t>BC600</a:t>
            </a:r>
            <a:r>
              <a:rPr lang="zh-CN" altLang="en-US" sz="2800" b="1" dirty="0">
                <a:latin typeface="楷体" panose="02010609060101010101" pitchFamily="49" charset="-122"/>
                <a:ea typeface="楷体" panose="02010609060101010101" pitchFamily="49" charset="-122"/>
              </a:rPr>
              <a:t>年左右</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3" name="文本框 22">
            <a:extLst>
              <a:ext uri="{FF2B5EF4-FFF2-40B4-BE49-F238E27FC236}">
                <a16:creationId xmlns:a16="http://schemas.microsoft.com/office/drawing/2014/main" id="{5EFB01E9-6A07-8349-05F8-214D5A29A660}"/>
              </a:ext>
            </a:extLst>
          </p:cNvPr>
          <p:cNvSpPr txBox="1"/>
          <p:nvPr/>
        </p:nvSpPr>
        <p:spPr>
          <a:xfrm>
            <a:off x="2579210" y="1630147"/>
            <a:ext cx="1093490" cy="954107"/>
          </a:xfrm>
          <a:prstGeom prst="rect">
            <a:avLst/>
          </a:prstGeom>
          <a:noFill/>
        </p:spPr>
        <p:txBody>
          <a:bodyPr wrap="square">
            <a:spAutoFit/>
          </a:bodyPr>
          <a:lstStyle/>
          <a:p>
            <a:r>
              <a:rPr lang="zh-CN" altLang="en-US" sz="2800" b="1" dirty="0">
                <a:latin typeface="楷体" panose="02010609060101010101" pitchFamily="49" charset="-122"/>
                <a:ea typeface="楷体" panose="02010609060101010101" pitchFamily="49" charset="-122"/>
              </a:rPr>
              <a:t>古代</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希腊</a:t>
            </a:r>
            <a:endParaRPr lang="en-US" altLang="zh-CN" sz="2800" b="1" dirty="0">
              <a:latin typeface="楷体" panose="02010609060101010101" pitchFamily="49" charset="-122"/>
              <a:ea typeface="楷体" panose="02010609060101010101" pitchFamily="49" charset="-122"/>
            </a:endParaRPr>
          </a:p>
        </p:txBody>
      </p:sp>
      <p:sp>
        <p:nvSpPr>
          <p:cNvPr id="24" name="文本框 23">
            <a:extLst>
              <a:ext uri="{FF2B5EF4-FFF2-40B4-BE49-F238E27FC236}">
                <a16:creationId xmlns:a16="http://schemas.microsoft.com/office/drawing/2014/main" id="{6AE307EF-E9EF-E82E-7626-1F715262EE56}"/>
              </a:ext>
            </a:extLst>
          </p:cNvPr>
          <p:cNvSpPr txBox="1"/>
          <p:nvPr/>
        </p:nvSpPr>
        <p:spPr>
          <a:xfrm>
            <a:off x="2560869" y="2991553"/>
            <a:ext cx="1000130" cy="954107"/>
          </a:xfrm>
          <a:prstGeom prst="rect">
            <a:avLst/>
          </a:prstGeom>
          <a:noFill/>
        </p:spPr>
        <p:txBody>
          <a:bodyPr wrap="square">
            <a:spAutoFit/>
          </a:bodyPr>
          <a:lstStyle/>
          <a:p>
            <a:r>
              <a:rPr lang="zh-CN" altLang="en-US" sz="2800" b="1" dirty="0">
                <a:latin typeface="楷体" panose="02010609060101010101" pitchFamily="49" charset="-122"/>
                <a:ea typeface="楷体" panose="02010609060101010101" pitchFamily="49" charset="-122"/>
              </a:rPr>
              <a:t>古代</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印度</a:t>
            </a:r>
          </a:p>
        </p:txBody>
      </p:sp>
      <p:pic>
        <p:nvPicPr>
          <p:cNvPr id="5" name="图片 1" descr="d9b439cf5520111ab700c812">
            <a:extLst>
              <a:ext uri="{FF2B5EF4-FFF2-40B4-BE49-F238E27FC236}">
                <a16:creationId xmlns:a16="http://schemas.microsoft.com/office/drawing/2014/main" id="{AAA088EE-7964-AE15-97FA-88F13877798B}"/>
              </a:ext>
            </a:extLst>
          </p:cNvPr>
          <p:cNvPicPr>
            <a:picLocks noChangeAspect="1"/>
          </p:cNvPicPr>
          <p:nvPr>
            <p:custDataLst>
              <p:tags r:id="rId1"/>
            </p:custDataLst>
          </p:nvPr>
        </p:nvPicPr>
        <p:blipFill>
          <a:blip r:embed="rId16"/>
          <a:stretch>
            <a:fillRect/>
          </a:stretch>
        </p:blipFill>
        <p:spPr>
          <a:xfrm>
            <a:off x="81915" y="4379596"/>
            <a:ext cx="4223385" cy="2462176"/>
          </a:xfrm>
          <a:prstGeom prst="rect">
            <a:avLst/>
          </a:prstGeom>
          <a:noFill/>
          <a:ln w="9525">
            <a:noFill/>
          </a:ln>
        </p:spPr>
      </p:pic>
      <p:grpSp>
        <p:nvGrpSpPr>
          <p:cNvPr id="11" name="组合 10">
            <a:extLst>
              <a:ext uri="{FF2B5EF4-FFF2-40B4-BE49-F238E27FC236}">
                <a16:creationId xmlns:a16="http://schemas.microsoft.com/office/drawing/2014/main" id="{052CCC40-2AAF-2FC0-3663-30A3473D390C}"/>
              </a:ext>
            </a:extLst>
          </p:cNvPr>
          <p:cNvGrpSpPr/>
          <p:nvPr/>
        </p:nvGrpSpPr>
        <p:grpSpPr>
          <a:xfrm>
            <a:off x="119668" y="4383181"/>
            <a:ext cx="3982785" cy="2554672"/>
            <a:chOff x="528" y="13620"/>
            <a:chExt cx="7489" cy="7022"/>
          </a:xfrm>
        </p:grpSpPr>
        <p:pic>
          <p:nvPicPr>
            <p:cNvPr id="13" name="图片 2" descr="1-1304101QR9.jpg">
              <a:extLst>
                <a:ext uri="{FF2B5EF4-FFF2-40B4-BE49-F238E27FC236}">
                  <a16:creationId xmlns:a16="http://schemas.microsoft.com/office/drawing/2014/main" id="{8C5C68FF-5504-41B7-9983-46ADD716BFB7}"/>
                </a:ext>
              </a:extLst>
            </p:cNvPr>
            <p:cNvPicPr>
              <a:picLocks noChangeAspect="1"/>
            </p:cNvPicPr>
            <p:nvPr>
              <p:custDataLst>
                <p:tags r:id="rId10"/>
              </p:custDataLst>
            </p:nvPr>
          </p:nvPicPr>
          <p:blipFill>
            <a:blip r:embed="rId17"/>
            <a:stretch>
              <a:fillRect/>
            </a:stretch>
          </p:blipFill>
          <p:spPr bwMode="auto">
            <a:xfrm>
              <a:off x="528" y="13620"/>
              <a:ext cx="3196" cy="5127"/>
            </a:xfrm>
            <a:prstGeom prst="ellipse">
              <a:avLst/>
            </a:prstGeom>
            <a:ln>
              <a:noFill/>
            </a:ln>
            <a:effectLst>
              <a:softEdge rad="112500"/>
            </a:effectLst>
          </p:spPr>
        </p:pic>
        <p:pic>
          <p:nvPicPr>
            <p:cNvPr id="14" name="图片 5" descr="u=3376225156,1990998961&amp;fm=21&amp;gp=0.jpg">
              <a:extLst>
                <a:ext uri="{FF2B5EF4-FFF2-40B4-BE49-F238E27FC236}">
                  <a16:creationId xmlns:a16="http://schemas.microsoft.com/office/drawing/2014/main" id="{771ADA31-5BE3-5A5C-2899-9D1C35C69A44}"/>
                </a:ext>
              </a:extLst>
            </p:cNvPr>
            <p:cNvPicPr>
              <a:picLocks noChangeAspect="1"/>
            </p:cNvPicPr>
            <p:nvPr>
              <p:custDataLst>
                <p:tags r:id="rId11"/>
              </p:custDataLst>
            </p:nvPr>
          </p:nvPicPr>
          <p:blipFill>
            <a:blip r:embed="rId18"/>
            <a:stretch>
              <a:fillRect/>
            </a:stretch>
          </p:blipFill>
          <p:spPr bwMode="auto">
            <a:xfrm>
              <a:off x="3161" y="16993"/>
              <a:ext cx="4856" cy="3649"/>
            </a:xfrm>
            <a:prstGeom prst="ellipse">
              <a:avLst/>
            </a:prstGeom>
            <a:ln>
              <a:noFill/>
            </a:ln>
            <a:effectLst>
              <a:softEdge rad="112500"/>
            </a:effectLst>
          </p:spPr>
        </p:pic>
        <p:sp>
          <p:nvSpPr>
            <p:cNvPr id="15" name="TextBox 9">
              <a:extLst>
                <a:ext uri="{FF2B5EF4-FFF2-40B4-BE49-F238E27FC236}">
                  <a16:creationId xmlns:a16="http://schemas.microsoft.com/office/drawing/2014/main" id="{C4D0A886-0578-7F50-E547-2B9A51EF7166}"/>
                </a:ext>
              </a:extLst>
            </p:cNvPr>
            <p:cNvSpPr txBox="1"/>
            <p:nvPr>
              <p:custDataLst>
                <p:tags r:id="rId12"/>
              </p:custDataLst>
            </p:nvPr>
          </p:nvSpPr>
          <p:spPr>
            <a:xfrm>
              <a:off x="3553" y="19154"/>
              <a:ext cx="3600" cy="1015"/>
            </a:xfrm>
            <a:prstGeom prst="rect">
              <a:avLst/>
            </a:prstGeom>
            <a:noFill/>
          </p:spPr>
          <p:txBody>
            <a:bodyPr wrap="square" rtlCol="0">
              <a:spAutoFit/>
            </a:bodyPr>
            <a:lstStyle/>
            <a:p>
              <a:pPr algn="ctr"/>
              <a:r>
                <a:rPr lang="zh-CN" altLang="en-US" b="1" dirty="0">
                  <a:solidFill>
                    <a:schemeClr val="bg1"/>
                  </a:solidFill>
                  <a:latin typeface="楷体" panose="02010609060101010101" charset="-122"/>
                  <a:ea typeface="楷体" panose="02010609060101010101" charset="-122"/>
                </a:rPr>
                <a:t>克里特文明</a:t>
              </a:r>
            </a:p>
          </p:txBody>
        </p:sp>
        <p:sp>
          <p:nvSpPr>
            <p:cNvPr id="16" name="TextBox 10">
              <a:extLst>
                <a:ext uri="{FF2B5EF4-FFF2-40B4-BE49-F238E27FC236}">
                  <a16:creationId xmlns:a16="http://schemas.microsoft.com/office/drawing/2014/main" id="{8158BD5D-6DB2-1A5A-E33F-ECD4C53D1A79}"/>
                </a:ext>
              </a:extLst>
            </p:cNvPr>
            <p:cNvSpPr txBox="1"/>
            <p:nvPr>
              <p:custDataLst>
                <p:tags r:id="rId13"/>
              </p:custDataLst>
            </p:nvPr>
          </p:nvSpPr>
          <p:spPr>
            <a:xfrm>
              <a:off x="894" y="16689"/>
              <a:ext cx="2400" cy="1777"/>
            </a:xfrm>
            <a:prstGeom prst="rect">
              <a:avLst/>
            </a:prstGeom>
            <a:noFill/>
          </p:spPr>
          <p:txBody>
            <a:bodyPr wrap="square" rtlCol="0">
              <a:spAutoFit/>
            </a:bodyPr>
            <a:lstStyle/>
            <a:p>
              <a:pPr algn="ctr"/>
              <a:r>
                <a:rPr lang="zh-CN" altLang="en-US" b="1" dirty="0">
                  <a:solidFill>
                    <a:schemeClr val="bg1"/>
                  </a:solidFill>
                  <a:latin typeface="楷体" panose="02010609060101010101" charset="-122"/>
                  <a:ea typeface="楷体" panose="02010609060101010101" charset="-122"/>
                </a:rPr>
                <a:t>迈锡尼</a:t>
              </a:r>
              <a:endParaRPr lang="en-US" altLang="zh-CN" b="1" dirty="0">
                <a:solidFill>
                  <a:schemeClr val="bg1"/>
                </a:solidFill>
                <a:latin typeface="楷体" panose="02010609060101010101" charset="-122"/>
                <a:ea typeface="楷体" panose="02010609060101010101" charset="-122"/>
              </a:endParaRPr>
            </a:p>
            <a:p>
              <a:pPr algn="ctr"/>
              <a:r>
                <a:rPr lang="zh-CN" altLang="en-US" b="1" dirty="0">
                  <a:solidFill>
                    <a:schemeClr val="bg1"/>
                  </a:solidFill>
                  <a:latin typeface="楷体" panose="02010609060101010101" charset="-122"/>
                  <a:ea typeface="楷体" panose="02010609060101010101" charset="-122"/>
                </a:rPr>
                <a:t>文明</a:t>
              </a:r>
            </a:p>
          </p:txBody>
        </p:sp>
      </p:grpSp>
      <p:grpSp>
        <p:nvGrpSpPr>
          <p:cNvPr id="17" name="组合 16">
            <a:extLst>
              <a:ext uri="{FF2B5EF4-FFF2-40B4-BE49-F238E27FC236}">
                <a16:creationId xmlns:a16="http://schemas.microsoft.com/office/drawing/2014/main" id="{7DCB35AF-106C-B4B8-E022-EE4DB867D016}"/>
              </a:ext>
            </a:extLst>
          </p:cNvPr>
          <p:cNvGrpSpPr/>
          <p:nvPr/>
        </p:nvGrpSpPr>
        <p:grpSpPr>
          <a:xfrm>
            <a:off x="4315459" y="5410200"/>
            <a:ext cx="3504566" cy="1543227"/>
            <a:chOff x="11337" y="6840"/>
            <a:chExt cx="7773" cy="3921"/>
          </a:xfrm>
        </p:grpSpPr>
        <p:pic>
          <p:nvPicPr>
            <p:cNvPr id="18" name="图片 17">
              <a:extLst>
                <a:ext uri="{FF2B5EF4-FFF2-40B4-BE49-F238E27FC236}">
                  <a16:creationId xmlns:a16="http://schemas.microsoft.com/office/drawing/2014/main" id="{EE733C7B-B3EF-B3D7-D47B-276CC7568695}"/>
                </a:ext>
              </a:extLst>
            </p:cNvPr>
            <p:cNvPicPr>
              <a:picLocks noChangeAspect="1"/>
            </p:cNvPicPr>
            <p:nvPr>
              <p:custDataLst>
                <p:tags r:id="rId6"/>
              </p:custDataLst>
            </p:nvPr>
          </p:nvPicPr>
          <p:blipFill>
            <a:blip r:embed="rId19"/>
            <a:stretch>
              <a:fillRect/>
            </a:stretch>
          </p:blipFill>
          <p:spPr>
            <a:xfrm>
              <a:off x="11337" y="6840"/>
              <a:ext cx="2794" cy="3493"/>
            </a:xfrm>
            <a:prstGeom prst="rect">
              <a:avLst/>
            </a:prstGeom>
          </p:spPr>
        </p:pic>
        <p:pic>
          <p:nvPicPr>
            <p:cNvPr id="19" name="图片 18">
              <a:extLst>
                <a:ext uri="{FF2B5EF4-FFF2-40B4-BE49-F238E27FC236}">
                  <a16:creationId xmlns:a16="http://schemas.microsoft.com/office/drawing/2014/main" id="{8334E644-BBB7-864D-2E00-6B316ED3DB64}"/>
                </a:ext>
              </a:extLst>
            </p:cNvPr>
            <p:cNvPicPr>
              <a:picLocks noChangeAspect="1"/>
            </p:cNvPicPr>
            <p:nvPr>
              <p:custDataLst>
                <p:tags r:id="rId7"/>
              </p:custDataLst>
            </p:nvPr>
          </p:nvPicPr>
          <p:blipFill>
            <a:blip r:embed="rId20"/>
            <a:stretch>
              <a:fillRect/>
            </a:stretch>
          </p:blipFill>
          <p:spPr>
            <a:xfrm>
              <a:off x="14949" y="6924"/>
              <a:ext cx="2657" cy="3474"/>
            </a:xfrm>
            <a:prstGeom prst="rect">
              <a:avLst/>
            </a:prstGeom>
          </p:spPr>
        </p:pic>
        <p:sp>
          <p:nvSpPr>
            <p:cNvPr id="28" name="文本框 27">
              <a:extLst>
                <a:ext uri="{FF2B5EF4-FFF2-40B4-BE49-F238E27FC236}">
                  <a16:creationId xmlns:a16="http://schemas.microsoft.com/office/drawing/2014/main" id="{4E169451-861D-660B-EAB7-482F991E6284}"/>
                </a:ext>
              </a:extLst>
            </p:cNvPr>
            <p:cNvSpPr txBox="1"/>
            <p:nvPr>
              <p:custDataLst>
                <p:tags r:id="rId8"/>
              </p:custDataLst>
            </p:nvPr>
          </p:nvSpPr>
          <p:spPr>
            <a:xfrm>
              <a:off x="13710" y="7268"/>
              <a:ext cx="1630" cy="2841"/>
            </a:xfrm>
            <a:prstGeom prst="rect">
              <a:avLst/>
            </a:prstGeom>
            <a:noFill/>
          </p:spPr>
          <p:txBody>
            <a:bodyPr vert="eaVert" wrap="square" rtlCol="0">
              <a:spAutoFit/>
            </a:bodyPr>
            <a:lstStyle/>
            <a:p>
              <a:r>
                <a:rPr lang="zh-CN" altLang="en-US" dirty="0">
                  <a:latin typeface="楷体" panose="02010609060101010101" charset="-122"/>
                  <a:ea typeface="楷体" panose="02010609060101010101" charset="-122"/>
                </a:rPr>
                <a:t>哲学家</a:t>
              </a:r>
              <a:endParaRPr lang="en-US" altLang="zh-CN" dirty="0">
                <a:latin typeface="楷体" panose="02010609060101010101" charset="-122"/>
                <a:ea typeface="楷体" panose="02010609060101010101" charset="-122"/>
              </a:endParaRPr>
            </a:p>
            <a:p>
              <a:r>
                <a:rPr lang="zh-CN" altLang="en-US" dirty="0">
                  <a:latin typeface="楷体" panose="02010609060101010101" charset="-122"/>
                  <a:ea typeface="楷体" panose="02010609060101010101" charset="-122"/>
                </a:rPr>
                <a:t>泰勒斯</a:t>
              </a:r>
            </a:p>
          </p:txBody>
        </p:sp>
        <p:sp>
          <p:nvSpPr>
            <p:cNvPr id="29" name="文本框 28">
              <a:extLst>
                <a:ext uri="{FF2B5EF4-FFF2-40B4-BE49-F238E27FC236}">
                  <a16:creationId xmlns:a16="http://schemas.microsoft.com/office/drawing/2014/main" id="{A05E40C3-0940-B90F-EF2F-C7F716A67531}"/>
                </a:ext>
              </a:extLst>
            </p:cNvPr>
            <p:cNvSpPr txBox="1"/>
            <p:nvPr>
              <p:custDataLst>
                <p:tags r:id="rId9"/>
              </p:custDataLst>
            </p:nvPr>
          </p:nvSpPr>
          <p:spPr>
            <a:xfrm>
              <a:off x="17261" y="7044"/>
              <a:ext cx="1849" cy="3717"/>
            </a:xfrm>
            <a:prstGeom prst="rect">
              <a:avLst/>
            </a:prstGeom>
            <a:noFill/>
          </p:spPr>
          <p:txBody>
            <a:bodyPr vert="eaVert" wrap="square" rtlCol="0">
              <a:spAutoFit/>
            </a:bodyPr>
            <a:lstStyle/>
            <a:p>
              <a:r>
                <a:rPr lang="zh-CN" altLang="en-US" dirty="0">
                  <a:latin typeface="楷体" panose="02010609060101010101" charset="-122"/>
                  <a:ea typeface="楷体" panose="02010609060101010101" charset="-122"/>
                </a:rPr>
                <a:t>哲学家</a:t>
              </a:r>
              <a:endParaRPr lang="en-US" altLang="zh-CN" dirty="0">
                <a:latin typeface="楷体" panose="02010609060101010101" charset="-122"/>
                <a:ea typeface="楷体" panose="02010609060101010101" charset="-122"/>
              </a:endParaRPr>
            </a:p>
            <a:p>
              <a:r>
                <a:rPr lang="zh-CN" altLang="en-US" dirty="0">
                  <a:latin typeface="楷体" panose="02010609060101010101" charset="-122"/>
                  <a:ea typeface="楷体" panose="02010609060101010101" charset="-122"/>
                </a:rPr>
                <a:t>普罗塔哥拉</a:t>
              </a:r>
            </a:p>
          </p:txBody>
        </p:sp>
      </p:grpSp>
      <p:grpSp>
        <p:nvGrpSpPr>
          <p:cNvPr id="30" name="组合 29">
            <a:extLst>
              <a:ext uri="{FF2B5EF4-FFF2-40B4-BE49-F238E27FC236}">
                <a16:creationId xmlns:a16="http://schemas.microsoft.com/office/drawing/2014/main" id="{B3877B23-3307-12CC-8D40-A72BB4DAA06D}"/>
              </a:ext>
            </a:extLst>
          </p:cNvPr>
          <p:cNvGrpSpPr/>
          <p:nvPr/>
        </p:nvGrpSpPr>
        <p:grpSpPr>
          <a:xfrm>
            <a:off x="4238747" y="4351305"/>
            <a:ext cx="3600352" cy="1241242"/>
            <a:chOff x="-279" y="6422"/>
            <a:chExt cx="10363" cy="4136"/>
          </a:xfrm>
        </p:grpSpPr>
        <p:pic>
          <p:nvPicPr>
            <p:cNvPr id="31" name="图片 30" descr="u=481017691,1246399999&amp;fm=26&amp;gp=0.jpg">
              <a:extLst>
                <a:ext uri="{FF2B5EF4-FFF2-40B4-BE49-F238E27FC236}">
                  <a16:creationId xmlns:a16="http://schemas.microsoft.com/office/drawing/2014/main" id="{57258740-E3F9-010E-514A-D72E904C783F}"/>
                </a:ext>
              </a:extLst>
            </p:cNvPr>
            <p:cNvPicPr>
              <a:picLocks noChangeAspect="1"/>
            </p:cNvPicPr>
            <p:nvPr>
              <p:custDataLst>
                <p:tags r:id="rId2"/>
              </p:custDataLst>
            </p:nvPr>
          </p:nvPicPr>
          <p:blipFill>
            <a:blip r:embed="rId21"/>
            <a:stretch>
              <a:fillRect/>
            </a:stretch>
          </p:blipFill>
          <p:spPr>
            <a:xfrm>
              <a:off x="885" y="6840"/>
              <a:ext cx="4264" cy="3523"/>
            </a:xfrm>
            <a:prstGeom prst="rect">
              <a:avLst/>
            </a:prstGeom>
          </p:spPr>
        </p:pic>
        <p:pic>
          <p:nvPicPr>
            <p:cNvPr id="32" name="图片 31" descr="timg (3).jpg">
              <a:extLst>
                <a:ext uri="{FF2B5EF4-FFF2-40B4-BE49-F238E27FC236}">
                  <a16:creationId xmlns:a16="http://schemas.microsoft.com/office/drawing/2014/main" id="{019AA589-702F-2921-5F17-B5CA2AF3E7CE}"/>
                </a:ext>
              </a:extLst>
            </p:cNvPr>
            <p:cNvPicPr>
              <a:picLocks noChangeAspect="1"/>
            </p:cNvPicPr>
            <p:nvPr>
              <p:custDataLst>
                <p:tags r:id="rId3"/>
              </p:custDataLst>
            </p:nvPr>
          </p:nvPicPr>
          <p:blipFill>
            <a:blip r:embed="rId22"/>
            <a:stretch>
              <a:fillRect/>
            </a:stretch>
          </p:blipFill>
          <p:spPr>
            <a:xfrm>
              <a:off x="5116" y="6869"/>
              <a:ext cx="3762" cy="3463"/>
            </a:xfrm>
            <a:prstGeom prst="rect">
              <a:avLst/>
            </a:prstGeom>
            <a:ln>
              <a:noFill/>
            </a:ln>
            <a:effectLst>
              <a:outerShdw blurRad="190500" algn="tl" rotWithShape="0">
                <a:srgbClr val="000000">
                  <a:alpha val="70000"/>
                </a:srgbClr>
              </a:outerShdw>
            </a:effectLst>
          </p:spPr>
        </p:pic>
        <p:sp>
          <p:nvSpPr>
            <p:cNvPr id="33" name="TextBox 12">
              <a:extLst>
                <a:ext uri="{FF2B5EF4-FFF2-40B4-BE49-F238E27FC236}">
                  <a16:creationId xmlns:a16="http://schemas.microsoft.com/office/drawing/2014/main" id="{02D0FB21-CE01-BA5B-9FC3-B857CAF97FB8}"/>
                </a:ext>
              </a:extLst>
            </p:cNvPr>
            <p:cNvSpPr txBox="1"/>
            <p:nvPr>
              <p:custDataLst>
                <p:tags r:id="rId4"/>
              </p:custDataLst>
            </p:nvPr>
          </p:nvSpPr>
          <p:spPr>
            <a:xfrm>
              <a:off x="-279" y="6422"/>
              <a:ext cx="1261" cy="4000"/>
            </a:xfrm>
            <a:prstGeom prst="rect">
              <a:avLst/>
            </a:prstGeom>
            <a:noFill/>
          </p:spPr>
          <p:txBody>
            <a:bodyPr wrap="square" rtlCol="0">
              <a:spAutoFit/>
            </a:bodyPr>
            <a:lstStyle/>
            <a:p>
              <a:r>
                <a:rPr lang="zh-CN" altLang="en-US" dirty="0">
                  <a:latin typeface="楷体" panose="02010609060101010101" charset="-122"/>
                  <a:ea typeface="楷体" panose="02010609060101010101" charset="-122"/>
                </a:rPr>
                <a:t>黑暗时代</a:t>
              </a:r>
            </a:p>
          </p:txBody>
        </p:sp>
        <p:sp>
          <p:nvSpPr>
            <p:cNvPr id="34" name="TextBox 13">
              <a:extLst>
                <a:ext uri="{FF2B5EF4-FFF2-40B4-BE49-F238E27FC236}">
                  <a16:creationId xmlns:a16="http://schemas.microsoft.com/office/drawing/2014/main" id="{5A64878C-382F-9C78-FD25-CB3149C4AA30}"/>
                </a:ext>
              </a:extLst>
            </p:cNvPr>
            <p:cNvSpPr txBox="1"/>
            <p:nvPr>
              <p:custDataLst>
                <p:tags r:id="rId5"/>
              </p:custDataLst>
            </p:nvPr>
          </p:nvSpPr>
          <p:spPr>
            <a:xfrm>
              <a:off x="8801" y="6558"/>
              <a:ext cx="1283" cy="4000"/>
            </a:xfrm>
            <a:prstGeom prst="rect">
              <a:avLst/>
            </a:prstGeom>
            <a:noFill/>
          </p:spPr>
          <p:txBody>
            <a:bodyPr wrap="square" rtlCol="0">
              <a:spAutoFit/>
            </a:bodyPr>
            <a:lstStyle/>
            <a:p>
              <a:r>
                <a:rPr lang="zh-CN" altLang="en-US" dirty="0">
                  <a:latin typeface="楷体" panose="02010609060101010101" charset="-122"/>
                  <a:ea typeface="楷体" panose="02010609060101010101" charset="-122"/>
                </a:rPr>
                <a:t>城邦文明</a:t>
              </a:r>
            </a:p>
          </p:txBody>
        </p:sp>
      </p:grpSp>
      <p:pic>
        <p:nvPicPr>
          <p:cNvPr id="35" name="图片 34" descr="1">
            <a:extLst>
              <a:ext uri="{FF2B5EF4-FFF2-40B4-BE49-F238E27FC236}">
                <a16:creationId xmlns:a16="http://schemas.microsoft.com/office/drawing/2014/main" id="{45D6D024-699B-119C-D42A-422828A9E09B}"/>
              </a:ext>
            </a:extLst>
          </p:cNvPr>
          <p:cNvPicPr>
            <a:picLocks noChangeAspect="1"/>
          </p:cNvPicPr>
          <p:nvPr/>
        </p:nvPicPr>
        <p:blipFill>
          <a:blip r:embed="rId23"/>
          <a:stretch>
            <a:fillRect/>
          </a:stretch>
        </p:blipFill>
        <p:spPr>
          <a:xfrm>
            <a:off x="7817427" y="4442691"/>
            <a:ext cx="2198255" cy="2415309"/>
          </a:xfrm>
          <a:prstGeom prst="rect">
            <a:avLst/>
          </a:prstGeom>
        </p:spPr>
      </p:pic>
      <p:grpSp>
        <p:nvGrpSpPr>
          <p:cNvPr id="36" name="组合 35">
            <a:extLst>
              <a:ext uri="{FF2B5EF4-FFF2-40B4-BE49-F238E27FC236}">
                <a16:creationId xmlns:a16="http://schemas.microsoft.com/office/drawing/2014/main" id="{B67CF1CA-E48D-D1CD-2C1F-B17BDF16027D}"/>
              </a:ext>
            </a:extLst>
          </p:cNvPr>
          <p:cNvGrpSpPr/>
          <p:nvPr/>
        </p:nvGrpSpPr>
        <p:grpSpPr bwMode="auto">
          <a:xfrm>
            <a:off x="9277430" y="4427393"/>
            <a:ext cx="2914570" cy="2354408"/>
            <a:chOff x="236" y="454"/>
            <a:chExt cx="6001" cy="3897"/>
          </a:xfrm>
        </p:grpSpPr>
        <p:pic>
          <p:nvPicPr>
            <p:cNvPr id="37" name="图片 226310" descr="z">
              <a:extLst>
                <a:ext uri="{FF2B5EF4-FFF2-40B4-BE49-F238E27FC236}">
                  <a16:creationId xmlns:a16="http://schemas.microsoft.com/office/drawing/2014/main" id="{367A9536-F5D9-5FDA-F2F9-083AA4B2FD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36" y="783"/>
              <a:ext cx="5405" cy="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226311">
              <a:extLst>
                <a:ext uri="{FF2B5EF4-FFF2-40B4-BE49-F238E27FC236}">
                  <a16:creationId xmlns:a16="http://schemas.microsoft.com/office/drawing/2014/main" id="{A13CFBA3-218E-A9AF-F7EB-A0DEE1830DA0}"/>
                </a:ext>
              </a:extLst>
            </p:cNvPr>
            <p:cNvSpPr>
              <a:spLocks noChangeArrowheads="1"/>
            </p:cNvSpPr>
            <p:nvPr/>
          </p:nvSpPr>
          <p:spPr bwMode="auto">
            <a:xfrm>
              <a:off x="428" y="454"/>
              <a:ext cx="2200"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微软雅黑" charset="-122"/>
                </a:defRPr>
              </a:lvl1pPr>
              <a:lvl2pPr marL="742950" indent="-285750">
                <a:defRPr>
                  <a:solidFill>
                    <a:schemeClr val="tx1"/>
                  </a:solidFill>
                  <a:latin typeface="Calibri" charset="0"/>
                  <a:ea typeface="微软雅黑" charset="-122"/>
                </a:defRPr>
              </a:lvl2pPr>
              <a:lvl3pPr marL="1143000" indent="-228600">
                <a:defRPr>
                  <a:solidFill>
                    <a:schemeClr val="tx1"/>
                  </a:solidFill>
                  <a:latin typeface="Calibri" charset="0"/>
                  <a:ea typeface="微软雅黑" charset="-122"/>
                </a:defRPr>
              </a:lvl3pPr>
              <a:lvl4pPr marL="1600200" indent="-228600">
                <a:defRPr>
                  <a:solidFill>
                    <a:schemeClr val="tx1"/>
                  </a:solidFill>
                  <a:latin typeface="Calibri" charset="0"/>
                  <a:ea typeface="微软雅黑" charset="-122"/>
                </a:defRPr>
              </a:lvl4pPr>
              <a:lvl5pPr marL="2057400" indent="-228600">
                <a:defRPr>
                  <a:solidFill>
                    <a:schemeClr val="tx1"/>
                  </a:solidFill>
                  <a:latin typeface="Calibri" charset="0"/>
                  <a:ea typeface="微软雅黑" charset="-122"/>
                </a:defRPr>
              </a:lvl5pPr>
              <a:lvl6pPr marL="2514600" indent="-228600" fontAlgn="base">
                <a:spcBef>
                  <a:spcPct val="0"/>
                </a:spcBef>
                <a:spcAft>
                  <a:spcPct val="0"/>
                </a:spcAft>
                <a:defRPr>
                  <a:solidFill>
                    <a:schemeClr val="tx1"/>
                  </a:solidFill>
                  <a:latin typeface="Calibri" charset="0"/>
                  <a:ea typeface="微软雅黑" charset="-122"/>
                </a:defRPr>
              </a:lvl6pPr>
              <a:lvl7pPr marL="2971800" indent="-228600" fontAlgn="base">
                <a:spcBef>
                  <a:spcPct val="0"/>
                </a:spcBef>
                <a:spcAft>
                  <a:spcPct val="0"/>
                </a:spcAft>
                <a:defRPr>
                  <a:solidFill>
                    <a:schemeClr val="tx1"/>
                  </a:solidFill>
                  <a:latin typeface="Calibri" charset="0"/>
                  <a:ea typeface="微软雅黑" charset="-122"/>
                </a:defRPr>
              </a:lvl7pPr>
              <a:lvl8pPr marL="3429000" indent="-228600" fontAlgn="base">
                <a:spcBef>
                  <a:spcPct val="0"/>
                </a:spcBef>
                <a:spcAft>
                  <a:spcPct val="0"/>
                </a:spcAft>
                <a:defRPr>
                  <a:solidFill>
                    <a:schemeClr val="tx1"/>
                  </a:solidFill>
                  <a:latin typeface="Calibri" charset="0"/>
                  <a:ea typeface="微软雅黑" charset="-122"/>
                </a:defRPr>
              </a:lvl8pPr>
              <a:lvl9pPr marL="3886200" indent="-228600" fontAlgn="base">
                <a:spcBef>
                  <a:spcPct val="0"/>
                </a:spcBef>
                <a:spcAft>
                  <a:spcPct val="0"/>
                </a:spcAft>
                <a:defRPr>
                  <a:solidFill>
                    <a:schemeClr val="tx1"/>
                  </a:solidFill>
                  <a:latin typeface="Calibri" charset="0"/>
                  <a:ea typeface="微软雅黑" charset="-122"/>
                </a:defRPr>
              </a:lvl9pPr>
            </a:lstStyle>
            <a:p>
              <a:pPr algn="ctr" eaLnBrk="1" hangingPunct="1"/>
              <a:r>
                <a:rPr lang="zh-CN" altLang="en-US" sz="2200" b="1" dirty="0">
                  <a:latin typeface="仿宋" panose="02010609060101010101" pitchFamily="49" charset="-122"/>
                  <a:ea typeface="仿宋" panose="02010609060101010101" pitchFamily="49" charset="-122"/>
                  <a:sym typeface="Arial" panose="020B0604020202090204" pitchFamily="34" charset="0"/>
                </a:rPr>
                <a:t>婆罗门</a:t>
              </a:r>
            </a:p>
          </p:txBody>
        </p:sp>
        <p:sp>
          <p:nvSpPr>
            <p:cNvPr id="39" name="矩形 226312">
              <a:extLst>
                <a:ext uri="{FF2B5EF4-FFF2-40B4-BE49-F238E27FC236}">
                  <a16:creationId xmlns:a16="http://schemas.microsoft.com/office/drawing/2014/main" id="{057835A4-92B5-8A05-4297-B76B8B286CC9}"/>
                </a:ext>
              </a:extLst>
            </p:cNvPr>
            <p:cNvSpPr>
              <a:spLocks noChangeArrowheads="1"/>
            </p:cNvSpPr>
            <p:nvPr/>
          </p:nvSpPr>
          <p:spPr bwMode="auto">
            <a:xfrm>
              <a:off x="1338" y="3962"/>
              <a:ext cx="1845"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微软雅黑" charset="-122"/>
                </a:defRPr>
              </a:lvl1pPr>
              <a:lvl2pPr marL="742950" indent="-285750">
                <a:defRPr>
                  <a:solidFill>
                    <a:schemeClr val="tx1"/>
                  </a:solidFill>
                  <a:latin typeface="Calibri" charset="0"/>
                  <a:ea typeface="微软雅黑" charset="-122"/>
                </a:defRPr>
              </a:lvl2pPr>
              <a:lvl3pPr marL="1143000" indent="-228600">
                <a:defRPr>
                  <a:solidFill>
                    <a:schemeClr val="tx1"/>
                  </a:solidFill>
                  <a:latin typeface="Calibri" charset="0"/>
                  <a:ea typeface="微软雅黑" charset="-122"/>
                </a:defRPr>
              </a:lvl3pPr>
              <a:lvl4pPr marL="1600200" indent="-228600">
                <a:defRPr>
                  <a:solidFill>
                    <a:schemeClr val="tx1"/>
                  </a:solidFill>
                  <a:latin typeface="Calibri" charset="0"/>
                  <a:ea typeface="微软雅黑" charset="-122"/>
                </a:defRPr>
              </a:lvl4pPr>
              <a:lvl5pPr marL="2057400" indent="-228600">
                <a:defRPr>
                  <a:solidFill>
                    <a:schemeClr val="tx1"/>
                  </a:solidFill>
                  <a:latin typeface="Calibri" charset="0"/>
                  <a:ea typeface="微软雅黑" charset="-122"/>
                </a:defRPr>
              </a:lvl5pPr>
              <a:lvl6pPr marL="2514600" indent="-228600" fontAlgn="base">
                <a:spcBef>
                  <a:spcPct val="0"/>
                </a:spcBef>
                <a:spcAft>
                  <a:spcPct val="0"/>
                </a:spcAft>
                <a:defRPr>
                  <a:solidFill>
                    <a:schemeClr val="tx1"/>
                  </a:solidFill>
                  <a:latin typeface="Calibri" charset="0"/>
                  <a:ea typeface="微软雅黑" charset="-122"/>
                </a:defRPr>
              </a:lvl6pPr>
              <a:lvl7pPr marL="2971800" indent="-228600" fontAlgn="base">
                <a:spcBef>
                  <a:spcPct val="0"/>
                </a:spcBef>
                <a:spcAft>
                  <a:spcPct val="0"/>
                </a:spcAft>
                <a:defRPr>
                  <a:solidFill>
                    <a:schemeClr val="tx1"/>
                  </a:solidFill>
                  <a:latin typeface="Calibri" charset="0"/>
                  <a:ea typeface="微软雅黑" charset="-122"/>
                </a:defRPr>
              </a:lvl7pPr>
              <a:lvl8pPr marL="3429000" indent="-228600" fontAlgn="base">
                <a:spcBef>
                  <a:spcPct val="0"/>
                </a:spcBef>
                <a:spcAft>
                  <a:spcPct val="0"/>
                </a:spcAft>
                <a:defRPr>
                  <a:solidFill>
                    <a:schemeClr val="tx1"/>
                  </a:solidFill>
                  <a:latin typeface="Calibri" charset="0"/>
                  <a:ea typeface="微软雅黑" charset="-122"/>
                </a:defRPr>
              </a:lvl8pPr>
              <a:lvl9pPr marL="3886200" indent="-228600" fontAlgn="base">
                <a:spcBef>
                  <a:spcPct val="0"/>
                </a:spcBef>
                <a:spcAft>
                  <a:spcPct val="0"/>
                </a:spcAft>
                <a:defRPr>
                  <a:solidFill>
                    <a:schemeClr val="tx1"/>
                  </a:solidFill>
                  <a:latin typeface="Calibri" charset="0"/>
                  <a:ea typeface="微软雅黑" charset="-122"/>
                </a:defRPr>
              </a:lvl9pPr>
            </a:lstStyle>
            <a:p>
              <a:pPr algn="ctr" eaLnBrk="1" hangingPunct="1"/>
              <a:r>
                <a:rPr lang="zh-CN" altLang="en-US" sz="2200" b="1" dirty="0">
                  <a:latin typeface="仿宋" panose="02010609060101010101" pitchFamily="49" charset="-122"/>
                  <a:ea typeface="仿宋" panose="02010609060101010101" pitchFamily="49" charset="-122"/>
                  <a:sym typeface="Arial" panose="020B0604020202090204" pitchFamily="34" charset="0"/>
                </a:rPr>
                <a:t>刹帝利</a:t>
              </a:r>
            </a:p>
          </p:txBody>
        </p:sp>
        <p:sp>
          <p:nvSpPr>
            <p:cNvPr id="40" name="矩形 226313">
              <a:extLst>
                <a:ext uri="{FF2B5EF4-FFF2-40B4-BE49-F238E27FC236}">
                  <a16:creationId xmlns:a16="http://schemas.microsoft.com/office/drawing/2014/main" id="{AE5EBC93-2AE9-E49D-118B-197BEF8D1520}"/>
                </a:ext>
              </a:extLst>
            </p:cNvPr>
            <p:cNvSpPr>
              <a:spLocks noChangeArrowheads="1"/>
            </p:cNvSpPr>
            <p:nvPr/>
          </p:nvSpPr>
          <p:spPr bwMode="auto">
            <a:xfrm>
              <a:off x="2578" y="513"/>
              <a:ext cx="158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微软雅黑" charset="-122"/>
                </a:defRPr>
              </a:lvl1pPr>
              <a:lvl2pPr marL="742950" indent="-285750">
                <a:defRPr>
                  <a:solidFill>
                    <a:schemeClr val="tx1"/>
                  </a:solidFill>
                  <a:latin typeface="Calibri" charset="0"/>
                  <a:ea typeface="微软雅黑" charset="-122"/>
                </a:defRPr>
              </a:lvl2pPr>
              <a:lvl3pPr marL="1143000" indent="-228600">
                <a:defRPr>
                  <a:solidFill>
                    <a:schemeClr val="tx1"/>
                  </a:solidFill>
                  <a:latin typeface="Calibri" charset="0"/>
                  <a:ea typeface="微软雅黑" charset="-122"/>
                </a:defRPr>
              </a:lvl3pPr>
              <a:lvl4pPr marL="1600200" indent="-228600">
                <a:defRPr>
                  <a:solidFill>
                    <a:schemeClr val="tx1"/>
                  </a:solidFill>
                  <a:latin typeface="Calibri" charset="0"/>
                  <a:ea typeface="微软雅黑" charset="-122"/>
                </a:defRPr>
              </a:lvl4pPr>
              <a:lvl5pPr marL="2057400" indent="-228600">
                <a:defRPr>
                  <a:solidFill>
                    <a:schemeClr val="tx1"/>
                  </a:solidFill>
                  <a:latin typeface="Calibri" charset="0"/>
                  <a:ea typeface="微软雅黑" charset="-122"/>
                </a:defRPr>
              </a:lvl5pPr>
              <a:lvl6pPr marL="2514600" indent="-228600" fontAlgn="base">
                <a:spcBef>
                  <a:spcPct val="0"/>
                </a:spcBef>
                <a:spcAft>
                  <a:spcPct val="0"/>
                </a:spcAft>
                <a:defRPr>
                  <a:solidFill>
                    <a:schemeClr val="tx1"/>
                  </a:solidFill>
                  <a:latin typeface="Calibri" charset="0"/>
                  <a:ea typeface="微软雅黑" charset="-122"/>
                </a:defRPr>
              </a:lvl6pPr>
              <a:lvl7pPr marL="2971800" indent="-228600" fontAlgn="base">
                <a:spcBef>
                  <a:spcPct val="0"/>
                </a:spcBef>
                <a:spcAft>
                  <a:spcPct val="0"/>
                </a:spcAft>
                <a:defRPr>
                  <a:solidFill>
                    <a:schemeClr val="tx1"/>
                  </a:solidFill>
                  <a:latin typeface="Calibri" charset="0"/>
                  <a:ea typeface="微软雅黑" charset="-122"/>
                </a:defRPr>
              </a:lvl7pPr>
              <a:lvl8pPr marL="3429000" indent="-228600" fontAlgn="base">
                <a:spcBef>
                  <a:spcPct val="0"/>
                </a:spcBef>
                <a:spcAft>
                  <a:spcPct val="0"/>
                </a:spcAft>
                <a:defRPr>
                  <a:solidFill>
                    <a:schemeClr val="tx1"/>
                  </a:solidFill>
                  <a:latin typeface="Calibri" charset="0"/>
                  <a:ea typeface="微软雅黑" charset="-122"/>
                </a:defRPr>
              </a:lvl8pPr>
              <a:lvl9pPr marL="3886200" indent="-228600" fontAlgn="base">
                <a:spcBef>
                  <a:spcPct val="0"/>
                </a:spcBef>
                <a:spcAft>
                  <a:spcPct val="0"/>
                </a:spcAft>
                <a:defRPr>
                  <a:solidFill>
                    <a:schemeClr val="tx1"/>
                  </a:solidFill>
                  <a:latin typeface="Calibri" charset="0"/>
                  <a:ea typeface="微软雅黑" charset="-122"/>
                </a:defRPr>
              </a:lvl9pPr>
            </a:lstStyle>
            <a:p>
              <a:pPr algn="ctr" eaLnBrk="1" hangingPunct="1"/>
              <a:r>
                <a:rPr lang="zh-CN" altLang="en-US" sz="2200" b="1" dirty="0">
                  <a:latin typeface="仿宋" panose="02010609060101010101" pitchFamily="49" charset="-122"/>
                  <a:ea typeface="仿宋" panose="02010609060101010101" pitchFamily="49" charset="-122"/>
                  <a:sym typeface="Arial" panose="020B0604020202090204" pitchFamily="34" charset="0"/>
                </a:rPr>
                <a:t>吠舍</a:t>
              </a:r>
            </a:p>
          </p:txBody>
        </p:sp>
        <p:sp>
          <p:nvSpPr>
            <p:cNvPr id="41" name="矩形 226314">
              <a:extLst>
                <a:ext uri="{FF2B5EF4-FFF2-40B4-BE49-F238E27FC236}">
                  <a16:creationId xmlns:a16="http://schemas.microsoft.com/office/drawing/2014/main" id="{7952E576-ABE7-7BCD-AA44-057548CB16BB}"/>
                </a:ext>
              </a:extLst>
            </p:cNvPr>
            <p:cNvSpPr>
              <a:spLocks noChangeArrowheads="1"/>
            </p:cNvSpPr>
            <p:nvPr/>
          </p:nvSpPr>
          <p:spPr bwMode="auto">
            <a:xfrm>
              <a:off x="3888" y="3966"/>
              <a:ext cx="183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微软雅黑" charset="-122"/>
                </a:defRPr>
              </a:lvl1pPr>
              <a:lvl2pPr marL="742950" indent="-285750">
                <a:defRPr>
                  <a:solidFill>
                    <a:schemeClr val="tx1"/>
                  </a:solidFill>
                  <a:latin typeface="Calibri" charset="0"/>
                  <a:ea typeface="微软雅黑" charset="-122"/>
                </a:defRPr>
              </a:lvl2pPr>
              <a:lvl3pPr marL="1143000" indent="-228600">
                <a:defRPr>
                  <a:solidFill>
                    <a:schemeClr val="tx1"/>
                  </a:solidFill>
                  <a:latin typeface="Calibri" charset="0"/>
                  <a:ea typeface="微软雅黑" charset="-122"/>
                </a:defRPr>
              </a:lvl3pPr>
              <a:lvl4pPr marL="1600200" indent="-228600">
                <a:defRPr>
                  <a:solidFill>
                    <a:schemeClr val="tx1"/>
                  </a:solidFill>
                  <a:latin typeface="Calibri" charset="0"/>
                  <a:ea typeface="微软雅黑" charset="-122"/>
                </a:defRPr>
              </a:lvl4pPr>
              <a:lvl5pPr marL="2057400" indent="-228600">
                <a:defRPr>
                  <a:solidFill>
                    <a:schemeClr val="tx1"/>
                  </a:solidFill>
                  <a:latin typeface="Calibri" charset="0"/>
                  <a:ea typeface="微软雅黑" charset="-122"/>
                </a:defRPr>
              </a:lvl5pPr>
              <a:lvl6pPr marL="2514600" indent="-228600" fontAlgn="base">
                <a:spcBef>
                  <a:spcPct val="0"/>
                </a:spcBef>
                <a:spcAft>
                  <a:spcPct val="0"/>
                </a:spcAft>
                <a:defRPr>
                  <a:solidFill>
                    <a:schemeClr val="tx1"/>
                  </a:solidFill>
                  <a:latin typeface="Calibri" charset="0"/>
                  <a:ea typeface="微软雅黑" charset="-122"/>
                </a:defRPr>
              </a:lvl6pPr>
              <a:lvl7pPr marL="2971800" indent="-228600" fontAlgn="base">
                <a:spcBef>
                  <a:spcPct val="0"/>
                </a:spcBef>
                <a:spcAft>
                  <a:spcPct val="0"/>
                </a:spcAft>
                <a:defRPr>
                  <a:solidFill>
                    <a:schemeClr val="tx1"/>
                  </a:solidFill>
                  <a:latin typeface="Calibri" charset="0"/>
                  <a:ea typeface="微软雅黑" charset="-122"/>
                </a:defRPr>
              </a:lvl7pPr>
              <a:lvl8pPr marL="3429000" indent="-228600" fontAlgn="base">
                <a:spcBef>
                  <a:spcPct val="0"/>
                </a:spcBef>
                <a:spcAft>
                  <a:spcPct val="0"/>
                </a:spcAft>
                <a:defRPr>
                  <a:solidFill>
                    <a:schemeClr val="tx1"/>
                  </a:solidFill>
                  <a:latin typeface="Calibri" charset="0"/>
                  <a:ea typeface="微软雅黑" charset="-122"/>
                </a:defRPr>
              </a:lvl8pPr>
              <a:lvl9pPr marL="3886200" indent="-228600" fontAlgn="base">
                <a:spcBef>
                  <a:spcPct val="0"/>
                </a:spcBef>
                <a:spcAft>
                  <a:spcPct val="0"/>
                </a:spcAft>
                <a:defRPr>
                  <a:solidFill>
                    <a:schemeClr val="tx1"/>
                  </a:solidFill>
                  <a:latin typeface="Calibri" charset="0"/>
                  <a:ea typeface="微软雅黑" charset="-122"/>
                </a:defRPr>
              </a:lvl9pPr>
            </a:lstStyle>
            <a:p>
              <a:pPr algn="ctr" eaLnBrk="1" hangingPunct="1"/>
              <a:r>
                <a:rPr lang="zh-CN" altLang="en-US" sz="2200" b="1" dirty="0">
                  <a:latin typeface="仿宋" panose="02010609060101010101" pitchFamily="49" charset="-122"/>
                  <a:ea typeface="仿宋" panose="02010609060101010101" pitchFamily="49" charset="-122"/>
                  <a:sym typeface="Arial" panose="020B0604020202090204" pitchFamily="34" charset="0"/>
                </a:rPr>
                <a:t>首陀罗</a:t>
              </a:r>
            </a:p>
          </p:txBody>
        </p:sp>
        <p:sp>
          <p:nvSpPr>
            <p:cNvPr id="42" name="矩形 226315">
              <a:extLst>
                <a:ext uri="{FF2B5EF4-FFF2-40B4-BE49-F238E27FC236}">
                  <a16:creationId xmlns:a16="http://schemas.microsoft.com/office/drawing/2014/main" id="{73F60037-640C-4BB0-605D-762DF0C3B828}"/>
                </a:ext>
              </a:extLst>
            </p:cNvPr>
            <p:cNvSpPr>
              <a:spLocks noChangeArrowheads="1"/>
            </p:cNvSpPr>
            <p:nvPr/>
          </p:nvSpPr>
          <p:spPr bwMode="auto">
            <a:xfrm>
              <a:off x="3746" y="529"/>
              <a:ext cx="2491"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微软雅黑" charset="-122"/>
                </a:defRPr>
              </a:lvl1pPr>
              <a:lvl2pPr marL="742950" indent="-285750">
                <a:defRPr>
                  <a:solidFill>
                    <a:schemeClr val="tx1"/>
                  </a:solidFill>
                  <a:latin typeface="Calibri" charset="0"/>
                  <a:ea typeface="微软雅黑" charset="-122"/>
                </a:defRPr>
              </a:lvl2pPr>
              <a:lvl3pPr marL="1143000" indent="-228600">
                <a:defRPr>
                  <a:solidFill>
                    <a:schemeClr val="tx1"/>
                  </a:solidFill>
                  <a:latin typeface="Calibri" charset="0"/>
                  <a:ea typeface="微软雅黑" charset="-122"/>
                </a:defRPr>
              </a:lvl3pPr>
              <a:lvl4pPr marL="1600200" indent="-228600">
                <a:defRPr>
                  <a:solidFill>
                    <a:schemeClr val="tx1"/>
                  </a:solidFill>
                  <a:latin typeface="Calibri" charset="0"/>
                  <a:ea typeface="微软雅黑" charset="-122"/>
                </a:defRPr>
              </a:lvl4pPr>
              <a:lvl5pPr marL="2057400" indent="-228600">
                <a:defRPr>
                  <a:solidFill>
                    <a:schemeClr val="tx1"/>
                  </a:solidFill>
                  <a:latin typeface="Calibri" charset="0"/>
                  <a:ea typeface="微软雅黑" charset="-122"/>
                </a:defRPr>
              </a:lvl5pPr>
              <a:lvl6pPr marL="2514600" indent="-228600" fontAlgn="base">
                <a:spcBef>
                  <a:spcPct val="0"/>
                </a:spcBef>
                <a:spcAft>
                  <a:spcPct val="0"/>
                </a:spcAft>
                <a:defRPr>
                  <a:solidFill>
                    <a:schemeClr val="tx1"/>
                  </a:solidFill>
                  <a:latin typeface="Calibri" charset="0"/>
                  <a:ea typeface="微软雅黑" charset="-122"/>
                </a:defRPr>
              </a:lvl6pPr>
              <a:lvl7pPr marL="2971800" indent="-228600" fontAlgn="base">
                <a:spcBef>
                  <a:spcPct val="0"/>
                </a:spcBef>
                <a:spcAft>
                  <a:spcPct val="0"/>
                </a:spcAft>
                <a:defRPr>
                  <a:solidFill>
                    <a:schemeClr val="tx1"/>
                  </a:solidFill>
                  <a:latin typeface="Calibri" charset="0"/>
                  <a:ea typeface="微软雅黑" charset="-122"/>
                </a:defRPr>
              </a:lvl7pPr>
              <a:lvl8pPr marL="3429000" indent="-228600" fontAlgn="base">
                <a:spcBef>
                  <a:spcPct val="0"/>
                </a:spcBef>
                <a:spcAft>
                  <a:spcPct val="0"/>
                </a:spcAft>
                <a:defRPr>
                  <a:solidFill>
                    <a:schemeClr val="tx1"/>
                  </a:solidFill>
                  <a:latin typeface="Calibri" charset="0"/>
                  <a:ea typeface="微软雅黑" charset="-122"/>
                </a:defRPr>
              </a:lvl8pPr>
              <a:lvl9pPr marL="3886200" indent="-228600" fontAlgn="base">
                <a:spcBef>
                  <a:spcPct val="0"/>
                </a:spcBef>
                <a:spcAft>
                  <a:spcPct val="0"/>
                </a:spcAft>
                <a:defRPr>
                  <a:solidFill>
                    <a:schemeClr val="tx1"/>
                  </a:solidFill>
                  <a:latin typeface="Calibri" charset="0"/>
                  <a:ea typeface="微软雅黑" charset="-122"/>
                </a:defRPr>
              </a:lvl9pPr>
            </a:lstStyle>
            <a:p>
              <a:pPr algn="ctr" eaLnBrk="1" hangingPunct="1"/>
              <a:r>
                <a:rPr lang="zh-CN" altLang="en-US" sz="2200" b="1" dirty="0">
                  <a:latin typeface="仿宋" panose="02010609060101010101" pitchFamily="49" charset="-122"/>
                  <a:ea typeface="仿宋" panose="02010609060101010101" pitchFamily="49" charset="-122"/>
                  <a:sym typeface="Arial" panose="020B0604020202090204" pitchFamily="34" charset="0"/>
                </a:rPr>
                <a:t>旃陀罗</a:t>
              </a:r>
            </a:p>
            <a:p>
              <a:pPr algn="ctr" eaLnBrk="1" hangingPunct="1"/>
              <a:r>
                <a:rPr lang="zh-CN" altLang="en-US" sz="2200" b="1" dirty="0">
                  <a:latin typeface="仿宋" panose="02010609060101010101" pitchFamily="49" charset="-122"/>
                  <a:ea typeface="仿宋" panose="02010609060101010101" pitchFamily="49" charset="-122"/>
                  <a:sym typeface="Arial" panose="020B0604020202090204" pitchFamily="34" charset="0"/>
                </a:rPr>
                <a:t>（贱民）</a:t>
              </a:r>
            </a:p>
          </p:txBody>
        </p:sp>
      </p:grpSp>
    </p:spTree>
    <p:extLst>
      <p:ext uri="{BB962C8B-B14F-4D97-AF65-F5344CB8AC3E}">
        <p14:creationId xmlns:p14="http://schemas.microsoft.com/office/powerpoint/2010/main" val="3705524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1000" fill="hold"/>
                                        <p:tgtEl>
                                          <p:spTgt spid="36"/>
                                        </p:tgtEl>
                                        <p:attrNameLst>
                                          <p:attrName>ppt_x</p:attrName>
                                        </p:attrNameLst>
                                      </p:cBhvr>
                                      <p:tavLst>
                                        <p:tav tm="0">
                                          <p:val>
                                            <p:strVal val="#ppt_x"/>
                                          </p:val>
                                        </p:tav>
                                        <p:tav tm="100000">
                                          <p:val>
                                            <p:strVal val="#ppt_x"/>
                                          </p:val>
                                        </p:tav>
                                      </p:tavLst>
                                    </p:anim>
                                    <p:anim calcmode="lin" valueType="num">
                                      <p:cBhvr additive="base">
                                        <p:cTn id="4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20"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9545" y="848995"/>
            <a:ext cx="11852910" cy="5945858"/>
          </a:xfrm>
          <a:prstGeom prst="rect">
            <a:avLst/>
          </a:prstGeom>
          <a:noFill/>
          <a:ln w="28575">
            <a:solidFill>
              <a:schemeClr val="tx1"/>
            </a:solidFill>
            <a:prstDash val="dashDot"/>
          </a:ln>
        </p:spPr>
        <p:txBody>
          <a:bodyPr wrap="square" rtlCol="0" anchor="t">
            <a:spAutoFit/>
          </a:bodyPr>
          <a:lstStyle/>
          <a:p>
            <a:pPr algn="just" fontAlgn="auto" latinLnBrk="1" hangingPunct="0">
              <a:lnSpc>
                <a:spcPct val="130000"/>
              </a:lnSpc>
            </a:pP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材料一 </a:t>
            </a:r>
            <a:r>
              <a:rPr lang="en-US" altLang="zh-CN"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a:t>
            </a: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最终结果，除中东外，各地</a:t>
            </a:r>
            <a:r>
              <a:rPr lang="zh-CN" altLang="en-US" sz="2800" b="1" dirty="0">
                <a:solidFill>
                  <a:srgbClr val="C00000"/>
                </a:solidFill>
                <a:latin typeface="楷体" panose="02010609060101010101" pitchFamily="49" charset="-122"/>
                <a:ea typeface="楷体" panose="02010609060101010101" pitchFamily="49" charset="-122"/>
                <a:cs typeface="楷体" panose="02010609060101010101" charset="-122"/>
                <a:sym typeface="+mn-ea"/>
              </a:rPr>
              <a:t>文明均被摧毁</a:t>
            </a: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。其他地方的帝国都迅速地、接二连三地崛起和崩溃。</a:t>
            </a:r>
          </a:p>
          <a:p>
            <a:pPr algn="r" fontAlgn="auto" latinLnBrk="1" hangingPunct="0">
              <a:lnSpc>
                <a:spcPct val="130000"/>
              </a:lnSpc>
            </a:pP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zh-CN" altLang="en-US" sz="2400" b="1" dirty="0">
                <a:solidFill>
                  <a:srgbClr val="000000"/>
                </a:solidFill>
                <a:latin typeface="楷体" panose="02010609060101010101" pitchFamily="49" charset="-122"/>
                <a:ea typeface="楷体" panose="02010609060101010101" pitchFamily="49" charset="-122"/>
                <a:cs typeface="+mn-ea"/>
                <a:sym typeface="+mn-ea"/>
              </a:rPr>
              <a:t>斯塔夫里阿诺斯：</a:t>
            </a: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zh-CN" altLang="en-US" sz="2400" b="1" dirty="0">
                <a:solidFill>
                  <a:srgbClr val="000000"/>
                </a:solidFill>
                <a:latin typeface="楷体" panose="02010609060101010101" pitchFamily="49" charset="-122"/>
                <a:ea typeface="楷体" panose="02010609060101010101" pitchFamily="49" charset="-122"/>
                <a:cs typeface="+mn-ea"/>
                <a:sym typeface="+mn-ea"/>
              </a:rPr>
              <a:t>全球通史</a:t>
            </a: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zh-CN" altLang="en-US" sz="2400" b="1" dirty="0">
                <a:solidFill>
                  <a:srgbClr val="000000"/>
                </a:solidFill>
                <a:latin typeface="楷体" panose="02010609060101010101" pitchFamily="49" charset="-122"/>
                <a:ea typeface="楷体" panose="02010609060101010101" pitchFamily="49" charset="-122"/>
                <a:cs typeface="+mn-ea"/>
                <a:sym typeface="+mn-ea"/>
              </a:rPr>
              <a:t>，北京大学出版社</a:t>
            </a:r>
          </a:p>
          <a:p>
            <a:pPr algn="just" fontAlgn="auto" latinLnBrk="1" hangingPunct="0">
              <a:lnSpc>
                <a:spcPct val="130000"/>
              </a:lnSpc>
            </a:pP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材料二 ……这次全球大迁徙有三大成就:</a:t>
            </a:r>
            <a:r>
              <a:rPr lang="zh-CN" altLang="en-US" sz="2800" b="1" dirty="0">
                <a:solidFill>
                  <a:srgbClr val="C00000"/>
                </a:solidFill>
                <a:latin typeface="楷体" panose="02010609060101010101" pitchFamily="49" charset="-122"/>
                <a:ea typeface="楷体" panose="02010609060101010101" pitchFamily="49" charset="-122"/>
                <a:cs typeface="楷体" panose="02010609060101010101" charset="-122"/>
                <a:sym typeface="+mn-ea"/>
              </a:rPr>
              <a:t>马拉车的推广、青铜工艺的推广、商路的扩大与延伸</a:t>
            </a: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a:t>
            </a:r>
          </a:p>
          <a:p>
            <a:pPr algn="r" latinLnBrk="1" hangingPunct="0">
              <a:lnSpc>
                <a:spcPct val="130000"/>
              </a:lnSpc>
            </a:pP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en-US" altLang="zh-CN" sz="2400" b="1" dirty="0" err="1">
                <a:solidFill>
                  <a:srgbClr val="000000"/>
                </a:solidFill>
                <a:latin typeface="楷体" panose="02010609060101010101" pitchFamily="49" charset="-122"/>
                <a:ea typeface="楷体" panose="02010609060101010101" pitchFamily="49" charset="-122"/>
                <a:cs typeface="+mn-ea"/>
                <a:sym typeface="+mn-ea"/>
              </a:rPr>
              <a:t>摘编自蓝琪《印欧种人的第一次迁徙对世界历史的影响</a:t>
            </a: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p>
          <a:p>
            <a:pPr algn="just" fontAlgn="auto" latinLnBrk="1" hangingPunct="0">
              <a:lnSpc>
                <a:spcPct val="130000"/>
              </a:lnSpc>
            </a:pP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材料三 虽然印度河流域的土著居民已被征服，且受到鄙视，但由于他们人数众多，文化又很先进，所以不能被灭绝、赶走或同化……相反，雅利安畜牧者定居下来、改营农业时，他们不得不与原先的居民靠的很近的生活。这样和平共处和胡同婚姻达数世纪以后，其必然结果是</a:t>
            </a:r>
            <a:r>
              <a:rPr lang="zh-CN" altLang="en-US" sz="2800" b="1" dirty="0">
                <a:solidFill>
                  <a:srgbClr val="C00000"/>
                </a:solidFill>
                <a:latin typeface="楷体" panose="02010609060101010101" pitchFamily="49" charset="-122"/>
                <a:ea typeface="楷体" panose="02010609060101010101" pitchFamily="49" charset="-122"/>
                <a:cs typeface="楷体" panose="02010609060101010101" charset="-122"/>
                <a:sym typeface="+mn-ea"/>
              </a:rPr>
              <a:t>文化融合</a:t>
            </a:r>
            <a:r>
              <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sym typeface="+mn-ea"/>
              </a:rPr>
              <a:t>。</a:t>
            </a:r>
            <a:endParaRPr lang="zh-CN" altLang="en-US" sz="2800" b="1" dirty="0">
              <a:solidFill>
                <a:srgbClr val="000000"/>
              </a:solidFill>
              <a:latin typeface="楷体" panose="02010609060101010101" pitchFamily="49" charset="-122"/>
              <a:ea typeface="楷体" panose="02010609060101010101" pitchFamily="49" charset="-122"/>
              <a:cs typeface="楷体" panose="02010609060101010101" charset="-122"/>
            </a:endParaRPr>
          </a:p>
          <a:p>
            <a:pPr algn="r" latinLnBrk="1" hangingPunct="0">
              <a:lnSpc>
                <a:spcPct val="130000"/>
              </a:lnSpc>
            </a:pP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en-US" altLang="zh-CN" sz="2400" b="1" dirty="0" err="1">
                <a:solidFill>
                  <a:srgbClr val="000000"/>
                </a:solidFill>
                <a:latin typeface="楷体" panose="02010609060101010101" pitchFamily="49" charset="-122"/>
                <a:ea typeface="楷体" panose="02010609060101010101" pitchFamily="49" charset="-122"/>
                <a:cs typeface="+mn-ea"/>
                <a:sym typeface="+mn-ea"/>
              </a:rPr>
              <a:t>斯塔夫里阿诺斯</a:t>
            </a: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en-US" altLang="zh-CN" sz="2400" b="1" dirty="0" err="1">
                <a:solidFill>
                  <a:srgbClr val="000000"/>
                </a:solidFill>
                <a:latin typeface="楷体" panose="02010609060101010101" pitchFamily="49" charset="-122"/>
                <a:ea typeface="楷体" panose="02010609060101010101" pitchFamily="49" charset="-122"/>
                <a:cs typeface="+mn-ea"/>
                <a:sym typeface="+mn-ea"/>
              </a:rPr>
              <a:t>全球通史</a:t>
            </a:r>
            <a:r>
              <a:rPr lang="en-US" altLang="zh-CN" sz="2400" b="1" dirty="0">
                <a:solidFill>
                  <a:srgbClr val="000000"/>
                </a:solidFill>
                <a:latin typeface="楷体" panose="02010609060101010101" pitchFamily="49" charset="-122"/>
                <a:ea typeface="楷体" panose="02010609060101010101" pitchFamily="49" charset="-122"/>
                <a:cs typeface="+mn-ea"/>
                <a:sym typeface="+mn-ea"/>
              </a:rPr>
              <a:t>》，</a:t>
            </a:r>
            <a:r>
              <a:rPr lang="en-US" altLang="zh-CN" sz="2400" b="1" dirty="0" err="1">
                <a:solidFill>
                  <a:srgbClr val="000000"/>
                </a:solidFill>
                <a:latin typeface="楷体" panose="02010609060101010101" pitchFamily="49" charset="-122"/>
                <a:ea typeface="楷体" panose="02010609060101010101" pitchFamily="49" charset="-122"/>
                <a:cs typeface="+mn-ea"/>
                <a:sym typeface="+mn-ea"/>
              </a:rPr>
              <a:t>北京大学出版社</a:t>
            </a:r>
            <a:endParaRPr lang="en-US" altLang="zh-CN" sz="2400" b="1" dirty="0">
              <a:solidFill>
                <a:srgbClr val="000000"/>
              </a:solidFill>
              <a:latin typeface="楷体" panose="02010609060101010101" pitchFamily="49" charset="-122"/>
              <a:ea typeface="楷体" panose="02010609060101010101" pitchFamily="49" charset="-122"/>
              <a:cs typeface="+mn-ea"/>
              <a:sym typeface="+mn-ea"/>
            </a:endParaRPr>
          </a:p>
        </p:txBody>
      </p:sp>
      <p:sp>
        <p:nvSpPr>
          <p:cNvPr id="6" name="文本框 5"/>
          <p:cNvSpPr txBox="1"/>
          <p:nvPr/>
        </p:nvSpPr>
        <p:spPr>
          <a:xfrm>
            <a:off x="0" y="0"/>
            <a:ext cx="12192000" cy="584775"/>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3200" b="1" dirty="0">
                <a:solidFill>
                  <a:sysClr val="windowText" lastClr="000000"/>
                </a:solidFill>
                <a:latin typeface="微软雅黑" panose="020B0503020204020204" pitchFamily="34" charset="-122"/>
                <a:ea typeface="微软雅黑" panose="020B0503020204020204" pitchFamily="34" charset="-122"/>
                <a:sym typeface="Wingdings" panose="05000000000000000000" pitchFamily="2" charset="2"/>
              </a:rPr>
              <a:t>结合材料，印欧人的迁徙对早期区域文化产生了哪些重要</a:t>
            </a:r>
            <a:r>
              <a:rPr lang="zh-CN" altLang="en-US" sz="3200" b="1"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影响</a:t>
            </a:r>
            <a:r>
              <a:rPr lang="zh-CN" altLang="en-US" sz="3200" b="1" dirty="0">
                <a:solidFill>
                  <a:sysClr val="windowText" lastClr="000000"/>
                </a:solidFill>
                <a:latin typeface="微软雅黑" panose="020B0503020204020204" pitchFamily="34" charset="-122"/>
                <a:ea typeface="微软雅黑" panose="020B0503020204020204" pitchFamily="34" charset="-122"/>
                <a:sym typeface="Wingdings" panose="05000000000000000000" pitchFamily="2" charset="2"/>
              </a:rPr>
              <a:t>？</a:t>
            </a:r>
          </a:p>
        </p:txBody>
      </p:sp>
      <p:sp>
        <p:nvSpPr>
          <p:cNvPr id="2" name="文本框 6">
            <a:extLst>
              <a:ext uri="{FF2B5EF4-FFF2-40B4-BE49-F238E27FC236}">
                <a16:creationId xmlns:a16="http://schemas.microsoft.com/office/drawing/2014/main" id="{94CFAD55-2CDD-38C5-0DC2-B89938F2B529}"/>
              </a:ext>
            </a:extLst>
          </p:cNvPr>
          <p:cNvSpPr/>
          <p:nvPr/>
        </p:nvSpPr>
        <p:spPr>
          <a:xfrm>
            <a:off x="257175" y="5764530"/>
            <a:ext cx="11687175" cy="954107"/>
          </a:xfrm>
          <a:prstGeom prst="rect">
            <a:avLst/>
          </a:prstGeom>
          <a:solidFill>
            <a:srgbClr val="FFFF00"/>
          </a:solidFill>
          <a:ln w="9525">
            <a:noFill/>
          </a:ln>
        </p:spPr>
        <p:txBody>
          <a:bodyPr wrap="square" lIns="91440" tIns="45720" rIns="91440" bIns="45720" rtlCol="0" anchor="t" anchorCtr="0">
            <a:spAutoFit/>
          </a:bodyPr>
          <a:lstStyle/>
          <a:p>
            <a:pPr lvl="0" algn="l" fontAlgn="auto">
              <a:lnSpc>
                <a:spcPct val="100000"/>
              </a:lnSpc>
              <a:spcBef>
                <a:spcPts val="0"/>
              </a:spcBef>
              <a:buClrTx/>
              <a:buSzTx/>
              <a:buFontTx/>
            </a:pPr>
            <a:r>
              <a:rPr lang="zh-CN" altLang="en-US" sz="2800" b="1" dirty="0">
                <a:latin typeface="黑体" panose="02010609060101010101" charset="-122"/>
                <a:ea typeface="黑体" panose="02010609060101010101" charset="-122"/>
                <a:cs typeface="黑体" panose="02010609060101010101" charset="-122"/>
                <a:sym typeface="+mn-ea"/>
              </a:rPr>
              <a:t>④</a:t>
            </a: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新文明：</a:t>
            </a:r>
            <a:r>
              <a:rPr lang="zh-CN" altLang="en-US" sz="2800" b="1" dirty="0">
                <a:latin typeface="黑体" panose="02010609060101010101" charset="-122"/>
                <a:ea typeface="黑体" panose="02010609060101010101" charset="-122"/>
                <a:cs typeface="黑体" panose="02010609060101010101" charset="-122"/>
                <a:sym typeface="+mn-ea"/>
              </a:rPr>
              <a:t>整体上推动了新的区域文明的形成与发展，对后世影响深远。</a:t>
            </a:r>
          </a:p>
          <a:p>
            <a:pPr lvl="0" algn="l" fontAlgn="auto">
              <a:lnSpc>
                <a:spcPct val="100000"/>
              </a:lnSpc>
              <a:spcBef>
                <a:spcPts val="0"/>
              </a:spcBef>
              <a:buClrTx/>
              <a:buSzTx/>
              <a:buFontTx/>
            </a:pPr>
            <a:r>
              <a:rPr lang="zh-CN" altLang="en-US" sz="2800" b="1" dirty="0">
                <a:latin typeface="黑体" panose="02010609060101010101" charset="-122"/>
                <a:ea typeface="黑体" panose="02010609060101010101" charset="-122"/>
                <a:cs typeface="黑体" panose="02010609060101010101" charset="-122"/>
                <a:sym typeface="+mn-ea"/>
              </a:rPr>
              <a:t> </a:t>
            </a:r>
            <a:r>
              <a:rPr lang="en-US" altLang="zh-CN" sz="2400" b="1" dirty="0">
                <a:latin typeface="黑体" panose="02010609060101010101" charset="-122"/>
                <a:ea typeface="黑体" panose="02010609060101010101" charset="-122"/>
                <a:cs typeface="黑体" panose="02010609060101010101" charset="-122"/>
                <a:sym typeface="+mn-ea"/>
              </a:rPr>
              <a:t>  </a:t>
            </a:r>
            <a:r>
              <a:rPr lang="zh-CN" altLang="en-US" sz="2400" b="1" dirty="0">
                <a:latin typeface="黑体" panose="02010609060101010101" charset="-122"/>
                <a:ea typeface="黑体" panose="02010609060101010101" charset="-122"/>
                <a:cs typeface="黑体" panose="02010609060101010101" charset="-122"/>
                <a:sym typeface="+mn-ea"/>
              </a:rPr>
              <a:t>赫梯文明、波斯文明、古希腊文明、古印度文明等。</a:t>
            </a:r>
          </a:p>
        </p:txBody>
      </p:sp>
      <p:sp>
        <p:nvSpPr>
          <p:cNvPr id="3" name="文本框 2">
            <a:extLst>
              <a:ext uri="{FF2B5EF4-FFF2-40B4-BE49-F238E27FC236}">
                <a16:creationId xmlns:a16="http://schemas.microsoft.com/office/drawing/2014/main" id="{E000C483-264A-B9DB-DC10-4D3812310C28}"/>
              </a:ext>
            </a:extLst>
          </p:cNvPr>
          <p:cNvSpPr txBox="1"/>
          <p:nvPr/>
        </p:nvSpPr>
        <p:spPr>
          <a:xfrm>
            <a:off x="219076" y="893445"/>
            <a:ext cx="11715750" cy="1261884"/>
          </a:xfrm>
          <a:prstGeom prst="rect">
            <a:avLst/>
          </a:prstGeom>
          <a:solidFill>
            <a:srgbClr val="FFFF00"/>
          </a:solidFill>
        </p:spPr>
        <p:txBody>
          <a:bodyPr wrap="square" rtlCol="0" anchor="t">
            <a:spAutoFit/>
          </a:bodyPr>
          <a:lstStyle/>
          <a:p>
            <a:r>
              <a:rPr lang="zh-CN" altLang="en-US" sz="2800" b="1" dirty="0">
                <a:latin typeface="黑体" panose="02010609060101010101" charset="-122"/>
                <a:ea typeface="黑体" panose="02010609060101010101" charset="-122"/>
                <a:cs typeface="黑体" panose="02010609060101010101" charset="-122"/>
                <a:sym typeface="+mn-ea"/>
              </a:rPr>
              <a:t>①一定程度上</a:t>
            </a:r>
            <a:r>
              <a:rPr lang="zh-CN" altLang="en-US" sz="2800" b="1" dirty="0">
                <a:solidFill>
                  <a:srgbClr val="FF0000"/>
                </a:solidFill>
                <a:latin typeface="Calibri" panose="020F0502020204030204" charset="0"/>
                <a:ea typeface="黑体" panose="02010609060101010101" charset="-122"/>
                <a:cs typeface="黑体" panose="02010609060101010101" charset="-122"/>
                <a:sym typeface="+mn-ea"/>
              </a:rPr>
              <a:t>造成地区的动荡、文化的浩劫</a:t>
            </a:r>
            <a:r>
              <a:rPr lang="zh-CN" altLang="en-US" sz="2800" b="1" dirty="0">
                <a:latin typeface="Calibri" panose="020F0502020204030204" charset="0"/>
                <a:ea typeface="黑体" panose="02010609060101010101" charset="-122"/>
                <a:cs typeface="黑体" panose="02010609060101010101" charset="-122"/>
                <a:sym typeface="+mn-ea"/>
              </a:rPr>
              <a:t>，</a:t>
            </a:r>
            <a:r>
              <a:rPr lang="zh-CN" altLang="en-US" sz="2800" b="1" dirty="0">
                <a:latin typeface="黑体" panose="02010609060101010101" charset="-122"/>
                <a:ea typeface="黑体" panose="02010609060101010101" charset="-122"/>
                <a:cs typeface="黑体" panose="02010609060101010101" charset="-122"/>
                <a:sym typeface="+mn-ea"/>
              </a:rPr>
              <a:t>摧毁了旧的文明。</a:t>
            </a:r>
          </a:p>
          <a:p>
            <a:pPr lvl="0" algn="l" fontAlgn="auto">
              <a:lnSpc>
                <a:spcPct val="100000"/>
              </a:lnSpc>
              <a:spcBef>
                <a:spcPts val="0"/>
              </a:spcBef>
              <a:buClrTx/>
              <a:buSzTx/>
              <a:buFontTx/>
            </a:pPr>
            <a:r>
              <a:rPr lang="en-US" altLang="zh-CN" sz="2400" b="1" dirty="0">
                <a:latin typeface="黑体" panose="02010609060101010101" charset="-122"/>
                <a:ea typeface="黑体" panose="02010609060101010101" charset="-122"/>
                <a:cs typeface="黑体" panose="02010609060101010101" charset="-122"/>
                <a:sym typeface="+mn-ea"/>
              </a:rPr>
              <a:t>    </a:t>
            </a:r>
            <a:r>
              <a:rPr lang="zh-CN" altLang="en-US" sz="2400" b="1" dirty="0">
                <a:latin typeface="黑体" panose="02010609060101010101" charset="-122"/>
                <a:ea typeface="黑体" panose="02010609060101010101" charset="-122"/>
                <a:cs typeface="黑体" panose="02010609060101010101" charset="-122"/>
                <a:sym typeface="+mn-ea"/>
              </a:rPr>
              <a:t>如克里特文明、西亚的巴比伦文明；赫梯人灭掉古巴比伦，多次与埃及发生争霸战争；波斯人多次入侵希腊。</a:t>
            </a:r>
          </a:p>
        </p:txBody>
      </p:sp>
      <p:sp>
        <p:nvSpPr>
          <p:cNvPr id="5" name="文本框 4">
            <a:extLst>
              <a:ext uri="{FF2B5EF4-FFF2-40B4-BE49-F238E27FC236}">
                <a16:creationId xmlns:a16="http://schemas.microsoft.com/office/drawing/2014/main" id="{487FEFDF-40E8-237F-17A2-2CA9ABD5C460}"/>
              </a:ext>
            </a:extLst>
          </p:cNvPr>
          <p:cNvSpPr txBox="1"/>
          <p:nvPr/>
        </p:nvSpPr>
        <p:spPr>
          <a:xfrm>
            <a:off x="236219" y="2629535"/>
            <a:ext cx="11717655" cy="892552"/>
          </a:xfrm>
          <a:prstGeom prst="rect">
            <a:avLst/>
          </a:prstGeom>
          <a:solidFill>
            <a:srgbClr val="FFFF00"/>
          </a:solidFill>
        </p:spPr>
        <p:txBody>
          <a:bodyPr wrap="square" rtlCol="0" anchor="t">
            <a:spAutoFit/>
          </a:bodyPr>
          <a:lstStyle/>
          <a:p>
            <a:pPr lvl="0" algn="l" fontAlgn="auto">
              <a:lnSpc>
                <a:spcPct val="100000"/>
              </a:lnSpc>
              <a:spcBef>
                <a:spcPts val="0"/>
              </a:spcBef>
              <a:buClrTx/>
              <a:buSzTx/>
              <a:buFontTx/>
            </a:pPr>
            <a:r>
              <a:rPr lang="zh-CN" altLang="en-US" sz="2800" b="1" dirty="0">
                <a:latin typeface="黑体" panose="02010609060101010101" charset="-122"/>
                <a:ea typeface="黑体" panose="02010609060101010101" charset="-122"/>
                <a:cs typeface="黑体" panose="02010609060101010101" charset="-122"/>
                <a:sym typeface="+mn-ea"/>
              </a:rPr>
              <a:t>②</a:t>
            </a:r>
            <a:r>
              <a:rPr lang="zh-CN" altLang="en-US" sz="2800" b="1" dirty="0">
                <a:solidFill>
                  <a:srgbClr val="FF0000"/>
                </a:solidFill>
                <a:latin typeface="Calibri" panose="020F0502020204030204" charset="0"/>
                <a:ea typeface="黑体" panose="02010609060101010101" charset="-122"/>
                <a:cs typeface="黑体" panose="02010609060101010101" charset="-122"/>
                <a:sym typeface="+mn-ea"/>
              </a:rPr>
              <a:t>新族群：</a:t>
            </a:r>
            <a:r>
              <a:rPr lang="zh-CN" altLang="en-US" sz="2800" b="1" dirty="0">
                <a:latin typeface="黑体" panose="02010609060101010101" charset="-122"/>
                <a:ea typeface="黑体" panose="02010609060101010101" charset="-122"/>
                <a:cs typeface="黑体" panose="02010609060101010101" charset="-122"/>
                <a:sym typeface="+mn-ea"/>
              </a:rPr>
              <a:t>通过征服和融合，形成新的民族。</a:t>
            </a:r>
            <a:endParaRPr lang="en-US" altLang="zh-CN" sz="2800" b="1" dirty="0">
              <a:latin typeface="黑体" panose="02010609060101010101" charset="-122"/>
              <a:ea typeface="黑体" panose="02010609060101010101" charset="-122"/>
              <a:cs typeface="黑体" panose="02010609060101010101" charset="-122"/>
              <a:sym typeface="+mn-ea"/>
            </a:endParaRPr>
          </a:p>
          <a:p>
            <a:pPr lvl="0" fontAlgn="auto">
              <a:lnSpc>
                <a:spcPct val="100000"/>
              </a:lnSpc>
              <a:spcBef>
                <a:spcPts val="0"/>
              </a:spcBef>
              <a:buClrTx/>
              <a:buSzTx/>
              <a:buFontTx/>
            </a:pPr>
            <a:r>
              <a:rPr lang="zh-CN" altLang="en-US" sz="2400" b="1" dirty="0">
                <a:solidFill>
                  <a:schemeClr val="tx1"/>
                </a:solidFill>
                <a:latin typeface="黑体" panose="02010609060101010101" charset="-122"/>
                <a:ea typeface="黑体" panose="02010609060101010101" charset="-122"/>
                <a:cs typeface="黑体" panose="02010609060101010101" charset="-122"/>
                <a:sym typeface="+mn-ea"/>
              </a:rPr>
              <a:t>  （赫梯人、波斯人、希腊人和雅利安人）</a:t>
            </a:r>
          </a:p>
        </p:txBody>
      </p:sp>
      <p:sp>
        <p:nvSpPr>
          <p:cNvPr id="7" name="文本框 6">
            <a:extLst>
              <a:ext uri="{FF2B5EF4-FFF2-40B4-BE49-F238E27FC236}">
                <a16:creationId xmlns:a16="http://schemas.microsoft.com/office/drawing/2014/main" id="{8117F714-DF2E-8B34-BB34-C5361D158543}"/>
              </a:ext>
            </a:extLst>
          </p:cNvPr>
          <p:cNvSpPr txBox="1"/>
          <p:nvPr/>
        </p:nvSpPr>
        <p:spPr>
          <a:xfrm>
            <a:off x="238125" y="3985260"/>
            <a:ext cx="11687175" cy="1631216"/>
          </a:xfrm>
          <a:prstGeom prst="rect">
            <a:avLst/>
          </a:prstGeom>
          <a:solidFill>
            <a:srgbClr val="FFFF00"/>
          </a:solidFill>
        </p:spPr>
        <p:txBody>
          <a:bodyPr wrap="square" rtlCol="0" anchor="t">
            <a:spAutoFit/>
          </a:bodyPr>
          <a:lstStyle/>
          <a:p>
            <a:r>
              <a:rPr lang="zh-CN" altLang="en-US" sz="2800" b="1" dirty="0">
                <a:latin typeface="Calibri" panose="020F0502020204030204" charset="0"/>
                <a:ea typeface="黑体" panose="02010609060101010101" charset="-122"/>
                <a:cs typeface="黑体" panose="02010609060101010101" charset="-122"/>
                <a:sym typeface="+mn-ea"/>
              </a:rPr>
              <a:t>③</a:t>
            </a:r>
            <a:r>
              <a:rPr lang="zh-CN" altLang="en-US" sz="2800" b="1" dirty="0">
                <a:solidFill>
                  <a:srgbClr val="FF0000"/>
                </a:solidFill>
                <a:latin typeface="Calibri" panose="020F0502020204030204" charset="0"/>
                <a:ea typeface="黑体" panose="02010609060101010101" charset="-122"/>
                <a:cs typeface="黑体" panose="02010609060101010101" charset="-122"/>
                <a:sym typeface="+mn-ea"/>
              </a:rPr>
              <a:t>新文化：</a:t>
            </a:r>
            <a:r>
              <a:rPr lang="zh-CN" altLang="en-US" sz="2800" b="1" dirty="0">
                <a:latin typeface="黑体" panose="02010609060101010101" charset="-122"/>
                <a:ea typeface="黑体" panose="02010609060101010101" charset="-122"/>
                <a:cs typeface="黑体" panose="02010609060101010101" charset="-122"/>
                <a:sym typeface="+mn-ea"/>
              </a:rPr>
              <a:t>促进了不同种族、区域之间交流，推动文化的融合。</a:t>
            </a:r>
          </a:p>
          <a:p>
            <a:pPr lvl="0" algn="l" fontAlgn="auto">
              <a:lnSpc>
                <a:spcPct val="100000"/>
              </a:lnSpc>
              <a:spcBef>
                <a:spcPts val="0"/>
              </a:spcBef>
              <a:buClrTx/>
              <a:buSzTx/>
              <a:buFontTx/>
            </a:pPr>
            <a:r>
              <a:rPr lang="zh-CN" altLang="en-US" sz="2400" b="1" dirty="0">
                <a:latin typeface="黑体" panose="02010609060101010101" charset="-122"/>
                <a:ea typeface="黑体" panose="02010609060101010101" charset="-122"/>
                <a:cs typeface="黑体" panose="02010609060101010101" charset="-122"/>
                <a:sym typeface="+mn-ea"/>
              </a:rPr>
              <a:t> </a:t>
            </a:r>
            <a:r>
              <a:rPr lang="en-US" altLang="zh-CN" sz="2400" b="1" dirty="0">
                <a:latin typeface="黑体" panose="02010609060101010101" charset="-122"/>
                <a:ea typeface="黑体" panose="02010609060101010101" charset="-122"/>
                <a:cs typeface="黑体" panose="02010609060101010101" charset="-122"/>
                <a:sym typeface="+mn-ea"/>
              </a:rPr>
              <a:t>   </a:t>
            </a:r>
            <a:r>
              <a:rPr lang="zh-CN" altLang="en-US" sz="2400" b="1" dirty="0">
                <a:latin typeface="黑体" panose="02010609060101010101" charset="-122"/>
                <a:ea typeface="黑体" panose="02010609060101010101" charset="-122"/>
                <a:cs typeface="黑体" panose="02010609060101010101" charset="-122"/>
                <a:sym typeface="+mn-ea"/>
              </a:rPr>
              <a:t>如冶铁技术传播、马拉战车和骑兵的出现改变了传统的作战方式。波斯首次将西亚和北非文明区域统一起来；雅利安人把马和铁带到印度，其种姓制度和佛教对周边地区产生重大影响。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500" fill="hold">
                                          <p:stCondLst>
                                            <p:cond delay="0"/>
                                          </p:stCondLst>
                                        </p:cTn>
                                        <p:tgtEl>
                                          <p:spTgt spid="2"/>
                                        </p:tgtEl>
                                        <p:attrNameLst>
                                          <p:attrName>style.visibility</p:attrName>
                                        </p:attrNameLst>
                                      </p:cBhvr>
                                      <p:to>
                                        <p:strVal val="visible"/>
                                      </p:to>
                                    </p:set>
                                    <p:animEffect transition="in" filter="diamond(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5"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a:extLst>
              <a:ext uri="{FF2B5EF4-FFF2-40B4-BE49-F238E27FC236}">
                <a16:creationId xmlns:a16="http://schemas.microsoft.com/office/drawing/2014/main" id="{44595B45-E327-62BA-4AEA-31B73EC4820B}"/>
              </a:ext>
            </a:extLst>
          </p:cNvPr>
          <p:cNvGraphicFramePr>
            <a:graphicFrameLocks noGrp="1"/>
          </p:cNvGraphicFramePr>
          <p:nvPr>
            <p:custDataLst>
              <p:tags r:id="rId1"/>
            </p:custDataLst>
            <p:extLst>
              <p:ext uri="{D42A27DB-BD31-4B8C-83A1-F6EECF244321}">
                <p14:modId xmlns:p14="http://schemas.microsoft.com/office/powerpoint/2010/main" val="2735277321"/>
              </p:ext>
            </p:extLst>
          </p:nvPr>
        </p:nvGraphicFramePr>
        <p:xfrm>
          <a:off x="195971" y="1381221"/>
          <a:ext cx="7147804" cy="5398270"/>
        </p:xfrm>
        <a:graphic>
          <a:graphicData uri="http://schemas.openxmlformats.org/drawingml/2006/table">
            <a:tbl>
              <a:tblPr firstRow="1" bandRow="1">
                <a:tableStyleId>{5C22544A-7EE6-4342-B048-85BDC9FD1C3A}</a:tableStyleId>
              </a:tblPr>
              <a:tblGrid>
                <a:gridCol w="1785229">
                  <a:extLst>
                    <a:ext uri="{9D8B030D-6E8A-4147-A177-3AD203B41FA5}">
                      <a16:colId xmlns:a16="http://schemas.microsoft.com/office/drawing/2014/main" val="20000"/>
                    </a:ext>
                  </a:extLst>
                </a:gridCol>
                <a:gridCol w="595745">
                  <a:extLst>
                    <a:ext uri="{9D8B030D-6E8A-4147-A177-3AD203B41FA5}">
                      <a16:colId xmlns:a16="http://schemas.microsoft.com/office/drawing/2014/main" val="20001"/>
                    </a:ext>
                  </a:extLst>
                </a:gridCol>
                <a:gridCol w="4766830">
                  <a:extLst>
                    <a:ext uri="{9D8B030D-6E8A-4147-A177-3AD203B41FA5}">
                      <a16:colId xmlns:a16="http://schemas.microsoft.com/office/drawing/2014/main" val="20002"/>
                    </a:ext>
                  </a:extLst>
                </a:gridCol>
              </a:tblGrid>
              <a:tr h="529016">
                <a:tc>
                  <a:txBody>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史实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800" b="1" dirty="0">
                        <a:solidFill>
                          <a:sysClr val="windowText" lastClr="00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66135">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dirty="0">
                          <a:solidFill>
                            <a:schemeClr val="tx1"/>
                          </a:solidFill>
                          <a:latin typeface="黑体" panose="02010609060101010101" charset="-122"/>
                          <a:ea typeface="黑体" panose="02010609060101010101" charset="-122"/>
                        </a:rPr>
                        <a:t>公元前</a:t>
                      </a:r>
                      <a:r>
                        <a:rPr lang="en-US" altLang="zh-CN" sz="2800" b="1" dirty="0">
                          <a:solidFill>
                            <a:schemeClr val="tx1"/>
                          </a:solidFill>
                          <a:latin typeface="黑体" panose="02010609060101010101" charset="-122"/>
                          <a:ea typeface="黑体" panose="02010609060101010101" charset="-122"/>
                        </a:rPr>
                        <a:t>2</a:t>
                      </a:r>
                      <a:r>
                        <a:rPr lang="zh-CN" altLang="en-US" sz="2800" b="1" dirty="0">
                          <a:solidFill>
                            <a:schemeClr val="tx1"/>
                          </a:solidFill>
                          <a:latin typeface="黑体" panose="02010609060101010101" charset="-122"/>
                          <a:ea typeface="黑体" panose="02010609060101010101" charset="-122"/>
                        </a:rPr>
                        <a:t>世纪</a:t>
                      </a:r>
                      <a:r>
                        <a:rPr lang="en-US" altLang="zh-CN" sz="2800" b="1" dirty="0">
                          <a:solidFill>
                            <a:schemeClr val="tx1"/>
                          </a:solidFill>
                          <a:latin typeface="黑体" panose="02010609060101010101" charset="-122"/>
                          <a:ea typeface="黑体" panose="02010609060101010101" charset="-122"/>
                          <a:sym typeface="+mn-ea"/>
                        </a:rPr>
                        <a:t>-</a:t>
                      </a:r>
                      <a:r>
                        <a:rPr lang="en-US" altLang="zh-CN" sz="2800" b="1" dirty="0">
                          <a:solidFill>
                            <a:schemeClr val="tx1"/>
                          </a:solidFill>
                          <a:latin typeface="黑体" panose="02010609060101010101" charset="-122"/>
                          <a:ea typeface="黑体" panose="02010609060101010101" charset="-122"/>
                        </a:rPr>
                        <a:t>2</a:t>
                      </a:r>
                      <a:r>
                        <a:rPr lang="zh-CN" altLang="en-US" sz="2800" b="1" dirty="0">
                          <a:solidFill>
                            <a:schemeClr val="tx1"/>
                          </a:solidFill>
                          <a:latin typeface="黑体" panose="02010609060101010101" charset="-122"/>
                          <a:ea typeface="黑体" panose="02010609060101010101" charset="-122"/>
                        </a:rPr>
                        <a:t>世纪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3608">
                <a:tc vMerge="1">
                  <a:txBody>
                    <a:bodyPr/>
                    <a:lstStyle/>
                    <a:p>
                      <a:endParaRPr lang="zh-CN"/>
                    </a:p>
                  </a:txBody>
                  <a:tcPr/>
                </a:tc>
                <a:tc gridSpan="2">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1718">
                <a:tc rowSpan="3">
                  <a:txBody>
                    <a:bodyPr/>
                    <a:lstStyle/>
                    <a:p>
                      <a:pPr algn="ctr"/>
                      <a:r>
                        <a:rPr lang="en-US" altLang="zh-CN" sz="2800" b="1" dirty="0">
                          <a:solidFill>
                            <a:schemeClr val="tx1"/>
                          </a:solidFill>
                          <a:latin typeface="黑体" panose="02010609060101010101" charset="-122"/>
                          <a:ea typeface="黑体" panose="02010609060101010101" charset="-122"/>
                        </a:rPr>
                        <a:t>3-6</a:t>
                      </a:r>
                      <a:r>
                        <a:rPr lang="zh-CN" altLang="en-US" sz="2800" b="1" dirty="0">
                          <a:solidFill>
                            <a:schemeClr val="tx1"/>
                          </a:solidFill>
                          <a:latin typeface="黑体" panose="02010609060101010101" charset="-122"/>
                          <a:ea typeface="黑体" panose="02010609060101010101" charset="-122"/>
                        </a:rPr>
                        <a:t>世纪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1" dirty="0">
                        <a:solidFill>
                          <a:srgbClr val="1D41D5"/>
                        </a:solidFill>
                        <a:latin typeface="黑体" panose="02010609060101010101" charset="-122"/>
                        <a:ea typeface="黑体" panose="02010609060101010101" charset="-122"/>
                      </a:endParaRPr>
                    </a:p>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cs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69409">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53708">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64676">
                <a:tc>
                  <a:txBody>
                    <a:bodyPr/>
                    <a:lstStyle/>
                    <a:p>
                      <a:pPr algn="ctr"/>
                      <a:r>
                        <a:rPr lang="en-US" altLang="zh-CN" sz="2800" b="1" dirty="0">
                          <a:solidFill>
                            <a:schemeClr val="tx1"/>
                          </a:solidFill>
                          <a:latin typeface="黑体" panose="02010609060101010101" charset="-122"/>
                          <a:ea typeface="黑体" panose="02010609060101010101" charset="-122"/>
                        </a:rPr>
                        <a:t>7</a:t>
                      </a:r>
                      <a:r>
                        <a:rPr lang="en-US" altLang="zh-CN" sz="2800" b="1" dirty="0">
                          <a:solidFill>
                            <a:schemeClr val="tx1"/>
                          </a:solidFill>
                          <a:latin typeface="黑体" panose="02010609060101010101" charset="-122"/>
                          <a:ea typeface="黑体" panose="02010609060101010101" charset="-122"/>
                          <a:sym typeface="+mn-ea"/>
                        </a:rPr>
                        <a:t>-8</a:t>
                      </a:r>
                      <a:r>
                        <a:rPr lang="zh-CN" altLang="en-US" sz="2800" b="1" dirty="0">
                          <a:solidFill>
                            <a:schemeClr val="tx1"/>
                          </a:solidFill>
                          <a:latin typeface="黑体" panose="02010609060101010101" charset="-122"/>
                          <a:ea typeface="黑体" panose="02010609060101010101" charset="-122"/>
                          <a:sym typeface="+mn-ea"/>
                        </a:rPr>
                        <a:t>世纪中期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000" b="1" dirty="0">
                        <a:solidFill>
                          <a:srgbClr val="1D41D5"/>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文本框 3">
            <a:extLst>
              <a:ext uri="{FF2B5EF4-FFF2-40B4-BE49-F238E27FC236}">
                <a16:creationId xmlns:a16="http://schemas.microsoft.com/office/drawing/2014/main" id="{7D2E4C33-51C4-B1FF-FA0F-99069AA1D557}"/>
              </a:ext>
            </a:extLst>
          </p:cNvPr>
          <p:cNvSpPr txBox="1"/>
          <p:nvPr/>
        </p:nvSpPr>
        <p:spPr>
          <a:xfrm>
            <a:off x="0" y="0"/>
            <a:ext cx="8431154" cy="646331"/>
          </a:xfrm>
          <a:prstGeom prst="rect">
            <a:avLst/>
          </a:prstGeom>
          <a:solidFill>
            <a:srgbClr val="FFFF00">
              <a:alpha val="66000"/>
            </a:srgbClr>
          </a:solidFill>
        </p:spPr>
        <p:txBody>
          <a:bodyPr wrap="none" rtlCol="0" anchor="t">
            <a:spAutoFit/>
          </a:bodyPr>
          <a:lstStyle/>
          <a:p>
            <a:r>
              <a:rPr lang="zh-CN" altLang="en-US" sz="3600" b="1" kern="100" spc="-40" dirty="0">
                <a:latin typeface="方正粗黑宋简体" panose="02000000000000000000" pitchFamily="2" charset="-122"/>
                <a:ea typeface="方正粗黑宋简体" panose="02000000000000000000" pitchFamily="2" charset="-122"/>
                <a:sym typeface="+mn-ea"/>
              </a:rPr>
              <a:t>二、</a:t>
            </a:r>
            <a:r>
              <a:rPr lang="zh-CN" altLang="en-US" sz="3600" b="1" kern="100" spc="-40" dirty="0">
                <a:solidFill>
                  <a:srgbClr val="FF0000"/>
                </a:solidFill>
                <a:latin typeface="方正粗黑宋简体" panose="02000000000000000000" pitchFamily="2" charset="-122"/>
                <a:ea typeface="方正粗黑宋简体" panose="02000000000000000000" pitchFamily="2" charset="-122"/>
                <a:sym typeface="+mn-ea"/>
              </a:rPr>
              <a:t>亚欧游牧民族</a:t>
            </a:r>
            <a:r>
              <a:rPr lang="zh-CN" altLang="en-US" sz="3600" b="1" kern="100" spc="-40" dirty="0">
                <a:latin typeface="方正粗黑宋简体" panose="02000000000000000000" pitchFamily="2" charset="-122"/>
                <a:ea typeface="方正粗黑宋简体" panose="02000000000000000000" pitchFamily="2" charset="-122"/>
                <a:sym typeface="+mn-ea"/>
              </a:rPr>
              <a:t>迁徙对区域文化的影响</a:t>
            </a:r>
            <a:endParaRPr lang="zh-CN" altLang="en-US" sz="3600" b="1" kern="100" spc="-40" dirty="0">
              <a:latin typeface="方正粗黑宋简体" panose="02000000000000000000" pitchFamily="2" charset="-122"/>
              <a:ea typeface="方正粗黑宋简体" panose="02000000000000000000" pitchFamily="2" charset="-122"/>
            </a:endParaRPr>
          </a:p>
        </p:txBody>
      </p:sp>
      <p:sp>
        <p:nvSpPr>
          <p:cNvPr id="5" name="文本框 4">
            <a:extLst>
              <a:ext uri="{FF2B5EF4-FFF2-40B4-BE49-F238E27FC236}">
                <a16:creationId xmlns:a16="http://schemas.microsoft.com/office/drawing/2014/main" id="{06074080-11D2-B810-7284-C86671EFB21B}"/>
              </a:ext>
            </a:extLst>
          </p:cNvPr>
          <p:cNvSpPr txBox="1"/>
          <p:nvPr/>
        </p:nvSpPr>
        <p:spPr>
          <a:xfrm>
            <a:off x="101599" y="738909"/>
            <a:ext cx="4889501"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a:t>
            </a:r>
            <a:r>
              <a:rPr lang="zh-CN" altLang="en-US" sz="3200" b="1" kern="100" spc="-40" dirty="0">
                <a:latin typeface="方正粗黑宋简体" panose="02000000000000000000" pitchFamily="2" charset="-122"/>
                <a:ea typeface="方正粗黑宋简体" panose="02000000000000000000" pitchFamily="2" charset="-122"/>
                <a:sym typeface="+mn-ea"/>
              </a:rPr>
              <a:t>亚欧游牧民族</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迁徙</a:t>
            </a:r>
            <a:endParaRPr lang="zh-CN" altLang="zh-CN" sz="3200" b="1" kern="100" dirty="0">
              <a:effectLst/>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9" name="Picture 4" descr="西汉">
            <a:extLst>
              <a:ext uri="{FF2B5EF4-FFF2-40B4-BE49-F238E27FC236}">
                <a16:creationId xmlns:a16="http://schemas.microsoft.com/office/drawing/2014/main" id="{07859E0F-1162-40C8-9FF1-2F5530943EB1}"/>
              </a:ext>
            </a:extLst>
          </p:cNvPr>
          <p:cNvPicPr>
            <a:picLocks noChangeAspect="1"/>
          </p:cNvPicPr>
          <p:nvPr>
            <p:custDataLst>
              <p:tags r:id="rId2"/>
            </p:custDataLst>
          </p:nvPr>
        </p:nvPicPr>
        <p:blipFill>
          <a:blip r:embed="rId5"/>
          <a:stretch>
            <a:fillRect/>
          </a:stretch>
        </p:blipFill>
        <p:spPr>
          <a:xfrm>
            <a:off x="7229475" y="604982"/>
            <a:ext cx="4816764" cy="3121891"/>
          </a:xfrm>
          <a:prstGeom prst="rect">
            <a:avLst/>
          </a:prstGeom>
          <a:noFill/>
          <a:ln w="9525">
            <a:noFill/>
          </a:ln>
        </p:spPr>
      </p:pic>
      <p:pic>
        <p:nvPicPr>
          <p:cNvPr id="10" name="图片 9">
            <a:extLst>
              <a:ext uri="{FF2B5EF4-FFF2-40B4-BE49-F238E27FC236}">
                <a16:creationId xmlns:a16="http://schemas.microsoft.com/office/drawing/2014/main" id="{E821F29B-3A3D-4E5A-4106-FC4952873024}"/>
              </a:ext>
            </a:extLst>
          </p:cNvPr>
          <p:cNvPicPr/>
          <p:nvPr/>
        </p:nvPicPr>
        <p:blipFill>
          <a:blip r:embed="rId6"/>
          <a:stretch>
            <a:fillRect/>
          </a:stretch>
        </p:blipFill>
        <p:spPr>
          <a:xfrm>
            <a:off x="7612496" y="1980623"/>
            <a:ext cx="4579504" cy="2890982"/>
          </a:xfrm>
          <a:prstGeom prst="rect">
            <a:avLst/>
          </a:prstGeom>
          <a:noFill/>
          <a:ln w="9525">
            <a:noFill/>
          </a:ln>
        </p:spPr>
      </p:pic>
      <p:sp>
        <p:nvSpPr>
          <p:cNvPr id="12" name="文本框 11">
            <a:extLst>
              <a:ext uri="{FF2B5EF4-FFF2-40B4-BE49-F238E27FC236}">
                <a16:creationId xmlns:a16="http://schemas.microsoft.com/office/drawing/2014/main" id="{C7A2F7BB-67B1-5291-CEDB-EA34EA96B7A6}"/>
              </a:ext>
            </a:extLst>
          </p:cNvPr>
          <p:cNvSpPr txBox="1"/>
          <p:nvPr/>
        </p:nvSpPr>
        <p:spPr>
          <a:xfrm>
            <a:off x="1974736" y="2453245"/>
            <a:ext cx="5473813" cy="523220"/>
          </a:xfrm>
          <a:prstGeom prst="rect">
            <a:avLst/>
          </a:prstGeom>
          <a:noFill/>
        </p:spPr>
        <p:txBody>
          <a:bodyPr wrap="square" rtlCol="0" anchor="t">
            <a:spAutoFit/>
          </a:bodyPr>
          <a:lstStyle/>
          <a:p>
            <a:pPr>
              <a:spcBef>
                <a:spcPts val="1000"/>
              </a:spcBef>
              <a:buFont typeface="Arial" panose="020B0604020202020204" pitchFamily="34" charset="0"/>
            </a:pPr>
            <a:r>
              <a:rPr lang="zh-CN" altLang="en-US" sz="2800" b="1" dirty="0">
                <a:solidFill>
                  <a:srgbClr val="FF0000"/>
                </a:solidFill>
                <a:latin typeface="黑体" panose="02010609060101010101" pitchFamily="49" charset="-122"/>
                <a:ea typeface="黑体" panose="02010609060101010101" pitchFamily="49" charset="-122"/>
                <a:sym typeface="+mn-ea"/>
              </a:rPr>
              <a:t>②大月氏人</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西迁，建立</a:t>
            </a:r>
            <a:r>
              <a:rPr lang="zh-CN" altLang="en-US" sz="2800" b="1" dirty="0">
                <a:solidFill>
                  <a:srgbClr val="FF0000"/>
                </a:solidFill>
                <a:latin typeface="黑体" panose="02010609060101010101" pitchFamily="49" charset="-122"/>
                <a:ea typeface="黑体" panose="02010609060101010101" pitchFamily="49" charset="-122"/>
                <a:sym typeface="+mn-ea"/>
              </a:rPr>
              <a:t>贵霜帝国</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a:t>
            </a:r>
            <a:endParaRPr lang="zh-CN" altLang="en-US" sz="2800" b="1" dirty="0">
              <a:solidFill>
                <a:sysClr val="windowText" lastClr="000000"/>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0CBF5870-BA04-EF4E-EBCD-4CFBCC7781CF}"/>
              </a:ext>
            </a:extLst>
          </p:cNvPr>
          <p:cNvSpPr txBox="1"/>
          <p:nvPr/>
        </p:nvSpPr>
        <p:spPr>
          <a:xfrm>
            <a:off x="1988937" y="1894033"/>
            <a:ext cx="5297688" cy="523220"/>
          </a:xfrm>
          <a:prstGeom prst="rect">
            <a:avLst/>
          </a:prstGeom>
          <a:noFill/>
        </p:spPr>
        <p:txBody>
          <a:bodyPr wrap="square" rtlCol="0" anchor="t">
            <a:spAutoFit/>
          </a:bodyPr>
          <a:lstStyle/>
          <a:p>
            <a:pPr algn="just">
              <a:spcBef>
                <a:spcPts val="10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sym typeface="+mn-ea"/>
              </a:rPr>
              <a:t>①匈奴</a:t>
            </a:r>
            <a:r>
              <a:rPr lang="zh-CN" altLang="en-US" sz="2800" b="1" dirty="0">
                <a:solidFill>
                  <a:sysClr val="windowText" lastClr="000000"/>
                </a:solidFill>
                <a:latin typeface="黑体" panose="02010609060101010101" pitchFamily="49" charset="-122"/>
                <a:ea typeface="黑体" panose="02010609060101010101" pitchFamily="49" charset="-122"/>
                <a:sym typeface="+mn-ea"/>
              </a:rPr>
              <a:t>势力强大，不断扩张。</a:t>
            </a:r>
          </a:p>
        </p:txBody>
      </p:sp>
      <p:pic>
        <p:nvPicPr>
          <p:cNvPr id="14" name="Picture 2">
            <a:extLst>
              <a:ext uri="{FF2B5EF4-FFF2-40B4-BE49-F238E27FC236}">
                <a16:creationId xmlns:a16="http://schemas.microsoft.com/office/drawing/2014/main" id="{B20B327B-7F1F-2E5C-FCEA-BFB334C00B3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r="-2" b="2790"/>
          <a:stretch>
            <a:fillRect/>
          </a:stretch>
        </p:blipFill>
        <p:spPr bwMode="auto">
          <a:xfrm>
            <a:off x="7191375" y="4010025"/>
            <a:ext cx="4686299" cy="2847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4151FA4F-0B3C-D704-36AF-01B7B40EBD58}"/>
              </a:ext>
            </a:extLst>
          </p:cNvPr>
          <p:cNvSpPr txBox="1"/>
          <p:nvPr/>
        </p:nvSpPr>
        <p:spPr>
          <a:xfrm>
            <a:off x="1953015" y="3146425"/>
            <a:ext cx="3019035" cy="523220"/>
          </a:xfrm>
          <a:prstGeom prst="rect">
            <a:avLst/>
          </a:prstGeom>
          <a:noFill/>
        </p:spPr>
        <p:txBody>
          <a:bodyPr wrap="square" rtlCol="0" anchor="t">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日耳曼人南迁。</a:t>
            </a:r>
          </a:p>
        </p:txBody>
      </p:sp>
    </p:spTree>
    <p:extLst>
      <p:ext uri="{BB962C8B-B14F-4D97-AF65-F5344CB8AC3E}">
        <p14:creationId xmlns:p14="http://schemas.microsoft.com/office/powerpoint/2010/main" val="326616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1046"/>
</p:tagLst>
</file>

<file path=ppt/tags/tag101.xml><?xml version="1.0" encoding="utf-8"?>
<p:tagLst xmlns:a="http://schemas.openxmlformats.org/drawingml/2006/main" xmlns:r="http://schemas.openxmlformats.org/officeDocument/2006/relationships" xmlns:p="http://schemas.openxmlformats.org/presentationml/2006/main">
  <p:tag name="AS_UNIQUEID" val="1045"/>
</p:tagLst>
</file>

<file path=ppt/tags/tag102.xml><?xml version="1.0" encoding="utf-8"?>
<p:tagLst xmlns:a="http://schemas.openxmlformats.org/drawingml/2006/main" xmlns:r="http://schemas.openxmlformats.org/officeDocument/2006/relationships" xmlns:p="http://schemas.openxmlformats.org/presentationml/2006/main">
  <p:tag name="AS_UNIQUEID" val="1047"/>
</p:tagLst>
</file>

<file path=ppt/tags/tag103.xml><?xml version="1.0" encoding="utf-8"?>
<p:tagLst xmlns:a="http://schemas.openxmlformats.org/drawingml/2006/main" xmlns:r="http://schemas.openxmlformats.org/officeDocument/2006/relationships" xmlns:p="http://schemas.openxmlformats.org/presentationml/2006/main">
  <p:tag name="AS_UNIQUEID" val="825"/>
</p:tagLst>
</file>

<file path=ppt/tags/tag104.xml><?xml version="1.0" encoding="utf-8"?>
<p:tagLst xmlns:a="http://schemas.openxmlformats.org/drawingml/2006/main" xmlns:r="http://schemas.openxmlformats.org/officeDocument/2006/relationships" xmlns:p="http://schemas.openxmlformats.org/presentationml/2006/main">
  <p:tag name="AS_UNIQUEID" val="1115"/>
</p:tagLst>
</file>

<file path=ppt/tags/tag105.xml><?xml version="1.0" encoding="utf-8"?>
<p:tagLst xmlns:a="http://schemas.openxmlformats.org/drawingml/2006/main" xmlns:r="http://schemas.openxmlformats.org/officeDocument/2006/relationships" xmlns:p="http://schemas.openxmlformats.org/presentationml/2006/main">
  <p:tag name="AS_UNIQUEID" val="1116"/>
</p:tagLst>
</file>

<file path=ppt/tags/tag106.xml><?xml version="1.0" encoding="utf-8"?>
<p:tagLst xmlns:a="http://schemas.openxmlformats.org/drawingml/2006/main" xmlns:r="http://schemas.openxmlformats.org/officeDocument/2006/relationships" xmlns:p="http://schemas.openxmlformats.org/presentationml/2006/main">
  <p:tag name="AS_UNIQUEID" val="1120"/>
</p:tagLst>
</file>

<file path=ppt/tags/tag107.xml><?xml version="1.0" encoding="utf-8"?>
<p:tagLst xmlns:a="http://schemas.openxmlformats.org/drawingml/2006/main" xmlns:r="http://schemas.openxmlformats.org/officeDocument/2006/relationships" xmlns:p="http://schemas.openxmlformats.org/presentationml/2006/main">
  <p:tag name="AS_UNIQUEID" val="1121"/>
</p:tagLst>
</file>

<file path=ppt/tags/tag108.xml><?xml version="1.0" encoding="utf-8"?>
<p:tagLst xmlns:a="http://schemas.openxmlformats.org/drawingml/2006/main" xmlns:r="http://schemas.openxmlformats.org/officeDocument/2006/relationships" xmlns:p="http://schemas.openxmlformats.org/presentationml/2006/main">
  <p:tag name="AS_UNIQUEID" val="1086"/>
</p:tagLst>
</file>

<file path=ppt/tags/tag109.xml><?xml version="1.0" encoding="utf-8"?>
<p:tagLst xmlns:a="http://schemas.openxmlformats.org/drawingml/2006/main" xmlns:r="http://schemas.openxmlformats.org/officeDocument/2006/relationships" xmlns:p="http://schemas.openxmlformats.org/presentationml/2006/main">
  <p:tag name="AS_UNIQUEID" val="1087"/>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AS_UNIQUEID" val="1088"/>
</p:tagLst>
</file>

<file path=ppt/tags/tag111.xml><?xml version="1.0" encoding="utf-8"?>
<p:tagLst xmlns:a="http://schemas.openxmlformats.org/drawingml/2006/main" xmlns:r="http://schemas.openxmlformats.org/officeDocument/2006/relationships" xmlns:p="http://schemas.openxmlformats.org/presentationml/2006/main">
  <p:tag name="AS_UNIQUEID" val="1089"/>
</p:tagLst>
</file>

<file path=ppt/tags/tag112.xml><?xml version="1.0" encoding="utf-8"?>
<p:tagLst xmlns:a="http://schemas.openxmlformats.org/drawingml/2006/main" xmlns:r="http://schemas.openxmlformats.org/officeDocument/2006/relationships" xmlns:p="http://schemas.openxmlformats.org/presentationml/2006/main">
  <p:tag name="AS_UNIQUEID" val="809"/>
</p:tagLst>
</file>

<file path=ppt/tags/tag113.xml><?xml version="1.0" encoding="utf-8"?>
<p:tagLst xmlns:a="http://schemas.openxmlformats.org/drawingml/2006/main" xmlns:r="http://schemas.openxmlformats.org/officeDocument/2006/relationships" xmlns:p="http://schemas.openxmlformats.org/presentationml/2006/main">
  <p:tag name="AS_UNIQUEID" val="812"/>
</p:tagLst>
</file>

<file path=ppt/tags/tag114.xml><?xml version="1.0" encoding="utf-8"?>
<p:tagLst xmlns:a="http://schemas.openxmlformats.org/drawingml/2006/main" xmlns:r="http://schemas.openxmlformats.org/officeDocument/2006/relationships" xmlns:p="http://schemas.openxmlformats.org/presentationml/2006/main">
  <p:tag name="AS_UNIQUEID" val="813"/>
</p:tagLst>
</file>

<file path=ppt/tags/tag115.xml><?xml version="1.0" encoding="utf-8"?>
<p:tagLst xmlns:a="http://schemas.openxmlformats.org/drawingml/2006/main" xmlns:r="http://schemas.openxmlformats.org/officeDocument/2006/relationships" xmlns:p="http://schemas.openxmlformats.org/presentationml/2006/main">
  <p:tag name="AS_UNIQUEID" val="814"/>
</p:tagLst>
</file>

<file path=ppt/tags/tag116.xml><?xml version="1.0" encoding="utf-8"?>
<p:tagLst xmlns:a="http://schemas.openxmlformats.org/drawingml/2006/main" xmlns:r="http://schemas.openxmlformats.org/officeDocument/2006/relationships" xmlns:p="http://schemas.openxmlformats.org/presentationml/2006/main">
  <p:tag name="AS_UNIQUEID" val="1358"/>
  <p:tag name="KSO_WM_UNIT_TABLE_BEAUTIFY" val="smartTable{3a32a022-05f4-4e97-8b9c-aa2087904fb2}"/>
</p:tagLst>
</file>

<file path=ppt/tags/tag117.xml><?xml version="1.0" encoding="utf-8"?>
<p:tagLst xmlns:a="http://schemas.openxmlformats.org/drawingml/2006/main" xmlns:r="http://schemas.openxmlformats.org/officeDocument/2006/relationships" xmlns:p="http://schemas.openxmlformats.org/presentationml/2006/main">
  <p:tag name="AS_UNIQUEID" val="848"/>
</p:tagLst>
</file>

<file path=ppt/tags/tag118.xml><?xml version="1.0" encoding="utf-8"?>
<p:tagLst xmlns:a="http://schemas.openxmlformats.org/drawingml/2006/main" xmlns:r="http://schemas.openxmlformats.org/officeDocument/2006/relationships" xmlns:p="http://schemas.openxmlformats.org/presentationml/2006/main">
  <p:tag name="AS_UNIQUEID" val="1352"/>
</p:tagLst>
</file>

<file path=ppt/tags/tag119.xml><?xml version="1.0" encoding="utf-8"?>
<p:tagLst xmlns:a="http://schemas.openxmlformats.org/drawingml/2006/main" xmlns:r="http://schemas.openxmlformats.org/officeDocument/2006/relationships" xmlns:p="http://schemas.openxmlformats.org/presentationml/2006/main">
  <p:tag name="AS_UNIQUEID" val="1358"/>
  <p:tag name="KSO_WM_UNIT_TABLE_BEAUTIFY" val="smartTable{3a32a022-05f4-4e97-8b9c-aa2087904fb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AS_UNIQUEID" val="868"/>
</p:tagLst>
</file>

<file path=ppt/tags/tag121.xml><?xml version="1.0" encoding="utf-8"?>
<p:tagLst xmlns:a="http://schemas.openxmlformats.org/drawingml/2006/main" xmlns:r="http://schemas.openxmlformats.org/officeDocument/2006/relationships" xmlns:p="http://schemas.openxmlformats.org/presentationml/2006/main">
  <p:tag name="AS_UNIQUEID" val="1358"/>
  <p:tag name="KSO_WM_UNIT_TABLE_BEAUTIFY" val="smartTable{3a32a022-05f4-4e97-8b9c-aa2087904fb2}"/>
</p:tagLst>
</file>

<file path=ppt/tags/tag122.xml><?xml version="1.0" encoding="utf-8"?>
<p:tagLst xmlns:a="http://schemas.openxmlformats.org/drawingml/2006/main" xmlns:r="http://schemas.openxmlformats.org/officeDocument/2006/relationships" xmlns:p="http://schemas.openxmlformats.org/presentationml/2006/main">
  <p:tag name="AS_UNIQUEID" val="889"/>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AS_UNIQUEID" val="2203"/>
</p:tagLst>
</file>

<file path=ppt/tags/tag125.xml><?xml version="1.0" encoding="utf-8"?>
<p:tagLst xmlns:a="http://schemas.openxmlformats.org/drawingml/2006/main" xmlns:r="http://schemas.openxmlformats.org/officeDocument/2006/relationships" xmlns:p="http://schemas.openxmlformats.org/presentationml/2006/main">
  <p:tag name="AS_UNIQUEID" val="1016"/>
</p:tagLst>
</file>

<file path=ppt/tags/tag126.xml><?xml version="1.0" encoding="utf-8"?>
<p:tagLst xmlns:a="http://schemas.openxmlformats.org/drawingml/2006/main" xmlns:r="http://schemas.openxmlformats.org/officeDocument/2006/relationships" xmlns:p="http://schemas.openxmlformats.org/presentationml/2006/main">
  <p:tag name="AS_UNIQUEID" val="2421"/>
</p:tagLst>
</file>

<file path=ppt/tags/tag127.xml><?xml version="1.0" encoding="utf-8"?>
<p:tagLst xmlns:a="http://schemas.openxmlformats.org/drawingml/2006/main" xmlns:r="http://schemas.openxmlformats.org/officeDocument/2006/relationships" xmlns:p="http://schemas.openxmlformats.org/presentationml/2006/main">
  <p:tag name="AS_UNIQUEID" val="2422"/>
</p:tagLst>
</file>

<file path=ppt/tags/tag128.xml><?xml version="1.0" encoding="utf-8"?>
<p:tagLst xmlns:a="http://schemas.openxmlformats.org/drawingml/2006/main" xmlns:r="http://schemas.openxmlformats.org/officeDocument/2006/relationships" xmlns:p="http://schemas.openxmlformats.org/presentationml/2006/main">
  <p:tag name="AS_UNIQUEID" val="873"/>
</p:tagLst>
</file>

<file path=ppt/tags/tag129.xml><?xml version="1.0" encoding="utf-8"?>
<p:tagLst xmlns:a="http://schemas.openxmlformats.org/drawingml/2006/main" xmlns:r="http://schemas.openxmlformats.org/officeDocument/2006/relationships" xmlns:p="http://schemas.openxmlformats.org/presentationml/2006/main">
  <p:tag name="AS_UNIQUEID" val="874"/>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FULL_TEXT_BEAUTIFY_COPY_ID" val="150999314"/>
</p:tagLst>
</file>

<file path=ppt/tags/tag131.xml><?xml version="1.0" encoding="utf-8"?>
<p:tagLst xmlns:a="http://schemas.openxmlformats.org/drawingml/2006/main" xmlns:r="http://schemas.openxmlformats.org/officeDocument/2006/relationships" xmlns:p="http://schemas.openxmlformats.org/presentationml/2006/main">
  <p:tag name="AS_UNIQUEID" val="2940"/>
  <p:tag name="KSO_WM_FULL_TEXT_BEAUTIFY_COPY_ID" val="20"/>
</p:tagLst>
</file>

<file path=ppt/tags/tag132.xml><?xml version="1.0" encoding="utf-8"?>
<p:tagLst xmlns:a="http://schemas.openxmlformats.org/drawingml/2006/main" xmlns:r="http://schemas.openxmlformats.org/officeDocument/2006/relationships" xmlns:p="http://schemas.openxmlformats.org/presentationml/2006/main">
  <p:tag name="AS_UNIQUEID" val="2941"/>
  <p:tag name="KSO_WM_FULL_TEXT_BEAUTIFY_COPY_ID" val="19"/>
</p:tagLst>
</file>

<file path=ppt/tags/tag133.xml><?xml version="1.0" encoding="utf-8"?>
<p:tagLst xmlns:a="http://schemas.openxmlformats.org/drawingml/2006/main" xmlns:r="http://schemas.openxmlformats.org/officeDocument/2006/relationships" xmlns:p="http://schemas.openxmlformats.org/presentationml/2006/main">
  <p:tag name="AS_UNIQUEID" val="2942"/>
  <p:tag name="KSO_WM_FULL_TEXT_BEAUTIFY_COPY_ID" val="2"/>
</p:tagLst>
</file>

<file path=ppt/tags/tag134.xml><?xml version="1.0" encoding="utf-8"?>
<p:tagLst xmlns:a="http://schemas.openxmlformats.org/drawingml/2006/main" xmlns:r="http://schemas.openxmlformats.org/officeDocument/2006/relationships" xmlns:p="http://schemas.openxmlformats.org/presentationml/2006/main">
  <p:tag name="AS_UNIQUEID" val="730"/>
  <p:tag name="KSO_WM_FULL_TEXT_BEAUTIFY_COPY_ID" val="5"/>
</p:tagLst>
</file>

<file path=ppt/tags/tag135.xml><?xml version="1.0" encoding="utf-8"?>
<p:tagLst xmlns:a="http://schemas.openxmlformats.org/drawingml/2006/main" xmlns:r="http://schemas.openxmlformats.org/officeDocument/2006/relationships" xmlns:p="http://schemas.openxmlformats.org/presentationml/2006/main">
  <p:tag name="AS_UNIQUEID" val="733"/>
  <p:tag name="KSO_WM_FULL_TEXT_BEAUTIFY_COPY_ID" val="10"/>
</p:tagLst>
</file>

<file path=ppt/tags/tag136.xml><?xml version="1.0" encoding="utf-8"?>
<p:tagLst xmlns:a="http://schemas.openxmlformats.org/drawingml/2006/main" xmlns:r="http://schemas.openxmlformats.org/officeDocument/2006/relationships" xmlns:p="http://schemas.openxmlformats.org/presentationml/2006/main">
  <p:tag name="AS_UNIQUEID" val="734"/>
  <p:tag name="KSO_WM_FULL_TEXT_BEAUTIFY_COPY_ID" val="11"/>
</p:tagLst>
</file>

<file path=ppt/tags/tag137.xml><?xml version="1.0" encoding="utf-8"?>
<p:tagLst xmlns:a="http://schemas.openxmlformats.org/drawingml/2006/main" xmlns:r="http://schemas.openxmlformats.org/officeDocument/2006/relationships" xmlns:p="http://schemas.openxmlformats.org/presentationml/2006/main">
  <p:tag name="AS_UNIQUEID" val="735"/>
  <p:tag name="KSO_WM_FULL_TEXT_BEAUTIFY_COPY_ID" val="12"/>
</p:tagLst>
</file>

<file path=ppt/tags/tag138.xml><?xml version="1.0" encoding="utf-8"?>
<p:tagLst xmlns:a="http://schemas.openxmlformats.org/drawingml/2006/main" xmlns:r="http://schemas.openxmlformats.org/officeDocument/2006/relationships" xmlns:p="http://schemas.openxmlformats.org/presentationml/2006/main">
  <p:tag name="AS_UNIQUEID" val="736"/>
  <p:tag name="KSO_WM_FULL_TEXT_BEAUTIFY_COPY_ID" val="13"/>
</p:tagLst>
</file>

<file path=ppt/tags/tag139.xml><?xml version="1.0" encoding="utf-8"?>
<p:tagLst xmlns:a="http://schemas.openxmlformats.org/drawingml/2006/main" xmlns:r="http://schemas.openxmlformats.org/officeDocument/2006/relationships" xmlns:p="http://schemas.openxmlformats.org/presentationml/2006/main">
  <p:tag name="AS_UNIQUEID" val="737"/>
  <p:tag name="KSO_WM_FULL_TEXT_BEAUTIFY_COPY_ID" val="1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AS_UNIQUEID" val="738"/>
  <p:tag name="KSO_WM_FULL_TEXT_BEAUTIFY_COPY_ID" val="15"/>
</p:tagLst>
</file>

<file path=ppt/tags/tag141.xml><?xml version="1.0" encoding="utf-8"?>
<p:tagLst xmlns:a="http://schemas.openxmlformats.org/drawingml/2006/main" xmlns:r="http://schemas.openxmlformats.org/officeDocument/2006/relationships" xmlns:p="http://schemas.openxmlformats.org/presentationml/2006/main">
  <p:tag name="AS_UNIQUEID" val="2943"/>
  <p:tag name="KSO_WM_FULL_TEXT_BEAUTIFY_COPY_ID" val="22"/>
</p:tagLst>
</file>

<file path=ppt/tags/tag142.xml><?xml version="1.0" encoding="utf-8"?>
<p:tagLst xmlns:a="http://schemas.openxmlformats.org/drawingml/2006/main" xmlns:r="http://schemas.openxmlformats.org/officeDocument/2006/relationships" xmlns:p="http://schemas.openxmlformats.org/presentationml/2006/main">
  <p:tag name="AS_UNIQUEID" val="2944"/>
  <p:tag name="KSO_WM_FULL_TEXT_BEAUTIFY_COPY_ID" val="23"/>
</p:tagLst>
</file>

<file path=ppt/tags/tag143.xml><?xml version="1.0" encoding="utf-8"?>
<p:tagLst xmlns:a="http://schemas.openxmlformats.org/drawingml/2006/main" xmlns:r="http://schemas.openxmlformats.org/officeDocument/2006/relationships" xmlns:p="http://schemas.openxmlformats.org/presentationml/2006/main">
  <p:tag name="AS_UNIQUEID" val="737"/>
  <p:tag name="KSO_WM_FULL_TEXT_BEAUTIFY_COPY_ID" val="24"/>
</p:tagLst>
</file>

<file path=ppt/tags/tag144.xml><?xml version="1.0" encoding="utf-8"?>
<p:tagLst xmlns:a="http://schemas.openxmlformats.org/drawingml/2006/main" xmlns:r="http://schemas.openxmlformats.org/officeDocument/2006/relationships" xmlns:p="http://schemas.openxmlformats.org/presentationml/2006/main">
  <p:tag name="AS_UNIQUEID" val="737"/>
  <p:tag name="KSO_WM_FULL_TEXT_BEAUTIFY_COPY_ID" val="25"/>
</p:tagLst>
</file>

<file path=ppt/tags/tag145.xml><?xml version="1.0" encoding="utf-8"?>
<p:tagLst xmlns:a="http://schemas.openxmlformats.org/drawingml/2006/main" xmlns:r="http://schemas.openxmlformats.org/officeDocument/2006/relationships" xmlns:p="http://schemas.openxmlformats.org/presentationml/2006/main">
  <p:tag name="AS_UNIQUEID" val="2945"/>
  <p:tag name="KSO_WM_FULL_TEXT_BEAUTIFY_COPY_ID" val="26"/>
</p:tagLst>
</file>

<file path=ppt/tags/tag146.xml><?xml version="1.0" encoding="utf-8"?>
<p:tagLst xmlns:a="http://schemas.openxmlformats.org/drawingml/2006/main" xmlns:r="http://schemas.openxmlformats.org/officeDocument/2006/relationships" xmlns:p="http://schemas.openxmlformats.org/presentationml/2006/main">
  <p:tag name="AS_UNIQUEID" val="2946"/>
  <p:tag name="KSO_WM_FULL_TEXT_BEAUTIFY_COPY_ID" val="27"/>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AS_UNIQUEID" val="2851"/>
</p:tagLst>
</file>

<file path=ppt/tags/tag82.xml><?xml version="1.0" encoding="utf-8"?>
<p:tagLst xmlns:a="http://schemas.openxmlformats.org/drawingml/2006/main" xmlns:r="http://schemas.openxmlformats.org/officeDocument/2006/relationships" xmlns:p="http://schemas.openxmlformats.org/presentationml/2006/main">
  <p:tag name="AS_UNIQUEID" val="2852"/>
  <p:tag name="KSO_WM_FULL_TEXT_BEAUTIFY_COPY_ID" val="10"/>
</p:tagLst>
</file>

<file path=ppt/tags/tag83.xml><?xml version="1.0" encoding="utf-8"?>
<p:tagLst xmlns:a="http://schemas.openxmlformats.org/drawingml/2006/main" xmlns:r="http://schemas.openxmlformats.org/officeDocument/2006/relationships" xmlns:p="http://schemas.openxmlformats.org/presentationml/2006/main">
  <p:tag name="AS_UNIQUEID" val="2853"/>
</p:tagLst>
</file>

<file path=ppt/tags/tag84.xml><?xml version="1.0" encoding="utf-8"?>
<p:tagLst xmlns:a="http://schemas.openxmlformats.org/drawingml/2006/main" xmlns:r="http://schemas.openxmlformats.org/officeDocument/2006/relationships" xmlns:p="http://schemas.openxmlformats.org/presentationml/2006/main">
  <p:tag name="AS_UNIQUEID" val="774"/>
</p:tagLst>
</file>

<file path=ppt/tags/tag85.xml><?xml version="1.0" encoding="utf-8"?>
<p:tagLst xmlns:a="http://schemas.openxmlformats.org/drawingml/2006/main" xmlns:r="http://schemas.openxmlformats.org/officeDocument/2006/relationships" xmlns:p="http://schemas.openxmlformats.org/presentationml/2006/main">
  <p:tag name="AS_UNIQUEID" val="40"/>
  <p:tag name="KSO_WM_FULL_TEXT_BEAUTIFY_COPY_ID" val="8195"/>
</p:tagLst>
</file>

<file path=ppt/tags/tag86.xml><?xml version="1.0" encoding="utf-8"?>
<p:tagLst xmlns:a="http://schemas.openxmlformats.org/drawingml/2006/main" xmlns:r="http://schemas.openxmlformats.org/officeDocument/2006/relationships" xmlns:p="http://schemas.openxmlformats.org/presentationml/2006/main">
  <p:tag name="AS_UNIQUEID" val="49"/>
  <p:tag name="KSO_WM_FULL_TEXT_BEAUTIFY_COPY_ID" val="8204"/>
</p:tagLst>
</file>

<file path=ppt/tags/tag87.xml><?xml version="1.0" encoding="utf-8"?>
<p:tagLst xmlns:a="http://schemas.openxmlformats.org/drawingml/2006/main" xmlns:r="http://schemas.openxmlformats.org/officeDocument/2006/relationships" xmlns:p="http://schemas.openxmlformats.org/presentationml/2006/main">
  <p:tag name="AS_UNIQUEID" val="48"/>
  <p:tag name="KSO_WM_FULL_TEXT_BEAUTIFY_COPY_ID" val="8203"/>
</p:tagLst>
</file>

<file path=ppt/tags/tag88.xml><?xml version="1.0" encoding="utf-8"?>
<p:tagLst xmlns:a="http://schemas.openxmlformats.org/drawingml/2006/main" xmlns:r="http://schemas.openxmlformats.org/officeDocument/2006/relationships" xmlns:p="http://schemas.openxmlformats.org/presentationml/2006/main">
  <p:tag name="AS_UNIQUEID" val="47"/>
  <p:tag name="KSO_WM_FULL_TEXT_BEAUTIFY_COPY_ID" val="8202"/>
</p:tagLst>
</file>

<file path=ppt/tags/tag89.xml><?xml version="1.0" encoding="utf-8"?>
<p:tagLst xmlns:a="http://schemas.openxmlformats.org/drawingml/2006/main" xmlns:r="http://schemas.openxmlformats.org/officeDocument/2006/relationships" xmlns:p="http://schemas.openxmlformats.org/presentationml/2006/main">
  <p:tag name="AS_UNIQUEID" val="50"/>
  <p:tag name="KSO_WM_FULL_TEXT_BEAUTIFY_COPY_ID" val="820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51"/>
  <p:tag name="KSO_WM_FULL_TEXT_BEAUTIFY_COPY_ID" val="8206"/>
</p:tagLst>
</file>

<file path=ppt/tags/tag91.xml><?xml version="1.0" encoding="utf-8"?>
<p:tagLst xmlns:a="http://schemas.openxmlformats.org/drawingml/2006/main" xmlns:r="http://schemas.openxmlformats.org/officeDocument/2006/relationships" xmlns:p="http://schemas.openxmlformats.org/presentationml/2006/main">
  <p:tag name="AS_UNIQUEID" val="1194"/>
</p:tagLst>
</file>

<file path=ppt/tags/tag92.xml><?xml version="1.0" encoding="utf-8"?>
<p:tagLst xmlns:a="http://schemas.openxmlformats.org/drawingml/2006/main" xmlns:r="http://schemas.openxmlformats.org/officeDocument/2006/relationships" xmlns:p="http://schemas.openxmlformats.org/presentationml/2006/main">
  <p:tag name="AS_UNIQUEID" val="1076"/>
</p:tagLst>
</file>

<file path=ppt/tags/tag93.xml><?xml version="1.0" encoding="utf-8"?>
<p:tagLst xmlns:a="http://schemas.openxmlformats.org/drawingml/2006/main" xmlns:r="http://schemas.openxmlformats.org/officeDocument/2006/relationships" xmlns:p="http://schemas.openxmlformats.org/presentationml/2006/main">
  <p:tag name="AS_UNIQUEID" val="769"/>
</p:tagLst>
</file>

<file path=ppt/tags/tag94.xml><?xml version="1.0" encoding="utf-8"?>
<p:tagLst xmlns:a="http://schemas.openxmlformats.org/drawingml/2006/main" xmlns:r="http://schemas.openxmlformats.org/officeDocument/2006/relationships" xmlns:p="http://schemas.openxmlformats.org/presentationml/2006/main">
  <p:tag name="AS_UNIQUEID" val="771"/>
</p:tagLst>
</file>

<file path=ppt/tags/tag95.xml><?xml version="1.0" encoding="utf-8"?>
<p:tagLst xmlns:a="http://schemas.openxmlformats.org/drawingml/2006/main" xmlns:r="http://schemas.openxmlformats.org/officeDocument/2006/relationships" xmlns:p="http://schemas.openxmlformats.org/presentationml/2006/main">
  <p:tag name="AS_UNIQUEID" val="770"/>
</p:tagLst>
</file>

<file path=ppt/tags/tag96.xml><?xml version="1.0" encoding="utf-8"?>
<p:tagLst xmlns:a="http://schemas.openxmlformats.org/drawingml/2006/main" xmlns:r="http://schemas.openxmlformats.org/officeDocument/2006/relationships" xmlns:p="http://schemas.openxmlformats.org/presentationml/2006/main">
  <p:tag name="AS_UNIQUEID" val="772"/>
</p:tagLst>
</file>

<file path=ppt/tags/tag97.xml><?xml version="1.0" encoding="utf-8"?>
<p:tagLst xmlns:a="http://schemas.openxmlformats.org/drawingml/2006/main" xmlns:r="http://schemas.openxmlformats.org/officeDocument/2006/relationships" xmlns:p="http://schemas.openxmlformats.org/presentationml/2006/main">
  <p:tag name="AS_UNIQUEID" val="773"/>
</p:tagLst>
</file>

<file path=ppt/tags/tag98.xml><?xml version="1.0" encoding="utf-8"?>
<p:tagLst xmlns:a="http://schemas.openxmlformats.org/drawingml/2006/main" xmlns:r="http://schemas.openxmlformats.org/officeDocument/2006/relationships" xmlns:p="http://schemas.openxmlformats.org/presentationml/2006/main">
  <p:tag name="AS_UNIQUEID" val="805"/>
</p:tagLst>
</file>

<file path=ppt/tags/tag99.xml><?xml version="1.0" encoding="utf-8"?>
<p:tagLst xmlns:a="http://schemas.openxmlformats.org/drawingml/2006/main" xmlns:r="http://schemas.openxmlformats.org/officeDocument/2006/relationships" xmlns:p="http://schemas.openxmlformats.org/presentationml/2006/main">
  <p:tag name="AS_UNIQUEID" val="10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1249</TotalTime>
  <Words>2276</Words>
  <PresentationFormat>宽屏</PresentationFormat>
  <Paragraphs>205</Paragraphs>
  <Slides>16</Slides>
  <Notes>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-apple-system</vt:lpstr>
      <vt:lpstr>方正粗黑宋简体</vt:lpstr>
      <vt:lpstr>方正大标宋简体</vt:lpstr>
      <vt:lpstr>仿宋</vt:lpstr>
      <vt:lpstr>酷刻清楷体</vt:lpstr>
      <vt:lpstr>宋体</vt:lpstr>
      <vt:lpstr>Arial</vt:lpstr>
      <vt:lpstr>Calibri</vt:lpstr>
      <vt:lpstr>Wingdings</vt:lpstr>
      <vt:lpstr>等线</vt:lpstr>
      <vt:lpstr>等线 Light</vt:lpstr>
      <vt:lpstr>黑体</vt:lpstr>
      <vt:lpstr>华文中宋</vt:lpstr>
      <vt:lpstr>楷体</vt:lpstr>
      <vt:lpstr>微软雅黑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2022-12-28T11:46:59Z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319838DC653242DE9AF242D0D1571D02</vt:lpwstr>
  </property>
</Properties>
</file>