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22"/>
  </p:notesMasterIdLst>
  <p:handoutMasterIdLst>
    <p:handoutMasterId r:id="rId23"/>
  </p:handoutMasterIdLst>
  <p:sldIdLst>
    <p:sldId id="350" r:id="rId4"/>
    <p:sldId id="362" r:id="rId5"/>
    <p:sldId id="352" r:id="rId6"/>
    <p:sldId id="353" r:id="rId7"/>
    <p:sldId id="354" r:id="rId8"/>
    <p:sldId id="355" r:id="rId9"/>
    <p:sldId id="356" r:id="rId10"/>
    <p:sldId id="363" r:id="rId11"/>
    <p:sldId id="357" r:id="rId12"/>
    <p:sldId id="358" r:id="rId13"/>
    <p:sldId id="359" r:id="rId14"/>
    <p:sldId id="360" r:id="rId15"/>
    <p:sldId id="361" r:id="rId16"/>
    <p:sldId id="374" r:id="rId17"/>
    <p:sldId id="375" r:id="rId18"/>
    <p:sldId id="376" r:id="rId19"/>
    <p:sldId id="377" r:id="rId20"/>
    <p:sldId id="378" r:id="rId21"/>
  </p:sldIdLst>
  <p:sldSz cx="12192000" cy="6858000"/>
  <p:notesSz cx="6858000" cy="9144000"/>
  <p:embeddedFontLst>
    <p:embeddedFont>
      <p:font typeface="隶书" panose="02010509060101010101" pitchFamily="49" charset="-122"/>
      <p:regular r:id="rId28"/>
    </p:embeddedFont>
    <p:embeddedFont>
      <p:font typeface="微软雅黑" panose="020B0503020204020204" charset="-122"/>
      <p:regular r:id="rId29"/>
    </p:embeddedFont>
    <p:embeddedFont>
      <p:font typeface="黑体" panose="0201060906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PPTer_Tang" initials="" lastIdx="0" clrIdx="0"/>
  <p:cmAuthor id="7" name="1206988966@qq.com" initials="1" lastIdx="0" clrIdx="2"/>
  <p:cmAuthor id="1" name="HD" initials="H" lastIdx="0" clrIdx="0"/>
  <p:cmAuthor id="8" name="姜伟光" initials="姜" lastIdx="0" clrIdx="0"/>
  <p:cmAuthor id="3" name="Author" initials="A" lastIdx="0" clrIdx="2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47"/>
        <p:guide pos="375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273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5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6.jpe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6.jpeg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6.jpeg"/><Relationship Id="rId2" Type="http://schemas.openxmlformats.org/officeDocument/2006/relationships/tags" Target="../tags/tag90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6.jpeg"/><Relationship Id="rId2" Type="http://schemas.openxmlformats.org/officeDocument/2006/relationships/tags" Target="../tags/tag98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6.jpeg"/><Relationship Id="rId2" Type="http://schemas.openxmlformats.org/officeDocument/2006/relationships/tags" Target="../tags/tag10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6.jpeg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6.jpeg"/><Relationship Id="rId2" Type="http://schemas.openxmlformats.org/officeDocument/2006/relationships/tags" Target="../tags/tag124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6.jpeg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6.jpeg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6.jpeg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6.jpeg"/><Relationship Id="rId3" Type="http://schemas.openxmlformats.org/officeDocument/2006/relationships/tags" Target="../tags/tag150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image" Target="../media/image6.jpeg"/><Relationship Id="rId3" Type="http://schemas.openxmlformats.org/officeDocument/2006/relationships/tags" Target="../tags/tag156.xml"/><Relationship Id="rId2" Type="http://schemas.openxmlformats.org/officeDocument/2006/relationships/image" Target="../media/image7.jpeg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image" Target="../media/image6.jpeg"/><Relationship Id="rId3" Type="http://schemas.openxmlformats.org/officeDocument/2006/relationships/tags" Target="../tags/tag163.xml"/><Relationship Id="rId2" Type="http://schemas.openxmlformats.org/officeDocument/2006/relationships/image" Target="../media/image7.jpeg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6.jpeg"/><Relationship Id="rId3" Type="http://schemas.openxmlformats.org/officeDocument/2006/relationships/tags" Target="../tags/tag172.xml"/><Relationship Id="rId2" Type="http://schemas.openxmlformats.org/officeDocument/2006/relationships/image" Target="../media/image7.jpeg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../media/image6.jpeg"/><Relationship Id="rId3" Type="http://schemas.openxmlformats.org/officeDocument/2006/relationships/tags" Target="../tags/tag181.xml"/><Relationship Id="rId2" Type="http://schemas.openxmlformats.org/officeDocument/2006/relationships/image" Target="../media/image7.jpeg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6.jpeg"/><Relationship Id="rId3" Type="http://schemas.openxmlformats.org/officeDocument/2006/relationships/tags" Target="../tags/tag190.xml"/><Relationship Id="rId2" Type="http://schemas.openxmlformats.org/officeDocument/2006/relationships/image" Target="../media/image7.jpeg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image" Target="../media/image8.png"/><Relationship Id="rId3" Type="http://schemas.openxmlformats.org/officeDocument/2006/relationships/tags" Target="../tags/tag201.xml"/><Relationship Id="rId2" Type="http://schemas.openxmlformats.org/officeDocument/2006/relationships/image" Target="../media/image7.jpeg"/><Relationship Id="rId10" Type="http://schemas.openxmlformats.org/officeDocument/2006/relationships/tags" Target="../tags/tag207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797" y="5237797"/>
            <a:ext cx="1620202" cy="16202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5237797"/>
            <a:ext cx="1620202" cy="1620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781299" y="1974990"/>
            <a:ext cx="6629401" cy="1285282"/>
          </a:xfrm>
        </p:spPr>
        <p:txBody>
          <a:bodyPr anchor="ctr">
            <a:normAutofit/>
          </a:bodyPr>
          <a:lstStyle>
            <a:lvl1pPr algn="ctr">
              <a:defRPr sz="6000" b="1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2781299" y="3313528"/>
            <a:ext cx="6629401" cy="1578610"/>
          </a:xfrm>
        </p:spPr>
        <p:txBody>
          <a:bodyPr>
            <a:normAutofit/>
          </a:bodyPr>
          <a:lstStyle>
            <a:lvl1pPr marL="0" indent="0" algn="ctr">
              <a:buNone/>
              <a:defRPr sz="24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51652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60926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5472460" y="3587031"/>
            <a:ext cx="52233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359430" y="2913177"/>
            <a:ext cx="5951190" cy="103135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5359430" y="4004472"/>
            <a:ext cx="5951190" cy="1031359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sz="20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Rectangle 1"/>
          <p:cNvSpPr/>
          <p:nvPr>
            <p:custDataLst>
              <p:tags r:id="rId10"/>
            </p:custDataLst>
          </p:nvPr>
        </p:nvSpPr>
        <p:spPr>
          <a:xfrm>
            <a:off x="1793087" y="1948619"/>
            <a:ext cx="4806261" cy="7592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88900" dir="5400000" sx="99000" sy="99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-1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29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29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5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781299" y="2639846"/>
            <a:ext cx="6629402" cy="1578307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60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255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825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-13017"/>
            <a:ext cx="951230" cy="110617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76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5.png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7" Type="http://schemas.openxmlformats.org/officeDocument/2006/relationships/theme" Target="../theme/theme2.xml"/><Relationship Id="rId26" Type="http://schemas.openxmlformats.org/officeDocument/2006/relationships/image" Target="file:///D:\qq&#25991;&#20214;\712321467\Image\C2C\Image2\%7b75232B38-A165-1FB7-499C-2E1C792CACB5%7d.png" TargetMode="External"/><Relationship Id="rId25" Type="http://schemas.openxmlformats.org/officeDocument/2006/relationships/image" Target="../media/image5.png"/><Relationship Id="rId24" Type="http://schemas.openxmlformats.org/officeDocument/2006/relationships/tags" Target="../tags/tag213.xml"/><Relationship Id="rId23" Type="http://schemas.openxmlformats.org/officeDocument/2006/relationships/tags" Target="../tags/tag212.xml"/><Relationship Id="rId22" Type="http://schemas.openxmlformats.org/officeDocument/2006/relationships/tags" Target="../tags/tag211.xml"/><Relationship Id="rId21" Type="http://schemas.openxmlformats.org/officeDocument/2006/relationships/tags" Target="../tags/tag210.xml"/><Relationship Id="rId20" Type="http://schemas.openxmlformats.org/officeDocument/2006/relationships/tags" Target="../tags/tag209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208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D:\qq文件\712321467\Image\C2C\Image2\{75232B38-A165-1FB7-499C-2E1C792CACB5}.png"/>
          <p:cNvPicPr>
            <a:picLocks noChangeAspect="1"/>
          </p:cNvPicPr>
          <p:nvPr/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51.xml"/><Relationship Id="rId5" Type="http://schemas.openxmlformats.org/officeDocument/2006/relationships/image" Target="../media/image11.png"/><Relationship Id="rId4" Type="http://schemas.openxmlformats.org/officeDocument/2006/relationships/tags" Target="../tags/tag250.xml"/><Relationship Id="rId3" Type="http://schemas.openxmlformats.org/officeDocument/2006/relationships/image" Target="../media/image6.jpeg"/><Relationship Id="rId2" Type="http://schemas.openxmlformats.org/officeDocument/2006/relationships/tags" Target="../tags/tag249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image" Target="../media/image6.jpeg"/><Relationship Id="rId2" Type="http://schemas.openxmlformats.org/officeDocument/2006/relationships/tags" Target="../tags/tag252.xml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image" Target="../media/image6.jpeg"/><Relationship Id="rId2" Type="http://schemas.openxmlformats.org/officeDocument/2006/relationships/tags" Target="../tags/tag259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image" Target="../media/image6.jpeg"/><Relationship Id="rId2" Type="http://schemas.openxmlformats.org/officeDocument/2006/relationships/tags" Target="../tags/tag263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9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0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6.jpeg"/><Relationship Id="rId2" Type="http://schemas.openxmlformats.org/officeDocument/2006/relationships/tags" Target="../tags/tag218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image" Target="../media/image9.png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image" Target="../media/image6.jpeg"/><Relationship Id="rId2" Type="http://schemas.openxmlformats.org/officeDocument/2006/relationships/tags" Target="../tags/tag224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image" Target="../media/image6.jpeg"/><Relationship Id="rId2" Type="http://schemas.openxmlformats.org/officeDocument/2006/relationships/tags" Target="../tags/tag229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38.xml"/><Relationship Id="rId7" Type="http://schemas.openxmlformats.org/officeDocument/2006/relationships/image" Target="../media/image10.png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image" Target="../media/image6.jpeg"/><Relationship Id="rId2" Type="http://schemas.openxmlformats.org/officeDocument/2006/relationships/tags" Target="../tags/tag234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6.jpeg"/><Relationship Id="rId2" Type="http://schemas.openxmlformats.org/officeDocument/2006/relationships/tags" Target="../tags/tag23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6.jpeg"/><Relationship Id="rId2" Type="http://schemas.openxmlformats.org/officeDocument/2006/relationships/tags" Target="../tags/tag244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6000">
                <a:solidFill>
                  <a:schemeClr val="accent1"/>
                </a:solidFill>
              </a:rPr>
              <a:t>2023届高三历史二轮复习</a:t>
            </a:r>
            <a:endParaRPr lang="en-US" altLang="zh-CN" sz="6000">
              <a:solidFill>
                <a:schemeClr val="accent1"/>
              </a:solidFill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839084" y="3504028"/>
            <a:ext cx="6629401" cy="157861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zh-CN" altLang="en-US" sz="2400">
                <a:solidFill>
                  <a:schemeClr val="accent1"/>
                </a:solidFill>
                <a:sym typeface="+mn-ea"/>
              </a:rPr>
              <a:t>第1讲 先秦时期——中华文明的起源与奠基</a:t>
            </a:r>
            <a:endParaRPr lang="zh-CN" altLang="en-US" sz="2400">
              <a:solidFill>
                <a:schemeClr val="accent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6850" name="文本框 99"/>
          <p:cNvSpPr txBox="1"/>
          <p:nvPr/>
        </p:nvSpPr>
        <p:spPr>
          <a:xfrm>
            <a:off x="435610" y="29591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【知识重点三】：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春秋战国之变</a:t>
            </a:r>
            <a:endParaRPr lang="zh-CN" altLang="en-US" sz="2800" b="1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85" y="1633220"/>
            <a:ext cx="10348595" cy="41395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144" name="内容占位符 4143"/>
          <p:cNvGraphicFramePr>
            <a:graphicFrameLocks noGrp="1"/>
          </p:cNvGraphicFramePr>
          <p:nvPr>
            <p:ph idx="4294967295"/>
            <p:custDataLst>
              <p:tags r:id="rId5"/>
            </p:custDataLst>
          </p:nvPr>
        </p:nvGraphicFramePr>
        <p:xfrm>
          <a:off x="1421130" y="1082016"/>
          <a:ext cx="9108440" cy="4292600"/>
        </p:xfrm>
        <a:graphic>
          <a:graphicData uri="http://schemas.openxmlformats.org/drawingml/2006/table">
            <a:tbl>
              <a:tblPr/>
              <a:tblGrid>
                <a:gridCol w="645160"/>
                <a:gridCol w="8463280"/>
              </a:tblGrid>
              <a:tr h="149034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政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治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701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经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济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24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文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化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096686" y="1198265"/>
            <a:ext cx="800782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分封制崩溃，宗法制遭到破坏，“礼崩乐坏”（礼乐制瓦解）；中央集权制的雏形（萌芽），贵族政治瓦解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诸侯割据混战，战乱频繁，国家由分裂走向统一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新兴地主阶级兴起并掀起变法运动（商鞅变法）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044239" y="2701730"/>
            <a:ext cx="80682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铁犁牛耕, 井田制瓦解、封建土地私有制；前594鲁国初税亩；都江堰、郑国渠；重农抑商政策。小农经济形成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出现家庭手工业和私营手工业；冶铁业发达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出现富足巨商和繁荣的商业中心；城市中出现</a:t>
            </a:r>
            <a:r>
              <a:rPr lang="en-US" altLang="zh-CN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市井</a:t>
            </a:r>
            <a:r>
              <a:rPr lang="en-US" altLang="zh-CN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（商业区）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392477" y="4147185"/>
            <a:ext cx="611244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私学兴起，士阶层的活跃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百家争鸣（儒、墨、道、法）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《诗经》、楚辞，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司南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”</a:t>
            </a:r>
            <a:endParaRPr lang="en-US" altLang="zh-CN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537335" y="260985"/>
            <a:ext cx="4594225" cy="521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</a:rPr>
              <a:t>请列举表格内的相关史实</a:t>
            </a:r>
            <a:endParaRPr lang="zh-CN" altLang="en-US" sz="2800" b="1">
              <a:solidFill>
                <a:srgbClr val="000000"/>
              </a:solidFill>
              <a:latin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34465" y="5375275"/>
            <a:ext cx="9043670" cy="829945"/>
          </a:xfrm>
          <a:prstGeom prst="rect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</a:rPr>
              <a:t>从以上表格，任选两个或两个以上的史实，以此构建一个主题并加以阐述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1631950" y="981075"/>
            <a:ext cx="8926195" cy="2741295"/>
          </a:xfrm>
          <a:ln>
            <a:solidFill>
              <a:schemeClr val="accent1"/>
            </a:solidFill>
          </a:ln>
        </p:spPr>
        <p:txBody>
          <a:bodyPr vert="horz" lIns="90000" tIns="46800" rIns="90000" bIns="46800" rtlCol="0">
            <a:normAutofit fontScale="90000"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示例：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1.铁犁牛耕推动分封、宗法制、井田制的瓦解；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2.百家争鸣得益于诸侯割据、士阶层活跃、学术下移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3.小农经与变法运动推动中央集权制形成雏形；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4.铁犁牛耕推动封建土地私有制的形成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86360" y="11684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1762125" y="116840"/>
            <a:ext cx="7907655" cy="69850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None/>
            </a:pPr>
            <a:r>
              <a:rPr lang="zh-CN" altLang="en-US" sz="27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sym typeface="+mn-ea"/>
              </a:rPr>
              <a:t>观点：春秋战国是我国历史上重要的转型期</a:t>
            </a:r>
            <a:endParaRPr lang="zh-CN" altLang="en-US" sz="27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sym typeface="+mn-ea"/>
            </a:endParaRPr>
          </a:p>
          <a:p>
            <a:pPr marL="0" lvl="0" algn="l">
              <a:lnSpc>
                <a:spcPct val="150000"/>
              </a:lnSpc>
              <a:buClrTx/>
              <a:buSzTx/>
              <a:buNone/>
            </a:pPr>
            <a:endParaRPr lang="zh-CN" altLang="en-US" sz="27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631950" y="1125220"/>
            <a:ext cx="9101455" cy="49847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论述：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  从生产力决定生产关系看，春秋战国时期，随着铁器的出现，原有的井田制逐渐遭到破坏，出于富国强兵的现实需要，小农经济在各国以不同形式得以确立，从而使我国步入了长达2000多年的小农社会。成为封建时代一切存在的经济基础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  从上层建筑的变化看，随着封建土所有制的确立和小农经济的出现与发展，分封制宗法制礼乐制的瓦解，诸侯间出现争霸兼并战争，为了适应这种情形，各国变法改革提高国家治理的运行效率，中央集权制的雏形开始出现。文化上的变动更是特殊，为了解决十字路口上的方向问题，诸子百家各抒己见，最终以儒、墨、法、道成为时代主流。这些学派不仅为当时提供了方向，亦为后世思想文化奠定了基础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综上可知，春秋战国时期是我国奴隶社会瓦解，封建社会逐渐成型的时期，是社会转型的大变革时期。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思维激活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1.分封制和宗法制的影响。</a:t>
            </a:r>
            <a:endParaRPr lang="zh-CN" altLang="en-US"/>
          </a:p>
          <a:p>
            <a:r>
              <a:rPr lang="zh-CN" altLang="en-US"/>
              <a:t>2.春秋战国时期所孕育的统一因素。</a:t>
            </a:r>
            <a:endParaRPr lang="zh-CN" altLang="en-US"/>
          </a:p>
          <a:p>
            <a:r>
              <a:rPr lang="zh-CN" altLang="en-US"/>
              <a:t>3.先秦时期文明传承的表现。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①分封制在古代中国社会治理中的五大作用</a:t>
            </a:r>
            <a:endParaRPr lang="zh-CN" altLang="en-US"/>
          </a:p>
        </p:txBody>
      </p:sp>
      <p:pic>
        <p:nvPicPr>
          <p:cNvPr id="59" name="J02.eps" descr="id:2147491266;FounderC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892810"/>
            <a:ext cx="9116695" cy="58153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②“宗法(族)观念”对中国传统政治基因的四大影响</a:t>
            </a:r>
            <a:endParaRPr lang="zh-CN" altLang="en-US"/>
          </a:p>
        </p:txBody>
      </p:sp>
      <p:pic>
        <p:nvPicPr>
          <p:cNvPr id="61" name="J10.eps" descr="id:2147491280;FounderC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4545" y="760095"/>
            <a:ext cx="6862445" cy="5731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二、春秋战国时期所孕育的统一因素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38250" y="981710"/>
            <a:ext cx="8829040" cy="2227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zh-CN" sz="2400" b="0">
                <a:ea typeface="宋体" panose="02010600030101010101" pitchFamily="2" charset="-122"/>
              </a:rPr>
              <a:t>政治上</a:t>
            </a:r>
            <a:r>
              <a:rPr lang="zh-CN" sz="2400" b="0"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(1)</a:t>
            </a:r>
            <a:r>
              <a:rPr lang="zh-CN" sz="2400" b="0">
                <a:ea typeface="宋体" panose="02010600030101010101" pitchFamily="2" charset="-122"/>
              </a:rPr>
              <a:t>春秋战国时期周天子实际上已失去“天下共主”的地位，诸侯国间的争霸和兼并战争，推动统一趋势出现。</a:t>
            </a:r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(2)</a:t>
            </a:r>
            <a:r>
              <a:rPr lang="zh-CN" sz="2400" b="0">
                <a:ea typeface="宋体" panose="02010600030101010101" pitchFamily="2" charset="-122"/>
              </a:rPr>
              <a:t>各国的变法打击了旧贵族的势力，促进了旧制度的瓦解崩溃和新兴地主阶级统治的建立。商鞅变法促进秦国势力的强大，为统一准备了条件。
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4595" y="3281045"/>
            <a:ext cx="8896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2.经济上：春秋以来社会生产力提高，各地经济的联系加强，各诸侯国经济交往频繁，为统一创造了经济基础。</a:t>
            </a:r>
            <a:endParaRPr lang="zh-CN" sz="2400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04595" y="4252595"/>
            <a:ext cx="9029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400">
                <a:ea typeface="宋体" panose="02010600030101010101" pitchFamily="2" charset="-122"/>
                <a:sym typeface="+mn-ea"/>
              </a:rPr>
              <a:t>3.思想上：法家理论的形成和发展为以后中央集权的封建国家的建立奠定基础，为统一提供了理论武器。</a:t>
            </a:r>
            <a:endParaRPr lang="zh-CN" sz="240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0" y="5328920"/>
            <a:ext cx="803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4.民族关系上：民族凝聚力增强，民族交融进一步加强。</a:t>
            </a:r>
            <a:endParaRPr lang="zh-CN" sz="2400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三、先秦时期文明传承的表现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38250" y="981710"/>
            <a:ext cx="8829040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sz="2400" b="0">
                <a:ea typeface="宋体" panose="02010600030101010101" pitchFamily="2" charset="-122"/>
              </a:rPr>
              <a:t>1.文字沿革：甲骨文、青铜铭文等逐渐演化为今天的汉字，成为记载和传承中华文明的重要载体，是先秦文明对后世的突出贡献。</a:t>
            </a:r>
            <a:endParaRPr sz="2400" b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888490"/>
            <a:ext cx="8896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2.宗法观念：分封思想在封建社会时有出现；宗法思想影响至今，对民族的延续起到积极作用。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8250" y="2849245"/>
            <a:ext cx="9029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400">
                <a:ea typeface="宋体" panose="02010600030101010101" pitchFamily="2" charset="-122"/>
                <a:sym typeface="+mn-ea"/>
              </a:rPr>
              <a:t>3.政治制度：专制主义中央集权制度开始萌发，影响整个封建社会;郡县制影响至今。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0" y="3846830"/>
            <a:ext cx="8972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4.民族观念：先秦时期萌生的民族观念，使中华民族存在至今，成为世界上唯一文明没有间断的民族。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8250" y="4844415"/>
            <a:ext cx="9105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ea typeface="宋体" panose="02010600030101010101" pitchFamily="2" charset="-122"/>
              </a:rPr>
              <a:t>5.传统文化：儒家思想产生并发展，吸收其他学派思想，最终成为中华传统文化的主流。</a:t>
            </a:r>
            <a:endParaRPr lang="zh-CN" sz="2400">
              <a:ea typeface="宋体" panose="02010600030101010101" pitchFamily="2" charset="-122"/>
            </a:endParaRPr>
          </a:p>
        </p:txBody>
      </p:sp>
      <p:pic>
        <p:nvPicPr>
          <p:cNvPr id="101" name="New 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10439400" y="11823700"/>
            <a:ext cx="330200" cy="241300"/>
          </a:xfrm>
          <a:prstGeom prst="cube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1965" y="561340"/>
            <a:ext cx="2611755" cy="7556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>
            <a:stCxn id="3" idx="3"/>
          </p:cNvCxnSpPr>
          <p:nvPr/>
        </p:nvCxnSpPr>
        <p:spPr>
          <a:xfrm>
            <a:off x="3093720" y="599440"/>
            <a:ext cx="8402320" cy="18415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flipV="1">
            <a:off x="-15240" y="6786245"/>
            <a:ext cx="12191365" cy="76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949440" y="146050"/>
            <a:ext cx="4508500" cy="46037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中华文明的发展历程</a:t>
            </a:r>
            <a:endParaRPr lang="zh-CN" altLang="en-US" sz="2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2030" y="3756074"/>
            <a:ext cx="11035962" cy="240405"/>
          </a:xfrm>
          <a:prstGeom prst="roundRect">
            <a:avLst>
              <a:gd name="adj" fmla="val 49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6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55930" y="2273935"/>
            <a:ext cx="3794125" cy="1368425"/>
            <a:chOff x="718" y="3581"/>
            <a:chExt cx="5975" cy="2155"/>
          </a:xfrm>
        </p:grpSpPr>
        <p:grpSp>
          <p:nvGrpSpPr>
            <p:cNvPr id="10" name="组合 9"/>
            <p:cNvGrpSpPr/>
            <p:nvPr/>
          </p:nvGrpSpPr>
          <p:grpSpPr>
            <a:xfrm>
              <a:off x="718" y="4111"/>
              <a:ext cx="1438" cy="1438"/>
              <a:chOff x="2250831" y="2560320"/>
              <a:chExt cx="745587" cy="745587"/>
            </a:xfrm>
          </p:grpSpPr>
          <p:sp>
            <p:nvSpPr>
              <p:cNvPr id="11" name="泪滴形 10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同心圆 11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221" y="3581"/>
              <a:ext cx="4472" cy="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奠基时期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先秦</a:t>
              </a:r>
              <a:endParaRPr lang="zh-CN" altLang="en-US" sz="20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这一时期早期国家形成，制度初创（分封宗法制度），甲骨文出现。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305050" y="4164330"/>
            <a:ext cx="3990340" cy="1368425"/>
            <a:chOff x="3630" y="6558"/>
            <a:chExt cx="6284" cy="2155"/>
          </a:xfrm>
        </p:grpSpPr>
        <p:grpSp>
          <p:nvGrpSpPr>
            <p:cNvPr id="15" name="组合 14"/>
            <p:cNvGrpSpPr/>
            <p:nvPr/>
          </p:nvGrpSpPr>
          <p:grpSpPr>
            <a:xfrm rot="10800000">
              <a:off x="3630" y="6719"/>
              <a:ext cx="1622" cy="1622"/>
              <a:chOff x="2250831" y="2560320"/>
              <a:chExt cx="745587" cy="745587"/>
            </a:xfrm>
          </p:grpSpPr>
          <p:sp>
            <p:nvSpPr>
              <p:cNvPr id="16" name="泪滴形 15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同心圆 16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5480" y="6558"/>
              <a:ext cx="4434" cy="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形成时期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秦汉</a:t>
              </a:r>
              <a:endParaRPr lang="zh-CN" altLang="en-US" sz="20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大一统国家形成，专制主义中央集权制度确立，儒家文化成正统。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44010" y="2117725"/>
            <a:ext cx="4072890" cy="1621155"/>
            <a:chOff x="6526" y="3335"/>
            <a:chExt cx="6414" cy="2553"/>
          </a:xfrm>
        </p:grpSpPr>
        <p:grpSp>
          <p:nvGrpSpPr>
            <p:cNvPr id="21" name="组合 20"/>
            <p:cNvGrpSpPr/>
            <p:nvPr/>
          </p:nvGrpSpPr>
          <p:grpSpPr>
            <a:xfrm>
              <a:off x="6526" y="3335"/>
              <a:ext cx="2063" cy="2063"/>
              <a:chOff x="2250831" y="2560320"/>
              <a:chExt cx="745587" cy="745587"/>
            </a:xfrm>
          </p:grpSpPr>
          <p:sp>
            <p:nvSpPr>
              <p:cNvPr id="22" name="泪滴形 21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同心圆 22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8784" y="3466"/>
              <a:ext cx="4156" cy="2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曲折发展、鼎盛</a:t>
              </a:r>
              <a:endParaRPr lang="zh-CN" altLang="en-US" sz="24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魏晋至隋唐</a:t>
              </a:r>
              <a:endParaRPr lang="zh-CN" altLang="en-US" sz="24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政局不稳、制度创新、民族交融、对外开放。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36640" y="4110355"/>
            <a:ext cx="3298825" cy="1091565"/>
            <a:chOff x="9664" y="6473"/>
            <a:chExt cx="5195" cy="1719"/>
          </a:xfrm>
        </p:grpSpPr>
        <p:grpSp>
          <p:nvGrpSpPr>
            <p:cNvPr id="26" name="组合 25"/>
            <p:cNvGrpSpPr/>
            <p:nvPr/>
          </p:nvGrpSpPr>
          <p:grpSpPr>
            <a:xfrm rot="10800000">
              <a:off x="9664" y="6525"/>
              <a:ext cx="685" cy="685"/>
              <a:chOff x="2250831" y="2560320"/>
              <a:chExt cx="745587" cy="745587"/>
            </a:xfrm>
          </p:grpSpPr>
          <p:sp>
            <p:nvSpPr>
              <p:cNvPr id="27" name="泪滴形 26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同心圆 27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0586" y="6473"/>
              <a:ext cx="4273" cy="1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继续繁荣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宋元</a:t>
              </a:r>
              <a:endParaRPr lang="zh-CN" altLang="en-US" sz="20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制度进一步完善，商品经济发达，市民文化兴盛。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171180" y="2089150"/>
            <a:ext cx="4020820" cy="1737995"/>
            <a:chOff x="12891" y="3544"/>
            <a:chExt cx="6332" cy="2737"/>
          </a:xfrm>
        </p:grpSpPr>
        <p:grpSp>
          <p:nvGrpSpPr>
            <p:cNvPr id="31" name="组合 30"/>
            <p:cNvGrpSpPr/>
            <p:nvPr/>
          </p:nvGrpSpPr>
          <p:grpSpPr>
            <a:xfrm>
              <a:off x="12891" y="4132"/>
              <a:ext cx="1474" cy="1474"/>
              <a:chOff x="2157759" y="2560320"/>
              <a:chExt cx="745587" cy="745587"/>
            </a:xfrm>
          </p:grpSpPr>
          <p:sp>
            <p:nvSpPr>
              <p:cNvPr id="32" name="泪滴形 31"/>
              <p:cNvSpPr/>
              <p:nvPr/>
            </p:nvSpPr>
            <p:spPr>
              <a:xfrm rot="8100000">
                <a:off x="2157759" y="2560320"/>
                <a:ext cx="745587" cy="745587"/>
              </a:xfrm>
              <a:prstGeom prst="teardrop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同心圆 32"/>
              <p:cNvSpPr/>
              <p:nvPr/>
            </p:nvSpPr>
            <p:spPr>
              <a:xfrm>
                <a:off x="2298435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4390" y="3544"/>
              <a:ext cx="4833" cy="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繁盛与危机并存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明清</a:t>
              </a:r>
              <a:endParaRPr lang="zh-CN" altLang="en-US" sz="20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专制体制强化，</a:t>
              </a: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版图扩大，</a:t>
              </a: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商品经济发达，理学教条化，早期启蒙思想出现。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5105" y="770255"/>
            <a:ext cx="2788285" cy="708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【阶段定位】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972820" y="817245"/>
            <a:ext cx="9952355" cy="5815965"/>
          </a:xfrm>
          <a:prstGeom prst="rect">
            <a:avLst/>
          </a:prstGeom>
          <a:noFill/>
          <a:ln w="47625" cap="flat" cmpd="sng">
            <a:solidFill>
              <a:srgbClr val="0000CC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     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课程标准：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、通过了解石器时代中国境内有代表性的文化遗存，认识它们与中华文明起源以及私有制、阶级和国家产生的关系；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、通过甲骨文、青铜铭文及其他文献记载，了解私有制、阶级和早期国家的特征；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、通过了解春秋战国时期的经济发展和政治变动，理解战国时期变法运动的必然性；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4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、了解老子、孔子学说；通过孟子、荀子、庄子等了解“百家争鸣”的局面及其意义。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5740" y="157480"/>
            <a:ext cx="11512550" cy="521970"/>
            <a:chOff x="324" y="248"/>
            <a:chExt cx="18130" cy="822"/>
          </a:xfrm>
        </p:grpSpPr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>
              <a:off x="4872" y="944"/>
              <a:ext cx="13232" cy="2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324" y="248"/>
              <a:ext cx="18130" cy="822"/>
              <a:chOff x="324" y="263"/>
              <a:chExt cx="18130" cy="822"/>
            </a:xfrm>
          </p:grpSpPr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14341" y="892"/>
                <a:ext cx="4113" cy="1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24" y="263"/>
                <a:ext cx="7100" cy="82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r>
                  <a:rPr lang="zh-CN" altLang="en-US" sz="2800" b="1"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charset="-122"/>
                    <a:ea typeface="黑体" panose="02010609060101010101" charset="-122"/>
                  </a:rPr>
                  <a:t>【依据课标的知识定位】</a:t>
                </a:r>
                <a:endParaRPr lang="zh-CN" altLang="en-US" sz="28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黑体" panose="02010609060101010101" charset="-122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44370" y="141605"/>
            <a:ext cx="9849485" cy="648335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>
          <a:xfrm>
            <a:off x="831850" y="762635"/>
            <a:ext cx="544195" cy="3095625"/>
          </a:xfrm>
        </p:spPr>
        <p:txBody>
          <a:bodyPr vert="horz" lIns="90000" tIns="46800" rIns="90000" bIns="46800" rtlCol="0" anchor="b" anchorCtr="0">
            <a:normAutofit fontScale="9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中外历史纲要</a:t>
            </a:r>
            <a:endParaRPr lang="zh-CN" altLang="en-US" sz="3600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952500" y="101600"/>
            <a:ext cx="4789805" cy="705485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链接：选择性必修</a:t>
            </a:r>
            <a:endParaRPr lang="zh-CN" altLang="en-US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445135" y="669925"/>
            <a:ext cx="11302365" cy="60007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[国家制度与社会治理]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(1)商朝:内外服制度，有比较系统的国家机构和分掌各类事务的官吏。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(2)西周:分封制与宗法制相配合是政体的基本特征、政体中存在原始民主传统;礼制出现、提出“敬天保民”思想、早期国家出现法律；世官制下贵族世代垄断高官。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(3)春秋战国:子产“铸刑书”、德治与法治之争,代表人物分别是孔子、孟子与商鞅、韩非子、贵族等级分封制解体。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[经济与社会生活]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(1)原始社会:农耕和畜牧业出现，过定居生活，分为北方粟麦农业区和南方稻作农业区；出现私有制、阶级和国家；利用地窖和陶器存粮；早期集镇出现。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(2)商周:青铜器出现；城市建设初具形制。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(3)春秋战国:实行“重农抑商”；实物借贷比较普遍。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[文化交流与传播]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(1)原始社会:多元一体格局，文明萌芽,万邦时代。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(2)春秋战国:私学产生，改变了“学在官府”的情形；早期书写材料:简策和帛书。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5"/>
            </p:custDataLst>
          </p:nvPr>
        </p:nvSpPr>
        <p:spPr>
          <a:xfrm>
            <a:off x="255270" y="890270"/>
            <a:ext cx="5607050" cy="50774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①遗址多，分布范围广；</a:t>
            </a:r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②本土起源，起源早；源远流长</a:t>
            </a:r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lang="zh-CN" altLang="en-US" sz="3600" b="1" noProof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</a:rPr>
              <a:t>大河附近，特别是黄河中下游；平原地带；</a:t>
            </a:r>
            <a:endParaRPr lang="zh-CN" altLang="en-US" sz="3600" b="1" noProof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noProof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</a:rPr>
              <a:t>④多元一体；</a:t>
            </a:r>
            <a:endParaRPr lang="zh-CN" altLang="en-US" sz="3600" b="1" noProof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6850" name="文本框 99"/>
          <p:cNvSpPr txBox="1"/>
          <p:nvPr>
            <p:custDataLst>
              <p:tags r:id="rId6"/>
            </p:custDataLst>
          </p:nvPr>
        </p:nvSpPr>
        <p:spPr>
          <a:xfrm>
            <a:off x="444500" y="30480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【知识重点一】：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中华文明起源的特点：</a:t>
            </a:r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5862320" y="890270"/>
            <a:ext cx="6144895" cy="45866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23290" y="210185"/>
            <a:ext cx="10190480" cy="62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1．1987年，考古学家在河北徐水发现一处距今约1万年左右的新石器时代遗址，出土一批陶器、石磨盘、植物种子等。此后，江西、广东等地也都发现万年左右的文化遗存。这说明中华文明（   ）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A．手工业技术非常发达	B．从黄河流域扩散四方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C．具有多元起源的特点	D．居于世界领先的地位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．龙山文化在山东省龙山镇首次发现，后来在黄河中下游发现了许多同类型文化遗址。其中郑州龙山文化遗址发现有大型宫殿、护城河等遗迹，据历史文献记载，此为黄帝“有熊国”故地。而山西陶寺遗址，一般也被认为属于历史文献记载的“尧都平阳”。龙山文化遗址的发现（   ）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A．为研究中华文明的源远流长提供了证据	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B．说明考古发掘与文献记载互证才有价值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C．表明中国很早就形成了成熟的城市规制	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D．反映中华文明的起源呈现多元一体格局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67420" y="1383665"/>
            <a:ext cx="7886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C</a:t>
            </a:r>
            <a:endParaRPr lang="en-US" altLang="zh-CN" sz="660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3460" y="5053330"/>
            <a:ext cx="7886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endParaRPr lang="en-US" altLang="zh-CN" sz="660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60755"/>
            <a:ext cx="10852150" cy="3950970"/>
          </a:xfrm>
        </p:spPr>
        <p:txBody>
          <a:bodyPr>
            <a:normAutofit fontScale="90000" lnSpcReduction="10000"/>
          </a:bodyPr>
          <a:lstStyle/>
          <a:p>
            <a:pPr marL="0" algn="l">
              <a:lnSpc>
                <a:spcPct val="120000"/>
              </a:lnSpc>
              <a:buClrTx/>
              <a:buSzTx/>
              <a:buNone/>
            </a:pPr>
            <a:r>
              <a:rPr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3.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阅读材料,完成下列要求。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l">
              <a:lnSpc>
                <a:spcPct val="120000"/>
              </a:lnSpc>
              <a:buClrTx/>
              <a:buSzTx/>
              <a:buNone/>
            </a:pP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材料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None/>
            </a:pP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 </a:t>
            </a:r>
            <a:r>
              <a:rPr lang="en-US" altLang="zh-CN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        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西周是宗族统治的鼎盛时期，宗族体系十分发达，整个社会如同一个大家庭，通过分封制的形式建立起来，以宗法制作为维系的纽带。天子的权力是上天授予的，诸侯国是由天子分封的，卿大夫的采邑则是由诸侯分封的，天子、诸侯、卿大夫之间有天然的血缘联系和政治婚姻关系，既是亲戚，又是君臣，自然就形成了下级贵族臣服于上级贵族、全体贵族臣服于天子的政治隶属关系，表现出</a:t>
            </a:r>
            <a:r>
              <a:rPr lang="zh-CN" altLang="en-US" sz="2400" spc="0">
                <a:solidFill>
                  <a:schemeClr val="tx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鲜明的等级色彩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。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r">
              <a:lnSpc>
                <a:spcPct val="150000"/>
              </a:lnSpc>
              <a:buClrTx/>
              <a:buSzTx/>
              <a:buNone/>
            </a:pPr>
            <a:r>
              <a:rPr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——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摘编自雷海宗《中国史纲要》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965" y="5509895"/>
            <a:ext cx="9953625" cy="4603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思考：根据材料并结合所学知识，概括西周政治制度的主要特点。</a:t>
            </a:r>
            <a:endParaRPr lang="zh-CN" altLang="en-US" sz="2400"/>
          </a:p>
        </p:txBody>
      </p:sp>
      <p:sp>
        <p:nvSpPr>
          <p:cNvPr id="6" name="圆角矩形标注 5"/>
          <p:cNvSpPr/>
          <p:nvPr/>
        </p:nvSpPr>
        <p:spPr>
          <a:xfrm>
            <a:off x="3877310" y="785495"/>
            <a:ext cx="4570730" cy="981075"/>
          </a:xfrm>
          <a:prstGeom prst="wedgeRoundRectCallout">
            <a:avLst>
              <a:gd name="adj1" fmla="val -6668"/>
              <a:gd name="adj2" fmla="val 9679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分封制与宗法制相结合（以血缘为纽带形成国家政治结构）</a:t>
            </a:r>
            <a:endParaRPr lang="zh-CN" altLang="en-US" sz="2400"/>
          </a:p>
        </p:txBody>
      </p:sp>
      <p:sp>
        <p:nvSpPr>
          <p:cNvPr id="7" name="矩形标注 6"/>
          <p:cNvSpPr/>
          <p:nvPr/>
        </p:nvSpPr>
        <p:spPr>
          <a:xfrm>
            <a:off x="8677275" y="1376045"/>
            <a:ext cx="2752090" cy="611505"/>
          </a:xfrm>
          <a:prstGeom prst="wedgeRectCallout">
            <a:avLst>
              <a:gd name="adj1" fmla="val 12230"/>
              <a:gd name="adj2" fmla="val 1481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神权与王权相结合</a:t>
            </a:r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7095490" y="3862070"/>
            <a:ext cx="2219325" cy="46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5"/>
            </p:custDataLst>
          </p:nvPr>
        </p:nvSpPr>
        <p:spPr>
          <a:xfrm>
            <a:off x="548005" y="1137920"/>
            <a:ext cx="11097895" cy="5077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政治上：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①最高权力赋予：</a:t>
            </a:r>
            <a:r>
              <a:rPr lang="en-US" altLang="zh-CN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“</a:t>
            </a: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家天下</a:t>
            </a:r>
            <a:r>
              <a:rPr lang="en-US" altLang="zh-CN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”</a:t>
            </a: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的政治格局形成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②国家机构构建：国家机构初步完备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③地方行政管理：最高统治集团尚未实现权力的高度集中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④重大决策形成：神权与王权相结合（甲骨文、祭祀）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⑤贵族权力分配：血缘与政治紧密结合，家国同构，宗法制与分封制相互补充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经济上：土地国有、集体劳作（井田制）；青铜铸造发达（大量青铜器）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文化上：系统文字（甲骨文、金文）；开始形成统一的心理文化认同（华夏文化，炎黄子孙）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6850" name="文本框 99"/>
          <p:cNvSpPr txBox="1"/>
          <p:nvPr>
            <p:custDataLst>
              <p:tags r:id="rId6"/>
            </p:custDataLst>
          </p:nvPr>
        </p:nvSpPr>
        <p:spPr>
          <a:xfrm>
            <a:off x="444500" y="30480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【知识重点二】：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夏商西周早期国家的特征</a:t>
            </a:r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RGE_SHAPE" val="1"/>
  <p:tag name="KSO_WM_UNIT_LAYERLEVEL" val="1"/>
</p:tagLst>
</file>

<file path=ppt/tags/tag10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3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RGE_SHAPE" val="1"/>
  <p:tag name="KSO_WM_UNIT_LAYERLEVEL" val="1"/>
</p:tagLst>
</file>

<file path=ppt/tags/tag1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RGE_SHAPE" val="1"/>
  <p:tag name="KSO_WM_UNIT_LAYERLEVEL" val="1"/>
</p:tagLst>
</file>

<file path=ppt/tags/tag1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RGE_SHAPE" val="1"/>
  <p:tag name="KSO_WM_UNIT_LAYERLEVEL" val="1"/>
</p:tagLst>
</file>

<file path=ppt/tags/tag1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RGE_SHAPE" val="1"/>
  <p:tag name="KSO_WM_UNIT_LAYERLEVEL" val="1"/>
  <p:tag name="KSO_WM_UNIT_TYPE" val="i"/>
</p:tagLst>
</file>

<file path=ppt/tags/tag15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6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7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9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1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2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4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RGE_SHAPE" val="1"/>
  <p:tag name="KSO_WM_UNIT_LAYERLEVEL" val="1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66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7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8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9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1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2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3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RGE_SHAPE" val="1"/>
  <p:tag name="KSO_WM_UNIT_LAYERLEVEL" val="1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6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7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8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9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1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2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RGE_SHAPE" val="1"/>
  <p:tag name="KSO_WM_UNIT_LAYERLEVEL" val="1"/>
  <p:tag name="KSO_WM_UNIT_TYPE" val="i"/>
</p:tagLst>
</file>

<file path=ppt/tags/tag183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5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6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7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9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RGE_SHAPE" val="1"/>
  <p:tag name="KSO_WM_UNIT_LAYERLEVEL" val="1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93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4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5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7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8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5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6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3.xml><?xml version="1.0" encoding="utf-8"?>
<p:tagLst xmlns:p="http://schemas.openxmlformats.org/presentationml/2006/main">
  <p:tag name="KSO_WM_BEAUTIFY_FLAG" val="#wm#"/>
  <p:tag name="KSO_WM_COMBINE_RELATE_SLIDE_ID" val="background20177594_1"/>
  <p:tag name="KSO_WM_TAG_VERSION" val="1.0"/>
  <p:tag name="KSO_WM_TEMPLATE_CATEGORY" val="custom"/>
  <p:tag name="KSO_WM_TEMPLATE_COLOR_TYPE" val="1"/>
  <p:tag name="KSO_WM_TEMPLATE_INDEX" val="20180456"/>
  <p:tag name="KSO_WM_TEMPLATE_MASTER_THUMB_INDEX" val="12"/>
  <p:tag name="KSO_WM_TEMPLATE_MASTER_TYPE" val="1"/>
  <p:tag name="KSO_WM_TEMPLATE_SUBCATEGORY" val="0"/>
  <p:tag name="KSO_WM_TEMPLATE_THUMBS_INDEX" val="1、5、9、11、15、23、31"/>
  <p:tag name="KSO_WM_UNIT_SHOW_EDIT_AREA_INDICATION" val="0"/>
</p:tagLst>
</file>

<file path=ppt/tags/tag21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custom20180456_1*a*1"/>
  <p:tag name="KSO_WM_UNIT_INDEX" val="1"/>
  <p:tag name="KSO_WM_UNIT_ISCONTENTSTITLE" val="0"/>
  <p:tag name="KSO_WM_UNIT_LAYERLEVEL" val="1"/>
  <p:tag name="KSO_WM_UNIT_NOCLEAR" val="0"/>
  <p:tag name="KSO_WM_UNIT_PRESET_TEXT" val="薄荷味的夏天"/>
  <p:tag name="KSO_WM_UNIT_TEXT_FILL_FORE_SCHEMECOLOR_INDEX" val="5"/>
  <p:tag name="KSO_WM_UNIT_TEXT_FILL_FORE_SCHEMECOLOR_INDEX_BRIGHTNESS" val="0"/>
  <p:tag name="KSO_WM_UNIT_TEXT_FILL_TYPE" val="1"/>
  <p:tag name="KSO_WM_UNIT_TYPE" val="a"/>
  <p:tag name="KSO_WM_UNIT_VALUE" val="11"/>
</p:tagLst>
</file>

<file path=ppt/tags/tag21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custom20180456_1*b*1"/>
  <p:tag name="KSO_WM_UNIT_INDEX" val="1"/>
  <p:tag name="KSO_WM_UNIT_ISCONTENTSTITLE" val="0"/>
  <p:tag name="KSO_WM_UNIT_LAYERLEVEL" val="1"/>
  <p:tag name="KSO_WM_UNIT_NOCLEAR" val="0"/>
  <p:tag name="KSO_WM_UNIT_PRESET_TEXT" val="POWER POINT"/>
  <p:tag name="KSO_WM_UNIT_TEXT_FILL_FORE_SCHEMECOLOR_INDEX" val="5"/>
  <p:tag name="KSO_WM_UNIT_TEXT_FILL_FORE_SCHEMECOLOR_INDEX_BRIGHTNESS" val="0"/>
  <p:tag name="KSO_WM_UNIT_TEXT_FILL_TYPE" val="1"/>
  <p:tag name="KSO_WM_UNIT_TYPE" val="b"/>
  <p:tag name="KSO_WM_UNIT_VALUE" val="9"/>
</p:tagLst>
</file>

<file path=ppt/tags/tag216.xml><?xml version="1.0" encoding="utf-8"?>
<p:tagLst xmlns:p="http://schemas.openxmlformats.org/presentationml/2006/main">
  <p:tag name="KSO_WM_BEAUTIFY_FLAG" val="#wm#"/>
  <p:tag name="KSO_WM_COMBINE_RELATE_SLIDE_ID" val="background20177594_1"/>
  <p:tag name="KSO_WM_SLIDE_ID" val="custom20180456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180456"/>
  <p:tag name="KSO_WM_TEMPLATE_MASTER_THUMB_INDEX" val="12"/>
  <p:tag name="KSO_WM_TEMPLATE_MASTER_TYPE" val="1"/>
  <p:tag name="KSO_WM_TEMPLATE_SUBCATEGORY" val="0"/>
  <p:tag name="KSO_WM_TEMPLATE_THUMBS_INDEX" val="1、5、9、11、15、23、31"/>
</p:tagLst>
</file>

<file path=ppt/tags/tag217.xml><?xml version="1.0" encoding="utf-8"?>
<p:tagLst xmlns:p="http://schemas.openxmlformats.org/presentationml/2006/main">
  <p:tag name="KSO_WM_SPECIAL_SOURCE" val="bdnull"/>
</p:tagLst>
</file>

<file path=ppt/tags/tag21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</p:tagLst>
</file>

<file path=ppt/tags/tag221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22.xml><?xml version="1.0" encoding="utf-8"?>
<p:tagLst xmlns:p="http://schemas.openxmlformats.org/presentationml/2006/main">
  <p:tag name="KSO_WM_UNIT_FILL_FORE_SCHEMECOLOR_INDEX" val="10"/>
  <p:tag name="KSO_WM_UNIT_FILL_FORE_SCHEMECOLOR_INDEX_BRIGHTNESS" val="0.4"/>
  <p:tag name="KSO_WM_UNIT_FILL_TYPE" val="1"/>
  <p:tag name="KSO_WM_UNIT_TEXT_SHADOW_SCHEMECOLOR_INDEX" val="1"/>
  <p:tag name="KSO_WM_UNIT_TEXT_SHADOW_SCHEMECOLOR_INDEX_BRIGHTNESS" val="0"/>
</p:tagLst>
</file>

<file path=ppt/tags/tag223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26.xml><?xml version="1.0" encoding="utf-8"?>
<p:tagLst xmlns:p="http://schemas.openxmlformats.org/presentationml/2006/main">
  <p:tag name="KSO_WM_UNIT_PLACING_PICTURE_USER_VIEWPORT" val="{&quot;height&quot;:13275,&quot;width&quot;:10125}"/>
</p:tagLst>
</file>

<file path=ppt/tags/tag227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28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3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2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3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3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36.xml><?xml version="1.0" encoding="utf-8"?>
<p:tagLst xmlns:p="http://schemas.openxmlformats.org/presentationml/2006/main">
  <p:tag name="KSO_WM_UNIT_FILL_FORE_SCHEMECOLOR_INDEX" val="8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37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3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4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4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43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0974"/>
</p:tagLst>
</file>

<file path=ppt/tags/tag24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46.xml><?xml version="1.0" encoding="utf-8"?>
<p:tagLst xmlns:p="http://schemas.openxmlformats.org/presentationml/2006/main">
  <p:tag name="KSO_WM_UNIT_FILL_FORE_SCHEMECOLOR_INDEX" val="9"/>
  <p:tag name="KSO_WM_UNIT_FILL_FORE_SCHEMECOLOR_INDEX_BRIGHTNESS" val="0.8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47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4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4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51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5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54.xml><?xml version="1.0" encoding="utf-8"?>
<p:tagLst xmlns:p="http://schemas.openxmlformats.org/presentationml/2006/main">
  <p:tag name="KSO_WM_UNIT_TABLE_BEAUTIFY" val="smartTable{c958f863-6e8d-4483-b200-c9a772ae8714}"/>
</p:tagLst>
</file>

<file path=ppt/tags/tag255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5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57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</p:tagLst>
</file>

<file path=ppt/tags/tag258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5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61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.35"/>
  <p:tag name="KSO_WM_UNIT_TEXT_FILL_TYPE" val="1"/>
</p:tagLst>
</file>

<file path=ppt/tags/tag262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6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65.xml><?xml version="1.0" encoding="utf-8"?>
<p:tagLst xmlns:p="http://schemas.openxmlformats.org/presentationml/2006/main">
  <p:tag name="KSO_WM_UNIT_TEXT_FILL_FORE_SCHEMECOLOR_INDEX" val="13"/>
  <p:tag name="KSO_WM_UNIT_TEXT_FILL_FORE_SCHEMECOLOR_INDEX_BRIGHTNESS" val="0.35"/>
  <p:tag name="KSO_WM_UNIT_TEXT_FILL_TYPE" val="1"/>
</p:tagLst>
</file>

<file path=ppt/tags/tag26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67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68.xml><?xml version="1.0" encoding="utf-8"?>
<p:tagLst xmlns:p="http://schemas.openxmlformats.org/presentationml/2006/main">
  <p:tag name="KSO_WM_SPECIAL_SOURCE" val="bdnull"/>
</p:tagLst>
</file>

<file path=ppt/tags/tag269.xml><?xml version="1.0" encoding="utf-8"?>
<p:tagLst xmlns:p="http://schemas.openxmlformats.org/presentationml/2006/main"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KSO_WM_SPECIAL_SOURCE" val="bdnull"/>
</p:tagLst>
</file>

<file path=ppt/tags/tag271.xml><?xml version="1.0" encoding="utf-8"?>
<p:tagLst xmlns:p="http://schemas.openxmlformats.org/presentationml/2006/main">
  <p:tag name="KSO_WM_SPECIAL_SOURCE" val="bdnull"/>
</p:tagLst>
</file>

<file path=ppt/tags/tag272.xml><?xml version="1.0" encoding="utf-8"?>
<p:tagLst xmlns:p="http://schemas.openxmlformats.org/presentationml/2006/main">
  <p:tag name="KSO_WM_SPECIAL_SOURCE" val="bdnull"/>
</p:tagLst>
</file>

<file path=ppt/tags/tag27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OTg4ZTc0ZTE1Y2JjNWEwZDA2ODcxZmNhZTAxZGM1NmIifQ=="/>
  <p:tag name="KSO_WPP_MARK_KEY" val="1531dbe1-6df3-4e61-bc74-b9131339f1d6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0"/>
  <p:tag name="KSO_WM_UNIT_INDEX" val="0"/>
  <p:tag name="KSO_WM_UNIT_LAYERLEVEL" val="1"/>
  <p:tag name="KSO_WM_UNIT_SUBTYPE" val="h"/>
  <p:tag name="KSO_WM_UNIT_TYPE" val="i"/>
</p:tagLst>
</file>

<file path=ppt/tags/tag58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  <p:tag name="KSO_WM_UNIT_SUBTYPE" val="q"/>
</p:tagLst>
</file>

<file path=ppt/tags/tag78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RGE_SHAPE" val="1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RGE_SHAPE" val="1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D8E8D6"/>
      </a:dk2>
      <a:lt2>
        <a:srgbClr val="FFFFFF"/>
      </a:lt2>
      <a:accent1>
        <a:srgbClr val="5B9362"/>
      </a:accent1>
      <a:accent2>
        <a:srgbClr val="71945C"/>
      </a:accent2>
      <a:accent3>
        <a:srgbClr val="819454"/>
      </a:accent3>
      <a:accent4>
        <a:srgbClr val="94964C"/>
      </a:accent4>
      <a:accent5>
        <a:srgbClr val="A49545"/>
      </a:accent5>
      <a:accent6>
        <a:srgbClr val="B6963F"/>
      </a:accent6>
      <a:hlink>
        <a:srgbClr val="50AAD2"/>
      </a:hlink>
      <a:folHlink>
        <a:srgbClr val="9A3C9F"/>
      </a:folHlink>
    </a:clrScheme>
    <a:fontScheme name="自定义 1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3054</Words>
  <PresentationFormat/>
  <Paragraphs>166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隶书</vt:lpstr>
      <vt:lpstr>微软雅黑</vt:lpstr>
      <vt:lpstr>汉仪旗黑-85S</vt:lpstr>
      <vt:lpstr>黑体</vt:lpstr>
      <vt:lpstr>楷体</vt:lpstr>
      <vt:lpstr>Calibri</vt:lpstr>
      <vt:lpstr>Times New Roman</vt:lpstr>
      <vt:lpstr>Arial Unicode MS</vt:lpstr>
      <vt:lpstr>Office 主题​​</vt:lpstr>
      <vt:lpstr>1_Office 主题​​</vt:lpstr>
      <vt:lpstr>2023届高三历史二轮复习</vt:lpstr>
      <vt:lpstr>PowerPoint 演示文稿</vt:lpstr>
      <vt:lpstr>PowerPoint 演示文稿</vt:lpstr>
      <vt:lpstr>中外历史纲要</vt:lpstr>
      <vt:lpstr>链接：选择性必修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思维激活</vt:lpstr>
      <vt:lpstr>①分封制在古代中国社会治理中的五大作用</vt:lpstr>
      <vt:lpstr>②“宗法(族)观念”对中国传统政治基因的四大影响</vt:lpstr>
      <vt:lpstr>二、春秋战国时期所孕育的统一因素</vt:lpstr>
      <vt:lpstr>三、先秦时期文明传承的表现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2022-12-15T10:44:00Z</cp:lastPrinted>
  <dcterms:created xsi:type="dcterms:W3CDTF">2022-12-15T10:44:00Z</dcterms:created>
  <dcterms:modified xsi:type="dcterms:W3CDTF">2022-12-15T07:47:23Z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C320D5BFA66146779FD69FD060FC9470</vt:lpwstr>
  </property>
  <property fmtid="{D5CDD505-2E9C-101B-9397-08002B2CF9AE}" pid="3" name="KSOProductBuildVer">
    <vt:lpwstr>2052-11.1.0.12980</vt:lpwstr>
  </property>
</Properties>
</file>